
<file path=[Content_Types].xml><?xml version="1.0" encoding="utf-8"?>
<Types xmlns="http://schemas.openxmlformats.org/package/2006/content-types">
  <Override PartName="/ppt/slides/slide94.xml" ContentType="application/vnd.openxmlformats-officedocument.presentationml.slide+xml"/>
  <Override PartName="/ppt/slides/slide142.xml" ContentType="application/vnd.openxmlformats-officedocument.presentationml.slide+xml"/>
  <Override PartName="/ppt/notesSlides/notesSlide286.xml" ContentType="application/vnd.openxmlformats-officedocument.presentationml.notesSlide+xml"/>
  <Override PartName="/ppt/notesSlides/notesSlide302.xml" ContentType="application/vnd.openxmlformats-officedocument.presentationml.notesSlide+xml"/>
  <Override PartName="/ppt/slides/slide218.xml" ContentType="application/vnd.openxmlformats-officedocument.presentationml.slide+xml"/>
  <Override PartName="/ppt/slideLayouts/slideLayout93.xml" ContentType="application/vnd.openxmlformats-officedocument.presentationml.slideLayout+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notesSlides/notesSlide217.xml" ContentType="application/vnd.openxmlformats-officedocument.presentationml.notesSlide+xml"/>
  <Override PartName="/ppt/notesSlides/notesSlide264.xml" ContentType="application/vnd.openxmlformats-officedocument.presentationml.notesSlide+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242.xml" ContentType="application/vnd.openxmlformats-officedocument.presentationml.notesSlide+xml"/>
  <Override PartName="/ppt/slides/slide221.xml" ContentType="application/vnd.openxmlformats-officedocument.presentationml.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notesSlides/notesSlide220.xml" ContentType="application/vnd.openxmlformats-officedocument.presentationml.notes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slideLayouts/slideLayout87.xml" ContentType="application/vnd.openxmlformats-officedocument.presentationml.slideLayout+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s/slide300.xml" ContentType="application/vnd.openxmlformats-officedocument.presentationml.slide+xml"/>
  <Override PartName="/ppt/slideLayouts/slideLayout118.xml" ContentType="application/vnd.openxmlformats-officedocument.presentationml.slideLayout+xml"/>
  <Default Extension="png" ContentType="image/png"/>
  <Override PartName="/ppt/notesSlides/notesSlide79.xml" ContentType="application/vnd.openxmlformats-officedocument.presentationml.notesSlide+xml"/>
  <Override PartName="/ppt/notesSlides/notesSlide258.xml" ContentType="application/vnd.openxmlformats-officedocument.presentationml.notesSlide+xml"/>
  <Override PartName="/ppt/slides/slide237.xml" ContentType="application/vnd.openxmlformats-officedocument.presentationml.slide+xml"/>
  <Override PartName="/ppt/slides/slide284.xml" ContentType="application/vnd.openxmlformats-officedocument.presentationml.slid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notesSlides/notesSlide236.xml" ContentType="application/vnd.openxmlformats-officedocument.presentationml.notesSlide+xml"/>
  <Override PartName="/ppt/notesSlides/notesSlide283.xml" ContentType="application/vnd.openxmlformats-officedocument.presentationml.notes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notesSlides/notesSlide261.xml" ContentType="application/vnd.openxmlformats-officedocument.presentationml.notesSlide+xml"/>
  <Override PartName="/ppt/slides/slide240.xml" ContentType="application/vnd.openxmlformats-officedocument.presentationml.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slides/slide316.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315.xml" ContentType="application/vnd.openxmlformats-officedocument.presentationml.notesSlide+xml"/>
  <Override PartName="/ppt/slides/slide278.xml" ContentType="application/vnd.openxmlformats-officedocument.presentationml.slid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notesSlides/notesSlide299.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277.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notesSlides/notesSlide255.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notesSlides/notesSlide233.xml" ContentType="application/vnd.openxmlformats-officedocument.presentationml.notesSlide+xml"/>
  <Override PartName="/ppt/notesSlides/notesSlide280.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notesSlides/notesSlide309.xml" ContentType="application/vnd.openxmlformats-officedocument.presentationml.notesSlide+xml"/>
  <Override PartName="/ppt/notesSlides/notesSlide148.xml" ContentType="application/vnd.openxmlformats-officedocument.presentationml.notesSlide+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297.xml" ContentType="application/vnd.openxmlformats-officedocument.presentationml.slide+xml"/>
  <Override PartName="/ppt/slides/slide313.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notesSlides/notesSlide312.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notesSlides/notesSlide151.xml" ContentType="application/vnd.openxmlformats-officedocument.presentationml.notesSlide+xml"/>
  <Override PartName="/ppt/notesSlides/notesSlide249.xml" ContentType="application/vnd.openxmlformats-officedocument.presentationml.notesSlide+xml"/>
  <Override PartName="/ppt/notesSlides/notesSlide296.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notesSlides/notesSlide227.xml" ContentType="application/vnd.openxmlformats-officedocument.presentationml.notesSlide+xml"/>
  <Override PartName="/ppt/notesSlides/notesSlide27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notesSlides/notesSlide252.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89.xml" ContentType="application/vnd.openxmlformats-officedocument.presentationml.notesSlide+xml"/>
  <Override PartName="/ppt/slides/slide307.xml" ContentType="application/vnd.openxmlformats-officedocument.presentationml.slide+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306.xml" ContentType="application/vnd.openxmlformats-officedocument.presentationml.notesSlide+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slideLayouts/slideLayout97.xml" ContentType="application/vnd.openxmlformats-officedocument.presentationml.slideLayout+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310.xml" ContentType="application/vnd.openxmlformats-officedocument.presentationml.slide+xml"/>
  <Override PartName="/ppt/slideLayouts/slideLayout128.xml" ContentType="application/vnd.openxmlformats-officedocument.presentationml.slideLayout+xml"/>
  <Override PartName="/ppt/notesSlides/notesSlide123.xml" ContentType="application/vnd.openxmlformats-officedocument.presentationml.notesSlide+xml"/>
  <Override PartName="/ppt/notesSlides/notesSlide170.xml" ContentType="application/vnd.openxmlformats-officedocument.presentationml.notesSlide+xml"/>
  <Override PartName="/ppt/notesSlides/notesSlide268.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notesSlides/notesSlide67.xml" ContentType="application/vnd.openxmlformats-officedocument.presentationml.notesSlide+xml"/>
  <Override PartName="/ppt/notesSlides/notesSlide246.xml" ContentType="application/vnd.openxmlformats-officedocument.presentationml.notesSlide+xml"/>
  <Override PartName="/ppt/notesSlides/notesSlide293.xml" ContentType="application/vnd.openxmlformats-officedocument.presentationml.notesSlide+xml"/>
  <Override PartName="/ppt/slides/slide225.xml" ContentType="application/vnd.openxmlformats-officedocument.presentationml.slide+xml"/>
  <Override PartName="/ppt/slides/slide272.xml" ContentType="application/vnd.openxmlformats-officedocument.presentationml.slid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224.xml" ContentType="application/vnd.openxmlformats-officedocument.presentationml.notesSlide+xml"/>
  <Override PartName="/ppt/notesSlides/notesSlide271.xml" ContentType="application/vnd.openxmlformats-officedocument.presentationml.notes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304.xml" ContentType="application/vnd.openxmlformats-officedocument.presentationml.slide+xml"/>
  <Override PartName="/ppt/slides/slide143.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slideLayouts/slideLayout69.xml" ContentType="application/vnd.openxmlformats-officedocument.presentationml.slideLayout+xml"/>
  <Override PartName="/ppt/notesSlides/notesSlide117.xml" ContentType="application/vnd.openxmlformats-officedocument.presentationml.notesSlide+xml"/>
  <Override PartName="/ppt/notesSlides/notesSlide164.xml" ContentType="application/vnd.openxmlformats-officedocument.presentationml.notesSlide+xml"/>
  <Override PartName="/ppt/notesSlides/notesSlide303.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142.xml" ContentType="application/vnd.openxmlformats-officedocument.presentationml.notesSlide+xml"/>
  <Override PartName="/ppt/notesSlides/notesSlide287.xml" ContentType="application/vnd.openxmlformats-officedocument.presentationml.notesSlide+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s/slide266.xml" ContentType="application/vnd.openxmlformats-officedocument.presentationml.slide+xml"/>
  <Override PartName="/ppt/slideLayouts/slideLayout47.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218.xml" ContentType="application/vnd.openxmlformats-officedocument.presentationml.notesSlide+xml"/>
  <Override PartName="/ppt/notesSlides/notesSlide265.xml" ContentType="application/vnd.openxmlformats-officedocument.presentationml.notesSlide+xml"/>
  <Override PartName="/ppt/slides/slide1.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03.xml" ContentType="application/vnd.openxmlformats-officedocument.presentationml.slideLayout+xml"/>
  <Override PartName="/ppt/notesSlides/notesSlide243.xml" ContentType="application/vnd.openxmlformats-officedocument.presentationml.notesSlide+xml"/>
  <Override PartName="/ppt/notesSlides/notesSlide290.xml" ContentType="application/vnd.openxmlformats-officedocument.presentationml.notesSlide+xml"/>
  <Override PartName="/ppt/slides/slide159.xml" ContentType="application/vnd.openxmlformats-officedocument.presentationml.slide+xml"/>
  <Override PartName="/ppt/slides/slide222.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notesSlides/notesSlide221.xml" ContentType="application/vnd.openxmlformats-officedocument.presentationml.notes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158.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s/slide184.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Layouts/slideLayout88.xml" ContentType="application/vnd.openxmlformats-officedocument.presentationml.slideLayout+xml"/>
  <Override PartName="/ppt/notesSlides/notesSlide136.xml" ContentType="application/vnd.openxmlformats-officedocument.presentationml.notesSlide+xml"/>
  <Override PartName="/ppt/notesSlides/notesSlide183.xml" ContentType="application/vnd.openxmlformats-officedocument.presentationml.notesSlide+xml"/>
  <Override PartName="/ppt/slides/slide67.xml" ContentType="application/vnd.openxmlformats-officedocument.presentationml.slide+xml"/>
  <Override PartName="/ppt/slides/slide238.xml" ContentType="application/vnd.openxmlformats-officedocument.presentationml.slide+xml"/>
  <Override PartName="/ppt/slides/slide285.xml" ContentType="application/vnd.openxmlformats-officedocument.presentationml.slide+xml"/>
  <Override PartName="/ppt/slides/slide301.xml" ContentType="application/vnd.openxmlformats-officedocument.presentationml.slide+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119.xml" ContentType="application/vnd.openxmlformats-officedocument.presentationml.slideLayout+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notesSlides/notesSlide259.xml" ContentType="application/vnd.openxmlformats-officedocument.presentationml.notesSlide+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58.xml" ContentType="application/vnd.openxmlformats-officedocument.presentationml.notesSlide+xml"/>
  <Override PartName="/ppt/notesSlides/notesSlide237.xml" ContentType="application/vnd.openxmlformats-officedocument.presentationml.notesSlide+xml"/>
  <Override PartName="/ppt/notesSlides/notesSlide284.xml" ContentType="application/vnd.openxmlformats-officedocument.presentationml.notesSlide+xml"/>
  <Override PartName="/ppt/notesSlides/notesSlide300.xml" ContentType="application/vnd.openxmlformats-officedocument.presentationml.notesSlide+xml"/>
  <Override PartName="/ppt/slides/slide216.xml" ContentType="application/vnd.openxmlformats-officedocument.presentationml.slide+xml"/>
  <Override PartName="/ppt/slides/slide263.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slides/slide23.xml" ContentType="application/vnd.openxmlformats-officedocument.presentationml.slide+xml"/>
  <Override PartName="/ppt/slides/slide70.xml" ContentType="application/vnd.openxmlformats-officedocument.presentationml.slide+xml"/>
  <Override PartName="/ppt/slides/slide241.xml" ContentType="application/vnd.openxmlformats-officedocument.presentationml.slide+xml"/>
  <Override PartName="/ppt/slideLayouts/slideLayout22.xml" ContentType="application/vnd.openxmlformats-officedocument.presentationml.slideLayout+xml"/>
  <Override PartName="/ppt/slideLayouts/slideLayout122.xml" ContentType="application/vnd.openxmlformats-officedocument.presentationml.slideLayout+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notesSlides/notesSlide262.xml" ContentType="application/vnd.openxmlformats-officedocument.presentationml.notesSlide+xml"/>
  <Override PartName="/ppt/slides/slide178.xml" ContentType="application/vnd.openxmlformats-officedocument.presentationml.slid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240.xml" ContentType="application/vnd.openxmlformats-officedocument.presentationml.notesSlide+xml"/>
  <Override PartName="/ppt/slideLayouts/slideLayout100.xml" ContentType="application/vnd.openxmlformats-officedocument.presentationml.slideLayout+xml"/>
  <Override PartName="/ppt/notesSlides/notesSlide177.xml" ContentType="application/vnd.openxmlformats-officedocument.presentationml.notesSlide+xml"/>
  <Override PartName="/ppt/notesSlides/notesSlide316.xml" ContentType="application/vnd.openxmlformats-officedocument.presentationml.notesSlide+xml"/>
  <Override PartName="/ppt/slides/slide109.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55.xml" ContentType="application/vnd.openxmlformats-officedocument.presentationml.notes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39.xml" ContentType="application/vnd.openxmlformats-officedocument.presentationml.slide+xml"/>
  <Override PartName="/ppt/slides/slide86.xml" ContentType="application/vnd.openxmlformats-officedocument.presentationml.slide+xml"/>
  <Override PartName="/ppt/slides/slide257.xml" ContentType="application/vnd.openxmlformats-officedocument.presentationml.slide+xml"/>
  <Override PartName="/ppt/slideLayouts/slideLayout38.xml" ContentType="application/vnd.openxmlformats-officedocument.presentationml.slideLayout+xml"/>
  <Override PartName="/ppt/slideLayouts/slideLayout85.xml" ContentType="application/vnd.openxmlformats-officedocument.presentationml.slideLayout+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notesSlides/notesSlide278.xml" ContentType="application/vnd.openxmlformats-officedocument.presentationml.notesSlide+xml"/>
  <Override PartName="/ppt/slides/slide17.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slideLayouts/slideLayout116.xml" ContentType="application/vnd.openxmlformats-officedocument.presentationml.slideLayout+xml"/>
  <Override PartName="/ppt/notesSlides/notesSlide77.xml" ContentType="application/vnd.openxmlformats-officedocument.presentationml.notesSlide+xml"/>
  <Override PartName="/ppt/notesSlides/notesSlide209.xml" ContentType="application/vnd.openxmlformats-officedocument.presentationml.notesSlide+xml"/>
  <Override PartName="/ppt/notesSlides/notesSlide256.xml" ContentType="application/vnd.openxmlformats-officedocument.presentationml.notesSlide+xml"/>
  <Override PartName="/ppt/slides/slide235.xml" ContentType="application/vnd.openxmlformats-officedocument.presentationml.slide+xml"/>
  <Override PartName="/ppt/slides/slide282.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notesSlides/notesSlide55.xml" ContentType="application/vnd.openxmlformats-officedocument.presentationml.notesSlide+xml"/>
  <Override PartName="/ppt/notesSlides/notesSlide111.xml" ContentType="application/vnd.openxmlformats-officedocument.presentationml.notesSlide+xml"/>
  <Override PartName="/ppt/slides/slide42.xml" ContentType="application/vnd.openxmlformats-officedocument.presentationml.slide+xml"/>
  <Override PartName="/ppt/slides/slide213.xml" ContentType="application/vnd.openxmlformats-officedocument.presentationml.slide+xml"/>
  <Override PartName="/ppt/slides/slide260.xml" ContentType="application/vnd.openxmlformats-officedocument.presentationml.slide+xml"/>
  <Override PartName="/ppt/slideLayouts/slideLayout41.xml" ContentType="application/vnd.openxmlformats-officedocument.presentationml.slideLayout+xml"/>
  <Override PartName="/ppt/notesSlides/notesSlide234.xml" ContentType="application/vnd.openxmlformats-officedocument.presentationml.notesSlide+xml"/>
  <Override PartName="/ppt/notesSlides/notesSlide28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slides/slide128.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notesSlides/notesSlide127.xml" ContentType="application/vnd.openxmlformats-officedocument.presentationml.notesSlide+xml"/>
  <Override PartName="/ppt/notesSlides/notesSlide174.xml" ContentType="application/vnd.openxmlformats-officedocument.presentationml.notesSlide+xml"/>
  <Override PartName="/ppt/slides/slide8.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98.xml" ContentType="application/vnd.openxmlformats-officedocument.presentationml.slide+xml"/>
  <Override PartName="/ppt/slideLayouts/slideLayout79.xml" ContentType="application/vnd.openxmlformats-officedocument.presentationml.slideLayout+xml"/>
  <Override PartName="/ppt/notesSlides/notesSlide313.xml" ContentType="application/vnd.openxmlformats-officedocument.presentationml.notes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notesSlides/notesSlide297.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notesSlides/notesSlide275.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notesSlides/notesSlide206.xml" ContentType="application/vnd.openxmlformats-officedocument.presentationml.notesSlide+xml"/>
  <Override PartName="/ppt/notesSlides/notesSlide253.xml" ContentType="application/vnd.openxmlformats-officedocument.presentationml.notesSlide+xml"/>
  <Override PartName="/ppt/slides/slide169.xml" ContentType="application/vnd.openxmlformats-officedocument.presentationml.slide+xml"/>
  <Override PartName="/ppt/slides/slide308.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231.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notesSlides/notesSlide307.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Layouts/slideLayout98.xml" ContentType="application/vnd.openxmlformats-officedocument.presentationml.slideLayout+xml"/>
  <Override PartName="/ppt/notesSlides/notesSlide269.xml" ContentType="application/vnd.openxmlformats-officedocument.presentationml.notes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notesSlides/notesSlide310.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notesSlides/notesSlide102.xml" ContentType="application/vnd.openxmlformats-officedocument.presentationml.notesSlide+xml"/>
  <Override PartName="/ppt/notesSlides/notesSlide247.xml" ContentType="application/vnd.openxmlformats-officedocument.presentationml.notesSlide+xml"/>
  <Override PartName="/ppt/notesSlides/notesSlide294.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notesSlides/notesSlide27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110.xml" ContentType="application/vnd.openxmlformats-officedocument.presentationml.slideLayout+xml"/>
  <Override PartName="/ppt/notesSlides/notesSlide203.xml" ContentType="application/vnd.openxmlformats-officedocument.presentationml.notesSlide+xml"/>
  <Override PartName="/ppt/notesSlides/notesSlide25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slides/slide30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notesSlides/notesSlide288.xml" ContentType="application/vnd.openxmlformats-officedocument.presentationml.notesSlide+xml"/>
  <Override PartName="/ppt/notesSlides/notesSlide304.xml" ContentType="application/vnd.openxmlformats-officedocument.presentationml.notesSlide+xml"/>
  <Override PartName="/ppt/slides/slide122.xml" ContentType="application/vnd.openxmlformats-officedocument.presentationml.slide+xml"/>
  <Override PartName="/ppt/slides/slide267.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notesSlides/notesSlide266.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244.xml" ContentType="application/vnd.openxmlformats-officedocument.presentationml.notesSlide+xml"/>
  <Override PartName="/ppt/notesSlides/notesSlide291.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slideLayouts/slideLayout89.xml" ContentType="application/vnd.openxmlformats-officedocument.presentationml.slideLayout+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302.xml" ContentType="application/vnd.openxmlformats-officedocument.presentationml.slide+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slideLayouts/slideLayout67.xml" ContentType="application/vnd.openxmlformats-officedocument.presentationml.slideLayout+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notesSlides/notesSlide30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slideLayouts/slideLayout45.xml" ContentType="application/vnd.openxmlformats-officedocument.presentationml.slideLayout+xml"/>
  <Override PartName="/ppt/notesSlides/notesSlide140.xml" ContentType="application/vnd.openxmlformats-officedocument.presentationml.notesSlide+xml"/>
  <Override PartName="/ppt/notesSlides/notesSlide238.xml" ContentType="application/vnd.openxmlformats-officedocument.presentationml.notesSlide+xml"/>
  <Override PartName="/ppt/notesSlides/notesSlide285.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notesSlides/notesSlide263.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s/slide179.xml" ContentType="application/vnd.openxmlformats-officedocument.presentationml.slide+xml"/>
  <Override PartName="/ppt/slideLayouts/slideLayout101.xml" ContentType="application/vnd.openxmlformats-officedocument.presentationml.slideLayout+xml"/>
  <Override PartName="/ppt/notesSlides/notesSlide178.xml" ContentType="application/vnd.openxmlformats-officedocument.presentationml.notesSlide+xml"/>
  <Override PartName="/ppt/notesSlides/notesSlide24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notesSlides/notesSlide279.xml" ContentType="application/vnd.openxmlformats-officedocument.presentationml.notes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notesSlides/notesSlide181.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notesSlides/notesSlide112.xml" ContentType="application/vnd.openxmlformats-officedocument.presentationml.notesSlide+xml"/>
  <Override PartName="/ppt/notesSlides/notesSlide25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notesSlides/notesSlide235.xml" ContentType="application/vnd.openxmlformats-officedocument.presentationml.notesSlide+xml"/>
  <Override PartName="/ppt/notesSlides/notesSlide282.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notesSlides/notesSlide26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299.xml" ContentType="application/vnd.openxmlformats-officedocument.presentationml.slide+xml"/>
  <Override PartName="/ppt/slides/slide31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notesSlides/notesSlide314.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53.xml" ContentType="application/vnd.openxmlformats-officedocument.presentationml.notesSlide+xml"/>
  <Override PartName="/ppt/notesSlides/notesSlide298.xml" ContentType="application/vnd.openxmlformats-officedocument.presentationml.notesSlide+xml"/>
  <Override PartName="/ppt/slides/slide132.xml" ContentType="application/vnd.openxmlformats-officedocument.presentationml.slide+xml"/>
  <Override PartName="/ppt/slides/slide277.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notesSlides/notesSlide131.xml" ContentType="application/vnd.openxmlformats-officedocument.presentationml.notesSlide+xml"/>
  <Override PartName="/ppt/notesSlides/notesSlide229.xml" ContentType="application/vnd.openxmlformats-officedocument.presentationml.notesSlide+xml"/>
  <Override PartName="/ppt/notesSlides/notesSlide276.xml" ContentType="application/vnd.openxmlformats-officedocument.presentationml.notes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114.xml" ContentType="application/vnd.openxmlformats-officedocument.presentationml.slideLayout+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notesSlides/notesSlide207.xml" ContentType="application/vnd.openxmlformats-officedocument.presentationml.notesSlide+xml"/>
  <Override PartName="/ppt/notesSlides/notesSlide254.xml" ContentType="application/vnd.openxmlformats-officedocument.presentationml.notes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211.xml" ContentType="application/vnd.openxmlformats-officedocument.presentationml.slide+xml"/>
  <Override PartName="/ppt/slides/slide309.xml" ContentType="application/vnd.openxmlformats-officedocument.presentationml.slide+xml"/>
  <Override PartName="/ppt/notesSlides/notesSlide169.xml" ContentType="application/vnd.openxmlformats-officedocument.presentationml.notesSlide+xml"/>
  <Override PartName="/ppt/notesSlides/notesSlide23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notesSlides/notesSlide31.xml" ContentType="application/vnd.openxmlformats-officedocument.presentationml.notesSlide+xml"/>
  <Override PartName="/ppt/notesSlides/notesSlide210.xml" ContentType="application/vnd.openxmlformats-officedocument.presentationml.notesSlide+xml"/>
  <Override PartName="/ppt/notesSlides/notesSlide308.xml" ContentType="application/vnd.openxmlformats-officedocument.presentationml.notesSlide+xml"/>
  <Override PartName="/ppt/slides/slide126.xml" ContentType="application/vnd.openxmlformats-officedocument.presentationml.slide+xml"/>
  <Override PartName="/ppt/slides/slide173.xml" ContentType="application/vnd.openxmlformats-officedocument.presentationml.slide+xml"/>
  <Override PartName="/ppt/slideLayouts/slideLayout99.xml" ContentType="application/vnd.openxmlformats-officedocument.presentationml.slideLayout+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312.xml" ContentType="application/vnd.openxmlformats-officedocument.presentationml.slide+xml"/>
  <Override PartName="/ppt/notesSlides/notesSlide125.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49.xml" ContentType="application/vnd.openxmlformats-officedocument.presentationml.slide+xml"/>
  <Override PartName="/ppt/slides/slide296.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notesSlides/notesSlide69.xml" ContentType="application/vnd.openxmlformats-officedocument.presentationml.notesSlide+xml"/>
  <Override PartName="/ppt/notesSlides/notesSlide248.xml" ContentType="application/vnd.openxmlformats-officedocument.presentationml.notesSlide+xml"/>
  <Override PartName="/ppt/notesSlides/notesSlide311.xml" ContentType="application/vnd.openxmlformats-officedocument.presentationml.notesSlide+xml"/>
  <Override PartName="/ppt/slideMasters/slideMaster1.xml" ContentType="application/vnd.openxmlformats-officedocument.presentationml.slideMaster+xml"/>
  <Override PartName="/ppt/slides/slide227.xml" ContentType="application/vnd.openxmlformats-officedocument.presentationml.slide+xml"/>
  <Override PartName="/ppt/slides/slide274.xml" ContentType="application/vnd.openxmlformats-officedocument.presentationml.slid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notesSlides/notesSlide47.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notesSlides/notesSlide295.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226.xml" ContentType="application/vnd.openxmlformats-officedocument.presentationml.notesSlide+xml"/>
  <Override PartName="/ppt/notesSlides/notesSlide273.xml" ContentType="application/vnd.openxmlformats-officedocument.presentationml.notesSlide+xml"/>
  <Default Extension="rels" ContentType="application/vnd.openxmlformats-package.relationships+xml"/>
  <Override PartName="/ppt/slides/slide189.xml" ContentType="application/vnd.openxmlformats-officedocument.presentationml.slide+xml"/>
  <Override PartName="/ppt/slides/slide205.xml" ContentType="application/vnd.openxmlformats-officedocument.presentationml.slide+xml"/>
  <Override PartName="/ppt/slides/slide252.xml" ContentType="application/vnd.openxmlformats-officedocument.presentationml.slide+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notesSlides/notesSlide251.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notesSlides/notesSlide50.xml" ContentType="application/vnd.openxmlformats-officedocument.presentationml.notesSlide+xml"/>
  <Override PartName="/ppt/slides/slide145.xml" ContentType="application/vnd.openxmlformats-officedocument.presentationml.slide+xml"/>
  <Override PartName="/ppt/slides/slide192.xml" ContentType="application/vnd.openxmlformats-officedocument.presentationml.slide+xml"/>
  <Override PartName="/ppt/notesSlides/notesSlide119.xml" ContentType="application/vnd.openxmlformats-officedocument.presentationml.notesSlide+xml"/>
  <Override PartName="/ppt/notesSlides/notesSlide166.xml" ContentType="application/vnd.openxmlformats-officedocument.presentationml.notesSlide+xml"/>
  <Override PartName="/ppt/notesSlides/notesSlide305.xml" ContentType="application/vnd.openxmlformats-officedocument.presentationml.notesSlide+xml"/>
  <Override PartName="/ppt/slides/slide97.xml" ContentType="application/vnd.openxmlformats-officedocument.presentationml.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notesSlides/notesSlide289.xml" ContentType="application/vnd.openxmlformats-officedocument.presentationml.notesSlide+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68.xml" ContentType="application/vnd.openxmlformats-officedocument.presentationml.slide+xml"/>
  <Override PartName="/ppt/slideLayouts/slideLayout49.xml" ContentType="application/vnd.openxmlformats-officedocument.presentationml.slideLayout+xml"/>
  <Override PartName="/ppt/slideLayouts/slideLayout96.xml" ContentType="application/vnd.openxmlformats-officedocument.presentationml.slideLayout+xml"/>
  <Override PartName="/ppt/notesSlides/notesSlide88.xml" ContentType="application/vnd.openxmlformats-officedocument.presentationml.notesSlide+xml"/>
  <Override PartName="/ppt/notesSlides/notesSlide267.xml" ContentType="application/vnd.openxmlformats-officedocument.presentationml.notesSlide+xml"/>
  <Override PartName="/ppt/slides/slide3.xml" ContentType="application/vnd.openxmlformats-officedocument.presentationml.slide+xml"/>
  <Override PartName="/ppt/slides/slide101.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Override PartName="/ppt/slideLayouts/slideLayout105.xml" ContentType="application/vnd.openxmlformats-officedocument.presentationml.slideLayout+xml"/>
  <Default Extension="jpeg" ContentType="image/jpeg"/>
  <Override PartName="/ppt/notesSlides/notesSlide100.xml" ContentType="application/vnd.openxmlformats-officedocument.presentationml.notesSlide+xml"/>
  <Override PartName="/ppt/notesSlides/notesSlide245.xml" ContentType="application/vnd.openxmlformats-officedocument.presentationml.notesSlide+xml"/>
  <Override PartName="/ppt/notesSlides/notesSlide292.xml" ContentType="application/vnd.openxmlformats-officedocument.presentationml.notesSlide+xml"/>
  <Override PartName="/ppt/slides/slide31.xml" ContentType="application/vnd.openxmlformats-officedocument.presentationml.slide+xml"/>
  <Override PartName="/ppt/slides/slide224.xml" ContentType="application/vnd.openxmlformats-officedocument.presentationml.slide+xml"/>
  <Override PartName="/ppt/slides/slide271.xml" ContentType="application/vnd.openxmlformats-officedocument.presentationml.slide+xml"/>
  <Override PartName="/ppt/slideLayouts/slideLayout52.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notesSlides/notesSlide270.xml" ContentType="application/vnd.openxmlformats-officedocument.presentationml.notesSlide+xml"/>
  <Override PartName="/ppt/slides/slide202.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64.xml" ContentType="application/vnd.openxmlformats-officedocument.presentationml.slide+xml"/>
  <Override PartName="/ppt/notesSlides/notesSlide138.xml" ContentType="application/vnd.openxmlformats-officedocument.presentationml.notesSlide+xml"/>
  <Override PartName="/ppt/notesSlides/notesSlide185.xml" ContentType="application/vnd.openxmlformats-officedocument.presentationml.notesSlide+xml"/>
  <Override PartName="/ppt/slides/slide69.xml" ContentType="application/vnd.openxmlformats-officedocument.presentationml.slide+xml"/>
  <Override PartName="/ppt/slides/slide287.xml" ContentType="application/vnd.openxmlformats-officedocument.presentationml.slide+xml"/>
  <Override PartName="/ppt/slides/slide303.xml" ContentType="application/vnd.openxmlformats-officedocument.presentationml.slide+xml"/>
  <Override PartName="/ppt/slideLayouts/slideLayout68.xml" ContentType="application/vnd.openxmlformats-officedocument.presentationml.slideLayout+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47.xml" ContentType="application/vnd.openxmlformats-officedocument.presentationml.slide+xml"/>
  <Override PartName="/ppt/notesSlides/notesSlide239.xml" ContentType="application/vnd.openxmlformats-officedocument.presentationml.notesSlide+xml"/>
  <Override PartName="/ppt/slides/slide120.xml" ContentType="application/vnd.openxmlformats-officedocument.presentationml.slide+xml"/>
  <Override PartName="/ppt/slides/slide265.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8"/>
  </p:notesMasterIdLst>
  <p:sldIdLst>
    <p:sldId id="283" r:id="rId2"/>
    <p:sldId id="282" r:id="rId3"/>
    <p:sldId id="458" r:id="rId4"/>
    <p:sldId id="286" r:id="rId5"/>
    <p:sldId id="461" r:id="rId6"/>
    <p:sldId id="284" r:id="rId7"/>
    <p:sldId id="290" r:id="rId8"/>
    <p:sldId id="638" r:id="rId9"/>
    <p:sldId id="639" r:id="rId10"/>
    <p:sldId id="640" r:id="rId11"/>
    <p:sldId id="641" r:id="rId12"/>
    <p:sldId id="642" r:id="rId13"/>
    <p:sldId id="643" r:id="rId14"/>
    <p:sldId id="644" r:id="rId15"/>
    <p:sldId id="645" r:id="rId16"/>
    <p:sldId id="646" r:id="rId17"/>
    <p:sldId id="647" r:id="rId18"/>
    <p:sldId id="648" r:id="rId19"/>
    <p:sldId id="649" r:id="rId20"/>
    <p:sldId id="650" r:id="rId21"/>
    <p:sldId id="651" r:id="rId22"/>
    <p:sldId id="652" r:id="rId23"/>
    <p:sldId id="653" r:id="rId24"/>
    <p:sldId id="654" r:id="rId25"/>
    <p:sldId id="655" r:id="rId26"/>
    <p:sldId id="656" r:id="rId27"/>
    <p:sldId id="657" r:id="rId28"/>
    <p:sldId id="658" r:id="rId29"/>
    <p:sldId id="659" r:id="rId30"/>
    <p:sldId id="660" r:id="rId31"/>
    <p:sldId id="661" r:id="rId32"/>
    <p:sldId id="662" r:id="rId33"/>
    <p:sldId id="663" r:id="rId34"/>
    <p:sldId id="664" r:id="rId35"/>
    <p:sldId id="665" r:id="rId36"/>
    <p:sldId id="666" r:id="rId37"/>
    <p:sldId id="667" r:id="rId38"/>
    <p:sldId id="668" r:id="rId39"/>
    <p:sldId id="669" r:id="rId40"/>
    <p:sldId id="670" r:id="rId41"/>
    <p:sldId id="671" r:id="rId42"/>
    <p:sldId id="672" r:id="rId43"/>
    <p:sldId id="678" r:id="rId44"/>
    <p:sldId id="457" r:id="rId45"/>
    <p:sldId id="452" r:id="rId46"/>
    <p:sldId id="454" r:id="rId47"/>
    <p:sldId id="467" r:id="rId48"/>
    <p:sldId id="495" r:id="rId49"/>
    <p:sldId id="494" r:id="rId50"/>
    <p:sldId id="512" r:id="rId51"/>
    <p:sldId id="540" r:id="rId52"/>
    <p:sldId id="513" r:id="rId53"/>
    <p:sldId id="514" r:id="rId54"/>
    <p:sldId id="515" r:id="rId55"/>
    <p:sldId id="516" r:id="rId56"/>
    <p:sldId id="517" r:id="rId57"/>
    <p:sldId id="518" r:id="rId58"/>
    <p:sldId id="519" r:id="rId59"/>
    <p:sldId id="520" r:id="rId60"/>
    <p:sldId id="521" r:id="rId61"/>
    <p:sldId id="522" r:id="rId62"/>
    <p:sldId id="523" r:id="rId63"/>
    <p:sldId id="524" r:id="rId64"/>
    <p:sldId id="525" r:id="rId65"/>
    <p:sldId id="526" r:id="rId66"/>
    <p:sldId id="527" r:id="rId67"/>
    <p:sldId id="528" r:id="rId68"/>
    <p:sldId id="529" r:id="rId69"/>
    <p:sldId id="530" r:id="rId70"/>
    <p:sldId id="531" r:id="rId71"/>
    <p:sldId id="532" r:id="rId72"/>
    <p:sldId id="533" r:id="rId73"/>
    <p:sldId id="534" r:id="rId74"/>
    <p:sldId id="535" r:id="rId75"/>
    <p:sldId id="536" r:id="rId76"/>
    <p:sldId id="537" r:id="rId77"/>
    <p:sldId id="499" r:id="rId78"/>
    <p:sldId id="541" r:id="rId79"/>
    <p:sldId id="538" r:id="rId80"/>
    <p:sldId id="539" r:id="rId81"/>
    <p:sldId id="548" r:id="rId82"/>
    <p:sldId id="511" r:id="rId83"/>
    <p:sldId id="547" r:id="rId84"/>
    <p:sldId id="546" r:id="rId85"/>
    <p:sldId id="549" r:id="rId86"/>
    <p:sldId id="544" r:id="rId87"/>
    <p:sldId id="550" r:id="rId88"/>
    <p:sldId id="557" r:id="rId89"/>
    <p:sldId id="551" r:id="rId90"/>
    <p:sldId id="552" r:id="rId91"/>
    <p:sldId id="500" r:id="rId92"/>
    <p:sldId id="504" r:id="rId93"/>
    <p:sldId id="505" r:id="rId94"/>
    <p:sldId id="506" r:id="rId95"/>
    <p:sldId id="553" r:id="rId96"/>
    <p:sldId id="554" r:id="rId97"/>
    <p:sldId id="555" r:id="rId98"/>
    <p:sldId id="556" r:id="rId99"/>
    <p:sldId id="634" r:id="rId100"/>
    <p:sldId id="635" r:id="rId101"/>
    <p:sldId id="636" r:id="rId102"/>
    <p:sldId id="558" r:id="rId103"/>
    <p:sldId id="545" r:id="rId104"/>
    <p:sldId id="637" r:id="rId105"/>
    <p:sldId id="562" r:id="rId106"/>
    <p:sldId id="561" r:id="rId107"/>
    <p:sldId id="563" r:id="rId108"/>
    <p:sldId id="560" r:id="rId109"/>
    <p:sldId id="565" r:id="rId110"/>
    <p:sldId id="564" r:id="rId111"/>
    <p:sldId id="567" r:id="rId112"/>
    <p:sldId id="568" r:id="rId113"/>
    <p:sldId id="569" r:id="rId114"/>
    <p:sldId id="566" r:id="rId115"/>
    <p:sldId id="570" r:id="rId116"/>
    <p:sldId id="471" r:id="rId117"/>
    <p:sldId id="485" r:id="rId118"/>
    <p:sldId id="488" r:id="rId119"/>
    <p:sldId id="483" r:id="rId120"/>
    <p:sldId id="484" r:id="rId121"/>
    <p:sldId id="489" r:id="rId122"/>
    <p:sldId id="491" r:id="rId123"/>
    <p:sldId id="460" r:id="rId124"/>
    <p:sldId id="571" r:id="rId125"/>
    <p:sldId id="572" r:id="rId126"/>
    <p:sldId id="474" r:id="rId127"/>
    <p:sldId id="573" r:id="rId128"/>
    <p:sldId id="475" r:id="rId129"/>
    <p:sldId id="574" r:id="rId130"/>
    <p:sldId id="575" r:id="rId131"/>
    <p:sldId id="576" r:id="rId132"/>
    <p:sldId id="577" r:id="rId133"/>
    <p:sldId id="578" r:id="rId134"/>
    <p:sldId id="580" r:id="rId135"/>
    <p:sldId id="581" r:id="rId136"/>
    <p:sldId id="579" r:id="rId137"/>
    <p:sldId id="582" r:id="rId138"/>
    <p:sldId id="583" r:id="rId139"/>
    <p:sldId id="584" r:id="rId140"/>
    <p:sldId id="585" r:id="rId141"/>
    <p:sldId id="586" r:id="rId142"/>
    <p:sldId id="590" r:id="rId143"/>
    <p:sldId id="588" r:id="rId144"/>
    <p:sldId id="589" r:id="rId145"/>
    <p:sldId id="592" r:id="rId146"/>
    <p:sldId id="587" r:id="rId147"/>
    <p:sldId id="591" r:id="rId148"/>
    <p:sldId id="593" r:id="rId149"/>
    <p:sldId id="594" r:id="rId150"/>
    <p:sldId id="595" r:id="rId151"/>
    <p:sldId id="596" r:id="rId152"/>
    <p:sldId id="602" r:id="rId153"/>
    <p:sldId id="597" r:id="rId154"/>
    <p:sldId id="598" r:id="rId155"/>
    <p:sldId id="603" r:id="rId156"/>
    <p:sldId id="599" r:id="rId157"/>
    <p:sldId id="630" r:id="rId158"/>
    <p:sldId id="600" r:id="rId159"/>
    <p:sldId id="604" r:id="rId160"/>
    <p:sldId id="601" r:id="rId161"/>
    <p:sldId id="605" r:id="rId162"/>
    <p:sldId id="607" r:id="rId163"/>
    <p:sldId id="606" r:id="rId164"/>
    <p:sldId id="608" r:id="rId165"/>
    <p:sldId id="609" r:id="rId166"/>
    <p:sldId id="610" r:id="rId167"/>
    <p:sldId id="611" r:id="rId168"/>
    <p:sldId id="612" r:id="rId169"/>
    <p:sldId id="613" r:id="rId170"/>
    <p:sldId id="614" r:id="rId171"/>
    <p:sldId id="615" r:id="rId172"/>
    <p:sldId id="616" r:id="rId173"/>
    <p:sldId id="617" r:id="rId174"/>
    <p:sldId id="619" r:id="rId175"/>
    <p:sldId id="618" r:id="rId176"/>
    <p:sldId id="620" r:id="rId177"/>
    <p:sldId id="621" r:id="rId178"/>
    <p:sldId id="622" r:id="rId179"/>
    <p:sldId id="631" r:id="rId180"/>
    <p:sldId id="478" r:id="rId181"/>
    <p:sldId id="623" r:id="rId182"/>
    <p:sldId id="624" r:id="rId183"/>
    <p:sldId id="625" r:id="rId184"/>
    <p:sldId id="626" r:id="rId185"/>
    <p:sldId id="628" r:id="rId186"/>
    <p:sldId id="490" r:id="rId187"/>
    <p:sldId id="469" r:id="rId188"/>
    <p:sldId id="432" r:id="rId189"/>
    <p:sldId id="633" r:id="rId190"/>
    <p:sldId id="629" r:id="rId191"/>
    <p:sldId id="442" r:id="rId192"/>
    <p:sldId id="349" r:id="rId193"/>
    <p:sldId id="436" r:id="rId194"/>
    <p:sldId id="679" r:id="rId195"/>
    <p:sldId id="680" r:id="rId196"/>
    <p:sldId id="681" r:id="rId197"/>
    <p:sldId id="682" r:id="rId198"/>
    <p:sldId id="683" r:id="rId199"/>
    <p:sldId id="684" r:id="rId200"/>
    <p:sldId id="685" r:id="rId201"/>
    <p:sldId id="686" r:id="rId202"/>
    <p:sldId id="687" r:id="rId203"/>
    <p:sldId id="688" r:id="rId204"/>
    <p:sldId id="689" r:id="rId205"/>
    <p:sldId id="690" r:id="rId206"/>
    <p:sldId id="691" r:id="rId207"/>
    <p:sldId id="692" r:id="rId208"/>
    <p:sldId id="693" r:id="rId209"/>
    <p:sldId id="694" r:id="rId210"/>
    <p:sldId id="695" r:id="rId211"/>
    <p:sldId id="696" r:id="rId212"/>
    <p:sldId id="697" r:id="rId213"/>
    <p:sldId id="698" r:id="rId214"/>
    <p:sldId id="699" r:id="rId215"/>
    <p:sldId id="700" r:id="rId216"/>
    <p:sldId id="701" r:id="rId217"/>
    <p:sldId id="702" r:id="rId218"/>
    <p:sldId id="703" r:id="rId219"/>
    <p:sldId id="704" r:id="rId220"/>
    <p:sldId id="705" r:id="rId221"/>
    <p:sldId id="706" r:id="rId222"/>
    <p:sldId id="707" r:id="rId223"/>
    <p:sldId id="708" r:id="rId224"/>
    <p:sldId id="709" r:id="rId225"/>
    <p:sldId id="710" r:id="rId226"/>
    <p:sldId id="711" r:id="rId227"/>
    <p:sldId id="712" r:id="rId228"/>
    <p:sldId id="713" r:id="rId229"/>
    <p:sldId id="714" r:id="rId230"/>
    <p:sldId id="715" r:id="rId231"/>
    <p:sldId id="716" r:id="rId232"/>
    <p:sldId id="717" r:id="rId233"/>
    <p:sldId id="718" r:id="rId234"/>
    <p:sldId id="719" r:id="rId235"/>
    <p:sldId id="720" r:id="rId236"/>
    <p:sldId id="721" r:id="rId237"/>
    <p:sldId id="722" r:id="rId238"/>
    <p:sldId id="723" r:id="rId239"/>
    <p:sldId id="724" r:id="rId240"/>
    <p:sldId id="725" r:id="rId241"/>
    <p:sldId id="726" r:id="rId242"/>
    <p:sldId id="727" r:id="rId243"/>
    <p:sldId id="728" r:id="rId244"/>
    <p:sldId id="729" r:id="rId245"/>
    <p:sldId id="730" r:id="rId246"/>
    <p:sldId id="731" r:id="rId247"/>
    <p:sldId id="732" r:id="rId248"/>
    <p:sldId id="733" r:id="rId249"/>
    <p:sldId id="734" r:id="rId250"/>
    <p:sldId id="735" r:id="rId251"/>
    <p:sldId id="736" r:id="rId252"/>
    <p:sldId id="737" r:id="rId253"/>
    <p:sldId id="738" r:id="rId254"/>
    <p:sldId id="739" r:id="rId255"/>
    <p:sldId id="740" r:id="rId256"/>
    <p:sldId id="741" r:id="rId257"/>
    <p:sldId id="742" r:id="rId258"/>
    <p:sldId id="743" r:id="rId259"/>
    <p:sldId id="744" r:id="rId260"/>
    <p:sldId id="745" r:id="rId261"/>
    <p:sldId id="746" r:id="rId262"/>
    <p:sldId id="747" r:id="rId263"/>
    <p:sldId id="748" r:id="rId264"/>
    <p:sldId id="749" r:id="rId265"/>
    <p:sldId id="750" r:id="rId266"/>
    <p:sldId id="751" r:id="rId267"/>
    <p:sldId id="752" r:id="rId268"/>
    <p:sldId id="753" r:id="rId269"/>
    <p:sldId id="754" r:id="rId270"/>
    <p:sldId id="755" r:id="rId271"/>
    <p:sldId id="756" r:id="rId272"/>
    <p:sldId id="757" r:id="rId273"/>
    <p:sldId id="758" r:id="rId274"/>
    <p:sldId id="759" r:id="rId275"/>
    <p:sldId id="760" r:id="rId276"/>
    <p:sldId id="761" r:id="rId277"/>
    <p:sldId id="762" r:id="rId278"/>
    <p:sldId id="763" r:id="rId279"/>
    <p:sldId id="764" r:id="rId280"/>
    <p:sldId id="765" r:id="rId281"/>
    <p:sldId id="766" r:id="rId282"/>
    <p:sldId id="767" r:id="rId283"/>
    <p:sldId id="768" r:id="rId284"/>
    <p:sldId id="769" r:id="rId285"/>
    <p:sldId id="770" r:id="rId286"/>
    <p:sldId id="771" r:id="rId287"/>
    <p:sldId id="772" r:id="rId288"/>
    <p:sldId id="773" r:id="rId289"/>
    <p:sldId id="774" r:id="rId290"/>
    <p:sldId id="775" r:id="rId291"/>
    <p:sldId id="776" r:id="rId292"/>
    <p:sldId id="777" r:id="rId293"/>
    <p:sldId id="778" r:id="rId294"/>
    <p:sldId id="779" r:id="rId295"/>
    <p:sldId id="780" r:id="rId296"/>
    <p:sldId id="781" r:id="rId297"/>
    <p:sldId id="782" r:id="rId298"/>
    <p:sldId id="783" r:id="rId299"/>
    <p:sldId id="784" r:id="rId300"/>
    <p:sldId id="785" r:id="rId301"/>
    <p:sldId id="786" r:id="rId302"/>
    <p:sldId id="787" r:id="rId303"/>
    <p:sldId id="788" r:id="rId304"/>
    <p:sldId id="789" r:id="rId305"/>
    <p:sldId id="790" r:id="rId306"/>
    <p:sldId id="791" r:id="rId307"/>
    <p:sldId id="792" r:id="rId308"/>
    <p:sldId id="793" r:id="rId309"/>
    <p:sldId id="794" r:id="rId310"/>
    <p:sldId id="795" r:id="rId311"/>
    <p:sldId id="796" r:id="rId312"/>
    <p:sldId id="797" r:id="rId313"/>
    <p:sldId id="798" r:id="rId314"/>
    <p:sldId id="799" r:id="rId315"/>
    <p:sldId id="800" r:id="rId316"/>
    <p:sldId id="801" r:id="rId3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4807"/>
    <a:srgbClr val="006699"/>
    <a:srgbClr val="F4B5AA"/>
    <a:srgbClr val="3B4A1E"/>
    <a:srgbClr val="0A0906"/>
    <a:srgbClr val="D1D1D1"/>
    <a:srgbClr val="FBFAF7"/>
    <a:srgbClr val="F6F5F0"/>
    <a:srgbClr val="F1F0E7"/>
    <a:srgbClr val="18150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49" autoAdjust="0"/>
    <p:restoredTop sz="91718" autoAdjust="0"/>
  </p:normalViewPr>
  <p:slideViewPr>
    <p:cSldViewPr>
      <p:cViewPr varScale="1">
        <p:scale>
          <a:sx n="44" d="100"/>
          <a:sy n="44" d="100"/>
        </p:scale>
        <p:origin x="-1856"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60048"/>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slide" Target="slides/slide311.xml"/><Relationship Id="rId317" Type="http://schemas.openxmlformats.org/officeDocument/2006/relationships/slide" Target="slides/slide31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presProps" Target="pres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viewProps" Target="viewProps.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theme" Target="theme/theme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77EA85-A2C5-4EE9-ADA5-00AE3EB3E36F}" type="datetimeFigureOut">
              <a:rPr lang="en-US" smtClean="0"/>
              <a:pPr/>
              <a:t>1/24/2023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D85BC9-F399-4A5E-BCE5-97CBC532E568}"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Billion_years" TargetMode="External"/><Relationship Id="rId3" Type="http://schemas.openxmlformats.org/officeDocument/2006/relationships/hyperlink" Target="https://en.wikipedia.org/wiki/Basalt" TargetMode="External"/><Relationship Id="rId7" Type="http://schemas.openxmlformats.org/officeDocument/2006/relationships/hyperlink" Target="https://en.wikipedia.org/wiki/Subduction"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Volcanic_arc" TargetMode="External"/><Relationship Id="rId5" Type="http://schemas.openxmlformats.org/officeDocument/2006/relationships/hyperlink" Target="https://en.wikipedia.org/wiki/Continental_crust" TargetMode="External"/><Relationship Id="rId4" Type="http://schemas.openxmlformats.org/officeDocument/2006/relationships/hyperlink" Target="https://en.wikipedia.org/wiki/Fractional_crystallization_(geology)" TargetMode="External"/><Relationship Id="rId9" Type="http://schemas.openxmlformats.org/officeDocument/2006/relationships/hyperlink" Target="https://en.wikipedia.org/wiki/Shield_(geology)" TargetMode="Externa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kiwix.casplantje.nl/wikipedia_en_top_maxi/A/Laurentia" TargetMode="External"/><Relationship Id="rId13" Type="http://schemas.openxmlformats.org/officeDocument/2006/relationships/hyperlink" Target="https://kiwix.casplantje.nl/wikipedia_en_top_maxi/A/Africa" TargetMode="External"/><Relationship Id="rId18" Type="http://schemas.openxmlformats.org/officeDocument/2006/relationships/hyperlink" Target="https://kiwix.casplantje.nl/wikipedia_en_top_maxi/A/Earth" TargetMode="External"/><Relationship Id="rId3" Type="http://schemas.openxmlformats.org/officeDocument/2006/relationships/hyperlink" Target="https://en.wikipedia.org/wiki/Pacific_Plate" TargetMode="External"/><Relationship Id="rId7" Type="http://schemas.openxmlformats.org/officeDocument/2006/relationships/hyperlink" Target="http://tools.wmflabs.org/timescale/?Ma=600%E2%80%93530" TargetMode="External"/><Relationship Id="rId12" Type="http://schemas.openxmlformats.org/officeDocument/2006/relationships/hyperlink" Target="https://kiwix.casplantje.nl/wikipedia_en_top_maxi/A/South_America" TargetMode="External"/><Relationship Id="rId17" Type="http://schemas.openxmlformats.org/officeDocument/2006/relationships/hyperlink" Target="https://kiwix.casplantje.nl/wikipedia_en_top_maxi/A/Arabia" TargetMode="External"/><Relationship Id="rId2" Type="http://schemas.openxmlformats.org/officeDocument/2006/relationships/slide" Target="../slides/slide12.xml"/><Relationship Id="rId16" Type="http://schemas.openxmlformats.org/officeDocument/2006/relationships/hyperlink" Target="https://kiwix.casplantje.nl/wikipedia_en_top_maxi/A/Indian_Subcontinent" TargetMode="External"/><Relationship Id="rId1" Type="http://schemas.openxmlformats.org/officeDocument/2006/relationships/notesMaster" Target="../notesMasters/notesMaster1.xml"/><Relationship Id="rId6" Type="http://schemas.openxmlformats.org/officeDocument/2006/relationships/hyperlink" Target="http://tools.wmflabs.org/timescale/?Ma=800%E2%80%93650" TargetMode="External"/><Relationship Id="rId11" Type="http://schemas.openxmlformats.org/officeDocument/2006/relationships/hyperlink" Target="https://kiwix.casplantje.nl/wikipedia_en_top_maxi/A/Pangaea" TargetMode="External"/><Relationship Id="rId5" Type="http://schemas.openxmlformats.org/officeDocument/2006/relationships/hyperlink" Target="https://kiwix.casplantje.nl/wikipedia_en_top_maxi/A/Jurassic" TargetMode="External"/><Relationship Id="rId15" Type="http://schemas.openxmlformats.org/officeDocument/2006/relationships/hyperlink" Target="https://kiwix.casplantje.nl/wikipedia_en_top_maxi/A/Australia_(continent)" TargetMode="External"/><Relationship Id="rId10" Type="http://schemas.openxmlformats.org/officeDocument/2006/relationships/hyperlink" Target="https://kiwix.casplantje.nl/wikipedia_en_top_maxi/A/Carboniferous" TargetMode="External"/><Relationship Id="rId19" Type="http://schemas.openxmlformats.org/officeDocument/2006/relationships/hyperlink" Target="https://kiwix.casplantje.nl/wikipedia_en_top_maxi/A/Equator" TargetMode="External"/><Relationship Id="rId4" Type="http://schemas.openxmlformats.org/officeDocument/2006/relationships/hyperlink" Target="https://kiwix.casplantje.nl/wikipedia_en_top_maxi/A/Supercontinent" TargetMode="External"/><Relationship Id="rId9" Type="http://schemas.openxmlformats.org/officeDocument/2006/relationships/hyperlink" Target="https://kiwix.casplantje.nl/wikipedia_en_top_maxi/A/Continental_crust" TargetMode="External"/><Relationship Id="rId14" Type="http://schemas.openxmlformats.org/officeDocument/2006/relationships/hyperlink" Target="https://kiwix.casplantje.nl/wikipedia_en_top_maxi/A/Antarctica" TargetMode="Externa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3" Type="http://schemas.openxmlformats.org/officeDocument/2006/relationships/hyperlink" Target="https://en.wikipedia.org/wiki/Amurian_Plate" TargetMode="External"/><Relationship Id="rId18" Type="http://schemas.openxmlformats.org/officeDocument/2006/relationships/hyperlink" Target="https://en.wikipedia.org/wiki/Cocos_Plate" TargetMode="External"/><Relationship Id="rId26" Type="http://schemas.openxmlformats.org/officeDocument/2006/relationships/hyperlink" Target="https://en.wikipedia.org/wiki/Yangtze_Plate" TargetMode="External"/><Relationship Id="rId39" Type="http://schemas.openxmlformats.org/officeDocument/2006/relationships/hyperlink" Target="https://en.wikipedia.org/wiki/Gal%C3%A1pagos_Microplate" TargetMode="External"/><Relationship Id="rId21" Type="http://schemas.openxmlformats.org/officeDocument/2006/relationships/hyperlink" Target="https://en.wikipedia.org/wiki/Okhotsk_Plate" TargetMode="External"/><Relationship Id="rId34" Type="http://schemas.openxmlformats.org/officeDocument/2006/relationships/hyperlink" Target="https://en.wikipedia.org/wiki/Coiba_Plate" TargetMode="External"/><Relationship Id="rId42" Type="http://schemas.openxmlformats.org/officeDocument/2006/relationships/hyperlink" Target="https://en.wikipedia.org/wiki/Greenland_Plate" TargetMode="External"/><Relationship Id="rId47" Type="http://schemas.openxmlformats.org/officeDocument/2006/relationships/hyperlink" Target="https://en.wikipedia.org/wiki/Juan_Fern%C3%A1ndez_Plate" TargetMode="External"/><Relationship Id="rId50" Type="http://schemas.openxmlformats.org/officeDocument/2006/relationships/hyperlink" Target="https://en.wikipedia.org/wiki/Lwandle_Plate" TargetMode="External"/><Relationship Id="rId55" Type="http://schemas.openxmlformats.org/officeDocument/2006/relationships/hyperlink" Target="https://en.wikipedia.org/wiki/Mariana_Plate" TargetMode="External"/><Relationship Id="rId63" Type="http://schemas.openxmlformats.org/officeDocument/2006/relationships/hyperlink" Target="https://en.wikipedia.org/wiki/Pelso_Plate" TargetMode="External"/><Relationship Id="rId68" Type="http://schemas.openxmlformats.org/officeDocument/2006/relationships/hyperlink" Target="https://en.wikipedia.org/wiki/Seychelles_Microcontinent" TargetMode="External"/><Relationship Id="rId76" Type="http://schemas.openxmlformats.org/officeDocument/2006/relationships/hyperlink" Target="https://en.wikipedia.org/wiki/Victoria_Microplate" TargetMode="External"/><Relationship Id="rId84" Type="http://schemas.openxmlformats.org/officeDocument/2006/relationships/hyperlink" Target="https://en.wikipedia.org/wiki/Izanagi_Plate" TargetMode="External"/><Relationship Id="rId89" Type="http://schemas.openxmlformats.org/officeDocument/2006/relationships/hyperlink" Target="https://en.wikipedia.org/wiki/Phoenix_Plate" TargetMode="External"/><Relationship Id="rId7" Type="http://schemas.openxmlformats.org/officeDocument/2006/relationships/hyperlink" Target="https://en.wikipedia.org/wiki/Indo-Australian_Plate" TargetMode="External"/><Relationship Id="rId71" Type="http://schemas.openxmlformats.org/officeDocument/2006/relationships/hyperlink" Target="https://en.wikipedia.org/wiki/South_Bismarck_Plate" TargetMode="External"/><Relationship Id="rId2" Type="http://schemas.openxmlformats.org/officeDocument/2006/relationships/slide" Target="../slides/slide18.xml"/><Relationship Id="rId16" Type="http://schemas.openxmlformats.org/officeDocument/2006/relationships/hyperlink" Target="https://en.wikipedia.org/wiki/Caribbean_Plate" TargetMode="External"/><Relationship Id="rId29" Type="http://schemas.openxmlformats.org/officeDocument/2006/relationships/hyperlink" Target="https://en.wikipedia.org/wiki/Anatolian_Plate" TargetMode="External"/><Relationship Id="rId11" Type="http://schemas.openxmlformats.org/officeDocument/2006/relationships/hyperlink" Target="https://en.wikipedia.org/wiki/Pacific_Plate" TargetMode="External"/><Relationship Id="rId24" Type="http://schemas.openxmlformats.org/officeDocument/2006/relationships/hyperlink" Target="https://en.wikipedia.org/wiki/Somali_Plate" TargetMode="External"/><Relationship Id="rId32" Type="http://schemas.openxmlformats.org/officeDocument/2006/relationships/hyperlink" Target="https://en.wikipedia.org/wiki/Bird's_Head_Plate" TargetMode="External"/><Relationship Id="rId37" Type="http://schemas.openxmlformats.org/officeDocument/2006/relationships/hyperlink" Target="https://en.wikipedia.org/wiki/Explorer_Plate" TargetMode="External"/><Relationship Id="rId40" Type="http://schemas.openxmlformats.org/officeDocument/2006/relationships/hyperlink" Target="https://en.wikipedia.org/wiki/Gon%C3%A2ve_Microplate" TargetMode="External"/><Relationship Id="rId45" Type="http://schemas.openxmlformats.org/officeDocument/2006/relationships/hyperlink" Target="https://en.wikipedia.org/wiki/Iranian_Plate" TargetMode="External"/><Relationship Id="rId53" Type="http://schemas.openxmlformats.org/officeDocument/2006/relationships/hyperlink" Target="https://en.wikipedia.org/wiki/Manus_Plate" TargetMode="External"/><Relationship Id="rId58" Type="http://schemas.openxmlformats.org/officeDocument/2006/relationships/hyperlink" Target="https://en.wikipedia.org/wiki/North_Andes_Plate" TargetMode="External"/><Relationship Id="rId66" Type="http://schemas.openxmlformats.org/officeDocument/2006/relationships/hyperlink" Target="https://en.wikipedia.org/wiki/Rovuma_Plate" TargetMode="External"/><Relationship Id="rId74" Type="http://schemas.openxmlformats.org/officeDocument/2006/relationships/hyperlink" Target="https://en.wikipedia.org/wiki/Tisza_Plate" TargetMode="External"/><Relationship Id="rId79" Type="http://schemas.openxmlformats.org/officeDocument/2006/relationships/hyperlink" Target="https://en.wikipedia.org/wiki/Bellingshausen_Plate" TargetMode="External"/><Relationship Id="rId87" Type="http://schemas.openxmlformats.org/officeDocument/2006/relationships/hyperlink" Target="https://en.wikipedia.org/wiki/Agulhas_Basin" TargetMode="External"/><Relationship Id="rId5" Type="http://schemas.openxmlformats.org/officeDocument/2006/relationships/hyperlink" Target="https://en.wikipedia.org/wiki/Antarctic_Plate" TargetMode="External"/><Relationship Id="rId61" Type="http://schemas.openxmlformats.org/officeDocument/2006/relationships/hyperlink" Target="https://en.wikipedia.org/wiki/Okinawa_Plate" TargetMode="External"/><Relationship Id="rId82" Type="http://schemas.openxmlformats.org/officeDocument/2006/relationships/hyperlink" Target="https://en.wikipedia.org/wiki/Farallon_Plate" TargetMode="External"/><Relationship Id="rId19" Type="http://schemas.openxmlformats.org/officeDocument/2006/relationships/hyperlink" Target="https://en.wikipedia.org/wiki/Nazca_Plate" TargetMode="External"/><Relationship Id="rId4" Type="http://schemas.openxmlformats.org/officeDocument/2006/relationships/hyperlink" Target="https://en.wikipedia.org/wiki/African_Plate" TargetMode="External"/><Relationship Id="rId9" Type="http://schemas.openxmlformats.org/officeDocument/2006/relationships/hyperlink" Target="https://en.wikipedia.org/wiki/Indian_Plate" TargetMode="External"/><Relationship Id="rId14" Type="http://schemas.openxmlformats.org/officeDocument/2006/relationships/hyperlink" Target="https://en.wikipedia.org/wiki/Arabian_Plate" TargetMode="External"/><Relationship Id="rId22" Type="http://schemas.openxmlformats.org/officeDocument/2006/relationships/hyperlink" Target="https://en.wikipedia.org/wiki/Philippine_Sea_Plate" TargetMode="External"/><Relationship Id="rId27" Type="http://schemas.openxmlformats.org/officeDocument/2006/relationships/hyperlink" Target="https://en.wikipedia.org/wiki/Adriatic_Plate" TargetMode="External"/><Relationship Id="rId30" Type="http://schemas.openxmlformats.org/officeDocument/2006/relationships/hyperlink" Target="https://en.wikipedia.org/wiki/Balmoral_Reef_Plate" TargetMode="External"/><Relationship Id="rId35" Type="http://schemas.openxmlformats.org/officeDocument/2006/relationships/hyperlink" Target="https://en.wikipedia.org/wiki/Conway_Reef_Plate" TargetMode="External"/><Relationship Id="rId43" Type="http://schemas.openxmlformats.org/officeDocument/2006/relationships/hyperlink" Target="https://en.wikipedia.org/wiki/Halmahera_Plate" TargetMode="External"/><Relationship Id="rId48" Type="http://schemas.openxmlformats.org/officeDocument/2006/relationships/hyperlink" Target="https://en.wikipedia.org/wiki/Kerguelen_Plateau" TargetMode="External"/><Relationship Id="rId56" Type="http://schemas.openxmlformats.org/officeDocument/2006/relationships/hyperlink" Target="https://en.wikipedia.org/wiki/Molucca_Sea_Plate" TargetMode="External"/><Relationship Id="rId64" Type="http://schemas.openxmlformats.org/officeDocument/2006/relationships/hyperlink" Target="https://en.wikipedia.org/wiki/Philippine_Mobile_Belt" TargetMode="External"/><Relationship Id="rId69" Type="http://schemas.openxmlformats.org/officeDocument/2006/relationships/hyperlink" Target="https://en.wikipedia.org/wiki/Shetland_Plate" TargetMode="External"/><Relationship Id="rId77" Type="http://schemas.openxmlformats.org/officeDocument/2006/relationships/hyperlink" Target="https://en.wikipedia.org/wiki/Woodlark_Plate" TargetMode="External"/><Relationship Id="rId8" Type="http://schemas.openxmlformats.org/officeDocument/2006/relationships/hyperlink" Target="https://en.wikipedia.org/wiki/Australian_Plate" TargetMode="External"/><Relationship Id="rId51" Type="http://schemas.openxmlformats.org/officeDocument/2006/relationships/hyperlink" Target="https://en.wikipedia.org/wiki/Madagascar_Plate" TargetMode="External"/><Relationship Id="rId72" Type="http://schemas.openxmlformats.org/officeDocument/2006/relationships/hyperlink" Target="https://en.wikipedia.org/wiki/South_Sandwich_Plate" TargetMode="External"/><Relationship Id="rId80" Type="http://schemas.openxmlformats.org/officeDocument/2006/relationships/hyperlink" Target="https://en.wikipedia.org/wiki/Charcot_Plate" TargetMode="External"/><Relationship Id="rId85" Type="http://schemas.openxmlformats.org/officeDocument/2006/relationships/hyperlink" Target="https://en.wikipedia.org/wiki/Kula_Plate" TargetMode="External"/><Relationship Id="rId3" Type="http://schemas.openxmlformats.org/officeDocument/2006/relationships/hyperlink" Target="https://en.wikipedia.org/wiki/List_of_tectonic_plates" TargetMode="External"/><Relationship Id="rId12" Type="http://schemas.openxmlformats.org/officeDocument/2006/relationships/hyperlink" Target="https://en.wikipedia.org/wiki/South_American_Plate" TargetMode="External"/><Relationship Id="rId17" Type="http://schemas.openxmlformats.org/officeDocument/2006/relationships/hyperlink" Target="https://en.wikipedia.org/wiki/Caroline_Plate" TargetMode="External"/><Relationship Id="rId25" Type="http://schemas.openxmlformats.org/officeDocument/2006/relationships/hyperlink" Target="https://en.wikipedia.org/wiki/Sunda_Plate" TargetMode="External"/><Relationship Id="rId33" Type="http://schemas.openxmlformats.org/officeDocument/2006/relationships/hyperlink" Target="https://en.wikipedia.org/wiki/Capricorn_Plate" TargetMode="External"/><Relationship Id="rId38" Type="http://schemas.openxmlformats.org/officeDocument/2006/relationships/hyperlink" Target="https://en.wikipedia.org/wiki/Futuna_Plate" TargetMode="External"/><Relationship Id="rId46" Type="http://schemas.openxmlformats.org/officeDocument/2006/relationships/hyperlink" Target="https://en.wikipedia.org/wiki/Juan_de_Fuca_Plate" TargetMode="External"/><Relationship Id="rId59" Type="http://schemas.openxmlformats.org/officeDocument/2006/relationships/hyperlink" Target="https://en.wikipedia.org/wiki/North_Bismarck_Plate" TargetMode="External"/><Relationship Id="rId67" Type="http://schemas.openxmlformats.org/officeDocument/2006/relationships/hyperlink" Target="https://en.wikipedia.org/wiki/Sangihe_Plate" TargetMode="External"/><Relationship Id="rId20" Type="http://schemas.openxmlformats.org/officeDocument/2006/relationships/hyperlink" Target="https://en.wikipedia.org/wiki/New_Hebrides_Plate" TargetMode="External"/><Relationship Id="rId41" Type="http://schemas.openxmlformats.org/officeDocument/2006/relationships/hyperlink" Target="https://en.wikipedia.org/wiki/Gorda_Plate" TargetMode="External"/><Relationship Id="rId54" Type="http://schemas.openxmlformats.org/officeDocument/2006/relationships/hyperlink" Target="https://en.wikipedia.org/wiki/Maoke_Plate" TargetMode="External"/><Relationship Id="rId62" Type="http://schemas.openxmlformats.org/officeDocument/2006/relationships/hyperlink" Target="https://en.wikipedia.org/wiki/Panama_Plate" TargetMode="External"/><Relationship Id="rId70" Type="http://schemas.openxmlformats.org/officeDocument/2006/relationships/hyperlink" Target="https://en.wikipedia.org/wiki/Solomon_Sea_Plate" TargetMode="External"/><Relationship Id="rId75" Type="http://schemas.openxmlformats.org/officeDocument/2006/relationships/hyperlink" Target="https://en.wikipedia.org/wiki/Tonga_Plate" TargetMode="External"/><Relationship Id="rId83" Type="http://schemas.openxmlformats.org/officeDocument/2006/relationships/hyperlink" Target="https://en.wikipedia.org/wiki/Insular_Plate" TargetMode="External"/><Relationship Id="rId88" Type="http://schemas.openxmlformats.org/officeDocument/2006/relationships/hyperlink" Target="https://en.wikipedia.org/wiki/Moa_Plate" TargetMode="External"/><Relationship Id="rId1" Type="http://schemas.openxmlformats.org/officeDocument/2006/relationships/notesMaster" Target="../notesMasters/notesMaster1.xml"/><Relationship Id="rId6" Type="http://schemas.openxmlformats.org/officeDocument/2006/relationships/hyperlink" Target="https://en.wikipedia.org/wiki/Eurasian_Plate" TargetMode="External"/><Relationship Id="rId15" Type="http://schemas.openxmlformats.org/officeDocument/2006/relationships/hyperlink" Target="https://en.wikipedia.org/wiki/Burma_Plate" TargetMode="External"/><Relationship Id="rId23" Type="http://schemas.openxmlformats.org/officeDocument/2006/relationships/hyperlink" Target="https://en.wikipedia.org/wiki/Scotia_Plate" TargetMode="External"/><Relationship Id="rId28" Type="http://schemas.openxmlformats.org/officeDocument/2006/relationships/hyperlink" Target="https://en.wikipedia.org/wiki/Aegean_Sea_Plate" TargetMode="External"/><Relationship Id="rId36" Type="http://schemas.openxmlformats.org/officeDocument/2006/relationships/hyperlink" Target="https://en.wikipedia.org/wiki/Easter_Plate" TargetMode="External"/><Relationship Id="rId49" Type="http://schemas.openxmlformats.org/officeDocument/2006/relationships/hyperlink" Target="https://en.wikipedia.org/wiki/Kermadec_Plate" TargetMode="External"/><Relationship Id="rId57" Type="http://schemas.openxmlformats.org/officeDocument/2006/relationships/hyperlink" Target="https://en.wikipedia.org/wiki/Niuafo'ou_Plate" TargetMode="External"/><Relationship Id="rId10" Type="http://schemas.openxmlformats.org/officeDocument/2006/relationships/hyperlink" Target="https://en.wikipedia.org/wiki/North_American_Plate" TargetMode="External"/><Relationship Id="rId31" Type="http://schemas.openxmlformats.org/officeDocument/2006/relationships/hyperlink" Target="https://en.wikipedia.org/wiki/Banda_Sea_Plate" TargetMode="External"/><Relationship Id="rId44" Type="http://schemas.openxmlformats.org/officeDocument/2006/relationships/hyperlink" Target="https://en.wikipedia.org/wiki/Iberian_Plate" TargetMode="External"/><Relationship Id="rId52" Type="http://schemas.openxmlformats.org/officeDocument/2006/relationships/hyperlink" Target="https://en.wikipedia.org/wiki/Malpelo_Plate" TargetMode="External"/><Relationship Id="rId60" Type="http://schemas.openxmlformats.org/officeDocument/2006/relationships/hyperlink" Target="https://en.wikipedia.org/wiki/North_Galapagos_Microplate" TargetMode="External"/><Relationship Id="rId65" Type="http://schemas.openxmlformats.org/officeDocument/2006/relationships/hyperlink" Target="https://en.wikipedia.org/wiki/Rivera_Plate" TargetMode="External"/><Relationship Id="rId73" Type="http://schemas.openxmlformats.org/officeDocument/2006/relationships/hyperlink" Target="https://en.wikipedia.org/wiki/Timor_Plate" TargetMode="External"/><Relationship Id="rId78" Type="http://schemas.openxmlformats.org/officeDocument/2006/relationships/hyperlink" Target="https://en.wikipedia.org/wiki/Baltic_Plate" TargetMode="External"/><Relationship Id="rId81" Type="http://schemas.openxmlformats.org/officeDocument/2006/relationships/hyperlink" Target="https://en.wikipedia.org/wiki/Cimmeria_(continent)" TargetMode="External"/><Relationship Id="rId86" Type="http://schemas.openxmlformats.org/officeDocument/2006/relationships/hyperlink" Target="https://en.wikipedia.org/wiki/Lhasa_terrane" TargetMode="Externa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10</a:t>
            </a:fld>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100</a:t>
            </a:fld>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101</a:t>
            </a:fld>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102</a:t>
            </a:fld>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103</a:t>
            </a:fld>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104</a:t>
            </a:fld>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http://www.virginiaplaces.org/nativeamerican/paleoindians.html</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105</a:t>
            </a:fld>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https://www.researchgate.net/figure/Physiographic-map-of-North-America-with-locations-of-Paleoindian-occupation-sites-that_fig3_328851279</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106</a:t>
            </a:fld>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107</a:t>
            </a:fld>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http://gorhistory.com/hist110/na.html</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108</a:t>
            </a:fld>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109</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All continental crust is ultimately derived from mantle-derived melts (mainly </a:t>
            </a:r>
            <a:r>
              <a:rPr lang="en-US" sz="1200" b="0" i="0" u="none" strike="noStrike" kern="1200" dirty="0" smtClean="0">
                <a:solidFill>
                  <a:schemeClr val="tx1"/>
                </a:solidFill>
                <a:latin typeface="+mn-lt"/>
                <a:ea typeface="+mn-ea"/>
                <a:cs typeface="+mn-cs"/>
                <a:hlinkClick r:id="rId3" tooltip="Basalt"/>
              </a:rPr>
              <a:t>basalt</a:t>
            </a:r>
            <a:r>
              <a:rPr lang="en-US" sz="1200" b="0" i="0" kern="1200" dirty="0" smtClean="0">
                <a:solidFill>
                  <a:schemeClr val="tx1"/>
                </a:solidFill>
                <a:latin typeface="+mn-lt"/>
                <a:ea typeface="+mn-ea"/>
                <a:cs typeface="+mn-cs"/>
              </a:rPr>
              <a:t>) through </a:t>
            </a:r>
            <a:r>
              <a:rPr lang="en-US" sz="1200" b="0" i="0" u="none" strike="noStrike" kern="1200" dirty="0" smtClean="0">
                <a:solidFill>
                  <a:schemeClr val="tx1"/>
                </a:solidFill>
                <a:latin typeface="+mn-lt"/>
                <a:ea typeface="+mn-ea"/>
                <a:cs typeface="+mn-cs"/>
                <a:hlinkClick r:id="rId4" tooltip="Fractional crystallization (geology)"/>
              </a:rPr>
              <a:t>fractional differentiation</a:t>
            </a:r>
            <a:r>
              <a:rPr lang="en-US" sz="1200" b="0" i="0" kern="1200" dirty="0" smtClean="0">
                <a:solidFill>
                  <a:schemeClr val="tx1"/>
                </a:solidFill>
                <a:latin typeface="+mn-lt"/>
                <a:ea typeface="+mn-ea"/>
                <a:cs typeface="+mn-cs"/>
              </a:rPr>
              <a:t> of basaltic melt and the assimilation (remelting) of pre-existing continental crust. The relative contributions of these two processes in creating continental crust are debated, but fractional differentiation is thought to play the dominant role.</a:t>
            </a:r>
            <a:r>
              <a:rPr lang="en-US" sz="1200" b="0" i="0" u="none" strike="noStrike" kern="1200" baseline="30000" dirty="0" smtClean="0">
                <a:solidFill>
                  <a:schemeClr val="tx1"/>
                </a:solidFill>
                <a:latin typeface="+mn-lt"/>
                <a:ea typeface="+mn-ea"/>
                <a:cs typeface="+mn-cs"/>
                <a:hlinkClick r:id="rId5"/>
              </a:rPr>
              <a:t>[11]</a:t>
            </a:r>
            <a:r>
              <a:rPr lang="en-US" sz="1200" b="0" i="0" kern="1200" dirty="0" smtClean="0">
                <a:solidFill>
                  <a:schemeClr val="tx1"/>
                </a:solidFill>
                <a:latin typeface="+mn-lt"/>
                <a:ea typeface="+mn-ea"/>
                <a:cs typeface="+mn-cs"/>
              </a:rPr>
              <a:t> These processes occur primarily at </a:t>
            </a:r>
            <a:r>
              <a:rPr lang="en-US" sz="1200" b="0" i="0" u="none" strike="noStrike" kern="1200" dirty="0" smtClean="0">
                <a:solidFill>
                  <a:schemeClr val="tx1"/>
                </a:solidFill>
                <a:latin typeface="+mn-lt"/>
                <a:ea typeface="+mn-ea"/>
                <a:cs typeface="+mn-cs"/>
                <a:hlinkClick r:id="rId6" tooltip="Volcanic arc"/>
              </a:rPr>
              <a:t>magmatic arcs</a:t>
            </a:r>
            <a:r>
              <a:rPr lang="en-US" sz="1200" b="0" i="0" kern="1200" dirty="0" smtClean="0">
                <a:solidFill>
                  <a:schemeClr val="tx1"/>
                </a:solidFill>
                <a:latin typeface="+mn-lt"/>
                <a:ea typeface="+mn-ea"/>
                <a:cs typeface="+mn-cs"/>
              </a:rPr>
              <a:t> associated with </a:t>
            </a:r>
            <a:r>
              <a:rPr lang="en-US" sz="1200" b="0" i="0" u="none" strike="noStrike" kern="1200" dirty="0" smtClean="0">
                <a:solidFill>
                  <a:schemeClr val="tx1"/>
                </a:solidFill>
                <a:latin typeface="+mn-lt"/>
                <a:ea typeface="+mn-ea"/>
                <a:cs typeface="+mn-cs"/>
                <a:hlinkClick r:id="rId7" tooltip="Subduction"/>
              </a:rPr>
              <a:t>subduction</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There is little evidence of continental crust prior to 3.5 </a:t>
            </a:r>
            <a:r>
              <a:rPr lang="en-US" sz="1200" b="0" i="0" u="none" strike="noStrike" kern="1200" dirty="0" smtClean="0">
                <a:solidFill>
                  <a:schemeClr val="tx1"/>
                </a:solidFill>
                <a:latin typeface="+mn-lt"/>
                <a:ea typeface="+mn-ea"/>
                <a:cs typeface="+mn-cs"/>
                <a:hlinkClick r:id="rId8" tooltip="Billion years"/>
              </a:rPr>
              <a:t>Ga</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5"/>
              </a:rPr>
              <a:t>[12]</a:t>
            </a:r>
            <a:r>
              <a:rPr lang="en-US" sz="1200" b="0" i="0" kern="1200" dirty="0" smtClean="0">
                <a:solidFill>
                  <a:schemeClr val="tx1"/>
                </a:solidFill>
                <a:latin typeface="+mn-lt"/>
                <a:ea typeface="+mn-ea"/>
                <a:cs typeface="+mn-cs"/>
              </a:rPr>
              <a:t> About 20% of the continental crust's current volume was formed by 3.0 Ga.</a:t>
            </a:r>
            <a:r>
              <a:rPr lang="en-US" sz="1200" b="0" i="0" u="none" strike="noStrike" kern="1200" baseline="30000" dirty="0" smtClean="0">
                <a:solidFill>
                  <a:schemeClr val="tx1"/>
                </a:solidFill>
                <a:latin typeface="+mn-lt"/>
                <a:ea typeface="+mn-ea"/>
                <a:cs typeface="+mn-cs"/>
                <a:hlinkClick r:id="rId5"/>
              </a:rPr>
              <a:t>[13]</a:t>
            </a:r>
            <a:r>
              <a:rPr lang="en-US" sz="1200" b="0" i="0" kern="1200" dirty="0" smtClean="0">
                <a:solidFill>
                  <a:schemeClr val="tx1"/>
                </a:solidFill>
                <a:latin typeface="+mn-lt"/>
                <a:ea typeface="+mn-ea"/>
                <a:cs typeface="+mn-cs"/>
              </a:rPr>
              <a:t> There was relatively rapid development on </a:t>
            </a:r>
            <a:r>
              <a:rPr lang="en-US" sz="1200" b="0" i="0" u="none" strike="noStrike" kern="1200" dirty="0" smtClean="0">
                <a:solidFill>
                  <a:schemeClr val="tx1"/>
                </a:solidFill>
                <a:latin typeface="+mn-lt"/>
                <a:ea typeface="+mn-ea"/>
                <a:cs typeface="+mn-cs"/>
                <a:hlinkClick r:id="rId9" tooltip="Shield (geology)"/>
              </a:rPr>
              <a:t>shield</a:t>
            </a:r>
            <a:r>
              <a:rPr lang="en-US" sz="1200" b="0" i="0" kern="1200" dirty="0" smtClean="0">
                <a:solidFill>
                  <a:schemeClr val="tx1"/>
                </a:solidFill>
                <a:latin typeface="+mn-lt"/>
                <a:ea typeface="+mn-ea"/>
                <a:cs typeface="+mn-cs"/>
              </a:rPr>
              <a:t> areas consisting of continental crust between 3.0 and 2.5 Ga.</a:t>
            </a:r>
            <a:r>
              <a:rPr lang="en-US" sz="1200" b="0" i="0" u="none" strike="noStrike" kern="1200" baseline="30000" dirty="0" smtClean="0">
                <a:solidFill>
                  <a:schemeClr val="tx1"/>
                </a:solidFill>
                <a:latin typeface="+mn-lt"/>
                <a:ea typeface="+mn-ea"/>
                <a:cs typeface="+mn-cs"/>
                <a:hlinkClick r:id="rId5"/>
              </a:rPr>
              <a:t>[12]</a:t>
            </a:r>
            <a:r>
              <a:rPr lang="en-US" sz="1200" b="0" i="0" kern="1200" dirty="0" smtClean="0">
                <a:solidFill>
                  <a:schemeClr val="tx1"/>
                </a:solidFill>
                <a:latin typeface="+mn-lt"/>
                <a:ea typeface="+mn-ea"/>
                <a:cs typeface="+mn-cs"/>
              </a:rPr>
              <a:t> During this time interval, about 60% of the continental crust's current volume was formed.</a:t>
            </a:r>
            <a:r>
              <a:rPr lang="en-US" sz="1200" b="0" i="0" u="none" strike="noStrike" kern="1200" baseline="30000" dirty="0" smtClean="0">
                <a:solidFill>
                  <a:schemeClr val="tx1"/>
                </a:solidFill>
                <a:latin typeface="+mn-lt"/>
                <a:ea typeface="+mn-ea"/>
                <a:cs typeface="+mn-cs"/>
                <a:hlinkClick r:id="rId5"/>
              </a:rPr>
              <a:t>[13]</a:t>
            </a:r>
            <a:r>
              <a:rPr lang="en-US" sz="1200" b="0" i="0" kern="1200" dirty="0" smtClean="0">
                <a:solidFill>
                  <a:schemeClr val="tx1"/>
                </a:solidFill>
                <a:latin typeface="+mn-lt"/>
                <a:ea typeface="+mn-ea"/>
                <a:cs typeface="+mn-cs"/>
              </a:rPr>
              <a:t> The remaining 20% has formed during the last 2.5 Ga.</a:t>
            </a:r>
          </a:p>
          <a:p>
            <a:endParaRPr lang="en-US" dirty="0"/>
          </a:p>
        </p:txBody>
      </p:sp>
      <p:sp>
        <p:nvSpPr>
          <p:cNvPr id="4" name="Slide Number Placeholder 3"/>
          <p:cNvSpPr>
            <a:spLocks noGrp="1"/>
          </p:cNvSpPr>
          <p:nvPr>
            <p:ph type="sldNum" sz="quarter" idx="10"/>
          </p:nvPr>
        </p:nvSpPr>
        <p:spPr/>
        <p:txBody>
          <a:bodyPr/>
          <a:lstStyle/>
          <a:p>
            <a:fld id="{48B981E3-32A1-4235-837B-EC336938FDF3}" type="slidenum">
              <a:rPr lang="en-US" smtClean="0"/>
              <a:pPr/>
              <a:t>11</a:t>
            </a:fld>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110</a:t>
            </a:fld>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111</a:t>
            </a:fld>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112</a:t>
            </a:fld>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113</a:t>
            </a:fld>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114</a:t>
            </a:fld>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115</a:t>
            </a:fld>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116</a:t>
            </a:fld>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117</a:t>
            </a:fld>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118</a:t>
            </a:fld>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Pacific plate moving to the NW subducting</a:t>
            </a:r>
            <a:r>
              <a:rPr lang="en-US" baseline="0" dirty="0" smtClean="0"/>
              <a:t> under the Aleutians</a:t>
            </a:r>
          </a:p>
          <a:p>
            <a:r>
              <a:rPr lang="en-US" baseline="0" dirty="0" smtClean="0"/>
              <a:t>NA plate is moving to the SW overriding the Pacific plate</a:t>
            </a:r>
          </a:p>
          <a:p>
            <a:r>
              <a:rPr lang="en-US" baseline="0" dirty="0" smtClean="0"/>
              <a:t>NA plate is </a:t>
            </a:r>
            <a:r>
              <a:rPr lang="en-US" sz="1200" b="0" i="0" kern="1200" dirty="0" smtClean="0">
                <a:solidFill>
                  <a:schemeClr val="tx1"/>
                </a:solidFill>
                <a:latin typeface="+mn-lt"/>
                <a:ea typeface="+mn-ea"/>
                <a:cs typeface="+mn-cs"/>
              </a:rPr>
              <a:t>Earth's second largest tectonic plate, behind the </a:t>
            </a:r>
            <a:r>
              <a:rPr lang="en-US" sz="1200" b="0" i="0" u="none" strike="noStrike" kern="1200" dirty="0" smtClean="0">
                <a:solidFill>
                  <a:schemeClr val="tx1"/>
                </a:solidFill>
                <a:latin typeface="+mn-lt"/>
                <a:ea typeface="+mn-ea"/>
                <a:cs typeface="+mn-cs"/>
                <a:hlinkClick r:id="rId3" tooltip="Pacific Plate"/>
              </a:rPr>
              <a:t>Pacific Plate</a:t>
            </a:r>
            <a:r>
              <a:rPr lang="en-US" sz="1200" b="0" i="0" kern="1200" dirty="0" smtClean="0">
                <a:solidFill>
                  <a:schemeClr val="tx1"/>
                </a:solidFill>
                <a:latin typeface="+mn-lt"/>
                <a:ea typeface="+mn-ea"/>
                <a:cs typeface="+mn-cs"/>
              </a:rPr>
              <a:t> (which borders the plate to the west).</a:t>
            </a:r>
          </a:p>
          <a:p>
            <a:r>
              <a:rPr lang="en-US" sz="1200" b="0" i="0" kern="1200" dirty="0" smtClean="0">
                <a:solidFill>
                  <a:schemeClr val="tx1"/>
                </a:solidFill>
                <a:latin typeface="+mn-lt"/>
                <a:ea typeface="+mn-ea"/>
                <a:cs typeface="+mn-cs"/>
              </a:rPr>
              <a:t>the North American Plate moves in roughly a southwest direction away from the Mid-Atlantic Ridge at a rate of about 2.3 centimeters (~1 inch) per year. At the same time, the Pacific Plate is moving to the northwest at a speed of between 7 and 11 centimeters (~3-4 inches) a year.</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driving forces advocated at the moment can be divided into three categories based on the relationship to the movement: mantle dynamics related, gravity related (main driving force accepted nowadays), and earth rotation related.</a:t>
            </a:r>
          </a:p>
          <a:p>
            <a:endParaRPr lang="en-US" sz="1200" b="0" i="0" kern="1200" baseline="0" dirty="0" smtClean="0">
              <a:solidFill>
                <a:schemeClr val="tx1"/>
              </a:solidFill>
              <a:latin typeface="+mn-lt"/>
              <a:ea typeface="+mn-ea"/>
              <a:cs typeface="+mn-cs"/>
            </a:endParaRPr>
          </a:p>
          <a:p>
            <a:pPr fontAlgn="base"/>
            <a:r>
              <a:rPr lang="en-US" sz="1200" b="1" i="0" kern="1200" dirty="0" smtClean="0">
                <a:solidFill>
                  <a:schemeClr val="tx1"/>
                </a:solidFill>
                <a:latin typeface="+mn-lt"/>
                <a:ea typeface="+mn-ea"/>
                <a:cs typeface="+mn-cs"/>
              </a:rPr>
              <a:t>Gondwana</a:t>
            </a:r>
            <a:r>
              <a:rPr lang="en-US" sz="1200" b="0" i="0" kern="1200" dirty="0" smtClean="0">
                <a:solidFill>
                  <a:schemeClr val="tx1"/>
                </a:solidFill>
                <a:latin typeface="+mn-lt"/>
                <a:ea typeface="+mn-ea"/>
                <a:cs typeface="+mn-cs"/>
              </a:rPr>
              <a:t> ( /ɡɒndˈwɑːnə/) or </a:t>
            </a:r>
            <a:r>
              <a:rPr lang="en-US" sz="1200" b="1" i="0" kern="1200" dirty="0" smtClean="0">
                <a:solidFill>
                  <a:schemeClr val="tx1"/>
                </a:solidFill>
                <a:latin typeface="+mn-lt"/>
                <a:ea typeface="+mn-ea"/>
                <a:cs typeface="+mn-cs"/>
              </a:rPr>
              <a:t>Gondwanaland</a:t>
            </a:r>
            <a:r>
              <a:rPr lang="en-US" sz="1200" b="0" i="0" kern="1200" dirty="0" smtClean="0">
                <a:solidFill>
                  <a:schemeClr val="tx1"/>
                </a:solidFill>
                <a:latin typeface="+mn-lt"/>
                <a:ea typeface="+mn-ea"/>
                <a:cs typeface="+mn-cs"/>
              </a:rPr>
              <a:t> was a </a:t>
            </a:r>
            <a:r>
              <a:rPr lang="en-US" sz="1200" b="0" i="0" u="none" strike="noStrike" kern="1200" dirty="0" smtClean="0">
                <a:solidFill>
                  <a:schemeClr val="tx1"/>
                </a:solidFill>
                <a:latin typeface="+mn-lt"/>
                <a:ea typeface="+mn-ea"/>
                <a:cs typeface="+mn-cs"/>
                <a:hlinkClick r:id="rId4" tooltip="Supercontinent"/>
              </a:rPr>
              <a:t>supercontinent</a:t>
            </a:r>
            <a:r>
              <a:rPr lang="en-US" sz="1200" b="0" i="0" kern="1200" dirty="0" smtClean="0">
                <a:solidFill>
                  <a:schemeClr val="tx1"/>
                </a:solidFill>
                <a:latin typeface="+mn-lt"/>
                <a:ea typeface="+mn-ea"/>
                <a:cs typeface="+mn-cs"/>
              </a:rPr>
              <a:t> that existed from the Neoproterozoic (about 550 million years ago) until the </a:t>
            </a:r>
            <a:r>
              <a:rPr lang="en-US" sz="1200" b="0" i="0" u="none" strike="noStrike" kern="1200" dirty="0" smtClean="0">
                <a:solidFill>
                  <a:schemeClr val="tx1"/>
                </a:solidFill>
                <a:latin typeface="+mn-lt"/>
                <a:ea typeface="+mn-ea"/>
                <a:cs typeface="+mn-cs"/>
                <a:hlinkClick r:id="rId5" tooltip="Jurassic"/>
              </a:rPr>
              <a:t>Jurassic</a:t>
            </a:r>
            <a:r>
              <a:rPr lang="en-US" sz="1200" b="0" i="0" kern="1200" dirty="0" smtClean="0">
                <a:solidFill>
                  <a:schemeClr val="tx1"/>
                </a:solidFill>
                <a:latin typeface="+mn-lt"/>
                <a:ea typeface="+mn-ea"/>
                <a:cs typeface="+mn-cs"/>
              </a:rPr>
              <a:t> (about 180 million years ago). formation of Gondwana began </a:t>
            </a:r>
            <a:r>
              <a:rPr lang="en-US" dirty="0" smtClean="0"/>
              <a:t>c.</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6"/>
              </a:rPr>
              <a:t>800 to 650</a:t>
            </a:r>
            <a:r>
              <a:rPr lang="en-US" sz="1200" b="0" i="0" kern="1200" dirty="0" smtClean="0">
                <a:solidFill>
                  <a:schemeClr val="tx1"/>
                </a:solidFill>
                <a:latin typeface="+mn-lt"/>
                <a:ea typeface="+mn-ea"/>
                <a:cs typeface="+mn-cs"/>
              </a:rPr>
              <a:t> Ma with the East African Orogeny, the collision of India and Madagascar with East Africa, and was completed </a:t>
            </a:r>
            <a:r>
              <a:rPr lang="en-US" dirty="0" smtClean="0"/>
              <a:t>c.</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7"/>
              </a:rPr>
              <a:t>600 to 530</a:t>
            </a:r>
            <a:r>
              <a:rPr lang="en-US" sz="1200" b="0" i="0" kern="1200" dirty="0" smtClean="0">
                <a:solidFill>
                  <a:schemeClr val="tx1"/>
                </a:solidFill>
                <a:latin typeface="+mn-lt"/>
                <a:ea typeface="+mn-ea"/>
                <a:cs typeface="+mn-cs"/>
              </a:rPr>
              <a:t> Ma. Gondwana is not considered a supercontinent under the first definition, since the landmasses of Baltica, </a:t>
            </a:r>
            <a:r>
              <a:rPr lang="en-US" sz="1200" b="0" i="0" u="none" strike="noStrike" kern="1200" dirty="0" smtClean="0">
                <a:solidFill>
                  <a:schemeClr val="tx1"/>
                </a:solidFill>
                <a:latin typeface="+mn-lt"/>
                <a:ea typeface="+mn-ea"/>
                <a:cs typeface="+mn-cs"/>
                <a:hlinkClick r:id="rId8" tooltip="Laurentia"/>
              </a:rPr>
              <a:t>Laurentia</a:t>
            </a:r>
            <a:r>
              <a:rPr lang="en-US" sz="1200" b="0" i="0" kern="1200" dirty="0" smtClean="0">
                <a:solidFill>
                  <a:schemeClr val="tx1"/>
                </a:solidFill>
                <a:latin typeface="+mn-lt"/>
                <a:ea typeface="+mn-ea"/>
                <a:cs typeface="+mn-cs"/>
              </a:rPr>
              <a:t> and Siberia were separate at the time.</a:t>
            </a:r>
          </a:p>
          <a:p>
            <a:pPr fontAlgn="base"/>
            <a:r>
              <a:rPr lang="en-US" sz="1200" b="0" i="0" kern="1200" dirty="0" smtClean="0">
                <a:solidFill>
                  <a:schemeClr val="tx1"/>
                </a:solidFill>
                <a:latin typeface="+mn-lt"/>
                <a:ea typeface="+mn-ea"/>
                <a:cs typeface="+mn-cs"/>
              </a:rPr>
              <a:t>Gondwana 420 million years ago. View centered on the South Pole.</a:t>
            </a:r>
          </a:p>
          <a:p>
            <a:pPr fontAlgn="base"/>
            <a:r>
              <a:rPr lang="en-US" sz="1200" b="0" i="0" kern="1200" dirty="0" smtClean="0">
                <a:solidFill>
                  <a:schemeClr val="tx1"/>
                </a:solidFill>
                <a:latin typeface="+mn-lt"/>
                <a:ea typeface="+mn-ea"/>
                <a:cs typeface="+mn-cs"/>
              </a:rPr>
              <a:t>It was formed by the accretion of several cratons. Eventually, Gondwana became the largest piece of </a:t>
            </a:r>
            <a:r>
              <a:rPr lang="en-US" sz="1200" b="0" i="0" u="none" strike="noStrike" kern="1200" dirty="0" smtClean="0">
                <a:solidFill>
                  <a:schemeClr val="tx1"/>
                </a:solidFill>
                <a:latin typeface="+mn-lt"/>
                <a:ea typeface="+mn-ea"/>
                <a:cs typeface="+mn-cs"/>
                <a:hlinkClick r:id="rId9" tooltip="Continental crust"/>
              </a:rPr>
              <a:t>continental crust</a:t>
            </a:r>
            <a:r>
              <a:rPr lang="en-US" sz="1200" b="0" i="0" kern="1200" dirty="0" smtClean="0">
                <a:solidFill>
                  <a:schemeClr val="tx1"/>
                </a:solidFill>
                <a:latin typeface="+mn-lt"/>
                <a:ea typeface="+mn-ea"/>
                <a:cs typeface="+mn-cs"/>
              </a:rPr>
              <a:t> of the Paleozoic Era, covering an area of about 100,000,000 km</a:t>
            </a:r>
            <a:r>
              <a:rPr lang="en-US" sz="1200" b="0" i="0" kern="1200" baseline="30000" dirty="0" smtClean="0">
                <a:solidFill>
                  <a:schemeClr val="tx1"/>
                </a:solidFill>
                <a:latin typeface="+mn-lt"/>
                <a:ea typeface="+mn-ea"/>
                <a:cs typeface="+mn-cs"/>
              </a:rPr>
              <a:t>2</a:t>
            </a:r>
            <a:r>
              <a:rPr lang="en-US" sz="1200" b="0" i="0" kern="1200" dirty="0" smtClean="0">
                <a:solidFill>
                  <a:schemeClr val="tx1"/>
                </a:solidFill>
                <a:latin typeface="+mn-lt"/>
                <a:ea typeface="+mn-ea"/>
                <a:cs typeface="+mn-cs"/>
              </a:rPr>
              <a:t> (39,000,000 sq mi), about one-fifth of the Earth's surface. During the </a:t>
            </a:r>
            <a:r>
              <a:rPr lang="en-US" sz="1200" b="0" i="0" u="none" strike="noStrike" kern="1200" dirty="0" smtClean="0">
                <a:solidFill>
                  <a:schemeClr val="tx1"/>
                </a:solidFill>
                <a:latin typeface="+mn-lt"/>
                <a:ea typeface="+mn-ea"/>
                <a:cs typeface="+mn-cs"/>
                <a:hlinkClick r:id="rId10" tooltip="Carboniferous"/>
              </a:rPr>
              <a:t>Carboniferous Period</a:t>
            </a:r>
            <a:r>
              <a:rPr lang="en-US" sz="1200" b="0" i="0" kern="1200" dirty="0" smtClean="0">
                <a:solidFill>
                  <a:schemeClr val="tx1"/>
                </a:solidFill>
                <a:latin typeface="+mn-lt"/>
                <a:ea typeface="+mn-ea"/>
                <a:cs typeface="+mn-cs"/>
              </a:rPr>
              <a:t>, it merged with Euramerica to form a larger supercontinent called </a:t>
            </a:r>
            <a:r>
              <a:rPr lang="en-US" sz="1200" b="0" i="0" u="none" strike="noStrike" kern="1200" dirty="0" smtClean="0">
                <a:solidFill>
                  <a:schemeClr val="tx1"/>
                </a:solidFill>
                <a:latin typeface="+mn-lt"/>
                <a:ea typeface="+mn-ea"/>
                <a:cs typeface="+mn-cs"/>
                <a:hlinkClick r:id="rId11" tooltip="Pangaea"/>
              </a:rPr>
              <a:t>Pangaea</a:t>
            </a:r>
            <a:r>
              <a:rPr lang="en-US" sz="1200" b="0" i="0" kern="1200" dirty="0" smtClean="0">
                <a:solidFill>
                  <a:schemeClr val="tx1"/>
                </a:solidFill>
                <a:latin typeface="+mn-lt"/>
                <a:ea typeface="+mn-ea"/>
                <a:cs typeface="+mn-cs"/>
              </a:rPr>
              <a:t>. Gondwana (and Pangaea) gradually broke up during the Mesozoic Era. The remnants of Gondwana make up about two-thirds of today's continental area, including </a:t>
            </a:r>
            <a:r>
              <a:rPr lang="en-US" sz="1200" b="0" i="0" u="none" strike="noStrike" kern="1200" dirty="0" smtClean="0">
                <a:solidFill>
                  <a:schemeClr val="tx1"/>
                </a:solidFill>
                <a:latin typeface="+mn-lt"/>
                <a:ea typeface="+mn-ea"/>
                <a:cs typeface="+mn-cs"/>
                <a:hlinkClick r:id="rId12" tooltip="South America"/>
              </a:rPr>
              <a:t>South America</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3" tooltip="Africa"/>
              </a:rPr>
              <a:t>Africa</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4" tooltip="Antarctica"/>
              </a:rPr>
              <a:t>Antarctica</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5" tooltip="Australia (continent)"/>
              </a:rPr>
              <a:t>Australia</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6" tooltip="Indian Subcontinent"/>
              </a:rPr>
              <a:t>Indian Subcontinent</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17" tooltip="Arabia"/>
              </a:rPr>
              <a:t>Arabia</a:t>
            </a:r>
            <a:r>
              <a:rPr lang="en-US" sz="1200" b="0" i="0" kern="1200" dirty="0" smtClean="0">
                <a:solidFill>
                  <a:schemeClr val="tx1"/>
                </a:solidFill>
                <a:latin typeface="+mn-lt"/>
                <a:ea typeface="+mn-ea"/>
                <a:cs typeface="+mn-cs"/>
              </a:rPr>
              <a:t>.</a:t>
            </a:r>
          </a:p>
          <a:p>
            <a:pPr fontAlgn="base"/>
            <a:endParaRPr lang="en-US" sz="1200" b="0" i="0" kern="1200" dirty="0" smtClean="0">
              <a:solidFill>
                <a:schemeClr val="tx1"/>
              </a:solidFill>
              <a:latin typeface="+mn-lt"/>
              <a:ea typeface="+mn-ea"/>
              <a:cs typeface="+mn-cs"/>
            </a:endParaRPr>
          </a:p>
          <a:p>
            <a:pPr fontAlgn="base"/>
            <a:r>
              <a:rPr lang="en-US" sz="1200" b="1" i="0" kern="1200" dirty="0" smtClean="0">
                <a:solidFill>
                  <a:schemeClr val="tx1"/>
                </a:solidFill>
                <a:latin typeface="+mn-lt"/>
                <a:ea typeface="+mn-ea"/>
                <a:cs typeface="+mn-cs"/>
              </a:rPr>
              <a:t>Pangaea</a:t>
            </a:r>
            <a:r>
              <a:rPr lang="en-US" sz="1200" b="0" i="0" kern="1200" dirty="0" smtClean="0">
                <a:solidFill>
                  <a:schemeClr val="tx1"/>
                </a:solidFill>
                <a:latin typeface="+mn-lt"/>
                <a:ea typeface="+mn-ea"/>
                <a:cs typeface="+mn-cs"/>
              </a:rPr>
              <a:t> or </a:t>
            </a:r>
            <a:r>
              <a:rPr lang="en-US" sz="1200" b="1" i="0" kern="1200" dirty="0" smtClean="0">
                <a:solidFill>
                  <a:schemeClr val="tx1"/>
                </a:solidFill>
                <a:latin typeface="+mn-lt"/>
                <a:ea typeface="+mn-ea"/>
                <a:cs typeface="+mn-cs"/>
              </a:rPr>
              <a:t>Pangaea</a:t>
            </a:r>
            <a:r>
              <a:rPr lang="en-US" sz="1200" b="0" i="0" kern="1200" dirty="0" smtClean="0">
                <a:solidFill>
                  <a:schemeClr val="tx1"/>
                </a:solidFill>
                <a:latin typeface="+mn-lt"/>
                <a:ea typeface="+mn-ea"/>
                <a:cs typeface="+mn-cs"/>
              </a:rPr>
              <a:t> ( /pænˈdʒiːə/) was a </a:t>
            </a:r>
            <a:r>
              <a:rPr lang="en-US" sz="1200" b="0" i="0" u="none" strike="noStrike" kern="1200" dirty="0" smtClean="0">
                <a:solidFill>
                  <a:schemeClr val="tx1"/>
                </a:solidFill>
                <a:latin typeface="+mn-lt"/>
                <a:ea typeface="+mn-ea"/>
                <a:cs typeface="+mn-cs"/>
                <a:hlinkClick r:id="rId4" tooltip="Supercontinent"/>
              </a:rPr>
              <a:t>supercontinent</a:t>
            </a:r>
            <a:r>
              <a:rPr lang="en-US" sz="1200" b="0" i="0" kern="1200" dirty="0" smtClean="0">
                <a:solidFill>
                  <a:schemeClr val="tx1"/>
                </a:solidFill>
                <a:latin typeface="+mn-lt"/>
                <a:ea typeface="+mn-ea"/>
                <a:cs typeface="+mn-cs"/>
              </a:rPr>
              <a:t> that existed during the late Paleozoic and early Mesozoic eras. It assembled from earlier continental units approximately 335 million years ago, and it began to break apart about 175 million years ago. In contrast to the present </a:t>
            </a:r>
            <a:r>
              <a:rPr lang="en-US" sz="1200" b="0" i="0" u="none" strike="noStrike" kern="1200" dirty="0" smtClean="0">
                <a:solidFill>
                  <a:schemeClr val="tx1"/>
                </a:solidFill>
                <a:latin typeface="+mn-lt"/>
                <a:ea typeface="+mn-ea"/>
                <a:cs typeface="+mn-cs"/>
                <a:hlinkClick r:id="rId18" tooltip="Earth"/>
              </a:rPr>
              <a:t>Earth</a:t>
            </a:r>
            <a:r>
              <a:rPr lang="en-US" sz="1200" b="0" i="0" kern="1200" dirty="0" smtClean="0">
                <a:solidFill>
                  <a:schemeClr val="tx1"/>
                </a:solidFill>
                <a:latin typeface="+mn-lt"/>
                <a:ea typeface="+mn-ea"/>
                <a:cs typeface="+mn-cs"/>
              </a:rPr>
              <a:t> and its distribution of continental mass, Pangaea was centered on the </a:t>
            </a:r>
            <a:r>
              <a:rPr lang="en-US" sz="1200" b="0" i="0" u="none" strike="noStrike" kern="1200" dirty="0" smtClean="0">
                <a:solidFill>
                  <a:schemeClr val="tx1"/>
                </a:solidFill>
                <a:latin typeface="+mn-lt"/>
                <a:ea typeface="+mn-ea"/>
                <a:cs typeface="+mn-cs"/>
                <a:hlinkClick r:id="rId19" tooltip="Equator"/>
              </a:rPr>
              <a:t>Equator</a:t>
            </a:r>
            <a:r>
              <a:rPr lang="en-US" sz="1200" b="0" i="0" kern="1200" dirty="0" smtClean="0">
                <a:solidFill>
                  <a:schemeClr val="tx1"/>
                </a:solidFill>
                <a:latin typeface="+mn-lt"/>
                <a:ea typeface="+mn-ea"/>
                <a:cs typeface="+mn-cs"/>
              </a:rPr>
              <a:t> and surrounded by the superocean Panthalassa. Pangaea is the most recent supercontinent to have existed </a:t>
            </a:r>
          </a:p>
          <a:p>
            <a:endParaRPr lang="en-US" baseline="0" dirty="0" smtClean="0"/>
          </a:p>
        </p:txBody>
      </p:sp>
      <p:sp>
        <p:nvSpPr>
          <p:cNvPr id="4" name="Slide Number Placeholder 3"/>
          <p:cNvSpPr>
            <a:spLocks noGrp="1"/>
          </p:cNvSpPr>
          <p:nvPr>
            <p:ph type="sldNum" sz="quarter" idx="10"/>
          </p:nvPr>
        </p:nvSpPr>
        <p:spPr/>
        <p:txBody>
          <a:bodyPr/>
          <a:lstStyle/>
          <a:p>
            <a:fld id="{3B963053-0ADC-4E16-AD68-9D808CF1D69D}" type="slidenum">
              <a:rPr lang="en-US" smtClean="0"/>
              <a:pPr/>
              <a:t>12</a:t>
            </a:fld>
            <a:endParaRPr 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120</a:t>
            </a:fld>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121</a:t>
            </a:fld>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122</a:t>
            </a:fld>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123</a:t>
            </a:fld>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124</a:t>
            </a:fld>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125</a:t>
            </a:fld>
            <a:endParaRPr lang="en-US"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126</a:t>
            </a:fld>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127</a:t>
            </a:fld>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128</a:t>
            </a:fld>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129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13</a:t>
            </a:fld>
            <a:endParaRPr lang="en-US"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130</a:t>
            </a:fld>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131</a:t>
            </a:fld>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132</a:t>
            </a:fld>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133</a:t>
            </a:fld>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134</a:t>
            </a:fld>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135</a:t>
            </a:fld>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136</a:t>
            </a:fld>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137</a:t>
            </a:fld>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138</a:t>
            </a:fld>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139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14</a:t>
            </a:fld>
            <a:endParaRPr 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140</a:t>
            </a:fld>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141</a:t>
            </a:fld>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Father – fur trader, mother </a:t>
            </a:r>
            <a:r>
              <a:rPr lang="en-US" dirty="0" err="1" smtClean="0"/>
              <a:t>Alutiiq</a:t>
            </a:r>
            <a:r>
              <a:rPr lang="en-US" dirty="0" smtClean="0"/>
              <a:t>; lived at</a:t>
            </a:r>
            <a:r>
              <a:rPr lang="en-US" baseline="0" dirty="0" smtClean="0"/>
              <a:t> English Bay</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142</a:t>
            </a:fld>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143</a:t>
            </a:fld>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144</a:t>
            </a:fld>
            <a:endParaRPr 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145</a:t>
            </a:fld>
            <a:endParaRPr 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146</a:t>
            </a:fld>
            <a:endParaRPr 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147</a:t>
            </a:fld>
            <a:endParaRPr 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148</a:t>
            </a:fld>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149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15</a:t>
            </a:fld>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150</a:t>
            </a:fld>
            <a:endParaRPr 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151</a:t>
            </a:fld>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152</a:t>
            </a:fld>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153</a:t>
            </a:fld>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154</a:t>
            </a:fld>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155</a:t>
            </a:fld>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156</a:t>
            </a:fld>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157</a:t>
            </a:fld>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158</a:t>
            </a:fld>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159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16</a:t>
            </a:fld>
            <a:endParaRPr lang="en-US"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160</a:t>
            </a:fld>
            <a:endParaRPr 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161</a:t>
            </a:fld>
            <a:endParaRPr lang="en-US" dirty="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162</a:t>
            </a:fld>
            <a:endParaRPr lang="en-US"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163</a:t>
            </a:fld>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164</a:t>
            </a:fld>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165</a:t>
            </a:fld>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166</a:t>
            </a:fld>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167</a:t>
            </a:fld>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168</a:t>
            </a:fld>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169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The </a:t>
            </a:r>
            <a:r>
              <a:rPr lang="en-US" sz="1200" b="1" i="0" kern="1200" dirty="0" smtClean="0">
                <a:solidFill>
                  <a:schemeClr val="tx1"/>
                </a:solidFill>
                <a:latin typeface="+mn-lt"/>
                <a:ea typeface="+mn-ea"/>
                <a:cs typeface="+mn-cs"/>
              </a:rPr>
              <a:t>average</a:t>
            </a:r>
            <a:r>
              <a:rPr lang="en-US" sz="1200" b="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density</a:t>
            </a:r>
            <a:r>
              <a:rPr lang="en-US" sz="1200" b="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of</a:t>
            </a:r>
            <a:r>
              <a:rPr lang="en-US" sz="1200" b="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oceanic</a:t>
            </a:r>
            <a:r>
              <a:rPr lang="en-US" sz="1200" b="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crust</a:t>
            </a:r>
            <a:r>
              <a:rPr lang="en-US" sz="1200" b="0" i="0" kern="1200" dirty="0" smtClean="0">
                <a:solidFill>
                  <a:schemeClr val="tx1"/>
                </a:solidFill>
                <a:latin typeface="+mn-lt"/>
                <a:ea typeface="+mn-ea"/>
                <a:cs typeface="+mn-cs"/>
              </a:rPr>
              <a:t> is 3.0 g/cm3, while continental </a:t>
            </a:r>
            <a:r>
              <a:rPr lang="en-US" sz="1200" b="1" i="0" kern="1200" dirty="0" smtClean="0">
                <a:solidFill>
                  <a:schemeClr val="tx1"/>
                </a:solidFill>
                <a:latin typeface="+mn-lt"/>
                <a:ea typeface="+mn-ea"/>
                <a:cs typeface="+mn-cs"/>
              </a:rPr>
              <a:t>crust</a:t>
            </a:r>
            <a:r>
              <a:rPr lang="en-US" sz="1200" b="0" i="0" kern="1200" dirty="0" smtClean="0">
                <a:solidFill>
                  <a:schemeClr val="tx1"/>
                </a:solidFill>
                <a:latin typeface="+mn-lt"/>
                <a:ea typeface="+mn-ea"/>
                <a:cs typeface="+mn-cs"/>
              </a:rPr>
              <a:t> has an </a:t>
            </a:r>
            <a:r>
              <a:rPr lang="en-US" sz="1200" b="1" i="0" kern="1200" dirty="0" smtClean="0">
                <a:solidFill>
                  <a:schemeClr val="tx1"/>
                </a:solidFill>
                <a:latin typeface="+mn-lt"/>
                <a:ea typeface="+mn-ea"/>
                <a:cs typeface="+mn-cs"/>
              </a:rPr>
              <a:t>average</a:t>
            </a:r>
            <a:r>
              <a:rPr lang="en-US" sz="1200" b="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of</a:t>
            </a:r>
            <a:r>
              <a:rPr lang="en-US" sz="1200" b="0" i="0" kern="1200" dirty="0" smtClean="0">
                <a:solidFill>
                  <a:schemeClr val="tx1"/>
                </a:solidFill>
                <a:latin typeface="+mn-lt"/>
                <a:ea typeface="+mn-ea"/>
                <a:cs typeface="+mn-cs"/>
              </a:rPr>
              <a:t> 2.7 g/cm3. Oceanic Crust is only 11% denser</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Mt Everest rising ½ meter per century</a:t>
            </a:r>
            <a:r>
              <a:rPr lang="en-US" sz="1200" b="0" i="0" kern="1200" baseline="0" dirty="0" smtClean="0">
                <a:solidFill>
                  <a:schemeClr val="tx1"/>
                </a:solidFill>
                <a:latin typeface="+mn-lt"/>
                <a:ea typeface="+mn-ea"/>
                <a:cs typeface="+mn-cs"/>
              </a:rPr>
              <a:t> = 3.25*12/2=19.5in/100=.195”/yr*16=3/16” per yr</a:t>
            </a:r>
          </a:p>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17</a:t>
            </a:fld>
            <a:endParaRPr lang="en-US" dirty="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170</a:t>
            </a:fld>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171</a:t>
            </a:fld>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172</a:t>
            </a:fld>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173</a:t>
            </a:fld>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174</a:t>
            </a:fld>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175</a:t>
            </a:fld>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176</a:t>
            </a:fld>
            <a:endParaRPr lang="en-US"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177</a:t>
            </a:fld>
            <a:endParaRPr 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178</a:t>
            </a:fld>
            <a:endParaRPr lang="en-US"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179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b="1" u="none" strike="noStrike" kern="1200" dirty="0" smtClean="0">
                <a:solidFill>
                  <a:schemeClr val="tx1"/>
                </a:solidFill>
                <a:latin typeface="+mn-lt"/>
                <a:ea typeface="+mn-ea"/>
                <a:cs typeface="+mn-cs"/>
                <a:hlinkClick r:id="rId3" tooltip="List of tectonic plates"/>
              </a:rPr>
              <a:t>Major plates</a:t>
            </a:r>
            <a:endParaRPr lang="en-US" sz="1200" b="1" u="none" strike="noStrike" kern="1200" dirty="0" smtClean="0">
              <a:solidFill>
                <a:schemeClr val="tx1"/>
              </a:solidFill>
              <a:latin typeface="+mn-lt"/>
              <a:ea typeface="+mn-ea"/>
              <a:cs typeface="+mn-cs"/>
            </a:endParaRPr>
          </a:p>
          <a:p>
            <a:r>
              <a:rPr lang="en-US" sz="1200" u="none" strike="noStrike" kern="1200" dirty="0" smtClean="0">
                <a:solidFill>
                  <a:schemeClr val="tx1"/>
                </a:solidFill>
                <a:latin typeface="+mn-lt"/>
                <a:ea typeface="+mn-ea"/>
                <a:cs typeface="+mn-cs"/>
                <a:hlinkClick r:id="rId4" tooltip="African Plate"/>
              </a:rPr>
              <a:t>African</a:t>
            </a:r>
            <a:endParaRPr lang="en-US" dirty="0" smtClean="0"/>
          </a:p>
          <a:p>
            <a:r>
              <a:rPr lang="en-US" sz="1200" u="none" strike="noStrike" kern="1200" dirty="0" smtClean="0">
                <a:solidFill>
                  <a:schemeClr val="tx1"/>
                </a:solidFill>
                <a:latin typeface="+mn-lt"/>
                <a:ea typeface="+mn-ea"/>
                <a:cs typeface="+mn-cs"/>
                <a:hlinkClick r:id="rId5" tooltip="Antarctic Plate"/>
              </a:rPr>
              <a:t>Antarctic</a:t>
            </a:r>
            <a:endParaRPr lang="en-US" dirty="0" smtClean="0"/>
          </a:p>
          <a:p>
            <a:r>
              <a:rPr lang="en-US" sz="1200" u="none" strike="noStrike" kern="1200" dirty="0" smtClean="0">
                <a:solidFill>
                  <a:schemeClr val="tx1"/>
                </a:solidFill>
                <a:latin typeface="+mn-lt"/>
                <a:ea typeface="+mn-ea"/>
                <a:cs typeface="+mn-cs"/>
                <a:hlinkClick r:id="rId6" tooltip="Eurasian Plate"/>
              </a:rPr>
              <a:t>Eurasian</a:t>
            </a:r>
            <a:endParaRPr lang="en-US" dirty="0" smtClean="0"/>
          </a:p>
          <a:p>
            <a:r>
              <a:rPr lang="en-US" sz="1200" u="none" strike="noStrike" kern="1200" dirty="0" smtClean="0">
                <a:solidFill>
                  <a:schemeClr val="tx1"/>
                </a:solidFill>
                <a:latin typeface="+mn-lt"/>
                <a:ea typeface="+mn-ea"/>
                <a:cs typeface="+mn-cs"/>
                <a:hlinkClick r:id="rId7" tooltip="Indo-Australian Plate"/>
              </a:rPr>
              <a:t>Indo-Australian</a:t>
            </a:r>
            <a:r>
              <a:rPr lang="en-US" dirty="0" smtClean="0"/>
              <a:t> </a:t>
            </a:r>
          </a:p>
          <a:p>
            <a:pPr lvl="1"/>
            <a:r>
              <a:rPr lang="en-US" sz="1200" u="none" strike="noStrike" kern="1200" dirty="0" smtClean="0">
                <a:solidFill>
                  <a:schemeClr val="tx1"/>
                </a:solidFill>
                <a:latin typeface="+mn-lt"/>
                <a:ea typeface="+mn-ea"/>
                <a:cs typeface="+mn-cs"/>
                <a:hlinkClick r:id="rId8" tooltip="Australian Plate"/>
              </a:rPr>
              <a:t>Australian</a:t>
            </a:r>
            <a:endParaRPr lang="en-US" dirty="0" smtClean="0"/>
          </a:p>
          <a:p>
            <a:pPr lvl="1"/>
            <a:r>
              <a:rPr lang="en-US" sz="1200" u="none" strike="noStrike" kern="1200" dirty="0" smtClean="0">
                <a:solidFill>
                  <a:schemeClr val="tx1"/>
                </a:solidFill>
                <a:latin typeface="+mn-lt"/>
                <a:ea typeface="+mn-ea"/>
                <a:cs typeface="+mn-cs"/>
                <a:hlinkClick r:id="rId9" tooltip="Indian Plate"/>
              </a:rPr>
              <a:t>Indian</a:t>
            </a:r>
            <a:endParaRPr lang="en-US" dirty="0" smtClean="0"/>
          </a:p>
          <a:p>
            <a:r>
              <a:rPr lang="en-US" sz="1200" u="none" strike="noStrike" kern="1200" dirty="0" smtClean="0">
                <a:solidFill>
                  <a:schemeClr val="tx1"/>
                </a:solidFill>
                <a:latin typeface="+mn-lt"/>
                <a:ea typeface="+mn-ea"/>
                <a:cs typeface="+mn-cs"/>
                <a:hlinkClick r:id="rId10" tooltip="North American Plate"/>
              </a:rPr>
              <a:t>North American</a:t>
            </a:r>
            <a:endParaRPr lang="en-US" dirty="0" smtClean="0"/>
          </a:p>
          <a:p>
            <a:r>
              <a:rPr lang="en-US" sz="1200" u="none" strike="noStrike" kern="1200" dirty="0" smtClean="0">
                <a:solidFill>
                  <a:schemeClr val="tx1"/>
                </a:solidFill>
                <a:latin typeface="+mn-lt"/>
                <a:ea typeface="+mn-ea"/>
                <a:cs typeface="+mn-cs"/>
                <a:hlinkClick r:id="rId11" tooltip="Pacific Plate"/>
              </a:rPr>
              <a:t>Pacific</a:t>
            </a:r>
            <a:endParaRPr lang="en-US" dirty="0" smtClean="0"/>
          </a:p>
          <a:p>
            <a:r>
              <a:rPr lang="en-US" sz="1200" u="none" strike="noStrike" kern="1200" dirty="0" smtClean="0">
                <a:solidFill>
                  <a:schemeClr val="tx1"/>
                </a:solidFill>
                <a:latin typeface="+mn-lt"/>
                <a:ea typeface="+mn-ea"/>
                <a:cs typeface="+mn-cs"/>
                <a:hlinkClick r:id="rId12" tooltip="South American Plate"/>
              </a:rPr>
              <a:t>South American</a:t>
            </a:r>
            <a:endParaRPr lang="en-US" dirty="0" smtClean="0"/>
          </a:p>
          <a:p>
            <a:r>
              <a:rPr lang="en-US" sz="1200" b="1" u="none" strike="noStrike" kern="1200" dirty="0" smtClean="0">
                <a:solidFill>
                  <a:schemeClr val="tx1"/>
                </a:solidFill>
                <a:latin typeface="+mn-lt"/>
                <a:ea typeface="+mn-ea"/>
                <a:cs typeface="+mn-cs"/>
                <a:hlinkClick r:id="rId3" tooltip="List of tectonic plates"/>
              </a:rPr>
              <a:t>Minor plates</a:t>
            </a:r>
            <a:endParaRPr lang="en-US" sz="1200" b="1" u="none" strike="noStrike" kern="1200" dirty="0" smtClean="0">
              <a:solidFill>
                <a:schemeClr val="tx1"/>
              </a:solidFill>
              <a:latin typeface="+mn-lt"/>
              <a:ea typeface="+mn-ea"/>
              <a:cs typeface="+mn-cs"/>
            </a:endParaRPr>
          </a:p>
          <a:p>
            <a:r>
              <a:rPr lang="en-US" sz="1200" u="none" strike="noStrike" kern="1200" dirty="0" smtClean="0">
                <a:solidFill>
                  <a:schemeClr val="tx1"/>
                </a:solidFill>
                <a:latin typeface="+mn-lt"/>
                <a:ea typeface="+mn-ea"/>
                <a:cs typeface="+mn-cs"/>
                <a:hlinkClick r:id="rId13" tooltip="Amurian Plate"/>
              </a:rPr>
              <a:t>Amurian</a:t>
            </a:r>
            <a:endParaRPr lang="en-US" dirty="0" smtClean="0"/>
          </a:p>
          <a:p>
            <a:r>
              <a:rPr lang="en-US" sz="1200" u="none" strike="noStrike" kern="1200" dirty="0" smtClean="0">
                <a:solidFill>
                  <a:schemeClr val="tx1"/>
                </a:solidFill>
                <a:latin typeface="+mn-lt"/>
                <a:ea typeface="+mn-ea"/>
                <a:cs typeface="+mn-cs"/>
                <a:hlinkClick r:id="rId14" tooltip="Arabian Plate"/>
              </a:rPr>
              <a:t>Arabian</a:t>
            </a:r>
            <a:endParaRPr lang="en-US" dirty="0" smtClean="0"/>
          </a:p>
          <a:p>
            <a:r>
              <a:rPr lang="en-US" sz="1200" u="none" strike="noStrike" kern="1200" dirty="0" smtClean="0">
                <a:solidFill>
                  <a:schemeClr val="tx1"/>
                </a:solidFill>
                <a:latin typeface="+mn-lt"/>
                <a:ea typeface="+mn-ea"/>
                <a:cs typeface="+mn-cs"/>
                <a:hlinkClick r:id="rId15" tooltip="Burma Plate"/>
              </a:rPr>
              <a:t>Burma</a:t>
            </a:r>
            <a:endParaRPr lang="en-US" dirty="0" smtClean="0"/>
          </a:p>
          <a:p>
            <a:r>
              <a:rPr lang="en-US" sz="1200" u="none" strike="noStrike" kern="1200" dirty="0" smtClean="0">
                <a:solidFill>
                  <a:schemeClr val="tx1"/>
                </a:solidFill>
                <a:latin typeface="+mn-lt"/>
                <a:ea typeface="+mn-ea"/>
                <a:cs typeface="+mn-cs"/>
                <a:hlinkClick r:id="rId16" tooltip="Caribbean Plate"/>
              </a:rPr>
              <a:t>Caribbean</a:t>
            </a:r>
            <a:endParaRPr lang="en-US" dirty="0" smtClean="0"/>
          </a:p>
          <a:p>
            <a:r>
              <a:rPr lang="en-US" sz="1200" u="none" strike="noStrike" kern="1200" dirty="0" smtClean="0">
                <a:solidFill>
                  <a:schemeClr val="tx1"/>
                </a:solidFill>
                <a:latin typeface="+mn-lt"/>
                <a:ea typeface="+mn-ea"/>
                <a:cs typeface="+mn-cs"/>
                <a:hlinkClick r:id="rId17" tooltip="Caroline Plate"/>
              </a:rPr>
              <a:t>Caroline</a:t>
            </a:r>
            <a:endParaRPr lang="en-US" dirty="0" smtClean="0"/>
          </a:p>
          <a:p>
            <a:r>
              <a:rPr lang="en-US" sz="1200" u="none" strike="noStrike" kern="1200" dirty="0" smtClean="0">
                <a:solidFill>
                  <a:schemeClr val="tx1"/>
                </a:solidFill>
                <a:latin typeface="+mn-lt"/>
                <a:ea typeface="+mn-ea"/>
                <a:cs typeface="+mn-cs"/>
                <a:hlinkClick r:id="rId18" tooltip="Cocos Plate"/>
              </a:rPr>
              <a:t>Cocos</a:t>
            </a:r>
            <a:endParaRPr lang="en-US" dirty="0" smtClean="0"/>
          </a:p>
          <a:p>
            <a:r>
              <a:rPr lang="en-US" sz="1200" u="none" strike="noStrike" kern="1200" dirty="0" smtClean="0">
                <a:solidFill>
                  <a:schemeClr val="tx1"/>
                </a:solidFill>
                <a:latin typeface="+mn-lt"/>
                <a:ea typeface="+mn-ea"/>
                <a:cs typeface="+mn-cs"/>
                <a:hlinkClick r:id="rId9" tooltip="Indian Plate"/>
              </a:rPr>
              <a:t>Indian</a:t>
            </a:r>
            <a:endParaRPr lang="en-US" dirty="0" smtClean="0"/>
          </a:p>
          <a:p>
            <a:r>
              <a:rPr lang="en-US" sz="1200" u="none" strike="noStrike" kern="1200" dirty="0" smtClean="0">
                <a:solidFill>
                  <a:schemeClr val="tx1"/>
                </a:solidFill>
                <a:latin typeface="+mn-lt"/>
                <a:ea typeface="+mn-ea"/>
                <a:cs typeface="+mn-cs"/>
                <a:hlinkClick r:id="rId19" tooltip="Nazca Plate"/>
              </a:rPr>
              <a:t>Nazca</a:t>
            </a:r>
            <a:endParaRPr lang="en-US" dirty="0" smtClean="0"/>
          </a:p>
          <a:p>
            <a:r>
              <a:rPr lang="en-US" sz="1200" u="none" strike="noStrike" kern="1200" dirty="0" smtClean="0">
                <a:solidFill>
                  <a:schemeClr val="tx1"/>
                </a:solidFill>
                <a:latin typeface="+mn-lt"/>
                <a:ea typeface="+mn-ea"/>
                <a:cs typeface="+mn-cs"/>
                <a:hlinkClick r:id="rId20" tooltip="New Hebrides Plate"/>
              </a:rPr>
              <a:t>New Hebrides</a:t>
            </a:r>
            <a:endParaRPr lang="en-US" dirty="0" smtClean="0"/>
          </a:p>
          <a:p>
            <a:r>
              <a:rPr lang="en-US" sz="1200" u="none" strike="noStrike" kern="1200" dirty="0" smtClean="0">
                <a:solidFill>
                  <a:schemeClr val="tx1"/>
                </a:solidFill>
                <a:latin typeface="+mn-lt"/>
                <a:ea typeface="+mn-ea"/>
                <a:cs typeface="+mn-cs"/>
                <a:hlinkClick r:id="rId21" tooltip="Okhotsk Plate"/>
              </a:rPr>
              <a:t>Okhotsk</a:t>
            </a:r>
            <a:endParaRPr lang="en-US" dirty="0" smtClean="0"/>
          </a:p>
          <a:p>
            <a:r>
              <a:rPr lang="en-US" sz="1200" u="none" strike="noStrike" kern="1200" dirty="0" smtClean="0">
                <a:solidFill>
                  <a:schemeClr val="tx1"/>
                </a:solidFill>
                <a:latin typeface="+mn-lt"/>
                <a:ea typeface="+mn-ea"/>
                <a:cs typeface="+mn-cs"/>
                <a:hlinkClick r:id="rId22" tooltip="Philippine Sea Plate"/>
              </a:rPr>
              <a:t>Philippine</a:t>
            </a:r>
            <a:endParaRPr lang="en-US" dirty="0" smtClean="0"/>
          </a:p>
          <a:p>
            <a:r>
              <a:rPr lang="en-US" sz="1200" u="none" strike="noStrike" kern="1200" dirty="0" smtClean="0">
                <a:solidFill>
                  <a:schemeClr val="tx1"/>
                </a:solidFill>
                <a:latin typeface="+mn-lt"/>
                <a:ea typeface="+mn-ea"/>
                <a:cs typeface="+mn-cs"/>
                <a:hlinkClick r:id="rId23" tooltip="Scotia Plate"/>
              </a:rPr>
              <a:t>Scotia</a:t>
            </a:r>
            <a:endParaRPr lang="en-US" dirty="0" smtClean="0"/>
          </a:p>
          <a:p>
            <a:r>
              <a:rPr lang="en-US" sz="1200" u="none" strike="noStrike" kern="1200" dirty="0" smtClean="0">
                <a:solidFill>
                  <a:schemeClr val="tx1"/>
                </a:solidFill>
                <a:latin typeface="+mn-lt"/>
                <a:ea typeface="+mn-ea"/>
                <a:cs typeface="+mn-cs"/>
                <a:hlinkClick r:id="rId24" tooltip="Somali Plate"/>
              </a:rPr>
              <a:t>Somali</a:t>
            </a:r>
            <a:endParaRPr lang="en-US" dirty="0" smtClean="0"/>
          </a:p>
          <a:p>
            <a:r>
              <a:rPr lang="en-US" sz="1200" u="none" strike="noStrike" kern="1200" dirty="0" smtClean="0">
                <a:solidFill>
                  <a:schemeClr val="tx1"/>
                </a:solidFill>
                <a:latin typeface="+mn-lt"/>
                <a:ea typeface="+mn-ea"/>
                <a:cs typeface="+mn-cs"/>
                <a:hlinkClick r:id="rId25" tooltip="Sunda Plate"/>
              </a:rPr>
              <a:t>Sunda</a:t>
            </a:r>
            <a:endParaRPr lang="en-US" dirty="0" smtClean="0"/>
          </a:p>
          <a:p>
            <a:r>
              <a:rPr lang="en-US" sz="1200" u="none" strike="noStrike" kern="1200" dirty="0" smtClean="0">
                <a:solidFill>
                  <a:schemeClr val="tx1"/>
                </a:solidFill>
                <a:latin typeface="+mn-lt"/>
                <a:ea typeface="+mn-ea"/>
                <a:cs typeface="+mn-cs"/>
                <a:hlinkClick r:id="rId26" tooltip="Yangtze Plate"/>
              </a:rPr>
              <a:t>Yangtze</a:t>
            </a:r>
            <a:endParaRPr lang="en-US" dirty="0" smtClean="0"/>
          </a:p>
          <a:p>
            <a:r>
              <a:rPr lang="en-US" sz="1200" b="1" u="none" strike="noStrike" kern="1200" dirty="0" smtClean="0">
                <a:solidFill>
                  <a:schemeClr val="tx1"/>
                </a:solidFill>
                <a:latin typeface="+mn-lt"/>
                <a:ea typeface="+mn-ea"/>
                <a:cs typeface="+mn-cs"/>
                <a:hlinkClick r:id="rId3" tooltip="List of tectonic plates"/>
              </a:rPr>
              <a:t>Microplates</a:t>
            </a:r>
            <a:endParaRPr lang="en-US" sz="1200" b="1" u="none" strike="noStrike" kern="1200" dirty="0" smtClean="0">
              <a:solidFill>
                <a:schemeClr val="tx1"/>
              </a:solidFill>
              <a:latin typeface="+mn-lt"/>
              <a:ea typeface="+mn-ea"/>
              <a:cs typeface="+mn-cs"/>
            </a:endParaRPr>
          </a:p>
          <a:p>
            <a:r>
              <a:rPr lang="en-US" sz="1200" u="none" strike="noStrike" kern="1200" dirty="0" smtClean="0">
                <a:solidFill>
                  <a:schemeClr val="tx1"/>
                </a:solidFill>
                <a:latin typeface="+mn-lt"/>
                <a:ea typeface="+mn-ea"/>
                <a:cs typeface="+mn-cs"/>
                <a:hlinkClick r:id="rId27" tooltip="Adriatic Plate"/>
              </a:rPr>
              <a:t>Adriatic</a:t>
            </a:r>
            <a:endParaRPr lang="en-US" dirty="0" smtClean="0"/>
          </a:p>
          <a:p>
            <a:r>
              <a:rPr lang="en-US" sz="1200" u="none" strike="noStrike" kern="1200" dirty="0" smtClean="0">
                <a:solidFill>
                  <a:schemeClr val="tx1"/>
                </a:solidFill>
                <a:latin typeface="+mn-lt"/>
                <a:ea typeface="+mn-ea"/>
                <a:cs typeface="+mn-cs"/>
                <a:hlinkClick r:id="rId28" tooltip="Aegean Sea Plate"/>
              </a:rPr>
              <a:t>Aegean Sea</a:t>
            </a:r>
            <a:endParaRPr lang="en-US" dirty="0" smtClean="0"/>
          </a:p>
          <a:p>
            <a:r>
              <a:rPr lang="en-US" sz="1200" u="none" strike="noStrike" kern="1200" dirty="0" smtClean="0">
                <a:solidFill>
                  <a:schemeClr val="tx1"/>
                </a:solidFill>
                <a:latin typeface="+mn-lt"/>
                <a:ea typeface="+mn-ea"/>
                <a:cs typeface="+mn-cs"/>
                <a:hlinkClick r:id="rId29" tooltip="Anatolian Plate"/>
              </a:rPr>
              <a:t>Anatolian</a:t>
            </a:r>
            <a:endParaRPr lang="en-US" dirty="0" smtClean="0"/>
          </a:p>
          <a:p>
            <a:r>
              <a:rPr lang="en-US" sz="1200" u="none" strike="noStrike" kern="1200" dirty="0" smtClean="0">
                <a:solidFill>
                  <a:schemeClr val="tx1"/>
                </a:solidFill>
                <a:latin typeface="+mn-lt"/>
                <a:ea typeface="+mn-ea"/>
                <a:cs typeface="+mn-cs"/>
                <a:hlinkClick r:id="rId30" tooltip="Balmoral Reef Plate"/>
              </a:rPr>
              <a:t>Balmoral Reef</a:t>
            </a:r>
            <a:endParaRPr lang="en-US" dirty="0" smtClean="0"/>
          </a:p>
          <a:p>
            <a:r>
              <a:rPr lang="en-US" sz="1200" u="none" strike="noStrike" kern="1200" dirty="0" smtClean="0">
                <a:solidFill>
                  <a:schemeClr val="tx1"/>
                </a:solidFill>
                <a:latin typeface="+mn-lt"/>
                <a:ea typeface="+mn-ea"/>
                <a:cs typeface="+mn-cs"/>
                <a:hlinkClick r:id="rId31" tooltip="Banda Sea Plate"/>
              </a:rPr>
              <a:t>Banda Sea</a:t>
            </a:r>
            <a:endParaRPr lang="en-US" dirty="0" smtClean="0"/>
          </a:p>
          <a:p>
            <a:r>
              <a:rPr lang="en-US" sz="1200" u="none" strike="noStrike" kern="1200" dirty="0" smtClean="0">
                <a:solidFill>
                  <a:schemeClr val="tx1"/>
                </a:solidFill>
                <a:latin typeface="+mn-lt"/>
                <a:ea typeface="+mn-ea"/>
                <a:cs typeface="+mn-cs"/>
                <a:hlinkClick r:id="rId32" tooltip="Bird's Head Plate"/>
              </a:rPr>
              <a:t>Bird's Head</a:t>
            </a:r>
            <a:endParaRPr lang="en-US" dirty="0" smtClean="0"/>
          </a:p>
          <a:p>
            <a:r>
              <a:rPr lang="en-US" sz="1200" u="none" strike="noStrike" kern="1200" dirty="0" smtClean="0">
                <a:solidFill>
                  <a:schemeClr val="tx1"/>
                </a:solidFill>
                <a:latin typeface="+mn-lt"/>
                <a:ea typeface="+mn-ea"/>
                <a:cs typeface="+mn-cs"/>
                <a:hlinkClick r:id="rId33" tooltip="Capricorn Plate"/>
              </a:rPr>
              <a:t>Capricorn</a:t>
            </a:r>
            <a:endParaRPr lang="en-US" dirty="0" smtClean="0"/>
          </a:p>
          <a:p>
            <a:r>
              <a:rPr lang="en-US" sz="1200" u="none" strike="noStrike" kern="1200" dirty="0" smtClean="0">
                <a:solidFill>
                  <a:schemeClr val="tx1"/>
                </a:solidFill>
                <a:latin typeface="+mn-lt"/>
                <a:ea typeface="+mn-ea"/>
                <a:cs typeface="+mn-cs"/>
                <a:hlinkClick r:id="rId34" tooltip="Coiba Plate"/>
              </a:rPr>
              <a:t>Coiba</a:t>
            </a:r>
            <a:endParaRPr lang="en-US" dirty="0" smtClean="0"/>
          </a:p>
          <a:p>
            <a:r>
              <a:rPr lang="en-US" sz="1200" u="none" strike="noStrike" kern="1200" dirty="0" smtClean="0">
                <a:solidFill>
                  <a:schemeClr val="tx1"/>
                </a:solidFill>
                <a:latin typeface="+mn-lt"/>
                <a:ea typeface="+mn-ea"/>
                <a:cs typeface="+mn-cs"/>
                <a:hlinkClick r:id="rId35" tooltip="Conway Reef Plate"/>
              </a:rPr>
              <a:t>Conway Reef</a:t>
            </a:r>
            <a:endParaRPr lang="en-US" dirty="0" smtClean="0"/>
          </a:p>
          <a:p>
            <a:r>
              <a:rPr lang="en-US" sz="1200" u="none" strike="noStrike" kern="1200" dirty="0" smtClean="0">
                <a:solidFill>
                  <a:schemeClr val="tx1"/>
                </a:solidFill>
                <a:latin typeface="+mn-lt"/>
                <a:ea typeface="+mn-ea"/>
                <a:cs typeface="+mn-cs"/>
                <a:hlinkClick r:id="rId36" tooltip="Easter Plate"/>
              </a:rPr>
              <a:t>Easter</a:t>
            </a:r>
            <a:endParaRPr lang="en-US" dirty="0" smtClean="0"/>
          </a:p>
          <a:p>
            <a:r>
              <a:rPr lang="en-US" sz="1200" u="none" strike="noStrike" kern="1200" dirty="0" smtClean="0">
                <a:solidFill>
                  <a:schemeClr val="tx1"/>
                </a:solidFill>
                <a:latin typeface="+mn-lt"/>
                <a:ea typeface="+mn-ea"/>
                <a:cs typeface="+mn-cs"/>
                <a:hlinkClick r:id="rId37" tooltip="Explorer Plate"/>
              </a:rPr>
              <a:t>Explorer</a:t>
            </a:r>
            <a:endParaRPr lang="en-US" dirty="0" smtClean="0"/>
          </a:p>
          <a:p>
            <a:r>
              <a:rPr lang="en-US" sz="1200" u="none" strike="noStrike" kern="1200" dirty="0" smtClean="0">
                <a:solidFill>
                  <a:schemeClr val="tx1"/>
                </a:solidFill>
                <a:latin typeface="+mn-lt"/>
                <a:ea typeface="+mn-ea"/>
                <a:cs typeface="+mn-cs"/>
                <a:hlinkClick r:id="rId38" tooltip="Futuna Plate"/>
              </a:rPr>
              <a:t>Futuna</a:t>
            </a:r>
            <a:endParaRPr lang="en-US" dirty="0" smtClean="0"/>
          </a:p>
          <a:p>
            <a:r>
              <a:rPr lang="en-US" sz="1200" u="none" strike="noStrike" kern="1200" dirty="0" smtClean="0">
                <a:solidFill>
                  <a:schemeClr val="tx1"/>
                </a:solidFill>
                <a:latin typeface="+mn-lt"/>
                <a:ea typeface="+mn-ea"/>
                <a:cs typeface="+mn-cs"/>
                <a:hlinkClick r:id="rId39" tooltip="Galápagos Microplate"/>
              </a:rPr>
              <a:t>Galápagos</a:t>
            </a:r>
            <a:endParaRPr lang="en-US" dirty="0" smtClean="0"/>
          </a:p>
          <a:p>
            <a:r>
              <a:rPr lang="en-US" sz="1200" u="none" strike="noStrike" kern="1200" dirty="0" smtClean="0">
                <a:solidFill>
                  <a:schemeClr val="tx1"/>
                </a:solidFill>
                <a:latin typeface="+mn-lt"/>
                <a:ea typeface="+mn-ea"/>
                <a:cs typeface="+mn-cs"/>
                <a:hlinkClick r:id="rId40" tooltip="Gonâve Microplate"/>
              </a:rPr>
              <a:t>Gonâve</a:t>
            </a:r>
            <a:endParaRPr lang="en-US" dirty="0" smtClean="0"/>
          </a:p>
          <a:p>
            <a:r>
              <a:rPr lang="en-US" sz="1200" u="none" strike="noStrike" kern="1200" dirty="0" smtClean="0">
                <a:solidFill>
                  <a:schemeClr val="tx1"/>
                </a:solidFill>
                <a:latin typeface="+mn-lt"/>
                <a:ea typeface="+mn-ea"/>
                <a:cs typeface="+mn-cs"/>
                <a:hlinkClick r:id="rId41" tooltip="Gorda Plate"/>
              </a:rPr>
              <a:t>Gorda</a:t>
            </a:r>
            <a:endParaRPr lang="en-US" dirty="0" smtClean="0"/>
          </a:p>
          <a:p>
            <a:r>
              <a:rPr lang="en-US" sz="1200" u="none" strike="noStrike" kern="1200" dirty="0" smtClean="0">
                <a:solidFill>
                  <a:schemeClr val="tx1"/>
                </a:solidFill>
                <a:latin typeface="+mn-lt"/>
                <a:ea typeface="+mn-ea"/>
                <a:cs typeface="+mn-cs"/>
                <a:hlinkClick r:id="rId42" tooltip="Greenland Plate"/>
              </a:rPr>
              <a:t>Greenland</a:t>
            </a:r>
            <a:endParaRPr lang="en-US" dirty="0" smtClean="0"/>
          </a:p>
          <a:p>
            <a:r>
              <a:rPr lang="en-US" sz="1200" u="none" strike="noStrike" kern="1200" dirty="0" smtClean="0">
                <a:solidFill>
                  <a:schemeClr val="tx1"/>
                </a:solidFill>
                <a:latin typeface="+mn-lt"/>
                <a:ea typeface="+mn-ea"/>
                <a:cs typeface="+mn-cs"/>
                <a:hlinkClick r:id="rId43" tooltip="Halmahera Plate"/>
              </a:rPr>
              <a:t>Halmahera</a:t>
            </a:r>
            <a:endParaRPr lang="en-US" dirty="0" smtClean="0"/>
          </a:p>
          <a:p>
            <a:r>
              <a:rPr lang="en-US" sz="1200" u="none" strike="noStrike" kern="1200" dirty="0" smtClean="0">
                <a:solidFill>
                  <a:schemeClr val="tx1"/>
                </a:solidFill>
                <a:latin typeface="+mn-lt"/>
                <a:ea typeface="+mn-ea"/>
                <a:cs typeface="+mn-cs"/>
                <a:hlinkClick r:id="rId44" tooltip="Iberian Plate"/>
              </a:rPr>
              <a:t>Iberian</a:t>
            </a:r>
            <a:endParaRPr lang="en-US" dirty="0" smtClean="0"/>
          </a:p>
          <a:p>
            <a:r>
              <a:rPr lang="en-US" sz="1200" u="none" strike="noStrike" kern="1200" dirty="0" smtClean="0">
                <a:solidFill>
                  <a:schemeClr val="tx1"/>
                </a:solidFill>
                <a:latin typeface="+mn-lt"/>
                <a:ea typeface="+mn-ea"/>
                <a:cs typeface="+mn-cs"/>
                <a:hlinkClick r:id="rId45" tooltip="Iranian Plate"/>
              </a:rPr>
              <a:t>Iranian</a:t>
            </a:r>
            <a:endParaRPr lang="en-US" dirty="0" smtClean="0"/>
          </a:p>
          <a:p>
            <a:r>
              <a:rPr lang="en-US" sz="1200" u="none" strike="noStrike" kern="1200" dirty="0" smtClean="0">
                <a:solidFill>
                  <a:schemeClr val="tx1"/>
                </a:solidFill>
                <a:latin typeface="+mn-lt"/>
                <a:ea typeface="+mn-ea"/>
                <a:cs typeface="+mn-cs"/>
                <a:hlinkClick r:id="rId46" tooltip="Juan de Fuca Plate"/>
              </a:rPr>
              <a:t>Juan de Fuca</a:t>
            </a:r>
            <a:endParaRPr lang="en-US" dirty="0" smtClean="0"/>
          </a:p>
          <a:p>
            <a:r>
              <a:rPr lang="en-US" sz="1200" u="none" strike="noStrike" kern="1200" dirty="0" smtClean="0">
                <a:solidFill>
                  <a:schemeClr val="tx1"/>
                </a:solidFill>
                <a:latin typeface="+mn-lt"/>
                <a:ea typeface="+mn-ea"/>
                <a:cs typeface="+mn-cs"/>
                <a:hlinkClick r:id="rId47" tooltip="Juan Fernández Plate"/>
              </a:rPr>
              <a:t>Juan Fernández</a:t>
            </a:r>
            <a:endParaRPr lang="en-US" dirty="0" smtClean="0"/>
          </a:p>
          <a:p>
            <a:r>
              <a:rPr lang="en-US" sz="1200" u="none" strike="noStrike" kern="1200" dirty="0" smtClean="0">
                <a:solidFill>
                  <a:schemeClr val="tx1"/>
                </a:solidFill>
                <a:latin typeface="+mn-lt"/>
                <a:ea typeface="+mn-ea"/>
                <a:cs typeface="+mn-cs"/>
                <a:hlinkClick r:id="rId48" tooltip="Kerguelen Plateau"/>
              </a:rPr>
              <a:t>Kerguelen</a:t>
            </a:r>
            <a:endParaRPr lang="en-US" dirty="0" smtClean="0"/>
          </a:p>
          <a:p>
            <a:r>
              <a:rPr lang="en-US" sz="1200" u="none" strike="noStrike" kern="1200" dirty="0" smtClean="0">
                <a:solidFill>
                  <a:schemeClr val="tx1"/>
                </a:solidFill>
                <a:latin typeface="+mn-lt"/>
                <a:ea typeface="+mn-ea"/>
                <a:cs typeface="+mn-cs"/>
                <a:hlinkClick r:id="rId49" tooltip="Kermadec Plate"/>
              </a:rPr>
              <a:t>Kermadec</a:t>
            </a:r>
            <a:endParaRPr lang="en-US" dirty="0" smtClean="0"/>
          </a:p>
          <a:p>
            <a:r>
              <a:rPr lang="en-US" sz="1200" u="none" strike="noStrike" kern="1200" dirty="0" smtClean="0">
                <a:solidFill>
                  <a:schemeClr val="tx1"/>
                </a:solidFill>
                <a:latin typeface="+mn-lt"/>
                <a:ea typeface="+mn-ea"/>
                <a:cs typeface="+mn-cs"/>
                <a:hlinkClick r:id="rId50" tooltip="Lwandle Plate"/>
              </a:rPr>
              <a:t>Lwandle</a:t>
            </a:r>
            <a:endParaRPr lang="en-US" dirty="0" smtClean="0"/>
          </a:p>
          <a:p>
            <a:r>
              <a:rPr lang="en-US" sz="1200" u="none" strike="noStrike" kern="1200" dirty="0" smtClean="0">
                <a:solidFill>
                  <a:schemeClr val="tx1"/>
                </a:solidFill>
                <a:latin typeface="+mn-lt"/>
                <a:ea typeface="+mn-ea"/>
                <a:cs typeface="+mn-cs"/>
                <a:hlinkClick r:id="rId51" tooltip="Madagascar Plate"/>
              </a:rPr>
              <a:t>Madagascar</a:t>
            </a:r>
            <a:endParaRPr lang="en-US" dirty="0" smtClean="0"/>
          </a:p>
          <a:p>
            <a:r>
              <a:rPr lang="en-US" sz="1200" u="none" strike="noStrike" kern="1200" dirty="0" smtClean="0">
                <a:solidFill>
                  <a:schemeClr val="tx1"/>
                </a:solidFill>
                <a:latin typeface="+mn-lt"/>
                <a:ea typeface="+mn-ea"/>
                <a:cs typeface="+mn-cs"/>
                <a:hlinkClick r:id="rId52" tooltip="Malpelo Plate"/>
              </a:rPr>
              <a:t>Malpelo</a:t>
            </a:r>
            <a:endParaRPr lang="en-US" dirty="0" smtClean="0"/>
          </a:p>
          <a:p>
            <a:r>
              <a:rPr lang="en-US" sz="1200" u="none" strike="noStrike" kern="1200" dirty="0" smtClean="0">
                <a:solidFill>
                  <a:schemeClr val="tx1"/>
                </a:solidFill>
                <a:latin typeface="+mn-lt"/>
                <a:ea typeface="+mn-ea"/>
                <a:cs typeface="+mn-cs"/>
                <a:hlinkClick r:id="rId53" tooltip="Manus Plate"/>
              </a:rPr>
              <a:t>Manus</a:t>
            </a:r>
            <a:endParaRPr lang="en-US" dirty="0" smtClean="0"/>
          </a:p>
          <a:p>
            <a:r>
              <a:rPr lang="en-US" sz="1200" u="none" strike="noStrike" kern="1200" dirty="0" smtClean="0">
                <a:solidFill>
                  <a:schemeClr val="tx1"/>
                </a:solidFill>
                <a:latin typeface="+mn-lt"/>
                <a:ea typeface="+mn-ea"/>
                <a:cs typeface="+mn-cs"/>
                <a:hlinkClick r:id="rId54" tooltip="Maoke Plate"/>
              </a:rPr>
              <a:t>Maoke</a:t>
            </a:r>
            <a:endParaRPr lang="en-US" dirty="0" smtClean="0"/>
          </a:p>
          <a:p>
            <a:r>
              <a:rPr lang="en-US" sz="1200" u="none" strike="noStrike" kern="1200" dirty="0" smtClean="0">
                <a:solidFill>
                  <a:schemeClr val="tx1"/>
                </a:solidFill>
                <a:latin typeface="+mn-lt"/>
                <a:ea typeface="+mn-ea"/>
                <a:cs typeface="+mn-cs"/>
                <a:hlinkClick r:id="rId55" tooltip="Mariana Plate"/>
              </a:rPr>
              <a:t>Mariana</a:t>
            </a:r>
            <a:endParaRPr lang="en-US" dirty="0" smtClean="0"/>
          </a:p>
          <a:p>
            <a:r>
              <a:rPr lang="en-US" sz="1200" u="none" strike="noStrike" kern="1200" dirty="0" smtClean="0">
                <a:solidFill>
                  <a:schemeClr val="tx1"/>
                </a:solidFill>
                <a:latin typeface="+mn-lt"/>
                <a:ea typeface="+mn-ea"/>
                <a:cs typeface="+mn-cs"/>
                <a:hlinkClick r:id="rId56" tooltip="Molucca Sea Plate"/>
              </a:rPr>
              <a:t>Molucca Sea</a:t>
            </a:r>
            <a:endParaRPr lang="en-US" dirty="0" smtClean="0"/>
          </a:p>
          <a:p>
            <a:r>
              <a:rPr lang="en-US" sz="1200" u="none" strike="noStrike" kern="1200" dirty="0" smtClean="0">
                <a:solidFill>
                  <a:schemeClr val="tx1"/>
                </a:solidFill>
                <a:latin typeface="+mn-lt"/>
                <a:ea typeface="+mn-ea"/>
                <a:cs typeface="+mn-cs"/>
                <a:hlinkClick r:id="rId57" tooltip="Niuafo'ou Plate"/>
              </a:rPr>
              <a:t>Niuafo’ou</a:t>
            </a:r>
            <a:endParaRPr lang="en-US" dirty="0" smtClean="0"/>
          </a:p>
          <a:p>
            <a:r>
              <a:rPr lang="en-US" sz="1200" u="none" strike="noStrike" kern="1200" dirty="0" smtClean="0">
                <a:solidFill>
                  <a:schemeClr val="tx1"/>
                </a:solidFill>
                <a:latin typeface="+mn-lt"/>
                <a:ea typeface="+mn-ea"/>
                <a:cs typeface="+mn-cs"/>
                <a:hlinkClick r:id="rId58" tooltip="North Andes Plate"/>
              </a:rPr>
              <a:t>North Andes</a:t>
            </a:r>
            <a:endParaRPr lang="en-US" dirty="0" smtClean="0"/>
          </a:p>
          <a:p>
            <a:r>
              <a:rPr lang="en-US" sz="1200" u="none" strike="noStrike" kern="1200" dirty="0" smtClean="0">
                <a:solidFill>
                  <a:schemeClr val="tx1"/>
                </a:solidFill>
                <a:latin typeface="+mn-lt"/>
                <a:ea typeface="+mn-ea"/>
                <a:cs typeface="+mn-cs"/>
                <a:hlinkClick r:id="rId59" tooltip="North Bismarck Plate"/>
              </a:rPr>
              <a:t>North Bismarck</a:t>
            </a:r>
            <a:endParaRPr lang="en-US" dirty="0" smtClean="0"/>
          </a:p>
          <a:p>
            <a:r>
              <a:rPr lang="en-US" sz="1200" u="none" strike="noStrike" kern="1200" dirty="0" smtClean="0">
                <a:solidFill>
                  <a:schemeClr val="tx1"/>
                </a:solidFill>
                <a:latin typeface="+mn-lt"/>
                <a:ea typeface="+mn-ea"/>
                <a:cs typeface="+mn-cs"/>
                <a:hlinkClick r:id="rId60" tooltip="North Galapagos Microplate"/>
              </a:rPr>
              <a:t>North Galápagos</a:t>
            </a:r>
            <a:endParaRPr lang="en-US" dirty="0" smtClean="0"/>
          </a:p>
          <a:p>
            <a:r>
              <a:rPr lang="en-US" sz="1200" u="none" strike="noStrike" kern="1200" dirty="0" smtClean="0">
                <a:solidFill>
                  <a:schemeClr val="tx1"/>
                </a:solidFill>
                <a:latin typeface="+mn-lt"/>
                <a:ea typeface="+mn-ea"/>
                <a:cs typeface="+mn-cs"/>
                <a:hlinkClick r:id="rId61" tooltip="Okinawa Plate"/>
              </a:rPr>
              <a:t>Okinawa</a:t>
            </a:r>
            <a:endParaRPr lang="en-US" dirty="0" smtClean="0"/>
          </a:p>
          <a:p>
            <a:r>
              <a:rPr lang="en-US" sz="1200" u="none" strike="noStrike" kern="1200" dirty="0" smtClean="0">
                <a:solidFill>
                  <a:schemeClr val="tx1"/>
                </a:solidFill>
                <a:latin typeface="+mn-lt"/>
                <a:ea typeface="+mn-ea"/>
                <a:cs typeface="+mn-cs"/>
                <a:hlinkClick r:id="rId62" tooltip="Panama Plate"/>
              </a:rPr>
              <a:t>Panama</a:t>
            </a:r>
            <a:endParaRPr lang="en-US" dirty="0" smtClean="0"/>
          </a:p>
          <a:p>
            <a:r>
              <a:rPr lang="en-US" sz="1200" u="none" strike="noStrike" kern="1200" dirty="0" smtClean="0">
                <a:solidFill>
                  <a:schemeClr val="tx1"/>
                </a:solidFill>
                <a:latin typeface="+mn-lt"/>
                <a:ea typeface="+mn-ea"/>
                <a:cs typeface="+mn-cs"/>
                <a:hlinkClick r:id="rId63" tooltip="Pelso Plate"/>
              </a:rPr>
              <a:t>Pelso</a:t>
            </a:r>
            <a:endParaRPr lang="en-US" dirty="0" smtClean="0"/>
          </a:p>
          <a:p>
            <a:r>
              <a:rPr lang="en-US" sz="1200" u="none" strike="noStrike" kern="1200" dirty="0" smtClean="0">
                <a:solidFill>
                  <a:schemeClr val="tx1"/>
                </a:solidFill>
                <a:latin typeface="+mn-lt"/>
                <a:ea typeface="+mn-ea"/>
                <a:cs typeface="+mn-cs"/>
                <a:hlinkClick r:id="rId64" tooltip="Philippine Mobile Belt"/>
              </a:rPr>
              <a:t>Philippine Mobile Belt</a:t>
            </a:r>
            <a:endParaRPr lang="en-US" dirty="0" smtClean="0"/>
          </a:p>
          <a:p>
            <a:r>
              <a:rPr lang="en-US" sz="1200" u="none" strike="noStrike" kern="1200" dirty="0" smtClean="0">
                <a:solidFill>
                  <a:schemeClr val="tx1"/>
                </a:solidFill>
                <a:latin typeface="+mn-lt"/>
                <a:ea typeface="+mn-ea"/>
                <a:cs typeface="+mn-cs"/>
                <a:hlinkClick r:id="rId65" tooltip="Rivera Plate"/>
              </a:rPr>
              <a:t>Rivera</a:t>
            </a:r>
            <a:endParaRPr lang="en-US" dirty="0" smtClean="0"/>
          </a:p>
          <a:p>
            <a:r>
              <a:rPr lang="en-US" sz="1200" u="none" strike="noStrike" kern="1200" dirty="0" smtClean="0">
                <a:solidFill>
                  <a:schemeClr val="tx1"/>
                </a:solidFill>
                <a:latin typeface="+mn-lt"/>
                <a:ea typeface="+mn-ea"/>
                <a:cs typeface="+mn-cs"/>
                <a:hlinkClick r:id="rId66" tooltip="Rovuma Plate"/>
              </a:rPr>
              <a:t>Rovuma</a:t>
            </a:r>
            <a:endParaRPr lang="en-US" dirty="0" smtClean="0"/>
          </a:p>
          <a:p>
            <a:r>
              <a:rPr lang="en-US" sz="1200" u="none" strike="noStrike" kern="1200" dirty="0" smtClean="0">
                <a:solidFill>
                  <a:schemeClr val="tx1"/>
                </a:solidFill>
                <a:latin typeface="+mn-lt"/>
                <a:ea typeface="+mn-ea"/>
                <a:cs typeface="+mn-cs"/>
                <a:hlinkClick r:id="rId67" tooltip="Sangihe Plate"/>
              </a:rPr>
              <a:t>Sangihe</a:t>
            </a:r>
            <a:endParaRPr lang="en-US" dirty="0" smtClean="0"/>
          </a:p>
          <a:p>
            <a:r>
              <a:rPr lang="en-US" sz="1200" u="none" strike="noStrike" kern="1200" dirty="0" smtClean="0">
                <a:solidFill>
                  <a:schemeClr val="tx1"/>
                </a:solidFill>
                <a:latin typeface="+mn-lt"/>
                <a:ea typeface="+mn-ea"/>
                <a:cs typeface="+mn-cs"/>
                <a:hlinkClick r:id="rId68" tooltip="Seychelles Microcontinent"/>
              </a:rPr>
              <a:t>Seychelles</a:t>
            </a:r>
            <a:endParaRPr lang="en-US" dirty="0" smtClean="0"/>
          </a:p>
          <a:p>
            <a:r>
              <a:rPr lang="en-US" sz="1200" u="none" strike="noStrike" kern="1200" dirty="0" smtClean="0">
                <a:solidFill>
                  <a:schemeClr val="tx1"/>
                </a:solidFill>
                <a:latin typeface="+mn-lt"/>
                <a:ea typeface="+mn-ea"/>
                <a:cs typeface="+mn-cs"/>
                <a:hlinkClick r:id="rId69" tooltip="Shetland Plate"/>
              </a:rPr>
              <a:t>Shetland</a:t>
            </a:r>
            <a:endParaRPr lang="en-US" dirty="0" smtClean="0"/>
          </a:p>
          <a:p>
            <a:r>
              <a:rPr lang="en-US" sz="1200" u="none" strike="noStrike" kern="1200" dirty="0" smtClean="0">
                <a:solidFill>
                  <a:schemeClr val="tx1"/>
                </a:solidFill>
                <a:latin typeface="+mn-lt"/>
                <a:ea typeface="+mn-ea"/>
                <a:cs typeface="+mn-cs"/>
                <a:hlinkClick r:id="rId70" tooltip="Solomon Sea Plate"/>
              </a:rPr>
              <a:t>Solomon Sea</a:t>
            </a:r>
            <a:endParaRPr lang="en-US" dirty="0" smtClean="0"/>
          </a:p>
          <a:p>
            <a:r>
              <a:rPr lang="en-US" sz="1200" u="none" strike="noStrike" kern="1200" dirty="0" smtClean="0">
                <a:solidFill>
                  <a:schemeClr val="tx1"/>
                </a:solidFill>
                <a:latin typeface="+mn-lt"/>
                <a:ea typeface="+mn-ea"/>
                <a:cs typeface="+mn-cs"/>
                <a:hlinkClick r:id="rId71" tooltip="South Bismarck Plate"/>
              </a:rPr>
              <a:t>South Bismarck</a:t>
            </a:r>
            <a:endParaRPr lang="en-US" dirty="0" smtClean="0"/>
          </a:p>
          <a:p>
            <a:r>
              <a:rPr lang="en-US" sz="1200" u="none" strike="noStrike" kern="1200" dirty="0" smtClean="0">
                <a:solidFill>
                  <a:schemeClr val="tx1"/>
                </a:solidFill>
                <a:latin typeface="+mn-lt"/>
                <a:ea typeface="+mn-ea"/>
                <a:cs typeface="+mn-cs"/>
                <a:hlinkClick r:id="rId72" tooltip="South Sandwich Plate"/>
              </a:rPr>
              <a:t>South Sandwich</a:t>
            </a:r>
            <a:endParaRPr lang="en-US" dirty="0" smtClean="0"/>
          </a:p>
          <a:p>
            <a:r>
              <a:rPr lang="en-US" sz="1200" u="none" strike="noStrike" kern="1200" dirty="0" smtClean="0">
                <a:solidFill>
                  <a:schemeClr val="tx1"/>
                </a:solidFill>
                <a:latin typeface="+mn-lt"/>
                <a:ea typeface="+mn-ea"/>
                <a:cs typeface="+mn-cs"/>
                <a:hlinkClick r:id="rId73" tooltip="Timor Plate"/>
              </a:rPr>
              <a:t>Timor</a:t>
            </a:r>
            <a:endParaRPr lang="en-US" dirty="0" smtClean="0"/>
          </a:p>
          <a:p>
            <a:r>
              <a:rPr lang="en-US" sz="1200" u="none" strike="noStrike" kern="1200" dirty="0" smtClean="0">
                <a:solidFill>
                  <a:schemeClr val="tx1"/>
                </a:solidFill>
                <a:latin typeface="+mn-lt"/>
                <a:ea typeface="+mn-ea"/>
                <a:cs typeface="+mn-cs"/>
                <a:hlinkClick r:id="rId74" tooltip="Tisza Plate"/>
              </a:rPr>
              <a:t>Tisza</a:t>
            </a:r>
            <a:endParaRPr lang="en-US" dirty="0" smtClean="0"/>
          </a:p>
          <a:p>
            <a:r>
              <a:rPr lang="en-US" sz="1200" u="none" strike="noStrike" kern="1200" dirty="0" smtClean="0">
                <a:solidFill>
                  <a:schemeClr val="tx1"/>
                </a:solidFill>
                <a:latin typeface="+mn-lt"/>
                <a:ea typeface="+mn-ea"/>
                <a:cs typeface="+mn-cs"/>
                <a:hlinkClick r:id="rId75" tooltip="Tonga Plate"/>
              </a:rPr>
              <a:t>Tonga</a:t>
            </a:r>
            <a:endParaRPr lang="en-US" dirty="0" smtClean="0"/>
          </a:p>
          <a:p>
            <a:r>
              <a:rPr lang="en-US" sz="1200" u="none" strike="noStrike" kern="1200" dirty="0" smtClean="0">
                <a:solidFill>
                  <a:schemeClr val="tx1"/>
                </a:solidFill>
                <a:latin typeface="+mn-lt"/>
                <a:ea typeface="+mn-ea"/>
                <a:cs typeface="+mn-cs"/>
                <a:hlinkClick r:id="rId76" tooltip="Victoria Microplate"/>
              </a:rPr>
              <a:t>Victoria</a:t>
            </a:r>
            <a:endParaRPr lang="en-US" dirty="0" smtClean="0"/>
          </a:p>
          <a:p>
            <a:r>
              <a:rPr lang="en-US" sz="1200" u="none" strike="noStrike" kern="1200" dirty="0" smtClean="0">
                <a:solidFill>
                  <a:schemeClr val="tx1"/>
                </a:solidFill>
                <a:latin typeface="+mn-lt"/>
                <a:ea typeface="+mn-ea"/>
                <a:cs typeface="+mn-cs"/>
                <a:hlinkClick r:id="rId77" tooltip="Woodlark Plate"/>
              </a:rPr>
              <a:t>Woodlark</a:t>
            </a:r>
            <a:endParaRPr lang="en-US" dirty="0" smtClean="0"/>
          </a:p>
          <a:p>
            <a:r>
              <a:rPr lang="en-US" sz="1200" b="1" u="none" strike="noStrike" kern="1200" dirty="0" smtClean="0">
                <a:solidFill>
                  <a:schemeClr val="tx1"/>
                </a:solidFill>
                <a:latin typeface="+mn-lt"/>
                <a:ea typeface="+mn-ea"/>
                <a:cs typeface="+mn-cs"/>
                <a:hlinkClick r:id="rId3" tooltip="List of tectonic plates"/>
              </a:rPr>
              <a:t>Ancient plates</a:t>
            </a:r>
            <a:endParaRPr lang="en-US" sz="1200" b="1" u="none" strike="noStrike" kern="1200" dirty="0" smtClean="0">
              <a:solidFill>
                <a:schemeClr val="tx1"/>
              </a:solidFill>
              <a:latin typeface="+mn-lt"/>
              <a:ea typeface="+mn-ea"/>
              <a:cs typeface="+mn-cs"/>
            </a:endParaRPr>
          </a:p>
          <a:p>
            <a:r>
              <a:rPr lang="en-US" sz="1200" u="none" strike="noStrike" kern="1200" dirty="0" smtClean="0">
                <a:solidFill>
                  <a:schemeClr val="tx1"/>
                </a:solidFill>
                <a:latin typeface="+mn-lt"/>
                <a:ea typeface="+mn-ea"/>
                <a:cs typeface="+mn-cs"/>
                <a:hlinkClick r:id="rId78" tooltip="Baltic Plate"/>
              </a:rPr>
              <a:t>Baltic</a:t>
            </a:r>
            <a:endParaRPr lang="en-US" dirty="0" smtClean="0"/>
          </a:p>
          <a:p>
            <a:r>
              <a:rPr lang="en-US" sz="1200" u="none" strike="noStrike" kern="1200" dirty="0" smtClean="0">
                <a:solidFill>
                  <a:schemeClr val="tx1"/>
                </a:solidFill>
                <a:latin typeface="+mn-lt"/>
                <a:ea typeface="+mn-ea"/>
                <a:cs typeface="+mn-cs"/>
                <a:hlinkClick r:id="rId79" tooltip="Bellingshausen Plate"/>
              </a:rPr>
              <a:t>Bellingshausen</a:t>
            </a:r>
            <a:endParaRPr lang="en-US" dirty="0" smtClean="0"/>
          </a:p>
          <a:p>
            <a:r>
              <a:rPr lang="en-US" sz="1200" u="none" strike="noStrike" kern="1200" dirty="0" smtClean="0">
                <a:solidFill>
                  <a:schemeClr val="tx1"/>
                </a:solidFill>
                <a:latin typeface="+mn-lt"/>
                <a:ea typeface="+mn-ea"/>
                <a:cs typeface="+mn-cs"/>
                <a:hlinkClick r:id="rId80" tooltip="Charcot Plate"/>
              </a:rPr>
              <a:t>Charcot</a:t>
            </a:r>
            <a:endParaRPr lang="en-US" dirty="0" smtClean="0"/>
          </a:p>
          <a:p>
            <a:r>
              <a:rPr lang="en-US" sz="1200" u="none" strike="noStrike" kern="1200" dirty="0" smtClean="0">
                <a:solidFill>
                  <a:schemeClr val="tx1"/>
                </a:solidFill>
                <a:latin typeface="+mn-lt"/>
                <a:ea typeface="+mn-ea"/>
                <a:cs typeface="+mn-cs"/>
                <a:hlinkClick r:id="rId81" tooltip="Cimmeria (continent)"/>
              </a:rPr>
              <a:t>Cimmeria</a:t>
            </a:r>
            <a:endParaRPr lang="en-US" dirty="0" smtClean="0"/>
          </a:p>
          <a:p>
            <a:r>
              <a:rPr lang="en-US" sz="1200" u="none" strike="noStrike" kern="1200" dirty="0" smtClean="0">
                <a:solidFill>
                  <a:schemeClr val="tx1"/>
                </a:solidFill>
                <a:latin typeface="+mn-lt"/>
                <a:ea typeface="+mn-ea"/>
                <a:cs typeface="+mn-cs"/>
                <a:hlinkClick r:id="rId82" tooltip="Farallon Plate"/>
              </a:rPr>
              <a:t>Farallon</a:t>
            </a:r>
            <a:endParaRPr lang="en-US" dirty="0" smtClean="0"/>
          </a:p>
          <a:p>
            <a:r>
              <a:rPr lang="en-US" sz="1200" u="none" strike="noStrike" kern="1200" dirty="0" smtClean="0">
                <a:solidFill>
                  <a:schemeClr val="tx1"/>
                </a:solidFill>
                <a:latin typeface="+mn-lt"/>
                <a:ea typeface="+mn-ea"/>
                <a:cs typeface="+mn-cs"/>
                <a:hlinkClick r:id="rId83" tooltip="Insular Plate"/>
              </a:rPr>
              <a:t>Insular</a:t>
            </a:r>
            <a:endParaRPr lang="en-US" dirty="0" smtClean="0"/>
          </a:p>
          <a:p>
            <a:r>
              <a:rPr lang="en-US" b="0" dirty="0" smtClean="0"/>
              <a:t>Intermontane</a:t>
            </a:r>
          </a:p>
          <a:p>
            <a:r>
              <a:rPr lang="en-US" sz="1200" u="none" strike="noStrike" kern="1200" dirty="0" smtClean="0">
                <a:solidFill>
                  <a:schemeClr val="tx1"/>
                </a:solidFill>
                <a:latin typeface="+mn-lt"/>
                <a:ea typeface="+mn-ea"/>
                <a:cs typeface="+mn-cs"/>
                <a:hlinkClick r:id="rId84" tooltip="Izanagi Plate"/>
              </a:rPr>
              <a:t>Izanagi</a:t>
            </a:r>
            <a:endParaRPr lang="en-US" dirty="0" smtClean="0"/>
          </a:p>
          <a:p>
            <a:r>
              <a:rPr lang="en-US" sz="1200" u="none" strike="noStrike" kern="1200" dirty="0" smtClean="0">
                <a:solidFill>
                  <a:schemeClr val="tx1"/>
                </a:solidFill>
                <a:latin typeface="+mn-lt"/>
                <a:ea typeface="+mn-ea"/>
                <a:cs typeface="+mn-cs"/>
                <a:hlinkClick r:id="rId85" tooltip="Kula Plate"/>
              </a:rPr>
              <a:t>Kula</a:t>
            </a:r>
            <a:endParaRPr lang="en-US" dirty="0" smtClean="0"/>
          </a:p>
          <a:p>
            <a:r>
              <a:rPr lang="en-US" sz="1200" u="none" strike="noStrike" kern="1200" dirty="0" smtClean="0">
                <a:solidFill>
                  <a:schemeClr val="tx1"/>
                </a:solidFill>
                <a:latin typeface="+mn-lt"/>
                <a:ea typeface="+mn-ea"/>
                <a:cs typeface="+mn-cs"/>
                <a:hlinkClick r:id="rId86" tooltip="Lhasa terrane"/>
              </a:rPr>
              <a:t>Lhasa</a:t>
            </a:r>
            <a:endParaRPr lang="en-US" dirty="0" smtClean="0"/>
          </a:p>
          <a:p>
            <a:r>
              <a:rPr lang="en-US" sz="1200" u="none" strike="noStrike" kern="1200" dirty="0" smtClean="0">
                <a:solidFill>
                  <a:schemeClr val="tx1"/>
                </a:solidFill>
                <a:latin typeface="+mn-lt"/>
                <a:ea typeface="+mn-ea"/>
                <a:cs typeface="+mn-cs"/>
                <a:hlinkClick r:id="rId87" tooltip="Agulhas Basin"/>
              </a:rPr>
              <a:t>Malvinas</a:t>
            </a:r>
            <a:endParaRPr lang="en-US" dirty="0" smtClean="0"/>
          </a:p>
          <a:p>
            <a:r>
              <a:rPr lang="en-US" sz="1200" u="none" strike="noStrike" kern="1200" dirty="0" smtClean="0">
                <a:solidFill>
                  <a:schemeClr val="tx1"/>
                </a:solidFill>
                <a:latin typeface="+mn-lt"/>
                <a:ea typeface="+mn-ea"/>
                <a:cs typeface="+mn-cs"/>
                <a:hlinkClick r:id="rId88" tooltip="Moa Plate"/>
              </a:rPr>
              <a:t>Moa</a:t>
            </a:r>
            <a:endParaRPr lang="en-US" dirty="0" smtClean="0"/>
          </a:p>
          <a:p>
            <a:r>
              <a:rPr lang="en-US" sz="1200" u="none" strike="noStrike" kern="1200" dirty="0" smtClean="0">
                <a:solidFill>
                  <a:schemeClr val="tx1"/>
                </a:solidFill>
                <a:latin typeface="+mn-lt"/>
                <a:ea typeface="+mn-ea"/>
                <a:cs typeface="+mn-cs"/>
                <a:hlinkClick r:id="rId89" tooltip="Phoenix Plate"/>
              </a:rPr>
              <a:t>Phoenix</a:t>
            </a:r>
            <a:endParaRPr lang="en-US" dirty="0" smtClean="0"/>
          </a:p>
          <a:p>
            <a:endParaRPr lang="en-US" dirty="0"/>
          </a:p>
        </p:txBody>
      </p:sp>
      <p:sp>
        <p:nvSpPr>
          <p:cNvPr id="4" name="Slide Number Placeholder 3"/>
          <p:cNvSpPr>
            <a:spLocks noGrp="1"/>
          </p:cNvSpPr>
          <p:nvPr>
            <p:ph type="sldNum" sz="quarter" idx="10"/>
          </p:nvPr>
        </p:nvSpPr>
        <p:spPr/>
        <p:txBody>
          <a:bodyPr/>
          <a:lstStyle/>
          <a:p>
            <a:fld id="{48B981E3-32A1-4235-837B-EC336938FDF3}" type="slidenum">
              <a:rPr lang="en-US" smtClean="0"/>
              <a:pPr/>
              <a:t>18</a:t>
            </a:fld>
            <a:endParaRPr lang="en-US" dirty="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180</a:t>
            </a:fld>
            <a:endParaRPr lang="en-US" dirty="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https://morethanjustparks.com/west-coast-national-parks/</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181</a:t>
            </a:fld>
            <a:endParaRPr lang="en-US" dirty="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182</a:t>
            </a:fld>
            <a:endParaRPr lang="en-US" dirty="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183</a:t>
            </a:fld>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https://www.denali101.com/denalinationalpark/alaska_national_parks.html</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184</a:t>
            </a:fld>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185</a:t>
            </a:fld>
            <a:endParaRPr lang="en-US"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186</a:t>
            </a:fld>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187</a:t>
            </a:fld>
            <a:endParaRPr lang="en-US" dirty="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188</a:t>
            </a:fld>
            <a:endParaRPr lang="en-US" dirty="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189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19</a:t>
            </a:fld>
            <a:endParaRPr lang="en-US"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190</a:t>
            </a:fld>
            <a:endParaRPr lang="en-US"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191</a:t>
            </a:fld>
            <a:endParaRPr lang="en-US" dirty="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192</a:t>
            </a:fld>
            <a:endParaRPr lang="en-US" dirty="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193</a:t>
            </a:fld>
            <a:endParaRPr lang="en-US" dirty="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194</a:t>
            </a:fld>
            <a:endParaRPr lang="en-US" dirty="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195</a:t>
            </a:fld>
            <a:endParaRPr lang="en-US" dirty="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196</a:t>
            </a:fld>
            <a:endParaRPr lang="en-US" dirty="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197</a:t>
            </a:fld>
            <a:endParaRPr lang="en-US" dirty="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198</a:t>
            </a:fld>
            <a:endParaRPr lang="en-US" dirty="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199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https://pixabay.com/music/search/spring/  Spring Cheer </a:t>
            </a:r>
            <a:r>
              <a:rPr lang="en-US" dirty="0" err="1" smtClean="0"/>
              <a:t>SergeQuadrado</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20</a:t>
            </a:fld>
            <a:endParaRPr lang="en-US" dirty="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200</a:t>
            </a:fld>
            <a:endParaRPr lang="en-US" dirty="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201</a:t>
            </a:fld>
            <a:endParaRPr lang="en-US"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202</a:t>
            </a:fld>
            <a:endParaRPr lang="en-US" dirty="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203</a:t>
            </a:fld>
            <a:endParaRPr lang="en-US" dirty="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204</a:t>
            </a:fld>
            <a:endParaRPr lang="en-US" dirty="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205</a:t>
            </a:fld>
            <a:endParaRPr lang="en-US"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206</a:t>
            </a:fld>
            <a:endParaRPr lang="en-US" dirty="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207</a:t>
            </a:fld>
            <a:endParaRPr lang="en-US" dirty="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208</a:t>
            </a:fld>
            <a:endParaRPr lang="en-US" dirty="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209</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21</a:t>
            </a:fld>
            <a:endParaRPr lang="en-US" dirty="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210</a:t>
            </a:fld>
            <a:endParaRPr lang="en-US" dirty="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211</a:t>
            </a:fld>
            <a:endParaRPr lang="en-US" dirty="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212</a:t>
            </a:fld>
            <a:endParaRPr lang="en-US" dirty="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213</a:t>
            </a:fld>
            <a:endParaRPr lang="en-US" dirty="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214</a:t>
            </a:fld>
            <a:endParaRPr lang="en-US" dirty="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215</a:t>
            </a:fld>
            <a:endParaRPr lang="en-US" dirty="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216</a:t>
            </a:fld>
            <a:endParaRPr lang="en-US" dirty="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217</a:t>
            </a:fld>
            <a:endParaRPr lang="en-US" dirty="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218</a:t>
            </a:fld>
            <a:endParaRPr lang="en-US" dirty="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219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22</a:t>
            </a:fld>
            <a:endParaRPr lang="en-US" dirty="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220</a:t>
            </a:fld>
            <a:endParaRPr lang="en-US" dirty="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221</a:t>
            </a:fld>
            <a:endParaRPr lang="en-US" dirty="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222</a:t>
            </a:fld>
            <a:endParaRPr lang="en-US" dirty="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223</a:t>
            </a:fld>
            <a:endParaRPr lang="en-US" dirty="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224</a:t>
            </a:fld>
            <a:endParaRPr lang="en-US" dirty="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225</a:t>
            </a:fld>
            <a:endParaRPr lang="en-US" dirty="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226</a:t>
            </a:fld>
            <a:endParaRPr lang="en-US" dirty="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227</a:t>
            </a:fld>
            <a:endParaRPr lang="en-US" dirty="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228</a:t>
            </a:fld>
            <a:endParaRPr lang="en-US" dirty="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229</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23</a:t>
            </a:fld>
            <a:endParaRPr lang="en-US" dirty="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230</a:t>
            </a:fld>
            <a:endParaRPr lang="en-US" dirty="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231</a:t>
            </a:fld>
            <a:endParaRPr lang="en-US" dirty="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232</a:t>
            </a:fld>
            <a:endParaRPr lang="en-US" dirty="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233</a:t>
            </a:fld>
            <a:endParaRPr lang="en-US" dirty="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234</a:t>
            </a:fld>
            <a:endParaRPr lang="en-US" dirty="0"/>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235</a:t>
            </a:fld>
            <a:endParaRPr lang="en-US" dirty="0"/>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236</a:t>
            </a:fld>
            <a:endParaRPr lang="en-US" dirty="0"/>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237</a:t>
            </a:fld>
            <a:endParaRPr lang="en-US" dirty="0"/>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238</a:t>
            </a:fld>
            <a:endParaRPr lang="en-US" dirty="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239</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24</a:t>
            </a:fld>
            <a:endParaRPr lang="en-US" dirty="0"/>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240</a:t>
            </a:fld>
            <a:endParaRPr lang="en-US" dirty="0"/>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241</a:t>
            </a:fld>
            <a:endParaRPr lang="en-US" dirty="0"/>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242</a:t>
            </a:fld>
            <a:endParaRPr lang="en-US" dirty="0"/>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243</a:t>
            </a:fld>
            <a:endParaRPr lang="en-US" dirty="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244</a:t>
            </a:fld>
            <a:endParaRPr lang="en-US" dirty="0"/>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245</a:t>
            </a:fld>
            <a:endParaRPr lang="en-US" dirty="0"/>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246</a:t>
            </a:fld>
            <a:endParaRPr lang="en-US" dirty="0"/>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247</a:t>
            </a:fld>
            <a:endParaRPr lang="en-US" dirty="0"/>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248</a:t>
            </a:fld>
            <a:endParaRPr lang="en-US" dirty="0"/>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249</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25</a:t>
            </a:fld>
            <a:endParaRPr lang="en-US" dirty="0"/>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250</a:t>
            </a:fld>
            <a:endParaRPr lang="en-US" dirty="0"/>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251</a:t>
            </a:fld>
            <a:endParaRPr lang="en-US" dirty="0"/>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252</a:t>
            </a:fld>
            <a:endParaRPr lang="en-US" dirty="0"/>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800" dirty="0"/>
          </a:p>
        </p:txBody>
      </p:sp>
      <p:sp>
        <p:nvSpPr>
          <p:cNvPr id="4" name="Slide Number Placeholder 3"/>
          <p:cNvSpPr>
            <a:spLocks noGrp="1"/>
          </p:cNvSpPr>
          <p:nvPr>
            <p:ph type="sldNum" sz="quarter" idx="10"/>
          </p:nvPr>
        </p:nvSpPr>
        <p:spPr/>
        <p:txBody>
          <a:bodyPr/>
          <a:lstStyle/>
          <a:p>
            <a:fld id="{2801D1D8-2F28-4EB1-BA99-D4675A2433B9}" type="slidenum">
              <a:rPr lang="en-US" smtClean="0"/>
              <a:pPr/>
              <a:t>253</a:t>
            </a:fld>
            <a:endParaRPr lang="en-US" dirty="0"/>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800" dirty="0"/>
          </a:p>
        </p:txBody>
      </p:sp>
      <p:sp>
        <p:nvSpPr>
          <p:cNvPr id="4" name="Slide Number Placeholder 3"/>
          <p:cNvSpPr>
            <a:spLocks noGrp="1"/>
          </p:cNvSpPr>
          <p:nvPr>
            <p:ph type="sldNum" sz="quarter" idx="10"/>
          </p:nvPr>
        </p:nvSpPr>
        <p:spPr/>
        <p:txBody>
          <a:bodyPr/>
          <a:lstStyle/>
          <a:p>
            <a:fld id="{2801D1D8-2F28-4EB1-BA99-D4675A2433B9}" type="slidenum">
              <a:rPr lang="en-US" smtClean="0"/>
              <a:pPr/>
              <a:t>254</a:t>
            </a:fld>
            <a:endParaRPr lang="en-US" dirty="0"/>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255</a:t>
            </a:fld>
            <a:endParaRPr lang="en-US" dirty="0"/>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256</a:t>
            </a:fld>
            <a:endParaRPr lang="en-US" dirty="0"/>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257</a:t>
            </a:fld>
            <a:endParaRPr lang="en-US" dirty="0"/>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258</a:t>
            </a:fld>
            <a:endParaRPr lang="en-US" dirty="0"/>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259</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26</a:t>
            </a:fld>
            <a:endParaRPr lang="en-US" dirty="0"/>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260</a:t>
            </a:fld>
            <a:endParaRPr lang="en-US" dirty="0"/>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261</a:t>
            </a:fld>
            <a:endParaRPr lang="en-US" dirty="0"/>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262</a:t>
            </a:fld>
            <a:endParaRPr lang="en-US" dirty="0"/>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263</a:t>
            </a:fld>
            <a:endParaRPr lang="en-US" dirty="0"/>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264</a:t>
            </a:fld>
            <a:endParaRPr lang="en-US" dirty="0"/>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265</a:t>
            </a:fld>
            <a:endParaRPr lang="en-US" dirty="0"/>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266</a:t>
            </a:fld>
            <a:endParaRPr lang="en-US" dirty="0"/>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267</a:t>
            </a:fld>
            <a:endParaRPr lang="en-US" dirty="0"/>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268</a:t>
            </a:fld>
            <a:endParaRPr lang="en-US" dirty="0"/>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269</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27</a:t>
            </a:fld>
            <a:endParaRPr lang="en-US" dirty="0"/>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270</a:t>
            </a:fld>
            <a:endParaRPr lang="en-US" dirty="0"/>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271</a:t>
            </a:fld>
            <a:endParaRPr lang="en-US" dirty="0"/>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272</a:t>
            </a:fld>
            <a:endParaRPr lang="en-US" dirty="0"/>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273</a:t>
            </a:fld>
            <a:endParaRPr lang="en-US" dirty="0"/>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274</a:t>
            </a:fld>
            <a:endParaRPr lang="en-US" dirty="0"/>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275</a:t>
            </a:fld>
            <a:endParaRPr lang="en-US" dirty="0"/>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276</a:t>
            </a:fld>
            <a:endParaRPr lang="en-US" dirty="0"/>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277</a:t>
            </a:fld>
            <a:endParaRPr lang="en-US" dirty="0"/>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278</a:t>
            </a:fld>
            <a:endParaRPr lang="en-US" dirty="0"/>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279</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28</a:t>
            </a:fld>
            <a:endParaRPr lang="en-US" dirty="0"/>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280</a:t>
            </a:fld>
            <a:endParaRPr lang="en-US" dirty="0"/>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281</a:t>
            </a:fld>
            <a:endParaRPr lang="en-US" dirty="0"/>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282</a:t>
            </a:fld>
            <a:endParaRPr lang="en-US" dirty="0"/>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283</a:t>
            </a:fld>
            <a:endParaRPr lang="en-US" dirty="0"/>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284</a:t>
            </a:fld>
            <a:endParaRPr lang="en-US" dirty="0"/>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285</a:t>
            </a:fld>
            <a:endParaRPr lang="en-US" dirty="0"/>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286</a:t>
            </a:fld>
            <a:endParaRPr lang="en-US" dirty="0"/>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287</a:t>
            </a:fld>
            <a:endParaRPr lang="en-US" dirty="0"/>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288</a:t>
            </a:fld>
            <a:endParaRPr lang="en-US" dirty="0"/>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289</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29</a:t>
            </a:fld>
            <a:endParaRPr lang="en-US" dirty="0"/>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290</a:t>
            </a:fld>
            <a:endParaRPr lang="en-US" dirty="0"/>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291</a:t>
            </a:fld>
            <a:endParaRPr lang="en-US" dirty="0"/>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292</a:t>
            </a:fld>
            <a:endParaRPr lang="en-US" dirty="0"/>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293</a:t>
            </a:fld>
            <a:endParaRPr lang="en-US" dirty="0"/>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294</a:t>
            </a:fld>
            <a:endParaRPr lang="en-US" dirty="0"/>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295</a:t>
            </a:fld>
            <a:endParaRPr lang="en-US" dirty="0"/>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296</a:t>
            </a:fld>
            <a:endParaRPr lang="en-US" dirty="0"/>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297</a:t>
            </a:fld>
            <a:endParaRPr lang="en-US" dirty="0"/>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298</a:t>
            </a:fld>
            <a:endParaRPr lang="en-US" dirty="0"/>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299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30</a:t>
            </a:fld>
            <a:endParaRPr lang="en-US" dirty="0"/>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300</a:t>
            </a:fld>
            <a:endParaRPr lang="en-US" dirty="0"/>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301</a:t>
            </a:fld>
            <a:endParaRPr lang="en-US" dirty="0"/>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302</a:t>
            </a:fld>
            <a:endParaRPr lang="en-US" dirty="0"/>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303</a:t>
            </a:fld>
            <a:endParaRPr lang="en-US" dirty="0"/>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304</a:t>
            </a:fld>
            <a:endParaRPr lang="en-US" dirty="0"/>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305</a:t>
            </a:fld>
            <a:endParaRPr lang="en-US" dirty="0"/>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306</a:t>
            </a:fld>
            <a:endParaRPr lang="en-US" dirty="0"/>
          </a:p>
        </p:txBody>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307</a:t>
            </a:fld>
            <a:endParaRPr lang="en-US" dirty="0"/>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308</a:t>
            </a:fld>
            <a:endParaRPr lang="en-US" dirty="0"/>
          </a:p>
        </p:txBody>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309</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31</a:t>
            </a:fld>
            <a:endParaRPr lang="en-US" dirty="0"/>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310</a:t>
            </a:fld>
            <a:endParaRPr lang="en-US" dirty="0"/>
          </a:p>
        </p:txBody>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311</a:t>
            </a:fld>
            <a:endParaRPr lang="en-US" dirty="0"/>
          </a:p>
        </p:txBody>
      </p:sp>
    </p:spTree>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312</a:t>
            </a:fld>
            <a:endParaRPr lang="en-US" dirty="0"/>
          </a:p>
        </p:txBody>
      </p:sp>
    </p:spTree>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313</a:t>
            </a:fld>
            <a:endParaRPr lang="en-US" dirty="0"/>
          </a:p>
        </p:txBody>
      </p:sp>
    </p:spTree>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314</a:t>
            </a:fld>
            <a:endParaRPr lang="en-US" dirty="0"/>
          </a:p>
        </p:txBody>
      </p:sp>
    </p:spTree>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315</a:t>
            </a:fld>
            <a:endParaRPr lang="en-US" dirty="0"/>
          </a:p>
        </p:txBody>
      </p:sp>
    </p:spTree>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316</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64</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65</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67</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68</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http://www.onlyinyourstate.com/alaska/crazy-caves-in-ak/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latin typeface="+mn-lt"/>
              <a:ea typeface="+mn-ea"/>
              <a:cs typeface="+mn-cs"/>
            </a:endParaRPr>
          </a:p>
          <a:p>
            <a:pPr rtl="0" eaLnBrk="1" latinLnBrk="0" hangingPunct="1"/>
            <a:r>
              <a:rPr lang="en-US" sz="1200" b="0" kern="1200" dirty="0" smtClean="0">
                <a:solidFill>
                  <a:schemeClr val="tx1"/>
                </a:solidFill>
                <a:latin typeface="+mn-lt"/>
                <a:ea typeface="+mn-ea"/>
                <a:cs typeface="+mn-cs"/>
              </a:rPr>
              <a:t>http://www.nbcnews.com/id/21385733/ns/technology_and_science-science/t/alaskan-tribes-get-ancient-remains/</a:t>
            </a:r>
          </a:p>
          <a:p>
            <a:pPr rtl="0" eaLnBrk="1" latinLnBrk="0" hangingPunct="1"/>
            <a:r>
              <a:rPr lang="en-US" sz="1200" b="0" kern="1200" dirty="0" smtClean="0">
                <a:solidFill>
                  <a:schemeClr val="tx1"/>
                </a:solidFill>
                <a:latin typeface="+mn-lt"/>
                <a:ea typeface="+mn-ea"/>
                <a:cs typeface="+mn-cs"/>
              </a:rPr>
              <a:t>This undated photo provided by the U.S. Forest Service shows a cast of the humans remains that were found in a cave on Prince of Wales Island, Alaska, in 1996. The original human remains, which included vertebrae, ribs, teeth, a mandible and pelvic bone, are estimated to be more than 10,000 years old.</a:t>
            </a: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rtl="0" eaLnBrk="1" latinLnBrk="0" hangingPunct="1"/>
            <a:r>
              <a:rPr lang="en-US" sz="1200" kern="1200" dirty="0" smtClean="0">
                <a:solidFill>
                  <a:schemeClr val="tx1"/>
                </a:solidFill>
                <a:latin typeface="+mn-lt"/>
                <a:ea typeface="+mn-ea"/>
                <a:cs typeface="+mn-cs"/>
              </a:rPr>
              <a:t>https://en.wikipedia.org/wiki/On_Your_Knees_Cave</a:t>
            </a:r>
          </a:p>
          <a:p>
            <a:pPr rtl="0" eaLnBrk="1" latinLnBrk="0" hangingPunct="1"/>
            <a:endParaRPr lang="en-US" sz="1200" kern="1200" dirty="0" smtClean="0">
              <a:solidFill>
                <a:schemeClr val="tx1"/>
              </a:solidFill>
              <a:latin typeface="+mn-lt"/>
              <a:ea typeface="+mn-ea"/>
              <a:cs typeface="+mn-cs"/>
            </a:endParaRPr>
          </a:p>
          <a:p>
            <a:pPr rtl="0" eaLnBrk="1" latinLnBrk="0" hangingPunct="1"/>
            <a:r>
              <a:rPr lang="en-US" sz="1200" kern="1200" dirty="0" smtClean="0">
                <a:solidFill>
                  <a:schemeClr val="tx1"/>
                </a:solidFill>
                <a:latin typeface="+mn-lt"/>
                <a:ea typeface="+mn-ea"/>
                <a:cs typeface="+mn-cs"/>
              </a:rPr>
              <a:t>stone tools that were found within the cave were made at the site, but not of materials known to be from the site such as obsidian.</a:t>
            </a:r>
            <a:r>
              <a:rPr lang="en-US" sz="1200" kern="1200" baseline="30000" dirty="0" smtClean="0">
                <a:solidFill>
                  <a:schemeClr val="tx1"/>
                </a:solidFill>
                <a:latin typeface="+mn-lt"/>
                <a:ea typeface="+mn-ea"/>
                <a:cs typeface="+mn-cs"/>
              </a:rPr>
              <a:t>[1]</a:t>
            </a:r>
            <a:r>
              <a:rPr lang="en-US" sz="1200" kern="1200" dirty="0" smtClean="0">
                <a:solidFill>
                  <a:schemeClr val="tx1"/>
                </a:solidFill>
                <a:latin typeface="+mn-lt"/>
                <a:ea typeface="+mn-ea"/>
                <a:cs typeface="+mn-cs"/>
              </a:rPr>
              <a:t> Since the cave site is on an island and the </a:t>
            </a:r>
            <a:r>
              <a:rPr lang="en-US" sz="1200" kern="1200" dirty="0" err="1" smtClean="0">
                <a:solidFill>
                  <a:schemeClr val="tx1"/>
                </a:solidFill>
                <a:latin typeface="+mn-lt"/>
                <a:ea typeface="+mn-ea"/>
                <a:cs typeface="+mn-cs"/>
              </a:rPr>
              <a:t>lithic</a:t>
            </a:r>
            <a:r>
              <a:rPr lang="en-US" sz="1200" kern="1200" dirty="0" smtClean="0">
                <a:solidFill>
                  <a:schemeClr val="tx1"/>
                </a:solidFill>
                <a:latin typeface="+mn-lt"/>
                <a:ea typeface="+mn-ea"/>
                <a:cs typeface="+mn-cs"/>
              </a:rPr>
              <a:t> material was not known to the site, researchers have suggested that the individual and others at that time were mariners who could cross bodies of water by boats.   The evidence from this site suggesting a marine based diet, </a:t>
            </a:r>
            <a:r>
              <a:rPr lang="en-US" sz="1200" kern="1200" dirty="0" err="1" smtClean="0">
                <a:solidFill>
                  <a:schemeClr val="tx1"/>
                </a:solidFill>
                <a:latin typeface="+mn-lt"/>
                <a:ea typeface="+mn-ea"/>
                <a:cs typeface="+mn-cs"/>
              </a:rPr>
              <a:t>extralocal</a:t>
            </a:r>
            <a:r>
              <a:rPr lang="en-US" sz="1200" kern="1200" dirty="0" smtClean="0">
                <a:solidFill>
                  <a:schemeClr val="tx1"/>
                </a:solidFill>
                <a:latin typeface="+mn-lt"/>
                <a:ea typeface="+mn-ea"/>
                <a:cs typeface="+mn-cs"/>
              </a:rPr>
              <a:t> artifacts, and a maritime adaptation supports a coastal migration model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http://indiancountrynews.net/index.php/news/9-news-from-through-out-indian-country/5389-dna-tracks-descendants-of-tlingit-haida-and-tsimshian-in-southeast-alaska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70</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71</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72</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73</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74</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75</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76</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77</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78</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79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8</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80</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81</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82</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83</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84</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85</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86</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87</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88</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89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9</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90</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91</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92</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93</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94</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95</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96</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97</a:t>
            </a:fld>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98</a:t>
            </a:fld>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99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D04AEE-4C53-4035-A639-0F00DA2F4388}" type="datetimeFigureOut">
              <a:rPr lang="en-US" smtClean="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D04AEE-4C53-4035-A639-0F00DA2F4388}" type="datetimeFigureOut">
              <a:rPr lang="en-US" smtClean="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8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8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9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9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9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9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9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9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9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D04AEE-4C53-4035-A639-0F00DA2F4388}" type="datetimeFigureOut">
              <a:rPr lang="en-US" smtClean="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9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9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0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0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0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0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0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0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0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0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pSp>
        <p:nvGrpSpPr>
          <p:cNvPr id="2" name="Group 6"/>
          <p:cNvGrpSpPr>
            <a:grpSpLocks/>
          </p:cNvGrpSpPr>
          <p:nvPr userDrawn="1"/>
        </p:nvGrpSpPr>
        <p:grpSpPr bwMode="auto">
          <a:xfrm>
            <a:off x="0" y="0"/>
            <a:ext cx="9144000" cy="836613"/>
            <a:chOff x="0" y="0"/>
            <a:chExt cx="9144000" cy="836023"/>
          </a:xfrm>
        </p:grpSpPr>
        <p:sp>
          <p:nvSpPr>
            <p:cNvPr id="4" name="TextBox 3"/>
            <p:cNvSpPr txBox="1">
              <a:spLocks noChangeArrowheads="1"/>
            </p:cNvSpPr>
            <p:nvPr/>
          </p:nvSpPr>
          <p:spPr bwMode="auto">
            <a:xfrm>
              <a:off x="0" y="0"/>
              <a:ext cx="9144000" cy="831263"/>
            </a:xfrm>
            <a:prstGeom prst="rect">
              <a:avLst/>
            </a:prstGeom>
            <a:solidFill>
              <a:srgbClr val="009900"/>
            </a:solidFill>
            <a:ln w="9525">
              <a:noFill/>
              <a:miter lim="800000"/>
              <a:headEnd/>
              <a:tailEnd/>
            </a:ln>
          </p:spPr>
          <p:txBody>
            <a:bodyPr>
              <a:spAutoFit/>
            </a:bodyPr>
            <a:lstStyle/>
            <a:p>
              <a:pPr algn="ctr" fontAlgn="auto">
                <a:spcBef>
                  <a:spcPts val="0"/>
                </a:spcBef>
                <a:spcAft>
                  <a:spcPts val="0"/>
                </a:spcAft>
                <a:defRPr/>
              </a:pPr>
              <a:endParaRPr lang="en-US" sz="4800" b="1" dirty="0">
                <a:solidFill>
                  <a:srgbClr val="FFFF00"/>
                </a:solidFill>
                <a:effectLst>
                  <a:outerShdw blurRad="50800" dist="50800" dir="5400000" algn="ctr" rotWithShape="0">
                    <a:schemeClr val="tx1"/>
                  </a:outerShdw>
                </a:effectLst>
                <a:latin typeface="Calibri" pitchFamily="34" charset="0"/>
                <a:cs typeface="+mn-cs"/>
              </a:endParaRPr>
            </a:p>
          </p:txBody>
        </p:sp>
        <p:cxnSp>
          <p:nvCxnSpPr>
            <p:cNvPr id="5" name="Straight Connector 4"/>
            <p:cNvCxnSpPr/>
            <p:nvPr/>
          </p:nvCxnSpPr>
          <p:spPr>
            <a:xfrm flipV="1">
              <a:off x="0" y="823332"/>
              <a:ext cx="9144000" cy="12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itle Placeholder 1"/>
          <p:cNvSpPr>
            <a:spLocks noGrp="1"/>
          </p:cNvSpPr>
          <p:nvPr>
            <p:ph type="title"/>
          </p:nvPr>
        </p:nvSpPr>
        <p:spPr>
          <a:xfrm>
            <a:off x="0" y="0"/>
            <a:ext cx="9144000" cy="824753"/>
          </a:xfrm>
          <a:prstGeom prst="rect">
            <a:avLst/>
          </a:prstGeom>
        </p:spPr>
        <p:txBody>
          <a:bodyPr/>
          <a:lstStyle>
            <a:lvl1pPr>
              <a:defRPr sz="4800" b="1">
                <a:solidFill>
                  <a:srgbClr val="FFFF00"/>
                </a:solidFill>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C624151-B20E-4389-9A5E-E0C6B20A850E}" type="datetimeFigureOut">
              <a:rPr lang="en-US"/>
              <a:pPr>
                <a:defRPr/>
              </a:pPr>
              <a:t>1/24/2023</a:t>
            </a:fld>
            <a:endParaRPr lang="en-US" dirty="0"/>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cs typeface="+mn-cs"/>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6D98560A-1953-4F77-869E-5D1EE0598C44}" type="slidenum">
              <a:rPr lang="en-US"/>
              <a:pPr>
                <a:defRPr/>
              </a:pPr>
              <a:t>‹#›</a:t>
            </a:fld>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0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0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1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1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1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1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1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1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1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1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697913" y="6492875"/>
            <a:ext cx="446087" cy="365125"/>
          </a:xfrm>
          <a:prstGeom prst="rect">
            <a:avLst/>
          </a:prstGeom>
        </p:spPr>
        <p:txBody>
          <a:bodyPr/>
          <a:lstStyle>
            <a:lvl1pPr>
              <a:defRPr sz="1600"/>
            </a:lvl1pPr>
          </a:lstStyle>
          <a:p>
            <a:pPr>
              <a:defRPr/>
            </a:pPr>
            <a:fld id="{0B0BBD7F-4DAE-43EB-95BC-8DAA1B974C43}"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D04AEE-4C53-4035-A639-0F00DA2F4388}" type="datetimeFigureOut">
              <a:rPr lang="en-US" smtClean="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04AEE-4C53-4035-A639-0F00DA2F4388}" type="datetimeFigureOut">
              <a:rPr lang="en-US" smtClean="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D04AEE-4C53-4035-A639-0F00DA2F4388}" type="datetimeFigureOut">
              <a:rPr lang="en-US" smtClean="0"/>
              <a:pPr/>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D04AEE-4C53-4035-A639-0F00DA2F4388}" type="datetimeFigureOut">
              <a:rPr lang="en-US" smtClean="0"/>
              <a:pPr/>
              <a:t>1/24/2023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D04AEE-4C53-4035-A639-0F00DA2F4388}" type="datetimeFigureOut">
              <a:rPr lang="en-US" smtClean="0"/>
              <a:pPr/>
              <a:t>1/24/2023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04AEE-4C53-4035-A639-0F00DA2F4388}" type="datetimeFigureOut">
              <a:rPr lang="en-US" smtClean="0"/>
              <a:pPr/>
              <a:t>1/24/2023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6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04AEE-4C53-4035-A639-0F00DA2F4388}" type="datetimeFigureOut">
              <a:rPr lang="en-US" smtClean="0"/>
              <a:pPr/>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7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7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04AEE-4C53-4035-A639-0F00DA2F4388}" type="datetimeFigureOut">
              <a:rPr lang="en-US" smtClean="0"/>
              <a:pPr/>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7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7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8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8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8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8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8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8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8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8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slideLayout" Target="../slideLayouts/slideLayout116.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3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0D1D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04AEE-4C53-4035-A639-0F00DA2F4388}" type="datetimeFigureOut">
              <a:rPr lang="en-US" smtClean="0"/>
              <a:pPr/>
              <a:t>1/24/2023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E7CA8-0611-4CA9-B633-38989EEDF24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2" r:id="rId83"/>
    <p:sldLayoutId id="2147483733" r:id="rId84"/>
    <p:sldLayoutId id="2147483734" r:id="rId85"/>
    <p:sldLayoutId id="2147483735" r:id="rId86"/>
    <p:sldLayoutId id="2147483736" r:id="rId87"/>
    <p:sldLayoutId id="2147483737" r:id="rId88"/>
    <p:sldLayoutId id="2147483738" r:id="rId89"/>
    <p:sldLayoutId id="2147483739" r:id="rId90"/>
    <p:sldLayoutId id="2147483740" r:id="rId91"/>
    <p:sldLayoutId id="2147483741" r:id="rId92"/>
    <p:sldLayoutId id="2147483742" r:id="rId93"/>
    <p:sldLayoutId id="2147483743" r:id="rId94"/>
    <p:sldLayoutId id="2147483744" r:id="rId95"/>
    <p:sldLayoutId id="2147483745" r:id="rId96"/>
    <p:sldLayoutId id="2147483746" r:id="rId97"/>
    <p:sldLayoutId id="2147483747" r:id="rId98"/>
    <p:sldLayoutId id="2147483748" r:id="rId99"/>
    <p:sldLayoutId id="2147483749" r:id="rId100"/>
    <p:sldLayoutId id="2147483750" r:id="rId101"/>
    <p:sldLayoutId id="2147483751" r:id="rId102"/>
    <p:sldLayoutId id="2147483752" r:id="rId103"/>
    <p:sldLayoutId id="2147483753" r:id="rId104"/>
    <p:sldLayoutId id="2147483754" r:id="rId105"/>
    <p:sldLayoutId id="2147483755" r:id="rId106"/>
    <p:sldLayoutId id="2147483756" r:id="rId107"/>
    <p:sldLayoutId id="2147483757" r:id="rId108"/>
    <p:sldLayoutId id="2147483758" r:id="rId109"/>
    <p:sldLayoutId id="2147483759" r:id="rId110"/>
    <p:sldLayoutId id="2147483760" r:id="rId111"/>
    <p:sldLayoutId id="2147483761" r:id="rId112"/>
    <p:sldLayoutId id="2147483762" r:id="rId113"/>
    <p:sldLayoutId id="2147483763" r:id="rId114"/>
    <p:sldLayoutId id="2147483764" r:id="rId115"/>
    <p:sldLayoutId id="2147483765" r:id="rId116"/>
    <p:sldLayoutId id="2147483766" r:id="rId117"/>
    <p:sldLayoutId id="2147483767" r:id="rId118"/>
    <p:sldLayoutId id="2147483768" r:id="rId119"/>
    <p:sldLayoutId id="2147483769" r:id="rId120"/>
    <p:sldLayoutId id="2147483770" r:id="rId121"/>
    <p:sldLayoutId id="2147483771" r:id="rId122"/>
    <p:sldLayoutId id="2147483772" r:id="rId123"/>
    <p:sldLayoutId id="2147483773" r:id="rId124"/>
    <p:sldLayoutId id="2147483774" r:id="rId125"/>
    <p:sldLayoutId id="2147483775" r:id="rId126"/>
    <p:sldLayoutId id="2147483776" r:id="rId127"/>
    <p:sldLayoutId id="2147483777" r:id="rId128"/>
    <p:sldLayoutId id="2147483778" r:id="rId12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101.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52.png"/><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53.png"/><Relationship Id="rId4" Type="http://schemas.openxmlformats.org/officeDocument/2006/relationships/image" Target="../media/image147.png"/></Relationships>
</file>

<file path=ppt/slides/_rels/slide10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10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3.xml"/><Relationship Id="rId1" Type="http://schemas.openxmlformats.org/officeDocument/2006/relationships/slideLayout" Target="../slideLayouts/slideLayout7.xml"/><Relationship Id="rId5" Type="http://schemas.openxmlformats.org/officeDocument/2006/relationships/image" Target="../media/image156.png"/><Relationship Id="rId4" Type="http://schemas.openxmlformats.org/officeDocument/2006/relationships/image" Target="../media/image139.png"/></Relationships>
</file>

<file path=ppt/slides/_rels/slide10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hyperlink" Target="https://www.researchgate.net/figure/Physiographic-map-of-North-America-with-locations-of-Paleoindian-occupation-sites-that_fig3_328851279"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10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hyperlink" Target="http://gorhistory.com/hist110/na.html"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Oceanic%20Ridge%20magma%20eruption.mov"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3" Type="http://schemas.openxmlformats.org/officeDocument/2006/relationships/hyperlink" Target="http://gorhistory.com/hist110/na.html" TargetMode="External"/><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11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3.xml"/><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11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openxmlformats.org/officeDocument/2006/relationships/hyperlink" Target="https://en.wikipedia.org/wiki/Settlement_of_the_Americas"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s://en.wikipedia.org/wiki/Settlement_of_the_Americas" TargetMode="External"/><Relationship Id="rId2" Type="http://schemas.openxmlformats.org/officeDocument/2006/relationships/notesSlide" Target="../notesSlides/notesSlide116.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11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11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22.xml"/><Relationship Id="rId1" Type="http://schemas.openxmlformats.org/officeDocument/2006/relationships/slideLayout" Target="../slideLayouts/slideLayout7.xml"/><Relationship Id="rId5" Type="http://schemas.openxmlformats.org/officeDocument/2006/relationships/image" Target="../media/image162.png"/><Relationship Id="rId4" Type="http://schemas.openxmlformats.org/officeDocument/2006/relationships/image" Target="../media/image164.png"/></Relationships>
</file>

<file path=ppt/slides/_rels/slide12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23.xml"/><Relationship Id="rId1" Type="http://schemas.openxmlformats.org/officeDocument/2006/relationships/slideLayout" Target="../slideLayouts/slideLayout7.xml"/><Relationship Id="rId5" Type="http://schemas.openxmlformats.org/officeDocument/2006/relationships/image" Target="../media/image165.png"/><Relationship Id="rId4" Type="http://schemas.openxmlformats.org/officeDocument/2006/relationships/image" Target="../media/image163.png"/></Relationships>
</file>

<file path=ppt/slides/_rels/slide124.xml.rels><?xml version="1.0" encoding="UTF-8" standalone="yes"?>
<Relationships xmlns="http://schemas.openxmlformats.org/package/2006/relationships"><Relationship Id="rId3" Type="http://schemas.openxmlformats.org/officeDocument/2006/relationships/hyperlink" Target="https://www.nps.gov/cabr/learn/historyculture/juan-rodriguez-cabrillo.htm" TargetMode="External"/><Relationship Id="rId2" Type="http://schemas.openxmlformats.org/officeDocument/2006/relationships/notesSlide" Target="../notesSlides/notesSlide124.xml"/><Relationship Id="rId1" Type="http://schemas.openxmlformats.org/officeDocument/2006/relationships/slideLayout" Target="../slideLayouts/slideLayout1.xml"/><Relationship Id="rId4" Type="http://schemas.openxmlformats.org/officeDocument/2006/relationships/image" Target="../media/image164.png"/></Relationships>
</file>

<file path=ppt/slides/_rels/slide125.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7.png"/><Relationship Id="rId2" Type="http://schemas.openxmlformats.org/officeDocument/2006/relationships/notesSlide" Target="../notesSlides/notesSlide125.xml"/><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3.png"/></Relationships>
</file>

<file path=ppt/slides/_rels/slide12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26.xml"/><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127.xml.rels><?xml version="1.0" encoding="UTF-8" standalone="yes"?>
<Relationships xmlns="http://schemas.openxmlformats.org/package/2006/relationships"><Relationship Id="rId3" Type="http://schemas.openxmlformats.org/officeDocument/2006/relationships/hyperlink" Target="https://www.britannica.com/biography/George-Vancouver" TargetMode="External"/><Relationship Id="rId2" Type="http://schemas.openxmlformats.org/officeDocument/2006/relationships/notesSlide" Target="../notesSlides/notesSlide127.xml"/><Relationship Id="rId1" Type="http://schemas.openxmlformats.org/officeDocument/2006/relationships/slideLayout" Target="../slideLayouts/slideLayout1.xml"/><Relationship Id="rId4" Type="http://schemas.openxmlformats.org/officeDocument/2006/relationships/image" Target="../media/image166.png"/></Relationships>
</file>

<file path=ppt/slides/_rels/slide12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28.xml"/><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12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29.xml"/><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13.xml.rels><?xml version="1.0" encoding="UTF-8" standalone="yes"?>
<Relationships xmlns="http://schemas.openxmlformats.org/package/2006/relationships"><Relationship Id="rId8" Type="http://schemas.openxmlformats.org/officeDocument/2006/relationships/hyperlink" Target="https://en.wikipedia.org/wiki/Plate_tectonics" TargetMode="External"/><Relationship Id="rId3" Type="http://schemas.openxmlformats.org/officeDocument/2006/relationships/image" Target="../media/image15.png"/><Relationship Id="rId7" Type="http://schemas.openxmlformats.org/officeDocument/2006/relationships/hyperlink" Target="https://en.wikipedia.org/wiki/Density"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en.wikipedia.org/wiki/Earth's_internal_heat_budget" TargetMode="External"/><Relationship Id="rId5" Type="http://schemas.openxmlformats.org/officeDocument/2006/relationships/hyperlink" Target="http://sideshow.jpl.nasa.gov/mbh/series.html" TargetMode="External"/><Relationship Id="rId10" Type="http://schemas.openxmlformats.org/officeDocument/2006/relationships/hyperlink" Target="https://en.wikipedia.org/wiki/Kinematic" TargetMode="External"/><Relationship Id="rId4" Type="http://schemas.openxmlformats.org/officeDocument/2006/relationships/hyperlink" Target="https://en.wikipedia.org/wiki/Global_Positioning_System" TargetMode="External"/><Relationship Id="rId9" Type="http://schemas.openxmlformats.org/officeDocument/2006/relationships/hyperlink" Target="https://en.wikipedia.org/wiki/Eurasian_Plate"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130.xml"/><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gif"/></Relationships>
</file>

<file path=ppt/slides/_rels/slide131.xml.rels><?xml version="1.0" encoding="UTF-8" standalone="yes"?>
<Relationships xmlns="http://schemas.openxmlformats.org/package/2006/relationships"><Relationship Id="rId3" Type="http://schemas.openxmlformats.org/officeDocument/2006/relationships/hyperlink" Target="https://road-trips.blog/wp-content/uploads/2020/02/Supan-Bulletin.pdf" TargetMode="External"/><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132.xml"/><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gif"/><Relationship Id="rId9" Type="http://schemas.openxmlformats.org/officeDocument/2006/relationships/image" Target="../media/image167.png"/></Relationships>
</file>

<file path=ppt/slides/_rels/slide133.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33.xml"/><Relationship Id="rId1" Type="http://schemas.openxmlformats.org/officeDocument/2006/relationships/slideLayout" Target="../slideLayouts/slideLayout7.xml"/><Relationship Id="rId5" Type="http://schemas.openxmlformats.org/officeDocument/2006/relationships/image" Target="../media/image176.png"/><Relationship Id="rId4" Type="http://schemas.openxmlformats.org/officeDocument/2006/relationships/image" Target="../media/image167.png"/></Relationships>
</file>

<file path=ppt/slides/_rels/slide134.xml.rels><?xml version="1.0" encoding="UTF-8" standalone="yes"?>
<Relationships xmlns="http://schemas.openxmlformats.org/package/2006/relationships"><Relationship Id="rId3" Type="http://schemas.openxmlformats.org/officeDocument/2006/relationships/hyperlink" Target="https://www.nps.gov/people/po-alima-peter-friday.htm" TargetMode="External"/><Relationship Id="rId2" Type="http://schemas.openxmlformats.org/officeDocument/2006/relationships/notesSlide" Target="../notesSlides/notesSlide134.xml"/><Relationship Id="rId1" Type="http://schemas.openxmlformats.org/officeDocument/2006/relationships/slideLayout" Target="../slideLayouts/slideLayout1.xml"/><Relationship Id="rId5" Type="http://schemas.openxmlformats.org/officeDocument/2006/relationships/hyperlink" Target="https://www.byd2.com/history/" TargetMode="External"/><Relationship Id="rId4" Type="http://schemas.openxmlformats.org/officeDocument/2006/relationships/image" Target="../media/image177.jpeg"/></Relationships>
</file>

<file path=ppt/slides/_rels/slide13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35.xml"/><Relationship Id="rId1" Type="http://schemas.openxmlformats.org/officeDocument/2006/relationships/slideLayout" Target="../slideLayouts/slideLayout7.xml"/><Relationship Id="rId6" Type="http://schemas.openxmlformats.org/officeDocument/2006/relationships/image" Target="../media/image176.png"/><Relationship Id="rId5" Type="http://schemas.openxmlformats.org/officeDocument/2006/relationships/image" Target="../media/image167.png"/><Relationship Id="rId4" Type="http://schemas.openxmlformats.org/officeDocument/2006/relationships/image" Target="../media/image179.jpeg"/></Relationships>
</file>

<file path=ppt/slides/_rels/slide13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36.xml"/><Relationship Id="rId1" Type="http://schemas.openxmlformats.org/officeDocument/2006/relationships/slideLayout" Target="../slideLayouts/slideLayout7.xml"/><Relationship Id="rId6" Type="http://schemas.openxmlformats.org/officeDocument/2006/relationships/image" Target="../media/image178.jpeg"/><Relationship Id="rId5" Type="http://schemas.openxmlformats.org/officeDocument/2006/relationships/image" Target="../media/image182.png"/><Relationship Id="rId4" Type="http://schemas.openxmlformats.org/officeDocument/2006/relationships/image" Target="../media/image181.png"/></Relationships>
</file>

<file path=ppt/slides/_rels/slide137.xml.rels><?xml version="1.0" encoding="UTF-8" standalone="yes"?>
<Relationships xmlns="http://schemas.openxmlformats.org/package/2006/relationships"><Relationship Id="rId3" Type="http://schemas.openxmlformats.org/officeDocument/2006/relationships/hyperlink" Target="https://www.nps.gov/yose/learn/historyculture/muir.htm" TargetMode="External"/><Relationship Id="rId2" Type="http://schemas.openxmlformats.org/officeDocument/2006/relationships/notesSlide" Target="../notesSlides/notesSlide137.xml"/><Relationship Id="rId1" Type="http://schemas.openxmlformats.org/officeDocument/2006/relationships/slideLayout" Target="../slideLayouts/slideLayout7.xml"/><Relationship Id="rId4" Type="http://schemas.openxmlformats.org/officeDocument/2006/relationships/image" Target="../media/image178.jpeg"/></Relationships>
</file>

<file path=ppt/slides/_rels/slide13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38.xml"/><Relationship Id="rId1" Type="http://schemas.openxmlformats.org/officeDocument/2006/relationships/slideLayout" Target="../slideLayouts/slideLayout7.xml"/><Relationship Id="rId4" Type="http://schemas.openxmlformats.org/officeDocument/2006/relationships/image" Target="../media/image178.jpeg"/></Relationships>
</file>

<file path=ppt/slides/_rels/slide13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39.xml"/><Relationship Id="rId1" Type="http://schemas.openxmlformats.org/officeDocument/2006/relationships/slideLayout" Target="../slideLayouts/slideLayout7.xml"/><Relationship Id="rId4" Type="http://schemas.openxmlformats.org/officeDocument/2006/relationships/image" Target="../media/image18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hyperlink" Target="https://opal.ils.unc.edu/~yatesmcc/task03/03-yatesmcc-travels-in-alaska.docx" TargetMode="External"/><Relationship Id="rId2" Type="http://schemas.openxmlformats.org/officeDocument/2006/relationships/notesSlide" Target="../notesSlides/notesSlide140.xml"/><Relationship Id="rId1" Type="http://schemas.openxmlformats.org/officeDocument/2006/relationships/slideLayout" Target="../slideLayouts/slideLayout7.xml"/><Relationship Id="rId4" Type="http://schemas.openxmlformats.org/officeDocument/2006/relationships/image" Target="../media/image185.png"/></Relationships>
</file>

<file path=ppt/slides/_rels/slide14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41.xml"/><Relationship Id="rId1" Type="http://schemas.openxmlformats.org/officeDocument/2006/relationships/slideLayout" Target="../slideLayouts/slideLayout7.xml"/><Relationship Id="rId4" Type="http://schemas.openxmlformats.org/officeDocument/2006/relationships/image" Target="../media/image184.png"/></Relationships>
</file>

<file path=ppt/slides/_rels/slide14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hyperlink" Target="https://www.nps.gov/people/franklin-lowell.htm" TargetMode="External"/><Relationship Id="rId2" Type="http://schemas.openxmlformats.org/officeDocument/2006/relationships/notesSlide" Target="../notesSlides/notesSlide143.xml"/><Relationship Id="rId1" Type="http://schemas.openxmlformats.org/officeDocument/2006/relationships/slideLayout" Target="../slideLayouts/slideLayout7.xml"/><Relationship Id="rId4" Type="http://schemas.openxmlformats.org/officeDocument/2006/relationships/image" Target="../media/image187.jpeg"/></Relationships>
</file>

<file path=ppt/slides/_rels/slide144.xml.rels><?xml version="1.0" encoding="UTF-8" standalone="yes"?>
<Relationships xmlns="http://schemas.openxmlformats.org/package/2006/relationships"><Relationship Id="rId3" Type="http://schemas.openxmlformats.org/officeDocument/2006/relationships/hyperlink" Target="https://www.nps.gov/articles/mary-forgal-lowell.htm" TargetMode="External"/><Relationship Id="rId2" Type="http://schemas.openxmlformats.org/officeDocument/2006/relationships/notesSlide" Target="../notesSlides/notesSlide144.xml"/><Relationship Id="rId1" Type="http://schemas.openxmlformats.org/officeDocument/2006/relationships/slideLayout" Target="../slideLayouts/slideLayout7.xml"/><Relationship Id="rId4" Type="http://schemas.openxmlformats.org/officeDocument/2006/relationships/image" Target="../media/image186.png"/></Relationships>
</file>

<file path=ppt/slides/_rels/slide14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45.xml"/><Relationship Id="rId1" Type="http://schemas.openxmlformats.org/officeDocument/2006/relationships/slideLayout" Target="../slideLayouts/slideLayout7.xml"/><Relationship Id="rId4" Type="http://schemas.openxmlformats.org/officeDocument/2006/relationships/image" Target="../media/image188.png"/></Relationships>
</file>

<file path=ppt/slides/_rels/slide14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46.xml"/><Relationship Id="rId1" Type="http://schemas.openxmlformats.org/officeDocument/2006/relationships/slideLayout" Target="../slideLayouts/slideLayout7.xml"/><Relationship Id="rId5" Type="http://schemas.openxmlformats.org/officeDocument/2006/relationships/image" Target="../media/image188.png"/><Relationship Id="rId4" Type="http://schemas.openxmlformats.org/officeDocument/2006/relationships/image" Target="../media/image190.jpeg"/></Relationships>
</file>

<file path=ppt/slides/_rels/slide147.xml.rels><?xml version="1.0" encoding="UTF-8" standalone="yes"?>
<Relationships xmlns="http://schemas.openxmlformats.org/package/2006/relationships"><Relationship Id="rId3" Type="http://schemas.openxmlformats.org/officeDocument/2006/relationships/hyperlink" Target="https://www.nps.gov/orca/learn/historyculture/elijah-davidson.htm" TargetMode="External"/><Relationship Id="rId2" Type="http://schemas.openxmlformats.org/officeDocument/2006/relationships/notesSlide" Target="../notesSlides/notesSlide147.xml"/><Relationship Id="rId1" Type="http://schemas.openxmlformats.org/officeDocument/2006/relationships/slideLayout" Target="../slideLayouts/slideLayout1.xml"/><Relationship Id="rId4" Type="http://schemas.openxmlformats.org/officeDocument/2006/relationships/image" Target="../media/image188.png"/></Relationships>
</file>

<file path=ppt/slides/_rels/slide14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49.xml"/><Relationship Id="rId1" Type="http://schemas.openxmlformats.org/officeDocument/2006/relationships/slideLayout" Target="../slideLayouts/slideLayout7.xml"/><Relationship Id="rId4" Type="http://schemas.openxmlformats.org/officeDocument/2006/relationships/image" Target="../media/image192.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50.xml.rels><?xml version="1.0" encoding="UTF-8" standalone="yes"?>
<Relationships xmlns="http://schemas.openxmlformats.org/package/2006/relationships"><Relationship Id="rId3" Type="http://schemas.openxmlformats.org/officeDocument/2006/relationships/hyperlink" Target="https://www.nps.gov/articles/000/lucinda-j-davis.htm" TargetMode="External"/><Relationship Id="rId2" Type="http://schemas.openxmlformats.org/officeDocument/2006/relationships/notesSlide" Target="../notesSlides/notesSlide150.xml"/><Relationship Id="rId1" Type="http://schemas.openxmlformats.org/officeDocument/2006/relationships/slideLayout" Target="../slideLayouts/slideLayout1.xml"/><Relationship Id="rId4" Type="http://schemas.openxmlformats.org/officeDocument/2006/relationships/image" Target="../media/image192.png"/></Relationships>
</file>

<file path=ppt/slides/_rels/slide15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51.xml"/><Relationship Id="rId1" Type="http://schemas.openxmlformats.org/officeDocument/2006/relationships/slideLayout" Target="../slideLayouts/slideLayout7.xml"/><Relationship Id="rId4" Type="http://schemas.openxmlformats.org/officeDocument/2006/relationships/image" Target="../media/image193.png"/></Relationships>
</file>

<file path=ppt/slides/_rels/slide15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52.xml"/><Relationship Id="rId1" Type="http://schemas.openxmlformats.org/officeDocument/2006/relationships/slideLayout" Target="../slideLayouts/slideLayout7.xml"/><Relationship Id="rId5" Type="http://schemas.openxmlformats.org/officeDocument/2006/relationships/image" Target="../media/image195.jpeg"/><Relationship Id="rId4" Type="http://schemas.openxmlformats.org/officeDocument/2006/relationships/image" Target="../media/image194.jpeg"/></Relationships>
</file>

<file path=ppt/slides/_rels/slide153.xml.rels><?xml version="1.0" encoding="UTF-8" standalone="yes"?>
<Relationships xmlns="http://schemas.openxmlformats.org/package/2006/relationships"><Relationship Id="rId3" Type="http://schemas.openxmlformats.org/officeDocument/2006/relationships/hyperlink" Target="https://en.wikipedia.org/wiki/William_Gladstone_Steel" TargetMode="External"/><Relationship Id="rId7" Type="http://schemas.openxmlformats.org/officeDocument/2006/relationships/image" Target="../media/image193.png"/><Relationship Id="rId2" Type="http://schemas.openxmlformats.org/officeDocument/2006/relationships/notesSlide" Target="../notesSlides/notesSlide153.xml"/><Relationship Id="rId1" Type="http://schemas.openxmlformats.org/officeDocument/2006/relationships/slideLayout" Target="../slideLayouts/slideLayout1.xml"/><Relationship Id="rId6" Type="http://schemas.openxmlformats.org/officeDocument/2006/relationships/image" Target="../media/image196.png"/><Relationship Id="rId5" Type="http://schemas.openxmlformats.org/officeDocument/2006/relationships/hyperlink" Target="https://www.oregonencyclopedia.org/articles/steel_william_1854_1934_/" TargetMode="External"/><Relationship Id="rId4" Type="http://schemas.openxmlformats.org/officeDocument/2006/relationships/hyperlink" Target="https://mazamas.org/history/"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54.xml"/><Relationship Id="rId1" Type="http://schemas.openxmlformats.org/officeDocument/2006/relationships/slideLayout" Target="../slideLayouts/slideLayout7.xml"/><Relationship Id="rId6" Type="http://schemas.openxmlformats.org/officeDocument/2006/relationships/image" Target="../media/image199.png"/><Relationship Id="rId5" Type="http://schemas.openxmlformats.org/officeDocument/2006/relationships/image" Target="../media/image198.jpeg"/><Relationship Id="rId4" Type="http://schemas.openxmlformats.org/officeDocument/2006/relationships/image" Target="../media/image197.jpeg"/></Relationships>
</file>

<file path=ppt/slides/_rels/slide15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55.xml"/><Relationship Id="rId1" Type="http://schemas.openxmlformats.org/officeDocument/2006/relationships/slideLayout" Target="../slideLayouts/slideLayout7.xml"/><Relationship Id="rId5" Type="http://schemas.openxmlformats.org/officeDocument/2006/relationships/image" Target="../media/image201.png"/><Relationship Id="rId4" Type="http://schemas.openxmlformats.org/officeDocument/2006/relationships/image" Target="../media/image199.png"/></Relationships>
</file>

<file path=ppt/slides/_rels/slide156.xml.rels><?xml version="1.0" encoding="UTF-8" standalone="yes"?>
<Relationships xmlns="http://schemas.openxmlformats.org/package/2006/relationships"><Relationship Id="rId3" Type="http://schemas.openxmlformats.org/officeDocument/2006/relationships/hyperlink" Target="http://npshistory.com/publications/olym/nr-kestner-homestead.pdf" TargetMode="External"/><Relationship Id="rId2" Type="http://schemas.openxmlformats.org/officeDocument/2006/relationships/notesSlide" Target="../notesSlides/notesSlide156.xml"/><Relationship Id="rId1" Type="http://schemas.openxmlformats.org/officeDocument/2006/relationships/slideLayout" Target="../slideLayouts/slideLayout1.xml"/><Relationship Id="rId6" Type="http://schemas.openxmlformats.org/officeDocument/2006/relationships/image" Target="../media/image203.png"/><Relationship Id="rId5" Type="http://schemas.openxmlformats.org/officeDocument/2006/relationships/image" Target="../media/image202.jpeg"/><Relationship Id="rId4" Type="http://schemas.openxmlformats.org/officeDocument/2006/relationships/image" Target="../media/image199.png"/></Relationships>
</file>

<file path=ppt/slides/_rels/slide157.xml.rels><?xml version="1.0" encoding="UTF-8" standalone="yes"?>
<Relationships xmlns="http://schemas.openxmlformats.org/package/2006/relationships"><Relationship Id="rId3" Type="http://schemas.openxmlformats.org/officeDocument/2006/relationships/hyperlink" Target="https://www.quinaultrainforest.com/pages/history.html" TargetMode="External"/><Relationship Id="rId2" Type="http://schemas.openxmlformats.org/officeDocument/2006/relationships/notesSlide" Target="../notesSlides/notesSlide157.xml"/><Relationship Id="rId1" Type="http://schemas.openxmlformats.org/officeDocument/2006/relationships/slideLayout" Target="../slideLayouts/slideLayout7.xml"/><Relationship Id="rId5" Type="http://schemas.openxmlformats.org/officeDocument/2006/relationships/hyperlink" Target="https://www.myheritage.com/names/josepha_koch" TargetMode="External"/><Relationship Id="rId4" Type="http://schemas.openxmlformats.org/officeDocument/2006/relationships/hyperlink" Target="https://www.ancestry.com/antone-kestner-24-4jb0g"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58.xml"/><Relationship Id="rId1" Type="http://schemas.openxmlformats.org/officeDocument/2006/relationships/slideLayout" Target="../slideLayouts/slideLayout7.xml"/><Relationship Id="rId5" Type="http://schemas.openxmlformats.org/officeDocument/2006/relationships/image" Target="../media/image204.jpeg"/><Relationship Id="rId4" Type="http://schemas.openxmlformats.org/officeDocument/2006/relationships/image" Target="../media/image201.png"/></Relationships>
</file>

<file path=ppt/slides/_rels/slide15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59.xml"/><Relationship Id="rId1" Type="http://schemas.openxmlformats.org/officeDocument/2006/relationships/slideLayout" Target="../slideLayouts/slideLayout7.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4.jpeg"/></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10" Type="http://schemas.openxmlformats.org/officeDocument/2006/relationships/hyperlink" Target="Oceanic%20Ridge%20magma%20eruption.mov" TargetMode="External"/><Relationship Id="rId4" Type="http://schemas.openxmlformats.org/officeDocument/2006/relationships/image" Target="../media/image21.jpeg"/><Relationship Id="rId9" Type="http://schemas.openxmlformats.org/officeDocument/2006/relationships/image" Target="../media/image26.jpeg"/></Relationships>
</file>

<file path=ppt/slides/_rels/slide160.xml.rels><?xml version="1.0" encoding="UTF-8" standalone="yes"?>
<Relationships xmlns="http://schemas.openxmlformats.org/package/2006/relationships"><Relationship Id="rId3" Type="http://schemas.openxmlformats.org/officeDocument/2006/relationships/hyperlink" Target="https://www.nps.gov/wrst/learn/historyculture/upload/Allen-Expedition-508-compliant.pdf" TargetMode="External"/><Relationship Id="rId2" Type="http://schemas.openxmlformats.org/officeDocument/2006/relationships/notesSlide" Target="../notesSlides/notesSlide160.xml"/><Relationship Id="rId1" Type="http://schemas.openxmlformats.org/officeDocument/2006/relationships/slideLayout" Target="../slideLayouts/slideLayout7.xml"/><Relationship Id="rId5" Type="http://schemas.openxmlformats.org/officeDocument/2006/relationships/image" Target="../media/image209.png"/><Relationship Id="rId4" Type="http://schemas.openxmlformats.org/officeDocument/2006/relationships/image" Target="../media/image208.jpeg"/></Relationships>
</file>

<file path=ppt/slides/_rels/slide16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61.xml"/><Relationship Id="rId1" Type="http://schemas.openxmlformats.org/officeDocument/2006/relationships/slideLayout" Target="../slideLayouts/slideLayout7.xml"/><Relationship Id="rId5" Type="http://schemas.openxmlformats.org/officeDocument/2006/relationships/image" Target="../media/image210.png"/><Relationship Id="rId4" Type="http://schemas.openxmlformats.org/officeDocument/2006/relationships/image" Target="../media/image206.png"/></Relationships>
</file>

<file path=ppt/slides/_rels/slide16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62.xml"/><Relationship Id="rId1" Type="http://schemas.openxmlformats.org/officeDocument/2006/relationships/slideLayout" Target="../slideLayouts/slideLayout7.xml"/><Relationship Id="rId6" Type="http://schemas.openxmlformats.org/officeDocument/2006/relationships/image" Target="../media/image214.jpeg"/><Relationship Id="rId5" Type="http://schemas.openxmlformats.org/officeDocument/2006/relationships/image" Target="../media/image213.png"/><Relationship Id="rId4" Type="http://schemas.openxmlformats.org/officeDocument/2006/relationships/image" Target="../media/image212.png"/></Relationships>
</file>

<file path=ppt/slides/_rels/slide163.xml.rels><?xml version="1.0" encoding="UTF-8" standalone="yes"?>
<Relationships xmlns="http://schemas.openxmlformats.org/package/2006/relationships"><Relationship Id="rId3" Type="http://schemas.openxmlformats.org/officeDocument/2006/relationships/hyperlink" Target="https://www.nps.gov/seki/learn/historyculture/young.htm" TargetMode="External"/><Relationship Id="rId2" Type="http://schemas.openxmlformats.org/officeDocument/2006/relationships/notesSlide" Target="../notesSlides/notesSlide163.xml"/><Relationship Id="rId1" Type="http://schemas.openxmlformats.org/officeDocument/2006/relationships/slideLayout" Target="../slideLayouts/slideLayout7.xml"/><Relationship Id="rId4" Type="http://schemas.openxmlformats.org/officeDocument/2006/relationships/image" Target="../media/image214.jpeg"/></Relationships>
</file>

<file path=ppt/slides/_rels/slide16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64.xml"/><Relationship Id="rId1" Type="http://schemas.openxmlformats.org/officeDocument/2006/relationships/slideLayout" Target="../slideLayouts/slideLayout7.xml"/><Relationship Id="rId5" Type="http://schemas.openxmlformats.org/officeDocument/2006/relationships/image" Target="../media/image215.jpeg"/><Relationship Id="rId4" Type="http://schemas.openxmlformats.org/officeDocument/2006/relationships/image" Target="../media/image214.jpeg"/></Relationships>
</file>

<file path=ppt/slides/_rels/slide165.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65.xml"/><Relationship Id="rId1" Type="http://schemas.openxmlformats.org/officeDocument/2006/relationships/slideLayout" Target="../slideLayouts/slideLayout7.xml"/><Relationship Id="rId4" Type="http://schemas.openxmlformats.org/officeDocument/2006/relationships/image" Target="../media/image216.jpeg"/></Relationships>
</file>

<file path=ppt/slides/_rels/slide166.xml.rels><?xml version="1.0" encoding="UTF-8" standalone="yes"?>
<Relationships xmlns="http://schemas.openxmlformats.org/package/2006/relationships"><Relationship Id="rId3" Type="http://schemas.openxmlformats.org/officeDocument/2006/relationships/hyperlink" Target="https://www.nps.gov/jotr/learn/historyculture/mhoyt.htm" TargetMode="External"/><Relationship Id="rId2" Type="http://schemas.openxmlformats.org/officeDocument/2006/relationships/notesSlide" Target="../notesSlides/notesSlide166.xml"/><Relationship Id="rId1" Type="http://schemas.openxmlformats.org/officeDocument/2006/relationships/slideLayout" Target="../slideLayouts/slideLayout7.xml"/><Relationship Id="rId4" Type="http://schemas.openxmlformats.org/officeDocument/2006/relationships/image" Target="../media/image217.jpeg"/></Relationships>
</file>

<file path=ppt/slides/_rels/slide16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68.xml"/><Relationship Id="rId1" Type="http://schemas.openxmlformats.org/officeDocument/2006/relationships/slideLayout" Target="../slideLayouts/slideLayout7.xml"/><Relationship Id="rId5" Type="http://schemas.openxmlformats.org/officeDocument/2006/relationships/image" Target="../media/image221.png"/><Relationship Id="rId4" Type="http://schemas.openxmlformats.org/officeDocument/2006/relationships/image" Target="../media/image220.png"/></Relationships>
</file>

<file path=ppt/slides/_rels/slide169.xml.rels><?xml version="1.0" encoding="UTF-8" standalone="yes"?>
<Relationships xmlns="http://schemas.openxmlformats.org/package/2006/relationships"><Relationship Id="rId3" Type="http://schemas.openxmlformats.org/officeDocument/2006/relationships/hyperlink" Target="https://archives.datapages.com/data/meta/bull_memorials/018/018007/pdfs/967a_firstpage.pdf" TargetMode="External"/><Relationship Id="rId2" Type="http://schemas.openxmlformats.org/officeDocument/2006/relationships/notesSlide" Target="../notesSlides/notesSlide169.xml"/><Relationship Id="rId1" Type="http://schemas.openxmlformats.org/officeDocument/2006/relationships/slideLayout" Target="../slideLayouts/slideLayout1.xml"/><Relationship Id="rId4" Type="http://schemas.openxmlformats.org/officeDocument/2006/relationships/hyperlink" Target="https://en.wikipedia.org/wiki/Lava_River_Cav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7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70.xml"/><Relationship Id="rId1" Type="http://schemas.openxmlformats.org/officeDocument/2006/relationships/slideLayout" Target="../slideLayouts/slideLayout7.xml"/><Relationship Id="rId6" Type="http://schemas.openxmlformats.org/officeDocument/2006/relationships/image" Target="../media/image222.jpeg"/><Relationship Id="rId5" Type="http://schemas.openxmlformats.org/officeDocument/2006/relationships/image" Target="../media/image221.png"/><Relationship Id="rId4" Type="http://schemas.openxmlformats.org/officeDocument/2006/relationships/image" Target="../media/image220.png"/></Relationships>
</file>

<file path=ppt/slides/_rels/slide171.xml.rels><?xml version="1.0" encoding="UTF-8" standalone="yes"?>
<Relationships xmlns="http://schemas.openxmlformats.org/package/2006/relationships"><Relationship Id="rId3" Type="http://schemas.openxmlformats.org/officeDocument/2006/relationships/image" Target="../media/image223.png"/><Relationship Id="rId7" Type="http://schemas.openxmlformats.org/officeDocument/2006/relationships/image" Target="../media/image227.jpeg"/><Relationship Id="rId2" Type="http://schemas.openxmlformats.org/officeDocument/2006/relationships/notesSlide" Target="../notesSlides/notesSlide171.xml"/><Relationship Id="rId1" Type="http://schemas.openxmlformats.org/officeDocument/2006/relationships/slideLayout" Target="../slideLayouts/slideLayout7.xml"/><Relationship Id="rId6" Type="http://schemas.openxmlformats.org/officeDocument/2006/relationships/image" Target="../media/image226.jpeg"/><Relationship Id="rId5" Type="http://schemas.openxmlformats.org/officeDocument/2006/relationships/image" Target="../media/image225.png"/><Relationship Id="rId4" Type="http://schemas.openxmlformats.org/officeDocument/2006/relationships/image" Target="../media/image224.png"/></Relationships>
</file>

<file path=ppt/slides/_rels/slide172.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hyperlink" Target="https://www.nps.gov/articles/dena-history-harper.htm" TargetMode="External"/><Relationship Id="rId7" Type="http://schemas.openxmlformats.org/officeDocument/2006/relationships/image" Target="../media/image228.png"/><Relationship Id="rId2" Type="http://schemas.openxmlformats.org/officeDocument/2006/relationships/notesSlide" Target="../notesSlides/notesSlide172.xml"/><Relationship Id="rId1" Type="http://schemas.openxmlformats.org/officeDocument/2006/relationships/slideLayout" Target="../slideLayouts/slideLayout7.xml"/><Relationship Id="rId6" Type="http://schemas.openxmlformats.org/officeDocument/2006/relationships/image" Target="../media/image222.jpeg"/><Relationship Id="rId5" Type="http://schemas.openxmlformats.org/officeDocument/2006/relationships/hyperlink" Target="https://www.jstor.org/stable/42612013" TargetMode="External"/><Relationship Id="rId4" Type="http://schemas.openxmlformats.org/officeDocument/2006/relationships/hyperlink" Target="https://vilda.alaska.edu/digital/collection/cdmg11/id/685/" TargetMode="External"/></Relationships>
</file>

<file path=ppt/slides/_rels/slide173.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232.png"/><Relationship Id="rId2" Type="http://schemas.openxmlformats.org/officeDocument/2006/relationships/notesSlide" Target="../notesSlides/notesSlide173.xml"/><Relationship Id="rId1" Type="http://schemas.openxmlformats.org/officeDocument/2006/relationships/slideLayout" Target="../slideLayouts/slideLayout7.xml"/><Relationship Id="rId6" Type="http://schemas.openxmlformats.org/officeDocument/2006/relationships/image" Target="../media/image224.png"/><Relationship Id="rId5" Type="http://schemas.openxmlformats.org/officeDocument/2006/relationships/image" Target="../media/image227.jpeg"/><Relationship Id="rId4" Type="http://schemas.openxmlformats.org/officeDocument/2006/relationships/image" Target="../media/image231.png"/></Relationships>
</file>

<file path=ppt/slides/_rels/slide174.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32.png"/><Relationship Id="rId7" Type="http://schemas.openxmlformats.org/officeDocument/2006/relationships/image" Target="../media/image236.png"/><Relationship Id="rId2" Type="http://schemas.openxmlformats.org/officeDocument/2006/relationships/notesSlide" Target="../notesSlides/notesSlide174.xml"/><Relationship Id="rId1" Type="http://schemas.openxmlformats.org/officeDocument/2006/relationships/slideLayout" Target="../slideLayouts/slideLayout7.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png"/></Relationships>
</file>

<file path=ppt/slides/_rels/slide175.xml.rels><?xml version="1.0" encoding="UTF-8" standalone="yes"?>
<Relationships xmlns="http://schemas.openxmlformats.org/package/2006/relationships"><Relationship Id="rId3" Type="http://schemas.openxmlformats.org/officeDocument/2006/relationships/hyperlink" Target="https://en.wikipedia.org/wiki/Harry_R._Truman" TargetMode="External"/><Relationship Id="rId7" Type="http://schemas.openxmlformats.org/officeDocument/2006/relationships/image" Target="../media/image239.png"/><Relationship Id="rId2" Type="http://schemas.openxmlformats.org/officeDocument/2006/relationships/notesSlide" Target="../notesSlides/notesSlide175.xml"/><Relationship Id="rId1" Type="http://schemas.openxmlformats.org/officeDocument/2006/relationships/slideLayout" Target="../slideLayouts/slideLayout1.xml"/><Relationship Id="rId6" Type="http://schemas.openxmlformats.org/officeDocument/2006/relationships/image" Target="../media/image238.png"/><Relationship Id="rId5" Type="http://schemas.openxmlformats.org/officeDocument/2006/relationships/image" Target="../media/image232.png"/><Relationship Id="rId4" Type="http://schemas.openxmlformats.org/officeDocument/2006/relationships/hyperlink" Target="https://military-history.fandom.com/wiki/Harry_Randall_Truman" TargetMode="External"/></Relationships>
</file>

<file path=ppt/slides/_rels/slide176.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32.png"/><Relationship Id="rId7" Type="http://schemas.openxmlformats.org/officeDocument/2006/relationships/image" Target="../media/image236.png"/><Relationship Id="rId2" Type="http://schemas.openxmlformats.org/officeDocument/2006/relationships/notesSlide" Target="../notesSlides/notesSlide176.xml"/><Relationship Id="rId1" Type="http://schemas.openxmlformats.org/officeDocument/2006/relationships/slideLayout" Target="../slideLayouts/slideLayout7.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png"/><Relationship Id="rId9" Type="http://schemas.openxmlformats.org/officeDocument/2006/relationships/image" Target="../media/image240.png"/></Relationships>
</file>

<file path=ppt/slides/_rels/slide177.xml.rels><?xml version="1.0" encoding="UTF-8" standalone="yes"?>
<Relationships xmlns="http://schemas.openxmlformats.org/package/2006/relationships"><Relationship Id="rId3" Type="http://schemas.openxmlformats.org/officeDocument/2006/relationships/image" Target="../media/image241.png"/><Relationship Id="rId7" Type="http://schemas.openxmlformats.org/officeDocument/2006/relationships/image" Target="../media/image244.png"/><Relationship Id="rId2" Type="http://schemas.openxmlformats.org/officeDocument/2006/relationships/notesSlide" Target="../notesSlides/notesSlide177.xml"/><Relationship Id="rId1" Type="http://schemas.openxmlformats.org/officeDocument/2006/relationships/slideLayout" Target="../slideLayouts/slideLayout7.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0.png"/></Relationships>
</file>

<file path=ppt/slides/_rels/slide178.xml.rels><?xml version="1.0" encoding="UTF-8" standalone="yes"?>
<Relationships xmlns="http://schemas.openxmlformats.org/package/2006/relationships"><Relationship Id="rId3" Type="http://schemas.openxmlformats.org/officeDocument/2006/relationships/hyperlink" Target="https://www.legacy.com/amp/obituaries/times-standard/179651111" TargetMode="External"/><Relationship Id="rId2" Type="http://schemas.openxmlformats.org/officeDocument/2006/relationships/notesSlide" Target="../notesSlides/notesSlide178.xml"/><Relationship Id="rId1" Type="http://schemas.openxmlformats.org/officeDocument/2006/relationships/slideLayout" Target="../slideLayouts/slideLayout1.xml"/><Relationship Id="rId4" Type="http://schemas.openxmlformats.org/officeDocument/2006/relationships/image" Target="../media/image240.png"/></Relationships>
</file>

<file path=ppt/slides/_rels/slide179.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79.xml"/><Relationship Id="rId1" Type="http://schemas.openxmlformats.org/officeDocument/2006/relationships/slideLayout" Target="../slideLayouts/slideLayout7.xml"/><Relationship Id="rId5" Type="http://schemas.openxmlformats.org/officeDocument/2006/relationships/image" Target="../media/image244.png"/><Relationship Id="rId4" Type="http://schemas.openxmlformats.org/officeDocument/2006/relationships/image" Target="../media/image240.png"/></Relationships>
</file>

<file path=ppt/slides/_rels/slide18.xml.rels><?xml version="1.0" encoding="UTF-8" standalone="yes"?>
<Relationships xmlns="http://schemas.openxmlformats.org/package/2006/relationships"><Relationship Id="rId3" Type="http://schemas.openxmlformats.org/officeDocument/2006/relationships/hyperlink" Target="SESSION%201%20-%20UT%20Tectonic%20Reconstruction.pptx"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246.png"/><Relationship Id="rId7" Type="http://schemas.openxmlformats.org/officeDocument/2006/relationships/image" Target="../media/image245.png"/><Relationship Id="rId2" Type="http://schemas.openxmlformats.org/officeDocument/2006/relationships/notesSlide" Target="../notesSlides/notesSlide181.xml"/><Relationship Id="rId1" Type="http://schemas.openxmlformats.org/officeDocument/2006/relationships/slideLayout" Target="../slideLayouts/slideLayout7.xml"/><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247.png"/></Relationships>
</file>

<file path=ppt/slides/_rels/slide182.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83.xml"/><Relationship Id="rId1" Type="http://schemas.openxmlformats.org/officeDocument/2006/relationships/slideLayout" Target="../slideLayouts/slideLayout7.xml"/><Relationship Id="rId4" Type="http://schemas.openxmlformats.org/officeDocument/2006/relationships/image" Target="../media/image250.png"/></Relationships>
</file>

<file path=ppt/slides/_rels/slide184.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85.xml"/><Relationship Id="rId1" Type="http://schemas.openxmlformats.org/officeDocument/2006/relationships/slideLayout" Target="../slideLayouts/slideLayout7.xml"/><Relationship Id="rId4" Type="http://schemas.openxmlformats.org/officeDocument/2006/relationships/image" Target="../media/image250.png"/></Relationships>
</file>

<file path=ppt/slides/_rels/slide18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88.xml"/><Relationship Id="rId1" Type="http://schemas.openxmlformats.org/officeDocument/2006/relationships/slideLayout" Target="../slideLayouts/slideLayout7.xml"/><Relationship Id="rId6" Type="http://schemas.openxmlformats.org/officeDocument/2006/relationships/image" Target="../media/image254.png"/><Relationship Id="rId5" Type="http://schemas.openxmlformats.org/officeDocument/2006/relationships/image" Target="../media/image253.jpeg"/><Relationship Id="rId4" Type="http://schemas.openxmlformats.org/officeDocument/2006/relationships/image" Target="../media/image252.jpeg"/></Relationships>
</file>

<file path=ppt/slides/_rels/slide189.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89.xml"/><Relationship Id="rId1" Type="http://schemas.openxmlformats.org/officeDocument/2006/relationships/slideLayout" Target="../slideLayouts/slideLayout7.xml"/><Relationship Id="rId4" Type="http://schemas.openxmlformats.org/officeDocument/2006/relationships/image" Target="../media/image25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90.xml"/><Relationship Id="rId1" Type="http://schemas.openxmlformats.org/officeDocument/2006/relationships/slideLayout" Target="../slideLayouts/slideLayout2.xml"/><Relationship Id="rId6" Type="http://schemas.openxmlformats.org/officeDocument/2006/relationships/image" Target="../media/image258.jpeg"/><Relationship Id="rId5" Type="http://schemas.openxmlformats.org/officeDocument/2006/relationships/image" Target="../media/image257.jpeg"/><Relationship Id="rId4" Type="http://schemas.openxmlformats.org/officeDocument/2006/relationships/image" Target="../media/image256.png"/></Relationships>
</file>

<file path=ppt/slides/_rels/slide191.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8" Type="http://schemas.openxmlformats.org/officeDocument/2006/relationships/hyperlink" Target="https://en.wikipedia.org/wiki/Clovis_culture" TargetMode="External"/><Relationship Id="rId13" Type="http://schemas.openxmlformats.org/officeDocument/2006/relationships/hyperlink" Target="https://en.wikipedia.org/wiki/Monte_Verde" TargetMode="External"/><Relationship Id="rId18" Type="http://schemas.openxmlformats.org/officeDocument/2006/relationships/hyperlink" Target="https://firstnativeamericans.com/2017/03/26/first-native-americans-4-coastal-theory/" TargetMode="External"/><Relationship Id="rId26" Type="http://schemas.openxmlformats.org/officeDocument/2006/relationships/hyperlink" Target="https://www.beringia.com/exhibit/ice-age-animals/beringian-lion" TargetMode="External"/><Relationship Id="rId39" Type="http://schemas.openxmlformats.org/officeDocument/2006/relationships/hyperlink" Target="https://www.nps.gov/subjects/geology/plate-tectonics-accreted-terranes.htm" TargetMode="External"/><Relationship Id="rId3" Type="http://schemas.openxmlformats.org/officeDocument/2006/relationships/notesSlide" Target="../notesSlides/notesSlide192.xml"/><Relationship Id="rId21" Type="http://schemas.openxmlformats.org/officeDocument/2006/relationships/hyperlink" Target="https://npshistory.com/publications/olym/nr-kestner-homestead.pdf" TargetMode="External"/><Relationship Id="rId34" Type="http://schemas.openxmlformats.org/officeDocument/2006/relationships/hyperlink" Target="https://www.nps.gov/cabr/learn/historyculture/juan-rodriguez-cabrillo.htm" TargetMode="External"/><Relationship Id="rId42" Type="http://schemas.openxmlformats.org/officeDocument/2006/relationships/hyperlink" Target="https://www.virginiaplaces.org/nativeamerican/paleoindians.html" TargetMode="External"/><Relationship Id="rId47" Type="http://schemas.openxmlformats.org/officeDocument/2006/relationships/image" Target="../media/image262.png"/><Relationship Id="rId7" Type="http://schemas.openxmlformats.org/officeDocument/2006/relationships/hyperlink" Target="https://en.wikipedia.org/wiki/Buttermilk_Creek_complex" TargetMode="External"/><Relationship Id="rId12" Type="http://schemas.openxmlformats.org/officeDocument/2006/relationships/hyperlink" Target="https://en.wikipedia.org/wiki/Meadowcroft_Rockshelter" TargetMode="External"/><Relationship Id="rId17" Type="http://schemas.openxmlformats.org/officeDocument/2006/relationships/hyperlink" Target="https://en.wikipedia.org/wiki/Yupik_peoples" TargetMode="External"/><Relationship Id="rId25" Type="http://schemas.openxmlformats.org/officeDocument/2006/relationships/hyperlink" Target="https://www.academia.edu/34913340/Early_colonization_of_Beringia_and_Northern_North_America_Chronology_routes_and_adaptive_strategies?email_work_card=view-paper" TargetMode="External"/><Relationship Id="rId33" Type="http://schemas.openxmlformats.org/officeDocument/2006/relationships/hyperlink" Target="https://www.nps.gov/articles/000/lucinda-j-davis.htm" TargetMode="External"/><Relationship Id="rId38" Type="http://schemas.openxmlformats.org/officeDocument/2006/relationships/hyperlink" Target="https://www.nps.gov/seki/learn/historyculture/young.htm" TargetMode="External"/><Relationship Id="rId46" Type="http://schemas.openxmlformats.org/officeDocument/2006/relationships/image" Target="../media/image261.png"/><Relationship Id="rId2" Type="http://schemas.openxmlformats.org/officeDocument/2006/relationships/slideLayout" Target="../slideLayouts/slideLayout7.xml"/><Relationship Id="rId16" Type="http://schemas.openxmlformats.org/officeDocument/2006/relationships/hyperlink" Target="https://en.wikipedia.org/wiki/Settlement_of_the_Americas" TargetMode="External"/><Relationship Id="rId20" Type="http://schemas.openxmlformats.org/officeDocument/2006/relationships/hyperlink" Target="https://news.arizona.edu/story/earliest-evidence-human-activity-found-americas" TargetMode="External"/><Relationship Id="rId29" Type="http://schemas.openxmlformats.org/officeDocument/2006/relationships/hyperlink" Target="https://www.britannica.com/biography/George-Vancouver" TargetMode="External"/><Relationship Id="rId41" Type="http://schemas.openxmlformats.org/officeDocument/2006/relationships/hyperlink" Target="https://www.usatoday.com/story/news/nation/2022/08/03/when-did-humans-settle-north-america/10223278002/" TargetMode="External"/><Relationship Id="rId1" Type="http://schemas.openxmlformats.org/officeDocument/2006/relationships/audio" Target="file:///E:\2023-winter-SenU-Exotic%20Terranes\spring-cheer-15342.mp3" TargetMode="External"/><Relationship Id="rId6" Type="http://schemas.openxmlformats.org/officeDocument/2006/relationships/hyperlink" Target="https://en.wikipedia.org/wiki/Arlington_Springs_Man" TargetMode="External"/><Relationship Id="rId11" Type="http://schemas.openxmlformats.org/officeDocument/2006/relationships/hyperlink" Target="https://en.wikipedia.org/wiki/Luzia_Woman" TargetMode="External"/><Relationship Id="rId24" Type="http://schemas.openxmlformats.org/officeDocument/2006/relationships/hyperlink" Target="https://www.academia.edu/11227539/The_Origin_of_Native_Americans_from_a_Mitochondrial_DNA_Viewpoint?email_work_card=view-paper" TargetMode="External"/><Relationship Id="rId32" Type="http://schemas.openxmlformats.org/officeDocument/2006/relationships/hyperlink" Target="https://www.legacy.com/amp/obituaries/times-standard/17965111" TargetMode="External"/><Relationship Id="rId37" Type="http://schemas.openxmlformats.org/officeDocument/2006/relationships/hyperlink" Target="https://www.nps.gov/people/po-alima-peter-friday.htm" TargetMode="External"/><Relationship Id="rId40" Type="http://schemas.openxmlformats.org/officeDocument/2006/relationships/hyperlink" Target="https://www.researchgate.net/figure/Physiographic-map-of-North-America-with-locations-of-Paleoindian-occupation-sites-that_fig3_328851279" TargetMode="External"/><Relationship Id="rId45" Type="http://schemas.openxmlformats.org/officeDocument/2006/relationships/image" Target="../media/image260.gif"/><Relationship Id="rId5" Type="http://schemas.openxmlformats.org/officeDocument/2006/relationships/hyperlink" Target="https://en.wikipedia.org/wiki/Anzick-1" TargetMode="External"/><Relationship Id="rId15" Type="http://schemas.openxmlformats.org/officeDocument/2006/relationships/hyperlink" Target="https://en.wikipedia.org/wiki/Panthera_leo_spelaea" TargetMode="External"/><Relationship Id="rId23" Type="http://schemas.openxmlformats.org/officeDocument/2006/relationships/hyperlink" Target="https://pixabay.com/music/search/spring/%20%20Spring%20Cheer%20SergeQuadrado" TargetMode="External"/><Relationship Id="rId28" Type="http://schemas.openxmlformats.org/officeDocument/2006/relationships/hyperlink" Target="https://www.blm.gov/sites/blm.gov/files/documents/files/San_Juan_Islands_20x28_Update080818.pdf" TargetMode="External"/><Relationship Id="rId36" Type="http://schemas.openxmlformats.org/officeDocument/2006/relationships/hyperlink" Target="https://www.nps.gov/orca/learn/historyculture/elijah-davidson.htmhttps:/www.nps.gov/yose/learn/historyculture/muir.htm" TargetMode="External"/><Relationship Id="rId10" Type="http://schemas.openxmlformats.org/officeDocument/2006/relationships/hyperlink" Target="https://en.wikipedia.org/wiki/Harry_R._Truman" TargetMode="External"/><Relationship Id="rId19" Type="http://schemas.openxmlformats.org/officeDocument/2006/relationships/hyperlink" Target="https://gorhistory.com/hist110/na.html" TargetMode="External"/><Relationship Id="rId31" Type="http://schemas.openxmlformats.org/officeDocument/2006/relationships/hyperlink" Target="https://www.historyfiles.co.uk/FeaturesAmericas/PrehistoricFirstHumans02.htm" TargetMode="External"/><Relationship Id="rId44" Type="http://schemas.openxmlformats.org/officeDocument/2006/relationships/hyperlink" Target="https://www.youtube.com/watch?v=qmboAKlV6zg" TargetMode="External"/><Relationship Id="rId4" Type="http://schemas.openxmlformats.org/officeDocument/2006/relationships/hyperlink" Target="https://archives.datapages.com/data/meta/bull_memorials/018/018007/pdfs/967a_firstpage.pdf" TargetMode="External"/><Relationship Id="rId9" Type="http://schemas.openxmlformats.org/officeDocument/2006/relationships/hyperlink" Target="https://en.wikipedia.org/wiki/Fuegians" TargetMode="External"/><Relationship Id="rId14" Type="http://schemas.openxmlformats.org/officeDocument/2006/relationships/hyperlink" Target="https://en.wikipedia.org/wiki/On_Your_Knees_Cave" TargetMode="External"/><Relationship Id="rId22" Type="http://schemas.openxmlformats.org/officeDocument/2006/relationships/hyperlink" Target="https://peachstatearchaeologicalsociety.org/index.php/archaeological-site-surveys/469-paleoindian-pre-clovis-evidence" TargetMode="External"/><Relationship Id="rId27" Type="http://schemas.openxmlformats.org/officeDocument/2006/relationships/hyperlink" Target="https://www.blm.gov/programs/national-conservation-lands/national-monuments/oregon-washington/san-juan-islands" TargetMode="External"/><Relationship Id="rId30" Type="http://schemas.openxmlformats.org/officeDocument/2006/relationships/hyperlink" Target="https://www.frontiersin.org/articles/10.3389/fevo.2022.903795/full" TargetMode="External"/><Relationship Id="rId35" Type="http://schemas.openxmlformats.org/officeDocument/2006/relationships/hyperlink" Target="https://www.nps.gov/jotr/learn/historyculture/mhoyt.htm" TargetMode="External"/><Relationship Id="rId43" Type="http://schemas.openxmlformats.org/officeDocument/2006/relationships/hyperlink" Target="https://www.virginiaplaces.org/regions/physio.html" TargetMode="External"/></Relationships>
</file>

<file path=ppt/slides/_rels/slide193.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93.xml"/><Relationship Id="rId1" Type="http://schemas.openxmlformats.org/officeDocument/2006/relationships/slideLayout" Target="../slideLayouts/slideLayout12.xml"/></Relationships>
</file>

<file path=ppt/slides/_rels/slide19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4.xml"/><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5.xml"/><Relationship Id="rId1" Type="http://schemas.openxmlformats.org/officeDocument/2006/relationships/slideLayout" Target="../slideLayouts/slideLayout15.xml"/></Relationships>
</file>

<file path=ppt/slides/_rels/slide196.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98.xml"/><Relationship Id="rId1" Type="http://schemas.openxmlformats.org/officeDocument/2006/relationships/slideLayout" Target="../slideLayouts/slideLayout16.xml"/></Relationships>
</file>

<file path=ppt/slides/_rels/slide199.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19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2.xml"/><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audio" Target="file:///E:\2023-winter-SenU-Exotic%20Terranes\spring-cheer-15342.mp3" TargetMode="External"/><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00.xml"/><Relationship Id="rId1" Type="http://schemas.openxmlformats.org/officeDocument/2006/relationships/slideLayout" Target="../slideLayouts/slideLayout18.xml"/></Relationships>
</file>

<file path=ppt/slides/_rels/slide201.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201.xml"/><Relationship Id="rId1" Type="http://schemas.openxmlformats.org/officeDocument/2006/relationships/slideLayout" Target="../slideLayouts/slideLayout19.xml"/></Relationships>
</file>

<file path=ppt/slides/_rels/slide202.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202.xml"/><Relationship Id="rId1" Type="http://schemas.openxmlformats.org/officeDocument/2006/relationships/slideLayout" Target="../slideLayouts/slideLayout20.xml"/></Relationships>
</file>

<file path=ppt/slides/_rels/slide203.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03.xml"/><Relationship Id="rId1" Type="http://schemas.openxmlformats.org/officeDocument/2006/relationships/slideLayout" Target="../slideLayouts/slideLayout21.xml"/></Relationships>
</file>

<file path=ppt/slides/_rels/slide204.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04.xml"/><Relationship Id="rId1" Type="http://schemas.openxmlformats.org/officeDocument/2006/relationships/slideLayout" Target="../slideLayouts/slideLayout22.xml"/></Relationships>
</file>

<file path=ppt/slides/_rels/slide205.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05.xml"/><Relationship Id="rId1" Type="http://schemas.openxmlformats.org/officeDocument/2006/relationships/slideLayout" Target="../slideLayouts/slideLayout23.xml"/></Relationships>
</file>

<file path=ppt/slides/_rels/slide206.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06.xml"/><Relationship Id="rId1" Type="http://schemas.openxmlformats.org/officeDocument/2006/relationships/slideLayout" Target="../slideLayouts/slideLayout24.xml"/></Relationships>
</file>

<file path=ppt/slides/_rels/slide207.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07.xml"/><Relationship Id="rId1" Type="http://schemas.openxmlformats.org/officeDocument/2006/relationships/slideLayout" Target="../slideLayouts/slideLayout25.xml"/></Relationships>
</file>

<file path=ppt/slides/_rels/slide208.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08.xml"/><Relationship Id="rId1" Type="http://schemas.openxmlformats.org/officeDocument/2006/relationships/slideLayout" Target="../slideLayouts/slideLayout26.xml"/></Relationships>
</file>

<file path=ppt/slides/_rels/slide209.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09.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slide" Target="slide194.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0.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10.xml"/><Relationship Id="rId1" Type="http://schemas.openxmlformats.org/officeDocument/2006/relationships/slideLayout" Target="../slideLayouts/slideLayout28.xml"/></Relationships>
</file>

<file path=ppt/slides/_rels/slide211.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11.xml"/><Relationship Id="rId1" Type="http://schemas.openxmlformats.org/officeDocument/2006/relationships/slideLayout" Target="../slideLayouts/slideLayout29.xml"/></Relationships>
</file>

<file path=ppt/slides/_rels/slide212.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12.xml"/><Relationship Id="rId1" Type="http://schemas.openxmlformats.org/officeDocument/2006/relationships/slideLayout" Target="../slideLayouts/slideLayout30.xml"/></Relationships>
</file>

<file path=ppt/slides/_rels/slide213.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13.xml"/><Relationship Id="rId1" Type="http://schemas.openxmlformats.org/officeDocument/2006/relationships/slideLayout" Target="../slideLayouts/slideLayout31.xml"/></Relationships>
</file>

<file path=ppt/slides/_rels/slide214.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14.xml"/><Relationship Id="rId1" Type="http://schemas.openxmlformats.org/officeDocument/2006/relationships/slideLayout" Target="../slideLayouts/slideLayout32.xml"/></Relationships>
</file>

<file path=ppt/slides/_rels/slide215.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15.xml"/><Relationship Id="rId1" Type="http://schemas.openxmlformats.org/officeDocument/2006/relationships/slideLayout" Target="../slideLayouts/slideLayout33.xml"/></Relationships>
</file>

<file path=ppt/slides/_rels/slide216.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16.xml"/><Relationship Id="rId1" Type="http://schemas.openxmlformats.org/officeDocument/2006/relationships/slideLayout" Target="../slideLayouts/slideLayout34.xml"/></Relationships>
</file>

<file path=ppt/slides/_rels/slide217.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17.xml"/><Relationship Id="rId1" Type="http://schemas.openxmlformats.org/officeDocument/2006/relationships/slideLayout" Target="../slideLayouts/slideLayout35.xml"/></Relationships>
</file>

<file path=ppt/slides/_rels/slide218.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18.xml"/><Relationship Id="rId1" Type="http://schemas.openxmlformats.org/officeDocument/2006/relationships/slideLayout" Target="../slideLayouts/slideLayout36.xml"/></Relationships>
</file>

<file path=ppt/slides/_rels/slide219.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19.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20.xml"/><Relationship Id="rId1" Type="http://schemas.openxmlformats.org/officeDocument/2006/relationships/slideLayout" Target="../slideLayouts/slideLayout38.xml"/></Relationships>
</file>

<file path=ppt/slides/_rels/slide221.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21.xml"/><Relationship Id="rId1" Type="http://schemas.openxmlformats.org/officeDocument/2006/relationships/slideLayout" Target="../slideLayouts/slideLayout39.xml"/></Relationships>
</file>

<file path=ppt/slides/_rels/slide222.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22.xml"/><Relationship Id="rId1" Type="http://schemas.openxmlformats.org/officeDocument/2006/relationships/slideLayout" Target="../slideLayouts/slideLayout40.xml"/></Relationships>
</file>

<file path=ppt/slides/_rels/slide223.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23.xml"/><Relationship Id="rId1" Type="http://schemas.openxmlformats.org/officeDocument/2006/relationships/slideLayout" Target="../slideLayouts/slideLayout41.xml"/></Relationships>
</file>

<file path=ppt/slides/_rels/slide224.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24.xml"/><Relationship Id="rId1" Type="http://schemas.openxmlformats.org/officeDocument/2006/relationships/slideLayout" Target="../slideLayouts/slideLayout42.xml"/></Relationships>
</file>

<file path=ppt/slides/_rels/slide225.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25.xml"/><Relationship Id="rId1" Type="http://schemas.openxmlformats.org/officeDocument/2006/relationships/slideLayout" Target="../slideLayouts/slideLayout43.xml"/></Relationships>
</file>

<file path=ppt/slides/_rels/slide226.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26.xml"/><Relationship Id="rId1" Type="http://schemas.openxmlformats.org/officeDocument/2006/relationships/slideLayout" Target="../slideLayouts/slideLayout44.xml"/></Relationships>
</file>

<file path=ppt/slides/_rels/slide227.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227.xml"/><Relationship Id="rId1" Type="http://schemas.openxmlformats.org/officeDocument/2006/relationships/slideLayout" Target="../slideLayouts/slideLayout45.xml"/></Relationships>
</file>

<file path=ppt/slides/_rels/slide228.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228.xml"/><Relationship Id="rId1" Type="http://schemas.openxmlformats.org/officeDocument/2006/relationships/slideLayout" Target="../slideLayouts/slideLayout46.xml"/></Relationships>
</file>

<file path=ppt/slides/_rels/slide229.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29.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8.gif"/><Relationship Id="rId4" Type="http://schemas.openxmlformats.org/officeDocument/2006/relationships/image" Target="../media/image37.gif"/></Relationships>
</file>

<file path=ppt/slides/_rels/slide230.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30.xml"/><Relationship Id="rId1" Type="http://schemas.openxmlformats.org/officeDocument/2006/relationships/slideLayout" Target="../slideLayouts/slideLayout48.xml"/></Relationships>
</file>

<file path=ppt/slides/_rels/slide231.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31.xml"/><Relationship Id="rId1" Type="http://schemas.openxmlformats.org/officeDocument/2006/relationships/slideLayout" Target="../slideLayouts/slideLayout49.xml"/></Relationships>
</file>

<file path=ppt/slides/_rels/slide232.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232.xml"/><Relationship Id="rId1" Type="http://schemas.openxmlformats.org/officeDocument/2006/relationships/slideLayout" Target="../slideLayouts/slideLayout50.xml"/></Relationships>
</file>

<file path=ppt/slides/_rels/slide233.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233.xml"/><Relationship Id="rId1" Type="http://schemas.openxmlformats.org/officeDocument/2006/relationships/slideLayout" Target="../slideLayouts/slideLayout51.xml"/></Relationships>
</file>

<file path=ppt/slides/_rels/slide234.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234.xml"/><Relationship Id="rId1" Type="http://schemas.openxmlformats.org/officeDocument/2006/relationships/slideLayout" Target="../slideLayouts/slideLayout52.xml"/></Relationships>
</file>

<file path=ppt/slides/_rels/slide235.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235.xml"/><Relationship Id="rId1" Type="http://schemas.openxmlformats.org/officeDocument/2006/relationships/slideLayout" Target="../slideLayouts/slideLayout53.xml"/></Relationships>
</file>

<file path=ppt/slides/_rels/slide236.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notesSlide" Target="../notesSlides/notesSlide236.xml"/><Relationship Id="rId1" Type="http://schemas.openxmlformats.org/officeDocument/2006/relationships/slideLayout" Target="../slideLayouts/slideLayout54.xml"/></Relationships>
</file>

<file path=ppt/slides/_rels/slide237.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237.xml"/><Relationship Id="rId1" Type="http://schemas.openxmlformats.org/officeDocument/2006/relationships/slideLayout" Target="../slideLayouts/slideLayout55.xml"/></Relationships>
</file>

<file path=ppt/slides/_rels/slide238.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238.xml"/><Relationship Id="rId1" Type="http://schemas.openxmlformats.org/officeDocument/2006/relationships/slideLayout" Target="../slideLayouts/slideLayout56.xml"/></Relationships>
</file>

<file path=ppt/slides/_rels/slide239.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239.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40.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240.xml"/><Relationship Id="rId1" Type="http://schemas.openxmlformats.org/officeDocument/2006/relationships/slideLayout" Target="../slideLayouts/slideLayout58.xml"/></Relationships>
</file>

<file path=ppt/slides/_rels/slide241.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241.xml"/><Relationship Id="rId1" Type="http://schemas.openxmlformats.org/officeDocument/2006/relationships/slideLayout" Target="../slideLayouts/slideLayout59.xml"/></Relationships>
</file>

<file path=ppt/slides/_rels/slide242.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notesSlide" Target="../notesSlides/notesSlide242.xml"/><Relationship Id="rId1" Type="http://schemas.openxmlformats.org/officeDocument/2006/relationships/slideLayout" Target="../slideLayouts/slideLayout60.xml"/></Relationships>
</file>

<file path=ppt/slides/_rels/slide243.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notesSlide" Target="../notesSlides/notesSlide243.xml"/><Relationship Id="rId1" Type="http://schemas.openxmlformats.org/officeDocument/2006/relationships/slideLayout" Target="../slideLayouts/slideLayout61.xml"/></Relationships>
</file>

<file path=ppt/slides/_rels/slide244.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244.xml"/><Relationship Id="rId1" Type="http://schemas.openxmlformats.org/officeDocument/2006/relationships/slideLayout" Target="../slideLayouts/slideLayout62.xml"/></Relationships>
</file>

<file path=ppt/slides/_rels/slide245.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245.xml"/><Relationship Id="rId1" Type="http://schemas.openxmlformats.org/officeDocument/2006/relationships/slideLayout" Target="../slideLayouts/slideLayout63.xml"/></Relationships>
</file>

<file path=ppt/slides/_rels/slide246.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246.xml"/><Relationship Id="rId1" Type="http://schemas.openxmlformats.org/officeDocument/2006/relationships/slideLayout" Target="../slideLayouts/slideLayout64.xml"/></Relationships>
</file>

<file path=ppt/slides/_rels/slide247.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247.xml"/><Relationship Id="rId1" Type="http://schemas.openxmlformats.org/officeDocument/2006/relationships/slideLayout" Target="../slideLayouts/slideLayout65.xml"/></Relationships>
</file>

<file path=ppt/slides/_rels/slide248.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248.xml"/><Relationship Id="rId1" Type="http://schemas.openxmlformats.org/officeDocument/2006/relationships/slideLayout" Target="../slideLayouts/slideLayout66.xml"/></Relationships>
</file>

<file path=ppt/slides/_rels/slide249.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249.xml"/><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50.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250.xml"/><Relationship Id="rId1" Type="http://schemas.openxmlformats.org/officeDocument/2006/relationships/slideLayout" Target="../slideLayouts/slideLayout68.xml"/></Relationships>
</file>

<file path=ppt/slides/_rels/slide251.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251.xml"/><Relationship Id="rId1" Type="http://schemas.openxmlformats.org/officeDocument/2006/relationships/slideLayout" Target="../slideLayouts/slideLayout69.xml"/></Relationships>
</file>

<file path=ppt/slides/_rels/slide252.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252.xml"/><Relationship Id="rId1" Type="http://schemas.openxmlformats.org/officeDocument/2006/relationships/slideLayout" Target="../slideLayouts/slideLayout70.xml"/></Relationships>
</file>

<file path=ppt/slides/_rels/slide253.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253.xml"/><Relationship Id="rId1" Type="http://schemas.openxmlformats.org/officeDocument/2006/relationships/slideLayout" Target="../slideLayouts/slideLayout71.xml"/></Relationships>
</file>

<file path=ppt/slides/_rels/slide254.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254.xml"/><Relationship Id="rId1" Type="http://schemas.openxmlformats.org/officeDocument/2006/relationships/slideLayout" Target="../slideLayouts/slideLayout72.xml"/></Relationships>
</file>

<file path=ppt/slides/_rels/slide255.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255.xml"/><Relationship Id="rId1" Type="http://schemas.openxmlformats.org/officeDocument/2006/relationships/slideLayout" Target="../slideLayouts/slideLayout73.xml"/></Relationships>
</file>

<file path=ppt/slides/_rels/slide256.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256.xml"/><Relationship Id="rId1" Type="http://schemas.openxmlformats.org/officeDocument/2006/relationships/slideLayout" Target="../slideLayouts/slideLayout74.xml"/></Relationships>
</file>

<file path=ppt/slides/_rels/slide257.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257.xml"/><Relationship Id="rId1" Type="http://schemas.openxmlformats.org/officeDocument/2006/relationships/slideLayout" Target="../slideLayouts/slideLayout75.xml"/></Relationships>
</file>

<file path=ppt/slides/_rels/slide258.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258.xml"/><Relationship Id="rId1" Type="http://schemas.openxmlformats.org/officeDocument/2006/relationships/slideLayout" Target="../slideLayouts/slideLayout76.xml"/></Relationships>
</file>

<file path=ppt/slides/_rels/slide259.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259.xml"/><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60.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260.xml"/><Relationship Id="rId1" Type="http://schemas.openxmlformats.org/officeDocument/2006/relationships/slideLayout" Target="../slideLayouts/slideLayout78.xml"/></Relationships>
</file>

<file path=ppt/slides/_rels/slide261.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261.xml"/><Relationship Id="rId1" Type="http://schemas.openxmlformats.org/officeDocument/2006/relationships/slideLayout" Target="../slideLayouts/slideLayout79.xml"/></Relationships>
</file>

<file path=ppt/slides/_rels/slide262.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262.xml"/><Relationship Id="rId1" Type="http://schemas.openxmlformats.org/officeDocument/2006/relationships/slideLayout" Target="../slideLayouts/slideLayout80.xml"/></Relationships>
</file>

<file path=ppt/slides/_rels/slide263.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263.xml"/><Relationship Id="rId1" Type="http://schemas.openxmlformats.org/officeDocument/2006/relationships/slideLayout" Target="../slideLayouts/slideLayout81.xml"/></Relationships>
</file>

<file path=ppt/slides/_rels/slide264.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notesSlide" Target="../notesSlides/notesSlide264.xml"/><Relationship Id="rId1" Type="http://schemas.openxmlformats.org/officeDocument/2006/relationships/slideLayout" Target="../slideLayouts/slideLayout82.xml"/></Relationships>
</file>

<file path=ppt/slides/_rels/slide265.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notesSlide" Target="../notesSlides/notesSlide265.xml"/><Relationship Id="rId1" Type="http://schemas.openxmlformats.org/officeDocument/2006/relationships/slideLayout" Target="../slideLayouts/slideLayout83.xml"/></Relationships>
</file>

<file path=ppt/slides/_rels/slide266.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266.xml"/><Relationship Id="rId1" Type="http://schemas.openxmlformats.org/officeDocument/2006/relationships/slideLayout" Target="../slideLayouts/slideLayout84.xml"/></Relationships>
</file>

<file path=ppt/slides/_rels/slide267.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267.xml"/><Relationship Id="rId1" Type="http://schemas.openxmlformats.org/officeDocument/2006/relationships/slideLayout" Target="../slideLayouts/slideLayout85.xml"/></Relationships>
</file>

<file path=ppt/slides/_rels/slide268.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268.xml"/><Relationship Id="rId1" Type="http://schemas.openxmlformats.org/officeDocument/2006/relationships/slideLayout" Target="../slideLayouts/slideLayout86.xml"/></Relationships>
</file>

<file path=ppt/slides/_rels/slide269.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269.xml"/><Relationship Id="rId1" Type="http://schemas.openxmlformats.org/officeDocument/2006/relationships/slideLayout" Target="../slideLayouts/slideLayout8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270.xml"/><Relationship Id="rId1" Type="http://schemas.openxmlformats.org/officeDocument/2006/relationships/slideLayout" Target="../slideLayouts/slideLayout88.xml"/></Relationships>
</file>

<file path=ppt/slides/_rels/slide271.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notesSlide" Target="../notesSlides/notesSlide271.xml"/><Relationship Id="rId1" Type="http://schemas.openxmlformats.org/officeDocument/2006/relationships/slideLayout" Target="../slideLayouts/slideLayout89.xml"/></Relationships>
</file>

<file path=ppt/slides/_rels/slide272.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272.xml"/><Relationship Id="rId1" Type="http://schemas.openxmlformats.org/officeDocument/2006/relationships/slideLayout" Target="../slideLayouts/slideLayout90.xml"/></Relationships>
</file>

<file path=ppt/slides/_rels/slide273.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273.xml"/><Relationship Id="rId1" Type="http://schemas.openxmlformats.org/officeDocument/2006/relationships/slideLayout" Target="../slideLayouts/slideLayout91.xml"/></Relationships>
</file>

<file path=ppt/slides/_rels/slide274.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274.xml"/><Relationship Id="rId1" Type="http://schemas.openxmlformats.org/officeDocument/2006/relationships/slideLayout" Target="../slideLayouts/slideLayout92.xml"/></Relationships>
</file>

<file path=ppt/slides/_rels/slide275.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275.xml"/><Relationship Id="rId1" Type="http://schemas.openxmlformats.org/officeDocument/2006/relationships/slideLayout" Target="../slideLayouts/slideLayout93.xml"/></Relationships>
</file>

<file path=ppt/slides/_rels/slide276.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76.xml"/><Relationship Id="rId1" Type="http://schemas.openxmlformats.org/officeDocument/2006/relationships/slideLayout" Target="../slideLayouts/slideLayout94.xml"/></Relationships>
</file>

<file path=ppt/slides/_rels/slide277.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77.xml"/><Relationship Id="rId1" Type="http://schemas.openxmlformats.org/officeDocument/2006/relationships/slideLayout" Target="../slideLayouts/slideLayout95.xml"/></Relationships>
</file>

<file path=ppt/slides/_rels/slide278.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78.xml"/><Relationship Id="rId1" Type="http://schemas.openxmlformats.org/officeDocument/2006/relationships/slideLayout" Target="../slideLayouts/slideLayout96.xml"/></Relationships>
</file>

<file path=ppt/slides/_rels/slide279.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279.xml"/><Relationship Id="rId1" Type="http://schemas.openxmlformats.org/officeDocument/2006/relationships/slideLayout" Target="../slideLayouts/slideLayout9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280.xml"/><Relationship Id="rId1" Type="http://schemas.openxmlformats.org/officeDocument/2006/relationships/slideLayout" Target="../slideLayouts/slideLayout98.xml"/></Relationships>
</file>

<file path=ppt/slides/_rels/slide281.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81.xml"/><Relationship Id="rId1" Type="http://schemas.openxmlformats.org/officeDocument/2006/relationships/slideLayout" Target="../slideLayouts/slideLayout99.xml"/></Relationships>
</file>

<file path=ppt/slides/_rels/slide282.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82.xml"/><Relationship Id="rId1" Type="http://schemas.openxmlformats.org/officeDocument/2006/relationships/slideLayout" Target="../slideLayouts/slideLayout100.xml"/></Relationships>
</file>

<file path=ppt/slides/_rels/slide283.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83.xml"/><Relationship Id="rId1" Type="http://schemas.openxmlformats.org/officeDocument/2006/relationships/slideLayout" Target="../slideLayouts/slideLayout101.xml"/></Relationships>
</file>

<file path=ppt/slides/_rels/slide284.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84.xml"/><Relationship Id="rId1" Type="http://schemas.openxmlformats.org/officeDocument/2006/relationships/slideLayout" Target="../slideLayouts/slideLayout102.xml"/></Relationships>
</file>

<file path=ppt/slides/_rels/slide285.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85.xml"/><Relationship Id="rId1" Type="http://schemas.openxmlformats.org/officeDocument/2006/relationships/slideLayout" Target="../slideLayouts/slideLayout103.xml"/></Relationships>
</file>

<file path=ppt/slides/_rels/slide286.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86.xml"/><Relationship Id="rId1" Type="http://schemas.openxmlformats.org/officeDocument/2006/relationships/slideLayout" Target="../slideLayouts/slideLayout104.xml"/></Relationships>
</file>

<file path=ppt/slides/_rels/slide287.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87.xml"/><Relationship Id="rId1" Type="http://schemas.openxmlformats.org/officeDocument/2006/relationships/slideLayout" Target="../slideLayouts/slideLayout105.xml"/></Relationships>
</file>

<file path=ppt/slides/_rels/slide288.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88.xml"/><Relationship Id="rId1" Type="http://schemas.openxmlformats.org/officeDocument/2006/relationships/slideLayout" Target="../slideLayouts/slideLayout106.xml"/></Relationships>
</file>

<file path=ppt/slides/_rels/slide289.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89.xml"/><Relationship Id="rId1" Type="http://schemas.openxmlformats.org/officeDocument/2006/relationships/slideLayout" Target="../slideLayouts/slideLayout10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eg"/></Relationships>
</file>

<file path=ppt/slides/_rels/slide290.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90.xml"/><Relationship Id="rId1" Type="http://schemas.openxmlformats.org/officeDocument/2006/relationships/slideLayout" Target="../slideLayouts/slideLayout108.xml"/></Relationships>
</file>

<file path=ppt/slides/_rels/slide291.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91.xml"/><Relationship Id="rId1" Type="http://schemas.openxmlformats.org/officeDocument/2006/relationships/slideLayout" Target="../slideLayouts/slideLayout109.xml"/></Relationships>
</file>

<file path=ppt/slides/_rels/slide292.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92.xml"/><Relationship Id="rId1" Type="http://schemas.openxmlformats.org/officeDocument/2006/relationships/slideLayout" Target="../slideLayouts/slideLayout110.xml"/></Relationships>
</file>

<file path=ppt/slides/_rels/slide293.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93.xml"/><Relationship Id="rId1" Type="http://schemas.openxmlformats.org/officeDocument/2006/relationships/slideLayout" Target="../slideLayouts/slideLayout111.xml"/></Relationships>
</file>

<file path=ppt/slides/_rels/slide294.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94.xml"/><Relationship Id="rId1" Type="http://schemas.openxmlformats.org/officeDocument/2006/relationships/slideLayout" Target="../slideLayouts/slideLayout112.xml"/></Relationships>
</file>

<file path=ppt/slides/_rels/slide295.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95.xml"/><Relationship Id="rId1" Type="http://schemas.openxmlformats.org/officeDocument/2006/relationships/slideLayout" Target="../slideLayouts/slideLayout113.xml"/></Relationships>
</file>

<file path=ppt/slides/_rels/slide296.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96.xml"/><Relationship Id="rId1" Type="http://schemas.openxmlformats.org/officeDocument/2006/relationships/slideLayout" Target="../slideLayouts/slideLayout114.xml"/></Relationships>
</file>

<file path=ppt/slides/_rels/slide297.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97.xml"/><Relationship Id="rId1" Type="http://schemas.openxmlformats.org/officeDocument/2006/relationships/slideLayout" Target="../slideLayouts/slideLayout115.xml"/></Relationships>
</file>

<file path=ppt/slides/_rels/slide298.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98.xml"/><Relationship Id="rId1" Type="http://schemas.openxmlformats.org/officeDocument/2006/relationships/slideLayout" Target="../slideLayouts/slideLayout116.xml"/></Relationships>
</file>

<file path=ppt/slides/_rels/slide299.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99.xml"/><Relationship Id="rId1" Type="http://schemas.openxmlformats.org/officeDocument/2006/relationships/slideLayout" Target="../slideLayouts/slideLayout11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eg"/></Relationships>
</file>

<file path=ppt/slides/_rels/slide300.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300.xml"/><Relationship Id="rId1" Type="http://schemas.openxmlformats.org/officeDocument/2006/relationships/slideLayout" Target="../slideLayouts/slideLayout118.xml"/></Relationships>
</file>

<file path=ppt/slides/_rels/slide301.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301.xml"/><Relationship Id="rId1" Type="http://schemas.openxmlformats.org/officeDocument/2006/relationships/slideLayout" Target="../slideLayouts/slideLayout119.xml"/></Relationships>
</file>

<file path=ppt/slides/_rels/slide302.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302.xml"/><Relationship Id="rId1" Type="http://schemas.openxmlformats.org/officeDocument/2006/relationships/slideLayout" Target="../slideLayouts/slideLayout120.xml"/></Relationships>
</file>

<file path=ppt/slides/_rels/slide303.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303.xml"/><Relationship Id="rId1" Type="http://schemas.openxmlformats.org/officeDocument/2006/relationships/slideLayout" Target="../slideLayouts/slideLayout121.xml"/></Relationships>
</file>

<file path=ppt/slides/_rels/slide304.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304.xml"/><Relationship Id="rId1" Type="http://schemas.openxmlformats.org/officeDocument/2006/relationships/slideLayout" Target="../slideLayouts/slideLayout122.xml"/></Relationships>
</file>

<file path=ppt/slides/_rels/slide305.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305.xml"/><Relationship Id="rId1" Type="http://schemas.openxmlformats.org/officeDocument/2006/relationships/slideLayout" Target="../slideLayouts/slideLayout123.xml"/></Relationships>
</file>

<file path=ppt/slides/_rels/slide306.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306.xml"/><Relationship Id="rId1" Type="http://schemas.openxmlformats.org/officeDocument/2006/relationships/slideLayout" Target="../slideLayouts/slideLayout124.xml"/></Relationships>
</file>

<file path=ppt/slides/_rels/slide307.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307.xml"/><Relationship Id="rId1" Type="http://schemas.openxmlformats.org/officeDocument/2006/relationships/slideLayout" Target="../slideLayouts/slideLayout125.xml"/></Relationships>
</file>

<file path=ppt/slides/_rels/slide308.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308.xml"/><Relationship Id="rId1" Type="http://schemas.openxmlformats.org/officeDocument/2006/relationships/slideLayout" Target="../slideLayouts/slideLayout126.xml"/></Relationships>
</file>

<file path=ppt/slides/_rels/slide309.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309.xml"/><Relationship Id="rId1" Type="http://schemas.openxmlformats.org/officeDocument/2006/relationships/slideLayout" Target="../slideLayouts/slideLayout1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310.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311.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2.xml"/><Relationship Id="rId1" Type="http://schemas.openxmlformats.org/officeDocument/2006/relationships/slideLayout" Target="../slideLayouts/slideLayout128.xml"/></Relationships>
</file>

<file path=ppt/slides/_rels/slide3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3.xml"/><Relationship Id="rId1" Type="http://schemas.openxmlformats.org/officeDocument/2006/relationships/slideLayout" Target="../slideLayouts/slideLayout129.xml"/><Relationship Id="rId5" Type="http://schemas.openxmlformats.org/officeDocument/2006/relationships/slide" Target="slide22.xml"/><Relationship Id="rId4" Type="http://schemas.openxmlformats.org/officeDocument/2006/relationships/slide" Target="slide8.xml"/></Relationships>
</file>

<file path=ppt/slides/_rels/slide314.xml.rels><?xml version="1.0" encoding="UTF-8" standalone="yes"?>
<Relationships xmlns="http://schemas.openxmlformats.org/package/2006/relationships"><Relationship Id="rId3" Type="http://schemas.openxmlformats.org/officeDocument/2006/relationships/hyperlink" Target="https://www.nps.gov/subjects/geology/plate-tectonics-accreted-terranes.htm" TargetMode="External"/><Relationship Id="rId2" Type="http://schemas.openxmlformats.org/officeDocument/2006/relationships/notesSlide" Target="../notesSlides/notesSlide314.xml"/><Relationship Id="rId1" Type="http://schemas.openxmlformats.org/officeDocument/2006/relationships/slideLayout" Target="../slideLayouts/slideLayout7.xml"/><Relationship Id="rId4" Type="http://schemas.openxmlformats.org/officeDocument/2006/relationships/image" Target="../media/image322.jpeg"/></Relationships>
</file>

<file path=ppt/slides/_rels/slide315.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315.xml"/><Relationship Id="rId1" Type="http://schemas.openxmlformats.org/officeDocument/2006/relationships/slideLayout" Target="../slideLayouts/slideLayout7.xml"/><Relationship Id="rId4" Type="http://schemas.openxmlformats.org/officeDocument/2006/relationships/hyperlink" Target="http://www.virginiaplaces.org/regions/physio.html" TargetMode="External"/></Relationships>
</file>

<file path=ppt/slides/_rels/slide316.xml.rels><?xml version="1.0" encoding="UTF-8" standalone="yes"?>
<Relationships xmlns="http://schemas.openxmlformats.org/package/2006/relationships"><Relationship Id="rId3" Type="http://schemas.openxmlformats.org/officeDocument/2006/relationships/hyperlink" Target="https://www.nps.gov/subjects/geology/plate-tectonics-accreted-terranes.htm" TargetMode="External"/><Relationship Id="rId2" Type="http://schemas.openxmlformats.org/officeDocument/2006/relationships/notesSlide" Target="../notesSlides/notesSlide316.xml"/><Relationship Id="rId1" Type="http://schemas.openxmlformats.org/officeDocument/2006/relationships/slideLayout" Target="../slideLayouts/slideLayout7.xml"/><Relationship Id="rId4" Type="http://schemas.openxmlformats.org/officeDocument/2006/relationships/image" Target="../media/image324.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8" Type="http://schemas.openxmlformats.org/officeDocument/2006/relationships/hyperlink" Target="https://en.wikipedia.org/wiki/180th_meridian" TargetMode="External"/><Relationship Id="rId3" Type="http://schemas.openxmlformats.org/officeDocument/2006/relationships/image" Target="../media/image50.png"/><Relationship Id="rId7" Type="http://schemas.openxmlformats.org/officeDocument/2006/relationships/hyperlink" Target="https://en.wikipedia.org/wiki/International_Date_Line"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4.jpeg"/></Relationships>
</file>

<file path=ppt/slides/_rels/slide3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1.png"/><Relationship Id="rId7"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8" Type="http://schemas.openxmlformats.org/officeDocument/2006/relationships/image" Target="../media/image61.gif"/><Relationship Id="rId3" Type="http://schemas.openxmlformats.org/officeDocument/2006/relationships/image" Target="../media/image51.png"/><Relationship Id="rId7" Type="http://schemas.openxmlformats.org/officeDocument/2006/relationships/image" Target="../media/image60.gif"/><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hyperlink" Target="https://en.wikipedia.org/wiki/Yukon" TargetMode="External"/><Relationship Id="rId5" Type="http://schemas.openxmlformats.org/officeDocument/2006/relationships/hyperlink" Target="https://en.wikipedia.org/wiki/Juneau,_Alaska" TargetMode="External"/><Relationship Id="rId4" Type="http://schemas.openxmlformats.org/officeDocument/2006/relationships/hyperlink" Target="https://en.wikipedia.org/wiki/Sitka,_Alaska" TargetMode="External"/><Relationship Id="rId9"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jpeg"/><Relationship Id="rId18" Type="http://schemas.openxmlformats.org/officeDocument/2006/relationships/image" Target="../media/image81.jpeg"/><Relationship Id="rId26" Type="http://schemas.openxmlformats.org/officeDocument/2006/relationships/image" Target="../media/image89.jpeg"/><Relationship Id="rId3" Type="http://schemas.openxmlformats.org/officeDocument/2006/relationships/image" Target="../media/image66.jpeg"/><Relationship Id="rId21" Type="http://schemas.openxmlformats.org/officeDocument/2006/relationships/image" Target="../media/image84.jpeg"/><Relationship Id="rId7" Type="http://schemas.openxmlformats.org/officeDocument/2006/relationships/image" Target="../media/image70.jpeg"/><Relationship Id="rId12" Type="http://schemas.openxmlformats.org/officeDocument/2006/relationships/image" Target="../media/image75.jpeg"/><Relationship Id="rId17" Type="http://schemas.openxmlformats.org/officeDocument/2006/relationships/image" Target="../media/image80.jpeg"/><Relationship Id="rId25" Type="http://schemas.openxmlformats.org/officeDocument/2006/relationships/image" Target="../media/image88.jpeg"/><Relationship Id="rId33" Type="http://schemas.openxmlformats.org/officeDocument/2006/relationships/image" Target="../media/image96.jpeg"/><Relationship Id="rId2" Type="http://schemas.openxmlformats.org/officeDocument/2006/relationships/notesSlide" Target="../notesSlides/notesSlide40.xml"/><Relationship Id="rId16" Type="http://schemas.openxmlformats.org/officeDocument/2006/relationships/image" Target="../media/image79.jpeg"/><Relationship Id="rId20" Type="http://schemas.openxmlformats.org/officeDocument/2006/relationships/image" Target="../media/image83.jpeg"/><Relationship Id="rId29"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74.jpeg"/><Relationship Id="rId24" Type="http://schemas.openxmlformats.org/officeDocument/2006/relationships/image" Target="../media/image87.jpeg"/><Relationship Id="rId32" Type="http://schemas.openxmlformats.org/officeDocument/2006/relationships/image" Target="../media/image95.jpeg"/><Relationship Id="rId5" Type="http://schemas.openxmlformats.org/officeDocument/2006/relationships/image" Target="../media/image68.jpeg"/><Relationship Id="rId15" Type="http://schemas.openxmlformats.org/officeDocument/2006/relationships/image" Target="../media/image78.jpeg"/><Relationship Id="rId23" Type="http://schemas.openxmlformats.org/officeDocument/2006/relationships/image" Target="../media/image86.jpeg"/><Relationship Id="rId28" Type="http://schemas.openxmlformats.org/officeDocument/2006/relationships/image" Target="../media/image91.jpeg"/><Relationship Id="rId10" Type="http://schemas.openxmlformats.org/officeDocument/2006/relationships/image" Target="../media/image73.jpeg"/><Relationship Id="rId19" Type="http://schemas.openxmlformats.org/officeDocument/2006/relationships/image" Target="../media/image82.jpeg"/><Relationship Id="rId31" Type="http://schemas.openxmlformats.org/officeDocument/2006/relationships/image" Target="../media/image94.jpeg"/><Relationship Id="rId4" Type="http://schemas.openxmlformats.org/officeDocument/2006/relationships/image" Target="../media/image67.jpeg"/><Relationship Id="rId9" Type="http://schemas.openxmlformats.org/officeDocument/2006/relationships/image" Target="../media/image72.jpeg"/><Relationship Id="rId14" Type="http://schemas.openxmlformats.org/officeDocument/2006/relationships/image" Target="../media/image77.jpeg"/><Relationship Id="rId22" Type="http://schemas.openxmlformats.org/officeDocument/2006/relationships/image" Target="../media/image85.jpeg"/><Relationship Id="rId27" Type="http://schemas.openxmlformats.org/officeDocument/2006/relationships/image" Target="../media/image90.jpeg"/><Relationship Id="rId30" Type="http://schemas.openxmlformats.org/officeDocument/2006/relationships/image" Target="../media/image93.jpeg"/></Relationships>
</file>

<file path=ppt/slides/_rels/slide41.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jpeg"/></Relationships>
</file>

<file path=ppt/slides/_rels/slide4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03.gif"/><Relationship Id="rId5" Type="http://schemas.openxmlformats.org/officeDocument/2006/relationships/image" Target="../media/image102.png"/><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51.xml.rels><?xml version="1.0" encoding="UTF-8" standalone="yes"?>
<Relationships xmlns="http://schemas.openxmlformats.org/package/2006/relationships"><Relationship Id="rId3" Type="http://schemas.openxmlformats.org/officeDocument/2006/relationships/hyperlink" Target="https://en.wikipedia.org/wiki/Settlement_of_the_Americas"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5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5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11.jpeg"/></Relationships>
</file>

<file path=ppt/slides/_rels/slide5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12.wmf"/><Relationship Id="rId5" Type="http://schemas.openxmlformats.org/officeDocument/2006/relationships/image" Target="../media/image109.jpeg"/><Relationship Id="rId4" Type="http://schemas.openxmlformats.org/officeDocument/2006/relationships/image" Target="../media/image111.jpeg"/></Relationships>
</file>

<file path=ppt/slides/_rels/slide56.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10.jpeg"/><Relationship Id="rId7" Type="http://schemas.openxmlformats.org/officeDocument/2006/relationships/image" Target="../media/image113.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12.wmf"/><Relationship Id="rId5" Type="http://schemas.openxmlformats.org/officeDocument/2006/relationships/image" Target="../media/image109.jpeg"/><Relationship Id="rId4" Type="http://schemas.openxmlformats.org/officeDocument/2006/relationships/image" Target="../media/image111.jpeg"/></Relationships>
</file>

<file path=ppt/slides/_rels/slide57.xml.rels><?xml version="1.0" encoding="UTF-8" standalone="yes"?>
<Relationships xmlns="http://schemas.openxmlformats.org/package/2006/relationships"><Relationship Id="rId3" Type="http://schemas.openxmlformats.org/officeDocument/2006/relationships/hyperlink" Target="http://www.beringia.com/exhibit/ice-age-animals/beringian-lion" TargetMode="External"/><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5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s://en.wikipedia.org/wiki/Yupik_peoples"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jpeg"/></Relationships>
</file>

<file path=ppt/slides/_rels/slide6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118.jpeg"/><Relationship Id="rId4" Type="http://schemas.openxmlformats.org/officeDocument/2006/relationships/image" Target="../media/image119.png"/></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18.jpeg"/><Relationship Id="rId4" Type="http://schemas.openxmlformats.org/officeDocument/2006/relationships/image" Target="../media/image119.png"/></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118.jpeg"/><Relationship Id="rId4" Type="http://schemas.openxmlformats.org/officeDocument/2006/relationships/image" Target="../media/image121.png"/></Relationships>
</file>

<file path=ppt/slides/_rels/slide67.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05.png"/><Relationship Id="rId7" Type="http://schemas.openxmlformats.org/officeDocument/2006/relationships/image" Target="../media/image118.jpe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06.jpeg"/></Relationships>
</file>

<file path=ppt/slides/_rels/slide6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124.jpeg"/><Relationship Id="rId4" Type="http://schemas.openxmlformats.org/officeDocument/2006/relationships/image" Target="../media/image123.jpeg"/></Relationships>
</file>

<file path=ppt/slides/_rels/slide6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en.wikipedia.org/wiki/On_Your_Knees_Cave" TargetMode="External"/><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122.jpeg"/></Relationships>
</file>

<file path=ppt/slides/_rels/slide7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7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105.png"/></Relationships>
</file>

<file path=ppt/slides/_rels/slide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77.xml.rels><?xml version="1.0" encoding="UTF-8" standalone="yes"?>
<Relationships xmlns="http://schemas.openxmlformats.org/package/2006/relationships"><Relationship Id="rId3" Type="http://schemas.openxmlformats.org/officeDocument/2006/relationships/hyperlink" Target="https://peachstatearchaeologicalsociety.org/index.php/archaeological-site-surveys/469-paleoindian-pre-clovis-evidence" TargetMode="External"/><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28.png"/></Relationships>
</file>

<file path=ppt/slides/_rels/slide7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106.jpeg"/></Relationships>
</file>

<file path=ppt/slides/_rels/slide79.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05.png"/><Relationship Id="rId7" Type="http://schemas.openxmlformats.org/officeDocument/2006/relationships/image" Target="../media/image132.jpe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0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06.jpeg"/></Relationships>
</file>

<file path=ppt/slides/_rels/slide81.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image" Target="../media/image135.png"/><Relationship Id="rId4" Type="http://schemas.openxmlformats.org/officeDocument/2006/relationships/image" Target="../media/image134.png"/></Relationships>
</file>

<file path=ppt/slides/_rels/slide82.xml.rels><?xml version="1.0" encoding="UTF-8" standalone="yes"?>
<Relationships xmlns="http://schemas.openxmlformats.org/package/2006/relationships"><Relationship Id="rId3" Type="http://schemas.openxmlformats.org/officeDocument/2006/relationships/hyperlink" Target="https://www.historyfiles.co.uk/FeaturesAmericas/PrehistoricFirstHumans02.htm" TargetMode="External"/><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83.xml.rels><?xml version="1.0" encoding="UTF-8" standalone="yes"?>
<Relationships xmlns="http://schemas.openxmlformats.org/package/2006/relationships"><Relationship Id="rId3" Type="http://schemas.openxmlformats.org/officeDocument/2006/relationships/hyperlink" Target="https://en.wikipedia.org/wiki/Luzia_Woman" TargetMode="External"/><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84.xml.rels><?xml version="1.0" encoding="UTF-8" standalone="yes"?>
<Relationships xmlns="http://schemas.openxmlformats.org/package/2006/relationships"><Relationship Id="rId3" Type="http://schemas.openxmlformats.org/officeDocument/2006/relationships/hyperlink" Target="https://en.wikipedia.org/wiki/Fuegians" TargetMode="External"/><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34.png"/></Relationships>
</file>

<file path=ppt/slides/_rels/slide86.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05.png"/><Relationship Id="rId7" Type="http://schemas.openxmlformats.org/officeDocument/2006/relationships/image" Target="../media/image141.pn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06.jpeg"/></Relationships>
</file>

<file path=ppt/slides/_rels/slide87.xml.rels><?xml version="1.0" encoding="UTF-8" standalone="yes"?>
<Relationships xmlns="http://schemas.openxmlformats.org/package/2006/relationships"><Relationship Id="rId3" Type="http://schemas.openxmlformats.org/officeDocument/2006/relationships/hyperlink" Target="https://en.wikipedia.org/wiki/Clovis_culture" TargetMode="External"/><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8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hyperlink" Target="https://en.wikipedia.org/wiki/Arlington_Springs_Man" TargetMode="External"/><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openxmlformats.org/officeDocument/2006/relationships/image" Target="../media/image141.png"/><Relationship Id="rId4" Type="http://schemas.openxmlformats.org/officeDocument/2006/relationships/hyperlink" Target="https://firstnativeamericans.com/2017/03/26/first-native-americans-4-coastal-theory/"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s://en.wikipedia.org/wiki/Anzick-1" TargetMode="External"/><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7.pn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92.xml.rels><?xml version="1.0" encoding="UTF-8" standalone="yes"?>
<Relationships xmlns="http://schemas.openxmlformats.org/package/2006/relationships"><Relationship Id="rId3" Type="http://schemas.openxmlformats.org/officeDocument/2006/relationships/hyperlink" Target="https://en.wikipedia.org/wiki/Meadowcroft_Rockshelter" TargetMode="External"/><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148.png"/></Relationships>
</file>

<file path=ppt/slides/_rels/slide93.xml.rels><?xml version="1.0" encoding="UTF-8" standalone="yes"?>
<Relationships xmlns="http://schemas.openxmlformats.org/package/2006/relationships"><Relationship Id="rId3" Type="http://schemas.openxmlformats.org/officeDocument/2006/relationships/hyperlink" Target="https://en.wikipedia.org/wiki/Monte_Verde" TargetMode="External"/><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94.xml.rels><?xml version="1.0" encoding="UTF-8" standalone="yes"?>
<Relationships xmlns="http://schemas.openxmlformats.org/package/2006/relationships"><Relationship Id="rId3" Type="http://schemas.openxmlformats.org/officeDocument/2006/relationships/hyperlink" Target="https://en.wikipedia.org/wiki/Buttermilk_Creek_complex" TargetMode="External"/><Relationship Id="rId2" Type="http://schemas.openxmlformats.org/officeDocument/2006/relationships/notesSlide" Target="../notesSlides/notesSlide94.xml"/><Relationship Id="rId1" Type="http://schemas.openxmlformats.org/officeDocument/2006/relationships/slideLayout" Target="../slideLayouts/slideLayout7.xml"/><Relationship Id="rId5" Type="http://schemas.openxmlformats.org/officeDocument/2006/relationships/image" Target="../media/image150.png"/><Relationship Id="rId4" Type="http://schemas.openxmlformats.org/officeDocument/2006/relationships/image" Target="../media/image149.png"/></Relationships>
</file>

<file path=ppt/slides/_rels/slide95.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53.png"/><Relationship Id="rId2" Type="http://schemas.openxmlformats.org/officeDocument/2006/relationships/notesSlide" Target="../notesSlides/notesSlide95.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47.png"/></Relationships>
</file>

<file path=ppt/slides/_rels/slide96.xml.rels><?xml version="1.0" encoding="UTF-8" standalone="yes"?>
<Relationships xmlns="http://schemas.openxmlformats.org/package/2006/relationships"><Relationship Id="rId3" Type="http://schemas.openxmlformats.org/officeDocument/2006/relationships/hyperlink" Target="https://www.usatoday.com/story/news/nation/2022/08/03/when-did-humans-settle-north-america/10223278002/" TargetMode="External"/><Relationship Id="rId2" Type="http://schemas.openxmlformats.org/officeDocument/2006/relationships/notesSlide" Target="../notesSlides/notesSlide96.xml"/><Relationship Id="rId1" Type="http://schemas.openxmlformats.org/officeDocument/2006/relationships/slideLayout" Target="../slideLayouts/slideLayout7.xml"/><Relationship Id="rId5" Type="http://schemas.openxmlformats.org/officeDocument/2006/relationships/image" Target="../media/image153.png"/><Relationship Id="rId4" Type="http://schemas.openxmlformats.org/officeDocument/2006/relationships/image" Target="../media/image151.png"/></Relationships>
</file>

<file path=ppt/slides/_rels/slide97.xml.rels><?xml version="1.0" encoding="UTF-8" standalone="yes"?>
<Relationships xmlns="http://schemas.openxmlformats.org/package/2006/relationships"><Relationship Id="rId3" Type="http://schemas.openxmlformats.org/officeDocument/2006/relationships/hyperlink" Target="https://news.arizona.edu/story/earliest-evidence-human-activity-found-americas" TargetMode="External"/><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98.xml.rels><?xml version="1.0" encoding="UTF-8" standalone="yes"?>
<Relationships xmlns="http://schemas.openxmlformats.org/package/2006/relationships"><Relationship Id="rId3" Type="http://schemas.openxmlformats.org/officeDocument/2006/relationships/hyperlink" Target="https://news.arizona.edu/story/earliest-evidence-human-activity-found-americas" TargetMode="External"/><Relationship Id="rId2" Type="http://schemas.openxmlformats.org/officeDocument/2006/relationships/notesSlide" Target="../notesSlides/notesSlide98.xml"/><Relationship Id="rId1" Type="http://schemas.openxmlformats.org/officeDocument/2006/relationships/slideLayout" Target="../slideLayouts/slideLayout1.xml"/><Relationship Id="rId5" Type="http://schemas.openxmlformats.org/officeDocument/2006/relationships/image" Target="../media/image155.png"/><Relationship Id="rId4" Type="http://schemas.openxmlformats.org/officeDocument/2006/relationships/image" Target="../media/image154.png"/></Relationships>
</file>

<file path=ppt/slides/_rels/slide9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9.xml"/><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0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004887"/>
            <a:ext cx="9139237" cy="5853113"/>
            <a:chOff x="-4763" y="1004887"/>
            <a:chExt cx="9139237" cy="5853113"/>
          </a:xfrm>
        </p:grpSpPr>
        <p:grpSp>
          <p:nvGrpSpPr>
            <p:cNvPr id="9" name="Group 1"/>
            <p:cNvGrpSpPr/>
            <p:nvPr/>
          </p:nvGrpSpPr>
          <p:grpSpPr>
            <a:xfrm>
              <a:off x="-4763" y="1004887"/>
              <a:ext cx="9139237" cy="5853113"/>
              <a:chOff x="-4763" y="1004887"/>
              <a:chExt cx="9139237" cy="5853113"/>
            </a:xfrm>
          </p:grpSpPr>
          <p:pic>
            <p:nvPicPr>
              <p:cNvPr id="12" name="Picture 3"/>
              <p:cNvPicPr>
                <a:picLocks noChangeAspect="1" noChangeArrowheads="1"/>
              </p:cNvPicPr>
              <p:nvPr/>
            </p:nvPicPr>
            <p:blipFill>
              <a:blip r:embed="rId3" cstate="print"/>
              <a:srcRect/>
              <a:stretch>
                <a:fillRect/>
              </a:stretch>
            </p:blipFill>
            <p:spPr bwMode="auto">
              <a:xfrm>
                <a:off x="-4763" y="1004887"/>
                <a:ext cx="9139237" cy="5853113"/>
              </a:xfrm>
              <a:prstGeom prst="rect">
                <a:avLst/>
              </a:prstGeom>
              <a:noFill/>
              <a:ln w="9525">
                <a:noFill/>
                <a:miter lim="800000"/>
                <a:headEnd/>
                <a:tailEnd/>
              </a:ln>
              <a:effectLst/>
            </p:spPr>
          </p:pic>
          <p:grpSp>
            <p:nvGrpSpPr>
              <p:cNvPr id="13" name="Group 9"/>
              <p:cNvGrpSpPr/>
              <p:nvPr/>
            </p:nvGrpSpPr>
            <p:grpSpPr>
              <a:xfrm>
                <a:off x="3048000" y="4736592"/>
                <a:ext cx="1135655" cy="368808"/>
                <a:chOff x="3048000" y="4736592"/>
                <a:chExt cx="1135655" cy="368808"/>
              </a:xfrm>
            </p:grpSpPr>
            <p:pic>
              <p:nvPicPr>
                <p:cNvPr id="14" name="Picture 3"/>
                <p:cNvPicPr>
                  <a:picLocks noChangeAspect="1" noChangeArrowheads="1"/>
                </p:cNvPicPr>
                <p:nvPr/>
              </p:nvPicPr>
              <p:blipFill>
                <a:blip r:embed="rId3"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15" name="TextBox 14"/>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0" name="Picture 3"/>
            <p:cNvPicPr>
              <a:picLocks noChangeAspect="1" noChangeArrowheads="1"/>
            </p:cNvPicPr>
            <p:nvPr/>
          </p:nvPicPr>
          <p:blipFill>
            <a:blip r:embed="rId4" cstate="print"/>
            <a:srcRect/>
            <a:stretch>
              <a:fillRect/>
            </a:stretch>
          </p:blipFill>
          <p:spPr bwMode="auto">
            <a:xfrm>
              <a:off x="6984054" y="3816350"/>
              <a:ext cx="145409" cy="222250"/>
            </a:xfrm>
            <a:prstGeom prst="rect">
              <a:avLst/>
            </a:prstGeom>
            <a:noFill/>
            <a:ln w="9525">
              <a:noFill/>
              <a:miter lim="800000"/>
              <a:headEnd/>
              <a:tailEnd/>
            </a:ln>
            <a:effectLst/>
          </p:spPr>
        </p:pic>
        <p:sp>
          <p:nvSpPr>
            <p:cNvPr id="11" name="TextBox 10"/>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useBgFill="1">
        <p:nvSpPr>
          <p:cNvPr id="6" name="Rectangle 5"/>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9144000" cy="923330"/>
          </a:xfrm>
          <a:prstGeom prst="rect">
            <a:avLst/>
          </a:prstGeom>
        </p:spPr>
        <p:txBody>
          <a:bodyPr wrap="square">
            <a:spAutoFit/>
          </a:bodyPr>
          <a:lstStyle/>
          <a:p>
            <a:pPr algn="ctr"/>
            <a:r>
              <a:rPr lang="en-US" sz="48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NATIONAL</a:t>
            </a:r>
            <a:r>
              <a:rPr lang="en-US" sz="5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 TREASURES</a:t>
            </a:r>
          </a:p>
        </p:txBody>
      </p:sp>
      <p:sp>
        <p:nvSpPr>
          <p:cNvPr id="16" name="Rectangle 15"/>
          <p:cNvSpPr/>
          <p:nvPr/>
        </p:nvSpPr>
        <p:spPr>
          <a:xfrm>
            <a:off x="0" y="6027003"/>
            <a:ext cx="9144000" cy="830997"/>
          </a:xfrm>
          <a:prstGeom prst="rect">
            <a:avLst/>
          </a:prstGeom>
        </p:spPr>
        <p:txBody>
          <a:bodyPr wrap="square">
            <a:spAutoFit/>
          </a:bodyPr>
          <a:lstStyle/>
          <a:p>
            <a:pPr algn="ctr"/>
            <a:r>
              <a:rPr lang="en-US" sz="48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IN OUR NATURAL WONDERS</a:t>
            </a:r>
            <a:endParaRPr lang="en-US" sz="5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endParaRPr>
          </a:p>
        </p:txBody>
      </p:sp>
      <p:sp>
        <p:nvSpPr>
          <p:cNvPr id="17" name="TextBox 16"/>
          <p:cNvSpPr txBox="1"/>
          <p:nvPr/>
        </p:nvSpPr>
        <p:spPr>
          <a:xfrm>
            <a:off x="2133600" y="2514600"/>
            <a:ext cx="5181600" cy="1938992"/>
          </a:xfrm>
          <a:prstGeom prst="rect">
            <a:avLst/>
          </a:prstGeom>
          <a:noFill/>
        </p:spPr>
        <p:txBody>
          <a:bodyPr wrap="square" rtlCol="0">
            <a:spAutoFit/>
          </a:bodyPr>
          <a:lstStyle/>
          <a:p>
            <a:r>
              <a:rPr lang="en-US" sz="12000" b="1" dirty="0" smtClean="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PART 2</a:t>
            </a:r>
            <a:endParaRPr lang="en-US" sz="12000" b="1" dirty="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0" y="6340475"/>
            <a:ext cx="381000" cy="365125"/>
          </a:xfrm>
        </p:spPr>
        <p:txBody>
          <a:bodyPr/>
          <a:lstStyle/>
          <a:p>
            <a:pPr>
              <a:defRPr/>
            </a:pPr>
            <a:fld id="{E0AD58C2-09CC-4499-B27B-B651041DF8D6}" type="slidenum">
              <a:rPr lang="en-US" smtClean="0"/>
              <a:pPr>
                <a:defRPr/>
              </a:pPr>
              <a:t>10</a:t>
            </a:fld>
            <a:endParaRPr lang="en-US" dirty="0"/>
          </a:p>
        </p:txBody>
      </p:sp>
      <p:pic>
        <p:nvPicPr>
          <p:cNvPr id="163842" name="Picture 2" descr="C:\Users\Owner\Documents\Science\Geology\Products\Rocks\Rock Cycle\rock cycle 3.jpg"/>
          <p:cNvPicPr>
            <a:picLocks noChangeAspect="1" noChangeArrowheads="1"/>
          </p:cNvPicPr>
          <p:nvPr/>
        </p:nvPicPr>
        <p:blipFill>
          <a:blip r:embed="rId3" cstate="print"/>
          <a:srcRect/>
          <a:stretch>
            <a:fillRect/>
          </a:stretch>
        </p:blipFill>
        <p:spPr bwMode="auto">
          <a:xfrm>
            <a:off x="2411076" y="762000"/>
            <a:ext cx="4321847" cy="5943600"/>
          </a:xfrm>
          <a:prstGeom prst="rect">
            <a:avLst/>
          </a:prstGeom>
          <a:noFill/>
        </p:spPr>
      </p:pic>
      <p:sp>
        <p:nvSpPr>
          <p:cNvPr id="12" name="Heptagon 11"/>
          <p:cNvSpPr/>
          <p:nvPr/>
        </p:nvSpPr>
        <p:spPr>
          <a:xfrm>
            <a:off x="1943100" y="1767840"/>
            <a:ext cx="400050" cy="377190"/>
          </a:xfrm>
          <a:prstGeom prst="heptagon">
            <a:avLst/>
          </a:prstGeom>
          <a:solidFill>
            <a:schemeClr val="tx1"/>
          </a:soli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solidFill>
                  <a:schemeClr val="bg1"/>
                </a:solidFill>
              </a:rPr>
              <a:t>1</a:t>
            </a:r>
            <a:endParaRPr lang="en-US" b="1" dirty="0">
              <a:solidFill>
                <a:schemeClr val="bg1"/>
              </a:solidFill>
            </a:endParaRPr>
          </a:p>
        </p:txBody>
      </p:sp>
      <p:sp>
        <p:nvSpPr>
          <p:cNvPr id="13" name="Heptagon 12"/>
          <p:cNvSpPr/>
          <p:nvPr/>
        </p:nvSpPr>
        <p:spPr>
          <a:xfrm>
            <a:off x="3364230" y="3646170"/>
            <a:ext cx="400050" cy="377190"/>
          </a:xfrm>
          <a:prstGeom prst="heptagon">
            <a:avLst/>
          </a:prstGeom>
          <a:solidFill>
            <a:schemeClr val="tx1"/>
          </a:soli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solidFill>
                  <a:schemeClr val="bg1"/>
                </a:solidFill>
              </a:rPr>
              <a:t>2</a:t>
            </a:r>
            <a:endParaRPr lang="en-US" b="1" dirty="0">
              <a:solidFill>
                <a:schemeClr val="bg1"/>
              </a:solidFill>
            </a:endParaRPr>
          </a:p>
        </p:txBody>
      </p:sp>
      <p:sp>
        <p:nvSpPr>
          <p:cNvPr id="14" name="Heptagon 13"/>
          <p:cNvSpPr/>
          <p:nvPr/>
        </p:nvSpPr>
        <p:spPr>
          <a:xfrm>
            <a:off x="3036570" y="5695950"/>
            <a:ext cx="400050" cy="377190"/>
          </a:xfrm>
          <a:prstGeom prst="heptagon">
            <a:avLst/>
          </a:prstGeom>
          <a:solidFill>
            <a:schemeClr val="tx1"/>
          </a:soli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solidFill>
                  <a:schemeClr val="bg1"/>
                </a:solidFill>
              </a:rPr>
              <a:t>3</a:t>
            </a:r>
            <a:endParaRPr lang="en-US" b="1" dirty="0">
              <a:solidFill>
                <a:schemeClr val="bg1"/>
              </a:solidFill>
            </a:endParaRPr>
          </a:p>
        </p:txBody>
      </p:sp>
      <p:sp>
        <p:nvSpPr>
          <p:cNvPr id="15" name="Heptagon 14"/>
          <p:cNvSpPr/>
          <p:nvPr/>
        </p:nvSpPr>
        <p:spPr>
          <a:xfrm>
            <a:off x="1143000" y="5715000"/>
            <a:ext cx="381000" cy="342900"/>
          </a:xfrm>
          <a:prstGeom prst="heptagon">
            <a:avLst/>
          </a:prstGeom>
          <a:solidFill>
            <a:schemeClr val="tx1"/>
          </a:soli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solidFill>
                  <a:schemeClr val="bg1"/>
                </a:solidFill>
              </a:rPr>
              <a:t>4</a:t>
            </a:r>
            <a:endParaRPr lang="en-US" b="1" dirty="0">
              <a:solidFill>
                <a:schemeClr val="bg1"/>
              </a:solidFill>
            </a:endParaRPr>
          </a:p>
        </p:txBody>
      </p:sp>
      <p:sp>
        <p:nvSpPr>
          <p:cNvPr id="16" name="Heptagon 15"/>
          <p:cNvSpPr/>
          <p:nvPr/>
        </p:nvSpPr>
        <p:spPr>
          <a:xfrm>
            <a:off x="845820" y="3676650"/>
            <a:ext cx="400050" cy="377190"/>
          </a:xfrm>
          <a:prstGeom prst="heptagon">
            <a:avLst/>
          </a:prstGeom>
          <a:solidFill>
            <a:schemeClr val="tx1"/>
          </a:soli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solidFill>
                  <a:schemeClr val="bg1"/>
                </a:solidFill>
              </a:rPr>
              <a:t>5</a:t>
            </a:r>
            <a:endParaRPr lang="en-US" b="1" dirty="0">
              <a:solidFill>
                <a:schemeClr val="bg1"/>
              </a:solidFill>
            </a:endParaRPr>
          </a:p>
        </p:txBody>
      </p:sp>
      <p:sp>
        <p:nvSpPr>
          <p:cNvPr id="17" name="Heptagon 16"/>
          <p:cNvSpPr/>
          <p:nvPr/>
        </p:nvSpPr>
        <p:spPr>
          <a:xfrm>
            <a:off x="1935144" y="1762648"/>
            <a:ext cx="400050" cy="377190"/>
          </a:xfrm>
          <a:prstGeom prst="heptagon">
            <a:avLst/>
          </a:prstGeom>
          <a:solidFill>
            <a:schemeClr val="tx1"/>
          </a:soli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solidFill>
                  <a:schemeClr val="bg1"/>
                </a:solidFill>
              </a:rPr>
              <a:t>6</a:t>
            </a:r>
            <a:endParaRPr lang="en-US" b="1" dirty="0">
              <a:solidFill>
                <a:schemeClr val="bg1"/>
              </a:solidFill>
            </a:endParaRPr>
          </a:p>
        </p:txBody>
      </p:sp>
      <p:sp>
        <p:nvSpPr>
          <p:cNvPr id="18" name="TextBox 17"/>
          <p:cNvSpPr txBox="1"/>
          <p:nvPr/>
        </p:nvSpPr>
        <p:spPr>
          <a:xfrm>
            <a:off x="4419600" y="625525"/>
            <a:ext cx="4724400" cy="6232475"/>
          </a:xfrm>
          <a:prstGeom prst="rect">
            <a:avLst/>
          </a:prstGeom>
          <a:noFill/>
        </p:spPr>
        <p:txBody>
          <a:bodyPr wrap="square" rtlCol="0">
            <a:spAutoFit/>
          </a:bodyPr>
          <a:lstStyle/>
          <a:p>
            <a:pPr marL="280988" indent="-280988">
              <a:spcAft>
                <a:spcPts val="600"/>
              </a:spcAft>
              <a:buFont typeface="+mj-lt"/>
              <a:buAutoNum type="arabicPeriod"/>
            </a:pPr>
            <a:r>
              <a:rPr lang="en-US" sz="2200" b="1" u="sng" dirty="0" smtClean="0">
                <a:solidFill>
                  <a:srgbClr val="FF0000"/>
                </a:solidFill>
                <a:effectLst>
                  <a:outerShdw blurRad="38100" dist="38100" dir="2700000" algn="tl">
                    <a:srgbClr val="000000">
                      <a:alpha val="43137"/>
                    </a:srgbClr>
                  </a:outerShdw>
                </a:effectLst>
              </a:rPr>
              <a:t>Magma forms when rocks melt </a:t>
            </a:r>
            <a:r>
              <a:rPr lang="en-US" sz="2200" b="1" dirty="0" smtClean="0"/>
              <a:t>deep beneath surface</a:t>
            </a:r>
          </a:p>
          <a:p>
            <a:pPr marL="280988" indent="-280988">
              <a:spcAft>
                <a:spcPts val="600"/>
              </a:spcAft>
              <a:buFont typeface="+mj-lt"/>
              <a:buAutoNum type="arabicPeriod"/>
            </a:pPr>
            <a:r>
              <a:rPr lang="en-US" sz="2200" b="1" dirty="0" smtClean="0"/>
              <a:t>When magma cools and solidifies, </a:t>
            </a:r>
            <a:r>
              <a:rPr lang="en-US" sz="2200" b="1" u="sng" dirty="0" smtClean="0">
                <a:ln w="3175">
                  <a:solidFill>
                    <a:schemeClr val="tx1"/>
                  </a:solidFill>
                </a:ln>
                <a:solidFill>
                  <a:schemeClr val="bg1"/>
                </a:solidFill>
                <a:effectLst>
                  <a:outerShdw blurRad="38100" dist="38100" dir="2700000" algn="tl">
                    <a:srgbClr val="000000">
                      <a:alpha val="43137"/>
                    </a:srgbClr>
                  </a:outerShdw>
                </a:effectLst>
              </a:rPr>
              <a:t>IGNEOUS</a:t>
            </a:r>
            <a:r>
              <a:rPr lang="en-US" sz="2200" b="1" u="sng" dirty="0" smtClean="0">
                <a:solidFill>
                  <a:srgbClr val="FF0000"/>
                </a:solidFill>
                <a:effectLst>
                  <a:outerShdw blurRad="38100" dist="38100" dir="2700000" algn="tl">
                    <a:srgbClr val="000000">
                      <a:alpha val="43137"/>
                    </a:srgbClr>
                  </a:outerShdw>
                </a:effectLst>
              </a:rPr>
              <a:t> rocks </a:t>
            </a:r>
            <a:r>
              <a:rPr lang="en-US" sz="2200" b="1" dirty="0" smtClean="0"/>
              <a:t>are formed</a:t>
            </a:r>
          </a:p>
          <a:p>
            <a:pPr marL="280988" indent="-280988">
              <a:spcAft>
                <a:spcPts val="600"/>
              </a:spcAft>
              <a:buFont typeface="+mj-lt"/>
              <a:buAutoNum type="arabicPeriod"/>
            </a:pPr>
            <a:r>
              <a:rPr lang="en-US" sz="2200" b="1" u="sng" dirty="0" smtClean="0">
                <a:solidFill>
                  <a:srgbClr val="FF0000"/>
                </a:solidFill>
                <a:effectLst>
                  <a:outerShdw blurRad="38100" dist="38100" dir="2700000" algn="tl">
                    <a:srgbClr val="000000">
                      <a:alpha val="43137"/>
                    </a:srgbClr>
                  </a:outerShdw>
                </a:effectLst>
              </a:rPr>
              <a:t>Weathering &amp; Erosion </a:t>
            </a:r>
            <a:r>
              <a:rPr lang="en-US" sz="2200" b="1" dirty="0" smtClean="0"/>
              <a:t>breaks down rocks; then deposits sediments at the continental margins</a:t>
            </a:r>
          </a:p>
          <a:p>
            <a:pPr marL="280988" indent="-280988">
              <a:spcAft>
                <a:spcPts val="600"/>
              </a:spcAft>
              <a:buFont typeface="+mj-lt"/>
              <a:buAutoNum type="arabicPeriod"/>
            </a:pPr>
            <a:r>
              <a:rPr lang="en-US" sz="2200" b="1" dirty="0" smtClean="0"/>
              <a:t>Sediments are </a:t>
            </a:r>
            <a:r>
              <a:rPr lang="en-US" sz="2200" b="1" u="sng" dirty="0" smtClean="0">
                <a:solidFill>
                  <a:srgbClr val="FF0000"/>
                </a:solidFill>
                <a:effectLst>
                  <a:outerShdw blurRad="38100" dist="38100" dir="2700000" algn="tl">
                    <a:srgbClr val="000000">
                      <a:alpha val="43137"/>
                    </a:srgbClr>
                  </a:outerShdw>
                </a:effectLst>
              </a:rPr>
              <a:t>compacted &amp; cemented</a:t>
            </a:r>
            <a:r>
              <a:rPr lang="en-US" sz="2200" b="1" dirty="0" smtClean="0"/>
              <a:t> to form </a:t>
            </a:r>
            <a:r>
              <a:rPr lang="en-US" sz="2200" b="1" u="sng" dirty="0" smtClean="0">
                <a:ln w="3175">
                  <a:solidFill>
                    <a:schemeClr val="tx1"/>
                  </a:solidFill>
                </a:ln>
                <a:solidFill>
                  <a:schemeClr val="bg1"/>
                </a:solidFill>
                <a:effectLst>
                  <a:outerShdw blurRad="38100" dist="38100" dir="2700000" algn="tl">
                    <a:srgbClr val="000000">
                      <a:alpha val="43137"/>
                    </a:srgbClr>
                  </a:outerShdw>
                </a:effectLst>
              </a:rPr>
              <a:t>SEDIMENTARY</a:t>
            </a:r>
            <a:r>
              <a:rPr lang="en-US" sz="2200" b="1" u="sng" dirty="0" smtClean="0">
                <a:solidFill>
                  <a:srgbClr val="FF0000"/>
                </a:solidFill>
                <a:effectLst>
                  <a:outerShdw blurRad="38100" dist="38100" dir="2700000" algn="tl">
                    <a:srgbClr val="000000">
                      <a:alpha val="43137"/>
                    </a:srgbClr>
                  </a:outerShdw>
                </a:effectLst>
              </a:rPr>
              <a:t> rocks</a:t>
            </a:r>
          </a:p>
          <a:p>
            <a:pPr marL="280988" indent="-280988">
              <a:spcAft>
                <a:spcPts val="600"/>
              </a:spcAft>
              <a:buFont typeface="+mj-lt"/>
              <a:buAutoNum type="arabicPeriod"/>
            </a:pPr>
            <a:r>
              <a:rPr lang="en-US" sz="2200" b="1" dirty="0" smtClean="0"/>
              <a:t>When sedimentary rocks are buried deep, heat &amp;pressure turns them into </a:t>
            </a:r>
            <a:r>
              <a:rPr lang="en-US" sz="2200" b="1" u="sng" dirty="0" smtClean="0">
                <a:solidFill>
                  <a:srgbClr val="FF0000"/>
                </a:solidFill>
                <a:effectLst>
                  <a:outerShdw blurRad="38100" dist="38100" dir="2700000" algn="tl">
                    <a:srgbClr val="000000">
                      <a:alpha val="43137"/>
                    </a:srgbClr>
                  </a:outerShdw>
                </a:effectLst>
              </a:rPr>
              <a:t>partially melted </a:t>
            </a:r>
            <a:r>
              <a:rPr lang="en-US" sz="2200" b="1" u="sng" dirty="0" smtClean="0">
                <a:ln w="3175">
                  <a:solidFill>
                    <a:schemeClr val="tx1"/>
                  </a:solidFill>
                </a:ln>
                <a:solidFill>
                  <a:schemeClr val="bg1"/>
                </a:solidFill>
                <a:effectLst>
                  <a:outerShdw blurRad="38100" dist="38100" dir="2700000" algn="tl">
                    <a:srgbClr val="000000">
                      <a:alpha val="43137"/>
                    </a:srgbClr>
                  </a:outerShdw>
                </a:effectLst>
              </a:rPr>
              <a:t>METAMORPHIC</a:t>
            </a:r>
            <a:r>
              <a:rPr lang="en-US" sz="2200" b="1" u="sng" dirty="0" smtClean="0">
                <a:solidFill>
                  <a:srgbClr val="FF0000"/>
                </a:solidFill>
                <a:effectLst>
                  <a:outerShdw blurRad="38100" dist="38100" dir="2700000" algn="tl">
                    <a:srgbClr val="000000">
                      <a:alpha val="43137"/>
                    </a:srgbClr>
                  </a:outerShdw>
                </a:effectLst>
              </a:rPr>
              <a:t> rocks</a:t>
            </a:r>
          </a:p>
          <a:p>
            <a:pPr marL="280988" indent="-280988">
              <a:spcAft>
                <a:spcPts val="600"/>
              </a:spcAft>
              <a:buFont typeface="+mj-lt"/>
              <a:buAutoNum type="arabicPeriod"/>
            </a:pPr>
            <a:r>
              <a:rPr lang="en-US" sz="2200" b="1" dirty="0" smtClean="0"/>
              <a:t>Metamorphic rocks are buried deeper &amp; </a:t>
            </a:r>
            <a:r>
              <a:rPr lang="en-US" sz="2200" b="1" u="sng" dirty="0" smtClean="0">
                <a:solidFill>
                  <a:srgbClr val="FF0000"/>
                </a:solidFill>
                <a:effectLst>
                  <a:outerShdw blurRad="38100" dist="38100" dir="2700000" algn="tl">
                    <a:srgbClr val="000000">
                      <a:alpha val="43137"/>
                    </a:srgbClr>
                  </a:outerShdw>
                </a:effectLst>
              </a:rPr>
              <a:t>fully melted</a:t>
            </a:r>
            <a:r>
              <a:rPr lang="en-US" sz="2200" b="1" dirty="0" smtClean="0"/>
              <a:t> to become </a:t>
            </a:r>
            <a:r>
              <a:rPr lang="en-US" sz="2200" b="1" u="sng" dirty="0" smtClean="0">
                <a:solidFill>
                  <a:srgbClr val="FF0000"/>
                </a:solidFill>
                <a:effectLst>
                  <a:outerShdw blurRad="38100" dist="38100" dir="2700000" algn="tl">
                    <a:srgbClr val="000000">
                      <a:alpha val="43137"/>
                    </a:srgbClr>
                  </a:outerShdw>
                </a:effectLst>
              </a:rPr>
              <a:t>IGNEOUS  rocks – cycle starts again!</a:t>
            </a:r>
          </a:p>
        </p:txBody>
      </p:sp>
      <p:sp>
        <p:nvSpPr>
          <p:cNvPr id="19" name="Rectangle 18"/>
          <p:cNvSpPr/>
          <p:nvPr/>
        </p:nvSpPr>
        <p:spPr>
          <a:xfrm>
            <a:off x="0" y="1"/>
            <a:ext cx="9144000" cy="609600"/>
          </a:xfrm>
          <a:prstGeom prst="rect">
            <a:avLst/>
          </a:prstGeom>
          <a:solidFill>
            <a:srgbClr val="FFFF00"/>
          </a:solidFill>
        </p:spPr>
        <p:txBody>
          <a:bodyPr wrap="square">
            <a:normAutofit/>
          </a:bodyPr>
          <a:lstStyle/>
          <a:p>
            <a:pPr algn="ctr"/>
            <a:r>
              <a:rPr lang="en-US" sz="3200" b="1" dirty="0" smtClean="0"/>
              <a:t>ROCKS &amp; THE ROCK CYCLE</a:t>
            </a:r>
            <a:endParaRPr lang="en-US" sz="3200" b="1" dirty="0"/>
          </a:p>
        </p:txBody>
      </p:sp>
      <p:sp>
        <p:nvSpPr>
          <p:cNvPr id="20" name="TextBox 19"/>
          <p:cNvSpPr txBox="1"/>
          <p:nvPr/>
        </p:nvSpPr>
        <p:spPr>
          <a:xfrm>
            <a:off x="2209800" y="1720840"/>
            <a:ext cx="4724400" cy="3416320"/>
          </a:xfrm>
          <a:prstGeom prst="rect">
            <a:avLst/>
          </a:prstGeom>
          <a:solidFill>
            <a:srgbClr val="FFFF00"/>
          </a:solidFill>
        </p:spPr>
        <p:txBody>
          <a:bodyPr wrap="square" rtlCol="0">
            <a:spAutoFit/>
          </a:bodyPr>
          <a:lstStyle/>
          <a:p>
            <a:pPr algn="ctr"/>
            <a:r>
              <a:rPr lang="en-US" sz="7200" b="1" dirty="0" smtClean="0"/>
              <a:t>Remember,</a:t>
            </a:r>
          </a:p>
          <a:p>
            <a:pPr algn="ctr"/>
            <a:r>
              <a:rPr lang="en-US" sz="7200" b="1" dirty="0" smtClean="0"/>
              <a:t>3 Types of Rock!</a:t>
            </a:r>
            <a:endParaRPr lang="en-US" sz="7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842"/>
                                        </p:tgtEl>
                                        <p:attrNameLst>
                                          <p:attrName>style.visibility</p:attrName>
                                        </p:attrNameLst>
                                      </p:cBhvr>
                                      <p:to>
                                        <p:strVal val="visible"/>
                                      </p:to>
                                    </p:set>
                                    <p:animEffect transition="in" filter="fade">
                                      <p:cBhvr>
                                        <p:cTn id="7" dur="1000"/>
                                        <p:tgtEl>
                                          <p:spTgt spid="163842"/>
                                        </p:tgtEl>
                                      </p:cBhvr>
                                    </p:animEffect>
                                  </p:childTnLst>
                                </p:cTn>
                              </p:par>
                              <p:par>
                                <p:cTn id="8" presetID="35" presetClass="path" presetSubtype="0" accel="50000" decel="50000" fill="hold" nodeType="withEffect">
                                  <p:stCondLst>
                                    <p:cond delay="0"/>
                                  </p:stCondLst>
                                  <p:childTnLst>
                                    <p:animMotion origin="layout" path="M 0 0  L -0.25 0  E" pathEditMode="relative" ptsTypes="">
                                      <p:cBhvr>
                                        <p:cTn id="9" dur="2000" fill="hold"/>
                                        <p:tgtEl>
                                          <p:spTgt spid="163842"/>
                                        </p:tgtEl>
                                        <p:attrNameLst>
                                          <p:attrName>ppt_x</p:attrName>
                                          <p:attrName>ppt_y</p:attrName>
                                        </p:attrNameLst>
                                      </p:cBhvr>
                                    </p:animMotion>
                                  </p:childTnLst>
                                </p:cTn>
                              </p:par>
                            </p:childTnLst>
                          </p:cTn>
                        </p:par>
                        <p:par>
                          <p:cTn id="10" fill="hold">
                            <p:stCondLst>
                              <p:cond delay="2000"/>
                            </p:stCondLst>
                            <p:childTnLst>
                              <p:par>
                                <p:cTn id="11" presetID="26"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80">
                                          <p:stCondLst>
                                            <p:cond delay="0"/>
                                          </p:stCondLst>
                                        </p:cTn>
                                        <p:tgtEl>
                                          <p:spTgt spid="12"/>
                                        </p:tgtEl>
                                      </p:cBhvr>
                                    </p:animEffect>
                                    <p:anim calcmode="lin" valueType="num">
                                      <p:cBhvr>
                                        <p:cTn id="1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9" dur="26">
                                          <p:stCondLst>
                                            <p:cond delay="650"/>
                                          </p:stCondLst>
                                        </p:cTn>
                                        <p:tgtEl>
                                          <p:spTgt spid="12"/>
                                        </p:tgtEl>
                                      </p:cBhvr>
                                      <p:to x="100000" y="60000"/>
                                    </p:animScale>
                                    <p:animScale>
                                      <p:cBhvr>
                                        <p:cTn id="20" dur="166" decel="50000">
                                          <p:stCondLst>
                                            <p:cond delay="676"/>
                                          </p:stCondLst>
                                        </p:cTn>
                                        <p:tgtEl>
                                          <p:spTgt spid="12"/>
                                        </p:tgtEl>
                                      </p:cBhvr>
                                      <p:to x="100000" y="100000"/>
                                    </p:animScale>
                                    <p:animScale>
                                      <p:cBhvr>
                                        <p:cTn id="21" dur="26">
                                          <p:stCondLst>
                                            <p:cond delay="1312"/>
                                          </p:stCondLst>
                                        </p:cTn>
                                        <p:tgtEl>
                                          <p:spTgt spid="12"/>
                                        </p:tgtEl>
                                      </p:cBhvr>
                                      <p:to x="100000" y="80000"/>
                                    </p:animScale>
                                    <p:animScale>
                                      <p:cBhvr>
                                        <p:cTn id="22" dur="166" decel="50000">
                                          <p:stCondLst>
                                            <p:cond delay="1338"/>
                                          </p:stCondLst>
                                        </p:cTn>
                                        <p:tgtEl>
                                          <p:spTgt spid="12"/>
                                        </p:tgtEl>
                                      </p:cBhvr>
                                      <p:to x="100000" y="100000"/>
                                    </p:animScale>
                                    <p:animScale>
                                      <p:cBhvr>
                                        <p:cTn id="23" dur="26">
                                          <p:stCondLst>
                                            <p:cond delay="1642"/>
                                          </p:stCondLst>
                                        </p:cTn>
                                        <p:tgtEl>
                                          <p:spTgt spid="12"/>
                                        </p:tgtEl>
                                      </p:cBhvr>
                                      <p:to x="100000" y="90000"/>
                                    </p:animScale>
                                    <p:animScale>
                                      <p:cBhvr>
                                        <p:cTn id="24" dur="166" decel="50000">
                                          <p:stCondLst>
                                            <p:cond delay="1668"/>
                                          </p:stCondLst>
                                        </p:cTn>
                                        <p:tgtEl>
                                          <p:spTgt spid="12"/>
                                        </p:tgtEl>
                                      </p:cBhvr>
                                      <p:to x="100000" y="100000"/>
                                    </p:animScale>
                                    <p:animScale>
                                      <p:cBhvr>
                                        <p:cTn id="25" dur="26">
                                          <p:stCondLst>
                                            <p:cond delay="1808"/>
                                          </p:stCondLst>
                                        </p:cTn>
                                        <p:tgtEl>
                                          <p:spTgt spid="12"/>
                                        </p:tgtEl>
                                      </p:cBhvr>
                                      <p:to x="100000" y="95000"/>
                                    </p:animScale>
                                    <p:animScale>
                                      <p:cBhvr>
                                        <p:cTn id="26" dur="166" decel="50000">
                                          <p:stCondLst>
                                            <p:cond delay="1834"/>
                                          </p:stCondLst>
                                        </p:cTn>
                                        <p:tgtEl>
                                          <p:spTgt spid="12"/>
                                        </p:tgtEl>
                                      </p:cBhvr>
                                      <p:to x="100000" y="100000"/>
                                    </p:animScale>
                                  </p:childTnLst>
                                </p:cTn>
                              </p:par>
                              <p:par>
                                <p:cTn id="27" presetID="22" presetClass="entr" presetSubtype="8" fill="hold" nodeType="with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wipe(left)">
                                      <p:cBhvr>
                                        <p:cTn id="29" dur="10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80">
                                          <p:stCondLst>
                                            <p:cond delay="0"/>
                                          </p:stCondLst>
                                        </p:cTn>
                                        <p:tgtEl>
                                          <p:spTgt spid="13"/>
                                        </p:tgtEl>
                                      </p:cBhvr>
                                    </p:animEffect>
                                    <p:anim calcmode="lin" valueType="num">
                                      <p:cBhvr>
                                        <p:cTn id="3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0" dur="26">
                                          <p:stCondLst>
                                            <p:cond delay="650"/>
                                          </p:stCondLst>
                                        </p:cTn>
                                        <p:tgtEl>
                                          <p:spTgt spid="13"/>
                                        </p:tgtEl>
                                      </p:cBhvr>
                                      <p:to x="100000" y="60000"/>
                                    </p:animScale>
                                    <p:animScale>
                                      <p:cBhvr>
                                        <p:cTn id="41" dur="166" decel="50000">
                                          <p:stCondLst>
                                            <p:cond delay="676"/>
                                          </p:stCondLst>
                                        </p:cTn>
                                        <p:tgtEl>
                                          <p:spTgt spid="13"/>
                                        </p:tgtEl>
                                      </p:cBhvr>
                                      <p:to x="100000" y="100000"/>
                                    </p:animScale>
                                    <p:animScale>
                                      <p:cBhvr>
                                        <p:cTn id="42" dur="26">
                                          <p:stCondLst>
                                            <p:cond delay="1312"/>
                                          </p:stCondLst>
                                        </p:cTn>
                                        <p:tgtEl>
                                          <p:spTgt spid="13"/>
                                        </p:tgtEl>
                                      </p:cBhvr>
                                      <p:to x="100000" y="80000"/>
                                    </p:animScale>
                                    <p:animScale>
                                      <p:cBhvr>
                                        <p:cTn id="43" dur="166" decel="50000">
                                          <p:stCondLst>
                                            <p:cond delay="1338"/>
                                          </p:stCondLst>
                                        </p:cTn>
                                        <p:tgtEl>
                                          <p:spTgt spid="13"/>
                                        </p:tgtEl>
                                      </p:cBhvr>
                                      <p:to x="100000" y="100000"/>
                                    </p:animScale>
                                    <p:animScale>
                                      <p:cBhvr>
                                        <p:cTn id="44" dur="26">
                                          <p:stCondLst>
                                            <p:cond delay="1642"/>
                                          </p:stCondLst>
                                        </p:cTn>
                                        <p:tgtEl>
                                          <p:spTgt spid="13"/>
                                        </p:tgtEl>
                                      </p:cBhvr>
                                      <p:to x="100000" y="90000"/>
                                    </p:animScale>
                                    <p:animScale>
                                      <p:cBhvr>
                                        <p:cTn id="45" dur="166" decel="50000">
                                          <p:stCondLst>
                                            <p:cond delay="1668"/>
                                          </p:stCondLst>
                                        </p:cTn>
                                        <p:tgtEl>
                                          <p:spTgt spid="13"/>
                                        </p:tgtEl>
                                      </p:cBhvr>
                                      <p:to x="100000" y="100000"/>
                                    </p:animScale>
                                    <p:animScale>
                                      <p:cBhvr>
                                        <p:cTn id="46" dur="26">
                                          <p:stCondLst>
                                            <p:cond delay="1808"/>
                                          </p:stCondLst>
                                        </p:cTn>
                                        <p:tgtEl>
                                          <p:spTgt spid="13"/>
                                        </p:tgtEl>
                                      </p:cBhvr>
                                      <p:to x="100000" y="95000"/>
                                    </p:animScale>
                                    <p:animScale>
                                      <p:cBhvr>
                                        <p:cTn id="47" dur="166" decel="50000">
                                          <p:stCondLst>
                                            <p:cond delay="1834"/>
                                          </p:stCondLst>
                                        </p:cTn>
                                        <p:tgtEl>
                                          <p:spTgt spid="13"/>
                                        </p:tgtEl>
                                      </p:cBhvr>
                                      <p:to x="100000" y="100000"/>
                                    </p:animScale>
                                  </p:childTnLst>
                                </p:cTn>
                              </p:par>
                              <p:par>
                                <p:cTn id="48" presetID="22" presetClass="entr" presetSubtype="8" fill="hold" nodeType="withEffect">
                                  <p:stCondLst>
                                    <p:cond delay="0"/>
                                  </p:stCondLst>
                                  <p:childTnLst>
                                    <p:set>
                                      <p:cBhvr>
                                        <p:cTn id="49" dur="1" fill="hold">
                                          <p:stCondLst>
                                            <p:cond delay="0"/>
                                          </p:stCondLst>
                                        </p:cTn>
                                        <p:tgtEl>
                                          <p:spTgt spid="18">
                                            <p:txEl>
                                              <p:pRg st="1" end="1"/>
                                            </p:txEl>
                                          </p:spTgt>
                                        </p:tgtEl>
                                        <p:attrNameLst>
                                          <p:attrName>style.visibility</p:attrName>
                                        </p:attrNameLst>
                                      </p:cBhvr>
                                      <p:to>
                                        <p:strVal val="visible"/>
                                      </p:to>
                                    </p:set>
                                    <p:animEffect transition="in" filter="wipe(left)">
                                      <p:cBhvr>
                                        <p:cTn id="50" dur="1000"/>
                                        <p:tgtEl>
                                          <p:spTgt spid="18">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80">
                                          <p:stCondLst>
                                            <p:cond delay="0"/>
                                          </p:stCondLst>
                                        </p:cTn>
                                        <p:tgtEl>
                                          <p:spTgt spid="14"/>
                                        </p:tgtEl>
                                      </p:cBhvr>
                                    </p:animEffect>
                                    <p:anim calcmode="lin" valueType="num">
                                      <p:cBhvr>
                                        <p:cTn id="5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1" dur="26">
                                          <p:stCondLst>
                                            <p:cond delay="650"/>
                                          </p:stCondLst>
                                        </p:cTn>
                                        <p:tgtEl>
                                          <p:spTgt spid="14"/>
                                        </p:tgtEl>
                                      </p:cBhvr>
                                      <p:to x="100000" y="60000"/>
                                    </p:animScale>
                                    <p:animScale>
                                      <p:cBhvr>
                                        <p:cTn id="62" dur="166" decel="50000">
                                          <p:stCondLst>
                                            <p:cond delay="676"/>
                                          </p:stCondLst>
                                        </p:cTn>
                                        <p:tgtEl>
                                          <p:spTgt spid="14"/>
                                        </p:tgtEl>
                                      </p:cBhvr>
                                      <p:to x="100000" y="100000"/>
                                    </p:animScale>
                                    <p:animScale>
                                      <p:cBhvr>
                                        <p:cTn id="63" dur="26">
                                          <p:stCondLst>
                                            <p:cond delay="1312"/>
                                          </p:stCondLst>
                                        </p:cTn>
                                        <p:tgtEl>
                                          <p:spTgt spid="14"/>
                                        </p:tgtEl>
                                      </p:cBhvr>
                                      <p:to x="100000" y="80000"/>
                                    </p:animScale>
                                    <p:animScale>
                                      <p:cBhvr>
                                        <p:cTn id="64" dur="166" decel="50000">
                                          <p:stCondLst>
                                            <p:cond delay="1338"/>
                                          </p:stCondLst>
                                        </p:cTn>
                                        <p:tgtEl>
                                          <p:spTgt spid="14"/>
                                        </p:tgtEl>
                                      </p:cBhvr>
                                      <p:to x="100000" y="100000"/>
                                    </p:animScale>
                                    <p:animScale>
                                      <p:cBhvr>
                                        <p:cTn id="65" dur="26">
                                          <p:stCondLst>
                                            <p:cond delay="1642"/>
                                          </p:stCondLst>
                                        </p:cTn>
                                        <p:tgtEl>
                                          <p:spTgt spid="14"/>
                                        </p:tgtEl>
                                      </p:cBhvr>
                                      <p:to x="100000" y="90000"/>
                                    </p:animScale>
                                    <p:animScale>
                                      <p:cBhvr>
                                        <p:cTn id="66" dur="166" decel="50000">
                                          <p:stCondLst>
                                            <p:cond delay="1668"/>
                                          </p:stCondLst>
                                        </p:cTn>
                                        <p:tgtEl>
                                          <p:spTgt spid="14"/>
                                        </p:tgtEl>
                                      </p:cBhvr>
                                      <p:to x="100000" y="100000"/>
                                    </p:animScale>
                                    <p:animScale>
                                      <p:cBhvr>
                                        <p:cTn id="67" dur="26">
                                          <p:stCondLst>
                                            <p:cond delay="1808"/>
                                          </p:stCondLst>
                                        </p:cTn>
                                        <p:tgtEl>
                                          <p:spTgt spid="14"/>
                                        </p:tgtEl>
                                      </p:cBhvr>
                                      <p:to x="100000" y="95000"/>
                                    </p:animScale>
                                    <p:animScale>
                                      <p:cBhvr>
                                        <p:cTn id="68" dur="166" decel="50000">
                                          <p:stCondLst>
                                            <p:cond delay="1834"/>
                                          </p:stCondLst>
                                        </p:cTn>
                                        <p:tgtEl>
                                          <p:spTgt spid="14"/>
                                        </p:tgtEl>
                                      </p:cBhvr>
                                      <p:to x="100000" y="100000"/>
                                    </p:animScale>
                                  </p:childTnLst>
                                </p:cTn>
                              </p:par>
                              <p:par>
                                <p:cTn id="69" presetID="22" presetClass="entr" presetSubtype="8" fill="hold" nodeType="withEffect">
                                  <p:stCondLst>
                                    <p:cond delay="0"/>
                                  </p:stCondLst>
                                  <p:childTnLst>
                                    <p:set>
                                      <p:cBhvr>
                                        <p:cTn id="70" dur="1" fill="hold">
                                          <p:stCondLst>
                                            <p:cond delay="0"/>
                                          </p:stCondLst>
                                        </p:cTn>
                                        <p:tgtEl>
                                          <p:spTgt spid="18">
                                            <p:txEl>
                                              <p:pRg st="2" end="2"/>
                                            </p:txEl>
                                          </p:spTgt>
                                        </p:tgtEl>
                                        <p:attrNameLst>
                                          <p:attrName>style.visibility</p:attrName>
                                        </p:attrNameLst>
                                      </p:cBhvr>
                                      <p:to>
                                        <p:strVal val="visible"/>
                                      </p:to>
                                    </p:set>
                                    <p:animEffect transition="in" filter="wipe(left)">
                                      <p:cBhvr>
                                        <p:cTn id="71" dur="1000"/>
                                        <p:tgtEl>
                                          <p:spTgt spid="18">
                                            <p:txEl>
                                              <p:pRg st="2" end="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down)">
                                      <p:cBhvr>
                                        <p:cTn id="76" dur="580">
                                          <p:stCondLst>
                                            <p:cond delay="0"/>
                                          </p:stCondLst>
                                        </p:cTn>
                                        <p:tgtEl>
                                          <p:spTgt spid="15"/>
                                        </p:tgtEl>
                                      </p:cBhvr>
                                    </p:animEffect>
                                    <p:anim calcmode="lin" valueType="num">
                                      <p:cBhvr>
                                        <p:cTn id="7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2" dur="26">
                                          <p:stCondLst>
                                            <p:cond delay="650"/>
                                          </p:stCondLst>
                                        </p:cTn>
                                        <p:tgtEl>
                                          <p:spTgt spid="15"/>
                                        </p:tgtEl>
                                      </p:cBhvr>
                                      <p:to x="100000" y="60000"/>
                                    </p:animScale>
                                    <p:animScale>
                                      <p:cBhvr>
                                        <p:cTn id="83" dur="166" decel="50000">
                                          <p:stCondLst>
                                            <p:cond delay="676"/>
                                          </p:stCondLst>
                                        </p:cTn>
                                        <p:tgtEl>
                                          <p:spTgt spid="15"/>
                                        </p:tgtEl>
                                      </p:cBhvr>
                                      <p:to x="100000" y="100000"/>
                                    </p:animScale>
                                    <p:animScale>
                                      <p:cBhvr>
                                        <p:cTn id="84" dur="26">
                                          <p:stCondLst>
                                            <p:cond delay="1312"/>
                                          </p:stCondLst>
                                        </p:cTn>
                                        <p:tgtEl>
                                          <p:spTgt spid="15"/>
                                        </p:tgtEl>
                                      </p:cBhvr>
                                      <p:to x="100000" y="80000"/>
                                    </p:animScale>
                                    <p:animScale>
                                      <p:cBhvr>
                                        <p:cTn id="85" dur="166" decel="50000">
                                          <p:stCondLst>
                                            <p:cond delay="1338"/>
                                          </p:stCondLst>
                                        </p:cTn>
                                        <p:tgtEl>
                                          <p:spTgt spid="15"/>
                                        </p:tgtEl>
                                      </p:cBhvr>
                                      <p:to x="100000" y="100000"/>
                                    </p:animScale>
                                    <p:animScale>
                                      <p:cBhvr>
                                        <p:cTn id="86" dur="26">
                                          <p:stCondLst>
                                            <p:cond delay="1642"/>
                                          </p:stCondLst>
                                        </p:cTn>
                                        <p:tgtEl>
                                          <p:spTgt spid="15"/>
                                        </p:tgtEl>
                                      </p:cBhvr>
                                      <p:to x="100000" y="90000"/>
                                    </p:animScale>
                                    <p:animScale>
                                      <p:cBhvr>
                                        <p:cTn id="87" dur="166" decel="50000">
                                          <p:stCondLst>
                                            <p:cond delay="1668"/>
                                          </p:stCondLst>
                                        </p:cTn>
                                        <p:tgtEl>
                                          <p:spTgt spid="15"/>
                                        </p:tgtEl>
                                      </p:cBhvr>
                                      <p:to x="100000" y="100000"/>
                                    </p:animScale>
                                    <p:animScale>
                                      <p:cBhvr>
                                        <p:cTn id="88" dur="26">
                                          <p:stCondLst>
                                            <p:cond delay="1808"/>
                                          </p:stCondLst>
                                        </p:cTn>
                                        <p:tgtEl>
                                          <p:spTgt spid="15"/>
                                        </p:tgtEl>
                                      </p:cBhvr>
                                      <p:to x="100000" y="95000"/>
                                    </p:animScale>
                                    <p:animScale>
                                      <p:cBhvr>
                                        <p:cTn id="89" dur="166" decel="50000">
                                          <p:stCondLst>
                                            <p:cond delay="1834"/>
                                          </p:stCondLst>
                                        </p:cTn>
                                        <p:tgtEl>
                                          <p:spTgt spid="15"/>
                                        </p:tgtEl>
                                      </p:cBhvr>
                                      <p:to x="100000" y="100000"/>
                                    </p:animScale>
                                  </p:childTnLst>
                                </p:cTn>
                              </p:par>
                              <p:par>
                                <p:cTn id="90" presetID="22" presetClass="entr" presetSubtype="8" fill="hold" nodeType="withEffect">
                                  <p:stCondLst>
                                    <p:cond delay="0"/>
                                  </p:stCondLst>
                                  <p:childTnLst>
                                    <p:set>
                                      <p:cBhvr>
                                        <p:cTn id="91" dur="1" fill="hold">
                                          <p:stCondLst>
                                            <p:cond delay="0"/>
                                          </p:stCondLst>
                                        </p:cTn>
                                        <p:tgtEl>
                                          <p:spTgt spid="18">
                                            <p:txEl>
                                              <p:pRg st="3" end="3"/>
                                            </p:txEl>
                                          </p:spTgt>
                                        </p:tgtEl>
                                        <p:attrNameLst>
                                          <p:attrName>style.visibility</p:attrName>
                                        </p:attrNameLst>
                                      </p:cBhvr>
                                      <p:to>
                                        <p:strVal val="visible"/>
                                      </p:to>
                                    </p:set>
                                    <p:animEffect transition="in" filter="wipe(left)">
                                      <p:cBhvr>
                                        <p:cTn id="92" dur="1000"/>
                                        <p:tgtEl>
                                          <p:spTgt spid="18">
                                            <p:txEl>
                                              <p:pRg st="3" end="3"/>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wipe(down)">
                                      <p:cBhvr>
                                        <p:cTn id="97" dur="580">
                                          <p:stCondLst>
                                            <p:cond delay="0"/>
                                          </p:stCondLst>
                                        </p:cTn>
                                        <p:tgtEl>
                                          <p:spTgt spid="16"/>
                                        </p:tgtEl>
                                      </p:cBhvr>
                                    </p:animEffect>
                                    <p:anim calcmode="lin" valueType="num">
                                      <p:cBhvr>
                                        <p:cTn id="9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03" dur="26">
                                          <p:stCondLst>
                                            <p:cond delay="650"/>
                                          </p:stCondLst>
                                        </p:cTn>
                                        <p:tgtEl>
                                          <p:spTgt spid="16"/>
                                        </p:tgtEl>
                                      </p:cBhvr>
                                      <p:to x="100000" y="60000"/>
                                    </p:animScale>
                                    <p:animScale>
                                      <p:cBhvr>
                                        <p:cTn id="104" dur="166" decel="50000">
                                          <p:stCondLst>
                                            <p:cond delay="676"/>
                                          </p:stCondLst>
                                        </p:cTn>
                                        <p:tgtEl>
                                          <p:spTgt spid="16"/>
                                        </p:tgtEl>
                                      </p:cBhvr>
                                      <p:to x="100000" y="100000"/>
                                    </p:animScale>
                                    <p:animScale>
                                      <p:cBhvr>
                                        <p:cTn id="105" dur="26">
                                          <p:stCondLst>
                                            <p:cond delay="1312"/>
                                          </p:stCondLst>
                                        </p:cTn>
                                        <p:tgtEl>
                                          <p:spTgt spid="16"/>
                                        </p:tgtEl>
                                      </p:cBhvr>
                                      <p:to x="100000" y="80000"/>
                                    </p:animScale>
                                    <p:animScale>
                                      <p:cBhvr>
                                        <p:cTn id="106" dur="166" decel="50000">
                                          <p:stCondLst>
                                            <p:cond delay="1338"/>
                                          </p:stCondLst>
                                        </p:cTn>
                                        <p:tgtEl>
                                          <p:spTgt spid="16"/>
                                        </p:tgtEl>
                                      </p:cBhvr>
                                      <p:to x="100000" y="100000"/>
                                    </p:animScale>
                                    <p:animScale>
                                      <p:cBhvr>
                                        <p:cTn id="107" dur="26">
                                          <p:stCondLst>
                                            <p:cond delay="1642"/>
                                          </p:stCondLst>
                                        </p:cTn>
                                        <p:tgtEl>
                                          <p:spTgt spid="16"/>
                                        </p:tgtEl>
                                      </p:cBhvr>
                                      <p:to x="100000" y="90000"/>
                                    </p:animScale>
                                    <p:animScale>
                                      <p:cBhvr>
                                        <p:cTn id="108" dur="166" decel="50000">
                                          <p:stCondLst>
                                            <p:cond delay="1668"/>
                                          </p:stCondLst>
                                        </p:cTn>
                                        <p:tgtEl>
                                          <p:spTgt spid="16"/>
                                        </p:tgtEl>
                                      </p:cBhvr>
                                      <p:to x="100000" y="100000"/>
                                    </p:animScale>
                                    <p:animScale>
                                      <p:cBhvr>
                                        <p:cTn id="109" dur="26">
                                          <p:stCondLst>
                                            <p:cond delay="1808"/>
                                          </p:stCondLst>
                                        </p:cTn>
                                        <p:tgtEl>
                                          <p:spTgt spid="16"/>
                                        </p:tgtEl>
                                      </p:cBhvr>
                                      <p:to x="100000" y="95000"/>
                                    </p:animScale>
                                    <p:animScale>
                                      <p:cBhvr>
                                        <p:cTn id="110" dur="166" decel="50000">
                                          <p:stCondLst>
                                            <p:cond delay="1834"/>
                                          </p:stCondLst>
                                        </p:cTn>
                                        <p:tgtEl>
                                          <p:spTgt spid="16"/>
                                        </p:tgtEl>
                                      </p:cBhvr>
                                      <p:to x="100000" y="100000"/>
                                    </p:animScale>
                                  </p:childTnLst>
                                </p:cTn>
                              </p:par>
                              <p:par>
                                <p:cTn id="111" presetID="22" presetClass="entr" presetSubtype="8" fill="hold" nodeType="withEffect">
                                  <p:stCondLst>
                                    <p:cond delay="0"/>
                                  </p:stCondLst>
                                  <p:childTnLst>
                                    <p:set>
                                      <p:cBhvr>
                                        <p:cTn id="112" dur="1" fill="hold">
                                          <p:stCondLst>
                                            <p:cond delay="0"/>
                                          </p:stCondLst>
                                        </p:cTn>
                                        <p:tgtEl>
                                          <p:spTgt spid="18">
                                            <p:txEl>
                                              <p:pRg st="4" end="4"/>
                                            </p:txEl>
                                          </p:spTgt>
                                        </p:tgtEl>
                                        <p:attrNameLst>
                                          <p:attrName>style.visibility</p:attrName>
                                        </p:attrNameLst>
                                      </p:cBhvr>
                                      <p:to>
                                        <p:strVal val="visible"/>
                                      </p:to>
                                    </p:set>
                                    <p:animEffect transition="in" filter="wipe(left)">
                                      <p:cBhvr>
                                        <p:cTn id="113" dur="1000"/>
                                        <p:tgtEl>
                                          <p:spTgt spid="18">
                                            <p:txEl>
                                              <p:pRg st="4" end="4"/>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26" presetClass="entr" presetSubtype="0" fill="hold" grpId="0" nodeType="clickEffect">
                                  <p:stCondLst>
                                    <p:cond delay="0"/>
                                  </p:stCondLst>
                                  <p:childTnLst>
                                    <p:set>
                                      <p:cBhvr>
                                        <p:cTn id="117" dur="1" fill="hold">
                                          <p:stCondLst>
                                            <p:cond delay="0"/>
                                          </p:stCondLst>
                                        </p:cTn>
                                        <p:tgtEl>
                                          <p:spTgt spid="17"/>
                                        </p:tgtEl>
                                        <p:attrNameLst>
                                          <p:attrName>style.visibility</p:attrName>
                                        </p:attrNameLst>
                                      </p:cBhvr>
                                      <p:to>
                                        <p:strVal val="visible"/>
                                      </p:to>
                                    </p:set>
                                    <p:animEffect transition="in" filter="wipe(down)">
                                      <p:cBhvr>
                                        <p:cTn id="118" dur="580">
                                          <p:stCondLst>
                                            <p:cond delay="0"/>
                                          </p:stCondLst>
                                        </p:cTn>
                                        <p:tgtEl>
                                          <p:spTgt spid="17"/>
                                        </p:tgtEl>
                                      </p:cBhvr>
                                    </p:animEffect>
                                    <p:anim calcmode="lin" valueType="num">
                                      <p:cBhvr>
                                        <p:cTn id="119"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20"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21"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22"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3"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24" dur="26">
                                          <p:stCondLst>
                                            <p:cond delay="650"/>
                                          </p:stCondLst>
                                        </p:cTn>
                                        <p:tgtEl>
                                          <p:spTgt spid="17"/>
                                        </p:tgtEl>
                                      </p:cBhvr>
                                      <p:to x="100000" y="60000"/>
                                    </p:animScale>
                                    <p:animScale>
                                      <p:cBhvr>
                                        <p:cTn id="125" dur="166" decel="50000">
                                          <p:stCondLst>
                                            <p:cond delay="676"/>
                                          </p:stCondLst>
                                        </p:cTn>
                                        <p:tgtEl>
                                          <p:spTgt spid="17"/>
                                        </p:tgtEl>
                                      </p:cBhvr>
                                      <p:to x="100000" y="100000"/>
                                    </p:animScale>
                                    <p:animScale>
                                      <p:cBhvr>
                                        <p:cTn id="126" dur="26">
                                          <p:stCondLst>
                                            <p:cond delay="1312"/>
                                          </p:stCondLst>
                                        </p:cTn>
                                        <p:tgtEl>
                                          <p:spTgt spid="17"/>
                                        </p:tgtEl>
                                      </p:cBhvr>
                                      <p:to x="100000" y="80000"/>
                                    </p:animScale>
                                    <p:animScale>
                                      <p:cBhvr>
                                        <p:cTn id="127" dur="166" decel="50000">
                                          <p:stCondLst>
                                            <p:cond delay="1338"/>
                                          </p:stCondLst>
                                        </p:cTn>
                                        <p:tgtEl>
                                          <p:spTgt spid="17"/>
                                        </p:tgtEl>
                                      </p:cBhvr>
                                      <p:to x="100000" y="100000"/>
                                    </p:animScale>
                                    <p:animScale>
                                      <p:cBhvr>
                                        <p:cTn id="128" dur="26">
                                          <p:stCondLst>
                                            <p:cond delay="1642"/>
                                          </p:stCondLst>
                                        </p:cTn>
                                        <p:tgtEl>
                                          <p:spTgt spid="17"/>
                                        </p:tgtEl>
                                      </p:cBhvr>
                                      <p:to x="100000" y="90000"/>
                                    </p:animScale>
                                    <p:animScale>
                                      <p:cBhvr>
                                        <p:cTn id="129" dur="166" decel="50000">
                                          <p:stCondLst>
                                            <p:cond delay="1668"/>
                                          </p:stCondLst>
                                        </p:cTn>
                                        <p:tgtEl>
                                          <p:spTgt spid="17"/>
                                        </p:tgtEl>
                                      </p:cBhvr>
                                      <p:to x="100000" y="100000"/>
                                    </p:animScale>
                                    <p:animScale>
                                      <p:cBhvr>
                                        <p:cTn id="130" dur="26">
                                          <p:stCondLst>
                                            <p:cond delay="1808"/>
                                          </p:stCondLst>
                                        </p:cTn>
                                        <p:tgtEl>
                                          <p:spTgt spid="17"/>
                                        </p:tgtEl>
                                      </p:cBhvr>
                                      <p:to x="100000" y="95000"/>
                                    </p:animScale>
                                    <p:animScale>
                                      <p:cBhvr>
                                        <p:cTn id="131" dur="166" decel="50000">
                                          <p:stCondLst>
                                            <p:cond delay="1834"/>
                                          </p:stCondLst>
                                        </p:cTn>
                                        <p:tgtEl>
                                          <p:spTgt spid="17"/>
                                        </p:tgtEl>
                                      </p:cBhvr>
                                      <p:to x="100000" y="100000"/>
                                    </p:animScale>
                                  </p:childTnLst>
                                </p:cTn>
                              </p:par>
                              <p:par>
                                <p:cTn id="132" presetID="22" presetClass="entr" presetSubtype="8" fill="hold" nodeType="withEffect">
                                  <p:stCondLst>
                                    <p:cond delay="0"/>
                                  </p:stCondLst>
                                  <p:childTnLst>
                                    <p:set>
                                      <p:cBhvr>
                                        <p:cTn id="133" dur="1" fill="hold">
                                          <p:stCondLst>
                                            <p:cond delay="0"/>
                                          </p:stCondLst>
                                        </p:cTn>
                                        <p:tgtEl>
                                          <p:spTgt spid="18">
                                            <p:txEl>
                                              <p:pRg st="5" end="5"/>
                                            </p:txEl>
                                          </p:spTgt>
                                        </p:tgtEl>
                                        <p:attrNameLst>
                                          <p:attrName>style.visibility</p:attrName>
                                        </p:attrNameLst>
                                      </p:cBhvr>
                                      <p:to>
                                        <p:strVal val="visible"/>
                                      </p:to>
                                    </p:set>
                                    <p:animEffect transition="in" filter="wipe(left)">
                                      <p:cBhvr>
                                        <p:cTn id="134" dur="1000"/>
                                        <p:tgtEl>
                                          <p:spTgt spid="18">
                                            <p:txEl>
                                              <p:pRg st="5" end="5"/>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ntr" presetSubtype="0" fill="hold" grpId="0" nodeType="clickEffect">
                                  <p:stCondLst>
                                    <p:cond delay="0"/>
                                  </p:stCondLst>
                                  <p:childTnLst>
                                    <p:set>
                                      <p:cBhvr>
                                        <p:cTn id="138" dur="1" fill="hold">
                                          <p:stCondLst>
                                            <p:cond delay="0"/>
                                          </p:stCondLst>
                                        </p:cTn>
                                        <p:tgtEl>
                                          <p:spTgt spid="20"/>
                                        </p:tgtEl>
                                        <p:attrNameLst>
                                          <p:attrName>style.visibility</p:attrName>
                                        </p:attrNameLst>
                                      </p:cBhvr>
                                      <p:to>
                                        <p:strVal val="visible"/>
                                      </p:to>
                                    </p:set>
                                    <p:anim calcmode="lin" valueType="num">
                                      <p:cBhvr>
                                        <p:cTn id="139" dur="500" fill="hold"/>
                                        <p:tgtEl>
                                          <p:spTgt spid="20"/>
                                        </p:tgtEl>
                                        <p:attrNameLst>
                                          <p:attrName>ppt_w</p:attrName>
                                        </p:attrNameLst>
                                      </p:cBhvr>
                                      <p:tavLst>
                                        <p:tav tm="0">
                                          <p:val>
                                            <p:fltVal val="0"/>
                                          </p:val>
                                        </p:tav>
                                        <p:tav tm="100000">
                                          <p:val>
                                            <p:strVal val="#ppt_w"/>
                                          </p:val>
                                        </p:tav>
                                      </p:tavLst>
                                    </p:anim>
                                    <p:anim calcmode="lin" valueType="num">
                                      <p:cBhvr>
                                        <p:cTn id="140" dur="500" fill="hold"/>
                                        <p:tgtEl>
                                          <p:spTgt spid="20"/>
                                        </p:tgtEl>
                                        <p:attrNameLst>
                                          <p:attrName>ppt_h</p:attrName>
                                        </p:attrNameLst>
                                      </p:cBhvr>
                                      <p:tavLst>
                                        <p:tav tm="0">
                                          <p:val>
                                            <p:fltVal val="0"/>
                                          </p:val>
                                        </p:tav>
                                        <p:tav tm="100000">
                                          <p:val>
                                            <p:strVal val="#ppt_h"/>
                                          </p:val>
                                        </p:tav>
                                      </p:tavLst>
                                    </p:anim>
                                    <p:animEffect transition="in" filter="fade">
                                      <p:cBhvr>
                                        <p:cTn id="1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animBg="1"/>
      <p:bldP spid="2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3" cstate="print"/>
          <a:srcRect/>
          <a:stretch>
            <a:fillRect/>
          </a:stretch>
        </p:blipFill>
        <p:spPr bwMode="auto">
          <a:xfrm>
            <a:off x="0" y="-349405"/>
            <a:ext cx="9144000" cy="7359805"/>
          </a:xfrm>
          <a:prstGeom prst="rect">
            <a:avLst/>
          </a:prstGeom>
          <a:noFill/>
          <a:ln w="9525">
            <a:noFill/>
            <a:miter lim="800000"/>
            <a:headEnd/>
            <a:tailEnd/>
          </a:ln>
          <a:effectLst/>
        </p:spPr>
      </p:pic>
      <p:grpSp>
        <p:nvGrpSpPr>
          <p:cNvPr id="2" name="Group 8"/>
          <p:cNvGrpSpPr/>
          <p:nvPr/>
        </p:nvGrpSpPr>
        <p:grpSpPr>
          <a:xfrm>
            <a:off x="4648200" y="5574268"/>
            <a:ext cx="2667000" cy="369332"/>
            <a:chOff x="4648200" y="5574268"/>
            <a:chExt cx="2667000" cy="369332"/>
          </a:xfrm>
        </p:grpSpPr>
        <p:sp>
          <p:nvSpPr>
            <p:cNvPr id="8" name="Rectangle 7"/>
            <p:cNvSpPr/>
            <p:nvPr/>
          </p:nvSpPr>
          <p:spPr>
            <a:xfrm>
              <a:off x="4648200" y="5638800"/>
              <a:ext cx="2667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10514" y="5574268"/>
              <a:ext cx="2406428" cy="353943"/>
            </a:xfrm>
            <a:prstGeom prst="rect">
              <a:avLst/>
            </a:prstGeom>
            <a:noFill/>
          </p:spPr>
          <p:txBody>
            <a:bodyPr wrap="none" rtlCol="0">
              <a:spAutoFit/>
            </a:bodyPr>
            <a:lstStyle/>
            <a:p>
              <a:r>
                <a:rPr lang="en-US" sz="1700" dirty="0" smtClean="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rPr>
                <a:t>Site     Rio Puerco, NM</a:t>
              </a:r>
              <a:endParaRPr lang="en-US" sz="1700" dirty="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endParaRPr>
            </a:p>
          </p:txBody>
        </p:sp>
      </p:grpSp>
      <p:cxnSp>
        <p:nvCxnSpPr>
          <p:cNvPr id="15" name="Straight Connector 14"/>
          <p:cNvCxnSpPr/>
          <p:nvPr/>
        </p:nvCxnSpPr>
        <p:spPr>
          <a:xfrm>
            <a:off x="0" y="28956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7592373" y="1066800"/>
            <a:ext cx="1332416" cy="1828800"/>
            <a:chOff x="7592373" y="1066800"/>
            <a:chExt cx="1332416" cy="1828800"/>
          </a:xfrm>
        </p:grpSpPr>
        <p:sp>
          <p:nvSpPr>
            <p:cNvPr id="65" name="TextBox 64"/>
            <p:cNvSpPr txBox="1"/>
            <p:nvPr/>
          </p:nvSpPr>
          <p:spPr>
            <a:xfrm>
              <a:off x="7592373" y="1143000"/>
              <a:ext cx="1332416" cy="584775"/>
            </a:xfrm>
            <a:prstGeom prst="rect">
              <a:avLst/>
            </a:prstGeom>
            <a:solidFill>
              <a:schemeClr val="bg1"/>
            </a:solidFill>
            <a:ln>
              <a:noFill/>
            </a:ln>
          </p:spPr>
          <p:txBody>
            <a:bodyPr wrap="none" rtlCol="0">
              <a:spAutoFit/>
            </a:bodyPr>
            <a:lstStyle/>
            <a:p>
              <a:r>
                <a:rPr lang="en-US" sz="3200" b="1" dirty="0" smtClean="0"/>
                <a:t>13,200</a:t>
              </a:r>
              <a:endParaRPr lang="en-US" sz="3200" b="1" dirty="0"/>
            </a:p>
          </p:txBody>
        </p:sp>
        <p:sp>
          <p:nvSpPr>
            <p:cNvPr id="13" name="Rectangle 12"/>
            <p:cNvSpPr/>
            <p:nvPr/>
          </p:nvSpPr>
          <p:spPr>
            <a:xfrm>
              <a:off x="7620000" y="1066800"/>
              <a:ext cx="1219200" cy="1828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7467600" y="2895600"/>
            <a:ext cx="1447800" cy="2400657"/>
            <a:chOff x="7467600" y="2895600"/>
            <a:chExt cx="1447800" cy="2400657"/>
          </a:xfrm>
        </p:grpSpPr>
        <p:sp>
          <p:nvSpPr>
            <p:cNvPr id="49" name="TextBox 48"/>
            <p:cNvSpPr txBox="1"/>
            <p:nvPr/>
          </p:nvSpPr>
          <p:spPr>
            <a:xfrm>
              <a:off x="7467600" y="2895600"/>
              <a:ext cx="1447800" cy="2400657"/>
            </a:xfrm>
            <a:prstGeom prst="rect">
              <a:avLst/>
            </a:prstGeom>
            <a:solidFill>
              <a:schemeClr val="bg1"/>
            </a:solidFill>
            <a:ln>
              <a:noFill/>
            </a:ln>
          </p:spPr>
          <p:txBody>
            <a:bodyPr wrap="square" rtlCol="0">
              <a:spAutoFit/>
            </a:bodyPr>
            <a:lstStyle/>
            <a:p>
              <a:pPr algn="ctr"/>
              <a:r>
                <a:rPr lang="en-US" sz="3000" b="1" dirty="0" smtClean="0"/>
                <a:t>|</a:t>
              </a:r>
            </a:p>
            <a:p>
              <a:pPr algn="ctr"/>
              <a:r>
                <a:rPr lang="en-US" sz="3000" b="1" dirty="0" smtClean="0"/>
                <a:t>|</a:t>
              </a:r>
            </a:p>
            <a:p>
              <a:r>
                <a:rPr lang="en-US" sz="3000" b="1" dirty="0" smtClean="0"/>
                <a:t>&gt;13,400</a:t>
              </a:r>
            </a:p>
            <a:p>
              <a:pPr algn="ctr"/>
              <a:r>
                <a:rPr lang="en-US" sz="3000" b="1" dirty="0" smtClean="0"/>
                <a:t>|</a:t>
              </a:r>
            </a:p>
            <a:p>
              <a:pPr algn="ctr"/>
              <a:r>
                <a:rPr lang="en-US" sz="3000" b="1" dirty="0" smtClean="0"/>
                <a:t>|</a:t>
              </a:r>
              <a:endParaRPr lang="en-US" sz="3000" b="1" dirty="0"/>
            </a:p>
          </p:txBody>
        </p:sp>
        <p:sp>
          <p:nvSpPr>
            <p:cNvPr id="45" name="Rectangle 44"/>
            <p:cNvSpPr/>
            <p:nvPr/>
          </p:nvSpPr>
          <p:spPr>
            <a:xfrm>
              <a:off x="7543800" y="2971800"/>
              <a:ext cx="1371600" cy="2209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3" name="Straight Connector 62"/>
          <p:cNvCxnSpPr/>
          <p:nvPr/>
        </p:nvCxnSpPr>
        <p:spPr>
          <a:xfrm>
            <a:off x="0" y="6345936"/>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97341" y="991394"/>
            <a:ext cx="1121859" cy="1828006"/>
            <a:chOff x="97341" y="991394"/>
            <a:chExt cx="1121859" cy="1828006"/>
          </a:xfrm>
        </p:grpSpPr>
        <p:sp>
          <p:nvSpPr>
            <p:cNvPr id="41" name="TextBox 40"/>
            <p:cNvSpPr txBox="1"/>
            <p:nvPr/>
          </p:nvSpPr>
          <p:spPr>
            <a:xfrm>
              <a:off x="97341" y="2265402"/>
              <a:ext cx="1121859" cy="553998"/>
            </a:xfrm>
            <a:prstGeom prst="rect">
              <a:avLst/>
            </a:prstGeom>
            <a:solidFill>
              <a:schemeClr val="bg1"/>
            </a:solidFill>
            <a:ln>
              <a:noFill/>
            </a:ln>
          </p:spPr>
          <p:txBody>
            <a:bodyPr wrap="square" rtlCol="0">
              <a:spAutoFit/>
            </a:bodyPr>
            <a:lstStyle/>
            <a:p>
              <a:r>
                <a:rPr lang="en-US" sz="3000" b="1" dirty="0" smtClean="0"/>
                <a:t>1968</a:t>
              </a:r>
              <a:endParaRPr lang="en-US" sz="3000" b="1" dirty="0"/>
            </a:p>
          </p:txBody>
        </p:sp>
        <p:cxnSp>
          <p:nvCxnSpPr>
            <p:cNvPr id="43" name="Straight Arrow Connector 42"/>
            <p:cNvCxnSpPr/>
            <p:nvPr/>
          </p:nvCxnSpPr>
          <p:spPr>
            <a:xfrm rot="5400000">
              <a:off x="-38894" y="1638300"/>
              <a:ext cx="1295400" cy="1588"/>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152400" y="2971801"/>
            <a:ext cx="1121859" cy="2245637"/>
            <a:chOff x="97341" y="609601"/>
            <a:chExt cx="1121859" cy="2245637"/>
          </a:xfrm>
        </p:grpSpPr>
        <p:sp>
          <p:nvSpPr>
            <p:cNvPr id="52" name="TextBox 51"/>
            <p:cNvSpPr txBox="1"/>
            <p:nvPr/>
          </p:nvSpPr>
          <p:spPr>
            <a:xfrm>
              <a:off x="97341" y="2301240"/>
              <a:ext cx="1121859" cy="553998"/>
            </a:xfrm>
            <a:prstGeom prst="rect">
              <a:avLst/>
            </a:prstGeom>
            <a:solidFill>
              <a:schemeClr val="bg1"/>
            </a:solidFill>
            <a:ln>
              <a:noFill/>
            </a:ln>
          </p:spPr>
          <p:txBody>
            <a:bodyPr wrap="square" rtlCol="0">
              <a:spAutoFit/>
            </a:bodyPr>
            <a:lstStyle/>
            <a:p>
              <a:r>
                <a:rPr lang="en-US" sz="3000" b="1" dirty="0" smtClean="0"/>
                <a:t>2006</a:t>
              </a:r>
              <a:endParaRPr lang="en-US" sz="3000" b="1" dirty="0"/>
            </a:p>
          </p:txBody>
        </p:sp>
        <p:cxnSp>
          <p:nvCxnSpPr>
            <p:cNvPr id="53" name="Straight Arrow Connector 52"/>
            <p:cNvCxnSpPr/>
            <p:nvPr/>
          </p:nvCxnSpPr>
          <p:spPr>
            <a:xfrm rot="5400000">
              <a:off x="-295023" y="1437230"/>
              <a:ext cx="1677194" cy="21935"/>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925472" y="1355094"/>
            <a:ext cx="6694528" cy="951321"/>
            <a:chOff x="1012744" y="1355094"/>
            <a:chExt cx="6694528" cy="951321"/>
          </a:xfrm>
        </p:grpSpPr>
        <p:sp>
          <p:nvSpPr>
            <p:cNvPr id="11" name="TextBox 10"/>
            <p:cNvSpPr txBox="1"/>
            <p:nvPr/>
          </p:nvSpPr>
          <p:spPr>
            <a:xfrm rot="20858893">
              <a:off x="1012744" y="1598529"/>
              <a:ext cx="5585232"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‘Clovis First’  Hypothesis</a:t>
              </a:r>
              <a:endParaRPr lang="en-US" sz="4000" b="1" dirty="0"/>
            </a:p>
          </p:txBody>
        </p:sp>
        <p:cxnSp>
          <p:nvCxnSpPr>
            <p:cNvPr id="14" name="Straight Arrow Connector 13"/>
            <p:cNvCxnSpPr>
              <a:stCxn id="11" idx="3"/>
            </p:cNvCxnSpPr>
            <p:nvPr/>
          </p:nvCxnSpPr>
          <p:spPr>
            <a:xfrm>
              <a:off x="6533334" y="1355094"/>
              <a:ext cx="1173938" cy="16506"/>
            </a:xfrm>
            <a:prstGeom prst="straightConnector1">
              <a:avLst/>
            </a:prstGeom>
            <a:ln w="7620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pic>
        <p:nvPicPr>
          <p:cNvPr id="50" name="Picture 2" descr="C:\Users\Sandra\AppData\Local\Microsoft\Windows\INetCache\IE\U3FRR2B4\X_mark.svg[1].png"/>
          <p:cNvPicPr>
            <a:picLocks noChangeAspect="1" noChangeArrowheads="1"/>
          </p:cNvPicPr>
          <p:nvPr/>
        </p:nvPicPr>
        <p:blipFill>
          <a:blip r:embed="rId4" cstate="print"/>
          <a:srcRect/>
          <a:stretch>
            <a:fillRect/>
          </a:stretch>
        </p:blipFill>
        <p:spPr bwMode="auto">
          <a:xfrm rot="20756594">
            <a:off x="1872311" y="1227040"/>
            <a:ext cx="1582248" cy="1808283"/>
          </a:xfrm>
          <a:prstGeom prst="rect">
            <a:avLst/>
          </a:prstGeom>
          <a:noFill/>
        </p:spPr>
      </p:pic>
      <p:grpSp>
        <p:nvGrpSpPr>
          <p:cNvPr id="4" name="Group 59"/>
          <p:cNvGrpSpPr/>
          <p:nvPr/>
        </p:nvGrpSpPr>
        <p:grpSpPr>
          <a:xfrm>
            <a:off x="2011680" y="3733800"/>
            <a:ext cx="5488245" cy="772208"/>
            <a:chOff x="2173765" y="1392015"/>
            <a:chExt cx="5488245" cy="772208"/>
          </a:xfrm>
        </p:grpSpPr>
        <p:sp>
          <p:nvSpPr>
            <p:cNvPr id="61" name="TextBox 60"/>
            <p:cNvSpPr txBox="1"/>
            <p:nvPr/>
          </p:nvSpPr>
          <p:spPr>
            <a:xfrm rot="20858893">
              <a:off x="2173765" y="1456337"/>
              <a:ext cx="4396089"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Pre-Clovis  Cultures</a:t>
              </a:r>
              <a:endParaRPr lang="en-US" sz="4000" b="1" dirty="0"/>
            </a:p>
          </p:txBody>
        </p:sp>
        <p:cxnSp>
          <p:nvCxnSpPr>
            <p:cNvPr id="64" name="Straight Arrow Connector 63"/>
            <p:cNvCxnSpPr/>
            <p:nvPr/>
          </p:nvCxnSpPr>
          <p:spPr>
            <a:xfrm>
              <a:off x="6488072" y="1392015"/>
              <a:ext cx="1173938" cy="16506"/>
            </a:xfrm>
            <a:prstGeom prst="straightConnector1">
              <a:avLst/>
            </a:prstGeom>
            <a:ln w="7620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cxnSp>
        <p:nvCxnSpPr>
          <p:cNvPr id="51" name="Straight Connector 50"/>
          <p:cNvCxnSpPr/>
          <p:nvPr/>
        </p:nvCxnSpPr>
        <p:spPr>
          <a:xfrm>
            <a:off x="0" y="52578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1000"/>
                                        <p:tgtEl>
                                          <p:spTgt spid="44"/>
                                        </p:tgtEl>
                                      </p:cBhvr>
                                    </p:animEffect>
                                  </p:childTnLst>
                                </p:cTn>
                              </p:par>
                              <p:par>
                                <p:cTn id="8" presetID="10" presetClass="entr" presetSubtype="0" fill="hold"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left)">
                                      <p:cBhvr>
                                        <p:cTn id="15" dur="10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right)">
                                      <p:cBhvr>
                                        <p:cTn id="20" dur="10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up)">
                                      <p:cBhvr>
                                        <p:cTn id="25" dur="1000"/>
                                        <p:tgtEl>
                                          <p:spTgt spid="48"/>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10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wipe(left)">
                                      <p:cBhvr>
                                        <p:cTn id="34" dur="1000"/>
                                        <p:tgtEl>
                                          <p:spTgt spid="7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10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right)">
                                      <p:cBhvr>
                                        <p:cTn id="4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3" cstate="print"/>
          <a:srcRect/>
          <a:stretch>
            <a:fillRect/>
          </a:stretch>
        </p:blipFill>
        <p:spPr bwMode="auto">
          <a:xfrm>
            <a:off x="0" y="-349405"/>
            <a:ext cx="9144000" cy="7359805"/>
          </a:xfrm>
          <a:prstGeom prst="rect">
            <a:avLst/>
          </a:prstGeom>
          <a:noFill/>
          <a:ln w="9525">
            <a:noFill/>
            <a:miter lim="800000"/>
            <a:headEnd/>
            <a:tailEnd/>
          </a:ln>
          <a:effectLst/>
        </p:spPr>
      </p:pic>
      <p:grpSp>
        <p:nvGrpSpPr>
          <p:cNvPr id="2" name="Group 8"/>
          <p:cNvGrpSpPr/>
          <p:nvPr/>
        </p:nvGrpSpPr>
        <p:grpSpPr>
          <a:xfrm>
            <a:off x="4648200" y="5574268"/>
            <a:ext cx="2667000" cy="369332"/>
            <a:chOff x="4648200" y="5574268"/>
            <a:chExt cx="2667000" cy="369332"/>
          </a:xfrm>
        </p:grpSpPr>
        <p:sp>
          <p:nvSpPr>
            <p:cNvPr id="8" name="Rectangle 7"/>
            <p:cNvSpPr/>
            <p:nvPr/>
          </p:nvSpPr>
          <p:spPr>
            <a:xfrm>
              <a:off x="4648200" y="5638800"/>
              <a:ext cx="2667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10514" y="5574268"/>
              <a:ext cx="2406428" cy="353943"/>
            </a:xfrm>
            <a:prstGeom prst="rect">
              <a:avLst/>
            </a:prstGeom>
            <a:noFill/>
          </p:spPr>
          <p:txBody>
            <a:bodyPr wrap="none" rtlCol="0">
              <a:spAutoFit/>
            </a:bodyPr>
            <a:lstStyle/>
            <a:p>
              <a:r>
                <a:rPr lang="en-US" sz="1700" dirty="0" smtClean="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rPr>
                <a:t>Site     Rio Puerco, NM</a:t>
              </a:r>
              <a:endParaRPr lang="en-US" sz="1700" dirty="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endParaRPr>
            </a:p>
          </p:txBody>
        </p:sp>
      </p:grpSp>
      <p:cxnSp>
        <p:nvCxnSpPr>
          <p:cNvPr id="15" name="Straight Connector 14"/>
          <p:cNvCxnSpPr/>
          <p:nvPr/>
        </p:nvCxnSpPr>
        <p:spPr>
          <a:xfrm>
            <a:off x="0" y="28956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0" y="52578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52400" y="5313402"/>
            <a:ext cx="1121859" cy="553998"/>
          </a:xfrm>
          <a:prstGeom prst="rect">
            <a:avLst/>
          </a:prstGeom>
          <a:solidFill>
            <a:schemeClr val="bg1"/>
          </a:solidFill>
          <a:ln>
            <a:noFill/>
          </a:ln>
        </p:spPr>
        <p:txBody>
          <a:bodyPr wrap="square" rtlCol="0">
            <a:spAutoFit/>
          </a:bodyPr>
          <a:lstStyle/>
          <a:p>
            <a:r>
              <a:rPr lang="en-US" sz="3000" b="1" dirty="0" smtClean="0"/>
              <a:t>2013</a:t>
            </a:r>
            <a:endParaRPr lang="en-US" sz="3000" b="1" dirty="0"/>
          </a:p>
        </p:txBody>
      </p:sp>
      <p:sp>
        <p:nvSpPr>
          <p:cNvPr id="55" name="TextBox 54"/>
          <p:cNvSpPr txBox="1"/>
          <p:nvPr/>
        </p:nvSpPr>
        <p:spPr>
          <a:xfrm>
            <a:off x="173541" y="5826204"/>
            <a:ext cx="1121859" cy="553998"/>
          </a:xfrm>
          <a:prstGeom prst="rect">
            <a:avLst/>
          </a:prstGeom>
          <a:solidFill>
            <a:schemeClr val="bg1"/>
          </a:solidFill>
          <a:ln>
            <a:noFill/>
          </a:ln>
        </p:spPr>
        <p:txBody>
          <a:bodyPr wrap="square" rtlCol="0">
            <a:spAutoFit/>
          </a:bodyPr>
          <a:lstStyle/>
          <a:p>
            <a:r>
              <a:rPr lang="en-US" sz="3000" b="1" dirty="0" smtClean="0"/>
              <a:t>2021</a:t>
            </a:r>
            <a:endParaRPr lang="en-US" sz="3000" b="1" dirty="0"/>
          </a:p>
        </p:txBody>
      </p:sp>
      <p:sp>
        <p:nvSpPr>
          <p:cNvPr id="57" name="TextBox 56"/>
          <p:cNvSpPr txBox="1"/>
          <p:nvPr/>
        </p:nvSpPr>
        <p:spPr>
          <a:xfrm>
            <a:off x="4544373" y="5334000"/>
            <a:ext cx="2770828" cy="553998"/>
          </a:xfrm>
          <a:prstGeom prst="rect">
            <a:avLst/>
          </a:prstGeom>
          <a:solidFill>
            <a:schemeClr val="bg1"/>
          </a:solidFill>
          <a:ln>
            <a:noFill/>
          </a:ln>
        </p:spPr>
        <p:txBody>
          <a:bodyPr wrap="square" rtlCol="0">
            <a:spAutoFit/>
          </a:bodyPr>
          <a:lstStyle/>
          <a:p>
            <a:pPr algn="ctr"/>
            <a:r>
              <a:rPr lang="en-US" sz="3000" b="1" dirty="0" smtClean="0"/>
              <a:t>New Mexico</a:t>
            </a:r>
            <a:endParaRPr lang="en-US" sz="3000" b="1" dirty="0"/>
          </a:p>
        </p:txBody>
      </p:sp>
      <p:sp>
        <p:nvSpPr>
          <p:cNvPr id="59" name="TextBox 58"/>
          <p:cNvSpPr txBox="1"/>
          <p:nvPr/>
        </p:nvSpPr>
        <p:spPr>
          <a:xfrm>
            <a:off x="1371600" y="5846802"/>
            <a:ext cx="3048001" cy="553998"/>
          </a:xfrm>
          <a:prstGeom prst="rect">
            <a:avLst/>
          </a:prstGeom>
          <a:solidFill>
            <a:schemeClr val="bg1"/>
          </a:solidFill>
          <a:ln>
            <a:noFill/>
          </a:ln>
        </p:spPr>
        <p:txBody>
          <a:bodyPr wrap="square" rtlCol="0">
            <a:spAutoFit/>
          </a:bodyPr>
          <a:lstStyle/>
          <a:p>
            <a:pPr algn="ctr"/>
            <a:r>
              <a:rPr lang="en-US" sz="3000" b="1" dirty="0" smtClean="0">
                <a:solidFill>
                  <a:srgbClr val="FF0000"/>
                </a:solidFill>
              </a:rPr>
              <a:t>footprints</a:t>
            </a:r>
            <a:endParaRPr lang="en-US" sz="3000" b="1" dirty="0">
              <a:solidFill>
                <a:srgbClr val="FF0000"/>
              </a:solidFill>
            </a:endParaRPr>
          </a:p>
        </p:txBody>
      </p:sp>
      <p:sp>
        <p:nvSpPr>
          <p:cNvPr id="60" name="TextBox 59"/>
          <p:cNvSpPr txBox="1"/>
          <p:nvPr/>
        </p:nvSpPr>
        <p:spPr>
          <a:xfrm>
            <a:off x="4544373" y="5846802"/>
            <a:ext cx="2770828" cy="553998"/>
          </a:xfrm>
          <a:prstGeom prst="rect">
            <a:avLst/>
          </a:prstGeom>
          <a:solidFill>
            <a:schemeClr val="bg1"/>
          </a:solidFill>
          <a:ln>
            <a:noFill/>
          </a:ln>
        </p:spPr>
        <p:txBody>
          <a:bodyPr wrap="square" rtlCol="0">
            <a:spAutoFit/>
          </a:bodyPr>
          <a:lstStyle/>
          <a:p>
            <a:pPr algn="ctr"/>
            <a:r>
              <a:rPr lang="en-US" sz="3000" b="1" dirty="0" smtClean="0"/>
              <a:t>New Mexico</a:t>
            </a:r>
            <a:endParaRPr lang="en-US" sz="3000" b="1" dirty="0"/>
          </a:p>
        </p:txBody>
      </p:sp>
      <p:sp>
        <p:nvSpPr>
          <p:cNvPr id="62" name="TextBox 61"/>
          <p:cNvSpPr txBox="1"/>
          <p:nvPr/>
        </p:nvSpPr>
        <p:spPr>
          <a:xfrm>
            <a:off x="7467600" y="5334000"/>
            <a:ext cx="1600200" cy="1015663"/>
          </a:xfrm>
          <a:prstGeom prst="rect">
            <a:avLst/>
          </a:prstGeom>
          <a:solidFill>
            <a:schemeClr val="bg1"/>
          </a:solidFill>
          <a:ln>
            <a:noFill/>
          </a:ln>
        </p:spPr>
        <p:txBody>
          <a:bodyPr wrap="square" rtlCol="0">
            <a:spAutoFit/>
          </a:bodyPr>
          <a:lstStyle/>
          <a:p>
            <a:pPr algn="ctr"/>
            <a:endParaRPr lang="en-US" sz="3000" b="1" dirty="0" smtClean="0"/>
          </a:p>
          <a:p>
            <a:pPr algn="ctr"/>
            <a:r>
              <a:rPr lang="en-US" sz="3000" b="1" dirty="0" smtClean="0"/>
              <a:t>23,000</a:t>
            </a:r>
            <a:endParaRPr lang="en-US" sz="3000" b="1" dirty="0"/>
          </a:p>
        </p:txBody>
      </p:sp>
      <p:sp>
        <p:nvSpPr>
          <p:cNvPr id="58" name="TextBox 57"/>
          <p:cNvSpPr txBox="1"/>
          <p:nvPr/>
        </p:nvSpPr>
        <p:spPr>
          <a:xfrm>
            <a:off x="7543800" y="5334000"/>
            <a:ext cx="1600200" cy="553998"/>
          </a:xfrm>
          <a:prstGeom prst="rect">
            <a:avLst/>
          </a:prstGeom>
          <a:solidFill>
            <a:schemeClr val="bg1"/>
          </a:solidFill>
          <a:ln>
            <a:noFill/>
          </a:ln>
        </p:spPr>
        <p:txBody>
          <a:bodyPr wrap="square" rtlCol="0">
            <a:spAutoFit/>
          </a:bodyPr>
          <a:lstStyle/>
          <a:p>
            <a:pPr algn="ctr"/>
            <a:r>
              <a:rPr lang="en-US" sz="3000" b="1" dirty="0" smtClean="0"/>
              <a:t>37,000?</a:t>
            </a:r>
            <a:endParaRPr lang="en-US" sz="3000" b="1" dirty="0"/>
          </a:p>
        </p:txBody>
      </p:sp>
      <p:cxnSp>
        <p:nvCxnSpPr>
          <p:cNvPr id="63" name="Straight Connector 62"/>
          <p:cNvCxnSpPr/>
          <p:nvPr/>
        </p:nvCxnSpPr>
        <p:spPr>
          <a:xfrm>
            <a:off x="0" y="6345936"/>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7391400" y="5334000"/>
            <a:ext cx="16764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1371600" y="5374957"/>
            <a:ext cx="3352800" cy="523220"/>
          </a:xfrm>
          <a:prstGeom prst="rect">
            <a:avLst/>
          </a:prstGeom>
          <a:solidFill>
            <a:schemeClr val="bg1"/>
          </a:solidFill>
          <a:ln>
            <a:noFill/>
          </a:ln>
        </p:spPr>
        <p:txBody>
          <a:bodyPr wrap="square" rtlCol="0">
            <a:spAutoFit/>
          </a:bodyPr>
          <a:lstStyle/>
          <a:p>
            <a:pPr algn="ctr"/>
            <a:r>
              <a:rPr lang="en-US" sz="2800" b="1" dirty="0" smtClean="0"/>
              <a:t>broken animal bones</a:t>
            </a:r>
            <a:endParaRPr lang="en-US" sz="2800" b="1" dirty="0"/>
          </a:p>
        </p:txBody>
      </p:sp>
      <p:sp>
        <p:nvSpPr>
          <p:cNvPr id="75" name="Rectangle 74"/>
          <p:cNvSpPr/>
          <p:nvPr/>
        </p:nvSpPr>
        <p:spPr>
          <a:xfrm>
            <a:off x="7543800" y="5791200"/>
            <a:ext cx="1447800" cy="53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97341" y="991394"/>
            <a:ext cx="8827448" cy="2043929"/>
            <a:chOff x="97341" y="991394"/>
            <a:chExt cx="8827448" cy="2043929"/>
          </a:xfrm>
        </p:grpSpPr>
        <p:grpSp>
          <p:nvGrpSpPr>
            <p:cNvPr id="41" name="Group 40"/>
            <p:cNvGrpSpPr/>
            <p:nvPr/>
          </p:nvGrpSpPr>
          <p:grpSpPr>
            <a:xfrm>
              <a:off x="7592373" y="1066800"/>
              <a:ext cx="1332416" cy="1828800"/>
              <a:chOff x="7592373" y="1066800"/>
              <a:chExt cx="1332416" cy="1828800"/>
            </a:xfrm>
          </p:grpSpPr>
          <p:sp>
            <p:nvSpPr>
              <p:cNvPr id="42" name="TextBox 41"/>
              <p:cNvSpPr txBox="1"/>
              <p:nvPr/>
            </p:nvSpPr>
            <p:spPr>
              <a:xfrm>
                <a:off x="7592373" y="1143000"/>
                <a:ext cx="1332416" cy="584775"/>
              </a:xfrm>
              <a:prstGeom prst="rect">
                <a:avLst/>
              </a:prstGeom>
              <a:solidFill>
                <a:schemeClr val="bg1"/>
              </a:solidFill>
              <a:ln>
                <a:noFill/>
              </a:ln>
            </p:spPr>
            <p:txBody>
              <a:bodyPr wrap="none" rtlCol="0">
                <a:spAutoFit/>
              </a:bodyPr>
              <a:lstStyle/>
              <a:p>
                <a:r>
                  <a:rPr lang="en-US" sz="3200" b="1" dirty="0" smtClean="0"/>
                  <a:t>13,200</a:t>
                </a:r>
                <a:endParaRPr lang="en-US" sz="3200" b="1" dirty="0"/>
              </a:p>
            </p:txBody>
          </p:sp>
          <p:sp>
            <p:nvSpPr>
              <p:cNvPr id="43" name="Rectangle 42"/>
              <p:cNvSpPr/>
              <p:nvPr/>
            </p:nvSpPr>
            <p:spPr>
              <a:xfrm>
                <a:off x="7620000" y="1066800"/>
                <a:ext cx="1219200" cy="1828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97341" y="991394"/>
              <a:ext cx="1121859" cy="1828006"/>
              <a:chOff x="97341" y="991394"/>
              <a:chExt cx="1121859" cy="1828006"/>
            </a:xfrm>
          </p:grpSpPr>
          <p:sp>
            <p:nvSpPr>
              <p:cNvPr id="46" name="TextBox 45"/>
              <p:cNvSpPr txBox="1"/>
              <p:nvPr/>
            </p:nvSpPr>
            <p:spPr>
              <a:xfrm>
                <a:off x="97341" y="2265402"/>
                <a:ext cx="1121859" cy="553998"/>
              </a:xfrm>
              <a:prstGeom prst="rect">
                <a:avLst/>
              </a:prstGeom>
              <a:solidFill>
                <a:schemeClr val="bg1"/>
              </a:solidFill>
              <a:ln>
                <a:noFill/>
              </a:ln>
            </p:spPr>
            <p:txBody>
              <a:bodyPr wrap="square" rtlCol="0">
                <a:spAutoFit/>
              </a:bodyPr>
              <a:lstStyle/>
              <a:p>
                <a:r>
                  <a:rPr lang="en-US" sz="3000" b="1" dirty="0" smtClean="0"/>
                  <a:t>1968</a:t>
                </a:r>
                <a:endParaRPr lang="en-US" sz="3000" b="1" dirty="0"/>
              </a:p>
            </p:txBody>
          </p:sp>
          <p:cxnSp>
            <p:nvCxnSpPr>
              <p:cNvPr id="47" name="Straight Arrow Connector 46"/>
              <p:cNvCxnSpPr/>
              <p:nvPr/>
            </p:nvCxnSpPr>
            <p:spPr>
              <a:xfrm rot="5400000">
                <a:off x="-38894" y="1638300"/>
                <a:ext cx="1295400" cy="1588"/>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925472" y="1355094"/>
              <a:ext cx="6694528" cy="951321"/>
              <a:chOff x="1012744" y="1355094"/>
              <a:chExt cx="6694528" cy="951321"/>
            </a:xfrm>
          </p:grpSpPr>
          <p:sp>
            <p:nvSpPr>
              <p:cNvPr id="52" name="TextBox 51"/>
              <p:cNvSpPr txBox="1"/>
              <p:nvPr/>
            </p:nvSpPr>
            <p:spPr>
              <a:xfrm rot="20858893">
                <a:off x="1012744" y="1598529"/>
                <a:ext cx="5585232"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‘Clovis First’  Hypothesis</a:t>
                </a:r>
                <a:endParaRPr lang="en-US" sz="4000" b="1" dirty="0"/>
              </a:p>
            </p:txBody>
          </p:sp>
          <p:cxnSp>
            <p:nvCxnSpPr>
              <p:cNvPr id="53" name="Straight Arrow Connector 52"/>
              <p:cNvCxnSpPr>
                <a:stCxn id="52" idx="3"/>
              </p:cNvCxnSpPr>
              <p:nvPr/>
            </p:nvCxnSpPr>
            <p:spPr>
              <a:xfrm>
                <a:off x="6533334" y="1355094"/>
                <a:ext cx="1173938" cy="16506"/>
              </a:xfrm>
              <a:prstGeom prst="straightConnector1">
                <a:avLst/>
              </a:prstGeom>
              <a:ln w="7620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pic>
          <p:nvPicPr>
            <p:cNvPr id="73" name="Picture 2" descr="C:\Users\Sandra\AppData\Local\Microsoft\Windows\INetCache\IE\U3FRR2B4\X_mark.svg[1].png"/>
            <p:cNvPicPr>
              <a:picLocks noChangeAspect="1" noChangeArrowheads="1"/>
            </p:cNvPicPr>
            <p:nvPr/>
          </p:nvPicPr>
          <p:blipFill>
            <a:blip r:embed="rId4" cstate="print"/>
            <a:srcRect/>
            <a:stretch>
              <a:fillRect/>
            </a:stretch>
          </p:blipFill>
          <p:spPr bwMode="auto">
            <a:xfrm rot="20756594">
              <a:off x="1872311" y="1227040"/>
              <a:ext cx="1582248" cy="1808283"/>
            </a:xfrm>
            <a:prstGeom prst="rect">
              <a:avLst/>
            </a:prstGeom>
            <a:noFill/>
          </p:spPr>
        </p:pic>
      </p:grpSp>
      <p:grpSp>
        <p:nvGrpSpPr>
          <p:cNvPr id="76" name="Group 59"/>
          <p:cNvGrpSpPr/>
          <p:nvPr/>
        </p:nvGrpSpPr>
        <p:grpSpPr>
          <a:xfrm>
            <a:off x="2010293" y="3733800"/>
            <a:ext cx="5488245" cy="772208"/>
            <a:chOff x="2173765" y="1392015"/>
            <a:chExt cx="5488245" cy="772208"/>
          </a:xfrm>
        </p:grpSpPr>
        <p:sp>
          <p:nvSpPr>
            <p:cNvPr id="79" name="TextBox 78"/>
            <p:cNvSpPr txBox="1"/>
            <p:nvPr/>
          </p:nvSpPr>
          <p:spPr>
            <a:xfrm rot="20858893">
              <a:off x="2173765" y="1456337"/>
              <a:ext cx="4396089"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Pre-Clovis  Cultures</a:t>
              </a:r>
              <a:endParaRPr lang="en-US" sz="4000" b="1" dirty="0"/>
            </a:p>
          </p:txBody>
        </p:sp>
        <p:cxnSp>
          <p:nvCxnSpPr>
            <p:cNvPr id="80" name="Straight Arrow Connector 79"/>
            <p:cNvCxnSpPr/>
            <p:nvPr/>
          </p:nvCxnSpPr>
          <p:spPr>
            <a:xfrm>
              <a:off x="6488072" y="1392015"/>
              <a:ext cx="1173938" cy="16506"/>
            </a:xfrm>
            <a:prstGeom prst="straightConnector1">
              <a:avLst/>
            </a:prstGeom>
            <a:ln w="7620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sp>
        <p:nvSpPr>
          <p:cNvPr id="85" name="TextBox 84"/>
          <p:cNvSpPr txBox="1"/>
          <p:nvPr/>
        </p:nvSpPr>
        <p:spPr>
          <a:xfrm>
            <a:off x="7467600" y="2895600"/>
            <a:ext cx="1447800" cy="2400657"/>
          </a:xfrm>
          <a:prstGeom prst="rect">
            <a:avLst/>
          </a:prstGeom>
          <a:solidFill>
            <a:schemeClr val="bg1"/>
          </a:solidFill>
          <a:ln>
            <a:noFill/>
          </a:ln>
        </p:spPr>
        <p:txBody>
          <a:bodyPr wrap="square" rtlCol="0">
            <a:spAutoFit/>
          </a:bodyPr>
          <a:lstStyle/>
          <a:p>
            <a:pPr algn="ctr"/>
            <a:r>
              <a:rPr lang="en-US" sz="3000" b="1" dirty="0" smtClean="0"/>
              <a:t>|</a:t>
            </a:r>
          </a:p>
          <a:p>
            <a:pPr algn="ctr"/>
            <a:r>
              <a:rPr lang="en-US" sz="3000" b="1" dirty="0" smtClean="0"/>
              <a:t>|</a:t>
            </a:r>
          </a:p>
          <a:p>
            <a:r>
              <a:rPr lang="en-US" sz="3000" b="1" dirty="0" smtClean="0"/>
              <a:t>&gt;13,400</a:t>
            </a:r>
          </a:p>
          <a:p>
            <a:pPr algn="ctr"/>
            <a:r>
              <a:rPr lang="en-US" sz="3000" b="1" dirty="0" smtClean="0"/>
              <a:t>|</a:t>
            </a:r>
          </a:p>
          <a:p>
            <a:pPr algn="ctr"/>
            <a:r>
              <a:rPr lang="en-US" sz="3000" b="1" dirty="0" smtClean="0"/>
              <a:t>|</a:t>
            </a:r>
            <a:endParaRPr lang="en-US" sz="3000" b="1" dirty="0"/>
          </a:p>
        </p:txBody>
      </p:sp>
      <p:sp>
        <p:nvSpPr>
          <p:cNvPr id="81" name="Rectangle 80"/>
          <p:cNvSpPr/>
          <p:nvPr/>
        </p:nvSpPr>
        <p:spPr>
          <a:xfrm>
            <a:off x="7543800" y="2971800"/>
            <a:ext cx="13716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p:cNvGrpSpPr/>
          <p:nvPr/>
        </p:nvGrpSpPr>
        <p:grpSpPr>
          <a:xfrm>
            <a:off x="152400" y="2971801"/>
            <a:ext cx="1121859" cy="2209799"/>
            <a:chOff x="97341" y="609601"/>
            <a:chExt cx="1121859" cy="2209799"/>
          </a:xfrm>
        </p:grpSpPr>
        <p:sp>
          <p:nvSpPr>
            <p:cNvPr id="83" name="TextBox 82"/>
            <p:cNvSpPr txBox="1"/>
            <p:nvPr/>
          </p:nvSpPr>
          <p:spPr>
            <a:xfrm>
              <a:off x="97341" y="2265402"/>
              <a:ext cx="1121859" cy="553998"/>
            </a:xfrm>
            <a:prstGeom prst="rect">
              <a:avLst/>
            </a:prstGeom>
            <a:solidFill>
              <a:schemeClr val="bg1"/>
            </a:solidFill>
            <a:ln>
              <a:noFill/>
            </a:ln>
          </p:spPr>
          <p:txBody>
            <a:bodyPr wrap="square" rtlCol="0">
              <a:spAutoFit/>
            </a:bodyPr>
            <a:lstStyle/>
            <a:p>
              <a:r>
                <a:rPr lang="en-US" sz="3000" b="1" dirty="0" smtClean="0"/>
                <a:t>2006</a:t>
              </a:r>
              <a:endParaRPr lang="en-US" sz="3000" b="1" dirty="0"/>
            </a:p>
          </p:txBody>
        </p:sp>
        <p:cxnSp>
          <p:nvCxnSpPr>
            <p:cNvPr id="84" name="Straight Arrow Connector 83"/>
            <p:cNvCxnSpPr/>
            <p:nvPr/>
          </p:nvCxnSpPr>
          <p:spPr>
            <a:xfrm rot="5400000">
              <a:off x="-295023" y="1437230"/>
              <a:ext cx="1677194" cy="21935"/>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68" name="Rectangle 67"/>
          <p:cNvSpPr/>
          <p:nvPr/>
        </p:nvSpPr>
        <p:spPr>
          <a:xfrm>
            <a:off x="0" y="990600"/>
            <a:ext cx="91440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0" y="3505200"/>
            <a:ext cx="91440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78"/>
          <p:cNvGrpSpPr/>
          <p:nvPr/>
        </p:nvGrpSpPr>
        <p:grpSpPr>
          <a:xfrm>
            <a:off x="4419600" y="2133600"/>
            <a:ext cx="4724400" cy="3124200"/>
            <a:chOff x="6781800" y="2133600"/>
            <a:chExt cx="4724400" cy="3124200"/>
          </a:xfrm>
        </p:grpSpPr>
        <p:sp>
          <p:nvSpPr>
            <p:cNvPr id="78" name="Rectangle 77"/>
            <p:cNvSpPr/>
            <p:nvPr/>
          </p:nvSpPr>
          <p:spPr>
            <a:xfrm>
              <a:off x="6781800" y="2133600"/>
              <a:ext cx="4724400" cy="3124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3"/>
            <p:cNvPicPr>
              <a:picLocks noChangeAspect="1" noChangeArrowheads="1"/>
            </p:cNvPicPr>
            <p:nvPr/>
          </p:nvPicPr>
          <p:blipFill>
            <a:blip r:embed="rId5" cstate="print"/>
            <a:srcRect/>
            <a:stretch>
              <a:fillRect/>
            </a:stretch>
          </p:blipFill>
          <p:spPr bwMode="auto">
            <a:xfrm>
              <a:off x="7086600" y="2133600"/>
              <a:ext cx="4038600" cy="3122703"/>
            </a:xfrm>
            <a:prstGeom prst="rect">
              <a:avLst/>
            </a:prstGeom>
            <a:noFill/>
            <a:ln w="9525">
              <a:noFill/>
              <a:miter lim="800000"/>
              <a:headEnd/>
              <a:tailEnd/>
            </a:ln>
            <a:effectLst/>
          </p:spPr>
        </p:pic>
      </p:grpSp>
      <p:pic>
        <p:nvPicPr>
          <p:cNvPr id="66" name="Picture 2"/>
          <p:cNvPicPr preferRelativeResize="0">
            <a:picLocks noChangeArrowheads="1"/>
          </p:cNvPicPr>
          <p:nvPr/>
        </p:nvPicPr>
        <p:blipFill>
          <a:blip r:embed="rId6" cstate="print"/>
          <a:srcRect/>
          <a:stretch>
            <a:fillRect/>
          </a:stretch>
        </p:blipFill>
        <p:spPr bwMode="auto">
          <a:xfrm>
            <a:off x="45720" y="2109216"/>
            <a:ext cx="4297680" cy="3072384"/>
          </a:xfrm>
          <a:prstGeom prst="rect">
            <a:avLst/>
          </a:prstGeom>
          <a:noFill/>
          <a:ln w="50800">
            <a:solidFill>
              <a:schemeClr val="tx1"/>
            </a:solidFill>
            <a:miter lim="800000"/>
            <a:headEnd/>
            <a:tailEnd/>
          </a:ln>
          <a:effectLst/>
        </p:spPr>
      </p:pic>
      <p:sp>
        <p:nvSpPr>
          <p:cNvPr id="70" name="TextBox 69"/>
          <p:cNvSpPr txBox="1"/>
          <p:nvPr/>
        </p:nvSpPr>
        <p:spPr>
          <a:xfrm rot="20807764">
            <a:off x="1884" y="2247578"/>
            <a:ext cx="3762948" cy="830997"/>
          </a:xfrm>
          <a:prstGeom prst="rect">
            <a:avLst/>
          </a:prstGeom>
          <a:noFill/>
          <a:ln w="50800">
            <a:noFill/>
          </a:ln>
        </p:spPr>
        <p:txBody>
          <a:bodyPr wrap="square" rtlCol="0">
            <a:spAutoFit/>
          </a:bodyPr>
          <a:lstStyle/>
          <a:p>
            <a:pPr algn="ctr"/>
            <a:r>
              <a:rPr lang="en-US" sz="4800" b="1" dirty="0" smtClean="0">
                <a:ln>
                  <a:solidFill>
                    <a:schemeClr val="tx1"/>
                  </a:solidFill>
                </a:ln>
                <a:solidFill>
                  <a:schemeClr val="bg1"/>
                </a:solidFill>
              </a:rPr>
              <a:t>questionable</a:t>
            </a:r>
            <a:endParaRPr lang="en-US" sz="4800" b="1" dirty="0">
              <a:ln>
                <a:solidFill>
                  <a:schemeClr val="tx1"/>
                </a:solidFill>
              </a:ln>
              <a:solidFill>
                <a:schemeClr val="bg1"/>
              </a:solidFill>
            </a:endParaRPr>
          </a:p>
        </p:txBody>
      </p:sp>
      <p:sp>
        <p:nvSpPr>
          <p:cNvPr id="87" name="TextBox 86"/>
          <p:cNvSpPr txBox="1"/>
          <p:nvPr/>
        </p:nvSpPr>
        <p:spPr>
          <a:xfrm rot="20958350">
            <a:off x="774690" y="5879484"/>
            <a:ext cx="5115454" cy="615553"/>
          </a:xfrm>
          <a:prstGeom prst="rect">
            <a:avLst/>
          </a:prstGeom>
          <a:solidFill>
            <a:schemeClr val="bg1"/>
          </a:solidFill>
          <a:ln w="50800">
            <a:solidFill>
              <a:srgbClr val="FF0000"/>
            </a:solidFill>
          </a:ln>
        </p:spPr>
        <p:txBody>
          <a:bodyPr wrap="square" rtlCol="0">
            <a:spAutoFit/>
          </a:bodyPr>
          <a:lstStyle/>
          <a:p>
            <a:pPr algn="ctr"/>
            <a:r>
              <a:rPr lang="en-US" sz="3400" b="1" dirty="0" smtClean="0"/>
              <a:t>10,000 years before Clovis</a:t>
            </a:r>
            <a:endParaRPr lang="en-US" sz="3400" b="1" dirty="0"/>
          </a:p>
        </p:txBody>
      </p:sp>
      <p:pic>
        <p:nvPicPr>
          <p:cNvPr id="67" name="Picture 2"/>
          <p:cNvPicPr>
            <a:picLocks noChangeAspect="1" noChangeArrowheads="1"/>
          </p:cNvPicPr>
          <p:nvPr/>
        </p:nvPicPr>
        <p:blipFill>
          <a:blip r:embed="rId7" cstate="print"/>
          <a:srcRect/>
          <a:stretch>
            <a:fillRect/>
          </a:stretch>
        </p:blipFill>
        <p:spPr bwMode="auto">
          <a:xfrm>
            <a:off x="4495800" y="2109215"/>
            <a:ext cx="4608576" cy="3072384"/>
          </a:xfrm>
          <a:prstGeom prst="rect">
            <a:avLst/>
          </a:prstGeom>
          <a:noFill/>
          <a:ln w="50800">
            <a:solidFill>
              <a:schemeClr val="tx1"/>
            </a:solidFill>
            <a:miter lim="800000"/>
            <a:headEnd/>
            <a:tailEnd/>
          </a:ln>
          <a:effectLst/>
        </p:spPr>
      </p:pic>
      <p:sp>
        <p:nvSpPr>
          <p:cNvPr id="71" name="TextBox 70"/>
          <p:cNvSpPr txBox="1"/>
          <p:nvPr/>
        </p:nvSpPr>
        <p:spPr>
          <a:xfrm rot="1099066">
            <a:off x="5614732" y="2367996"/>
            <a:ext cx="3565210" cy="830997"/>
          </a:xfrm>
          <a:prstGeom prst="rect">
            <a:avLst/>
          </a:prstGeom>
          <a:noFill/>
          <a:ln w="50800">
            <a:noFill/>
          </a:ln>
        </p:spPr>
        <p:txBody>
          <a:bodyPr wrap="square" rtlCol="0">
            <a:spAutoFit/>
          </a:bodyPr>
          <a:lstStyle/>
          <a:p>
            <a:pPr algn="ctr"/>
            <a:r>
              <a:rPr lang="en-US" sz="4800" dirty="0" smtClean="0">
                <a:ln w="28575">
                  <a:solidFill>
                    <a:schemeClr val="tx1"/>
                  </a:solidFill>
                </a:ln>
                <a:solidFill>
                  <a:schemeClr val="bg1"/>
                </a:solidFill>
              </a:rPr>
              <a:t>unequivocal</a:t>
            </a:r>
            <a:endParaRPr lang="en-US" sz="4800" b="1" dirty="0">
              <a:ln w="28575">
                <a:solidFill>
                  <a:schemeClr val="tx1"/>
                </a:solidFill>
              </a:ln>
              <a:solidFill>
                <a:schemeClr val="bg1"/>
              </a:solidFill>
            </a:endParaRPr>
          </a:p>
        </p:txBody>
      </p:sp>
      <p:sp>
        <p:nvSpPr>
          <p:cNvPr id="86" name="Curved Right Arrow 85"/>
          <p:cNvSpPr/>
          <p:nvPr/>
        </p:nvSpPr>
        <p:spPr>
          <a:xfrm>
            <a:off x="5638800" y="1143000"/>
            <a:ext cx="1981200" cy="5257800"/>
          </a:xfrm>
          <a:prstGeom prst="curvedRightArrow">
            <a:avLst>
              <a:gd name="adj1" fmla="val 25000"/>
              <a:gd name="adj2" fmla="val 31859"/>
              <a:gd name="adj3" fmla="val 24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childTnLst>
                                </p:cTn>
                              </p:par>
                              <p:par>
                                <p:cTn id="8" presetID="10" presetClass="exit" presetSubtype="0" fill="hold" nodeType="withEffect">
                                  <p:stCondLst>
                                    <p:cond delay="0"/>
                                  </p:stCondLst>
                                  <p:childTnLst>
                                    <p:animEffect transition="out" filter="fade">
                                      <p:cBhvr>
                                        <p:cTn id="9" dur="1000"/>
                                        <p:tgtEl>
                                          <p:spTgt spid="15"/>
                                        </p:tgtEl>
                                      </p:cBhvr>
                                    </p:animEffect>
                                    <p:set>
                                      <p:cBhvr>
                                        <p:cTn id="10" dur="1" fill="hold">
                                          <p:stCondLst>
                                            <p:cond delay="999"/>
                                          </p:stCondLst>
                                        </p:cTn>
                                        <p:tgtEl>
                                          <p:spTgt spid="15"/>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1000"/>
                                        <p:tgtEl>
                                          <p:spTgt spid="6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fade">
                                      <p:cBhvr>
                                        <p:cTn id="16" dur="1000"/>
                                        <p:tgtEl>
                                          <p:spTgt spid="69"/>
                                        </p:tgtEl>
                                      </p:cBhvr>
                                    </p:animEffect>
                                  </p:childTnLst>
                                </p:cTn>
                              </p:par>
                            </p:childTnLst>
                          </p:cTn>
                        </p:par>
                        <p:par>
                          <p:cTn id="17" fill="hold">
                            <p:stCondLst>
                              <p:cond delay="1000"/>
                            </p:stCondLst>
                            <p:childTnLst>
                              <p:par>
                                <p:cTn id="18" presetID="30" presetClass="entr" presetSubtype="0" fill="hold" grpId="0"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800" decel="100000"/>
                                        <p:tgtEl>
                                          <p:spTgt spid="54"/>
                                        </p:tgtEl>
                                      </p:cBhvr>
                                    </p:animEffect>
                                    <p:anim calcmode="lin" valueType="num">
                                      <p:cBhvr>
                                        <p:cTn id="21" dur="800" decel="100000" fill="hold"/>
                                        <p:tgtEl>
                                          <p:spTgt spid="54"/>
                                        </p:tgtEl>
                                        <p:attrNameLst>
                                          <p:attrName>style.rotation</p:attrName>
                                        </p:attrNameLst>
                                      </p:cBhvr>
                                      <p:tavLst>
                                        <p:tav tm="0">
                                          <p:val>
                                            <p:fltVal val="-90"/>
                                          </p:val>
                                        </p:tav>
                                        <p:tav tm="100000">
                                          <p:val>
                                            <p:fltVal val="0"/>
                                          </p:val>
                                        </p:tav>
                                      </p:tavLst>
                                    </p:anim>
                                    <p:anim calcmode="lin" valueType="num">
                                      <p:cBhvr>
                                        <p:cTn id="22" dur="800" decel="100000" fill="hold"/>
                                        <p:tgtEl>
                                          <p:spTgt spid="54"/>
                                        </p:tgtEl>
                                        <p:attrNameLst>
                                          <p:attrName>ppt_x</p:attrName>
                                        </p:attrNameLst>
                                      </p:cBhvr>
                                      <p:tavLst>
                                        <p:tav tm="0">
                                          <p:val>
                                            <p:strVal val="#ppt_x+0.4"/>
                                          </p:val>
                                        </p:tav>
                                        <p:tav tm="100000">
                                          <p:val>
                                            <p:strVal val="#ppt_x-0.05"/>
                                          </p:val>
                                        </p:tav>
                                      </p:tavLst>
                                    </p:anim>
                                    <p:anim calcmode="lin" valueType="num">
                                      <p:cBhvr>
                                        <p:cTn id="23" dur="800" decel="100000" fill="hold"/>
                                        <p:tgtEl>
                                          <p:spTgt spid="54"/>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54"/>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54"/>
                                        </p:tgtEl>
                                        <p:attrNameLst>
                                          <p:attrName>ppt_y</p:attrName>
                                        </p:attrNameLst>
                                      </p:cBhvr>
                                      <p:tavLst>
                                        <p:tav tm="0">
                                          <p:val>
                                            <p:strVal val="#ppt_y+0.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1000"/>
                                        <p:tgtEl>
                                          <p:spTgt spid="56"/>
                                        </p:tgtEl>
                                      </p:cBhvr>
                                    </p:animEffect>
                                  </p:childTnLst>
                                </p:cTn>
                              </p:par>
                              <p:par>
                                <p:cTn id="31" presetID="10"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animEffect transition="in" filter="fade">
                                      <p:cBhvr>
                                        <p:cTn id="33" dur="1000"/>
                                        <p:tgtEl>
                                          <p:spTgt spid="6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1000"/>
                                        <p:tgtEl>
                                          <p:spTgt spid="57"/>
                                        </p:tgtEl>
                                      </p:cBhvr>
                                    </p:animEffect>
                                  </p:childTnLst>
                                </p:cTn>
                              </p:par>
                            </p:childTnLst>
                          </p:cTn>
                        </p:par>
                        <p:par>
                          <p:cTn id="37" fill="hold">
                            <p:stCondLst>
                              <p:cond delay="1000"/>
                            </p:stCondLst>
                            <p:childTnLst>
                              <p:par>
                                <p:cTn id="38" presetID="53" presetClass="entr" presetSubtype="0" fill="hold" grpId="0" nodeType="after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p:cTn id="40" dur="1000" fill="hold"/>
                                        <p:tgtEl>
                                          <p:spTgt spid="58"/>
                                        </p:tgtEl>
                                        <p:attrNameLst>
                                          <p:attrName>ppt_w</p:attrName>
                                        </p:attrNameLst>
                                      </p:cBhvr>
                                      <p:tavLst>
                                        <p:tav tm="0">
                                          <p:val>
                                            <p:fltVal val="0"/>
                                          </p:val>
                                        </p:tav>
                                        <p:tav tm="100000">
                                          <p:val>
                                            <p:strVal val="#ppt_w"/>
                                          </p:val>
                                        </p:tav>
                                      </p:tavLst>
                                    </p:anim>
                                    <p:anim calcmode="lin" valueType="num">
                                      <p:cBhvr>
                                        <p:cTn id="41" dur="1000" fill="hold"/>
                                        <p:tgtEl>
                                          <p:spTgt spid="58"/>
                                        </p:tgtEl>
                                        <p:attrNameLst>
                                          <p:attrName>ppt_h</p:attrName>
                                        </p:attrNameLst>
                                      </p:cBhvr>
                                      <p:tavLst>
                                        <p:tav tm="0">
                                          <p:val>
                                            <p:fltVal val="0"/>
                                          </p:val>
                                        </p:tav>
                                        <p:tav tm="100000">
                                          <p:val>
                                            <p:strVal val="#ppt_h"/>
                                          </p:val>
                                        </p:tav>
                                      </p:tavLst>
                                    </p:anim>
                                    <p:animEffect transition="in" filter="fade">
                                      <p:cBhvr>
                                        <p:cTn id="42" dur="1000"/>
                                        <p:tgtEl>
                                          <p:spTgt spid="5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1000"/>
                                        <p:tgtEl>
                                          <p:spTgt spid="55"/>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1000"/>
                                        <p:tgtEl>
                                          <p:spTgt spid="5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fade">
                                      <p:cBhvr>
                                        <p:cTn id="54" dur="1000"/>
                                        <p:tgtEl>
                                          <p:spTgt spid="60"/>
                                        </p:tgtEl>
                                      </p:cBhvr>
                                    </p:animEffect>
                                  </p:childTnLst>
                                </p:cTn>
                              </p:par>
                              <p:par>
                                <p:cTn id="55" presetID="10"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1000"/>
                                        <p:tgtEl>
                                          <p:spTgt spid="67"/>
                                        </p:tgtEl>
                                      </p:cBhvr>
                                    </p:animEffect>
                                  </p:childTnLst>
                                </p:cTn>
                              </p:par>
                            </p:childTnLst>
                          </p:cTn>
                        </p:par>
                        <p:par>
                          <p:cTn id="58" fill="hold">
                            <p:stCondLst>
                              <p:cond delay="2000"/>
                            </p:stCondLst>
                            <p:childTnLst>
                              <p:par>
                                <p:cTn id="59" presetID="53" presetClass="entr" presetSubtype="0" fill="hold" grpId="0" nodeType="afterEffect">
                                  <p:stCondLst>
                                    <p:cond delay="0"/>
                                  </p:stCondLst>
                                  <p:childTnLst>
                                    <p:set>
                                      <p:cBhvr>
                                        <p:cTn id="60" dur="1" fill="hold">
                                          <p:stCondLst>
                                            <p:cond delay="0"/>
                                          </p:stCondLst>
                                        </p:cTn>
                                        <p:tgtEl>
                                          <p:spTgt spid="62"/>
                                        </p:tgtEl>
                                        <p:attrNameLst>
                                          <p:attrName>style.visibility</p:attrName>
                                        </p:attrNameLst>
                                      </p:cBhvr>
                                      <p:to>
                                        <p:strVal val="visible"/>
                                      </p:to>
                                    </p:set>
                                    <p:anim calcmode="lin" valueType="num">
                                      <p:cBhvr>
                                        <p:cTn id="61" dur="1000" fill="hold"/>
                                        <p:tgtEl>
                                          <p:spTgt spid="62"/>
                                        </p:tgtEl>
                                        <p:attrNameLst>
                                          <p:attrName>ppt_w</p:attrName>
                                        </p:attrNameLst>
                                      </p:cBhvr>
                                      <p:tavLst>
                                        <p:tav tm="0">
                                          <p:val>
                                            <p:fltVal val="0"/>
                                          </p:val>
                                        </p:tav>
                                        <p:tav tm="100000">
                                          <p:val>
                                            <p:strVal val="#ppt_w"/>
                                          </p:val>
                                        </p:tav>
                                      </p:tavLst>
                                    </p:anim>
                                    <p:anim calcmode="lin" valueType="num">
                                      <p:cBhvr>
                                        <p:cTn id="62" dur="1000" fill="hold"/>
                                        <p:tgtEl>
                                          <p:spTgt spid="62"/>
                                        </p:tgtEl>
                                        <p:attrNameLst>
                                          <p:attrName>ppt_h</p:attrName>
                                        </p:attrNameLst>
                                      </p:cBhvr>
                                      <p:tavLst>
                                        <p:tav tm="0">
                                          <p:val>
                                            <p:fltVal val="0"/>
                                          </p:val>
                                        </p:tav>
                                        <p:tav tm="100000">
                                          <p:val>
                                            <p:strVal val="#ppt_h"/>
                                          </p:val>
                                        </p:tav>
                                      </p:tavLst>
                                    </p:anim>
                                    <p:animEffect transition="in" filter="fade">
                                      <p:cBhvr>
                                        <p:cTn id="63" dur="1000"/>
                                        <p:tgtEl>
                                          <p:spTgt spid="6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72"/>
                                        </p:tgtEl>
                                        <p:attrNameLst>
                                          <p:attrName>style.visibility</p:attrName>
                                        </p:attrNameLst>
                                      </p:cBhvr>
                                      <p:to>
                                        <p:strVal val="visible"/>
                                      </p:to>
                                    </p:set>
                                    <p:animEffect transition="in" filter="wipe(left)">
                                      <p:cBhvr>
                                        <p:cTn id="68" dur="1000"/>
                                        <p:tgtEl>
                                          <p:spTgt spid="72"/>
                                        </p:tgtEl>
                                      </p:cBhvr>
                                    </p:animEffect>
                                  </p:childTnLst>
                                </p:cTn>
                              </p:par>
                              <p:par>
                                <p:cTn id="69" presetID="10" presetClass="exit" presetSubtype="0" fill="hold" nodeType="withEffect">
                                  <p:stCondLst>
                                    <p:cond delay="0"/>
                                  </p:stCondLst>
                                  <p:childTnLst>
                                    <p:animEffect transition="out" filter="fade">
                                      <p:cBhvr>
                                        <p:cTn id="70" dur="1000"/>
                                        <p:tgtEl>
                                          <p:spTgt spid="67"/>
                                        </p:tgtEl>
                                      </p:cBhvr>
                                    </p:animEffect>
                                    <p:set>
                                      <p:cBhvr>
                                        <p:cTn id="71" dur="1" fill="hold">
                                          <p:stCondLst>
                                            <p:cond delay="999"/>
                                          </p:stCondLst>
                                        </p:cTn>
                                        <p:tgtEl>
                                          <p:spTgt spid="67"/>
                                        </p:tgtEl>
                                        <p:attrNameLst>
                                          <p:attrName>style.visibility</p:attrName>
                                        </p:attrNameLst>
                                      </p:cBhvr>
                                      <p:to>
                                        <p:strVal val="hidden"/>
                                      </p:to>
                                    </p:set>
                                  </p:childTnLst>
                                </p:cTn>
                              </p:par>
                            </p:childTnLst>
                          </p:cTn>
                        </p:par>
                        <p:par>
                          <p:cTn id="72" fill="hold">
                            <p:stCondLst>
                              <p:cond delay="1000"/>
                            </p:stCondLst>
                            <p:childTnLst>
                              <p:par>
                                <p:cTn id="73" presetID="53" presetClass="entr" presetSubtype="0" fill="hold" grpId="0" nodeType="afterEffect">
                                  <p:stCondLst>
                                    <p:cond delay="0"/>
                                  </p:stCondLst>
                                  <p:childTnLst>
                                    <p:set>
                                      <p:cBhvr>
                                        <p:cTn id="74" dur="1" fill="hold">
                                          <p:stCondLst>
                                            <p:cond delay="0"/>
                                          </p:stCondLst>
                                        </p:cTn>
                                        <p:tgtEl>
                                          <p:spTgt spid="70"/>
                                        </p:tgtEl>
                                        <p:attrNameLst>
                                          <p:attrName>style.visibility</p:attrName>
                                        </p:attrNameLst>
                                      </p:cBhvr>
                                      <p:to>
                                        <p:strVal val="visible"/>
                                      </p:to>
                                    </p:set>
                                    <p:anim calcmode="lin" valueType="num">
                                      <p:cBhvr>
                                        <p:cTn id="75" dur="1000" fill="hold"/>
                                        <p:tgtEl>
                                          <p:spTgt spid="70"/>
                                        </p:tgtEl>
                                        <p:attrNameLst>
                                          <p:attrName>ppt_w</p:attrName>
                                        </p:attrNameLst>
                                      </p:cBhvr>
                                      <p:tavLst>
                                        <p:tav tm="0">
                                          <p:val>
                                            <p:fltVal val="0"/>
                                          </p:val>
                                        </p:tav>
                                        <p:tav tm="100000">
                                          <p:val>
                                            <p:strVal val="#ppt_w"/>
                                          </p:val>
                                        </p:tav>
                                      </p:tavLst>
                                    </p:anim>
                                    <p:anim calcmode="lin" valueType="num">
                                      <p:cBhvr>
                                        <p:cTn id="76" dur="1000" fill="hold"/>
                                        <p:tgtEl>
                                          <p:spTgt spid="70"/>
                                        </p:tgtEl>
                                        <p:attrNameLst>
                                          <p:attrName>ppt_h</p:attrName>
                                        </p:attrNameLst>
                                      </p:cBhvr>
                                      <p:tavLst>
                                        <p:tav tm="0">
                                          <p:val>
                                            <p:fltVal val="0"/>
                                          </p:val>
                                        </p:tav>
                                        <p:tav tm="100000">
                                          <p:val>
                                            <p:strVal val="#ppt_h"/>
                                          </p:val>
                                        </p:tav>
                                      </p:tavLst>
                                    </p:anim>
                                    <p:animEffect transition="in" filter="fade">
                                      <p:cBhvr>
                                        <p:cTn id="77" dur="1000"/>
                                        <p:tgtEl>
                                          <p:spTgt spid="70"/>
                                        </p:tgtEl>
                                      </p:cBhvr>
                                    </p:animEffect>
                                  </p:childTnLst>
                                </p:cTn>
                              </p:par>
                            </p:childTnLst>
                          </p:cTn>
                        </p:par>
                        <p:par>
                          <p:cTn id="78" fill="hold">
                            <p:stCondLst>
                              <p:cond delay="2000"/>
                            </p:stCondLst>
                            <p:childTnLst>
                              <p:par>
                                <p:cTn id="79" presetID="10" presetClass="entr" presetSubtype="0" fill="hold" nodeType="after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1000"/>
                                        <p:tgtEl>
                                          <p:spTgt spid="9"/>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3.33333E-6 -1.6763E-6 L 3.33333E-6 0.06659 " pathEditMode="relative" rAng="0" ptsTypes="AA">
                                      <p:cBhvr>
                                        <p:cTn id="85" dur="1000" fill="hold"/>
                                        <p:tgtEl>
                                          <p:spTgt spid="72"/>
                                        </p:tgtEl>
                                        <p:attrNameLst>
                                          <p:attrName>ppt_x</p:attrName>
                                          <p:attrName>ppt_y</p:attrName>
                                        </p:attrNameLst>
                                      </p:cBhvr>
                                      <p:rCtr x="0" y="33"/>
                                    </p:animMotion>
                                  </p:childTnLst>
                                </p:cTn>
                              </p:par>
                              <p:par>
                                <p:cTn id="86" presetID="10" presetClass="exit" presetSubtype="0" fill="hold" nodeType="withEffect">
                                  <p:stCondLst>
                                    <p:cond delay="0"/>
                                  </p:stCondLst>
                                  <p:childTnLst>
                                    <p:animEffect transition="out" filter="fade">
                                      <p:cBhvr>
                                        <p:cTn id="87" dur="1000"/>
                                        <p:tgtEl>
                                          <p:spTgt spid="9"/>
                                        </p:tgtEl>
                                      </p:cBhvr>
                                    </p:animEffect>
                                    <p:set>
                                      <p:cBhvr>
                                        <p:cTn id="88" dur="1" fill="hold">
                                          <p:stCondLst>
                                            <p:cond delay="999"/>
                                          </p:stCondLst>
                                        </p:cTn>
                                        <p:tgtEl>
                                          <p:spTgt spid="9"/>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1000"/>
                                        <p:tgtEl>
                                          <p:spTgt spid="66"/>
                                        </p:tgtEl>
                                      </p:cBhvr>
                                    </p:animEffect>
                                    <p:set>
                                      <p:cBhvr>
                                        <p:cTn id="91" dur="1" fill="hold">
                                          <p:stCondLst>
                                            <p:cond delay="999"/>
                                          </p:stCondLst>
                                        </p:cTn>
                                        <p:tgtEl>
                                          <p:spTgt spid="66"/>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58"/>
                                        </p:tgtEl>
                                      </p:cBhvr>
                                    </p:animEffect>
                                    <p:set>
                                      <p:cBhvr>
                                        <p:cTn id="94" dur="1" fill="hold">
                                          <p:stCondLst>
                                            <p:cond delay="999"/>
                                          </p:stCondLst>
                                        </p:cTn>
                                        <p:tgtEl>
                                          <p:spTgt spid="5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70"/>
                                        </p:tgtEl>
                                      </p:cBhvr>
                                    </p:animEffect>
                                    <p:set>
                                      <p:cBhvr>
                                        <p:cTn id="97" dur="1" fill="hold">
                                          <p:stCondLst>
                                            <p:cond delay="999"/>
                                          </p:stCondLst>
                                        </p:cTn>
                                        <p:tgtEl>
                                          <p:spTgt spid="70"/>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000"/>
                                        <p:tgtEl>
                                          <p:spTgt spid="55"/>
                                        </p:tgtEl>
                                      </p:cBhvr>
                                    </p:animEffect>
                                    <p:set>
                                      <p:cBhvr>
                                        <p:cTn id="100" dur="1" fill="hold">
                                          <p:stCondLst>
                                            <p:cond delay="999"/>
                                          </p:stCondLst>
                                        </p:cTn>
                                        <p:tgtEl>
                                          <p:spTgt spid="55"/>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1000"/>
                                        <p:tgtEl>
                                          <p:spTgt spid="56"/>
                                        </p:tgtEl>
                                      </p:cBhvr>
                                    </p:animEffect>
                                    <p:set>
                                      <p:cBhvr>
                                        <p:cTn id="103" dur="1" fill="hold">
                                          <p:stCondLst>
                                            <p:cond delay="999"/>
                                          </p:stCondLst>
                                        </p:cTn>
                                        <p:tgtEl>
                                          <p:spTgt spid="56"/>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000"/>
                                        <p:tgtEl>
                                          <p:spTgt spid="57"/>
                                        </p:tgtEl>
                                      </p:cBhvr>
                                    </p:animEffect>
                                    <p:set>
                                      <p:cBhvr>
                                        <p:cTn id="106" dur="1" fill="hold">
                                          <p:stCondLst>
                                            <p:cond delay="999"/>
                                          </p:stCondLst>
                                        </p:cTn>
                                        <p:tgtEl>
                                          <p:spTgt spid="57"/>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67"/>
                                        </p:tgtEl>
                                        <p:attrNameLst>
                                          <p:attrName>style.visibility</p:attrName>
                                        </p:attrNameLst>
                                      </p:cBhvr>
                                      <p:to>
                                        <p:strVal val="visible"/>
                                      </p:to>
                                    </p:set>
                                    <p:animEffect transition="in" filter="fade">
                                      <p:cBhvr>
                                        <p:cTn id="109" dur="1000"/>
                                        <p:tgtEl>
                                          <p:spTgt spid="67"/>
                                        </p:tgtEl>
                                      </p:cBhvr>
                                    </p:animEffect>
                                  </p:childTnLst>
                                </p:cTn>
                              </p:par>
                            </p:childTnLst>
                          </p:cTn>
                        </p:par>
                        <p:par>
                          <p:cTn id="110" fill="hold">
                            <p:stCondLst>
                              <p:cond delay="1000"/>
                            </p:stCondLst>
                            <p:childTnLst>
                              <p:par>
                                <p:cTn id="111" presetID="53" presetClass="entr" presetSubtype="0" fill="hold" grpId="0" nodeType="afterEffect">
                                  <p:stCondLst>
                                    <p:cond delay="0"/>
                                  </p:stCondLst>
                                  <p:childTnLst>
                                    <p:set>
                                      <p:cBhvr>
                                        <p:cTn id="112" dur="1" fill="hold">
                                          <p:stCondLst>
                                            <p:cond delay="0"/>
                                          </p:stCondLst>
                                        </p:cTn>
                                        <p:tgtEl>
                                          <p:spTgt spid="71"/>
                                        </p:tgtEl>
                                        <p:attrNameLst>
                                          <p:attrName>style.visibility</p:attrName>
                                        </p:attrNameLst>
                                      </p:cBhvr>
                                      <p:to>
                                        <p:strVal val="visible"/>
                                      </p:to>
                                    </p:set>
                                    <p:anim calcmode="lin" valueType="num">
                                      <p:cBhvr>
                                        <p:cTn id="113" dur="1000" fill="hold"/>
                                        <p:tgtEl>
                                          <p:spTgt spid="71"/>
                                        </p:tgtEl>
                                        <p:attrNameLst>
                                          <p:attrName>ppt_w</p:attrName>
                                        </p:attrNameLst>
                                      </p:cBhvr>
                                      <p:tavLst>
                                        <p:tav tm="0">
                                          <p:val>
                                            <p:fltVal val="0"/>
                                          </p:val>
                                        </p:tav>
                                        <p:tav tm="100000">
                                          <p:val>
                                            <p:strVal val="#ppt_w"/>
                                          </p:val>
                                        </p:tav>
                                      </p:tavLst>
                                    </p:anim>
                                    <p:anim calcmode="lin" valueType="num">
                                      <p:cBhvr>
                                        <p:cTn id="114" dur="1000" fill="hold"/>
                                        <p:tgtEl>
                                          <p:spTgt spid="71"/>
                                        </p:tgtEl>
                                        <p:attrNameLst>
                                          <p:attrName>ppt_h</p:attrName>
                                        </p:attrNameLst>
                                      </p:cBhvr>
                                      <p:tavLst>
                                        <p:tav tm="0">
                                          <p:val>
                                            <p:fltVal val="0"/>
                                          </p:val>
                                        </p:tav>
                                        <p:tav tm="100000">
                                          <p:val>
                                            <p:strVal val="#ppt_h"/>
                                          </p:val>
                                        </p:tav>
                                      </p:tavLst>
                                    </p:anim>
                                    <p:animEffect transition="in" filter="fade">
                                      <p:cBhvr>
                                        <p:cTn id="115" dur="1000"/>
                                        <p:tgtEl>
                                          <p:spTgt spid="71"/>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1000"/>
                                        <p:tgtEl>
                                          <p:spTgt spid="67"/>
                                        </p:tgtEl>
                                      </p:cBhvr>
                                    </p:animEffect>
                                    <p:set>
                                      <p:cBhvr>
                                        <p:cTn id="120" dur="1" fill="hold">
                                          <p:stCondLst>
                                            <p:cond delay="999"/>
                                          </p:stCondLst>
                                        </p:cTn>
                                        <p:tgtEl>
                                          <p:spTgt spid="67"/>
                                        </p:tgtEl>
                                        <p:attrNameLst>
                                          <p:attrName>style.visibility</p:attrName>
                                        </p:attrNameLst>
                                      </p:cBhvr>
                                      <p:to>
                                        <p:strVal val="hidden"/>
                                      </p:to>
                                    </p:set>
                                  </p:childTnLst>
                                </p:cTn>
                              </p:par>
                              <p:par>
                                <p:cTn id="121" presetID="10" presetClass="exit" presetSubtype="0" fill="hold" grpId="2" nodeType="withEffect">
                                  <p:stCondLst>
                                    <p:cond delay="0"/>
                                  </p:stCondLst>
                                  <p:childTnLst>
                                    <p:animEffect transition="out" filter="fade">
                                      <p:cBhvr>
                                        <p:cTn id="122" dur="1000"/>
                                        <p:tgtEl>
                                          <p:spTgt spid="72"/>
                                        </p:tgtEl>
                                      </p:cBhvr>
                                    </p:animEffect>
                                    <p:set>
                                      <p:cBhvr>
                                        <p:cTn id="123" dur="1" fill="hold">
                                          <p:stCondLst>
                                            <p:cond delay="999"/>
                                          </p:stCondLst>
                                        </p:cTn>
                                        <p:tgtEl>
                                          <p:spTgt spid="72"/>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1000"/>
                                        <p:tgtEl>
                                          <p:spTgt spid="68"/>
                                        </p:tgtEl>
                                      </p:cBhvr>
                                    </p:animEffect>
                                    <p:set>
                                      <p:cBhvr>
                                        <p:cTn id="126" dur="1" fill="hold">
                                          <p:stCondLst>
                                            <p:cond delay="999"/>
                                          </p:stCondLst>
                                        </p:cTn>
                                        <p:tgtEl>
                                          <p:spTgt spid="68"/>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1000"/>
                                        <p:tgtEl>
                                          <p:spTgt spid="71"/>
                                        </p:tgtEl>
                                      </p:cBhvr>
                                    </p:animEffect>
                                    <p:set>
                                      <p:cBhvr>
                                        <p:cTn id="129" dur="1" fill="hold">
                                          <p:stCondLst>
                                            <p:cond delay="999"/>
                                          </p:stCondLst>
                                        </p:cTn>
                                        <p:tgtEl>
                                          <p:spTgt spid="71"/>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1000"/>
                                        <p:tgtEl>
                                          <p:spTgt spid="69"/>
                                        </p:tgtEl>
                                      </p:cBhvr>
                                    </p:animEffect>
                                    <p:set>
                                      <p:cBhvr>
                                        <p:cTn id="132" dur="1" fill="hold">
                                          <p:stCondLst>
                                            <p:cond delay="999"/>
                                          </p:stCondLst>
                                        </p:cTn>
                                        <p:tgtEl>
                                          <p:spTgt spid="69"/>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1000"/>
                                        <p:tgtEl>
                                          <p:spTgt spid="59"/>
                                        </p:tgtEl>
                                      </p:cBhvr>
                                    </p:animEffect>
                                    <p:set>
                                      <p:cBhvr>
                                        <p:cTn id="135" dur="1" fill="hold">
                                          <p:stCondLst>
                                            <p:cond delay="999"/>
                                          </p:stCondLst>
                                        </p:cTn>
                                        <p:tgtEl>
                                          <p:spTgt spid="59"/>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1000"/>
                                        <p:tgtEl>
                                          <p:spTgt spid="54"/>
                                        </p:tgtEl>
                                      </p:cBhvr>
                                    </p:animEffect>
                                    <p:set>
                                      <p:cBhvr>
                                        <p:cTn id="138" dur="1" fill="hold">
                                          <p:stCondLst>
                                            <p:cond delay="999"/>
                                          </p:stCondLst>
                                        </p:cTn>
                                        <p:tgtEl>
                                          <p:spTgt spid="54"/>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1000"/>
                                        <p:tgtEl>
                                          <p:spTgt spid="60"/>
                                        </p:tgtEl>
                                      </p:cBhvr>
                                    </p:animEffect>
                                    <p:set>
                                      <p:cBhvr>
                                        <p:cTn id="141" dur="1" fill="hold">
                                          <p:stCondLst>
                                            <p:cond delay="999"/>
                                          </p:stCondLst>
                                        </p:cTn>
                                        <p:tgtEl>
                                          <p:spTgt spid="60"/>
                                        </p:tgtEl>
                                        <p:attrNameLst>
                                          <p:attrName>style.visibility</p:attrName>
                                        </p:attrNameLst>
                                      </p:cBhvr>
                                      <p:to>
                                        <p:strVal val="hidden"/>
                                      </p:to>
                                    </p:set>
                                  </p:childTnLst>
                                </p:cTn>
                              </p:par>
                              <p:par>
                                <p:cTn id="142" presetID="10" presetClass="entr" presetSubtype="0" fill="hold" nodeType="withEffect">
                                  <p:stCondLst>
                                    <p:cond delay="0"/>
                                  </p:stCondLst>
                                  <p:childTnLst>
                                    <p:set>
                                      <p:cBhvr>
                                        <p:cTn id="143" dur="1" fill="hold">
                                          <p:stCondLst>
                                            <p:cond delay="0"/>
                                          </p:stCondLst>
                                        </p:cTn>
                                        <p:tgtEl>
                                          <p:spTgt spid="15"/>
                                        </p:tgtEl>
                                        <p:attrNameLst>
                                          <p:attrName>style.visibility</p:attrName>
                                        </p:attrNameLst>
                                      </p:cBhvr>
                                      <p:to>
                                        <p:strVal val="visible"/>
                                      </p:to>
                                    </p:set>
                                    <p:animEffect transition="in" filter="fade">
                                      <p:cBhvr>
                                        <p:cTn id="144" dur="1000"/>
                                        <p:tgtEl>
                                          <p:spTgt spid="15"/>
                                        </p:tgtEl>
                                      </p:cBhvr>
                                    </p:animEffect>
                                  </p:childTnLst>
                                </p:cTn>
                              </p:par>
                            </p:childTnLst>
                          </p:cTn>
                        </p:par>
                        <p:par>
                          <p:cTn id="145" fill="hold">
                            <p:stCondLst>
                              <p:cond delay="1000"/>
                            </p:stCondLst>
                            <p:childTnLst>
                              <p:par>
                                <p:cTn id="146" presetID="22" presetClass="entr" presetSubtype="8" fill="hold" grpId="0" nodeType="afterEffect">
                                  <p:stCondLst>
                                    <p:cond delay="0"/>
                                  </p:stCondLst>
                                  <p:childTnLst>
                                    <p:set>
                                      <p:cBhvr>
                                        <p:cTn id="147" dur="1" fill="hold">
                                          <p:stCondLst>
                                            <p:cond delay="0"/>
                                          </p:stCondLst>
                                        </p:cTn>
                                        <p:tgtEl>
                                          <p:spTgt spid="75"/>
                                        </p:tgtEl>
                                        <p:attrNameLst>
                                          <p:attrName>style.visibility</p:attrName>
                                        </p:attrNameLst>
                                      </p:cBhvr>
                                      <p:to>
                                        <p:strVal val="visible"/>
                                      </p:to>
                                    </p:set>
                                    <p:animEffect transition="in" filter="wipe(left)">
                                      <p:cBhvr>
                                        <p:cTn id="148" dur="1000"/>
                                        <p:tgtEl>
                                          <p:spTgt spid="75"/>
                                        </p:tgtEl>
                                      </p:cBhvr>
                                    </p:animEffect>
                                  </p:childTnLst>
                                </p:cTn>
                              </p:par>
                            </p:childTnLst>
                          </p:cTn>
                        </p:par>
                        <p:par>
                          <p:cTn id="149" fill="hold">
                            <p:stCondLst>
                              <p:cond delay="2000"/>
                            </p:stCondLst>
                            <p:childTnLst>
                              <p:par>
                                <p:cTn id="150" presetID="22" presetClass="entr" presetSubtype="1" fill="hold" grpId="0" nodeType="afterEffect">
                                  <p:stCondLst>
                                    <p:cond delay="0"/>
                                  </p:stCondLst>
                                  <p:childTnLst>
                                    <p:set>
                                      <p:cBhvr>
                                        <p:cTn id="151" dur="1" fill="hold">
                                          <p:stCondLst>
                                            <p:cond delay="0"/>
                                          </p:stCondLst>
                                        </p:cTn>
                                        <p:tgtEl>
                                          <p:spTgt spid="86"/>
                                        </p:tgtEl>
                                        <p:attrNameLst>
                                          <p:attrName>style.visibility</p:attrName>
                                        </p:attrNameLst>
                                      </p:cBhvr>
                                      <p:to>
                                        <p:strVal val="visible"/>
                                      </p:to>
                                    </p:set>
                                    <p:animEffect transition="in" filter="wipe(up)">
                                      <p:cBhvr>
                                        <p:cTn id="152" dur="1000"/>
                                        <p:tgtEl>
                                          <p:spTgt spid="86"/>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87"/>
                                        </p:tgtEl>
                                        <p:attrNameLst>
                                          <p:attrName>style.visibility</p:attrName>
                                        </p:attrNameLst>
                                      </p:cBhvr>
                                      <p:to>
                                        <p:strVal val="visible"/>
                                      </p:to>
                                    </p:set>
                                    <p:animEffect transition="in" filter="fade">
                                      <p:cBhvr>
                                        <p:cTn id="155"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P spid="55" grpId="0" animBg="1"/>
      <p:bldP spid="55" grpId="1" animBg="1"/>
      <p:bldP spid="57" grpId="0" animBg="1"/>
      <p:bldP spid="57" grpId="1" animBg="1"/>
      <p:bldP spid="59" grpId="0" animBg="1"/>
      <p:bldP spid="59" grpId="1" animBg="1"/>
      <p:bldP spid="60" grpId="0" animBg="1"/>
      <p:bldP spid="60" grpId="1" animBg="1"/>
      <p:bldP spid="62" grpId="0" animBg="1"/>
      <p:bldP spid="58" grpId="0" animBg="1"/>
      <p:bldP spid="58" grpId="1" animBg="1"/>
      <p:bldP spid="72" grpId="0" animBg="1"/>
      <p:bldP spid="72" grpId="1" animBg="1"/>
      <p:bldP spid="72" grpId="2" animBg="1"/>
      <p:bldP spid="56" grpId="0" animBg="1"/>
      <p:bldP spid="56" grpId="1" animBg="1"/>
      <p:bldP spid="75" grpId="0" animBg="1"/>
      <p:bldP spid="68" grpId="0" animBg="1"/>
      <p:bldP spid="68" grpId="1" animBg="1"/>
      <p:bldP spid="69" grpId="0" animBg="1"/>
      <p:bldP spid="69" grpId="1" animBg="1"/>
      <p:bldP spid="70" grpId="0"/>
      <p:bldP spid="70" grpId="1"/>
      <p:bldP spid="87" grpId="0" animBg="1"/>
      <p:bldP spid="71" grpId="0"/>
      <p:bldP spid="71" grpId="1"/>
      <p:bldP spid="86"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0" y="-349405"/>
            <a:ext cx="9144000" cy="7359805"/>
            <a:chOff x="0" y="-349405"/>
            <a:chExt cx="9144000" cy="7359805"/>
          </a:xfrm>
        </p:grpSpPr>
        <p:pic>
          <p:nvPicPr>
            <p:cNvPr id="2052" name="Picture 4"/>
            <p:cNvPicPr>
              <a:picLocks noChangeAspect="1" noChangeArrowheads="1"/>
            </p:cNvPicPr>
            <p:nvPr/>
          </p:nvPicPr>
          <p:blipFill>
            <a:blip r:embed="rId3" cstate="print"/>
            <a:srcRect/>
            <a:stretch>
              <a:fillRect/>
            </a:stretch>
          </p:blipFill>
          <p:spPr bwMode="auto">
            <a:xfrm>
              <a:off x="0" y="-349405"/>
              <a:ext cx="9144000" cy="7359805"/>
            </a:xfrm>
            <a:prstGeom prst="rect">
              <a:avLst/>
            </a:prstGeom>
            <a:noFill/>
            <a:ln w="9525">
              <a:noFill/>
              <a:miter lim="800000"/>
              <a:headEnd/>
              <a:tailEnd/>
            </a:ln>
            <a:effectLst/>
          </p:spPr>
        </p:pic>
        <p:grpSp>
          <p:nvGrpSpPr>
            <p:cNvPr id="2" name="Group 8"/>
            <p:cNvGrpSpPr/>
            <p:nvPr/>
          </p:nvGrpSpPr>
          <p:grpSpPr>
            <a:xfrm>
              <a:off x="4648200" y="5574268"/>
              <a:ext cx="2667000" cy="369332"/>
              <a:chOff x="4648200" y="5574268"/>
              <a:chExt cx="2667000" cy="369332"/>
            </a:xfrm>
          </p:grpSpPr>
          <p:sp>
            <p:nvSpPr>
              <p:cNvPr id="8" name="Rectangle 7"/>
              <p:cNvSpPr/>
              <p:nvPr/>
            </p:nvSpPr>
            <p:spPr>
              <a:xfrm>
                <a:off x="4648200" y="5638800"/>
                <a:ext cx="2667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10514" y="5574268"/>
                <a:ext cx="2406428" cy="353943"/>
              </a:xfrm>
              <a:prstGeom prst="rect">
                <a:avLst/>
              </a:prstGeom>
              <a:noFill/>
            </p:spPr>
            <p:txBody>
              <a:bodyPr wrap="none" rtlCol="0">
                <a:spAutoFit/>
              </a:bodyPr>
              <a:lstStyle/>
              <a:p>
                <a:r>
                  <a:rPr lang="en-US" sz="1700" dirty="0" smtClean="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rPr>
                  <a:t>Site     Rio Puerco, NM</a:t>
                </a:r>
                <a:endParaRPr lang="en-US" sz="1700" dirty="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endParaRPr>
              </a:p>
            </p:txBody>
          </p:sp>
        </p:grpSp>
      </p:grpSp>
      <p:sp>
        <p:nvSpPr>
          <p:cNvPr id="39" name="Rectangle 38"/>
          <p:cNvSpPr/>
          <p:nvPr/>
        </p:nvSpPr>
        <p:spPr>
          <a:xfrm>
            <a:off x="0" y="5334000"/>
            <a:ext cx="91440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0" y="990600"/>
            <a:ext cx="91440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0" y="3505200"/>
            <a:ext cx="91440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7543800" y="2895600"/>
            <a:ext cx="1536192" cy="2400657"/>
          </a:xfrm>
          <a:prstGeom prst="rect">
            <a:avLst/>
          </a:prstGeom>
          <a:solidFill>
            <a:schemeClr val="bg1"/>
          </a:solidFill>
          <a:ln>
            <a:noFill/>
          </a:ln>
        </p:spPr>
        <p:txBody>
          <a:bodyPr wrap="square" rtlCol="0">
            <a:spAutoFit/>
          </a:bodyPr>
          <a:lstStyle/>
          <a:p>
            <a:pPr algn="ctr"/>
            <a:r>
              <a:rPr lang="en-US" sz="3000" b="1" dirty="0" smtClean="0"/>
              <a:t>|</a:t>
            </a:r>
          </a:p>
          <a:p>
            <a:pPr algn="ctr"/>
            <a:r>
              <a:rPr lang="en-US" sz="3000" b="1" dirty="0" smtClean="0"/>
              <a:t>|</a:t>
            </a:r>
          </a:p>
          <a:p>
            <a:r>
              <a:rPr lang="en-US" sz="3000" b="1" dirty="0" smtClean="0"/>
              <a:t>&gt;13,400</a:t>
            </a:r>
          </a:p>
          <a:p>
            <a:pPr algn="ctr"/>
            <a:r>
              <a:rPr lang="en-US" sz="3000" b="1" dirty="0" smtClean="0"/>
              <a:t>|</a:t>
            </a:r>
          </a:p>
          <a:p>
            <a:pPr algn="ctr"/>
            <a:r>
              <a:rPr lang="en-US" sz="3000" b="1" dirty="0" smtClean="0"/>
              <a:t>|</a:t>
            </a:r>
            <a:endParaRPr lang="en-US" sz="3000" b="1" dirty="0"/>
          </a:p>
        </p:txBody>
      </p:sp>
      <p:cxnSp>
        <p:nvCxnSpPr>
          <p:cNvPr id="15" name="Straight Connector 14"/>
          <p:cNvCxnSpPr/>
          <p:nvPr/>
        </p:nvCxnSpPr>
        <p:spPr>
          <a:xfrm>
            <a:off x="0" y="28956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 name="Group 59"/>
          <p:cNvGrpSpPr/>
          <p:nvPr/>
        </p:nvGrpSpPr>
        <p:grpSpPr>
          <a:xfrm>
            <a:off x="2010293" y="3798122"/>
            <a:ext cx="5522435" cy="707886"/>
            <a:chOff x="2173765" y="1456337"/>
            <a:chExt cx="5522435" cy="707886"/>
          </a:xfrm>
        </p:grpSpPr>
        <p:sp>
          <p:nvSpPr>
            <p:cNvPr id="61" name="TextBox 60"/>
            <p:cNvSpPr txBox="1"/>
            <p:nvPr/>
          </p:nvSpPr>
          <p:spPr>
            <a:xfrm rot="20858893">
              <a:off x="2173765" y="1456337"/>
              <a:ext cx="4396089"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Pre-Clovis  Cultures</a:t>
              </a:r>
              <a:endParaRPr lang="en-US" sz="4000" b="1" dirty="0"/>
            </a:p>
          </p:txBody>
        </p:sp>
        <p:cxnSp>
          <p:nvCxnSpPr>
            <p:cNvPr id="64" name="Straight Arrow Connector 63"/>
            <p:cNvCxnSpPr/>
            <p:nvPr/>
          </p:nvCxnSpPr>
          <p:spPr>
            <a:xfrm>
              <a:off x="6522262" y="1680309"/>
              <a:ext cx="1173938" cy="16506"/>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7592373" y="1143000"/>
            <a:ext cx="1332416" cy="584775"/>
          </a:xfrm>
          <a:prstGeom prst="rect">
            <a:avLst/>
          </a:prstGeom>
          <a:solidFill>
            <a:schemeClr val="bg1"/>
          </a:solidFill>
          <a:ln>
            <a:noFill/>
          </a:ln>
        </p:spPr>
        <p:txBody>
          <a:bodyPr wrap="none" rtlCol="0">
            <a:spAutoFit/>
          </a:bodyPr>
          <a:lstStyle/>
          <a:p>
            <a:r>
              <a:rPr lang="en-US" sz="3200" b="1" dirty="0" smtClean="0"/>
              <a:t>13,200</a:t>
            </a:r>
            <a:endParaRPr lang="en-US" sz="3200" b="1" dirty="0"/>
          </a:p>
        </p:txBody>
      </p:sp>
      <p:grpSp>
        <p:nvGrpSpPr>
          <p:cNvPr id="5" name="Group 9"/>
          <p:cNvGrpSpPr/>
          <p:nvPr/>
        </p:nvGrpSpPr>
        <p:grpSpPr>
          <a:xfrm>
            <a:off x="1001672" y="1143000"/>
            <a:ext cx="7913728" cy="1163415"/>
            <a:chOff x="1001672" y="1143000"/>
            <a:chExt cx="7913728" cy="1163415"/>
          </a:xfrm>
        </p:grpSpPr>
        <p:sp>
          <p:nvSpPr>
            <p:cNvPr id="11" name="TextBox 10"/>
            <p:cNvSpPr txBox="1"/>
            <p:nvPr/>
          </p:nvSpPr>
          <p:spPr>
            <a:xfrm rot="20858893">
              <a:off x="1001672" y="1598529"/>
              <a:ext cx="5585232"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‘Clovis First’  Hypothesis</a:t>
              </a:r>
              <a:endParaRPr lang="en-US" sz="4000" b="1" dirty="0"/>
            </a:p>
          </p:txBody>
        </p:sp>
        <p:grpSp>
          <p:nvGrpSpPr>
            <p:cNvPr id="6" name="Group 59"/>
            <p:cNvGrpSpPr/>
            <p:nvPr/>
          </p:nvGrpSpPr>
          <p:grpSpPr>
            <a:xfrm>
              <a:off x="6522262" y="1143000"/>
              <a:ext cx="2393138" cy="533400"/>
              <a:chOff x="6522262" y="1143000"/>
              <a:chExt cx="2393138" cy="533400"/>
            </a:xfrm>
          </p:grpSpPr>
          <p:sp>
            <p:nvSpPr>
              <p:cNvPr id="13" name="Rectangle 12"/>
              <p:cNvSpPr/>
              <p:nvPr/>
            </p:nvSpPr>
            <p:spPr>
              <a:xfrm>
                <a:off x="7620000" y="1143000"/>
                <a:ext cx="1295400" cy="53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a:stCxn id="11" idx="3"/>
              </p:cNvCxnSpPr>
              <p:nvPr/>
            </p:nvCxnSpPr>
            <p:spPr>
              <a:xfrm>
                <a:off x="6522262" y="1355094"/>
                <a:ext cx="1173938" cy="16506"/>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45" name="Rectangle 44"/>
          <p:cNvSpPr/>
          <p:nvPr/>
        </p:nvSpPr>
        <p:spPr>
          <a:xfrm>
            <a:off x="7543800" y="2971800"/>
            <a:ext cx="1371600" cy="2362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0" y="52578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467600" y="5334000"/>
            <a:ext cx="1600200" cy="1015663"/>
          </a:xfrm>
          <a:prstGeom prst="rect">
            <a:avLst/>
          </a:prstGeom>
          <a:solidFill>
            <a:schemeClr val="bg1"/>
          </a:solidFill>
          <a:ln>
            <a:noFill/>
          </a:ln>
        </p:spPr>
        <p:txBody>
          <a:bodyPr wrap="square" rtlCol="0">
            <a:spAutoFit/>
          </a:bodyPr>
          <a:lstStyle/>
          <a:p>
            <a:pPr algn="ctr"/>
            <a:endParaRPr lang="en-US" sz="3000" b="1" dirty="0" smtClean="0"/>
          </a:p>
          <a:p>
            <a:pPr algn="ctr"/>
            <a:r>
              <a:rPr lang="en-US" sz="3000" b="1" dirty="0" smtClean="0"/>
              <a:t>23,000</a:t>
            </a:r>
            <a:endParaRPr lang="en-US" sz="3000" b="1" dirty="0"/>
          </a:p>
        </p:txBody>
      </p:sp>
      <p:cxnSp>
        <p:nvCxnSpPr>
          <p:cNvPr id="63" name="Straight Connector 62"/>
          <p:cNvCxnSpPr/>
          <p:nvPr/>
        </p:nvCxnSpPr>
        <p:spPr>
          <a:xfrm>
            <a:off x="0" y="6345936"/>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7543800" y="5791200"/>
            <a:ext cx="1447800" cy="53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p:cNvCxnSpPr/>
          <p:nvPr/>
        </p:nvCxnSpPr>
        <p:spPr>
          <a:xfrm>
            <a:off x="5486400" y="6019800"/>
            <a:ext cx="1941035" cy="11878"/>
          </a:xfrm>
          <a:prstGeom prst="straightConnector1">
            <a:avLst/>
          </a:prstGeom>
          <a:ln w="76200">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42" name="Curved Right Arrow 41"/>
          <p:cNvSpPr/>
          <p:nvPr/>
        </p:nvSpPr>
        <p:spPr>
          <a:xfrm>
            <a:off x="5638800" y="1143000"/>
            <a:ext cx="1981200" cy="5257800"/>
          </a:xfrm>
          <a:prstGeom prst="curvedRightArrow">
            <a:avLst>
              <a:gd name="adj1" fmla="val 25000"/>
              <a:gd name="adj2" fmla="val 31859"/>
              <a:gd name="adj3" fmla="val 24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p:cNvSpPr txBox="1"/>
          <p:nvPr/>
        </p:nvSpPr>
        <p:spPr>
          <a:xfrm rot="20958350">
            <a:off x="774690" y="5879484"/>
            <a:ext cx="5115454" cy="615553"/>
          </a:xfrm>
          <a:prstGeom prst="rect">
            <a:avLst/>
          </a:prstGeom>
          <a:solidFill>
            <a:schemeClr val="bg1"/>
          </a:solidFill>
          <a:ln w="50800">
            <a:solidFill>
              <a:srgbClr val="FF0000"/>
            </a:solidFill>
          </a:ln>
        </p:spPr>
        <p:txBody>
          <a:bodyPr wrap="square" rtlCol="0">
            <a:spAutoFit/>
          </a:bodyPr>
          <a:lstStyle/>
          <a:p>
            <a:pPr algn="ctr"/>
            <a:r>
              <a:rPr lang="en-US" sz="3400" b="1" dirty="0" smtClean="0"/>
              <a:t>10,000 years before Clovis</a:t>
            </a:r>
            <a:endParaRPr lang="en-US" sz="3400" b="1" dirty="0"/>
          </a:p>
        </p:txBody>
      </p:sp>
      <p:grpSp>
        <p:nvGrpSpPr>
          <p:cNvPr id="53" name="Group 52"/>
          <p:cNvGrpSpPr/>
          <p:nvPr/>
        </p:nvGrpSpPr>
        <p:grpSpPr>
          <a:xfrm>
            <a:off x="-76200" y="-349405"/>
            <a:ext cx="9220200" cy="7207405"/>
            <a:chOff x="76200" y="-349405"/>
            <a:chExt cx="9220200" cy="7207405"/>
          </a:xfrm>
        </p:grpSpPr>
        <p:pic>
          <p:nvPicPr>
            <p:cNvPr id="41" name="Picture 2"/>
            <p:cNvPicPr>
              <a:picLocks noChangeAspect="1" noChangeArrowheads="1"/>
            </p:cNvPicPr>
            <p:nvPr/>
          </p:nvPicPr>
          <p:blipFill>
            <a:blip r:embed="rId4" cstate="print"/>
            <a:srcRect/>
            <a:stretch>
              <a:fillRect/>
            </a:stretch>
          </p:blipFill>
          <p:spPr bwMode="auto">
            <a:xfrm>
              <a:off x="76200" y="557529"/>
              <a:ext cx="9220200" cy="6300471"/>
            </a:xfrm>
            <a:prstGeom prst="rect">
              <a:avLst/>
            </a:prstGeom>
            <a:noFill/>
            <a:ln w="9525">
              <a:noFill/>
              <a:miter lim="800000"/>
              <a:headEnd/>
              <a:tailEnd/>
            </a:ln>
            <a:effectLst/>
          </p:spPr>
        </p:pic>
        <p:pic>
          <p:nvPicPr>
            <p:cNvPr id="46" name="Picture 4"/>
            <p:cNvPicPr>
              <a:picLocks noChangeAspect="1" noChangeArrowheads="1"/>
            </p:cNvPicPr>
            <p:nvPr/>
          </p:nvPicPr>
          <p:blipFill>
            <a:blip r:embed="rId3" cstate="print"/>
            <a:srcRect r="1667" b="89040"/>
            <a:stretch>
              <a:fillRect/>
            </a:stretch>
          </p:blipFill>
          <p:spPr bwMode="auto">
            <a:xfrm>
              <a:off x="76200" y="-349405"/>
              <a:ext cx="9144000" cy="806605"/>
            </a:xfrm>
            <a:prstGeom prst="rect">
              <a:avLst/>
            </a:prstGeom>
            <a:noFill/>
            <a:ln w="9525">
              <a:noFill/>
              <a:miter lim="800000"/>
              <a:headEnd/>
              <a:tailEnd/>
            </a:ln>
            <a:effectLst/>
          </p:spPr>
        </p:pic>
      </p:grpSp>
      <p:sp>
        <p:nvSpPr>
          <p:cNvPr id="70" name="Rectangle 69"/>
          <p:cNvSpPr/>
          <p:nvPr/>
        </p:nvSpPr>
        <p:spPr>
          <a:xfrm>
            <a:off x="0" y="314980"/>
            <a:ext cx="9144000" cy="492443"/>
          </a:xfrm>
          <a:prstGeom prst="rect">
            <a:avLst/>
          </a:prstGeom>
          <a:solidFill>
            <a:schemeClr val="accent1">
              <a:lumMod val="20000"/>
              <a:lumOff val="80000"/>
            </a:schemeClr>
          </a:solidFill>
        </p:spPr>
        <p:txBody>
          <a:bodyPr wrap="square">
            <a:spAutoFit/>
          </a:bodyPr>
          <a:lstStyle/>
          <a:p>
            <a:pPr algn="ctr"/>
            <a:r>
              <a:rPr lang="en-US" sz="2600" b="1" dirty="0" smtClean="0"/>
              <a:t>living with mammoth, giant ground sloth, dire wolves, and birds </a:t>
            </a:r>
            <a:endParaRPr lang="en-US" sz="26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1000"/>
                                        <p:tgtEl>
                                          <p:spTgt spid="6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up)">
                                      <p:cBhvr>
                                        <p:cTn id="17" dur="1000"/>
                                        <p:tgtEl>
                                          <p:spTgt spid="42"/>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15"/>
                                        </p:tgtEl>
                                      </p:cBhvr>
                                    </p:animEffect>
                                    <p:set>
                                      <p:cBhvr>
                                        <p:cTn id="29" dur="1" fill="hold">
                                          <p:stCondLst>
                                            <p:cond delay="999"/>
                                          </p:stCondLst>
                                        </p:cTn>
                                        <p:tgtEl>
                                          <p:spTgt spid="15"/>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1000"/>
                                        <p:tgtEl>
                                          <p:spTgt spid="5"/>
                                        </p:tgtEl>
                                      </p:cBhvr>
                                    </p:animEffect>
                                    <p:set>
                                      <p:cBhvr>
                                        <p:cTn id="32" dur="1" fill="hold">
                                          <p:stCondLst>
                                            <p:cond delay="999"/>
                                          </p:stCondLst>
                                        </p:cTn>
                                        <p:tgtEl>
                                          <p:spTgt spid="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0"/>
                                        <p:tgtEl>
                                          <p:spTgt spid="4"/>
                                        </p:tgtEl>
                                      </p:cBhvr>
                                    </p:animEffect>
                                    <p:set>
                                      <p:cBhvr>
                                        <p:cTn id="35" dur="1" fill="hold">
                                          <p:stCondLst>
                                            <p:cond delay="999"/>
                                          </p:stCondLst>
                                        </p:cTn>
                                        <p:tgtEl>
                                          <p:spTgt spid="4"/>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65"/>
                                        </p:tgtEl>
                                      </p:cBhvr>
                                    </p:animEffect>
                                    <p:set>
                                      <p:cBhvr>
                                        <p:cTn id="38" dur="1" fill="hold">
                                          <p:stCondLst>
                                            <p:cond delay="999"/>
                                          </p:stCondLst>
                                        </p:cTn>
                                        <p:tgtEl>
                                          <p:spTgt spid="65"/>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49"/>
                                        </p:tgtEl>
                                      </p:cBhvr>
                                    </p:animEffect>
                                    <p:set>
                                      <p:cBhvr>
                                        <p:cTn id="41" dur="1" fill="hold">
                                          <p:stCondLst>
                                            <p:cond delay="999"/>
                                          </p:stCondLst>
                                        </p:cTn>
                                        <p:tgtEl>
                                          <p:spTgt spid="49"/>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00"/>
                                        <p:tgtEl>
                                          <p:spTgt spid="45"/>
                                        </p:tgtEl>
                                      </p:cBhvr>
                                    </p:animEffect>
                                    <p:set>
                                      <p:cBhvr>
                                        <p:cTn id="44" dur="1" fill="hold">
                                          <p:stCondLst>
                                            <p:cond delay="999"/>
                                          </p:stCondLst>
                                        </p:cTn>
                                        <p:tgtEl>
                                          <p:spTgt spid="45"/>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0"/>
                                        <p:tgtEl>
                                          <p:spTgt spid="34"/>
                                        </p:tgtEl>
                                      </p:cBhvr>
                                    </p:animEffect>
                                    <p:set>
                                      <p:cBhvr>
                                        <p:cTn id="47" dur="1" fill="hold">
                                          <p:stCondLst>
                                            <p:cond delay="999"/>
                                          </p:stCondLst>
                                        </p:cTn>
                                        <p:tgtEl>
                                          <p:spTgt spid="34"/>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00"/>
                                        <p:tgtEl>
                                          <p:spTgt spid="62"/>
                                        </p:tgtEl>
                                      </p:cBhvr>
                                    </p:animEffect>
                                    <p:set>
                                      <p:cBhvr>
                                        <p:cTn id="50" dur="1" fill="hold">
                                          <p:stCondLst>
                                            <p:cond delay="999"/>
                                          </p:stCondLst>
                                        </p:cTn>
                                        <p:tgtEl>
                                          <p:spTgt spid="62"/>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51"/>
                                        </p:tgtEl>
                                      </p:cBhvr>
                                    </p:animEffect>
                                    <p:set>
                                      <p:cBhvr>
                                        <p:cTn id="53" dur="1" fill="hold">
                                          <p:stCondLst>
                                            <p:cond delay="999"/>
                                          </p:stCondLst>
                                        </p:cTn>
                                        <p:tgtEl>
                                          <p:spTgt spid="51"/>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37"/>
                                        </p:tgtEl>
                                      </p:cBhvr>
                                    </p:animEffect>
                                    <p:set>
                                      <p:cBhvr>
                                        <p:cTn id="56" dur="1" fill="hold">
                                          <p:stCondLst>
                                            <p:cond delay="999"/>
                                          </p:stCondLst>
                                        </p:cTn>
                                        <p:tgtEl>
                                          <p:spTgt spid="37"/>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42"/>
                                        </p:tgtEl>
                                      </p:cBhvr>
                                    </p:animEffect>
                                    <p:set>
                                      <p:cBhvr>
                                        <p:cTn id="59" dur="1" fill="hold">
                                          <p:stCondLst>
                                            <p:cond delay="999"/>
                                          </p:stCondLst>
                                        </p:cTn>
                                        <p:tgtEl>
                                          <p:spTgt spid="42"/>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63"/>
                                        </p:tgtEl>
                                      </p:cBhvr>
                                    </p:animEffect>
                                    <p:set>
                                      <p:cBhvr>
                                        <p:cTn id="62" dur="1" fill="hold">
                                          <p:stCondLst>
                                            <p:cond delay="999"/>
                                          </p:stCondLst>
                                        </p:cTn>
                                        <p:tgtEl>
                                          <p:spTgt spid="6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40"/>
                                        </p:tgtEl>
                                      </p:cBhvr>
                                    </p:animEffect>
                                    <p:set>
                                      <p:cBhvr>
                                        <p:cTn id="65" dur="1" fill="hold">
                                          <p:stCondLst>
                                            <p:cond delay="999"/>
                                          </p:stCondLst>
                                        </p:cTn>
                                        <p:tgtEl>
                                          <p:spTgt spid="40"/>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fade">
                                      <p:cBhvr>
                                        <p:cTn id="68" dur="1000"/>
                                        <p:tgtEl>
                                          <p:spTgt spid="5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70"/>
                                        </p:tgtEl>
                                        <p:attrNameLst>
                                          <p:attrName>style.visibility</p:attrName>
                                        </p:attrNameLst>
                                      </p:cBhvr>
                                      <p:to>
                                        <p:strVal val="visible"/>
                                      </p:to>
                                    </p:set>
                                    <p:animEffect transition="in" filter="wipe(left)">
                                      <p:cBhvr>
                                        <p:cTn id="73"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68" grpId="0" animBg="1"/>
      <p:bldP spid="69" grpId="0" animBg="1"/>
      <p:bldP spid="49" grpId="0" animBg="1"/>
      <p:bldP spid="65" grpId="0" animBg="1"/>
      <p:bldP spid="45" grpId="0" animBg="1"/>
      <p:bldP spid="62" grpId="0" animBg="1"/>
      <p:bldP spid="34" grpId="0" animBg="1"/>
      <p:bldP spid="42" grpId="0" animBg="1"/>
      <p:bldP spid="42" grpId="1" animBg="1"/>
      <p:bldP spid="36" grpId="0" animBg="1"/>
      <p:bldP spid="70"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p:cNvGrpSpPr/>
          <p:nvPr/>
        </p:nvGrpSpPr>
        <p:grpSpPr>
          <a:xfrm>
            <a:off x="0" y="-349405"/>
            <a:ext cx="9220200" cy="7207405"/>
            <a:chOff x="0" y="-349405"/>
            <a:chExt cx="9220200" cy="7207405"/>
          </a:xfrm>
        </p:grpSpPr>
        <p:grpSp>
          <p:nvGrpSpPr>
            <p:cNvPr id="2" name="Group 1"/>
            <p:cNvGrpSpPr/>
            <p:nvPr/>
          </p:nvGrpSpPr>
          <p:grpSpPr>
            <a:xfrm>
              <a:off x="0" y="-349405"/>
              <a:ext cx="9220200" cy="7207405"/>
              <a:chOff x="76200" y="-349405"/>
              <a:chExt cx="9220200" cy="7207405"/>
            </a:xfrm>
          </p:grpSpPr>
          <p:pic>
            <p:nvPicPr>
              <p:cNvPr id="3" name="Picture 2"/>
              <p:cNvPicPr>
                <a:picLocks noChangeAspect="1" noChangeArrowheads="1"/>
              </p:cNvPicPr>
              <p:nvPr/>
            </p:nvPicPr>
            <p:blipFill>
              <a:blip r:embed="rId3" cstate="print"/>
              <a:srcRect/>
              <a:stretch>
                <a:fillRect/>
              </a:stretch>
            </p:blipFill>
            <p:spPr bwMode="auto">
              <a:xfrm>
                <a:off x="76200" y="557529"/>
                <a:ext cx="9220200" cy="6300471"/>
              </a:xfrm>
              <a:prstGeom prst="rect">
                <a:avLst/>
              </a:prstGeom>
              <a:noFill/>
              <a:ln w="9525">
                <a:noFill/>
                <a:miter lim="800000"/>
                <a:headEnd/>
                <a:tailEnd/>
              </a:ln>
              <a:effectLst/>
            </p:spPr>
          </p:pic>
          <p:pic>
            <p:nvPicPr>
              <p:cNvPr id="4" name="Picture 4"/>
              <p:cNvPicPr>
                <a:picLocks noChangeAspect="1" noChangeArrowheads="1"/>
              </p:cNvPicPr>
              <p:nvPr/>
            </p:nvPicPr>
            <p:blipFill>
              <a:blip r:embed="rId4" cstate="print"/>
              <a:srcRect r="1667" b="89040"/>
              <a:stretch>
                <a:fillRect/>
              </a:stretch>
            </p:blipFill>
            <p:spPr bwMode="auto">
              <a:xfrm>
                <a:off x="76200" y="-349405"/>
                <a:ext cx="9144000" cy="806605"/>
              </a:xfrm>
              <a:prstGeom prst="rect">
                <a:avLst/>
              </a:prstGeom>
              <a:noFill/>
              <a:ln w="9525">
                <a:noFill/>
                <a:miter lim="800000"/>
                <a:headEnd/>
                <a:tailEnd/>
              </a:ln>
              <a:effectLst/>
            </p:spPr>
          </p:pic>
        </p:grpSp>
        <p:sp>
          <p:nvSpPr>
            <p:cNvPr id="5" name="TextBox 4"/>
            <p:cNvSpPr txBox="1"/>
            <p:nvPr/>
          </p:nvSpPr>
          <p:spPr>
            <a:xfrm rot="20958350">
              <a:off x="774690" y="5879484"/>
              <a:ext cx="5115454" cy="615553"/>
            </a:xfrm>
            <a:prstGeom prst="rect">
              <a:avLst/>
            </a:prstGeom>
            <a:solidFill>
              <a:schemeClr val="bg1"/>
            </a:solidFill>
            <a:ln w="50800">
              <a:solidFill>
                <a:srgbClr val="FF0000"/>
              </a:solidFill>
            </a:ln>
          </p:spPr>
          <p:txBody>
            <a:bodyPr wrap="square" rtlCol="0">
              <a:spAutoFit/>
            </a:bodyPr>
            <a:lstStyle/>
            <a:p>
              <a:pPr algn="ctr"/>
              <a:r>
                <a:rPr lang="en-US" sz="3400" b="1" dirty="0" smtClean="0"/>
                <a:t>10,000 years before Clovis</a:t>
              </a:r>
              <a:endParaRPr lang="en-US" sz="3400" b="1" dirty="0"/>
            </a:p>
          </p:txBody>
        </p:sp>
        <p:sp>
          <p:nvSpPr>
            <p:cNvPr id="6" name="Rectangle 5"/>
            <p:cNvSpPr/>
            <p:nvPr/>
          </p:nvSpPr>
          <p:spPr>
            <a:xfrm>
              <a:off x="0" y="314980"/>
              <a:ext cx="9144000" cy="492443"/>
            </a:xfrm>
            <a:prstGeom prst="rect">
              <a:avLst/>
            </a:prstGeom>
            <a:solidFill>
              <a:schemeClr val="accent1">
                <a:lumMod val="20000"/>
                <a:lumOff val="80000"/>
              </a:schemeClr>
            </a:solidFill>
          </p:spPr>
          <p:txBody>
            <a:bodyPr wrap="square">
              <a:spAutoFit/>
            </a:bodyPr>
            <a:lstStyle/>
            <a:p>
              <a:pPr algn="ctr"/>
              <a:r>
                <a:rPr lang="en-US" sz="2600" b="1" dirty="0" smtClean="0"/>
                <a:t>living with mammoth, giant ground sloth, dire wolves, and birds </a:t>
              </a:r>
              <a:endParaRPr lang="en-US" sz="2600" b="1" dirty="0"/>
            </a:p>
          </p:txBody>
        </p:sp>
      </p:grpSp>
      <p:pic>
        <p:nvPicPr>
          <p:cNvPr id="1026" name="Picture 2"/>
          <p:cNvPicPr>
            <a:picLocks noChangeAspect="1" noChangeArrowheads="1"/>
          </p:cNvPicPr>
          <p:nvPr/>
        </p:nvPicPr>
        <p:blipFill>
          <a:blip r:embed="rId5" cstate="print"/>
          <a:srcRect/>
          <a:stretch>
            <a:fillRect/>
          </a:stretch>
        </p:blipFill>
        <p:spPr bwMode="auto">
          <a:xfrm>
            <a:off x="-152400" y="0"/>
            <a:ext cx="8394700" cy="6877050"/>
          </a:xfrm>
          <a:prstGeom prst="rect">
            <a:avLst/>
          </a:prstGeom>
          <a:noFill/>
          <a:ln w="9525">
            <a:noFill/>
            <a:miter lim="800000"/>
            <a:headEnd/>
            <a:tailEnd/>
          </a:ln>
          <a:effectLst/>
        </p:spPr>
      </p:pic>
      <p:sp>
        <p:nvSpPr>
          <p:cNvPr id="10" name="TextBox 9"/>
          <p:cNvSpPr txBox="1"/>
          <p:nvPr/>
        </p:nvSpPr>
        <p:spPr>
          <a:xfrm>
            <a:off x="2886088" y="990600"/>
            <a:ext cx="4962512" cy="1015663"/>
          </a:xfrm>
          <a:prstGeom prst="rect">
            <a:avLst/>
          </a:prstGeom>
          <a:solidFill>
            <a:schemeClr val="bg1">
              <a:alpha val="76000"/>
            </a:schemeClr>
          </a:solidFill>
          <a:ln w="63500">
            <a:solidFill>
              <a:schemeClr val="tx1"/>
            </a:solidFill>
          </a:ln>
        </p:spPr>
        <p:txBody>
          <a:bodyPr wrap="none" rtlCol="0">
            <a:spAutoFit/>
          </a:bodyPr>
          <a:lstStyle/>
          <a:p>
            <a:pPr algn="ctr"/>
            <a:r>
              <a:rPr lang="en-US" sz="3000" b="1" dirty="0" smtClean="0"/>
              <a:t>The first peoples who entered</a:t>
            </a:r>
          </a:p>
          <a:p>
            <a:pPr algn="ctr"/>
            <a:r>
              <a:rPr lang="en-US" sz="3000" b="1" dirty="0" smtClean="0"/>
              <a:t>&amp; inhabited the Americas</a:t>
            </a:r>
            <a:endParaRPr lang="en-US" sz="3000" b="1" dirty="0"/>
          </a:p>
        </p:txBody>
      </p:sp>
      <p:grpSp>
        <p:nvGrpSpPr>
          <p:cNvPr id="13" name="Group 12"/>
          <p:cNvGrpSpPr/>
          <p:nvPr/>
        </p:nvGrpSpPr>
        <p:grpSpPr>
          <a:xfrm>
            <a:off x="2276488" y="76200"/>
            <a:ext cx="2676512" cy="1600200"/>
            <a:chOff x="2133600" y="76200"/>
            <a:chExt cx="2676512" cy="1600200"/>
          </a:xfrm>
        </p:grpSpPr>
        <p:sp>
          <p:nvSpPr>
            <p:cNvPr id="11" name="Oval 10"/>
            <p:cNvSpPr/>
            <p:nvPr/>
          </p:nvSpPr>
          <p:spPr>
            <a:xfrm>
              <a:off x="2676512" y="76200"/>
              <a:ext cx="2133600" cy="533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rved Right Arrow 11"/>
            <p:cNvSpPr/>
            <p:nvPr/>
          </p:nvSpPr>
          <p:spPr>
            <a:xfrm>
              <a:off x="2133600" y="304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TextBox 13"/>
          <p:cNvSpPr txBox="1"/>
          <p:nvPr/>
        </p:nvSpPr>
        <p:spPr>
          <a:xfrm>
            <a:off x="2895600" y="2209800"/>
            <a:ext cx="4876800" cy="1015663"/>
          </a:xfrm>
          <a:prstGeom prst="rect">
            <a:avLst/>
          </a:prstGeom>
          <a:solidFill>
            <a:schemeClr val="bg1">
              <a:alpha val="76000"/>
            </a:schemeClr>
          </a:solidFill>
          <a:ln w="63500">
            <a:solidFill>
              <a:schemeClr val="tx1"/>
            </a:solidFill>
          </a:ln>
        </p:spPr>
        <p:txBody>
          <a:bodyPr wrap="square" rtlCol="0">
            <a:spAutoFit/>
          </a:bodyPr>
          <a:lstStyle/>
          <a:p>
            <a:pPr algn="ctr"/>
            <a:r>
              <a:rPr lang="en-US" sz="3000" b="1" dirty="0" smtClean="0"/>
              <a:t>Ancestors of the </a:t>
            </a:r>
          </a:p>
          <a:p>
            <a:pPr algn="ctr"/>
            <a:r>
              <a:rPr lang="en-US" sz="3000" b="1" dirty="0" smtClean="0"/>
              <a:t>Historical  Native Americans</a:t>
            </a:r>
            <a:endParaRPr lang="en-US" sz="3000" b="1" dirty="0"/>
          </a:p>
        </p:txBody>
      </p:sp>
      <p:sp>
        <p:nvSpPr>
          <p:cNvPr id="15" name="Curved Right Arrow 14"/>
          <p:cNvSpPr/>
          <p:nvPr/>
        </p:nvSpPr>
        <p:spPr>
          <a:xfrm>
            <a:off x="2286000" y="1447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1000"/>
                                        <p:tgtEl>
                                          <p:spTgt spid="13"/>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par>
                          <p:cTn id="25" fill="hold">
                            <p:stCondLst>
                              <p:cond delay="500"/>
                            </p:stCondLst>
                            <p:childTnLst>
                              <p:par>
                                <p:cTn id="26" presetID="22" presetClass="entr" presetSubtype="8" fill="hold" grpId="1"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1" animBg="1"/>
      <p:bldP spid="1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52400" y="0"/>
            <a:ext cx="8394700" cy="6877050"/>
          </a:xfrm>
          <a:prstGeom prst="rect">
            <a:avLst/>
          </a:prstGeom>
          <a:noFill/>
          <a:ln w="9525">
            <a:noFill/>
            <a:miter lim="800000"/>
            <a:headEnd/>
            <a:tailEnd/>
          </a:ln>
          <a:effectLst/>
        </p:spPr>
      </p:pic>
      <p:sp>
        <p:nvSpPr>
          <p:cNvPr id="10" name="TextBox 9"/>
          <p:cNvSpPr txBox="1"/>
          <p:nvPr/>
        </p:nvSpPr>
        <p:spPr>
          <a:xfrm>
            <a:off x="2886088" y="990600"/>
            <a:ext cx="4962512" cy="1015663"/>
          </a:xfrm>
          <a:prstGeom prst="rect">
            <a:avLst/>
          </a:prstGeom>
          <a:solidFill>
            <a:schemeClr val="bg1">
              <a:alpha val="76000"/>
            </a:schemeClr>
          </a:solidFill>
          <a:ln w="63500">
            <a:solidFill>
              <a:schemeClr val="tx1"/>
            </a:solidFill>
          </a:ln>
        </p:spPr>
        <p:txBody>
          <a:bodyPr wrap="none" rtlCol="0">
            <a:spAutoFit/>
          </a:bodyPr>
          <a:lstStyle/>
          <a:p>
            <a:pPr algn="ctr"/>
            <a:r>
              <a:rPr lang="en-US" sz="3000" b="1" dirty="0" smtClean="0"/>
              <a:t>The first peoples who entered</a:t>
            </a:r>
          </a:p>
          <a:p>
            <a:pPr algn="ctr"/>
            <a:r>
              <a:rPr lang="en-US" sz="3000" b="1" dirty="0" smtClean="0"/>
              <a:t>&amp; inhabited the Americas</a:t>
            </a:r>
            <a:endParaRPr lang="en-US" sz="3000" b="1" dirty="0"/>
          </a:p>
        </p:txBody>
      </p:sp>
      <p:grpSp>
        <p:nvGrpSpPr>
          <p:cNvPr id="8" name="Group 12"/>
          <p:cNvGrpSpPr/>
          <p:nvPr/>
        </p:nvGrpSpPr>
        <p:grpSpPr>
          <a:xfrm>
            <a:off x="2276488" y="76200"/>
            <a:ext cx="2676512" cy="1600200"/>
            <a:chOff x="2133600" y="76200"/>
            <a:chExt cx="2676512" cy="1600200"/>
          </a:xfrm>
        </p:grpSpPr>
        <p:sp>
          <p:nvSpPr>
            <p:cNvPr id="11" name="Oval 10"/>
            <p:cNvSpPr/>
            <p:nvPr/>
          </p:nvSpPr>
          <p:spPr>
            <a:xfrm>
              <a:off x="2676512" y="76200"/>
              <a:ext cx="2133600" cy="533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rved Right Arrow 11"/>
            <p:cNvSpPr/>
            <p:nvPr/>
          </p:nvSpPr>
          <p:spPr>
            <a:xfrm>
              <a:off x="2133600" y="304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TextBox 13"/>
          <p:cNvSpPr txBox="1"/>
          <p:nvPr/>
        </p:nvSpPr>
        <p:spPr>
          <a:xfrm>
            <a:off x="2895600" y="2209800"/>
            <a:ext cx="4876800" cy="1015663"/>
          </a:xfrm>
          <a:prstGeom prst="rect">
            <a:avLst/>
          </a:prstGeom>
          <a:solidFill>
            <a:schemeClr val="bg1">
              <a:alpha val="76000"/>
            </a:schemeClr>
          </a:solidFill>
          <a:ln w="63500">
            <a:solidFill>
              <a:schemeClr val="tx1"/>
            </a:solidFill>
          </a:ln>
        </p:spPr>
        <p:txBody>
          <a:bodyPr wrap="square" rtlCol="0">
            <a:spAutoFit/>
          </a:bodyPr>
          <a:lstStyle/>
          <a:p>
            <a:pPr algn="ctr"/>
            <a:r>
              <a:rPr lang="en-US" sz="3000" b="1" dirty="0" smtClean="0"/>
              <a:t>Ancestors of the </a:t>
            </a:r>
          </a:p>
          <a:p>
            <a:pPr algn="ctr"/>
            <a:r>
              <a:rPr lang="en-US" sz="3000" b="1" dirty="0" smtClean="0"/>
              <a:t>Historical  Native Americans</a:t>
            </a:r>
            <a:endParaRPr lang="en-US" sz="3000" b="1" dirty="0"/>
          </a:p>
        </p:txBody>
      </p:sp>
      <p:sp>
        <p:nvSpPr>
          <p:cNvPr id="15" name="Curved Right Arrow 14"/>
          <p:cNvSpPr/>
          <p:nvPr/>
        </p:nvSpPr>
        <p:spPr>
          <a:xfrm>
            <a:off x="2286000" y="1447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882" name="Picture 2" descr="based on where Clovis points have been found, that shape may have been developed initially in eastern North America and spread westward by cultural diffusion"/>
          <p:cNvPicPr>
            <a:picLocks noChangeAspect="1" noChangeArrowheads="1"/>
          </p:cNvPicPr>
          <p:nvPr/>
        </p:nvPicPr>
        <p:blipFill>
          <a:blip r:embed="rId3" cstate="print"/>
          <a:srcRect l="-2703" r="918" b="-1835"/>
          <a:stretch>
            <a:fillRect/>
          </a:stretch>
        </p:blipFill>
        <p:spPr bwMode="auto">
          <a:xfrm>
            <a:off x="-381000" y="-609600"/>
            <a:ext cx="8610600" cy="8458200"/>
          </a:xfrm>
          <a:prstGeom prst="rect">
            <a:avLst/>
          </a:prstGeom>
          <a:noFill/>
        </p:spPr>
      </p:pic>
      <p:sp>
        <p:nvSpPr>
          <p:cNvPr id="3" name="Freeform 2"/>
          <p:cNvSpPr/>
          <p:nvPr/>
        </p:nvSpPr>
        <p:spPr>
          <a:xfrm>
            <a:off x="424849" y="654347"/>
            <a:ext cx="7709143" cy="6180940"/>
          </a:xfrm>
          <a:custGeom>
            <a:avLst/>
            <a:gdLst>
              <a:gd name="connsiteX0" fmla="*/ 6832121 w 6832121"/>
              <a:gd name="connsiteY0" fmla="*/ 2228491 h 5477773"/>
              <a:gd name="connsiteX1" fmla="*/ 6676846 w 6832121"/>
              <a:gd name="connsiteY1" fmla="*/ 2418272 h 5477773"/>
              <a:gd name="connsiteX2" fmla="*/ 6659593 w 6832121"/>
              <a:gd name="connsiteY2" fmla="*/ 2625306 h 5477773"/>
              <a:gd name="connsiteX3" fmla="*/ 6573329 w 6832121"/>
              <a:gd name="connsiteY3" fmla="*/ 2366513 h 5477773"/>
              <a:gd name="connsiteX4" fmla="*/ 6297283 w 6832121"/>
              <a:gd name="connsiteY4" fmla="*/ 2642559 h 5477773"/>
              <a:gd name="connsiteX5" fmla="*/ 6245525 w 6832121"/>
              <a:gd name="connsiteY5" fmla="*/ 2815087 h 5477773"/>
              <a:gd name="connsiteX6" fmla="*/ 6366295 w 6832121"/>
              <a:gd name="connsiteY6" fmla="*/ 2970362 h 5477773"/>
              <a:gd name="connsiteX7" fmla="*/ 6159261 w 6832121"/>
              <a:gd name="connsiteY7" fmla="*/ 3194649 h 5477773"/>
              <a:gd name="connsiteX8" fmla="*/ 6038491 w 6832121"/>
              <a:gd name="connsiteY8" fmla="*/ 3505200 h 5477773"/>
              <a:gd name="connsiteX9" fmla="*/ 6055744 w 6832121"/>
              <a:gd name="connsiteY9" fmla="*/ 3936521 h 5477773"/>
              <a:gd name="connsiteX10" fmla="*/ 5779699 w 6832121"/>
              <a:gd name="connsiteY10" fmla="*/ 4212566 h 5477773"/>
              <a:gd name="connsiteX11" fmla="*/ 5658929 w 6832121"/>
              <a:gd name="connsiteY11" fmla="*/ 4505864 h 5477773"/>
              <a:gd name="connsiteX12" fmla="*/ 5762446 w 6832121"/>
              <a:gd name="connsiteY12" fmla="*/ 4971691 h 5477773"/>
              <a:gd name="connsiteX13" fmla="*/ 5814204 w 6832121"/>
              <a:gd name="connsiteY13" fmla="*/ 5264989 h 5477773"/>
              <a:gd name="connsiteX14" fmla="*/ 5745193 w 6832121"/>
              <a:gd name="connsiteY14" fmla="*/ 5264989 h 5477773"/>
              <a:gd name="connsiteX15" fmla="*/ 5520906 w 6832121"/>
              <a:gd name="connsiteY15" fmla="*/ 4833668 h 5477773"/>
              <a:gd name="connsiteX16" fmla="*/ 5365631 w 6832121"/>
              <a:gd name="connsiteY16" fmla="*/ 4764657 h 5477773"/>
              <a:gd name="connsiteX17" fmla="*/ 5158597 w 6832121"/>
              <a:gd name="connsiteY17" fmla="*/ 4781910 h 5477773"/>
              <a:gd name="connsiteX18" fmla="*/ 4934310 w 6832121"/>
              <a:gd name="connsiteY18" fmla="*/ 4747404 h 5477773"/>
              <a:gd name="connsiteX19" fmla="*/ 4796287 w 6832121"/>
              <a:gd name="connsiteY19" fmla="*/ 4764657 h 5477773"/>
              <a:gd name="connsiteX20" fmla="*/ 4830793 w 6832121"/>
              <a:gd name="connsiteY20" fmla="*/ 4833668 h 5477773"/>
              <a:gd name="connsiteX21" fmla="*/ 4813540 w 6832121"/>
              <a:gd name="connsiteY21" fmla="*/ 4885427 h 5477773"/>
              <a:gd name="connsiteX22" fmla="*/ 4313208 w 6832121"/>
              <a:gd name="connsiteY22" fmla="*/ 4850921 h 5477773"/>
              <a:gd name="connsiteX23" fmla="*/ 4123427 w 6832121"/>
              <a:gd name="connsiteY23" fmla="*/ 5006196 h 5477773"/>
              <a:gd name="connsiteX24" fmla="*/ 4140680 w 6832121"/>
              <a:gd name="connsiteY24" fmla="*/ 5213230 h 5477773"/>
              <a:gd name="connsiteX25" fmla="*/ 4157933 w 6832121"/>
              <a:gd name="connsiteY25" fmla="*/ 5334000 h 5477773"/>
              <a:gd name="connsiteX26" fmla="*/ 4175185 w 6832121"/>
              <a:gd name="connsiteY26" fmla="*/ 5403011 h 5477773"/>
              <a:gd name="connsiteX27" fmla="*/ 2812212 w 6832121"/>
              <a:gd name="connsiteY27" fmla="*/ 5420264 h 5477773"/>
              <a:gd name="connsiteX28" fmla="*/ 2449902 w 6832121"/>
              <a:gd name="connsiteY28" fmla="*/ 5057955 h 5477773"/>
              <a:gd name="connsiteX29" fmla="*/ 2329133 w 6832121"/>
              <a:gd name="connsiteY29" fmla="*/ 4747404 h 5477773"/>
              <a:gd name="connsiteX30" fmla="*/ 2139351 w 6832121"/>
              <a:gd name="connsiteY30" fmla="*/ 4540370 h 5477773"/>
              <a:gd name="connsiteX31" fmla="*/ 2191110 w 6832121"/>
              <a:gd name="connsiteY31" fmla="*/ 4868174 h 5477773"/>
              <a:gd name="connsiteX32" fmla="*/ 2380891 w 6832121"/>
              <a:gd name="connsiteY32" fmla="*/ 5213230 h 5477773"/>
              <a:gd name="connsiteX33" fmla="*/ 2467155 w 6832121"/>
              <a:gd name="connsiteY33" fmla="*/ 5420264 h 5477773"/>
              <a:gd name="connsiteX34" fmla="*/ 2311880 w 6832121"/>
              <a:gd name="connsiteY34" fmla="*/ 5316747 h 5477773"/>
              <a:gd name="connsiteX35" fmla="*/ 2070340 w 6832121"/>
              <a:gd name="connsiteY35" fmla="*/ 5109713 h 5477773"/>
              <a:gd name="connsiteX36" fmla="*/ 2173857 w 6832121"/>
              <a:gd name="connsiteY36" fmla="*/ 5092460 h 5477773"/>
              <a:gd name="connsiteX37" fmla="*/ 2001329 w 6832121"/>
              <a:gd name="connsiteY37" fmla="*/ 4747404 h 5477773"/>
              <a:gd name="connsiteX38" fmla="*/ 1949570 w 6832121"/>
              <a:gd name="connsiteY38" fmla="*/ 4436853 h 5477773"/>
              <a:gd name="connsiteX39" fmla="*/ 1708031 w 6832121"/>
              <a:gd name="connsiteY39" fmla="*/ 4126302 h 5477773"/>
              <a:gd name="connsiteX40" fmla="*/ 1431985 w 6832121"/>
              <a:gd name="connsiteY40" fmla="*/ 3505200 h 5477773"/>
              <a:gd name="connsiteX41" fmla="*/ 1570008 w 6832121"/>
              <a:gd name="connsiteY41" fmla="*/ 2746076 h 5477773"/>
              <a:gd name="connsiteX42" fmla="*/ 1690778 w 6832121"/>
              <a:gd name="connsiteY42" fmla="*/ 2383766 h 5477773"/>
              <a:gd name="connsiteX43" fmla="*/ 1518250 w 6832121"/>
              <a:gd name="connsiteY43" fmla="*/ 2124974 h 5477773"/>
              <a:gd name="connsiteX44" fmla="*/ 1552755 w 6832121"/>
              <a:gd name="connsiteY44" fmla="*/ 1848928 h 5477773"/>
              <a:gd name="connsiteX45" fmla="*/ 1604514 w 6832121"/>
              <a:gd name="connsiteY45" fmla="*/ 1572883 h 5477773"/>
              <a:gd name="connsiteX46" fmla="*/ 1552755 w 6832121"/>
              <a:gd name="connsiteY46" fmla="*/ 1348596 h 5477773"/>
              <a:gd name="connsiteX47" fmla="*/ 1449238 w 6832121"/>
              <a:gd name="connsiteY47" fmla="*/ 1314091 h 5477773"/>
              <a:gd name="connsiteX48" fmla="*/ 1414733 w 6832121"/>
              <a:gd name="connsiteY48" fmla="*/ 1469366 h 5477773"/>
              <a:gd name="connsiteX49" fmla="*/ 1380227 w 6832121"/>
              <a:gd name="connsiteY49" fmla="*/ 1607389 h 5477773"/>
              <a:gd name="connsiteX50" fmla="*/ 1293963 w 6832121"/>
              <a:gd name="connsiteY50" fmla="*/ 1331344 h 5477773"/>
              <a:gd name="connsiteX51" fmla="*/ 1380227 w 6832121"/>
              <a:gd name="connsiteY51" fmla="*/ 900023 h 5477773"/>
              <a:gd name="connsiteX52" fmla="*/ 1276710 w 6832121"/>
              <a:gd name="connsiteY52" fmla="*/ 537713 h 5477773"/>
              <a:gd name="connsiteX53" fmla="*/ 1155940 w 6832121"/>
              <a:gd name="connsiteY53" fmla="*/ 416944 h 5477773"/>
              <a:gd name="connsiteX54" fmla="*/ 1121434 w 6832121"/>
              <a:gd name="connsiteY54" fmla="*/ 261668 h 5477773"/>
              <a:gd name="connsiteX55" fmla="*/ 1035170 w 6832121"/>
              <a:gd name="connsiteY55" fmla="*/ 158151 h 5477773"/>
              <a:gd name="connsiteX56" fmla="*/ 897148 w 6832121"/>
              <a:gd name="connsiteY56" fmla="*/ 158151 h 5477773"/>
              <a:gd name="connsiteX57" fmla="*/ 690114 w 6832121"/>
              <a:gd name="connsiteY57" fmla="*/ 140898 h 5477773"/>
              <a:gd name="connsiteX58" fmla="*/ 810883 w 6832121"/>
              <a:gd name="connsiteY58" fmla="*/ 20128 h 5477773"/>
              <a:gd name="connsiteX59" fmla="*/ 569344 w 6832121"/>
              <a:gd name="connsiteY59" fmla="*/ 20128 h 5477773"/>
              <a:gd name="connsiteX60" fmla="*/ 345057 w 6832121"/>
              <a:gd name="connsiteY60" fmla="*/ 123645 h 5477773"/>
              <a:gd name="connsiteX61" fmla="*/ 0 w 6832121"/>
              <a:gd name="connsiteY61" fmla="*/ 106393 h 547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832121" h="5477773">
                <a:moveTo>
                  <a:pt x="6832121" y="2228491"/>
                </a:moveTo>
                <a:cubicBezTo>
                  <a:pt x="6768861" y="2290313"/>
                  <a:pt x="6705601" y="2352136"/>
                  <a:pt x="6676846" y="2418272"/>
                </a:cubicBezTo>
                <a:cubicBezTo>
                  <a:pt x="6648091" y="2484408"/>
                  <a:pt x="6676846" y="2633933"/>
                  <a:pt x="6659593" y="2625306"/>
                </a:cubicBezTo>
                <a:cubicBezTo>
                  <a:pt x="6642340" y="2616680"/>
                  <a:pt x="6633714" y="2363638"/>
                  <a:pt x="6573329" y="2366513"/>
                </a:cubicBezTo>
                <a:cubicBezTo>
                  <a:pt x="6512944" y="2369388"/>
                  <a:pt x="6351917" y="2567797"/>
                  <a:pt x="6297283" y="2642559"/>
                </a:cubicBezTo>
                <a:cubicBezTo>
                  <a:pt x="6242649" y="2717321"/>
                  <a:pt x="6234023" y="2760453"/>
                  <a:pt x="6245525" y="2815087"/>
                </a:cubicBezTo>
                <a:cubicBezTo>
                  <a:pt x="6257027" y="2869721"/>
                  <a:pt x="6380672" y="2907102"/>
                  <a:pt x="6366295" y="2970362"/>
                </a:cubicBezTo>
                <a:cubicBezTo>
                  <a:pt x="6351918" y="3033622"/>
                  <a:pt x="6213895" y="3105509"/>
                  <a:pt x="6159261" y="3194649"/>
                </a:cubicBezTo>
                <a:cubicBezTo>
                  <a:pt x="6104627" y="3283789"/>
                  <a:pt x="6055744" y="3381555"/>
                  <a:pt x="6038491" y="3505200"/>
                </a:cubicBezTo>
                <a:cubicBezTo>
                  <a:pt x="6021238" y="3628845"/>
                  <a:pt x="6098876" y="3818627"/>
                  <a:pt x="6055744" y="3936521"/>
                </a:cubicBezTo>
                <a:cubicBezTo>
                  <a:pt x="6012612" y="4054415"/>
                  <a:pt x="5845835" y="4117676"/>
                  <a:pt x="5779699" y="4212566"/>
                </a:cubicBezTo>
                <a:cubicBezTo>
                  <a:pt x="5713563" y="4307457"/>
                  <a:pt x="5661804" y="4379343"/>
                  <a:pt x="5658929" y="4505864"/>
                </a:cubicBezTo>
                <a:cubicBezTo>
                  <a:pt x="5656054" y="4632385"/>
                  <a:pt x="5736567" y="4845170"/>
                  <a:pt x="5762446" y="4971691"/>
                </a:cubicBezTo>
                <a:cubicBezTo>
                  <a:pt x="5788325" y="5098212"/>
                  <a:pt x="5817079" y="5216106"/>
                  <a:pt x="5814204" y="5264989"/>
                </a:cubicBezTo>
                <a:cubicBezTo>
                  <a:pt x="5811329" y="5313872"/>
                  <a:pt x="5794076" y="5336876"/>
                  <a:pt x="5745193" y="5264989"/>
                </a:cubicBezTo>
                <a:cubicBezTo>
                  <a:pt x="5696310" y="5193102"/>
                  <a:pt x="5584166" y="4917057"/>
                  <a:pt x="5520906" y="4833668"/>
                </a:cubicBezTo>
                <a:cubicBezTo>
                  <a:pt x="5457646" y="4750279"/>
                  <a:pt x="5426016" y="4773283"/>
                  <a:pt x="5365631" y="4764657"/>
                </a:cubicBezTo>
                <a:cubicBezTo>
                  <a:pt x="5305246" y="4756031"/>
                  <a:pt x="5230484" y="4784785"/>
                  <a:pt x="5158597" y="4781910"/>
                </a:cubicBezTo>
                <a:cubicBezTo>
                  <a:pt x="5086710" y="4779035"/>
                  <a:pt x="4994695" y="4750279"/>
                  <a:pt x="4934310" y="4747404"/>
                </a:cubicBezTo>
                <a:cubicBezTo>
                  <a:pt x="4873925" y="4744529"/>
                  <a:pt x="4813540" y="4750280"/>
                  <a:pt x="4796287" y="4764657"/>
                </a:cubicBezTo>
                <a:cubicBezTo>
                  <a:pt x="4779034" y="4779034"/>
                  <a:pt x="4827918" y="4813540"/>
                  <a:pt x="4830793" y="4833668"/>
                </a:cubicBezTo>
                <a:cubicBezTo>
                  <a:pt x="4833669" y="4853796"/>
                  <a:pt x="4899804" y="4882552"/>
                  <a:pt x="4813540" y="4885427"/>
                </a:cubicBezTo>
                <a:cubicBezTo>
                  <a:pt x="4727276" y="4888302"/>
                  <a:pt x="4428227" y="4830793"/>
                  <a:pt x="4313208" y="4850921"/>
                </a:cubicBezTo>
                <a:cubicBezTo>
                  <a:pt x="4198189" y="4871049"/>
                  <a:pt x="4152182" y="4945811"/>
                  <a:pt x="4123427" y="5006196"/>
                </a:cubicBezTo>
                <a:cubicBezTo>
                  <a:pt x="4094672" y="5066581"/>
                  <a:pt x="4134929" y="5158596"/>
                  <a:pt x="4140680" y="5213230"/>
                </a:cubicBezTo>
                <a:cubicBezTo>
                  <a:pt x="4146431" y="5267864"/>
                  <a:pt x="4152182" y="5302370"/>
                  <a:pt x="4157933" y="5334000"/>
                </a:cubicBezTo>
                <a:cubicBezTo>
                  <a:pt x="4163684" y="5365630"/>
                  <a:pt x="4399472" y="5388634"/>
                  <a:pt x="4175185" y="5403011"/>
                </a:cubicBezTo>
                <a:cubicBezTo>
                  <a:pt x="3950898" y="5417388"/>
                  <a:pt x="3099759" y="5477773"/>
                  <a:pt x="2812212" y="5420264"/>
                </a:cubicBezTo>
                <a:cubicBezTo>
                  <a:pt x="2524665" y="5362755"/>
                  <a:pt x="2530415" y="5170098"/>
                  <a:pt x="2449902" y="5057955"/>
                </a:cubicBezTo>
                <a:cubicBezTo>
                  <a:pt x="2369389" y="4945812"/>
                  <a:pt x="2380892" y="4833668"/>
                  <a:pt x="2329133" y="4747404"/>
                </a:cubicBezTo>
                <a:cubicBezTo>
                  <a:pt x="2277375" y="4661140"/>
                  <a:pt x="2162355" y="4520242"/>
                  <a:pt x="2139351" y="4540370"/>
                </a:cubicBezTo>
                <a:cubicBezTo>
                  <a:pt x="2116347" y="4560498"/>
                  <a:pt x="2150853" y="4756031"/>
                  <a:pt x="2191110" y="4868174"/>
                </a:cubicBezTo>
                <a:cubicBezTo>
                  <a:pt x="2231367" y="4980317"/>
                  <a:pt x="2334884" y="5121215"/>
                  <a:pt x="2380891" y="5213230"/>
                </a:cubicBezTo>
                <a:cubicBezTo>
                  <a:pt x="2426898" y="5305245"/>
                  <a:pt x="2478657" y="5403011"/>
                  <a:pt x="2467155" y="5420264"/>
                </a:cubicBezTo>
                <a:cubicBezTo>
                  <a:pt x="2455653" y="5437517"/>
                  <a:pt x="2378016" y="5368505"/>
                  <a:pt x="2311880" y="5316747"/>
                </a:cubicBezTo>
                <a:cubicBezTo>
                  <a:pt x="2245744" y="5264989"/>
                  <a:pt x="2093344" y="5147094"/>
                  <a:pt x="2070340" y="5109713"/>
                </a:cubicBezTo>
                <a:cubicBezTo>
                  <a:pt x="2047336" y="5072332"/>
                  <a:pt x="2185359" y="5152845"/>
                  <a:pt x="2173857" y="5092460"/>
                </a:cubicBezTo>
                <a:cubicBezTo>
                  <a:pt x="2162355" y="5032075"/>
                  <a:pt x="2038710" y="4856672"/>
                  <a:pt x="2001329" y="4747404"/>
                </a:cubicBezTo>
                <a:cubicBezTo>
                  <a:pt x="1963948" y="4638136"/>
                  <a:pt x="1998453" y="4540370"/>
                  <a:pt x="1949570" y="4436853"/>
                </a:cubicBezTo>
                <a:cubicBezTo>
                  <a:pt x="1900687" y="4333336"/>
                  <a:pt x="1794295" y="4281577"/>
                  <a:pt x="1708031" y="4126302"/>
                </a:cubicBezTo>
                <a:cubicBezTo>
                  <a:pt x="1621767" y="3971027"/>
                  <a:pt x="1454989" y="3735238"/>
                  <a:pt x="1431985" y="3505200"/>
                </a:cubicBezTo>
                <a:cubicBezTo>
                  <a:pt x="1408981" y="3275162"/>
                  <a:pt x="1526876" y="2932982"/>
                  <a:pt x="1570008" y="2746076"/>
                </a:cubicBezTo>
                <a:cubicBezTo>
                  <a:pt x="1613140" y="2559170"/>
                  <a:pt x="1699404" y="2487283"/>
                  <a:pt x="1690778" y="2383766"/>
                </a:cubicBezTo>
                <a:cubicBezTo>
                  <a:pt x="1682152" y="2280249"/>
                  <a:pt x="1541254" y="2214114"/>
                  <a:pt x="1518250" y="2124974"/>
                </a:cubicBezTo>
                <a:cubicBezTo>
                  <a:pt x="1495246" y="2035834"/>
                  <a:pt x="1538378" y="1940943"/>
                  <a:pt x="1552755" y="1848928"/>
                </a:cubicBezTo>
                <a:cubicBezTo>
                  <a:pt x="1567132" y="1756913"/>
                  <a:pt x="1604514" y="1656272"/>
                  <a:pt x="1604514" y="1572883"/>
                </a:cubicBezTo>
                <a:cubicBezTo>
                  <a:pt x="1604514" y="1489494"/>
                  <a:pt x="1578634" y="1391728"/>
                  <a:pt x="1552755" y="1348596"/>
                </a:cubicBezTo>
                <a:cubicBezTo>
                  <a:pt x="1526876" y="1305464"/>
                  <a:pt x="1472242" y="1293963"/>
                  <a:pt x="1449238" y="1314091"/>
                </a:cubicBezTo>
                <a:cubicBezTo>
                  <a:pt x="1426234" y="1334219"/>
                  <a:pt x="1426235" y="1420483"/>
                  <a:pt x="1414733" y="1469366"/>
                </a:cubicBezTo>
                <a:cubicBezTo>
                  <a:pt x="1403231" y="1518249"/>
                  <a:pt x="1400355" y="1630393"/>
                  <a:pt x="1380227" y="1607389"/>
                </a:cubicBezTo>
                <a:cubicBezTo>
                  <a:pt x="1360099" y="1584385"/>
                  <a:pt x="1293963" y="1449238"/>
                  <a:pt x="1293963" y="1331344"/>
                </a:cubicBezTo>
                <a:cubicBezTo>
                  <a:pt x="1293963" y="1213450"/>
                  <a:pt x="1383102" y="1032295"/>
                  <a:pt x="1380227" y="900023"/>
                </a:cubicBezTo>
                <a:cubicBezTo>
                  <a:pt x="1377352" y="767751"/>
                  <a:pt x="1314091" y="618226"/>
                  <a:pt x="1276710" y="537713"/>
                </a:cubicBezTo>
                <a:cubicBezTo>
                  <a:pt x="1239329" y="457200"/>
                  <a:pt x="1181819" y="462951"/>
                  <a:pt x="1155940" y="416944"/>
                </a:cubicBezTo>
                <a:cubicBezTo>
                  <a:pt x="1130061" y="370937"/>
                  <a:pt x="1141562" y="304800"/>
                  <a:pt x="1121434" y="261668"/>
                </a:cubicBezTo>
                <a:cubicBezTo>
                  <a:pt x="1101306" y="218536"/>
                  <a:pt x="1072551" y="175404"/>
                  <a:pt x="1035170" y="158151"/>
                </a:cubicBezTo>
                <a:cubicBezTo>
                  <a:pt x="997789" y="140898"/>
                  <a:pt x="954657" y="161027"/>
                  <a:pt x="897148" y="158151"/>
                </a:cubicBezTo>
                <a:cubicBezTo>
                  <a:pt x="839639" y="155275"/>
                  <a:pt x="704491" y="163902"/>
                  <a:pt x="690114" y="140898"/>
                </a:cubicBezTo>
                <a:cubicBezTo>
                  <a:pt x="675737" y="117894"/>
                  <a:pt x="831011" y="40256"/>
                  <a:pt x="810883" y="20128"/>
                </a:cubicBezTo>
                <a:cubicBezTo>
                  <a:pt x="790755" y="0"/>
                  <a:pt x="646982" y="2875"/>
                  <a:pt x="569344" y="20128"/>
                </a:cubicBezTo>
                <a:cubicBezTo>
                  <a:pt x="491706" y="37381"/>
                  <a:pt x="439948" y="109268"/>
                  <a:pt x="345057" y="123645"/>
                </a:cubicBezTo>
                <a:cubicBezTo>
                  <a:pt x="250166" y="138022"/>
                  <a:pt x="66136" y="86265"/>
                  <a:pt x="0" y="106393"/>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p:cNvSpPr/>
          <p:nvPr/>
        </p:nvSpPr>
        <p:spPr>
          <a:xfrm>
            <a:off x="2133600" y="228600"/>
            <a:ext cx="6324600" cy="369332"/>
          </a:xfrm>
          <a:prstGeom prst="rect">
            <a:avLst/>
          </a:prstGeom>
        </p:spPr>
        <p:txBody>
          <a:bodyPr wrap="square">
            <a:spAutoFit/>
          </a:bodyPr>
          <a:lstStyle/>
          <a:p>
            <a:r>
              <a:rPr lang="en-US" dirty="0" smtClean="0"/>
              <a:t>http://www.virginiaplaces.org/nativeamerican/paleoindians.html</a:t>
            </a:r>
            <a:endParaRPr lang="en-US" dirty="0"/>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09600" y="1447800"/>
            <a:ext cx="8096250" cy="5086350"/>
          </a:xfrm>
          <a:prstGeom prst="rect">
            <a:avLst/>
          </a:prstGeom>
          <a:noFill/>
          <a:ln w="9525">
            <a:noFill/>
            <a:miter lim="800000"/>
            <a:headEnd/>
            <a:tailEnd/>
          </a:ln>
          <a:effectLst/>
        </p:spPr>
      </p:pic>
      <p:sp>
        <p:nvSpPr>
          <p:cNvPr id="3" name="Rectangle 2"/>
          <p:cNvSpPr/>
          <p:nvPr/>
        </p:nvSpPr>
        <p:spPr>
          <a:xfrm>
            <a:off x="0" y="0"/>
            <a:ext cx="9144000" cy="1200329"/>
          </a:xfrm>
          <a:prstGeom prst="rect">
            <a:avLst/>
          </a:prstGeom>
        </p:spPr>
        <p:txBody>
          <a:bodyPr wrap="square">
            <a:spAutoFit/>
          </a:bodyPr>
          <a:lstStyle/>
          <a:p>
            <a:r>
              <a:rPr lang="en-US" dirty="0" smtClean="0">
                <a:hlinkClick r:id="rId4"/>
              </a:rPr>
              <a:t>https://www.researchgate.net/figure/Physiographic-map-of-North-America-with-locations-of-Paleoindian-occupation-sites-that_fig3_328851279</a:t>
            </a:r>
            <a:endParaRPr lang="en-US" dirty="0" smtClean="0"/>
          </a:p>
          <a:p>
            <a:r>
              <a:rPr lang="en-US" dirty="0" smtClean="0"/>
              <a:t>	Physiographic map of North America with locations of </a:t>
            </a:r>
            <a:r>
              <a:rPr lang="en-US" dirty="0" err="1" smtClean="0"/>
              <a:t>Paleoindian</a:t>
            </a:r>
            <a:r>
              <a:rPr lang="en-US" dirty="0" smtClean="0"/>
              <a:t> occupation sites that contributed fluted projectile points to this investigation indicated</a:t>
            </a:r>
            <a:endParaRPr lang="en-US" dirty="0"/>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4800" y="0"/>
            <a:ext cx="8839200" cy="6858000"/>
            <a:chOff x="304800" y="0"/>
            <a:chExt cx="8839200" cy="6858000"/>
          </a:xfrm>
        </p:grpSpPr>
        <p:pic>
          <p:nvPicPr>
            <p:cNvPr id="4" name="Picture 4"/>
            <p:cNvPicPr>
              <a:picLocks noChangeAspect="1" noChangeArrowheads="1"/>
            </p:cNvPicPr>
            <p:nvPr/>
          </p:nvPicPr>
          <p:blipFill>
            <a:blip r:embed="rId3" cstate="print"/>
            <a:srcRect t="11376" r="-3571"/>
            <a:stretch>
              <a:fillRect/>
            </a:stretch>
          </p:blipFill>
          <p:spPr bwMode="auto">
            <a:xfrm>
              <a:off x="304800" y="0"/>
              <a:ext cx="8839200" cy="6858000"/>
            </a:xfrm>
            <a:prstGeom prst="rect">
              <a:avLst/>
            </a:prstGeom>
            <a:noFill/>
            <a:ln w="9525">
              <a:noFill/>
              <a:miter lim="800000"/>
              <a:headEnd/>
              <a:tailEnd/>
            </a:ln>
            <a:effectLst/>
          </p:spPr>
        </p:pic>
        <p:sp>
          <p:nvSpPr>
            <p:cNvPr id="6" name="TextBox 5"/>
            <p:cNvSpPr txBox="1"/>
            <p:nvPr/>
          </p:nvSpPr>
          <p:spPr>
            <a:xfrm>
              <a:off x="4114800" y="0"/>
              <a:ext cx="4724400" cy="553998"/>
            </a:xfrm>
            <a:prstGeom prst="rect">
              <a:avLst/>
            </a:prstGeom>
            <a:solidFill>
              <a:srgbClr val="D7F9F7"/>
            </a:solidFill>
            <a:ln w="25400">
              <a:solidFill>
                <a:schemeClr val="tx1"/>
              </a:solidFill>
            </a:ln>
          </p:spPr>
          <p:txBody>
            <a:bodyPr wrap="square" rtlCol="0">
              <a:spAutoFit/>
            </a:bodyPr>
            <a:lstStyle/>
            <a:p>
              <a:pPr algn="ctr"/>
              <a:r>
                <a:rPr lang="en-US" sz="3000" b="1" dirty="0" smtClean="0"/>
                <a:t>Historical  Native Americans</a:t>
              </a:r>
              <a:endParaRPr lang="en-US" sz="3000" b="1" dirty="0"/>
            </a:p>
          </p:txBody>
        </p:sp>
      </p:grpSp>
      <p:pic>
        <p:nvPicPr>
          <p:cNvPr id="2" name="Picture 2"/>
          <p:cNvPicPr>
            <a:picLocks noChangeAspect="1" noChangeArrowheads="1"/>
          </p:cNvPicPr>
          <p:nvPr/>
        </p:nvPicPr>
        <p:blipFill>
          <a:blip r:embed="rId4" cstate="print"/>
          <a:srcRect/>
          <a:stretch>
            <a:fillRect/>
          </a:stretch>
        </p:blipFill>
        <p:spPr bwMode="auto">
          <a:xfrm>
            <a:off x="-152400" y="0"/>
            <a:ext cx="8394700" cy="6877050"/>
          </a:xfrm>
          <a:prstGeom prst="rect">
            <a:avLst/>
          </a:prstGeom>
          <a:noFill/>
          <a:ln w="9525">
            <a:noFill/>
            <a:miter lim="800000"/>
            <a:headEnd/>
            <a:tailEnd/>
          </a:ln>
          <a:effectLst/>
        </p:spPr>
      </p:pic>
      <p:sp>
        <p:nvSpPr>
          <p:cNvPr id="15" name="TextBox 14"/>
          <p:cNvSpPr txBox="1"/>
          <p:nvPr/>
        </p:nvSpPr>
        <p:spPr>
          <a:xfrm>
            <a:off x="2971800" y="2646402"/>
            <a:ext cx="4724400" cy="553998"/>
          </a:xfrm>
          <a:prstGeom prst="rect">
            <a:avLst/>
          </a:prstGeom>
          <a:noFill/>
          <a:ln w="25400">
            <a:noFill/>
          </a:ln>
        </p:spPr>
        <p:txBody>
          <a:bodyPr wrap="square" rtlCol="0">
            <a:spAutoFit/>
          </a:bodyPr>
          <a:lstStyle/>
          <a:p>
            <a:pPr algn="ctr"/>
            <a:r>
              <a:rPr lang="en-US" sz="3000" b="1" dirty="0" smtClean="0"/>
              <a:t>Historical  Native Americans</a:t>
            </a:r>
            <a:endParaRPr lang="en-US" sz="3000" b="1" dirty="0"/>
          </a:p>
        </p:txBody>
      </p:sp>
      <p:grpSp>
        <p:nvGrpSpPr>
          <p:cNvPr id="17" name="Group 16"/>
          <p:cNvGrpSpPr/>
          <p:nvPr/>
        </p:nvGrpSpPr>
        <p:grpSpPr>
          <a:xfrm>
            <a:off x="2276488" y="76200"/>
            <a:ext cx="5572112" cy="3149263"/>
            <a:chOff x="2276488" y="76200"/>
            <a:chExt cx="5572112" cy="3149263"/>
          </a:xfrm>
        </p:grpSpPr>
        <p:grpSp>
          <p:nvGrpSpPr>
            <p:cNvPr id="14" name="Group 13"/>
            <p:cNvGrpSpPr/>
            <p:nvPr/>
          </p:nvGrpSpPr>
          <p:grpSpPr>
            <a:xfrm>
              <a:off x="2276488" y="76200"/>
              <a:ext cx="5572112" cy="3149263"/>
              <a:chOff x="2276488" y="76200"/>
              <a:chExt cx="5572112" cy="3149263"/>
            </a:xfrm>
          </p:grpSpPr>
          <p:sp>
            <p:nvSpPr>
              <p:cNvPr id="9" name="TextBox 8"/>
              <p:cNvSpPr txBox="1"/>
              <p:nvPr/>
            </p:nvSpPr>
            <p:spPr>
              <a:xfrm>
                <a:off x="2886088" y="990600"/>
                <a:ext cx="4962512" cy="1015663"/>
              </a:xfrm>
              <a:prstGeom prst="rect">
                <a:avLst/>
              </a:prstGeom>
              <a:solidFill>
                <a:schemeClr val="bg1">
                  <a:alpha val="76000"/>
                </a:schemeClr>
              </a:solidFill>
              <a:ln w="63500">
                <a:solidFill>
                  <a:schemeClr val="tx1"/>
                </a:solidFill>
              </a:ln>
            </p:spPr>
            <p:txBody>
              <a:bodyPr wrap="none" rtlCol="0">
                <a:spAutoFit/>
              </a:bodyPr>
              <a:lstStyle/>
              <a:p>
                <a:pPr algn="ctr"/>
                <a:r>
                  <a:rPr lang="en-US" sz="3000" b="1" dirty="0" smtClean="0"/>
                  <a:t>The first peoples who entered</a:t>
                </a:r>
              </a:p>
              <a:p>
                <a:pPr algn="ctr"/>
                <a:r>
                  <a:rPr lang="en-US" sz="3000" b="1" dirty="0" smtClean="0"/>
                  <a:t>&amp; inhabited the Americas</a:t>
                </a:r>
                <a:endParaRPr lang="en-US" sz="3000" b="1" dirty="0"/>
              </a:p>
            </p:txBody>
          </p:sp>
          <p:grpSp>
            <p:nvGrpSpPr>
              <p:cNvPr id="10" name="Group 9"/>
              <p:cNvGrpSpPr/>
              <p:nvPr/>
            </p:nvGrpSpPr>
            <p:grpSpPr>
              <a:xfrm>
                <a:off x="2276488" y="76200"/>
                <a:ext cx="2676512" cy="1600200"/>
                <a:chOff x="2133600" y="76200"/>
                <a:chExt cx="2676512" cy="1600200"/>
              </a:xfrm>
            </p:grpSpPr>
            <p:sp>
              <p:nvSpPr>
                <p:cNvPr id="11" name="Oval 10"/>
                <p:cNvSpPr/>
                <p:nvPr/>
              </p:nvSpPr>
              <p:spPr>
                <a:xfrm>
                  <a:off x="2676512" y="76200"/>
                  <a:ext cx="2133600" cy="533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rved Right Arrow 11"/>
                <p:cNvSpPr/>
                <p:nvPr/>
              </p:nvSpPr>
              <p:spPr>
                <a:xfrm>
                  <a:off x="2133600" y="304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 name="TextBox 12"/>
              <p:cNvSpPr txBox="1"/>
              <p:nvPr/>
            </p:nvSpPr>
            <p:spPr>
              <a:xfrm>
                <a:off x="2895600" y="2209800"/>
                <a:ext cx="4876800" cy="1015663"/>
              </a:xfrm>
              <a:prstGeom prst="rect">
                <a:avLst/>
              </a:prstGeom>
              <a:solidFill>
                <a:schemeClr val="bg1">
                  <a:alpha val="76000"/>
                </a:schemeClr>
              </a:solidFill>
              <a:ln w="63500">
                <a:solidFill>
                  <a:schemeClr val="tx1"/>
                </a:solidFill>
              </a:ln>
            </p:spPr>
            <p:txBody>
              <a:bodyPr wrap="square" rtlCol="0">
                <a:spAutoFit/>
              </a:bodyPr>
              <a:lstStyle/>
              <a:p>
                <a:pPr algn="ctr"/>
                <a:r>
                  <a:rPr lang="en-US" sz="3000" b="1" dirty="0" smtClean="0"/>
                  <a:t>Ancestors of the </a:t>
                </a:r>
              </a:p>
              <a:p>
                <a:pPr algn="ctr"/>
                <a:r>
                  <a:rPr lang="en-US" sz="3000" b="1" dirty="0" smtClean="0"/>
                  <a:t>Historical  Native Americans</a:t>
                </a:r>
                <a:endParaRPr lang="en-US" sz="3000" b="1" dirty="0"/>
              </a:p>
            </p:txBody>
          </p:sp>
        </p:grpSp>
        <p:sp>
          <p:nvSpPr>
            <p:cNvPr id="16" name="Curved Right Arrow 15"/>
            <p:cNvSpPr/>
            <p:nvPr/>
          </p:nvSpPr>
          <p:spPr>
            <a:xfrm>
              <a:off x="2286000" y="1447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7"/>
                                        </p:tgtEl>
                                      </p:cBhvr>
                                    </p:animEffect>
                                    <p:set>
                                      <p:cBhvr>
                                        <p:cTn id="10" dur="1" fill="hold">
                                          <p:stCondLst>
                                            <p:cond delay="999"/>
                                          </p:stCondLst>
                                        </p:cTn>
                                        <p:tgtEl>
                                          <p:spTgt spid="1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64" presetClass="path" presetSubtype="0" accel="50000" decel="50000" fill="hold" grpId="1" nodeType="withEffect">
                                  <p:stCondLst>
                                    <p:cond delay="0"/>
                                  </p:stCondLst>
                                  <p:childTnLst>
                                    <p:animMotion origin="layout" path="M -3.33333E-6 -4.73988E-6 L 0.125 -0.38127 " pathEditMode="relative" rAng="0" ptsTypes="AA">
                                      <p:cBhvr>
                                        <p:cTn id="14" dur="1000" fill="hold"/>
                                        <p:tgtEl>
                                          <p:spTgt spid="15"/>
                                        </p:tgtEl>
                                        <p:attrNameLst>
                                          <p:attrName>ppt_x</p:attrName>
                                          <p:attrName>ppt_y</p:attrName>
                                        </p:attrNameLst>
                                      </p:cBhvr>
                                      <p:rCtr x="63" y="-191"/>
                                    </p:animMotion>
                                  </p:childTnLst>
                                </p:cTn>
                              </p:par>
                              <p:par>
                                <p:cTn id="15" presetID="10" presetClass="entr" presetSubtype="0"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par>
                                <p:cTn id="18" presetID="10" presetClass="exit" presetSubtype="0" fill="hold" grpId="2" nodeType="withEffect">
                                  <p:stCondLst>
                                    <p:cond delay="500"/>
                                  </p:stCondLst>
                                  <p:childTnLst>
                                    <p:animEffect transition="out" filter="fade">
                                      <p:cBhvr>
                                        <p:cTn id="19" dur="1000"/>
                                        <p:tgtEl>
                                          <p:spTgt spid="15"/>
                                        </p:tgtEl>
                                      </p:cBhvr>
                                    </p:animEffect>
                                    <p:set>
                                      <p:cBhvr>
                                        <p:cTn id="20"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304800" y="0"/>
            <a:ext cx="8839200" cy="6858000"/>
            <a:chOff x="1066800" y="780192"/>
            <a:chExt cx="7833619" cy="6077808"/>
          </a:xfrm>
        </p:grpSpPr>
        <p:pic>
          <p:nvPicPr>
            <p:cNvPr id="1028" name="Picture 4"/>
            <p:cNvPicPr>
              <a:picLocks noChangeAspect="1" noChangeArrowheads="1"/>
            </p:cNvPicPr>
            <p:nvPr/>
          </p:nvPicPr>
          <p:blipFill>
            <a:blip r:embed="rId3" cstate="print"/>
            <a:srcRect t="11376" r="-3571"/>
            <a:stretch>
              <a:fillRect/>
            </a:stretch>
          </p:blipFill>
          <p:spPr bwMode="auto">
            <a:xfrm>
              <a:off x="1066800" y="780192"/>
              <a:ext cx="7833619" cy="6077808"/>
            </a:xfrm>
            <a:prstGeom prst="rect">
              <a:avLst/>
            </a:prstGeom>
            <a:noFill/>
            <a:ln w="9525">
              <a:noFill/>
              <a:miter lim="800000"/>
              <a:headEnd/>
              <a:tailEnd/>
            </a:ln>
            <a:effectLst/>
          </p:spPr>
        </p:pic>
        <p:sp>
          <p:nvSpPr>
            <p:cNvPr id="3" name="Freeform 2"/>
            <p:cNvSpPr/>
            <p:nvPr/>
          </p:nvSpPr>
          <p:spPr>
            <a:xfrm>
              <a:off x="1173192" y="1360098"/>
              <a:ext cx="6832121" cy="5477773"/>
            </a:xfrm>
            <a:custGeom>
              <a:avLst/>
              <a:gdLst>
                <a:gd name="connsiteX0" fmla="*/ 6832121 w 6832121"/>
                <a:gd name="connsiteY0" fmla="*/ 2228491 h 5477773"/>
                <a:gd name="connsiteX1" fmla="*/ 6676846 w 6832121"/>
                <a:gd name="connsiteY1" fmla="*/ 2418272 h 5477773"/>
                <a:gd name="connsiteX2" fmla="*/ 6659593 w 6832121"/>
                <a:gd name="connsiteY2" fmla="*/ 2625306 h 5477773"/>
                <a:gd name="connsiteX3" fmla="*/ 6573329 w 6832121"/>
                <a:gd name="connsiteY3" fmla="*/ 2366513 h 5477773"/>
                <a:gd name="connsiteX4" fmla="*/ 6297283 w 6832121"/>
                <a:gd name="connsiteY4" fmla="*/ 2642559 h 5477773"/>
                <a:gd name="connsiteX5" fmla="*/ 6245525 w 6832121"/>
                <a:gd name="connsiteY5" fmla="*/ 2815087 h 5477773"/>
                <a:gd name="connsiteX6" fmla="*/ 6366295 w 6832121"/>
                <a:gd name="connsiteY6" fmla="*/ 2970362 h 5477773"/>
                <a:gd name="connsiteX7" fmla="*/ 6159261 w 6832121"/>
                <a:gd name="connsiteY7" fmla="*/ 3194649 h 5477773"/>
                <a:gd name="connsiteX8" fmla="*/ 6038491 w 6832121"/>
                <a:gd name="connsiteY8" fmla="*/ 3505200 h 5477773"/>
                <a:gd name="connsiteX9" fmla="*/ 6055744 w 6832121"/>
                <a:gd name="connsiteY9" fmla="*/ 3936521 h 5477773"/>
                <a:gd name="connsiteX10" fmla="*/ 5779699 w 6832121"/>
                <a:gd name="connsiteY10" fmla="*/ 4212566 h 5477773"/>
                <a:gd name="connsiteX11" fmla="*/ 5658929 w 6832121"/>
                <a:gd name="connsiteY11" fmla="*/ 4505864 h 5477773"/>
                <a:gd name="connsiteX12" fmla="*/ 5762446 w 6832121"/>
                <a:gd name="connsiteY12" fmla="*/ 4971691 h 5477773"/>
                <a:gd name="connsiteX13" fmla="*/ 5814204 w 6832121"/>
                <a:gd name="connsiteY13" fmla="*/ 5264989 h 5477773"/>
                <a:gd name="connsiteX14" fmla="*/ 5745193 w 6832121"/>
                <a:gd name="connsiteY14" fmla="*/ 5264989 h 5477773"/>
                <a:gd name="connsiteX15" fmla="*/ 5520906 w 6832121"/>
                <a:gd name="connsiteY15" fmla="*/ 4833668 h 5477773"/>
                <a:gd name="connsiteX16" fmla="*/ 5365631 w 6832121"/>
                <a:gd name="connsiteY16" fmla="*/ 4764657 h 5477773"/>
                <a:gd name="connsiteX17" fmla="*/ 5158597 w 6832121"/>
                <a:gd name="connsiteY17" fmla="*/ 4781910 h 5477773"/>
                <a:gd name="connsiteX18" fmla="*/ 4934310 w 6832121"/>
                <a:gd name="connsiteY18" fmla="*/ 4747404 h 5477773"/>
                <a:gd name="connsiteX19" fmla="*/ 4796287 w 6832121"/>
                <a:gd name="connsiteY19" fmla="*/ 4764657 h 5477773"/>
                <a:gd name="connsiteX20" fmla="*/ 4830793 w 6832121"/>
                <a:gd name="connsiteY20" fmla="*/ 4833668 h 5477773"/>
                <a:gd name="connsiteX21" fmla="*/ 4813540 w 6832121"/>
                <a:gd name="connsiteY21" fmla="*/ 4885427 h 5477773"/>
                <a:gd name="connsiteX22" fmla="*/ 4313208 w 6832121"/>
                <a:gd name="connsiteY22" fmla="*/ 4850921 h 5477773"/>
                <a:gd name="connsiteX23" fmla="*/ 4123427 w 6832121"/>
                <a:gd name="connsiteY23" fmla="*/ 5006196 h 5477773"/>
                <a:gd name="connsiteX24" fmla="*/ 4140680 w 6832121"/>
                <a:gd name="connsiteY24" fmla="*/ 5213230 h 5477773"/>
                <a:gd name="connsiteX25" fmla="*/ 4157933 w 6832121"/>
                <a:gd name="connsiteY25" fmla="*/ 5334000 h 5477773"/>
                <a:gd name="connsiteX26" fmla="*/ 4175185 w 6832121"/>
                <a:gd name="connsiteY26" fmla="*/ 5403011 h 5477773"/>
                <a:gd name="connsiteX27" fmla="*/ 2812212 w 6832121"/>
                <a:gd name="connsiteY27" fmla="*/ 5420264 h 5477773"/>
                <a:gd name="connsiteX28" fmla="*/ 2449902 w 6832121"/>
                <a:gd name="connsiteY28" fmla="*/ 5057955 h 5477773"/>
                <a:gd name="connsiteX29" fmla="*/ 2329133 w 6832121"/>
                <a:gd name="connsiteY29" fmla="*/ 4747404 h 5477773"/>
                <a:gd name="connsiteX30" fmla="*/ 2139351 w 6832121"/>
                <a:gd name="connsiteY30" fmla="*/ 4540370 h 5477773"/>
                <a:gd name="connsiteX31" fmla="*/ 2191110 w 6832121"/>
                <a:gd name="connsiteY31" fmla="*/ 4868174 h 5477773"/>
                <a:gd name="connsiteX32" fmla="*/ 2380891 w 6832121"/>
                <a:gd name="connsiteY32" fmla="*/ 5213230 h 5477773"/>
                <a:gd name="connsiteX33" fmla="*/ 2467155 w 6832121"/>
                <a:gd name="connsiteY33" fmla="*/ 5420264 h 5477773"/>
                <a:gd name="connsiteX34" fmla="*/ 2311880 w 6832121"/>
                <a:gd name="connsiteY34" fmla="*/ 5316747 h 5477773"/>
                <a:gd name="connsiteX35" fmla="*/ 2070340 w 6832121"/>
                <a:gd name="connsiteY35" fmla="*/ 5109713 h 5477773"/>
                <a:gd name="connsiteX36" fmla="*/ 2173857 w 6832121"/>
                <a:gd name="connsiteY36" fmla="*/ 5092460 h 5477773"/>
                <a:gd name="connsiteX37" fmla="*/ 2001329 w 6832121"/>
                <a:gd name="connsiteY37" fmla="*/ 4747404 h 5477773"/>
                <a:gd name="connsiteX38" fmla="*/ 1949570 w 6832121"/>
                <a:gd name="connsiteY38" fmla="*/ 4436853 h 5477773"/>
                <a:gd name="connsiteX39" fmla="*/ 1708031 w 6832121"/>
                <a:gd name="connsiteY39" fmla="*/ 4126302 h 5477773"/>
                <a:gd name="connsiteX40" fmla="*/ 1431985 w 6832121"/>
                <a:gd name="connsiteY40" fmla="*/ 3505200 h 5477773"/>
                <a:gd name="connsiteX41" fmla="*/ 1570008 w 6832121"/>
                <a:gd name="connsiteY41" fmla="*/ 2746076 h 5477773"/>
                <a:gd name="connsiteX42" fmla="*/ 1690778 w 6832121"/>
                <a:gd name="connsiteY42" fmla="*/ 2383766 h 5477773"/>
                <a:gd name="connsiteX43" fmla="*/ 1518250 w 6832121"/>
                <a:gd name="connsiteY43" fmla="*/ 2124974 h 5477773"/>
                <a:gd name="connsiteX44" fmla="*/ 1552755 w 6832121"/>
                <a:gd name="connsiteY44" fmla="*/ 1848928 h 5477773"/>
                <a:gd name="connsiteX45" fmla="*/ 1604514 w 6832121"/>
                <a:gd name="connsiteY45" fmla="*/ 1572883 h 5477773"/>
                <a:gd name="connsiteX46" fmla="*/ 1552755 w 6832121"/>
                <a:gd name="connsiteY46" fmla="*/ 1348596 h 5477773"/>
                <a:gd name="connsiteX47" fmla="*/ 1449238 w 6832121"/>
                <a:gd name="connsiteY47" fmla="*/ 1314091 h 5477773"/>
                <a:gd name="connsiteX48" fmla="*/ 1414733 w 6832121"/>
                <a:gd name="connsiteY48" fmla="*/ 1469366 h 5477773"/>
                <a:gd name="connsiteX49" fmla="*/ 1380227 w 6832121"/>
                <a:gd name="connsiteY49" fmla="*/ 1607389 h 5477773"/>
                <a:gd name="connsiteX50" fmla="*/ 1293963 w 6832121"/>
                <a:gd name="connsiteY50" fmla="*/ 1331344 h 5477773"/>
                <a:gd name="connsiteX51" fmla="*/ 1380227 w 6832121"/>
                <a:gd name="connsiteY51" fmla="*/ 900023 h 5477773"/>
                <a:gd name="connsiteX52" fmla="*/ 1276710 w 6832121"/>
                <a:gd name="connsiteY52" fmla="*/ 537713 h 5477773"/>
                <a:gd name="connsiteX53" fmla="*/ 1155940 w 6832121"/>
                <a:gd name="connsiteY53" fmla="*/ 416944 h 5477773"/>
                <a:gd name="connsiteX54" fmla="*/ 1121434 w 6832121"/>
                <a:gd name="connsiteY54" fmla="*/ 261668 h 5477773"/>
                <a:gd name="connsiteX55" fmla="*/ 1035170 w 6832121"/>
                <a:gd name="connsiteY55" fmla="*/ 158151 h 5477773"/>
                <a:gd name="connsiteX56" fmla="*/ 897148 w 6832121"/>
                <a:gd name="connsiteY56" fmla="*/ 158151 h 5477773"/>
                <a:gd name="connsiteX57" fmla="*/ 690114 w 6832121"/>
                <a:gd name="connsiteY57" fmla="*/ 140898 h 5477773"/>
                <a:gd name="connsiteX58" fmla="*/ 810883 w 6832121"/>
                <a:gd name="connsiteY58" fmla="*/ 20128 h 5477773"/>
                <a:gd name="connsiteX59" fmla="*/ 569344 w 6832121"/>
                <a:gd name="connsiteY59" fmla="*/ 20128 h 5477773"/>
                <a:gd name="connsiteX60" fmla="*/ 345057 w 6832121"/>
                <a:gd name="connsiteY60" fmla="*/ 123645 h 5477773"/>
                <a:gd name="connsiteX61" fmla="*/ 0 w 6832121"/>
                <a:gd name="connsiteY61" fmla="*/ 106393 h 547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832121" h="5477773">
                  <a:moveTo>
                    <a:pt x="6832121" y="2228491"/>
                  </a:moveTo>
                  <a:cubicBezTo>
                    <a:pt x="6768861" y="2290313"/>
                    <a:pt x="6705601" y="2352136"/>
                    <a:pt x="6676846" y="2418272"/>
                  </a:cubicBezTo>
                  <a:cubicBezTo>
                    <a:pt x="6648091" y="2484408"/>
                    <a:pt x="6676846" y="2633933"/>
                    <a:pt x="6659593" y="2625306"/>
                  </a:cubicBezTo>
                  <a:cubicBezTo>
                    <a:pt x="6642340" y="2616680"/>
                    <a:pt x="6633714" y="2363638"/>
                    <a:pt x="6573329" y="2366513"/>
                  </a:cubicBezTo>
                  <a:cubicBezTo>
                    <a:pt x="6512944" y="2369388"/>
                    <a:pt x="6351917" y="2567797"/>
                    <a:pt x="6297283" y="2642559"/>
                  </a:cubicBezTo>
                  <a:cubicBezTo>
                    <a:pt x="6242649" y="2717321"/>
                    <a:pt x="6234023" y="2760453"/>
                    <a:pt x="6245525" y="2815087"/>
                  </a:cubicBezTo>
                  <a:cubicBezTo>
                    <a:pt x="6257027" y="2869721"/>
                    <a:pt x="6380672" y="2907102"/>
                    <a:pt x="6366295" y="2970362"/>
                  </a:cubicBezTo>
                  <a:cubicBezTo>
                    <a:pt x="6351918" y="3033622"/>
                    <a:pt x="6213895" y="3105509"/>
                    <a:pt x="6159261" y="3194649"/>
                  </a:cubicBezTo>
                  <a:cubicBezTo>
                    <a:pt x="6104627" y="3283789"/>
                    <a:pt x="6055744" y="3381555"/>
                    <a:pt x="6038491" y="3505200"/>
                  </a:cubicBezTo>
                  <a:cubicBezTo>
                    <a:pt x="6021238" y="3628845"/>
                    <a:pt x="6098876" y="3818627"/>
                    <a:pt x="6055744" y="3936521"/>
                  </a:cubicBezTo>
                  <a:cubicBezTo>
                    <a:pt x="6012612" y="4054415"/>
                    <a:pt x="5845835" y="4117676"/>
                    <a:pt x="5779699" y="4212566"/>
                  </a:cubicBezTo>
                  <a:cubicBezTo>
                    <a:pt x="5713563" y="4307457"/>
                    <a:pt x="5661804" y="4379343"/>
                    <a:pt x="5658929" y="4505864"/>
                  </a:cubicBezTo>
                  <a:cubicBezTo>
                    <a:pt x="5656054" y="4632385"/>
                    <a:pt x="5736567" y="4845170"/>
                    <a:pt x="5762446" y="4971691"/>
                  </a:cubicBezTo>
                  <a:cubicBezTo>
                    <a:pt x="5788325" y="5098212"/>
                    <a:pt x="5817079" y="5216106"/>
                    <a:pt x="5814204" y="5264989"/>
                  </a:cubicBezTo>
                  <a:cubicBezTo>
                    <a:pt x="5811329" y="5313872"/>
                    <a:pt x="5794076" y="5336876"/>
                    <a:pt x="5745193" y="5264989"/>
                  </a:cubicBezTo>
                  <a:cubicBezTo>
                    <a:pt x="5696310" y="5193102"/>
                    <a:pt x="5584166" y="4917057"/>
                    <a:pt x="5520906" y="4833668"/>
                  </a:cubicBezTo>
                  <a:cubicBezTo>
                    <a:pt x="5457646" y="4750279"/>
                    <a:pt x="5426016" y="4773283"/>
                    <a:pt x="5365631" y="4764657"/>
                  </a:cubicBezTo>
                  <a:cubicBezTo>
                    <a:pt x="5305246" y="4756031"/>
                    <a:pt x="5230484" y="4784785"/>
                    <a:pt x="5158597" y="4781910"/>
                  </a:cubicBezTo>
                  <a:cubicBezTo>
                    <a:pt x="5086710" y="4779035"/>
                    <a:pt x="4994695" y="4750279"/>
                    <a:pt x="4934310" y="4747404"/>
                  </a:cubicBezTo>
                  <a:cubicBezTo>
                    <a:pt x="4873925" y="4744529"/>
                    <a:pt x="4813540" y="4750280"/>
                    <a:pt x="4796287" y="4764657"/>
                  </a:cubicBezTo>
                  <a:cubicBezTo>
                    <a:pt x="4779034" y="4779034"/>
                    <a:pt x="4827918" y="4813540"/>
                    <a:pt x="4830793" y="4833668"/>
                  </a:cubicBezTo>
                  <a:cubicBezTo>
                    <a:pt x="4833669" y="4853796"/>
                    <a:pt x="4899804" y="4882552"/>
                    <a:pt x="4813540" y="4885427"/>
                  </a:cubicBezTo>
                  <a:cubicBezTo>
                    <a:pt x="4727276" y="4888302"/>
                    <a:pt x="4428227" y="4830793"/>
                    <a:pt x="4313208" y="4850921"/>
                  </a:cubicBezTo>
                  <a:cubicBezTo>
                    <a:pt x="4198189" y="4871049"/>
                    <a:pt x="4152182" y="4945811"/>
                    <a:pt x="4123427" y="5006196"/>
                  </a:cubicBezTo>
                  <a:cubicBezTo>
                    <a:pt x="4094672" y="5066581"/>
                    <a:pt x="4134929" y="5158596"/>
                    <a:pt x="4140680" y="5213230"/>
                  </a:cubicBezTo>
                  <a:cubicBezTo>
                    <a:pt x="4146431" y="5267864"/>
                    <a:pt x="4152182" y="5302370"/>
                    <a:pt x="4157933" y="5334000"/>
                  </a:cubicBezTo>
                  <a:cubicBezTo>
                    <a:pt x="4163684" y="5365630"/>
                    <a:pt x="4399472" y="5388634"/>
                    <a:pt x="4175185" y="5403011"/>
                  </a:cubicBezTo>
                  <a:cubicBezTo>
                    <a:pt x="3950898" y="5417388"/>
                    <a:pt x="3099759" y="5477773"/>
                    <a:pt x="2812212" y="5420264"/>
                  </a:cubicBezTo>
                  <a:cubicBezTo>
                    <a:pt x="2524665" y="5362755"/>
                    <a:pt x="2530415" y="5170098"/>
                    <a:pt x="2449902" y="5057955"/>
                  </a:cubicBezTo>
                  <a:cubicBezTo>
                    <a:pt x="2369389" y="4945812"/>
                    <a:pt x="2380892" y="4833668"/>
                    <a:pt x="2329133" y="4747404"/>
                  </a:cubicBezTo>
                  <a:cubicBezTo>
                    <a:pt x="2277375" y="4661140"/>
                    <a:pt x="2162355" y="4520242"/>
                    <a:pt x="2139351" y="4540370"/>
                  </a:cubicBezTo>
                  <a:cubicBezTo>
                    <a:pt x="2116347" y="4560498"/>
                    <a:pt x="2150853" y="4756031"/>
                    <a:pt x="2191110" y="4868174"/>
                  </a:cubicBezTo>
                  <a:cubicBezTo>
                    <a:pt x="2231367" y="4980317"/>
                    <a:pt x="2334884" y="5121215"/>
                    <a:pt x="2380891" y="5213230"/>
                  </a:cubicBezTo>
                  <a:cubicBezTo>
                    <a:pt x="2426898" y="5305245"/>
                    <a:pt x="2478657" y="5403011"/>
                    <a:pt x="2467155" y="5420264"/>
                  </a:cubicBezTo>
                  <a:cubicBezTo>
                    <a:pt x="2455653" y="5437517"/>
                    <a:pt x="2378016" y="5368505"/>
                    <a:pt x="2311880" y="5316747"/>
                  </a:cubicBezTo>
                  <a:cubicBezTo>
                    <a:pt x="2245744" y="5264989"/>
                    <a:pt x="2093344" y="5147094"/>
                    <a:pt x="2070340" y="5109713"/>
                  </a:cubicBezTo>
                  <a:cubicBezTo>
                    <a:pt x="2047336" y="5072332"/>
                    <a:pt x="2185359" y="5152845"/>
                    <a:pt x="2173857" y="5092460"/>
                  </a:cubicBezTo>
                  <a:cubicBezTo>
                    <a:pt x="2162355" y="5032075"/>
                    <a:pt x="2038710" y="4856672"/>
                    <a:pt x="2001329" y="4747404"/>
                  </a:cubicBezTo>
                  <a:cubicBezTo>
                    <a:pt x="1963948" y="4638136"/>
                    <a:pt x="1998453" y="4540370"/>
                    <a:pt x="1949570" y="4436853"/>
                  </a:cubicBezTo>
                  <a:cubicBezTo>
                    <a:pt x="1900687" y="4333336"/>
                    <a:pt x="1794295" y="4281577"/>
                    <a:pt x="1708031" y="4126302"/>
                  </a:cubicBezTo>
                  <a:cubicBezTo>
                    <a:pt x="1621767" y="3971027"/>
                    <a:pt x="1454989" y="3735238"/>
                    <a:pt x="1431985" y="3505200"/>
                  </a:cubicBezTo>
                  <a:cubicBezTo>
                    <a:pt x="1408981" y="3275162"/>
                    <a:pt x="1526876" y="2932982"/>
                    <a:pt x="1570008" y="2746076"/>
                  </a:cubicBezTo>
                  <a:cubicBezTo>
                    <a:pt x="1613140" y="2559170"/>
                    <a:pt x="1699404" y="2487283"/>
                    <a:pt x="1690778" y="2383766"/>
                  </a:cubicBezTo>
                  <a:cubicBezTo>
                    <a:pt x="1682152" y="2280249"/>
                    <a:pt x="1541254" y="2214114"/>
                    <a:pt x="1518250" y="2124974"/>
                  </a:cubicBezTo>
                  <a:cubicBezTo>
                    <a:pt x="1495246" y="2035834"/>
                    <a:pt x="1538378" y="1940943"/>
                    <a:pt x="1552755" y="1848928"/>
                  </a:cubicBezTo>
                  <a:cubicBezTo>
                    <a:pt x="1567132" y="1756913"/>
                    <a:pt x="1604514" y="1656272"/>
                    <a:pt x="1604514" y="1572883"/>
                  </a:cubicBezTo>
                  <a:cubicBezTo>
                    <a:pt x="1604514" y="1489494"/>
                    <a:pt x="1578634" y="1391728"/>
                    <a:pt x="1552755" y="1348596"/>
                  </a:cubicBezTo>
                  <a:cubicBezTo>
                    <a:pt x="1526876" y="1305464"/>
                    <a:pt x="1472242" y="1293963"/>
                    <a:pt x="1449238" y="1314091"/>
                  </a:cubicBezTo>
                  <a:cubicBezTo>
                    <a:pt x="1426234" y="1334219"/>
                    <a:pt x="1426235" y="1420483"/>
                    <a:pt x="1414733" y="1469366"/>
                  </a:cubicBezTo>
                  <a:cubicBezTo>
                    <a:pt x="1403231" y="1518249"/>
                    <a:pt x="1400355" y="1630393"/>
                    <a:pt x="1380227" y="1607389"/>
                  </a:cubicBezTo>
                  <a:cubicBezTo>
                    <a:pt x="1360099" y="1584385"/>
                    <a:pt x="1293963" y="1449238"/>
                    <a:pt x="1293963" y="1331344"/>
                  </a:cubicBezTo>
                  <a:cubicBezTo>
                    <a:pt x="1293963" y="1213450"/>
                    <a:pt x="1383102" y="1032295"/>
                    <a:pt x="1380227" y="900023"/>
                  </a:cubicBezTo>
                  <a:cubicBezTo>
                    <a:pt x="1377352" y="767751"/>
                    <a:pt x="1314091" y="618226"/>
                    <a:pt x="1276710" y="537713"/>
                  </a:cubicBezTo>
                  <a:cubicBezTo>
                    <a:pt x="1239329" y="457200"/>
                    <a:pt x="1181819" y="462951"/>
                    <a:pt x="1155940" y="416944"/>
                  </a:cubicBezTo>
                  <a:cubicBezTo>
                    <a:pt x="1130061" y="370937"/>
                    <a:pt x="1141562" y="304800"/>
                    <a:pt x="1121434" y="261668"/>
                  </a:cubicBezTo>
                  <a:cubicBezTo>
                    <a:pt x="1101306" y="218536"/>
                    <a:pt x="1072551" y="175404"/>
                    <a:pt x="1035170" y="158151"/>
                  </a:cubicBezTo>
                  <a:cubicBezTo>
                    <a:pt x="997789" y="140898"/>
                    <a:pt x="954657" y="161027"/>
                    <a:pt x="897148" y="158151"/>
                  </a:cubicBezTo>
                  <a:cubicBezTo>
                    <a:pt x="839639" y="155275"/>
                    <a:pt x="704491" y="163902"/>
                    <a:pt x="690114" y="140898"/>
                  </a:cubicBezTo>
                  <a:cubicBezTo>
                    <a:pt x="675737" y="117894"/>
                    <a:pt x="831011" y="40256"/>
                    <a:pt x="810883" y="20128"/>
                  </a:cubicBezTo>
                  <a:cubicBezTo>
                    <a:pt x="790755" y="0"/>
                    <a:pt x="646982" y="2875"/>
                    <a:pt x="569344" y="20128"/>
                  </a:cubicBezTo>
                  <a:cubicBezTo>
                    <a:pt x="491706" y="37381"/>
                    <a:pt x="439948" y="109268"/>
                    <a:pt x="345057" y="123645"/>
                  </a:cubicBezTo>
                  <a:cubicBezTo>
                    <a:pt x="250166" y="138022"/>
                    <a:pt x="66136" y="86265"/>
                    <a:pt x="0" y="106393"/>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 name="Rectangle 4"/>
          <p:cNvSpPr/>
          <p:nvPr/>
        </p:nvSpPr>
        <p:spPr>
          <a:xfrm>
            <a:off x="5337702" y="0"/>
            <a:ext cx="3806298" cy="369332"/>
          </a:xfrm>
          <a:prstGeom prst="rect">
            <a:avLst/>
          </a:prstGeom>
          <a:solidFill>
            <a:schemeClr val="bg1"/>
          </a:solidFill>
        </p:spPr>
        <p:txBody>
          <a:bodyPr wrap="none">
            <a:spAutoFit/>
          </a:bodyPr>
          <a:lstStyle/>
          <a:p>
            <a:r>
              <a:rPr lang="en-US" dirty="0" smtClean="0">
                <a:hlinkClick r:id="rId4"/>
              </a:rPr>
              <a:t>http://gorhistory.com/hist110/na.html</a:t>
            </a:r>
            <a:endParaRPr lang="en-US" dirty="0" smtClean="0"/>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p:nvPr/>
        </p:nvGrpSpPr>
        <p:grpSpPr>
          <a:xfrm>
            <a:off x="304800" y="0"/>
            <a:ext cx="8839200" cy="6858000"/>
            <a:chOff x="304800" y="0"/>
            <a:chExt cx="8839200" cy="6858000"/>
          </a:xfrm>
        </p:grpSpPr>
        <p:pic>
          <p:nvPicPr>
            <p:cNvPr id="4" name="Picture 4"/>
            <p:cNvPicPr>
              <a:picLocks noChangeAspect="1" noChangeArrowheads="1"/>
            </p:cNvPicPr>
            <p:nvPr/>
          </p:nvPicPr>
          <p:blipFill>
            <a:blip r:embed="rId3" cstate="print"/>
            <a:srcRect t="11376" r="-3571"/>
            <a:stretch>
              <a:fillRect/>
            </a:stretch>
          </p:blipFill>
          <p:spPr bwMode="auto">
            <a:xfrm>
              <a:off x="304800" y="0"/>
              <a:ext cx="8839200" cy="6858000"/>
            </a:xfrm>
            <a:prstGeom prst="rect">
              <a:avLst/>
            </a:prstGeom>
            <a:noFill/>
            <a:ln w="9525">
              <a:noFill/>
              <a:miter lim="800000"/>
              <a:headEnd/>
              <a:tailEnd/>
            </a:ln>
            <a:effectLst/>
          </p:spPr>
        </p:pic>
        <p:sp>
          <p:nvSpPr>
            <p:cNvPr id="6" name="TextBox 5"/>
            <p:cNvSpPr txBox="1"/>
            <p:nvPr/>
          </p:nvSpPr>
          <p:spPr>
            <a:xfrm>
              <a:off x="4114800" y="0"/>
              <a:ext cx="4724400" cy="553998"/>
            </a:xfrm>
            <a:prstGeom prst="rect">
              <a:avLst/>
            </a:prstGeom>
            <a:solidFill>
              <a:srgbClr val="D7F9F7"/>
            </a:solidFill>
            <a:ln w="25400">
              <a:solidFill>
                <a:schemeClr val="tx1"/>
              </a:solidFill>
            </a:ln>
          </p:spPr>
          <p:txBody>
            <a:bodyPr wrap="square" rtlCol="0">
              <a:spAutoFit/>
            </a:bodyPr>
            <a:lstStyle/>
            <a:p>
              <a:pPr algn="ctr"/>
              <a:r>
                <a:rPr lang="en-US" sz="3000" b="1" dirty="0" smtClean="0"/>
                <a:t>Historical  Native Americans</a:t>
              </a:r>
              <a:endParaRPr lang="en-US" sz="3000" b="1" dirty="0"/>
            </a:p>
          </p:txBody>
        </p:sp>
      </p:grpSp>
      <p:sp>
        <p:nvSpPr>
          <p:cNvPr id="20" name="TextBox 19"/>
          <p:cNvSpPr txBox="1"/>
          <p:nvPr/>
        </p:nvSpPr>
        <p:spPr>
          <a:xfrm>
            <a:off x="3962400" y="1981200"/>
            <a:ext cx="4572000" cy="1015663"/>
          </a:xfrm>
          <a:prstGeom prst="rect">
            <a:avLst/>
          </a:prstGeom>
          <a:solidFill>
            <a:schemeClr val="bg1">
              <a:alpha val="76000"/>
            </a:schemeClr>
          </a:solidFill>
          <a:ln w="63500">
            <a:solidFill>
              <a:schemeClr val="tx1"/>
            </a:solidFill>
          </a:ln>
        </p:spPr>
        <p:txBody>
          <a:bodyPr wrap="square" rtlCol="0">
            <a:spAutoFit/>
          </a:bodyPr>
          <a:lstStyle/>
          <a:p>
            <a:r>
              <a:rPr lang="en-US" sz="3000" b="1" dirty="0" smtClean="0"/>
              <a:t>   5-10 million people</a:t>
            </a:r>
          </a:p>
          <a:p>
            <a:r>
              <a:rPr lang="en-US" sz="3000" b="1" dirty="0" smtClean="0"/>
              <a:t>   in 500-600 tribal societies</a:t>
            </a:r>
            <a:endParaRPr lang="en-US" sz="3000" b="1" dirty="0"/>
          </a:p>
        </p:txBody>
      </p:sp>
      <p:grpSp>
        <p:nvGrpSpPr>
          <p:cNvPr id="8" name="Group 7"/>
          <p:cNvGrpSpPr/>
          <p:nvPr/>
        </p:nvGrpSpPr>
        <p:grpSpPr>
          <a:xfrm>
            <a:off x="3352800" y="36576"/>
            <a:ext cx="5168925" cy="1944624"/>
            <a:chOff x="2276488" y="61639"/>
            <a:chExt cx="5168925" cy="1944624"/>
          </a:xfrm>
        </p:grpSpPr>
        <p:sp>
          <p:nvSpPr>
            <p:cNvPr id="9" name="TextBox 8"/>
            <p:cNvSpPr txBox="1"/>
            <p:nvPr/>
          </p:nvSpPr>
          <p:spPr>
            <a:xfrm>
              <a:off x="2886088" y="990600"/>
              <a:ext cx="4559325" cy="1015663"/>
            </a:xfrm>
            <a:prstGeom prst="rect">
              <a:avLst/>
            </a:prstGeom>
            <a:solidFill>
              <a:schemeClr val="bg1">
                <a:alpha val="76000"/>
              </a:schemeClr>
            </a:solidFill>
            <a:ln w="63500">
              <a:solidFill>
                <a:schemeClr val="tx1"/>
              </a:solidFill>
            </a:ln>
          </p:spPr>
          <p:txBody>
            <a:bodyPr wrap="none" rtlCol="0">
              <a:spAutoFit/>
            </a:bodyPr>
            <a:lstStyle/>
            <a:p>
              <a:pPr algn="ctr"/>
              <a:r>
                <a:rPr lang="en-US" sz="3000" b="1" dirty="0" smtClean="0"/>
                <a:t>Tribes in North America at </a:t>
              </a:r>
            </a:p>
            <a:p>
              <a:pPr algn="ctr"/>
              <a:r>
                <a:rPr lang="en-US" sz="3000" b="1" dirty="0" smtClean="0"/>
                <a:t>1</a:t>
              </a:r>
              <a:r>
                <a:rPr lang="en-US" sz="3000" b="1" baseline="30000" dirty="0" smtClean="0"/>
                <a:t>st</a:t>
              </a:r>
              <a:r>
                <a:rPr lang="en-US" sz="3000" b="1" dirty="0" smtClean="0"/>
                <a:t> contact with Europeans</a:t>
              </a:r>
              <a:endParaRPr lang="en-US" sz="3000" b="1" dirty="0"/>
            </a:p>
          </p:txBody>
        </p:sp>
        <p:grpSp>
          <p:nvGrpSpPr>
            <p:cNvPr id="10" name="Group 9"/>
            <p:cNvGrpSpPr/>
            <p:nvPr/>
          </p:nvGrpSpPr>
          <p:grpSpPr>
            <a:xfrm>
              <a:off x="2276488" y="61639"/>
              <a:ext cx="2676512" cy="1614761"/>
              <a:chOff x="2133600" y="61639"/>
              <a:chExt cx="2676512" cy="1614761"/>
            </a:xfrm>
          </p:grpSpPr>
          <p:sp>
            <p:nvSpPr>
              <p:cNvPr id="12" name="Oval 11"/>
              <p:cNvSpPr/>
              <p:nvPr/>
            </p:nvSpPr>
            <p:spPr>
              <a:xfrm>
                <a:off x="2676512" y="61639"/>
                <a:ext cx="2133600" cy="533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rved Right Arrow 12"/>
              <p:cNvSpPr/>
              <p:nvPr/>
            </p:nvSpPr>
            <p:spPr>
              <a:xfrm>
                <a:off x="2133600" y="304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bg/>
                                          </p:spTgt>
                                        </p:tgtEl>
                                        <p:attrNameLst>
                                          <p:attrName>style.visibility</p:attrName>
                                        </p:attrNameLst>
                                      </p:cBhvr>
                                      <p:to>
                                        <p:strVal val="visible"/>
                                      </p:to>
                                    </p:set>
                                    <p:animEffect transition="in" filter="fade">
                                      <p:cBhvr>
                                        <p:cTn id="12" dur="1000"/>
                                        <p:tgtEl>
                                          <p:spTgt spid="20">
                                            <p:bg/>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fade">
                                      <p:cBhvr>
                                        <p:cTn id="15" dur="1000"/>
                                        <p:tgtEl>
                                          <p:spTgt spid="20">
                                            <p:txEl>
                                              <p:pRg st="0" end="0"/>
                                            </p:txEl>
                                          </p:spTgt>
                                        </p:tgtEl>
                                      </p:cBhvr>
                                    </p:animEffect>
                                  </p:childTnLst>
                                </p:cTn>
                              </p:par>
                              <p:par>
                                <p:cTn id="16" presetID="10" presetClass="entr" presetSubtype="0" fill="hold" nodeType="withEffect">
                                  <p:stCondLst>
                                    <p:cond delay="500"/>
                                  </p:stCondLst>
                                  <p:childTnLst>
                                    <p:set>
                                      <p:cBhvr>
                                        <p:cTn id="17" dur="1" fill="hold">
                                          <p:stCondLst>
                                            <p:cond delay="0"/>
                                          </p:stCondLst>
                                        </p:cTn>
                                        <p:tgtEl>
                                          <p:spTgt spid="20">
                                            <p:txEl>
                                              <p:pRg st="1" end="1"/>
                                            </p:txEl>
                                          </p:spTgt>
                                        </p:tgtEl>
                                        <p:attrNameLst>
                                          <p:attrName>style.visibility</p:attrName>
                                        </p:attrNameLst>
                                      </p:cBhvr>
                                      <p:to>
                                        <p:strVal val="visible"/>
                                      </p:to>
                                    </p:set>
                                    <p:animEffect transition="in" filter="fade">
                                      <p:cBhvr>
                                        <p:cTn id="18" dur="10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69441"/>
          </a:xfrm>
          <a:prstGeom prst="rect">
            <a:avLst/>
          </a:prstGeom>
          <a:solidFill>
            <a:srgbClr val="FFFF00"/>
          </a:solidFill>
        </p:spPr>
        <p:txBody>
          <a:bodyPr wrap="square">
            <a:spAutoFit/>
          </a:bodyPr>
          <a:lstStyle/>
          <a:p>
            <a:pPr algn="ctr"/>
            <a:r>
              <a:rPr lang="en-US" sz="4400" b="1" dirty="0" smtClean="0"/>
              <a:t> 2 TYPES OF CRUST</a:t>
            </a:r>
          </a:p>
        </p:txBody>
      </p:sp>
      <p:sp>
        <p:nvSpPr>
          <p:cNvPr id="3" name="TextBox 2"/>
          <p:cNvSpPr txBox="1"/>
          <p:nvPr/>
        </p:nvSpPr>
        <p:spPr>
          <a:xfrm>
            <a:off x="3474720" y="685800"/>
            <a:ext cx="5669280" cy="2923877"/>
          </a:xfrm>
          <a:prstGeom prst="rect">
            <a:avLst/>
          </a:prstGeom>
          <a:noFill/>
        </p:spPr>
        <p:txBody>
          <a:bodyPr wrap="square" rtlCol="0">
            <a:spAutoFit/>
          </a:bodyPr>
          <a:lstStyle/>
          <a:p>
            <a:r>
              <a:rPr lang="en-US" sz="4000" b="1" u="sng" dirty="0" smtClean="0">
                <a:solidFill>
                  <a:srgbClr val="FF0000"/>
                </a:solidFill>
                <a:effectLst>
                  <a:outerShdw blurRad="38100" dist="38100" dir="2700000" algn="tl">
                    <a:srgbClr val="000000"/>
                  </a:outerShdw>
                </a:effectLst>
              </a:rPr>
              <a:t>Oceanic Crust</a:t>
            </a:r>
          </a:p>
          <a:p>
            <a:pPr marL="171450" indent="-171450">
              <a:buFontTx/>
              <a:buChar char="-"/>
            </a:pPr>
            <a:r>
              <a:rPr lang="en-US" sz="2800" b="1" dirty="0" smtClean="0"/>
              <a:t>Made primarily at </a:t>
            </a:r>
            <a:r>
              <a:rPr lang="en-US" sz="2800" b="1" dirty="0" smtClean="0">
                <a:solidFill>
                  <a:srgbClr val="FF0000"/>
                </a:solidFill>
                <a:effectLst>
                  <a:outerShdw blurRad="38100" dist="38100" dir="2700000" algn="tl">
                    <a:srgbClr val="000000"/>
                  </a:outerShdw>
                </a:effectLst>
              </a:rPr>
              <a:t>divergent plate boundaries</a:t>
            </a:r>
            <a:r>
              <a:rPr lang="en-US" sz="2800" b="1" dirty="0" smtClean="0"/>
              <a:t> – release of magma</a:t>
            </a:r>
          </a:p>
          <a:p>
            <a:pPr marL="171450" indent="-171450">
              <a:buFontTx/>
              <a:buChar char="-"/>
            </a:pPr>
            <a:r>
              <a:rPr lang="en-US" sz="2800" b="1" dirty="0" smtClean="0">
                <a:solidFill>
                  <a:srgbClr val="FF0000"/>
                </a:solidFill>
                <a:effectLst>
                  <a:outerShdw blurRad="38100" dist="38100" dir="2700000" algn="tl">
                    <a:srgbClr val="000000"/>
                  </a:outerShdw>
                </a:effectLst>
              </a:rPr>
              <a:t>Heavier</a:t>
            </a:r>
            <a:r>
              <a:rPr lang="en-US" sz="2800" b="1" dirty="0" smtClean="0"/>
              <a:t> than Continental Crust</a:t>
            </a:r>
          </a:p>
          <a:p>
            <a:pPr marL="171450" indent="-171450">
              <a:buFontTx/>
              <a:buChar char="-"/>
            </a:pPr>
            <a:r>
              <a:rPr lang="en-US" sz="2800" b="1" dirty="0" smtClean="0"/>
              <a:t>Has more </a:t>
            </a:r>
            <a:r>
              <a:rPr lang="en-US" sz="2800" b="1" dirty="0" smtClean="0">
                <a:solidFill>
                  <a:srgbClr val="FF0000"/>
                </a:solidFill>
                <a:effectLst>
                  <a:outerShdw blurRad="38100" dist="38100" dir="2700000" algn="tl">
                    <a:srgbClr val="000000"/>
                  </a:outerShdw>
                </a:effectLst>
              </a:rPr>
              <a:t>iron &amp; magnesium</a:t>
            </a:r>
          </a:p>
          <a:p>
            <a:pPr marL="171450" indent="-171450">
              <a:buFontTx/>
              <a:buChar char="-"/>
            </a:pPr>
            <a:r>
              <a:rPr lang="en-US" sz="2800" b="1" dirty="0" smtClean="0"/>
              <a:t>Usually a </a:t>
            </a:r>
            <a:r>
              <a:rPr lang="en-US" sz="2800" b="1" dirty="0" smtClean="0">
                <a:solidFill>
                  <a:srgbClr val="FF0000"/>
                </a:solidFill>
                <a:effectLst>
                  <a:outerShdw blurRad="38100" dist="38100" dir="2700000" algn="tl">
                    <a:srgbClr val="000000"/>
                  </a:outerShdw>
                </a:effectLst>
              </a:rPr>
              <a:t>Basalt</a:t>
            </a:r>
            <a:r>
              <a:rPr lang="en-US" sz="2800" b="1" dirty="0" smtClean="0"/>
              <a:t> type rock</a:t>
            </a:r>
            <a:endParaRPr lang="en-US" sz="2800" b="1" dirty="0"/>
          </a:p>
        </p:txBody>
      </p:sp>
      <p:pic>
        <p:nvPicPr>
          <p:cNvPr id="55298" name="Picture 2" descr="https://image1.slideserve.com/2281109/mid-oceanic-ridges-l.jpg">
            <a:hlinkClick r:id="rId3" action="ppaction://hlinkfile"/>
          </p:cNvPr>
          <p:cNvPicPr>
            <a:picLocks noChangeAspect="1" noChangeArrowheads="1"/>
          </p:cNvPicPr>
          <p:nvPr/>
        </p:nvPicPr>
        <p:blipFill>
          <a:blip r:embed="rId4" cstate="print"/>
          <a:srcRect/>
          <a:stretch>
            <a:fillRect/>
          </a:stretch>
        </p:blipFill>
        <p:spPr bwMode="auto">
          <a:xfrm>
            <a:off x="0" y="990600"/>
            <a:ext cx="3352800" cy="2514600"/>
          </a:xfrm>
          <a:prstGeom prst="rect">
            <a:avLst/>
          </a:prstGeom>
          <a:noFill/>
          <a:ln>
            <a:solidFill>
              <a:schemeClr val="tx1"/>
            </a:solidFill>
          </a:ln>
        </p:spPr>
      </p:pic>
      <p:sp>
        <p:nvSpPr>
          <p:cNvPr id="5" name="TextBox 4"/>
          <p:cNvSpPr txBox="1"/>
          <p:nvPr/>
        </p:nvSpPr>
        <p:spPr>
          <a:xfrm>
            <a:off x="3474720" y="3503235"/>
            <a:ext cx="5669280" cy="3354765"/>
          </a:xfrm>
          <a:prstGeom prst="rect">
            <a:avLst/>
          </a:prstGeom>
          <a:noFill/>
        </p:spPr>
        <p:txBody>
          <a:bodyPr wrap="square" rtlCol="0">
            <a:spAutoFit/>
          </a:bodyPr>
          <a:lstStyle/>
          <a:p>
            <a:r>
              <a:rPr lang="en-US" sz="4000" b="1" u="sng" dirty="0" smtClean="0">
                <a:solidFill>
                  <a:srgbClr val="FF0000"/>
                </a:solidFill>
                <a:effectLst>
                  <a:outerShdw blurRad="38100" dist="38100" dir="2700000" algn="tl">
                    <a:srgbClr val="000000"/>
                  </a:outerShdw>
                </a:effectLst>
              </a:rPr>
              <a:t>Continental Crust</a:t>
            </a:r>
          </a:p>
          <a:p>
            <a:pPr marL="171450" indent="-171450">
              <a:buFontTx/>
              <a:buChar char="-"/>
            </a:pPr>
            <a:r>
              <a:rPr lang="en-US" sz="2800" b="1" dirty="0" smtClean="0"/>
              <a:t>Made primarily at </a:t>
            </a:r>
            <a:r>
              <a:rPr lang="en-US" sz="2800" b="1" dirty="0" smtClean="0">
                <a:solidFill>
                  <a:srgbClr val="FF0000"/>
                </a:solidFill>
                <a:effectLst>
                  <a:outerShdw blurRad="38100" dist="38100" dir="2700000" algn="tl">
                    <a:srgbClr val="000000"/>
                  </a:outerShdw>
                </a:effectLst>
              </a:rPr>
              <a:t>convergent plate boundaries</a:t>
            </a:r>
            <a:r>
              <a:rPr lang="en-US" sz="2800" b="1" dirty="0" smtClean="0"/>
              <a:t> through a process of fractional differentiation </a:t>
            </a:r>
          </a:p>
          <a:p>
            <a:pPr marL="171450" indent="-171450">
              <a:buFontTx/>
              <a:buChar char="-"/>
            </a:pPr>
            <a:r>
              <a:rPr lang="en-US" sz="2800" b="1" dirty="0" smtClean="0">
                <a:solidFill>
                  <a:srgbClr val="FF0000"/>
                </a:solidFill>
                <a:effectLst>
                  <a:outerShdw blurRad="38100" dist="38100" dir="2700000" algn="tl">
                    <a:srgbClr val="000000"/>
                  </a:outerShdw>
                </a:effectLst>
              </a:rPr>
              <a:t>Lighter</a:t>
            </a:r>
            <a:r>
              <a:rPr lang="en-US" sz="2800" b="1" dirty="0" smtClean="0"/>
              <a:t> than Oceanic Crust</a:t>
            </a:r>
          </a:p>
          <a:p>
            <a:pPr marL="171450" indent="-171450">
              <a:buFontTx/>
              <a:buChar char="-"/>
            </a:pPr>
            <a:r>
              <a:rPr lang="en-US" sz="2800" b="1" dirty="0" smtClean="0"/>
              <a:t>Has more </a:t>
            </a:r>
            <a:r>
              <a:rPr lang="en-US" sz="2800" b="1" dirty="0" smtClean="0">
                <a:solidFill>
                  <a:srgbClr val="FF0000"/>
                </a:solidFill>
                <a:effectLst>
                  <a:outerShdw blurRad="38100" dist="38100" dir="2700000" algn="tl">
                    <a:srgbClr val="000000"/>
                  </a:outerShdw>
                </a:effectLst>
              </a:rPr>
              <a:t>silica &amp; magnesium</a:t>
            </a:r>
          </a:p>
          <a:p>
            <a:pPr marL="171450" indent="-171450">
              <a:buFontTx/>
              <a:buChar char="-"/>
            </a:pPr>
            <a:r>
              <a:rPr lang="en-US" sz="2800" b="1" dirty="0" smtClean="0"/>
              <a:t>Usually a </a:t>
            </a:r>
            <a:r>
              <a:rPr lang="en-US" sz="2800" b="1" dirty="0" smtClean="0">
                <a:solidFill>
                  <a:srgbClr val="FF0000"/>
                </a:solidFill>
                <a:effectLst>
                  <a:outerShdw blurRad="38100" dist="38100" dir="2700000" algn="tl">
                    <a:srgbClr val="000000"/>
                  </a:outerShdw>
                </a:effectLst>
              </a:rPr>
              <a:t>Granite</a:t>
            </a:r>
            <a:r>
              <a:rPr lang="en-US" sz="2800" b="1" dirty="0" smtClean="0"/>
              <a:t> type rock</a:t>
            </a:r>
            <a:endParaRPr lang="en-US" sz="2800" b="1" dirty="0"/>
          </a:p>
        </p:txBody>
      </p:sp>
      <p:pic>
        <p:nvPicPr>
          <p:cNvPr id="55300" name="Picture 4" descr="Convergent Boundary Diagram"/>
          <p:cNvPicPr>
            <a:picLocks noChangeAspect="1" noChangeArrowheads="1"/>
          </p:cNvPicPr>
          <p:nvPr/>
        </p:nvPicPr>
        <p:blipFill>
          <a:blip r:embed="rId5" cstate="print"/>
          <a:srcRect t="1747" b="2183"/>
          <a:stretch>
            <a:fillRect/>
          </a:stretch>
        </p:blipFill>
        <p:spPr bwMode="auto">
          <a:xfrm>
            <a:off x="0" y="3886200"/>
            <a:ext cx="3355848" cy="2420612"/>
          </a:xfrm>
          <a:prstGeom prst="rect">
            <a:avLst/>
          </a:prstGeom>
          <a:noFill/>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1000"/>
                                        <p:tgtEl>
                                          <p:spTgt spid="3">
                                            <p:txEl>
                                              <p:pRg st="1" end="1"/>
                                            </p:txEl>
                                          </p:spTgt>
                                        </p:tgtEl>
                                      </p:cBhvr>
                                    </p:animEffect>
                                  </p:childTnLst>
                                </p:cTn>
                              </p:par>
                              <p:par>
                                <p:cTn id="18" presetID="53" presetClass="entr" presetSubtype="0" fill="hold" nodeType="withEffect">
                                  <p:stCondLst>
                                    <p:cond delay="0"/>
                                  </p:stCondLst>
                                  <p:childTnLst>
                                    <p:set>
                                      <p:cBhvr>
                                        <p:cTn id="19" dur="1" fill="hold">
                                          <p:stCondLst>
                                            <p:cond delay="0"/>
                                          </p:stCondLst>
                                        </p:cTn>
                                        <p:tgtEl>
                                          <p:spTgt spid="55298"/>
                                        </p:tgtEl>
                                        <p:attrNameLst>
                                          <p:attrName>style.visibility</p:attrName>
                                        </p:attrNameLst>
                                      </p:cBhvr>
                                      <p:to>
                                        <p:strVal val="visible"/>
                                      </p:to>
                                    </p:set>
                                    <p:anim calcmode="lin" valueType="num">
                                      <p:cBhvr>
                                        <p:cTn id="20" dur="500" fill="hold"/>
                                        <p:tgtEl>
                                          <p:spTgt spid="55298"/>
                                        </p:tgtEl>
                                        <p:attrNameLst>
                                          <p:attrName>ppt_w</p:attrName>
                                        </p:attrNameLst>
                                      </p:cBhvr>
                                      <p:tavLst>
                                        <p:tav tm="0">
                                          <p:val>
                                            <p:fltVal val="0"/>
                                          </p:val>
                                        </p:tav>
                                        <p:tav tm="100000">
                                          <p:val>
                                            <p:strVal val="#ppt_w"/>
                                          </p:val>
                                        </p:tav>
                                      </p:tavLst>
                                    </p:anim>
                                    <p:anim calcmode="lin" valueType="num">
                                      <p:cBhvr>
                                        <p:cTn id="21" dur="500" fill="hold"/>
                                        <p:tgtEl>
                                          <p:spTgt spid="55298"/>
                                        </p:tgtEl>
                                        <p:attrNameLst>
                                          <p:attrName>ppt_h</p:attrName>
                                        </p:attrNameLst>
                                      </p:cBhvr>
                                      <p:tavLst>
                                        <p:tav tm="0">
                                          <p:val>
                                            <p:fltVal val="0"/>
                                          </p:val>
                                        </p:tav>
                                        <p:tav tm="100000">
                                          <p:val>
                                            <p:strVal val="#ppt_h"/>
                                          </p:val>
                                        </p:tav>
                                      </p:tavLst>
                                    </p:anim>
                                    <p:animEffect transition="in" filter="fade">
                                      <p:cBhvr>
                                        <p:cTn id="22" dur="500"/>
                                        <p:tgtEl>
                                          <p:spTgt spid="5529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1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left)">
                                      <p:cBhvr>
                                        <p:cTn id="32" dur="10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left)">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wipe(left)">
                                      <p:cBhvr>
                                        <p:cTn id="42" dur="1000"/>
                                        <p:tgtEl>
                                          <p:spTgt spid="5">
                                            <p:txEl>
                                              <p:pRg st="1" end="1"/>
                                            </p:txEl>
                                          </p:spTgt>
                                        </p:tgtEl>
                                      </p:cBhvr>
                                    </p:animEffect>
                                  </p:childTnLst>
                                </p:cTn>
                              </p:par>
                              <p:par>
                                <p:cTn id="43" presetID="53" presetClass="entr" presetSubtype="0" fill="hold" nodeType="withEffect">
                                  <p:stCondLst>
                                    <p:cond delay="0"/>
                                  </p:stCondLst>
                                  <p:childTnLst>
                                    <p:set>
                                      <p:cBhvr>
                                        <p:cTn id="44" dur="1" fill="hold">
                                          <p:stCondLst>
                                            <p:cond delay="0"/>
                                          </p:stCondLst>
                                        </p:cTn>
                                        <p:tgtEl>
                                          <p:spTgt spid="55300"/>
                                        </p:tgtEl>
                                        <p:attrNameLst>
                                          <p:attrName>style.visibility</p:attrName>
                                        </p:attrNameLst>
                                      </p:cBhvr>
                                      <p:to>
                                        <p:strVal val="visible"/>
                                      </p:to>
                                    </p:set>
                                    <p:anim calcmode="lin" valueType="num">
                                      <p:cBhvr>
                                        <p:cTn id="45" dur="500" fill="hold"/>
                                        <p:tgtEl>
                                          <p:spTgt spid="55300"/>
                                        </p:tgtEl>
                                        <p:attrNameLst>
                                          <p:attrName>ppt_w</p:attrName>
                                        </p:attrNameLst>
                                      </p:cBhvr>
                                      <p:tavLst>
                                        <p:tav tm="0">
                                          <p:val>
                                            <p:fltVal val="0"/>
                                          </p:val>
                                        </p:tav>
                                        <p:tav tm="100000">
                                          <p:val>
                                            <p:strVal val="#ppt_w"/>
                                          </p:val>
                                        </p:tav>
                                      </p:tavLst>
                                    </p:anim>
                                    <p:anim calcmode="lin" valueType="num">
                                      <p:cBhvr>
                                        <p:cTn id="46" dur="500" fill="hold"/>
                                        <p:tgtEl>
                                          <p:spTgt spid="55300"/>
                                        </p:tgtEl>
                                        <p:attrNameLst>
                                          <p:attrName>ppt_h</p:attrName>
                                        </p:attrNameLst>
                                      </p:cBhvr>
                                      <p:tavLst>
                                        <p:tav tm="0">
                                          <p:val>
                                            <p:fltVal val="0"/>
                                          </p:val>
                                        </p:tav>
                                        <p:tav tm="100000">
                                          <p:val>
                                            <p:strVal val="#ppt_h"/>
                                          </p:val>
                                        </p:tav>
                                      </p:tavLst>
                                    </p:anim>
                                    <p:animEffect transition="in" filter="fade">
                                      <p:cBhvr>
                                        <p:cTn id="47" dur="500"/>
                                        <p:tgtEl>
                                          <p:spTgt spid="5530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
                                            <p:txEl>
                                              <p:pRg st="2" end="2"/>
                                            </p:txEl>
                                          </p:spTgt>
                                        </p:tgtEl>
                                        <p:attrNameLst>
                                          <p:attrName>style.visibility</p:attrName>
                                        </p:attrNameLst>
                                      </p:cBhvr>
                                      <p:to>
                                        <p:strVal val="visible"/>
                                      </p:to>
                                    </p:set>
                                    <p:animEffect transition="in" filter="wipe(left)">
                                      <p:cBhvr>
                                        <p:cTn id="52" dur="1000"/>
                                        <p:tgtEl>
                                          <p:spTgt spid="5">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
                                            <p:txEl>
                                              <p:pRg st="3" end="3"/>
                                            </p:txEl>
                                          </p:spTgt>
                                        </p:tgtEl>
                                        <p:attrNameLst>
                                          <p:attrName>style.visibility</p:attrName>
                                        </p:attrNameLst>
                                      </p:cBhvr>
                                      <p:to>
                                        <p:strVal val="visible"/>
                                      </p:to>
                                    </p:set>
                                    <p:animEffect transition="in" filter="wipe(left)">
                                      <p:cBhvr>
                                        <p:cTn id="57" dur="1000"/>
                                        <p:tgtEl>
                                          <p:spTgt spid="5">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5">
                                            <p:txEl>
                                              <p:pRg st="4" end="4"/>
                                            </p:txEl>
                                          </p:spTgt>
                                        </p:tgtEl>
                                        <p:attrNameLst>
                                          <p:attrName>style.visibility</p:attrName>
                                        </p:attrNameLst>
                                      </p:cBhvr>
                                      <p:to>
                                        <p:strVal val="visible"/>
                                      </p:to>
                                    </p:set>
                                    <p:animEffect transition="in" filter="wipe(left)">
                                      <p:cBhvr>
                                        <p:cTn id="62"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3702" y="0"/>
            <a:ext cx="9140298" cy="12834283"/>
          </a:xfrm>
          <a:prstGeom prst="rect">
            <a:avLst/>
          </a:prstGeom>
        </p:spPr>
        <p:txBody>
          <a:bodyPr wrap="square">
            <a:spAutoFit/>
          </a:bodyPr>
          <a:lstStyle/>
          <a:p>
            <a:r>
              <a:rPr lang="en-US" dirty="0" smtClean="0">
                <a:hlinkClick r:id="rId3"/>
              </a:rPr>
              <a:t>http://gorhistory.com/hist110/na.html</a:t>
            </a:r>
            <a:endParaRPr lang="en-US" dirty="0" smtClean="0"/>
          </a:p>
          <a:p>
            <a:r>
              <a:rPr lang="en-US" dirty="0" smtClean="0"/>
              <a:t>	By the time European explorers landed in North America, the inhabitants of the native communities comprised somewhere between</a:t>
            </a:r>
            <a:r>
              <a:rPr lang="en-US" b="1" dirty="0" smtClean="0"/>
              <a:t> 5 and 10 million people who belonged to between 500-600 different tribal societies</a:t>
            </a:r>
            <a:r>
              <a:rPr lang="en-US" dirty="0" smtClean="0"/>
              <a:t> - the largest of which are shown in the map (previous page).</a:t>
            </a:r>
          </a:p>
          <a:p>
            <a:r>
              <a:rPr lang="en-US" dirty="0" smtClean="0"/>
              <a:t>	When Columbus landed in Hispaniola, it is believed that somewhere between 1-3 million American Indians lived on the island. When compared with the population of Spain - about 6-10 million in an area seven times as large - North America appears quite populous.</a:t>
            </a:r>
          </a:p>
          <a:p>
            <a:r>
              <a:rPr lang="en-US" dirty="0" smtClean="0"/>
              <a:t>	Another comparison finds that the Aztec capital had about 165,000 to 250,000 occupants which was larger than many of the great European cities of the day: Constantinople, Naples, Venice, Milan, and </a:t>
            </a:r>
            <a:r>
              <a:rPr lang="en-US" dirty="0" err="1" smtClean="0"/>
              <a:t>Paris.Map</a:t>
            </a:r>
            <a:r>
              <a:rPr lang="en-US" dirty="0" smtClean="0"/>
              <a:t> of Indian languages spoken before colonization.  The tribal peoples of North America spoke more than 700 different languages and made their livings in a wide array of different environments.</a:t>
            </a:r>
          </a:p>
          <a:p>
            <a:r>
              <a:rPr lang="en-US" dirty="0" smtClean="0"/>
              <a:t>	 </a:t>
            </a:r>
            <a:r>
              <a:rPr lang="en-US" b="1" dirty="0" smtClean="0"/>
              <a:t>Virgin Wilderness Myth:  </a:t>
            </a:r>
            <a:r>
              <a:rPr lang="en-US" dirty="0" smtClean="0"/>
              <a:t>When the European settlers arrived, they found a pristine, virgin wilderness and a people untouched by white civilization.</a:t>
            </a:r>
          </a:p>
          <a:p>
            <a:r>
              <a:rPr lang="en-US" dirty="0" smtClean="0"/>
              <a:t>	Reality: When Europeans arrived, American Indians had already altered their various environments to fit their cultural needs, and their numbers had been dramatically decimated by earlier contact with European disease.	So, what are the facts? Before Europeans arrived, the indigenous peoples had already altered the environment in at least four ways.</a:t>
            </a:r>
          </a:p>
          <a:p>
            <a:r>
              <a:rPr lang="en-US" dirty="0" smtClean="0"/>
              <a:t>	</a:t>
            </a:r>
            <a:r>
              <a:rPr lang="en-US" b="1" dirty="0" smtClean="0"/>
              <a:t>Agriculture. </a:t>
            </a:r>
            <a:r>
              <a:rPr lang="en-US" dirty="0" smtClean="0"/>
              <a:t>Across the continent, thousands of acres of trees were cleared for the purpose of raising crops. In the Southwest and in the Ohio and Mississippi River Valleys, tribes created a vast and sophisticated system of irrigation ditches and dams that dramatically altered the natural course of rivers and streams.</a:t>
            </a:r>
          </a:p>
          <a:p>
            <a:r>
              <a:rPr lang="en-US" dirty="0" smtClean="0"/>
              <a:t>	They grew crops about which the Europeans knew nothing: corn, peanuts, squash, peppers, tomatoes, pumpkins, papayas, avocados, and cacao. Today, plants that were originally cultivated by American Indians make up about 1/3 of the world's food supply.</a:t>
            </a:r>
          </a:p>
          <a:p>
            <a:r>
              <a:rPr lang="en-US" dirty="0" smtClean="0"/>
              <a:t>The white potato migrated to Europe from South America in the 1600s. It came to No. America in the 1700s with the Irish.</a:t>
            </a:r>
          </a:p>
          <a:p>
            <a:r>
              <a:rPr lang="en-US" b="1" dirty="0" smtClean="0"/>
              <a:t>	Fire</a:t>
            </a:r>
            <a:r>
              <a:rPr lang="en-US" dirty="0" smtClean="0"/>
              <a:t>. Many tribes used fires to communicate, to clear fields for agriculture, to drive away unwanted insects, to push smaller animals out of the soil, to remove cover for potential enemies, to kill deer by encircling them with fire, and to force deer to go for food where the Indians could control them.</a:t>
            </a:r>
          </a:p>
          <a:p>
            <a:r>
              <a:rPr lang="en-US" dirty="0" smtClean="0"/>
              <a:t>	</a:t>
            </a:r>
            <a:r>
              <a:rPr lang="en-US" b="1" dirty="0" smtClean="0"/>
              <a:t>Pre-horse hunting practices</a:t>
            </a:r>
            <a:r>
              <a:rPr lang="en-US" dirty="0" smtClean="0"/>
              <a:t>. The Plains Indians sometimes caught buffalo by stampeding them over cliffs or into rude corrals which killed many more buffalo than were needed.</a:t>
            </a:r>
          </a:p>
          <a:p>
            <a:r>
              <a:rPr lang="en-US" dirty="0" smtClean="0"/>
              <a:t>	</a:t>
            </a:r>
            <a:r>
              <a:rPr lang="en-US" b="1" dirty="0" smtClean="0"/>
              <a:t>Mound building. </a:t>
            </a:r>
            <a:r>
              <a:rPr lang="en-US" dirty="0" smtClean="0"/>
              <a:t>About 800 years ago, the lower Mississippi Delta was home to some of the most highly organized civilizations in the world - civilizations that lived in cities anchored by incredible </a:t>
            </a:r>
            <a:r>
              <a:rPr lang="en-US" dirty="0" err="1" smtClean="0"/>
              <a:t>earthern</a:t>
            </a:r>
            <a:r>
              <a:rPr lang="en-US" dirty="0" smtClean="0"/>
              <a:t> monuments which we now call mounds. The Mississippians who lived in this region built dozens - and perhaps thousands - of earthworks across the Delta and the southeast when Europeans were living through the Middle Ages and the Renaissance.</a:t>
            </a:r>
          </a:p>
          <a:p>
            <a:r>
              <a:rPr lang="en-US" dirty="0" smtClean="0"/>
              <a:t>Sometimes one large flat-topped mound dominated a village or ceremonial center. More often, several mounds were arranged around a rectangular plaza with the village at its edges. Structures atop the plaza - temples or official residences - sat on large four-sided flat-topped mounds. All of these mounds dramatically changed the nature of the North American environment as tons of dirt and gravel were moved by hand from riverbeds.</a:t>
            </a:r>
          </a:p>
          <a:p>
            <a:endParaRPr lang="en-US" dirty="0"/>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304800" y="0"/>
            <a:ext cx="8839200" cy="6858000"/>
            <a:chOff x="304800" y="0"/>
            <a:chExt cx="8839200" cy="6858000"/>
          </a:xfrm>
        </p:grpSpPr>
        <p:pic>
          <p:nvPicPr>
            <p:cNvPr id="4" name="Picture 4"/>
            <p:cNvPicPr>
              <a:picLocks noChangeAspect="1" noChangeArrowheads="1"/>
            </p:cNvPicPr>
            <p:nvPr/>
          </p:nvPicPr>
          <p:blipFill>
            <a:blip r:embed="rId3" cstate="print"/>
            <a:srcRect t="11376" r="-3571"/>
            <a:stretch>
              <a:fillRect/>
            </a:stretch>
          </p:blipFill>
          <p:spPr bwMode="auto">
            <a:xfrm>
              <a:off x="304800" y="0"/>
              <a:ext cx="8839200" cy="6858000"/>
            </a:xfrm>
            <a:prstGeom prst="rect">
              <a:avLst/>
            </a:prstGeom>
            <a:noFill/>
            <a:ln w="9525">
              <a:noFill/>
              <a:miter lim="800000"/>
              <a:headEnd/>
              <a:tailEnd/>
            </a:ln>
            <a:effectLst/>
          </p:spPr>
        </p:pic>
        <p:sp>
          <p:nvSpPr>
            <p:cNvPr id="6" name="TextBox 5"/>
            <p:cNvSpPr txBox="1"/>
            <p:nvPr/>
          </p:nvSpPr>
          <p:spPr>
            <a:xfrm>
              <a:off x="4114800" y="0"/>
              <a:ext cx="4724400" cy="553998"/>
            </a:xfrm>
            <a:prstGeom prst="rect">
              <a:avLst/>
            </a:prstGeom>
            <a:solidFill>
              <a:srgbClr val="D7F9F7"/>
            </a:solidFill>
            <a:ln w="25400">
              <a:solidFill>
                <a:schemeClr val="tx1"/>
              </a:solidFill>
            </a:ln>
          </p:spPr>
          <p:txBody>
            <a:bodyPr wrap="square" rtlCol="0">
              <a:spAutoFit/>
            </a:bodyPr>
            <a:lstStyle/>
            <a:p>
              <a:pPr algn="ctr"/>
              <a:r>
                <a:rPr lang="en-US" sz="3000" b="1" dirty="0" smtClean="0"/>
                <a:t>Historical  Native Americans</a:t>
              </a:r>
              <a:endParaRPr lang="en-US" sz="3000" b="1" dirty="0"/>
            </a:p>
          </p:txBody>
        </p:sp>
      </p:grpSp>
      <p:sp>
        <p:nvSpPr>
          <p:cNvPr id="15" name="TextBox 14"/>
          <p:cNvSpPr txBox="1"/>
          <p:nvPr/>
        </p:nvSpPr>
        <p:spPr>
          <a:xfrm>
            <a:off x="3962400" y="2133600"/>
            <a:ext cx="4572000" cy="1015663"/>
          </a:xfrm>
          <a:prstGeom prst="rect">
            <a:avLst/>
          </a:prstGeom>
          <a:solidFill>
            <a:schemeClr val="bg1">
              <a:alpha val="76000"/>
            </a:schemeClr>
          </a:solidFill>
          <a:ln w="63500">
            <a:solidFill>
              <a:schemeClr val="tx1"/>
            </a:solidFill>
          </a:ln>
        </p:spPr>
        <p:txBody>
          <a:bodyPr wrap="square" rtlCol="0">
            <a:spAutoFit/>
          </a:bodyPr>
          <a:lstStyle/>
          <a:p>
            <a:pPr algn="ctr"/>
            <a:r>
              <a:rPr lang="en-US" sz="3000" b="1" dirty="0" smtClean="0"/>
              <a:t>Many tribes lived on</a:t>
            </a:r>
          </a:p>
          <a:p>
            <a:pPr algn="ctr"/>
            <a:r>
              <a:rPr lang="en-US" sz="3000" b="1" dirty="0" smtClean="0"/>
              <a:t>The Exotic </a:t>
            </a:r>
            <a:r>
              <a:rPr lang="en-US" sz="3000" b="1" dirty="0" err="1" smtClean="0"/>
              <a:t>Terranes</a:t>
            </a:r>
            <a:endParaRPr lang="en-US" sz="3000" b="1" dirty="0"/>
          </a:p>
        </p:txBody>
      </p:sp>
      <p:sp>
        <p:nvSpPr>
          <p:cNvPr id="14" name="Freeform 13"/>
          <p:cNvSpPr>
            <a:spLocks noChangeAspect="1"/>
          </p:cNvSpPr>
          <p:nvPr/>
        </p:nvSpPr>
        <p:spPr>
          <a:xfrm>
            <a:off x="1981200" y="3200400"/>
            <a:ext cx="813973" cy="245813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a:spLocks noChangeAspect="1"/>
          </p:cNvSpPr>
          <p:nvPr/>
        </p:nvSpPr>
        <p:spPr>
          <a:xfrm>
            <a:off x="228601" y="-57147"/>
            <a:ext cx="2149077" cy="2083592"/>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 name="connsiteX0" fmla="*/ 1230429 w 1482291"/>
              <a:gd name="connsiteY0" fmla="*/ 949693 h 1848051"/>
              <a:gd name="connsiteX1" fmla="*/ 1182303 w 1482291"/>
              <a:gd name="connsiteY1" fmla="*/ 680186 h 1848051"/>
              <a:gd name="connsiteX2" fmla="*/ 1268930 w 1482291"/>
              <a:gd name="connsiteY2" fmla="*/ 622434 h 1848051"/>
              <a:gd name="connsiteX3" fmla="*/ 1413309 w 1482291"/>
              <a:gd name="connsiteY3" fmla="*/ 612809 h 1848051"/>
              <a:gd name="connsiteX4" fmla="*/ 1461436 w 1482291"/>
              <a:gd name="connsiteY4" fmla="*/ 497306 h 1848051"/>
              <a:gd name="connsiteX5" fmla="*/ 1288181 w 1482291"/>
              <a:gd name="connsiteY5" fmla="*/ 266299 h 1848051"/>
              <a:gd name="connsiteX6" fmla="*/ 1201553 w 1482291"/>
              <a:gd name="connsiteY6" fmla="*/ 73794 h 1848051"/>
              <a:gd name="connsiteX7" fmla="*/ 980172 w 1482291"/>
              <a:gd name="connsiteY7" fmla="*/ 35293 h 1848051"/>
              <a:gd name="connsiteX8" fmla="*/ 893545 w 1482291"/>
              <a:gd name="connsiteY8" fmla="*/ 73794 h 1848051"/>
              <a:gd name="connsiteX9" fmla="*/ 729916 w 1482291"/>
              <a:gd name="connsiteY9" fmla="*/ 35293 h 1848051"/>
              <a:gd name="connsiteX10" fmla="*/ 749166 w 1482291"/>
              <a:gd name="connsiteY10" fmla="*/ 285550 h 1848051"/>
              <a:gd name="connsiteX11" fmla="*/ 614412 w 1482291"/>
              <a:gd name="connsiteY11" fmla="*/ 189297 h 1848051"/>
              <a:gd name="connsiteX12" fmla="*/ 537410 w 1482291"/>
              <a:gd name="connsiteY12" fmla="*/ 352927 h 1848051"/>
              <a:gd name="connsiteX13" fmla="*/ 624038 w 1482291"/>
              <a:gd name="connsiteY13" fmla="*/ 429929 h 1848051"/>
              <a:gd name="connsiteX14" fmla="*/ 537410 w 1482291"/>
              <a:gd name="connsiteY14" fmla="*/ 506931 h 1848051"/>
              <a:gd name="connsiteX15" fmla="*/ 296779 w 1482291"/>
              <a:gd name="connsiteY15" fmla="*/ 526182 h 1848051"/>
              <a:gd name="connsiteX16" fmla="*/ 296779 w 1482291"/>
              <a:gd name="connsiteY16" fmla="*/ 689811 h 1848051"/>
              <a:gd name="connsiteX17" fmla="*/ 306404 w 1482291"/>
              <a:gd name="connsiteY17" fmla="*/ 776438 h 1848051"/>
              <a:gd name="connsiteX18" fmla="*/ 460408 w 1482291"/>
              <a:gd name="connsiteY18" fmla="*/ 949693 h 1848051"/>
              <a:gd name="connsiteX19" fmla="*/ 296779 w 1482291"/>
              <a:gd name="connsiteY19" fmla="*/ 968944 h 1848051"/>
              <a:gd name="connsiteX20" fmla="*/ 113899 w 1482291"/>
              <a:gd name="connsiteY20" fmla="*/ 997819 h 1848051"/>
              <a:gd name="connsiteX21" fmla="*/ 17646 w 1482291"/>
              <a:gd name="connsiteY21" fmla="*/ 1007445 h 1848051"/>
              <a:gd name="connsiteX22" fmla="*/ 219777 w 1482291"/>
              <a:gd name="connsiteY22" fmla="*/ 1122948 h 1848051"/>
              <a:gd name="connsiteX23" fmla="*/ 518160 w 1482291"/>
              <a:gd name="connsiteY23" fmla="*/ 1036321 h 1848051"/>
              <a:gd name="connsiteX24" fmla="*/ 450783 w 1482291"/>
              <a:gd name="connsiteY24" fmla="*/ 1180699 h 1848051"/>
              <a:gd name="connsiteX25" fmla="*/ 585537 w 1482291"/>
              <a:gd name="connsiteY25" fmla="*/ 1113323 h 1848051"/>
              <a:gd name="connsiteX26" fmla="*/ 662539 w 1482291"/>
              <a:gd name="connsiteY26" fmla="*/ 1007445 h 1848051"/>
              <a:gd name="connsiteX27" fmla="*/ 691414 w 1482291"/>
              <a:gd name="connsiteY27" fmla="*/ 1142198 h 1848051"/>
              <a:gd name="connsiteX28" fmla="*/ 864669 w 1482291"/>
              <a:gd name="connsiteY28" fmla="*/ 1094072 h 1848051"/>
              <a:gd name="connsiteX29" fmla="*/ 1086050 w 1482291"/>
              <a:gd name="connsiteY29" fmla="*/ 1286577 h 1848051"/>
              <a:gd name="connsiteX30" fmla="*/ 1172678 w 1482291"/>
              <a:gd name="connsiteY30" fmla="*/ 1575335 h 1848051"/>
              <a:gd name="connsiteX31" fmla="*/ 1201553 w 1482291"/>
              <a:gd name="connsiteY31" fmla="*/ 1767841 h 1848051"/>
              <a:gd name="connsiteX32" fmla="*/ 1220804 w 1482291"/>
              <a:gd name="connsiteY32" fmla="*/ 1825592 h 1848051"/>
              <a:gd name="connsiteX33" fmla="*/ 1374808 w 1482291"/>
              <a:gd name="connsiteY33" fmla="*/ 1777466 h 1848051"/>
              <a:gd name="connsiteX34" fmla="*/ 1288181 w 1482291"/>
              <a:gd name="connsiteY34" fmla="*/ 1402081 h 1848051"/>
              <a:gd name="connsiteX35" fmla="*/ 1143802 w 1482291"/>
              <a:gd name="connsiteY35" fmla="*/ 1238451 h 1848051"/>
              <a:gd name="connsiteX36" fmla="*/ 1182303 w 1482291"/>
              <a:gd name="connsiteY36" fmla="*/ 1103697 h 1848051"/>
              <a:gd name="connsiteX37" fmla="*/ 1230429 w 1482291"/>
              <a:gd name="connsiteY37" fmla="*/ 949693 h 1848051"/>
              <a:gd name="connsiteX0" fmla="*/ 1230429 w 1496729"/>
              <a:gd name="connsiteY0" fmla="*/ 952901 h 1851259"/>
              <a:gd name="connsiteX1" fmla="*/ 1182303 w 1496729"/>
              <a:gd name="connsiteY1" fmla="*/ 683394 h 1851259"/>
              <a:gd name="connsiteX2" fmla="*/ 1268930 w 1496729"/>
              <a:gd name="connsiteY2" fmla="*/ 625642 h 1851259"/>
              <a:gd name="connsiteX3" fmla="*/ 1413309 w 1496729"/>
              <a:gd name="connsiteY3" fmla="*/ 616017 h 1851259"/>
              <a:gd name="connsiteX4" fmla="*/ 1461436 w 1496729"/>
              <a:gd name="connsiteY4" fmla="*/ 500514 h 1851259"/>
              <a:gd name="connsiteX5" fmla="*/ 1201553 w 1496729"/>
              <a:gd name="connsiteY5" fmla="*/ 77002 h 1851259"/>
              <a:gd name="connsiteX6" fmla="*/ 980172 w 1496729"/>
              <a:gd name="connsiteY6" fmla="*/ 38501 h 1851259"/>
              <a:gd name="connsiteX7" fmla="*/ 893545 w 1496729"/>
              <a:gd name="connsiteY7" fmla="*/ 77002 h 1851259"/>
              <a:gd name="connsiteX8" fmla="*/ 729916 w 1496729"/>
              <a:gd name="connsiteY8" fmla="*/ 38501 h 1851259"/>
              <a:gd name="connsiteX9" fmla="*/ 749166 w 1496729"/>
              <a:gd name="connsiteY9" fmla="*/ 288758 h 1851259"/>
              <a:gd name="connsiteX10" fmla="*/ 614412 w 1496729"/>
              <a:gd name="connsiteY10" fmla="*/ 192505 h 1851259"/>
              <a:gd name="connsiteX11" fmla="*/ 537410 w 1496729"/>
              <a:gd name="connsiteY11" fmla="*/ 356135 h 1851259"/>
              <a:gd name="connsiteX12" fmla="*/ 624038 w 1496729"/>
              <a:gd name="connsiteY12" fmla="*/ 433137 h 1851259"/>
              <a:gd name="connsiteX13" fmla="*/ 537410 w 1496729"/>
              <a:gd name="connsiteY13" fmla="*/ 510139 h 1851259"/>
              <a:gd name="connsiteX14" fmla="*/ 296779 w 1496729"/>
              <a:gd name="connsiteY14" fmla="*/ 529390 h 1851259"/>
              <a:gd name="connsiteX15" fmla="*/ 296779 w 1496729"/>
              <a:gd name="connsiteY15" fmla="*/ 693019 h 1851259"/>
              <a:gd name="connsiteX16" fmla="*/ 306404 w 1496729"/>
              <a:gd name="connsiteY16" fmla="*/ 779646 h 1851259"/>
              <a:gd name="connsiteX17" fmla="*/ 460408 w 1496729"/>
              <a:gd name="connsiteY17" fmla="*/ 952901 h 1851259"/>
              <a:gd name="connsiteX18" fmla="*/ 296779 w 1496729"/>
              <a:gd name="connsiteY18" fmla="*/ 972152 h 1851259"/>
              <a:gd name="connsiteX19" fmla="*/ 113899 w 1496729"/>
              <a:gd name="connsiteY19" fmla="*/ 1001027 h 1851259"/>
              <a:gd name="connsiteX20" fmla="*/ 17646 w 1496729"/>
              <a:gd name="connsiteY20" fmla="*/ 1010653 h 1851259"/>
              <a:gd name="connsiteX21" fmla="*/ 219777 w 1496729"/>
              <a:gd name="connsiteY21" fmla="*/ 1126156 h 1851259"/>
              <a:gd name="connsiteX22" fmla="*/ 518160 w 1496729"/>
              <a:gd name="connsiteY22" fmla="*/ 1039529 h 1851259"/>
              <a:gd name="connsiteX23" fmla="*/ 450783 w 1496729"/>
              <a:gd name="connsiteY23" fmla="*/ 1183907 h 1851259"/>
              <a:gd name="connsiteX24" fmla="*/ 585537 w 1496729"/>
              <a:gd name="connsiteY24" fmla="*/ 1116531 h 1851259"/>
              <a:gd name="connsiteX25" fmla="*/ 662539 w 1496729"/>
              <a:gd name="connsiteY25" fmla="*/ 1010653 h 1851259"/>
              <a:gd name="connsiteX26" fmla="*/ 691414 w 1496729"/>
              <a:gd name="connsiteY26" fmla="*/ 1145406 h 1851259"/>
              <a:gd name="connsiteX27" fmla="*/ 864669 w 1496729"/>
              <a:gd name="connsiteY27" fmla="*/ 1097280 h 1851259"/>
              <a:gd name="connsiteX28" fmla="*/ 1086050 w 1496729"/>
              <a:gd name="connsiteY28" fmla="*/ 1289785 h 1851259"/>
              <a:gd name="connsiteX29" fmla="*/ 1172678 w 1496729"/>
              <a:gd name="connsiteY29" fmla="*/ 1578543 h 1851259"/>
              <a:gd name="connsiteX30" fmla="*/ 1201553 w 1496729"/>
              <a:gd name="connsiteY30" fmla="*/ 1771049 h 1851259"/>
              <a:gd name="connsiteX31" fmla="*/ 1220804 w 1496729"/>
              <a:gd name="connsiteY31" fmla="*/ 1828800 h 1851259"/>
              <a:gd name="connsiteX32" fmla="*/ 1374808 w 1496729"/>
              <a:gd name="connsiteY32" fmla="*/ 1780674 h 1851259"/>
              <a:gd name="connsiteX33" fmla="*/ 1288181 w 1496729"/>
              <a:gd name="connsiteY33" fmla="*/ 1405289 h 1851259"/>
              <a:gd name="connsiteX34" fmla="*/ 1143802 w 1496729"/>
              <a:gd name="connsiteY34" fmla="*/ 1241659 h 1851259"/>
              <a:gd name="connsiteX35" fmla="*/ 1182303 w 1496729"/>
              <a:gd name="connsiteY35" fmla="*/ 1106905 h 1851259"/>
              <a:gd name="connsiteX36" fmla="*/ 1230429 w 1496729"/>
              <a:gd name="connsiteY36" fmla="*/ 952901 h 1851259"/>
              <a:gd name="connsiteX0" fmla="*/ 1230429 w 1533626"/>
              <a:gd name="connsiteY0" fmla="*/ 984985 h 1883343"/>
              <a:gd name="connsiteX1" fmla="*/ 1182303 w 1533626"/>
              <a:gd name="connsiteY1" fmla="*/ 715478 h 1883343"/>
              <a:gd name="connsiteX2" fmla="*/ 1268930 w 1533626"/>
              <a:gd name="connsiteY2" fmla="*/ 657726 h 1883343"/>
              <a:gd name="connsiteX3" fmla="*/ 1413309 w 1533626"/>
              <a:gd name="connsiteY3" fmla="*/ 648101 h 1883343"/>
              <a:gd name="connsiteX4" fmla="*/ 1461436 w 1533626"/>
              <a:gd name="connsiteY4" fmla="*/ 532598 h 1883343"/>
              <a:gd name="connsiteX5" fmla="*/ 980172 w 1533626"/>
              <a:gd name="connsiteY5" fmla="*/ 70585 h 1883343"/>
              <a:gd name="connsiteX6" fmla="*/ 893545 w 1533626"/>
              <a:gd name="connsiteY6" fmla="*/ 109086 h 1883343"/>
              <a:gd name="connsiteX7" fmla="*/ 729916 w 1533626"/>
              <a:gd name="connsiteY7" fmla="*/ 70585 h 1883343"/>
              <a:gd name="connsiteX8" fmla="*/ 749166 w 1533626"/>
              <a:gd name="connsiteY8" fmla="*/ 320842 h 1883343"/>
              <a:gd name="connsiteX9" fmla="*/ 614412 w 1533626"/>
              <a:gd name="connsiteY9" fmla="*/ 224589 h 1883343"/>
              <a:gd name="connsiteX10" fmla="*/ 537410 w 1533626"/>
              <a:gd name="connsiteY10" fmla="*/ 388219 h 1883343"/>
              <a:gd name="connsiteX11" fmla="*/ 624038 w 1533626"/>
              <a:gd name="connsiteY11" fmla="*/ 465221 h 1883343"/>
              <a:gd name="connsiteX12" fmla="*/ 537410 w 1533626"/>
              <a:gd name="connsiteY12" fmla="*/ 542223 h 1883343"/>
              <a:gd name="connsiteX13" fmla="*/ 296779 w 1533626"/>
              <a:gd name="connsiteY13" fmla="*/ 561474 h 1883343"/>
              <a:gd name="connsiteX14" fmla="*/ 296779 w 1533626"/>
              <a:gd name="connsiteY14" fmla="*/ 725103 h 1883343"/>
              <a:gd name="connsiteX15" fmla="*/ 306404 w 1533626"/>
              <a:gd name="connsiteY15" fmla="*/ 811730 h 1883343"/>
              <a:gd name="connsiteX16" fmla="*/ 460408 w 1533626"/>
              <a:gd name="connsiteY16" fmla="*/ 984985 h 1883343"/>
              <a:gd name="connsiteX17" fmla="*/ 296779 w 1533626"/>
              <a:gd name="connsiteY17" fmla="*/ 1004236 h 1883343"/>
              <a:gd name="connsiteX18" fmla="*/ 113899 w 1533626"/>
              <a:gd name="connsiteY18" fmla="*/ 1033111 h 1883343"/>
              <a:gd name="connsiteX19" fmla="*/ 17646 w 1533626"/>
              <a:gd name="connsiteY19" fmla="*/ 1042737 h 1883343"/>
              <a:gd name="connsiteX20" fmla="*/ 219777 w 1533626"/>
              <a:gd name="connsiteY20" fmla="*/ 1158240 h 1883343"/>
              <a:gd name="connsiteX21" fmla="*/ 518160 w 1533626"/>
              <a:gd name="connsiteY21" fmla="*/ 1071613 h 1883343"/>
              <a:gd name="connsiteX22" fmla="*/ 450783 w 1533626"/>
              <a:gd name="connsiteY22" fmla="*/ 1215991 h 1883343"/>
              <a:gd name="connsiteX23" fmla="*/ 585537 w 1533626"/>
              <a:gd name="connsiteY23" fmla="*/ 1148615 h 1883343"/>
              <a:gd name="connsiteX24" fmla="*/ 662539 w 1533626"/>
              <a:gd name="connsiteY24" fmla="*/ 1042737 h 1883343"/>
              <a:gd name="connsiteX25" fmla="*/ 691414 w 1533626"/>
              <a:gd name="connsiteY25" fmla="*/ 1177490 h 1883343"/>
              <a:gd name="connsiteX26" fmla="*/ 864669 w 1533626"/>
              <a:gd name="connsiteY26" fmla="*/ 1129364 h 1883343"/>
              <a:gd name="connsiteX27" fmla="*/ 1086050 w 1533626"/>
              <a:gd name="connsiteY27" fmla="*/ 1321869 h 1883343"/>
              <a:gd name="connsiteX28" fmla="*/ 1172678 w 1533626"/>
              <a:gd name="connsiteY28" fmla="*/ 1610627 h 1883343"/>
              <a:gd name="connsiteX29" fmla="*/ 1201553 w 1533626"/>
              <a:gd name="connsiteY29" fmla="*/ 1803133 h 1883343"/>
              <a:gd name="connsiteX30" fmla="*/ 1220804 w 1533626"/>
              <a:gd name="connsiteY30" fmla="*/ 1860884 h 1883343"/>
              <a:gd name="connsiteX31" fmla="*/ 1374808 w 1533626"/>
              <a:gd name="connsiteY31" fmla="*/ 1812758 h 1883343"/>
              <a:gd name="connsiteX32" fmla="*/ 1288181 w 1533626"/>
              <a:gd name="connsiteY32" fmla="*/ 1437373 h 1883343"/>
              <a:gd name="connsiteX33" fmla="*/ 1143802 w 1533626"/>
              <a:gd name="connsiteY33" fmla="*/ 1273743 h 1883343"/>
              <a:gd name="connsiteX34" fmla="*/ 1182303 w 1533626"/>
              <a:gd name="connsiteY34" fmla="*/ 1138989 h 1883343"/>
              <a:gd name="connsiteX35" fmla="*/ 1230429 w 1533626"/>
              <a:gd name="connsiteY35" fmla="*/ 984985 h 1883343"/>
              <a:gd name="connsiteX0" fmla="*/ 1230429 w 1548063"/>
              <a:gd name="connsiteY0" fmla="*/ 952901 h 1851259"/>
              <a:gd name="connsiteX1" fmla="*/ 1182303 w 1548063"/>
              <a:gd name="connsiteY1" fmla="*/ 683394 h 1851259"/>
              <a:gd name="connsiteX2" fmla="*/ 1268930 w 1548063"/>
              <a:gd name="connsiteY2" fmla="*/ 625642 h 1851259"/>
              <a:gd name="connsiteX3" fmla="*/ 1413309 w 1548063"/>
              <a:gd name="connsiteY3" fmla="*/ 616017 h 1851259"/>
              <a:gd name="connsiteX4" fmla="*/ 1461436 w 1548063"/>
              <a:gd name="connsiteY4" fmla="*/ 500514 h 1851259"/>
              <a:gd name="connsiteX5" fmla="*/ 893545 w 1548063"/>
              <a:gd name="connsiteY5" fmla="*/ 77002 h 1851259"/>
              <a:gd name="connsiteX6" fmla="*/ 729916 w 1548063"/>
              <a:gd name="connsiteY6" fmla="*/ 38501 h 1851259"/>
              <a:gd name="connsiteX7" fmla="*/ 749166 w 1548063"/>
              <a:gd name="connsiteY7" fmla="*/ 288758 h 1851259"/>
              <a:gd name="connsiteX8" fmla="*/ 614412 w 1548063"/>
              <a:gd name="connsiteY8" fmla="*/ 192505 h 1851259"/>
              <a:gd name="connsiteX9" fmla="*/ 537410 w 1548063"/>
              <a:gd name="connsiteY9" fmla="*/ 356135 h 1851259"/>
              <a:gd name="connsiteX10" fmla="*/ 624038 w 1548063"/>
              <a:gd name="connsiteY10" fmla="*/ 433137 h 1851259"/>
              <a:gd name="connsiteX11" fmla="*/ 537410 w 1548063"/>
              <a:gd name="connsiteY11" fmla="*/ 510139 h 1851259"/>
              <a:gd name="connsiteX12" fmla="*/ 296779 w 1548063"/>
              <a:gd name="connsiteY12" fmla="*/ 529390 h 1851259"/>
              <a:gd name="connsiteX13" fmla="*/ 296779 w 1548063"/>
              <a:gd name="connsiteY13" fmla="*/ 693019 h 1851259"/>
              <a:gd name="connsiteX14" fmla="*/ 306404 w 1548063"/>
              <a:gd name="connsiteY14" fmla="*/ 779646 h 1851259"/>
              <a:gd name="connsiteX15" fmla="*/ 460408 w 1548063"/>
              <a:gd name="connsiteY15" fmla="*/ 952901 h 1851259"/>
              <a:gd name="connsiteX16" fmla="*/ 296779 w 1548063"/>
              <a:gd name="connsiteY16" fmla="*/ 972152 h 1851259"/>
              <a:gd name="connsiteX17" fmla="*/ 113899 w 1548063"/>
              <a:gd name="connsiteY17" fmla="*/ 1001027 h 1851259"/>
              <a:gd name="connsiteX18" fmla="*/ 17646 w 1548063"/>
              <a:gd name="connsiteY18" fmla="*/ 1010653 h 1851259"/>
              <a:gd name="connsiteX19" fmla="*/ 219777 w 1548063"/>
              <a:gd name="connsiteY19" fmla="*/ 1126156 h 1851259"/>
              <a:gd name="connsiteX20" fmla="*/ 518160 w 1548063"/>
              <a:gd name="connsiteY20" fmla="*/ 1039529 h 1851259"/>
              <a:gd name="connsiteX21" fmla="*/ 450783 w 1548063"/>
              <a:gd name="connsiteY21" fmla="*/ 1183907 h 1851259"/>
              <a:gd name="connsiteX22" fmla="*/ 585537 w 1548063"/>
              <a:gd name="connsiteY22" fmla="*/ 1116531 h 1851259"/>
              <a:gd name="connsiteX23" fmla="*/ 662539 w 1548063"/>
              <a:gd name="connsiteY23" fmla="*/ 1010653 h 1851259"/>
              <a:gd name="connsiteX24" fmla="*/ 691414 w 1548063"/>
              <a:gd name="connsiteY24" fmla="*/ 1145406 h 1851259"/>
              <a:gd name="connsiteX25" fmla="*/ 864669 w 1548063"/>
              <a:gd name="connsiteY25" fmla="*/ 1097280 h 1851259"/>
              <a:gd name="connsiteX26" fmla="*/ 1086050 w 1548063"/>
              <a:gd name="connsiteY26" fmla="*/ 1289785 h 1851259"/>
              <a:gd name="connsiteX27" fmla="*/ 1172678 w 1548063"/>
              <a:gd name="connsiteY27" fmla="*/ 1578543 h 1851259"/>
              <a:gd name="connsiteX28" fmla="*/ 1201553 w 1548063"/>
              <a:gd name="connsiteY28" fmla="*/ 1771049 h 1851259"/>
              <a:gd name="connsiteX29" fmla="*/ 1220804 w 1548063"/>
              <a:gd name="connsiteY29" fmla="*/ 1828800 h 1851259"/>
              <a:gd name="connsiteX30" fmla="*/ 1374808 w 1548063"/>
              <a:gd name="connsiteY30" fmla="*/ 1780674 h 1851259"/>
              <a:gd name="connsiteX31" fmla="*/ 1288181 w 1548063"/>
              <a:gd name="connsiteY31" fmla="*/ 1405289 h 1851259"/>
              <a:gd name="connsiteX32" fmla="*/ 1143802 w 1548063"/>
              <a:gd name="connsiteY32" fmla="*/ 1241659 h 1851259"/>
              <a:gd name="connsiteX33" fmla="*/ 1182303 w 1548063"/>
              <a:gd name="connsiteY33" fmla="*/ 1106905 h 1851259"/>
              <a:gd name="connsiteX34" fmla="*/ 1230429 w 1548063"/>
              <a:gd name="connsiteY34" fmla="*/ 952901 h 1851259"/>
              <a:gd name="connsiteX0" fmla="*/ 1230429 w 1575335"/>
              <a:gd name="connsiteY0" fmla="*/ 949693 h 1848051"/>
              <a:gd name="connsiteX1" fmla="*/ 1182303 w 1575335"/>
              <a:gd name="connsiteY1" fmla="*/ 680186 h 1848051"/>
              <a:gd name="connsiteX2" fmla="*/ 1268930 w 1575335"/>
              <a:gd name="connsiteY2" fmla="*/ 622434 h 1848051"/>
              <a:gd name="connsiteX3" fmla="*/ 1413309 w 1575335"/>
              <a:gd name="connsiteY3" fmla="*/ 612809 h 1848051"/>
              <a:gd name="connsiteX4" fmla="*/ 1461436 w 1575335"/>
              <a:gd name="connsiteY4" fmla="*/ 497306 h 1848051"/>
              <a:gd name="connsiteX5" fmla="*/ 729916 w 1575335"/>
              <a:gd name="connsiteY5" fmla="*/ 35293 h 1848051"/>
              <a:gd name="connsiteX6" fmla="*/ 749166 w 1575335"/>
              <a:gd name="connsiteY6" fmla="*/ 285550 h 1848051"/>
              <a:gd name="connsiteX7" fmla="*/ 614412 w 1575335"/>
              <a:gd name="connsiteY7" fmla="*/ 189297 h 1848051"/>
              <a:gd name="connsiteX8" fmla="*/ 537410 w 1575335"/>
              <a:gd name="connsiteY8" fmla="*/ 352927 h 1848051"/>
              <a:gd name="connsiteX9" fmla="*/ 624038 w 1575335"/>
              <a:gd name="connsiteY9" fmla="*/ 429929 h 1848051"/>
              <a:gd name="connsiteX10" fmla="*/ 537410 w 1575335"/>
              <a:gd name="connsiteY10" fmla="*/ 506931 h 1848051"/>
              <a:gd name="connsiteX11" fmla="*/ 296779 w 1575335"/>
              <a:gd name="connsiteY11" fmla="*/ 526182 h 1848051"/>
              <a:gd name="connsiteX12" fmla="*/ 296779 w 1575335"/>
              <a:gd name="connsiteY12" fmla="*/ 689811 h 1848051"/>
              <a:gd name="connsiteX13" fmla="*/ 306404 w 1575335"/>
              <a:gd name="connsiteY13" fmla="*/ 776438 h 1848051"/>
              <a:gd name="connsiteX14" fmla="*/ 460408 w 1575335"/>
              <a:gd name="connsiteY14" fmla="*/ 949693 h 1848051"/>
              <a:gd name="connsiteX15" fmla="*/ 296779 w 1575335"/>
              <a:gd name="connsiteY15" fmla="*/ 968944 h 1848051"/>
              <a:gd name="connsiteX16" fmla="*/ 113899 w 1575335"/>
              <a:gd name="connsiteY16" fmla="*/ 997819 h 1848051"/>
              <a:gd name="connsiteX17" fmla="*/ 17646 w 1575335"/>
              <a:gd name="connsiteY17" fmla="*/ 1007445 h 1848051"/>
              <a:gd name="connsiteX18" fmla="*/ 219777 w 1575335"/>
              <a:gd name="connsiteY18" fmla="*/ 1122948 h 1848051"/>
              <a:gd name="connsiteX19" fmla="*/ 518160 w 1575335"/>
              <a:gd name="connsiteY19" fmla="*/ 1036321 h 1848051"/>
              <a:gd name="connsiteX20" fmla="*/ 450783 w 1575335"/>
              <a:gd name="connsiteY20" fmla="*/ 1180699 h 1848051"/>
              <a:gd name="connsiteX21" fmla="*/ 585537 w 1575335"/>
              <a:gd name="connsiteY21" fmla="*/ 1113323 h 1848051"/>
              <a:gd name="connsiteX22" fmla="*/ 662539 w 1575335"/>
              <a:gd name="connsiteY22" fmla="*/ 1007445 h 1848051"/>
              <a:gd name="connsiteX23" fmla="*/ 691414 w 1575335"/>
              <a:gd name="connsiteY23" fmla="*/ 1142198 h 1848051"/>
              <a:gd name="connsiteX24" fmla="*/ 864669 w 1575335"/>
              <a:gd name="connsiteY24" fmla="*/ 1094072 h 1848051"/>
              <a:gd name="connsiteX25" fmla="*/ 1086050 w 1575335"/>
              <a:gd name="connsiteY25" fmla="*/ 1286577 h 1848051"/>
              <a:gd name="connsiteX26" fmla="*/ 1172678 w 1575335"/>
              <a:gd name="connsiteY26" fmla="*/ 1575335 h 1848051"/>
              <a:gd name="connsiteX27" fmla="*/ 1201553 w 1575335"/>
              <a:gd name="connsiteY27" fmla="*/ 1767841 h 1848051"/>
              <a:gd name="connsiteX28" fmla="*/ 1220804 w 1575335"/>
              <a:gd name="connsiteY28" fmla="*/ 1825592 h 1848051"/>
              <a:gd name="connsiteX29" fmla="*/ 1374808 w 1575335"/>
              <a:gd name="connsiteY29" fmla="*/ 1777466 h 1848051"/>
              <a:gd name="connsiteX30" fmla="*/ 1288181 w 1575335"/>
              <a:gd name="connsiteY30" fmla="*/ 1402081 h 1848051"/>
              <a:gd name="connsiteX31" fmla="*/ 1143802 w 1575335"/>
              <a:gd name="connsiteY31" fmla="*/ 1238451 h 1848051"/>
              <a:gd name="connsiteX32" fmla="*/ 1182303 w 1575335"/>
              <a:gd name="connsiteY32" fmla="*/ 1103697 h 1848051"/>
              <a:gd name="connsiteX33" fmla="*/ 1230429 w 1575335"/>
              <a:gd name="connsiteY33" fmla="*/ 949693 h 1848051"/>
              <a:gd name="connsiteX0" fmla="*/ 1230429 w 1572126"/>
              <a:gd name="connsiteY0" fmla="*/ 771625 h 1669983"/>
              <a:gd name="connsiteX1" fmla="*/ 1182303 w 1572126"/>
              <a:gd name="connsiteY1" fmla="*/ 502118 h 1669983"/>
              <a:gd name="connsiteX2" fmla="*/ 1268930 w 1572126"/>
              <a:gd name="connsiteY2" fmla="*/ 444366 h 1669983"/>
              <a:gd name="connsiteX3" fmla="*/ 1413309 w 1572126"/>
              <a:gd name="connsiteY3" fmla="*/ 434741 h 1669983"/>
              <a:gd name="connsiteX4" fmla="*/ 1461436 w 1572126"/>
              <a:gd name="connsiteY4" fmla="*/ 319238 h 1669983"/>
              <a:gd name="connsiteX5" fmla="*/ 749166 w 1572126"/>
              <a:gd name="connsiteY5" fmla="*/ 107482 h 1669983"/>
              <a:gd name="connsiteX6" fmla="*/ 614412 w 1572126"/>
              <a:gd name="connsiteY6" fmla="*/ 11229 h 1669983"/>
              <a:gd name="connsiteX7" fmla="*/ 537410 w 1572126"/>
              <a:gd name="connsiteY7" fmla="*/ 174859 h 1669983"/>
              <a:gd name="connsiteX8" fmla="*/ 624038 w 1572126"/>
              <a:gd name="connsiteY8" fmla="*/ 251861 h 1669983"/>
              <a:gd name="connsiteX9" fmla="*/ 537410 w 1572126"/>
              <a:gd name="connsiteY9" fmla="*/ 328863 h 1669983"/>
              <a:gd name="connsiteX10" fmla="*/ 296779 w 1572126"/>
              <a:gd name="connsiteY10" fmla="*/ 348114 h 1669983"/>
              <a:gd name="connsiteX11" fmla="*/ 296779 w 1572126"/>
              <a:gd name="connsiteY11" fmla="*/ 511743 h 1669983"/>
              <a:gd name="connsiteX12" fmla="*/ 306404 w 1572126"/>
              <a:gd name="connsiteY12" fmla="*/ 598370 h 1669983"/>
              <a:gd name="connsiteX13" fmla="*/ 460408 w 1572126"/>
              <a:gd name="connsiteY13" fmla="*/ 771625 h 1669983"/>
              <a:gd name="connsiteX14" fmla="*/ 296779 w 1572126"/>
              <a:gd name="connsiteY14" fmla="*/ 790876 h 1669983"/>
              <a:gd name="connsiteX15" fmla="*/ 113899 w 1572126"/>
              <a:gd name="connsiteY15" fmla="*/ 819751 h 1669983"/>
              <a:gd name="connsiteX16" fmla="*/ 17646 w 1572126"/>
              <a:gd name="connsiteY16" fmla="*/ 829377 h 1669983"/>
              <a:gd name="connsiteX17" fmla="*/ 219777 w 1572126"/>
              <a:gd name="connsiteY17" fmla="*/ 944880 h 1669983"/>
              <a:gd name="connsiteX18" fmla="*/ 518160 w 1572126"/>
              <a:gd name="connsiteY18" fmla="*/ 858253 h 1669983"/>
              <a:gd name="connsiteX19" fmla="*/ 450783 w 1572126"/>
              <a:gd name="connsiteY19" fmla="*/ 1002631 h 1669983"/>
              <a:gd name="connsiteX20" fmla="*/ 585537 w 1572126"/>
              <a:gd name="connsiteY20" fmla="*/ 935255 h 1669983"/>
              <a:gd name="connsiteX21" fmla="*/ 662539 w 1572126"/>
              <a:gd name="connsiteY21" fmla="*/ 829377 h 1669983"/>
              <a:gd name="connsiteX22" fmla="*/ 691414 w 1572126"/>
              <a:gd name="connsiteY22" fmla="*/ 964130 h 1669983"/>
              <a:gd name="connsiteX23" fmla="*/ 864669 w 1572126"/>
              <a:gd name="connsiteY23" fmla="*/ 916004 h 1669983"/>
              <a:gd name="connsiteX24" fmla="*/ 1086050 w 1572126"/>
              <a:gd name="connsiteY24" fmla="*/ 1108509 h 1669983"/>
              <a:gd name="connsiteX25" fmla="*/ 1172678 w 1572126"/>
              <a:gd name="connsiteY25" fmla="*/ 1397267 h 1669983"/>
              <a:gd name="connsiteX26" fmla="*/ 1201553 w 1572126"/>
              <a:gd name="connsiteY26" fmla="*/ 1589773 h 1669983"/>
              <a:gd name="connsiteX27" fmla="*/ 1220804 w 1572126"/>
              <a:gd name="connsiteY27" fmla="*/ 1647524 h 1669983"/>
              <a:gd name="connsiteX28" fmla="*/ 1374808 w 1572126"/>
              <a:gd name="connsiteY28" fmla="*/ 1599398 h 1669983"/>
              <a:gd name="connsiteX29" fmla="*/ 1288181 w 1572126"/>
              <a:gd name="connsiteY29" fmla="*/ 1224013 h 1669983"/>
              <a:gd name="connsiteX30" fmla="*/ 1143802 w 1572126"/>
              <a:gd name="connsiteY30" fmla="*/ 1060383 h 1669983"/>
              <a:gd name="connsiteX31" fmla="*/ 1182303 w 1572126"/>
              <a:gd name="connsiteY31" fmla="*/ 925629 h 1669983"/>
              <a:gd name="connsiteX32" fmla="*/ 1230429 w 1572126"/>
              <a:gd name="connsiteY32" fmla="*/ 771625 h 1669983"/>
              <a:gd name="connsiteX0" fmla="*/ 1230429 w 1572126"/>
              <a:gd name="connsiteY0" fmla="*/ 688206 h 1586564"/>
              <a:gd name="connsiteX1" fmla="*/ 1182303 w 1572126"/>
              <a:gd name="connsiteY1" fmla="*/ 418699 h 1586564"/>
              <a:gd name="connsiteX2" fmla="*/ 1268930 w 1572126"/>
              <a:gd name="connsiteY2" fmla="*/ 360947 h 1586564"/>
              <a:gd name="connsiteX3" fmla="*/ 1413309 w 1572126"/>
              <a:gd name="connsiteY3" fmla="*/ 351322 h 1586564"/>
              <a:gd name="connsiteX4" fmla="*/ 1461436 w 1572126"/>
              <a:gd name="connsiteY4" fmla="*/ 235819 h 1586564"/>
              <a:gd name="connsiteX5" fmla="*/ 749166 w 1572126"/>
              <a:gd name="connsiteY5" fmla="*/ 24063 h 1586564"/>
              <a:gd name="connsiteX6" fmla="*/ 537410 w 1572126"/>
              <a:gd name="connsiteY6" fmla="*/ 91440 h 1586564"/>
              <a:gd name="connsiteX7" fmla="*/ 624038 w 1572126"/>
              <a:gd name="connsiteY7" fmla="*/ 168442 h 1586564"/>
              <a:gd name="connsiteX8" fmla="*/ 537410 w 1572126"/>
              <a:gd name="connsiteY8" fmla="*/ 245444 h 1586564"/>
              <a:gd name="connsiteX9" fmla="*/ 296779 w 1572126"/>
              <a:gd name="connsiteY9" fmla="*/ 264695 h 1586564"/>
              <a:gd name="connsiteX10" fmla="*/ 296779 w 1572126"/>
              <a:gd name="connsiteY10" fmla="*/ 428324 h 1586564"/>
              <a:gd name="connsiteX11" fmla="*/ 306404 w 1572126"/>
              <a:gd name="connsiteY11" fmla="*/ 514951 h 1586564"/>
              <a:gd name="connsiteX12" fmla="*/ 460408 w 1572126"/>
              <a:gd name="connsiteY12" fmla="*/ 688206 h 1586564"/>
              <a:gd name="connsiteX13" fmla="*/ 296779 w 1572126"/>
              <a:gd name="connsiteY13" fmla="*/ 707457 h 1586564"/>
              <a:gd name="connsiteX14" fmla="*/ 113899 w 1572126"/>
              <a:gd name="connsiteY14" fmla="*/ 736332 h 1586564"/>
              <a:gd name="connsiteX15" fmla="*/ 17646 w 1572126"/>
              <a:gd name="connsiteY15" fmla="*/ 745958 h 1586564"/>
              <a:gd name="connsiteX16" fmla="*/ 219777 w 1572126"/>
              <a:gd name="connsiteY16" fmla="*/ 861461 h 1586564"/>
              <a:gd name="connsiteX17" fmla="*/ 518160 w 1572126"/>
              <a:gd name="connsiteY17" fmla="*/ 774834 h 1586564"/>
              <a:gd name="connsiteX18" fmla="*/ 450783 w 1572126"/>
              <a:gd name="connsiteY18" fmla="*/ 919212 h 1586564"/>
              <a:gd name="connsiteX19" fmla="*/ 585537 w 1572126"/>
              <a:gd name="connsiteY19" fmla="*/ 851836 h 1586564"/>
              <a:gd name="connsiteX20" fmla="*/ 662539 w 1572126"/>
              <a:gd name="connsiteY20" fmla="*/ 745958 h 1586564"/>
              <a:gd name="connsiteX21" fmla="*/ 691414 w 1572126"/>
              <a:gd name="connsiteY21" fmla="*/ 880711 h 1586564"/>
              <a:gd name="connsiteX22" fmla="*/ 864669 w 1572126"/>
              <a:gd name="connsiteY22" fmla="*/ 832585 h 1586564"/>
              <a:gd name="connsiteX23" fmla="*/ 1086050 w 1572126"/>
              <a:gd name="connsiteY23" fmla="*/ 1025090 h 1586564"/>
              <a:gd name="connsiteX24" fmla="*/ 1172678 w 1572126"/>
              <a:gd name="connsiteY24" fmla="*/ 1313848 h 1586564"/>
              <a:gd name="connsiteX25" fmla="*/ 1201553 w 1572126"/>
              <a:gd name="connsiteY25" fmla="*/ 1506354 h 1586564"/>
              <a:gd name="connsiteX26" fmla="*/ 1220804 w 1572126"/>
              <a:gd name="connsiteY26" fmla="*/ 1564105 h 1586564"/>
              <a:gd name="connsiteX27" fmla="*/ 1374808 w 1572126"/>
              <a:gd name="connsiteY27" fmla="*/ 1515979 h 1586564"/>
              <a:gd name="connsiteX28" fmla="*/ 1288181 w 1572126"/>
              <a:gd name="connsiteY28" fmla="*/ 1140594 h 1586564"/>
              <a:gd name="connsiteX29" fmla="*/ 1143802 w 1572126"/>
              <a:gd name="connsiteY29" fmla="*/ 976964 h 1586564"/>
              <a:gd name="connsiteX30" fmla="*/ 1182303 w 1572126"/>
              <a:gd name="connsiteY30" fmla="*/ 842210 h 1586564"/>
              <a:gd name="connsiteX31" fmla="*/ 1230429 w 1572126"/>
              <a:gd name="connsiteY31" fmla="*/ 688206 h 1586564"/>
              <a:gd name="connsiteX0" fmla="*/ 1230429 w 1572126"/>
              <a:gd name="connsiteY0" fmla="*/ 675373 h 1573731"/>
              <a:gd name="connsiteX1" fmla="*/ 1182303 w 1572126"/>
              <a:gd name="connsiteY1" fmla="*/ 405866 h 1573731"/>
              <a:gd name="connsiteX2" fmla="*/ 1268930 w 1572126"/>
              <a:gd name="connsiteY2" fmla="*/ 348114 h 1573731"/>
              <a:gd name="connsiteX3" fmla="*/ 1413309 w 1572126"/>
              <a:gd name="connsiteY3" fmla="*/ 338489 h 1573731"/>
              <a:gd name="connsiteX4" fmla="*/ 1461436 w 1572126"/>
              <a:gd name="connsiteY4" fmla="*/ 222986 h 1573731"/>
              <a:gd name="connsiteX5" fmla="*/ 749166 w 1572126"/>
              <a:gd name="connsiteY5" fmla="*/ 11230 h 1573731"/>
              <a:gd name="connsiteX6" fmla="*/ 624038 w 1572126"/>
              <a:gd name="connsiteY6" fmla="*/ 155609 h 1573731"/>
              <a:gd name="connsiteX7" fmla="*/ 537410 w 1572126"/>
              <a:gd name="connsiteY7" fmla="*/ 232611 h 1573731"/>
              <a:gd name="connsiteX8" fmla="*/ 296779 w 1572126"/>
              <a:gd name="connsiteY8" fmla="*/ 251862 h 1573731"/>
              <a:gd name="connsiteX9" fmla="*/ 296779 w 1572126"/>
              <a:gd name="connsiteY9" fmla="*/ 415491 h 1573731"/>
              <a:gd name="connsiteX10" fmla="*/ 306404 w 1572126"/>
              <a:gd name="connsiteY10" fmla="*/ 502118 h 1573731"/>
              <a:gd name="connsiteX11" fmla="*/ 460408 w 1572126"/>
              <a:gd name="connsiteY11" fmla="*/ 675373 h 1573731"/>
              <a:gd name="connsiteX12" fmla="*/ 296779 w 1572126"/>
              <a:gd name="connsiteY12" fmla="*/ 694624 h 1573731"/>
              <a:gd name="connsiteX13" fmla="*/ 113899 w 1572126"/>
              <a:gd name="connsiteY13" fmla="*/ 723499 h 1573731"/>
              <a:gd name="connsiteX14" fmla="*/ 17646 w 1572126"/>
              <a:gd name="connsiteY14" fmla="*/ 733125 h 1573731"/>
              <a:gd name="connsiteX15" fmla="*/ 219777 w 1572126"/>
              <a:gd name="connsiteY15" fmla="*/ 848628 h 1573731"/>
              <a:gd name="connsiteX16" fmla="*/ 518160 w 1572126"/>
              <a:gd name="connsiteY16" fmla="*/ 762001 h 1573731"/>
              <a:gd name="connsiteX17" fmla="*/ 450783 w 1572126"/>
              <a:gd name="connsiteY17" fmla="*/ 906379 h 1573731"/>
              <a:gd name="connsiteX18" fmla="*/ 585537 w 1572126"/>
              <a:gd name="connsiteY18" fmla="*/ 839003 h 1573731"/>
              <a:gd name="connsiteX19" fmla="*/ 662539 w 1572126"/>
              <a:gd name="connsiteY19" fmla="*/ 733125 h 1573731"/>
              <a:gd name="connsiteX20" fmla="*/ 691414 w 1572126"/>
              <a:gd name="connsiteY20" fmla="*/ 867878 h 1573731"/>
              <a:gd name="connsiteX21" fmla="*/ 864669 w 1572126"/>
              <a:gd name="connsiteY21" fmla="*/ 819752 h 1573731"/>
              <a:gd name="connsiteX22" fmla="*/ 1086050 w 1572126"/>
              <a:gd name="connsiteY22" fmla="*/ 1012257 h 1573731"/>
              <a:gd name="connsiteX23" fmla="*/ 1172678 w 1572126"/>
              <a:gd name="connsiteY23" fmla="*/ 1301015 h 1573731"/>
              <a:gd name="connsiteX24" fmla="*/ 1201553 w 1572126"/>
              <a:gd name="connsiteY24" fmla="*/ 1493521 h 1573731"/>
              <a:gd name="connsiteX25" fmla="*/ 1220804 w 1572126"/>
              <a:gd name="connsiteY25" fmla="*/ 1551272 h 1573731"/>
              <a:gd name="connsiteX26" fmla="*/ 1374808 w 1572126"/>
              <a:gd name="connsiteY26" fmla="*/ 1503146 h 1573731"/>
              <a:gd name="connsiteX27" fmla="*/ 1288181 w 1572126"/>
              <a:gd name="connsiteY27" fmla="*/ 1127761 h 1573731"/>
              <a:gd name="connsiteX28" fmla="*/ 1143802 w 1572126"/>
              <a:gd name="connsiteY28" fmla="*/ 964131 h 1573731"/>
              <a:gd name="connsiteX29" fmla="*/ 1182303 w 1572126"/>
              <a:gd name="connsiteY29" fmla="*/ 829377 h 1573731"/>
              <a:gd name="connsiteX30" fmla="*/ 1230429 w 1572126"/>
              <a:gd name="connsiteY30" fmla="*/ 675373 h 1573731"/>
              <a:gd name="connsiteX0" fmla="*/ 1230429 w 1592981"/>
              <a:gd name="connsiteY0" fmla="*/ 521368 h 1419726"/>
              <a:gd name="connsiteX1" fmla="*/ 1182303 w 1592981"/>
              <a:gd name="connsiteY1" fmla="*/ 251861 h 1419726"/>
              <a:gd name="connsiteX2" fmla="*/ 1268930 w 1592981"/>
              <a:gd name="connsiteY2" fmla="*/ 194109 h 1419726"/>
              <a:gd name="connsiteX3" fmla="*/ 1413309 w 1592981"/>
              <a:gd name="connsiteY3" fmla="*/ 184484 h 1419726"/>
              <a:gd name="connsiteX4" fmla="*/ 1461436 w 1592981"/>
              <a:gd name="connsiteY4" fmla="*/ 68981 h 1419726"/>
              <a:gd name="connsiteX5" fmla="*/ 624038 w 1592981"/>
              <a:gd name="connsiteY5" fmla="*/ 1604 h 1419726"/>
              <a:gd name="connsiteX6" fmla="*/ 537410 w 1592981"/>
              <a:gd name="connsiteY6" fmla="*/ 78606 h 1419726"/>
              <a:gd name="connsiteX7" fmla="*/ 296779 w 1592981"/>
              <a:gd name="connsiteY7" fmla="*/ 97857 h 1419726"/>
              <a:gd name="connsiteX8" fmla="*/ 296779 w 1592981"/>
              <a:gd name="connsiteY8" fmla="*/ 261486 h 1419726"/>
              <a:gd name="connsiteX9" fmla="*/ 306404 w 1592981"/>
              <a:gd name="connsiteY9" fmla="*/ 348113 h 1419726"/>
              <a:gd name="connsiteX10" fmla="*/ 460408 w 1592981"/>
              <a:gd name="connsiteY10" fmla="*/ 521368 h 1419726"/>
              <a:gd name="connsiteX11" fmla="*/ 296779 w 1592981"/>
              <a:gd name="connsiteY11" fmla="*/ 540619 h 1419726"/>
              <a:gd name="connsiteX12" fmla="*/ 113899 w 1592981"/>
              <a:gd name="connsiteY12" fmla="*/ 569494 h 1419726"/>
              <a:gd name="connsiteX13" fmla="*/ 17646 w 1592981"/>
              <a:gd name="connsiteY13" fmla="*/ 579120 h 1419726"/>
              <a:gd name="connsiteX14" fmla="*/ 219777 w 1592981"/>
              <a:gd name="connsiteY14" fmla="*/ 694623 h 1419726"/>
              <a:gd name="connsiteX15" fmla="*/ 518160 w 1592981"/>
              <a:gd name="connsiteY15" fmla="*/ 607996 h 1419726"/>
              <a:gd name="connsiteX16" fmla="*/ 450783 w 1592981"/>
              <a:gd name="connsiteY16" fmla="*/ 752374 h 1419726"/>
              <a:gd name="connsiteX17" fmla="*/ 585537 w 1592981"/>
              <a:gd name="connsiteY17" fmla="*/ 684998 h 1419726"/>
              <a:gd name="connsiteX18" fmla="*/ 662539 w 1592981"/>
              <a:gd name="connsiteY18" fmla="*/ 579120 h 1419726"/>
              <a:gd name="connsiteX19" fmla="*/ 691414 w 1592981"/>
              <a:gd name="connsiteY19" fmla="*/ 713873 h 1419726"/>
              <a:gd name="connsiteX20" fmla="*/ 864669 w 1592981"/>
              <a:gd name="connsiteY20" fmla="*/ 665747 h 1419726"/>
              <a:gd name="connsiteX21" fmla="*/ 1086050 w 1592981"/>
              <a:gd name="connsiteY21" fmla="*/ 858252 h 1419726"/>
              <a:gd name="connsiteX22" fmla="*/ 1172678 w 1592981"/>
              <a:gd name="connsiteY22" fmla="*/ 1147010 h 1419726"/>
              <a:gd name="connsiteX23" fmla="*/ 1201553 w 1592981"/>
              <a:gd name="connsiteY23" fmla="*/ 1339516 h 1419726"/>
              <a:gd name="connsiteX24" fmla="*/ 1220804 w 1592981"/>
              <a:gd name="connsiteY24" fmla="*/ 1397267 h 1419726"/>
              <a:gd name="connsiteX25" fmla="*/ 1374808 w 1592981"/>
              <a:gd name="connsiteY25" fmla="*/ 1349141 h 1419726"/>
              <a:gd name="connsiteX26" fmla="*/ 1288181 w 1592981"/>
              <a:gd name="connsiteY26" fmla="*/ 973756 h 1419726"/>
              <a:gd name="connsiteX27" fmla="*/ 1143802 w 1592981"/>
              <a:gd name="connsiteY27" fmla="*/ 810126 h 1419726"/>
              <a:gd name="connsiteX28" fmla="*/ 1182303 w 1592981"/>
              <a:gd name="connsiteY28" fmla="*/ 675372 h 1419726"/>
              <a:gd name="connsiteX29" fmla="*/ 1230429 w 1592981"/>
              <a:gd name="connsiteY29" fmla="*/ 521368 h 1419726"/>
              <a:gd name="connsiteX0" fmla="*/ 1230429 w 1607419"/>
              <a:gd name="connsiteY0" fmla="*/ 470033 h 1368391"/>
              <a:gd name="connsiteX1" fmla="*/ 1182303 w 1607419"/>
              <a:gd name="connsiteY1" fmla="*/ 200526 h 1368391"/>
              <a:gd name="connsiteX2" fmla="*/ 1268930 w 1607419"/>
              <a:gd name="connsiteY2" fmla="*/ 142774 h 1368391"/>
              <a:gd name="connsiteX3" fmla="*/ 1413309 w 1607419"/>
              <a:gd name="connsiteY3" fmla="*/ 133149 h 1368391"/>
              <a:gd name="connsiteX4" fmla="*/ 1461436 w 1607419"/>
              <a:gd name="connsiteY4" fmla="*/ 17646 h 1368391"/>
              <a:gd name="connsiteX5" fmla="*/ 537410 w 1607419"/>
              <a:gd name="connsiteY5" fmla="*/ 27271 h 1368391"/>
              <a:gd name="connsiteX6" fmla="*/ 296779 w 1607419"/>
              <a:gd name="connsiteY6" fmla="*/ 46522 h 1368391"/>
              <a:gd name="connsiteX7" fmla="*/ 296779 w 1607419"/>
              <a:gd name="connsiteY7" fmla="*/ 210151 h 1368391"/>
              <a:gd name="connsiteX8" fmla="*/ 306404 w 1607419"/>
              <a:gd name="connsiteY8" fmla="*/ 296778 h 1368391"/>
              <a:gd name="connsiteX9" fmla="*/ 460408 w 1607419"/>
              <a:gd name="connsiteY9" fmla="*/ 470033 h 1368391"/>
              <a:gd name="connsiteX10" fmla="*/ 296779 w 1607419"/>
              <a:gd name="connsiteY10" fmla="*/ 489284 h 1368391"/>
              <a:gd name="connsiteX11" fmla="*/ 113899 w 1607419"/>
              <a:gd name="connsiteY11" fmla="*/ 518159 h 1368391"/>
              <a:gd name="connsiteX12" fmla="*/ 17646 w 1607419"/>
              <a:gd name="connsiteY12" fmla="*/ 527785 h 1368391"/>
              <a:gd name="connsiteX13" fmla="*/ 219777 w 1607419"/>
              <a:gd name="connsiteY13" fmla="*/ 643288 h 1368391"/>
              <a:gd name="connsiteX14" fmla="*/ 518160 w 1607419"/>
              <a:gd name="connsiteY14" fmla="*/ 556661 h 1368391"/>
              <a:gd name="connsiteX15" fmla="*/ 450783 w 1607419"/>
              <a:gd name="connsiteY15" fmla="*/ 701039 h 1368391"/>
              <a:gd name="connsiteX16" fmla="*/ 585537 w 1607419"/>
              <a:gd name="connsiteY16" fmla="*/ 633663 h 1368391"/>
              <a:gd name="connsiteX17" fmla="*/ 662539 w 1607419"/>
              <a:gd name="connsiteY17" fmla="*/ 527785 h 1368391"/>
              <a:gd name="connsiteX18" fmla="*/ 691414 w 1607419"/>
              <a:gd name="connsiteY18" fmla="*/ 662538 h 1368391"/>
              <a:gd name="connsiteX19" fmla="*/ 864669 w 1607419"/>
              <a:gd name="connsiteY19" fmla="*/ 614412 h 1368391"/>
              <a:gd name="connsiteX20" fmla="*/ 1086050 w 1607419"/>
              <a:gd name="connsiteY20" fmla="*/ 806917 h 1368391"/>
              <a:gd name="connsiteX21" fmla="*/ 1172678 w 1607419"/>
              <a:gd name="connsiteY21" fmla="*/ 1095675 h 1368391"/>
              <a:gd name="connsiteX22" fmla="*/ 1201553 w 1607419"/>
              <a:gd name="connsiteY22" fmla="*/ 1288181 h 1368391"/>
              <a:gd name="connsiteX23" fmla="*/ 1220804 w 1607419"/>
              <a:gd name="connsiteY23" fmla="*/ 1345932 h 1368391"/>
              <a:gd name="connsiteX24" fmla="*/ 1374808 w 1607419"/>
              <a:gd name="connsiteY24" fmla="*/ 1297806 h 1368391"/>
              <a:gd name="connsiteX25" fmla="*/ 1288181 w 1607419"/>
              <a:gd name="connsiteY25" fmla="*/ 922421 h 1368391"/>
              <a:gd name="connsiteX26" fmla="*/ 1143802 w 1607419"/>
              <a:gd name="connsiteY26" fmla="*/ 758791 h 1368391"/>
              <a:gd name="connsiteX27" fmla="*/ 1182303 w 1607419"/>
              <a:gd name="connsiteY27" fmla="*/ 624037 h 1368391"/>
              <a:gd name="connsiteX28" fmla="*/ 1230429 w 1607419"/>
              <a:gd name="connsiteY28" fmla="*/ 470033 h 1368391"/>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470560"/>
              <a:gd name="connsiteY0" fmla="*/ 466825 h 1365183"/>
              <a:gd name="connsiteX1" fmla="*/ 1182303 w 1470560"/>
              <a:gd name="connsiteY1" fmla="*/ 197318 h 1365183"/>
              <a:gd name="connsiteX2" fmla="*/ 1268930 w 1470560"/>
              <a:gd name="connsiteY2" fmla="*/ 139566 h 1365183"/>
              <a:gd name="connsiteX3" fmla="*/ 1413309 w 1470560"/>
              <a:gd name="connsiteY3" fmla="*/ 129941 h 1365183"/>
              <a:gd name="connsiteX4" fmla="*/ 1461436 w 1470560"/>
              <a:gd name="connsiteY4" fmla="*/ 14438 h 1365183"/>
              <a:gd name="connsiteX5" fmla="*/ 296779 w 1470560"/>
              <a:gd name="connsiteY5" fmla="*/ 43314 h 1365183"/>
              <a:gd name="connsiteX6" fmla="*/ 296779 w 1470560"/>
              <a:gd name="connsiteY6" fmla="*/ 206943 h 1365183"/>
              <a:gd name="connsiteX7" fmla="*/ 306404 w 1470560"/>
              <a:gd name="connsiteY7" fmla="*/ 293570 h 1365183"/>
              <a:gd name="connsiteX8" fmla="*/ 460408 w 1470560"/>
              <a:gd name="connsiteY8" fmla="*/ 466825 h 1365183"/>
              <a:gd name="connsiteX9" fmla="*/ 296779 w 1470560"/>
              <a:gd name="connsiteY9" fmla="*/ 486076 h 1365183"/>
              <a:gd name="connsiteX10" fmla="*/ 113899 w 1470560"/>
              <a:gd name="connsiteY10" fmla="*/ 514951 h 1365183"/>
              <a:gd name="connsiteX11" fmla="*/ 17646 w 1470560"/>
              <a:gd name="connsiteY11" fmla="*/ 524577 h 1365183"/>
              <a:gd name="connsiteX12" fmla="*/ 219777 w 1470560"/>
              <a:gd name="connsiteY12" fmla="*/ 640080 h 1365183"/>
              <a:gd name="connsiteX13" fmla="*/ 518160 w 1470560"/>
              <a:gd name="connsiteY13" fmla="*/ 553453 h 1365183"/>
              <a:gd name="connsiteX14" fmla="*/ 450783 w 1470560"/>
              <a:gd name="connsiteY14" fmla="*/ 697831 h 1365183"/>
              <a:gd name="connsiteX15" fmla="*/ 585537 w 1470560"/>
              <a:gd name="connsiteY15" fmla="*/ 630455 h 1365183"/>
              <a:gd name="connsiteX16" fmla="*/ 662539 w 1470560"/>
              <a:gd name="connsiteY16" fmla="*/ 524577 h 1365183"/>
              <a:gd name="connsiteX17" fmla="*/ 691414 w 1470560"/>
              <a:gd name="connsiteY17" fmla="*/ 659330 h 1365183"/>
              <a:gd name="connsiteX18" fmla="*/ 864669 w 1470560"/>
              <a:gd name="connsiteY18" fmla="*/ 611204 h 1365183"/>
              <a:gd name="connsiteX19" fmla="*/ 1086050 w 1470560"/>
              <a:gd name="connsiteY19" fmla="*/ 803709 h 1365183"/>
              <a:gd name="connsiteX20" fmla="*/ 1172678 w 1470560"/>
              <a:gd name="connsiteY20" fmla="*/ 1092467 h 1365183"/>
              <a:gd name="connsiteX21" fmla="*/ 1201553 w 1470560"/>
              <a:gd name="connsiteY21" fmla="*/ 1284973 h 1365183"/>
              <a:gd name="connsiteX22" fmla="*/ 1220804 w 1470560"/>
              <a:gd name="connsiteY22" fmla="*/ 1342724 h 1365183"/>
              <a:gd name="connsiteX23" fmla="*/ 1374808 w 1470560"/>
              <a:gd name="connsiteY23" fmla="*/ 1294598 h 1365183"/>
              <a:gd name="connsiteX24" fmla="*/ 1288181 w 1470560"/>
              <a:gd name="connsiteY24" fmla="*/ 919213 h 1365183"/>
              <a:gd name="connsiteX25" fmla="*/ 1143802 w 1470560"/>
              <a:gd name="connsiteY25" fmla="*/ 755583 h 1365183"/>
              <a:gd name="connsiteX26" fmla="*/ 1182303 w 1470560"/>
              <a:gd name="connsiteY26" fmla="*/ 620829 h 1365183"/>
              <a:gd name="connsiteX27" fmla="*/ 1230429 w 1470560"/>
              <a:gd name="connsiteY27" fmla="*/ 466825 h 1365183"/>
              <a:gd name="connsiteX0" fmla="*/ 1230429 w 1470560"/>
              <a:gd name="connsiteY0" fmla="*/ 466825 h 1365183"/>
              <a:gd name="connsiteX1" fmla="*/ 1182303 w 1470560"/>
              <a:gd name="connsiteY1" fmla="*/ 197318 h 1365183"/>
              <a:gd name="connsiteX2" fmla="*/ 1268930 w 1470560"/>
              <a:gd name="connsiteY2" fmla="*/ 139566 h 1365183"/>
              <a:gd name="connsiteX3" fmla="*/ 1413309 w 1470560"/>
              <a:gd name="connsiteY3" fmla="*/ 129941 h 1365183"/>
              <a:gd name="connsiteX4" fmla="*/ 1461436 w 1470560"/>
              <a:gd name="connsiteY4" fmla="*/ 14438 h 1365183"/>
              <a:gd name="connsiteX5" fmla="*/ 296779 w 1470560"/>
              <a:gd name="connsiteY5" fmla="*/ 43314 h 1365183"/>
              <a:gd name="connsiteX6" fmla="*/ 296779 w 1470560"/>
              <a:gd name="connsiteY6" fmla="*/ 206943 h 1365183"/>
              <a:gd name="connsiteX7" fmla="*/ 306404 w 1470560"/>
              <a:gd name="connsiteY7" fmla="*/ 293570 h 1365183"/>
              <a:gd name="connsiteX8" fmla="*/ 460408 w 1470560"/>
              <a:gd name="connsiteY8" fmla="*/ 466825 h 1365183"/>
              <a:gd name="connsiteX9" fmla="*/ 296779 w 1470560"/>
              <a:gd name="connsiteY9" fmla="*/ 486076 h 1365183"/>
              <a:gd name="connsiteX10" fmla="*/ 113899 w 1470560"/>
              <a:gd name="connsiteY10" fmla="*/ 514951 h 1365183"/>
              <a:gd name="connsiteX11" fmla="*/ 17646 w 1470560"/>
              <a:gd name="connsiteY11" fmla="*/ 524577 h 1365183"/>
              <a:gd name="connsiteX12" fmla="*/ 219777 w 1470560"/>
              <a:gd name="connsiteY12" fmla="*/ 640080 h 1365183"/>
              <a:gd name="connsiteX13" fmla="*/ 518160 w 1470560"/>
              <a:gd name="connsiteY13" fmla="*/ 553453 h 1365183"/>
              <a:gd name="connsiteX14" fmla="*/ 450783 w 1470560"/>
              <a:gd name="connsiteY14" fmla="*/ 697831 h 1365183"/>
              <a:gd name="connsiteX15" fmla="*/ 585537 w 1470560"/>
              <a:gd name="connsiteY15" fmla="*/ 630455 h 1365183"/>
              <a:gd name="connsiteX16" fmla="*/ 662539 w 1470560"/>
              <a:gd name="connsiteY16" fmla="*/ 524577 h 1365183"/>
              <a:gd name="connsiteX17" fmla="*/ 691414 w 1470560"/>
              <a:gd name="connsiteY17" fmla="*/ 659330 h 1365183"/>
              <a:gd name="connsiteX18" fmla="*/ 864669 w 1470560"/>
              <a:gd name="connsiteY18" fmla="*/ 611204 h 1365183"/>
              <a:gd name="connsiteX19" fmla="*/ 1086050 w 1470560"/>
              <a:gd name="connsiteY19" fmla="*/ 803709 h 1365183"/>
              <a:gd name="connsiteX20" fmla="*/ 1172678 w 1470560"/>
              <a:gd name="connsiteY20" fmla="*/ 1092467 h 1365183"/>
              <a:gd name="connsiteX21" fmla="*/ 1201553 w 1470560"/>
              <a:gd name="connsiteY21" fmla="*/ 1284973 h 1365183"/>
              <a:gd name="connsiteX22" fmla="*/ 1220804 w 1470560"/>
              <a:gd name="connsiteY22" fmla="*/ 1342724 h 1365183"/>
              <a:gd name="connsiteX23" fmla="*/ 1374808 w 1470560"/>
              <a:gd name="connsiteY23" fmla="*/ 1294598 h 1365183"/>
              <a:gd name="connsiteX24" fmla="*/ 1288181 w 1470560"/>
              <a:gd name="connsiteY24" fmla="*/ 919213 h 1365183"/>
              <a:gd name="connsiteX25" fmla="*/ 1143802 w 1470560"/>
              <a:gd name="connsiteY25" fmla="*/ 755583 h 1365183"/>
              <a:gd name="connsiteX26" fmla="*/ 1182303 w 1470560"/>
              <a:gd name="connsiteY26" fmla="*/ 620829 h 1365183"/>
              <a:gd name="connsiteX27" fmla="*/ 1230429 w 1470560"/>
              <a:gd name="connsiteY27" fmla="*/ 466825 h 1365183"/>
              <a:gd name="connsiteX0" fmla="*/ 1230429 w 1470560"/>
              <a:gd name="connsiteY0" fmla="*/ 423511 h 1321869"/>
              <a:gd name="connsiteX1" fmla="*/ 1182303 w 1470560"/>
              <a:gd name="connsiteY1" fmla="*/ 154004 h 1321869"/>
              <a:gd name="connsiteX2" fmla="*/ 1268930 w 1470560"/>
              <a:gd name="connsiteY2" fmla="*/ 96252 h 1321869"/>
              <a:gd name="connsiteX3" fmla="*/ 1413309 w 1470560"/>
              <a:gd name="connsiteY3" fmla="*/ 86627 h 1321869"/>
              <a:gd name="connsiteX4" fmla="*/ 1461436 w 1470560"/>
              <a:gd name="connsiteY4" fmla="*/ 73793 h 1321869"/>
              <a:gd name="connsiteX5" fmla="*/ 296779 w 1470560"/>
              <a:gd name="connsiteY5" fmla="*/ 0 h 1321869"/>
              <a:gd name="connsiteX6" fmla="*/ 296779 w 1470560"/>
              <a:gd name="connsiteY6" fmla="*/ 163629 h 1321869"/>
              <a:gd name="connsiteX7" fmla="*/ 306404 w 1470560"/>
              <a:gd name="connsiteY7" fmla="*/ 250256 h 1321869"/>
              <a:gd name="connsiteX8" fmla="*/ 460408 w 1470560"/>
              <a:gd name="connsiteY8" fmla="*/ 423511 h 1321869"/>
              <a:gd name="connsiteX9" fmla="*/ 296779 w 1470560"/>
              <a:gd name="connsiteY9" fmla="*/ 442762 h 1321869"/>
              <a:gd name="connsiteX10" fmla="*/ 113899 w 1470560"/>
              <a:gd name="connsiteY10" fmla="*/ 471637 h 1321869"/>
              <a:gd name="connsiteX11" fmla="*/ 17646 w 1470560"/>
              <a:gd name="connsiteY11" fmla="*/ 481263 h 1321869"/>
              <a:gd name="connsiteX12" fmla="*/ 219777 w 1470560"/>
              <a:gd name="connsiteY12" fmla="*/ 596766 h 1321869"/>
              <a:gd name="connsiteX13" fmla="*/ 518160 w 1470560"/>
              <a:gd name="connsiteY13" fmla="*/ 510139 h 1321869"/>
              <a:gd name="connsiteX14" fmla="*/ 450783 w 1470560"/>
              <a:gd name="connsiteY14" fmla="*/ 654517 h 1321869"/>
              <a:gd name="connsiteX15" fmla="*/ 585537 w 1470560"/>
              <a:gd name="connsiteY15" fmla="*/ 587141 h 1321869"/>
              <a:gd name="connsiteX16" fmla="*/ 662539 w 1470560"/>
              <a:gd name="connsiteY16" fmla="*/ 481263 h 1321869"/>
              <a:gd name="connsiteX17" fmla="*/ 691414 w 1470560"/>
              <a:gd name="connsiteY17" fmla="*/ 616016 h 1321869"/>
              <a:gd name="connsiteX18" fmla="*/ 864669 w 1470560"/>
              <a:gd name="connsiteY18" fmla="*/ 567890 h 1321869"/>
              <a:gd name="connsiteX19" fmla="*/ 1086050 w 1470560"/>
              <a:gd name="connsiteY19" fmla="*/ 760395 h 1321869"/>
              <a:gd name="connsiteX20" fmla="*/ 1172678 w 1470560"/>
              <a:gd name="connsiteY20" fmla="*/ 1049153 h 1321869"/>
              <a:gd name="connsiteX21" fmla="*/ 1201553 w 1470560"/>
              <a:gd name="connsiteY21" fmla="*/ 1241659 h 1321869"/>
              <a:gd name="connsiteX22" fmla="*/ 1220804 w 1470560"/>
              <a:gd name="connsiteY22" fmla="*/ 1299410 h 1321869"/>
              <a:gd name="connsiteX23" fmla="*/ 1374808 w 1470560"/>
              <a:gd name="connsiteY23" fmla="*/ 1251284 h 1321869"/>
              <a:gd name="connsiteX24" fmla="*/ 1288181 w 1470560"/>
              <a:gd name="connsiteY24" fmla="*/ 875899 h 1321869"/>
              <a:gd name="connsiteX25" fmla="*/ 1143802 w 1470560"/>
              <a:gd name="connsiteY25" fmla="*/ 712269 h 1321869"/>
              <a:gd name="connsiteX26" fmla="*/ 1182303 w 1470560"/>
              <a:gd name="connsiteY26" fmla="*/ 577515 h 1321869"/>
              <a:gd name="connsiteX27" fmla="*/ 1230429 w 1470560"/>
              <a:gd name="connsiteY27" fmla="*/ 423511 h 1321869"/>
              <a:gd name="connsiteX0" fmla="*/ 1230429 w 1470560"/>
              <a:gd name="connsiteY0" fmla="*/ 423511 h 1321869"/>
              <a:gd name="connsiteX1" fmla="*/ 1182303 w 1470560"/>
              <a:gd name="connsiteY1" fmla="*/ 154004 h 1321869"/>
              <a:gd name="connsiteX2" fmla="*/ 1268930 w 1470560"/>
              <a:gd name="connsiteY2" fmla="*/ 96252 h 1321869"/>
              <a:gd name="connsiteX3" fmla="*/ 1413309 w 1470560"/>
              <a:gd name="connsiteY3" fmla="*/ 86627 h 1321869"/>
              <a:gd name="connsiteX4" fmla="*/ 1461436 w 1470560"/>
              <a:gd name="connsiteY4" fmla="*/ 73793 h 1321869"/>
              <a:gd name="connsiteX5" fmla="*/ 296779 w 1470560"/>
              <a:gd name="connsiteY5" fmla="*/ 0 h 1321869"/>
              <a:gd name="connsiteX6" fmla="*/ 296779 w 1470560"/>
              <a:gd name="connsiteY6" fmla="*/ 163629 h 1321869"/>
              <a:gd name="connsiteX7" fmla="*/ 306404 w 1470560"/>
              <a:gd name="connsiteY7" fmla="*/ 250256 h 1321869"/>
              <a:gd name="connsiteX8" fmla="*/ 460408 w 1470560"/>
              <a:gd name="connsiteY8" fmla="*/ 423511 h 1321869"/>
              <a:gd name="connsiteX9" fmla="*/ 296779 w 1470560"/>
              <a:gd name="connsiteY9" fmla="*/ 442762 h 1321869"/>
              <a:gd name="connsiteX10" fmla="*/ 113899 w 1470560"/>
              <a:gd name="connsiteY10" fmla="*/ 471637 h 1321869"/>
              <a:gd name="connsiteX11" fmla="*/ 17646 w 1470560"/>
              <a:gd name="connsiteY11" fmla="*/ 481263 h 1321869"/>
              <a:gd name="connsiteX12" fmla="*/ 219777 w 1470560"/>
              <a:gd name="connsiteY12" fmla="*/ 596766 h 1321869"/>
              <a:gd name="connsiteX13" fmla="*/ 518160 w 1470560"/>
              <a:gd name="connsiteY13" fmla="*/ 510139 h 1321869"/>
              <a:gd name="connsiteX14" fmla="*/ 450783 w 1470560"/>
              <a:gd name="connsiteY14" fmla="*/ 654517 h 1321869"/>
              <a:gd name="connsiteX15" fmla="*/ 585537 w 1470560"/>
              <a:gd name="connsiteY15" fmla="*/ 587141 h 1321869"/>
              <a:gd name="connsiteX16" fmla="*/ 662539 w 1470560"/>
              <a:gd name="connsiteY16" fmla="*/ 481263 h 1321869"/>
              <a:gd name="connsiteX17" fmla="*/ 691414 w 1470560"/>
              <a:gd name="connsiteY17" fmla="*/ 616016 h 1321869"/>
              <a:gd name="connsiteX18" fmla="*/ 864669 w 1470560"/>
              <a:gd name="connsiteY18" fmla="*/ 567890 h 1321869"/>
              <a:gd name="connsiteX19" fmla="*/ 1086050 w 1470560"/>
              <a:gd name="connsiteY19" fmla="*/ 760395 h 1321869"/>
              <a:gd name="connsiteX20" fmla="*/ 1172678 w 1470560"/>
              <a:gd name="connsiteY20" fmla="*/ 1049153 h 1321869"/>
              <a:gd name="connsiteX21" fmla="*/ 1201553 w 1470560"/>
              <a:gd name="connsiteY21" fmla="*/ 1241659 h 1321869"/>
              <a:gd name="connsiteX22" fmla="*/ 1220804 w 1470560"/>
              <a:gd name="connsiteY22" fmla="*/ 1299410 h 1321869"/>
              <a:gd name="connsiteX23" fmla="*/ 1374808 w 1470560"/>
              <a:gd name="connsiteY23" fmla="*/ 1251284 h 1321869"/>
              <a:gd name="connsiteX24" fmla="*/ 1288181 w 1470560"/>
              <a:gd name="connsiteY24" fmla="*/ 875899 h 1321869"/>
              <a:gd name="connsiteX25" fmla="*/ 1143802 w 1470560"/>
              <a:gd name="connsiteY25" fmla="*/ 712269 h 1321869"/>
              <a:gd name="connsiteX26" fmla="*/ 1182303 w 1470560"/>
              <a:gd name="connsiteY26" fmla="*/ 577515 h 1321869"/>
              <a:gd name="connsiteX27" fmla="*/ 1230429 w 1470560"/>
              <a:gd name="connsiteY27" fmla="*/ 423511 h 1321869"/>
              <a:gd name="connsiteX0" fmla="*/ 1230429 w 1623461"/>
              <a:gd name="connsiteY0" fmla="*/ 423511 h 1321869"/>
              <a:gd name="connsiteX1" fmla="*/ 1182303 w 1623461"/>
              <a:gd name="connsiteY1" fmla="*/ 154004 h 1321869"/>
              <a:gd name="connsiteX2" fmla="*/ 1268930 w 1623461"/>
              <a:gd name="connsiteY2" fmla="*/ 96252 h 1321869"/>
              <a:gd name="connsiteX3" fmla="*/ 1461436 w 1623461"/>
              <a:gd name="connsiteY3" fmla="*/ 73793 h 1321869"/>
              <a:gd name="connsiteX4" fmla="*/ 296779 w 1623461"/>
              <a:gd name="connsiteY4" fmla="*/ 0 h 1321869"/>
              <a:gd name="connsiteX5" fmla="*/ 296779 w 1623461"/>
              <a:gd name="connsiteY5" fmla="*/ 163629 h 1321869"/>
              <a:gd name="connsiteX6" fmla="*/ 306404 w 1623461"/>
              <a:gd name="connsiteY6" fmla="*/ 250256 h 1321869"/>
              <a:gd name="connsiteX7" fmla="*/ 460408 w 1623461"/>
              <a:gd name="connsiteY7" fmla="*/ 423511 h 1321869"/>
              <a:gd name="connsiteX8" fmla="*/ 296779 w 1623461"/>
              <a:gd name="connsiteY8" fmla="*/ 442762 h 1321869"/>
              <a:gd name="connsiteX9" fmla="*/ 113899 w 1623461"/>
              <a:gd name="connsiteY9" fmla="*/ 471637 h 1321869"/>
              <a:gd name="connsiteX10" fmla="*/ 17646 w 1623461"/>
              <a:gd name="connsiteY10" fmla="*/ 481263 h 1321869"/>
              <a:gd name="connsiteX11" fmla="*/ 219777 w 1623461"/>
              <a:gd name="connsiteY11" fmla="*/ 596766 h 1321869"/>
              <a:gd name="connsiteX12" fmla="*/ 518160 w 1623461"/>
              <a:gd name="connsiteY12" fmla="*/ 510139 h 1321869"/>
              <a:gd name="connsiteX13" fmla="*/ 450783 w 1623461"/>
              <a:gd name="connsiteY13" fmla="*/ 654517 h 1321869"/>
              <a:gd name="connsiteX14" fmla="*/ 585537 w 1623461"/>
              <a:gd name="connsiteY14" fmla="*/ 587141 h 1321869"/>
              <a:gd name="connsiteX15" fmla="*/ 662539 w 1623461"/>
              <a:gd name="connsiteY15" fmla="*/ 481263 h 1321869"/>
              <a:gd name="connsiteX16" fmla="*/ 691414 w 1623461"/>
              <a:gd name="connsiteY16" fmla="*/ 616016 h 1321869"/>
              <a:gd name="connsiteX17" fmla="*/ 864669 w 1623461"/>
              <a:gd name="connsiteY17" fmla="*/ 567890 h 1321869"/>
              <a:gd name="connsiteX18" fmla="*/ 1086050 w 1623461"/>
              <a:gd name="connsiteY18" fmla="*/ 760395 h 1321869"/>
              <a:gd name="connsiteX19" fmla="*/ 1172678 w 1623461"/>
              <a:gd name="connsiteY19" fmla="*/ 1049153 h 1321869"/>
              <a:gd name="connsiteX20" fmla="*/ 1201553 w 1623461"/>
              <a:gd name="connsiteY20" fmla="*/ 1241659 h 1321869"/>
              <a:gd name="connsiteX21" fmla="*/ 1220804 w 1623461"/>
              <a:gd name="connsiteY21" fmla="*/ 1299410 h 1321869"/>
              <a:gd name="connsiteX22" fmla="*/ 1374808 w 1623461"/>
              <a:gd name="connsiteY22" fmla="*/ 1251284 h 1321869"/>
              <a:gd name="connsiteX23" fmla="*/ 1288181 w 1623461"/>
              <a:gd name="connsiteY23" fmla="*/ 875899 h 1321869"/>
              <a:gd name="connsiteX24" fmla="*/ 1143802 w 1623461"/>
              <a:gd name="connsiteY24" fmla="*/ 712269 h 1321869"/>
              <a:gd name="connsiteX25" fmla="*/ 1182303 w 1623461"/>
              <a:gd name="connsiteY25" fmla="*/ 577515 h 1321869"/>
              <a:gd name="connsiteX26" fmla="*/ 1230429 w 1623461"/>
              <a:gd name="connsiteY26" fmla="*/ 423511 h 1321869"/>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73793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73793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22458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461436"/>
              <a:gd name="connsiteY0" fmla="*/ 423511 h 1403683"/>
              <a:gd name="connsiteX1" fmla="*/ 1182303 w 1461436"/>
              <a:gd name="connsiteY1" fmla="*/ 154004 h 1403683"/>
              <a:gd name="connsiteX2" fmla="*/ 1268930 w 1461436"/>
              <a:gd name="connsiteY2" fmla="*/ 96252 h 1403683"/>
              <a:gd name="connsiteX3" fmla="*/ 1461436 w 1461436"/>
              <a:gd name="connsiteY3" fmla="*/ 22458 h 1403683"/>
              <a:gd name="connsiteX4" fmla="*/ 296779 w 1461436"/>
              <a:gd name="connsiteY4" fmla="*/ 0 h 1403683"/>
              <a:gd name="connsiteX5" fmla="*/ 296779 w 1461436"/>
              <a:gd name="connsiteY5" fmla="*/ 163629 h 1403683"/>
              <a:gd name="connsiteX6" fmla="*/ 306404 w 1461436"/>
              <a:gd name="connsiteY6" fmla="*/ 250256 h 1403683"/>
              <a:gd name="connsiteX7" fmla="*/ 460408 w 1461436"/>
              <a:gd name="connsiteY7" fmla="*/ 423511 h 1403683"/>
              <a:gd name="connsiteX8" fmla="*/ 296779 w 1461436"/>
              <a:gd name="connsiteY8" fmla="*/ 442762 h 1403683"/>
              <a:gd name="connsiteX9" fmla="*/ 113899 w 1461436"/>
              <a:gd name="connsiteY9" fmla="*/ 471637 h 1403683"/>
              <a:gd name="connsiteX10" fmla="*/ 17646 w 1461436"/>
              <a:gd name="connsiteY10" fmla="*/ 481263 h 1403683"/>
              <a:gd name="connsiteX11" fmla="*/ 219777 w 1461436"/>
              <a:gd name="connsiteY11" fmla="*/ 596766 h 1403683"/>
              <a:gd name="connsiteX12" fmla="*/ 518160 w 1461436"/>
              <a:gd name="connsiteY12" fmla="*/ 510139 h 1403683"/>
              <a:gd name="connsiteX13" fmla="*/ 450783 w 1461436"/>
              <a:gd name="connsiteY13" fmla="*/ 654517 h 1403683"/>
              <a:gd name="connsiteX14" fmla="*/ 585537 w 1461436"/>
              <a:gd name="connsiteY14" fmla="*/ 587141 h 1403683"/>
              <a:gd name="connsiteX15" fmla="*/ 662539 w 1461436"/>
              <a:gd name="connsiteY15" fmla="*/ 481263 h 1403683"/>
              <a:gd name="connsiteX16" fmla="*/ 691414 w 1461436"/>
              <a:gd name="connsiteY16" fmla="*/ 616016 h 1403683"/>
              <a:gd name="connsiteX17" fmla="*/ 864669 w 1461436"/>
              <a:gd name="connsiteY17" fmla="*/ 567890 h 1403683"/>
              <a:gd name="connsiteX18" fmla="*/ 1086050 w 1461436"/>
              <a:gd name="connsiteY18" fmla="*/ 760395 h 1403683"/>
              <a:gd name="connsiteX19" fmla="*/ 1172678 w 1461436"/>
              <a:gd name="connsiteY19" fmla="*/ 1049153 h 1403683"/>
              <a:gd name="connsiteX20" fmla="*/ 1201553 w 1461436"/>
              <a:gd name="connsiteY20" fmla="*/ 1241659 h 1403683"/>
              <a:gd name="connsiteX21" fmla="*/ 1324440 w 1461436"/>
              <a:gd name="connsiteY21" fmla="*/ 1402079 h 1403683"/>
              <a:gd name="connsiteX22" fmla="*/ 1374808 w 1461436"/>
              <a:gd name="connsiteY22" fmla="*/ 1251284 h 1403683"/>
              <a:gd name="connsiteX23" fmla="*/ 1288181 w 1461436"/>
              <a:gd name="connsiteY23" fmla="*/ 875899 h 1403683"/>
              <a:gd name="connsiteX24" fmla="*/ 1143802 w 1461436"/>
              <a:gd name="connsiteY24" fmla="*/ 712269 h 1403683"/>
              <a:gd name="connsiteX25" fmla="*/ 1182303 w 1461436"/>
              <a:gd name="connsiteY25" fmla="*/ 577515 h 1403683"/>
              <a:gd name="connsiteX26" fmla="*/ 1230429 w 1461436"/>
              <a:gd name="connsiteY26" fmla="*/ 423511 h 140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1436" h="1403683">
                <a:moveTo>
                  <a:pt x="1230429" y="423511"/>
                </a:moveTo>
                <a:cubicBezTo>
                  <a:pt x="1230429" y="352926"/>
                  <a:pt x="1175886" y="208547"/>
                  <a:pt x="1182303" y="154004"/>
                </a:cubicBezTo>
                <a:cubicBezTo>
                  <a:pt x="1188720" y="99461"/>
                  <a:pt x="1222408" y="118176"/>
                  <a:pt x="1268930" y="96252"/>
                </a:cubicBezTo>
                <a:cubicBezTo>
                  <a:pt x="1315452" y="74328"/>
                  <a:pt x="1400898" y="99092"/>
                  <a:pt x="1461436" y="22458"/>
                </a:cubicBezTo>
                <a:cubicBezTo>
                  <a:pt x="1275348" y="8020"/>
                  <a:pt x="543684" y="41528"/>
                  <a:pt x="296779" y="0"/>
                </a:cubicBezTo>
                <a:cubicBezTo>
                  <a:pt x="318743" y="119256"/>
                  <a:pt x="295175" y="121920"/>
                  <a:pt x="296779" y="163629"/>
                </a:cubicBezTo>
                <a:cubicBezTo>
                  <a:pt x="298383" y="205338"/>
                  <a:pt x="279133" y="206942"/>
                  <a:pt x="306404" y="250256"/>
                </a:cubicBezTo>
                <a:cubicBezTo>
                  <a:pt x="333675" y="293570"/>
                  <a:pt x="462012" y="391427"/>
                  <a:pt x="460408" y="423511"/>
                </a:cubicBezTo>
                <a:cubicBezTo>
                  <a:pt x="458804" y="455595"/>
                  <a:pt x="354531" y="434741"/>
                  <a:pt x="296779" y="442762"/>
                </a:cubicBezTo>
                <a:cubicBezTo>
                  <a:pt x="239028" y="450783"/>
                  <a:pt x="160421" y="465220"/>
                  <a:pt x="113899" y="471637"/>
                </a:cubicBezTo>
                <a:cubicBezTo>
                  <a:pt x="67377" y="478054"/>
                  <a:pt x="0" y="460408"/>
                  <a:pt x="17646" y="481263"/>
                </a:cubicBezTo>
                <a:cubicBezTo>
                  <a:pt x="35292" y="502118"/>
                  <a:pt x="136358" y="591953"/>
                  <a:pt x="219777" y="596766"/>
                </a:cubicBezTo>
                <a:cubicBezTo>
                  <a:pt x="303196" y="601579"/>
                  <a:pt x="479659" y="500514"/>
                  <a:pt x="518160" y="510139"/>
                </a:cubicBezTo>
                <a:cubicBezTo>
                  <a:pt x="556661" y="519764"/>
                  <a:pt x="439554" y="641683"/>
                  <a:pt x="450783" y="654517"/>
                </a:cubicBezTo>
                <a:cubicBezTo>
                  <a:pt x="462012" y="667351"/>
                  <a:pt x="550244" y="616017"/>
                  <a:pt x="585537" y="587141"/>
                </a:cubicBezTo>
                <a:cubicBezTo>
                  <a:pt x="620830" y="558265"/>
                  <a:pt x="644893" y="476451"/>
                  <a:pt x="662539" y="481263"/>
                </a:cubicBezTo>
                <a:cubicBezTo>
                  <a:pt x="680185" y="486076"/>
                  <a:pt x="657726" y="601578"/>
                  <a:pt x="691414" y="616016"/>
                </a:cubicBezTo>
                <a:cubicBezTo>
                  <a:pt x="725102" y="630454"/>
                  <a:pt x="798896" y="543827"/>
                  <a:pt x="864669" y="567890"/>
                </a:cubicBezTo>
                <a:cubicBezTo>
                  <a:pt x="930442" y="591953"/>
                  <a:pt x="1034715" y="680185"/>
                  <a:pt x="1086050" y="760395"/>
                </a:cubicBezTo>
                <a:cubicBezTo>
                  <a:pt x="1137385" y="840605"/>
                  <a:pt x="1153428" y="968942"/>
                  <a:pt x="1172678" y="1049153"/>
                </a:cubicBezTo>
                <a:cubicBezTo>
                  <a:pt x="1191929" y="1129364"/>
                  <a:pt x="1176259" y="1182838"/>
                  <a:pt x="1201553" y="1241659"/>
                </a:cubicBezTo>
                <a:cubicBezTo>
                  <a:pt x="1226847" y="1300480"/>
                  <a:pt x="1295564" y="1400475"/>
                  <a:pt x="1324440" y="1402079"/>
                </a:cubicBezTo>
                <a:cubicBezTo>
                  <a:pt x="1353316" y="1403683"/>
                  <a:pt x="1380851" y="1338981"/>
                  <a:pt x="1374808" y="1251284"/>
                </a:cubicBezTo>
                <a:cubicBezTo>
                  <a:pt x="1368765" y="1163587"/>
                  <a:pt x="1326682" y="965735"/>
                  <a:pt x="1288181" y="875899"/>
                </a:cubicBezTo>
                <a:cubicBezTo>
                  <a:pt x="1249680" y="786063"/>
                  <a:pt x="1161448" y="762000"/>
                  <a:pt x="1143802" y="712269"/>
                </a:cubicBezTo>
                <a:cubicBezTo>
                  <a:pt x="1126156" y="662538"/>
                  <a:pt x="1171074" y="627245"/>
                  <a:pt x="1182303" y="577515"/>
                </a:cubicBezTo>
                <a:cubicBezTo>
                  <a:pt x="1193532" y="527785"/>
                  <a:pt x="1230429" y="494096"/>
                  <a:pt x="1230429" y="423511"/>
                </a:cubicBezTo>
                <a:close/>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7"/>
          <p:cNvGrpSpPr/>
          <p:nvPr/>
        </p:nvGrpSpPr>
        <p:grpSpPr>
          <a:xfrm>
            <a:off x="3352800" y="36576"/>
            <a:ext cx="5168925" cy="1944624"/>
            <a:chOff x="2276488" y="61639"/>
            <a:chExt cx="5168925" cy="1944624"/>
          </a:xfrm>
        </p:grpSpPr>
        <p:sp>
          <p:nvSpPr>
            <p:cNvPr id="9" name="TextBox 8"/>
            <p:cNvSpPr txBox="1"/>
            <p:nvPr/>
          </p:nvSpPr>
          <p:spPr>
            <a:xfrm>
              <a:off x="2886088" y="990600"/>
              <a:ext cx="4559325" cy="1015663"/>
            </a:xfrm>
            <a:prstGeom prst="rect">
              <a:avLst/>
            </a:prstGeom>
            <a:solidFill>
              <a:schemeClr val="bg1">
                <a:alpha val="76000"/>
              </a:schemeClr>
            </a:solidFill>
            <a:ln w="63500">
              <a:solidFill>
                <a:schemeClr val="tx1"/>
              </a:solidFill>
            </a:ln>
          </p:spPr>
          <p:txBody>
            <a:bodyPr wrap="none" rtlCol="0">
              <a:spAutoFit/>
            </a:bodyPr>
            <a:lstStyle/>
            <a:p>
              <a:pPr algn="ctr"/>
              <a:r>
                <a:rPr lang="en-US" sz="3000" b="1" dirty="0" smtClean="0"/>
                <a:t>Tribes in North America at </a:t>
              </a:r>
            </a:p>
            <a:p>
              <a:pPr algn="ctr"/>
              <a:r>
                <a:rPr lang="en-US" sz="3000" b="1" dirty="0" smtClean="0"/>
                <a:t>1</a:t>
              </a:r>
              <a:r>
                <a:rPr lang="en-US" sz="3000" b="1" baseline="30000" dirty="0" smtClean="0"/>
                <a:t>st</a:t>
              </a:r>
              <a:r>
                <a:rPr lang="en-US" sz="3000" b="1" dirty="0" smtClean="0"/>
                <a:t> contact with Europeans</a:t>
              </a:r>
              <a:endParaRPr lang="en-US" sz="3000" b="1" dirty="0"/>
            </a:p>
          </p:txBody>
        </p:sp>
        <p:grpSp>
          <p:nvGrpSpPr>
            <p:cNvPr id="5" name="Group 9"/>
            <p:cNvGrpSpPr/>
            <p:nvPr/>
          </p:nvGrpSpPr>
          <p:grpSpPr>
            <a:xfrm>
              <a:off x="2276488" y="61639"/>
              <a:ext cx="2676512" cy="1614761"/>
              <a:chOff x="2133600" y="61639"/>
              <a:chExt cx="2676512" cy="1614761"/>
            </a:xfrm>
          </p:grpSpPr>
          <p:sp>
            <p:nvSpPr>
              <p:cNvPr id="12" name="Oval 11"/>
              <p:cNvSpPr/>
              <p:nvPr/>
            </p:nvSpPr>
            <p:spPr>
              <a:xfrm>
                <a:off x="2676512" y="61639"/>
                <a:ext cx="2133600" cy="533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rved Right Arrow 12"/>
              <p:cNvSpPr/>
              <p:nvPr/>
            </p:nvSpPr>
            <p:spPr>
              <a:xfrm>
                <a:off x="2133600" y="304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8" name="Curved Right Arrow 17"/>
          <p:cNvSpPr/>
          <p:nvPr/>
        </p:nvSpPr>
        <p:spPr>
          <a:xfrm>
            <a:off x="3352800" y="1447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3962400" y="1981200"/>
            <a:ext cx="4572000" cy="1015663"/>
          </a:xfrm>
          <a:prstGeom prst="rect">
            <a:avLst/>
          </a:prstGeom>
          <a:solidFill>
            <a:schemeClr val="bg1">
              <a:alpha val="76000"/>
            </a:schemeClr>
          </a:solidFill>
          <a:ln w="63500">
            <a:solidFill>
              <a:schemeClr val="tx1"/>
            </a:solidFill>
          </a:ln>
        </p:spPr>
        <p:txBody>
          <a:bodyPr wrap="square" rtlCol="0">
            <a:spAutoFit/>
          </a:bodyPr>
          <a:lstStyle/>
          <a:p>
            <a:r>
              <a:rPr lang="en-US" sz="3000" b="1" dirty="0" smtClean="0"/>
              <a:t>   5-10 million people</a:t>
            </a:r>
          </a:p>
          <a:p>
            <a:r>
              <a:rPr lang="en-US" sz="3000" b="1" dirty="0" smtClean="0"/>
              <a:t>   in 500-600 tribal societies</a:t>
            </a:r>
            <a:endParaRPr lang="en-US" sz="3000" b="1" dirty="0"/>
          </a:p>
        </p:txBody>
      </p:sp>
      <p:sp>
        <p:nvSpPr>
          <p:cNvPr id="19" name="Rectangle 18"/>
          <p:cNvSpPr/>
          <p:nvPr/>
        </p:nvSpPr>
        <p:spPr>
          <a:xfrm>
            <a:off x="304800" y="76200"/>
            <a:ext cx="2743200" cy="6629400"/>
          </a:xfrm>
          <a:prstGeom prst="rect">
            <a:avLst/>
          </a:prstGeom>
          <a:noFill/>
          <a:ln w="101600">
            <a:solidFill>
              <a:schemeClr val="accent6">
                <a:lumMod val="75000"/>
              </a:schemeClr>
            </a:solidFill>
          </a:ln>
          <a:effectLst>
            <a:outerShdw dist="38100" dir="36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7">
                                            <p:bg/>
                                          </p:spTgt>
                                        </p:tgtEl>
                                      </p:cBhvr>
                                    </p:animEffect>
                                    <p:set>
                                      <p:cBhvr>
                                        <p:cTn id="7" dur="1" fill="hold">
                                          <p:stCondLst>
                                            <p:cond delay="999"/>
                                          </p:stCondLst>
                                        </p:cTn>
                                        <p:tgtEl>
                                          <p:spTgt spid="17">
                                            <p:bg/>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7">
                                            <p:txEl>
                                              <p:pRg st="0" end="0"/>
                                            </p:txEl>
                                          </p:spTgt>
                                        </p:tgtEl>
                                      </p:cBhvr>
                                    </p:animEffect>
                                    <p:set>
                                      <p:cBhvr>
                                        <p:cTn id="10" dur="1" fill="hold">
                                          <p:stCondLst>
                                            <p:cond delay="999"/>
                                          </p:stCondLst>
                                        </p:cTn>
                                        <p:tgtEl>
                                          <p:spTgt spid="17">
                                            <p:txEl>
                                              <p:pRg st="0" end="0"/>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7">
                                            <p:txEl>
                                              <p:pRg st="1" end="1"/>
                                            </p:txEl>
                                          </p:spTgt>
                                        </p:tgtEl>
                                      </p:cBhvr>
                                    </p:animEffect>
                                    <p:set>
                                      <p:cBhvr>
                                        <p:cTn id="13" dur="1" fill="hold">
                                          <p:stCondLst>
                                            <p:cond delay="999"/>
                                          </p:stCondLst>
                                        </p:cTn>
                                        <p:tgtEl>
                                          <p:spTgt spid="17">
                                            <p:txEl>
                                              <p:pRg st="1" end="1"/>
                                            </p:txEl>
                                          </p:spTgt>
                                        </p:tgtEl>
                                        <p:attrNameLst>
                                          <p:attrName>style.visibility</p:attrName>
                                        </p:attrNameLst>
                                      </p:cBhvr>
                                      <p:to>
                                        <p:strVal val="hidden"/>
                                      </p:to>
                                    </p:se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1000"/>
                                        <p:tgtEl>
                                          <p:spTgt spid="18"/>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2000"/>
                                        <p:tgtEl>
                                          <p:spTgt spid="16"/>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6" grpId="0" animBg="1"/>
      <p:bldP spid="18" grpId="0" animBg="1"/>
      <p:bldP spid="17" grpId="0" build="allAtOnce" animBg="1"/>
      <p:bldP spid="19" grpId="0" animBg="1"/>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0" name="Group 19"/>
          <p:cNvGrpSpPr/>
          <p:nvPr/>
        </p:nvGrpSpPr>
        <p:grpSpPr>
          <a:xfrm>
            <a:off x="228601" y="-57147"/>
            <a:ext cx="2895599" cy="6915147"/>
            <a:chOff x="228601" y="-57147"/>
            <a:chExt cx="2895599" cy="6915147"/>
          </a:xfrm>
        </p:grpSpPr>
        <p:pic>
          <p:nvPicPr>
            <p:cNvPr id="4" name="Picture 4"/>
            <p:cNvPicPr>
              <a:picLocks noChangeAspect="1" noChangeArrowheads="1"/>
            </p:cNvPicPr>
            <p:nvPr/>
          </p:nvPicPr>
          <p:blipFill>
            <a:blip r:embed="rId3" cstate="print"/>
            <a:srcRect t="11376" r="66964"/>
            <a:stretch>
              <a:fillRect/>
            </a:stretch>
          </p:blipFill>
          <p:spPr bwMode="auto">
            <a:xfrm>
              <a:off x="304800" y="0"/>
              <a:ext cx="2819400" cy="6858000"/>
            </a:xfrm>
            <a:prstGeom prst="rect">
              <a:avLst/>
            </a:prstGeom>
            <a:noFill/>
            <a:ln w="9525">
              <a:noFill/>
              <a:miter lim="800000"/>
              <a:headEnd/>
              <a:tailEnd/>
            </a:ln>
            <a:effectLst/>
          </p:spPr>
        </p:pic>
        <p:sp>
          <p:nvSpPr>
            <p:cNvPr id="14" name="Freeform 13"/>
            <p:cNvSpPr>
              <a:spLocks noChangeAspect="1"/>
            </p:cNvSpPr>
            <p:nvPr/>
          </p:nvSpPr>
          <p:spPr>
            <a:xfrm>
              <a:off x="1981200" y="3200400"/>
              <a:ext cx="813973" cy="245813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a:spLocks noChangeAspect="1"/>
            </p:cNvSpPr>
            <p:nvPr/>
          </p:nvSpPr>
          <p:spPr>
            <a:xfrm>
              <a:off x="228601" y="-57147"/>
              <a:ext cx="2149077" cy="2083592"/>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 name="connsiteX0" fmla="*/ 1230429 w 1482291"/>
                <a:gd name="connsiteY0" fmla="*/ 949693 h 1848051"/>
                <a:gd name="connsiteX1" fmla="*/ 1182303 w 1482291"/>
                <a:gd name="connsiteY1" fmla="*/ 680186 h 1848051"/>
                <a:gd name="connsiteX2" fmla="*/ 1268930 w 1482291"/>
                <a:gd name="connsiteY2" fmla="*/ 622434 h 1848051"/>
                <a:gd name="connsiteX3" fmla="*/ 1413309 w 1482291"/>
                <a:gd name="connsiteY3" fmla="*/ 612809 h 1848051"/>
                <a:gd name="connsiteX4" fmla="*/ 1461436 w 1482291"/>
                <a:gd name="connsiteY4" fmla="*/ 497306 h 1848051"/>
                <a:gd name="connsiteX5" fmla="*/ 1288181 w 1482291"/>
                <a:gd name="connsiteY5" fmla="*/ 266299 h 1848051"/>
                <a:gd name="connsiteX6" fmla="*/ 1201553 w 1482291"/>
                <a:gd name="connsiteY6" fmla="*/ 73794 h 1848051"/>
                <a:gd name="connsiteX7" fmla="*/ 980172 w 1482291"/>
                <a:gd name="connsiteY7" fmla="*/ 35293 h 1848051"/>
                <a:gd name="connsiteX8" fmla="*/ 893545 w 1482291"/>
                <a:gd name="connsiteY8" fmla="*/ 73794 h 1848051"/>
                <a:gd name="connsiteX9" fmla="*/ 729916 w 1482291"/>
                <a:gd name="connsiteY9" fmla="*/ 35293 h 1848051"/>
                <a:gd name="connsiteX10" fmla="*/ 749166 w 1482291"/>
                <a:gd name="connsiteY10" fmla="*/ 285550 h 1848051"/>
                <a:gd name="connsiteX11" fmla="*/ 614412 w 1482291"/>
                <a:gd name="connsiteY11" fmla="*/ 189297 h 1848051"/>
                <a:gd name="connsiteX12" fmla="*/ 537410 w 1482291"/>
                <a:gd name="connsiteY12" fmla="*/ 352927 h 1848051"/>
                <a:gd name="connsiteX13" fmla="*/ 624038 w 1482291"/>
                <a:gd name="connsiteY13" fmla="*/ 429929 h 1848051"/>
                <a:gd name="connsiteX14" fmla="*/ 537410 w 1482291"/>
                <a:gd name="connsiteY14" fmla="*/ 506931 h 1848051"/>
                <a:gd name="connsiteX15" fmla="*/ 296779 w 1482291"/>
                <a:gd name="connsiteY15" fmla="*/ 526182 h 1848051"/>
                <a:gd name="connsiteX16" fmla="*/ 296779 w 1482291"/>
                <a:gd name="connsiteY16" fmla="*/ 689811 h 1848051"/>
                <a:gd name="connsiteX17" fmla="*/ 306404 w 1482291"/>
                <a:gd name="connsiteY17" fmla="*/ 776438 h 1848051"/>
                <a:gd name="connsiteX18" fmla="*/ 460408 w 1482291"/>
                <a:gd name="connsiteY18" fmla="*/ 949693 h 1848051"/>
                <a:gd name="connsiteX19" fmla="*/ 296779 w 1482291"/>
                <a:gd name="connsiteY19" fmla="*/ 968944 h 1848051"/>
                <a:gd name="connsiteX20" fmla="*/ 113899 w 1482291"/>
                <a:gd name="connsiteY20" fmla="*/ 997819 h 1848051"/>
                <a:gd name="connsiteX21" fmla="*/ 17646 w 1482291"/>
                <a:gd name="connsiteY21" fmla="*/ 1007445 h 1848051"/>
                <a:gd name="connsiteX22" fmla="*/ 219777 w 1482291"/>
                <a:gd name="connsiteY22" fmla="*/ 1122948 h 1848051"/>
                <a:gd name="connsiteX23" fmla="*/ 518160 w 1482291"/>
                <a:gd name="connsiteY23" fmla="*/ 1036321 h 1848051"/>
                <a:gd name="connsiteX24" fmla="*/ 450783 w 1482291"/>
                <a:gd name="connsiteY24" fmla="*/ 1180699 h 1848051"/>
                <a:gd name="connsiteX25" fmla="*/ 585537 w 1482291"/>
                <a:gd name="connsiteY25" fmla="*/ 1113323 h 1848051"/>
                <a:gd name="connsiteX26" fmla="*/ 662539 w 1482291"/>
                <a:gd name="connsiteY26" fmla="*/ 1007445 h 1848051"/>
                <a:gd name="connsiteX27" fmla="*/ 691414 w 1482291"/>
                <a:gd name="connsiteY27" fmla="*/ 1142198 h 1848051"/>
                <a:gd name="connsiteX28" fmla="*/ 864669 w 1482291"/>
                <a:gd name="connsiteY28" fmla="*/ 1094072 h 1848051"/>
                <a:gd name="connsiteX29" fmla="*/ 1086050 w 1482291"/>
                <a:gd name="connsiteY29" fmla="*/ 1286577 h 1848051"/>
                <a:gd name="connsiteX30" fmla="*/ 1172678 w 1482291"/>
                <a:gd name="connsiteY30" fmla="*/ 1575335 h 1848051"/>
                <a:gd name="connsiteX31" fmla="*/ 1201553 w 1482291"/>
                <a:gd name="connsiteY31" fmla="*/ 1767841 h 1848051"/>
                <a:gd name="connsiteX32" fmla="*/ 1220804 w 1482291"/>
                <a:gd name="connsiteY32" fmla="*/ 1825592 h 1848051"/>
                <a:gd name="connsiteX33" fmla="*/ 1374808 w 1482291"/>
                <a:gd name="connsiteY33" fmla="*/ 1777466 h 1848051"/>
                <a:gd name="connsiteX34" fmla="*/ 1288181 w 1482291"/>
                <a:gd name="connsiteY34" fmla="*/ 1402081 h 1848051"/>
                <a:gd name="connsiteX35" fmla="*/ 1143802 w 1482291"/>
                <a:gd name="connsiteY35" fmla="*/ 1238451 h 1848051"/>
                <a:gd name="connsiteX36" fmla="*/ 1182303 w 1482291"/>
                <a:gd name="connsiteY36" fmla="*/ 1103697 h 1848051"/>
                <a:gd name="connsiteX37" fmla="*/ 1230429 w 1482291"/>
                <a:gd name="connsiteY37" fmla="*/ 949693 h 1848051"/>
                <a:gd name="connsiteX0" fmla="*/ 1230429 w 1496729"/>
                <a:gd name="connsiteY0" fmla="*/ 952901 h 1851259"/>
                <a:gd name="connsiteX1" fmla="*/ 1182303 w 1496729"/>
                <a:gd name="connsiteY1" fmla="*/ 683394 h 1851259"/>
                <a:gd name="connsiteX2" fmla="*/ 1268930 w 1496729"/>
                <a:gd name="connsiteY2" fmla="*/ 625642 h 1851259"/>
                <a:gd name="connsiteX3" fmla="*/ 1413309 w 1496729"/>
                <a:gd name="connsiteY3" fmla="*/ 616017 h 1851259"/>
                <a:gd name="connsiteX4" fmla="*/ 1461436 w 1496729"/>
                <a:gd name="connsiteY4" fmla="*/ 500514 h 1851259"/>
                <a:gd name="connsiteX5" fmla="*/ 1201553 w 1496729"/>
                <a:gd name="connsiteY5" fmla="*/ 77002 h 1851259"/>
                <a:gd name="connsiteX6" fmla="*/ 980172 w 1496729"/>
                <a:gd name="connsiteY6" fmla="*/ 38501 h 1851259"/>
                <a:gd name="connsiteX7" fmla="*/ 893545 w 1496729"/>
                <a:gd name="connsiteY7" fmla="*/ 77002 h 1851259"/>
                <a:gd name="connsiteX8" fmla="*/ 729916 w 1496729"/>
                <a:gd name="connsiteY8" fmla="*/ 38501 h 1851259"/>
                <a:gd name="connsiteX9" fmla="*/ 749166 w 1496729"/>
                <a:gd name="connsiteY9" fmla="*/ 288758 h 1851259"/>
                <a:gd name="connsiteX10" fmla="*/ 614412 w 1496729"/>
                <a:gd name="connsiteY10" fmla="*/ 192505 h 1851259"/>
                <a:gd name="connsiteX11" fmla="*/ 537410 w 1496729"/>
                <a:gd name="connsiteY11" fmla="*/ 356135 h 1851259"/>
                <a:gd name="connsiteX12" fmla="*/ 624038 w 1496729"/>
                <a:gd name="connsiteY12" fmla="*/ 433137 h 1851259"/>
                <a:gd name="connsiteX13" fmla="*/ 537410 w 1496729"/>
                <a:gd name="connsiteY13" fmla="*/ 510139 h 1851259"/>
                <a:gd name="connsiteX14" fmla="*/ 296779 w 1496729"/>
                <a:gd name="connsiteY14" fmla="*/ 529390 h 1851259"/>
                <a:gd name="connsiteX15" fmla="*/ 296779 w 1496729"/>
                <a:gd name="connsiteY15" fmla="*/ 693019 h 1851259"/>
                <a:gd name="connsiteX16" fmla="*/ 306404 w 1496729"/>
                <a:gd name="connsiteY16" fmla="*/ 779646 h 1851259"/>
                <a:gd name="connsiteX17" fmla="*/ 460408 w 1496729"/>
                <a:gd name="connsiteY17" fmla="*/ 952901 h 1851259"/>
                <a:gd name="connsiteX18" fmla="*/ 296779 w 1496729"/>
                <a:gd name="connsiteY18" fmla="*/ 972152 h 1851259"/>
                <a:gd name="connsiteX19" fmla="*/ 113899 w 1496729"/>
                <a:gd name="connsiteY19" fmla="*/ 1001027 h 1851259"/>
                <a:gd name="connsiteX20" fmla="*/ 17646 w 1496729"/>
                <a:gd name="connsiteY20" fmla="*/ 1010653 h 1851259"/>
                <a:gd name="connsiteX21" fmla="*/ 219777 w 1496729"/>
                <a:gd name="connsiteY21" fmla="*/ 1126156 h 1851259"/>
                <a:gd name="connsiteX22" fmla="*/ 518160 w 1496729"/>
                <a:gd name="connsiteY22" fmla="*/ 1039529 h 1851259"/>
                <a:gd name="connsiteX23" fmla="*/ 450783 w 1496729"/>
                <a:gd name="connsiteY23" fmla="*/ 1183907 h 1851259"/>
                <a:gd name="connsiteX24" fmla="*/ 585537 w 1496729"/>
                <a:gd name="connsiteY24" fmla="*/ 1116531 h 1851259"/>
                <a:gd name="connsiteX25" fmla="*/ 662539 w 1496729"/>
                <a:gd name="connsiteY25" fmla="*/ 1010653 h 1851259"/>
                <a:gd name="connsiteX26" fmla="*/ 691414 w 1496729"/>
                <a:gd name="connsiteY26" fmla="*/ 1145406 h 1851259"/>
                <a:gd name="connsiteX27" fmla="*/ 864669 w 1496729"/>
                <a:gd name="connsiteY27" fmla="*/ 1097280 h 1851259"/>
                <a:gd name="connsiteX28" fmla="*/ 1086050 w 1496729"/>
                <a:gd name="connsiteY28" fmla="*/ 1289785 h 1851259"/>
                <a:gd name="connsiteX29" fmla="*/ 1172678 w 1496729"/>
                <a:gd name="connsiteY29" fmla="*/ 1578543 h 1851259"/>
                <a:gd name="connsiteX30" fmla="*/ 1201553 w 1496729"/>
                <a:gd name="connsiteY30" fmla="*/ 1771049 h 1851259"/>
                <a:gd name="connsiteX31" fmla="*/ 1220804 w 1496729"/>
                <a:gd name="connsiteY31" fmla="*/ 1828800 h 1851259"/>
                <a:gd name="connsiteX32" fmla="*/ 1374808 w 1496729"/>
                <a:gd name="connsiteY32" fmla="*/ 1780674 h 1851259"/>
                <a:gd name="connsiteX33" fmla="*/ 1288181 w 1496729"/>
                <a:gd name="connsiteY33" fmla="*/ 1405289 h 1851259"/>
                <a:gd name="connsiteX34" fmla="*/ 1143802 w 1496729"/>
                <a:gd name="connsiteY34" fmla="*/ 1241659 h 1851259"/>
                <a:gd name="connsiteX35" fmla="*/ 1182303 w 1496729"/>
                <a:gd name="connsiteY35" fmla="*/ 1106905 h 1851259"/>
                <a:gd name="connsiteX36" fmla="*/ 1230429 w 1496729"/>
                <a:gd name="connsiteY36" fmla="*/ 952901 h 1851259"/>
                <a:gd name="connsiteX0" fmla="*/ 1230429 w 1533626"/>
                <a:gd name="connsiteY0" fmla="*/ 984985 h 1883343"/>
                <a:gd name="connsiteX1" fmla="*/ 1182303 w 1533626"/>
                <a:gd name="connsiteY1" fmla="*/ 715478 h 1883343"/>
                <a:gd name="connsiteX2" fmla="*/ 1268930 w 1533626"/>
                <a:gd name="connsiteY2" fmla="*/ 657726 h 1883343"/>
                <a:gd name="connsiteX3" fmla="*/ 1413309 w 1533626"/>
                <a:gd name="connsiteY3" fmla="*/ 648101 h 1883343"/>
                <a:gd name="connsiteX4" fmla="*/ 1461436 w 1533626"/>
                <a:gd name="connsiteY4" fmla="*/ 532598 h 1883343"/>
                <a:gd name="connsiteX5" fmla="*/ 980172 w 1533626"/>
                <a:gd name="connsiteY5" fmla="*/ 70585 h 1883343"/>
                <a:gd name="connsiteX6" fmla="*/ 893545 w 1533626"/>
                <a:gd name="connsiteY6" fmla="*/ 109086 h 1883343"/>
                <a:gd name="connsiteX7" fmla="*/ 729916 w 1533626"/>
                <a:gd name="connsiteY7" fmla="*/ 70585 h 1883343"/>
                <a:gd name="connsiteX8" fmla="*/ 749166 w 1533626"/>
                <a:gd name="connsiteY8" fmla="*/ 320842 h 1883343"/>
                <a:gd name="connsiteX9" fmla="*/ 614412 w 1533626"/>
                <a:gd name="connsiteY9" fmla="*/ 224589 h 1883343"/>
                <a:gd name="connsiteX10" fmla="*/ 537410 w 1533626"/>
                <a:gd name="connsiteY10" fmla="*/ 388219 h 1883343"/>
                <a:gd name="connsiteX11" fmla="*/ 624038 w 1533626"/>
                <a:gd name="connsiteY11" fmla="*/ 465221 h 1883343"/>
                <a:gd name="connsiteX12" fmla="*/ 537410 w 1533626"/>
                <a:gd name="connsiteY12" fmla="*/ 542223 h 1883343"/>
                <a:gd name="connsiteX13" fmla="*/ 296779 w 1533626"/>
                <a:gd name="connsiteY13" fmla="*/ 561474 h 1883343"/>
                <a:gd name="connsiteX14" fmla="*/ 296779 w 1533626"/>
                <a:gd name="connsiteY14" fmla="*/ 725103 h 1883343"/>
                <a:gd name="connsiteX15" fmla="*/ 306404 w 1533626"/>
                <a:gd name="connsiteY15" fmla="*/ 811730 h 1883343"/>
                <a:gd name="connsiteX16" fmla="*/ 460408 w 1533626"/>
                <a:gd name="connsiteY16" fmla="*/ 984985 h 1883343"/>
                <a:gd name="connsiteX17" fmla="*/ 296779 w 1533626"/>
                <a:gd name="connsiteY17" fmla="*/ 1004236 h 1883343"/>
                <a:gd name="connsiteX18" fmla="*/ 113899 w 1533626"/>
                <a:gd name="connsiteY18" fmla="*/ 1033111 h 1883343"/>
                <a:gd name="connsiteX19" fmla="*/ 17646 w 1533626"/>
                <a:gd name="connsiteY19" fmla="*/ 1042737 h 1883343"/>
                <a:gd name="connsiteX20" fmla="*/ 219777 w 1533626"/>
                <a:gd name="connsiteY20" fmla="*/ 1158240 h 1883343"/>
                <a:gd name="connsiteX21" fmla="*/ 518160 w 1533626"/>
                <a:gd name="connsiteY21" fmla="*/ 1071613 h 1883343"/>
                <a:gd name="connsiteX22" fmla="*/ 450783 w 1533626"/>
                <a:gd name="connsiteY22" fmla="*/ 1215991 h 1883343"/>
                <a:gd name="connsiteX23" fmla="*/ 585537 w 1533626"/>
                <a:gd name="connsiteY23" fmla="*/ 1148615 h 1883343"/>
                <a:gd name="connsiteX24" fmla="*/ 662539 w 1533626"/>
                <a:gd name="connsiteY24" fmla="*/ 1042737 h 1883343"/>
                <a:gd name="connsiteX25" fmla="*/ 691414 w 1533626"/>
                <a:gd name="connsiteY25" fmla="*/ 1177490 h 1883343"/>
                <a:gd name="connsiteX26" fmla="*/ 864669 w 1533626"/>
                <a:gd name="connsiteY26" fmla="*/ 1129364 h 1883343"/>
                <a:gd name="connsiteX27" fmla="*/ 1086050 w 1533626"/>
                <a:gd name="connsiteY27" fmla="*/ 1321869 h 1883343"/>
                <a:gd name="connsiteX28" fmla="*/ 1172678 w 1533626"/>
                <a:gd name="connsiteY28" fmla="*/ 1610627 h 1883343"/>
                <a:gd name="connsiteX29" fmla="*/ 1201553 w 1533626"/>
                <a:gd name="connsiteY29" fmla="*/ 1803133 h 1883343"/>
                <a:gd name="connsiteX30" fmla="*/ 1220804 w 1533626"/>
                <a:gd name="connsiteY30" fmla="*/ 1860884 h 1883343"/>
                <a:gd name="connsiteX31" fmla="*/ 1374808 w 1533626"/>
                <a:gd name="connsiteY31" fmla="*/ 1812758 h 1883343"/>
                <a:gd name="connsiteX32" fmla="*/ 1288181 w 1533626"/>
                <a:gd name="connsiteY32" fmla="*/ 1437373 h 1883343"/>
                <a:gd name="connsiteX33" fmla="*/ 1143802 w 1533626"/>
                <a:gd name="connsiteY33" fmla="*/ 1273743 h 1883343"/>
                <a:gd name="connsiteX34" fmla="*/ 1182303 w 1533626"/>
                <a:gd name="connsiteY34" fmla="*/ 1138989 h 1883343"/>
                <a:gd name="connsiteX35" fmla="*/ 1230429 w 1533626"/>
                <a:gd name="connsiteY35" fmla="*/ 984985 h 1883343"/>
                <a:gd name="connsiteX0" fmla="*/ 1230429 w 1548063"/>
                <a:gd name="connsiteY0" fmla="*/ 952901 h 1851259"/>
                <a:gd name="connsiteX1" fmla="*/ 1182303 w 1548063"/>
                <a:gd name="connsiteY1" fmla="*/ 683394 h 1851259"/>
                <a:gd name="connsiteX2" fmla="*/ 1268930 w 1548063"/>
                <a:gd name="connsiteY2" fmla="*/ 625642 h 1851259"/>
                <a:gd name="connsiteX3" fmla="*/ 1413309 w 1548063"/>
                <a:gd name="connsiteY3" fmla="*/ 616017 h 1851259"/>
                <a:gd name="connsiteX4" fmla="*/ 1461436 w 1548063"/>
                <a:gd name="connsiteY4" fmla="*/ 500514 h 1851259"/>
                <a:gd name="connsiteX5" fmla="*/ 893545 w 1548063"/>
                <a:gd name="connsiteY5" fmla="*/ 77002 h 1851259"/>
                <a:gd name="connsiteX6" fmla="*/ 729916 w 1548063"/>
                <a:gd name="connsiteY6" fmla="*/ 38501 h 1851259"/>
                <a:gd name="connsiteX7" fmla="*/ 749166 w 1548063"/>
                <a:gd name="connsiteY7" fmla="*/ 288758 h 1851259"/>
                <a:gd name="connsiteX8" fmla="*/ 614412 w 1548063"/>
                <a:gd name="connsiteY8" fmla="*/ 192505 h 1851259"/>
                <a:gd name="connsiteX9" fmla="*/ 537410 w 1548063"/>
                <a:gd name="connsiteY9" fmla="*/ 356135 h 1851259"/>
                <a:gd name="connsiteX10" fmla="*/ 624038 w 1548063"/>
                <a:gd name="connsiteY10" fmla="*/ 433137 h 1851259"/>
                <a:gd name="connsiteX11" fmla="*/ 537410 w 1548063"/>
                <a:gd name="connsiteY11" fmla="*/ 510139 h 1851259"/>
                <a:gd name="connsiteX12" fmla="*/ 296779 w 1548063"/>
                <a:gd name="connsiteY12" fmla="*/ 529390 h 1851259"/>
                <a:gd name="connsiteX13" fmla="*/ 296779 w 1548063"/>
                <a:gd name="connsiteY13" fmla="*/ 693019 h 1851259"/>
                <a:gd name="connsiteX14" fmla="*/ 306404 w 1548063"/>
                <a:gd name="connsiteY14" fmla="*/ 779646 h 1851259"/>
                <a:gd name="connsiteX15" fmla="*/ 460408 w 1548063"/>
                <a:gd name="connsiteY15" fmla="*/ 952901 h 1851259"/>
                <a:gd name="connsiteX16" fmla="*/ 296779 w 1548063"/>
                <a:gd name="connsiteY16" fmla="*/ 972152 h 1851259"/>
                <a:gd name="connsiteX17" fmla="*/ 113899 w 1548063"/>
                <a:gd name="connsiteY17" fmla="*/ 1001027 h 1851259"/>
                <a:gd name="connsiteX18" fmla="*/ 17646 w 1548063"/>
                <a:gd name="connsiteY18" fmla="*/ 1010653 h 1851259"/>
                <a:gd name="connsiteX19" fmla="*/ 219777 w 1548063"/>
                <a:gd name="connsiteY19" fmla="*/ 1126156 h 1851259"/>
                <a:gd name="connsiteX20" fmla="*/ 518160 w 1548063"/>
                <a:gd name="connsiteY20" fmla="*/ 1039529 h 1851259"/>
                <a:gd name="connsiteX21" fmla="*/ 450783 w 1548063"/>
                <a:gd name="connsiteY21" fmla="*/ 1183907 h 1851259"/>
                <a:gd name="connsiteX22" fmla="*/ 585537 w 1548063"/>
                <a:gd name="connsiteY22" fmla="*/ 1116531 h 1851259"/>
                <a:gd name="connsiteX23" fmla="*/ 662539 w 1548063"/>
                <a:gd name="connsiteY23" fmla="*/ 1010653 h 1851259"/>
                <a:gd name="connsiteX24" fmla="*/ 691414 w 1548063"/>
                <a:gd name="connsiteY24" fmla="*/ 1145406 h 1851259"/>
                <a:gd name="connsiteX25" fmla="*/ 864669 w 1548063"/>
                <a:gd name="connsiteY25" fmla="*/ 1097280 h 1851259"/>
                <a:gd name="connsiteX26" fmla="*/ 1086050 w 1548063"/>
                <a:gd name="connsiteY26" fmla="*/ 1289785 h 1851259"/>
                <a:gd name="connsiteX27" fmla="*/ 1172678 w 1548063"/>
                <a:gd name="connsiteY27" fmla="*/ 1578543 h 1851259"/>
                <a:gd name="connsiteX28" fmla="*/ 1201553 w 1548063"/>
                <a:gd name="connsiteY28" fmla="*/ 1771049 h 1851259"/>
                <a:gd name="connsiteX29" fmla="*/ 1220804 w 1548063"/>
                <a:gd name="connsiteY29" fmla="*/ 1828800 h 1851259"/>
                <a:gd name="connsiteX30" fmla="*/ 1374808 w 1548063"/>
                <a:gd name="connsiteY30" fmla="*/ 1780674 h 1851259"/>
                <a:gd name="connsiteX31" fmla="*/ 1288181 w 1548063"/>
                <a:gd name="connsiteY31" fmla="*/ 1405289 h 1851259"/>
                <a:gd name="connsiteX32" fmla="*/ 1143802 w 1548063"/>
                <a:gd name="connsiteY32" fmla="*/ 1241659 h 1851259"/>
                <a:gd name="connsiteX33" fmla="*/ 1182303 w 1548063"/>
                <a:gd name="connsiteY33" fmla="*/ 1106905 h 1851259"/>
                <a:gd name="connsiteX34" fmla="*/ 1230429 w 1548063"/>
                <a:gd name="connsiteY34" fmla="*/ 952901 h 1851259"/>
                <a:gd name="connsiteX0" fmla="*/ 1230429 w 1575335"/>
                <a:gd name="connsiteY0" fmla="*/ 949693 h 1848051"/>
                <a:gd name="connsiteX1" fmla="*/ 1182303 w 1575335"/>
                <a:gd name="connsiteY1" fmla="*/ 680186 h 1848051"/>
                <a:gd name="connsiteX2" fmla="*/ 1268930 w 1575335"/>
                <a:gd name="connsiteY2" fmla="*/ 622434 h 1848051"/>
                <a:gd name="connsiteX3" fmla="*/ 1413309 w 1575335"/>
                <a:gd name="connsiteY3" fmla="*/ 612809 h 1848051"/>
                <a:gd name="connsiteX4" fmla="*/ 1461436 w 1575335"/>
                <a:gd name="connsiteY4" fmla="*/ 497306 h 1848051"/>
                <a:gd name="connsiteX5" fmla="*/ 729916 w 1575335"/>
                <a:gd name="connsiteY5" fmla="*/ 35293 h 1848051"/>
                <a:gd name="connsiteX6" fmla="*/ 749166 w 1575335"/>
                <a:gd name="connsiteY6" fmla="*/ 285550 h 1848051"/>
                <a:gd name="connsiteX7" fmla="*/ 614412 w 1575335"/>
                <a:gd name="connsiteY7" fmla="*/ 189297 h 1848051"/>
                <a:gd name="connsiteX8" fmla="*/ 537410 w 1575335"/>
                <a:gd name="connsiteY8" fmla="*/ 352927 h 1848051"/>
                <a:gd name="connsiteX9" fmla="*/ 624038 w 1575335"/>
                <a:gd name="connsiteY9" fmla="*/ 429929 h 1848051"/>
                <a:gd name="connsiteX10" fmla="*/ 537410 w 1575335"/>
                <a:gd name="connsiteY10" fmla="*/ 506931 h 1848051"/>
                <a:gd name="connsiteX11" fmla="*/ 296779 w 1575335"/>
                <a:gd name="connsiteY11" fmla="*/ 526182 h 1848051"/>
                <a:gd name="connsiteX12" fmla="*/ 296779 w 1575335"/>
                <a:gd name="connsiteY12" fmla="*/ 689811 h 1848051"/>
                <a:gd name="connsiteX13" fmla="*/ 306404 w 1575335"/>
                <a:gd name="connsiteY13" fmla="*/ 776438 h 1848051"/>
                <a:gd name="connsiteX14" fmla="*/ 460408 w 1575335"/>
                <a:gd name="connsiteY14" fmla="*/ 949693 h 1848051"/>
                <a:gd name="connsiteX15" fmla="*/ 296779 w 1575335"/>
                <a:gd name="connsiteY15" fmla="*/ 968944 h 1848051"/>
                <a:gd name="connsiteX16" fmla="*/ 113899 w 1575335"/>
                <a:gd name="connsiteY16" fmla="*/ 997819 h 1848051"/>
                <a:gd name="connsiteX17" fmla="*/ 17646 w 1575335"/>
                <a:gd name="connsiteY17" fmla="*/ 1007445 h 1848051"/>
                <a:gd name="connsiteX18" fmla="*/ 219777 w 1575335"/>
                <a:gd name="connsiteY18" fmla="*/ 1122948 h 1848051"/>
                <a:gd name="connsiteX19" fmla="*/ 518160 w 1575335"/>
                <a:gd name="connsiteY19" fmla="*/ 1036321 h 1848051"/>
                <a:gd name="connsiteX20" fmla="*/ 450783 w 1575335"/>
                <a:gd name="connsiteY20" fmla="*/ 1180699 h 1848051"/>
                <a:gd name="connsiteX21" fmla="*/ 585537 w 1575335"/>
                <a:gd name="connsiteY21" fmla="*/ 1113323 h 1848051"/>
                <a:gd name="connsiteX22" fmla="*/ 662539 w 1575335"/>
                <a:gd name="connsiteY22" fmla="*/ 1007445 h 1848051"/>
                <a:gd name="connsiteX23" fmla="*/ 691414 w 1575335"/>
                <a:gd name="connsiteY23" fmla="*/ 1142198 h 1848051"/>
                <a:gd name="connsiteX24" fmla="*/ 864669 w 1575335"/>
                <a:gd name="connsiteY24" fmla="*/ 1094072 h 1848051"/>
                <a:gd name="connsiteX25" fmla="*/ 1086050 w 1575335"/>
                <a:gd name="connsiteY25" fmla="*/ 1286577 h 1848051"/>
                <a:gd name="connsiteX26" fmla="*/ 1172678 w 1575335"/>
                <a:gd name="connsiteY26" fmla="*/ 1575335 h 1848051"/>
                <a:gd name="connsiteX27" fmla="*/ 1201553 w 1575335"/>
                <a:gd name="connsiteY27" fmla="*/ 1767841 h 1848051"/>
                <a:gd name="connsiteX28" fmla="*/ 1220804 w 1575335"/>
                <a:gd name="connsiteY28" fmla="*/ 1825592 h 1848051"/>
                <a:gd name="connsiteX29" fmla="*/ 1374808 w 1575335"/>
                <a:gd name="connsiteY29" fmla="*/ 1777466 h 1848051"/>
                <a:gd name="connsiteX30" fmla="*/ 1288181 w 1575335"/>
                <a:gd name="connsiteY30" fmla="*/ 1402081 h 1848051"/>
                <a:gd name="connsiteX31" fmla="*/ 1143802 w 1575335"/>
                <a:gd name="connsiteY31" fmla="*/ 1238451 h 1848051"/>
                <a:gd name="connsiteX32" fmla="*/ 1182303 w 1575335"/>
                <a:gd name="connsiteY32" fmla="*/ 1103697 h 1848051"/>
                <a:gd name="connsiteX33" fmla="*/ 1230429 w 1575335"/>
                <a:gd name="connsiteY33" fmla="*/ 949693 h 1848051"/>
                <a:gd name="connsiteX0" fmla="*/ 1230429 w 1572126"/>
                <a:gd name="connsiteY0" fmla="*/ 771625 h 1669983"/>
                <a:gd name="connsiteX1" fmla="*/ 1182303 w 1572126"/>
                <a:gd name="connsiteY1" fmla="*/ 502118 h 1669983"/>
                <a:gd name="connsiteX2" fmla="*/ 1268930 w 1572126"/>
                <a:gd name="connsiteY2" fmla="*/ 444366 h 1669983"/>
                <a:gd name="connsiteX3" fmla="*/ 1413309 w 1572126"/>
                <a:gd name="connsiteY3" fmla="*/ 434741 h 1669983"/>
                <a:gd name="connsiteX4" fmla="*/ 1461436 w 1572126"/>
                <a:gd name="connsiteY4" fmla="*/ 319238 h 1669983"/>
                <a:gd name="connsiteX5" fmla="*/ 749166 w 1572126"/>
                <a:gd name="connsiteY5" fmla="*/ 107482 h 1669983"/>
                <a:gd name="connsiteX6" fmla="*/ 614412 w 1572126"/>
                <a:gd name="connsiteY6" fmla="*/ 11229 h 1669983"/>
                <a:gd name="connsiteX7" fmla="*/ 537410 w 1572126"/>
                <a:gd name="connsiteY7" fmla="*/ 174859 h 1669983"/>
                <a:gd name="connsiteX8" fmla="*/ 624038 w 1572126"/>
                <a:gd name="connsiteY8" fmla="*/ 251861 h 1669983"/>
                <a:gd name="connsiteX9" fmla="*/ 537410 w 1572126"/>
                <a:gd name="connsiteY9" fmla="*/ 328863 h 1669983"/>
                <a:gd name="connsiteX10" fmla="*/ 296779 w 1572126"/>
                <a:gd name="connsiteY10" fmla="*/ 348114 h 1669983"/>
                <a:gd name="connsiteX11" fmla="*/ 296779 w 1572126"/>
                <a:gd name="connsiteY11" fmla="*/ 511743 h 1669983"/>
                <a:gd name="connsiteX12" fmla="*/ 306404 w 1572126"/>
                <a:gd name="connsiteY12" fmla="*/ 598370 h 1669983"/>
                <a:gd name="connsiteX13" fmla="*/ 460408 w 1572126"/>
                <a:gd name="connsiteY13" fmla="*/ 771625 h 1669983"/>
                <a:gd name="connsiteX14" fmla="*/ 296779 w 1572126"/>
                <a:gd name="connsiteY14" fmla="*/ 790876 h 1669983"/>
                <a:gd name="connsiteX15" fmla="*/ 113899 w 1572126"/>
                <a:gd name="connsiteY15" fmla="*/ 819751 h 1669983"/>
                <a:gd name="connsiteX16" fmla="*/ 17646 w 1572126"/>
                <a:gd name="connsiteY16" fmla="*/ 829377 h 1669983"/>
                <a:gd name="connsiteX17" fmla="*/ 219777 w 1572126"/>
                <a:gd name="connsiteY17" fmla="*/ 944880 h 1669983"/>
                <a:gd name="connsiteX18" fmla="*/ 518160 w 1572126"/>
                <a:gd name="connsiteY18" fmla="*/ 858253 h 1669983"/>
                <a:gd name="connsiteX19" fmla="*/ 450783 w 1572126"/>
                <a:gd name="connsiteY19" fmla="*/ 1002631 h 1669983"/>
                <a:gd name="connsiteX20" fmla="*/ 585537 w 1572126"/>
                <a:gd name="connsiteY20" fmla="*/ 935255 h 1669983"/>
                <a:gd name="connsiteX21" fmla="*/ 662539 w 1572126"/>
                <a:gd name="connsiteY21" fmla="*/ 829377 h 1669983"/>
                <a:gd name="connsiteX22" fmla="*/ 691414 w 1572126"/>
                <a:gd name="connsiteY22" fmla="*/ 964130 h 1669983"/>
                <a:gd name="connsiteX23" fmla="*/ 864669 w 1572126"/>
                <a:gd name="connsiteY23" fmla="*/ 916004 h 1669983"/>
                <a:gd name="connsiteX24" fmla="*/ 1086050 w 1572126"/>
                <a:gd name="connsiteY24" fmla="*/ 1108509 h 1669983"/>
                <a:gd name="connsiteX25" fmla="*/ 1172678 w 1572126"/>
                <a:gd name="connsiteY25" fmla="*/ 1397267 h 1669983"/>
                <a:gd name="connsiteX26" fmla="*/ 1201553 w 1572126"/>
                <a:gd name="connsiteY26" fmla="*/ 1589773 h 1669983"/>
                <a:gd name="connsiteX27" fmla="*/ 1220804 w 1572126"/>
                <a:gd name="connsiteY27" fmla="*/ 1647524 h 1669983"/>
                <a:gd name="connsiteX28" fmla="*/ 1374808 w 1572126"/>
                <a:gd name="connsiteY28" fmla="*/ 1599398 h 1669983"/>
                <a:gd name="connsiteX29" fmla="*/ 1288181 w 1572126"/>
                <a:gd name="connsiteY29" fmla="*/ 1224013 h 1669983"/>
                <a:gd name="connsiteX30" fmla="*/ 1143802 w 1572126"/>
                <a:gd name="connsiteY30" fmla="*/ 1060383 h 1669983"/>
                <a:gd name="connsiteX31" fmla="*/ 1182303 w 1572126"/>
                <a:gd name="connsiteY31" fmla="*/ 925629 h 1669983"/>
                <a:gd name="connsiteX32" fmla="*/ 1230429 w 1572126"/>
                <a:gd name="connsiteY32" fmla="*/ 771625 h 1669983"/>
                <a:gd name="connsiteX0" fmla="*/ 1230429 w 1572126"/>
                <a:gd name="connsiteY0" fmla="*/ 688206 h 1586564"/>
                <a:gd name="connsiteX1" fmla="*/ 1182303 w 1572126"/>
                <a:gd name="connsiteY1" fmla="*/ 418699 h 1586564"/>
                <a:gd name="connsiteX2" fmla="*/ 1268930 w 1572126"/>
                <a:gd name="connsiteY2" fmla="*/ 360947 h 1586564"/>
                <a:gd name="connsiteX3" fmla="*/ 1413309 w 1572126"/>
                <a:gd name="connsiteY3" fmla="*/ 351322 h 1586564"/>
                <a:gd name="connsiteX4" fmla="*/ 1461436 w 1572126"/>
                <a:gd name="connsiteY4" fmla="*/ 235819 h 1586564"/>
                <a:gd name="connsiteX5" fmla="*/ 749166 w 1572126"/>
                <a:gd name="connsiteY5" fmla="*/ 24063 h 1586564"/>
                <a:gd name="connsiteX6" fmla="*/ 537410 w 1572126"/>
                <a:gd name="connsiteY6" fmla="*/ 91440 h 1586564"/>
                <a:gd name="connsiteX7" fmla="*/ 624038 w 1572126"/>
                <a:gd name="connsiteY7" fmla="*/ 168442 h 1586564"/>
                <a:gd name="connsiteX8" fmla="*/ 537410 w 1572126"/>
                <a:gd name="connsiteY8" fmla="*/ 245444 h 1586564"/>
                <a:gd name="connsiteX9" fmla="*/ 296779 w 1572126"/>
                <a:gd name="connsiteY9" fmla="*/ 264695 h 1586564"/>
                <a:gd name="connsiteX10" fmla="*/ 296779 w 1572126"/>
                <a:gd name="connsiteY10" fmla="*/ 428324 h 1586564"/>
                <a:gd name="connsiteX11" fmla="*/ 306404 w 1572126"/>
                <a:gd name="connsiteY11" fmla="*/ 514951 h 1586564"/>
                <a:gd name="connsiteX12" fmla="*/ 460408 w 1572126"/>
                <a:gd name="connsiteY12" fmla="*/ 688206 h 1586564"/>
                <a:gd name="connsiteX13" fmla="*/ 296779 w 1572126"/>
                <a:gd name="connsiteY13" fmla="*/ 707457 h 1586564"/>
                <a:gd name="connsiteX14" fmla="*/ 113899 w 1572126"/>
                <a:gd name="connsiteY14" fmla="*/ 736332 h 1586564"/>
                <a:gd name="connsiteX15" fmla="*/ 17646 w 1572126"/>
                <a:gd name="connsiteY15" fmla="*/ 745958 h 1586564"/>
                <a:gd name="connsiteX16" fmla="*/ 219777 w 1572126"/>
                <a:gd name="connsiteY16" fmla="*/ 861461 h 1586564"/>
                <a:gd name="connsiteX17" fmla="*/ 518160 w 1572126"/>
                <a:gd name="connsiteY17" fmla="*/ 774834 h 1586564"/>
                <a:gd name="connsiteX18" fmla="*/ 450783 w 1572126"/>
                <a:gd name="connsiteY18" fmla="*/ 919212 h 1586564"/>
                <a:gd name="connsiteX19" fmla="*/ 585537 w 1572126"/>
                <a:gd name="connsiteY19" fmla="*/ 851836 h 1586564"/>
                <a:gd name="connsiteX20" fmla="*/ 662539 w 1572126"/>
                <a:gd name="connsiteY20" fmla="*/ 745958 h 1586564"/>
                <a:gd name="connsiteX21" fmla="*/ 691414 w 1572126"/>
                <a:gd name="connsiteY21" fmla="*/ 880711 h 1586564"/>
                <a:gd name="connsiteX22" fmla="*/ 864669 w 1572126"/>
                <a:gd name="connsiteY22" fmla="*/ 832585 h 1586564"/>
                <a:gd name="connsiteX23" fmla="*/ 1086050 w 1572126"/>
                <a:gd name="connsiteY23" fmla="*/ 1025090 h 1586564"/>
                <a:gd name="connsiteX24" fmla="*/ 1172678 w 1572126"/>
                <a:gd name="connsiteY24" fmla="*/ 1313848 h 1586564"/>
                <a:gd name="connsiteX25" fmla="*/ 1201553 w 1572126"/>
                <a:gd name="connsiteY25" fmla="*/ 1506354 h 1586564"/>
                <a:gd name="connsiteX26" fmla="*/ 1220804 w 1572126"/>
                <a:gd name="connsiteY26" fmla="*/ 1564105 h 1586564"/>
                <a:gd name="connsiteX27" fmla="*/ 1374808 w 1572126"/>
                <a:gd name="connsiteY27" fmla="*/ 1515979 h 1586564"/>
                <a:gd name="connsiteX28" fmla="*/ 1288181 w 1572126"/>
                <a:gd name="connsiteY28" fmla="*/ 1140594 h 1586564"/>
                <a:gd name="connsiteX29" fmla="*/ 1143802 w 1572126"/>
                <a:gd name="connsiteY29" fmla="*/ 976964 h 1586564"/>
                <a:gd name="connsiteX30" fmla="*/ 1182303 w 1572126"/>
                <a:gd name="connsiteY30" fmla="*/ 842210 h 1586564"/>
                <a:gd name="connsiteX31" fmla="*/ 1230429 w 1572126"/>
                <a:gd name="connsiteY31" fmla="*/ 688206 h 1586564"/>
                <a:gd name="connsiteX0" fmla="*/ 1230429 w 1572126"/>
                <a:gd name="connsiteY0" fmla="*/ 675373 h 1573731"/>
                <a:gd name="connsiteX1" fmla="*/ 1182303 w 1572126"/>
                <a:gd name="connsiteY1" fmla="*/ 405866 h 1573731"/>
                <a:gd name="connsiteX2" fmla="*/ 1268930 w 1572126"/>
                <a:gd name="connsiteY2" fmla="*/ 348114 h 1573731"/>
                <a:gd name="connsiteX3" fmla="*/ 1413309 w 1572126"/>
                <a:gd name="connsiteY3" fmla="*/ 338489 h 1573731"/>
                <a:gd name="connsiteX4" fmla="*/ 1461436 w 1572126"/>
                <a:gd name="connsiteY4" fmla="*/ 222986 h 1573731"/>
                <a:gd name="connsiteX5" fmla="*/ 749166 w 1572126"/>
                <a:gd name="connsiteY5" fmla="*/ 11230 h 1573731"/>
                <a:gd name="connsiteX6" fmla="*/ 624038 w 1572126"/>
                <a:gd name="connsiteY6" fmla="*/ 155609 h 1573731"/>
                <a:gd name="connsiteX7" fmla="*/ 537410 w 1572126"/>
                <a:gd name="connsiteY7" fmla="*/ 232611 h 1573731"/>
                <a:gd name="connsiteX8" fmla="*/ 296779 w 1572126"/>
                <a:gd name="connsiteY8" fmla="*/ 251862 h 1573731"/>
                <a:gd name="connsiteX9" fmla="*/ 296779 w 1572126"/>
                <a:gd name="connsiteY9" fmla="*/ 415491 h 1573731"/>
                <a:gd name="connsiteX10" fmla="*/ 306404 w 1572126"/>
                <a:gd name="connsiteY10" fmla="*/ 502118 h 1573731"/>
                <a:gd name="connsiteX11" fmla="*/ 460408 w 1572126"/>
                <a:gd name="connsiteY11" fmla="*/ 675373 h 1573731"/>
                <a:gd name="connsiteX12" fmla="*/ 296779 w 1572126"/>
                <a:gd name="connsiteY12" fmla="*/ 694624 h 1573731"/>
                <a:gd name="connsiteX13" fmla="*/ 113899 w 1572126"/>
                <a:gd name="connsiteY13" fmla="*/ 723499 h 1573731"/>
                <a:gd name="connsiteX14" fmla="*/ 17646 w 1572126"/>
                <a:gd name="connsiteY14" fmla="*/ 733125 h 1573731"/>
                <a:gd name="connsiteX15" fmla="*/ 219777 w 1572126"/>
                <a:gd name="connsiteY15" fmla="*/ 848628 h 1573731"/>
                <a:gd name="connsiteX16" fmla="*/ 518160 w 1572126"/>
                <a:gd name="connsiteY16" fmla="*/ 762001 h 1573731"/>
                <a:gd name="connsiteX17" fmla="*/ 450783 w 1572126"/>
                <a:gd name="connsiteY17" fmla="*/ 906379 h 1573731"/>
                <a:gd name="connsiteX18" fmla="*/ 585537 w 1572126"/>
                <a:gd name="connsiteY18" fmla="*/ 839003 h 1573731"/>
                <a:gd name="connsiteX19" fmla="*/ 662539 w 1572126"/>
                <a:gd name="connsiteY19" fmla="*/ 733125 h 1573731"/>
                <a:gd name="connsiteX20" fmla="*/ 691414 w 1572126"/>
                <a:gd name="connsiteY20" fmla="*/ 867878 h 1573731"/>
                <a:gd name="connsiteX21" fmla="*/ 864669 w 1572126"/>
                <a:gd name="connsiteY21" fmla="*/ 819752 h 1573731"/>
                <a:gd name="connsiteX22" fmla="*/ 1086050 w 1572126"/>
                <a:gd name="connsiteY22" fmla="*/ 1012257 h 1573731"/>
                <a:gd name="connsiteX23" fmla="*/ 1172678 w 1572126"/>
                <a:gd name="connsiteY23" fmla="*/ 1301015 h 1573731"/>
                <a:gd name="connsiteX24" fmla="*/ 1201553 w 1572126"/>
                <a:gd name="connsiteY24" fmla="*/ 1493521 h 1573731"/>
                <a:gd name="connsiteX25" fmla="*/ 1220804 w 1572126"/>
                <a:gd name="connsiteY25" fmla="*/ 1551272 h 1573731"/>
                <a:gd name="connsiteX26" fmla="*/ 1374808 w 1572126"/>
                <a:gd name="connsiteY26" fmla="*/ 1503146 h 1573731"/>
                <a:gd name="connsiteX27" fmla="*/ 1288181 w 1572126"/>
                <a:gd name="connsiteY27" fmla="*/ 1127761 h 1573731"/>
                <a:gd name="connsiteX28" fmla="*/ 1143802 w 1572126"/>
                <a:gd name="connsiteY28" fmla="*/ 964131 h 1573731"/>
                <a:gd name="connsiteX29" fmla="*/ 1182303 w 1572126"/>
                <a:gd name="connsiteY29" fmla="*/ 829377 h 1573731"/>
                <a:gd name="connsiteX30" fmla="*/ 1230429 w 1572126"/>
                <a:gd name="connsiteY30" fmla="*/ 675373 h 1573731"/>
                <a:gd name="connsiteX0" fmla="*/ 1230429 w 1592981"/>
                <a:gd name="connsiteY0" fmla="*/ 521368 h 1419726"/>
                <a:gd name="connsiteX1" fmla="*/ 1182303 w 1592981"/>
                <a:gd name="connsiteY1" fmla="*/ 251861 h 1419726"/>
                <a:gd name="connsiteX2" fmla="*/ 1268930 w 1592981"/>
                <a:gd name="connsiteY2" fmla="*/ 194109 h 1419726"/>
                <a:gd name="connsiteX3" fmla="*/ 1413309 w 1592981"/>
                <a:gd name="connsiteY3" fmla="*/ 184484 h 1419726"/>
                <a:gd name="connsiteX4" fmla="*/ 1461436 w 1592981"/>
                <a:gd name="connsiteY4" fmla="*/ 68981 h 1419726"/>
                <a:gd name="connsiteX5" fmla="*/ 624038 w 1592981"/>
                <a:gd name="connsiteY5" fmla="*/ 1604 h 1419726"/>
                <a:gd name="connsiteX6" fmla="*/ 537410 w 1592981"/>
                <a:gd name="connsiteY6" fmla="*/ 78606 h 1419726"/>
                <a:gd name="connsiteX7" fmla="*/ 296779 w 1592981"/>
                <a:gd name="connsiteY7" fmla="*/ 97857 h 1419726"/>
                <a:gd name="connsiteX8" fmla="*/ 296779 w 1592981"/>
                <a:gd name="connsiteY8" fmla="*/ 261486 h 1419726"/>
                <a:gd name="connsiteX9" fmla="*/ 306404 w 1592981"/>
                <a:gd name="connsiteY9" fmla="*/ 348113 h 1419726"/>
                <a:gd name="connsiteX10" fmla="*/ 460408 w 1592981"/>
                <a:gd name="connsiteY10" fmla="*/ 521368 h 1419726"/>
                <a:gd name="connsiteX11" fmla="*/ 296779 w 1592981"/>
                <a:gd name="connsiteY11" fmla="*/ 540619 h 1419726"/>
                <a:gd name="connsiteX12" fmla="*/ 113899 w 1592981"/>
                <a:gd name="connsiteY12" fmla="*/ 569494 h 1419726"/>
                <a:gd name="connsiteX13" fmla="*/ 17646 w 1592981"/>
                <a:gd name="connsiteY13" fmla="*/ 579120 h 1419726"/>
                <a:gd name="connsiteX14" fmla="*/ 219777 w 1592981"/>
                <a:gd name="connsiteY14" fmla="*/ 694623 h 1419726"/>
                <a:gd name="connsiteX15" fmla="*/ 518160 w 1592981"/>
                <a:gd name="connsiteY15" fmla="*/ 607996 h 1419726"/>
                <a:gd name="connsiteX16" fmla="*/ 450783 w 1592981"/>
                <a:gd name="connsiteY16" fmla="*/ 752374 h 1419726"/>
                <a:gd name="connsiteX17" fmla="*/ 585537 w 1592981"/>
                <a:gd name="connsiteY17" fmla="*/ 684998 h 1419726"/>
                <a:gd name="connsiteX18" fmla="*/ 662539 w 1592981"/>
                <a:gd name="connsiteY18" fmla="*/ 579120 h 1419726"/>
                <a:gd name="connsiteX19" fmla="*/ 691414 w 1592981"/>
                <a:gd name="connsiteY19" fmla="*/ 713873 h 1419726"/>
                <a:gd name="connsiteX20" fmla="*/ 864669 w 1592981"/>
                <a:gd name="connsiteY20" fmla="*/ 665747 h 1419726"/>
                <a:gd name="connsiteX21" fmla="*/ 1086050 w 1592981"/>
                <a:gd name="connsiteY21" fmla="*/ 858252 h 1419726"/>
                <a:gd name="connsiteX22" fmla="*/ 1172678 w 1592981"/>
                <a:gd name="connsiteY22" fmla="*/ 1147010 h 1419726"/>
                <a:gd name="connsiteX23" fmla="*/ 1201553 w 1592981"/>
                <a:gd name="connsiteY23" fmla="*/ 1339516 h 1419726"/>
                <a:gd name="connsiteX24" fmla="*/ 1220804 w 1592981"/>
                <a:gd name="connsiteY24" fmla="*/ 1397267 h 1419726"/>
                <a:gd name="connsiteX25" fmla="*/ 1374808 w 1592981"/>
                <a:gd name="connsiteY25" fmla="*/ 1349141 h 1419726"/>
                <a:gd name="connsiteX26" fmla="*/ 1288181 w 1592981"/>
                <a:gd name="connsiteY26" fmla="*/ 973756 h 1419726"/>
                <a:gd name="connsiteX27" fmla="*/ 1143802 w 1592981"/>
                <a:gd name="connsiteY27" fmla="*/ 810126 h 1419726"/>
                <a:gd name="connsiteX28" fmla="*/ 1182303 w 1592981"/>
                <a:gd name="connsiteY28" fmla="*/ 675372 h 1419726"/>
                <a:gd name="connsiteX29" fmla="*/ 1230429 w 1592981"/>
                <a:gd name="connsiteY29" fmla="*/ 521368 h 1419726"/>
                <a:gd name="connsiteX0" fmla="*/ 1230429 w 1607419"/>
                <a:gd name="connsiteY0" fmla="*/ 470033 h 1368391"/>
                <a:gd name="connsiteX1" fmla="*/ 1182303 w 1607419"/>
                <a:gd name="connsiteY1" fmla="*/ 200526 h 1368391"/>
                <a:gd name="connsiteX2" fmla="*/ 1268930 w 1607419"/>
                <a:gd name="connsiteY2" fmla="*/ 142774 h 1368391"/>
                <a:gd name="connsiteX3" fmla="*/ 1413309 w 1607419"/>
                <a:gd name="connsiteY3" fmla="*/ 133149 h 1368391"/>
                <a:gd name="connsiteX4" fmla="*/ 1461436 w 1607419"/>
                <a:gd name="connsiteY4" fmla="*/ 17646 h 1368391"/>
                <a:gd name="connsiteX5" fmla="*/ 537410 w 1607419"/>
                <a:gd name="connsiteY5" fmla="*/ 27271 h 1368391"/>
                <a:gd name="connsiteX6" fmla="*/ 296779 w 1607419"/>
                <a:gd name="connsiteY6" fmla="*/ 46522 h 1368391"/>
                <a:gd name="connsiteX7" fmla="*/ 296779 w 1607419"/>
                <a:gd name="connsiteY7" fmla="*/ 210151 h 1368391"/>
                <a:gd name="connsiteX8" fmla="*/ 306404 w 1607419"/>
                <a:gd name="connsiteY8" fmla="*/ 296778 h 1368391"/>
                <a:gd name="connsiteX9" fmla="*/ 460408 w 1607419"/>
                <a:gd name="connsiteY9" fmla="*/ 470033 h 1368391"/>
                <a:gd name="connsiteX10" fmla="*/ 296779 w 1607419"/>
                <a:gd name="connsiteY10" fmla="*/ 489284 h 1368391"/>
                <a:gd name="connsiteX11" fmla="*/ 113899 w 1607419"/>
                <a:gd name="connsiteY11" fmla="*/ 518159 h 1368391"/>
                <a:gd name="connsiteX12" fmla="*/ 17646 w 1607419"/>
                <a:gd name="connsiteY12" fmla="*/ 527785 h 1368391"/>
                <a:gd name="connsiteX13" fmla="*/ 219777 w 1607419"/>
                <a:gd name="connsiteY13" fmla="*/ 643288 h 1368391"/>
                <a:gd name="connsiteX14" fmla="*/ 518160 w 1607419"/>
                <a:gd name="connsiteY14" fmla="*/ 556661 h 1368391"/>
                <a:gd name="connsiteX15" fmla="*/ 450783 w 1607419"/>
                <a:gd name="connsiteY15" fmla="*/ 701039 h 1368391"/>
                <a:gd name="connsiteX16" fmla="*/ 585537 w 1607419"/>
                <a:gd name="connsiteY16" fmla="*/ 633663 h 1368391"/>
                <a:gd name="connsiteX17" fmla="*/ 662539 w 1607419"/>
                <a:gd name="connsiteY17" fmla="*/ 527785 h 1368391"/>
                <a:gd name="connsiteX18" fmla="*/ 691414 w 1607419"/>
                <a:gd name="connsiteY18" fmla="*/ 662538 h 1368391"/>
                <a:gd name="connsiteX19" fmla="*/ 864669 w 1607419"/>
                <a:gd name="connsiteY19" fmla="*/ 614412 h 1368391"/>
                <a:gd name="connsiteX20" fmla="*/ 1086050 w 1607419"/>
                <a:gd name="connsiteY20" fmla="*/ 806917 h 1368391"/>
                <a:gd name="connsiteX21" fmla="*/ 1172678 w 1607419"/>
                <a:gd name="connsiteY21" fmla="*/ 1095675 h 1368391"/>
                <a:gd name="connsiteX22" fmla="*/ 1201553 w 1607419"/>
                <a:gd name="connsiteY22" fmla="*/ 1288181 h 1368391"/>
                <a:gd name="connsiteX23" fmla="*/ 1220804 w 1607419"/>
                <a:gd name="connsiteY23" fmla="*/ 1345932 h 1368391"/>
                <a:gd name="connsiteX24" fmla="*/ 1374808 w 1607419"/>
                <a:gd name="connsiteY24" fmla="*/ 1297806 h 1368391"/>
                <a:gd name="connsiteX25" fmla="*/ 1288181 w 1607419"/>
                <a:gd name="connsiteY25" fmla="*/ 922421 h 1368391"/>
                <a:gd name="connsiteX26" fmla="*/ 1143802 w 1607419"/>
                <a:gd name="connsiteY26" fmla="*/ 758791 h 1368391"/>
                <a:gd name="connsiteX27" fmla="*/ 1182303 w 1607419"/>
                <a:gd name="connsiteY27" fmla="*/ 624037 h 1368391"/>
                <a:gd name="connsiteX28" fmla="*/ 1230429 w 1607419"/>
                <a:gd name="connsiteY28" fmla="*/ 470033 h 1368391"/>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470560"/>
                <a:gd name="connsiteY0" fmla="*/ 466825 h 1365183"/>
                <a:gd name="connsiteX1" fmla="*/ 1182303 w 1470560"/>
                <a:gd name="connsiteY1" fmla="*/ 197318 h 1365183"/>
                <a:gd name="connsiteX2" fmla="*/ 1268930 w 1470560"/>
                <a:gd name="connsiteY2" fmla="*/ 139566 h 1365183"/>
                <a:gd name="connsiteX3" fmla="*/ 1413309 w 1470560"/>
                <a:gd name="connsiteY3" fmla="*/ 129941 h 1365183"/>
                <a:gd name="connsiteX4" fmla="*/ 1461436 w 1470560"/>
                <a:gd name="connsiteY4" fmla="*/ 14438 h 1365183"/>
                <a:gd name="connsiteX5" fmla="*/ 296779 w 1470560"/>
                <a:gd name="connsiteY5" fmla="*/ 43314 h 1365183"/>
                <a:gd name="connsiteX6" fmla="*/ 296779 w 1470560"/>
                <a:gd name="connsiteY6" fmla="*/ 206943 h 1365183"/>
                <a:gd name="connsiteX7" fmla="*/ 306404 w 1470560"/>
                <a:gd name="connsiteY7" fmla="*/ 293570 h 1365183"/>
                <a:gd name="connsiteX8" fmla="*/ 460408 w 1470560"/>
                <a:gd name="connsiteY8" fmla="*/ 466825 h 1365183"/>
                <a:gd name="connsiteX9" fmla="*/ 296779 w 1470560"/>
                <a:gd name="connsiteY9" fmla="*/ 486076 h 1365183"/>
                <a:gd name="connsiteX10" fmla="*/ 113899 w 1470560"/>
                <a:gd name="connsiteY10" fmla="*/ 514951 h 1365183"/>
                <a:gd name="connsiteX11" fmla="*/ 17646 w 1470560"/>
                <a:gd name="connsiteY11" fmla="*/ 524577 h 1365183"/>
                <a:gd name="connsiteX12" fmla="*/ 219777 w 1470560"/>
                <a:gd name="connsiteY12" fmla="*/ 640080 h 1365183"/>
                <a:gd name="connsiteX13" fmla="*/ 518160 w 1470560"/>
                <a:gd name="connsiteY13" fmla="*/ 553453 h 1365183"/>
                <a:gd name="connsiteX14" fmla="*/ 450783 w 1470560"/>
                <a:gd name="connsiteY14" fmla="*/ 697831 h 1365183"/>
                <a:gd name="connsiteX15" fmla="*/ 585537 w 1470560"/>
                <a:gd name="connsiteY15" fmla="*/ 630455 h 1365183"/>
                <a:gd name="connsiteX16" fmla="*/ 662539 w 1470560"/>
                <a:gd name="connsiteY16" fmla="*/ 524577 h 1365183"/>
                <a:gd name="connsiteX17" fmla="*/ 691414 w 1470560"/>
                <a:gd name="connsiteY17" fmla="*/ 659330 h 1365183"/>
                <a:gd name="connsiteX18" fmla="*/ 864669 w 1470560"/>
                <a:gd name="connsiteY18" fmla="*/ 611204 h 1365183"/>
                <a:gd name="connsiteX19" fmla="*/ 1086050 w 1470560"/>
                <a:gd name="connsiteY19" fmla="*/ 803709 h 1365183"/>
                <a:gd name="connsiteX20" fmla="*/ 1172678 w 1470560"/>
                <a:gd name="connsiteY20" fmla="*/ 1092467 h 1365183"/>
                <a:gd name="connsiteX21" fmla="*/ 1201553 w 1470560"/>
                <a:gd name="connsiteY21" fmla="*/ 1284973 h 1365183"/>
                <a:gd name="connsiteX22" fmla="*/ 1220804 w 1470560"/>
                <a:gd name="connsiteY22" fmla="*/ 1342724 h 1365183"/>
                <a:gd name="connsiteX23" fmla="*/ 1374808 w 1470560"/>
                <a:gd name="connsiteY23" fmla="*/ 1294598 h 1365183"/>
                <a:gd name="connsiteX24" fmla="*/ 1288181 w 1470560"/>
                <a:gd name="connsiteY24" fmla="*/ 919213 h 1365183"/>
                <a:gd name="connsiteX25" fmla="*/ 1143802 w 1470560"/>
                <a:gd name="connsiteY25" fmla="*/ 755583 h 1365183"/>
                <a:gd name="connsiteX26" fmla="*/ 1182303 w 1470560"/>
                <a:gd name="connsiteY26" fmla="*/ 620829 h 1365183"/>
                <a:gd name="connsiteX27" fmla="*/ 1230429 w 1470560"/>
                <a:gd name="connsiteY27" fmla="*/ 466825 h 1365183"/>
                <a:gd name="connsiteX0" fmla="*/ 1230429 w 1470560"/>
                <a:gd name="connsiteY0" fmla="*/ 466825 h 1365183"/>
                <a:gd name="connsiteX1" fmla="*/ 1182303 w 1470560"/>
                <a:gd name="connsiteY1" fmla="*/ 197318 h 1365183"/>
                <a:gd name="connsiteX2" fmla="*/ 1268930 w 1470560"/>
                <a:gd name="connsiteY2" fmla="*/ 139566 h 1365183"/>
                <a:gd name="connsiteX3" fmla="*/ 1413309 w 1470560"/>
                <a:gd name="connsiteY3" fmla="*/ 129941 h 1365183"/>
                <a:gd name="connsiteX4" fmla="*/ 1461436 w 1470560"/>
                <a:gd name="connsiteY4" fmla="*/ 14438 h 1365183"/>
                <a:gd name="connsiteX5" fmla="*/ 296779 w 1470560"/>
                <a:gd name="connsiteY5" fmla="*/ 43314 h 1365183"/>
                <a:gd name="connsiteX6" fmla="*/ 296779 w 1470560"/>
                <a:gd name="connsiteY6" fmla="*/ 206943 h 1365183"/>
                <a:gd name="connsiteX7" fmla="*/ 306404 w 1470560"/>
                <a:gd name="connsiteY7" fmla="*/ 293570 h 1365183"/>
                <a:gd name="connsiteX8" fmla="*/ 460408 w 1470560"/>
                <a:gd name="connsiteY8" fmla="*/ 466825 h 1365183"/>
                <a:gd name="connsiteX9" fmla="*/ 296779 w 1470560"/>
                <a:gd name="connsiteY9" fmla="*/ 486076 h 1365183"/>
                <a:gd name="connsiteX10" fmla="*/ 113899 w 1470560"/>
                <a:gd name="connsiteY10" fmla="*/ 514951 h 1365183"/>
                <a:gd name="connsiteX11" fmla="*/ 17646 w 1470560"/>
                <a:gd name="connsiteY11" fmla="*/ 524577 h 1365183"/>
                <a:gd name="connsiteX12" fmla="*/ 219777 w 1470560"/>
                <a:gd name="connsiteY12" fmla="*/ 640080 h 1365183"/>
                <a:gd name="connsiteX13" fmla="*/ 518160 w 1470560"/>
                <a:gd name="connsiteY13" fmla="*/ 553453 h 1365183"/>
                <a:gd name="connsiteX14" fmla="*/ 450783 w 1470560"/>
                <a:gd name="connsiteY14" fmla="*/ 697831 h 1365183"/>
                <a:gd name="connsiteX15" fmla="*/ 585537 w 1470560"/>
                <a:gd name="connsiteY15" fmla="*/ 630455 h 1365183"/>
                <a:gd name="connsiteX16" fmla="*/ 662539 w 1470560"/>
                <a:gd name="connsiteY16" fmla="*/ 524577 h 1365183"/>
                <a:gd name="connsiteX17" fmla="*/ 691414 w 1470560"/>
                <a:gd name="connsiteY17" fmla="*/ 659330 h 1365183"/>
                <a:gd name="connsiteX18" fmla="*/ 864669 w 1470560"/>
                <a:gd name="connsiteY18" fmla="*/ 611204 h 1365183"/>
                <a:gd name="connsiteX19" fmla="*/ 1086050 w 1470560"/>
                <a:gd name="connsiteY19" fmla="*/ 803709 h 1365183"/>
                <a:gd name="connsiteX20" fmla="*/ 1172678 w 1470560"/>
                <a:gd name="connsiteY20" fmla="*/ 1092467 h 1365183"/>
                <a:gd name="connsiteX21" fmla="*/ 1201553 w 1470560"/>
                <a:gd name="connsiteY21" fmla="*/ 1284973 h 1365183"/>
                <a:gd name="connsiteX22" fmla="*/ 1220804 w 1470560"/>
                <a:gd name="connsiteY22" fmla="*/ 1342724 h 1365183"/>
                <a:gd name="connsiteX23" fmla="*/ 1374808 w 1470560"/>
                <a:gd name="connsiteY23" fmla="*/ 1294598 h 1365183"/>
                <a:gd name="connsiteX24" fmla="*/ 1288181 w 1470560"/>
                <a:gd name="connsiteY24" fmla="*/ 919213 h 1365183"/>
                <a:gd name="connsiteX25" fmla="*/ 1143802 w 1470560"/>
                <a:gd name="connsiteY25" fmla="*/ 755583 h 1365183"/>
                <a:gd name="connsiteX26" fmla="*/ 1182303 w 1470560"/>
                <a:gd name="connsiteY26" fmla="*/ 620829 h 1365183"/>
                <a:gd name="connsiteX27" fmla="*/ 1230429 w 1470560"/>
                <a:gd name="connsiteY27" fmla="*/ 466825 h 1365183"/>
                <a:gd name="connsiteX0" fmla="*/ 1230429 w 1470560"/>
                <a:gd name="connsiteY0" fmla="*/ 423511 h 1321869"/>
                <a:gd name="connsiteX1" fmla="*/ 1182303 w 1470560"/>
                <a:gd name="connsiteY1" fmla="*/ 154004 h 1321869"/>
                <a:gd name="connsiteX2" fmla="*/ 1268930 w 1470560"/>
                <a:gd name="connsiteY2" fmla="*/ 96252 h 1321869"/>
                <a:gd name="connsiteX3" fmla="*/ 1413309 w 1470560"/>
                <a:gd name="connsiteY3" fmla="*/ 86627 h 1321869"/>
                <a:gd name="connsiteX4" fmla="*/ 1461436 w 1470560"/>
                <a:gd name="connsiteY4" fmla="*/ 73793 h 1321869"/>
                <a:gd name="connsiteX5" fmla="*/ 296779 w 1470560"/>
                <a:gd name="connsiteY5" fmla="*/ 0 h 1321869"/>
                <a:gd name="connsiteX6" fmla="*/ 296779 w 1470560"/>
                <a:gd name="connsiteY6" fmla="*/ 163629 h 1321869"/>
                <a:gd name="connsiteX7" fmla="*/ 306404 w 1470560"/>
                <a:gd name="connsiteY7" fmla="*/ 250256 h 1321869"/>
                <a:gd name="connsiteX8" fmla="*/ 460408 w 1470560"/>
                <a:gd name="connsiteY8" fmla="*/ 423511 h 1321869"/>
                <a:gd name="connsiteX9" fmla="*/ 296779 w 1470560"/>
                <a:gd name="connsiteY9" fmla="*/ 442762 h 1321869"/>
                <a:gd name="connsiteX10" fmla="*/ 113899 w 1470560"/>
                <a:gd name="connsiteY10" fmla="*/ 471637 h 1321869"/>
                <a:gd name="connsiteX11" fmla="*/ 17646 w 1470560"/>
                <a:gd name="connsiteY11" fmla="*/ 481263 h 1321869"/>
                <a:gd name="connsiteX12" fmla="*/ 219777 w 1470560"/>
                <a:gd name="connsiteY12" fmla="*/ 596766 h 1321869"/>
                <a:gd name="connsiteX13" fmla="*/ 518160 w 1470560"/>
                <a:gd name="connsiteY13" fmla="*/ 510139 h 1321869"/>
                <a:gd name="connsiteX14" fmla="*/ 450783 w 1470560"/>
                <a:gd name="connsiteY14" fmla="*/ 654517 h 1321869"/>
                <a:gd name="connsiteX15" fmla="*/ 585537 w 1470560"/>
                <a:gd name="connsiteY15" fmla="*/ 587141 h 1321869"/>
                <a:gd name="connsiteX16" fmla="*/ 662539 w 1470560"/>
                <a:gd name="connsiteY16" fmla="*/ 481263 h 1321869"/>
                <a:gd name="connsiteX17" fmla="*/ 691414 w 1470560"/>
                <a:gd name="connsiteY17" fmla="*/ 616016 h 1321869"/>
                <a:gd name="connsiteX18" fmla="*/ 864669 w 1470560"/>
                <a:gd name="connsiteY18" fmla="*/ 567890 h 1321869"/>
                <a:gd name="connsiteX19" fmla="*/ 1086050 w 1470560"/>
                <a:gd name="connsiteY19" fmla="*/ 760395 h 1321869"/>
                <a:gd name="connsiteX20" fmla="*/ 1172678 w 1470560"/>
                <a:gd name="connsiteY20" fmla="*/ 1049153 h 1321869"/>
                <a:gd name="connsiteX21" fmla="*/ 1201553 w 1470560"/>
                <a:gd name="connsiteY21" fmla="*/ 1241659 h 1321869"/>
                <a:gd name="connsiteX22" fmla="*/ 1220804 w 1470560"/>
                <a:gd name="connsiteY22" fmla="*/ 1299410 h 1321869"/>
                <a:gd name="connsiteX23" fmla="*/ 1374808 w 1470560"/>
                <a:gd name="connsiteY23" fmla="*/ 1251284 h 1321869"/>
                <a:gd name="connsiteX24" fmla="*/ 1288181 w 1470560"/>
                <a:gd name="connsiteY24" fmla="*/ 875899 h 1321869"/>
                <a:gd name="connsiteX25" fmla="*/ 1143802 w 1470560"/>
                <a:gd name="connsiteY25" fmla="*/ 712269 h 1321869"/>
                <a:gd name="connsiteX26" fmla="*/ 1182303 w 1470560"/>
                <a:gd name="connsiteY26" fmla="*/ 577515 h 1321869"/>
                <a:gd name="connsiteX27" fmla="*/ 1230429 w 1470560"/>
                <a:gd name="connsiteY27" fmla="*/ 423511 h 1321869"/>
                <a:gd name="connsiteX0" fmla="*/ 1230429 w 1470560"/>
                <a:gd name="connsiteY0" fmla="*/ 423511 h 1321869"/>
                <a:gd name="connsiteX1" fmla="*/ 1182303 w 1470560"/>
                <a:gd name="connsiteY1" fmla="*/ 154004 h 1321869"/>
                <a:gd name="connsiteX2" fmla="*/ 1268930 w 1470560"/>
                <a:gd name="connsiteY2" fmla="*/ 96252 h 1321869"/>
                <a:gd name="connsiteX3" fmla="*/ 1413309 w 1470560"/>
                <a:gd name="connsiteY3" fmla="*/ 86627 h 1321869"/>
                <a:gd name="connsiteX4" fmla="*/ 1461436 w 1470560"/>
                <a:gd name="connsiteY4" fmla="*/ 73793 h 1321869"/>
                <a:gd name="connsiteX5" fmla="*/ 296779 w 1470560"/>
                <a:gd name="connsiteY5" fmla="*/ 0 h 1321869"/>
                <a:gd name="connsiteX6" fmla="*/ 296779 w 1470560"/>
                <a:gd name="connsiteY6" fmla="*/ 163629 h 1321869"/>
                <a:gd name="connsiteX7" fmla="*/ 306404 w 1470560"/>
                <a:gd name="connsiteY7" fmla="*/ 250256 h 1321869"/>
                <a:gd name="connsiteX8" fmla="*/ 460408 w 1470560"/>
                <a:gd name="connsiteY8" fmla="*/ 423511 h 1321869"/>
                <a:gd name="connsiteX9" fmla="*/ 296779 w 1470560"/>
                <a:gd name="connsiteY9" fmla="*/ 442762 h 1321869"/>
                <a:gd name="connsiteX10" fmla="*/ 113899 w 1470560"/>
                <a:gd name="connsiteY10" fmla="*/ 471637 h 1321869"/>
                <a:gd name="connsiteX11" fmla="*/ 17646 w 1470560"/>
                <a:gd name="connsiteY11" fmla="*/ 481263 h 1321869"/>
                <a:gd name="connsiteX12" fmla="*/ 219777 w 1470560"/>
                <a:gd name="connsiteY12" fmla="*/ 596766 h 1321869"/>
                <a:gd name="connsiteX13" fmla="*/ 518160 w 1470560"/>
                <a:gd name="connsiteY13" fmla="*/ 510139 h 1321869"/>
                <a:gd name="connsiteX14" fmla="*/ 450783 w 1470560"/>
                <a:gd name="connsiteY14" fmla="*/ 654517 h 1321869"/>
                <a:gd name="connsiteX15" fmla="*/ 585537 w 1470560"/>
                <a:gd name="connsiteY15" fmla="*/ 587141 h 1321869"/>
                <a:gd name="connsiteX16" fmla="*/ 662539 w 1470560"/>
                <a:gd name="connsiteY16" fmla="*/ 481263 h 1321869"/>
                <a:gd name="connsiteX17" fmla="*/ 691414 w 1470560"/>
                <a:gd name="connsiteY17" fmla="*/ 616016 h 1321869"/>
                <a:gd name="connsiteX18" fmla="*/ 864669 w 1470560"/>
                <a:gd name="connsiteY18" fmla="*/ 567890 h 1321869"/>
                <a:gd name="connsiteX19" fmla="*/ 1086050 w 1470560"/>
                <a:gd name="connsiteY19" fmla="*/ 760395 h 1321869"/>
                <a:gd name="connsiteX20" fmla="*/ 1172678 w 1470560"/>
                <a:gd name="connsiteY20" fmla="*/ 1049153 h 1321869"/>
                <a:gd name="connsiteX21" fmla="*/ 1201553 w 1470560"/>
                <a:gd name="connsiteY21" fmla="*/ 1241659 h 1321869"/>
                <a:gd name="connsiteX22" fmla="*/ 1220804 w 1470560"/>
                <a:gd name="connsiteY22" fmla="*/ 1299410 h 1321869"/>
                <a:gd name="connsiteX23" fmla="*/ 1374808 w 1470560"/>
                <a:gd name="connsiteY23" fmla="*/ 1251284 h 1321869"/>
                <a:gd name="connsiteX24" fmla="*/ 1288181 w 1470560"/>
                <a:gd name="connsiteY24" fmla="*/ 875899 h 1321869"/>
                <a:gd name="connsiteX25" fmla="*/ 1143802 w 1470560"/>
                <a:gd name="connsiteY25" fmla="*/ 712269 h 1321869"/>
                <a:gd name="connsiteX26" fmla="*/ 1182303 w 1470560"/>
                <a:gd name="connsiteY26" fmla="*/ 577515 h 1321869"/>
                <a:gd name="connsiteX27" fmla="*/ 1230429 w 1470560"/>
                <a:gd name="connsiteY27" fmla="*/ 423511 h 1321869"/>
                <a:gd name="connsiteX0" fmla="*/ 1230429 w 1623461"/>
                <a:gd name="connsiteY0" fmla="*/ 423511 h 1321869"/>
                <a:gd name="connsiteX1" fmla="*/ 1182303 w 1623461"/>
                <a:gd name="connsiteY1" fmla="*/ 154004 h 1321869"/>
                <a:gd name="connsiteX2" fmla="*/ 1268930 w 1623461"/>
                <a:gd name="connsiteY2" fmla="*/ 96252 h 1321869"/>
                <a:gd name="connsiteX3" fmla="*/ 1461436 w 1623461"/>
                <a:gd name="connsiteY3" fmla="*/ 73793 h 1321869"/>
                <a:gd name="connsiteX4" fmla="*/ 296779 w 1623461"/>
                <a:gd name="connsiteY4" fmla="*/ 0 h 1321869"/>
                <a:gd name="connsiteX5" fmla="*/ 296779 w 1623461"/>
                <a:gd name="connsiteY5" fmla="*/ 163629 h 1321869"/>
                <a:gd name="connsiteX6" fmla="*/ 306404 w 1623461"/>
                <a:gd name="connsiteY6" fmla="*/ 250256 h 1321869"/>
                <a:gd name="connsiteX7" fmla="*/ 460408 w 1623461"/>
                <a:gd name="connsiteY7" fmla="*/ 423511 h 1321869"/>
                <a:gd name="connsiteX8" fmla="*/ 296779 w 1623461"/>
                <a:gd name="connsiteY8" fmla="*/ 442762 h 1321869"/>
                <a:gd name="connsiteX9" fmla="*/ 113899 w 1623461"/>
                <a:gd name="connsiteY9" fmla="*/ 471637 h 1321869"/>
                <a:gd name="connsiteX10" fmla="*/ 17646 w 1623461"/>
                <a:gd name="connsiteY10" fmla="*/ 481263 h 1321869"/>
                <a:gd name="connsiteX11" fmla="*/ 219777 w 1623461"/>
                <a:gd name="connsiteY11" fmla="*/ 596766 h 1321869"/>
                <a:gd name="connsiteX12" fmla="*/ 518160 w 1623461"/>
                <a:gd name="connsiteY12" fmla="*/ 510139 h 1321869"/>
                <a:gd name="connsiteX13" fmla="*/ 450783 w 1623461"/>
                <a:gd name="connsiteY13" fmla="*/ 654517 h 1321869"/>
                <a:gd name="connsiteX14" fmla="*/ 585537 w 1623461"/>
                <a:gd name="connsiteY14" fmla="*/ 587141 h 1321869"/>
                <a:gd name="connsiteX15" fmla="*/ 662539 w 1623461"/>
                <a:gd name="connsiteY15" fmla="*/ 481263 h 1321869"/>
                <a:gd name="connsiteX16" fmla="*/ 691414 w 1623461"/>
                <a:gd name="connsiteY16" fmla="*/ 616016 h 1321869"/>
                <a:gd name="connsiteX17" fmla="*/ 864669 w 1623461"/>
                <a:gd name="connsiteY17" fmla="*/ 567890 h 1321869"/>
                <a:gd name="connsiteX18" fmla="*/ 1086050 w 1623461"/>
                <a:gd name="connsiteY18" fmla="*/ 760395 h 1321869"/>
                <a:gd name="connsiteX19" fmla="*/ 1172678 w 1623461"/>
                <a:gd name="connsiteY19" fmla="*/ 1049153 h 1321869"/>
                <a:gd name="connsiteX20" fmla="*/ 1201553 w 1623461"/>
                <a:gd name="connsiteY20" fmla="*/ 1241659 h 1321869"/>
                <a:gd name="connsiteX21" fmla="*/ 1220804 w 1623461"/>
                <a:gd name="connsiteY21" fmla="*/ 1299410 h 1321869"/>
                <a:gd name="connsiteX22" fmla="*/ 1374808 w 1623461"/>
                <a:gd name="connsiteY22" fmla="*/ 1251284 h 1321869"/>
                <a:gd name="connsiteX23" fmla="*/ 1288181 w 1623461"/>
                <a:gd name="connsiteY23" fmla="*/ 875899 h 1321869"/>
                <a:gd name="connsiteX24" fmla="*/ 1143802 w 1623461"/>
                <a:gd name="connsiteY24" fmla="*/ 712269 h 1321869"/>
                <a:gd name="connsiteX25" fmla="*/ 1182303 w 1623461"/>
                <a:gd name="connsiteY25" fmla="*/ 577515 h 1321869"/>
                <a:gd name="connsiteX26" fmla="*/ 1230429 w 1623461"/>
                <a:gd name="connsiteY26" fmla="*/ 423511 h 1321869"/>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73793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73793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22458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461436"/>
                <a:gd name="connsiteY0" fmla="*/ 423511 h 1403683"/>
                <a:gd name="connsiteX1" fmla="*/ 1182303 w 1461436"/>
                <a:gd name="connsiteY1" fmla="*/ 154004 h 1403683"/>
                <a:gd name="connsiteX2" fmla="*/ 1268930 w 1461436"/>
                <a:gd name="connsiteY2" fmla="*/ 96252 h 1403683"/>
                <a:gd name="connsiteX3" fmla="*/ 1461436 w 1461436"/>
                <a:gd name="connsiteY3" fmla="*/ 22458 h 1403683"/>
                <a:gd name="connsiteX4" fmla="*/ 296779 w 1461436"/>
                <a:gd name="connsiteY4" fmla="*/ 0 h 1403683"/>
                <a:gd name="connsiteX5" fmla="*/ 296779 w 1461436"/>
                <a:gd name="connsiteY5" fmla="*/ 163629 h 1403683"/>
                <a:gd name="connsiteX6" fmla="*/ 306404 w 1461436"/>
                <a:gd name="connsiteY6" fmla="*/ 250256 h 1403683"/>
                <a:gd name="connsiteX7" fmla="*/ 460408 w 1461436"/>
                <a:gd name="connsiteY7" fmla="*/ 423511 h 1403683"/>
                <a:gd name="connsiteX8" fmla="*/ 296779 w 1461436"/>
                <a:gd name="connsiteY8" fmla="*/ 442762 h 1403683"/>
                <a:gd name="connsiteX9" fmla="*/ 113899 w 1461436"/>
                <a:gd name="connsiteY9" fmla="*/ 471637 h 1403683"/>
                <a:gd name="connsiteX10" fmla="*/ 17646 w 1461436"/>
                <a:gd name="connsiteY10" fmla="*/ 481263 h 1403683"/>
                <a:gd name="connsiteX11" fmla="*/ 219777 w 1461436"/>
                <a:gd name="connsiteY11" fmla="*/ 596766 h 1403683"/>
                <a:gd name="connsiteX12" fmla="*/ 518160 w 1461436"/>
                <a:gd name="connsiteY12" fmla="*/ 510139 h 1403683"/>
                <a:gd name="connsiteX13" fmla="*/ 450783 w 1461436"/>
                <a:gd name="connsiteY13" fmla="*/ 654517 h 1403683"/>
                <a:gd name="connsiteX14" fmla="*/ 585537 w 1461436"/>
                <a:gd name="connsiteY14" fmla="*/ 587141 h 1403683"/>
                <a:gd name="connsiteX15" fmla="*/ 662539 w 1461436"/>
                <a:gd name="connsiteY15" fmla="*/ 481263 h 1403683"/>
                <a:gd name="connsiteX16" fmla="*/ 691414 w 1461436"/>
                <a:gd name="connsiteY16" fmla="*/ 616016 h 1403683"/>
                <a:gd name="connsiteX17" fmla="*/ 864669 w 1461436"/>
                <a:gd name="connsiteY17" fmla="*/ 567890 h 1403683"/>
                <a:gd name="connsiteX18" fmla="*/ 1086050 w 1461436"/>
                <a:gd name="connsiteY18" fmla="*/ 760395 h 1403683"/>
                <a:gd name="connsiteX19" fmla="*/ 1172678 w 1461436"/>
                <a:gd name="connsiteY19" fmla="*/ 1049153 h 1403683"/>
                <a:gd name="connsiteX20" fmla="*/ 1201553 w 1461436"/>
                <a:gd name="connsiteY20" fmla="*/ 1241659 h 1403683"/>
                <a:gd name="connsiteX21" fmla="*/ 1324440 w 1461436"/>
                <a:gd name="connsiteY21" fmla="*/ 1402079 h 1403683"/>
                <a:gd name="connsiteX22" fmla="*/ 1374808 w 1461436"/>
                <a:gd name="connsiteY22" fmla="*/ 1251284 h 1403683"/>
                <a:gd name="connsiteX23" fmla="*/ 1288181 w 1461436"/>
                <a:gd name="connsiteY23" fmla="*/ 875899 h 1403683"/>
                <a:gd name="connsiteX24" fmla="*/ 1143802 w 1461436"/>
                <a:gd name="connsiteY24" fmla="*/ 712269 h 1403683"/>
                <a:gd name="connsiteX25" fmla="*/ 1182303 w 1461436"/>
                <a:gd name="connsiteY25" fmla="*/ 577515 h 1403683"/>
                <a:gd name="connsiteX26" fmla="*/ 1230429 w 1461436"/>
                <a:gd name="connsiteY26" fmla="*/ 423511 h 140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1436" h="1403683">
                  <a:moveTo>
                    <a:pt x="1230429" y="423511"/>
                  </a:moveTo>
                  <a:cubicBezTo>
                    <a:pt x="1230429" y="352926"/>
                    <a:pt x="1175886" y="208547"/>
                    <a:pt x="1182303" y="154004"/>
                  </a:cubicBezTo>
                  <a:cubicBezTo>
                    <a:pt x="1188720" y="99461"/>
                    <a:pt x="1222408" y="118176"/>
                    <a:pt x="1268930" y="96252"/>
                  </a:cubicBezTo>
                  <a:cubicBezTo>
                    <a:pt x="1315452" y="74328"/>
                    <a:pt x="1400898" y="99092"/>
                    <a:pt x="1461436" y="22458"/>
                  </a:cubicBezTo>
                  <a:cubicBezTo>
                    <a:pt x="1275348" y="8020"/>
                    <a:pt x="543684" y="41528"/>
                    <a:pt x="296779" y="0"/>
                  </a:cubicBezTo>
                  <a:cubicBezTo>
                    <a:pt x="318743" y="119256"/>
                    <a:pt x="295175" y="121920"/>
                    <a:pt x="296779" y="163629"/>
                  </a:cubicBezTo>
                  <a:cubicBezTo>
                    <a:pt x="298383" y="205338"/>
                    <a:pt x="279133" y="206942"/>
                    <a:pt x="306404" y="250256"/>
                  </a:cubicBezTo>
                  <a:cubicBezTo>
                    <a:pt x="333675" y="293570"/>
                    <a:pt x="462012" y="391427"/>
                    <a:pt x="460408" y="423511"/>
                  </a:cubicBezTo>
                  <a:cubicBezTo>
                    <a:pt x="458804" y="455595"/>
                    <a:pt x="354531" y="434741"/>
                    <a:pt x="296779" y="442762"/>
                  </a:cubicBezTo>
                  <a:cubicBezTo>
                    <a:pt x="239028" y="450783"/>
                    <a:pt x="160421" y="465220"/>
                    <a:pt x="113899" y="471637"/>
                  </a:cubicBezTo>
                  <a:cubicBezTo>
                    <a:pt x="67377" y="478054"/>
                    <a:pt x="0" y="460408"/>
                    <a:pt x="17646" y="481263"/>
                  </a:cubicBezTo>
                  <a:cubicBezTo>
                    <a:pt x="35292" y="502118"/>
                    <a:pt x="136358" y="591953"/>
                    <a:pt x="219777" y="596766"/>
                  </a:cubicBezTo>
                  <a:cubicBezTo>
                    <a:pt x="303196" y="601579"/>
                    <a:pt x="479659" y="500514"/>
                    <a:pt x="518160" y="510139"/>
                  </a:cubicBezTo>
                  <a:cubicBezTo>
                    <a:pt x="556661" y="519764"/>
                    <a:pt x="439554" y="641683"/>
                    <a:pt x="450783" y="654517"/>
                  </a:cubicBezTo>
                  <a:cubicBezTo>
                    <a:pt x="462012" y="667351"/>
                    <a:pt x="550244" y="616017"/>
                    <a:pt x="585537" y="587141"/>
                  </a:cubicBezTo>
                  <a:cubicBezTo>
                    <a:pt x="620830" y="558265"/>
                    <a:pt x="644893" y="476451"/>
                    <a:pt x="662539" y="481263"/>
                  </a:cubicBezTo>
                  <a:cubicBezTo>
                    <a:pt x="680185" y="486076"/>
                    <a:pt x="657726" y="601578"/>
                    <a:pt x="691414" y="616016"/>
                  </a:cubicBezTo>
                  <a:cubicBezTo>
                    <a:pt x="725102" y="630454"/>
                    <a:pt x="798896" y="543827"/>
                    <a:pt x="864669" y="567890"/>
                  </a:cubicBezTo>
                  <a:cubicBezTo>
                    <a:pt x="930442" y="591953"/>
                    <a:pt x="1034715" y="680185"/>
                    <a:pt x="1086050" y="760395"/>
                  </a:cubicBezTo>
                  <a:cubicBezTo>
                    <a:pt x="1137385" y="840605"/>
                    <a:pt x="1153428" y="968942"/>
                    <a:pt x="1172678" y="1049153"/>
                  </a:cubicBezTo>
                  <a:cubicBezTo>
                    <a:pt x="1191929" y="1129364"/>
                    <a:pt x="1176259" y="1182838"/>
                    <a:pt x="1201553" y="1241659"/>
                  </a:cubicBezTo>
                  <a:cubicBezTo>
                    <a:pt x="1226847" y="1300480"/>
                    <a:pt x="1295564" y="1400475"/>
                    <a:pt x="1324440" y="1402079"/>
                  </a:cubicBezTo>
                  <a:cubicBezTo>
                    <a:pt x="1353316" y="1403683"/>
                    <a:pt x="1380851" y="1338981"/>
                    <a:pt x="1374808" y="1251284"/>
                  </a:cubicBezTo>
                  <a:cubicBezTo>
                    <a:pt x="1368765" y="1163587"/>
                    <a:pt x="1326682" y="965735"/>
                    <a:pt x="1288181" y="875899"/>
                  </a:cubicBezTo>
                  <a:cubicBezTo>
                    <a:pt x="1249680" y="786063"/>
                    <a:pt x="1161448" y="762000"/>
                    <a:pt x="1143802" y="712269"/>
                  </a:cubicBezTo>
                  <a:cubicBezTo>
                    <a:pt x="1126156" y="662538"/>
                    <a:pt x="1171074" y="627245"/>
                    <a:pt x="1182303" y="577515"/>
                  </a:cubicBezTo>
                  <a:cubicBezTo>
                    <a:pt x="1193532" y="527785"/>
                    <a:pt x="1230429" y="494096"/>
                    <a:pt x="1230429" y="423511"/>
                  </a:cubicBezTo>
                  <a:close/>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4800" y="76200"/>
              <a:ext cx="2743200" cy="6629400"/>
            </a:xfrm>
            <a:prstGeom prst="rect">
              <a:avLst/>
            </a:prstGeom>
            <a:noFill/>
            <a:ln w="101600">
              <a:solidFill>
                <a:schemeClr val="accent6">
                  <a:lumMod val="75000"/>
                </a:schemeClr>
              </a:solidFill>
            </a:ln>
            <a:effectLst>
              <a:outerShdw dist="38100" dir="36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p:cNvPicPr>
            <a:picLocks noChangeAspect="1" noChangeArrowheads="1"/>
          </p:cNvPicPr>
          <p:nvPr/>
        </p:nvPicPr>
        <p:blipFill>
          <a:blip r:embed="rId4" cstate="print"/>
          <a:srcRect/>
          <a:stretch>
            <a:fillRect/>
          </a:stretch>
        </p:blipFill>
        <p:spPr bwMode="auto">
          <a:xfrm>
            <a:off x="4367212" y="61912"/>
            <a:ext cx="2871788" cy="671988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304800" y="0"/>
            <a:ext cx="8839200" cy="6858000"/>
            <a:chOff x="304800" y="0"/>
            <a:chExt cx="8839200" cy="6858000"/>
          </a:xfrm>
        </p:grpSpPr>
        <p:pic>
          <p:nvPicPr>
            <p:cNvPr id="4" name="Picture 4"/>
            <p:cNvPicPr>
              <a:picLocks noChangeAspect="1" noChangeArrowheads="1"/>
            </p:cNvPicPr>
            <p:nvPr/>
          </p:nvPicPr>
          <p:blipFill>
            <a:blip r:embed="rId3" cstate="print"/>
            <a:srcRect t="11376" r="-3571"/>
            <a:stretch>
              <a:fillRect/>
            </a:stretch>
          </p:blipFill>
          <p:spPr bwMode="auto">
            <a:xfrm>
              <a:off x="304800" y="0"/>
              <a:ext cx="8839200" cy="6858000"/>
            </a:xfrm>
            <a:prstGeom prst="rect">
              <a:avLst/>
            </a:prstGeom>
            <a:noFill/>
            <a:ln w="9525">
              <a:noFill/>
              <a:miter lim="800000"/>
              <a:headEnd/>
              <a:tailEnd/>
            </a:ln>
            <a:effectLst/>
          </p:spPr>
        </p:pic>
        <p:sp>
          <p:nvSpPr>
            <p:cNvPr id="6" name="TextBox 5"/>
            <p:cNvSpPr txBox="1"/>
            <p:nvPr/>
          </p:nvSpPr>
          <p:spPr>
            <a:xfrm>
              <a:off x="4114800" y="0"/>
              <a:ext cx="4724400" cy="553998"/>
            </a:xfrm>
            <a:prstGeom prst="rect">
              <a:avLst/>
            </a:prstGeom>
            <a:solidFill>
              <a:srgbClr val="D7F9F7"/>
            </a:solidFill>
            <a:ln w="25400">
              <a:solidFill>
                <a:schemeClr val="tx1"/>
              </a:solidFill>
            </a:ln>
          </p:spPr>
          <p:txBody>
            <a:bodyPr wrap="square" rtlCol="0">
              <a:spAutoFit/>
            </a:bodyPr>
            <a:lstStyle/>
            <a:p>
              <a:pPr algn="ctr"/>
              <a:r>
                <a:rPr lang="en-US" sz="3000" b="1" dirty="0" smtClean="0"/>
                <a:t>Historical  Native Americans</a:t>
              </a:r>
              <a:endParaRPr lang="en-US" sz="3000" b="1" dirty="0"/>
            </a:p>
          </p:txBody>
        </p:sp>
      </p:grpSp>
      <p:sp>
        <p:nvSpPr>
          <p:cNvPr id="14" name="Freeform 13"/>
          <p:cNvSpPr>
            <a:spLocks noChangeAspect="1"/>
          </p:cNvSpPr>
          <p:nvPr/>
        </p:nvSpPr>
        <p:spPr>
          <a:xfrm>
            <a:off x="1981200" y="3200400"/>
            <a:ext cx="813973" cy="245813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a:spLocks noChangeAspect="1"/>
          </p:cNvSpPr>
          <p:nvPr/>
        </p:nvSpPr>
        <p:spPr>
          <a:xfrm>
            <a:off x="228601" y="-57147"/>
            <a:ext cx="2149077" cy="2083592"/>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 name="connsiteX0" fmla="*/ 1230429 w 1482291"/>
              <a:gd name="connsiteY0" fmla="*/ 949693 h 1848051"/>
              <a:gd name="connsiteX1" fmla="*/ 1182303 w 1482291"/>
              <a:gd name="connsiteY1" fmla="*/ 680186 h 1848051"/>
              <a:gd name="connsiteX2" fmla="*/ 1268930 w 1482291"/>
              <a:gd name="connsiteY2" fmla="*/ 622434 h 1848051"/>
              <a:gd name="connsiteX3" fmla="*/ 1413309 w 1482291"/>
              <a:gd name="connsiteY3" fmla="*/ 612809 h 1848051"/>
              <a:gd name="connsiteX4" fmla="*/ 1461436 w 1482291"/>
              <a:gd name="connsiteY4" fmla="*/ 497306 h 1848051"/>
              <a:gd name="connsiteX5" fmla="*/ 1288181 w 1482291"/>
              <a:gd name="connsiteY5" fmla="*/ 266299 h 1848051"/>
              <a:gd name="connsiteX6" fmla="*/ 1201553 w 1482291"/>
              <a:gd name="connsiteY6" fmla="*/ 73794 h 1848051"/>
              <a:gd name="connsiteX7" fmla="*/ 980172 w 1482291"/>
              <a:gd name="connsiteY7" fmla="*/ 35293 h 1848051"/>
              <a:gd name="connsiteX8" fmla="*/ 893545 w 1482291"/>
              <a:gd name="connsiteY8" fmla="*/ 73794 h 1848051"/>
              <a:gd name="connsiteX9" fmla="*/ 729916 w 1482291"/>
              <a:gd name="connsiteY9" fmla="*/ 35293 h 1848051"/>
              <a:gd name="connsiteX10" fmla="*/ 749166 w 1482291"/>
              <a:gd name="connsiteY10" fmla="*/ 285550 h 1848051"/>
              <a:gd name="connsiteX11" fmla="*/ 614412 w 1482291"/>
              <a:gd name="connsiteY11" fmla="*/ 189297 h 1848051"/>
              <a:gd name="connsiteX12" fmla="*/ 537410 w 1482291"/>
              <a:gd name="connsiteY12" fmla="*/ 352927 h 1848051"/>
              <a:gd name="connsiteX13" fmla="*/ 624038 w 1482291"/>
              <a:gd name="connsiteY13" fmla="*/ 429929 h 1848051"/>
              <a:gd name="connsiteX14" fmla="*/ 537410 w 1482291"/>
              <a:gd name="connsiteY14" fmla="*/ 506931 h 1848051"/>
              <a:gd name="connsiteX15" fmla="*/ 296779 w 1482291"/>
              <a:gd name="connsiteY15" fmla="*/ 526182 h 1848051"/>
              <a:gd name="connsiteX16" fmla="*/ 296779 w 1482291"/>
              <a:gd name="connsiteY16" fmla="*/ 689811 h 1848051"/>
              <a:gd name="connsiteX17" fmla="*/ 306404 w 1482291"/>
              <a:gd name="connsiteY17" fmla="*/ 776438 h 1848051"/>
              <a:gd name="connsiteX18" fmla="*/ 460408 w 1482291"/>
              <a:gd name="connsiteY18" fmla="*/ 949693 h 1848051"/>
              <a:gd name="connsiteX19" fmla="*/ 296779 w 1482291"/>
              <a:gd name="connsiteY19" fmla="*/ 968944 h 1848051"/>
              <a:gd name="connsiteX20" fmla="*/ 113899 w 1482291"/>
              <a:gd name="connsiteY20" fmla="*/ 997819 h 1848051"/>
              <a:gd name="connsiteX21" fmla="*/ 17646 w 1482291"/>
              <a:gd name="connsiteY21" fmla="*/ 1007445 h 1848051"/>
              <a:gd name="connsiteX22" fmla="*/ 219777 w 1482291"/>
              <a:gd name="connsiteY22" fmla="*/ 1122948 h 1848051"/>
              <a:gd name="connsiteX23" fmla="*/ 518160 w 1482291"/>
              <a:gd name="connsiteY23" fmla="*/ 1036321 h 1848051"/>
              <a:gd name="connsiteX24" fmla="*/ 450783 w 1482291"/>
              <a:gd name="connsiteY24" fmla="*/ 1180699 h 1848051"/>
              <a:gd name="connsiteX25" fmla="*/ 585537 w 1482291"/>
              <a:gd name="connsiteY25" fmla="*/ 1113323 h 1848051"/>
              <a:gd name="connsiteX26" fmla="*/ 662539 w 1482291"/>
              <a:gd name="connsiteY26" fmla="*/ 1007445 h 1848051"/>
              <a:gd name="connsiteX27" fmla="*/ 691414 w 1482291"/>
              <a:gd name="connsiteY27" fmla="*/ 1142198 h 1848051"/>
              <a:gd name="connsiteX28" fmla="*/ 864669 w 1482291"/>
              <a:gd name="connsiteY28" fmla="*/ 1094072 h 1848051"/>
              <a:gd name="connsiteX29" fmla="*/ 1086050 w 1482291"/>
              <a:gd name="connsiteY29" fmla="*/ 1286577 h 1848051"/>
              <a:gd name="connsiteX30" fmla="*/ 1172678 w 1482291"/>
              <a:gd name="connsiteY30" fmla="*/ 1575335 h 1848051"/>
              <a:gd name="connsiteX31" fmla="*/ 1201553 w 1482291"/>
              <a:gd name="connsiteY31" fmla="*/ 1767841 h 1848051"/>
              <a:gd name="connsiteX32" fmla="*/ 1220804 w 1482291"/>
              <a:gd name="connsiteY32" fmla="*/ 1825592 h 1848051"/>
              <a:gd name="connsiteX33" fmla="*/ 1374808 w 1482291"/>
              <a:gd name="connsiteY33" fmla="*/ 1777466 h 1848051"/>
              <a:gd name="connsiteX34" fmla="*/ 1288181 w 1482291"/>
              <a:gd name="connsiteY34" fmla="*/ 1402081 h 1848051"/>
              <a:gd name="connsiteX35" fmla="*/ 1143802 w 1482291"/>
              <a:gd name="connsiteY35" fmla="*/ 1238451 h 1848051"/>
              <a:gd name="connsiteX36" fmla="*/ 1182303 w 1482291"/>
              <a:gd name="connsiteY36" fmla="*/ 1103697 h 1848051"/>
              <a:gd name="connsiteX37" fmla="*/ 1230429 w 1482291"/>
              <a:gd name="connsiteY37" fmla="*/ 949693 h 1848051"/>
              <a:gd name="connsiteX0" fmla="*/ 1230429 w 1496729"/>
              <a:gd name="connsiteY0" fmla="*/ 952901 h 1851259"/>
              <a:gd name="connsiteX1" fmla="*/ 1182303 w 1496729"/>
              <a:gd name="connsiteY1" fmla="*/ 683394 h 1851259"/>
              <a:gd name="connsiteX2" fmla="*/ 1268930 w 1496729"/>
              <a:gd name="connsiteY2" fmla="*/ 625642 h 1851259"/>
              <a:gd name="connsiteX3" fmla="*/ 1413309 w 1496729"/>
              <a:gd name="connsiteY3" fmla="*/ 616017 h 1851259"/>
              <a:gd name="connsiteX4" fmla="*/ 1461436 w 1496729"/>
              <a:gd name="connsiteY4" fmla="*/ 500514 h 1851259"/>
              <a:gd name="connsiteX5" fmla="*/ 1201553 w 1496729"/>
              <a:gd name="connsiteY5" fmla="*/ 77002 h 1851259"/>
              <a:gd name="connsiteX6" fmla="*/ 980172 w 1496729"/>
              <a:gd name="connsiteY6" fmla="*/ 38501 h 1851259"/>
              <a:gd name="connsiteX7" fmla="*/ 893545 w 1496729"/>
              <a:gd name="connsiteY7" fmla="*/ 77002 h 1851259"/>
              <a:gd name="connsiteX8" fmla="*/ 729916 w 1496729"/>
              <a:gd name="connsiteY8" fmla="*/ 38501 h 1851259"/>
              <a:gd name="connsiteX9" fmla="*/ 749166 w 1496729"/>
              <a:gd name="connsiteY9" fmla="*/ 288758 h 1851259"/>
              <a:gd name="connsiteX10" fmla="*/ 614412 w 1496729"/>
              <a:gd name="connsiteY10" fmla="*/ 192505 h 1851259"/>
              <a:gd name="connsiteX11" fmla="*/ 537410 w 1496729"/>
              <a:gd name="connsiteY11" fmla="*/ 356135 h 1851259"/>
              <a:gd name="connsiteX12" fmla="*/ 624038 w 1496729"/>
              <a:gd name="connsiteY12" fmla="*/ 433137 h 1851259"/>
              <a:gd name="connsiteX13" fmla="*/ 537410 w 1496729"/>
              <a:gd name="connsiteY13" fmla="*/ 510139 h 1851259"/>
              <a:gd name="connsiteX14" fmla="*/ 296779 w 1496729"/>
              <a:gd name="connsiteY14" fmla="*/ 529390 h 1851259"/>
              <a:gd name="connsiteX15" fmla="*/ 296779 w 1496729"/>
              <a:gd name="connsiteY15" fmla="*/ 693019 h 1851259"/>
              <a:gd name="connsiteX16" fmla="*/ 306404 w 1496729"/>
              <a:gd name="connsiteY16" fmla="*/ 779646 h 1851259"/>
              <a:gd name="connsiteX17" fmla="*/ 460408 w 1496729"/>
              <a:gd name="connsiteY17" fmla="*/ 952901 h 1851259"/>
              <a:gd name="connsiteX18" fmla="*/ 296779 w 1496729"/>
              <a:gd name="connsiteY18" fmla="*/ 972152 h 1851259"/>
              <a:gd name="connsiteX19" fmla="*/ 113899 w 1496729"/>
              <a:gd name="connsiteY19" fmla="*/ 1001027 h 1851259"/>
              <a:gd name="connsiteX20" fmla="*/ 17646 w 1496729"/>
              <a:gd name="connsiteY20" fmla="*/ 1010653 h 1851259"/>
              <a:gd name="connsiteX21" fmla="*/ 219777 w 1496729"/>
              <a:gd name="connsiteY21" fmla="*/ 1126156 h 1851259"/>
              <a:gd name="connsiteX22" fmla="*/ 518160 w 1496729"/>
              <a:gd name="connsiteY22" fmla="*/ 1039529 h 1851259"/>
              <a:gd name="connsiteX23" fmla="*/ 450783 w 1496729"/>
              <a:gd name="connsiteY23" fmla="*/ 1183907 h 1851259"/>
              <a:gd name="connsiteX24" fmla="*/ 585537 w 1496729"/>
              <a:gd name="connsiteY24" fmla="*/ 1116531 h 1851259"/>
              <a:gd name="connsiteX25" fmla="*/ 662539 w 1496729"/>
              <a:gd name="connsiteY25" fmla="*/ 1010653 h 1851259"/>
              <a:gd name="connsiteX26" fmla="*/ 691414 w 1496729"/>
              <a:gd name="connsiteY26" fmla="*/ 1145406 h 1851259"/>
              <a:gd name="connsiteX27" fmla="*/ 864669 w 1496729"/>
              <a:gd name="connsiteY27" fmla="*/ 1097280 h 1851259"/>
              <a:gd name="connsiteX28" fmla="*/ 1086050 w 1496729"/>
              <a:gd name="connsiteY28" fmla="*/ 1289785 h 1851259"/>
              <a:gd name="connsiteX29" fmla="*/ 1172678 w 1496729"/>
              <a:gd name="connsiteY29" fmla="*/ 1578543 h 1851259"/>
              <a:gd name="connsiteX30" fmla="*/ 1201553 w 1496729"/>
              <a:gd name="connsiteY30" fmla="*/ 1771049 h 1851259"/>
              <a:gd name="connsiteX31" fmla="*/ 1220804 w 1496729"/>
              <a:gd name="connsiteY31" fmla="*/ 1828800 h 1851259"/>
              <a:gd name="connsiteX32" fmla="*/ 1374808 w 1496729"/>
              <a:gd name="connsiteY32" fmla="*/ 1780674 h 1851259"/>
              <a:gd name="connsiteX33" fmla="*/ 1288181 w 1496729"/>
              <a:gd name="connsiteY33" fmla="*/ 1405289 h 1851259"/>
              <a:gd name="connsiteX34" fmla="*/ 1143802 w 1496729"/>
              <a:gd name="connsiteY34" fmla="*/ 1241659 h 1851259"/>
              <a:gd name="connsiteX35" fmla="*/ 1182303 w 1496729"/>
              <a:gd name="connsiteY35" fmla="*/ 1106905 h 1851259"/>
              <a:gd name="connsiteX36" fmla="*/ 1230429 w 1496729"/>
              <a:gd name="connsiteY36" fmla="*/ 952901 h 1851259"/>
              <a:gd name="connsiteX0" fmla="*/ 1230429 w 1533626"/>
              <a:gd name="connsiteY0" fmla="*/ 984985 h 1883343"/>
              <a:gd name="connsiteX1" fmla="*/ 1182303 w 1533626"/>
              <a:gd name="connsiteY1" fmla="*/ 715478 h 1883343"/>
              <a:gd name="connsiteX2" fmla="*/ 1268930 w 1533626"/>
              <a:gd name="connsiteY2" fmla="*/ 657726 h 1883343"/>
              <a:gd name="connsiteX3" fmla="*/ 1413309 w 1533626"/>
              <a:gd name="connsiteY3" fmla="*/ 648101 h 1883343"/>
              <a:gd name="connsiteX4" fmla="*/ 1461436 w 1533626"/>
              <a:gd name="connsiteY4" fmla="*/ 532598 h 1883343"/>
              <a:gd name="connsiteX5" fmla="*/ 980172 w 1533626"/>
              <a:gd name="connsiteY5" fmla="*/ 70585 h 1883343"/>
              <a:gd name="connsiteX6" fmla="*/ 893545 w 1533626"/>
              <a:gd name="connsiteY6" fmla="*/ 109086 h 1883343"/>
              <a:gd name="connsiteX7" fmla="*/ 729916 w 1533626"/>
              <a:gd name="connsiteY7" fmla="*/ 70585 h 1883343"/>
              <a:gd name="connsiteX8" fmla="*/ 749166 w 1533626"/>
              <a:gd name="connsiteY8" fmla="*/ 320842 h 1883343"/>
              <a:gd name="connsiteX9" fmla="*/ 614412 w 1533626"/>
              <a:gd name="connsiteY9" fmla="*/ 224589 h 1883343"/>
              <a:gd name="connsiteX10" fmla="*/ 537410 w 1533626"/>
              <a:gd name="connsiteY10" fmla="*/ 388219 h 1883343"/>
              <a:gd name="connsiteX11" fmla="*/ 624038 w 1533626"/>
              <a:gd name="connsiteY11" fmla="*/ 465221 h 1883343"/>
              <a:gd name="connsiteX12" fmla="*/ 537410 w 1533626"/>
              <a:gd name="connsiteY12" fmla="*/ 542223 h 1883343"/>
              <a:gd name="connsiteX13" fmla="*/ 296779 w 1533626"/>
              <a:gd name="connsiteY13" fmla="*/ 561474 h 1883343"/>
              <a:gd name="connsiteX14" fmla="*/ 296779 w 1533626"/>
              <a:gd name="connsiteY14" fmla="*/ 725103 h 1883343"/>
              <a:gd name="connsiteX15" fmla="*/ 306404 w 1533626"/>
              <a:gd name="connsiteY15" fmla="*/ 811730 h 1883343"/>
              <a:gd name="connsiteX16" fmla="*/ 460408 w 1533626"/>
              <a:gd name="connsiteY16" fmla="*/ 984985 h 1883343"/>
              <a:gd name="connsiteX17" fmla="*/ 296779 w 1533626"/>
              <a:gd name="connsiteY17" fmla="*/ 1004236 h 1883343"/>
              <a:gd name="connsiteX18" fmla="*/ 113899 w 1533626"/>
              <a:gd name="connsiteY18" fmla="*/ 1033111 h 1883343"/>
              <a:gd name="connsiteX19" fmla="*/ 17646 w 1533626"/>
              <a:gd name="connsiteY19" fmla="*/ 1042737 h 1883343"/>
              <a:gd name="connsiteX20" fmla="*/ 219777 w 1533626"/>
              <a:gd name="connsiteY20" fmla="*/ 1158240 h 1883343"/>
              <a:gd name="connsiteX21" fmla="*/ 518160 w 1533626"/>
              <a:gd name="connsiteY21" fmla="*/ 1071613 h 1883343"/>
              <a:gd name="connsiteX22" fmla="*/ 450783 w 1533626"/>
              <a:gd name="connsiteY22" fmla="*/ 1215991 h 1883343"/>
              <a:gd name="connsiteX23" fmla="*/ 585537 w 1533626"/>
              <a:gd name="connsiteY23" fmla="*/ 1148615 h 1883343"/>
              <a:gd name="connsiteX24" fmla="*/ 662539 w 1533626"/>
              <a:gd name="connsiteY24" fmla="*/ 1042737 h 1883343"/>
              <a:gd name="connsiteX25" fmla="*/ 691414 w 1533626"/>
              <a:gd name="connsiteY25" fmla="*/ 1177490 h 1883343"/>
              <a:gd name="connsiteX26" fmla="*/ 864669 w 1533626"/>
              <a:gd name="connsiteY26" fmla="*/ 1129364 h 1883343"/>
              <a:gd name="connsiteX27" fmla="*/ 1086050 w 1533626"/>
              <a:gd name="connsiteY27" fmla="*/ 1321869 h 1883343"/>
              <a:gd name="connsiteX28" fmla="*/ 1172678 w 1533626"/>
              <a:gd name="connsiteY28" fmla="*/ 1610627 h 1883343"/>
              <a:gd name="connsiteX29" fmla="*/ 1201553 w 1533626"/>
              <a:gd name="connsiteY29" fmla="*/ 1803133 h 1883343"/>
              <a:gd name="connsiteX30" fmla="*/ 1220804 w 1533626"/>
              <a:gd name="connsiteY30" fmla="*/ 1860884 h 1883343"/>
              <a:gd name="connsiteX31" fmla="*/ 1374808 w 1533626"/>
              <a:gd name="connsiteY31" fmla="*/ 1812758 h 1883343"/>
              <a:gd name="connsiteX32" fmla="*/ 1288181 w 1533626"/>
              <a:gd name="connsiteY32" fmla="*/ 1437373 h 1883343"/>
              <a:gd name="connsiteX33" fmla="*/ 1143802 w 1533626"/>
              <a:gd name="connsiteY33" fmla="*/ 1273743 h 1883343"/>
              <a:gd name="connsiteX34" fmla="*/ 1182303 w 1533626"/>
              <a:gd name="connsiteY34" fmla="*/ 1138989 h 1883343"/>
              <a:gd name="connsiteX35" fmla="*/ 1230429 w 1533626"/>
              <a:gd name="connsiteY35" fmla="*/ 984985 h 1883343"/>
              <a:gd name="connsiteX0" fmla="*/ 1230429 w 1548063"/>
              <a:gd name="connsiteY0" fmla="*/ 952901 h 1851259"/>
              <a:gd name="connsiteX1" fmla="*/ 1182303 w 1548063"/>
              <a:gd name="connsiteY1" fmla="*/ 683394 h 1851259"/>
              <a:gd name="connsiteX2" fmla="*/ 1268930 w 1548063"/>
              <a:gd name="connsiteY2" fmla="*/ 625642 h 1851259"/>
              <a:gd name="connsiteX3" fmla="*/ 1413309 w 1548063"/>
              <a:gd name="connsiteY3" fmla="*/ 616017 h 1851259"/>
              <a:gd name="connsiteX4" fmla="*/ 1461436 w 1548063"/>
              <a:gd name="connsiteY4" fmla="*/ 500514 h 1851259"/>
              <a:gd name="connsiteX5" fmla="*/ 893545 w 1548063"/>
              <a:gd name="connsiteY5" fmla="*/ 77002 h 1851259"/>
              <a:gd name="connsiteX6" fmla="*/ 729916 w 1548063"/>
              <a:gd name="connsiteY6" fmla="*/ 38501 h 1851259"/>
              <a:gd name="connsiteX7" fmla="*/ 749166 w 1548063"/>
              <a:gd name="connsiteY7" fmla="*/ 288758 h 1851259"/>
              <a:gd name="connsiteX8" fmla="*/ 614412 w 1548063"/>
              <a:gd name="connsiteY8" fmla="*/ 192505 h 1851259"/>
              <a:gd name="connsiteX9" fmla="*/ 537410 w 1548063"/>
              <a:gd name="connsiteY9" fmla="*/ 356135 h 1851259"/>
              <a:gd name="connsiteX10" fmla="*/ 624038 w 1548063"/>
              <a:gd name="connsiteY10" fmla="*/ 433137 h 1851259"/>
              <a:gd name="connsiteX11" fmla="*/ 537410 w 1548063"/>
              <a:gd name="connsiteY11" fmla="*/ 510139 h 1851259"/>
              <a:gd name="connsiteX12" fmla="*/ 296779 w 1548063"/>
              <a:gd name="connsiteY12" fmla="*/ 529390 h 1851259"/>
              <a:gd name="connsiteX13" fmla="*/ 296779 w 1548063"/>
              <a:gd name="connsiteY13" fmla="*/ 693019 h 1851259"/>
              <a:gd name="connsiteX14" fmla="*/ 306404 w 1548063"/>
              <a:gd name="connsiteY14" fmla="*/ 779646 h 1851259"/>
              <a:gd name="connsiteX15" fmla="*/ 460408 w 1548063"/>
              <a:gd name="connsiteY15" fmla="*/ 952901 h 1851259"/>
              <a:gd name="connsiteX16" fmla="*/ 296779 w 1548063"/>
              <a:gd name="connsiteY16" fmla="*/ 972152 h 1851259"/>
              <a:gd name="connsiteX17" fmla="*/ 113899 w 1548063"/>
              <a:gd name="connsiteY17" fmla="*/ 1001027 h 1851259"/>
              <a:gd name="connsiteX18" fmla="*/ 17646 w 1548063"/>
              <a:gd name="connsiteY18" fmla="*/ 1010653 h 1851259"/>
              <a:gd name="connsiteX19" fmla="*/ 219777 w 1548063"/>
              <a:gd name="connsiteY19" fmla="*/ 1126156 h 1851259"/>
              <a:gd name="connsiteX20" fmla="*/ 518160 w 1548063"/>
              <a:gd name="connsiteY20" fmla="*/ 1039529 h 1851259"/>
              <a:gd name="connsiteX21" fmla="*/ 450783 w 1548063"/>
              <a:gd name="connsiteY21" fmla="*/ 1183907 h 1851259"/>
              <a:gd name="connsiteX22" fmla="*/ 585537 w 1548063"/>
              <a:gd name="connsiteY22" fmla="*/ 1116531 h 1851259"/>
              <a:gd name="connsiteX23" fmla="*/ 662539 w 1548063"/>
              <a:gd name="connsiteY23" fmla="*/ 1010653 h 1851259"/>
              <a:gd name="connsiteX24" fmla="*/ 691414 w 1548063"/>
              <a:gd name="connsiteY24" fmla="*/ 1145406 h 1851259"/>
              <a:gd name="connsiteX25" fmla="*/ 864669 w 1548063"/>
              <a:gd name="connsiteY25" fmla="*/ 1097280 h 1851259"/>
              <a:gd name="connsiteX26" fmla="*/ 1086050 w 1548063"/>
              <a:gd name="connsiteY26" fmla="*/ 1289785 h 1851259"/>
              <a:gd name="connsiteX27" fmla="*/ 1172678 w 1548063"/>
              <a:gd name="connsiteY27" fmla="*/ 1578543 h 1851259"/>
              <a:gd name="connsiteX28" fmla="*/ 1201553 w 1548063"/>
              <a:gd name="connsiteY28" fmla="*/ 1771049 h 1851259"/>
              <a:gd name="connsiteX29" fmla="*/ 1220804 w 1548063"/>
              <a:gd name="connsiteY29" fmla="*/ 1828800 h 1851259"/>
              <a:gd name="connsiteX30" fmla="*/ 1374808 w 1548063"/>
              <a:gd name="connsiteY30" fmla="*/ 1780674 h 1851259"/>
              <a:gd name="connsiteX31" fmla="*/ 1288181 w 1548063"/>
              <a:gd name="connsiteY31" fmla="*/ 1405289 h 1851259"/>
              <a:gd name="connsiteX32" fmla="*/ 1143802 w 1548063"/>
              <a:gd name="connsiteY32" fmla="*/ 1241659 h 1851259"/>
              <a:gd name="connsiteX33" fmla="*/ 1182303 w 1548063"/>
              <a:gd name="connsiteY33" fmla="*/ 1106905 h 1851259"/>
              <a:gd name="connsiteX34" fmla="*/ 1230429 w 1548063"/>
              <a:gd name="connsiteY34" fmla="*/ 952901 h 1851259"/>
              <a:gd name="connsiteX0" fmla="*/ 1230429 w 1575335"/>
              <a:gd name="connsiteY0" fmla="*/ 949693 h 1848051"/>
              <a:gd name="connsiteX1" fmla="*/ 1182303 w 1575335"/>
              <a:gd name="connsiteY1" fmla="*/ 680186 h 1848051"/>
              <a:gd name="connsiteX2" fmla="*/ 1268930 w 1575335"/>
              <a:gd name="connsiteY2" fmla="*/ 622434 h 1848051"/>
              <a:gd name="connsiteX3" fmla="*/ 1413309 w 1575335"/>
              <a:gd name="connsiteY3" fmla="*/ 612809 h 1848051"/>
              <a:gd name="connsiteX4" fmla="*/ 1461436 w 1575335"/>
              <a:gd name="connsiteY4" fmla="*/ 497306 h 1848051"/>
              <a:gd name="connsiteX5" fmla="*/ 729916 w 1575335"/>
              <a:gd name="connsiteY5" fmla="*/ 35293 h 1848051"/>
              <a:gd name="connsiteX6" fmla="*/ 749166 w 1575335"/>
              <a:gd name="connsiteY6" fmla="*/ 285550 h 1848051"/>
              <a:gd name="connsiteX7" fmla="*/ 614412 w 1575335"/>
              <a:gd name="connsiteY7" fmla="*/ 189297 h 1848051"/>
              <a:gd name="connsiteX8" fmla="*/ 537410 w 1575335"/>
              <a:gd name="connsiteY8" fmla="*/ 352927 h 1848051"/>
              <a:gd name="connsiteX9" fmla="*/ 624038 w 1575335"/>
              <a:gd name="connsiteY9" fmla="*/ 429929 h 1848051"/>
              <a:gd name="connsiteX10" fmla="*/ 537410 w 1575335"/>
              <a:gd name="connsiteY10" fmla="*/ 506931 h 1848051"/>
              <a:gd name="connsiteX11" fmla="*/ 296779 w 1575335"/>
              <a:gd name="connsiteY11" fmla="*/ 526182 h 1848051"/>
              <a:gd name="connsiteX12" fmla="*/ 296779 w 1575335"/>
              <a:gd name="connsiteY12" fmla="*/ 689811 h 1848051"/>
              <a:gd name="connsiteX13" fmla="*/ 306404 w 1575335"/>
              <a:gd name="connsiteY13" fmla="*/ 776438 h 1848051"/>
              <a:gd name="connsiteX14" fmla="*/ 460408 w 1575335"/>
              <a:gd name="connsiteY14" fmla="*/ 949693 h 1848051"/>
              <a:gd name="connsiteX15" fmla="*/ 296779 w 1575335"/>
              <a:gd name="connsiteY15" fmla="*/ 968944 h 1848051"/>
              <a:gd name="connsiteX16" fmla="*/ 113899 w 1575335"/>
              <a:gd name="connsiteY16" fmla="*/ 997819 h 1848051"/>
              <a:gd name="connsiteX17" fmla="*/ 17646 w 1575335"/>
              <a:gd name="connsiteY17" fmla="*/ 1007445 h 1848051"/>
              <a:gd name="connsiteX18" fmla="*/ 219777 w 1575335"/>
              <a:gd name="connsiteY18" fmla="*/ 1122948 h 1848051"/>
              <a:gd name="connsiteX19" fmla="*/ 518160 w 1575335"/>
              <a:gd name="connsiteY19" fmla="*/ 1036321 h 1848051"/>
              <a:gd name="connsiteX20" fmla="*/ 450783 w 1575335"/>
              <a:gd name="connsiteY20" fmla="*/ 1180699 h 1848051"/>
              <a:gd name="connsiteX21" fmla="*/ 585537 w 1575335"/>
              <a:gd name="connsiteY21" fmla="*/ 1113323 h 1848051"/>
              <a:gd name="connsiteX22" fmla="*/ 662539 w 1575335"/>
              <a:gd name="connsiteY22" fmla="*/ 1007445 h 1848051"/>
              <a:gd name="connsiteX23" fmla="*/ 691414 w 1575335"/>
              <a:gd name="connsiteY23" fmla="*/ 1142198 h 1848051"/>
              <a:gd name="connsiteX24" fmla="*/ 864669 w 1575335"/>
              <a:gd name="connsiteY24" fmla="*/ 1094072 h 1848051"/>
              <a:gd name="connsiteX25" fmla="*/ 1086050 w 1575335"/>
              <a:gd name="connsiteY25" fmla="*/ 1286577 h 1848051"/>
              <a:gd name="connsiteX26" fmla="*/ 1172678 w 1575335"/>
              <a:gd name="connsiteY26" fmla="*/ 1575335 h 1848051"/>
              <a:gd name="connsiteX27" fmla="*/ 1201553 w 1575335"/>
              <a:gd name="connsiteY27" fmla="*/ 1767841 h 1848051"/>
              <a:gd name="connsiteX28" fmla="*/ 1220804 w 1575335"/>
              <a:gd name="connsiteY28" fmla="*/ 1825592 h 1848051"/>
              <a:gd name="connsiteX29" fmla="*/ 1374808 w 1575335"/>
              <a:gd name="connsiteY29" fmla="*/ 1777466 h 1848051"/>
              <a:gd name="connsiteX30" fmla="*/ 1288181 w 1575335"/>
              <a:gd name="connsiteY30" fmla="*/ 1402081 h 1848051"/>
              <a:gd name="connsiteX31" fmla="*/ 1143802 w 1575335"/>
              <a:gd name="connsiteY31" fmla="*/ 1238451 h 1848051"/>
              <a:gd name="connsiteX32" fmla="*/ 1182303 w 1575335"/>
              <a:gd name="connsiteY32" fmla="*/ 1103697 h 1848051"/>
              <a:gd name="connsiteX33" fmla="*/ 1230429 w 1575335"/>
              <a:gd name="connsiteY33" fmla="*/ 949693 h 1848051"/>
              <a:gd name="connsiteX0" fmla="*/ 1230429 w 1572126"/>
              <a:gd name="connsiteY0" fmla="*/ 771625 h 1669983"/>
              <a:gd name="connsiteX1" fmla="*/ 1182303 w 1572126"/>
              <a:gd name="connsiteY1" fmla="*/ 502118 h 1669983"/>
              <a:gd name="connsiteX2" fmla="*/ 1268930 w 1572126"/>
              <a:gd name="connsiteY2" fmla="*/ 444366 h 1669983"/>
              <a:gd name="connsiteX3" fmla="*/ 1413309 w 1572126"/>
              <a:gd name="connsiteY3" fmla="*/ 434741 h 1669983"/>
              <a:gd name="connsiteX4" fmla="*/ 1461436 w 1572126"/>
              <a:gd name="connsiteY4" fmla="*/ 319238 h 1669983"/>
              <a:gd name="connsiteX5" fmla="*/ 749166 w 1572126"/>
              <a:gd name="connsiteY5" fmla="*/ 107482 h 1669983"/>
              <a:gd name="connsiteX6" fmla="*/ 614412 w 1572126"/>
              <a:gd name="connsiteY6" fmla="*/ 11229 h 1669983"/>
              <a:gd name="connsiteX7" fmla="*/ 537410 w 1572126"/>
              <a:gd name="connsiteY7" fmla="*/ 174859 h 1669983"/>
              <a:gd name="connsiteX8" fmla="*/ 624038 w 1572126"/>
              <a:gd name="connsiteY8" fmla="*/ 251861 h 1669983"/>
              <a:gd name="connsiteX9" fmla="*/ 537410 w 1572126"/>
              <a:gd name="connsiteY9" fmla="*/ 328863 h 1669983"/>
              <a:gd name="connsiteX10" fmla="*/ 296779 w 1572126"/>
              <a:gd name="connsiteY10" fmla="*/ 348114 h 1669983"/>
              <a:gd name="connsiteX11" fmla="*/ 296779 w 1572126"/>
              <a:gd name="connsiteY11" fmla="*/ 511743 h 1669983"/>
              <a:gd name="connsiteX12" fmla="*/ 306404 w 1572126"/>
              <a:gd name="connsiteY12" fmla="*/ 598370 h 1669983"/>
              <a:gd name="connsiteX13" fmla="*/ 460408 w 1572126"/>
              <a:gd name="connsiteY13" fmla="*/ 771625 h 1669983"/>
              <a:gd name="connsiteX14" fmla="*/ 296779 w 1572126"/>
              <a:gd name="connsiteY14" fmla="*/ 790876 h 1669983"/>
              <a:gd name="connsiteX15" fmla="*/ 113899 w 1572126"/>
              <a:gd name="connsiteY15" fmla="*/ 819751 h 1669983"/>
              <a:gd name="connsiteX16" fmla="*/ 17646 w 1572126"/>
              <a:gd name="connsiteY16" fmla="*/ 829377 h 1669983"/>
              <a:gd name="connsiteX17" fmla="*/ 219777 w 1572126"/>
              <a:gd name="connsiteY17" fmla="*/ 944880 h 1669983"/>
              <a:gd name="connsiteX18" fmla="*/ 518160 w 1572126"/>
              <a:gd name="connsiteY18" fmla="*/ 858253 h 1669983"/>
              <a:gd name="connsiteX19" fmla="*/ 450783 w 1572126"/>
              <a:gd name="connsiteY19" fmla="*/ 1002631 h 1669983"/>
              <a:gd name="connsiteX20" fmla="*/ 585537 w 1572126"/>
              <a:gd name="connsiteY20" fmla="*/ 935255 h 1669983"/>
              <a:gd name="connsiteX21" fmla="*/ 662539 w 1572126"/>
              <a:gd name="connsiteY21" fmla="*/ 829377 h 1669983"/>
              <a:gd name="connsiteX22" fmla="*/ 691414 w 1572126"/>
              <a:gd name="connsiteY22" fmla="*/ 964130 h 1669983"/>
              <a:gd name="connsiteX23" fmla="*/ 864669 w 1572126"/>
              <a:gd name="connsiteY23" fmla="*/ 916004 h 1669983"/>
              <a:gd name="connsiteX24" fmla="*/ 1086050 w 1572126"/>
              <a:gd name="connsiteY24" fmla="*/ 1108509 h 1669983"/>
              <a:gd name="connsiteX25" fmla="*/ 1172678 w 1572126"/>
              <a:gd name="connsiteY25" fmla="*/ 1397267 h 1669983"/>
              <a:gd name="connsiteX26" fmla="*/ 1201553 w 1572126"/>
              <a:gd name="connsiteY26" fmla="*/ 1589773 h 1669983"/>
              <a:gd name="connsiteX27" fmla="*/ 1220804 w 1572126"/>
              <a:gd name="connsiteY27" fmla="*/ 1647524 h 1669983"/>
              <a:gd name="connsiteX28" fmla="*/ 1374808 w 1572126"/>
              <a:gd name="connsiteY28" fmla="*/ 1599398 h 1669983"/>
              <a:gd name="connsiteX29" fmla="*/ 1288181 w 1572126"/>
              <a:gd name="connsiteY29" fmla="*/ 1224013 h 1669983"/>
              <a:gd name="connsiteX30" fmla="*/ 1143802 w 1572126"/>
              <a:gd name="connsiteY30" fmla="*/ 1060383 h 1669983"/>
              <a:gd name="connsiteX31" fmla="*/ 1182303 w 1572126"/>
              <a:gd name="connsiteY31" fmla="*/ 925629 h 1669983"/>
              <a:gd name="connsiteX32" fmla="*/ 1230429 w 1572126"/>
              <a:gd name="connsiteY32" fmla="*/ 771625 h 1669983"/>
              <a:gd name="connsiteX0" fmla="*/ 1230429 w 1572126"/>
              <a:gd name="connsiteY0" fmla="*/ 688206 h 1586564"/>
              <a:gd name="connsiteX1" fmla="*/ 1182303 w 1572126"/>
              <a:gd name="connsiteY1" fmla="*/ 418699 h 1586564"/>
              <a:gd name="connsiteX2" fmla="*/ 1268930 w 1572126"/>
              <a:gd name="connsiteY2" fmla="*/ 360947 h 1586564"/>
              <a:gd name="connsiteX3" fmla="*/ 1413309 w 1572126"/>
              <a:gd name="connsiteY3" fmla="*/ 351322 h 1586564"/>
              <a:gd name="connsiteX4" fmla="*/ 1461436 w 1572126"/>
              <a:gd name="connsiteY4" fmla="*/ 235819 h 1586564"/>
              <a:gd name="connsiteX5" fmla="*/ 749166 w 1572126"/>
              <a:gd name="connsiteY5" fmla="*/ 24063 h 1586564"/>
              <a:gd name="connsiteX6" fmla="*/ 537410 w 1572126"/>
              <a:gd name="connsiteY6" fmla="*/ 91440 h 1586564"/>
              <a:gd name="connsiteX7" fmla="*/ 624038 w 1572126"/>
              <a:gd name="connsiteY7" fmla="*/ 168442 h 1586564"/>
              <a:gd name="connsiteX8" fmla="*/ 537410 w 1572126"/>
              <a:gd name="connsiteY8" fmla="*/ 245444 h 1586564"/>
              <a:gd name="connsiteX9" fmla="*/ 296779 w 1572126"/>
              <a:gd name="connsiteY9" fmla="*/ 264695 h 1586564"/>
              <a:gd name="connsiteX10" fmla="*/ 296779 w 1572126"/>
              <a:gd name="connsiteY10" fmla="*/ 428324 h 1586564"/>
              <a:gd name="connsiteX11" fmla="*/ 306404 w 1572126"/>
              <a:gd name="connsiteY11" fmla="*/ 514951 h 1586564"/>
              <a:gd name="connsiteX12" fmla="*/ 460408 w 1572126"/>
              <a:gd name="connsiteY12" fmla="*/ 688206 h 1586564"/>
              <a:gd name="connsiteX13" fmla="*/ 296779 w 1572126"/>
              <a:gd name="connsiteY13" fmla="*/ 707457 h 1586564"/>
              <a:gd name="connsiteX14" fmla="*/ 113899 w 1572126"/>
              <a:gd name="connsiteY14" fmla="*/ 736332 h 1586564"/>
              <a:gd name="connsiteX15" fmla="*/ 17646 w 1572126"/>
              <a:gd name="connsiteY15" fmla="*/ 745958 h 1586564"/>
              <a:gd name="connsiteX16" fmla="*/ 219777 w 1572126"/>
              <a:gd name="connsiteY16" fmla="*/ 861461 h 1586564"/>
              <a:gd name="connsiteX17" fmla="*/ 518160 w 1572126"/>
              <a:gd name="connsiteY17" fmla="*/ 774834 h 1586564"/>
              <a:gd name="connsiteX18" fmla="*/ 450783 w 1572126"/>
              <a:gd name="connsiteY18" fmla="*/ 919212 h 1586564"/>
              <a:gd name="connsiteX19" fmla="*/ 585537 w 1572126"/>
              <a:gd name="connsiteY19" fmla="*/ 851836 h 1586564"/>
              <a:gd name="connsiteX20" fmla="*/ 662539 w 1572126"/>
              <a:gd name="connsiteY20" fmla="*/ 745958 h 1586564"/>
              <a:gd name="connsiteX21" fmla="*/ 691414 w 1572126"/>
              <a:gd name="connsiteY21" fmla="*/ 880711 h 1586564"/>
              <a:gd name="connsiteX22" fmla="*/ 864669 w 1572126"/>
              <a:gd name="connsiteY22" fmla="*/ 832585 h 1586564"/>
              <a:gd name="connsiteX23" fmla="*/ 1086050 w 1572126"/>
              <a:gd name="connsiteY23" fmla="*/ 1025090 h 1586564"/>
              <a:gd name="connsiteX24" fmla="*/ 1172678 w 1572126"/>
              <a:gd name="connsiteY24" fmla="*/ 1313848 h 1586564"/>
              <a:gd name="connsiteX25" fmla="*/ 1201553 w 1572126"/>
              <a:gd name="connsiteY25" fmla="*/ 1506354 h 1586564"/>
              <a:gd name="connsiteX26" fmla="*/ 1220804 w 1572126"/>
              <a:gd name="connsiteY26" fmla="*/ 1564105 h 1586564"/>
              <a:gd name="connsiteX27" fmla="*/ 1374808 w 1572126"/>
              <a:gd name="connsiteY27" fmla="*/ 1515979 h 1586564"/>
              <a:gd name="connsiteX28" fmla="*/ 1288181 w 1572126"/>
              <a:gd name="connsiteY28" fmla="*/ 1140594 h 1586564"/>
              <a:gd name="connsiteX29" fmla="*/ 1143802 w 1572126"/>
              <a:gd name="connsiteY29" fmla="*/ 976964 h 1586564"/>
              <a:gd name="connsiteX30" fmla="*/ 1182303 w 1572126"/>
              <a:gd name="connsiteY30" fmla="*/ 842210 h 1586564"/>
              <a:gd name="connsiteX31" fmla="*/ 1230429 w 1572126"/>
              <a:gd name="connsiteY31" fmla="*/ 688206 h 1586564"/>
              <a:gd name="connsiteX0" fmla="*/ 1230429 w 1572126"/>
              <a:gd name="connsiteY0" fmla="*/ 675373 h 1573731"/>
              <a:gd name="connsiteX1" fmla="*/ 1182303 w 1572126"/>
              <a:gd name="connsiteY1" fmla="*/ 405866 h 1573731"/>
              <a:gd name="connsiteX2" fmla="*/ 1268930 w 1572126"/>
              <a:gd name="connsiteY2" fmla="*/ 348114 h 1573731"/>
              <a:gd name="connsiteX3" fmla="*/ 1413309 w 1572126"/>
              <a:gd name="connsiteY3" fmla="*/ 338489 h 1573731"/>
              <a:gd name="connsiteX4" fmla="*/ 1461436 w 1572126"/>
              <a:gd name="connsiteY4" fmla="*/ 222986 h 1573731"/>
              <a:gd name="connsiteX5" fmla="*/ 749166 w 1572126"/>
              <a:gd name="connsiteY5" fmla="*/ 11230 h 1573731"/>
              <a:gd name="connsiteX6" fmla="*/ 624038 w 1572126"/>
              <a:gd name="connsiteY6" fmla="*/ 155609 h 1573731"/>
              <a:gd name="connsiteX7" fmla="*/ 537410 w 1572126"/>
              <a:gd name="connsiteY7" fmla="*/ 232611 h 1573731"/>
              <a:gd name="connsiteX8" fmla="*/ 296779 w 1572126"/>
              <a:gd name="connsiteY8" fmla="*/ 251862 h 1573731"/>
              <a:gd name="connsiteX9" fmla="*/ 296779 w 1572126"/>
              <a:gd name="connsiteY9" fmla="*/ 415491 h 1573731"/>
              <a:gd name="connsiteX10" fmla="*/ 306404 w 1572126"/>
              <a:gd name="connsiteY10" fmla="*/ 502118 h 1573731"/>
              <a:gd name="connsiteX11" fmla="*/ 460408 w 1572126"/>
              <a:gd name="connsiteY11" fmla="*/ 675373 h 1573731"/>
              <a:gd name="connsiteX12" fmla="*/ 296779 w 1572126"/>
              <a:gd name="connsiteY12" fmla="*/ 694624 h 1573731"/>
              <a:gd name="connsiteX13" fmla="*/ 113899 w 1572126"/>
              <a:gd name="connsiteY13" fmla="*/ 723499 h 1573731"/>
              <a:gd name="connsiteX14" fmla="*/ 17646 w 1572126"/>
              <a:gd name="connsiteY14" fmla="*/ 733125 h 1573731"/>
              <a:gd name="connsiteX15" fmla="*/ 219777 w 1572126"/>
              <a:gd name="connsiteY15" fmla="*/ 848628 h 1573731"/>
              <a:gd name="connsiteX16" fmla="*/ 518160 w 1572126"/>
              <a:gd name="connsiteY16" fmla="*/ 762001 h 1573731"/>
              <a:gd name="connsiteX17" fmla="*/ 450783 w 1572126"/>
              <a:gd name="connsiteY17" fmla="*/ 906379 h 1573731"/>
              <a:gd name="connsiteX18" fmla="*/ 585537 w 1572126"/>
              <a:gd name="connsiteY18" fmla="*/ 839003 h 1573731"/>
              <a:gd name="connsiteX19" fmla="*/ 662539 w 1572126"/>
              <a:gd name="connsiteY19" fmla="*/ 733125 h 1573731"/>
              <a:gd name="connsiteX20" fmla="*/ 691414 w 1572126"/>
              <a:gd name="connsiteY20" fmla="*/ 867878 h 1573731"/>
              <a:gd name="connsiteX21" fmla="*/ 864669 w 1572126"/>
              <a:gd name="connsiteY21" fmla="*/ 819752 h 1573731"/>
              <a:gd name="connsiteX22" fmla="*/ 1086050 w 1572126"/>
              <a:gd name="connsiteY22" fmla="*/ 1012257 h 1573731"/>
              <a:gd name="connsiteX23" fmla="*/ 1172678 w 1572126"/>
              <a:gd name="connsiteY23" fmla="*/ 1301015 h 1573731"/>
              <a:gd name="connsiteX24" fmla="*/ 1201553 w 1572126"/>
              <a:gd name="connsiteY24" fmla="*/ 1493521 h 1573731"/>
              <a:gd name="connsiteX25" fmla="*/ 1220804 w 1572126"/>
              <a:gd name="connsiteY25" fmla="*/ 1551272 h 1573731"/>
              <a:gd name="connsiteX26" fmla="*/ 1374808 w 1572126"/>
              <a:gd name="connsiteY26" fmla="*/ 1503146 h 1573731"/>
              <a:gd name="connsiteX27" fmla="*/ 1288181 w 1572126"/>
              <a:gd name="connsiteY27" fmla="*/ 1127761 h 1573731"/>
              <a:gd name="connsiteX28" fmla="*/ 1143802 w 1572126"/>
              <a:gd name="connsiteY28" fmla="*/ 964131 h 1573731"/>
              <a:gd name="connsiteX29" fmla="*/ 1182303 w 1572126"/>
              <a:gd name="connsiteY29" fmla="*/ 829377 h 1573731"/>
              <a:gd name="connsiteX30" fmla="*/ 1230429 w 1572126"/>
              <a:gd name="connsiteY30" fmla="*/ 675373 h 1573731"/>
              <a:gd name="connsiteX0" fmla="*/ 1230429 w 1592981"/>
              <a:gd name="connsiteY0" fmla="*/ 521368 h 1419726"/>
              <a:gd name="connsiteX1" fmla="*/ 1182303 w 1592981"/>
              <a:gd name="connsiteY1" fmla="*/ 251861 h 1419726"/>
              <a:gd name="connsiteX2" fmla="*/ 1268930 w 1592981"/>
              <a:gd name="connsiteY2" fmla="*/ 194109 h 1419726"/>
              <a:gd name="connsiteX3" fmla="*/ 1413309 w 1592981"/>
              <a:gd name="connsiteY3" fmla="*/ 184484 h 1419726"/>
              <a:gd name="connsiteX4" fmla="*/ 1461436 w 1592981"/>
              <a:gd name="connsiteY4" fmla="*/ 68981 h 1419726"/>
              <a:gd name="connsiteX5" fmla="*/ 624038 w 1592981"/>
              <a:gd name="connsiteY5" fmla="*/ 1604 h 1419726"/>
              <a:gd name="connsiteX6" fmla="*/ 537410 w 1592981"/>
              <a:gd name="connsiteY6" fmla="*/ 78606 h 1419726"/>
              <a:gd name="connsiteX7" fmla="*/ 296779 w 1592981"/>
              <a:gd name="connsiteY7" fmla="*/ 97857 h 1419726"/>
              <a:gd name="connsiteX8" fmla="*/ 296779 w 1592981"/>
              <a:gd name="connsiteY8" fmla="*/ 261486 h 1419726"/>
              <a:gd name="connsiteX9" fmla="*/ 306404 w 1592981"/>
              <a:gd name="connsiteY9" fmla="*/ 348113 h 1419726"/>
              <a:gd name="connsiteX10" fmla="*/ 460408 w 1592981"/>
              <a:gd name="connsiteY10" fmla="*/ 521368 h 1419726"/>
              <a:gd name="connsiteX11" fmla="*/ 296779 w 1592981"/>
              <a:gd name="connsiteY11" fmla="*/ 540619 h 1419726"/>
              <a:gd name="connsiteX12" fmla="*/ 113899 w 1592981"/>
              <a:gd name="connsiteY12" fmla="*/ 569494 h 1419726"/>
              <a:gd name="connsiteX13" fmla="*/ 17646 w 1592981"/>
              <a:gd name="connsiteY13" fmla="*/ 579120 h 1419726"/>
              <a:gd name="connsiteX14" fmla="*/ 219777 w 1592981"/>
              <a:gd name="connsiteY14" fmla="*/ 694623 h 1419726"/>
              <a:gd name="connsiteX15" fmla="*/ 518160 w 1592981"/>
              <a:gd name="connsiteY15" fmla="*/ 607996 h 1419726"/>
              <a:gd name="connsiteX16" fmla="*/ 450783 w 1592981"/>
              <a:gd name="connsiteY16" fmla="*/ 752374 h 1419726"/>
              <a:gd name="connsiteX17" fmla="*/ 585537 w 1592981"/>
              <a:gd name="connsiteY17" fmla="*/ 684998 h 1419726"/>
              <a:gd name="connsiteX18" fmla="*/ 662539 w 1592981"/>
              <a:gd name="connsiteY18" fmla="*/ 579120 h 1419726"/>
              <a:gd name="connsiteX19" fmla="*/ 691414 w 1592981"/>
              <a:gd name="connsiteY19" fmla="*/ 713873 h 1419726"/>
              <a:gd name="connsiteX20" fmla="*/ 864669 w 1592981"/>
              <a:gd name="connsiteY20" fmla="*/ 665747 h 1419726"/>
              <a:gd name="connsiteX21" fmla="*/ 1086050 w 1592981"/>
              <a:gd name="connsiteY21" fmla="*/ 858252 h 1419726"/>
              <a:gd name="connsiteX22" fmla="*/ 1172678 w 1592981"/>
              <a:gd name="connsiteY22" fmla="*/ 1147010 h 1419726"/>
              <a:gd name="connsiteX23" fmla="*/ 1201553 w 1592981"/>
              <a:gd name="connsiteY23" fmla="*/ 1339516 h 1419726"/>
              <a:gd name="connsiteX24" fmla="*/ 1220804 w 1592981"/>
              <a:gd name="connsiteY24" fmla="*/ 1397267 h 1419726"/>
              <a:gd name="connsiteX25" fmla="*/ 1374808 w 1592981"/>
              <a:gd name="connsiteY25" fmla="*/ 1349141 h 1419726"/>
              <a:gd name="connsiteX26" fmla="*/ 1288181 w 1592981"/>
              <a:gd name="connsiteY26" fmla="*/ 973756 h 1419726"/>
              <a:gd name="connsiteX27" fmla="*/ 1143802 w 1592981"/>
              <a:gd name="connsiteY27" fmla="*/ 810126 h 1419726"/>
              <a:gd name="connsiteX28" fmla="*/ 1182303 w 1592981"/>
              <a:gd name="connsiteY28" fmla="*/ 675372 h 1419726"/>
              <a:gd name="connsiteX29" fmla="*/ 1230429 w 1592981"/>
              <a:gd name="connsiteY29" fmla="*/ 521368 h 1419726"/>
              <a:gd name="connsiteX0" fmla="*/ 1230429 w 1607419"/>
              <a:gd name="connsiteY0" fmla="*/ 470033 h 1368391"/>
              <a:gd name="connsiteX1" fmla="*/ 1182303 w 1607419"/>
              <a:gd name="connsiteY1" fmla="*/ 200526 h 1368391"/>
              <a:gd name="connsiteX2" fmla="*/ 1268930 w 1607419"/>
              <a:gd name="connsiteY2" fmla="*/ 142774 h 1368391"/>
              <a:gd name="connsiteX3" fmla="*/ 1413309 w 1607419"/>
              <a:gd name="connsiteY3" fmla="*/ 133149 h 1368391"/>
              <a:gd name="connsiteX4" fmla="*/ 1461436 w 1607419"/>
              <a:gd name="connsiteY4" fmla="*/ 17646 h 1368391"/>
              <a:gd name="connsiteX5" fmla="*/ 537410 w 1607419"/>
              <a:gd name="connsiteY5" fmla="*/ 27271 h 1368391"/>
              <a:gd name="connsiteX6" fmla="*/ 296779 w 1607419"/>
              <a:gd name="connsiteY6" fmla="*/ 46522 h 1368391"/>
              <a:gd name="connsiteX7" fmla="*/ 296779 w 1607419"/>
              <a:gd name="connsiteY7" fmla="*/ 210151 h 1368391"/>
              <a:gd name="connsiteX8" fmla="*/ 306404 w 1607419"/>
              <a:gd name="connsiteY8" fmla="*/ 296778 h 1368391"/>
              <a:gd name="connsiteX9" fmla="*/ 460408 w 1607419"/>
              <a:gd name="connsiteY9" fmla="*/ 470033 h 1368391"/>
              <a:gd name="connsiteX10" fmla="*/ 296779 w 1607419"/>
              <a:gd name="connsiteY10" fmla="*/ 489284 h 1368391"/>
              <a:gd name="connsiteX11" fmla="*/ 113899 w 1607419"/>
              <a:gd name="connsiteY11" fmla="*/ 518159 h 1368391"/>
              <a:gd name="connsiteX12" fmla="*/ 17646 w 1607419"/>
              <a:gd name="connsiteY12" fmla="*/ 527785 h 1368391"/>
              <a:gd name="connsiteX13" fmla="*/ 219777 w 1607419"/>
              <a:gd name="connsiteY13" fmla="*/ 643288 h 1368391"/>
              <a:gd name="connsiteX14" fmla="*/ 518160 w 1607419"/>
              <a:gd name="connsiteY14" fmla="*/ 556661 h 1368391"/>
              <a:gd name="connsiteX15" fmla="*/ 450783 w 1607419"/>
              <a:gd name="connsiteY15" fmla="*/ 701039 h 1368391"/>
              <a:gd name="connsiteX16" fmla="*/ 585537 w 1607419"/>
              <a:gd name="connsiteY16" fmla="*/ 633663 h 1368391"/>
              <a:gd name="connsiteX17" fmla="*/ 662539 w 1607419"/>
              <a:gd name="connsiteY17" fmla="*/ 527785 h 1368391"/>
              <a:gd name="connsiteX18" fmla="*/ 691414 w 1607419"/>
              <a:gd name="connsiteY18" fmla="*/ 662538 h 1368391"/>
              <a:gd name="connsiteX19" fmla="*/ 864669 w 1607419"/>
              <a:gd name="connsiteY19" fmla="*/ 614412 h 1368391"/>
              <a:gd name="connsiteX20" fmla="*/ 1086050 w 1607419"/>
              <a:gd name="connsiteY20" fmla="*/ 806917 h 1368391"/>
              <a:gd name="connsiteX21" fmla="*/ 1172678 w 1607419"/>
              <a:gd name="connsiteY21" fmla="*/ 1095675 h 1368391"/>
              <a:gd name="connsiteX22" fmla="*/ 1201553 w 1607419"/>
              <a:gd name="connsiteY22" fmla="*/ 1288181 h 1368391"/>
              <a:gd name="connsiteX23" fmla="*/ 1220804 w 1607419"/>
              <a:gd name="connsiteY23" fmla="*/ 1345932 h 1368391"/>
              <a:gd name="connsiteX24" fmla="*/ 1374808 w 1607419"/>
              <a:gd name="connsiteY24" fmla="*/ 1297806 h 1368391"/>
              <a:gd name="connsiteX25" fmla="*/ 1288181 w 1607419"/>
              <a:gd name="connsiteY25" fmla="*/ 922421 h 1368391"/>
              <a:gd name="connsiteX26" fmla="*/ 1143802 w 1607419"/>
              <a:gd name="connsiteY26" fmla="*/ 758791 h 1368391"/>
              <a:gd name="connsiteX27" fmla="*/ 1182303 w 1607419"/>
              <a:gd name="connsiteY27" fmla="*/ 624037 h 1368391"/>
              <a:gd name="connsiteX28" fmla="*/ 1230429 w 1607419"/>
              <a:gd name="connsiteY28" fmla="*/ 470033 h 1368391"/>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470560"/>
              <a:gd name="connsiteY0" fmla="*/ 466825 h 1365183"/>
              <a:gd name="connsiteX1" fmla="*/ 1182303 w 1470560"/>
              <a:gd name="connsiteY1" fmla="*/ 197318 h 1365183"/>
              <a:gd name="connsiteX2" fmla="*/ 1268930 w 1470560"/>
              <a:gd name="connsiteY2" fmla="*/ 139566 h 1365183"/>
              <a:gd name="connsiteX3" fmla="*/ 1413309 w 1470560"/>
              <a:gd name="connsiteY3" fmla="*/ 129941 h 1365183"/>
              <a:gd name="connsiteX4" fmla="*/ 1461436 w 1470560"/>
              <a:gd name="connsiteY4" fmla="*/ 14438 h 1365183"/>
              <a:gd name="connsiteX5" fmla="*/ 296779 w 1470560"/>
              <a:gd name="connsiteY5" fmla="*/ 43314 h 1365183"/>
              <a:gd name="connsiteX6" fmla="*/ 296779 w 1470560"/>
              <a:gd name="connsiteY6" fmla="*/ 206943 h 1365183"/>
              <a:gd name="connsiteX7" fmla="*/ 306404 w 1470560"/>
              <a:gd name="connsiteY7" fmla="*/ 293570 h 1365183"/>
              <a:gd name="connsiteX8" fmla="*/ 460408 w 1470560"/>
              <a:gd name="connsiteY8" fmla="*/ 466825 h 1365183"/>
              <a:gd name="connsiteX9" fmla="*/ 296779 w 1470560"/>
              <a:gd name="connsiteY9" fmla="*/ 486076 h 1365183"/>
              <a:gd name="connsiteX10" fmla="*/ 113899 w 1470560"/>
              <a:gd name="connsiteY10" fmla="*/ 514951 h 1365183"/>
              <a:gd name="connsiteX11" fmla="*/ 17646 w 1470560"/>
              <a:gd name="connsiteY11" fmla="*/ 524577 h 1365183"/>
              <a:gd name="connsiteX12" fmla="*/ 219777 w 1470560"/>
              <a:gd name="connsiteY12" fmla="*/ 640080 h 1365183"/>
              <a:gd name="connsiteX13" fmla="*/ 518160 w 1470560"/>
              <a:gd name="connsiteY13" fmla="*/ 553453 h 1365183"/>
              <a:gd name="connsiteX14" fmla="*/ 450783 w 1470560"/>
              <a:gd name="connsiteY14" fmla="*/ 697831 h 1365183"/>
              <a:gd name="connsiteX15" fmla="*/ 585537 w 1470560"/>
              <a:gd name="connsiteY15" fmla="*/ 630455 h 1365183"/>
              <a:gd name="connsiteX16" fmla="*/ 662539 w 1470560"/>
              <a:gd name="connsiteY16" fmla="*/ 524577 h 1365183"/>
              <a:gd name="connsiteX17" fmla="*/ 691414 w 1470560"/>
              <a:gd name="connsiteY17" fmla="*/ 659330 h 1365183"/>
              <a:gd name="connsiteX18" fmla="*/ 864669 w 1470560"/>
              <a:gd name="connsiteY18" fmla="*/ 611204 h 1365183"/>
              <a:gd name="connsiteX19" fmla="*/ 1086050 w 1470560"/>
              <a:gd name="connsiteY19" fmla="*/ 803709 h 1365183"/>
              <a:gd name="connsiteX20" fmla="*/ 1172678 w 1470560"/>
              <a:gd name="connsiteY20" fmla="*/ 1092467 h 1365183"/>
              <a:gd name="connsiteX21" fmla="*/ 1201553 w 1470560"/>
              <a:gd name="connsiteY21" fmla="*/ 1284973 h 1365183"/>
              <a:gd name="connsiteX22" fmla="*/ 1220804 w 1470560"/>
              <a:gd name="connsiteY22" fmla="*/ 1342724 h 1365183"/>
              <a:gd name="connsiteX23" fmla="*/ 1374808 w 1470560"/>
              <a:gd name="connsiteY23" fmla="*/ 1294598 h 1365183"/>
              <a:gd name="connsiteX24" fmla="*/ 1288181 w 1470560"/>
              <a:gd name="connsiteY24" fmla="*/ 919213 h 1365183"/>
              <a:gd name="connsiteX25" fmla="*/ 1143802 w 1470560"/>
              <a:gd name="connsiteY25" fmla="*/ 755583 h 1365183"/>
              <a:gd name="connsiteX26" fmla="*/ 1182303 w 1470560"/>
              <a:gd name="connsiteY26" fmla="*/ 620829 h 1365183"/>
              <a:gd name="connsiteX27" fmla="*/ 1230429 w 1470560"/>
              <a:gd name="connsiteY27" fmla="*/ 466825 h 1365183"/>
              <a:gd name="connsiteX0" fmla="*/ 1230429 w 1470560"/>
              <a:gd name="connsiteY0" fmla="*/ 466825 h 1365183"/>
              <a:gd name="connsiteX1" fmla="*/ 1182303 w 1470560"/>
              <a:gd name="connsiteY1" fmla="*/ 197318 h 1365183"/>
              <a:gd name="connsiteX2" fmla="*/ 1268930 w 1470560"/>
              <a:gd name="connsiteY2" fmla="*/ 139566 h 1365183"/>
              <a:gd name="connsiteX3" fmla="*/ 1413309 w 1470560"/>
              <a:gd name="connsiteY3" fmla="*/ 129941 h 1365183"/>
              <a:gd name="connsiteX4" fmla="*/ 1461436 w 1470560"/>
              <a:gd name="connsiteY4" fmla="*/ 14438 h 1365183"/>
              <a:gd name="connsiteX5" fmla="*/ 296779 w 1470560"/>
              <a:gd name="connsiteY5" fmla="*/ 43314 h 1365183"/>
              <a:gd name="connsiteX6" fmla="*/ 296779 w 1470560"/>
              <a:gd name="connsiteY6" fmla="*/ 206943 h 1365183"/>
              <a:gd name="connsiteX7" fmla="*/ 306404 w 1470560"/>
              <a:gd name="connsiteY7" fmla="*/ 293570 h 1365183"/>
              <a:gd name="connsiteX8" fmla="*/ 460408 w 1470560"/>
              <a:gd name="connsiteY8" fmla="*/ 466825 h 1365183"/>
              <a:gd name="connsiteX9" fmla="*/ 296779 w 1470560"/>
              <a:gd name="connsiteY9" fmla="*/ 486076 h 1365183"/>
              <a:gd name="connsiteX10" fmla="*/ 113899 w 1470560"/>
              <a:gd name="connsiteY10" fmla="*/ 514951 h 1365183"/>
              <a:gd name="connsiteX11" fmla="*/ 17646 w 1470560"/>
              <a:gd name="connsiteY11" fmla="*/ 524577 h 1365183"/>
              <a:gd name="connsiteX12" fmla="*/ 219777 w 1470560"/>
              <a:gd name="connsiteY12" fmla="*/ 640080 h 1365183"/>
              <a:gd name="connsiteX13" fmla="*/ 518160 w 1470560"/>
              <a:gd name="connsiteY13" fmla="*/ 553453 h 1365183"/>
              <a:gd name="connsiteX14" fmla="*/ 450783 w 1470560"/>
              <a:gd name="connsiteY14" fmla="*/ 697831 h 1365183"/>
              <a:gd name="connsiteX15" fmla="*/ 585537 w 1470560"/>
              <a:gd name="connsiteY15" fmla="*/ 630455 h 1365183"/>
              <a:gd name="connsiteX16" fmla="*/ 662539 w 1470560"/>
              <a:gd name="connsiteY16" fmla="*/ 524577 h 1365183"/>
              <a:gd name="connsiteX17" fmla="*/ 691414 w 1470560"/>
              <a:gd name="connsiteY17" fmla="*/ 659330 h 1365183"/>
              <a:gd name="connsiteX18" fmla="*/ 864669 w 1470560"/>
              <a:gd name="connsiteY18" fmla="*/ 611204 h 1365183"/>
              <a:gd name="connsiteX19" fmla="*/ 1086050 w 1470560"/>
              <a:gd name="connsiteY19" fmla="*/ 803709 h 1365183"/>
              <a:gd name="connsiteX20" fmla="*/ 1172678 w 1470560"/>
              <a:gd name="connsiteY20" fmla="*/ 1092467 h 1365183"/>
              <a:gd name="connsiteX21" fmla="*/ 1201553 w 1470560"/>
              <a:gd name="connsiteY21" fmla="*/ 1284973 h 1365183"/>
              <a:gd name="connsiteX22" fmla="*/ 1220804 w 1470560"/>
              <a:gd name="connsiteY22" fmla="*/ 1342724 h 1365183"/>
              <a:gd name="connsiteX23" fmla="*/ 1374808 w 1470560"/>
              <a:gd name="connsiteY23" fmla="*/ 1294598 h 1365183"/>
              <a:gd name="connsiteX24" fmla="*/ 1288181 w 1470560"/>
              <a:gd name="connsiteY24" fmla="*/ 919213 h 1365183"/>
              <a:gd name="connsiteX25" fmla="*/ 1143802 w 1470560"/>
              <a:gd name="connsiteY25" fmla="*/ 755583 h 1365183"/>
              <a:gd name="connsiteX26" fmla="*/ 1182303 w 1470560"/>
              <a:gd name="connsiteY26" fmla="*/ 620829 h 1365183"/>
              <a:gd name="connsiteX27" fmla="*/ 1230429 w 1470560"/>
              <a:gd name="connsiteY27" fmla="*/ 466825 h 1365183"/>
              <a:gd name="connsiteX0" fmla="*/ 1230429 w 1470560"/>
              <a:gd name="connsiteY0" fmla="*/ 423511 h 1321869"/>
              <a:gd name="connsiteX1" fmla="*/ 1182303 w 1470560"/>
              <a:gd name="connsiteY1" fmla="*/ 154004 h 1321869"/>
              <a:gd name="connsiteX2" fmla="*/ 1268930 w 1470560"/>
              <a:gd name="connsiteY2" fmla="*/ 96252 h 1321869"/>
              <a:gd name="connsiteX3" fmla="*/ 1413309 w 1470560"/>
              <a:gd name="connsiteY3" fmla="*/ 86627 h 1321869"/>
              <a:gd name="connsiteX4" fmla="*/ 1461436 w 1470560"/>
              <a:gd name="connsiteY4" fmla="*/ 73793 h 1321869"/>
              <a:gd name="connsiteX5" fmla="*/ 296779 w 1470560"/>
              <a:gd name="connsiteY5" fmla="*/ 0 h 1321869"/>
              <a:gd name="connsiteX6" fmla="*/ 296779 w 1470560"/>
              <a:gd name="connsiteY6" fmla="*/ 163629 h 1321869"/>
              <a:gd name="connsiteX7" fmla="*/ 306404 w 1470560"/>
              <a:gd name="connsiteY7" fmla="*/ 250256 h 1321869"/>
              <a:gd name="connsiteX8" fmla="*/ 460408 w 1470560"/>
              <a:gd name="connsiteY8" fmla="*/ 423511 h 1321869"/>
              <a:gd name="connsiteX9" fmla="*/ 296779 w 1470560"/>
              <a:gd name="connsiteY9" fmla="*/ 442762 h 1321869"/>
              <a:gd name="connsiteX10" fmla="*/ 113899 w 1470560"/>
              <a:gd name="connsiteY10" fmla="*/ 471637 h 1321869"/>
              <a:gd name="connsiteX11" fmla="*/ 17646 w 1470560"/>
              <a:gd name="connsiteY11" fmla="*/ 481263 h 1321869"/>
              <a:gd name="connsiteX12" fmla="*/ 219777 w 1470560"/>
              <a:gd name="connsiteY12" fmla="*/ 596766 h 1321869"/>
              <a:gd name="connsiteX13" fmla="*/ 518160 w 1470560"/>
              <a:gd name="connsiteY13" fmla="*/ 510139 h 1321869"/>
              <a:gd name="connsiteX14" fmla="*/ 450783 w 1470560"/>
              <a:gd name="connsiteY14" fmla="*/ 654517 h 1321869"/>
              <a:gd name="connsiteX15" fmla="*/ 585537 w 1470560"/>
              <a:gd name="connsiteY15" fmla="*/ 587141 h 1321869"/>
              <a:gd name="connsiteX16" fmla="*/ 662539 w 1470560"/>
              <a:gd name="connsiteY16" fmla="*/ 481263 h 1321869"/>
              <a:gd name="connsiteX17" fmla="*/ 691414 w 1470560"/>
              <a:gd name="connsiteY17" fmla="*/ 616016 h 1321869"/>
              <a:gd name="connsiteX18" fmla="*/ 864669 w 1470560"/>
              <a:gd name="connsiteY18" fmla="*/ 567890 h 1321869"/>
              <a:gd name="connsiteX19" fmla="*/ 1086050 w 1470560"/>
              <a:gd name="connsiteY19" fmla="*/ 760395 h 1321869"/>
              <a:gd name="connsiteX20" fmla="*/ 1172678 w 1470560"/>
              <a:gd name="connsiteY20" fmla="*/ 1049153 h 1321869"/>
              <a:gd name="connsiteX21" fmla="*/ 1201553 w 1470560"/>
              <a:gd name="connsiteY21" fmla="*/ 1241659 h 1321869"/>
              <a:gd name="connsiteX22" fmla="*/ 1220804 w 1470560"/>
              <a:gd name="connsiteY22" fmla="*/ 1299410 h 1321869"/>
              <a:gd name="connsiteX23" fmla="*/ 1374808 w 1470560"/>
              <a:gd name="connsiteY23" fmla="*/ 1251284 h 1321869"/>
              <a:gd name="connsiteX24" fmla="*/ 1288181 w 1470560"/>
              <a:gd name="connsiteY24" fmla="*/ 875899 h 1321869"/>
              <a:gd name="connsiteX25" fmla="*/ 1143802 w 1470560"/>
              <a:gd name="connsiteY25" fmla="*/ 712269 h 1321869"/>
              <a:gd name="connsiteX26" fmla="*/ 1182303 w 1470560"/>
              <a:gd name="connsiteY26" fmla="*/ 577515 h 1321869"/>
              <a:gd name="connsiteX27" fmla="*/ 1230429 w 1470560"/>
              <a:gd name="connsiteY27" fmla="*/ 423511 h 1321869"/>
              <a:gd name="connsiteX0" fmla="*/ 1230429 w 1470560"/>
              <a:gd name="connsiteY0" fmla="*/ 423511 h 1321869"/>
              <a:gd name="connsiteX1" fmla="*/ 1182303 w 1470560"/>
              <a:gd name="connsiteY1" fmla="*/ 154004 h 1321869"/>
              <a:gd name="connsiteX2" fmla="*/ 1268930 w 1470560"/>
              <a:gd name="connsiteY2" fmla="*/ 96252 h 1321869"/>
              <a:gd name="connsiteX3" fmla="*/ 1413309 w 1470560"/>
              <a:gd name="connsiteY3" fmla="*/ 86627 h 1321869"/>
              <a:gd name="connsiteX4" fmla="*/ 1461436 w 1470560"/>
              <a:gd name="connsiteY4" fmla="*/ 73793 h 1321869"/>
              <a:gd name="connsiteX5" fmla="*/ 296779 w 1470560"/>
              <a:gd name="connsiteY5" fmla="*/ 0 h 1321869"/>
              <a:gd name="connsiteX6" fmla="*/ 296779 w 1470560"/>
              <a:gd name="connsiteY6" fmla="*/ 163629 h 1321869"/>
              <a:gd name="connsiteX7" fmla="*/ 306404 w 1470560"/>
              <a:gd name="connsiteY7" fmla="*/ 250256 h 1321869"/>
              <a:gd name="connsiteX8" fmla="*/ 460408 w 1470560"/>
              <a:gd name="connsiteY8" fmla="*/ 423511 h 1321869"/>
              <a:gd name="connsiteX9" fmla="*/ 296779 w 1470560"/>
              <a:gd name="connsiteY9" fmla="*/ 442762 h 1321869"/>
              <a:gd name="connsiteX10" fmla="*/ 113899 w 1470560"/>
              <a:gd name="connsiteY10" fmla="*/ 471637 h 1321869"/>
              <a:gd name="connsiteX11" fmla="*/ 17646 w 1470560"/>
              <a:gd name="connsiteY11" fmla="*/ 481263 h 1321869"/>
              <a:gd name="connsiteX12" fmla="*/ 219777 w 1470560"/>
              <a:gd name="connsiteY12" fmla="*/ 596766 h 1321869"/>
              <a:gd name="connsiteX13" fmla="*/ 518160 w 1470560"/>
              <a:gd name="connsiteY13" fmla="*/ 510139 h 1321869"/>
              <a:gd name="connsiteX14" fmla="*/ 450783 w 1470560"/>
              <a:gd name="connsiteY14" fmla="*/ 654517 h 1321869"/>
              <a:gd name="connsiteX15" fmla="*/ 585537 w 1470560"/>
              <a:gd name="connsiteY15" fmla="*/ 587141 h 1321869"/>
              <a:gd name="connsiteX16" fmla="*/ 662539 w 1470560"/>
              <a:gd name="connsiteY16" fmla="*/ 481263 h 1321869"/>
              <a:gd name="connsiteX17" fmla="*/ 691414 w 1470560"/>
              <a:gd name="connsiteY17" fmla="*/ 616016 h 1321869"/>
              <a:gd name="connsiteX18" fmla="*/ 864669 w 1470560"/>
              <a:gd name="connsiteY18" fmla="*/ 567890 h 1321869"/>
              <a:gd name="connsiteX19" fmla="*/ 1086050 w 1470560"/>
              <a:gd name="connsiteY19" fmla="*/ 760395 h 1321869"/>
              <a:gd name="connsiteX20" fmla="*/ 1172678 w 1470560"/>
              <a:gd name="connsiteY20" fmla="*/ 1049153 h 1321869"/>
              <a:gd name="connsiteX21" fmla="*/ 1201553 w 1470560"/>
              <a:gd name="connsiteY21" fmla="*/ 1241659 h 1321869"/>
              <a:gd name="connsiteX22" fmla="*/ 1220804 w 1470560"/>
              <a:gd name="connsiteY22" fmla="*/ 1299410 h 1321869"/>
              <a:gd name="connsiteX23" fmla="*/ 1374808 w 1470560"/>
              <a:gd name="connsiteY23" fmla="*/ 1251284 h 1321869"/>
              <a:gd name="connsiteX24" fmla="*/ 1288181 w 1470560"/>
              <a:gd name="connsiteY24" fmla="*/ 875899 h 1321869"/>
              <a:gd name="connsiteX25" fmla="*/ 1143802 w 1470560"/>
              <a:gd name="connsiteY25" fmla="*/ 712269 h 1321869"/>
              <a:gd name="connsiteX26" fmla="*/ 1182303 w 1470560"/>
              <a:gd name="connsiteY26" fmla="*/ 577515 h 1321869"/>
              <a:gd name="connsiteX27" fmla="*/ 1230429 w 1470560"/>
              <a:gd name="connsiteY27" fmla="*/ 423511 h 1321869"/>
              <a:gd name="connsiteX0" fmla="*/ 1230429 w 1623461"/>
              <a:gd name="connsiteY0" fmla="*/ 423511 h 1321869"/>
              <a:gd name="connsiteX1" fmla="*/ 1182303 w 1623461"/>
              <a:gd name="connsiteY1" fmla="*/ 154004 h 1321869"/>
              <a:gd name="connsiteX2" fmla="*/ 1268930 w 1623461"/>
              <a:gd name="connsiteY2" fmla="*/ 96252 h 1321869"/>
              <a:gd name="connsiteX3" fmla="*/ 1461436 w 1623461"/>
              <a:gd name="connsiteY3" fmla="*/ 73793 h 1321869"/>
              <a:gd name="connsiteX4" fmla="*/ 296779 w 1623461"/>
              <a:gd name="connsiteY4" fmla="*/ 0 h 1321869"/>
              <a:gd name="connsiteX5" fmla="*/ 296779 w 1623461"/>
              <a:gd name="connsiteY5" fmla="*/ 163629 h 1321869"/>
              <a:gd name="connsiteX6" fmla="*/ 306404 w 1623461"/>
              <a:gd name="connsiteY6" fmla="*/ 250256 h 1321869"/>
              <a:gd name="connsiteX7" fmla="*/ 460408 w 1623461"/>
              <a:gd name="connsiteY7" fmla="*/ 423511 h 1321869"/>
              <a:gd name="connsiteX8" fmla="*/ 296779 w 1623461"/>
              <a:gd name="connsiteY8" fmla="*/ 442762 h 1321869"/>
              <a:gd name="connsiteX9" fmla="*/ 113899 w 1623461"/>
              <a:gd name="connsiteY9" fmla="*/ 471637 h 1321869"/>
              <a:gd name="connsiteX10" fmla="*/ 17646 w 1623461"/>
              <a:gd name="connsiteY10" fmla="*/ 481263 h 1321869"/>
              <a:gd name="connsiteX11" fmla="*/ 219777 w 1623461"/>
              <a:gd name="connsiteY11" fmla="*/ 596766 h 1321869"/>
              <a:gd name="connsiteX12" fmla="*/ 518160 w 1623461"/>
              <a:gd name="connsiteY12" fmla="*/ 510139 h 1321869"/>
              <a:gd name="connsiteX13" fmla="*/ 450783 w 1623461"/>
              <a:gd name="connsiteY13" fmla="*/ 654517 h 1321869"/>
              <a:gd name="connsiteX14" fmla="*/ 585537 w 1623461"/>
              <a:gd name="connsiteY14" fmla="*/ 587141 h 1321869"/>
              <a:gd name="connsiteX15" fmla="*/ 662539 w 1623461"/>
              <a:gd name="connsiteY15" fmla="*/ 481263 h 1321869"/>
              <a:gd name="connsiteX16" fmla="*/ 691414 w 1623461"/>
              <a:gd name="connsiteY16" fmla="*/ 616016 h 1321869"/>
              <a:gd name="connsiteX17" fmla="*/ 864669 w 1623461"/>
              <a:gd name="connsiteY17" fmla="*/ 567890 h 1321869"/>
              <a:gd name="connsiteX18" fmla="*/ 1086050 w 1623461"/>
              <a:gd name="connsiteY18" fmla="*/ 760395 h 1321869"/>
              <a:gd name="connsiteX19" fmla="*/ 1172678 w 1623461"/>
              <a:gd name="connsiteY19" fmla="*/ 1049153 h 1321869"/>
              <a:gd name="connsiteX20" fmla="*/ 1201553 w 1623461"/>
              <a:gd name="connsiteY20" fmla="*/ 1241659 h 1321869"/>
              <a:gd name="connsiteX21" fmla="*/ 1220804 w 1623461"/>
              <a:gd name="connsiteY21" fmla="*/ 1299410 h 1321869"/>
              <a:gd name="connsiteX22" fmla="*/ 1374808 w 1623461"/>
              <a:gd name="connsiteY22" fmla="*/ 1251284 h 1321869"/>
              <a:gd name="connsiteX23" fmla="*/ 1288181 w 1623461"/>
              <a:gd name="connsiteY23" fmla="*/ 875899 h 1321869"/>
              <a:gd name="connsiteX24" fmla="*/ 1143802 w 1623461"/>
              <a:gd name="connsiteY24" fmla="*/ 712269 h 1321869"/>
              <a:gd name="connsiteX25" fmla="*/ 1182303 w 1623461"/>
              <a:gd name="connsiteY25" fmla="*/ 577515 h 1321869"/>
              <a:gd name="connsiteX26" fmla="*/ 1230429 w 1623461"/>
              <a:gd name="connsiteY26" fmla="*/ 423511 h 1321869"/>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73793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73793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22458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461436"/>
              <a:gd name="connsiteY0" fmla="*/ 423511 h 1403683"/>
              <a:gd name="connsiteX1" fmla="*/ 1182303 w 1461436"/>
              <a:gd name="connsiteY1" fmla="*/ 154004 h 1403683"/>
              <a:gd name="connsiteX2" fmla="*/ 1268930 w 1461436"/>
              <a:gd name="connsiteY2" fmla="*/ 96252 h 1403683"/>
              <a:gd name="connsiteX3" fmla="*/ 1461436 w 1461436"/>
              <a:gd name="connsiteY3" fmla="*/ 22458 h 1403683"/>
              <a:gd name="connsiteX4" fmla="*/ 296779 w 1461436"/>
              <a:gd name="connsiteY4" fmla="*/ 0 h 1403683"/>
              <a:gd name="connsiteX5" fmla="*/ 296779 w 1461436"/>
              <a:gd name="connsiteY5" fmla="*/ 163629 h 1403683"/>
              <a:gd name="connsiteX6" fmla="*/ 306404 w 1461436"/>
              <a:gd name="connsiteY6" fmla="*/ 250256 h 1403683"/>
              <a:gd name="connsiteX7" fmla="*/ 460408 w 1461436"/>
              <a:gd name="connsiteY7" fmla="*/ 423511 h 1403683"/>
              <a:gd name="connsiteX8" fmla="*/ 296779 w 1461436"/>
              <a:gd name="connsiteY8" fmla="*/ 442762 h 1403683"/>
              <a:gd name="connsiteX9" fmla="*/ 113899 w 1461436"/>
              <a:gd name="connsiteY9" fmla="*/ 471637 h 1403683"/>
              <a:gd name="connsiteX10" fmla="*/ 17646 w 1461436"/>
              <a:gd name="connsiteY10" fmla="*/ 481263 h 1403683"/>
              <a:gd name="connsiteX11" fmla="*/ 219777 w 1461436"/>
              <a:gd name="connsiteY11" fmla="*/ 596766 h 1403683"/>
              <a:gd name="connsiteX12" fmla="*/ 518160 w 1461436"/>
              <a:gd name="connsiteY12" fmla="*/ 510139 h 1403683"/>
              <a:gd name="connsiteX13" fmla="*/ 450783 w 1461436"/>
              <a:gd name="connsiteY13" fmla="*/ 654517 h 1403683"/>
              <a:gd name="connsiteX14" fmla="*/ 585537 w 1461436"/>
              <a:gd name="connsiteY14" fmla="*/ 587141 h 1403683"/>
              <a:gd name="connsiteX15" fmla="*/ 662539 w 1461436"/>
              <a:gd name="connsiteY15" fmla="*/ 481263 h 1403683"/>
              <a:gd name="connsiteX16" fmla="*/ 691414 w 1461436"/>
              <a:gd name="connsiteY16" fmla="*/ 616016 h 1403683"/>
              <a:gd name="connsiteX17" fmla="*/ 864669 w 1461436"/>
              <a:gd name="connsiteY17" fmla="*/ 567890 h 1403683"/>
              <a:gd name="connsiteX18" fmla="*/ 1086050 w 1461436"/>
              <a:gd name="connsiteY18" fmla="*/ 760395 h 1403683"/>
              <a:gd name="connsiteX19" fmla="*/ 1172678 w 1461436"/>
              <a:gd name="connsiteY19" fmla="*/ 1049153 h 1403683"/>
              <a:gd name="connsiteX20" fmla="*/ 1201553 w 1461436"/>
              <a:gd name="connsiteY20" fmla="*/ 1241659 h 1403683"/>
              <a:gd name="connsiteX21" fmla="*/ 1324440 w 1461436"/>
              <a:gd name="connsiteY21" fmla="*/ 1402079 h 1403683"/>
              <a:gd name="connsiteX22" fmla="*/ 1374808 w 1461436"/>
              <a:gd name="connsiteY22" fmla="*/ 1251284 h 1403683"/>
              <a:gd name="connsiteX23" fmla="*/ 1288181 w 1461436"/>
              <a:gd name="connsiteY23" fmla="*/ 875899 h 1403683"/>
              <a:gd name="connsiteX24" fmla="*/ 1143802 w 1461436"/>
              <a:gd name="connsiteY24" fmla="*/ 712269 h 1403683"/>
              <a:gd name="connsiteX25" fmla="*/ 1182303 w 1461436"/>
              <a:gd name="connsiteY25" fmla="*/ 577515 h 1403683"/>
              <a:gd name="connsiteX26" fmla="*/ 1230429 w 1461436"/>
              <a:gd name="connsiteY26" fmla="*/ 423511 h 140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1436" h="1403683">
                <a:moveTo>
                  <a:pt x="1230429" y="423511"/>
                </a:moveTo>
                <a:cubicBezTo>
                  <a:pt x="1230429" y="352926"/>
                  <a:pt x="1175886" y="208547"/>
                  <a:pt x="1182303" y="154004"/>
                </a:cubicBezTo>
                <a:cubicBezTo>
                  <a:pt x="1188720" y="99461"/>
                  <a:pt x="1222408" y="118176"/>
                  <a:pt x="1268930" y="96252"/>
                </a:cubicBezTo>
                <a:cubicBezTo>
                  <a:pt x="1315452" y="74328"/>
                  <a:pt x="1400898" y="99092"/>
                  <a:pt x="1461436" y="22458"/>
                </a:cubicBezTo>
                <a:cubicBezTo>
                  <a:pt x="1275348" y="8020"/>
                  <a:pt x="543684" y="41528"/>
                  <a:pt x="296779" y="0"/>
                </a:cubicBezTo>
                <a:cubicBezTo>
                  <a:pt x="318743" y="119256"/>
                  <a:pt x="295175" y="121920"/>
                  <a:pt x="296779" y="163629"/>
                </a:cubicBezTo>
                <a:cubicBezTo>
                  <a:pt x="298383" y="205338"/>
                  <a:pt x="279133" y="206942"/>
                  <a:pt x="306404" y="250256"/>
                </a:cubicBezTo>
                <a:cubicBezTo>
                  <a:pt x="333675" y="293570"/>
                  <a:pt x="462012" y="391427"/>
                  <a:pt x="460408" y="423511"/>
                </a:cubicBezTo>
                <a:cubicBezTo>
                  <a:pt x="458804" y="455595"/>
                  <a:pt x="354531" y="434741"/>
                  <a:pt x="296779" y="442762"/>
                </a:cubicBezTo>
                <a:cubicBezTo>
                  <a:pt x="239028" y="450783"/>
                  <a:pt x="160421" y="465220"/>
                  <a:pt x="113899" y="471637"/>
                </a:cubicBezTo>
                <a:cubicBezTo>
                  <a:pt x="67377" y="478054"/>
                  <a:pt x="0" y="460408"/>
                  <a:pt x="17646" y="481263"/>
                </a:cubicBezTo>
                <a:cubicBezTo>
                  <a:pt x="35292" y="502118"/>
                  <a:pt x="136358" y="591953"/>
                  <a:pt x="219777" y="596766"/>
                </a:cubicBezTo>
                <a:cubicBezTo>
                  <a:pt x="303196" y="601579"/>
                  <a:pt x="479659" y="500514"/>
                  <a:pt x="518160" y="510139"/>
                </a:cubicBezTo>
                <a:cubicBezTo>
                  <a:pt x="556661" y="519764"/>
                  <a:pt x="439554" y="641683"/>
                  <a:pt x="450783" y="654517"/>
                </a:cubicBezTo>
                <a:cubicBezTo>
                  <a:pt x="462012" y="667351"/>
                  <a:pt x="550244" y="616017"/>
                  <a:pt x="585537" y="587141"/>
                </a:cubicBezTo>
                <a:cubicBezTo>
                  <a:pt x="620830" y="558265"/>
                  <a:pt x="644893" y="476451"/>
                  <a:pt x="662539" y="481263"/>
                </a:cubicBezTo>
                <a:cubicBezTo>
                  <a:pt x="680185" y="486076"/>
                  <a:pt x="657726" y="601578"/>
                  <a:pt x="691414" y="616016"/>
                </a:cubicBezTo>
                <a:cubicBezTo>
                  <a:pt x="725102" y="630454"/>
                  <a:pt x="798896" y="543827"/>
                  <a:pt x="864669" y="567890"/>
                </a:cubicBezTo>
                <a:cubicBezTo>
                  <a:pt x="930442" y="591953"/>
                  <a:pt x="1034715" y="680185"/>
                  <a:pt x="1086050" y="760395"/>
                </a:cubicBezTo>
                <a:cubicBezTo>
                  <a:pt x="1137385" y="840605"/>
                  <a:pt x="1153428" y="968942"/>
                  <a:pt x="1172678" y="1049153"/>
                </a:cubicBezTo>
                <a:cubicBezTo>
                  <a:pt x="1191929" y="1129364"/>
                  <a:pt x="1176259" y="1182838"/>
                  <a:pt x="1201553" y="1241659"/>
                </a:cubicBezTo>
                <a:cubicBezTo>
                  <a:pt x="1226847" y="1300480"/>
                  <a:pt x="1295564" y="1400475"/>
                  <a:pt x="1324440" y="1402079"/>
                </a:cubicBezTo>
                <a:cubicBezTo>
                  <a:pt x="1353316" y="1403683"/>
                  <a:pt x="1380851" y="1338981"/>
                  <a:pt x="1374808" y="1251284"/>
                </a:cubicBezTo>
                <a:cubicBezTo>
                  <a:pt x="1368765" y="1163587"/>
                  <a:pt x="1326682" y="965735"/>
                  <a:pt x="1288181" y="875899"/>
                </a:cubicBezTo>
                <a:cubicBezTo>
                  <a:pt x="1249680" y="786063"/>
                  <a:pt x="1161448" y="762000"/>
                  <a:pt x="1143802" y="712269"/>
                </a:cubicBezTo>
                <a:cubicBezTo>
                  <a:pt x="1126156" y="662538"/>
                  <a:pt x="1171074" y="627245"/>
                  <a:pt x="1182303" y="577515"/>
                </a:cubicBezTo>
                <a:cubicBezTo>
                  <a:pt x="1193532" y="527785"/>
                  <a:pt x="1230429" y="494096"/>
                  <a:pt x="1230429" y="423511"/>
                </a:cubicBezTo>
                <a:close/>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7"/>
          <p:cNvGrpSpPr/>
          <p:nvPr/>
        </p:nvGrpSpPr>
        <p:grpSpPr>
          <a:xfrm>
            <a:off x="3352800" y="36576"/>
            <a:ext cx="5168925" cy="1944624"/>
            <a:chOff x="2276488" y="61639"/>
            <a:chExt cx="5168925" cy="1944624"/>
          </a:xfrm>
        </p:grpSpPr>
        <p:sp>
          <p:nvSpPr>
            <p:cNvPr id="9" name="TextBox 8"/>
            <p:cNvSpPr txBox="1"/>
            <p:nvPr/>
          </p:nvSpPr>
          <p:spPr>
            <a:xfrm>
              <a:off x="2886088" y="990600"/>
              <a:ext cx="4559325" cy="1015663"/>
            </a:xfrm>
            <a:prstGeom prst="rect">
              <a:avLst/>
            </a:prstGeom>
            <a:solidFill>
              <a:schemeClr val="bg1">
                <a:alpha val="76000"/>
              </a:schemeClr>
            </a:solidFill>
            <a:ln w="63500">
              <a:solidFill>
                <a:schemeClr val="tx1"/>
              </a:solidFill>
            </a:ln>
          </p:spPr>
          <p:txBody>
            <a:bodyPr wrap="none" rtlCol="0">
              <a:spAutoFit/>
            </a:bodyPr>
            <a:lstStyle/>
            <a:p>
              <a:pPr algn="ctr"/>
              <a:r>
                <a:rPr lang="en-US" sz="3000" b="1" dirty="0" smtClean="0"/>
                <a:t>Tribes in North America at </a:t>
              </a:r>
            </a:p>
            <a:p>
              <a:pPr algn="ctr"/>
              <a:r>
                <a:rPr lang="en-US" sz="3000" b="1" dirty="0" smtClean="0"/>
                <a:t>1</a:t>
              </a:r>
              <a:r>
                <a:rPr lang="en-US" sz="3000" b="1" baseline="30000" dirty="0" smtClean="0"/>
                <a:t>st</a:t>
              </a:r>
              <a:r>
                <a:rPr lang="en-US" sz="3000" b="1" dirty="0" smtClean="0"/>
                <a:t> contact with Europeans</a:t>
              </a:r>
              <a:endParaRPr lang="en-US" sz="3000" b="1" dirty="0"/>
            </a:p>
          </p:txBody>
        </p:sp>
        <p:grpSp>
          <p:nvGrpSpPr>
            <p:cNvPr id="5" name="Group 9"/>
            <p:cNvGrpSpPr/>
            <p:nvPr/>
          </p:nvGrpSpPr>
          <p:grpSpPr>
            <a:xfrm>
              <a:off x="2276488" y="61639"/>
              <a:ext cx="2676512" cy="1614761"/>
              <a:chOff x="2133600" y="61639"/>
              <a:chExt cx="2676512" cy="1614761"/>
            </a:xfrm>
          </p:grpSpPr>
          <p:sp>
            <p:nvSpPr>
              <p:cNvPr id="12" name="Oval 11"/>
              <p:cNvSpPr/>
              <p:nvPr/>
            </p:nvSpPr>
            <p:spPr>
              <a:xfrm>
                <a:off x="2676512" y="61639"/>
                <a:ext cx="2133600" cy="533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rved Right Arrow 12"/>
              <p:cNvSpPr/>
              <p:nvPr/>
            </p:nvSpPr>
            <p:spPr>
              <a:xfrm>
                <a:off x="2133600" y="304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8" name="Curved Right Arrow 17"/>
          <p:cNvSpPr/>
          <p:nvPr/>
        </p:nvSpPr>
        <p:spPr>
          <a:xfrm>
            <a:off x="3352800" y="1447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3962400" y="2133600"/>
            <a:ext cx="4572000" cy="1015663"/>
          </a:xfrm>
          <a:prstGeom prst="rect">
            <a:avLst/>
          </a:prstGeom>
          <a:solidFill>
            <a:schemeClr val="bg1">
              <a:alpha val="76000"/>
            </a:schemeClr>
          </a:solidFill>
          <a:ln w="63500">
            <a:solidFill>
              <a:schemeClr val="tx1"/>
            </a:solidFill>
          </a:ln>
        </p:spPr>
        <p:txBody>
          <a:bodyPr wrap="square" rtlCol="0">
            <a:spAutoFit/>
          </a:bodyPr>
          <a:lstStyle/>
          <a:p>
            <a:pPr algn="ctr"/>
            <a:r>
              <a:rPr lang="en-US" sz="3000" b="1" dirty="0" smtClean="0"/>
              <a:t>Many tribes lived on</a:t>
            </a:r>
          </a:p>
          <a:p>
            <a:pPr algn="ctr"/>
            <a:r>
              <a:rPr lang="en-US" sz="3000" b="1" dirty="0" smtClean="0"/>
              <a:t>The Exotic </a:t>
            </a:r>
            <a:r>
              <a:rPr lang="en-US" sz="3000" b="1" dirty="0" err="1" smtClean="0"/>
              <a:t>Terranes</a:t>
            </a:r>
            <a:endParaRPr lang="en-US" sz="3000" b="1" dirty="0"/>
          </a:p>
        </p:txBody>
      </p:sp>
      <p:pic>
        <p:nvPicPr>
          <p:cNvPr id="21" name="Picture 2"/>
          <p:cNvPicPr>
            <a:picLocks noChangeAspect="1" noChangeArrowheads="1"/>
          </p:cNvPicPr>
          <p:nvPr/>
        </p:nvPicPr>
        <p:blipFill>
          <a:blip r:embed="rId4" cstate="print"/>
          <a:srcRect/>
          <a:stretch>
            <a:fillRect/>
          </a:stretch>
        </p:blipFill>
        <p:spPr bwMode="auto">
          <a:xfrm>
            <a:off x="228600" y="45720"/>
            <a:ext cx="2871788" cy="6719888"/>
          </a:xfrm>
          <a:prstGeom prst="rect">
            <a:avLst/>
          </a:prstGeom>
          <a:noFill/>
          <a:ln w="9525">
            <a:noFill/>
            <a:miter lim="800000"/>
            <a:headEnd/>
            <a:tailEnd/>
          </a:ln>
          <a:effectLst>
            <a:outerShdw dist="25400" dir="2400000" algn="ctr" rotWithShape="0">
              <a:schemeClr val="tx1"/>
            </a:outerShdw>
          </a:effectLst>
        </p:spPr>
      </p:pic>
      <p:pic>
        <p:nvPicPr>
          <p:cNvPr id="22" name="Picture 2"/>
          <p:cNvPicPr>
            <a:picLocks noChangeAspect="1" noChangeArrowheads="1"/>
          </p:cNvPicPr>
          <p:nvPr/>
        </p:nvPicPr>
        <p:blipFill>
          <a:blip r:embed="rId4" cstate="print"/>
          <a:srcRect/>
          <a:stretch>
            <a:fillRect/>
          </a:stretch>
        </p:blipFill>
        <p:spPr bwMode="auto">
          <a:xfrm>
            <a:off x="685800" y="457200"/>
            <a:ext cx="6400800" cy="14977658"/>
          </a:xfrm>
          <a:prstGeom prst="rect">
            <a:avLst/>
          </a:prstGeom>
          <a:noFill/>
          <a:ln w="9525">
            <a:noFill/>
            <a:miter lim="800000"/>
            <a:headEnd/>
            <a:tailEnd/>
          </a:ln>
          <a:effectLst>
            <a:outerShdw dist="25400" dir="2400000" algn="ctr" rotWithShape="0">
              <a:schemeClr val="tx1"/>
            </a:outerShdw>
          </a:effectLst>
        </p:spPr>
      </p:pic>
      <p:sp>
        <p:nvSpPr>
          <p:cNvPr id="23" name="TextBox 22"/>
          <p:cNvSpPr txBox="1"/>
          <p:nvPr/>
        </p:nvSpPr>
        <p:spPr>
          <a:xfrm>
            <a:off x="4114800" y="0"/>
            <a:ext cx="4724400" cy="553998"/>
          </a:xfrm>
          <a:prstGeom prst="rect">
            <a:avLst/>
          </a:prstGeom>
          <a:solidFill>
            <a:srgbClr val="D7F9F7"/>
          </a:solidFill>
          <a:ln w="25400">
            <a:solidFill>
              <a:schemeClr val="tx1"/>
            </a:solidFill>
          </a:ln>
        </p:spPr>
        <p:txBody>
          <a:bodyPr wrap="square" rtlCol="0">
            <a:spAutoFit/>
          </a:bodyPr>
          <a:lstStyle/>
          <a:p>
            <a:pPr algn="ctr"/>
            <a:r>
              <a:rPr lang="en-US" sz="3000" b="1" dirty="0" smtClean="0"/>
              <a:t>Historical  Native Americans</a:t>
            </a:r>
            <a:endParaRPr lang="en-US" sz="3000" b="1" dirty="0"/>
          </a:p>
        </p:txBody>
      </p:sp>
      <p:sp>
        <p:nvSpPr>
          <p:cNvPr id="24" name="TextBox 23"/>
          <p:cNvSpPr txBox="1"/>
          <p:nvPr/>
        </p:nvSpPr>
        <p:spPr>
          <a:xfrm>
            <a:off x="2895600" y="914400"/>
            <a:ext cx="1521570" cy="584775"/>
          </a:xfrm>
          <a:prstGeom prst="rect">
            <a:avLst/>
          </a:prstGeom>
          <a:noFill/>
        </p:spPr>
        <p:txBody>
          <a:bodyPr wrap="none" rtlCol="0">
            <a:spAutoFit/>
          </a:bodyPr>
          <a:lstStyle/>
          <a:p>
            <a:r>
              <a:rPr lang="en-US" sz="3200" b="1" dirty="0" smtClean="0">
                <a:ln>
                  <a:solidFill>
                    <a:schemeClr val="tx1"/>
                  </a:solidFill>
                </a:ln>
              </a:rPr>
              <a:t>ALASKA</a:t>
            </a:r>
            <a:endParaRPr lang="en-US" sz="3200" b="1" dirty="0">
              <a:ln>
                <a:solidFill>
                  <a:schemeClr val="tx1"/>
                </a:solidFill>
              </a:ln>
            </a:endParaRPr>
          </a:p>
        </p:txBody>
      </p:sp>
      <p:sp>
        <p:nvSpPr>
          <p:cNvPr id="25" name="TextBox 24"/>
          <p:cNvSpPr txBox="1"/>
          <p:nvPr/>
        </p:nvSpPr>
        <p:spPr>
          <a:xfrm>
            <a:off x="2971800" y="1676400"/>
            <a:ext cx="2217851" cy="584775"/>
          </a:xfrm>
          <a:prstGeom prst="rect">
            <a:avLst/>
          </a:prstGeom>
          <a:noFill/>
        </p:spPr>
        <p:txBody>
          <a:bodyPr wrap="none" rtlCol="0">
            <a:spAutoFit/>
          </a:bodyPr>
          <a:lstStyle/>
          <a:p>
            <a:r>
              <a:rPr lang="en-US" sz="3200" b="1" dirty="0" smtClean="0">
                <a:ln>
                  <a:solidFill>
                    <a:schemeClr val="tx1"/>
                  </a:solidFill>
                </a:ln>
              </a:rPr>
              <a:t>Washington</a:t>
            </a:r>
            <a:endParaRPr lang="en-US" sz="3200" b="1" dirty="0">
              <a:ln>
                <a:solidFill>
                  <a:schemeClr val="tx1"/>
                </a:solidFill>
              </a:ln>
            </a:endParaRPr>
          </a:p>
        </p:txBody>
      </p:sp>
      <p:sp>
        <p:nvSpPr>
          <p:cNvPr id="26" name="TextBox 25"/>
          <p:cNvSpPr txBox="1"/>
          <p:nvPr/>
        </p:nvSpPr>
        <p:spPr>
          <a:xfrm>
            <a:off x="3202830" y="2615625"/>
            <a:ext cx="1440779" cy="584775"/>
          </a:xfrm>
          <a:prstGeom prst="rect">
            <a:avLst/>
          </a:prstGeom>
          <a:noFill/>
        </p:spPr>
        <p:txBody>
          <a:bodyPr wrap="none" rtlCol="0">
            <a:spAutoFit/>
          </a:bodyPr>
          <a:lstStyle/>
          <a:p>
            <a:r>
              <a:rPr lang="en-US" sz="3200" b="1" dirty="0" smtClean="0">
                <a:ln>
                  <a:solidFill>
                    <a:schemeClr val="tx1"/>
                  </a:solidFill>
                </a:ln>
              </a:rPr>
              <a:t>Oregon</a:t>
            </a:r>
            <a:endParaRPr lang="en-US" sz="3200" b="1" dirty="0">
              <a:ln>
                <a:solidFill>
                  <a:schemeClr val="tx1"/>
                </a:solidFill>
              </a:ln>
            </a:endParaRPr>
          </a:p>
        </p:txBody>
      </p:sp>
      <p:sp>
        <p:nvSpPr>
          <p:cNvPr id="27" name="TextBox 26"/>
          <p:cNvSpPr txBox="1"/>
          <p:nvPr/>
        </p:nvSpPr>
        <p:spPr>
          <a:xfrm>
            <a:off x="2971800" y="4977825"/>
            <a:ext cx="1819922" cy="584775"/>
          </a:xfrm>
          <a:prstGeom prst="rect">
            <a:avLst/>
          </a:prstGeom>
          <a:noFill/>
        </p:spPr>
        <p:txBody>
          <a:bodyPr wrap="none" rtlCol="0">
            <a:spAutoFit/>
          </a:bodyPr>
          <a:lstStyle/>
          <a:p>
            <a:r>
              <a:rPr lang="en-US" sz="3200" b="1" dirty="0" smtClean="0">
                <a:ln>
                  <a:solidFill>
                    <a:schemeClr val="tx1"/>
                  </a:solidFill>
                </a:ln>
              </a:rPr>
              <a:t>California</a:t>
            </a:r>
            <a:endParaRPr lang="en-US" sz="3200" b="1" dirty="0">
              <a:ln>
                <a:solidFill>
                  <a:schemeClr val="tx1"/>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6"/>
                                        </p:tgtEl>
                                      </p:cBhvr>
                                    </p:animEffect>
                                    <p:set>
                                      <p:cBhvr>
                                        <p:cTn id="13" dur="1" fill="hold">
                                          <p:stCondLst>
                                            <p:cond delay="999"/>
                                          </p:stCondLst>
                                        </p:cTn>
                                        <p:tgtEl>
                                          <p:spTgt spid="1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3"/>
                                        </p:tgtEl>
                                      </p:cBhvr>
                                    </p:animEffect>
                                    <p:set>
                                      <p:cBhvr>
                                        <p:cTn id="16" dur="1" fill="hold">
                                          <p:stCondLst>
                                            <p:cond delay="999"/>
                                          </p:stCondLst>
                                        </p:cTn>
                                        <p:tgtEl>
                                          <p:spTgt spid="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15"/>
                                        </p:tgtEl>
                                      </p:cBhvr>
                                    </p:animEffect>
                                    <p:set>
                                      <p:cBhvr>
                                        <p:cTn id="22" dur="1" fill="hold">
                                          <p:stCondLst>
                                            <p:cond delay="999"/>
                                          </p:stCondLst>
                                        </p:cTn>
                                        <p:tgtEl>
                                          <p:spTgt spid="15"/>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childTnLst>
                                </p:cTn>
                              </p:par>
                              <p:par>
                                <p:cTn id="26" presetID="6" presetClass="emph" presetSubtype="0" fill="hold" nodeType="withEffect">
                                  <p:stCondLst>
                                    <p:cond delay="0"/>
                                  </p:stCondLst>
                                  <p:childTnLst>
                                    <p:animScale>
                                      <p:cBhvr>
                                        <p:cTn id="27" dur="1000" fill="hold"/>
                                        <p:tgtEl>
                                          <p:spTgt spid="21"/>
                                        </p:tgtEl>
                                      </p:cBhvr>
                                      <p:by x="200000" y="200000"/>
                                    </p:animScale>
                                  </p:childTnLst>
                                </p:cTn>
                              </p:par>
                              <p:par>
                                <p:cTn id="28" presetID="63" presetClass="path" presetSubtype="0" fill="hold" nodeType="withEffect">
                                  <p:stCondLst>
                                    <p:cond delay="0"/>
                                  </p:stCondLst>
                                  <p:childTnLst>
                                    <p:animMotion origin="layout" path="M -4.44444E-6 -3.75723E-6 L 0.22639 0.53619 " pathEditMode="relative" rAng="0" ptsTypes="AA">
                                      <p:cBhvr>
                                        <p:cTn id="29" dur="1000" fill="hold"/>
                                        <p:tgtEl>
                                          <p:spTgt spid="21"/>
                                        </p:tgtEl>
                                        <p:attrNameLst>
                                          <p:attrName>ppt_x</p:attrName>
                                          <p:attrName>ppt_y</p:attrName>
                                        </p:attrNameLst>
                                      </p:cBhvr>
                                      <p:rCtr x="113" y="268"/>
                                    </p:animMotion>
                                  </p:childTnLst>
                                </p:cTn>
                              </p:par>
                              <p:par>
                                <p:cTn id="30" presetID="10" presetClass="entr" presetSubtype="0" fill="hold" nodeType="withEffect">
                                  <p:stCondLst>
                                    <p:cond delay="50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childTnLst>
                                </p:cTn>
                              </p:par>
                              <p:par>
                                <p:cTn id="33" presetID="10" presetClass="exit" presetSubtype="0" fill="hold" nodeType="withEffect">
                                  <p:stCondLst>
                                    <p:cond delay="500"/>
                                  </p:stCondLst>
                                  <p:childTnLst>
                                    <p:animEffect transition="out" filter="fade">
                                      <p:cBhvr>
                                        <p:cTn id="34" dur="1000"/>
                                        <p:tgtEl>
                                          <p:spTgt spid="21"/>
                                        </p:tgtEl>
                                      </p:cBhvr>
                                    </p:animEffect>
                                    <p:set>
                                      <p:cBhvr>
                                        <p:cTn id="35" dur="1" fill="hold">
                                          <p:stCondLst>
                                            <p:cond delay="999"/>
                                          </p:stCondLst>
                                        </p:cTn>
                                        <p:tgtEl>
                                          <p:spTgt spid="2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1000" fill="hold"/>
                                        <p:tgtEl>
                                          <p:spTgt spid="24"/>
                                        </p:tgtEl>
                                        <p:attrNameLst>
                                          <p:attrName>ppt_w</p:attrName>
                                        </p:attrNameLst>
                                      </p:cBhvr>
                                      <p:tavLst>
                                        <p:tav tm="0">
                                          <p:val>
                                            <p:fltVal val="0"/>
                                          </p:val>
                                        </p:tav>
                                        <p:tav tm="100000">
                                          <p:val>
                                            <p:strVal val="#ppt_w"/>
                                          </p:val>
                                        </p:tav>
                                      </p:tavLst>
                                    </p:anim>
                                    <p:anim calcmode="lin" valueType="num">
                                      <p:cBhvr>
                                        <p:cTn id="41" dur="1000" fill="hold"/>
                                        <p:tgtEl>
                                          <p:spTgt spid="24"/>
                                        </p:tgtEl>
                                        <p:attrNameLst>
                                          <p:attrName>ppt_h</p:attrName>
                                        </p:attrNameLst>
                                      </p:cBhvr>
                                      <p:tavLst>
                                        <p:tav tm="0">
                                          <p:val>
                                            <p:fltVal val="0"/>
                                          </p:val>
                                        </p:tav>
                                        <p:tav tm="100000">
                                          <p:val>
                                            <p:strVal val="#ppt_h"/>
                                          </p:val>
                                        </p:tav>
                                      </p:tavLst>
                                    </p:anim>
                                    <p:animEffect transition="in" filter="fade">
                                      <p:cBhvr>
                                        <p:cTn id="42" dur="10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64" presetClass="path" presetSubtype="0" accel="50000" decel="50000" fill="hold" nodeType="clickEffect">
                                  <p:stCondLst>
                                    <p:cond delay="0"/>
                                  </p:stCondLst>
                                  <p:childTnLst>
                                    <p:animMotion origin="layout" path="M -3.33333E-6 3.64896E-6 L -3.33333E-6 -0.9231 " pathEditMode="relative" rAng="0" ptsTypes="AA">
                                      <p:cBhvr>
                                        <p:cTn id="46" dur="5000" fill="hold"/>
                                        <p:tgtEl>
                                          <p:spTgt spid="22"/>
                                        </p:tgtEl>
                                        <p:attrNameLst>
                                          <p:attrName>ppt_x</p:attrName>
                                          <p:attrName>ppt_y</p:attrName>
                                        </p:attrNameLst>
                                      </p:cBhvr>
                                      <p:rCtr x="0" y="-462"/>
                                    </p:animMotion>
                                  </p:childTnLst>
                                </p:cTn>
                              </p:par>
                              <p:par>
                                <p:cTn id="47" presetID="47" presetClass="exit" presetSubtype="0" fill="hold" grpId="1" nodeType="withEffect">
                                  <p:stCondLst>
                                    <p:cond delay="500"/>
                                  </p:stCondLst>
                                  <p:childTnLst>
                                    <p:animEffect transition="out" filter="fade">
                                      <p:cBhvr>
                                        <p:cTn id="48" dur="1000"/>
                                        <p:tgtEl>
                                          <p:spTgt spid="24"/>
                                        </p:tgtEl>
                                      </p:cBhvr>
                                    </p:animEffect>
                                    <p:anim calcmode="lin" valueType="num">
                                      <p:cBhvr>
                                        <p:cTn id="49" dur="1000"/>
                                        <p:tgtEl>
                                          <p:spTgt spid="24"/>
                                        </p:tgtEl>
                                        <p:attrNameLst>
                                          <p:attrName>ppt_x</p:attrName>
                                        </p:attrNameLst>
                                      </p:cBhvr>
                                      <p:tavLst>
                                        <p:tav tm="0">
                                          <p:val>
                                            <p:strVal val="ppt_x"/>
                                          </p:val>
                                        </p:tav>
                                        <p:tav tm="100000">
                                          <p:val>
                                            <p:strVal val="ppt_x"/>
                                          </p:val>
                                        </p:tav>
                                      </p:tavLst>
                                    </p:anim>
                                    <p:anim calcmode="lin" valueType="num">
                                      <p:cBhvr>
                                        <p:cTn id="50" dur="1000"/>
                                        <p:tgtEl>
                                          <p:spTgt spid="24"/>
                                        </p:tgtEl>
                                        <p:attrNameLst>
                                          <p:attrName>ppt_y</p:attrName>
                                        </p:attrNameLst>
                                      </p:cBhvr>
                                      <p:tavLst>
                                        <p:tav tm="0">
                                          <p:val>
                                            <p:strVal val="ppt_y"/>
                                          </p:val>
                                        </p:tav>
                                        <p:tav tm="100000">
                                          <p:val>
                                            <p:strVal val="ppt_y-.1"/>
                                          </p:val>
                                        </p:tav>
                                      </p:tavLst>
                                    </p:anim>
                                    <p:set>
                                      <p:cBhvr>
                                        <p:cTn id="51" dur="1" fill="hold">
                                          <p:stCondLst>
                                            <p:cond delay="999"/>
                                          </p:stCondLst>
                                        </p:cTn>
                                        <p:tgtEl>
                                          <p:spTgt spid="24"/>
                                        </p:tgtEl>
                                        <p:attrNameLst>
                                          <p:attrName>style.visibility</p:attrName>
                                        </p:attrNameLst>
                                      </p:cBhvr>
                                      <p:to>
                                        <p:strVal val="hidden"/>
                                      </p:to>
                                    </p:set>
                                  </p:childTnLst>
                                </p:cTn>
                              </p:par>
                            </p:childTnLst>
                          </p:cTn>
                        </p:par>
                        <p:par>
                          <p:cTn id="52" fill="hold">
                            <p:stCondLst>
                              <p:cond delay="5000"/>
                            </p:stCondLst>
                            <p:childTnLst>
                              <p:par>
                                <p:cTn id="53" presetID="53" presetClass="entr" presetSubtype="0"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Effect transition="in" filter="fade">
                                      <p:cBhvr>
                                        <p:cTn id="57" dur="1000"/>
                                        <p:tgtEl>
                                          <p:spTgt spid="25"/>
                                        </p:tgtEl>
                                      </p:cBhvr>
                                    </p:animEffect>
                                  </p:childTnLst>
                                </p:cTn>
                              </p:par>
                            </p:childTnLst>
                          </p:cTn>
                        </p:par>
                        <p:par>
                          <p:cTn id="58" fill="hold">
                            <p:stCondLst>
                              <p:cond delay="6000"/>
                            </p:stCondLst>
                            <p:childTnLst>
                              <p:par>
                                <p:cTn id="59" presetID="53" presetClass="entr" presetSubtype="0"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p:cTn id="61" dur="1000" fill="hold"/>
                                        <p:tgtEl>
                                          <p:spTgt spid="26"/>
                                        </p:tgtEl>
                                        <p:attrNameLst>
                                          <p:attrName>ppt_w</p:attrName>
                                        </p:attrNameLst>
                                      </p:cBhvr>
                                      <p:tavLst>
                                        <p:tav tm="0">
                                          <p:val>
                                            <p:fltVal val="0"/>
                                          </p:val>
                                        </p:tav>
                                        <p:tav tm="100000">
                                          <p:val>
                                            <p:strVal val="#ppt_w"/>
                                          </p:val>
                                        </p:tav>
                                      </p:tavLst>
                                    </p:anim>
                                    <p:anim calcmode="lin" valueType="num">
                                      <p:cBhvr>
                                        <p:cTn id="62" dur="1000" fill="hold"/>
                                        <p:tgtEl>
                                          <p:spTgt spid="26"/>
                                        </p:tgtEl>
                                        <p:attrNameLst>
                                          <p:attrName>ppt_h</p:attrName>
                                        </p:attrNameLst>
                                      </p:cBhvr>
                                      <p:tavLst>
                                        <p:tav tm="0">
                                          <p:val>
                                            <p:fltVal val="0"/>
                                          </p:val>
                                        </p:tav>
                                        <p:tav tm="100000">
                                          <p:val>
                                            <p:strVal val="#ppt_h"/>
                                          </p:val>
                                        </p:tav>
                                      </p:tavLst>
                                    </p:anim>
                                    <p:animEffect transition="in" filter="fade">
                                      <p:cBhvr>
                                        <p:cTn id="63" dur="1000"/>
                                        <p:tgtEl>
                                          <p:spTgt spid="26"/>
                                        </p:tgtEl>
                                      </p:cBhvr>
                                    </p:animEffect>
                                  </p:childTnLst>
                                </p:cTn>
                              </p:par>
                            </p:childTnLst>
                          </p:cTn>
                        </p:par>
                        <p:par>
                          <p:cTn id="64" fill="hold">
                            <p:stCondLst>
                              <p:cond delay="7000"/>
                            </p:stCondLst>
                            <p:childTnLst>
                              <p:par>
                                <p:cTn id="65" presetID="53" presetClass="entr" presetSubtype="0"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1000" fill="hold"/>
                                        <p:tgtEl>
                                          <p:spTgt spid="27"/>
                                        </p:tgtEl>
                                        <p:attrNameLst>
                                          <p:attrName>ppt_w</p:attrName>
                                        </p:attrNameLst>
                                      </p:cBhvr>
                                      <p:tavLst>
                                        <p:tav tm="0">
                                          <p:val>
                                            <p:fltVal val="0"/>
                                          </p:val>
                                        </p:tav>
                                        <p:tav tm="100000">
                                          <p:val>
                                            <p:strVal val="#ppt_w"/>
                                          </p:val>
                                        </p:tav>
                                      </p:tavLst>
                                    </p:anim>
                                    <p:anim calcmode="lin" valueType="num">
                                      <p:cBhvr>
                                        <p:cTn id="68" dur="1000" fill="hold"/>
                                        <p:tgtEl>
                                          <p:spTgt spid="27"/>
                                        </p:tgtEl>
                                        <p:attrNameLst>
                                          <p:attrName>ppt_h</p:attrName>
                                        </p:attrNameLst>
                                      </p:cBhvr>
                                      <p:tavLst>
                                        <p:tav tm="0">
                                          <p:val>
                                            <p:fltVal val="0"/>
                                          </p:val>
                                        </p:tav>
                                        <p:tav tm="100000">
                                          <p:val>
                                            <p:strVal val="#ppt_h"/>
                                          </p:val>
                                        </p:tav>
                                      </p:tavLst>
                                    </p:anim>
                                    <p:animEffect transition="in" filter="fade">
                                      <p:cBhvr>
                                        <p:cTn id="69" dur="10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1000"/>
                                        <p:tgtEl>
                                          <p:spTgt spid="25"/>
                                        </p:tgtEl>
                                      </p:cBhvr>
                                    </p:animEffect>
                                    <p:set>
                                      <p:cBhvr>
                                        <p:cTn id="74" dur="1" fill="hold">
                                          <p:stCondLst>
                                            <p:cond delay="999"/>
                                          </p:stCondLst>
                                        </p:cTn>
                                        <p:tgtEl>
                                          <p:spTgt spid="25"/>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26"/>
                                        </p:tgtEl>
                                      </p:cBhvr>
                                    </p:animEffect>
                                    <p:set>
                                      <p:cBhvr>
                                        <p:cTn id="77" dur="1" fill="hold">
                                          <p:stCondLst>
                                            <p:cond delay="999"/>
                                          </p:stCondLst>
                                        </p:cTn>
                                        <p:tgtEl>
                                          <p:spTgt spid="26"/>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27"/>
                                        </p:tgtEl>
                                      </p:cBhvr>
                                    </p:animEffect>
                                    <p:set>
                                      <p:cBhvr>
                                        <p:cTn id="80" dur="1" fill="hold">
                                          <p:stCondLst>
                                            <p:cond delay="999"/>
                                          </p:stCondLst>
                                        </p:cTn>
                                        <p:tgtEl>
                                          <p:spTgt spid="27"/>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1000"/>
                                        <p:tgtEl>
                                          <p:spTgt spid="22"/>
                                        </p:tgtEl>
                                      </p:cBhvr>
                                    </p:animEffect>
                                    <p:set>
                                      <p:cBhvr>
                                        <p:cTn id="83" dur="1" fill="hold">
                                          <p:stCondLst>
                                            <p:cond delay="999"/>
                                          </p:stCondLst>
                                        </p:cTn>
                                        <p:tgtEl>
                                          <p:spTgt spid="22"/>
                                        </p:tgtEl>
                                        <p:attrNameLst>
                                          <p:attrName>style.visibility</p:attrName>
                                        </p:attrNameLst>
                                      </p:cBhvr>
                                      <p:to>
                                        <p:strVal val="hidden"/>
                                      </p:to>
                                    </p:set>
                                  </p:childTnLst>
                                </p:cTn>
                              </p:par>
                              <p:par>
                                <p:cTn id="84" presetID="10" presetClass="entr" presetSubtype="0" fill="hold" nodeType="withEffect">
                                  <p:stCondLst>
                                    <p:cond delay="500"/>
                                  </p:stCondLst>
                                  <p:childTnLst>
                                    <p:set>
                                      <p:cBhvr>
                                        <p:cTn id="85" dur="1" fill="hold">
                                          <p:stCondLst>
                                            <p:cond delay="0"/>
                                          </p:stCondLst>
                                        </p:cTn>
                                        <p:tgtEl>
                                          <p:spTgt spid="2"/>
                                        </p:tgtEl>
                                        <p:attrNameLst>
                                          <p:attrName>style.visibility</p:attrName>
                                        </p:attrNameLst>
                                      </p:cBhvr>
                                      <p:to>
                                        <p:strVal val="visible"/>
                                      </p:to>
                                    </p:set>
                                    <p:animEffect transition="in" filter="fade">
                                      <p:cBhvr>
                                        <p:cTn id="8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15" grpId="0" animBg="1"/>
      <p:bldP spid="23" grpId="0" animBg="1"/>
      <p:bldP spid="24" grpId="0"/>
      <p:bldP spid="24" grpId="1"/>
      <p:bldP spid="25" grpId="0"/>
      <p:bldP spid="25" grpId="1"/>
      <p:bldP spid="26" grpId="0"/>
      <p:bldP spid="26" grpId="1"/>
      <p:bldP spid="27" grpId="0"/>
      <p:bldP spid="27" grpId="1"/>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p:cNvGrpSpPr/>
          <p:nvPr/>
        </p:nvGrpSpPr>
        <p:grpSpPr>
          <a:xfrm>
            <a:off x="228601" y="-57147"/>
            <a:ext cx="8915399" cy="6915147"/>
            <a:chOff x="228601" y="-57147"/>
            <a:chExt cx="8915399" cy="6915147"/>
          </a:xfrm>
        </p:grpSpPr>
        <p:grpSp>
          <p:nvGrpSpPr>
            <p:cNvPr id="2" name="Group 6"/>
            <p:cNvGrpSpPr/>
            <p:nvPr/>
          </p:nvGrpSpPr>
          <p:grpSpPr>
            <a:xfrm>
              <a:off x="304800" y="0"/>
              <a:ext cx="8839200" cy="6858000"/>
              <a:chOff x="304800" y="0"/>
              <a:chExt cx="8839200" cy="6858000"/>
            </a:xfrm>
          </p:grpSpPr>
          <p:pic>
            <p:nvPicPr>
              <p:cNvPr id="4" name="Picture 4"/>
              <p:cNvPicPr>
                <a:picLocks noChangeAspect="1" noChangeArrowheads="1"/>
              </p:cNvPicPr>
              <p:nvPr/>
            </p:nvPicPr>
            <p:blipFill>
              <a:blip r:embed="rId3" cstate="print"/>
              <a:srcRect t="11376" r="-3571"/>
              <a:stretch>
                <a:fillRect/>
              </a:stretch>
            </p:blipFill>
            <p:spPr bwMode="auto">
              <a:xfrm>
                <a:off x="304800" y="0"/>
                <a:ext cx="8839200" cy="6858000"/>
              </a:xfrm>
              <a:prstGeom prst="rect">
                <a:avLst/>
              </a:prstGeom>
              <a:noFill/>
              <a:ln w="9525">
                <a:noFill/>
                <a:miter lim="800000"/>
                <a:headEnd/>
                <a:tailEnd/>
              </a:ln>
              <a:effectLst/>
            </p:spPr>
          </p:pic>
          <p:sp>
            <p:nvSpPr>
              <p:cNvPr id="6" name="TextBox 5"/>
              <p:cNvSpPr txBox="1"/>
              <p:nvPr/>
            </p:nvSpPr>
            <p:spPr>
              <a:xfrm>
                <a:off x="4114800" y="0"/>
                <a:ext cx="4724400" cy="553998"/>
              </a:xfrm>
              <a:prstGeom prst="rect">
                <a:avLst/>
              </a:prstGeom>
              <a:solidFill>
                <a:srgbClr val="D7F9F7"/>
              </a:solidFill>
              <a:ln w="25400">
                <a:solidFill>
                  <a:schemeClr val="tx1"/>
                </a:solidFill>
              </a:ln>
            </p:spPr>
            <p:txBody>
              <a:bodyPr wrap="square" rtlCol="0">
                <a:spAutoFit/>
              </a:bodyPr>
              <a:lstStyle/>
              <a:p>
                <a:pPr algn="ctr"/>
                <a:r>
                  <a:rPr lang="en-US" sz="3000" b="1" dirty="0" smtClean="0"/>
                  <a:t>Historical  Native Americans</a:t>
                </a:r>
                <a:endParaRPr lang="en-US" sz="3000" b="1" dirty="0"/>
              </a:p>
            </p:txBody>
          </p:sp>
        </p:grpSp>
        <p:sp>
          <p:nvSpPr>
            <p:cNvPr id="14" name="Freeform 13"/>
            <p:cNvSpPr>
              <a:spLocks noChangeAspect="1"/>
            </p:cNvSpPr>
            <p:nvPr/>
          </p:nvSpPr>
          <p:spPr>
            <a:xfrm>
              <a:off x="1981200" y="3200400"/>
              <a:ext cx="813973" cy="245813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a:spLocks noChangeAspect="1"/>
            </p:cNvSpPr>
            <p:nvPr/>
          </p:nvSpPr>
          <p:spPr>
            <a:xfrm>
              <a:off x="228601" y="-57147"/>
              <a:ext cx="2149077" cy="2083592"/>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 name="connsiteX0" fmla="*/ 1230429 w 1482291"/>
                <a:gd name="connsiteY0" fmla="*/ 949693 h 1848051"/>
                <a:gd name="connsiteX1" fmla="*/ 1182303 w 1482291"/>
                <a:gd name="connsiteY1" fmla="*/ 680186 h 1848051"/>
                <a:gd name="connsiteX2" fmla="*/ 1268930 w 1482291"/>
                <a:gd name="connsiteY2" fmla="*/ 622434 h 1848051"/>
                <a:gd name="connsiteX3" fmla="*/ 1413309 w 1482291"/>
                <a:gd name="connsiteY3" fmla="*/ 612809 h 1848051"/>
                <a:gd name="connsiteX4" fmla="*/ 1461436 w 1482291"/>
                <a:gd name="connsiteY4" fmla="*/ 497306 h 1848051"/>
                <a:gd name="connsiteX5" fmla="*/ 1288181 w 1482291"/>
                <a:gd name="connsiteY5" fmla="*/ 266299 h 1848051"/>
                <a:gd name="connsiteX6" fmla="*/ 1201553 w 1482291"/>
                <a:gd name="connsiteY6" fmla="*/ 73794 h 1848051"/>
                <a:gd name="connsiteX7" fmla="*/ 980172 w 1482291"/>
                <a:gd name="connsiteY7" fmla="*/ 35293 h 1848051"/>
                <a:gd name="connsiteX8" fmla="*/ 893545 w 1482291"/>
                <a:gd name="connsiteY8" fmla="*/ 73794 h 1848051"/>
                <a:gd name="connsiteX9" fmla="*/ 729916 w 1482291"/>
                <a:gd name="connsiteY9" fmla="*/ 35293 h 1848051"/>
                <a:gd name="connsiteX10" fmla="*/ 749166 w 1482291"/>
                <a:gd name="connsiteY10" fmla="*/ 285550 h 1848051"/>
                <a:gd name="connsiteX11" fmla="*/ 614412 w 1482291"/>
                <a:gd name="connsiteY11" fmla="*/ 189297 h 1848051"/>
                <a:gd name="connsiteX12" fmla="*/ 537410 w 1482291"/>
                <a:gd name="connsiteY12" fmla="*/ 352927 h 1848051"/>
                <a:gd name="connsiteX13" fmla="*/ 624038 w 1482291"/>
                <a:gd name="connsiteY13" fmla="*/ 429929 h 1848051"/>
                <a:gd name="connsiteX14" fmla="*/ 537410 w 1482291"/>
                <a:gd name="connsiteY14" fmla="*/ 506931 h 1848051"/>
                <a:gd name="connsiteX15" fmla="*/ 296779 w 1482291"/>
                <a:gd name="connsiteY15" fmla="*/ 526182 h 1848051"/>
                <a:gd name="connsiteX16" fmla="*/ 296779 w 1482291"/>
                <a:gd name="connsiteY16" fmla="*/ 689811 h 1848051"/>
                <a:gd name="connsiteX17" fmla="*/ 306404 w 1482291"/>
                <a:gd name="connsiteY17" fmla="*/ 776438 h 1848051"/>
                <a:gd name="connsiteX18" fmla="*/ 460408 w 1482291"/>
                <a:gd name="connsiteY18" fmla="*/ 949693 h 1848051"/>
                <a:gd name="connsiteX19" fmla="*/ 296779 w 1482291"/>
                <a:gd name="connsiteY19" fmla="*/ 968944 h 1848051"/>
                <a:gd name="connsiteX20" fmla="*/ 113899 w 1482291"/>
                <a:gd name="connsiteY20" fmla="*/ 997819 h 1848051"/>
                <a:gd name="connsiteX21" fmla="*/ 17646 w 1482291"/>
                <a:gd name="connsiteY21" fmla="*/ 1007445 h 1848051"/>
                <a:gd name="connsiteX22" fmla="*/ 219777 w 1482291"/>
                <a:gd name="connsiteY22" fmla="*/ 1122948 h 1848051"/>
                <a:gd name="connsiteX23" fmla="*/ 518160 w 1482291"/>
                <a:gd name="connsiteY23" fmla="*/ 1036321 h 1848051"/>
                <a:gd name="connsiteX24" fmla="*/ 450783 w 1482291"/>
                <a:gd name="connsiteY24" fmla="*/ 1180699 h 1848051"/>
                <a:gd name="connsiteX25" fmla="*/ 585537 w 1482291"/>
                <a:gd name="connsiteY25" fmla="*/ 1113323 h 1848051"/>
                <a:gd name="connsiteX26" fmla="*/ 662539 w 1482291"/>
                <a:gd name="connsiteY26" fmla="*/ 1007445 h 1848051"/>
                <a:gd name="connsiteX27" fmla="*/ 691414 w 1482291"/>
                <a:gd name="connsiteY27" fmla="*/ 1142198 h 1848051"/>
                <a:gd name="connsiteX28" fmla="*/ 864669 w 1482291"/>
                <a:gd name="connsiteY28" fmla="*/ 1094072 h 1848051"/>
                <a:gd name="connsiteX29" fmla="*/ 1086050 w 1482291"/>
                <a:gd name="connsiteY29" fmla="*/ 1286577 h 1848051"/>
                <a:gd name="connsiteX30" fmla="*/ 1172678 w 1482291"/>
                <a:gd name="connsiteY30" fmla="*/ 1575335 h 1848051"/>
                <a:gd name="connsiteX31" fmla="*/ 1201553 w 1482291"/>
                <a:gd name="connsiteY31" fmla="*/ 1767841 h 1848051"/>
                <a:gd name="connsiteX32" fmla="*/ 1220804 w 1482291"/>
                <a:gd name="connsiteY32" fmla="*/ 1825592 h 1848051"/>
                <a:gd name="connsiteX33" fmla="*/ 1374808 w 1482291"/>
                <a:gd name="connsiteY33" fmla="*/ 1777466 h 1848051"/>
                <a:gd name="connsiteX34" fmla="*/ 1288181 w 1482291"/>
                <a:gd name="connsiteY34" fmla="*/ 1402081 h 1848051"/>
                <a:gd name="connsiteX35" fmla="*/ 1143802 w 1482291"/>
                <a:gd name="connsiteY35" fmla="*/ 1238451 h 1848051"/>
                <a:gd name="connsiteX36" fmla="*/ 1182303 w 1482291"/>
                <a:gd name="connsiteY36" fmla="*/ 1103697 h 1848051"/>
                <a:gd name="connsiteX37" fmla="*/ 1230429 w 1482291"/>
                <a:gd name="connsiteY37" fmla="*/ 949693 h 1848051"/>
                <a:gd name="connsiteX0" fmla="*/ 1230429 w 1496729"/>
                <a:gd name="connsiteY0" fmla="*/ 952901 h 1851259"/>
                <a:gd name="connsiteX1" fmla="*/ 1182303 w 1496729"/>
                <a:gd name="connsiteY1" fmla="*/ 683394 h 1851259"/>
                <a:gd name="connsiteX2" fmla="*/ 1268930 w 1496729"/>
                <a:gd name="connsiteY2" fmla="*/ 625642 h 1851259"/>
                <a:gd name="connsiteX3" fmla="*/ 1413309 w 1496729"/>
                <a:gd name="connsiteY3" fmla="*/ 616017 h 1851259"/>
                <a:gd name="connsiteX4" fmla="*/ 1461436 w 1496729"/>
                <a:gd name="connsiteY4" fmla="*/ 500514 h 1851259"/>
                <a:gd name="connsiteX5" fmla="*/ 1201553 w 1496729"/>
                <a:gd name="connsiteY5" fmla="*/ 77002 h 1851259"/>
                <a:gd name="connsiteX6" fmla="*/ 980172 w 1496729"/>
                <a:gd name="connsiteY6" fmla="*/ 38501 h 1851259"/>
                <a:gd name="connsiteX7" fmla="*/ 893545 w 1496729"/>
                <a:gd name="connsiteY7" fmla="*/ 77002 h 1851259"/>
                <a:gd name="connsiteX8" fmla="*/ 729916 w 1496729"/>
                <a:gd name="connsiteY8" fmla="*/ 38501 h 1851259"/>
                <a:gd name="connsiteX9" fmla="*/ 749166 w 1496729"/>
                <a:gd name="connsiteY9" fmla="*/ 288758 h 1851259"/>
                <a:gd name="connsiteX10" fmla="*/ 614412 w 1496729"/>
                <a:gd name="connsiteY10" fmla="*/ 192505 h 1851259"/>
                <a:gd name="connsiteX11" fmla="*/ 537410 w 1496729"/>
                <a:gd name="connsiteY11" fmla="*/ 356135 h 1851259"/>
                <a:gd name="connsiteX12" fmla="*/ 624038 w 1496729"/>
                <a:gd name="connsiteY12" fmla="*/ 433137 h 1851259"/>
                <a:gd name="connsiteX13" fmla="*/ 537410 w 1496729"/>
                <a:gd name="connsiteY13" fmla="*/ 510139 h 1851259"/>
                <a:gd name="connsiteX14" fmla="*/ 296779 w 1496729"/>
                <a:gd name="connsiteY14" fmla="*/ 529390 h 1851259"/>
                <a:gd name="connsiteX15" fmla="*/ 296779 w 1496729"/>
                <a:gd name="connsiteY15" fmla="*/ 693019 h 1851259"/>
                <a:gd name="connsiteX16" fmla="*/ 306404 w 1496729"/>
                <a:gd name="connsiteY16" fmla="*/ 779646 h 1851259"/>
                <a:gd name="connsiteX17" fmla="*/ 460408 w 1496729"/>
                <a:gd name="connsiteY17" fmla="*/ 952901 h 1851259"/>
                <a:gd name="connsiteX18" fmla="*/ 296779 w 1496729"/>
                <a:gd name="connsiteY18" fmla="*/ 972152 h 1851259"/>
                <a:gd name="connsiteX19" fmla="*/ 113899 w 1496729"/>
                <a:gd name="connsiteY19" fmla="*/ 1001027 h 1851259"/>
                <a:gd name="connsiteX20" fmla="*/ 17646 w 1496729"/>
                <a:gd name="connsiteY20" fmla="*/ 1010653 h 1851259"/>
                <a:gd name="connsiteX21" fmla="*/ 219777 w 1496729"/>
                <a:gd name="connsiteY21" fmla="*/ 1126156 h 1851259"/>
                <a:gd name="connsiteX22" fmla="*/ 518160 w 1496729"/>
                <a:gd name="connsiteY22" fmla="*/ 1039529 h 1851259"/>
                <a:gd name="connsiteX23" fmla="*/ 450783 w 1496729"/>
                <a:gd name="connsiteY23" fmla="*/ 1183907 h 1851259"/>
                <a:gd name="connsiteX24" fmla="*/ 585537 w 1496729"/>
                <a:gd name="connsiteY24" fmla="*/ 1116531 h 1851259"/>
                <a:gd name="connsiteX25" fmla="*/ 662539 w 1496729"/>
                <a:gd name="connsiteY25" fmla="*/ 1010653 h 1851259"/>
                <a:gd name="connsiteX26" fmla="*/ 691414 w 1496729"/>
                <a:gd name="connsiteY26" fmla="*/ 1145406 h 1851259"/>
                <a:gd name="connsiteX27" fmla="*/ 864669 w 1496729"/>
                <a:gd name="connsiteY27" fmla="*/ 1097280 h 1851259"/>
                <a:gd name="connsiteX28" fmla="*/ 1086050 w 1496729"/>
                <a:gd name="connsiteY28" fmla="*/ 1289785 h 1851259"/>
                <a:gd name="connsiteX29" fmla="*/ 1172678 w 1496729"/>
                <a:gd name="connsiteY29" fmla="*/ 1578543 h 1851259"/>
                <a:gd name="connsiteX30" fmla="*/ 1201553 w 1496729"/>
                <a:gd name="connsiteY30" fmla="*/ 1771049 h 1851259"/>
                <a:gd name="connsiteX31" fmla="*/ 1220804 w 1496729"/>
                <a:gd name="connsiteY31" fmla="*/ 1828800 h 1851259"/>
                <a:gd name="connsiteX32" fmla="*/ 1374808 w 1496729"/>
                <a:gd name="connsiteY32" fmla="*/ 1780674 h 1851259"/>
                <a:gd name="connsiteX33" fmla="*/ 1288181 w 1496729"/>
                <a:gd name="connsiteY33" fmla="*/ 1405289 h 1851259"/>
                <a:gd name="connsiteX34" fmla="*/ 1143802 w 1496729"/>
                <a:gd name="connsiteY34" fmla="*/ 1241659 h 1851259"/>
                <a:gd name="connsiteX35" fmla="*/ 1182303 w 1496729"/>
                <a:gd name="connsiteY35" fmla="*/ 1106905 h 1851259"/>
                <a:gd name="connsiteX36" fmla="*/ 1230429 w 1496729"/>
                <a:gd name="connsiteY36" fmla="*/ 952901 h 1851259"/>
                <a:gd name="connsiteX0" fmla="*/ 1230429 w 1533626"/>
                <a:gd name="connsiteY0" fmla="*/ 984985 h 1883343"/>
                <a:gd name="connsiteX1" fmla="*/ 1182303 w 1533626"/>
                <a:gd name="connsiteY1" fmla="*/ 715478 h 1883343"/>
                <a:gd name="connsiteX2" fmla="*/ 1268930 w 1533626"/>
                <a:gd name="connsiteY2" fmla="*/ 657726 h 1883343"/>
                <a:gd name="connsiteX3" fmla="*/ 1413309 w 1533626"/>
                <a:gd name="connsiteY3" fmla="*/ 648101 h 1883343"/>
                <a:gd name="connsiteX4" fmla="*/ 1461436 w 1533626"/>
                <a:gd name="connsiteY4" fmla="*/ 532598 h 1883343"/>
                <a:gd name="connsiteX5" fmla="*/ 980172 w 1533626"/>
                <a:gd name="connsiteY5" fmla="*/ 70585 h 1883343"/>
                <a:gd name="connsiteX6" fmla="*/ 893545 w 1533626"/>
                <a:gd name="connsiteY6" fmla="*/ 109086 h 1883343"/>
                <a:gd name="connsiteX7" fmla="*/ 729916 w 1533626"/>
                <a:gd name="connsiteY7" fmla="*/ 70585 h 1883343"/>
                <a:gd name="connsiteX8" fmla="*/ 749166 w 1533626"/>
                <a:gd name="connsiteY8" fmla="*/ 320842 h 1883343"/>
                <a:gd name="connsiteX9" fmla="*/ 614412 w 1533626"/>
                <a:gd name="connsiteY9" fmla="*/ 224589 h 1883343"/>
                <a:gd name="connsiteX10" fmla="*/ 537410 w 1533626"/>
                <a:gd name="connsiteY10" fmla="*/ 388219 h 1883343"/>
                <a:gd name="connsiteX11" fmla="*/ 624038 w 1533626"/>
                <a:gd name="connsiteY11" fmla="*/ 465221 h 1883343"/>
                <a:gd name="connsiteX12" fmla="*/ 537410 w 1533626"/>
                <a:gd name="connsiteY12" fmla="*/ 542223 h 1883343"/>
                <a:gd name="connsiteX13" fmla="*/ 296779 w 1533626"/>
                <a:gd name="connsiteY13" fmla="*/ 561474 h 1883343"/>
                <a:gd name="connsiteX14" fmla="*/ 296779 w 1533626"/>
                <a:gd name="connsiteY14" fmla="*/ 725103 h 1883343"/>
                <a:gd name="connsiteX15" fmla="*/ 306404 w 1533626"/>
                <a:gd name="connsiteY15" fmla="*/ 811730 h 1883343"/>
                <a:gd name="connsiteX16" fmla="*/ 460408 w 1533626"/>
                <a:gd name="connsiteY16" fmla="*/ 984985 h 1883343"/>
                <a:gd name="connsiteX17" fmla="*/ 296779 w 1533626"/>
                <a:gd name="connsiteY17" fmla="*/ 1004236 h 1883343"/>
                <a:gd name="connsiteX18" fmla="*/ 113899 w 1533626"/>
                <a:gd name="connsiteY18" fmla="*/ 1033111 h 1883343"/>
                <a:gd name="connsiteX19" fmla="*/ 17646 w 1533626"/>
                <a:gd name="connsiteY19" fmla="*/ 1042737 h 1883343"/>
                <a:gd name="connsiteX20" fmla="*/ 219777 w 1533626"/>
                <a:gd name="connsiteY20" fmla="*/ 1158240 h 1883343"/>
                <a:gd name="connsiteX21" fmla="*/ 518160 w 1533626"/>
                <a:gd name="connsiteY21" fmla="*/ 1071613 h 1883343"/>
                <a:gd name="connsiteX22" fmla="*/ 450783 w 1533626"/>
                <a:gd name="connsiteY22" fmla="*/ 1215991 h 1883343"/>
                <a:gd name="connsiteX23" fmla="*/ 585537 w 1533626"/>
                <a:gd name="connsiteY23" fmla="*/ 1148615 h 1883343"/>
                <a:gd name="connsiteX24" fmla="*/ 662539 w 1533626"/>
                <a:gd name="connsiteY24" fmla="*/ 1042737 h 1883343"/>
                <a:gd name="connsiteX25" fmla="*/ 691414 w 1533626"/>
                <a:gd name="connsiteY25" fmla="*/ 1177490 h 1883343"/>
                <a:gd name="connsiteX26" fmla="*/ 864669 w 1533626"/>
                <a:gd name="connsiteY26" fmla="*/ 1129364 h 1883343"/>
                <a:gd name="connsiteX27" fmla="*/ 1086050 w 1533626"/>
                <a:gd name="connsiteY27" fmla="*/ 1321869 h 1883343"/>
                <a:gd name="connsiteX28" fmla="*/ 1172678 w 1533626"/>
                <a:gd name="connsiteY28" fmla="*/ 1610627 h 1883343"/>
                <a:gd name="connsiteX29" fmla="*/ 1201553 w 1533626"/>
                <a:gd name="connsiteY29" fmla="*/ 1803133 h 1883343"/>
                <a:gd name="connsiteX30" fmla="*/ 1220804 w 1533626"/>
                <a:gd name="connsiteY30" fmla="*/ 1860884 h 1883343"/>
                <a:gd name="connsiteX31" fmla="*/ 1374808 w 1533626"/>
                <a:gd name="connsiteY31" fmla="*/ 1812758 h 1883343"/>
                <a:gd name="connsiteX32" fmla="*/ 1288181 w 1533626"/>
                <a:gd name="connsiteY32" fmla="*/ 1437373 h 1883343"/>
                <a:gd name="connsiteX33" fmla="*/ 1143802 w 1533626"/>
                <a:gd name="connsiteY33" fmla="*/ 1273743 h 1883343"/>
                <a:gd name="connsiteX34" fmla="*/ 1182303 w 1533626"/>
                <a:gd name="connsiteY34" fmla="*/ 1138989 h 1883343"/>
                <a:gd name="connsiteX35" fmla="*/ 1230429 w 1533626"/>
                <a:gd name="connsiteY35" fmla="*/ 984985 h 1883343"/>
                <a:gd name="connsiteX0" fmla="*/ 1230429 w 1548063"/>
                <a:gd name="connsiteY0" fmla="*/ 952901 h 1851259"/>
                <a:gd name="connsiteX1" fmla="*/ 1182303 w 1548063"/>
                <a:gd name="connsiteY1" fmla="*/ 683394 h 1851259"/>
                <a:gd name="connsiteX2" fmla="*/ 1268930 w 1548063"/>
                <a:gd name="connsiteY2" fmla="*/ 625642 h 1851259"/>
                <a:gd name="connsiteX3" fmla="*/ 1413309 w 1548063"/>
                <a:gd name="connsiteY3" fmla="*/ 616017 h 1851259"/>
                <a:gd name="connsiteX4" fmla="*/ 1461436 w 1548063"/>
                <a:gd name="connsiteY4" fmla="*/ 500514 h 1851259"/>
                <a:gd name="connsiteX5" fmla="*/ 893545 w 1548063"/>
                <a:gd name="connsiteY5" fmla="*/ 77002 h 1851259"/>
                <a:gd name="connsiteX6" fmla="*/ 729916 w 1548063"/>
                <a:gd name="connsiteY6" fmla="*/ 38501 h 1851259"/>
                <a:gd name="connsiteX7" fmla="*/ 749166 w 1548063"/>
                <a:gd name="connsiteY7" fmla="*/ 288758 h 1851259"/>
                <a:gd name="connsiteX8" fmla="*/ 614412 w 1548063"/>
                <a:gd name="connsiteY8" fmla="*/ 192505 h 1851259"/>
                <a:gd name="connsiteX9" fmla="*/ 537410 w 1548063"/>
                <a:gd name="connsiteY9" fmla="*/ 356135 h 1851259"/>
                <a:gd name="connsiteX10" fmla="*/ 624038 w 1548063"/>
                <a:gd name="connsiteY10" fmla="*/ 433137 h 1851259"/>
                <a:gd name="connsiteX11" fmla="*/ 537410 w 1548063"/>
                <a:gd name="connsiteY11" fmla="*/ 510139 h 1851259"/>
                <a:gd name="connsiteX12" fmla="*/ 296779 w 1548063"/>
                <a:gd name="connsiteY12" fmla="*/ 529390 h 1851259"/>
                <a:gd name="connsiteX13" fmla="*/ 296779 w 1548063"/>
                <a:gd name="connsiteY13" fmla="*/ 693019 h 1851259"/>
                <a:gd name="connsiteX14" fmla="*/ 306404 w 1548063"/>
                <a:gd name="connsiteY14" fmla="*/ 779646 h 1851259"/>
                <a:gd name="connsiteX15" fmla="*/ 460408 w 1548063"/>
                <a:gd name="connsiteY15" fmla="*/ 952901 h 1851259"/>
                <a:gd name="connsiteX16" fmla="*/ 296779 w 1548063"/>
                <a:gd name="connsiteY16" fmla="*/ 972152 h 1851259"/>
                <a:gd name="connsiteX17" fmla="*/ 113899 w 1548063"/>
                <a:gd name="connsiteY17" fmla="*/ 1001027 h 1851259"/>
                <a:gd name="connsiteX18" fmla="*/ 17646 w 1548063"/>
                <a:gd name="connsiteY18" fmla="*/ 1010653 h 1851259"/>
                <a:gd name="connsiteX19" fmla="*/ 219777 w 1548063"/>
                <a:gd name="connsiteY19" fmla="*/ 1126156 h 1851259"/>
                <a:gd name="connsiteX20" fmla="*/ 518160 w 1548063"/>
                <a:gd name="connsiteY20" fmla="*/ 1039529 h 1851259"/>
                <a:gd name="connsiteX21" fmla="*/ 450783 w 1548063"/>
                <a:gd name="connsiteY21" fmla="*/ 1183907 h 1851259"/>
                <a:gd name="connsiteX22" fmla="*/ 585537 w 1548063"/>
                <a:gd name="connsiteY22" fmla="*/ 1116531 h 1851259"/>
                <a:gd name="connsiteX23" fmla="*/ 662539 w 1548063"/>
                <a:gd name="connsiteY23" fmla="*/ 1010653 h 1851259"/>
                <a:gd name="connsiteX24" fmla="*/ 691414 w 1548063"/>
                <a:gd name="connsiteY24" fmla="*/ 1145406 h 1851259"/>
                <a:gd name="connsiteX25" fmla="*/ 864669 w 1548063"/>
                <a:gd name="connsiteY25" fmla="*/ 1097280 h 1851259"/>
                <a:gd name="connsiteX26" fmla="*/ 1086050 w 1548063"/>
                <a:gd name="connsiteY26" fmla="*/ 1289785 h 1851259"/>
                <a:gd name="connsiteX27" fmla="*/ 1172678 w 1548063"/>
                <a:gd name="connsiteY27" fmla="*/ 1578543 h 1851259"/>
                <a:gd name="connsiteX28" fmla="*/ 1201553 w 1548063"/>
                <a:gd name="connsiteY28" fmla="*/ 1771049 h 1851259"/>
                <a:gd name="connsiteX29" fmla="*/ 1220804 w 1548063"/>
                <a:gd name="connsiteY29" fmla="*/ 1828800 h 1851259"/>
                <a:gd name="connsiteX30" fmla="*/ 1374808 w 1548063"/>
                <a:gd name="connsiteY30" fmla="*/ 1780674 h 1851259"/>
                <a:gd name="connsiteX31" fmla="*/ 1288181 w 1548063"/>
                <a:gd name="connsiteY31" fmla="*/ 1405289 h 1851259"/>
                <a:gd name="connsiteX32" fmla="*/ 1143802 w 1548063"/>
                <a:gd name="connsiteY32" fmla="*/ 1241659 h 1851259"/>
                <a:gd name="connsiteX33" fmla="*/ 1182303 w 1548063"/>
                <a:gd name="connsiteY33" fmla="*/ 1106905 h 1851259"/>
                <a:gd name="connsiteX34" fmla="*/ 1230429 w 1548063"/>
                <a:gd name="connsiteY34" fmla="*/ 952901 h 1851259"/>
                <a:gd name="connsiteX0" fmla="*/ 1230429 w 1575335"/>
                <a:gd name="connsiteY0" fmla="*/ 949693 h 1848051"/>
                <a:gd name="connsiteX1" fmla="*/ 1182303 w 1575335"/>
                <a:gd name="connsiteY1" fmla="*/ 680186 h 1848051"/>
                <a:gd name="connsiteX2" fmla="*/ 1268930 w 1575335"/>
                <a:gd name="connsiteY2" fmla="*/ 622434 h 1848051"/>
                <a:gd name="connsiteX3" fmla="*/ 1413309 w 1575335"/>
                <a:gd name="connsiteY3" fmla="*/ 612809 h 1848051"/>
                <a:gd name="connsiteX4" fmla="*/ 1461436 w 1575335"/>
                <a:gd name="connsiteY4" fmla="*/ 497306 h 1848051"/>
                <a:gd name="connsiteX5" fmla="*/ 729916 w 1575335"/>
                <a:gd name="connsiteY5" fmla="*/ 35293 h 1848051"/>
                <a:gd name="connsiteX6" fmla="*/ 749166 w 1575335"/>
                <a:gd name="connsiteY6" fmla="*/ 285550 h 1848051"/>
                <a:gd name="connsiteX7" fmla="*/ 614412 w 1575335"/>
                <a:gd name="connsiteY7" fmla="*/ 189297 h 1848051"/>
                <a:gd name="connsiteX8" fmla="*/ 537410 w 1575335"/>
                <a:gd name="connsiteY8" fmla="*/ 352927 h 1848051"/>
                <a:gd name="connsiteX9" fmla="*/ 624038 w 1575335"/>
                <a:gd name="connsiteY9" fmla="*/ 429929 h 1848051"/>
                <a:gd name="connsiteX10" fmla="*/ 537410 w 1575335"/>
                <a:gd name="connsiteY10" fmla="*/ 506931 h 1848051"/>
                <a:gd name="connsiteX11" fmla="*/ 296779 w 1575335"/>
                <a:gd name="connsiteY11" fmla="*/ 526182 h 1848051"/>
                <a:gd name="connsiteX12" fmla="*/ 296779 w 1575335"/>
                <a:gd name="connsiteY12" fmla="*/ 689811 h 1848051"/>
                <a:gd name="connsiteX13" fmla="*/ 306404 w 1575335"/>
                <a:gd name="connsiteY13" fmla="*/ 776438 h 1848051"/>
                <a:gd name="connsiteX14" fmla="*/ 460408 w 1575335"/>
                <a:gd name="connsiteY14" fmla="*/ 949693 h 1848051"/>
                <a:gd name="connsiteX15" fmla="*/ 296779 w 1575335"/>
                <a:gd name="connsiteY15" fmla="*/ 968944 h 1848051"/>
                <a:gd name="connsiteX16" fmla="*/ 113899 w 1575335"/>
                <a:gd name="connsiteY16" fmla="*/ 997819 h 1848051"/>
                <a:gd name="connsiteX17" fmla="*/ 17646 w 1575335"/>
                <a:gd name="connsiteY17" fmla="*/ 1007445 h 1848051"/>
                <a:gd name="connsiteX18" fmla="*/ 219777 w 1575335"/>
                <a:gd name="connsiteY18" fmla="*/ 1122948 h 1848051"/>
                <a:gd name="connsiteX19" fmla="*/ 518160 w 1575335"/>
                <a:gd name="connsiteY19" fmla="*/ 1036321 h 1848051"/>
                <a:gd name="connsiteX20" fmla="*/ 450783 w 1575335"/>
                <a:gd name="connsiteY20" fmla="*/ 1180699 h 1848051"/>
                <a:gd name="connsiteX21" fmla="*/ 585537 w 1575335"/>
                <a:gd name="connsiteY21" fmla="*/ 1113323 h 1848051"/>
                <a:gd name="connsiteX22" fmla="*/ 662539 w 1575335"/>
                <a:gd name="connsiteY22" fmla="*/ 1007445 h 1848051"/>
                <a:gd name="connsiteX23" fmla="*/ 691414 w 1575335"/>
                <a:gd name="connsiteY23" fmla="*/ 1142198 h 1848051"/>
                <a:gd name="connsiteX24" fmla="*/ 864669 w 1575335"/>
                <a:gd name="connsiteY24" fmla="*/ 1094072 h 1848051"/>
                <a:gd name="connsiteX25" fmla="*/ 1086050 w 1575335"/>
                <a:gd name="connsiteY25" fmla="*/ 1286577 h 1848051"/>
                <a:gd name="connsiteX26" fmla="*/ 1172678 w 1575335"/>
                <a:gd name="connsiteY26" fmla="*/ 1575335 h 1848051"/>
                <a:gd name="connsiteX27" fmla="*/ 1201553 w 1575335"/>
                <a:gd name="connsiteY27" fmla="*/ 1767841 h 1848051"/>
                <a:gd name="connsiteX28" fmla="*/ 1220804 w 1575335"/>
                <a:gd name="connsiteY28" fmla="*/ 1825592 h 1848051"/>
                <a:gd name="connsiteX29" fmla="*/ 1374808 w 1575335"/>
                <a:gd name="connsiteY29" fmla="*/ 1777466 h 1848051"/>
                <a:gd name="connsiteX30" fmla="*/ 1288181 w 1575335"/>
                <a:gd name="connsiteY30" fmla="*/ 1402081 h 1848051"/>
                <a:gd name="connsiteX31" fmla="*/ 1143802 w 1575335"/>
                <a:gd name="connsiteY31" fmla="*/ 1238451 h 1848051"/>
                <a:gd name="connsiteX32" fmla="*/ 1182303 w 1575335"/>
                <a:gd name="connsiteY32" fmla="*/ 1103697 h 1848051"/>
                <a:gd name="connsiteX33" fmla="*/ 1230429 w 1575335"/>
                <a:gd name="connsiteY33" fmla="*/ 949693 h 1848051"/>
                <a:gd name="connsiteX0" fmla="*/ 1230429 w 1572126"/>
                <a:gd name="connsiteY0" fmla="*/ 771625 h 1669983"/>
                <a:gd name="connsiteX1" fmla="*/ 1182303 w 1572126"/>
                <a:gd name="connsiteY1" fmla="*/ 502118 h 1669983"/>
                <a:gd name="connsiteX2" fmla="*/ 1268930 w 1572126"/>
                <a:gd name="connsiteY2" fmla="*/ 444366 h 1669983"/>
                <a:gd name="connsiteX3" fmla="*/ 1413309 w 1572126"/>
                <a:gd name="connsiteY3" fmla="*/ 434741 h 1669983"/>
                <a:gd name="connsiteX4" fmla="*/ 1461436 w 1572126"/>
                <a:gd name="connsiteY4" fmla="*/ 319238 h 1669983"/>
                <a:gd name="connsiteX5" fmla="*/ 749166 w 1572126"/>
                <a:gd name="connsiteY5" fmla="*/ 107482 h 1669983"/>
                <a:gd name="connsiteX6" fmla="*/ 614412 w 1572126"/>
                <a:gd name="connsiteY6" fmla="*/ 11229 h 1669983"/>
                <a:gd name="connsiteX7" fmla="*/ 537410 w 1572126"/>
                <a:gd name="connsiteY7" fmla="*/ 174859 h 1669983"/>
                <a:gd name="connsiteX8" fmla="*/ 624038 w 1572126"/>
                <a:gd name="connsiteY8" fmla="*/ 251861 h 1669983"/>
                <a:gd name="connsiteX9" fmla="*/ 537410 w 1572126"/>
                <a:gd name="connsiteY9" fmla="*/ 328863 h 1669983"/>
                <a:gd name="connsiteX10" fmla="*/ 296779 w 1572126"/>
                <a:gd name="connsiteY10" fmla="*/ 348114 h 1669983"/>
                <a:gd name="connsiteX11" fmla="*/ 296779 w 1572126"/>
                <a:gd name="connsiteY11" fmla="*/ 511743 h 1669983"/>
                <a:gd name="connsiteX12" fmla="*/ 306404 w 1572126"/>
                <a:gd name="connsiteY12" fmla="*/ 598370 h 1669983"/>
                <a:gd name="connsiteX13" fmla="*/ 460408 w 1572126"/>
                <a:gd name="connsiteY13" fmla="*/ 771625 h 1669983"/>
                <a:gd name="connsiteX14" fmla="*/ 296779 w 1572126"/>
                <a:gd name="connsiteY14" fmla="*/ 790876 h 1669983"/>
                <a:gd name="connsiteX15" fmla="*/ 113899 w 1572126"/>
                <a:gd name="connsiteY15" fmla="*/ 819751 h 1669983"/>
                <a:gd name="connsiteX16" fmla="*/ 17646 w 1572126"/>
                <a:gd name="connsiteY16" fmla="*/ 829377 h 1669983"/>
                <a:gd name="connsiteX17" fmla="*/ 219777 w 1572126"/>
                <a:gd name="connsiteY17" fmla="*/ 944880 h 1669983"/>
                <a:gd name="connsiteX18" fmla="*/ 518160 w 1572126"/>
                <a:gd name="connsiteY18" fmla="*/ 858253 h 1669983"/>
                <a:gd name="connsiteX19" fmla="*/ 450783 w 1572126"/>
                <a:gd name="connsiteY19" fmla="*/ 1002631 h 1669983"/>
                <a:gd name="connsiteX20" fmla="*/ 585537 w 1572126"/>
                <a:gd name="connsiteY20" fmla="*/ 935255 h 1669983"/>
                <a:gd name="connsiteX21" fmla="*/ 662539 w 1572126"/>
                <a:gd name="connsiteY21" fmla="*/ 829377 h 1669983"/>
                <a:gd name="connsiteX22" fmla="*/ 691414 w 1572126"/>
                <a:gd name="connsiteY22" fmla="*/ 964130 h 1669983"/>
                <a:gd name="connsiteX23" fmla="*/ 864669 w 1572126"/>
                <a:gd name="connsiteY23" fmla="*/ 916004 h 1669983"/>
                <a:gd name="connsiteX24" fmla="*/ 1086050 w 1572126"/>
                <a:gd name="connsiteY24" fmla="*/ 1108509 h 1669983"/>
                <a:gd name="connsiteX25" fmla="*/ 1172678 w 1572126"/>
                <a:gd name="connsiteY25" fmla="*/ 1397267 h 1669983"/>
                <a:gd name="connsiteX26" fmla="*/ 1201553 w 1572126"/>
                <a:gd name="connsiteY26" fmla="*/ 1589773 h 1669983"/>
                <a:gd name="connsiteX27" fmla="*/ 1220804 w 1572126"/>
                <a:gd name="connsiteY27" fmla="*/ 1647524 h 1669983"/>
                <a:gd name="connsiteX28" fmla="*/ 1374808 w 1572126"/>
                <a:gd name="connsiteY28" fmla="*/ 1599398 h 1669983"/>
                <a:gd name="connsiteX29" fmla="*/ 1288181 w 1572126"/>
                <a:gd name="connsiteY29" fmla="*/ 1224013 h 1669983"/>
                <a:gd name="connsiteX30" fmla="*/ 1143802 w 1572126"/>
                <a:gd name="connsiteY30" fmla="*/ 1060383 h 1669983"/>
                <a:gd name="connsiteX31" fmla="*/ 1182303 w 1572126"/>
                <a:gd name="connsiteY31" fmla="*/ 925629 h 1669983"/>
                <a:gd name="connsiteX32" fmla="*/ 1230429 w 1572126"/>
                <a:gd name="connsiteY32" fmla="*/ 771625 h 1669983"/>
                <a:gd name="connsiteX0" fmla="*/ 1230429 w 1572126"/>
                <a:gd name="connsiteY0" fmla="*/ 688206 h 1586564"/>
                <a:gd name="connsiteX1" fmla="*/ 1182303 w 1572126"/>
                <a:gd name="connsiteY1" fmla="*/ 418699 h 1586564"/>
                <a:gd name="connsiteX2" fmla="*/ 1268930 w 1572126"/>
                <a:gd name="connsiteY2" fmla="*/ 360947 h 1586564"/>
                <a:gd name="connsiteX3" fmla="*/ 1413309 w 1572126"/>
                <a:gd name="connsiteY3" fmla="*/ 351322 h 1586564"/>
                <a:gd name="connsiteX4" fmla="*/ 1461436 w 1572126"/>
                <a:gd name="connsiteY4" fmla="*/ 235819 h 1586564"/>
                <a:gd name="connsiteX5" fmla="*/ 749166 w 1572126"/>
                <a:gd name="connsiteY5" fmla="*/ 24063 h 1586564"/>
                <a:gd name="connsiteX6" fmla="*/ 537410 w 1572126"/>
                <a:gd name="connsiteY6" fmla="*/ 91440 h 1586564"/>
                <a:gd name="connsiteX7" fmla="*/ 624038 w 1572126"/>
                <a:gd name="connsiteY7" fmla="*/ 168442 h 1586564"/>
                <a:gd name="connsiteX8" fmla="*/ 537410 w 1572126"/>
                <a:gd name="connsiteY8" fmla="*/ 245444 h 1586564"/>
                <a:gd name="connsiteX9" fmla="*/ 296779 w 1572126"/>
                <a:gd name="connsiteY9" fmla="*/ 264695 h 1586564"/>
                <a:gd name="connsiteX10" fmla="*/ 296779 w 1572126"/>
                <a:gd name="connsiteY10" fmla="*/ 428324 h 1586564"/>
                <a:gd name="connsiteX11" fmla="*/ 306404 w 1572126"/>
                <a:gd name="connsiteY11" fmla="*/ 514951 h 1586564"/>
                <a:gd name="connsiteX12" fmla="*/ 460408 w 1572126"/>
                <a:gd name="connsiteY12" fmla="*/ 688206 h 1586564"/>
                <a:gd name="connsiteX13" fmla="*/ 296779 w 1572126"/>
                <a:gd name="connsiteY13" fmla="*/ 707457 h 1586564"/>
                <a:gd name="connsiteX14" fmla="*/ 113899 w 1572126"/>
                <a:gd name="connsiteY14" fmla="*/ 736332 h 1586564"/>
                <a:gd name="connsiteX15" fmla="*/ 17646 w 1572126"/>
                <a:gd name="connsiteY15" fmla="*/ 745958 h 1586564"/>
                <a:gd name="connsiteX16" fmla="*/ 219777 w 1572126"/>
                <a:gd name="connsiteY16" fmla="*/ 861461 h 1586564"/>
                <a:gd name="connsiteX17" fmla="*/ 518160 w 1572126"/>
                <a:gd name="connsiteY17" fmla="*/ 774834 h 1586564"/>
                <a:gd name="connsiteX18" fmla="*/ 450783 w 1572126"/>
                <a:gd name="connsiteY18" fmla="*/ 919212 h 1586564"/>
                <a:gd name="connsiteX19" fmla="*/ 585537 w 1572126"/>
                <a:gd name="connsiteY19" fmla="*/ 851836 h 1586564"/>
                <a:gd name="connsiteX20" fmla="*/ 662539 w 1572126"/>
                <a:gd name="connsiteY20" fmla="*/ 745958 h 1586564"/>
                <a:gd name="connsiteX21" fmla="*/ 691414 w 1572126"/>
                <a:gd name="connsiteY21" fmla="*/ 880711 h 1586564"/>
                <a:gd name="connsiteX22" fmla="*/ 864669 w 1572126"/>
                <a:gd name="connsiteY22" fmla="*/ 832585 h 1586564"/>
                <a:gd name="connsiteX23" fmla="*/ 1086050 w 1572126"/>
                <a:gd name="connsiteY23" fmla="*/ 1025090 h 1586564"/>
                <a:gd name="connsiteX24" fmla="*/ 1172678 w 1572126"/>
                <a:gd name="connsiteY24" fmla="*/ 1313848 h 1586564"/>
                <a:gd name="connsiteX25" fmla="*/ 1201553 w 1572126"/>
                <a:gd name="connsiteY25" fmla="*/ 1506354 h 1586564"/>
                <a:gd name="connsiteX26" fmla="*/ 1220804 w 1572126"/>
                <a:gd name="connsiteY26" fmla="*/ 1564105 h 1586564"/>
                <a:gd name="connsiteX27" fmla="*/ 1374808 w 1572126"/>
                <a:gd name="connsiteY27" fmla="*/ 1515979 h 1586564"/>
                <a:gd name="connsiteX28" fmla="*/ 1288181 w 1572126"/>
                <a:gd name="connsiteY28" fmla="*/ 1140594 h 1586564"/>
                <a:gd name="connsiteX29" fmla="*/ 1143802 w 1572126"/>
                <a:gd name="connsiteY29" fmla="*/ 976964 h 1586564"/>
                <a:gd name="connsiteX30" fmla="*/ 1182303 w 1572126"/>
                <a:gd name="connsiteY30" fmla="*/ 842210 h 1586564"/>
                <a:gd name="connsiteX31" fmla="*/ 1230429 w 1572126"/>
                <a:gd name="connsiteY31" fmla="*/ 688206 h 1586564"/>
                <a:gd name="connsiteX0" fmla="*/ 1230429 w 1572126"/>
                <a:gd name="connsiteY0" fmla="*/ 675373 h 1573731"/>
                <a:gd name="connsiteX1" fmla="*/ 1182303 w 1572126"/>
                <a:gd name="connsiteY1" fmla="*/ 405866 h 1573731"/>
                <a:gd name="connsiteX2" fmla="*/ 1268930 w 1572126"/>
                <a:gd name="connsiteY2" fmla="*/ 348114 h 1573731"/>
                <a:gd name="connsiteX3" fmla="*/ 1413309 w 1572126"/>
                <a:gd name="connsiteY3" fmla="*/ 338489 h 1573731"/>
                <a:gd name="connsiteX4" fmla="*/ 1461436 w 1572126"/>
                <a:gd name="connsiteY4" fmla="*/ 222986 h 1573731"/>
                <a:gd name="connsiteX5" fmla="*/ 749166 w 1572126"/>
                <a:gd name="connsiteY5" fmla="*/ 11230 h 1573731"/>
                <a:gd name="connsiteX6" fmla="*/ 624038 w 1572126"/>
                <a:gd name="connsiteY6" fmla="*/ 155609 h 1573731"/>
                <a:gd name="connsiteX7" fmla="*/ 537410 w 1572126"/>
                <a:gd name="connsiteY7" fmla="*/ 232611 h 1573731"/>
                <a:gd name="connsiteX8" fmla="*/ 296779 w 1572126"/>
                <a:gd name="connsiteY8" fmla="*/ 251862 h 1573731"/>
                <a:gd name="connsiteX9" fmla="*/ 296779 w 1572126"/>
                <a:gd name="connsiteY9" fmla="*/ 415491 h 1573731"/>
                <a:gd name="connsiteX10" fmla="*/ 306404 w 1572126"/>
                <a:gd name="connsiteY10" fmla="*/ 502118 h 1573731"/>
                <a:gd name="connsiteX11" fmla="*/ 460408 w 1572126"/>
                <a:gd name="connsiteY11" fmla="*/ 675373 h 1573731"/>
                <a:gd name="connsiteX12" fmla="*/ 296779 w 1572126"/>
                <a:gd name="connsiteY12" fmla="*/ 694624 h 1573731"/>
                <a:gd name="connsiteX13" fmla="*/ 113899 w 1572126"/>
                <a:gd name="connsiteY13" fmla="*/ 723499 h 1573731"/>
                <a:gd name="connsiteX14" fmla="*/ 17646 w 1572126"/>
                <a:gd name="connsiteY14" fmla="*/ 733125 h 1573731"/>
                <a:gd name="connsiteX15" fmla="*/ 219777 w 1572126"/>
                <a:gd name="connsiteY15" fmla="*/ 848628 h 1573731"/>
                <a:gd name="connsiteX16" fmla="*/ 518160 w 1572126"/>
                <a:gd name="connsiteY16" fmla="*/ 762001 h 1573731"/>
                <a:gd name="connsiteX17" fmla="*/ 450783 w 1572126"/>
                <a:gd name="connsiteY17" fmla="*/ 906379 h 1573731"/>
                <a:gd name="connsiteX18" fmla="*/ 585537 w 1572126"/>
                <a:gd name="connsiteY18" fmla="*/ 839003 h 1573731"/>
                <a:gd name="connsiteX19" fmla="*/ 662539 w 1572126"/>
                <a:gd name="connsiteY19" fmla="*/ 733125 h 1573731"/>
                <a:gd name="connsiteX20" fmla="*/ 691414 w 1572126"/>
                <a:gd name="connsiteY20" fmla="*/ 867878 h 1573731"/>
                <a:gd name="connsiteX21" fmla="*/ 864669 w 1572126"/>
                <a:gd name="connsiteY21" fmla="*/ 819752 h 1573731"/>
                <a:gd name="connsiteX22" fmla="*/ 1086050 w 1572126"/>
                <a:gd name="connsiteY22" fmla="*/ 1012257 h 1573731"/>
                <a:gd name="connsiteX23" fmla="*/ 1172678 w 1572126"/>
                <a:gd name="connsiteY23" fmla="*/ 1301015 h 1573731"/>
                <a:gd name="connsiteX24" fmla="*/ 1201553 w 1572126"/>
                <a:gd name="connsiteY24" fmla="*/ 1493521 h 1573731"/>
                <a:gd name="connsiteX25" fmla="*/ 1220804 w 1572126"/>
                <a:gd name="connsiteY25" fmla="*/ 1551272 h 1573731"/>
                <a:gd name="connsiteX26" fmla="*/ 1374808 w 1572126"/>
                <a:gd name="connsiteY26" fmla="*/ 1503146 h 1573731"/>
                <a:gd name="connsiteX27" fmla="*/ 1288181 w 1572126"/>
                <a:gd name="connsiteY27" fmla="*/ 1127761 h 1573731"/>
                <a:gd name="connsiteX28" fmla="*/ 1143802 w 1572126"/>
                <a:gd name="connsiteY28" fmla="*/ 964131 h 1573731"/>
                <a:gd name="connsiteX29" fmla="*/ 1182303 w 1572126"/>
                <a:gd name="connsiteY29" fmla="*/ 829377 h 1573731"/>
                <a:gd name="connsiteX30" fmla="*/ 1230429 w 1572126"/>
                <a:gd name="connsiteY30" fmla="*/ 675373 h 1573731"/>
                <a:gd name="connsiteX0" fmla="*/ 1230429 w 1592981"/>
                <a:gd name="connsiteY0" fmla="*/ 521368 h 1419726"/>
                <a:gd name="connsiteX1" fmla="*/ 1182303 w 1592981"/>
                <a:gd name="connsiteY1" fmla="*/ 251861 h 1419726"/>
                <a:gd name="connsiteX2" fmla="*/ 1268930 w 1592981"/>
                <a:gd name="connsiteY2" fmla="*/ 194109 h 1419726"/>
                <a:gd name="connsiteX3" fmla="*/ 1413309 w 1592981"/>
                <a:gd name="connsiteY3" fmla="*/ 184484 h 1419726"/>
                <a:gd name="connsiteX4" fmla="*/ 1461436 w 1592981"/>
                <a:gd name="connsiteY4" fmla="*/ 68981 h 1419726"/>
                <a:gd name="connsiteX5" fmla="*/ 624038 w 1592981"/>
                <a:gd name="connsiteY5" fmla="*/ 1604 h 1419726"/>
                <a:gd name="connsiteX6" fmla="*/ 537410 w 1592981"/>
                <a:gd name="connsiteY6" fmla="*/ 78606 h 1419726"/>
                <a:gd name="connsiteX7" fmla="*/ 296779 w 1592981"/>
                <a:gd name="connsiteY7" fmla="*/ 97857 h 1419726"/>
                <a:gd name="connsiteX8" fmla="*/ 296779 w 1592981"/>
                <a:gd name="connsiteY8" fmla="*/ 261486 h 1419726"/>
                <a:gd name="connsiteX9" fmla="*/ 306404 w 1592981"/>
                <a:gd name="connsiteY9" fmla="*/ 348113 h 1419726"/>
                <a:gd name="connsiteX10" fmla="*/ 460408 w 1592981"/>
                <a:gd name="connsiteY10" fmla="*/ 521368 h 1419726"/>
                <a:gd name="connsiteX11" fmla="*/ 296779 w 1592981"/>
                <a:gd name="connsiteY11" fmla="*/ 540619 h 1419726"/>
                <a:gd name="connsiteX12" fmla="*/ 113899 w 1592981"/>
                <a:gd name="connsiteY12" fmla="*/ 569494 h 1419726"/>
                <a:gd name="connsiteX13" fmla="*/ 17646 w 1592981"/>
                <a:gd name="connsiteY13" fmla="*/ 579120 h 1419726"/>
                <a:gd name="connsiteX14" fmla="*/ 219777 w 1592981"/>
                <a:gd name="connsiteY14" fmla="*/ 694623 h 1419726"/>
                <a:gd name="connsiteX15" fmla="*/ 518160 w 1592981"/>
                <a:gd name="connsiteY15" fmla="*/ 607996 h 1419726"/>
                <a:gd name="connsiteX16" fmla="*/ 450783 w 1592981"/>
                <a:gd name="connsiteY16" fmla="*/ 752374 h 1419726"/>
                <a:gd name="connsiteX17" fmla="*/ 585537 w 1592981"/>
                <a:gd name="connsiteY17" fmla="*/ 684998 h 1419726"/>
                <a:gd name="connsiteX18" fmla="*/ 662539 w 1592981"/>
                <a:gd name="connsiteY18" fmla="*/ 579120 h 1419726"/>
                <a:gd name="connsiteX19" fmla="*/ 691414 w 1592981"/>
                <a:gd name="connsiteY19" fmla="*/ 713873 h 1419726"/>
                <a:gd name="connsiteX20" fmla="*/ 864669 w 1592981"/>
                <a:gd name="connsiteY20" fmla="*/ 665747 h 1419726"/>
                <a:gd name="connsiteX21" fmla="*/ 1086050 w 1592981"/>
                <a:gd name="connsiteY21" fmla="*/ 858252 h 1419726"/>
                <a:gd name="connsiteX22" fmla="*/ 1172678 w 1592981"/>
                <a:gd name="connsiteY22" fmla="*/ 1147010 h 1419726"/>
                <a:gd name="connsiteX23" fmla="*/ 1201553 w 1592981"/>
                <a:gd name="connsiteY23" fmla="*/ 1339516 h 1419726"/>
                <a:gd name="connsiteX24" fmla="*/ 1220804 w 1592981"/>
                <a:gd name="connsiteY24" fmla="*/ 1397267 h 1419726"/>
                <a:gd name="connsiteX25" fmla="*/ 1374808 w 1592981"/>
                <a:gd name="connsiteY25" fmla="*/ 1349141 h 1419726"/>
                <a:gd name="connsiteX26" fmla="*/ 1288181 w 1592981"/>
                <a:gd name="connsiteY26" fmla="*/ 973756 h 1419726"/>
                <a:gd name="connsiteX27" fmla="*/ 1143802 w 1592981"/>
                <a:gd name="connsiteY27" fmla="*/ 810126 h 1419726"/>
                <a:gd name="connsiteX28" fmla="*/ 1182303 w 1592981"/>
                <a:gd name="connsiteY28" fmla="*/ 675372 h 1419726"/>
                <a:gd name="connsiteX29" fmla="*/ 1230429 w 1592981"/>
                <a:gd name="connsiteY29" fmla="*/ 521368 h 1419726"/>
                <a:gd name="connsiteX0" fmla="*/ 1230429 w 1607419"/>
                <a:gd name="connsiteY0" fmla="*/ 470033 h 1368391"/>
                <a:gd name="connsiteX1" fmla="*/ 1182303 w 1607419"/>
                <a:gd name="connsiteY1" fmla="*/ 200526 h 1368391"/>
                <a:gd name="connsiteX2" fmla="*/ 1268930 w 1607419"/>
                <a:gd name="connsiteY2" fmla="*/ 142774 h 1368391"/>
                <a:gd name="connsiteX3" fmla="*/ 1413309 w 1607419"/>
                <a:gd name="connsiteY3" fmla="*/ 133149 h 1368391"/>
                <a:gd name="connsiteX4" fmla="*/ 1461436 w 1607419"/>
                <a:gd name="connsiteY4" fmla="*/ 17646 h 1368391"/>
                <a:gd name="connsiteX5" fmla="*/ 537410 w 1607419"/>
                <a:gd name="connsiteY5" fmla="*/ 27271 h 1368391"/>
                <a:gd name="connsiteX6" fmla="*/ 296779 w 1607419"/>
                <a:gd name="connsiteY6" fmla="*/ 46522 h 1368391"/>
                <a:gd name="connsiteX7" fmla="*/ 296779 w 1607419"/>
                <a:gd name="connsiteY7" fmla="*/ 210151 h 1368391"/>
                <a:gd name="connsiteX8" fmla="*/ 306404 w 1607419"/>
                <a:gd name="connsiteY8" fmla="*/ 296778 h 1368391"/>
                <a:gd name="connsiteX9" fmla="*/ 460408 w 1607419"/>
                <a:gd name="connsiteY9" fmla="*/ 470033 h 1368391"/>
                <a:gd name="connsiteX10" fmla="*/ 296779 w 1607419"/>
                <a:gd name="connsiteY10" fmla="*/ 489284 h 1368391"/>
                <a:gd name="connsiteX11" fmla="*/ 113899 w 1607419"/>
                <a:gd name="connsiteY11" fmla="*/ 518159 h 1368391"/>
                <a:gd name="connsiteX12" fmla="*/ 17646 w 1607419"/>
                <a:gd name="connsiteY12" fmla="*/ 527785 h 1368391"/>
                <a:gd name="connsiteX13" fmla="*/ 219777 w 1607419"/>
                <a:gd name="connsiteY13" fmla="*/ 643288 h 1368391"/>
                <a:gd name="connsiteX14" fmla="*/ 518160 w 1607419"/>
                <a:gd name="connsiteY14" fmla="*/ 556661 h 1368391"/>
                <a:gd name="connsiteX15" fmla="*/ 450783 w 1607419"/>
                <a:gd name="connsiteY15" fmla="*/ 701039 h 1368391"/>
                <a:gd name="connsiteX16" fmla="*/ 585537 w 1607419"/>
                <a:gd name="connsiteY16" fmla="*/ 633663 h 1368391"/>
                <a:gd name="connsiteX17" fmla="*/ 662539 w 1607419"/>
                <a:gd name="connsiteY17" fmla="*/ 527785 h 1368391"/>
                <a:gd name="connsiteX18" fmla="*/ 691414 w 1607419"/>
                <a:gd name="connsiteY18" fmla="*/ 662538 h 1368391"/>
                <a:gd name="connsiteX19" fmla="*/ 864669 w 1607419"/>
                <a:gd name="connsiteY19" fmla="*/ 614412 h 1368391"/>
                <a:gd name="connsiteX20" fmla="*/ 1086050 w 1607419"/>
                <a:gd name="connsiteY20" fmla="*/ 806917 h 1368391"/>
                <a:gd name="connsiteX21" fmla="*/ 1172678 w 1607419"/>
                <a:gd name="connsiteY21" fmla="*/ 1095675 h 1368391"/>
                <a:gd name="connsiteX22" fmla="*/ 1201553 w 1607419"/>
                <a:gd name="connsiteY22" fmla="*/ 1288181 h 1368391"/>
                <a:gd name="connsiteX23" fmla="*/ 1220804 w 1607419"/>
                <a:gd name="connsiteY23" fmla="*/ 1345932 h 1368391"/>
                <a:gd name="connsiteX24" fmla="*/ 1374808 w 1607419"/>
                <a:gd name="connsiteY24" fmla="*/ 1297806 h 1368391"/>
                <a:gd name="connsiteX25" fmla="*/ 1288181 w 1607419"/>
                <a:gd name="connsiteY25" fmla="*/ 922421 h 1368391"/>
                <a:gd name="connsiteX26" fmla="*/ 1143802 w 1607419"/>
                <a:gd name="connsiteY26" fmla="*/ 758791 h 1368391"/>
                <a:gd name="connsiteX27" fmla="*/ 1182303 w 1607419"/>
                <a:gd name="connsiteY27" fmla="*/ 624037 h 1368391"/>
                <a:gd name="connsiteX28" fmla="*/ 1230429 w 1607419"/>
                <a:gd name="connsiteY28" fmla="*/ 470033 h 1368391"/>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470560"/>
                <a:gd name="connsiteY0" fmla="*/ 466825 h 1365183"/>
                <a:gd name="connsiteX1" fmla="*/ 1182303 w 1470560"/>
                <a:gd name="connsiteY1" fmla="*/ 197318 h 1365183"/>
                <a:gd name="connsiteX2" fmla="*/ 1268930 w 1470560"/>
                <a:gd name="connsiteY2" fmla="*/ 139566 h 1365183"/>
                <a:gd name="connsiteX3" fmla="*/ 1413309 w 1470560"/>
                <a:gd name="connsiteY3" fmla="*/ 129941 h 1365183"/>
                <a:gd name="connsiteX4" fmla="*/ 1461436 w 1470560"/>
                <a:gd name="connsiteY4" fmla="*/ 14438 h 1365183"/>
                <a:gd name="connsiteX5" fmla="*/ 296779 w 1470560"/>
                <a:gd name="connsiteY5" fmla="*/ 43314 h 1365183"/>
                <a:gd name="connsiteX6" fmla="*/ 296779 w 1470560"/>
                <a:gd name="connsiteY6" fmla="*/ 206943 h 1365183"/>
                <a:gd name="connsiteX7" fmla="*/ 306404 w 1470560"/>
                <a:gd name="connsiteY7" fmla="*/ 293570 h 1365183"/>
                <a:gd name="connsiteX8" fmla="*/ 460408 w 1470560"/>
                <a:gd name="connsiteY8" fmla="*/ 466825 h 1365183"/>
                <a:gd name="connsiteX9" fmla="*/ 296779 w 1470560"/>
                <a:gd name="connsiteY9" fmla="*/ 486076 h 1365183"/>
                <a:gd name="connsiteX10" fmla="*/ 113899 w 1470560"/>
                <a:gd name="connsiteY10" fmla="*/ 514951 h 1365183"/>
                <a:gd name="connsiteX11" fmla="*/ 17646 w 1470560"/>
                <a:gd name="connsiteY11" fmla="*/ 524577 h 1365183"/>
                <a:gd name="connsiteX12" fmla="*/ 219777 w 1470560"/>
                <a:gd name="connsiteY12" fmla="*/ 640080 h 1365183"/>
                <a:gd name="connsiteX13" fmla="*/ 518160 w 1470560"/>
                <a:gd name="connsiteY13" fmla="*/ 553453 h 1365183"/>
                <a:gd name="connsiteX14" fmla="*/ 450783 w 1470560"/>
                <a:gd name="connsiteY14" fmla="*/ 697831 h 1365183"/>
                <a:gd name="connsiteX15" fmla="*/ 585537 w 1470560"/>
                <a:gd name="connsiteY15" fmla="*/ 630455 h 1365183"/>
                <a:gd name="connsiteX16" fmla="*/ 662539 w 1470560"/>
                <a:gd name="connsiteY16" fmla="*/ 524577 h 1365183"/>
                <a:gd name="connsiteX17" fmla="*/ 691414 w 1470560"/>
                <a:gd name="connsiteY17" fmla="*/ 659330 h 1365183"/>
                <a:gd name="connsiteX18" fmla="*/ 864669 w 1470560"/>
                <a:gd name="connsiteY18" fmla="*/ 611204 h 1365183"/>
                <a:gd name="connsiteX19" fmla="*/ 1086050 w 1470560"/>
                <a:gd name="connsiteY19" fmla="*/ 803709 h 1365183"/>
                <a:gd name="connsiteX20" fmla="*/ 1172678 w 1470560"/>
                <a:gd name="connsiteY20" fmla="*/ 1092467 h 1365183"/>
                <a:gd name="connsiteX21" fmla="*/ 1201553 w 1470560"/>
                <a:gd name="connsiteY21" fmla="*/ 1284973 h 1365183"/>
                <a:gd name="connsiteX22" fmla="*/ 1220804 w 1470560"/>
                <a:gd name="connsiteY22" fmla="*/ 1342724 h 1365183"/>
                <a:gd name="connsiteX23" fmla="*/ 1374808 w 1470560"/>
                <a:gd name="connsiteY23" fmla="*/ 1294598 h 1365183"/>
                <a:gd name="connsiteX24" fmla="*/ 1288181 w 1470560"/>
                <a:gd name="connsiteY24" fmla="*/ 919213 h 1365183"/>
                <a:gd name="connsiteX25" fmla="*/ 1143802 w 1470560"/>
                <a:gd name="connsiteY25" fmla="*/ 755583 h 1365183"/>
                <a:gd name="connsiteX26" fmla="*/ 1182303 w 1470560"/>
                <a:gd name="connsiteY26" fmla="*/ 620829 h 1365183"/>
                <a:gd name="connsiteX27" fmla="*/ 1230429 w 1470560"/>
                <a:gd name="connsiteY27" fmla="*/ 466825 h 1365183"/>
                <a:gd name="connsiteX0" fmla="*/ 1230429 w 1470560"/>
                <a:gd name="connsiteY0" fmla="*/ 466825 h 1365183"/>
                <a:gd name="connsiteX1" fmla="*/ 1182303 w 1470560"/>
                <a:gd name="connsiteY1" fmla="*/ 197318 h 1365183"/>
                <a:gd name="connsiteX2" fmla="*/ 1268930 w 1470560"/>
                <a:gd name="connsiteY2" fmla="*/ 139566 h 1365183"/>
                <a:gd name="connsiteX3" fmla="*/ 1413309 w 1470560"/>
                <a:gd name="connsiteY3" fmla="*/ 129941 h 1365183"/>
                <a:gd name="connsiteX4" fmla="*/ 1461436 w 1470560"/>
                <a:gd name="connsiteY4" fmla="*/ 14438 h 1365183"/>
                <a:gd name="connsiteX5" fmla="*/ 296779 w 1470560"/>
                <a:gd name="connsiteY5" fmla="*/ 43314 h 1365183"/>
                <a:gd name="connsiteX6" fmla="*/ 296779 w 1470560"/>
                <a:gd name="connsiteY6" fmla="*/ 206943 h 1365183"/>
                <a:gd name="connsiteX7" fmla="*/ 306404 w 1470560"/>
                <a:gd name="connsiteY7" fmla="*/ 293570 h 1365183"/>
                <a:gd name="connsiteX8" fmla="*/ 460408 w 1470560"/>
                <a:gd name="connsiteY8" fmla="*/ 466825 h 1365183"/>
                <a:gd name="connsiteX9" fmla="*/ 296779 w 1470560"/>
                <a:gd name="connsiteY9" fmla="*/ 486076 h 1365183"/>
                <a:gd name="connsiteX10" fmla="*/ 113899 w 1470560"/>
                <a:gd name="connsiteY10" fmla="*/ 514951 h 1365183"/>
                <a:gd name="connsiteX11" fmla="*/ 17646 w 1470560"/>
                <a:gd name="connsiteY11" fmla="*/ 524577 h 1365183"/>
                <a:gd name="connsiteX12" fmla="*/ 219777 w 1470560"/>
                <a:gd name="connsiteY12" fmla="*/ 640080 h 1365183"/>
                <a:gd name="connsiteX13" fmla="*/ 518160 w 1470560"/>
                <a:gd name="connsiteY13" fmla="*/ 553453 h 1365183"/>
                <a:gd name="connsiteX14" fmla="*/ 450783 w 1470560"/>
                <a:gd name="connsiteY14" fmla="*/ 697831 h 1365183"/>
                <a:gd name="connsiteX15" fmla="*/ 585537 w 1470560"/>
                <a:gd name="connsiteY15" fmla="*/ 630455 h 1365183"/>
                <a:gd name="connsiteX16" fmla="*/ 662539 w 1470560"/>
                <a:gd name="connsiteY16" fmla="*/ 524577 h 1365183"/>
                <a:gd name="connsiteX17" fmla="*/ 691414 w 1470560"/>
                <a:gd name="connsiteY17" fmla="*/ 659330 h 1365183"/>
                <a:gd name="connsiteX18" fmla="*/ 864669 w 1470560"/>
                <a:gd name="connsiteY18" fmla="*/ 611204 h 1365183"/>
                <a:gd name="connsiteX19" fmla="*/ 1086050 w 1470560"/>
                <a:gd name="connsiteY19" fmla="*/ 803709 h 1365183"/>
                <a:gd name="connsiteX20" fmla="*/ 1172678 w 1470560"/>
                <a:gd name="connsiteY20" fmla="*/ 1092467 h 1365183"/>
                <a:gd name="connsiteX21" fmla="*/ 1201553 w 1470560"/>
                <a:gd name="connsiteY21" fmla="*/ 1284973 h 1365183"/>
                <a:gd name="connsiteX22" fmla="*/ 1220804 w 1470560"/>
                <a:gd name="connsiteY22" fmla="*/ 1342724 h 1365183"/>
                <a:gd name="connsiteX23" fmla="*/ 1374808 w 1470560"/>
                <a:gd name="connsiteY23" fmla="*/ 1294598 h 1365183"/>
                <a:gd name="connsiteX24" fmla="*/ 1288181 w 1470560"/>
                <a:gd name="connsiteY24" fmla="*/ 919213 h 1365183"/>
                <a:gd name="connsiteX25" fmla="*/ 1143802 w 1470560"/>
                <a:gd name="connsiteY25" fmla="*/ 755583 h 1365183"/>
                <a:gd name="connsiteX26" fmla="*/ 1182303 w 1470560"/>
                <a:gd name="connsiteY26" fmla="*/ 620829 h 1365183"/>
                <a:gd name="connsiteX27" fmla="*/ 1230429 w 1470560"/>
                <a:gd name="connsiteY27" fmla="*/ 466825 h 1365183"/>
                <a:gd name="connsiteX0" fmla="*/ 1230429 w 1470560"/>
                <a:gd name="connsiteY0" fmla="*/ 423511 h 1321869"/>
                <a:gd name="connsiteX1" fmla="*/ 1182303 w 1470560"/>
                <a:gd name="connsiteY1" fmla="*/ 154004 h 1321869"/>
                <a:gd name="connsiteX2" fmla="*/ 1268930 w 1470560"/>
                <a:gd name="connsiteY2" fmla="*/ 96252 h 1321869"/>
                <a:gd name="connsiteX3" fmla="*/ 1413309 w 1470560"/>
                <a:gd name="connsiteY3" fmla="*/ 86627 h 1321869"/>
                <a:gd name="connsiteX4" fmla="*/ 1461436 w 1470560"/>
                <a:gd name="connsiteY4" fmla="*/ 73793 h 1321869"/>
                <a:gd name="connsiteX5" fmla="*/ 296779 w 1470560"/>
                <a:gd name="connsiteY5" fmla="*/ 0 h 1321869"/>
                <a:gd name="connsiteX6" fmla="*/ 296779 w 1470560"/>
                <a:gd name="connsiteY6" fmla="*/ 163629 h 1321869"/>
                <a:gd name="connsiteX7" fmla="*/ 306404 w 1470560"/>
                <a:gd name="connsiteY7" fmla="*/ 250256 h 1321869"/>
                <a:gd name="connsiteX8" fmla="*/ 460408 w 1470560"/>
                <a:gd name="connsiteY8" fmla="*/ 423511 h 1321869"/>
                <a:gd name="connsiteX9" fmla="*/ 296779 w 1470560"/>
                <a:gd name="connsiteY9" fmla="*/ 442762 h 1321869"/>
                <a:gd name="connsiteX10" fmla="*/ 113899 w 1470560"/>
                <a:gd name="connsiteY10" fmla="*/ 471637 h 1321869"/>
                <a:gd name="connsiteX11" fmla="*/ 17646 w 1470560"/>
                <a:gd name="connsiteY11" fmla="*/ 481263 h 1321869"/>
                <a:gd name="connsiteX12" fmla="*/ 219777 w 1470560"/>
                <a:gd name="connsiteY12" fmla="*/ 596766 h 1321869"/>
                <a:gd name="connsiteX13" fmla="*/ 518160 w 1470560"/>
                <a:gd name="connsiteY13" fmla="*/ 510139 h 1321869"/>
                <a:gd name="connsiteX14" fmla="*/ 450783 w 1470560"/>
                <a:gd name="connsiteY14" fmla="*/ 654517 h 1321869"/>
                <a:gd name="connsiteX15" fmla="*/ 585537 w 1470560"/>
                <a:gd name="connsiteY15" fmla="*/ 587141 h 1321869"/>
                <a:gd name="connsiteX16" fmla="*/ 662539 w 1470560"/>
                <a:gd name="connsiteY16" fmla="*/ 481263 h 1321869"/>
                <a:gd name="connsiteX17" fmla="*/ 691414 w 1470560"/>
                <a:gd name="connsiteY17" fmla="*/ 616016 h 1321869"/>
                <a:gd name="connsiteX18" fmla="*/ 864669 w 1470560"/>
                <a:gd name="connsiteY18" fmla="*/ 567890 h 1321869"/>
                <a:gd name="connsiteX19" fmla="*/ 1086050 w 1470560"/>
                <a:gd name="connsiteY19" fmla="*/ 760395 h 1321869"/>
                <a:gd name="connsiteX20" fmla="*/ 1172678 w 1470560"/>
                <a:gd name="connsiteY20" fmla="*/ 1049153 h 1321869"/>
                <a:gd name="connsiteX21" fmla="*/ 1201553 w 1470560"/>
                <a:gd name="connsiteY21" fmla="*/ 1241659 h 1321869"/>
                <a:gd name="connsiteX22" fmla="*/ 1220804 w 1470560"/>
                <a:gd name="connsiteY22" fmla="*/ 1299410 h 1321869"/>
                <a:gd name="connsiteX23" fmla="*/ 1374808 w 1470560"/>
                <a:gd name="connsiteY23" fmla="*/ 1251284 h 1321869"/>
                <a:gd name="connsiteX24" fmla="*/ 1288181 w 1470560"/>
                <a:gd name="connsiteY24" fmla="*/ 875899 h 1321869"/>
                <a:gd name="connsiteX25" fmla="*/ 1143802 w 1470560"/>
                <a:gd name="connsiteY25" fmla="*/ 712269 h 1321869"/>
                <a:gd name="connsiteX26" fmla="*/ 1182303 w 1470560"/>
                <a:gd name="connsiteY26" fmla="*/ 577515 h 1321869"/>
                <a:gd name="connsiteX27" fmla="*/ 1230429 w 1470560"/>
                <a:gd name="connsiteY27" fmla="*/ 423511 h 1321869"/>
                <a:gd name="connsiteX0" fmla="*/ 1230429 w 1470560"/>
                <a:gd name="connsiteY0" fmla="*/ 423511 h 1321869"/>
                <a:gd name="connsiteX1" fmla="*/ 1182303 w 1470560"/>
                <a:gd name="connsiteY1" fmla="*/ 154004 h 1321869"/>
                <a:gd name="connsiteX2" fmla="*/ 1268930 w 1470560"/>
                <a:gd name="connsiteY2" fmla="*/ 96252 h 1321869"/>
                <a:gd name="connsiteX3" fmla="*/ 1413309 w 1470560"/>
                <a:gd name="connsiteY3" fmla="*/ 86627 h 1321869"/>
                <a:gd name="connsiteX4" fmla="*/ 1461436 w 1470560"/>
                <a:gd name="connsiteY4" fmla="*/ 73793 h 1321869"/>
                <a:gd name="connsiteX5" fmla="*/ 296779 w 1470560"/>
                <a:gd name="connsiteY5" fmla="*/ 0 h 1321869"/>
                <a:gd name="connsiteX6" fmla="*/ 296779 w 1470560"/>
                <a:gd name="connsiteY6" fmla="*/ 163629 h 1321869"/>
                <a:gd name="connsiteX7" fmla="*/ 306404 w 1470560"/>
                <a:gd name="connsiteY7" fmla="*/ 250256 h 1321869"/>
                <a:gd name="connsiteX8" fmla="*/ 460408 w 1470560"/>
                <a:gd name="connsiteY8" fmla="*/ 423511 h 1321869"/>
                <a:gd name="connsiteX9" fmla="*/ 296779 w 1470560"/>
                <a:gd name="connsiteY9" fmla="*/ 442762 h 1321869"/>
                <a:gd name="connsiteX10" fmla="*/ 113899 w 1470560"/>
                <a:gd name="connsiteY10" fmla="*/ 471637 h 1321869"/>
                <a:gd name="connsiteX11" fmla="*/ 17646 w 1470560"/>
                <a:gd name="connsiteY11" fmla="*/ 481263 h 1321869"/>
                <a:gd name="connsiteX12" fmla="*/ 219777 w 1470560"/>
                <a:gd name="connsiteY12" fmla="*/ 596766 h 1321869"/>
                <a:gd name="connsiteX13" fmla="*/ 518160 w 1470560"/>
                <a:gd name="connsiteY13" fmla="*/ 510139 h 1321869"/>
                <a:gd name="connsiteX14" fmla="*/ 450783 w 1470560"/>
                <a:gd name="connsiteY14" fmla="*/ 654517 h 1321869"/>
                <a:gd name="connsiteX15" fmla="*/ 585537 w 1470560"/>
                <a:gd name="connsiteY15" fmla="*/ 587141 h 1321869"/>
                <a:gd name="connsiteX16" fmla="*/ 662539 w 1470560"/>
                <a:gd name="connsiteY16" fmla="*/ 481263 h 1321869"/>
                <a:gd name="connsiteX17" fmla="*/ 691414 w 1470560"/>
                <a:gd name="connsiteY17" fmla="*/ 616016 h 1321869"/>
                <a:gd name="connsiteX18" fmla="*/ 864669 w 1470560"/>
                <a:gd name="connsiteY18" fmla="*/ 567890 h 1321869"/>
                <a:gd name="connsiteX19" fmla="*/ 1086050 w 1470560"/>
                <a:gd name="connsiteY19" fmla="*/ 760395 h 1321869"/>
                <a:gd name="connsiteX20" fmla="*/ 1172678 w 1470560"/>
                <a:gd name="connsiteY20" fmla="*/ 1049153 h 1321869"/>
                <a:gd name="connsiteX21" fmla="*/ 1201553 w 1470560"/>
                <a:gd name="connsiteY21" fmla="*/ 1241659 h 1321869"/>
                <a:gd name="connsiteX22" fmla="*/ 1220804 w 1470560"/>
                <a:gd name="connsiteY22" fmla="*/ 1299410 h 1321869"/>
                <a:gd name="connsiteX23" fmla="*/ 1374808 w 1470560"/>
                <a:gd name="connsiteY23" fmla="*/ 1251284 h 1321869"/>
                <a:gd name="connsiteX24" fmla="*/ 1288181 w 1470560"/>
                <a:gd name="connsiteY24" fmla="*/ 875899 h 1321869"/>
                <a:gd name="connsiteX25" fmla="*/ 1143802 w 1470560"/>
                <a:gd name="connsiteY25" fmla="*/ 712269 h 1321869"/>
                <a:gd name="connsiteX26" fmla="*/ 1182303 w 1470560"/>
                <a:gd name="connsiteY26" fmla="*/ 577515 h 1321869"/>
                <a:gd name="connsiteX27" fmla="*/ 1230429 w 1470560"/>
                <a:gd name="connsiteY27" fmla="*/ 423511 h 1321869"/>
                <a:gd name="connsiteX0" fmla="*/ 1230429 w 1623461"/>
                <a:gd name="connsiteY0" fmla="*/ 423511 h 1321869"/>
                <a:gd name="connsiteX1" fmla="*/ 1182303 w 1623461"/>
                <a:gd name="connsiteY1" fmla="*/ 154004 h 1321869"/>
                <a:gd name="connsiteX2" fmla="*/ 1268930 w 1623461"/>
                <a:gd name="connsiteY2" fmla="*/ 96252 h 1321869"/>
                <a:gd name="connsiteX3" fmla="*/ 1461436 w 1623461"/>
                <a:gd name="connsiteY3" fmla="*/ 73793 h 1321869"/>
                <a:gd name="connsiteX4" fmla="*/ 296779 w 1623461"/>
                <a:gd name="connsiteY4" fmla="*/ 0 h 1321869"/>
                <a:gd name="connsiteX5" fmla="*/ 296779 w 1623461"/>
                <a:gd name="connsiteY5" fmla="*/ 163629 h 1321869"/>
                <a:gd name="connsiteX6" fmla="*/ 306404 w 1623461"/>
                <a:gd name="connsiteY6" fmla="*/ 250256 h 1321869"/>
                <a:gd name="connsiteX7" fmla="*/ 460408 w 1623461"/>
                <a:gd name="connsiteY7" fmla="*/ 423511 h 1321869"/>
                <a:gd name="connsiteX8" fmla="*/ 296779 w 1623461"/>
                <a:gd name="connsiteY8" fmla="*/ 442762 h 1321869"/>
                <a:gd name="connsiteX9" fmla="*/ 113899 w 1623461"/>
                <a:gd name="connsiteY9" fmla="*/ 471637 h 1321869"/>
                <a:gd name="connsiteX10" fmla="*/ 17646 w 1623461"/>
                <a:gd name="connsiteY10" fmla="*/ 481263 h 1321869"/>
                <a:gd name="connsiteX11" fmla="*/ 219777 w 1623461"/>
                <a:gd name="connsiteY11" fmla="*/ 596766 h 1321869"/>
                <a:gd name="connsiteX12" fmla="*/ 518160 w 1623461"/>
                <a:gd name="connsiteY12" fmla="*/ 510139 h 1321869"/>
                <a:gd name="connsiteX13" fmla="*/ 450783 w 1623461"/>
                <a:gd name="connsiteY13" fmla="*/ 654517 h 1321869"/>
                <a:gd name="connsiteX14" fmla="*/ 585537 w 1623461"/>
                <a:gd name="connsiteY14" fmla="*/ 587141 h 1321869"/>
                <a:gd name="connsiteX15" fmla="*/ 662539 w 1623461"/>
                <a:gd name="connsiteY15" fmla="*/ 481263 h 1321869"/>
                <a:gd name="connsiteX16" fmla="*/ 691414 w 1623461"/>
                <a:gd name="connsiteY16" fmla="*/ 616016 h 1321869"/>
                <a:gd name="connsiteX17" fmla="*/ 864669 w 1623461"/>
                <a:gd name="connsiteY17" fmla="*/ 567890 h 1321869"/>
                <a:gd name="connsiteX18" fmla="*/ 1086050 w 1623461"/>
                <a:gd name="connsiteY18" fmla="*/ 760395 h 1321869"/>
                <a:gd name="connsiteX19" fmla="*/ 1172678 w 1623461"/>
                <a:gd name="connsiteY19" fmla="*/ 1049153 h 1321869"/>
                <a:gd name="connsiteX20" fmla="*/ 1201553 w 1623461"/>
                <a:gd name="connsiteY20" fmla="*/ 1241659 h 1321869"/>
                <a:gd name="connsiteX21" fmla="*/ 1220804 w 1623461"/>
                <a:gd name="connsiteY21" fmla="*/ 1299410 h 1321869"/>
                <a:gd name="connsiteX22" fmla="*/ 1374808 w 1623461"/>
                <a:gd name="connsiteY22" fmla="*/ 1251284 h 1321869"/>
                <a:gd name="connsiteX23" fmla="*/ 1288181 w 1623461"/>
                <a:gd name="connsiteY23" fmla="*/ 875899 h 1321869"/>
                <a:gd name="connsiteX24" fmla="*/ 1143802 w 1623461"/>
                <a:gd name="connsiteY24" fmla="*/ 712269 h 1321869"/>
                <a:gd name="connsiteX25" fmla="*/ 1182303 w 1623461"/>
                <a:gd name="connsiteY25" fmla="*/ 577515 h 1321869"/>
                <a:gd name="connsiteX26" fmla="*/ 1230429 w 1623461"/>
                <a:gd name="connsiteY26" fmla="*/ 423511 h 1321869"/>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73793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73793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22458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461436"/>
                <a:gd name="connsiteY0" fmla="*/ 423511 h 1403683"/>
                <a:gd name="connsiteX1" fmla="*/ 1182303 w 1461436"/>
                <a:gd name="connsiteY1" fmla="*/ 154004 h 1403683"/>
                <a:gd name="connsiteX2" fmla="*/ 1268930 w 1461436"/>
                <a:gd name="connsiteY2" fmla="*/ 96252 h 1403683"/>
                <a:gd name="connsiteX3" fmla="*/ 1461436 w 1461436"/>
                <a:gd name="connsiteY3" fmla="*/ 22458 h 1403683"/>
                <a:gd name="connsiteX4" fmla="*/ 296779 w 1461436"/>
                <a:gd name="connsiteY4" fmla="*/ 0 h 1403683"/>
                <a:gd name="connsiteX5" fmla="*/ 296779 w 1461436"/>
                <a:gd name="connsiteY5" fmla="*/ 163629 h 1403683"/>
                <a:gd name="connsiteX6" fmla="*/ 306404 w 1461436"/>
                <a:gd name="connsiteY6" fmla="*/ 250256 h 1403683"/>
                <a:gd name="connsiteX7" fmla="*/ 460408 w 1461436"/>
                <a:gd name="connsiteY7" fmla="*/ 423511 h 1403683"/>
                <a:gd name="connsiteX8" fmla="*/ 296779 w 1461436"/>
                <a:gd name="connsiteY8" fmla="*/ 442762 h 1403683"/>
                <a:gd name="connsiteX9" fmla="*/ 113899 w 1461436"/>
                <a:gd name="connsiteY9" fmla="*/ 471637 h 1403683"/>
                <a:gd name="connsiteX10" fmla="*/ 17646 w 1461436"/>
                <a:gd name="connsiteY10" fmla="*/ 481263 h 1403683"/>
                <a:gd name="connsiteX11" fmla="*/ 219777 w 1461436"/>
                <a:gd name="connsiteY11" fmla="*/ 596766 h 1403683"/>
                <a:gd name="connsiteX12" fmla="*/ 518160 w 1461436"/>
                <a:gd name="connsiteY12" fmla="*/ 510139 h 1403683"/>
                <a:gd name="connsiteX13" fmla="*/ 450783 w 1461436"/>
                <a:gd name="connsiteY13" fmla="*/ 654517 h 1403683"/>
                <a:gd name="connsiteX14" fmla="*/ 585537 w 1461436"/>
                <a:gd name="connsiteY14" fmla="*/ 587141 h 1403683"/>
                <a:gd name="connsiteX15" fmla="*/ 662539 w 1461436"/>
                <a:gd name="connsiteY15" fmla="*/ 481263 h 1403683"/>
                <a:gd name="connsiteX16" fmla="*/ 691414 w 1461436"/>
                <a:gd name="connsiteY16" fmla="*/ 616016 h 1403683"/>
                <a:gd name="connsiteX17" fmla="*/ 864669 w 1461436"/>
                <a:gd name="connsiteY17" fmla="*/ 567890 h 1403683"/>
                <a:gd name="connsiteX18" fmla="*/ 1086050 w 1461436"/>
                <a:gd name="connsiteY18" fmla="*/ 760395 h 1403683"/>
                <a:gd name="connsiteX19" fmla="*/ 1172678 w 1461436"/>
                <a:gd name="connsiteY19" fmla="*/ 1049153 h 1403683"/>
                <a:gd name="connsiteX20" fmla="*/ 1201553 w 1461436"/>
                <a:gd name="connsiteY20" fmla="*/ 1241659 h 1403683"/>
                <a:gd name="connsiteX21" fmla="*/ 1324440 w 1461436"/>
                <a:gd name="connsiteY21" fmla="*/ 1402079 h 1403683"/>
                <a:gd name="connsiteX22" fmla="*/ 1374808 w 1461436"/>
                <a:gd name="connsiteY22" fmla="*/ 1251284 h 1403683"/>
                <a:gd name="connsiteX23" fmla="*/ 1288181 w 1461436"/>
                <a:gd name="connsiteY23" fmla="*/ 875899 h 1403683"/>
                <a:gd name="connsiteX24" fmla="*/ 1143802 w 1461436"/>
                <a:gd name="connsiteY24" fmla="*/ 712269 h 1403683"/>
                <a:gd name="connsiteX25" fmla="*/ 1182303 w 1461436"/>
                <a:gd name="connsiteY25" fmla="*/ 577515 h 1403683"/>
                <a:gd name="connsiteX26" fmla="*/ 1230429 w 1461436"/>
                <a:gd name="connsiteY26" fmla="*/ 423511 h 140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1436" h="1403683">
                  <a:moveTo>
                    <a:pt x="1230429" y="423511"/>
                  </a:moveTo>
                  <a:cubicBezTo>
                    <a:pt x="1230429" y="352926"/>
                    <a:pt x="1175886" y="208547"/>
                    <a:pt x="1182303" y="154004"/>
                  </a:cubicBezTo>
                  <a:cubicBezTo>
                    <a:pt x="1188720" y="99461"/>
                    <a:pt x="1222408" y="118176"/>
                    <a:pt x="1268930" y="96252"/>
                  </a:cubicBezTo>
                  <a:cubicBezTo>
                    <a:pt x="1315452" y="74328"/>
                    <a:pt x="1400898" y="99092"/>
                    <a:pt x="1461436" y="22458"/>
                  </a:cubicBezTo>
                  <a:cubicBezTo>
                    <a:pt x="1275348" y="8020"/>
                    <a:pt x="543684" y="41528"/>
                    <a:pt x="296779" y="0"/>
                  </a:cubicBezTo>
                  <a:cubicBezTo>
                    <a:pt x="318743" y="119256"/>
                    <a:pt x="295175" y="121920"/>
                    <a:pt x="296779" y="163629"/>
                  </a:cubicBezTo>
                  <a:cubicBezTo>
                    <a:pt x="298383" y="205338"/>
                    <a:pt x="279133" y="206942"/>
                    <a:pt x="306404" y="250256"/>
                  </a:cubicBezTo>
                  <a:cubicBezTo>
                    <a:pt x="333675" y="293570"/>
                    <a:pt x="462012" y="391427"/>
                    <a:pt x="460408" y="423511"/>
                  </a:cubicBezTo>
                  <a:cubicBezTo>
                    <a:pt x="458804" y="455595"/>
                    <a:pt x="354531" y="434741"/>
                    <a:pt x="296779" y="442762"/>
                  </a:cubicBezTo>
                  <a:cubicBezTo>
                    <a:pt x="239028" y="450783"/>
                    <a:pt x="160421" y="465220"/>
                    <a:pt x="113899" y="471637"/>
                  </a:cubicBezTo>
                  <a:cubicBezTo>
                    <a:pt x="67377" y="478054"/>
                    <a:pt x="0" y="460408"/>
                    <a:pt x="17646" y="481263"/>
                  </a:cubicBezTo>
                  <a:cubicBezTo>
                    <a:pt x="35292" y="502118"/>
                    <a:pt x="136358" y="591953"/>
                    <a:pt x="219777" y="596766"/>
                  </a:cubicBezTo>
                  <a:cubicBezTo>
                    <a:pt x="303196" y="601579"/>
                    <a:pt x="479659" y="500514"/>
                    <a:pt x="518160" y="510139"/>
                  </a:cubicBezTo>
                  <a:cubicBezTo>
                    <a:pt x="556661" y="519764"/>
                    <a:pt x="439554" y="641683"/>
                    <a:pt x="450783" y="654517"/>
                  </a:cubicBezTo>
                  <a:cubicBezTo>
                    <a:pt x="462012" y="667351"/>
                    <a:pt x="550244" y="616017"/>
                    <a:pt x="585537" y="587141"/>
                  </a:cubicBezTo>
                  <a:cubicBezTo>
                    <a:pt x="620830" y="558265"/>
                    <a:pt x="644893" y="476451"/>
                    <a:pt x="662539" y="481263"/>
                  </a:cubicBezTo>
                  <a:cubicBezTo>
                    <a:pt x="680185" y="486076"/>
                    <a:pt x="657726" y="601578"/>
                    <a:pt x="691414" y="616016"/>
                  </a:cubicBezTo>
                  <a:cubicBezTo>
                    <a:pt x="725102" y="630454"/>
                    <a:pt x="798896" y="543827"/>
                    <a:pt x="864669" y="567890"/>
                  </a:cubicBezTo>
                  <a:cubicBezTo>
                    <a:pt x="930442" y="591953"/>
                    <a:pt x="1034715" y="680185"/>
                    <a:pt x="1086050" y="760395"/>
                  </a:cubicBezTo>
                  <a:cubicBezTo>
                    <a:pt x="1137385" y="840605"/>
                    <a:pt x="1153428" y="968942"/>
                    <a:pt x="1172678" y="1049153"/>
                  </a:cubicBezTo>
                  <a:cubicBezTo>
                    <a:pt x="1191929" y="1129364"/>
                    <a:pt x="1176259" y="1182838"/>
                    <a:pt x="1201553" y="1241659"/>
                  </a:cubicBezTo>
                  <a:cubicBezTo>
                    <a:pt x="1226847" y="1300480"/>
                    <a:pt x="1295564" y="1400475"/>
                    <a:pt x="1324440" y="1402079"/>
                  </a:cubicBezTo>
                  <a:cubicBezTo>
                    <a:pt x="1353316" y="1403683"/>
                    <a:pt x="1380851" y="1338981"/>
                    <a:pt x="1374808" y="1251284"/>
                  </a:cubicBezTo>
                  <a:cubicBezTo>
                    <a:pt x="1368765" y="1163587"/>
                    <a:pt x="1326682" y="965735"/>
                    <a:pt x="1288181" y="875899"/>
                  </a:cubicBezTo>
                  <a:cubicBezTo>
                    <a:pt x="1249680" y="786063"/>
                    <a:pt x="1161448" y="762000"/>
                    <a:pt x="1143802" y="712269"/>
                  </a:cubicBezTo>
                  <a:cubicBezTo>
                    <a:pt x="1126156" y="662538"/>
                    <a:pt x="1171074" y="627245"/>
                    <a:pt x="1182303" y="577515"/>
                  </a:cubicBezTo>
                  <a:cubicBezTo>
                    <a:pt x="1193532" y="527785"/>
                    <a:pt x="1230429" y="494096"/>
                    <a:pt x="1230429" y="423511"/>
                  </a:cubicBezTo>
                  <a:close/>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304800" y="0"/>
            <a:ext cx="8839200" cy="6858000"/>
            <a:chOff x="304800" y="0"/>
            <a:chExt cx="8839200" cy="6858000"/>
          </a:xfrm>
        </p:grpSpPr>
        <p:pic>
          <p:nvPicPr>
            <p:cNvPr id="7" name="Picture 4"/>
            <p:cNvPicPr>
              <a:picLocks noChangeAspect="1" noChangeArrowheads="1"/>
            </p:cNvPicPr>
            <p:nvPr/>
          </p:nvPicPr>
          <p:blipFill>
            <a:blip r:embed="rId3" cstate="print"/>
            <a:srcRect t="11376" r="-3571"/>
            <a:stretch>
              <a:fillRect/>
            </a:stretch>
          </p:blipFill>
          <p:spPr bwMode="auto">
            <a:xfrm>
              <a:off x="304800" y="0"/>
              <a:ext cx="8839200" cy="6858000"/>
            </a:xfrm>
            <a:prstGeom prst="rect">
              <a:avLst/>
            </a:prstGeom>
            <a:noFill/>
            <a:ln w="9525">
              <a:noFill/>
              <a:miter lim="800000"/>
              <a:headEnd/>
              <a:tailEnd/>
            </a:ln>
            <a:effectLst/>
          </p:spPr>
        </p:pic>
        <p:sp>
          <p:nvSpPr>
            <p:cNvPr id="8" name="TextBox 7"/>
            <p:cNvSpPr txBox="1"/>
            <p:nvPr/>
          </p:nvSpPr>
          <p:spPr>
            <a:xfrm>
              <a:off x="4114800" y="0"/>
              <a:ext cx="4724400" cy="553998"/>
            </a:xfrm>
            <a:prstGeom prst="rect">
              <a:avLst/>
            </a:prstGeom>
            <a:solidFill>
              <a:srgbClr val="D7F9F7"/>
            </a:solidFill>
            <a:ln w="25400">
              <a:solidFill>
                <a:schemeClr val="tx1"/>
              </a:solidFill>
            </a:ln>
          </p:spPr>
          <p:txBody>
            <a:bodyPr wrap="square" rtlCol="0">
              <a:spAutoFit/>
            </a:bodyPr>
            <a:lstStyle/>
            <a:p>
              <a:pPr algn="ctr"/>
              <a:r>
                <a:rPr lang="en-US" sz="3000" b="1" dirty="0" smtClean="0"/>
                <a:t>Historical  Native Americans</a:t>
              </a:r>
              <a:endParaRPr lang="en-US" sz="3000" b="1" dirty="0"/>
            </a:p>
          </p:txBody>
        </p:sp>
      </p:grpSp>
      <p:sp useBgFill="1">
        <p:nvSpPr>
          <p:cNvPr id="22" name="Rectangle 21"/>
          <p:cNvSpPr/>
          <p:nvPr/>
        </p:nvSpPr>
        <p:spPr>
          <a:xfrm rot="20728622">
            <a:off x="-710877" y="2250874"/>
            <a:ext cx="10632437" cy="830997"/>
          </a:xfrm>
          <a:prstGeom prst="rect">
            <a:avLst/>
          </a:prstGeom>
          <a:ln>
            <a:noFill/>
          </a:ln>
        </p:spPr>
        <p:txBody>
          <a:bodyPr wrap="square">
            <a:spAutoFit/>
          </a:bodyPr>
          <a:lstStyle/>
          <a:p>
            <a:pPr algn="ctr"/>
            <a:r>
              <a:rPr lang="en-US" sz="4800" b="1" dirty="0" smtClean="0">
                <a:ln>
                  <a:solidFill>
                    <a:srgbClr val="FF0000"/>
                  </a:solidFill>
                </a:ln>
                <a:solidFill>
                  <a:srgbClr val="FF0000"/>
                </a:solidFill>
                <a:effectLst>
                  <a:outerShdw dist="50800" dir="5400000" algn="ctr" rotWithShape="0">
                    <a:schemeClr val="tx1"/>
                  </a:outerShdw>
                </a:effectLst>
                <a:latin typeface="Tempus Sans ITC" pitchFamily="82" charset="0"/>
              </a:rPr>
              <a:t>Want to learn more??</a:t>
            </a:r>
          </a:p>
        </p:txBody>
      </p:sp>
      <p:sp>
        <p:nvSpPr>
          <p:cNvPr id="27" name="Rectangle 26"/>
          <p:cNvSpPr/>
          <p:nvPr/>
        </p:nvSpPr>
        <p:spPr>
          <a:xfrm>
            <a:off x="0" y="914400"/>
            <a:ext cx="9144000" cy="9233297"/>
          </a:xfrm>
          <a:prstGeom prst="rect">
            <a:avLst/>
          </a:prstGeom>
          <a:solidFill>
            <a:schemeClr val="bg1"/>
          </a:solidFill>
        </p:spPr>
        <p:txBody>
          <a:bodyPr wrap="square">
            <a:spAutoFit/>
          </a:bodyPr>
          <a:lstStyle/>
          <a:p>
            <a:pPr algn="ctr"/>
            <a:r>
              <a:rPr lang="en-US" sz="2000" b="1" dirty="0" smtClean="0"/>
              <a:t>HYPOTHESES SUMMARY: HUMAN MIGRATION INTO AMERICAS </a:t>
            </a:r>
            <a:endParaRPr lang="en-US" dirty="0" smtClean="0">
              <a:hlinkClick r:id="rId4"/>
            </a:endParaRPr>
          </a:p>
          <a:p>
            <a:endParaRPr lang="en-US" dirty="0" smtClean="0">
              <a:hlinkClick r:id="rId4"/>
            </a:endParaRPr>
          </a:p>
          <a:p>
            <a:r>
              <a:rPr lang="en-US" dirty="0" smtClean="0">
                <a:hlinkClick r:id="rId4"/>
              </a:rPr>
              <a:t>https://en.wikipedia.org/wiki/Settlement_of_the_Americas</a:t>
            </a:r>
            <a:endParaRPr lang="en-US" dirty="0" smtClean="0"/>
          </a:p>
          <a:p>
            <a:r>
              <a:rPr lang="en-US" dirty="0" smtClean="0"/>
              <a:t>	The settlement of the Americas began when Paleolithic hunter-gatherers entered North America from the North Asian Mammoth steppe via the </a:t>
            </a:r>
            <a:r>
              <a:rPr lang="en-US" b="1" dirty="0" err="1" smtClean="0"/>
              <a:t>Beringia</a:t>
            </a:r>
            <a:r>
              <a:rPr lang="en-US" b="1" dirty="0" smtClean="0"/>
              <a:t> land bridge</a:t>
            </a:r>
            <a:r>
              <a:rPr lang="en-US" dirty="0" smtClean="0"/>
              <a:t>, which had formed between northeastern Siberia and western Alaska due to the lowering of sea level during the Last Glacial Maximum (26,000 to 19,000 years ago). These populations expanded south of the </a:t>
            </a:r>
            <a:r>
              <a:rPr lang="en-US" dirty="0" err="1" smtClean="0"/>
              <a:t>Laurentide</a:t>
            </a:r>
            <a:r>
              <a:rPr lang="en-US" dirty="0" smtClean="0"/>
              <a:t> Ice Sheet and spread rapidly southward, occupying both North and South America, by 12,000 to 14,000 years ago. The earliest populations in the Americas, before roughly 10,000 years ago, are known as </a:t>
            </a:r>
            <a:r>
              <a:rPr lang="en-US" dirty="0" err="1" smtClean="0"/>
              <a:t>Paleo</a:t>
            </a:r>
            <a:r>
              <a:rPr lang="en-US" dirty="0" smtClean="0"/>
              <a:t>-Indians. Indigenous peoples of the Americas have been linked to Siberian populations by linguistic factors, the distribution of blood types, and in genetic composition as reflected by molecular data, such as DNA.</a:t>
            </a:r>
          </a:p>
          <a:p>
            <a:r>
              <a:rPr lang="en-US" dirty="0" smtClean="0"/>
              <a:t>	The precise date for the peopling of the Americas is a long-standing open question, and while advances in archaeology, Pleistocene geology, physical anthropology, and DNA analysis have progressively shed more light on the subject, significant questions remain unresolved.  While there is general agreement that the Americas were first settled from Asia, the pattern of migration, its timing, and the place(s) of origin in Eurasia of the peoples who migrated to the Americas remain unclear. The </a:t>
            </a:r>
            <a:r>
              <a:rPr lang="en-US" b="1" dirty="0" smtClean="0"/>
              <a:t>"Clovis first theory" </a:t>
            </a:r>
            <a:r>
              <a:rPr lang="en-US" dirty="0" smtClean="0"/>
              <a:t>refers to the hypothesis that the Clovis culture represents the earliest human presence in the Americas about 13,000 years ago.</a:t>
            </a:r>
          </a:p>
          <a:p>
            <a:r>
              <a:rPr lang="en-US" dirty="0" smtClean="0"/>
              <a:t>	However, </a:t>
            </a:r>
            <a:r>
              <a:rPr lang="en-US" b="1" dirty="0" smtClean="0"/>
              <a:t>evidence of pre-Clovis cultures </a:t>
            </a:r>
            <a:r>
              <a:rPr lang="en-US" dirty="0" smtClean="0"/>
              <a:t>has accumulated and pushed back the possible date of the first peopling of the Americas. Many archaeologists believe that humans reached North America south of the </a:t>
            </a:r>
            <a:r>
              <a:rPr lang="en-US" dirty="0" err="1" smtClean="0"/>
              <a:t>Laurentide</a:t>
            </a:r>
            <a:r>
              <a:rPr lang="en-US" dirty="0" smtClean="0"/>
              <a:t> Ice Sheet at some point between 15,000 and 20,000 years ago.  The theory is that these early migrants moved when sea levels were significantly lowered due to the Quaternary </a:t>
            </a:r>
            <a:r>
              <a:rPr lang="en-US" dirty="0" err="1" smtClean="0"/>
              <a:t>glaciation</a:t>
            </a:r>
            <a:r>
              <a:rPr lang="en-US" dirty="0" smtClean="0"/>
              <a:t>, following herds of now-extinct Pleistocene </a:t>
            </a:r>
            <a:r>
              <a:rPr lang="en-US" dirty="0" err="1" smtClean="0"/>
              <a:t>megafauna</a:t>
            </a:r>
            <a:r>
              <a:rPr lang="en-US" dirty="0" smtClean="0"/>
              <a:t> along ice-free corridors that stretched between the </a:t>
            </a:r>
            <a:r>
              <a:rPr lang="en-US" dirty="0" err="1" smtClean="0"/>
              <a:t>Laurentide</a:t>
            </a:r>
            <a:r>
              <a:rPr lang="en-US" dirty="0" smtClean="0"/>
              <a:t> and Cordilleran ice sheets.  Another route proposed is that, either on foot or using primitive boats, they </a:t>
            </a:r>
            <a:r>
              <a:rPr lang="en-US" b="1" dirty="0" smtClean="0"/>
              <a:t>migrated down the Pacific coast </a:t>
            </a:r>
            <a:r>
              <a:rPr lang="en-US" dirty="0" smtClean="0"/>
              <a:t>to South America as far as Chile. Any archaeological evidence of coastal occupation during the last Ice Age would now have been covered by the sea level rise, up to a hundred </a:t>
            </a:r>
            <a:r>
              <a:rPr lang="en-US" dirty="0" err="1" smtClean="0"/>
              <a:t>metres</a:t>
            </a:r>
            <a:r>
              <a:rPr lang="en-US" dirty="0" smtClean="0"/>
              <a:t> since then. Some archaeological evidence suggests the possibility that human arrival in the Americas may have occurred prior to the Last Glacial Maximum more than 20,000 years ago.</a:t>
            </a:r>
            <a:endParaRPr lang="en-US" dirty="0"/>
          </a:p>
        </p:txBody>
      </p:sp>
      <p:sp useBgFill="1">
        <p:nvSpPr>
          <p:cNvPr id="24" name="Rectangle 23"/>
          <p:cNvSpPr/>
          <p:nvPr/>
        </p:nvSpPr>
        <p:spPr>
          <a:xfrm rot="20700447">
            <a:off x="-326368" y="3090982"/>
            <a:ext cx="9851276" cy="707886"/>
          </a:xfrm>
          <a:prstGeom prst="rect">
            <a:avLst/>
          </a:prstGeom>
          <a:ln>
            <a:noFill/>
          </a:ln>
        </p:spPr>
        <p:txBody>
          <a:bodyPr wrap="square">
            <a:spAutoFit/>
          </a:bodyPr>
          <a:lstStyle/>
          <a:p>
            <a:pPr algn="ctr"/>
            <a:r>
              <a:rPr lang="en-US" sz="4000" b="1" dirty="0" smtClean="0">
                <a:ln>
                  <a:solidFill>
                    <a:srgbClr val="FF0000"/>
                  </a:solidFill>
                </a:ln>
                <a:solidFill>
                  <a:srgbClr val="FF0000"/>
                </a:solidFill>
                <a:effectLst>
                  <a:outerShdw dist="50800" dir="5400000" algn="ctr" rotWithShape="0">
                    <a:schemeClr val="tx1"/>
                  </a:outerShdw>
                </a:effectLst>
                <a:latin typeface="Tempus Sans ITC" pitchFamily="82" charset="0"/>
              </a:rPr>
              <a:t>Read the HIDDEN SLIDES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Effect transition="in" filter="fade">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par>
                          <p:cTn id="20" fill="hold">
                            <p:stCondLst>
                              <p:cond delay="500"/>
                            </p:stCondLst>
                            <p:childTnLst>
                              <p:par>
                                <p:cTn id="21" presetID="8" presetClass="emph" presetSubtype="0" fill="hold" grpId="1" nodeType="afterEffect">
                                  <p:stCondLst>
                                    <p:cond delay="0"/>
                                  </p:stCondLst>
                                  <p:childTnLst>
                                    <p:animRot by="900000">
                                      <p:cBhvr>
                                        <p:cTn id="22" dur="1000" fill="hold"/>
                                        <p:tgtEl>
                                          <p:spTgt spid="24"/>
                                        </p:tgtEl>
                                        <p:attrNameLst>
                                          <p:attrName>r</p:attrName>
                                        </p:attrNameLst>
                                      </p:cBhvr>
                                    </p:animRot>
                                  </p:childTnLst>
                                </p:cTn>
                              </p:par>
                              <p:par>
                                <p:cTn id="23" presetID="64" presetClass="path" presetSubtype="0" accel="50000" decel="50000" fill="hold" grpId="2" nodeType="withEffect">
                                  <p:stCondLst>
                                    <p:cond delay="0"/>
                                  </p:stCondLst>
                                  <p:childTnLst>
                                    <p:animMotion origin="layout" path="M -1.38889E-6 1.09827E-6 L -0.00295 -0.45734 " pathEditMode="relative" rAng="0" ptsTypes="AA">
                                      <p:cBhvr>
                                        <p:cTn id="24" dur="1000" fill="hold"/>
                                        <p:tgtEl>
                                          <p:spTgt spid="24"/>
                                        </p:tgtEl>
                                        <p:attrNameLst>
                                          <p:attrName>ppt_x</p:attrName>
                                          <p:attrName>ppt_y</p:attrName>
                                        </p:attrNameLst>
                                      </p:cBhvr>
                                      <p:rCtr x="-2" y="-229"/>
                                    </p:animMotion>
                                  </p:childTnLst>
                                </p:cTn>
                              </p:par>
                              <p:par>
                                <p:cTn id="25" presetID="10" presetClass="exit" presetSubtype="0" fill="hold" nodeType="withEffect">
                                  <p:stCondLst>
                                    <p:cond delay="0"/>
                                  </p:stCondLst>
                                  <p:childTnLst>
                                    <p:animEffect transition="out" filter="fade">
                                      <p:cBhvr>
                                        <p:cTn id="26" dur="1000"/>
                                        <p:tgtEl>
                                          <p:spTgt spid="6"/>
                                        </p:tgtEl>
                                      </p:cBhvr>
                                    </p:animEffect>
                                    <p:set>
                                      <p:cBhvr>
                                        <p:cTn id="27" dur="1" fill="hold">
                                          <p:stCondLst>
                                            <p:cond delay="999"/>
                                          </p:stCondLst>
                                        </p:cTn>
                                        <p:tgtEl>
                                          <p:spTgt spid="6"/>
                                        </p:tgtEl>
                                        <p:attrNameLst>
                                          <p:attrName>style.visibility</p:attrName>
                                        </p:attrNameLst>
                                      </p:cBhvr>
                                      <p:to>
                                        <p:strVal val="hidden"/>
                                      </p:to>
                                    </p:se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childTnLst>
                                </p:cTn>
                              </p:par>
                              <p:par>
                                <p:cTn id="32" presetID="64" presetClass="path" presetSubtype="0" accel="50000" decel="50000" fill="hold" grpId="1" nodeType="withEffect">
                                  <p:stCondLst>
                                    <p:cond delay="1000"/>
                                  </p:stCondLst>
                                  <p:childTnLst>
                                    <p:animMotion origin="layout" path="M -3.33333E-6 -1.68591E-6 L -3.33333E-6 -0.48314 " pathEditMode="relative" rAng="0" ptsTypes="AA">
                                      <p:cBhvr>
                                        <p:cTn id="33" dur="5000" fill="hold"/>
                                        <p:tgtEl>
                                          <p:spTgt spid="27"/>
                                        </p:tgtEl>
                                        <p:attrNameLst>
                                          <p:attrName>ppt_x</p:attrName>
                                          <p:attrName>ppt_y</p:attrName>
                                        </p:attrNameLst>
                                      </p:cBhvr>
                                      <p:rCtr x="0" y="-2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7" grpId="0" animBg="1"/>
      <p:bldP spid="27" grpId="1" animBg="1"/>
      <p:bldP spid="24" grpId="0" animBg="1"/>
      <p:bldP spid="24" grpId="1" animBg="1"/>
      <p:bldP spid="24" grpId="2"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65760" y="-2395728"/>
            <a:ext cx="9851276" cy="9233297"/>
            <a:chOff x="-365760" y="-2395728"/>
            <a:chExt cx="9851276" cy="9233297"/>
          </a:xfrm>
        </p:grpSpPr>
        <p:sp>
          <p:nvSpPr>
            <p:cNvPr id="18" name="Rectangle 17"/>
            <p:cNvSpPr/>
            <p:nvPr/>
          </p:nvSpPr>
          <p:spPr>
            <a:xfrm>
              <a:off x="0" y="-2395728"/>
              <a:ext cx="9144000" cy="9233297"/>
            </a:xfrm>
            <a:prstGeom prst="rect">
              <a:avLst/>
            </a:prstGeom>
            <a:solidFill>
              <a:schemeClr val="bg1"/>
            </a:solidFill>
          </p:spPr>
          <p:txBody>
            <a:bodyPr wrap="square">
              <a:spAutoFit/>
            </a:bodyPr>
            <a:lstStyle/>
            <a:p>
              <a:pPr algn="ctr"/>
              <a:r>
                <a:rPr lang="en-US" sz="2000" b="1" dirty="0" smtClean="0"/>
                <a:t>HYPOTHESES SUMMARY: HUMAN MIGRATION INTO AMERICAS </a:t>
              </a:r>
              <a:endParaRPr lang="en-US" dirty="0" smtClean="0">
                <a:hlinkClick r:id="rId3"/>
              </a:endParaRPr>
            </a:p>
            <a:p>
              <a:endParaRPr lang="en-US" dirty="0" smtClean="0">
                <a:hlinkClick r:id="rId3"/>
              </a:endParaRPr>
            </a:p>
            <a:p>
              <a:r>
                <a:rPr lang="en-US" dirty="0" smtClean="0">
                  <a:hlinkClick r:id="rId3"/>
                </a:rPr>
                <a:t>https://en.wikipedia.org/wiki/Settlement_of_the_Americas</a:t>
              </a:r>
              <a:endParaRPr lang="en-US" dirty="0" smtClean="0"/>
            </a:p>
            <a:p>
              <a:r>
                <a:rPr lang="en-US" dirty="0" smtClean="0"/>
                <a:t>	The settlement of the Americas began when Paleolithic hunter-gatherers entered North America from the North Asian Mammoth steppe via the </a:t>
              </a:r>
              <a:r>
                <a:rPr lang="en-US" b="1" dirty="0" err="1" smtClean="0"/>
                <a:t>Beringia</a:t>
              </a:r>
              <a:r>
                <a:rPr lang="en-US" b="1" dirty="0" smtClean="0"/>
                <a:t> land bridge</a:t>
              </a:r>
              <a:r>
                <a:rPr lang="en-US" dirty="0" smtClean="0"/>
                <a:t>, which had formed between northeastern Siberia and western Alaska due to the lowering of sea level during the Last Glacial Maximum (26,000 to 19,000 years ago). These populations expanded south of the </a:t>
              </a:r>
              <a:r>
                <a:rPr lang="en-US" dirty="0" err="1" smtClean="0"/>
                <a:t>Laurentide</a:t>
              </a:r>
              <a:r>
                <a:rPr lang="en-US" dirty="0" smtClean="0"/>
                <a:t> Ice Sheet and spread rapidly southward, occupying both North and South America, by 12,000 to 14,000 years ago. The earliest populations in the Americas, before roughly 10,000 years ago, are known as </a:t>
              </a:r>
              <a:r>
                <a:rPr lang="en-US" dirty="0" err="1" smtClean="0"/>
                <a:t>Paleo</a:t>
              </a:r>
              <a:r>
                <a:rPr lang="en-US" dirty="0" smtClean="0"/>
                <a:t>-Indians. Indigenous peoples of the Americas have been linked to Siberian populations by linguistic factors, the distribution of blood types, and in genetic composition as reflected by molecular data, such as DNA.</a:t>
              </a:r>
            </a:p>
            <a:p>
              <a:r>
                <a:rPr lang="en-US" dirty="0" smtClean="0"/>
                <a:t>	The precise date for the peopling of the Americas is a long-standing open question, and while advances in archaeology, Pleistocene geology, physical anthropology, and DNA analysis have progressively shed more light on the subject, significant questions remain unresolved.  While there is general agreement that the Americas were first settled from Asia, the pattern of migration, its timing, and the place(s) of origin in Eurasia of the peoples who migrated to the Americas remain unclear. The </a:t>
              </a:r>
              <a:r>
                <a:rPr lang="en-US" b="1" dirty="0" smtClean="0"/>
                <a:t>"Clovis first theory" </a:t>
              </a:r>
              <a:r>
                <a:rPr lang="en-US" dirty="0" smtClean="0"/>
                <a:t>refers to the hypothesis that the Clovis culture represents the earliest human presence in the Americas about 13,000 years ago.</a:t>
              </a:r>
            </a:p>
            <a:p>
              <a:r>
                <a:rPr lang="en-US" dirty="0" smtClean="0"/>
                <a:t>	However, </a:t>
              </a:r>
              <a:r>
                <a:rPr lang="en-US" b="1" dirty="0" smtClean="0"/>
                <a:t>evidence of pre-Clovis cultures </a:t>
              </a:r>
              <a:r>
                <a:rPr lang="en-US" dirty="0" smtClean="0"/>
                <a:t>has accumulated and pushed back the possible date of the first peopling of the Americas. Many archaeologists believe that humans reached North America south of the </a:t>
              </a:r>
              <a:r>
                <a:rPr lang="en-US" dirty="0" err="1" smtClean="0"/>
                <a:t>Laurentide</a:t>
              </a:r>
              <a:r>
                <a:rPr lang="en-US" dirty="0" smtClean="0"/>
                <a:t> Ice Sheet at some point between 15,000 and 20,000 years ago.  The theory is that these early migrants moved when sea levels were significantly lowered due to the Quaternary </a:t>
              </a:r>
              <a:r>
                <a:rPr lang="en-US" dirty="0" err="1" smtClean="0"/>
                <a:t>glaciation</a:t>
              </a:r>
              <a:r>
                <a:rPr lang="en-US" dirty="0" smtClean="0"/>
                <a:t>, following herds of now-extinct Pleistocene </a:t>
              </a:r>
              <a:r>
                <a:rPr lang="en-US" dirty="0" err="1" smtClean="0"/>
                <a:t>megafauna</a:t>
              </a:r>
              <a:r>
                <a:rPr lang="en-US" dirty="0" smtClean="0"/>
                <a:t> along ice-free corridors that stretched between the </a:t>
              </a:r>
              <a:r>
                <a:rPr lang="en-US" dirty="0" err="1" smtClean="0"/>
                <a:t>Laurentide</a:t>
              </a:r>
              <a:r>
                <a:rPr lang="en-US" dirty="0" smtClean="0"/>
                <a:t> and Cordilleran ice sheets.  Another route proposed is that, either on foot or using primitive boats, they </a:t>
              </a:r>
              <a:r>
                <a:rPr lang="en-US" b="1" dirty="0" smtClean="0"/>
                <a:t>migrated down the Pacific coast </a:t>
              </a:r>
              <a:r>
                <a:rPr lang="en-US" dirty="0" smtClean="0"/>
                <a:t>to South America as far as Chile. Any archaeological evidence of coastal occupation during the last Ice Age would now have been covered by the sea level rise, up to a hundred </a:t>
              </a:r>
              <a:r>
                <a:rPr lang="en-US" dirty="0" err="1" smtClean="0"/>
                <a:t>metres</a:t>
              </a:r>
              <a:r>
                <a:rPr lang="en-US" dirty="0" smtClean="0"/>
                <a:t> since then. Some archaeological evidence suggests the possibility that human arrival in the Americas may have occurred prior to the Last Glacial Maximum more than 20,000 years ago.</a:t>
              </a:r>
              <a:endParaRPr lang="en-US" dirty="0"/>
            </a:p>
          </p:txBody>
        </p:sp>
        <p:sp useBgFill="1">
          <p:nvSpPr>
            <p:cNvPr id="19" name="Rectangle 18"/>
            <p:cNvSpPr/>
            <p:nvPr/>
          </p:nvSpPr>
          <p:spPr>
            <a:xfrm>
              <a:off x="-365760" y="-36576"/>
              <a:ext cx="9851276" cy="707886"/>
            </a:xfrm>
            <a:prstGeom prst="rect">
              <a:avLst/>
            </a:prstGeom>
            <a:ln>
              <a:noFill/>
            </a:ln>
          </p:spPr>
          <p:txBody>
            <a:bodyPr wrap="square">
              <a:spAutoFit/>
            </a:bodyPr>
            <a:lstStyle/>
            <a:p>
              <a:pPr algn="ctr"/>
              <a:r>
                <a:rPr lang="en-US" sz="4000" b="1" dirty="0" smtClean="0">
                  <a:ln>
                    <a:solidFill>
                      <a:srgbClr val="FF0000"/>
                    </a:solidFill>
                  </a:ln>
                  <a:solidFill>
                    <a:srgbClr val="FF0000"/>
                  </a:solidFill>
                  <a:effectLst>
                    <a:outerShdw dist="50800" dir="5400000" algn="ctr" rotWithShape="0">
                      <a:schemeClr val="tx1"/>
                    </a:outerShdw>
                  </a:effectLst>
                  <a:latin typeface="Tempus Sans ITC" pitchFamily="82" charset="0"/>
                </a:rPr>
                <a:t>Read the HIDDEN SLIDES</a:t>
              </a:r>
            </a:p>
          </p:txBody>
        </p:sp>
      </p:grpSp>
      <p:sp useBgFill="1">
        <p:nvSpPr>
          <p:cNvPr id="13" name="Rectangle 12"/>
          <p:cNvSpPr/>
          <p:nvPr/>
        </p:nvSpPr>
        <p:spPr>
          <a:xfrm>
            <a:off x="0" y="-381000"/>
            <a:ext cx="9144000" cy="723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sp>
        <p:nvSpPr>
          <p:cNvPr id="4" name="Rectangle 3"/>
          <p:cNvSpPr/>
          <p:nvPr/>
        </p:nvSpPr>
        <p:spPr>
          <a:xfrm>
            <a:off x="0" y="990600"/>
            <a:ext cx="9144000" cy="5632311"/>
          </a:xfrm>
          <a:prstGeom prst="rect">
            <a:avLst/>
          </a:prstGeom>
        </p:spPr>
        <p:txBody>
          <a:bodyPr wrap="square">
            <a:spAutoFit/>
          </a:bodyPr>
          <a:lstStyle/>
          <a:p>
            <a:pPr lvl="0" eaLnBrk="0" fontAlgn="base" hangingPunct="0">
              <a:lnSpc>
                <a:spcPct val="150000"/>
              </a:lnSpc>
              <a:spcBef>
                <a:spcPct val="0"/>
              </a:spcBef>
              <a:spcAft>
                <a:spcPct val="0"/>
              </a:spcAft>
            </a:pPr>
            <a:r>
              <a:rPr lang="en-US" sz="4800" b="1" dirty="0" smtClean="0">
                <a:solidFill>
                  <a:srgbClr val="FF0000"/>
                </a:solidFill>
                <a:latin typeface="Arial" pitchFamily="34" charset="0"/>
                <a:cs typeface="Calibri" pitchFamily="34" charset="0"/>
              </a:rPr>
              <a:t>		</a:t>
            </a: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First Arrivals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Native Americans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Early Explorers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New World Settlers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American Visionaries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p:txBody>
      </p:sp>
      <p:pic>
        <p:nvPicPr>
          <p:cNvPr id="8" name="Picture 2" descr="C:\Users\Sandra\AppData\Local\Microsoft\Windows\INetCache\IE\XTNHX9F4\180px-Tick-red[1].png"/>
          <p:cNvPicPr>
            <a:picLocks noChangeAspect="1" noChangeArrowheads="1"/>
          </p:cNvPicPr>
          <p:nvPr/>
        </p:nvPicPr>
        <p:blipFill>
          <a:blip r:embed="rId4" cstate="print"/>
          <a:srcRect/>
          <a:stretch>
            <a:fillRect/>
          </a:stretch>
        </p:blipFill>
        <p:spPr bwMode="auto">
          <a:xfrm>
            <a:off x="1371600" y="990600"/>
            <a:ext cx="1127767" cy="1005940"/>
          </a:xfrm>
          <a:prstGeom prst="rect">
            <a:avLst/>
          </a:prstGeom>
          <a:noFill/>
        </p:spPr>
      </p:pic>
      <p:sp useBgFill="1">
        <p:nvSpPr>
          <p:cNvPr id="5" name="TextBox 4"/>
          <p:cNvSpPr txBox="1"/>
          <p:nvPr/>
        </p:nvSpPr>
        <p:spPr>
          <a:xfrm rot="20769377">
            <a:off x="1298448" y="1280160"/>
            <a:ext cx="5102807" cy="830997"/>
          </a:xfrm>
          <a:prstGeom prst="rect">
            <a:avLst/>
          </a:prstGeom>
          <a:ln w="76200">
            <a:solidFill>
              <a:schemeClr val="tx1"/>
            </a:solidFill>
          </a:ln>
        </p:spPr>
        <p:txBody>
          <a:bodyPr wrap="none" rtlCol="0">
            <a:spAutoFit/>
          </a:bodyPr>
          <a:lstStyle/>
          <a:p>
            <a:r>
              <a:rPr lang="en-US" sz="4800" b="1" dirty="0" smtClean="0"/>
              <a:t>People of the Parks</a:t>
            </a:r>
            <a:endParaRPr lang="en-US" sz="4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1000"/>
                                        <p:tgtEl>
                                          <p:spTgt spid="4">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1000"/>
                                        <p:tgtEl>
                                          <p:spTgt spid="4">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1000"/>
                                        <p:tgtEl>
                                          <p:spTgt spid="4">
                                            <p:txEl>
                                              <p:pRg st="0" end="0"/>
                                            </p:txEl>
                                          </p:spTgt>
                                        </p:tgtEl>
                                      </p:cBhvr>
                                    </p:animEffect>
                                    <p:set>
                                      <p:cBhvr>
                                        <p:cTn id="38" dur="1" fill="hold">
                                          <p:stCondLst>
                                            <p:cond delay="999"/>
                                          </p:stCondLst>
                                        </p:cTn>
                                        <p:tgtEl>
                                          <p:spTgt spid="4">
                                            <p:txEl>
                                              <p:pRg st="0" end="0"/>
                                            </p:txEl>
                                          </p:spTgt>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0"/>
                                        <p:tgtEl>
                                          <p:spTgt spid="8"/>
                                        </p:tgtEl>
                                      </p:cBhvr>
                                    </p:animEffect>
                                    <p:set>
                                      <p:cBhvr>
                                        <p:cTn id="41" dur="1" fill="hold">
                                          <p:stCondLst>
                                            <p:cond delay="999"/>
                                          </p:stCondLst>
                                        </p:cTn>
                                        <p:tgtEl>
                                          <p:spTgt spid="8"/>
                                        </p:tgtEl>
                                        <p:attrNameLst>
                                          <p:attrName>style.visibility</p:attrName>
                                        </p:attrNameLst>
                                      </p:cBhvr>
                                      <p:to>
                                        <p:strVal val="hidden"/>
                                      </p:to>
                                    </p:se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P spid="4" grpId="0" uiExpand="1" build="allAtOnce"/>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TextBox 4"/>
          <p:cNvSpPr txBox="1"/>
          <p:nvPr/>
        </p:nvSpPr>
        <p:spPr>
          <a:xfrm rot="20769377">
            <a:off x="1301605" y="1277433"/>
            <a:ext cx="5091205" cy="830997"/>
          </a:xfrm>
          <a:prstGeom prst="rect">
            <a:avLst/>
          </a:prstGeom>
          <a:ln w="76200">
            <a:solidFill>
              <a:schemeClr val="tx1"/>
            </a:solidFill>
          </a:ln>
        </p:spPr>
        <p:txBody>
          <a:bodyPr wrap="square" rtlCol="0">
            <a:spAutoFit/>
          </a:bodyPr>
          <a:lstStyle/>
          <a:p>
            <a:r>
              <a:rPr lang="en-US" sz="4800" b="1" dirty="0" smtClean="0"/>
              <a:t>People of the Parks</a:t>
            </a:r>
            <a:endParaRPr lang="en-US" sz="4800" b="1" dirty="0"/>
          </a:p>
        </p:txBody>
      </p:sp>
      <p:sp>
        <p:nvSpPr>
          <p:cNvPr id="4" name="Rectangle 3"/>
          <p:cNvSpPr/>
          <p:nvPr/>
        </p:nvSpPr>
        <p:spPr>
          <a:xfrm>
            <a:off x="0" y="990600"/>
            <a:ext cx="9144000" cy="5632311"/>
          </a:xfrm>
          <a:prstGeom prst="rect">
            <a:avLst/>
          </a:prstGeom>
        </p:spPr>
        <p:txBody>
          <a:bodyPr wrap="square">
            <a:spAutoFit/>
          </a:bodyPr>
          <a:lstStyle/>
          <a:p>
            <a:pPr lvl="0" eaLnBrk="0" fontAlgn="base" hangingPunct="0">
              <a:lnSpc>
                <a:spcPct val="150000"/>
              </a:lnSpc>
              <a:spcBef>
                <a:spcPct val="0"/>
              </a:spcBef>
              <a:spcAft>
                <a:spcPct val="0"/>
              </a:spcAft>
            </a:pPr>
            <a:r>
              <a:rPr lang="en-US" sz="4800" b="1" dirty="0" smtClean="0">
                <a:solidFill>
                  <a:srgbClr val="FF0000"/>
                </a:solidFill>
                <a:latin typeface="Arial" pitchFamily="34" charset="0"/>
                <a:cs typeface="Calibri" pitchFamily="34" charset="0"/>
              </a:rPr>
              <a:t>		</a:t>
            </a: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First Arrivals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Native Americans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Early Explorers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New World Settlers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American Visionaries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p:txBody>
      </p:sp>
      <p:sp>
        <p:nvSpPr>
          <p:cNvPr id="3" name="TextBox 2"/>
          <p:cNvSpPr txBox="1"/>
          <p:nvPr/>
        </p:nvSpPr>
        <p:spPr>
          <a:xfrm>
            <a:off x="0"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pic>
        <p:nvPicPr>
          <p:cNvPr id="12" name="Picture 4"/>
          <p:cNvPicPr>
            <a:picLocks noChangeAspect="1" noChangeArrowheads="1"/>
          </p:cNvPicPr>
          <p:nvPr/>
        </p:nvPicPr>
        <p:blipFill>
          <a:blip r:embed="rId3" cstate="print"/>
          <a:srcRect/>
          <a:stretch>
            <a:fillRect/>
          </a:stretch>
        </p:blipFill>
        <p:spPr bwMode="auto">
          <a:xfrm rot="20760000">
            <a:off x="1304640" y="2060562"/>
            <a:ext cx="6263640" cy="462519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xit" presetSubtype="0" fill="hold" nodeType="withEffect">
                                  <p:stCondLst>
                                    <p:cond delay="0"/>
                                  </p:stCondLst>
                                  <p:childTnLst>
                                    <p:animEffect transition="out" filter="fade">
                                      <p:cBhvr>
                                        <p:cTn id="12" dur="1000"/>
                                        <p:tgtEl>
                                          <p:spTgt spid="4">
                                            <p:txEl>
                                              <p:pRg st="1" end="1"/>
                                            </p:txEl>
                                          </p:spTgt>
                                        </p:tgtEl>
                                      </p:cBhvr>
                                    </p:animEffect>
                                    <p:set>
                                      <p:cBhvr>
                                        <p:cTn id="13" dur="1" fill="hold">
                                          <p:stCondLst>
                                            <p:cond delay="999"/>
                                          </p:stCondLst>
                                        </p:cTn>
                                        <p:tgtEl>
                                          <p:spTgt spid="4">
                                            <p:txEl>
                                              <p:pRg st="1" end="1"/>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4">
                                            <p:txEl>
                                              <p:pRg st="2" end="2"/>
                                            </p:txEl>
                                          </p:spTgt>
                                        </p:tgtEl>
                                      </p:cBhvr>
                                    </p:animEffect>
                                    <p:set>
                                      <p:cBhvr>
                                        <p:cTn id="16" dur="1" fill="hold">
                                          <p:stCondLst>
                                            <p:cond delay="999"/>
                                          </p:stCondLst>
                                        </p:cTn>
                                        <p:tgtEl>
                                          <p:spTgt spid="4">
                                            <p:txEl>
                                              <p:pRg st="2" end="2"/>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4">
                                            <p:txEl>
                                              <p:pRg st="3" end="3"/>
                                            </p:txEl>
                                          </p:spTgt>
                                        </p:tgtEl>
                                      </p:cBhvr>
                                    </p:animEffect>
                                    <p:set>
                                      <p:cBhvr>
                                        <p:cTn id="19" dur="1" fill="hold">
                                          <p:stCondLst>
                                            <p:cond delay="999"/>
                                          </p:stCondLst>
                                        </p:cTn>
                                        <p:tgtEl>
                                          <p:spTgt spid="4">
                                            <p:txEl>
                                              <p:pRg st="3" end="3"/>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4">
                                            <p:txEl>
                                              <p:pRg st="4" end="4"/>
                                            </p:txEl>
                                          </p:spTgt>
                                        </p:tgtEl>
                                      </p:cBhvr>
                                    </p:animEffect>
                                    <p:set>
                                      <p:cBhvr>
                                        <p:cTn id="22" dur="1" fill="hold">
                                          <p:stCondLst>
                                            <p:cond delay="999"/>
                                          </p:stCondLst>
                                        </p:cTn>
                                        <p:tgtEl>
                                          <p:spTgt spid="4">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TextBox 4"/>
          <p:cNvSpPr txBox="1"/>
          <p:nvPr/>
        </p:nvSpPr>
        <p:spPr>
          <a:xfrm rot="20769377">
            <a:off x="1299224" y="1286550"/>
            <a:ext cx="5093208" cy="830997"/>
          </a:xfrm>
          <a:prstGeom prst="rect">
            <a:avLst/>
          </a:prstGeom>
          <a:ln w="76200">
            <a:solidFill>
              <a:schemeClr val="tx1"/>
            </a:solidFill>
          </a:ln>
        </p:spPr>
        <p:txBody>
          <a:bodyPr wrap="square" rtlCol="0">
            <a:spAutoFit/>
          </a:bodyPr>
          <a:lstStyle/>
          <a:p>
            <a:r>
              <a:rPr lang="en-US" sz="4800" b="1" dirty="0" smtClean="0"/>
              <a:t>People of the Parks</a:t>
            </a:r>
            <a:endParaRPr lang="en-US" sz="4800" b="1" dirty="0"/>
          </a:p>
        </p:txBody>
      </p:sp>
      <p:pic>
        <p:nvPicPr>
          <p:cNvPr id="13" name="Picture 2"/>
          <p:cNvPicPr>
            <a:picLocks noChangeAspect="1" noChangeArrowheads="1"/>
          </p:cNvPicPr>
          <p:nvPr/>
        </p:nvPicPr>
        <p:blipFill>
          <a:blip r:embed="rId3" cstate="print"/>
          <a:srcRect l="886" t="5882" r="45944" b="2353"/>
          <a:stretch>
            <a:fillRect/>
          </a:stretch>
        </p:blipFill>
        <p:spPr bwMode="auto">
          <a:xfrm>
            <a:off x="-17585" y="155640"/>
            <a:ext cx="5155661" cy="6702359"/>
          </a:xfrm>
          <a:prstGeom prst="rect">
            <a:avLst/>
          </a:prstGeom>
          <a:noFill/>
          <a:ln w="9525">
            <a:noFill/>
            <a:miter lim="800000"/>
            <a:headEnd/>
            <a:tailEnd/>
          </a:ln>
          <a:effectLst/>
        </p:spPr>
      </p:pic>
      <p:sp>
        <p:nvSpPr>
          <p:cNvPr id="3" name="TextBox 2"/>
          <p:cNvSpPr txBox="1"/>
          <p:nvPr/>
        </p:nvSpPr>
        <p:spPr>
          <a:xfrm>
            <a:off x="0"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pic>
        <p:nvPicPr>
          <p:cNvPr id="14" name="Picture 4"/>
          <p:cNvPicPr>
            <a:picLocks noChangeAspect="1" noChangeArrowheads="1"/>
          </p:cNvPicPr>
          <p:nvPr/>
        </p:nvPicPr>
        <p:blipFill>
          <a:blip r:embed="rId4" cstate="print"/>
          <a:srcRect/>
          <a:stretch>
            <a:fillRect/>
          </a:stretch>
        </p:blipFill>
        <p:spPr bwMode="auto">
          <a:xfrm rot="20760000">
            <a:off x="1304640" y="2060562"/>
            <a:ext cx="6263640" cy="4625194"/>
          </a:xfrm>
          <a:prstGeom prst="rect">
            <a:avLst/>
          </a:prstGeom>
          <a:noFill/>
          <a:ln w="9525">
            <a:noFill/>
            <a:miter lim="800000"/>
            <a:headEnd/>
            <a:tailEnd/>
          </a:ln>
          <a:effectLst/>
        </p:spPr>
      </p:pic>
      <p:sp>
        <p:nvSpPr>
          <p:cNvPr id="12" name="Rectangle 11"/>
          <p:cNvSpPr/>
          <p:nvPr/>
        </p:nvSpPr>
        <p:spPr>
          <a:xfrm>
            <a:off x="1447800" y="1676400"/>
            <a:ext cx="3276600" cy="4191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64" presetClass="path" presetSubtype="0" accel="50000" decel="50000" fill="hold" nodeType="withEffect">
                                  <p:stCondLst>
                                    <p:cond delay="0"/>
                                  </p:stCondLst>
                                  <p:childTnLst>
                                    <p:animMotion origin="layout" path="M 5.55556E-7 -3.00578E-6 L -0.00174 -0.11514 " pathEditMode="relative" rAng="0" ptsTypes="AA">
                                      <p:cBhvr>
                                        <p:cTn id="9" dur="1000" fill="hold"/>
                                        <p:tgtEl>
                                          <p:spTgt spid="14"/>
                                        </p:tgtEl>
                                        <p:attrNameLst>
                                          <p:attrName>ppt_x</p:attrName>
                                          <p:attrName>ppt_y</p:attrName>
                                        </p:attrNameLst>
                                      </p:cBhvr>
                                      <p:rCtr x="-1" y="-58"/>
                                    </p:animMotion>
                                  </p:childTnLst>
                                </p:cTn>
                              </p:par>
                              <p:par>
                                <p:cTn id="10" presetID="8" presetClass="emph" presetSubtype="0" fill="hold" nodeType="withEffect">
                                  <p:stCondLst>
                                    <p:cond delay="0"/>
                                  </p:stCondLst>
                                  <p:childTnLst>
                                    <p:animRot by="840000">
                                      <p:cBhvr>
                                        <p:cTn id="11" dur="1000" fill="hold"/>
                                        <p:tgtEl>
                                          <p:spTgt spid="14"/>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Effect transition="in" filter="fade">
                                      <p:cBhvr>
                                        <p:cTn id="23" dur="1000"/>
                                        <p:tgtEl>
                                          <p:spTgt spid="13"/>
                                        </p:tgtEl>
                                      </p:cBhvr>
                                    </p:animEffect>
                                  </p:childTnLst>
                                </p:cTn>
                              </p:par>
                              <p:par>
                                <p:cTn id="24" presetID="10" presetClass="exit" presetSubtype="0" fill="hold" grpId="0" nodeType="withEffect">
                                  <p:stCondLst>
                                    <p:cond delay="500"/>
                                  </p:stCondLst>
                                  <p:childTnLst>
                                    <p:animEffect transition="out" filter="fade">
                                      <p:cBhvr>
                                        <p:cTn id="25" dur="1000"/>
                                        <p:tgtEl>
                                          <p:spTgt spid="3"/>
                                        </p:tgtEl>
                                      </p:cBhvr>
                                    </p:animEffect>
                                    <p:set>
                                      <p:cBhvr>
                                        <p:cTn id="26" dur="1" fill="hold">
                                          <p:stCondLst>
                                            <p:cond delay="999"/>
                                          </p:stCondLst>
                                        </p:cTn>
                                        <p:tgtEl>
                                          <p:spTgt spid="3"/>
                                        </p:tgtEl>
                                        <p:attrNameLst>
                                          <p:attrName>style.visibility</p:attrName>
                                        </p:attrNameLst>
                                      </p:cBhvr>
                                      <p:to>
                                        <p:strVal val="hidden"/>
                                      </p:to>
                                    </p:set>
                                  </p:childTnLst>
                                </p:cTn>
                              </p:par>
                              <p:par>
                                <p:cTn id="27" presetID="10" presetClass="exit" presetSubtype="0" fill="hold" grpId="1" nodeType="withEffect">
                                  <p:stCondLst>
                                    <p:cond delay="500"/>
                                  </p:stCondLst>
                                  <p:childTnLst>
                                    <p:animEffect transition="out" filter="fade">
                                      <p:cBhvr>
                                        <p:cTn id="28" dur="1000"/>
                                        <p:tgtEl>
                                          <p:spTgt spid="12"/>
                                        </p:tgtEl>
                                      </p:cBhvr>
                                    </p:animEffect>
                                    <p:set>
                                      <p:cBhvr>
                                        <p:cTn id="29" dur="1" fill="hold">
                                          <p:stCondLst>
                                            <p:cond delay="999"/>
                                          </p:stCondLst>
                                        </p:cTn>
                                        <p:tgtEl>
                                          <p:spTgt spid="12"/>
                                        </p:tgtEl>
                                        <p:attrNameLst>
                                          <p:attrName>style.visibility</p:attrName>
                                        </p:attrNameLst>
                                      </p:cBhvr>
                                      <p:to>
                                        <p:strVal val="hidden"/>
                                      </p:to>
                                    </p:set>
                                  </p:childTnLst>
                                </p:cTn>
                              </p:par>
                              <p:par>
                                <p:cTn id="30" presetID="10" presetClass="exit" presetSubtype="0" fill="hold" nodeType="withEffect">
                                  <p:stCondLst>
                                    <p:cond delay="500"/>
                                  </p:stCondLst>
                                  <p:childTnLst>
                                    <p:animEffect transition="out" filter="fade">
                                      <p:cBhvr>
                                        <p:cTn id="31" dur="1000"/>
                                        <p:tgtEl>
                                          <p:spTgt spid="14"/>
                                        </p:tgtEl>
                                      </p:cBhvr>
                                    </p:animEffect>
                                    <p:set>
                                      <p:cBhvr>
                                        <p:cTn id="32"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12" grpId="0" animBg="1"/>
      <p:bldP spid="12" grpId="1" animBg="1"/>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55828" t="5882" r="2523" b="2353"/>
          <a:stretch>
            <a:fillRect/>
          </a:stretch>
        </p:blipFill>
        <p:spPr bwMode="auto">
          <a:xfrm>
            <a:off x="4953000" y="155643"/>
            <a:ext cx="4038600" cy="6702357"/>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l="886" t="5882" r="45944" b="2353"/>
          <a:stretch>
            <a:fillRect/>
          </a:stretch>
        </p:blipFill>
        <p:spPr bwMode="auto">
          <a:xfrm>
            <a:off x="-17585" y="155640"/>
            <a:ext cx="5155661" cy="6702359"/>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769441"/>
          </a:xfrm>
          <a:prstGeom prst="rect">
            <a:avLst/>
          </a:prstGeom>
          <a:solidFill>
            <a:srgbClr val="FFFF00"/>
          </a:solidFill>
        </p:spPr>
        <p:txBody>
          <a:bodyPr wrap="square">
            <a:spAutoFit/>
          </a:bodyPr>
          <a:lstStyle/>
          <a:p>
            <a:pPr algn="ctr"/>
            <a:r>
              <a:rPr lang="en-US" sz="4400" b="1" dirty="0" smtClean="0"/>
              <a:t>CRUST BROKEN INTO 7 MAJOR PLATES</a:t>
            </a:r>
          </a:p>
        </p:txBody>
      </p:sp>
      <p:pic>
        <p:nvPicPr>
          <p:cNvPr id="1026" name="Picture 2"/>
          <p:cNvPicPr>
            <a:picLocks noChangeAspect="1" noChangeArrowheads="1"/>
          </p:cNvPicPr>
          <p:nvPr/>
        </p:nvPicPr>
        <p:blipFill>
          <a:blip r:embed="rId3" cstate="print"/>
          <a:srcRect/>
          <a:stretch>
            <a:fillRect/>
          </a:stretch>
        </p:blipFill>
        <p:spPr bwMode="auto">
          <a:xfrm>
            <a:off x="9296400" y="4038600"/>
            <a:ext cx="9442450" cy="47879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9296400" y="0"/>
            <a:ext cx="7175500" cy="3962400"/>
          </a:xfrm>
          <a:prstGeom prst="rect">
            <a:avLst/>
          </a:prstGeom>
          <a:noFill/>
          <a:ln w="9525">
            <a:noFill/>
            <a:miter lim="800000"/>
            <a:headEnd/>
            <a:tailEnd/>
          </a:ln>
        </p:spPr>
      </p:pic>
      <p:grpSp>
        <p:nvGrpSpPr>
          <p:cNvPr id="2" name="Group 11"/>
          <p:cNvGrpSpPr/>
          <p:nvPr/>
        </p:nvGrpSpPr>
        <p:grpSpPr>
          <a:xfrm>
            <a:off x="0" y="731520"/>
            <a:ext cx="9144000" cy="6126480"/>
            <a:chOff x="0" y="731520"/>
            <a:chExt cx="9144000" cy="6126480"/>
          </a:xfrm>
        </p:grpSpPr>
        <p:pic>
          <p:nvPicPr>
            <p:cNvPr id="163842" name="Picture 2" descr="https://home.nps.gov/subjects/geology/images/Fig-1-3-New-Tectonic-Map-x10.jpg?maxwidth=1200&amp;autorotate=false"/>
            <p:cNvPicPr>
              <a:picLocks noChangeAspect="1" noChangeArrowheads="1"/>
            </p:cNvPicPr>
            <p:nvPr/>
          </p:nvPicPr>
          <p:blipFill>
            <a:blip r:embed="rId5" cstate="print"/>
            <a:srcRect/>
            <a:stretch>
              <a:fillRect/>
            </a:stretch>
          </p:blipFill>
          <p:spPr bwMode="auto">
            <a:xfrm>
              <a:off x="0" y="731520"/>
              <a:ext cx="9144000" cy="6126480"/>
            </a:xfrm>
            <a:prstGeom prst="rect">
              <a:avLst/>
            </a:prstGeom>
            <a:noFill/>
          </p:spPr>
        </p:pic>
        <p:sp>
          <p:nvSpPr>
            <p:cNvPr id="11" name="5-Point Star 10"/>
            <p:cNvSpPr/>
            <p:nvPr/>
          </p:nvSpPr>
          <p:spPr>
            <a:xfrm>
              <a:off x="4800600" y="2590800"/>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3" name="TextBox 12"/>
          <p:cNvSpPr txBox="1"/>
          <p:nvPr/>
        </p:nvSpPr>
        <p:spPr>
          <a:xfrm>
            <a:off x="609600" y="2209800"/>
            <a:ext cx="762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outerShdw>
                </a:effectLst>
              </a:rPr>
              <a:t>1</a:t>
            </a:r>
            <a:endParaRPr lang="en-US" sz="4000" b="1" dirty="0">
              <a:solidFill>
                <a:srgbClr val="FF0000"/>
              </a:solidFill>
              <a:effectLst>
                <a:outerShdw blurRad="38100" dist="38100" dir="2700000" algn="tl">
                  <a:srgbClr val="000000"/>
                </a:outerShdw>
              </a:effectLst>
            </a:endParaRPr>
          </a:p>
        </p:txBody>
      </p:sp>
      <p:sp>
        <p:nvSpPr>
          <p:cNvPr id="14" name="TextBox 13"/>
          <p:cNvSpPr txBox="1"/>
          <p:nvPr/>
        </p:nvSpPr>
        <p:spPr>
          <a:xfrm>
            <a:off x="152400" y="3505200"/>
            <a:ext cx="762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outerShdw>
                </a:effectLst>
              </a:rPr>
              <a:t>2</a:t>
            </a:r>
            <a:endParaRPr lang="en-US" sz="4000" b="1" dirty="0">
              <a:solidFill>
                <a:srgbClr val="FF0000"/>
              </a:solidFill>
              <a:effectLst>
                <a:outerShdw blurRad="38100" dist="38100" dir="2700000" algn="tl">
                  <a:srgbClr val="000000"/>
                </a:outerShdw>
              </a:effectLst>
            </a:endParaRPr>
          </a:p>
        </p:txBody>
      </p:sp>
      <p:sp>
        <p:nvSpPr>
          <p:cNvPr id="15" name="TextBox 14"/>
          <p:cNvSpPr txBox="1"/>
          <p:nvPr/>
        </p:nvSpPr>
        <p:spPr>
          <a:xfrm>
            <a:off x="3124200" y="4267200"/>
            <a:ext cx="762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outerShdw>
                </a:effectLst>
              </a:rPr>
              <a:t>3</a:t>
            </a:r>
            <a:endParaRPr lang="en-US" sz="4000" b="1" dirty="0">
              <a:solidFill>
                <a:srgbClr val="FF0000"/>
              </a:solidFill>
              <a:effectLst>
                <a:outerShdw blurRad="38100" dist="38100" dir="2700000" algn="tl">
                  <a:srgbClr val="000000"/>
                </a:outerShdw>
              </a:effectLst>
            </a:endParaRPr>
          </a:p>
        </p:txBody>
      </p:sp>
      <p:sp>
        <p:nvSpPr>
          <p:cNvPr id="17" name="TextBox 16"/>
          <p:cNvSpPr txBox="1"/>
          <p:nvPr/>
        </p:nvSpPr>
        <p:spPr>
          <a:xfrm>
            <a:off x="4648200" y="5105400"/>
            <a:ext cx="762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outerShdw>
                </a:effectLst>
              </a:rPr>
              <a:t>4</a:t>
            </a:r>
            <a:endParaRPr lang="en-US" sz="4000" b="1" dirty="0">
              <a:solidFill>
                <a:srgbClr val="FF0000"/>
              </a:solidFill>
              <a:effectLst>
                <a:outerShdw blurRad="38100" dist="38100" dir="2700000" algn="tl">
                  <a:srgbClr val="000000"/>
                </a:outerShdw>
              </a:effectLst>
            </a:endParaRPr>
          </a:p>
        </p:txBody>
      </p:sp>
      <p:sp>
        <p:nvSpPr>
          <p:cNvPr id="18" name="TextBox 17"/>
          <p:cNvSpPr txBox="1"/>
          <p:nvPr/>
        </p:nvSpPr>
        <p:spPr>
          <a:xfrm>
            <a:off x="5562600" y="838200"/>
            <a:ext cx="762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outerShdw>
                </a:effectLst>
              </a:rPr>
              <a:t>5</a:t>
            </a:r>
            <a:endParaRPr lang="en-US" sz="4000" b="1" dirty="0">
              <a:solidFill>
                <a:srgbClr val="FF0000"/>
              </a:solidFill>
              <a:effectLst>
                <a:outerShdw blurRad="38100" dist="38100" dir="2700000" algn="tl">
                  <a:srgbClr val="000000"/>
                </a:outerShdw>
              </a:effectLst>
            </a:endParaRPr>
          </a:p>
        </p:txBody>
      </p:sp>
      <p:sp>
        <p:nvSpPr>
          <p:cNvPr id="22" name="TextBox 21"/>
          <p:cNvSpPr txBox="1"/>
          <p:nvPr/>
        </p:nvSpPr>
        <p:spPr>
          <a:xfrm>
            <a:off x="6019800" y="4539344"/>
            <a:ext cx="762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outerShdw>
                </a:effectLst>
              </a:rPr>
              <a:t>6</a:t>
            </a:r>
            <a:endParaRPr lang="en-US" sz="4000" b="1" dirty="0">
              <a:solidFill>
                <a:srgbClr val="FF0000"/>
              </a:solidFill>
              <a:effectLst>
                <a:outerShdw blurRad="38100" dist="38100" dir="2700000" algn="tl">
                  <a:srgbClr val="000000"/>
                </a:outerShdw>
              </a:effectLst>
            </a:endParaRPr>
          </a:p>
        </p:txBody>
      </p:sp>
      <p:sp>
        <p:nvSpPr>
          <p:cNvPr id="23" name="TextBox 22"/>
          <p:cNvSpPr txBox="1"/>
          <p:nvPr/>
        </p:nvSpPr>
        <p:spPr>
          <a:xfrm>
            <a:off x="7772400" y="3657600"/>
            <a:ext cx="762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outerShdw>
                </a:effectLst>
              </a:rPr>
              <a:t>7</a:t>
            </a:r>
            <a:endParaRPr lang="en-US" sz="4000" b="1" dirty="0">
              <a:solidFill>
                <a:srgbClr val="FF0000"/>
              </a:solidFill>
              <a:effectLst>
                <a:outerShdw blurRad="38100" dist="38100" dir="2700000" algn="tl">
                  <a:srgbClr val="000000"/>
                </a:outerShdw>
              </a:effectLst>
            </a:endParaRPr>
          </a:p>
        </p:txBody>
      </p:sp>
      <p:sp>
        <p:nvSpPr>
          <p:cNvPr id="24" name="TextBox 23"/>
          <p:cNvSpPr txBox="1"/>
          <p:nvPr/>
        </p:nvSpPr>
        <p:spPr>
          <a:xfrm>
            <a:off x="8382000" y="1371600"/>
            <a:ext cx="762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outerShdw>
                </a:effectLst>
              </a:rPr>
              <a:t>1</a:t>
            </a:r>
            <a:endParaRPr lang="en-US" sz="4000" b="1" dirty="0">
              <a:solidFill>
                <a:srgbClr val="FF0000"/>
              </a:solidFill>
              <a:effectLst>
                <a:outerShdw blurRad="38100" dist="38100" dir="2700000" algn="tl">
                  <a:srgbClr val="000000"/>
                </a:outerShdw>
              </a:effectLst>
            </a:endParaRPr>
          </a:p>
        </p:txBody>
      </p:sp>
      <p:sp>
        <p:nvSpPr>
          <p:cNvPr id="25" name="TextBox 24"/>
          <p:cNvSpPr txBox="1"/>
          <p:nvPr/>
        </p:nvSpPr>
        <p:spPr>
          <a:xfrm>
            <a:off x="838200" y="1066800"/>
            <a:ext cx="7772400" cy="2308324"/>
          </a:xfrm>
          <a:prstGeom prst="rect">
            <a:avLst/>
          </a:prstGeom>
          <a:solidFill>
            <a:srgbClr val="FFFF00"/>
          </a:solidFill>
          <a:ln>
            <a:solidFill>
              <a:schemeClr val="tx1"/>
            </a:solidFill>
          </a:ln>
        </p:spPr>
        <p:txBody>
          <a:bodyPr wrap="square" rtlCol="0">
            <a:spAutoFit/>
          </a:bodyPr>
          <a:lstStyle/>
          <a:p>
            <a:pPr algn="ctr"/>
            <a:r>
              <a:rPr lang="en-US" sz="4800" dirty="0" smtClean="0">
                <a:ln w="0">
                  <a:solidFill>
                    <a:sysClr val="windowText" lastClr="000000"/>
                  </a:solidFill>
                </a:ln>
              </a:rPr>
              <a:t>And the plates move in different directions AND at different speeds!</a:t>
            </a:r>
            <a:endParaRPr lang="en-US" sz="4800" dirty="0">
              <a:ln w="0">
                <a:solidFill>
                  <a:sysClr val="windowText" lastClr="000000"/>
                </a:solidFill>
              </a:ln>
            </a:endParaRPr>
          </a:p>
        </p:txBody>
      </p:sp>
      <p:sp>
        <p:nvSpPr>
          <p:cNvPr id="26" name="Rounded Rectangle 25"/>
          <p:cNvSpPr/>
          <p:nvPr/>
        </p:nvSpPr>
        <p:spPr>
          <a:xfrm>
            <a:off x="1219200" y="6096000"/>
            <a:ext cx="1524000" cy="66751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p:nvSpPr>
        <p:spPr>
          <a:xfrm>
            <a:off x="3810000" y="6110112"/>
            <a:ext cx="1524000" cy="66751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ounded Rectangle 27"/>
          <p:cNvSpPr/>
          <p:nvPr/>
        </p:nvSpPr>
        <p:spPr>
          <a:xfrm>
            <a:off x="6248400" y="6110112"/>
            <a:ext cx="1524000" cy="66751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838200" y="3505200"/>
            <a:ext cx="7772400" cy="2308324"/>
          </a:xfrm>
          <a:prstGeom prst="rect">
            <a:avLst/>
          </a:prstGeom>
          <a:solidFill>
            <a:srgbClr val="FFFF00"/>
          </a:solidFill>
          <a:ln>
            <a:solidFill>
              <a:schemeClr val="tx1"/>
            </a:solidFill>
          </a:ln>
        </p:spPr>
        <p:txBody>
          <a:bodyPr wrap="square" rtlCol="0">
            <a:spAutoFit/>
          </a:bodyPr>
          <a:lstStyle/>
          <a:p>
            <a:pPr algn="ctr"/>
            <a:r>
              <a:rPr lang="en-US" sz="4800" dirty="0" smtClean="0">
                <a:ln w="0">
                  <a:solidFill>
                    <a:sysClr val="windowText" lastClr="000000"/>
                  </a:solidFill>
                </a:ln>
              </a:rPr>
              <a:t>So it’s easy to understand how they might make contact with each other…</a:t>
            </a:r>
            <a:endParaRPr lang="en-US" sz="4800" dirty="0">
              <a:ln w="0">
                <a:solidFill>
                  <a:sysClr val="windowText" lastClr="000000"/>
                </a:solidFill>
              </a:ln>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290">
                                          <p:stCondLst>
                                            <p:cond delay="0"/>
                                          </p:stCondLst>
                                        </p:cTn>
                                        <p:tgtEl>
                                          <p:spTgt spid="13"/>
                                        </p:tgtEl>
                                      </p:cBhvr>
                                    </p:animEffect>
                                    <p:anim calcmode="lin" valueType="num">
                                      <p:cBhvr>
                                        <p:cTn id="14"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19" dur="13">
                                          <p:stCondLst>
                                            <p:cond delay="325"/>
                                          </p:stCondLst>
                                        </p:cTn>
                                        <p:tgtEl>
                                          <p:spTgt spid="13"/>
                                        </p:tgtEl>
                                      </p:cBhvr>
                                      <p:to x="100000" y="60000"/>
                                    </p:animScale>
                                    <p:animScale>
                                      <p:cBhvr>
                                        <p:cTn id="20" dur="83" decel="50000">
                                          <p:stCondLst>
                                            <p:cond delay="338"/>
                                          </p:stCondLst>
                                        </p:cTn>
                                        <p:tgtEl>
                                          <p:spTgt spid="13"/>
                                        </p:tgtEl>
                                      </p:cBhvr>
                                      <p:to x="100000" y="100000"/>
                                    </p:animScale>
                                    <p:animScale>
                                      <p:cBhvr>
                                        <p:cTn id="21" dur="13">
                                          <p:stCondLst>
                                            <p:cond delay="656"/>
                                          </p:stCondLst>
                                        </p:cTn>
                                        <p:tgtEl>
                                          <p:spTgt spid="13"/>
                                        </p:tgtEl>
                                      </p:cBhvr>
                                      <p:to x="100000" y="80000"/>
                                    </p:animScale>
                                    <p:animScale>
                                      <p:cBhvr>
                                        <p:cTn id="22" dur="83" decel="50000">
                                          <p:stCondLst>
                                            <p:cond delay="669"/>
                                          </p:stCondLst>
                                        </p:cTn>
                                        <p:tgtEl>
                                          <p:spTgt spid="13"/>
                                        </p:tgtEl>
                                      </p:cBhvr>
                                      <p:to x="100000" y="100000"/>
                                    </p:animScale>
                                    <p:animScale>
                                      <p:cBhvr>
                                        <p:cTn id="23" dur="13">
                                          <p:stCondLst>
                                            <p:cond delay="821"/>
                                          </p:stCondLst>
                                        </p:cTn>
                                        <p:tgtEl>
                                          <p:spTgt spid="13"/>
                                        </p:tgtEl>
                                      </p:cBhvr>
                                      <p:to x="100000" y="90000"/>
                                    </p:animScale>
                                    <p:animScale>
                                      <p:cBhvr>
                                        <p:cTn id="24" dur="83" decel="50000">
                                          <p:stCondLst>
                                            <p:cond delay="834"/>
                                          </p:stCondLst>
                                        </p:cTn>
                                        <p:tgtEl>
                                          <p:spTgt spid="13"/>
                                        </p:tgtEl>
                                      </p:cBhvr>
                                      <p:to x="100000" y="100000"/>
                                    </p:animScale>
                                    <p:animScale>
                                      <p:cBhvr>
                                        <p:cTn id="25" dur="13">
                                          <p:stCondLst>
                                            <p:cond delay="904"/>
                                          </p:stCondLst>
                                        </p:cTn>
                                        <p:tgtEl>
                                          <p:spTgt spid="13"/>
                                        </p:tgtEl>
                                      </p:cBhvr>
                                      <p:to x="100000" y="95000"/>
                                    </p:animScale>
                                    <p:animScale>
                                      <p:cBhvr>
                                        <p:cTn id="26" dur="83" decel="50000">
                                          <p:stCondLst>
                                            <p:cond delay="917"/>
                                          </p:stCondLst>
                                        </p:cTn>
                                        <p:tgtEl>
                                          <p:spTgt spid="13"/>
                                        </p:tgtEl>
                                      </p:cBhvr>
                                      <p:to x="100000" y="100000"/>
                                    </p:animScale>
                                  </p:childTnLst>
                                </p:cTn>
                              </p:par>
                              <p:par>
                                <p:cTn id="27" presetID="26"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290">
                                          <p:stCondLst>
                                            <p:cond delay="0"/>
                                          </p:stCondLst>
                                        </p:cTn>
                                        <p:tgtEl>
                                          <p:spTgt spid="24"/>
                                        </p:tgtEl>
                                      </p:cBhvr>
                                    </p:animEffect>
                                    <p:anim calcmode="lin" valueType="num">
                                      <p:cBhvr>
                                        <p:cTn id="30" dur="911"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1" dur="332"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2" dur="332" tmFilter="0, 0; 0.125,0.2665; 0.25,0.4; 0.375,0.465; 0.5,0.5;  0.625,0.535; 0.75,0.6; 0.875,0.7335; 1,1">
                                          <p:stCondLst>
                                            <p:cond delay="332"/>
                                          </p:stCondLst>
                                        </p:cTn>
                                        <p:tgtEl>
                                          <p:spTgt spid="24"/>
                                        </p:tgtEl>
                                        <p:attrNameLst>
                                          <p:attrName>ppt_y</p:attrName>
                                        </p:attrNameLst>
                                      </p:cBhvr>
                                      <p:tavLst>
                                        <p:tav tm="0" fmla="#ppt_y-sin(pi*$)/9">
                                          <p:val>
                                            <p:fltVal val="0"/>
                                          </p:val>
                                        </p:tav>
                                        <p:tav tm="100000">
                                          <p:val>
                                            <p:fltVal val="1"/>
                                          </p:val>
                                        </p:tav>
                                      </p:tavLst>
                                    </p:anim>
                                    <p:anim calcmode="lin" valueType="num">
                                      <p:cBhvr>
                                        <p:cTn id="33" dur="166" tmFilter="0, 0; 0.125,0.2665; 0.25,0.4; 0.375,0.465; 0.5,0.5;  0.625,0.535; 0.75,0.6; 0.875,0.7335; 1,1">
                                          <p:stCondLst>
                                            <p:cond delay="662"/>
                                          </p:stCondLst>
                                        </p:cTn>
                                        <p:tgtEl>
                                          <p:spTgt spid="24"/>
                                        </p:tgtEl>
                                        <p:attrNameLst>
                                          <p:attrName>ppt_y</p:attrName>
                                        </p:attrNameLst>
                                      </p:cBhvr>
                                      <p:tavLst>
                                        <p:tav tm="0" fmla="#ppt_y-sin(pi*$)/27">
                                          <p:val>
                                            <p:fltVal val="0"/>
                                          </p:val>
                                        </p:tav>
                                        <p:tav tm="100000">
                                          <p:val>
                                            <p:fltVal val="1"/>
                                          </p:val>
                                        </p:tav>
                                      </p:tavLst>
                                    </p:anim>
                                    <p:anim calcmode="lin" valueType="num">
                                      <p:cBhvr>
                                        <p:cTn id="34" dur="82" tmFilter="0, 0; 0.125,0.2665; 0.25,0.4; 0.375,0.465; 0.5,0.5;  0.625,0.535; 0.75,0.6; 0.875,0.7335; 1,1">
                                          <p:stCondLst>
                                            <p:cond delay="828"/>
                                          </p:stCondLst>
                                        </p:cTn>
                                        <p:tgtEl>
                                          <p:spTgt spid="24"/>
                                        </p:tgtEl>
                                        <p:attrNameLst>
                                          <p:attrName>ppt_y</p:attrName>
                                        </p:attrNameLst>
                                      </p:cBhvr>
                                      <p:tavLst>
                                        <p:tav tm="0" fmla="#ppt_y-sin(pi*$)/81">
                                          <p:val>
                                            <p:fltVal val="0"/>
                                          </p:val>
                                        </p:tav>
                                        <p:tav tm="100000">
                                          <p:val>
                                            <p:fltVal val="1"/>
                                          </p:val>
                                        </p:tav>
                                      </p:tavLst>
                                    </p:anim>
                                    <p:animScale>
                                      <p:cBhvr>
                                        <p:cTn id="35" dur="13">
                                          <p:stCondLst>
                                            <p:cond delay="325"/>
                                          </p:stCondLst>
                                        </p:cTn>
                                        <p:tgtEl>
                                          <p:spTgt spid="24"/>
                                        </p:tgtEl>
                                      </p:cBhvr>
                                      <p:to x="100000" y="60000"/>
                                    </p:animScale>
                                    <p:animScale>
                                      <p:cBhvr>
                                        <p:cTn id="36" dur="83" decel="50000">
                                          <p:stCondLst>
                                            <p:cond delay="338"/>
                                          </p:stCondLst>
                                        </p:cTn>
                                        <p:tgtEl>
                                          <p:spTgt spid="24"/>
                                        </p:tgtEl>
                                      </p:cBhvr>
                                      <p:to x="100000" y="100000"/>
                                    </p:animScale>
                                    <p:animScale>
                                      <p:cBhvr>
                                        <p:cTn id="37" dur="13">
                                          <p:stCondLst>
                                            <p:cond delay="656"/>
                                          </p:stCondLst>
                                        </p:cTn>
                                        <p:tgtEl>
                                          <p:spTgt spid="24"/>
                                        </p:tgtEl>
                                      </p:cBhvr>
                                      <p:to x="100000" y="80000"/>
                                    </p:animScale>
                                    <p:animScale>
                                      <p:cBhvr>
                                        <p:cTn id="38" dur="83" decel="50000">
                                          <p:stCondLst>
                                            <p:cond delay="669"/>
                                          </p:stCondLst>
                                        </p:cTn>
                                        <p:tgtEl>
                                          <p:spTgt spid="24"/>
                                        </p:tgtEl>
                                      </p:cBhvr>
                                      <p:to x="100000" y="100000"/>
                                    </p:animScale>
                                    <p:animScale>
                                      <p:cBhvr>
                                        <p:cTn id="39" dur="13">
                                          <p:stCondLst>
                                            <p:cond delay="821"/>
                                          </p:stCondLst>
                                        </p:cTn>
                                        <p:tgtEl>
                                          <p:spTgt spid="24"/>
                                        </p:tgtEl>
                                      </p:cBhvr>
                                      <p:to x="100000" y="90000"/>
                                    </p:animScale>
                                    <p:animScale>
                                      <p:cBhvr>
                                        <p:cTn id="40" dur="83" decel="50000">
                                          <p:stCondLst>
                                            <p:cond delay="834"/>
                                          </p:stCondLst>
                                        </p:cTn>
                                        <p:tgtEl>
                                          <p:spTgt spid="24"/>
                                        </p:tgtEl>
                                      </p:cBhvr>
                                      <p:to x="100000" y="100000"/>
                                    </p:animScale>
                                    <p:animScale>
                                      <p:cBhvr>
                                        <p:cTn id="41" dur="13">
                                          <p:stCondLst>
                                            <p:cond delay="904"/>
                                          </p:stCondLst>
                                        </p:cTn>
                                        <p:tgtEl>
                                          <p:spTgt spid="24"/>
                                        </p:tgtEl>
                                      </p:cBhvr>
                                      <p:to x="100000" y="95000"/>
                                    </p:animScale>
                                    <p:animScale>
                                      <p:cBhvr>
                                        <p:cTn id="42" dur="83" decel="50000">
                                          <p:stCondLst>
                                            <p:cond delay="917"/>
                                          </p:stCondLst>
                                        </p:cTn>
                                        <p:tgtEl>
                                          <p:spTgt spid="24"/>
                                        </p:tgtEl>
                                      </p:cBhvr>
                                      <p:to x="100000" y="100000"/>
                                    </p:animScale>
                                  </p:childTnLst>
                                </p:cTn>
                              </p:par>
                            </p:childTnLst>
                          </p:cTn>
                        </p:par>
                        <p:par>
                          <p:cTn id="43" fill="hold">
                            <p:stCondLst>
                              <p:cond delay="1500"/>
                            </p:stCondLst>
                            <p:childTnLst>
                              <p:par>
                                <p:cTn id="44" presetID="26" presetClass="entr" presetSubtype="0"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290">
                                          <p:stCondLst>
                                            <p:cond delay="0"/>
                                          </p:stCondLst>
                                        </p:cTn>
                                        <p:tgtEl>
                                          <p:spTgt spid="14"/>
                                        </p:tgtEl>
                                      </p:cBhvr>
                                    </p:animEffect>
                                    <p:anim calcmode="lin" valueType="num">
                                      <p:cBhvr>
                                        <p:cTn id="47"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8"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9"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50"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51"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52" dur="13">
                                          <p:stCondLst>
                                            <p:cond delay="325"/>
                                          </p:stCondLst>
                                        </p:cTn>
                                        <p:tgtEl>
                                          <p:spTgt spid="14"/>
                                        </p:tgtEl>
                                      </p:cBhvr>
                                      <p:to x="100000" y="60000"/>
                                    </p:animScale>
                                    <p:animScale>
                                      <p:cBhvr>
                                        <p:cTn id="53" dur="83" decel="50000">
                                          <p:stCondLst>
                                            <p:cond delay="338"/>
                                          </p:stCondLst>
                                        </p:cTn>
                                        <p:tgtEl>
                                          <p:spTgt spid="14"/>
                                        </p:tgtEl>
                                      </p:cBhvr>
                                      <p:to x="100000" y="100000"/>
                                    </p:animScale>
                                    <p:animScale>
                                      <p:cBhvr>
                                        <p:cTn id="54" dur="13">
                                          <p:stCondLst>
                                            <p:cond delay="656"/>
                                          </p:stCondLst>
                                        </p:cTn>
                                        <p:tgtEl>
                                          <p:spTgt spid="14"/>
                                        </p:tgtEl>
                                      </p:cBhvr>
                                      <p:to x="100000" y="80000"/>
                                    </p:animScale>
                                    <p:animScale>
                                      <p:cBhvr>
                                        <p:cTn id="55" dur="83" decel="50000">
                                          <p:stCondLst>
                                            <p:cond delay="669"/>
                                          </p:stCondLst>
                                        </p:cTn>
                                        <p:tgtEl>
                                          <p:spTgt spid="14"/>
                                        </p:tgtEl>
                                      </p:cBhvr>
                                      <p:to x="100000" y="100000"/>
                                    </p:animScale>
                                    <p:animScale>
                                      <p:cBhvr>
                                        <p:cTn id="56" dur="13">
                                          <p:stCondLst>
                                            <p:cond delay="821"/>
                                          </p:stCondLst>
                                        </p:cTn>
                                        <p:tgtEl>
                                          <p:spTgt spid="14"/>
                                        </p:tgtEl>
                                      </p:cBhvr>
                                      <p:to x="100000" y="90000"/>
                                    </p:animScale>
                                    <p:animScale>
                                      <p:cBhvr>
                                        <p:cTn id="57" dur="83" decel="50000">
                                          <p:stCondLst>
                                            <p:cond delay="834"/>
                                          </p:stCondLst>
                                        </p:cTn>
                                        <p:tgtEl>
                                          <p:spTgt spid="14"/>
                                        </p:tgtEl>
                                      </p:cBhvr>
                                      <p:to x="100000" y="100000"/>
                                    </p:animScale>
                                    <p:animScale>
                                      <p:cBhvr>
                                        <p:cTn id="58" dur="13">
                                          <p:stCondLst>
                                            <p:cond delay="904"/>
                                          </p:stCondLst>
                                        </p:cTn>
                                        <p:tgtEl>
                                          <p:spTgt spid="14"/>
                                        </p:tgtEl>
                                      </p:cBhvr>
                                      <p:to x="100000" y="95000"/>
                                    </p:animScale>
                                    <p:animScale>
                                      <p:cBhvr>
                                        <p:cTn id="59" dur="83" decel="50000">
                                          <p:stCondLst>
                                            <p:cond delay="917"/>
                                          </p:stCondLst>
                                        </p:cTn>
                                        <p:tgtEl>
                                          <p:spTgt spid="14"/>
                                        </p:tgtEl>
                                      </p:cBhvr>
                                      <p:to x="100000" y="100000"/>
                                    </p:animScale>
                                  </p:childTnLst>
                                </p:cTn>
                              </p:par>
                            </p:childTnLst>
                          </p:cTn>
                        </p:par>
                        <p:par>
                          <p:cTn id="60" fill="hold">
                            <p:stCondLst>
                              <p:cond delay="2500"/>
                            </p:stCondLst>
                            <p:childTnLst>
                              <p:par>
                                <p:cTn id="61" presetID="26" presetClass="entr" presetSubtype="0"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down)">
                                      <p:cBhvr>
                                        <p:cTn id="63" dur="290">
                                          <p:stCondLst>
                                            <p:cond delay="0"/>
                                          </p:stCondLst>
                                        </p:cTn>
                                        <p:tgtEl>
                                          <p:spTgt spid="15"/>
                                        </p:tgtEl>
                                      </p:cBhvr>
                                    </p:animEffect>
                                    <p:anim calcmode="lin" valueType="num">
                                      <p:cBhvr>
                                        <p:cTn id="6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6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6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69" dur="13">
                                          <p:stCondLst>
                                            <p:cond delay="325"/>
                                          </p:stCondLst>
                                        </p:cTn>
                                        <p:tgtEl>
                                          <p:spTgt spid="15"/>
                                        </p:tgtEl>
                                      </p:cBhvr>
                                      <p:to x="100000" y="60000"/>
                                    </p:animScale>
                                    <p:animScale>
                                      <p:cBhvr>
                                        <p:cTn id="70" dur="83" decel="50000">
                                          <p:stCondLst>
                                            <p:cond delay="338"/>
                                          </p:stCondLst>
                                        </p:cTn>
                                        <p:tgtEl>
                                          <p:spTgt spid="15"/>
                                        </p:tgtEl>
                                      </p:cBhvr>
                                      <p:to x="100000" y="100000"/>
                                    </p:animScale>
                                    <p:animScale>
                                      <p:cBhvr>
                                        <p:cTn id="71" dur="13">
                                          <p:stCondLst>
                                            <p:cond delay="656"/>
                                          </p:stCondLst>
                                        </p:cTn>
                                        <p:tgtEl>
                                          <p:spTgt spid="15"/>
                                        </p:tgtEl>
                                      </p:cBhvr>
                                      <p:to x="100000" y="80000"/>
                                    </p:animScale>
                                    <p:animScale>
                                      <p:cBhvr>
                                        <p:cTn id="72" dur="83" decel="50000">
                                          <p:stCondLst>
                                            <p:cond delay="669"/>
                                          </p:stCondLst>
                                        </p:cTn>
                                        <p:tgtEl>
                                          <p:spTgt spid="15"/>
                                        </p:tgtEl>
                                      </p:cBhvr>
                                      <p:to x="100000" y="100000"/>
                                    </p:animScale>
                                    <p:animScale>
                                      <p:cBhvr>
                                        <p:cTn id="73" dur="13">
                                          <p:stCondLst>
                                            <p:cond delay="821"/>
                                          </p:stCondLst>
                                        </p:cTn>
                                        <p:tgtEl>
                                          <p:spTgt spid="15"/>
                                        </p:tgtEl>
                                      </p:cBhvr>
                                      <p:to x="100000" y="90000"/>
                                    </p:animScale>
                                    <p:animScale>
                                      <p:cBhvr>
                                        <p:cTn id="74" dur="83" decel="50000">
                                          <p:stCondLst>
                                            <p:cond delay="834"/>
                                          </p:stCondLst>
                                        </p:cTn>
                                        <p:tgtEl>
                                          <p:spTgt spid="15"/>
                                        </p:tgtEl>
                                      </p:cBhvr>
                                      <p:to x="100000" y="100000"/>
                                    </p:animScale>
                                    <p:animScale>
                                      <p:cBhvr>
                                        <p:cTn id="75" dur="13">
                                          <p:stCondLst>
                                            <p:cond delay="904"/>
                                          </p:stCondLst>
                                        </p:cTn>
                                        <p:tgtEl>
                                          <p:spTgt spid="15"/>
                                        </p:tgtEl>
                                      </p:cBhvr>
                                      <p:to x="100000" y="95000"/>
                                    </p:animScale>
                                    <p:animScale>
                                      <p:cBhvr>
                                        <p:cTn id="76" dur="83" decel="50000">
                                          <p:stCondLst>
                                            <p:cond delay="917"/>
                                          </p:stCondLst>
                                        </p:cTn>
                                        <p:tgtEl>
                                          <p:spTgt spid="15"/>
                                        </p:tgtEl>
                                      </p:cBhvr>
                                      <p:to x="100000" y="100000"/>
                                    </p:animScale>
                                  </p:childTnLst>
                                </p:cTn>
                              </p:par>
                            </p:childTnLst>
                          </p:cTn>
                        </p:par>
                        <p:par>
                          <p:cTn id="77" fill="hold">
                            <p:stCondLst>
                              <p:cond delay="3500"/>
                            </p:stCondLst>
                            <p:childTnLst>
                              <p:par>
                                <p:cTn id="78" presetID="26" presetClass="entr" presetSubtype="0" fill="hold" grpId="0" nodeType="after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ipe(down)">
                                      <p:cBhvr>
                                        <p:cTn id="80" dur="290">
                                          <p:stCondLst>
                                            <p:cond delay="0"/>
                                          </p:stCondLst>
                                        </p:cTn>
                                        <p:tgtEl>
                                          <p:spTgt spid="17"/>
                                        </p:tgtEl>
                                      </p:cBhvr>
                                    </p:animEffect>
                                    <p:anim calcmode="lin" valueType="num">
                                      <p:cBhvr>
                                        <p:cTn id="81"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2"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83"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84"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85"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86" dur="13">
                                          <p:stCondLst>
                                            <p:cond delay="325"/>
                                          </p:stCondLst>
                                        </p:cTn>
                                        <p:tgtEl>
                                          <p:spTgt spid="17"/>
                                        </p:tgtEl>
                                      </p:cBhvr>
                                      <p:to x="100000" y="60000"/>
                                    </p:animScale>
                                    <p:animScale>
                                      <p:cBhvr>
                                        <p:cTn id="87" dur="83" decel="50000">
                                          <p:stCondLst>
                                            <p:cond delay="338"/>
                                          </p:stCondLst>
                                        </p:cTn>
                                        <p:tgtEl>
                                          <p:spTgt spid="17"/>
                                        </p:tgtEl>
                                      </p:cBhvr>
                                      <p:to x="100000" y="100000"/>
                                    </p:animScale>
                                    <p:animScale>
                                      <p:cBhvr>
                                        <p:cTn id="88" dur="13">
                                          <p:stCondLst>
                                            <p:cond delay="656"/>
                                          </p:stCondLst>
                                        </p:cTn>
                                        <p:tgtEl>
                                          <p:spTgt spid="17"/>
                                        </p:tgtEl>
                                      </p:cBhvr>
                                      <p:to x="100000" y="80000"/>
                                    </p:animScale>
                                    <p:animScale>
                                      <p:cBhvr>
                                        <p:cTn id="89" dur="83" decel="50000">
                                          <p:stCondLst>
                                            <p:cond delay="669"/>
                                          </p:stCondLst>
                                        </p:cTn>
                                        <p:tgtEl>
                                          <p:spTgt spid="17"/>
                                        </p:tgtEl>
                                      </p:cBhvr>
                                      <p:to x="100000" y="100000"/>
                                    </p:animScale>
                                    <p:animScale>
                                      <p:cBhvr>
                                        <p:cTn id="90" dur="13">
                                          <p:stCondLst>
                                            <p:cond delay="821"/>
                                          </p:stCondLst>
                                        </p:cTn>
                                        <p:tgtEl>
                                          <p:spTgt spid="17"/>
                                        </p:tgtEl>
                                      </p:cBhvr>
                                      <p:to x="100000" y="90000"/>
                                    </p:animScale>
                                    <p:animScale>
                                      <p:cBhvr>
                                        <p:cTn id="91" dur="83" decel="50000">
                                          <p:stCondLst>
                                            <p:cond delay="834"/>
                                          </p:stCondLst>
                                        </p:cTn>
                                        <p:tgtEl>
                                          <p:spTgt spid="17"/>
                                        </p:tgtEl>
                                      </p:cBhvr>
                                      <p:to x="100000" y="100000"/>
                                    </p:animScale>
                                    <p:animScale>
                                      <p:cBhvr>
                                        <p:cTn id="92" dur="13">
                                          <p:stCondLst>
                                            <p:cond delay="904"/>
                                          </p:stCondLst>
                                        </p:cTn>
                                        <p:tgtEl>
                                          <p:spTgt spid="17"/>
                                        </p:tgtEl>
                                      </p:cBhvr>
                                      <p:to x="100000" y="95000"/>
                                    </p:animScale>
                                    <p:animScale>
                                      <p:cBhvr>
                                        <p:cTn id="93" dur="83" decel="50000">
                                          <p:stCondLst>
                                            <p:cond delay="917"/>
                                          </p:stCondLst>
                                        </p:cTn>
                                        <p:tgtEl>
                                          <p:spTgt spid="17"/>
                                        </p:tgtEl>
                                      </p:cBhvr>
                                      <p:to x="100000" y="100000"/>
                                    </p:animScale>
                                  </p:childTnLst>
                                </p:cTn>
                              </p:par>
                            </p:childTnLst>
                          </p:cTn>
                        </p:par>
                        <p:par>
                          <p:cTn id="94" fill="hold">
                            <p:stCondLst>
                              <p:cond delay="4500"/>
                            </p:stCondLst>
                            <p:childTnLst>
                              <p:par>
                                <p:cTn id="95" presetID="26" presetClass="entr" presetSubtype="0" fill="hold" grpId="0" nodeType="after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wipe(down)">
                                      <p:cBhvr>
                                        <p:cTn id="97" dur="290">
                                          <p:stCondLst>
                                            <p:cond delay="0"/>
                                          </p:stCondLst>
                                        </p:cTn>
                                        <p:tgtEl>
                                          <p:spTgt spid="18"/>
                                        </p:tgtEl>
                                      </p:cBhvr>
                                    </p:animEffect>
                                    <p:anim calcmode="lin" valueType="num">
                                      <p:cBhvr>
                                        <p:cTn id="98"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9"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0"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101"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102"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103" dur="13">
                                          <p:stCondLst>
                                            <p:cond delay="325"/>
                                          </p:stCondLst>
                                        </p:cTn>
                                        <p:tgtEl>
                                          <p:spTgt spid="18"/>
                                        </p:tgtEl>
                                      </p:cBhvr>
                                      <p:to x="100000" y="60000"/>
                                    </p:animScale>
                                    <p:animScale>
                                      <p:cBhvr>
                                        <p:cTn id="104" dur="83" decel="50000">
                                          <p:stCondLst>
                                            <p:cond delay="338"/>
                                          </p:stCondLst>
                                        </p:cTn>
                                        <p:tgtEl>
                                          <p:spTgt spid="18"/>
                                        </p:tgtEl>
                                      </p:cBhvr>
                                      <p:to x="100000" y="100000"/>
                                    </p:animScale>
                                    <p:animScale>
                                      <p:cBhvr>
                                        <p:cTn id="105" dur="13">
                                          <p:stCondLst>
                                            <p:cond delay="656"/>
                                          </p:stCondLst>
                                        </p:cTn>
                                        <p:tgtEl>
                                          <p:spTgt spid="18"/>
                                        </p:tgtEl>
                                      </p:cBhvr>
                                      <p:to x="100000" y="80000"/>
                                    </p:animScale>
                                    <p:animScale>
                                      <p:cBhvr>
                                        <p:cTn id="106" dur="83" decel="50000">
                                          <p:stCondLst>
                                            <p:cond delay="669"/>
                                          </p:stCondLst>
                                        </p:cTn>
                                        <p:tgtEl>
                                          <p:spTgt spid="18"/>
                                        </p:tgtEl>
                                      </p:cBhvr>
                                      <p:to x="100000" y="100000"/>
                                    </p:animScale>
                                    <p:animScale>
                                      <p:cBhvr>
                                        <p:cTn id="107" dur="13">
                                          <p:stCondLst>
                                            <p:cond delay="821"/>
                                          </p:stCondLst>
                                        </p:cTn>
                                        <p:tgtEl>
                                          <p:spTgt spid="18"/>
                                        </p:tgtEl>
                                      </p:cBhvr>
                                      <p:to x="100000" y="90000"/>
                                    </p:animScale>
                                    <p:animScale>
                                      <p:cBhvr>
                                        <p:cTn id="108" dur="83" decel="50000">
                                          <p:stCondLst>
                                            <p:cond delay="834"/>
                                          </p:stCondLst>
                                        </p:cTn>
                                        <p:tgtEl>
                                          <p:spTgt spid="18"/>
                                        </p:tgtEl>
                                      </p:cBhvr>
                                      <p:to x="100000" y="100000"/>
                                    </p:animScale>
                                    <p:animScale>
                                      <p:cBhvr>
                                        <p:cTn id="109" dur="13">
                                          <p:stCondLst>
                                            <p:cond delay="904"/>
                                          </p:stCondLst>
                                        </p:cTn>
                                        <p:tgtEl>
                                          <p:spTgt spid="18"/>
                                        </p:tgtEl>
                                      </p:cBhvr>
                                      <p:to x="100000" y="95000"/>
                                    </p:animScale>
                                    <p:animScale>
                                      <p:cBhvr>
                                        <p:cTn id="110" dur="83" decel="50000">
                                          <p:stCondLst>
                                            <p:cond delay="917"/>
                                          </p:stCondLst>
                                        </p:cTn>
                                        <p:tgtEl>
                                          <p:spTgt spid="18"/>
                                        </p:tgtEl>
                                      </p:cBhvr>
                                      <p:to x="100000" y="100000"/>
                                    </p:animScale>
                                  </p:childTnLst>
                                </p:cTn>
                              </p:par>
                            </p:childTnLst>
                          </p:cTn>
                        </p:par>
                        <p:par>
                          <p:cTn id="111" fill="hold">
                            <p:stCondLst>
                              <p:cond delay="5500"/>
                            </p:stCondLst>
                            <p:childTnLst>
                              <p:par>
                                <p:cTn id="112" presetID="26" presetClass="entr" presetSubtype="0" fill="hold" grpId="0" nodeType="afterEffect">
                                  <p:stCondLst>
                                    <p:cond delay="0"/>
                                  </p:stCondLst>
                                  <p:childTnLst>
                                    <p:set>
                                      <p:cBhvr>
                                        <p:cTn id="113" dur="1" fill="hold">
                                          <p:stCondLst>
                                            <p:cond delay="0"/>
                                          </p:stCondLst>
                                        </p:cTn>
                                        <p:tgtEl>
                                          <p:spTgt spid="22"/>
                                        </p:tgtEl>
                                        <p:attrNameLst>
                                          <p:attrName>style.visibility</p:attrName>
                                        </p:attrNameLst>
                                      </p:cBhvr>
                                      <p:to>
                                        <p:strVal val="visible"/>
                                      </p:to>
                                    </p:set>
                                    <p:animEffect transition="in" filter="wipe(down)">
                                      <p:cBhvr>
                                        <p:cTn id="114" dur="290">
                                          <p:stCondLst>
                                            <p:cond delay="0"/>
                                          </p:stCondLst>
                                        </p:cTn>
                                        <p:tgtEl>
                                          <p:spTgt spid="22"/>
                                        </p:tgtEl>
                                      </p:cBhvr>
                                    </p:animEffect>
                                    <p:anim calcmode="lin" valueType="num">
                                      <p:cBhvr>
                                        <p:cTn id="115" dur="91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16" dur="33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17" dur="332" tmFilter="0, 0; 0.125,0.2665; 0.25,0.4; 0.375,0.465; 0.5,0.5;  0.625,0.535; 0.75,0.6; 0.875,0.7335; 1,1">
                                          <p:stCondLst>
                                            <p:cond delay="332"/>
                                          </p:stCondLst>
                                        </p:cTn>
                                        <p:tgtEl>
                                          <p:spTgt spid="22"/>
                                        </p:tgtEl>
                                        <p:attrNameLst>
                                          <p:attrName>ppt_y</p:attrName>
                                        </p:attrNameLst>
                                      </p:cBhvr>
                                      <p:tavLst>
                                        <p:tav tm="0" fmla="#ppt_y-sin(pi*$)/9">
                                          <p:val>
                                            <p:fltVal val="0"/>
                                          </p:val>
                                        </p:tav>
                                        <p:tav tm="100000">
                                          <p:val>
                                            <p:fltVal val="1"/>
                                          </p:val>
                                        </p:tav>
                                      </p:tavLst>
                                    </p:anim>
                                    <p:anim calcmode="lin" valueType="num">
                                      <p:cBhvr>
                                        <p:cTn id="118" dur="166" tmFilter="0, 0; 0.125,0.2665; 0.25,0.4; 0.375,0.465; 0.5,0.5;  0.625,0.535; 0.75,0.6; 0.875,0.7335; 1,1">
                                          <p:stCondLst>
                                            <p:cond delay="662"/>
                                          </p:stCondLst>
                                        </p:cTn>
                                        <p:tgtEl>
                                          <p:spTgt spid="22"/>
                                        </p:tgtEl>
                                        <p:attrNameLst>
                                          <p:attrName>ppt_y</p:attrName>
                                        </p:attrNameLst>
                                      </p:cBhvr>
                                      <p:tavLst>
                                        <p:tav tm="0" fmla="#ppt_y-sin(pi*$)/27">
                                          <p:val>
                                            <p:fltVal val="0"/>
                                          </p:val>
                                        </p:tav>
                                        <p:tav tm="100000">
                                          <p:val>
                                            <p:fltVal val="1"/>
                                          </p:val>
                                        </p:tav>
                                      </p:tavLst>
                                    </p:anim>
                                    <p:anim calcmode="lin" valueType="num">
                                      <p:cBhvr>
                                        <p:cTn id="119" dur="82" tmFilter="0, 0; 0.125,0.2665; 0.25,0.4; 0.375,0.465; 0.5,0.5;  0.625,0.535; 0.75,0.6; 0.875,0.7335; 1,1">
                                          <p:stCondLst>
                                            <p:cond delay="828"/>
                                          </p:stCondLst>
                                        </p:cTn>
                                        <p:tgtEl>
                                          <p:spTgt spid="22"/>
                                        </p:tgtEl>
                                        <p:attrNameLst>
                                          <p:attrName>ppt_y</p:attrName>
                                        </p:attrNameLst>
                                      </p:cBhvr>
                                      <p:tavLst>
                                        <p:tav tm="0" fmla="#ppt_y-sin(pi*$)/81">
                                          <p:val>
                                            <p:fltVal val="0"/>
                                          </p:val>
                                        </p:tav>
                                        <p:tav tm="100000">
                                          <p:val>
                                            <p:fltVal val="1"/>
                                          </p:val>
                                        </p:tav>
                                      </p:tavLst>
                                    </p:anim>
                                    <p:animScale>
                                      <p:cBhvr>
                                        <p:cTn id="120" dur="13">
                                          <p:stCondLst>
                                            <p:cond delay="325"/>
                                          </p:stCondLst>
                                        </p:cTn>
                                        <p:tgtEl>
                                          <p:spTgt spid="22"/>
                                        </p:tgtEl>
                                      </p:cBhvr>
                                      <p:to x="100000" y="60000"/>
                                    </p:animScale>
                                    <p:animScale>
                                      <p:cBhvr>
                                        <p:cTn id="121" dur="83" decel="50000">
                                          <p:stCondLst>
                                            <p:cond delay="338"/>
                                          </p:stCondLst>
                                        </p:cTn>
                                        <p:tgtEl>
                                          <p:spTgt spid="22"/>
                                        </p:tgtEl>
                                      </p:cBhvr>
                                      <p:to x="100000" y="100000"/>
                                    </p:animScale>
                                    <p:animScale>
                                      <p:cBhvr>
                                        <p:cTn id="122" dur="13">
                                          <p:stCondLst>
                                            <p:cond delay="656"/>
                                          </p:stCondLst>
                                        </p:cTn>
                                        <p:tgtEl>
                                          <p:spTgt spid="22"/>
                                        </p:tgtEl>
                                      </p:cBhvr>
                                      <p:to x="100000" y="80000"/>
                                    </p:animScale>
                                    <p:animScale>
                                      <p:cBhvr>
                                        <p:cTn id="123" dur="83" decel="50000">
                                          <p:stCondLst>
                                            <p:cond delay="669"/>
                                          </p:stCondLst>
                                        </p:cTn>
                                        <p:tgtEl>
                                          <p:spTgt spid="22"/>
                                        </p:tgtEl>
                                      </p:cBhvr>
                                      <p:to x="100000" y="100000"/>
                                    </p:animScale>
                                    <p:animScale>
                                      <p:cBhvr>
                                        <p:cTn id="124" dur="13">
                                          <p:stCondLst>
                                            <p:cond delay="821"/>
                                          </p:stCondLst>
                                        </p:cTn>
                                        <p:tgtEl>
                                          <p:spTgt spid="22"/>
                                        </p:tgtEl>
                                      </p:cBhvr>
                                      <p:to x="100000" y="90000"/>
                                    </p:animScale>
                                    <p:animScale>
                                      <p:cBhvr>
                                        <p:cTn id="125" dur="83" decel="50000">
                                          <p:stCondLst>
                                            <p:cond delay="834"/>
                                          </p:stCondLst>
                                        </p:cTn>
                                        <p:tgtEl>
                                          <p:spTgt spid="22"/>
                                        </p:tgtEl>
                                      </p:cBhvr>
                                      <p:to x="100000" y="100000"/>
                                    </p:animScale>
                                    <p:animScale>
                                      <p:cBhvr>
                                        <p:cTn id="126" dur="13">
                                          <p:stCondLst>
                                            <p:cond delay="904"/>
                                          </p:stCondLst>
                                        </p:cTn>
                                        <p:tgtEl>
                                          <p:spTgt spid="22"/>
                                        </p:tgtEl>
                                      </p:cBhvr>
                                      <p:to x="100000" y="95000"/>
                                    </p:animScale>
                                    <p:animScale>
                                      <p:cBhvr>
                                        <p:cTn id="127" dur="83" decel="50000">
                                          <p:stCondLst>
                                            <p:cond delay="917"/>
                                          </p:stCondLst>
                                        </p:cTn>
                                        <p:tgtEl>
                                          <p:spTgt spid="22"/>
                                        </p:tgtEl>
                                      </p:cBhvr>
                                      <p:to x="100000" y="100000"/>
                                    </p:animScale>
                                  </p:childTnLst>
                                </p:cTn>
                              </p:par>
                            </p:childTnLst>
                          </p:cTn>
                        </p:par>
                        <p:par>
                          <p:cTn id="128" fill="hold">
                            <p:stCondLst>
                              <p:cond delay="6500"/>
                            </p:stCondLst>
                            <p:childTnLst>
                              <p:par>
                                <p:cTn id="129" presetID="26" presetClass="entr" presetSubtype="0" fill="hold" grpId="0" nodeType="after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wipe(down)">
                                      <p:cBhvr>
                                        <p:cTn id="131" dur="290">
                                          <p:stCondLst>
                                            <p:cond delay="0"/>
                                          </p:stCondLst>
                                        </p:cTn>
                                        <p:tgtEl>
                                          <p:spTgt spid="23"/>
                                        </p:tgtEl>
                                      </p:cBhvr>
                                    </p:animEffect>
                                    <p:anim calcmode="lin" valueType="num">
                                      <p:cBhvr>
                                        <p:cTn id="132"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33"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34"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35"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36"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7" dur="13">
                                          <p:stCondLst>
                                            <p:cond delay="325"/>
                                          </p:stCondLst>
                                        </p:cTn>
                                        <p:tgtEl>
                                          <p:spTgt spid="23"/>
                                        </p:tgtEl>
                                      </p:cBhvr>
                                      <p:to x="100000" y="60000"/>
                                    </p:animScale>
                                    <p:animScale>
                                      <p:cBhvr>
                                        <p:cTn id="138" dur="83" decel="50000">
                                          <p:stCondLst>
                                            <p:cond delay="338"/>
                                          </p:stCondLst>
                                        </p:cTn>
                                        <p:tgtEl>
                                          <p:spTgt spid="23"/>
                                        </p:tgtEl>
                                      </p:cBhvr>
                                      <p:to x="100000" y="100000"/>
                                    </p:animScale>
                                    <p:animScale>
                                      <p:cBhvr>
                                        <p:cTn id="139" dur="13">
                                          <p:stCondLst>
                                            <p:cond delay="656"/>
                                          </p:stCondLst>
                                        </p:cTn>
                                        <p:tgtEl>
                                          <p:spTgt spid="23"/>
                                        </p:tgtEl>
                                      </p:cBhvr>
                                      <p:to x="100000" y="80000"/>
                                    </p:animScale>
                                    <p:animScale>
                                      <p:cBhvr>
                                        <p:cTn id="140" dur="83" decel="50000">
                                          <p:stCondLst>
                                            <p:cond delay="669"/>
                                          </p:stCondLst>
                                        </p:cTn>
                                        <p:tgtEl>
                                          <p:spTgt spid="23"/>
                                        </p:tgtEl>
                                      </p:cBhvr>
                                      <p:to x="100000" y="100000"/>
                                    </p:animScale>
                                    <p:animScale>
                                      <p:cBhvr>
                                        <p:cTn id="141" dur="13">
                                          <p:stCondLst>
                                            <p:cond delay="821"/>
                                          </p:stCondLst>
                                        </p:cTn>
                                        <p:tgtEl>
                                          <p:spTgt spid="23"/>
                                        </p:tgtEl>
                                      </p:cBhvr>
                                      <p:to x="100000" y="90000"/>
                                    </p:animScale>
                                    <p:animScale>
                                      <p:cBhvr>
                                        <p:cTn id="142" dur="83" decel="50000">
                                          <p:stCondLst>
                                            <p:cond delay="834"/>
                                          </p:stCondLst>
                                        </p:cTn>
                                        <p:tgtEl>
                                          <p:spTgt spid="23"/>
                                        </p:tgtEl>
                                      </p:cBhvr>
                                      <p:to x="100000" y="100000"/>
                                    </p:animScale>
                                    <p:animScale>
                                      <p:cBhvr>
                                        <p:cTn id="143" dur="13">
                                          <p:stCondLst>
                                            <p:cond delay="904"/>
                                          </p:stCondLst>
                                        </p:cTn>
                                        <p:tgtEl>
                                          <p:spTgt spid="23"/>
                                        </p:tgtEl>
                                      </p:cBhvr>
                                      <p:to x="100000" y="95000"/>
                                    </p:animScale>
                                    <p:animScale>
                                      <p:cBhvr>
                                        <p:cTn id="144" dur="83" decel="50000">
                                          <p:stCondLst>
                                            <p:cond delay="917"/>
                                          </p:stCondLst>
                                        </p:cTn>
                                        <p:tgtEl>
                                          <p:spTgt spid="23"/>
                                        </p:tgtEl>
                                      </p:cBhvr>
                                      <p:to x="100000" y="100000"/>
                                    </p:animScale>
                                  </p:childTnLst>
                                </p:cTn>
                              </p:par>
                            </p:childTnLst>
                          </p:cTn>
                        </p:par>
                      </p:childTnLst>
                    </p:cTn>
                  </p:par>
                  <p:par>
                    <p:cTn id="145" fill="hold">
                      <p:stCondLst>
                        <p:cond delay="indefinite"/>
                      </p:stCondLst>
                      <p:childTnLst>
                        <p:par>
                          <p:cTn id="146" fill="hold">
                            <p:stCondLst>
                              <p:cond delay="0"/>
                            </p:stCondLst>
                            <p:childTnLst>
                              <p:par>
                                <p:cTn id="147" presetID="53" presetClass="entr" presetSubtype="0" fill="hold" grpId="0" nodeType="clickEffect">
                                  <p:stCondLst>
                                    <p:cond delay="0"/>
                                  </p:stCondLst>
                                  <p:childTnLst>
                                    <p:set>
                                      <p:cBhvr>
                                        <p:cTn id="148" dur="1" fill="hold">
                                          <p:stCondLst>
                                            <p:cond delay="0"/>
                                          </p:stCondLst>
                                        </p:cTn>
                                        <p:tgtEl>
                                          <p:spTgt spid="25"/>
                                        </p:tgtEl>
                                        <p:attrNameLst>
                                          <p:attrName>style.visibility</p:attrName>
                                        </p:attrNameLst>
                                      </p:cBhvr>
                                      <p:to>
                                        <p:strVal val="visible"/>
                                      </p:to>
                                    </p:set>
                                    <p:anim calcmode="lin" valueType="num">
                                      <p:cBhvr>
                                        <p:cTn id="149" dur="500" fill="hold"/>
                                        <p:tgtEl>
                                          <p:spTgt spid="25"/>
                                        </p:tgtEl>
                                        <p:attrNameLst>
                                          <p:attrName>ppt_w</p:attrName>
                                        </p:attrNameLst>
                                      </p:cBhvr>
                                      <p:tavLst>
                                        <p:tav tm="0">
                                          <p:val>
                                            <p:fltVal val="0"/>
                                          </p:val>
                                        </p:tav>
                                        <p:tav tm="100000">
                                          <p:val>
                                            <p:strVal val="#ppt_w"/>
                                          </p:val>
                                        </p:tav>
                                      </p:tavLst>
                                    </p:anim>
                                    <p:anim calcmode="lin" valueType="num">
                                      <p:cBhvr>
                                        <p:cTn id="150" dur="500" fill="hold"/>
                                        <p:tgtEl>
                                          <p:spTgt spid="25"/>
                                        </p:tgtEl>
                                        <p:attrNameLst>
                                          <p:attrName>ppt_h</p:attrName>
                                        </p:attrNameLst>
                                      </p:cBhvr>
                                      <p:tavLst>
                                        <p:tav tm="0">
                                          <p:val>
                                            <p:fltVal val="0"/>
                                          </p:val>
                                        </p:tav>
                                        <p:tav tm="100000">
                                          <p:val>
                                            <p:strVal val="#ppt_h"/>
                                          </p:val>
                                        </p:tav>
                                      </p:tavLst>
                                    </p:anim>
                                    <p:animEffect transition="in" filter="fade">
                                      <p:cBhvr>
                                        <p:cTn id="151" dur="500"/>
                                        <p:tgtEl>
                                          <p:spTgt spid="25"/>
                                        </p:tgtEl>
                                      </p:cBhvr>
                                    </p:animEffect>
                                  </p:childTnLst>
                                </p:cTn>
                              </p:par>
                            </p:childTnLst>
                          </p:cTn>
                        </p:par>
                      </p:childTnLst>
                    </p:cTn>
                  </p:par>
                  <p:par>
                    <p:cTn id="152" fill="hold">
                      <p:stCondLst>
                        <p:cond delay="indefinite"/>
                      </p:stCondLst>
                      <p:childTnLst>
                        <p:par>
                          <p:cTn id="153" fill="hold">
                            <p:stCondLst>
                              <p:cond delay="0"/>
                            </p:stCondLst>
                            <p:childTnLst>
                              <p:par>
                                <p:cTn id="154" presetID="53" presetClass="entr" presetSubtype="0" fill="hold" grpId="0" nodeType="clickEffect">
                                  <p:stCondLst>
                                    <p:cond delay="0"/>
                                  </p:stCondLst>
                                  <p:childTnLst>
                                    <p:set>
                                      <p:cBhvr>
                                        <p:cTn id="155" dur="1" fill="hold">
                                          <p:stCondLst>
                                            <p:cond delay="0"/>
                                          </p:stCondLst>
                                        </p:cTn>
                                        <p:tgtEl>
                                          <p:spTgt spid="29"/>
                                        </p:tgtEl>
                                        <p:attrNameLst>
                                          <p:attrName>style.visibility</p:attrName>
                                        </p:attrNameLst>
                                      </p:cBhvr>
                                      <p:to>
                                        <p:strVal val="visible"/>
                                      </p:to>
                                    </p:set>
                                    <p:anim calcmode="lin" valueType="num">
                                      <p:cBhvr>
                                        <p:cTn id="156" dur="500" fill="hold"/>
                                        <p:tgtEl>
                                          <p:spTgt spid="29"/>
                                        </p:tgtEl>
                                        <p:attrNameLst>
                                          <p:attrName>ppt_w</p:attrName>
                                        </p:attrNameLst>
                                      </p:cBhvr>
                                      <p:tavLst>
                                        <p:tav tm="0">
                                          <p:val>
                                            <p:fltVal val="0"/>
                                          </p:val>
                                        </p:tav>
                                        <p:tav tm="100000">
                                          <p:val>
                                            <p:strVal val="#ppt_w"/>
                                          </p:val>
                                        </p:tav>
                                      </p:tavLst>
                                    </p:anim>
                                    <p:anim calcmode="lin" valueType="num">
                                      <p:cBhvr>
                                        <p:cTn id="157" dur="500" fill="hold"/>
                                        <p:tgtEl>
                                          <p:spTgt spid="29"/>
                                        </p:tgtEl>
                                        <p:attrNameLst>
                                          <p:attrName>ppt_h</p:attrName>
                                        </p:attrNameLst>
                                      </p:cBhvr>
                                      <p:tavLst>
                                        <p:tav tm="0">
                                          <p:val>
                                            <p:fltVal val="0"/>
                                          </p:val>
                                        </p:tav>
                                        <p:tav tm="100000">
                                          <p:val>
                                            <p:strVal val="#ppt_h"/>
                                          </p:val>
                                        </p:tav>
                                      </p:tavLst>
                                    </p:anim>
                                    <p:animEffect transition="in" filter="fade">
                                      <p:cBhvr>
                                        <p:cTn id="158" dur="500"/>
                                        <p:tgtEl>
                                          <p:spTgt spid="29"/>
                                        </p:tgtEl>
                                      </p:cBhvr>
                                    </p:animEffect>
                                  </p:childTnLst>
                                </p:cTn>
                              </p:par>
                            </p:childTnLst>
                          </p:cTn>
                        </p:par>
                      </p:childTnLst>
                    </p:cTn>
                  </p:par>
                  <p:par>
                    <p:cTn id="159" fill="hold">
                      <p:stCondLst>
                        <p:cond delay="indefinite"/>
                      </p:stCondLst>
                      <p:childTnLst>
                        <p:par>
                          <p:cTn id="160" fill="hold">
                            <p:stCondLst>
                              <p:cond delay="0"/>
                            </p:stCondLst>
                            <p:childTnLst>
                              <p:par>
                                <p:cTn id="161" presetID="26" presetClass="entr" presetSubtype="0" fill="hold" grpId="0" nodeType="clickEffect">
                                  <p:stCondLst>
                                    <p:cond delay="0"/>
                                  </p:stCondLst>
                                  <p:childTnLst>
                                    <p:set>
                                      <p:cBhvr>
                                        <p:cTn id="162" dur="1" fill="hold">
                                          <p:stCondLst>
                                            <p:cond delay="0"/>
                                          </p:stCondLst>
                                        </p:cTn>
                                        <p:tgtEl>
                                          <p:spTgt spid="26"/>
                                        </p:tgtEl>
                                        <p:attrNameLst>
                                          <p:attrName>style.visibility</p:attrName>
                                        </p:attrNameLst>
                                      </p:cBhvr>
                                      <p:to>
                                        <p:strVal val="visible"/>
                                      </p:to>
                                    </p:set>
                                    <p:animEffect transition="in" filter="wipe(down)">
                                      <p:cBhvr>
                                        <p:cTn id="163" dur="580">
                                          <p:stCondLst>
                                            <p:cond delay="0"/>
                                          </p:stCondLst>
                                        </p:cTn>
                                        <p:tgtEl>
                                          <p:spTgt spid="26"/>
                                        </p:tgtEl>
                                      </p:cBhvr>
                                    </p:animEffect>
                                    <p:anim calcmode="lin" valueType="num">
                                      <p:cBhvr>
                                        <p:cTn id="16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6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6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6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6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69" dur="26">
                                          <p:stCondLst>
                                            <p:cond delay="650"/>
                                          </p:stCondLst>
                                        </p:cTn>
                                        <p:tgtEl>
                                          <p:spTgt spid="26"/>
                                        </p:tgtEl>
                                      </p:cBhvr>
                                      <p:to x="100000" y="60000"/>
                                    </p:animScale>
                                    <p:animScale>
                                      <p:cBhvr>
                                        <p:cTn id="170" dur="166" decel="50000">
                                          <p:stCondLst>
                                            <p:cond delay="676"/>
                                          </p:stCondLst>
                                        </p:cTn>
                                        <p:tgtEl>
                                          <p:spTgt spid="26"/>
                                        </p:tgtEl>
                                      </p:cBhvr>
                                      <p:to x="100000" y="100000"/>
                                    </p:animScale>
                                    <p:animScale>
                                      <p:cBhvr>
                                        <p:cTn id="171" dur="26">
                                          <p:stCondLst>
                                            <p:cond delay="1312"/>
                                          </p:stCondLst>
                                        </p:cTn>
                                        <p:tgtEl>
                                          <p:spTgt spid="26"/>
                                        </p:tgtEl>
                                      </p:cBhvr>
                                      <p:to x="100000" y="80000"/>
                                    </p:animScale>
                                    <p:animScale>
                                      <p:cBhvr>
                                        <p:cTn id="172" dur="166" decel="50000">
                                          <p:stCondLst>
                                            <p:cond delay="1338"/>
                                          </p:stCondLst>
                                        </p:cTn>
                                        <p:tgtEl>
                                          <p:spTgt spid="26"/>
                                        </p:tgtEl>
                                      </p:cBhvr>
                                      <p:to x="100000" y="100000"/>
                                    </p:animScale>
                                    <p:animScale>
                                      <p:cBhvr>
                                        <p:cTn id="173" dur="26">
                                          <p:stCondLst>
                                            <p:cond delay="1642"/>
                                          </p:stCondLst>
                                        </p:cTn>
                                        <p:tgtEl>
                                          <p:spTgt spid="26"/>
                                        </p:tgtEl>
                                      </p:cBhvr>
                                      <p:to x="100000" y="90000"/>
                                    </p:animScale>
                                    <p:animScale>
                                      <p:cBhvr>
                                        <p:cTn id="174" dur="166" decel="50000">
                                          <p:stCondLst>
                                            <p:cond delay="1668"/>
                                          </p:stCondLst>
                                        </p:cTn>
                                        <p:tgtEl>
                                          <p:spTgt spid="26"/>
                                        </p:tgtEl>
                                      </p:cBhvr>
                                      <p:to x="100000" y="100000"/>
                                    </p:animScale>
                                    <p:animScale>
                                      <p:cBhvr>
                                        <p:cTn id="175" dur="26">
                                          <p:stCondLst>
                                            <p:cond delay="1808"/>
                                          </p:stCondLst>
                                        </p:cTn>
                                        <p:tgtEl>
                                          <p:spTgt spid="26"/>
                                        </p:tgtEl>
                                      </p:cBhvr>
                                      <p:to x="100000" y="95000"/>
                                    </p:animScale>
                                    <p:animScale>
                                      <p:cBhvr>
                                        <p:cTn id="176" dur="166" decel="50000">
                                          <p:stCondLst>
                                            <p:cond delay="1834"/>
                                          </p:stCondLst>
                                        </p:cTn>
                                        <p:tgtEl>
                                          <p:spTgt spid="26"/>
                                        </p:tgtEl>
                                      </p:cBhvr>
                                      <p:to x="100000" y="100000"/>
                                    </p:animScale>
                                  </p:childTnLst>
                                </p:cTn>
                              </p:par>
                            </p:childTnLst>
                          </p:cTn>
                        </p:par>
                      </p:childTnLst>
                    </p:cTn>
                  </p:par>
                  <p:par>
                    <p:cTn id="177" fill="hold">
                      <p:stCondLst>
                        <p:cond delay="indefinite"/>
                      </p:stCondLst>
                      <p:childTnLst>
                        <p:par>
                          <p:cTn id="178" fill="hold">
                            <p:stCondLst>
                              <p:cond delay="0"/>
                            </p:stCondLst>
                            <p:childTnLst>
                              <p:par>
                                <p:cTn id="179" presetID="10" presetClass="exit" presetSubtype="0" fill="hold" grpId="1" nodeType="clickEffect">
                                  <p:stCondLst>
                                    <p:cond delay="0"/>
                                  </p:stCondLst>
                                  <p:childTnLst>
                                    <p:animEffect transition="out" filter="fade">
                                      <p:cBhvr>
                                        <p:cTn id="180" dur="1000"/>
                                        <p:tgtEl>
                                          <p:spTgt spid="26"/>
                                        </p:tgtEl>
                                      </p:cBhvr>
                                    </p:animEffect>
                                    <p:set>
                                      <p:cBhvr>
                                        <p:cTn id="181" dur="1" fill="hold">
                                          <p:stCondLst>
                                            <p:cond delay="999"/>
                                          </p:stCondLst>
                                        </p:cTn>
                                        <p:tgtEl>
                                          <p:spTgt spid="26"/>
                                        </p:tgtEl>
                                        <p:attrNameLst>
                                          <p:attrName>style.visibility</p:attrName>
                                        </p:attrNameLst>
                                      </p:cBhvr>
                                      <p:to>
                                        <p:strVal val="hidden"/>
                                      </p:to>
                                    </p:set>
                                  </p:childTnLst>
                                </p:cTn>
                              </p:par>
                              <p:par>
                                <p:cTn id="182" presetID="26" presetClass="entr" presetSubtype="0" fill="hold" grpId="0" nodeType="withEffect">
                                  <p:stCondLst>
                                    <p:cond delay="0"/>
                                  </p:stCondLst>
                                  <p:childTnLst>
                                    <p:set>
                                      <p:cBhvr>
                                        <p:cTn id="183" dur="1" fill="hold">
                                          <p:stCondLst>
                                            <p:cond delay="0"/>
                                          </p:stCondLst>
                                        </p:cTn>
                                        <p:tgtEl>
                                          <p:spTgt spid="27"/>
                                        </p:tgtEl>
                                        <p:attrNameLst>
                                          <p:attrName>style.visibility</p:attrName>
                                        </p:attrNameLst>
                                      </p:cBhvr>
                                      <p:to>
                                        <p:strVal val="visible"/>
                                      </p:to>
                                    </p:set>
                                    <p:animEffect transition="in" filter="wipe(down)">
                                      <p:cBhvr>
                                        <p:cTn id="184" dur="580">
                                          <p:stCondLst>
                                            <p:cond delay="0"/>
                                          </p:stCondLst>
                                        </p:cTn>
                                        <p:tgtEl>
                                          <p:spTgt spid="27"/>
                                        </p:tgtEl>
                                      </p:cBhvr>
                                    </p:animEffect>
                                    <p:anim calcmode="lin" valueType="num">
                                      <p:cBhvr>
                                        <p:cTn id="18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8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8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8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90" dur="26">
                                          <p:stCondLst>
                                            <p:cond delay="650"/>
                                          </p:stCondLst>
                                        </p:cTn>
                                        <p:tgtEl>
                                          <p:spTgt spid="27"/>
                                        </p:tgtEl>
                                      </p:cBhvr>
                                      <p:to x="100000" y="60000"/>
                                    </p:animScale>
                                    <p:animScale>
                                      <p:cBhvr>
                                        <p:cTn id="191" dur="166" decel="50000">
                                          <p:stCondLst>
                                            <p:cond delay="676"/>
                                          </p:stCondLst>
                                        </p:cTn>
                                        <p:tgtEl>
                                          <p:spTgt spid="27"/>
                                        </p:tgtEl>
                                      </p:cBhvr>
                                      <p:to x="100000" y="100000"/>
                                    </p:animScale>
                                    <p:animScale>
                                      <p:cBhvr>
                                        <p:cTn id="192" dur="26">
                                          <p:stCondLst>
                                            <p:cond delay="1312"/>
                                          </p:stCondLst>
                                        </p:cTn>
                                        <p:tgtEl>
                                          <p:spTgt spid="27"/>
                                        </p:tgtEl>
                                      </p:cBhvr>
                                      <p:to x="100000" y="80000"/>
                                    </p:animScale>
                                    <p:animScale>
                                      <p:cBhvr>
                                        <p:cTn id="193" dur="166" decel="50000">
                                          <p:stCondLst>
                                            <p:cond delay="1338"/>
                                          </p:stCondLst>
                                        </p:cTn>
                                        <p:tgtEl>
                                          <p:spTgt spid="27"/>
                                        </p:tgtEl>
                                      </p:cBhvr>
                                      <p:to x="100000" y="100000"/>
                                    </p:animScale>
                                    <p:animScale>
                                      <p:cBhvr>
                                        <p:cTn id="194" dur="26">
                                          <p:stCondLst>
                                            <p:cond delay="1642"/>
                                          </p:stCondLst>
                                        </p:cTn>
                                        <p:tgtEl>
                                          <p:spTgt spid="27"/>
                                        </p:tgtEl>
                                      </p:cBhvr>
                                      <p:to x="100000" y="90000"/>
                                    </p:animScale>
                                    <p:animScale>
                                      <p:cBhvr>
                                        <p:cTn id="195" dur="166" decel="50000">
                                          <p:stCondLst>
                                            <p:cond delay="1668"/>
                                          </p:stCondLst>
                                        </p:cTn>
                                        <p:tgtEl>
                                          <p:spTgt spid="27"/>
                                        </p:tgtEl>
                                      </p:cBhvr>
                                      <p:to x="100000" y="100000"/>
                                    </p:animScale>
                                    <p:animScale>
                                      <p:cBhvr>
                                        <p:cTn id="196" dur="26">
                                          <p:stCondLst>
                                            <p:cond delay="1808"/>
                                          </p:stCondLst>
                                        </p:cTn>
                                        <p:tgtEl>
                                          <p:spTgt spid="27"/>
                                        </p:tgtEl>
                                      </p:cBhvr>
                                      <p:to x="100000" y="95000"/>
                                    </p:animScale>
                                    <p:animScale>
                                      <p:cBhvr>
                                        <p:cTn id="197" dur="166" decel="50000">
                                          <p:stCondLst>
                                            <p:cond delay="1834"/>
                                          </p:stCondLst>
                                        </p:cTn>
                                        <p:tgtEl>
                                          <p:spTgt spid="27"/>
                                        </p:tgtEl>
                                      </p:cBhvr>
                                      <p:to x="100000" y="100000"/>
                                    </p:animScale>
                                  </p:childTnLst>
                                </p:cTn>
                              </p:par>
                            </p:childTnLst>
                          </p:cTn>
                        </p:par>
                      </p:childTnLst>
                    </p:cTn>
                  </p:par>
                  <p:par>
                    <p:cTn id="198" fill="hold">
                      <p:stCondLst>
                        <p:cond delay="indefinite"/>
                      </p:stCondLst>
                      <p:childTnLst>
                        <p:par>
                          <p:cTn id="199" fill="hold">
                            <p:stCondLst>
                              <p:cond delay="0"/>
                            </p:stCondLst>
                            <p:childTnLst>
                              <p:par>
                                <p:cTn id="200" presetID="10" presetClass="exit" presetSubtype="0" fill="hold" grpId="1" nodeType="clickEffect">
                                  <p:stCondLst>
                                    <p:cond delay="0"/>
                                  </p:stCondLst>
                                  <p:childTnLst>
                                    <p:animEffect transition="out" filter="fade">
                                      <p:cBhvr>
                                        <p:cTn id="201" dur="1000"/>
                                        <p:tgtEl>
                                          <p:spTgt spid="27"/>
                                        </p:tgtEl>
                                      </p:cBhvr>
                                    </p:animEffect>
                                    <p:set>
                                      <p:cBhvr>
                                        <p:cTn id="202" dur="1" fill="hold">
                                          <p:stCondLst>
                                            <p:cond delay="999"/>
                                          </p:stCondLst>
                                        </p:cTn>
                                        <p:tgtEl>
                                          <p:spTgt spid="27"/>
                                        </p:tgtEl>
                                        <p:attrNameLst>
                                          <p:attrName>style.visibility</p:attrName>
                                        </p:attrNameLst>
                                      </p:cBhvr>
                                      <p:to>
                                        <p:strVal val="hidden"/>
                                      </p:to>
                                    </p:set>
                                  </p:childTnLst>
                                </p:cTn>
                              </p:par>
                              <p:par>
                                <p:cTn id="203" presetID="26" presetClass="entr" presetSubtype="0" fill="hold" grpId="0" nodeType="withEffect">
                                  <p:stCondLst>
                                    <p:cond delay="0"/>
                                  </p:stCondLst>
                                  <p:childTnLst>
                                    <p:set>
                                      <p:cBhvr>
                                        <p:cTn id="204" dur="1" fill="hold">
                                          <p:stCondLst>
                                            <p:cond delay="0"/>
                                          </p:stCondLst>
                                        </p:cTn>
                                        <p:tgtEl>
                                          <p:spTgt spid="28"/>
                                        </p:tgtEl>
                                        <p:attrNameLst>
                                          <p:attrName>style.visibility</p:attrName>
                                        </p:attrNameLst>
                                      </p:cBhvr>
                                      <p:to>
                                        <p:strVal val="visible"/>
                                      </p:to>
                                    </p:set>
                                    <p:animEffect transition="in" filter="wipe(down)">
                                      <p:cBhvr>
                                        <p:cTn id="205" dur="580">
                                          <p:stCondLst>
                                            <p:cond delay="0"/>
                                          </p:stCondLst>
                                        </p:cTn>
                                        <p:tgtEl>
                                          <p:spTgt spid="28"/>
                                        </p:tgtEl>
                                      </p:cBhvr>
                                    </p:animEffect>
                                    <p:anim calcmode="lin" valueType="num">
                                      <p:cBhvr>
                                        <p:cTn id="206"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11" dur="26">
                                          <p:stCondLst>
                                            <p:cond delay="650"/>
                                          </p:stCondLst>
                                        </p:cTn>
                                        <p:tgtEl>
                                          <p:spTgt spid="28"/>
                                        </p:tgtEl>
                                      </p:cBhvr>
                                      <p:to x="100000" y="60000"/>
                                    </p:animScale>
                                    <p:animScale>
                                      <p:cBhvr>
                                        <p:cTn id="212" dur="166" decel="50000">
                                          <p:stCondLst>
                                            <p:cond delay="676"/>
                                          </p:stCondLst>
                                        </p:cTn>
                                        <p:tgtEl>
                                          <p:spTgt spid="28"/>
                                        </p:tgtEl>
                                      </p:cBhvr>
                                      <p:to x="100000" y="100000"/>
                                    </p:animScale>
                                    <p:animScale>
                                      <p:cBhvr>
                                        <p:cTn id="213" dur="26">
                                          <p:stCondLst>
                                            <p:cond delay="1312"/>
                                          </p:stCondLst>
                                        </p:cTn>
                                        <p:tgtEl>
                                          <p:spTgt spid="28"/>
                                        </p:tgtEl>
                                      </p:cBhvr>
                                      <p:to x="100000" y="80000"/>
                                    </p:animScale>
                                    <p:animScale>
                                      <p:cBhvr>
                                        <p:cTn id="214" dur="166" decel="50000">
                                          <p:stCondLst>
                                            <p:cond delay="1338"/>
                                          </p:stCondLst>
                                        </p:cTn>
                                        <p:tgtEl>
                                          <p:spTgt spid="28"/>
                                        </p:tgtEl>
                                      </p:cBhvr>
                                      <p:to x="100000" y="100000"/>
                                    </p:animScale>
                                    <p:animScale>
                                      <p:cBhvr>
                                        <p:cTn id="215" dur="26">
                                          <p:stCondLst>
                                            <p:cond delay="1642"/>
                                          </p:stCondLst>
                                        </p:cTn>
                                        <p:tgtEl>
                                          <p:spTgt spid="28"/>
                                        </p:tgtEl>
                                      </p:cBhvr>
                                      <p:to x="100000" y="90000"/>
                                    </p:animScale>
                                    <p:animScale>
                                      <p:cBhvr>
                                        <p:cTn id="216" dur="166" decel="50000">
                                          <p:stCondLst>
                                            <p:cond delay="1668"/>
                                          </p:stCondLst>
                                        </p:cTn>
                                        <p:tgtEl>
                                          <p:spTgt spid="28"/>
                                        </p:tgtEl>
                                      </p:cBhvr>
                                      <p:to x="100000" y="100000"/>
                                    </p:animScale>
                                    <p:animScale>
                                      <p:cBhvr>
                                        <p:cTn id="217" dur="26">
                                          <p:stCondLst>
                                            <p:cond delay="1808"/>
                                          </p:stCondLst>
                                        </p:cTn>
                                        <p:tgtEl>
                                          <p:spTgt spid="28"/>
                                        </p:tgtEl>
                                      </p:cBhvr>
                                      <p:to x="100000" y="95000"/>
                                    </p:animScale>
                                    <p:animScale>
                                      <p:cBhvr>
                                        <p:cTn id="218"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P spid="22" grpId="0"/>
      <p:bldP spid="23" grpId="0"/>
      <p:bldP spid="24" grpId="0"/>
      <p:bldP spid="25" grpId="0" animBg="1"/>
      <p:bldP spid="26" grpId="0" animBg="1"/>
      <p:bldP spid="26" grpId="1" animBg="1"/>
      <p:bldP spid="27" grpId="0" animBg="1"/>
      <p:bldP spid="27" grpId="1" animBg="1"/>
      <p:bldP spid="28" grpId="0" animBg="1"/>
      <p:bldP spid="2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886" t="5882" r="45944" b="2353"/>
          <a:stretch>
            <a:fillRect/>
          </a:stretch>
        </p:blipFill>
        <p:spPr bwMode="auto">
          <a:xfrm>
            <a:off x="-17585" y="155640"/>
            <a:ext cx="5155661" cy="6702359"/>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l="55828" t="5882" r="2523" b="2353"/>
          <a:stretch>
            <a:fillRect/>
          </a:stretch>
        </p:blipFill>
        <p:spPr bwMode="auto">
          <a:xfrm>
            <a:off x="5105399" y="155643"/>
            <a:ext cx="4038601" cy="6702358"/>
          </a:xfrm>
          <a:prstGeom prst="rect">
            <a:avLst/>
          </a:prstGeom>
          <a:noFill/>
          <a:ln w="9525">
            <a:noFill/>
            <a:miter lim="800000"/>
            <a:headEnd/>
            <a:tailEnd/>
          </a:ln>
          <a:effectLst/>
        </p:spPr>
      </p:pic>
      <p:sp>
        <p:nvSpPr>
          <p:cNvPr id="4" name="Rectangle 3"/>
          <p:cNvSpPr/>
          <p:nvPr/>
        </p:nvSpPr>
        <p:spPr>
          <a:xfrm>
            <a:off x="1524000" y="533400"/>
            <a:ext cx="2971800" cy="62179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362200" y="0"/>
            <a:ext cx="1345715" cy="584775"/>
            <a:chOff x="2362200" y="0"/>
            <a:chExt cx="1345715" cy="584775"/>
          </a:xfrm>
        </p:grpSpPr>
        <p:sp>
          <p:nvSpPr>
            <p:cNvPr id="6" name="Rectangle 5"/>
            <p:cNvSpPr/>
            <p:nvPr/>
          </p:nvSpPr>
          <p:spPr>
            <a:xfrm>
              <a:off x="2362200" y="174921"/>
              <a:ext cx="129540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38400" y="0"/>
              <a:ext cx="1269515" cy="584775"/>
            </a:xfrm>
            <a:prstGeom prst="rect">
              <a:avLst/>
            </a:prstGeom>
            <a:noFill/>
          </p:spPr>
          <p:txBody>
            <a:bodyPr wrap="none" rtlCol="0">
              <a:spAutoFit/>
            </a:bodyPr>
            <a:lstStyle/>
            <a:p>
              <a:r>
                <a:rPr lang="en-US" sz="3200" b="1" dirty="0" smtClean="0">
                  <a:solidFill>
                    <a:srgbClr val="FF0000"/>
                  </a:solidFill>
                </a:rPr>
                <a:t>PARKS</a:t>
              </a:r>
              <a:endParaRPr lang="en-US" sz="3200" b="1" dirty="0">
                <a:solidFill>
                  <a:srgbClr val="FF0000"/>
                </a:solidFill>
              </a:endParaRPr>
            </a:p>
          </p:txBody>
        </p:sp>
      </p:grpSp>
      <p:sp>
        <p:nvSpPr>
          <p:cNvPr id="8" name="Rectangle 7"/>
          <p:cNvSpPr/>
          <p:nvPr/>
        </p:nvSpPr>
        <p:spPr>
          <a:xfrm>
            <a:off x="228600" y="533400"/>
            <a:ext cx="1295400" cy="62179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02085" y="0"/>
            <a:ext cx="1448883" cy="584775"/>
            <a:chOff x="2362200" y="0"/>
            <a:chExt cx="1448883" cy="584775"/>
          </a:xfrm>
        </p:grpSpPr>
        <p:sp>
          <p:nvSpPr>
            <p:cNvPr id="10" name="Rectangle 9"/>
            <p:cNvSpPr/>
            <p:nvPr/>
          </p:nvSpPr>
          <p:spPr>
            <a:xfrm rot="21480000">
              <a:off x="2362200" y="174921"/>
              <a:ext cx="129540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438400" y="0"/>
              <a:ext cx="1372683" cy="584775"/>
            </a:xfrm>
            <a:prstGeom prst="rect">
              <a:avLst/>
            </a:prstGeom>
            <a:noFill/>
          </p:spPr>
          <p:txBody>
            <a:bodyPr wrap="none" rtlCol="0">
              <a:spAutoFit/>
            </a:bodyPr>
            <a:lstStyle/>
            <a:p>
              <a:r>
                <a:rPr lang="en-US" sz="3200" b="1" dirty="0" smtClean="0">
                  <a:solidFill>
                    <a:srgbClr val="FF0000"/>
                  </a:solidFill>
                </a:rPr>
                <a:t>WEEKS</a:t>
              </a:r>
              <a:endParaRPr lang="en-US" sz="3200" b="1" dirty="0">
                <a:solidFill>
                  <a:srgbClr val="FF0000"/>
                </a:solidFill>
              </a:endParaRPr>
            </a:p>
          </p:txBody>
        </p:sp>
      </p:grpSp>
      <p:cxnSp>
        <p:nvCxnSpPr>
          <p:cNvPr id="13" name="Straight Connector 12"/>
          <p:cNvCxnSpPr/>
          <p:nvPr/>
        </p:nvCxnSpPr>
        <p:spPr>
          <a:xfrm>
            <a:off x="228600" y="1828800"/>
            <a:ext cx="4191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228600" y="533400"/>
            <a:ext cx="1261872" cy="1231392"/>
            <a:chOff x="2404822" y="-93208"/>
            <a:chExt cx="1185970" cy="1231392"/>
          </a:xfrm>
        </p:grpSpPr>
        <p:sp>
          <p:nvSpPr>
            <p:cNvPr id="15" name="Rectangle 14"/>
            <p:cNvSpPr/>
            <p:nvPr/>
          </p:nvSpPr>
          <p:spPr>
            <a:xfrm>
              <a:off x="2447792" y="-32248"/>
              <a:ext cx="1143000" cy="1170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404822" y="-93208"/>
              <a:ext cx="444352" cy="707886"/>
            </a:xfrm>
            <a:prstGeom prst="rect">
              <a:avLst/>
            </a:prstGeom>
            <a:noFill/>
          </p:spPr>
          <p:txBody>
            <a:bodyPr wrap="none" rtlCol="0">
              <a:spAutoFit/>
            </a:bodyPr>
            <a:lstStyle/>
            <a:p>
              <a:r>
                <a:rPr lang="en-US" sz="4000" b="1" dirty="0" smtClean="0">
                  <a:solidFill>
                    <a:srgbClr val="FF0000"/>
                  </a:solidFill>
                </a:rPr>
                <a:t>2</a:t>
              </a:r>
              <a:endParaRPr lang="en-US" sz="4000" b="1" dirty="0">
                <a:solidFill>
                  <a:srgbClr val="FF0000"/>
                </a:solidFill>
              </a:endParaRPr>
            </a:p>
          </p:txBody>
        </p:sp>
      </p:grpSp>
      <p:cxnSp>
        <p:nvCxnSpPr>
          <p:cNvPr id="17" name="Straight Connector 16"/>
          <p:cNvCxnSpPr/>
          <p:nvPr/>
        </p:nvCxnSpPr>
        <p:spPr>
          <a:xfrm>
            <a:off x="228600" y="3579812"/>
            <a:ext cx="4191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228600" y="1828800"/>
            <a:ext cx="1261872" cy="1691640"/>
            <a:chOff x="2404822" y="-99130"/>
            <a:chExt cx="1185970" cy="1237314"/>
          </a:xfrm>
        </p:grpSpPr>
        <p:sp>
          <p:nvSpPr>
            <p:cNvPr id="19" name="Rectangle 18"/>
            <p:cNvSpPr/>
            <p:nvPr/>
          </p:nvSpPr>
          <p:spPr>
            <a:xfrm>
              <a:off x="2447792" y="-32248"/>
              <a:ext cx="1143000" cy="1170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404822" y="-99130"/>
              <a:ext cx="417624" cy="517768"/>
            </a:xfrm>
            <a:prstGeom prst="rect">
              <a:avLst/>
            </a:prstGeom>
            <a:noFill/>
          </p:spPr>
          <p:txBody>
            <a:bodyPr wrap="none" rtlCol="0">
              <a:spAutoFit/>
            </a:bodyPr>
            <a:lstStyle/>
            <a:p>
              <a:r>
                <a:rPr lang="en-US" sz="4000" b="1" dirty="0" smtClean="0">
                  <a:solidFill>
                    <a:srgbClr val="FF0000"/>
                  </a:solidFill>
                </a:rPr>
                <a:t>3</a:t>
              </a:r>
              <a:endParaRPr lang="en-US" sz="4000" b="1" dirty="0">
                <a:solidFill>
                  <a:srgbClr val="FF0000"/>
                </a:solidFill>
              </a:endParaRPr>
            </a:p>
          </p:txBody>
        </p:sp>
      </p:grpSp>
      <p:cxnSp>
        <p:nvCxnSpPr>
          <p:cNvPr id="21" name="Straight Connector 20"/>
          <p:cNvCxnSpPr/>
          <p:nvPr/>
        </p:nvCxnSpPr>
        <p:spPr>
          <a:xfrm>
            <a:off x="228600" y="5256212"/>
            <a:ext cx="4191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228600" y="3581400"/>
            <a:ext cx="1261872" cy="1615440"/>
            <a:chOff x="2404822" y="-43395"/>
            <a:chExt cx="1185970" cy="1181579"/>
          </a:xfrm>
        </p:grpSpPr>
        <p:sp>
          <p:nvSpPr>
            <p:cNvPr id="23" name="Rectangle 22"/>
            <p:cNvSpPr/>
            <p:nvPr/>
          </p:nvSpPr>
          <p:spPr>
            <a:xfrm>
              <a:off x="2447792" y="-32248"/>
              <a:ext cx="1143000" cy="1170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404822" y="-43395"/>
              <a:ext cx="417624" cy="517768"/>
            </a:xfrm>
            <a:prstGeom prst="rect">
              <a:avLst/>
            </a:prstGeom>
            <a:noFill/>
          </p:spPr>
          <p:txBody>
            <a:bodyPr wrap="none" rtlCol="0">
              <a:spAutoFit/>
            </a:bodyPr>
            <a:lstStyle/>
            <a:p>
              <a:r>
                <a:rPr lang="en-US" sz="4000" b="1" dirty="0" smtClean="0">
                  <a:solidFill>
                    <a:srgbClr val="FF0000"/>
                  </a:solidFill>
                </a:rPr>
                <a:t>4</a:t>
              </a:r>
              <a:endParaRPr lang="en-US" sz="4000" b="1" dirty="0">
                <a:solidFill>
                  <a:srgbClr val="FF0000"/>
                </a:solidFill>
              </a:endParaRPr>
            </a:p>
          </p:txBody>
        </p:sp>
      </p:grpSp>
      <p:cxnSp>
        <p:nvCxnSpPr>
          <p:cNvPr id="25" name="Straight Connector 24"/>
          <p:cNvCxnSpPr/>
          <p:nvPr/>
        </p:nvCxnSpPr>
        <p:spPr>
          <a:xfrm>
            <a:off x="228600" y="6627812"/>
            <a:ext cx="4191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228600" y="5311914"/>
            <a:ext cx="1261872" cy="1256526"/>
            <a:chOff x="2404822" y="-54334"/>
            <a:chExt cx="1185970" cy="1256526"/>
          </a:xfrm>
        </p:grpSpPr>
        <p:sp>
          <p:nvSpPr>
            <p:cNvPr id="27" name="Rectangle 26"/>
            <p:cNvSpPr/>
            <p:nvPr/>
          </p:nvSpPr>
          <p:spPr>
            <a:xfrm>
              <a:off x="2447792" y="-32248"/>
              <a:ext cx="1143000" cy="1234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404822" y="-54334"/>
              <a:ext cx="417624" cy="707886"/>
            </a:xfrm>
            <a:prstGeom prst="rect">
              <a:avLst/>
            </a:prstGeom>
            <a:noFill/>
          </p:spPr>
          <p:txBody>
            <a:bodyPr wrap="none" rtlCol="0">
              <a:spAutoFit/>
            </a:bodyPr>
            <a:lstStyle/>
            <a:p>
              <a:r>
                <a:rPr lang="en-US" sz="4000" b="1" dirty="0" smtClean="0">
                  <a:solidFill>
                    <a:srgbClr val="FF0000"/>
                  </a:solidFill>
                </a:rPr>
                <a:t>5</a:t>
              </a:r>
              <a:endParaRPr lang="en-US" sz="4000" b="1" dirty="0">
                <a:solidFill>
                  <a:srgbClr val="FF0000"/>
                </a:solidFill>
              </a:endParaRPr>
            </a:p>
          </p:txBody>
        </p:sp>
      </p:grpSp>
      <p:grpSp>
        <p:nvGrpSpPr>
          <p:cNvPr id="29" name="Group 28"/>
          <p:cNvGrpSpPr/>
          <p:nvPr/>
        </p:nvGrpSpPr>
        <p:grpSpPr>
          <a:xfrm>
            <a:off x="6629400" y="0"/>
            <a:ext cx="1783080" cy="584775"/>
            <a:chOff x="2823658" y="0"/>
            <a:chExt cx="1737360" cy="584775"/>
          </a:xfrm>
        </p:grpSpPr>
        <p:sp>
          <p:nvSpPr>
            <p:cNvPr id="30" name="Rectangle 29"/>
            <p:cNvSpPr/>
            <p:nvPr/>
          </p:nvSpPr>
          <p:spPr>
            <a:xfrm>
              <a:off x="2823658" y="167209"/>
              <a:ext cx="173736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954712" y="0"/>
              <a:ext cx="1464888" cy="584775"/>
            </a:xfrm>
            <a:prstGeom prst="rect">
              <a:avLst/>
            </a:prstGeom>
            <a:noFill/>
          </p:spPr>
          <p:txBody>
            <a:bodyPr wrap="none" rtlCol="0">
              <a:spAutoFit/>
            </a:bodyPr>
            <a:lstStyle/>
            <a:p>
              <a:r>
                <a:rPr lang="en-US" sz="3200" b="1" dirty="0" smtClean="0">
                  <a:solidFill>
                    <a:srgbClr val="FF0000"/>
                  </a:solidFill>
                </a:rPr>
                <a:t>PEOPLE</a:t>
              </a:r>
              <a:endParaRPr lang="en-US" sz="3200" b="1" dirty="0">
                <a:solidFill>
                  <a:srgbClr val="FF0000"/>
                </a:solidFill>
              </a:endParaRPr>
            </a:p>
          </p:txBody>
        </p:sp>
      </p:grpSp>
      <p:sp>
        <p:nvSpPr>
          <p:cNvPr id="32" name="Rectangle 31"/>
          <p:cNvSpPr/>
          <p:nvPr/>
        </p:nvSpPr>
        <p:spPr>
          <a:xfrm>
            <a:off x="6324600" y="533400"/>
            <a:ext cx="2286000" cy="62179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257800" y="533400"/>
            <a:ext cx="1066800" cy="62179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5028117" y="0"/>
            <a:ext cx="1372683" cy="584775"/>
            <a:chOff x="2362200" y="0"/>
            <a:chExt cx="1372683" cy="584775"/>
          </a:xfrm>
        </p:grpSpPr>
        <p:sp>
          <p:nvSpPr>
            <p:cNvPr id="36" name="Rectangle 35"/>
            <p:cNvSpPr/>
            <p:nvPr/>
          </p:nvSpPr>
          <p:spPr>
            <a:xfrm rot="21480000">
              <a:off x="2362200" y="174921"/>
              <a:ext cx="129540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520320" y="0"/>
              <a:ext cx="1214563" cy="584775"/>
            </a:xfrm>
            <a:prstGeom prst="rect">
              <a:avLst/>
            </a:prstGeom>
            <a:noFill/>
          </p:spPr>
          <p:txBody>
            <a:bodyPr wrap="none" rtlCol="0">
              <a:spAutoFit/>
            </a:bodyPr>
            <a:lstStyle/>
            <a:p>
              <a:r>
                <a:rPr lang="en-US" sz="3200" b="1" dirty="0" smtClean="0">
                  <a:solidFill>
                    <a:srgbClr val="FF0000"/>
                  </a:solidFill>
                </a:rPr>
                <a:t>BIRTH</a:t>
              </a:r>
              <a:endParaRPr lang="en-US" sz="3200" b="1" dirty="0">
                <a:solidFill>
                  <a:srgbClr val="FF0000"/>
                </a:solidFill>
              </a:endParaRPr>
            </a:p>
          </p:txBody>
        </p:sp>
      </p:grpSp>
      <p:grpSp>
        <p:nvGrpSpPr>
          <p:cNvPr id="45" name="Group 44"/>
          <p:cNvGrpSpPr/>
          <p:nvPr/>
        </p:nvGrpSpPr>
        <p:grpSpPr>
          <a:xfrm>
            <a:off x="5302161" y="457200"/>
            <a:ext cx="1022439" cy="6324600"/>
            <a:chOff x="5302161" y="457200"/>
            <a:chExt cx="1022439" cy="6324600"/>
          </a:xfrm>
        </p:grpSpPr>
        <p:sp>
          <p:nvSpPr>
            <p:cNvPr id="39" name="Rectangle 38"/>
            <p:cNvSpPr/>
            <p:nvPr/>
          </p:nvSpPr>
          <p:spPr>
            <a:xfrm>
              <a:off x="5303520" y="582168"/>
              <a:ext cx="987552" cy="612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5302161" y="457200"/>
              <a:ext cx="1018227" cy="584775"/>
            </a:xfrm>
            <a:prstGeom prst="rect">
              <a:avLst/>
            </a:prstGeom>
            <a:noFill/>
          </p:spPr>
          <p:txBody>
            <a:bodyPr wrap="none" rtlCol="0">
              <a:spAutoFit/>
            </a:bodyPr>
            <a:lstStyle/>
            <a:p>
              <a:r>
                <a:rPr lang="en-US" sz="3200" b="1" dirty="0" smtClean="0">
                  <a:solidFill>
                    <a:srgbClr val="FF0000"/>
                  </a:solidFill>
                </a:rPr>
                <a:t>1500</a:t>
              </a:r>
              <a:endParaRPr lang="en-US" sz="3200" b="1" dirty="0">
                <a:solidFill>
                  <a:srgbClr val="FF0000"/>
                </a:solidFill>
              </a:endParaRPr>
            </a:p>
          </p:txBody>
        </p:sp>
        <p:sp>
          <p:nvSpPr>
            <p:cNvPr id="40" name="TextBox 39"/>
            <p:cNvSpPr txBox="1"/>
            <p:nvPr/>
          </p:nvSpPr>
          <p:spPr>
            <a:xfrm>
              <a:off x="5306373" y="6197025"/>
              <a:ext cx="1018227" cy="584775"/>
            </a:xfrm>
            <a:prstGeom prst="rect">
              <a:avLst/>
            </a:prstGeom>
            <a:noFill/>
          </p:spPr>
          <p:txBody>
            <a:bodyPr wrap="none" rtlCol="0">
              <a:spAutoFit/>
            </a:bodyPr>
            <a:lstStyle/>
            <a:p>
              <a:r>
                <a:rPr lang="en-US" sz="3200" b="1" dirty="0" smtClean="0">
                  <a:solidFill>
                    <a:srgbClr val="FF0000"/>
                  </a:solidFill>
                </a:rPr>
                <a:t>1918</a:t>
              </a:r>
              <a:endParaRPr lang="en-US" sz="3200" b="1" dirty="0">
                <a:solidFill>
                  <a:srgbClr val="FF0000"/>
                </a:solidFill>
              </a:endParaRPr>
            </a:p>
          </p:txBody>
        </p:sp>
        <p:cxnSp>
          <p:nvCxnSpPr>
            <p:cNvPr id="42" name="Straight Connector 41"/>
            <p:cNvCxnSpPr/>
            <p:nvPr/>
          </p:nvCxnSpPr>
          <p:spPr>
            <a:xfrm rot="16200000" flipH="1">
              <a:off x="3198294" y="3655494"/>
              <a:ext cx="5181600" cy="42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8610600" y="487680"/>
            <a:ext cx="457200" cy="62179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p:cNvGrpSpPr/>
          <p:nvPr/>
        </p:nvGrpSpPr>
        <p:grpSpPr>
          <a:xfrm>
            <a:off x="4495800" y="487680"/>
            <a:ext cx="612668" cy="6217920"/>
            <a:chOff x="4495800" y="533400"/>
            <a:chExt cx="612668" cy="6217920"/>
          </a:xfrm>
        </p:grpSpPr>
        <p:sp>
          <p:nvSpPr>
            <p:cNvPr id="46" name="Rectangle 45"/>
            <p:cNvSpPr/>
            <p:nvPr/>
          </p:nvSpPr>
          <p:spPr>
            <a:xfrm>
              <a:off x="4544568" y="533400"/>
              <a:ext cx="457200" cy="6217920"/>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4495800" y="3048000"/>
              <a:ext cx="612668" cy="1200329"/>
            </a:xfrm>
            <a:prstGeom prst="rect">
              <a:avLst/>
            </a:prstGeom>
            <a:noFill/>
          </p:spPr>
          <p:txBody>
            <a:bodyPr wrap="none" rtlCol="0">
              <a:spAutoFit/>
            </a:bodyPr>
            <a:lstStyle/>
            <a:p>
              <a:r>
                <a:rPr lang="en-US" sz="7200" b="1" dirty="0" smtClean="0">
                  <a:solidFill>
                    <a:srgbClr val="FF0000"/>
                  </a:solidFill>
                </a:rPr>
                <a:t>?</a:t>
              </a:r>
              <a:endParaRPr lang="en-US" sz="7200" b="1" dirty="0">
                <a:solidFill>
                  <a:srgbClr val="FF0000"/>
                </a:solidFill>
              </a:endParaRPr>
            </a:p>
          </p:txBody>
        </p:sp>
        <p:sp>
          <p:nvSpPr>
            <p:cNvPr id="49" name="TextBox 48"/>
            <p:cNvSpPr txBox="1"/>
            <p:nvPr/>
          </p:nvSpPr>
          <p:spPr>
            <a:xfrm>
              <a:off x="4495800" y="1676400"/>
              <a:ext cx="612668" cy="1200329"/>
            </a:xfrm>
            <a:prstGeom prst="rect">
              <a:avLst/>
            </a:prstGeom>
            <a:noFill/>
          </p:spPr>
          <p:txBody>
            <a:bodyPr wrap="none" rtlCol="0">
              <a:spAutoFit/>
            </a:bodyPr>
            <a:lstStyle/>
            <a:p>
              <a:r>
                <a:rPr lang="en-US" sz="7200" b="1" dirty="0" smtClean="0">
                  <a:solidFill>
                    <a:srgbClr val="FF0000"/>
                  </a:solidFill>
                </a:rPr>
                <a:t>?</a:t>
              </a:r>
              <a:endParaRPr lang="en-US" sz="7200" b="1" dirty="0">
                <a:solidFill>
                  <a:srgbClr val="FF0000"/>
                </a:solidFill>
              </a:endParaRPr>
            </a:p>
          </p:txBody>
        </p:sp>
        <p:sp>
          <p:nvSpPr>
            <p:cNvPr id="50" name="TextBox 49"/>
            <p:cNvSpPr txBox="1"/>
            <p:nvPr/>
          </p:nvSpPr>
          <p:spPr>
            <a:xfrm>
              <a:off x="4495800" y="609600"/>
              <a:ext cx="612668" cy="1200329"/>
            </a:xfrm>
            <a:prstGeom prst="rect">
              <a:avLst/>
            </a:prstGeom>
            <a:noFill/>
          </p:spPr>
          <p:txBody>
            <a:bodyPr wrap="none" rtlCol="0">
              <a:spAutoFit/>
            </a:bodyPr>
            <a:lstStyle/>
            <a:p>
              <a:r>
                <a:rPr lang="en-US" sz="7200" b="1" dirty="0" smtClean="0">
                  <a:solidFill>
                    <a:srgbClr val="FF0000"/>
                  </a:solidFill>
                </a:rPr>
                <a:t>?</a:t>
              </a:r>
              <a:endParaRPr lang="en-US" sz="7200" b="1" dirty="0">
                <a:solidFill>
                  <a:srgbClr val="FF0000"/>
                </a:solidFill>
              </a:endParaRPr>
            </a:p>
          </p:txBody>
        </p:sp>
        <p:sp>
          <p:nvSpPr>
            <p:cNvPr id="51" name="TextBox 50"/>
            <p:cNvSpPr txBox="1"/>
            <p:nvPr/>
          </p:nvSpPr>
          <p:spPr>
            <a:xfrm>
              <a:off x="4495800" y="4267200"/>
              <a:ext cx="612668" cy="1200329"/>
            </a:xfrm>
            <a:prstGeom prst="rect">
              <a:avLst/>
            </a:prstGeom>
            <a:noFill/>
          </p:spPr>
          <p:txBody>
            <a:bodyPr wrap="none" rtlCol="0">
              <a:spAutoFit/>
            </a:bodyPr>
            <a:lstStyle/>
            <a:p>
              <a:r>
                <a:rPr lang="en-US" sz="7200" b="1" dirty="0" smtClean="0">
                  <a:solidFill>
                    <a:srgbClr val="FF0000"/>
                  </a:solidFill>
                </a:rPr>
                <a:t>?</a:t>
              </a:r>
              <a:endParaRPr lang="en-US" sz="7200" b="1" dirty="0">
                <a:solidFill>
                  <a:srgbClr val="FF0000"/>
                </a:solidFill>
              </a:endParaRPr>
            </a:p>
          </p:txBody>
        </p:sp>
        <p:sp>
          <p:nvSpPr>
            <p:cNvPr id="52" name="TextBox 51"/>
            <p:cNvSpPr txBox="1"/>
            <p:nvPr/>
          </p:nvSpPr>
          <p:spPr>
            <a:xfrm>
              <a:off x="4495800" y="5410200"/>
              <a:ext cx="612668" cy="1200329"/>
            </a:xfrm>
            <a:prstGeom prst="rect">
              <a:avLst/>
            </a:prstGeom>
            <a:noFill/>
          </p:spPr>
          <p:txBody>
            <a:bodyPr wrap="none" rtlCol="0">
              <a:spAutoFit/>
            </a:bodyPr>
            <a:lstStyle/>
            <a:p>
              <a:r>
                <a:rPr lang="en-US" sz="7200" b="1" dirty="0" smtClean="0">
                  <a:solidFill>
                    <a:srgbClr val="FF0000"/>
                  </a:solidFill>
                </a:rPr>
                <a:t>?</a:t>
              </a:r>
              <a:endParaRPr lang="en-US" sz="7200" b="1" dirty="0">
                <a:solidFill>
                  <a:srgbClr val="FF0000"/>
                </a:solidFill>
              </a:endParaRPr>
            </a:p>
          </p:txBody>
        </p:sp>
      </p:grpSp>
      <p:sp>
        <p:nvSpPr>
          <p:cNvPr id="54" name="TextBox 53"/>
          <p:cNvSpPr txBox="1"/>
          <p:nvPr/>
        </p:nvSpPr>
        <p:spPr>
          <a:xfrm rot="20442536">
            <a:off x="253131" y="1059539"/>
            <a:ext cx="1230145" cy="523220"/>
          </a:xfrm>
          <a:prstGeom prst="rect">
            <a:avLst/>
          </a:prstGeom>
          <a:noFill/>
        </p:spPr>
        <p:txBody>
          <a:bodyPr wrap="none" rtlCol="0">
            <a:spAutoFit/>
          </a:bodyPr>
          <a:lstStyle/>
          <a:p>
            <a:r>
              <a:rPr lang="en-US" sz="2800" b="1" dirty="0" smtClean="0">
                <a:solidFill>
                  <a:srgbClr val="FF0000"/>
                </a:solidFill>
              </a:rPr>
              <a:t>coastal</a:t>
            </a:r>
            <a:endParaRPr lang="en-US" sz="2800" b="1" dirty="0">
              <a:solidFill>
                <a:srgbClr val="FF0000"/>
              </a:solidFill>
            </a:endParaRPr>
          </a:p>
        </p:txBody>
      </p:sp>
      <p:sp>
        <p:nvSpPr>
          <p:cNvPr id="55" name="TextBox 54"/>
          <p:cNvSpPr txBox="1"/>
          <p:nvPr/>
        </p:nvSpPr>
        <p:spPr>
          <a:xfrm rot="20442536">
            <a:off x="146649" y="2572562"/>
            <a:ext cx="1420774" cy="507831"/>
          </a:xfrm>
          <a:prstGeom prst="rect">
            <a:avLst/>
          </a:prstGeom>
          <a:noFill/>
        </p:spPr>
        <p:txBody>
          <a:bodyPr wrap="none" rtlCol="0">
            <a:spAutoFit/>
          </a:bodyPr>
          <a:lstStyle/>
          <a:p>
            <a:r>
              <a:rPr lang="en-US" sz="2700" b="1" dirty="0" err="1" smtClean="0">
                <a:solidFill>
                  <a:srgbClr val="FF0000"/>
                </a:solidFill>
              </a:rPr>
              <a:t>mount’n</a:t>
            </a:r>
            <a:endParaRPr lang="en-US" sz="2700" b="1" dirty="0">
              <a:solidFill>
                <a:srgbClr val="FF0000"/>
              </a:solidFill>
            </a:endParaRPr>
          </a:p>
        </p:txBody>
      </p:sp>
      <p:sp>
        <p:nvSpPr>
          <p:cNvPr id="56" name="TextBox 55"/>
          <p:cNvSpPr txBox="1"/>
          <p:nvPr/>
        </p:nvSpPr>
        <p:spPr>
          <a:xfrm rot="20442536">
            <a:off x="162293" y="4253432"/>
            <a:ext cx="1389483" cy="523220"/>
          </a:xfrm>
          <a:prstGeom prst="rect">
            <a:avLst/>
          </a:prstGeom>
          <a:noFill/>
        </p:spPr>
        <p:txBody>
          <a:bodyPr wrap="none" rtlCol="0">
            <a:spAutoFit/>
          </a:bodyPr>
          <a:lstStyle/>
          <a:p>
            <a:r>
              <a:rPr lang="en-US" sz="2800" b="1" dirty="0" smtClean="0">
                <a:solidFill>
                  <a:srgbClr val="FF0000"/>
                </a:solidFill>
              </a:rPr>
              <a:t>volcanic</a:t>
            </a:r>
            <a:endParaRPr lang="en-US" sz="2800" b="1" dirty="0">
              <a:solidFill>
                <a:srgbClr val="FF0000"/>
              </a:solidFill>
            </a:endParaRPr>
          </a:p>
        </p:txBody>
      </p:sp>
      <p:sp>
        <p:nvSpPr>
          <p:cNvPr id="57" name="TextBox 56"/>
          <p:cNvSpPr txBox="1"/>
          <p:nvPr/>
        </p:nvSpPr>
        <p:spPr>
          <a:xfrm rot="20442536">
            <a:off x="316497" y="5903512"/>
            <a:ext cx="1158138" cy="523220"/>
          </a:xfrm>
          <a:prstGeom prst="rect">
            <a:avLst/>
          </a:prstGeom>
          <a:noFill/>
        </p:spPr>
        <p:txBody>
          <a:bodyPr wrap="none" rtlCol="0">
            <a:spAutoFit/>
          </a:bodyPr>
          <a:lstStyle/>
          <a:p>
            <a:r>
              <a:rPr lang="en-US" sz="2800" b="1" dirty="0" smtClean="0">
                <a:solidFill>
                  <a:srgbClr val="FF0000"/>
                </a:solidFill>
              </a:rPr>
              <a:t>Alaska</a:t>
            </a:r>
            <a:endParaRPr 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Effect transition="in" filter="fade">
                                      <p:cBhvr>
                                        <p:cTn id="20" dur="1000"/>
                                        <p:tgtEl>
                                          <p:spTgt spid="9"/>
                                        </p:tgtEl>
                                      </p:cBhvr>
                                    </p:animEffect>
                                  </p:childTnLst>
                                </p:cTn>
                              </p:par>
                              <p:par>
                                <p:cTn id="21" presetID="54" presetClass="exit" presetSubtype="0" decel="100000" fill="hold" grpId="1" nodeType="withEffect">
                                  <p:stCondLst>
                                    <p:cond delay="0"/>
                                  </p:stCondLst>
                                  <p:childTnLst>
                                    <p:anim calcmode="lin" valueType="num">
                                      <p:cBhvr>
                                        <p:cTn id="22" dur="1000"/>
                                        <p:tgtEl>
                                          <p:spTgt spid="4"/>
                                        </p:tgtEl>
                                        <p:attrNameLst>
                                          <p:attrName>ppt_w</p:attrName>
                                        </p:attrNameLst>
                                      </p:cBhvr>
                                      <p:tavLst>
                                        <p:tav tm="0">
                                          <p:val>
                                            <p:strVal val="ppt_w"/>
                                          </p:val>
                                        </p:tav>
                                        <p:tav tm="100000">
                                          <p:val>
                                            <p:strVal val="ppt_w*0.05"/>
                                          </p:val>
                                        </p:tav>
                                      </p:tavLst>
                                    </p:anim>
                                    <p:anim calcmode="lin" valueType="num">
                                      <p:cBhvr>
                                        <p:cTn id="23" dur="1000"/>
                                        <p:tgtEl>
                                          <p:spTgt spid="4"/>
                                        </p:tgtEl>
                                        <p:attrNameLst>
                                          <p:attrName>ppt_h</p:attrName>
                                        </p:attrNameLst>
                                      </p:cBhvr>
                                      <p:tavLst>
                                        <p:tav tm="0">
                                          <p:val>
                                            <p:strVal val="ppt_h"/>
                                          </p:val>
                                        </p:tav>
                                        <p:tav tm="100000">
                                          <p:val>
                                            <p:strVal val="ppt_h"/>
                                          </p:val>
                                        </p:tav>
                                      </p:tavLst>
                                    </p:anim>
                                    <p:anim calcmode="lin" valueType="num">
                                      <p:cBhvr>
                                        <p:cTn id="24" dur="1000"/>
                                        <p:tgtEl>
                                          <p:spTgt spid="4"/>
                                        </p:tgtEl>
                                        <p:attrNameLst>
                                          <p:attrName>ppt_x</p:attrName>
                                        </p:attrNameLst>
                                      </p:cBhvr>
                                      <p:tavLst>
                                        <p:tav tm="0">
                                          <p:val>
                                            <p:strVal val="ppt_x"/>
                                          </p:val>
                                        </p:tav>
                                        <p:tav tm="100000">
                                          <p:val>
                                            <p:strVal val="ppt_x-.2"/>
                                          </p:val>
                                        </p:tav>
                                      </p:tavLst>
                                    </p:anim>
                                    <p:anim calcmode="lin" valueType="num">
                                      <p:cBhvr>
                                        <p:cTn id="25" dur="1000"/>
                                        <p:tgtEl>
                                          <p:spTgt spid="4"/>
                                        </p:tgtEl>
                                        <p:attrNameLst>
                                          <p:attrName>ppt_y</p:attrName>
                                        </p:attrNameLst>
                                      </p:cBhvr>
                                      <p:tavLst>
                                        <p:tav tm="0">
                                          <p:val>
                                            <p:strVal val="ppt_y"/>
                                          </p:val>
                                        </p:tav>
                                        <p:tav tm="100000">
                                          <p:val>
                                            <p:strVal val="ppt_y"/>
                                          </p:val>
                                        </p:tav>
                                      </p:tavLst>
                                    </p:anim>
                                    <p:animEffect transition="out" filter="fade">
                                      <p:cBhvr>
                                        <p:cTn id="26" dur="1000"/>
                                        <p:tgtEl>
                                          <p:spTgt spid="4"/>
                                        </p:tgtEl>
                                      </p:cBhvr>
                                    </p:animEffect>
                                    <p:set>
                                      <p:cBhvr>
                                        <p:cTn id="27" dur="1" fill="hold">
                                          <p:stCondLst>
                                            <p:cond delay="999"/>
                                          </p:stCondLst>
                                        </p:cTn>
                                        <p:tgtEl>
                                          <p:spTgt spid="4"/>
                                        </p:tgtEl>
                                        <p:attrNameLst>
                                          <p:attrName>style.visibility</p:attrName>
                                        </p:attrNameLst>
                                      </p:cBhvr>
                                      <p:to>
                                        <p:strVal val="hidden"/>
                                      </p:to>
                                    </p:set>
                                  </p:childTnLst>
                                </p:cTn>
                              </p:par>
                              <p:par>
                                <p:cTn id="28" presetID="22" presetClass="entr" presetSubtype="2"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right)">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1000"/>
                                        <p:tgtEl>
                                          <p:spTgt spid="54"/>
                                        </p:tgtEl>
                                      </p:cBhvr>
                                    </p:animEffect>
                                  </p:childTnLst>
                                </p:cTn>
                              </p:par>
                              <p:par>
                                <p:cTn id="39" presetID="10"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child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1000"/>
                                        <p:tgtEl>
                                          <p:spTgt spid="56"/>
                                        </p:tgtEl>
                                      </p:cBhvr>
                                    </p:animEffect>
                                  </p:childTnLst>
                                </p:cTn>
                              </p:par>
                              <p:par>
                                <p:cTn id="61" presetID="10"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1000"/>
                                        <p:tgtEl>
                                          <p:spTgt spid="57"/>
                                        </p:tgtEl>
                                      </p:cBhvr>
                                    </p:animEffect>
                                  </p:childTnLst>
                                </p:cTn>
                              </p:par>
                              <p:par>
                                <p:cTn id="72" presetID="10" presetClass="entr" presetSubtype="0"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10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wipe(left)">
                                      <p:cBhvr>
                                        <p:cTn id="79" dur="1000"/>
                                        <p:tgtEl>
                                          <p:spTgt spid="3"/>
                                        </p:tgtEl>
                                      </p:cBhvr>
                                    </p:animEffect>
                                  </p:childTnLst>
                                </p:cTn>
                              </p:par>
                            </p:childTnLst>
                          </p:cTn>
                        </p:par>
                        <p:par>
                          <p:cTn id="80" fill="hold">
                            <p:stCondLst>
                              <p:cond delay="1000"/>
                            </p:stCondLst>
                            <p:childTnLst>
                              <p:par>
                                <p:cTn id="81" presetID="53" presetClass="entr" presetSubtype="0" fill="hold" nodeType="after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p:cTn id="83" dur="1000" fill="hold"/>
                                        <p:tgtEl>
                                          <p:spTgt spid="29"/>
                                        </p:tgtEl>
                                        <p:attrNameLst>
                                          <p:attrName>ppt_w</p:attrName>
                                        </p:attrNameLst>
                                      </p:cBhvr>
                                      <p:tavLst>
                                        <p:tav tm="0">
                                          <p:val>
                                            <p:fltVal val="0"/>
                                          </p:val>
                                        </p:tav>
                                        <p:tav tm="100000">
                                          <p:val>
                                            <p:strVal val="#ppt_w"/>
                                          </p:val>
                                        </p:tav>
                                      </p:tavLst>
                                    </p:anim>
                                    <p:anim calcmode="lin" valueType="num">
                                      <p:cBhvr>
                                        <p:cTn id="84" dur="1000" fill="hold"/>
                                        <p:tgtEl>
                                          <p:spTgt spid="29"/>
                                        </p:tgtEl>
                                        <p:attrNameLst>
                                          <p:attrName>ppt_h</p:attrName>
                                        </p:attrNameLst>
                                      </p:cBhvr>
                                      <p:tavLst>
                                        <p:tav tm="0">
                                          <p:val>
                                            <p:fltVal val="0"/>
                                          </p:val>
                                        </p:tav>
                                        <p:tav tm="100000">
                                          <p:val>
                                            <p:strVal val="#ppt_h"/>
                                          </p:val>
                                        </p:tav>
                                      </p:tavLst>
                                    </p:anim>
                                    <p:animEffect transition="in" filter="fade">
                                      <p:cBhvr>
                                        <p:cTn id="85" dur="1000"/>
                                        <p:tgtEl>
                                          <p:spTgt spid="29"/>
                                        </p:tgtEl>
                                      </p:cBhvr>
                                    </p:animEffect>
                                  </p:childTnLst>
                                </p:cTn>
                              </p:par>
                            </p:childTnLst>
                          </p:cTn>
                        </p:par>
                        <p:par>
                          <p:cTn id="86" fill="hold">
                            <p:stCondLst>
                              <p:cond delay="2000"/>
                            </p:stCondLst>
                            <p:childTnLst>
                              <p:par>
                                <p:cTn id="87" presetID="10" presetClass="entr" presetSubtype="0" fill="hold" grpId="0" nodeType="after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fade">
                                      <p:cBhvr>
                                        <p:cTn id="89" dur="1000"/>
                                        <p:tgtEl>
                                          <p:spTgt spid="32"/>
                                        </p:tgtEl>
                                      </p:cBhvr>
                                    </p:animEffect>
                                  </p:childTnLst>
                                </p:cTn>
                              </p:par>
                            </p:childTnLst>
                          </p:cTn>
                        </p:par>
                      </p:childTnLst>
                    </p:cTn>
                  </p:par>
                  <p:par>
                    <p:cTn id="90" fill="hold">
                      <p:stCondLst>
                        <p:cond delay="indefinite"/>
                      </p:stCondLst>
                      <p:childTnLst>
                        <p:par>
                          <p:cTn id="91" fill="hold">
                            <p:stCondLst>
                              <p:cond delay="0"/>
                            </p:stCondLst>
                            <p:childTnLst>
                              <p:par>
                                <p:cTn id="92" presetID="54" presetClass="exit" presetSubtype="0" decel="100000" fill="hold" grpId="1" nodeType="clickEffect">
                                  <p:stCondLst>
                                    <p:cond delay="0"/>
                                  </p:stCondLst>
                                  <p:childTnLst>
                                    <p:anim calcmode="lin" valueType="num">
                                      <p:cBhvr>
                                        <p:cTn id="93" dur="1000"/>
                                        <p:tgtEl>
                                          <p:spTgt spid="32"/>
                                        </p:tgtEl>
                                        <p:attrNameLst>
                                          <p:attrName>ppt_w</p:attrName>
                                        </p:attrNameLst>
                                      </p:cBhvr>
                                      <p:tavLst>
                                        <p:tav tm="0">
                                          <p:val>
                                            <p:strVal val="ppt_w"/>
                                          </p:val>
                                        </p:tav>
                                        <p:tav tm="100000">
                                          <p:val>
                                            <p:strVal val="ppt_w*0.05"/>
                                          </p:val>
                                        </p:tav>
                                      </p:tavLst>
                                    </p:anim>
                                    <p:anim calcmode="lin" valueType="num">
                                      <p:cBhvr>
                                        <p:cTn id="94" dur="1000"/>
                                        <p:tgtEl>
                                          <p:spTgt spid="32"/>
                                        </p:tgtEl>
                                        <p:attrNameLst>
                                          <p:attrName>ppt_h</p:attrName>
                                        </p:attrNameLst>
                                      </p:cBhvr>
                                      <p:tavLst>
                                        <p:tav tm="0">
                                          <p:val>
                                            <p:strVal val="ppt_h"/>
                                          </p:val>
                                        </p:tav>
                                        <p:tav tm="100000">
                                          <p:val>
                                            <p:strVal val="ppt_h"/>
                                          </p:val>
                                        </p:tav>
                                      </p:tavLst>
                                    </p:anim>
                                    <p:anim calcmode="lin" valueType="num">
                                      <p:cBhvr>
                                        <p:cTn id="95" dur="1000"/>
                                        <p:tgtEl>
                                          <p:spTgt spid="32"/>
                                        </p:tgtEl>
                                        <p:attrNameLst>
                                          <p:attrName>ppt_x</p:attrName>
                                        </p:attrNameLst>
                                      </p:cBhvr>
                                      <p:tavLst>
                                        <p:tav tm="0">
                                          <p:val>
                                            <p:strVal val="ppt_x"/>
                                          </p:val>
                                        </p:tav>
                                        <p:tav tm="100000">
                                          <p:val>
                                            <p:strVal val="ppt_x-.2"/>
                                          </p:val>
                                        </p:tav>
                                      </p:tavLst>
                                    </p:anim>
                                    <p:anim calcmode="lin" valueType="num">
                                      <p:cBhvr>
                                        <p:cTn id="96" dur="1000"/>
                                        <p:tgtEl>
                                          <p:spTgt spid="32"/>
                                        </p:tgtEl>
                                        <p:attrNameLst>
                                          <p:attrName>ppt_y</p:attrName>
                                        </p:attrNameLst>
                                      </p:cBhvr>
                                      <p:tavLst>
                                        <p:tav tm="0">
                                          <p:val>
                                            <p:strVal val="ppt_y"/>
                                          </p:val>
                                        </p:tav>
                                        <p:tav tm="100000">
                                          <p:val>
                                            <p:strVal val="ppt_y"/>
                                          </p:val>
                                        </p:tav>
                                      </p:tavLst>
                                    </p:anim>
                                    <p:animEffect transition="out" filter="fade">
                                      <p:cBhvr>
                                        <p:cTn id="97" dur="1000"/>
                                        <p:tgtEl>
                                          <p:spTgt spid="32"/>
                                        </p:tgtEl>
                                      </p:cBhvr>
                                    </p:animEffect>
                                    <p:set>
                                      <p:cBhvr>
                                        <p:cTn id="98" dur="1" fill="hold">
                                          <p:stCondLst>
                                            <p:cond delay="999"/>
                                          </p:stCondLst>
                                        </p:cTn>
                                        <p:tgtEl>
                                          <p:spTgt spid="32"/>
                                        </p:tgtEl>
                                        <p:attrNameLst>
                                          <p:attrName>style.visibility</p:attrName>
                                        </p:attrNameLst>
                                      </p:cBhvr>
                                      <p:to>
                                        <p:strVal val="hidden"/>
                                      </p:to>
                                    </p:set>
                                  </p:childTnLst>
                                </p:cTn>
                              </p:par>
                              <p:par>
                                <p:cTn id="99" presetID="22" presetClass="entr" presetSubtype="2"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wipe(right)">
                                      <p:cBhvr>
                                        <p:cTn id="101" dur="1000"/>
                                        <p:tgtEl>
                                          <p:spTgt spid="33"/>
                                        </p:tgtEl>
                                      </p:cBhvr>
                                    </p:animEffect>
                                  </p:childTnLst>
                                </p:cTn>
                              </p:par>
                            </p:childTnLst>
                          </p:cTn>
                        </p:par>
                        <p:par>
                          <p:cTn id="102" fill="hold">
                            <p:stCondLst>
                              <p:cond delay="1000"/>
                            </p:stCondLst>
                            <p:childTnLst>
                              <p:par>
                                <p:cTn id="103" presetID="53" presetClass="entr" presetSubtype="0" fill="hold" nodeType="afterEffect">
                                  <p:stCondLst>
                                    <p:cond delay="0"/>
                                  </p:stCondLst>
                                  <p:childTnLst>
                                    <p:set>
                                      <p:cBhvr>
                                        <p:cTn id="104" dur="1" fill="hold">
                                          <p:stCondLst>
                                            <p:cond delay="0"/>
                                          </p:stCondLst>
                                        </p:cTn>
                                        <p:tgtEl>
                                          <p:spTgt spid="35"/>
                                        </p:tgtEl>
                                        <p:attrNameLst>
                                          <p:attrName>style.visibility</p:attrName>
                                        </p:attrNameLst>
                                      </p:cBhvr>
                                      <p:to>
                                        <p:strVal val="visible"/>
                                      </p:to>
                                    </p:set>
                                    <p:anim calcmode="lin" valueType="num">
                                      <p:cBhvr>
                                        <p:cTn id="105" dur="1000" fill="hold"/>
                                        <p:tgtEl>
                                          <p:spTgt spid="35"/>
                                        </p:tgtEl>
                                        <p:attrNameLst>
                                          <p:attrName>ppt_w</p:attrName>
                                        </p:attrNameLst>
                                      </p:cBhvr>
                                      <p:tavLst>
                                        <p:tav tm="0">
                                          <p:val>
                                            <p:fltVal val="0"/>
                                          </p:val>
                                        </p:tav>
                                        <p:tav tm="100000">
                                          <p:val>
                                            <p:strVal val="#ppt_w"/>
                                          </p:val>
                                        </p:tav>
                                      </p:tavLst>
                                    </p:anim>
                                    <p:anim calcmode="lin" valueType="num">
                                      <p:cBhvr>
                                        <p:cTn id="106" dur="1000" fill="hold"/>
                                        <p:tgtEl>
                                          <p:spTgt spid="35"/>
                                        </p:tgtEl>
                                        <p:attrNameLst>
                                          <p:attrName>ppt_h</p:attrName>
                                        </p:attrNameLst>
                                      </p:cBhvr>
                                      <p:tavLst>
                                        <p:tav tm="0">
                                          <p:val>
                                            <p:fltVal val="0"/>
                                          </p:val>
                                        </p:tav>
                                        <p:tav tm="100000">
                                          <p:val>
                                            <p:strVal val="#ppt_h"/>
                                          </p:val>
                                        </p:tav>
                                      </p:tavLst>
                                    </p:anim>
                                    <p:animEffect transition="in" filter="fade">
                                      <p:cBhvr>
                                        <p:cTn id="107" dur="1000"/>
                                        <p:tgtEl>
                                          <p:spTgt spid="35"/>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nodeType="click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wipe(up)">
                                      <p:cBhvr>
                                        <p:cTn id="112" dur="1000"/>
                                        <p:tgtEl>
                                          <p:spTgt spid="45"/>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1000"/>
                                        <p:tgtEl>
                                          <p:spTgt spid="9"/>
                                        </p:tgtEl>
                                      </p:cBhvr>
                                    </p:animEffect>
                                    <p:set>
                                      <p:cBhvr>
                                        <p:cTn id="117" dur="1" fill="hold">
                                          <p:stCondLst>
                                            <p:cond delay="999"/>
                                          </p:stCondLst>
                                        </p:cTn>
                                        <p:tgtEl>
                                          <p:spTgt spid="9"/>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1000"/>
                                        <p:tgtEl>
                                          <p:spTgt spid="14"/>
                                        </p:tgtEl>
                                      </p:cBhvr>
                                    </p:animEffect>
                                    <p:set>
                                      <p:cBhvr>
                                        <p:cTn id="120" dur="1" fill="hold">
                                          <p:stCondLst>
                                            <p:cond delay="999"/>
                                          </p:stCondLst>
                                        </p:cTn>
                                        <p:tgtEl>
                                          <p:spTgt spid="14"/>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1000"/>
                                        <p:tgtEl>
                                          <p:spTgt spid="13"/>
                                        </p:tgtEl>
                                      </p:cBhvr>
                                    </p:animEffect>
                                    <p:set>
                                      <p:cBhvr>
                                        <p:cTn id="123" dur="1" fill="hold">
                                          <p:stCondLst>
                                            <p:cond delay="999"/>
                                          </p:stCondLst>
                                        </p:cTn>
                                        <p:tgtEl>
                                          <p:spTgt spid="13"/>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1000"/>
                                        <p:tgtEl>
                                          <p:spTgt spid="18"/>
                                        </p:tgtEl>
                                      </p:cBhvr>
                                    </p:animEffect>
                                    <p:set>
                                      <p:cBhvr>
                                        <p:cTn id="126" dur="1" fill="hold">
                                          <p:stCondLst>
                                            <p:cond delay="999"/>
                                          </p:stCondLst>
                                        </p:cTn>
                                        <p:tgtEl>
                                          <p:spTgt spid="18"/>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1000"/>
                                        <p:tgtEl>
                                          <p:spTgt spid="17"/>
                                        </p:tgtEl>
                                      </p:cBhvr>
                                    </p:animEffect>
                                    <p:set>
                                      <p:cBhvr>
                                        <p:cTn id="129" dur="1" fill="hold">
                                          <p:stCondLst>
                                            <p:cond delay="999"/>
                                          </p:stCondLst>
                                        </p:cTn>
                                        <p:tgtEl>
                                          <p:spTgt spid="17"/>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1000"/>
                                        <p:tgtEl>
                                          <p:spTgt spid="22"/>
                                        </p:tgtEl>
                                      </p:cBhvr>
                                    </p:animEffect>
                                    <p:set>
                                      <p:cBhvr>
                                        <p:cTn id="132" dur="1" fill="hold">
                                          <p:stCondLst>
                                            <p:cond delay="999"/>
                                          </p:stCondLst>
                                        </p:cTn>
                                        <p:tgtEl>
                                          <p:spTgt spid="22"/>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1000"/>
                                        <p:tgtEl>
                                          <p:spTgt spid="21"/>
                                        </p:tgtEl>
                                      </p:cBhvr>
                                    </p:animEffect>
                                    <p:set>
                                      <p:cBhvr>
                                        <p:cTn id="135" dur="1" fill="hold">
                                          <p:stCondLst>
                                            <p:cond delay="999"/>
                                          </p:stCondLst>
                                        </p:cTn>
                                        <p:tgtEl>
                                          <p:spTgt spid="21"/>
                                        </p:tgtEl>
                                        <p:attrNameLst>
                                          <p:attrName>style.visibility</p:attrName>
                                        </p:attrNameLst>
                                      </p:cBhvr>
                                      <p:to>
                                        <p:strVal val="hidden"/>
                                      </p:to>
                                    </p:set>
                                  </p:childTnLst>
                                </p:cTn>
                              </p:par>
                              <p:par>
                                <p:cTn id="136" presetID="10" presetClass="exit" presetSubtype="0" fill="hold" nodeType="withEffect">
                                  <p:stCondLst>
                                    <p:cond delay="0"/>
                                  </p:stCondLst>
                                  <p:childTnLst>
                                    <p:animEffect transition="out" filter="fade">
                                      <p:cBhvr>
                                        <p:cTn id="137" dur="1000"/>
                                        <p:tgtEl>
                                          <p:spTgt spid="26"/>
                                        </p:tgtEl>
                                      </p:cBhvr>
                                    </p:animEffect>
                                    <p:set>
                                      <p:cBhvr>
                                        <p:cTn id="138" dur="1" fill="hold">
                                          <p:stCondLst>
                                            <p:cond delay="999"/>
                                          </p:stCondLst>
                                        </p:cTn>
                                        <p:tgtEl>
                                          <p:spTgt spid="26"/>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1000"/>
                                        <p:tgtEl>
                                          <p:spTgt spid="25"/>
                                        </p:tgtEl>
                                      </p:cBhvr>
                                    </p:animEffect>
                                    <p:set>
                                      <p:cBhvr>
                                        <p:cTn id="141" dur="1" fill="hold">
                                          <p:stCondLst>
                                            <p:cond delay="999"/>
                                          </p:stCondLst>
                                        </p:cTn>
                                        <p:tgtEl>
                                          <p:spTgt spid="25"/>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1000"/>
                                        <p:tgtEl>
                                          <p:spTgt spid="33"/>
                                        </p:tgtEl>
                                      </p:cBhvr>
                                    </p:animEffect>
                                    <p:set>
                                      <p:cBhvr>
                                        <p:cTn id="144" dur="1" fill="hold">
                                          <p:stCondLst>
                                            <p:cond delay="999"/>
                                          </p:stCondLst>
                                        </p:cTn>
                                        <p:tgtEl>
                                          <p:spTgt spid="33"/>
                                        </p:tgtEl>
                                        <p:attrNameLst>
                                          <p:attrName>style.visibility</p:attrName>
                                        </p:attrNameLst>
                                      </p:cBhvr>
                                      <p:to>
                                        <p:strVal val="hidden"/>
                                      </p:to>
                                    </p:set>
                                  </p:childTnLst>
                                </p:cTn>
                              </p:par>
                              <p:par>
                                <p:cTn id="145" presetID="10" presetClass="exit" presetSubtype="0" fill="hold" nodeType="withEffect">
                                  <p:stCondLst>
                                    <p:cond delay="0"/>
                                  </p:stCondLst>
                                  <p:childTnLst>
                                    <p:animEffect transition="out" filter="fade">
                                      <p:cBhvr>
                                        <p:cTn id="146" dur="1000"/>
                                        <p:tgtEl>
                                          <p:spTgt spid="45"/>
                                        </p:tgtEl>
                                      </p:cBhvr>
                                    </p:animEffect>
                                    <p:set>
                                      <p:cBhvr>
                                        <p:cTn id="147" dur="1" fill="hold">
                                          <p:stCondLst>
                                            <p:cond delay="999"/>
                                          </p:stCondLst>
                                        </p:cTn>
                                        <p:tgtEl>
                                          <p:spTgt spid="45"/>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1000"/>
                                        <p:tgtEl>
                                          <p:spTgt spid="8"/>
                                        </p:tgtEl>
                                      </p:cBhvr>
                                    </p:animEffect>
                                    <p:set>
                                      <p:cBhvr>
                                        <p:cTn id="150" dur="1" fill="hold">
                                          <p:stCondLst>
                                            <p:cond delay="999"/>
                                          </p:stCondLst>
                                        </p:cTn>
                                        <p:tgtEl>
                                          <p:spTgt spid="8"/>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1000"/>
                                        <p:tgtEl>
                                          <p:spTgt spid="35"/>
                                        </p:tgtEl>
                                      </p:cBhvr>
                                    </p:animEffect>
                                    <p:set>
                                      <p:cBhvr>
                                        <p:cTn id="153" dur="1" fill="hold">
                                          <p:stCondLst>
                                            <p:cond delay="999"/>
                                          </p:stCondLst>
                                        </p:cTn>
                                        <p:tgtEl>
                                          <p:spTgt spid="35"/>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1000"/>
                                        <p:tgtEl>
                                          <p:spTgt spid="54"/>
                                        </p:tgtEl>
                                      </p:cBhvr>
                                    </p:animEffect>
                                    <p:set>
                                      <p:cBhvr>
                                        <p:cTn id="156" dur="1" fill="hold">
                                          <p:stCondLst>
                                            <p:cond delay="999"/>
                                          </p:stCondLst>
                                        </p:cTn>
                                        <p:tgtEl>
                                          <p:spTgt spid="54"/>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1000"/>
                                        <p:tgtEl>
                                          <p:spTgt spid="55"/>
                                        </p:tgtEl>
                                      </p:cBhvr>
                                    </p:animEffect>
                                    <p:set>
                                      <p:cBhvr>
                                        <p:cTn id="159" dur="1" fill="hold">
                                          <p:stCondLst>
                                            <p:cond delay="999"/>
                                          </p:stCondLst>
                                        </p:cTn>
                                        <p:tgtEl>
                                          <p:spTgt spid="55"/>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1000"/>
                                        <p:tgtEl>
                                          <p:spTgt spid="56"/>
                                        </p:tgtEl>
                                      </p:cBhvr>
                                    </p:animEffect>
                                    <p:set>
                                      <p:cBhvr>
                                        <p:cTn id="162" dur="1" fill="hold">
                                          <p:stCondLst>
                                            <p:cond delay="999"/>
                                          </p:stCondLst>
                                        </p:cTn>
                                        <p:tgtEl>
                                          <p:spTgt spid="56"/>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1000"/>
                                        <p:tgtEl>
                                          <p:spTgt spid="57"/>
                                        </p:tgtEl>
                                      </p:cBhvr>
                                    </p:animEffect>
                                    <p:set>
                                      <p:cBhvr>
                                        <p:cTn id="165" dur="1" fill="hold">
                                          <p:stCondLst>
                                            <p:cond delay="999"/>
                                          </p:stCondLst>
                                        </p:cTn>
                                        <p:tgtEl>
                                          <p:spTgt spid="57"/>
                                        </p:tgtEl>
                                        <p:attrNameLst>
                                          <p:attrName>style.visibility</p:attrName>
                                        </p:attrNameLst>
                                      </p:cBhvr>
                                      <p:to>
                                        <p:strVal val="hidden"/>
                                      </p:to>
                                    </p:set>
                                  </p:childTnLst>
                                </p:cTn>
                              </p:par>
                            </p:childTnLst>
                          </p:cTn>
                        </p:par>
                        <p:par>
                          <p:cTn id="166" fill="hold">
                            <p:stCondLst>
                              <p:cond delay="1000"/>
                            </p:stCondLst>
                            <p:childTnLst>
                              <p:par>
                                <p:cTn id="167" presetID="22" presetClass="entr" presetSubtype="1" fill="hold" grpId="2" nodeType="afterEffect">
                                  <p:stCondLst>
                                    <p:cond delay="0"/>
                                  </p:stCondLst>
                                  <p:childTnLst>
                                    <p:set>
                                      <p:cBhvr>
                                        <p:cTn id="168" dur="1" fill="hold">
                                          <p:stCondLst>
                                            <p:cond delay="0"/>
                                          </p:stCondLst>
                                        </p:cTn>
                                        <p:tgtEl>
                                          <p:spTgt spid="47"/>
                                        </p:tgtEl>
                                        <p:attrNameLst>
                                          <p:attrName>style.visibility</p:attrName>
                                        </p:attrNameLst>
                                      </p:cBhvr>
                                      <p:to>
                                        <p:strVal val="visible"/>
                                      </p:to>
                                    </p:set>
                                    <p:animEffect transition="in" filter="wipe(up)">
                                      <p:cBhvr>
                                        <p:cTn id="169" dur="1000"/>
                                        <p:tgtEl>
                                          <p:spTgt spid="47"/>
                                        </p:tgtEl>
                                      </p:cBhvr>
                                    </p:animEffect>
                                  </p:childTnLst>
                                </p:cTn>
                              </p:par>
                            </p:childTnLst>
                          </p:cTn>
                        </p:par>
                      </p:childTnLst>
                    </p:cTn>
                  </p:par>
                  <p:par>
                    <p:cTn id="170" fill="hold">
                      <p:stCondLst>
                        <p:cond delay="indefinite"/>
                      </p:stCondLst>
                      <p:childTnLst>
                        <p:par>
                          <p:cTn id="171" fill="hold">
                            <p:stCondLst>
                              <p:cond delay="0"/>
                            </p:stCondLst>
                            <p:childTnLst>
                              <p:par>
                                <p:cTn id="172" presetID="49" presetClass="exit" presetSubtype="0" accel="100000" fill="hold" grpId="0" nodeType="clickEffect">
                                  <p:stCondLst>
                                    <p:cond delay="0"/>
                                  </p:stCondLst>
                                  <p:childTnLst>
                                    <p:anim calcmode="lin" valueType="num">
                                      <p:cBhvr>
                                        <p:cTn id="173" dur="1000"/>
                                        <p:tgtEl>
                                          <p:spTgt spid="47"/>
                                        </p:tgtEl>
                                        <p:attrNameLst>
                                          <p:attrName>ppt_w</p:attrName>
                                        </p:attrNameLst>
                                      </p:cBhvr>
                                      <p:tavLst>
                                        <p:tav tm="0">
                                          <p:val>
                                            <p:strVal val="ppt_w"/>
                                          </p:val>
                                        </p:tav>
                                        <p:tav tm="100000">
                                          <p:val>
                                            <p:fltVal val="0"/>
                                          </p:val>
                                        </p:tav>
                                      </p:tavLst>
                                    </p:anim>
                                    <p:anim calcmode="lin" valueType="num">
                                      <p:cBhvr>
                                        <p:cTn id="174" dur="1000"/>
                                        <p:tgtEl>
                                          <p:spTgt spid="47"/>
                                        </p:tgtEl>
                                        <p:attrNameLst>
                                          <p:attrName>ppt_h</p:attrName>
                                        </p:attrNameLst>
                                      </p:cBhvr>
                                      <p:tavLst>
                                        <p:tav tm="0">
                                          <p:val>
                                            <p:strVal val="ppt_h"/>
                                          </p:val>
                                        </p:tav>
                                        <p:tav tm="100000">
                                          <p:val>
                                            <p:fltVal val="0"/>
                                          </p:val>
                                        </p:tav>
                                      </p:tavLst>
                                    </p:anim>
                                    <p:anim calcmode="lin" valueType="num">
                                      <p:cBhvr>
                                        <p:cTn id="175" dur="1000"/>
                                        <p:tgtEl>
                                          <p:spTgt spid="47"/>
                                        </p:tgtEl>
                                        <p:attrNameLst>
                                          <p:attrName>style.rotation</p:attrName>
                                        </p:attrNameLst>
                                      </p:cBhvr>
                                      <p:tavLst>
                                        <p:tav tm="0">
                                          <p:val>
                                            <p:fltVal val="0"/>
                                          </p:val>
                                        </p:tav>
                                        <p:tav tm="100000">
                                          <p:val>
                                            <p:fltVal val="360"/>
                                          </p:val>
                                        </p:tav>
                                      </p:tavLst>
                                    </p:anim>
                                    <p:animEffect transition="out" filter="fade">
                                      <p:cBhvr>
                                        <p:cTn id="176" dur="1000"/>
                                        <p:tgtEl>
                                          <p:spTgt spid="47"/>
                                        </p:tgtEl>
                                      </p:cBhvr>
                                    </p:animEffect>
                                    <p:set>
                                      <p:cBhvr>
                                        <p:cTn id="177" dur="1" fill="hold">
                                          <p:stCondLst>
                                            <p:cond delay="999"/>
                                          </p:stCondLst>
                                        </p:cTn>
                                        <p:tgtEl>
                                          <p:spTgt spid="47"/>
                                        </p:tgtEl>
                                        <p:attrNameLst>
                                          <p:attrName>style.visibility</p:attrName>
                                        </p:attrNameLst>
                                      </p:cBhvr>
                                      <p:to>
                                        <p:strVal val="hidden"/>
                                      </p:to>
                                    </p:set>
                                  </p:childTnLst>
                                </p:cTn>
                              </p:par>
                              <p:par>
                                <p:cTn id="178" presetID="35" presetClass="path" presetSubtype="0" accel="50000" decel="50000" fill="hold" grpId="3" nodeType="withEffect">
                                  <p:stCondLst>
                                    <p:cond delay="0"/>
                                  </p:stCondLst>
                                  <p:childTnLst>
                                    <p:animMotion origin="layout" path="M 0 0  L -0.25 0  E" pathEditMode="relative" ptsTypes="">
                                      <p:cBhvr>
                                        <p:cTn id="179" dur="1000" fill="hold"/>
                                        <p:tgtEl>
                                          <p:spTgt spid="47"/>
                                        </p:tgtEl>
                                        <p:attrNameLst>
                                          <p:attrName>ppt_x</p:attrName>
                                          <p:attrName>ppt_y</p:attrName>
                                        </p:attrNameLst>
                                      </p:cBhvr>
                                    </p:animMotion>
                                  </p:childTnLst>
                                </p:cTn>
                              </p:par>
                              <p:par>
                                <p:cTn id="180" presetID="49" presetClass="entr" presetSubtype="0" decel="100000" fill="hold" nodeType="withEffect">
                                  <p:stCondLst>
                                    <p:cond delay="500"/>
                                  </p:stCondLst>
                                  <p:childTnLst>
                                    <p:set>
                                      <p:cBhvr>
                                        <p:cTn id="181" dur="1" fill="hold">
                                          <p:stCondLst>
                                            <p:cond delay="0"/>
                                          </p:stCondLst>
                                        </p:cTn>
                                        <p:tgtEl>
                                          <p:spTgt spid="53"/>
                                        </p:tgtEl>
                                        <p:attrNameLst>
                                          <p:attrName>style.visibility</p:attrName>
                                        </p:attrNameLst>
                                      </p:cBhvr>
                                      <p:to>
                                        <p:strVal val="visible"/>
                                      </p:to>
                                    </p:set>
                                    <p:anim calcmode="lin" valueType="num">
                                      <p:cBhvr>
                                        <p:cTn id="182" dur="1000" fill="hold"/>
                                        <p:tgtEl>
                                          <p:spTgt spid="53"/>
                                        </p:tgtEl>
                                        <p:attrNameLst>
                                          <p:attrName>ppt_w</p:attrName>
                                        </p:attrNameLst>
                                      </p:cBhvr>
                                      <p:tavLst>
                                        <p:tav tm="0">
                                          <p:val>
                                            <p:fltVal val="0"/>
                                          </p:val>
                                        </p:tav>
                                        <p:tav tm="100000">
                                          <p:val>
                                            <p:strVal val="#ppt_w"/>
                                          </p:val>
                                        </p:tav>
                                      </p:tavLst>
                                    </p:anim>
                                    <p:anim calcmode="lin" valueType="num">
                                      <p:cBhvr>
                                        <p:cTn id="183" dur="1000" fill="hold"/>
                                        <p:tgtEl>
                                          <p:spTgt spid="53"/>
                                        </p:tgtEl>
                                        <p:attrNameLst>
                                          <p:attrName>ppt_h</p:attrName>
                                        </p:attrNameLst>
                                      </p:cBhvr>
                                      <p:tavLst>
                                        <p:tav tm="0">
                                          <p:val>
                                            <p:fltVal val="0"/>
                                          </p:val>
                                        </p:tav>
                                        <p:tav tm="100000">
                                          <p:val>
                                            <p:strVal val="#ppt_h"/>
                                          </p:val>
                                        </p:tav>
                                      </p:tavLst>
                                    </p:anim>
                                    <p:anim calcmode="lin" valueType="num">
                                      <p:cBhvr>
                                        <p:cTn id="184" dur="1000" fill="hold"/>
                                        <p:tgtEl>
                                          <p:spTgt spid="53"/>
                                        </p:tgtEl>
                                        <p:attrNameLst>
                                          <p:attrName>style.rotation</p:attrName>
                                        </p:attrNameLst>
                                      </p:cBhvr>
                                      <p:tavLst>
                                        <p:tav tm="0">
                                          <p:val>
                                            <p:fltVal val="360"/>
                                          </p:val>
                                        </p:tav>
                                        <p:tav tm="100000">
                                          <p:val>
                                            <p:fltVal val="0"/>
                                          </p:val>
                                        </p:tav>
                                      </p:tavLst>
                                    </p:anim>
                                    <p:animEffect transition="in" filter="fade">
                                      <p:cBhvr>
                                        <p:cTn id="185" dur="1000"/>
                                        <p:tgtEl>
                                          <p:spTgt spid="53"/>
                                        </p:tgtEl>
                                      </p:cBhvr>
                                    </p:animEffect>
                                  </p:childTnLst>
                                </p:cTn>
                              </p:par>
                            </p:childTnLst>
                          </p:cTn>
                        </p:par>
                      </p:childTnLst>
                    </p:cTn>
                  </p:par>
                  <p:par>
                    <p:cTn id="186" fill="hold">
                      <p:stCondLst>
                        <p:cond delay="indefinite"/>
                      </p:stCondLst>
                      <p:childTnLst>
                        <p:par>
                          <p:cTn id="187" fill="hold">
                            <p:stCondLst>
                              <p:cond delay="0"/>
                            </p:stCondLst>
                            <p:childTnLst>
                              <p:par>
                                <p:cTn id="188" presetID="10" presetClass="exit" presetSubtype="0" fill="hold" nodeType="clickEffect">
                                  <p:stCondLst>
                                    <p:cond delay="0"/>
                                  </p:stCondLst>
                                  <p:childTnLst>
                                    <p:animEffect transition="out" filter="fade">
                                      <p:cBhvr>
                                        <p:cTn id="189" dur="1000"/>
                                        <p:tgtEl>
                                          <p:spTgt spid="53"/>
                                        </p:tgtEl>
                                      </p:cBhvr>
                                    </p:animEffect>
                                    <p:set>
                                      <p:cBhvr>
                                        <p:cTn id="190" dur="1" fill="hold">
                                          <p:stCondLst>
                                            <p:cond delay="9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autoUpdateAnimBg="0"/>
      <p:bldP spid="8" grpId="0" animBg="1"/>
      <p:bldP spid="8" grpId="1" animBg="1"/>
      <p:bldP spid="32" grpId="0" animBg="1"/>
      <p:bldP spid="32" grpId="1" animBg="1" autoUpdateAnimBg="0"/>
      <p:bldP spid="33" grpId="0" animBg="1"/>
      <p:bldP spid="33" grpId="1" animBg="1"/>
      <p:bldP spid="47" grpId="0" animBg="1"/>
      <p:bldP spid="47" grpId="2" animBg="1"/>
      <p:bldP spid="47" grpId="3" animBg="1"/>
      <p:bldP spid="54" grpId="0"/>
      <p:bldP spid="54" grpId="1"/>
      <p:bldP spid="55" grpId="0"/>
      <p:bldP spid="55" grpId="1"/>
      <p:bldP spid="56" grpId="0"/>
      <p:bldP spid="56" grpId="1"/>
      <p:bldP spid="57" grpId="0"/>
      <p:bldP spid="57" grpId="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886" t="5882" r="45944" b="2353"/>
          <a:stretch>
            <a:fillRect/>
          </a:stretch>
        </p:blipFill>
        <p:spPr bwMode="auto">
          <a:xfrm>
            <a:off x="-17585" y="155640"/>
            <a:ext cx="5155661" cy="6702359"/>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l="55828" t="5882" r="2523" b="2353"/>
          <a:stretch>
            <a:fillRect/>
          </a:stretch>
        </p:blipFill>
        <p:spPr bwMode="auto">
          <a:xfrm>
            <a:off x="5105399" y="155643"/>
            <a:ext cx="4038601" cy="6702358"/>
          </a:xfrm>
          <a:prstGeom prst="rect">
            <a:avLst/>
          </a:prstGeom>
          <a:noFill/>
          <a:ln w="9525">
            <a:noFill/>
            <a:miter lim="800000"/>
            <a:headEnd/>
            <a:tailEnd/>
          </a:ln>
          <a:effectLst/>
        </p:spPr>
      </p:pic>
      <p:sp>
        <p:nvSpPr>
          <p:cNvPr id="19" name="Rectangle 18"/>
          <p:cNvSpPr/>
          <p:nvPr/>
        </p:nvSpPr>
        <p:spPr>
          <a:xfrm>
            <a:off x="0" y="0"/>
            <a:ext cx="9144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cstate="print"/>
          <a:srcRect l="4997" t="6881" r="54140" b="71210"/>
          <a:stretch>
            <a:fillRect/>
          </a:stretch>
        </p:blipFill>
        <p:spPr bwMode="auto">
          <a:xfrm>
            <a:off x="381000" y="228600"/>
            <a:ext cx="3962400" cy="1600200"/>
          </a:xfrm>
          <a:prstGeom prst="rect">
            <a:avLst/>
          </a:prstGeom>
          <a:noFill/>
          <a:ln w="50800">
            <a:solidFill>
              <a:schemeClr val="tx1"/>
            </a:solidFill>
            <a:miter lim="800000"/>
            <a:headEnd/>
            <a:tailEnd/>
          </a:ln>
          <a:effectLst/>
        </p:spPr>
      </p:pic>
      <p:grpSp>
        <p:nvGrpSpPr>
          <p:cNvPr id="7" name="Group 6"/>
          <p:cNvGrpSpPr/>
          <p:nvPr/>
        </p:nvGrpSpPr>
        <p:grpSpPr>
          <a:xfrm>
            <a:off x="2362200" y="0"/>
            <a:ext cx="1345715" cy="584775"/>
            <a:chOff x="2362200" y="0"/>
            <a:chExt cx="1345715" cy="584775"/>
          </a:xfrm>
        </p:grpSpPr>
        <p:sp>
          <p:nvSpPr>
            <p:cNvPr id="8" name="Rectangle 7"/>
            <p:cNvSpPr/>
            <p:nvPr/>
          </p:nvSpPr>
          <p:spPr>
            <a:xfrm>
              <a:off x="2362200" y="174921"/>
              <a:ext cx="129540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438400" y="0"/>
              <a:ext cx="1269515" cy="584775"/>
            </a:xfrm>
            <a:prstGeom prst="rect">
              <a:avLst/>
            </a:prstGeom>
            <a:noFill/>
          </p:spPr>
          <p:txBody>
            <a:bodyPr wrap="none" rtlCol="0">
              <a:spAutoFit/>
            </a:bodyPr>
            <a:lstStyle/>
            <a:p>
              <a:r>
                <a:rPr lang="en-US" sz="3200" b="1" dirty="0" smtClean="0">
                  <a:solidFill>
                    <a:srgbClr val="FF0000"/>
                  </a:solidFill>
                </a:rPr>
                <a:t>PARKS</a:t>
              </a:r>
              <a:endParaRPr lang="en-US" sz="3200" b="1" dirty="0">
                <a:solidFill>
                  <a:srgbClr val="FF0000"/>
                </a:solidFill>
              </a:endParaRPr>
            </a:p>
          </p:txBody>
        </p:sp>
      </p:grpSp>
      <p:grpSp>
        <p:nvGrpSpPr>
          <p:cNvPr id="10" name="Group 9"/>
          <p:cNvGrpSpPr/>
          <p:nvPr/>
        </p:nvGrpSpPr>
        <p:grpSpPr>
          <a:xfrm>
            <a:off x="6629400" y="0"/>
            <a:ext cx="1783080" cy="584775"/>
            <a:chOff x="2823658" y="0"/>
            <a:chExt cx="1737360" cy="584775"/>
          </a:xfrm>
        </p:grpSpPr>
        <p:sp>
          <p:nvSpPr>
            <p:cNvPr id="11" name="Rectangle 10"/>
            <p:cNvSpPr/>
            <p:nvPr/>
          </p:nvSpPr>
          <p:spPr>
            <a:xfrm>
              <a:off x="2823658" y="167209"/>
              <a:ext cx="173736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954712" y="0"/>
              <a:ext cx="1464888" cy="584775"/>
            </a:xfrm>
            <a:prstGeom prst="rect">
              <a:avLst/>
            </a:prstGeom>
            <a:noFill/>
          </p:spPr>
          <p:txBody>
            <a:bodyPr wrap="none" rtlCol="0">
              <a:spAutoFit/>
            </a:bodyPr>
            <a:lstStyle/>
            <a:p>
              <a:r>
                <a:rPr lang="en-US" sz="3200" b="1" dirty="0" smtClean="0">
                  <a:solidFill>
                    <a:srgbClr val="FF0000"/>
                  </a:solidFill>
                </a:rPr>
                <a:t>PEOPLE</a:t>
              </a:r>
              <a:endParaRPr lang="en-US" sz="3200" b="1" dirty="0">
                <a:solidFill>
                  <a:srgbClr val="FF0000"/>
                </a:solidFill>
              </a:endParaRPr>
            </a:p>
          </p:txBody>
        </p:sp>
      </p:grpSp>
      <p:sp>
        <p:nvSpPr>
          <p:cNvPr id="4" name="Rectangle 3"/>
          <p:cNvSpPr/>
          <p:nvPr/>
        </p:nvSpPr>
        <p:spPr>
          <a:xfrm>
            <a:off x="1828800" y="304800"/>
            <a:ext cx="3810000"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20614292">
            <a:off x="179234" y="2968629"/>
            <a:ext cx="4438523" cy="1384995"/>
          </a:xfrm>
          <a:prstGeom prst="rect">
            <a:avLst/>
          </a:prstGeom>
          <a:solidFill>
            <a:schemeClr val="bg1"/>
          </a:solidFill>
          <a:ln w="50800">
            <a:solidFill>
              <a:schemeClr val="tx1"/>
            </a:solidFill>
          </a:ln>
        </p:spPr>
        <p:txBody>
          <a:bodyPr wrap="none" rtlCol="0">
            <a:spAutoFit/>
          </a:bodyPr>
          <a:lstStyle/>
          <a:p>
            <a:pPr algn="ctr"/>
            <a:r>
              <a:rPr lang="en-US" sz="2800" dirty="0" smtClean="0"/>
              <a:t>1842 – Hudson Bay Company</a:t>
            </a:r>
          </a:p>
          <a:p>
            <a:pPr algn="ctr"/>
            <a:r>
              <a:rPr lang="en-US" sz="2800" dirty="0" smtClean="0"/>
              <a:t> imports Hawaiian Islanders </a:t>
            </a:r>
          </a:p>
          <a:p>
            <a:pPr algn="ctr"/>
            <a:r>
              <a:rPr lang="en-US" sz="2800" dirty="0" smtClean="0"/>
              <a:t>to work on San Juan Island.</a:t>
            </a:r>
          </a:p>
        </p:txBody>
      </p:sp>
      <p:sp>
        <p:nvSpPr>
          <p:cNvPr id="14" name="TextBox 13"/>
          <p:cNvSpPr txBox="1"/>
          <p:nvPr/>
        </p:nvSpPr>
        <p:spPr>
          <a:xfrm rot="20614292">
            <a:off x="828032" y="4467078"/>
            <a:ext cx="4122667" cy="523220"/>
          </a:xfrm>
          <a:prstGeom prst="rect">
            <a:avLst/>
          </a:prstGeom>
          <a:solidFill>
            <a:schemeClr val="bg1"/>
          </a:solidFill>
          <a:ln w="50800">
            <a:solidFill>
              <a:schemeClr val="tx1"/>
            </a:solidFill>
          </a:ln>
        </p:spPr>
        <p:txBody>
          <a:bodyPr wrap="none" rtlCol="0">
            <a:spAutoFit/>
          </a:bodyPr>
          <a:lstStyle/>
          <a:p>
            <a:pPr algn="ctr"/>
            <a:r>
              <a:rPr lang="en-US" sz="2800" b="1" dirty="0" err="1" smtClean="0">
                <a:solidFill>
                  <a:srgbClr val="FF0000"/>
                </a:solidFill>
                <a:effectLst>
                  <a:outerShdw blurRad="38100" dist="38100" dir="2700000" algn="tl">
                    <a:srgbClr val="000000">
                      <a:alpha val="43137"/>
                    </a:srgbClr>
                  </a:outerShdw>
                </a:effectLst>
              </a:rPr>
              <a:t>Po`alima</a:t>
            </a:r>
            <a:r>
              <a:rPr lang="en-US" sz="2800" dirty="0" smtClean="0">
                <a:effectLst>
                  <a:outerShdw blurRad="38100" dist="38100" dir="2700000" algn="tl">
                    <a:srgbClr val="000000">
                      <a:alpha val="43137"/>
                    </a:srgbClr>
                  </a:outerShdw>
                </a:effectLst>
              </a:rPr>
              <a:t> </a:t>
            </a:r>
            <a:r>
              <a:rPr lang="en-US" sz="2800" dirty="0" smtClean="0"/>
              <a:t>was conscripted </a:t>
            </a:r>
            <a:endParaRPr lang="en-US" sz="2800" dirty="0"/>
          </a:p>
        </p:txBody>
      </p:sp>
      <p:sp>
        <p:nvSpPr>
          <p:cNvPr id="15" name="Rectangle 14"/>
          <p:cNvSpPr/>
          <p:nvPr/>
        </p:nvSpPr>
        <p:spPr>
          <a:xfrm>
            <a:off x="5715000" y="1463040"/>
            <a:ext cx="3352800"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631936" y="1447800"/>
            <a:ext cx="410690" cy="523220"/>
          </a:xfrm>
          <a:prstGeom prst="rect">
            <a:avLst/>
          </a:prstGeom>
          <a:noFill/>
          <a:ln w="50800">
            <a:noFill/>
          </a:ln>
        </p:spPr>
        <p:txBody>
          <a:bodyPr wrap="none" rtlCol="0">
            <a:spAutoFit/>
          </a:bodyPr>
          <a:lstStyle/>
          <a:p>
            <a:r>
              <a:rPr lang="en-US" sz="2800" b="1" dirty="0" smtClean="0">
                <a:ln>
                  <a:solidFill>
                    <a:srgbClr val="FF0000"/>
                  </a:solidFill>
                </a:ln>
                <a:solidFill>
                  <a:srgbClr val="FF0000"/>
                </a:solidFill>
              </a:rPr>
              <a:t>D</a:t>
            </a:r>
            <a:endParaRPr lang="en-US" sz="2800" b="1" dirty="0">
              <a:ln>
                <a:solidFill>
                  <a:srgbClr val="FF0000"/>
                </a:solidFill>
              </a:ln>
              <a:solidFill>
                <a:srgbClr val="FF0000"/>
              </a:solidFill>
            </a:endParaRPr>
          </a:p>
        </p:txBody>
      </p:sp>
      <p:sp>
        <p:nvSpPr>
          <p:cNvPr id="18" name="Rectangle 17"/>
          <p:cNvSpPr/>
          <p:nvPr/>
        </p:nvSpPr>
        <p:spPr>
          <a:xfrm>
            <a:off x="8610600" y="1447800"/>
            <a:ext cx="457200"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867400" y="1676400"/>
            <a:ext cx="3048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1000" fill="hold"/>
                                        <p:tgtEl>
                                          <p:spTgt spid="6"/>
                                        </p:tgtEl>
                                      </p:cBhvr>
                                      <p:by x="140000" y="140000"/>
                                    </p:animScale>
                                  </p:childTnLst>
                                </p:cTn>
                              </p:par>
                              <p:par>
                                <p:cTn id="19" presetID="42" presetClass="path" presetSubtype="0" fill="hold" nodeType="withEffect">
                                  <p:stCondLst>
                                    <p:cond delay="0"/>
                                  </p:stCondLst>
                                  <p:childTnLst>
                                    <p:animMotion origin="layout" path="M -3.33333E-6 -3.98844E-6 L 0.05 0.00555 " pathEditMode="relative" rAng="0" ptsTypes="AA">
                                      <p:cBhvr>
                                        <p:cTn id="20" dur="1000" fill="hold"/>
                                        <p:tgtEl>
                                          <p:spTgt spid="6"/>
                                        </p:tgtEl>
                                        <p:attrNameLst>
                                          <p:attrName>ppt_x</p:attrName>
                                          <p:attrName>ppt_y</p:attrName>
                                        </p:attrNameLst>
                                      </p:cBhvr>
                                      <p:rCtr x="25" y="3"/>
                                    </p:animMotion>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1"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2000"/>
                                        <p:tgtEl>
                                          <p:spTgt spid="19"/>
                                        </p:tgtEl>
                                      </p:cBhvr>
                                    </p:animEffect>
                                    <p:set>
                                      <p:cBhvr>
                                        <p:cTn id="43" dur="1" fill="hold">
                                          <p:stCondLst>
                                            <p:cond delay="1999"/>
                                          </p:stCondLst>
                                        </p:cTn>
                                        <p:tgtEl>
                                          <p:spTgt spid="19"/>
                                        </p:tgtEl>
                                        <p:attrNameLst>
                                          <p:attrName>style.visibility</p:attrName>
                                        </p:attrNameLst>
                                      </p:cBhvr>
                                      <p:to>
                                        <p:strVal val="hidden"/>
                                      </p:to>
                                    </p:set>
                                  </p:childTnLst>
                                </p:cTn>
                              </p:par>
                              <p:par>
                                <p:cTn id="44" presetID="22" presetClass="entr" presetSubtype="8" fill="hold" grpId="0" nodeType="withEffect">
                                  <p:stCondLst>
                                    <p:cond delay="50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1000"/>
                                        <p:tgtEl>
                                          <p:spTgt spid="15"/>
                                        </p:tgtEl>
                                      </p:cBhvr>
                                    </p:animEffect>
                                  </p:childTnLst>
                                </p:cTn>
                              </p:par>
                              <p:par>
                                <p:cTn id="47" presetID="10" presetClass="exit" presetSubtype="0" fill="hold" grpId="1" nodeType="withEffect">
                                  <p:stCondLst>
                                    <p:cond delay="1000"/>
                                  </p:stCondLst>
                                  <p:childTnLst>
                                    <p:animEffect transition="out" filter="fade">
                                      <p:cBhvr>
                                        <p:cTn id="48" dur="1000"/>
                                        <p:tgtEl>
                                          <p:spTgt spid="13"/>
                                        </p:tgtEl>
                                      </p:cBhvr>
                                    </p:animEffect>
                                    <p:set>
                                      <p:cBhvr>
                                        <p:cTn id="49" dur="1" fill="hold">
                                          <p:stCondLst>
                                            <p:cond delay="999"/>
                                          </p:stCondLst>
                                        </p:cTn>
                                        <p:tgtEl>
                                          <p:spTgt spid="13"/>
                                        </p:tgtEl>
                                        <p:attrNameLst>
                                          <p:attrName>style.visibility</p:attrName>
                                        </p:attrNameLst>
                                      </p:cBhvr>
                                      <p:to>
                                        <p:strVal val="hidden"/>
                                      </p:to>
                                    </p:set>
                                  </p:childTnLst>
                                </p:cTn>
                              </p:par>
                              <p:par>
                                <p:cTn id="50" presetID="10" presetClass="exit" presetSubtype="0" fill="hold" grpId="1" nodeType="withEffect">
                                  <p:stCondLst>
                                    <p:cond delay="1000"/>
                                  </p:stCondLst>
                                  <p:childTnLst>
                                    <p:animEffect transition="out" filter="fade">
                                      <p:cBhvr>
                                        <p:cTn id="51" dur="1000"/>
                                        <p:tgtEl>
                                          <p:spTgt spid="14"/>
                                        </p:tgtEl>
                                      </p:cBhvr>
                                    </p:animEffect>
                                    <p:set>
                                      <p:cBhvr>
                                        <p:cTn id="52" dur="1" fill="hold">
                                          <p:stCondLst>
                                            <p:cond delay="9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5" presetClass="exit" presetSubtype="0" fill="hold" grpId="1" nodeType="clickEffect">
                                  <p:stCondLst>
                                    <p:cond delay="0"/>
                                  </p:stCondLst>
                                  <p:childTnLst>
                                    <p:anim calcmode="lin" valueType="num">
                                      <p:cBhvr>
                                        <p:cTn id="56" dur="1000"/>
                                        <p:tgtEl>
                                          <p:spTgt spid="15"/>
                                        </p:tgtEl>
                                        <p:attrNameLst>
                                          <p:attrName>ppt_w</p:attrName>
                                        </p:attrNameLst>
                                      </p:cBhvr>
                                      <p:tavLst>
                                        <p:tav tm="0">
                                          <p:val>
                                            <p:strVal val="ppt_w"/>
                                          </p:val>
                                        </p:tav>
                                        <p:tav tm="100000">
                                          <p:val>
                                            <p:strVal val="ppt_w*0.70"/>
                                          </p:val>
                                        </p:tav>
                                      </p:tavLst>
                                    </p:anim>
                                    <p:anim calcmode="lin" valueType="num">
                                      <p:cBhvr>
                                        <p:cTn id="57" dur="1000"/>
                                        <p:tgtEl>
                                          <p:spTgt spid="15"/>
                                        </p:tgtEl>
                                        <p:attrNameLst>
                                          <p:attrName>ppt_h</p:attrName>
                                        </p:attrNameLst>
                                      </p:cBhvr>
                                      <p:tavLst>
                                        <p:tav tm="0">
                                          <p:val>
                                            <p:strVal val="ppt_h"/>
                                          </p:val>
                                        </p:tav>
                                        <p:tav tm="100000">
                                          <p:val>
                                            <p:strVal val="ppt_h"/>
                                          </p:val>
                                        </p:tav>
                                      </p:tavLst>
                                    </p:anim>
                                    <p:animEffect transition="out" filter="fade">
                                      <p:cBhvr>
                                        <p:cTn id="58" dur="1000"/>
                                        <p:tgtEl>
                                          <p:spTgt spid="15"/>
                                        </p:tgtEl>
                                      </p:cBhvr>
                                    </p:animEffect>
                                    <p:set>
                                      <p:cBhvr>
                                        <p:cTn id="59" dur="1" fill="hold">
                                          <p:stCondLst>
                                            <p:cond delay="999"/>
                                          </p:stCondLst>
                                        </p:cTn>
                                        <p:tgtEl>
                                          <p:spTgt spid="15"/>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childTnLst>
                                </p:cTn>
                              </p:par>
                            </p:childTnLst>
                          </p:cTn>
                        </p:par>
                        <p:par>
                          <p:cTn id="66" fill="hold">
                            <p:stCondLst>
                              <p:cond delay="1000"/>
                            </p:stCondLst>
                            <p:childTnLst>
                              <p:par>
                                <p:cTn id="67" presetID="10" presetClass="exit" presetSubtype="0" fill="hold" nodeType="afterEffect">
                                  <p:stCondLst>
                                    <p:cond delay="0"/>
                                  </p:stCondLst>
                                  <p:childTnLst>
                                    <p:animEffect transition="out" filter="fade">
                                      <p:cBhvr>
                                        <p:cTn id="68" dur="1000"/>
                                        <p:tgtEl>
                                          <p:spTgt spid="6"/>
                                        </p:tgtEl>
                                      </p:cBhvr>
                                    </p:animEffect>
                                    <p:set>
                                      <p:cBhvr>
                                        <p:cTn id="69" dur="1" fill="hold">
                                          <p:stCondLst>
                                            <p:cond delay="999"/>
                                          </p:stCondLst>
                                        </p:cTn>
                                        <p:tgtEl>
                                          <p:spTgt spid="6"/>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1000"/>
                                        <p:tgtEl>
                                          <p:spTgt spid="4"/>
                                        </p:tgtEl>
                                      </p:cBhvr>
                                    </p:animEffect>
                                    <p:set>
                                      <p:cBhvr>
                                        <p:cTn id="72" dur="1" fill="hold">
                                          <p:stCondLst>
                                            <p:cond delay="999"/>
                                          </p:stCondLst>
                                        </p:cTn>
                                        <p:tgtEl>
                                          <p:spTgt spid="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35" presetClass="path" presetSubtype="0" accel="50000" decel="50000" fill="hold" grpId="1" nodeType="clickEffect">
                                  <p:stCondLst>
                                    <p:cond delay="0"/>
                                  </p:stCondLst>
                                  <p:childTnLst>
                                    <p:animMotion origin="layout" path="M 2.77778E-6 -1.89727E-7 L -0.4441 -0.14924 " pathEditMode="relative" rAng="0" ptsTypes="AA">
                                      <p:cBhvr>
                                        <p:cTn id="76" dur="1000" fill="hold"/>
                                        <p:tgtEl>
                                          <p:spTgt spid="17"/>
                                        </p:tgtEl>
                                        <p:attrNameLst>
                                          <p:attrName>ppt_x</p:attrName>
                                          <p:attrName>ppt_y</p:attrName>
                                        </p:attrNameLst>
                                      </p:cBhvr>
                                      <p:rCtr x="-222" y="-75"/>
                                    </p:animMotion>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1000"/>
                                        <p:tgtEl>
                                          <p:spTgt spid="18"/>
                                        </p:tgtEl>
                                      </p:cBhvr>
                                    </p:animEffect>
                                    <p:set>
                                      <p:cBhvr>
                                        <p:cTn id="81" dur="1" fill="hold">
                                          <p:stCondLst>
                                            <p:cond delay="999"/>
                                          </p:stCondLst>
                                        </p:cTn>
                                        <p:tgtEl>
                                          <p:spTgt spid="18"/>
                                        </p:tgtEl>
                                        <p:attrNameLst>
                                          <p:attrName>style.visibility</p:attrName>
                                        </p:attrNameLst>
                                      </p:cBhvr>
                                      <p:to>
                                        <p:strVal val="hidden"/>
                                      </p:to>
                                    </p:set>
                                  </p:childTnLst>
                                </p:cTn>
                              </p:par>
                            </p:childTnLst>
                          </p:cTn>
                        </p:par>
                        <p:par>
                          <p:cTn id="82" fill="hold">
                            <p:stCondLst>
                              <p:cond delay="1000"/>
                            </p:stCondLst>
                            <p:childTnLst>
                              <p:par>
                                <p:cTn id="83" presetID="22" presetClass="entr" presetSubtype="8" fill="hold" nodeType="after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left)">
                                      <p:cBhvr>
                                        <p:cTn id="8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4" grpId="1" animBg="1"/>
      <p:bldP spid="4" grpId="2" animBg="1"/>
      <p:bldP spid="13" grpId="0" animBg="1"/>
      <p:bldP spid="13" grpId="1" animBg="1"/>
      <p:bldP spid="14" grpId="0" animBg="1"/>
      <p:bldP spid="14" grpId="1" animBg="1"/>
      <p:bldP spid="15" grpId="0" animBg="1"/>
      <p:bldP spid="15" grpId="1" animBg="1"/>
      <p:bldP spid="17" grpId="0"/>
      <p:bldP spid="17" grpId="1"/>
      <p:bldP spid="18" grpId="0" animBg="1"/>
      <p:bldP spid="18" grpId="1"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b="44231"/>
          <a:stretch>
            <a:fillRect/>
          </a:stretch>
        </p:blipFill>
        <p:spPr bwMode="auto">
          <a:xfrm>
            <a:off x="2437770" y="3886200"/>
            <a:ext cx="6706230" cy="2971800"/>
          </a:xfrm>
          <a:prstGeom prst="rect">
            <a:avLst/>
          </a:prstGeom>
          <a:noFill/>
          <a:ln w="9525">
            <a:noFill/>
            <a:miter lim="800000"/>
            <a:headEnd/>
            <a:tailEnd/>
          </a:ln>
          <a:effectLst/>
        </p:spPr>
      </p:pic>
      <p:pic>
        <p:nvPicPr>
          <p:cNvPr id="15" name="Picture 6"/>
          <p:cNvPicPr preferRelativeResize="0">
            <a:picLocks noChangeAspect="1" noChangeArrowheads="1"/>
          </p:cNvPicPr>
          <p:nvPr/>
        </p:nvPicPr>
        <p:blipFill>
          <a:blip r:embed="rId4" cstate="print"/>
          <a:srcRect l="16260" t="-1" r="12195"/>
          <a:stretch>
            <a:fillRect/>
          </a:stretch>
        </p:blipFill>
        <p:spPr bwMode="auto">
          <a:xfrm flipH="1">
            <a:off x="152400" y="838200"/>
            <a:ext cx="2133600" cy="2485159"/>
          </a:xfrm>
          <a:prstGeom prst="rect">
            <a:avLst/>
          </a:prstGeom>
          <a:noFill/>
          <a:ln w="9525">
            <a:noFill/>
            <a:miter lim="800000"/>
            <a:headEnd/>
            <a:tailEnd/>
          </a:ln>
          <a:effectLst/>
        </p:spPr>
      </p:pic>
      <p:sp>
        <p:nvSpPr>
          <p:cNvPr id="30" name="TextBox 29"/>
          <p:cNvSpPr txBox="1"/>
          <p:nvPr/>
        </p:nvSpPr>
        <p:spPr>
          <a:xfrm>
            <a:off x="516419" y="0"/>
            <a:ext cx="61309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Juan Rodriguez Cabrillo</a:t>
            </a:r>
            <a:endParaRPr lang="en-US" sz="4800" b="1" dirty="0">
              <a:solidFill>
                <a:schemeClr val="accent5">
                  <a:lumMod val="50000"/>
                </a:schemeClr>
              </a:solidFill>
              <a:effectLst>
                <a:outerShdw dist="50800" dir="7200000" algn="ctr" rotWithShape="0">
                  <a:schemeClr val="tx1"/>
                </a:outerShdw>
              </a:effectLst>
            </a:endParaRPr>
          </a:p>
        </p:txBody>
      </p:sp>
      <p:pic>
        <p:nvPicPr>
          <p:cNvPr id="2" name="Picture 2"/>
          <p:cNvPicPr>
            <a:picLocks noChangeAspect="1" noChangeArrowheads="1"/>
          </p:cNvPicPr>
          <p:nvPr/>
        </p:nvPicPr>
        <p:blipFill>
          <a:blip r:embed="rId5" cstate="print"/>
          <a:srcRect l="886" t="5882" r="45944" b="2353"/>
          <a:stretch>
            <a:fillRect/>
          </a:stretch>
        </p:blipFill>
        <p:spPr bwMode="auto">
          <a:xfrm>
            <a:off x="-17585" y="155640"/>
            <a:ext cx="5155661" cy="6702359"/>
          </a:xfrm>
          <a:prstGeom prst="rect">
            <a:avLst/>
          </a:prstGeom>
          <a:noFill/>
          <a:ln w="9525">
            <a:noFill/>
            <a:miter lim="800000"/>
            <a:headEnd/>
            <a:tailEnd/>
          </a:ln>
          <a:effectLst/>
        </p:spPr>
      </p:pic>
      <p:sp>
        <p:nvSpPr>
          <p:cNvPr id="29" name="TextBox 28"/>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1500</a:t>
            </a:r>
            <a:endParaRPr lang="en-US" sz="4800" b="1" dirty="0">
              <a:solidFill>
                <a:schemeClr val="accent5">
                  <a:lumMod val="50000"/>
                </a:schemeClr>
              </a:solidFill>
              <a:effectLst>
                <a:outerShdw dist="50800" dir="7200000" algn="ctr" rotWithShape="0">
                  <a:schemeClr val="tx1"/>
                </a:outerShdw>
              </a:effectLst>
            </a:endParaRPr>
          </a:p>
        </p:txBody>
      </p:sp>
      <p:pic>
        <p:nvPicPr>
          <p:cNvPr id="3" name="Picture 2"/>
          <p:cNvPicPr>
            <a:picLocks noChangeAspect="1" noChangeArrowheads="1"/>
          </p:cNvPicPr>
          <p:nvPr/>
        </p:nvPicPr>
        <p:blipFill>
          <a:blip r:embed="rId5" cstate="print"/>
          <a:srcRect l="55828" t="5882" r="2523" b="2353"/>
          <a:stretch>
            <a:fillRect/>
          </a:stretch>
        </p:blipFill>
        <p:spPr bwMode="auto">
          <a:xfrm>
            <a:off x="5105399" y="155643"/>
            <a:ext cx="4038601" cy="6702358"/>
          </a:xfrm>
          <a:prstGeom prst="rect">
            <a:avLst/>
          </a:prstGeom>
          <a:noFill/>
          <a:ln w="9525">
            <a:noFill/>
            <a:miter lim="800000"/>
            <a:headEnd/>
            <a:tailEnd/>
          </a:ln>
          <a:effectLst/>
        </p:spPr>
      </p:pic>
      <p:sp>
        <p:nvSpPr>
          <p:cNvPr id="17" name="TextBox 16"/>
          <p:cNvSpPr txBox="1"/>
          <p:nvPr/>
        </p:nvSpPr>
        <p:spPr>
          <a:xfrm>
            <a:off x="4572000" y="411480"/>
            <a:ext cx="410690" cy="523220"/>
          </a:xfrm>
          <a:prstGeom prst="rect">
            <a:avLst/>
          </a:prstGeom>
          <a:noFill/>
          <a:ln w="50800">
            <a:noFill/>
          </a:ln>
        </p:spPr>
        <p:txBody>
          <a:bodyPr wrap="none" rtlCol="0">
            <a:spAutoFit/>
          </a:bodyPr>
          <a:lstStyle/>
          <a:p>
            <a:r>
              <a:rPr lang="en-US" sz="2800" b="1" dirty="0" smtClean="0">
                <a:ln>
                  <a:solidFill>
                    <a:srgbClr val="FF0000"/>
                  </a:solidFill>
                </a:ln>
                <a:solidFill>
                  <a:srgbClr val="FF0000"/>
                </a:solidFill>
              </a:rPr>
              <a:t>D</a:t>
            </a:r>
            <a:endParaRPr lang="en-US" sz="2800" b="1" dirty="0">
              <a:ln>
                <a:solidFill>
                  <a:srgbClr val="FF0000"/>
                </a:solidFill>
              </a:ln>
              <a:solidFill>
                <a:srgbClr val="FF0000"/>
              </a:solidFill>
            </a:endParaRPr>
          </a:p>
        </p:txBody>
      </p:sp>
      <p:cxnSp>
        <p:nvCxnSpPr>
          <p:cNvPr id="20" name="Straight Connector 19"/>
          <p:cNvCxnSpPr/>
          <p:nvPr/>
        </p:nvCxnSpPr>
        <p:spPr>
          <a:xfrm>
            <a:off x="5867400" y="1676400"/>
            <a:ext cx="3048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20769377">
            <a:off x="89035" y="2715202"/>
            <a:ext cx="4947316" cy="707886"/>
          </a:xfrm>
          <a:prstGeom prst="rect">
            <a:avLst/>
          </a:prstGeom>
          <a:solidFill>
            <a:schemeClr val="bg1">
              <a:alpha val="84000"/>
            </a:schemeClr>
          </a:solidFill>
          <a:ln w="76200">
            <a:noFill/>
          </a:ln>
        </p:spPr>
        <p:txBody>
          <a:bodyPr wrap="none" rtlCol="0">
            <a:spAutoFit/>
          </a:bodyPr>
          <a:lstStyle/>
          <a:p>
            <a:r>
              <a:rPr lang="en-US" sz="4000" b="1" dirty="0" smtClean="0"/>
              <a:t>Let’s meet the People!</a:t>
            </a:r>
            <a:endParaRPr lang="en-US" sz="4000" b="1" dirty="0"/>
          </a:p>
        </p:txBody>
      </p:sp>
      <p:grpSp>
        <p:nvGrpSpPr>
          <p:cNvPr id="23" name="Group 22"/>
          <p:cNvGrpSpPr/>
          <p:nvPr/>
        </p:nvGrpSpPr>
        <p:grpSpPr>
          <a:xfrm>
            <a:off x="5259158" y="457200"/>
            <a:ext cx="1093069" cy="6324600"/>
            <a:chOff x="5303519" y="457200"/>
            <a:chExt cx="1093069" cy="6324600"/>
          </a:xfrm>
        </p:grpSpPr>
        <p:sp>
          <p:nvSpPr>
            <p:cNvPr id="24" name="Rectangle 23"/>
            <p:cNvSpPr/>
            <p:nvPr/>
          </p:nvSpPr>
          <p:spPr>
            <a:xfrm>
              <a:off x="5303519" y="582168"/>
              <a:ext cx="1065441" cy="612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5">
                    <a:lumMod val="50000"/>
                  </a:schemeClr>
                </a:solidFill>
              </a:endParaRPr>
            </a:p>
          </p:txBody>
        </p:sp>
        <p:sp>
          <p:nvSpPr>
            <p:cNvPr id="25" name="TextBox 24"/>
            <p:cNvSpPr txBox="1"/>
            <p:nvPr/>
          </p:nvSpPr>
          <p:spPr>
            <a:xfrm>
              <a:off x="5378361" y="457200"/>
              <a:ext cx="1018227" cy="584775"/>
            </a:xfrm>
            <a:prstGeom prst="rect">
              <a:avLst/>
            </a:prstGeom>
            <a:noFill/>
          </p:spPr>
          <p:txBody>
            <a:bodyPr wrap="none" rtlCol="0">
              <a:spAutoFit/>
            </a:bodyPr>
            <a:lstStyle/>
            <a:p>
              <a:r>
                <a:rPr lang="en-US" sz="3200" b="1" dirty="0" smtClean="0">
                  <a:solidFill>
                    <a:schemeClr val="accent5">
                      <a:lumMod val="50000"/>
                    </a:schemeClr>
                  </a:solidFill>
                  <a:effectLst>
                    <a:outerShdw dist="50800" dir="7200000" algn="ctr" rotWithShape="0">
                      <a:schemeClr val="tx1"/>
                    </a:outerShdw>
                  </a:effectLst>
                </a:rPr>
                <a:t>1500</a:t>
              </a:r>
              <a:endParaRPr lang="en-US" sz="3200" b="1" dirty="0">
                <a:solidFill>
                  <a:schemeClr val="accent5">
                    <a:lumMod val="50000"/>
                  </a:schemeClr>
                </a:solidFill>
                <a:effectLst>
                  <a:outerShdw dist="50800" dir="7200000" algn="ctr" rotWithShape="0">
                    <a:schemeClr val="tx1"/>
                  </a:outerShdw>
                </a:effectLst>
              </a:endParaRPr>
            </a:p>
          </p:txBody>
        </p:sp>
        <p:sp>
          <p:nvSpPr>
            <p:cNvPr id="26" name="TextBox 25"/>
            <p:cNvSpPr txBox="1"/>
            <p:nvPr/>
          </p:nvSpPr>
          <p:spPr>
            <a:xfrm>
              <a:off x="5350734" y="6197025"/>
              <a:ext cx="1018227" cy="584775"/>
            </a:xfrm>
            <a:prstGeom prst="rect">
              <a:avLst/>
            </a:prstGeom>
            <a:noFill/>
          </p:spPr>
          <p:txBody>
            <a:bodyPr wrap="none" rtlCol="0">
              <a:spAutoFit/>
            </a:bodyPr>
            <a:lstStyle/>
            <a:p>
              <a:r>
                <a:rPr lang="en-US" sz="3200" b="1" dirty="0" smtClean="0">
                  <a:solidFill>
                    <a:schemeClr val="accent5">
                      <a:lumMod val="50000"/>
                    </a:schemeClr>
                  </a:solidFill>
                  <a:effectLst>
                    <a:outerShdw dist="50800" dir="7200000" algn="ctr" rotWithShape="0">
                      <a:schemeClr val="tx1"/>
                    </a:outerShdw>
                  </a:effectLst>
                </a:rPr>
                <a:t>1918</a:t>
              </a:r>
              <a:endParaRPr lang="en-US" sz="3200" b="1" dirty="0">
                <a:solidFill>
                  <a:schemeClr val="accent5">
                    <a:lumMod val="50000"/>
                  </a:schemeClr>
                </a:solidFill>
                <a:effectLst>
                  <a:outerShdw dist="50800" dir="7200000" algn="ctr" rotWithShape="0">
                    <a:schemeClr val="tx1"/>
                  </a:outerShdw>
                </a:effectLst>
              </a:endParaRPr>
            </a:p>
          </p:txBody>
        </p:sp>
        <p:cxnSp>
          <p:nvCxnSpPr>
            <p:cNvPr id="27" name="Straight Connector 26"/>
            <p:cNvCxnSpPr/>
            <p:nvPr/>
          </p:nvCxnSpPr>
          <p:spPr>
            <a:xfrm rot="16200000" flipH="1">
              <a:off x="3198294" y="3655494"/>
              <a:ext cx="5181600" cy="4212"/>
            </a:xfrm>
            <a:prstGeom prst="line">
              <a:avLst/>
            </a:prstGeom>
            <a:ln w="76200">
              <a:solidFill>
                <a:schemeClr val="accent5">
                  <a:lumMod val="50000"/>
                </a:schemeClr>
              </a:solidFill>
            </a:ln>
            <a:effectLst>
              <a:outerShdw blurRad="50800"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28" name="Oval 27"/>
          <p:cNvSpPr/>
          <p:nvPr/>
        </p:nvSpPr>
        <p:spPr>
          <a:xfrm>
            <a:off x="4953000" y="381000"/>
            <a:ext cx="3733800" cy="609600"/>
          </a:xfrm>
          <a:prstGeom prst="ellipse">
            <a:avLst/>
          </a:prstGeom>
          <a:noFill/>
          <a:ln w="762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20"/>
                                        </p:tgtEl>
                                      </p:cBhvr>
                                    </p:animEffect>
                                    <p:set>
                                      <p:cBhvr>
                                        <p:cTn id="10" dur="1" fill="hold">
                                          <p:stCondLst>
                                            <p:cond delay="999"/>
                                          </p:stCondLst>
                                        </p:cTn>
                                        <p:tgtEl>
                                          <p:spTgt spid="20"/>
                                        </p:tgtEl>
                                        <p:attrNameLst>
                                          <p:attrName>style.visibility</p:attrName>
                                        </p:attrNameLst>
                                      </p:cBhvr>
                                      <p:to>
                                        <p:strVal val="hidden"/>
                                      </p:to>
                                    </p:set>
                                  </p:childTnLst>
                                </p:cTn>
                              </p:par>
                              <p:par>
                                <p:cTn id="11" presetID="53"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Effect transition="in" filter="fade">
                                      <p:cBhvr>
                                        <p:cTn id="15" dur="1000"/>
                                        <p:tgtEl>
                                          <p:spTgt spid="22"/>
                                        </p:tgtEl>
                                      </p:cBhvr>
                                    </p:animEffect>
                                  </p:childTnLst>
                                </p:cTn>
                              </p:par>
                              <p:par>
                                <p:cTn id="16" presetID="10" presetClass="exit" presetSubtype="0" fill="hold" nodeType="withEffect">
                                  <p:stCondLst>
                                    <p:cond delay="500"/>
                                  </p:stCondLst>
                                  <p:childTnLst>
                                    <p:animEffect transition="out" filter="fade">
                                      <p:cBhvr>
                                        <p:cTn id="17" dur="1000"/>
                                        <p:tgtEl>
                                          <p:spTgt spid="2"/>
                                        </p:tgtEl>
                                      </p:cBhvr>
                                    </p:animEffect>
                                    <p:set>
                                      <p:cBhvr>
                                        <p:cTn id="18" dur="1" fill="hold">
                                          <p:stCondLst>
                                            <p:cond delay="9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10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54" presetClass="entr" presetSubtype="0" accel="10000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1000" fill="hold"/>
                                        <p:tgtEl>
                                          <p:spTgt spid="29"/>
                                        </p:tgtEl>
                                        <p:attrNameLst>
                                          <p:attrName>ppt_w</p:attrName>
                                        </p:attrNameLst>
                                      </p:cBhvr>
                                      <p:tavLst>
                                        <p:tav tm="0">
                                          <p:val>
                                            <p:strVal val="#ppt_w*0.05"/>
                                          </p:val>
                                        </p:tav>
                                        <p:tav tm="100000">
                                          <p:val>
                                            <p:strVal val="#ppt_w"/>
                                          </p:val>
                                        </p:tav>
                                      </p:tavLst>
                                    </p:anim>
                                    <p:anim calcmode="lin" valueType="num">
                                      <p:cBhvr>
                                        <p:cTn id="34" dur="1000" fill="hold"/>
                                        <p:tgtEl>
                                          <p:spTgt spid="29"/>
                                        </p:tgtEl>
                                        <p:attrNameLst>
                                          <p:attrName>ppt_h</p:attrName>
                                        </p:attrNameLst>
                                      </p:cBhvr>
                                      <p:tavLst>
                                        <p:tav tm="0">
                                          <p:val>
                                            <p:strVal val="#ppt_h"/>
                                          </p:val>
                                        </p:tav>
                                        <p:tav tm="100000">
                                          <p:val>
                                            <p:strVal val="#ppt_h"/>
                                          </p:val>
                                        </p:tav>
                                      </p:tavLst>
                                    </p:anim>
                                    <p:anim calcmode="lin" valueType="num">
                                      <p:cBhvr>
                                        <p:cTn id="35" dur="1000" fill="hold"/>
                                        <p:tgtEl>
                                          <p:spTgt spid="29"/>
                                        </p:tgtEl>
                                        <p:attrNameLst>
                                          <p:attrName>ppt_x</p:attrName>
                                        </p:attrNameLst>
                                      </p:cBhvr>
                                      <p:tavLst>
                                        <p:tav tm="0">
                                          <p:val>
                                            <p:strVal val="#ppt_x-.2"/>
                                          </p:val>
                                        </p:tav>
                                        <p:tav tm="100000">
                                          <p:val>
                                            <p:strVal val="#ppt_x"/>
                                          </p:val>
                                        </p:tav>
                                      </p:tavLst>
                                    </p:anim>
                                    <p:anim calcmode="lin" valueType="num">
                                      <p:cBhvr>
                                        <p:cTn id="36" dur="1000" fill="hold"/>
                                        <p:tgtEl>
                                          <p:spTgt spid="29"/>
                                        </p:tgtEl>
                                        <p:attrNameLst>
                                          <p:attrName>ppt_y</p:attrName>
                                        </p:attrNameLst>
                                      </p:cBhvr>
                                      <p:tavLst>
                                        <p:tav tm="0">
                                          <p:val>
                                            <p:strVal val="#ppt_y"/>
                                          </p:val>
                                        </p:tav>
                                        <p:tav tm="100000">
                                          <p:val>
                                            <p:strVal val="#ppt_y"/>
                                          </p:val>
                                        </p:tav>
                                      </p:tavLst>
                                    </p:anim>
                                    <p:animEffect transition="in" filter="fade">
                                      <p:cBhvr>
                                        <p:cTn id="37" dur="1000"/>
                                        <p:tgtEl>
                                          <p:spTgt spid="29"/>
                                        </p:tgtEl>
                                      </p:cBhvr>
                                    </p:animEffect>
                                  </p:childTnLst>
                                </p:cTn>
                              </p:par>
                              <p:par>
                                <p:cTn id="38" presetID="15"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p:cTn id="40" dur="1000" fill="hold"/>
                                        <p:tgtEl>
                                          <p:spTgt spid="30"/>
                                        </p:tgtEl>
                                        <p:attrNameLst>
                                          <p:attrName>ppt_w</p:attrName>
                                        </p:attrNameLst>
                                      </p:cBhvr>
                                      <p:tavLst>
                                        <p:tav tm="0">
                                          <p:val>
                                            <p:fltVal val="0"/>
                                          </p:val>
                                        </p:tav>
                                        <p:tav tm="100000">
                                          <p:val>
                                            <p:strVal val="#ppt_w"/>
                                          </p:val>
                                        </p:tav>
                                      </p:tavLst>
                                    </p:anim>
                                    <p:anim calcmode="lin" valueType="num">
                                      <p:cBhvr>
                                        <p:cTn id="41" dur="1000" fill="hold"/>
                                        <p:tgtEl>
                                          <p:spTgt spid="30"/>
                                        </p:tgtEl>
                                        <p:attrNameLst>
                                          <p:attrName>ppt_h</p:attrName>
                                        </p:attrNameLst>
                                      </p:cBhvr>
                                      <p:tavLst>
                                        <p:tav tm="0">
                                          <p:val>
                                            <p:fltVal val="0"/>
                                          </p:val>
                                        </p:tav>
                                        <p:tav tm="100000">
                                          <p:val>
                                            <p:strVal val="#ppt_h"/>
                                          </p:val>
                                        </p:tav>
                                      </p:tavLst>
                                    </p:anim>
                                    <p:anim calcmode="lin" valueType="num">
                                      <p:cBhvr>
                                        <p:cTn id="42"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30"/>
                                        </p:tgtEl>
                                        <p:attrNameLst>
                                          <p:attrName>ppt_y</p:attrName>
                                        </p:attrNameLst>
                                      </p:cBhvr>
                                      <p:tavLst>
                                        <p:tav tm="0" fmla="#ppt_y+(sin(-2*pi*(1-$))*-#ppt_x+cos(-2*pi*(1-$))*(1-#ppt_y))*(1-$)">
                                          <p:val>
                                            <p:fltVal val="0"/>
                                          </p:val>
                                        </p:tav>
                                        <p:tav tm="100000">
                                          <p:val>
                                            <p:fltVal val="1"/>
                                          </p:val>
                                        </p:tav>
                                      </p:tavLst>
                                    </p:anim>
                                  </p:childTnLst>
                                </p:cTn>
                              </p:par>
                              <p:par>
                                <p:cTn id="44" presetID="10" presetClass="exit" presetSubtype="0" fill="hold" grpId="1" nodeType="withEffect">
                                  <p:stCondLst>
                                    <p:cond delay="500"/>
                                  </p:stCondLst>
                                  <p:childTnLst>
                                    <p:animEffect transition="out" filter="fade">
                                      <p:cBhvr>
                                        <p:cTn id="45" dur="1000"/>
                                        <p:tgtEl>
                                          <p:spTgt spid="28"/>
                                        </p:tgtEl>
                                      </p:cBhvr>
                                    </p:animEffect>
                                    <p:set>
                                      <p:cBhvr>
                                        <p:cTn id="46" dur="1" fill="hold">
                                          <p:stCondLst>
                                            <p:cond delay="999"/>
                                          </p:stCondLst>
                                        </p:cTn>
                                        <p:tgtEl>
                                          <p:spTgt spid="28"/>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1000"/>
                                        <p:tgtEl>
                                          <p:spTgt spid="23"/>
                                        </p:tgtEl>
                                      </p:cBhvr>
                                    </p:animEffect>
                                    <p:set>
                                      <p:cBhvr>
                                        <p:cTn id="49" dur="1" fill="hold">
                                          <p:stCondLst>
                                            <p:cond delay="999"/>
                                          </p:stCondLst>
                                        </p:cTn>
                                        <p:tgtEl>
                                          <p:spTgt spid="23"/>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1000"/>
                                        <p:tgtEl>
                                          <p:spTgt spid="3"/>
                                        </p:tgtEl>
                                      </p:cBhvr>
                                    </p:animEffect>
                                    <p:set>
                                      <p:cBhvr>
                                        <p:cTn id="52" dur="1" fill="hold">
                                          <p:stCondLst>
                                            <p:cond delay="999"/>
                                          </p:stCondLst>
                                        </p:cTn>
                                        <p:tgtEl>
                                          <p:spTgt spid="3"/>
                                        </p:tgtEl>
                                        <p:attrNameLst>
                                          <p:attrName>style.visibility</p:attrName>
                                        </p:attrNameLst>
                                      </p:cBhvr>
                                      <p:to>
                                        <p:strVal val="hidden"/>
                                      </p:to>
                                    </p:set>
                                  </p:childTnLst>
                                </p:cTn>
                              </p:par>
                              <p:par>
                                <p:cTn id="53" presetID="10" presetClass="exit" presetSubtype="0" fill="hold" grpId="1" nodeType="withEffect">
                                  <p:stCondLst>
                                    <p:cond delay="500"/>
                                  </p:stCondLst>
                                  <p:childTnLst>
                                    <p:animEffect transition="out" filter="fade">
                                      <p:cBhvr>
                                        <p:cTn id="54" dur="1000"/>
                                        <p:tgtEl>
                                          <p:spTgt spid="22"/>
                                        </p:tgtEl>
                                      </p:cBhvr>
                                    </p:animEffect>
                                    <p:set>
                                      <p:cBhvr>
                                        <p:cTn id="55" dur="1" fill="hold">
                                          <p:stCondLst>
                                            <p:cond delay="999"/>
                                          </p:stCondLst>
                                        </p:cTn>
                                        <p:tgtEl>
                                          <p:spTgt spid="22"/>
                                        </p:tgtEl>
                                        <p:attrNameLst>
                                          <p:attrName>style.visibility</p:attrName>
                                        </p:attrNameLst>
                                      </p:cBhvr>
                                      <p:to>
                                        <p:strVal val="hidden"/>
                                      </p:to>
                                    </p:set>
                                  </p:childTnLst>
                                </p:cTn>
                              </p:par>
                            </p:childTnLst>
                          </p:cTn>
                        </p:par>
                        <p:par>
                          <p:cTn id="56" fill="hold">
                            <p:stCondLst>
                              <p:cond delay="1500"/>
                            </p:stCondLst>
                            <p:childTnLst>
                              <p:par>
                                <p:cTn id="57" presetID="10" presetClass="entr" presetSubtype="0"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childTnLst>
                                </p:cTn>
                              </p:par>
                              <p:par>
                                <p:cTn id="60" presetID="10" presetClass="entr" presetSubtype="0"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9" grpId="0"/>
      <p:bldP spid="17" grpId="0"/>
      <p:bldP spid="22" grpId="0" animBg="1"/>
      <p:bldP spid="22" grpId="1" animBg="1"/>
      <p:bldP spid="28" grpId="0" animBg="1"/>
      <p:bldP spid="28" grpId="1"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0" y="874455"/>
            <a:ext cx="6858000" cy="3046988"/>
          </a:xfrm>
          <a:prstGeom prst="rect">
            <a:avLst/>
          </a:prstGeom>
          <a:noFill/>
        </p:spPr>
        <p:txBody>
          <a:bodyPr wrap="square" rtlCol="0">
            <a:spAutoFit/>
          </a:bodyPr>
          <a:lstStyle/>
          <a:p>
            <a:r>
              <a:rPr lang="en-US" sz="3200" dirty="0" smtClean="0"/>
              <a:t>- 1500, born in the Iberian Peninsula</a:t>
            </a:r>
          </a:p>
          <a:p>
            <a:r>
              <a:rPr lang="en-US" sz="3200" dirty="0" smtClean="0"/>
              <a:t>- at 19, joins </a:t>
            </a:r>
            <a:r>
              <a:rPr lang="en-US" sz="3200" dirty="0" err="1" smtClean="0"/>
              <a:t>Hernán</a:t>
            </a:r>
            <a:r>
              <a:rPr lang="en-US" sz="3200" dirty="0" smtClean="0"/>
              <a:t> Cortés expedition</a:t>
            </a:r>
          </a:p>
          <a:p>
            <a:r>
              <a:rPr lang="en-US" sz="3200" dirty="0" smtClean="0"/>
              <a:t>- participates in Spanish expeditions in</a:t>
            </a:r>
          </a:p>
          <a:p>
            <a:r>
              <a:rPr lang="en-US" sz="3200" dirty="0" smtClean="0"/>
              <a:t>     </a:t>
            </a:r>
            <a:r>
              <a:rPr lang="es-ES" sz="3200" dirty="0" err="1" smtClean="0"/>
              <a:t>Mexico</a:t>
            </a:r>
            <a:r>
              <a:rPr lang="es-ES" sz="3200" dirty="0" smtClean="0"/>
              <a:t>, Guatemala, &amp; El Salvador</a:t>
            </a:r>
            <a:r>
              <a:rPr lang="en-US" sz="3200" dirty="0" smtClean="0"/>
              <a:t> </a:t>
            </a:r>
          </a:p>
          <a:p>
            <a:pPr>
              <a:buFontTx/>
              <a:buChar char="-"/>
            </a:pPr>
            <a:r>
              <a:rPr lang="en-US" sz="3200" dirty="0" smtClean="0"/>
              <a:t> at 32, marries Beatriz Ortega, 2 sons</a:t>
            </a:r>
          </a:p>
          <a:p>
            <a:pPr>
              <a:buFontTx/>
              <a:buChar char="-"/>
            </a:pPr>
            <a:r>
              <a:rPr lang="en-US" sz="3200" dirty="0" smtClean="0"/>
              <a:t> settles in Guatemala, shipbuilder</a:t>
            </a:r>
            <a:endParaRPr lang="en-US" sz="3200" dirty="0"/>
          </a:p>
        </p:txBody>
      </p:sp>
      <p:sp>
        <p:nvSpPr>
          <p:cNvPr id="2" name="TextBox 1"/>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1500</a:t>
            </a:r>
            <a:endParaRPr lang="en-US" sz="4800" b="1" dirty="0">
              <a:solidFill>
                <a:schemeClr val="accent5">
                  <a:lumMod val="50000"/>
                </a:schemeClr>
              </a:solidFill>
              <a:effectLst>
                <a:outerShdw dist="50800" dir="7200000" algn="ctr" rotWithShape="0">
                  <a:schemeClr val="tx1"/>
                </a:outerShdw>
              </a:effectLst>
            </a:endParaRPr>
          </a:p>
        </p:txBody>
      </p:sp>
      <p:sp>
        <p:nvSpPr>
          <p:cNvPr id="3" name="TextBox 2"/>
          <p:cNvSpPr txBox="1"/>
          <p:nvPr/>
        </p:nvSpPr>
        <p:spPr>
          <a:xfrm>
            <a:off x="516419" y="0"/>
            <a:ext cx="61309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Juan Rodriguez Cabrillo</a:t>
            </a:r>
            <a:endParaRPr lang="en-US" sz="4800" b="1" dirty="0">
              <a:solidFill>
                <a:schemeClr val="accent5">
                  <a:lumMod val="50000"/>
                </a:schemeClr>
              </a:solidFill>
              <a:effectLst>
                <a:outerShdw dist="50800" dir="7200000" algn="ctr" rotWithShape="0">
                  <a:schemeClr val="tx1"/>
                </a:outerShdw>
              </a:effectLst>
            </a:endParaRPr>
          </a:p>
        </p:txBody>
      </p:sp>
      <p:pic>
        <p:nvPicPr>
          <p:cNvPr id="4" name="Picture 6"/>
          <p:cNvPicPr preferRelativeResize="0">
            <a:picLocks noChangeAspect="1" noChangeArrowheads="1"/>
          </p:cNvPicPr>
          <p:nvPr/>
        </p:nvPicPr>
        <p:blipFill>
          <a:blip r:embed="rId3" cstate="print"/>
          <a:srcRect l="16260" t="-1" r="12195"/>
          <a:stretch>
            <a:fillRect/>
          </a:stretch>
        </p:blipFill>
        <p:spPr bwMode="auto">
          <a:xfrm flipH="1">
            <a:off x="152400" y="838200"/>
            <a:ext cx="2133600" cy="2485159"/>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b="44231"/>
          <a:stretch>
            <a:fillRect/>
          </a:stretch>
        </p:blipFill>
        <p:spPr bwMode="auto">
          <a:xfrm>
            <a:off x="2437770" y="3886200"/>
            <a:ext cx="6706230" cy="2971800"/>
          </a:xfrm>
          <a:prstGeom prst="rect">
            <a:avLst/>
          </a:prstGeom>
          <a:noFill/>
          <a:ln w="9525">
            <a:noFill/>
            <a:miter lim="800000"/>
            <a:headEnd/>
            <a:tailEnd/>
          </a:ln>
          <a:effectLst/>
        </p:spPr>
      </p:pic>
      <p:sp>
        <p:nvSpPr>
          <p:cNvPr id="7" name="5-Point Star 6"/>
          <p:cNvSpPr/>
          <p:nvPr/>
        </p:nvSpPr>
        <p:spPr>
          <a:xfrm>
            <a:off x="7772400" y="4495800"/>
            <a:ext cx="3810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p:cNvPicPr>
            <a:picLocks noChangeAspect="1" noChangeArrowheads="1"/>
          </p:cNvPicPr>
          <p:nvPr/>
        </p:nvPicPr>
        <p:blipFill>
          <a:blip r:embed="rId5" cstate="print"/>
          <a:srcRect l="15920" t="6374" r="24378" b="45817"/>
          <a:stretch>
            <a:fillRect/>
          </a:stretch>
        </p:blipFill>
        <p:spPr bwMode="auto">
          <a:xfrm>
            <a:off x="152400" y="3429000"/>
            <a:ext cx="2133600" cy="2133600"/>
          </a:xfrm>
          <a:prstGeom prst="rect">
            <a:avLst/>
          </a:prstGeom>
          <a:noFill/>
          <a:ln w="9525">
            <a:noFill/>
            <a:miter lim="800000"/>
            <a:headEnd/>
            <a:tailEnd/>
          </a:ln>
          <a:effectLst/>
        </p:spPr>
      </p:pic>
      <p:sp>
        <p:nvSpPr>
          <p:cNvPr id="9" name="TextBox 8"/>
          <p:cNvSpPr txBox="1"/>
          <p:nvPr/>
        </p:nvSpPr>
        <p:spPr>
          <a:xfrm>
            <a:off x="228600" y="6273225"/>
            <a:ext cx="5181600" cy="584775"/>
          </a:xfrm>
          <a:prstGeom prst="rect">
            <a:avLst/>
          </a:prstGeom>
          <a:solidFill>
            <a:schemeClr val="bg2">
              <a:alpha val="52000"/>
            </a:schemeClr>
          </a:solid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Where will his ships take him?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3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800" decel="100000"/>
                                        <p:tgtEl>
                                          <p:spTgt spid="7"/>
                                        </p:tgtEl>
                                      </p:cBhvr>
                                    </p:animEffect>
                                    <p:anim calcmode="lin" valueType="num">
                                      <p:cBhvr>
                                        <p:cTn id="12" dur="800" decel="100000" fill="hold"/>
                                        <p:tgtEl>
                                          <p:spTgt spid="7"/>
                                        </p:tgtEl>
                                        <p:attrNameLst>
                                          <p:attrName>style.rotation</p:attrName>
                                        </p:attrNameLst>
                                      </p:cBhvr>
                                      <p:tavLst>
                                        <p:tav tm="0">
                                          <p:val>
                                            <p:fltVal val="-90"/>
                                          </p:val>
                                        </p:tav>
                                        <p:tav tm="100000">
                                          <p:val>
                                            <p:fltVal val="0"/>
                                          </p:val>
                                        </p:tav>
                                      </p:tavLst>
                                    </p:anim>
                                    <p:anim calcmode="lin" valueType="num">
                                      <p:cBhvr>
                                        <p:cTn id="13" dur="800" decel="100000" fill="hold"/>
                                        <p:tgtEl>
                                          <p:spTgt spid="7"/>
                                        </p:tgtEl>
                                        <p:attrNameLst>
                                          <p:attrName>ppt_x</p:attrName>
                                        </p:attrNameLst>
                                      </p:cBhvr>
                                      <p:tavLst>
                                        <p:tav tm="0">
                                          <p:val>
                                            <p:strVal val="#ppt_x+0.4"/>
                                          </p:val>
                                        </p:tav>
                                        <p:tav tm="100000">
                                          <p:val>
                                            <p:strVal val="#ppt_x-0.05"/>
                                          </p:val>
                                        </p:tav>
                                      </p:tavLst>
                                    </p:anim>
                                    <p:anim calcmode="lin" valueType="num">
                                      <p:cBhvr>
                                        <p:cTn id="14" dur="800" decel="100000" fill="hold"/>
                                        <p:tgtEl>
                                          <p:spTgt spid="7"/>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childTnLst>
                                </p:cTn>
                              </p:par>
                            </p:childTnLst>
                          </p:cTn>
                        </p:par>
                        <p:par>
                          <p:cTn id="22" fill="hold">
                            <p:stCondLst>
                              <p:cond delay="1000"/>
                            </p:stCondLst>
                            <p:childTnLst>
                              <p:par>
                                <p:cTn id="23" presetID="35" presetClass="path" presetSubtype="0" accel="50000" decel="50000" fill="hold" grpId="1" nodeType="afterEffect">
                                  <p:stCondLst>
                                    <p:cond delay="0"/>
                                  </p:stCondLst>
                                  <p:childTnLst>
                                    <p:animMotion origin="layout" path="M -3.33333E-6 -3.3526E-6 L -0.37916 0.17203 " pathEditMode="relative" rAng="0" ptsTypes="AA">
                                      <p:cBhvr>
                                        <p:cTn id="24" dur="1000" fill="hold"/>
                                        <p:tgtEl>
                                          <p:spTgt spid="7"/>
                                        </p:tgtEl>
                                        <p:attrNameLst>
                                          <p:attrName>ppt_x</p:attrName>
                                          <p:attrName>ppt_y</p:attrName>
                                        </p:attrNameLst>
                                      </p:cBhvr>
                                      <p:rCtr x="-190" y="86"/>
                                    </p:animMotion>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1000"/>
                                        <p:tgtEl>
                                          <p:spTgt spid="5">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10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1000"/>
                                        <p:tgtEl>
                                          <p:spTgt spid="5">
                                            <p:txEl>
                                              <p:pRg st="4" end="4"/>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fade">
                                      <p:cBhvr>
                                        <p:cTn id="45" dur="1000"/>
                                        <p:tgtEl>
                                          <p:spTgt spid="5">
                                            <p:txEl>
                                              <p:pRg st="5" end="5"/>
                                            </p:txEl>
                                          </p:spTgt>
                                        </p:tgtEl>
                                      </p:cBhvr>
                                    </p:animEffect>
                                  </p:childTnLst>
                                </p:cTn>
                              </p:par>
                            </p:childTnLst>
                          </p:cTn>
                        </p:par>
                        <p:par>
                          <p:cTn id="46" fill="hold">
                            <p:stCondLst>
                              <p:cond delay="1000"/>
                            </p:stCondLst>
                            <p:childTnLst>
                              <p:par>
                                <p:cTn id="47" presetID="42" presetClass="path" presetSubtype="0" accel="50000" decel="50000" fill="hold" grpId="2" nodeType="afterEffect">
                                  <p:stCondLst>
                                    <p:cond delay="0"/>
                                  </p:stCondLst>
                                  <p:childTnLst>
                                    <p:animMotion origin="layout" path="M -0.37916 0.1721 L -0.32916 0.21652 " pathEditMode="relative" rAng="0" ptsTypes="AA">
                                      <p:cBhvr>
                                        <p:cTn id="48" dur="1000" fill="hold"/>
                                        <p:tgtEl>
                                          <p:spTgt spid="7"/>
                                        </p:tgtEl>
                                        <p:attrNameLst>
                                          <p:attrName>ppt_x</p:attrName>
                                          <p:attrName>ppt_y</p:attrName>
                                        </p:attrNameLst>
                                      </p:cBhvr>
                                      <p:rCtr x="25" y="22"/>
                                    </p:animMotion>
                                  </p:childTnLst>
                                </p:cTn>
                              </p:par>
                            </p:childTnLst>
                          </p:cTn>
                        </p:par>
                      </p:childTnLst>
                    </p:cTn>
                  </p:par>
                  <p:par>
                    <p:cTn id="49" fill="hold">
                      <p:stCondLst>
                        <p:cond delay="indefinite"/>
                      </p:stCondLst>
                      <p:childTnLst>
                        <p:par>
                          <p:cTn id="50" fill="hold">
                            <p:stCondLst>
                              <p:cond delay="0"/>
                            </p:stCondLst>
                            <p:childTnLst>
                              <p:par>
                                <p:cTn id="51" presetID="53"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1000" fill="hold"/>
                                        <p:tgtEl>
                                          <p:spTgt spid="9"/>
                                        </p:tgtEl>
                                        <p:attrNameLst>
                                          <p:attrName>ppt_w</p:attrName>
                                        </p:attrNameLst>
                                      </p:cBhvr>
                                      <p:tavLst>
                                        <p:tav tm="0">
                                          <p:val>
                                            <p:fltVal val="0"/>
                                          </p:val>
                                        </p:tav>
                                        <p:tav tm="100000">
                                          <p:val>
                                            <p:strVal val="#ppt_w"/>
                                          </p:val>
                                        </p:tav>
                                      </p:tavLst>
                                    </p:anim>
                                    <p:anim calcmode="lin" valueType="num">
                                      <p:cBhvr>
                                        <p:cTn id="54" dur="1000" fill="hold"/>
                                        <p:tgtEl>
                                          <p:spTgt spid="9"/>
                                        </p:tgtEl>
                                        <p:attrNameLst>
                                          <p:attrName>ppt_h</p:attrName>
                                        </p:attrNameLst>
                                      </p:cBhvr>
                                      <p:tavLst>
                                        <p:tav tm="0">
                                          <p:val>
                                            <p:fltVal val="0"/>
                                          </p:val>
                                        </p:tav>
                                        <p:tav tm="100000">
                                          <p:val>
                                            <p:strVal val="#ppt_h"/>
                                          </p:val>
                                        </p:tav>
                                      </p:tavLst>
                                    </p:anim>
                                    <p:animEffect transition="in" filter="fade">
                                      <p:cBhvr>
                                        <p:cTn id="5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9" grpId="0" animBg="1"/>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9510296"/>
          </a:xfrm>
          <a:prstGeom prst="rect">
            <a:avLst/>
          </a:prstGeom>
        </p:spPr>
        <p:txBody>
          <a:bodyPr wrap="square">
            <a:spAutoFit/>
          </a:bodyPr>
          <a:lstStyle/>
          <a:p>
            <a:r>
              <a:rPr lang="en-US" b="1" dirty="0" smtClean="0"/>
              <a:t>Juan Rodriguez Cabrillo</a:t>
            </a:r>
          </a:p>
          <a:p>
            <a:r>
              <a:rPr lang="en-US" dirty="0" smtClean="0"/>
              <a:t>2- Early Explorers</a:t>
            </a:r>
          </a:p>
          <a:p>
            <a:endParaRPr lang="en-US" dirty="0" smtClean="0"/>
          </a:p>
          <a:p>
            <a:r>
              <a:rPr lang="en-US" dirty="0" smtClean="0">
                <a:hlinkClick r:id="rId3"/>
              </a:rPr>
              <a:t>https://www.nps.gov/cabr/learn/historyculture/juan-rodriguez-cabrillo.htm</a:t>
            </a:r>
            <a:endParaRPr lang="en-US" dirty="0" smtClean="0"/>
          </a:p>
          <a:p>
            <a:r>
              <a:rPr lang="en-US" dirty="0" smtClean="0"/>
              <a:t>	</a:t>
            </a:r>
            <a:r>
              <a:rPr lang="en-US" b="1" dirty="0" smtClean="0"/>
              <a:t>Born in the Iberian Peninsula</a:t>
            </a:r>
            <a:r>
              <a:rPr lang="en-US" dirty="0" smtClean="0"/>
              <a:t>, Cabrillo was a conquistador in his </a:t>
            </a:r>
          </a:p>
          <a:p>
            <a:r>
              <a:rPr lang="en-US" dirty="0" smtClean="0"/>
              <a:t>youth. The term “conquistador” is the name applied to the mostly Spanish</a:t>
            </a:r>
          </a:p>
          <a:p>
            <a:r>
              <a:rPr lang="en-US" dirty="0" smtClean="0"/>
              <a:t> soldiers who explored, conquered, and settled in the New World. We know</a:t>
            </a:r>
          </a:p>
          <a:p>
            <a:r>
              <a:rPr lang="en-US" dirty="0" smtClean="0"/>
              <a:t> little of Cabrillo's early years until 1519, when his name appears in the ranks</a:t>
            </a:r>
          </a:p>
          <a:p>
            <a:r>
              <a:rPr lang="en-US" dirty="0" smtClean="0"/>
              <a:t> of those who served in the army of famous conquistador </a:t>
            </a:r>
            <a:r>
              <a:rPr lang="en-US" dirty="0" err="1" smtClean="0"/>
              <a:t>Hernan</a:t>
            </a:r>
            <a:r>
              <a:rPr lang="en-US" dirty="0" smtClean="0"/>
              <a:t> Cortes. In the terrible battles between the Aztecs and the Spanish, Cabrillo fought as a captain of crossbowmen.  After the defeat of the Aztecs, Cabrillo joined other Spanish military expeditions in what is today southern Mexico, Guatemala, and El Salvador.  Eventually Cabrillo settled in Guatemala.</a:t>
            </a:r>
          </a:p>
          <a:p>
            <a:r>
              <a:rPr lang="en-US" dirty="0" smtClean="0"/>
              <a:t>	After establishing himself, Cabrillo traveled to Spain in 1532 to marry his business partner’s sister, Beatriz Sanchez de Ortega. Cabrillo had a previous relationship and children with an Indigenous Guatemalan woman, but his children from this union could not inherit his wealth because Spain required landowners to be white Spaniards. Beatriz had two sons who inherited much of Cabrillo’s wealth.</a:t>
            </a:r>
          </a:p>
          <a:p>
            <a:r>
              <a:rPr lang="en-US" dirty="0" smtClean="0"/>
              <a:t>	By the mid-1530s, Cabrillo established himself as a leading citizen of Guatemala's primary town, Santiago. Cabrillo was one of the Iberian Peninsula-born men who benefited from the “</a:t>
            </a:r>
            <a:r>
              <a:rPr lang="en-US" dirty="0" err="1" smtClean="0"/>
              <a:t>encomienda</a:t>
            </a:r>
            <a:r>
              <a:rPr lang="en-US" dirty="0" smtClean="0"/>
              <a:t>” system in the New World. In this system, the king of Spain granted long term leases for land that often came with the right to use forced Indigenous labor. In Spanish society, this was viewed as a reward for services to the crown, and it also served as a way to keep Spanish landowners in power. In Cabrillo’s case, he was granted the right to farmlands and mines. Cabrillo’s businesses on land and at sea - and so his resulting wealth - depended on slave labor.  Indigenous Guatemalans were enslaved by the Spanish and forced to work not only on his farms and in his mines, but also in his shipyards and on his vessels.</a:t>
            </a:r>
          </a:p>
          <a:p>
            <a:r>
              <a:rPr lang="en-US" dirty="0" smtClean="0"/>
              <a:t>	Cabrillo was also known for his shipbuilding operations. Using a port on Guatemala's Pacific Coast, Cabrillo imported and exported goods in the developing trade between Guatemala, Spain, and other parts of the New World. The ships he used for this trade were constructed in Guatemala by skilled laborers from Spain and Indigenous Guatemalans forced into hard physical labor. Some of these ships were used for trade and others were used in Spain’s early exploration efforts.</a:t>
            </a:r>
          </a:p>
          <a:p>
            <a:r>
              <a:rPr lang="en-US" dirty="0" smtClean="0"/>
              <a:t>(continued on website)</a:t>
            </a:r>
          </a:p>
          <a:p>
            <a:endParaRPr lang="en-US" dirty="0" smtClean="0"/>
          </a:p>
        </p:txBody>
      </p:sp>
      <p:sp>
        <p:nvSpPr>
          <p:cNvPr id="2053" name="AutoShape 5" descr="Juan Rodriguez Cabrill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4" name="Picture 6"/>
          <p:cNvPicPr preferRelativeResize="0">
            <a:picLocks noChangeAspect="1" noChangeArrowheads="1"/>
          </p:cNvPicPr>
          <p:nvPr/>
        </p:nvPicPr>
        <p:blipFill>
          <a:blip r:embed="rId4" cstate="print"/>
          <a:srcRect l="16260" t="-1" r="12195"/>
          <a:stretch>
            <a:fillRect/>
          </a:stretch>
        </p:blipFill>
        <p:spPr bwMode="auto">
          <a:xfrm flipH="1">
            <a:off x="7247548" y="89622"/>
            <a:ext cx="1820251" cy="212017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52400" y="0"/>
            <a:ext cx="8991600" cy="6858000"/>
            <a:chOff x="152400" y="0"/>
            <a:chExt cx="8991600" cy="6858000"/>
          </a:xfrm>
        </p:grpSpPr>
        <p:grpSp>
          <p:nvGrpSpPr>
            <p:cNvPr id="19" name="Group 18"/>
            <p:cNvGrpSpPr/>
            <p:nvPr/>
          </p:nvGrpSpPr>
          <p:grpSpPr>
            <a:xfrm>
              <a:off x="152400" y="0"/>
              <a:ext cx="8991600" cy="6858000"/>
              <a:chOff x="152400" y="0"/>
              <a:chExt cx="8991600" cy="6858000"/>
            </a:xfrm>
          </p:grpSpPr>
          <p:grpSp>
            <p:nvGrpSpPr>
              <p:cNvPr id="8" name="Group 7"/>
              <p:cNvGrpSpPr/>
              <p:nvPr/>
            </p:nvGrpSpPr>
            <p:grpSpPr>
              <a:xfrm>
                <a:off x="152400" y="0"/>
                <a:ext cx="8991600" cy="6858000"/>
                <a:chOff x="152400" y="0"/>
                <a:chExt cx="8991600" cy="6858000"/>
              </a:xfrm>
            </p:grpSpPr>
            <p:sp>
              <p:nvSpPr>
                <p:cNvPr id="3" name="TextBox 2"/>
                <p:cNvSpPr txBox="1"/>
                <p:nvPr/>
              </p:nvSpPr>
              <p:spPr>
                <a:xfrm>
                  <a:off x="516419" y="0"/>
                  <a:ext cx="61309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Juan Rodriguez Cabrillo</a:t>
                  </a:r>
                  <a:endParaRPr lang="en-US" sz="4800" b="1" dirty="0">
                    <a:solidFill>
                      <a:schemeClr val="accent5">
                        <a:lumMod val="50000"/>
                      </a:schemeClr>
                    </a:solidFill>
                    <a:effectLst>
                      <a:outerShdw dist="50800" dir="7200000" algn="ctr" rotWithShape="0">
                        <a:schemeClr val="tx1"/>
                      </a:outerShdw>
                    </a:effectLst>
                  </a:endParaRPr>
                </a:p>
              </p:txBody>
            </p:sp>
            <p:sp>
              <p:nvSpPr>
                <p:cNvPr id="5" name="TextBox 4"/>
                <p:cNvSpPr txBox="1"/>
                <p:nvPr/>
              </p:nvSpPr>
              <p:spPr>
                <a:xfrm>
                  <a:off x="2286000" y="874455"/>
                  <a:ext cx="6858000" cy="3046988"/>
                </a:xfrm>
                <a:prstGeom prst="rect">
                  <a:avLst/>
                </a:prstGeom>
                <a:noFill/>
              </p:spPr>
              <p:txBody>
                <a:bodyPr wrap="square" rtlCol="0">
                  <a:spAutoFit/>
                </a:bodyPr>
                <a:lstStyle/>
                <a:p>
                  <a:r>
                    <a:rPr lang="en-US" sz="3200" dirty="0" smtClean="0"/>
                    <a:t>- 1500, born in the Iberian Peninsula</a:t>
                  </a:r>
                </a:p>
                <a:p>
                  <a:r>
                    <a:rPr lang="en-US" sz="3200" dirty="0" smtClean="0"/>
                    <a:t>- at 19, joins </a:t>
                  </a:r>
                  <a:r>
                    <a:rPr lang="en-US" sz="3200" dirty="0" err="1" smtClean="0"/>
                    <a:t>Hernán</a:t>
                  </a:r>
                  <a:r>
                    <a:rPr lang="en-US" sz="3200" dirty="0" smtClean="0"/>
                    <a:t> Cortés expedition</a:t>
                  </a:r>
                </a:p>
                <a:p>
                  <a:r>
                    <a:rPr lang="en-US" sz="3200" dirty="0" smtClean="0"/>
                    <a:t>- participates in Spanish expeditions in</a:t>
                  </a:r>
                </a:p>
                <a:p>
                  <a:r>
                    <a:rPr lang="en-US" sz="3200" dirty="0" smtClean="0"/>
                    <a:t>     </a:t>
                  </a:r>
                  <a:r>
                    <a:rPr lang="es-ES" sz="3200" dirty="0" err="1" smtClean="0"/>
                    <a:t>Mexico</a:t>
                  </a:r>
                  <a:r>
                    <a:rPr lang="es-ES" sz="3200" dirty="0" smtClean="0"/>
                    <a:t>, Guatemala, &amp; El Salvador</a:t>
                  </a:r>
                  <a:r>
                    <a:rPr lang="en-US" sz="3200" dirty="0" smtClean="0"/>
                    <a:t> </a:t>
                  </a:r>
                </a:p>
                <a:p>
                  <a:pPr>
                    <a:buFontTx/>
                    <a:buChar char="-"/>
                  </a:pPr>
                  <a:r>
                    <a:rPr lang="en-US" sz="3200" dirty="0" smtClean="0"/>
                    <a:t> at 32, marries Beatriz Ortega, 2 sons</a:t>
                  </a:r>
                </a:p>
                <a:p>
                  <a:pPr>
                    <a:buFontTx/>
                    <a:buChar char="-"/>
                  </a:pPr>
                  <a:r>
                    <a:rPr lang="en-US" sz="3200" dirty="0" smtClean="0"/>
                    <a:t> settles in Guatemala, shipbuilder</a:t>
                  </a:r>
                  <a:endParaRPr lang="en-US" sz="3200" dirty="0"/>
                </a:p>
              </p:txBody>
            </p:sp>
            <p:pic>
              <p:nvPicPr>
                <p:cNvPr id="4" name="Picture 6"/>
                <p:cNvPicPr preferRelativeResize="0">
                  <a:picLocks noChangeAspect="1" noChangeArrowheads="1"/>
                </p:cNvPicPr>
                <p:nvPr/>
              </p:nvPicPr>
              <p:blipFill>
                <a:blip r:embed="rId3" cstate="print"/>
                <a:srcRect l="16260" t="-1" r="12195"/>
                <a:stretch>
                  <a:fillRect/>
                </a:stretch>
              </p:blipFill>
              <p:spPr bwMode="auto">
                <a:xfrm flipH="1">
                  <a:off x="152400" y="838200"/>
                  <a:ext cx="2133600" cy="2485159"/>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b="44231"/>
                <a:stretch>
                  <a:fillRect/>
                </a:stretch>
              </p:blipFill>
              <p:spPr bwMode="auto">
                <a:xfrm>
                  <a:off x="2437770" y="3886200"/>
                  <a:ext cx="6706230" cy="2971800"/>
                </a:xfrm>
                <a:prstGeom prst="rect">
                  <a:avLst/>
                </a:prstGeom>
                <a:noFill/>
                <a:ln w="9525">
                  <a:noFill/>
                  <a:miter lim="800000"/>
                  <a:headEnd/>
                  <a:tailEnd/>
                </a:ln>
                <a:effectLst/>
              </p:spPr>
            </p:pic>
            <p:sp>
              <p:nvSpPr>
                <p:cNvPr id="7" name="5-Point Star 6"/>
                <p:cNvSpPr/>
                <p:nvPr/>
              </p:nvSpPr>
              <p:spPr>
                <a:xfrm>
                  <a:off x="4754880" y="5980176"/>
                  <a:ext cx="3810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00" name="Picture 4"/>
              <p:cNvPicPr>
                <a:picLocks noChangeAspect="1" noChangeArrowheads="1"/>
              </p:cNvPicPr>
              <p:nvPr/>
            </p:nvPicPr>
            <p:blipFill>
              <a:blip r:embed="rId5" cstate="print"/>
              <a:srcRect l="15920" t="6374" r="24378" b="45817"/>
              <a:stretch>
                <a:fillRect/>
              </a:stretch>
            </p:blipFill>
            <p:spPr bwMode="auto">
              <a:xfrm>
                <a:off x="152400" y="3429000"/>
                <a:ext cx="2133600" cy="2133600"/>
              </a:xfrm>
              <a:prstGeom prst="rect">
                <a:avLst/>
              </a:prstGeom>
              <a:noFill/>
              <a:ln w="9525">
                <a:noFill/>
                <a:miter lim="800000"/>
                <a:headEnd/>
                <a:tailEnd/>
              </a:ln>
              <a:effectLst/>
            </p:spPr>
          </p:pic>
        </p:grpSp>
        <p:sp>
          <p:nvSpPr>
            <p:cNvPr id="22" name="TextBox 21"/>
            <p:cNvSpPr txBox="1"/>
            <p:nvPr/>
          </p:nvSpPr>
          <p:spPr>
            <a:xfrm>
              <a:off x="228600" y="6273225"/>
              <a:ext cx="5181600" cy="584775"/>
            </a:xfrm>
            <a:prstGeom prst="rect">
              <a:avLst/>
            </a:prstGeom>
            <a:solidFill>
              <a:schemeClr val="bg2">
                <a:alpha val="52000"/>
              </a:schemeClr>
            </a:solid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Where will his ships take him?</a:t>
              </a:r>
            </a:p>
          </p:txBody>
        </p:sp>
      </p:grpSp>
      <p:pic>
        <p:nvPicPr>
          <p:cNvPr id="20" name="Picture 2"/>
          <p:cNvPicPr>
            <a:picLocks noChangeAspect="1" noChangeArrowheads="1"/>
          </p:cNvPicPr>
          <p:nvPr/>
        </p:nvPicPr>
        <p:blipFill>
          <a:blip r:embed="rId6" cstate="print"/>
          <a:srcRect r="-3501" b="26847"/>
          <a:stretch>
            <a:fillRect/>
          </a:stretch>
        </p:blipFill>
        <p:spPr bwMode="auto">
          <a:xfrm>
            <a:off x="6891337" y="762000"/>
            <a:ext cx="2252663" cy="2133600"/>
          </a:xfrm>
          <a:prstGeom prst="rect">
            <a:avLst/>
          </a:prstGeom>
          <a:noFill/>
          <a:ln w="9525">
            <a:noFill/>
            <a:miter lim="800000"/>
            <a:headEnd/>
            <a:tailEnd/>
          </a:ln>
          <a:effectLst/>
        </p:spPr>
      </p:pic>
      <p:pic>
        <p:nvPicPr>
          <p:cNvPr id="21" name="Picture 13"/>
          <p:cNvPicPr>
            <a:picLocks noChangeAspect="1" noChangeArrowheads="1"/>
          </p:cNvPicPr>
          <p:nvPr/>
        </p:nvPicPr>
        <p:blipFill>
          <a:blip r:embed="rId7" cstate="print"/>
          <a:srcRect t="2619" r="467" b="5312"/>
          <a:stretch>
            <a:fillRect/>
          </a:stretch>
        </p:blipFill>
        <p:spPr bwMode="auto">
          <a:xfrm>
            <a:off x="0" y="2895600"/>
            <a:ext cx="9144000" cy="3962400"/>
          </a:xfrm>
          <a:prstGeom prst="rect">
            <a:avLst/>
          </a:prstGeom>
          <a:noFill/>
          <a:ln w="9525">
            <a:noFill/>
            <a:miter lim="800000"/>
            <a:headEnd/>
            <a:tailEnd/>
          </a:ln>
          <a:effectLst/>
        </p:spPr>
      </p:pic>
      <p:sp>
        <p:nvSpPr>
          <p:cNvPr id="14" name="TextBox 13"/>
          <p:cNvSpPr txBox="1"/>
          <p:nvPr/>
        </p:nvSpPr>
        <p:spPr>
          <a:xfrm>
            <a:off x="533400" y="0"/>
            <a:ext cx="48585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George Vancouver</a:t>
            </a:r>
            <a:endParaRPr lang="en-US" sz="4800" b="1" dirty="0">
              <a:solidFill>
                <a:schemeClr val="accent5">
                  <a:lumMod val="50000"/>
                </a:schemeClr>
              </a:solidFill>
              <a:effectLst>
                <a:outerShdw dist="50800" dir="7200000" algn="ctr" rotWithShape="0">
                  <a:schemeClr val="tx1"/>
                </a:outerShdw>
              </a:effectLst>
            </a:endParaRPr>
          </a:p>
        </p:txBody>
      </p:sp>
      <p:sp>
        <p:nvSpPr>
          <p:cNvPr id="2" name="TextBox 1"/>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1500</a:t>
            </a:r>
            <a:endParaRPr lang="en-US" sz="4800" b="1" dirty="0">
              <a:solidFill>
                <a:schemeClr val="accent5">
                  <a:lumMod val="50000"/>
                </a:schemeClr>
              </a:solidFill>
              <a:effectLst>
                <a:outerShdw dist="50800" dir="7200000" algn="ctr" rotWithShape="0">
                  <a:schemeClr val="tx1"/>
                </a:outerShdw>
              </a:effectLst>
            </a:endParaRPr>
          </a:p>
        </p:txBody>
      </p:sp>
      <p:sp>
        <p:nvSpPr>
          <p:cNvPr id="9" name="TextBox 8"/>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1550</a:t>
            </a:r>
            <a:endParaRPr lang="en-US" sz="4800" b="1" dirty="0">
              <a:solidFill>
                <a:schemeClr val="accent5">
                  <a:lumMod val="50000"/>
                </a:schemeClr>
              </a:solidFill>
              <a:effectLst>
                <a:outerShdw dist="50800" dir="7200000" algn="ctr" rotWithShape="0">
                  <a:schemeClr val="tx1"/>
                </a:outerShdw>
              </a:effectLst>
            </a:endParaRPr>
          </a:p>
        </p:txBody>
      </p:sp>
      <p:sp>
        <p:nvSpPr>
          <p:cNvPr id="10" name="TextBox 9"/>
          <p:cNvSpPr txBox="1"/>
          <p:nvPr/>
        </p:nvSpPr>
        <p:spPr>
          <a:xfrm>
            <a:off x="7543800" y="7620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1600</a:t>
            </a:r>
            <a:endParaRPr lang="en-US" sz="4800" b="1" dirty="0">
              <a:solidFill>
                <a:schemeClr val="accent5">
                  <a:lumMod val="50000"/>
                </a:schemeClr>
              </a:solidFill>
              <a:effectLst>
                <a:outerShdw dist="50800" dir="7200000" algn="ctr" rotWithShape="0">
                  <a:schemeClr val="tx1"/>
                </a:outerShdw>
              </a:effectLst>
            </a:endParaRPr>
          </a:p>
        </p:txBody>
      </p:sp>
      <p:sp>
        <p:nvSpPr>
          <p:cNvPr id="11" name="TextBox 10"/>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1650</a:t>
            </a:r>
            <a:endParaRPr lang="en-US" sz="4800" b="1" dirty="0">
              <a:solidFill>
                <a:schemeClr val="accent5">
                  <a:lumMod val="50000"/>
                </a:schemeClr>
              </a:solidFill>
              <a:effectLst>
                <a:outerShdw dist="50800" dir="7200000" algn="ctr" rotWithShape="0">
                  <a:schemeClr val="tx1"/>
                </a:outerShdw>
              </a:effectLst>
            </a:endParaRPr>
          </a:p>
        </p:txBody>
      </p:sp>
      <p:sp>
        <p:nvSpPr>
          <p:cNvPr id="12" name="TextBox 11"/>
          <p:cNvSpPr txBox="1"/>
          <p:nvPr/>
        </p:nvSpPr>
        <p:spPr>
          <a:xfrm>
            <a:off x="7543800" y="7203"/>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1700</a:t>
            </a:r>
            <a:endParaRPr lang="en-US" sz="4800" b="1" dirty="0">
              <a:solidFill>
                <a:schemeClr val="accent5">
                  <a:lumMod val="50000"/>
                </a:schemeClr>
              </a:solidFill>
              <a:effectLst>
                <a:outerShdw dist="50800" dir="7200000" algn="ctr" rotWithShape="0">
                  <a:schemeClr val="tx1"/>
                </a:outerShdw>
              </a:effectLst>
            </a:endParaRPr>
          </a:p>
        </p:txBody>
      </p:sp>
      <p:sp>
        <p:nvSpPr>
          <p:cNvPr id="13" name="TextBox 12"/>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1757</a:t>
            </a:r>
          </a:p>
        </p:txBody>
      </p:sp>
      <p:sp>
        <p:nvSpPr>
          <p:cNvPr id="4099" name="AutoShape 3" descr="1532 - Met and married Beatriz Sanchez de Ortega. | Sutor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0"/>
                                        <p:tgtEl>
                                          <p:spTgt spid="23"/>
                                        </p:tgtEl>
                                      </p:cBhvr>
                                    </p:animEffect>
                                    <p:set>
                                      <p:cBhvr>
                                        <p:cTn id="7" dur="1" fill="hold">
                                          <p:stCondLst>
                                            <p:cond delay="4999"/>
                                          </p:stCondLst>
                                        </p:cTn>
                                        <p:tgtEl>
                                          <p:spTgt spid="23"/>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2"/>
                                        </p:tgtEl>
                                        <p:attrNameLst>
                                          <p:attrName>ppt_w</p:attrName>
                                        </p:attrNameLst>
                                      </p:cBhvr>
                                      <p:tavLst>
                                        <p:tav tm="0">
                                          <p:val>
                                            <p:strVal val="ppt_w"/>
                                          </p:val>
                                        </p:tav>
                                        <p:tav tm="100000">
                                          <p:val>
                                            <p:fltVal val="0"/>
                                          </p:val>
                                        </p:tav>
                                      </p:tavLst>
                                    </p:anim>
                                    <p:anim calcmode="lin" valueType="num">
                                      <p:cBhvr>
                                        <p:cTn id="10" dur="1000"/>
                                        <p:tgtEl>
                                          <p:spTgt spid="2"/>
                                        </p:tgtEl>
                                        <p:attrNameLst>
                                          <p:attrName>ppt_h</p:attrName>
                                        </p:attrNameLst>
                                      </p:cBhvr>
                                      <p:tavLst>
                                        <p:tav tm="0">
                                          <p:val>
                                            <p:strVal val="ppt_h"/>
                                          </p:val>
                                        </p:tav>
                                        <p:tav tm="100000">
                                          <p:val>
                                            <p:fltVal val="0"/>
                                          </p:val>
                                        </p:tav>
                                      </p:tavLst>
                                    </p:anim>
                                    <p:anim calcmode="lin" valueType="num">
                                      <p:cBhvr>
                                        <p:cTn id="11" dur="1000"/>
                                        <p:tgtEl>
                                          <p:spTgt spid="2"/>
                                        </p:tgtEl>
                                        <p:attrNameLst>
                                          <p:attrName>style.rotation</p:attrName>
                                        </p:attrNameLst>
                                      </p:cBhvr>
                                      <p:tavLst>
                                        <p:tav tm="0">
                                          <p:val>
                                            <p:fltVal val="0"/>
                                          </p:val>
                                        </p:tav>
                                        <p:tav tm="100000">
                                          <p:val>
                                            <p:fltVal val="360"/>
                                          </p:val>
                                        </p:tav>
                                      </p:tavLst>
                                    </p:anim>
                                    <p:animEffect transition="out" filter="fade">
                                      <p:cBhvr>
                                        <p:cTn id="12" dur="1000"/>
                                        <p:tgtEl>
                                          <p:spTgt spid="2"/>
                                        </p:tgtEl>
                                      </p:cBhvr>
                                    </p:animEffect>
                                    <p:set>
                                      <p:cBhvr>
                                        <p:cTn id="13" dur="1" fill="hold">
                                          <p:stCondLst>
                                            <p:cond delay="999"/>
                                          </p:stCondLst>
                                        </p:cTn>
                                        <p:tgtEl>
                                          <p:spTgt spid="2"/>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360"/>
                                          </p:val>
                                        </p:tav>
                                        <p:tav tm="100000">
                                          <p:val>
                                            <p:fltVal val="0"/>
                                          </p:val>
                                        </p:tav>
                                      </p:tavLst>
                                    </p:anim>
                                    <p:animEffect transition="in" filter="fade">
                                      <p:cBhvr>
                                        <p:cTn id="19" dur="1000"/>
                                        <p:tgtEl>
                                          <p:spTgt spid="9"/>
                                        </p:tgtEl>
                                      </p:cBhvr>
                                    </p:animEffect>
                                  </p:childTnLst>
                                </p:cTn>
                              </p:par>
                              <p:par>
                                <p:cTn id="20" presetID="49" presetClass="exit" presetSubtype="0" accel="100000" fill="hold" grpId="1" nodeType="withEffect">
                                  <p:stCondLst>
                                    <p:cond delay="1000"/>
                                  </p:stCondLst>
                                  <p:childTnLst>
                                    <p:anim calcmode="lin" valueType="num">
                                      <p:cBhvr>
                                        <p:cTn id="21" dur="1000"/>
                                        <p:tgtEl>
                                          <p:spTgt spid="9"/>
                                        </p:tgtEl>
                                        <p:attrNameLst>
                                          <p:attrName>ppt_w</p:attrName>
                                        </p:attrNameLst>
                                      </p:cBhvr>
                                      <p:tavLst>
                                        <p:tav tm="0">
                                          <p:val>
                                            <p:strVal val="ppt_w"/>
                                          </p:val>
                                        </p:tav>
                                        <p:tav tm="100000">
                                          <p:val>
                                            <p:fltVal val="0"/>
                                          </p:val>
                                        </p:tav>
                                      </p:tavLst>
                                    </p:anim>
                                    <p:anim calcmode="lin" valueType="num">
                                      <p:cBhvr>
                                        <p:cTn id="22" dur="1000"/>
                                        <p:tgtEl>
                                          <p:spTgt spid="9"/>
                                        </p:tgtEl>
                                        <p:attrNameLst>
                                          <p:attrName>ppt_h</p:attrName>
                                        </p:attrNameLst>
                                      </p:cBhvr>
                                      <p:tavLst>
                                        <p:tav tm="0">
                                          <p:val>
                                            <p:strVal val="ppt_h"/>
                                          </p:val>
                                        </p:tav>
                                        <p:tav tm="100000">
                                          <p:val>
                                            <p:fltVal val="0"/>
                                          </p:val>
                                        </p:tav>
                                      </p:tavLst>
                                    </p:anim>
                                    <p:anim calcmode="lin" valueType="num">
                                      <p:cBhvr>
                                        <p:cTn id="23" dur="1000"/>
                                        <p:tgtEl>
                                          <p:spTgt spid="9"/>
                                        </p:tgtEl>
                                        <p:attrNameLst>
                                          <p:attrName>style.rotation</p:attrName>
                                        </p:attrNameLst>
                                      </p:cBhvr>
                                      <p:tavLst>
                                        <p:tav tm="0">
                                          <p:val>
                                            <p:fltVal val="0"/>
                                          </p:val>
                                        </p:tav>
                                        <p:tav tm="100000">
                                          <p:val>
                                            <p:fltVal val="360"/>
                                          </p:val>
                                        </p:tav>
                                      </p:tavLst>
                                    </p:anim>
                                    <p:animEffect transition="out" filter="fade">
                                      <p:cBhvr>
                                        <p:cTn id="24" dur="1000"/>
                                        <p:tgtEl>
                                          <p:spTgt spid="9"/>
                                        </p:tgtEl>
                                      </p:cBhvr>
                                    </p:animEffect>
                                    <p:set>
                                      <p:cBhvr>
                                        <p:cTn id="25" dur="1" fill="hold">
                                          <p:stCondLst>
                                            <p:cond delay="999"/>
                                          </p:stCondLst>
                                        </p:cTn>
                                        <p:tgtEl>
                                          <p:spTgt spid="9"/>
                                        </p:tgtEl>
                                        <p:attrNameLst>
                                          <p:attrName>style.visibility</p:attrName>
                                        </p:attrNameLst>
                                      </p:cBhvr>
                                      <p:to>
                                        <p:strVal val="hidden"/>
                                      </p:to>
                                    </p:set>
                                  </p:childTnLst>
                                </p:cTn>
                              </p:par>
                              <p:par>
                                <p:cTn id="26" presetID="49" presetClass="entr" presetSubtype="0" decel="100000" fill="hold" grpId="0" nodeType="withEffect">
                                  <p:stCondLst>
                                    <p:cond delay="100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360"/>
                                          </p:val>
                                        </p:tav>
                                        <p:tav tm="100000">
                                          <p:val>
                                            <p:fltVal val="0"/>
                                          </p:val>
                                        </p:tav>
                                      </p:tavLst>
                                    </p:anim>
                                    <p:animEffect transition="in" filter="fade">
                                      <p:cBhvr>
                                        <p:cTn id="31" dur="1000"/>
                                        <p:tgtEl>
                                          <p:spTgt spid="10"/>
                                        </p:tgtEl>
                                      </p:cBhvr>
                                    </p:animEffect>
                                  </p:childTnLst>
                                </p:cTn>
                              </p:par>
                              <p:par>
                                <p:cTn id="32" presetID="49" presetClass="exit" presetSubtype="0" accel="100000" fill="hold" grpId="1" nodeType="withEffect">
                                  <p:stCondLst>
                                    <p:cond delay="2000"/>
                                  </p:stCondLst>
                                  <p:childTnLst>
                                    <p:anim calcmode="lin" valueType="num">
                                      <p:cBhvr>
                                        <p:cTn id="33" dur="1000"/>
                                        <p:tgtEl>
                                          <p:spTgt spid="10"/>
                                        </p:tgtEl>
                                        <p:attrNameLst>
                                          <p:attrName>ppt_w</p:attrName>
                                        </p:attrNameLst>
                                      </p:cBhvr>
                                      <p:tavLst>
                                        <p:tav tm="0">
                                          <p:val>
                                            <p:strVal val="ppt_w"/>
                                          </p:val>
                                        </p:tav>
                                        <p:tav tm="100000">
                                          <p:val>
                                            <p:fltVal val="0"/>
                                          </p:val>
                                        </p:tav>
                                      </p:tavLst>
                                    </p:anim>
                                    <p:anim calcmode="lin" valueType="num">
                                      <p:cBhvr>
                                        <p:cTn id="34" dur="1000"/>
                                        <p:tgtEl>
                                          <p:spTgt spid="10"/>
                                        </p:tgtEl>
                                        <p:attrNameLst>
                                          <p:attrName>ppt_h</p:attrName>
                                        </p:attrNameLst>
                                      </p:cBhvr>
                                      <p:tavLst>
                                        <p:tav tm="0">
                                          <p:val>
                                            <p:strVal val="ppt_h"/>
                                          </p:val>
                                        </p:tav>
                                        <p:tav tm="100000">
                                          <p:val>
                                            <p:fltVal val="0"/>
                                          </p:val>
                                        </p:tav>
                                      </p:tavLst>
                                    </p:anim>
                                    <p:anim calcmode="lin" valueType="num">
                                      <p:cBhvr>
                                        <p:cTn id="35" dur="1000"/>
                                        <p:tgtEl>
                                          <p:spTgt spid="10"/>
                                        </p:tgtEl>
                                        <p:attrNameLst>
                                          <p:attrName>style.rotation</p:attrName>
                                        </p:attrNameLst>
                                      </p:cBhvr>
                                      <p:tavLst>
                                        <p:tav tm="0">
                                          <p:val>
                                            <p:fltVal val="0"/>
                                          </p:val>
                                        </p:tav>
                                        <p:tav tm="100000">
                                          <p:val>
                                            <p:fltVal val="360"/>
                                          </p:val>
                                        </p:tav>
                                      </p:tavLst>
                                    </p:anim>
                                    <p:animEffect transition="out" filter="fade">
                                      <p:cBhvr>
                                        <p:cTn id="36" dur="1000"/>
                                        <p:tgtEl>
                                          <p:spTgt spid="10"/>
                                        </p:tgtEl>
                                      </p:cBhvr>
                                    </p:animEffect>
                                    <p:set>
                                      <p:cBhvr>
                                        <p:cTn id="37" dur="1" fill="hold">
                                          <p:stCondLst>
                                            <p:cond delay="999"/>
                                          </p:stCondLst>
                                        </p:cTn>
                                        <p:tgtEl>
                                          <p:spTgt spid="10"/>
                                        </p:tgtEl>
                                        <p:attrNameLst>
                                          <p:attrName>style.visibility</p:attrName>
                                        </p:attrNameLst>
                                      </p:cBhvr>
                                      <p:to>
                                        <p:strVal val="hidden"/>
                                      </p:to>
                                    </p:set>
                                  </p:childTnLst>
                                </p:cTn>
                              </p:par>
                              <p:par>
                                <p:cTn id="38" presetID="49" presetClass="entr" presetSubtype="0" decel="100000" fill="hold" grpId="0" nodeType="withEffect">
                                  <p:stCondLst>
                                    <p:cond delay="2000"/>
                                  </p:stCondLst>
                                  <p:childTnLst>
                                    <p:set>
                                      <p:cBhvr>
                                        <p:cTn id="39" dur="1" fill="hold">
                                          <p:stCondLst>
                                            <p:cond delay="0"/>
                                          </p:stCondLst>
                                        </p:cTn>
                                        <p:tgtEl>
                                          <p:spTgt spid="11"/>
                                        </p:tgtEl>
                                        <p:attrNameLst>
                                          <p:attrName>style.visibility</p:attrName>
                                        </p:attrNameLst>
                                      </p:cBhvr>
                                      <p:to>
                                        <p:strVal val="visible"/>
                                      </p:to>
                                    </p:set>
                                    <p:anim calcmode="lin" valueType="num">
                                      <p:cBhvr>
                                        <p:cTn id="40" dur="1000" fill="hold"/>
                                        <p:tgtEl>
                                          <p:spTgt spid="11"/>
                                        </p:tgtEl>
                                        <p:attrNameLst>
                                          <p:attrName>ppt_w</p:attrName>
                                        </p:attrNameLst>
                                      </p:cBhvr>
                                      <p:tavLst>
                                        <p:tav tm="0">
                                          <p:val>
                                            <p:fltVal val="0"/>
                                          </p:val>
                                        </p:tav>
                                        <p:tav tm="100000">
                                          <p:val>
                                            <p:strVal val="#ppt_w"/>
                                          </p:val>
                                        </p:tav>
                                      </p:tavLst>
                                    </p:anim>
                                    <p:anim calcmode="lin" valueType="num">
                                      <p:cBhvr>
                                        <p:cTn id="41" dur="1000" fill="hold"/>
                                        <p:tgtEl>
                                          <p:spTgt spid="11"/>
                                        </p:tgtEl>
                                        <p:attrNameLst>
                                          <p:attrName>ppt_h</p:attrName>
                                        </p:attrNameLst>
                                      </p:cBhvr>
                                      <p:tavLst>
                                        <p:tav tm="0">
                                          <p:val>
                                            <p:fltVal val="0"/>
                                          </p:val>
                                        </p:tav>
                                        <p:tav tm="100000">
                                          <p:val>
                                            <p:strVal val="#ppt_h"/>
                                          </p:val>
                                        </p:tav>
                                      </p:tavLst>
                                    </p:anim>
                                    <p:anim calcmode="lin" valueType="num">
                                      <p:cBhvr>
                                        <p:cTn id="42" dur="1000" fill="hold"/>
                                        <p:tgtEl>
                                          <p:spTgt spid="11"/>
                                        </p:tgtEl>
                                        <p:attrNameLst>
                                          <p:attrName>style.rotation</p:attrName>
                                        </p:attrNameLst>
                                      </p:cBhvr>
                                      <p:tavLst>
                                        <p:tav tm="0">
                                          <p:val>
                                            <p:fltVal val="360"/>
                                          </p:val>
                                        </p:tav>
                                        <p:tav tm="100000">
                                          <p:val>
                                            <p:fltVal val="0"/>
                                          </p:val>
                                        </p:tav>
                                      </p:tavLst>
                                    </p:anim>
                                    <p:animEffect transition="in" filter="fade">
                                      <p:cBhvr>
                                        <p:cTn id="43" dur="1000"/>
                                        <p:tgtEl>
                                          <p:spTgt spid="11"/>
                                        </p:tgtEl>
                                      </p:cBhvr>
                                    </p:animEffect>
                                  </p:childTnLst>
                                </p:cTn>
                              </p:par>
                              <p:par>
                                <p:cTn id="44" presetID="49" presetClass="exit" presetSubtype="0" accel="100000" fill="hold" grpId="1" nodeType="withEffect">
                                  <p:stCondLst>
                                    <p:cond delay="3000"/>
                                  </p:stCondLst>
                                  <p:childTnLst>
                                    <p:anim calcmode="lin" valueType="num">
                                      <p:cBhvr>
                                        <p:cTn id="45" dur="1000"/>
                                        <p:tgtEl>
                                          <p:spTgt spid="11"/>
                                        </p:tgtEl>
                                        <p:attrNameLst>
                                          <p:attrName>ppt_w</p:attrName>
                                        </p:attrNameLst>
                                      </p:cBhvr>
                                      <p:tavLst>
                                        <p:tav tm="0">
                                          <p:val>
                                            <p:strVal val="ppt_w"/>
                                          </p:val>
                                        </p:tav>
                                        <p:tav tm="100000">
                                          <p:val>
                                            <p:fltVal val="0"/>
                                          </p:val>
                                        </p:tav>
                                      </p:tavLst>
                                    </p:anim>
                                    <p:anim calcmode="lin" valueType="num">
                                      <p:cBhvr>
                                        <p:cTn id="46" dur="1000"/>
                                        <p:tgtEl>
                                          <p:spTgt spid="11"/>
                                        </p:tgtEl>
                                        <p:attrNameLst>
                                          <p:attrName>ppt_h</p:attrName>
                                        </p:attrNameLst>
                                      </p:cBhvr>
                                      <p:tavLst>
                                        <p:tav tm="0">
                                          <p:val>
                                            <p:strVal val="ppt_h"/>
                                          </p:val>
                                        </p:tav>
                                        <p:tav tm="100000">
                                          <p:val>
                                            <p:fltVal val="0"/>
                                          </p:val>
                                        </p:tav>
                                      </p:tavLst>
                                    </p:anim>
                                    <p:anim calcmode="lin" valueType="num">
                                      <p:cBhvr>
                                        <p:cTn id="47" dur="1000"/>
                                        <p:tgtEl>
                                          <p:spTgt spid="11"/>
                                        </p:tgtEl>
                                        <p:attrNameLst>
                                          <p:attrName>style.rotation</p:attrName>
                                        </p:attrNameLst>
                                      </p:cBhvr>
                                      <p:tavLst>
                                        <p:tav tm="0">
                                          <p:val>
                                            <p:fltVal val="0"/>
                                          </p:val>
                                        </p:tav>
                                        <p:tav tm="100000">
                                          <p:val>
                                            <p:fltVal val="360"/>
                                          </p:val>
                                        </p:tav>
                                      </p:tavLst>
                                    </p:anim>
                                    <p:animEffect transition="out" filter="fade">
                                      <p:cBhvr>
                                        <p:cTn id="48" dur="1000"/>
                                        <p:tgtEl>
                                          <p:spTgt spid="11"/>
                                        </p:tgtEl>
                                      </p:cBhvr>
                                    </p:animEffect>
                                    <p:set>
                                      <p:cBhvr>
                                        <p:cTn id="49" dur="1" fill="hold">
                                          <p:stCondLst>
                                            <p:cond delay="999"/>
                                          </p:stCondLst>
                                        </p:cTn>
                                        <p:tgtEl>
                                          <p:spTgt spid="11"/>
                                        </p:tgtEl>
                                        <p:attrNameLst>
                                          <p:attrName>style.visibility</p:attrName>
                                        </p:attrNameLst>
                                      </p:cBhvr>
                                      <p:to>
                                        <p:strVal val="hidden"/>
                                      </p:to>
                                    </p:set>
                                  </p:childTnLst>
                                </p:cTn>
                              </p:par>
                              <p:par>
                                <p:cTn id="50" presetID="49" presetClass="entr" presetSubtype="0" decel="100000" fill="hold" grpId="0" nodeType="withEffect">
                                  <p:stCondLst>
                                    <p:cond delay="3000"/>
                                  </p:stCondLst>
                                  <p:childTnLst>
                                    <p:set>
                                      <p:cBhvr>
                                        <p:cTn id="51" dur="1" fill="hold">
                                          <p:stCondLst>
                                            <p:cond delay="0"/>
                                          </p:stCondLst>
                                        </p:cTn>
                                        <p:tgtEl>
                                          <p:spTgt spid="12"/>
                                        </p:tgtEl>
                                        <p:attrNameLst>
                                          <p:attrName>style.visibility</p:attrName>
                                        </p:attrNameLst>
                                      </p:cBhvr>
                                      <p:to>
                                        <p:strVal val="visible"/>
                                      </p:to>
                                    </p:set>
                                    <p:anim calcmode="lin" valueType="num">
                                      <p:cBhvr>
                                        <p:cTn id="52" dur="1000" fill="hold"/>
                                        <p:tgtEl>
                                          <p:spTgt spid="12"/>
                                        </p:tgtEl>
                                        <p:attrNameLst>
                                          <p:attrName>ppt_w</p:attrName>
                                        </p:attrNameLst>
                                      </p:cBhvr>
                                      <p:tavLst>
                                        <p:tav tm="0">
                                          <p:val>
                                            <p:fltVal val="0"/>
                                          </p:val>
                                        </p:tav>
                                        <p:tav tm="100000">
                                          <p:val>
                                            <p:strVal val="#ppt_w"/>
                                          </p:val>
                                        </p:tav>
                                      </p:tavLst>
                                    </p:anim>
                                    <p:anim calcmode="lin" valueType="num">
                                      <p:cBhvr>
                                        <p:cTn id="53" dur="1000" fill="hold"/>
                                        <p:tgtEl>
                                          <p:spTgt spid="12"/>
                                        </p:tgtEl>
                                        <p:attrNameLst>
                                          <p:attrName>ppt_h</p:attrName>
                                        </p:attrNameLst>
                                      </p:cBhvr>
                                      <p:tavLst>
                                        <p:tav tm="0">
                                          <p:val>
                                            <p:fltVal val="0"/>
                                          </p:val>
                                        </p:tav>
                                        <p:tav tm="100000">
                                          <p:val>
                                            <p:strVal val="#ppt_h"/>
                                          </p:val>
                                        </p:tav>
                                      </p:tavLst>
                                    </p:anim>
                                    <p:anim calcmode="lin" valueType="num">
                                      <p:cBhvr>
                                        <p:cTn id="54" dur="1000" fill="hold"/>
                                        <p:tgtEl>
                                          <p:spTgt spid="12"/>
                                        </p:tgtEl>
                                        <p:attrNameLst>
                                          <p:attrName>style.rotation</p:attrName>
                                        </p:attrNameLst>
                                      </p:cBhvr>
                                      <p:tavLst>
                                        <p:tav tm="0">
                                          <p:val>
                                            <p:fltVal val="360"/>
                                          </p:val>
                                        </p:tav>
                                        <p:tav tm="100000">
                                          <p:val>
                                            <p:fltVal val="0"/>
                                          </p:val>
                                        </p:tav>
                                      </p:tavLst>
                                    </p:anim>
                                    <p:animEffect transition="in" filter="fade">
                                      <p:cBhvr>
                                        <p:cTn id="55" dur="1000"/>
                                        <p:tgtEl>
                                          <p:spTgt spid="12"/>
                                        </p:tgtEl>
                                      </p:cBhvr>
                                    </p:animEffect>
                                  </p:childTnLst>
                                </p:cTn>
                              </p:par>
                              <p:par>
                                <p:cTn id="56" presetID="49" presetClass="exit" presetSubtype="0" accel="100000" fill="hold" grpId="1" nodeType="withEffect">
                                  <p:stCondLst>
                                    <p:cond delay="4000"/>
                                  </p:stCondLst>
                                  <p:childTnLst>
                                    <p:anim calcmode="lin" valueType="num">
                                      <p:cBhvr>
                                        <p:cTn id="57" dur="1000"/>
                                        <p:tgtEl>
                                          <p:spTgt spid="12"/>
                                        </p:tgtEl>
                                        <p:attrNameLst>
                                          <p:attrName>ppt_w</p:attrName>
                                        </p:attrNameLst>
                                      </p:cBhvr>
                                      <p:tavLst>
                                        <p:tav tm="0">
                                          <p:val>
                                            <p:strVal val="ppt_w"/>
                                          </p:val>
                                        </p:tav>
                                        <p:tav tm="100000">
                                          <p:val>
                                            <p:fltVal val="0"/>
                                          </p:val>
                                        </p:tav>
                                      </p:tavLst>
                                    </p:anim>
                                    <p:anim calcmode="lin" valueType="num">
                                      <p:cBhvr>
                                        <p:cTn id="58" dur="1000"/>
                                        <p:tgtEl>
                                          <p:spTgt spid="12"/>
                                        </p:tgtEl>
                                        <p:attrNameLst>
                                          <p:attrName>ppt_h</p:attrName>
                                        </p:attrNameLst>
                                      </p:cBhvr>
                                      <p:tavLst>
                                        <p:tav tm="0">
                                          <p:val>
                                            <p:strVal val="ppt_h"/>
                                          </p:val>
                                        </p:tav>
                                        <p:tav tm="100000">
                                          <p:val>
                                            <p:fltVal val="0"/>
                                          </p:val>
                                        </p:tav>
                                      </p:tavLst>
                                    </p:anim>
                                    <p:anim calcmode="lin" valueType="num">
                                      <p:cBhvr>
                                        <p:cTn id="59" dur="1000"/>
                                        <p:tgtEl>
                                          <p:spTgt spid="12"/>
                                        </p:tgtEl>
                                        <p:attrNameLst>
                                          <p:attrName>style.rotation</p:attrName>
                                        </p:attrNameLst>
                                      </p:cBhvr>
                                      <p:tavLst>
                                        <p:tav tm="0">
                                          <p:val>
                                            <p:fltVal val="0"/>
                                          </p:val>
                                        </p:tav>
                                        <p:tav tm="100000">
                                          <p:val>
                                            <p:fltVal val="360"/>
                                          </p:val>
                                        </p:tav>
                                      </p:tavLst>
                                    </p:anim>
                                    <p:animEffect transition="out" filter="fade">
                                      <p:cBhvr>
                                        <p:cTn id="60" dur="1000"/>
                                        <p:tgtEl>
                                          <p:spTgt spid="12"/>
                                        </p:tgtEl>
                                      </p:cBhvr>
                                    </p:animEffect>
                                    <p:set>
                                      <p:cBhvr>
                                        <p:cTn id="61" dur="1" fill="hold">
                                          <p:stCondLst>
                                            <p:cond delay="999"/>
                                          </p:stCondLst>
                                        </p:cTn>
                                        <p:tgtEl>
                                          <p:spTgt spid="12"/>
                                        </p:tgtEl>
                                        <p:attrNameLst>
                                          <p:attrName>style.visibility</p:attrName>
                                        </p:attrNameLst>
                                      </p:cBhvr>
                                      <p:to>
                                        <p:strVal val="hidden"/>
                                      </p:to>
                                    </p:set>
                                  </p:childTnLst>
                                </p:cTn>
                              </p:par>
                              <p:par>
                                <p:cTn id="62" presetID="49" presetClass="entr" presetSubtype="0" decel="100000" fill="hold" grpId="0" nodeType="withEffect">
                                  <p:stCondLst>
                                    <p:cond delay="4000"/>
                                  </p:stCondLst>
                                  <p:childTnLst>
                                    <p:set>
                                      <p:cBhvr>
                                        <p:cTn id="63" dur="1" fill="hold">
                                          <p:stCondLst>
                                            <p:cond delay="0"/>
                                          </p:stCondLst>
                                        </p:cTn>
                                        <p:tgtEl>
                                          <p:spTgt spid="13"/>
                                        </p:tgtEl>
                                        <p:attrNameLst>
                                          <p:attrName>style.visibility</p:attrName>
                                        </p:attrNameLst>
                                      </p:cBhvr>
                                      <p:to>
                                        <p:strVal val="visible"/>
                                      </p:to>
                                    </p:set>
                                    <p:anim calcmode="lin" valueType="num">
                                      <p:cBhvr>
                                        <p:cTn id="64" dur="1000" fill="hold"/>
                                        <p:tgtEl>
                                          <p:spTgt spid="13"/>
                                        </p:tgtEl>
                                        <p:attrNameLst>
                                          <p:attrName>ppt_w</p:attrName>
                                        </p:attrNameLst>
                                      </p:cBhvr>
                                      <p:tavLst>
                                        <p:tav tm="0">
                                          <p:val>
                                            <p:fltVal val="0"/>
                                          </p:val>
                                        </p:tav>
                                        <p:tav tm="100000">
                                          <p:val>
                                            <p:strVal val="#ppt_w"/>
                                          </p:val>
                                        </p:tav>
                                      </p:tavLst>
                                    </p:anim>
                                    <p:anim calcmode="lin" valueType="num">
                                      <p:cBhvr>
                                        <p:cTn id="65" dur="1000" fill="hold"/>
                                        <p:tgtEl>
                                          <p:spTgt spid="13"/>
                                        </p:tgtEl>
                                        <p:attrNameLst>
                                          <p:attrName>ppt_h</p:attrName>
                                        </p:attrNameLst>
                                      </p:cBhvr>
                                      <p:tavLst>
                                        <p:tav tm="0">
                                          <p:val>
                                            <p:fltVal val="0"/>
                                          </p:val>
                                        </p:tav>
                                        <p:tav tm="100000">
                                          <p:val>
                                            <p:strVal val="#ppt_h"/>
                                          </p:val>
                                        </p:tav>
                                      </p:tavLst>
                                    </p:anim>
                                    <p:anim calcmode="lin" valueType="num">
                                      <p:cBhvr>
                                        <p:cTn id="66" dur="1000" fill="hold"/>
                                        <p:tgtEl>
                                          <p:spTgt spid="13"/>
                                        </p:tgtEl>
                                        <p:attrNameLst>
                                          <p:attrName>style.rotation</p:attrName>
                                        </p:attrNameLst>
                                      </p:cBhvr>
                                      <p:tavLst>
                                        <p:tav tm="0">
                                          <p:val>
                                            <p:fltVal val="360"/>
                                          </p:val>
                                        </p:tav>
                                        <p:tav tm="100000">
                                          <p:val>
                                            <p:fltVal val="0"/>
                                          </p:val>
                                        </p:tav>
                                      </p:tavLst>
                                    </p:anim>
                                    <p:animEffect transition="in" filter="fade">
                                      <p:cBhvr>
                                        <p:cTn id="67" dur="1000"/>
                                        <p:tgtEl>
                                          <p:spTgt spid="13"/>
                                        </p:tgtEl>
                                      </p:cBhvr>
                                    </p:animEffect>
                                  </p:childTnLst>
                                </p:cTn>
                              </p:par>
                            </p:childTnLst>
                          </p:cTn>
                        </p:par>
                        <p:par>
                          <p:cTn id="68" fill="hold">
                            <p:stCondLst>
                              <p:cond delay="5000"/>
                            </p:stCondLst>
                            <p:childTnLst>
                              <p:par>
                                <p:cTn id="69" presetID="22" presetClass="entr" presetSubtype="8"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1000"/>
                                        <p:tgtEl>
                                          <p:spTgt spid="14"/>
                                        </p:tgtEl>
                                      </p:cBhvr>
                                    </p:animEffect>
                                  </p:childTnLst>
                                </p:cTn>
                              </p:par>
                              <p:par>
                                <p:cTn id="72" presetID="10" presetClass="entr" presetSubtype="0" fill="hold"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2000"/>
                                        <p:tgtEl>
                                          <p:spTgt spid="20"/>
                                        </p:tgtEl>
                                      </p:cBhvr>
                                    </p:animEffect>
                                  </p:childTnLst>
                                </p:cTn>
                              </p:par>
                              <p:par>
                                <p:cTn id="75" presetID="10" presetClass="entr" presetSubtype="0" fill="hold"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9" grpId="0"/>
      <p:bldP spid="9" grpId="1"/>
      <p:bldP spid="10" grpId="0"/>
      <p:bldP spid="10" grpId="1"/>
      <p:bldP spid="11" grpId="0"/>
      <p:bldP spid="11" grpId="1"/>
      <p:bldP spid="12" grpId="0"/>
      <p:bldP spid="12" grpId="1"/>
      <p:bldP spid="13"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0"/>
            <a:ext cx="48585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George Vancouver</a:t>
            </a:r>
            <a:endParaRPr lang="en-US" sz="4800" b="1" dirty="0">
              <a:solidFill>
                <a:schemeClr val="accent5">
                  <a:lumMod val="50000"/>
                </a:schemeClr>
              </a:solidFill>
              <a:effectLst>
                <a:outerShdw dist="50800" dir="7200000" algn="ctr" rotWithShape="0">
                  <a:schemeClr val="tx1"/>
                </a:outerShdw>
              </a:effectLst>
            </a:endParaRPr>
          </a:p>
        </p:txBody>
      </p:sp>
      <p:sp>
        <p:nvSpPr>
          <p:cNvPr id="3" name="TextBox 2"/>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1757</a:t>
            </a:r>
          </a:p>
        </p:txBody>
      </p:sp>
      <p:pic>
        <p:nvPicPr>
          <p:cNvPr id="4" name="Picture 2"/>
          <p:cNvPicPr>
            <a:picLocks noChangeAspect="1" noChangeArrowheads="1"/>
          </p:cNvPicPr>
          <p:nvPr/>
        </p:nvPicPr>
        <p:blipFill>
          <a:blip r:embed="rId3" cstate="print"/>
          <a:srcRect r="-3501" b="26847"/>
          <a:stretch>
            <a:fillRect/>
          </a:stretch>
        </p:blipFill>
        <p:spPr bwMode="auto">
          <a:xfrm>
            <a:off x="6891337" y="762000"/>
            <a:ext cx="2252663" cy="2133600"/>
          </a:xfrm>
          <a:prstGeom prst="rect">
            <a:avLst/>
          </a:prstGeom>
          <a:noFill/>
          <a:ln w="9525">
            <a:noFill/>
            <a:miter lim="800000"/>
            <a:headEnd/>
            <a:tailEnd/>
          </a:ln>
          <a:effectLst/>
        </p:spPr>
      </p:pic>
      <p:sp>
        <p:nvSpPr>
          <p:cNvPr id="5" name="TextBox 4"/>
          <p:cNvSpPr txBox="1"/>
          <p:nvPr/>
        </p:nvSpPr>
        <p:spPr>
          <a:xfrm>
            <a:off x="0" y="725031"/>
            <a:ext cx="6858000" cy="2246769"/>
          </a:xfrm>
          <a:prstGeom prst="rect">
            <a:avLst/>
          </a:prstGeom>
          <a:noFill/>
        </p:spPr>
        <p:txBody>
          <a:bodyPr wrap="square" rtlCol="0">
            <a:spAutoFit/>
          </a:bodyPr>
          <a:lstStyle/>
          <a:p>
            <a:r>
              <a:rPr lang="en-US" sz="2800" dirty="0" smtClean="0"/>
              <a:t>- 1757, born in Norfolk, England</a:t>
            </a:r>
          </a:p>
          <a:p>
            <a:r>
              <a:rPr lang="en-US" sz="2800" dirty="0" smtClean="0"/>
              <a:t>- at 13, joins the Royal Navy</a:t>
            </a:r>
          </a:p>
          <a:p>
            <a:pPr>
              <a:buFontTx/>
              <a:buChar char="-"/>
            </a:pPr>
            <a:r>
              <a:rPr lang="en-US" sz="2800" dirty="0" smtClean="0"/>
              <a:t> at 15, with James Cook on 2</a:t>
            </a:r>
            <a:r>
              <a:rPr lang="en-US" sz="2800" baseline="30000" dirty="0" smtClean="0"/>
              <a:t>nd</a:t>
            </a:r>
            <a:r>
              <a:rPr lang="en-US" sz="2800" dirty="0" smtClean="0"/>
              <a:t> &amp; 3</a:t>
            </a:r>
            <a:r>
              <a:rPr lang="en-US" sz="2800" baseline="30000" dirty="0" smtClean="0"/>
              <a:t>rd</a:t>
            </a:r>
            <a:r>
              <a:rPr lang="en-US" sz="2800" dirty="0" smtClean="0"/>
              <a:t> voyages </a:t>
            </a:r>
          </a:p>
          <a:p>
            <a:r>
              <a:rPr lang="en-US" sz="2800" dirty="0" smtClean="0"/>
              <a:t>- 9 years of military service in West Indies</a:t>
            </a:r>
          </a:p>
          <a:p>
            <a:pPr>
              <a:buFontTx/>
              <a:buChar char="-"/>
            </a:pPr>
            <a:r>
              <a:rPr lang="en-US" sz="2800" dirty="0" smtClean="0"/>
              <a:t> at 35, leads expedition to New World</a:t>
            </a:r>
            <a:endParaRPr lang="en-US" sz="2800" dirty="0"/>
          </a:p>
        </p:txBody>
      </p:sp>
      <p:pic>
        <p:nvPicPr>
          <p:cNvPr id="9" name="Picture 13"/>
          <p:cNvPicPr>
            <a:picLocks noChangeAspect="1" noChangeArrowheads="1"/>
          </p:cNvPicPr>
          <p:nvPr/>
        </p:nvPicPr>
        <p:blipFill>
          <a:blip r:embed="rId4" cstate="print"/>
          <a:srcRect t="2619" r="467" b="5312"/>
          <a:stretch>
            <a:fillRect/>
          </a:stretch>
        </p:blipFill>
        <p:spPr bwMode="auto">
          <a:xfrm>
            <a:off x="0" y="2895600"/>
            <a:ext cx="9144000" cy="3962400"/>
          </a:xfrm>
          <a:prstGeom prst="rect">
            <a:avLst/>
          </a:prstGeom>
          <a:noFill/>
          <a:ln w="9525">
            <a:noFill/>
            <a:miter lim="800000"/>
            <a:headEnd/>
            <a:tailEnd/>
          </a:ln>
          <a:effectLst/>
        </p:spPr>
      </p:pic>
      <p:sp>
        <p:nvSpPr>
          <p:cNvPr id="10" name="Freeform 9"/>
          <p:cNvSpPr/>
          <p:nvPr/>
        </p:nvSpPr>
        <p:spPr>
          <a:xfrm>
            <a:off x="270294" y="3713671"/>
            <a:ext cx="868392" cy="2984739"/>
          </a:xfrm>
          <a:custGeom>
            <a:avLst/>
            <a:gdLst>
              <a:gd name="connsiteX0" fmla="*/ 350807 w 3835879"/>
              <a:gd name="connsiteY0" fmla="*/ 0 h 3082506"/>
              <a:gd name="connsiteX1" fmla="*/ 92014 w 3835879"/>
              <a:gd name="connsiteY1" fmla="*/ 465826 h 3082506"/>
              <a:gd name="connsiteX2" fmla="*/ 74762 w 3835879"/>
              <a:gd name="connsiteY2" fmla="*/ 1397479 h 3082506"/>
              <a:gd name="connsiteX3" fmla="*/ 540588 w 3835879"/>
              <a:gd name="connsiteY3" fmla="*/ 2656936 h 3082506"/>
              <a:gd name="connsiteX4" fmla="*/ 868392 w 3835879"/>
              <a:gd name="connsiteY4" fmla="*/ 2984739 h 3082506"/>
              <a:gd name="connsiteX5" fmla="*/ 1593011 w 3835879"/>
              <a:gd name="connsiteY5" fmla="*/ 3036498 h 3082506"/>
              <a:gd name="connsiteX6" fmla="*/ 2455652 w 3835879"/>
              <a:gd name="connsiteY6" fmla="*/ 3071003 h 3082506"/>
              <a:gd name="connsiteX7" fmla="*/ 3214777 w 3835879"/>
              <a:gd name="connsiteY7" fmla="*/ 3071003 h 3082506"/>
              <a:gd name="connsiteX8" fmla="*/ 3835879 w 3835879"/>
              <a:gd name="connsiteY8" fmla="*/ 3053751 h 3082506"/>
              <a:gd name="connsiteX0" fmla="*/ 350807 w 3214777"/>
              <a:gd name="connsiteY0" fmla="*/ 0 h 3076754"/>
              <a:gd name="connsiteX1" fmla="*/ 92014 w 3214777"/>
              <a:gd name="connsiteY1" fmla="*/ 465826 h 3076754"/>
              <a:gd name="connsiteX2" fmla="*/ 74762 w 3214777"/>
              <a:gd name="connsiteY2" fmla="*/ 1397479 h 3076754"/>
              <a:gd name="connsiteX3" fmla="*/ 540588 w 3214777"/>
              <a:gd name="connsiteY3" fmla="*/ 2656936 h 3076754"/>
              <a:gd name="connsiteX4" fmla="*/ 868392 w 3214777"/>
              <a:gd name="connsiteY4" fmla="*/ 2984739 h 3076754"/>
              <a:gd name="connsiteX5" fmla="*/ 1593011 w 3214777"/>
              <a:gd name="connsiteY5" fmla="*/ 3036498 h 3076754"/>
              <a:gd name="connsiteX6" fmla="*/ 2455652 w 3214777"/>
              <a:gd name="connsiteY6" fmla="*/ 3071003 h 3076754"/>
              <a:gd name="connsiteX7" fmla="*/ 3214777 w 3214777"/>
              <a:gd name="connsiteY7" fmla="*/ 3071003 h 3076754"/>
              <a:gd name="connsiteX0" fmla="*/ 350807 w 2455652"/>
              <a:gd name="connsiteY0" fmla="*/ 0 h 3071003"/>
              <a:gd name="connsiteX1" fmla="*/ 92014 w 2455652"/>
              <a:gd name="connsiteY1" fmla="*/ 465826 h 3071003"/>
              <a:gd name="connsiteX2" fmla="*/ 74762 w 2455652"/>
              <a:gd name="connsiteY2" fmla="*/ 1397479 h 3071003"/>
              <a:gd name="connsiteX3" fmla="*/ 540588 w 2455652"/>
              <a:gd name="connsiteY3" fmla="*/ 2656936 h 3071003"/>
              <a:gd name="connsiteX4" fmla="*/ 868392 w 2455652"/>
              <a:gd name="connsiteY4" fmla="*/ 2984739 h 3071003"/>
              <a:gd name="connsiteX5" fmla="*/ 1593011 w 2455652"/>
              <a:gd name="connsiteY5" fmla="*/ 3036498 h 3071003"/>
              <a:gd name="connsiteX6" fmla="*/ 2455652 w 2455652"/>
              <a:gd name="connsiteY6" fmla="*/ 3071003 h 3071003"/>
              <a:gd name="connsiteX0" fmla="*/ 350807 w 1593011"/>
              <a:gd name="connsiteY0" fmla="*/ 0 h 3047999"/>
              <a:gd name="connsiteX1" fmla="*/ 92014 w 1593011"/>
              <a:gd name="connsiteY1" fmla="*/ 465826 h 3047999"/>
              <a:gd name="connsiteX2" fmla="*/ 74762 w 1593011"/>
              <a:gd name="connsiteY2" fmla="*/ 1397479 h 3047999"/>
              <a:gd name="connsiteX3" fmla="*/ 540588 w 1593011"/>
              <a:gd name="connsiteY3" fmla="*/ 2656936 h 3047999"/>
              <a:gd name="connsiteX4" fmla="*/ 868392 w 1593011"/>
              <a:gd name="connsiteY4" fmla="*/ 2984739 h 3047999"/>
              <a:gd name="connsiteX5" fmla="*/ 1593011 w 1593011"/>
              <a:gd name="connsiteY5" fmla="*/ 3036498 h 3047999"/>
              <a:gd name="connsiteX0" fmla="*/ 350807 w 868392"/>
              <a:gd name="connsiteY0" fmla="*/ 0 h 2984739"/>
              <a:gd name="connsiteX1" fmla="*/ 92014 w 868392"/>
              <a:gd name="connsiteY1" fmla="*/ 465826 h 2984739"/>
              <a:gd name="connsiteX2" fmla="*/ 74762 w 868392"/>
              <a:gd name="connsiteY2" fmla="*/ 1397479 h 2984739"/>
              <a:gd name="connsiteX3" fmla="*/ 540588 w 868392"/>
              <a:gd name="connsiteY3" fmla="*/ 2656936 h 2984739"/>
              <a:gd name="connsiteX4" fmla="*/ 868392 w 868392"/>
              <a:gd name="connsiteY4" fmla="*/ 2984739 h 2984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92" h="2984739">
                <a:moveTo>
                  <a:pt x="350807" y="0"/>
                </a:moveTo>
                <a:cubicBezTo>
                  <a:pt x="244414" y="116456"/>
                  <a:pt x="138021" y="232913"/>
                  <a:pt x="92014" y="465826"/>
                </a:cubicBezTo>
                <a:cubicBezTo>
                  <a:pt x="46007" y="698739"/>
                  <a:pt x="0" y="1032294"/>
                  <a:pt x="74762" y="1397479"/>
                </a:cubicBezTo>
                <a:cubicBezTo>
                  <a:pt x="149524" y="1762664"/>
                  <a:pt x="408316" y="2392393"/>
                  <a:pt x="540588" y="2656936"/>
                </a:cubicBezTo>
                <a:cubicBezTo>
                  <a:pt x="672860" y="2921479"/>
                  <a:pt x="692988" y="2921479"/>
                  <a:pt x="868392" y="2984739"/>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4382219" y="6249836"/>
            <a:ext cx="2191109" cy="511833"/>
          </a:xfrm>
          <a:custGeom>
            <a:avLst/>
            <a:gdLst>
              <a:gd name="connsiteX0" fmla="*/ 0 w 2536166"/>
              <a:gd name="connsiteY0" fmla="*/ 569343 h 730370"/>
              <a:gd name="connsiteX1" fmla="*/ 345057 w 2536166"/>
              <a:gd name="connsiteY1" fmla="*/ 448573 h 730370"/>
              <a:gd name="connsiteX2" fmla="*/ 690113 w 2536166"/>
              <a:gd name="connsiteY2" fmla="*/ 396815 h 730370"/>
              <a:gd name="connsiteX3" fmla="*/ 1017917 w 2536166"/>
              <a:gd name="connsiteY3" fmla="*/ 483079 h 730370"/>
              <a:gd name="connsiteX4" fmla="*/ 1311215 w 2536166"/>
              <a:gd name="connsiteY4" fmla="*/ 672860 h 730370"/>
              <a:gd name="connsiteX5" fmla="*/ 1552755 w 2536166"/>
              <a:gd name="connsiteY5" fmla="*/ 724619 h 730370"/>
              <a:gd name="connsiteX6" fmla="*/ 1846053 w 2536166"/>
              <a:gd name="connsiteY6" fmla="*/ 638354 h 730370"/>
              <a:gd name="connsiteX7" fmla="*/ 2070340 w 2536166"/>
              <a:gd name="connsiteY7" fmla="*/ 431320 h 730370"/>
              <a:gd name="connsiteX8" fmla="*/ 2536166 w 2536166"/>
              <a:gd name="connsiteY8" fmla="*/ 0 h 730370"/>
              <a:gd name="connsiteX0" fmla="*/ 0 w 2191109"/>
              <a:gd name="connsiteY0" fmla="*/ 448573 h 730370"/>
              <a:gd name="connsiteX1" fmla="*/ 345056 w 2191109"/>
              <a:gd name="connsiteY1" fmla="*/ 396815 h 730370"/>
              <a:gd name="connsiteX2" fmla="*/ 672860 w 2191109"/>
              <a:gd name="connsiteY2" fmla="*/ 483079 h 730370"/>
              <a:gd name="connsiteX3" fmla="*/ 966158 w 2191109"/>
              <a:gd name="connsiteY3" fmla="*/ 672860 h 730370"/>
              <a:gd name="connsiteX4" fmla="*/ 1207698 w 2191109"/>
              <a:gd name="connsiteY4" fmla="*/ 724619 h 730370"/>
              <a:gd name="connsiteX5" fmla="*/ 1500996 w 2191109"/>
              <a:gd name="connsiteY5" fmla="*/ 638354 h 730370"/>
              <a:gd name="connsiteX6" fmla="*/ 1725283 w 2191109"/>
              <a:gd name="connsiteY6" fmla="*/ 431320 h 730370"/>
              <a:gd name="connsiteX7" fmla="*/ 2191109 w 2191109"/>
              <a:gd name="connsiteY7" fmla="*/ 0 h 730370"/>
              <a:gd name="connsiteX0" fmla="*/ 0 w 2191109"/>
              <a:gd name="connsiteY0" fmla="*/ 448573 h 698739"/>
              <a:gd name="connsiteX1" fmla="*/ 345056 w 2191109"/>
              <a:gd name="connsiteY1" fmla="*/ 396815 h 698739"/>
              <a:gd name="connsiteX2" fmla="*/ 672860 w 2191109"/>
              <a:gd name="connsiteY2" fmla="*/ 483079 h 698739"/>
              <a:gd name="connsiteX3" fmla="*/ 966158 w 2191109"/>
              <a:gd name="connsiteY3" fmla="*/ 672860 h 698739"/>
              <a:gd name="connsiteX4" fmla="*/ 1500996 w 2191109"/>
              <a:gd name="connsiteY4" fmla="*/ 638354 h 698739"/>
              <a:gd name="connsiteX5" fmla="*/ 1725283 w 2191109"/>
              <a:gd name="connsiteY5" fmla="*/ 431320 h 698739"/>
              <a:gd name="connsiteX6" fmla="*/ 2191109 w 2191109"/>
              <a:gd name="connsiteY6" fmla="*/ 0 h 698739"/>
              <a:gd name="connsiteX0" fmla="*/ 0 w 2191109"/>
              <a:gd name="connsiteY0" fmla="*/ 448573 h 681486"/>
              <a:gd name="connsiteX1" fmla="*/ 345056 w 2191109"/>
              <a:gd name="connsiteY1" fmla="*/ 396815 h 681486"/>
              <a:gd name="connsiteX2" fmla="*/ 672860 w 2191109"/>
              <a:gd name="connsiteY2" fmla="*/ 483079 h 681486"/>
              <a:gd name="connsiteX3" fmla="*/ 966158 w 2191109"/>
              <a:gd name="connsiteY3" fmla="*/ 672860 h 681486"/>
              <a:gd name="connsiteX4" fmla="*/ 1725283 w 2191109"/>
              <a:gd name="connsiteY4" fmla="*/ 431320 h 681486"/>
              <a:gd name="connsiteX5" fmla="*/ 2191109 w 2191109"/>
              <a:gd name="connsiteY5" fmla="*/ 0 h 681486"/>
              <a:gd name="connsiteX0" fmla="*/ 0 w 2191109"/>
              <a:gd name="connsiteY0" fmla="*/ 448573 h 511833"/>
              <a:gd name="connsiteX1" fmla="*/ 345056 w 2191109"/>
              <a:gd name="connsiteY1" fmla="*/ 396815 h 511833"/>
              <a:gd name="connsiteX2" fmla="*/ 672860 w 2191109"/>
              <a:gd name="connsiteY2" fmla="*/ 483079 h 511833"/>
              <a:gd name="connsiteX3" fmla="*/ 1725283 w 2191109"/>
              <a:gd name="connsiteY3" fmla="*/ 431320 h 511833"/>
              <a:gd name="connsiteX4" fmla="*/ 2191109 w 2191109"/>
              <a:gd name="connsiteY4" fmla="*/ 0 h 511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109" h="511833">
                <a:moveTo>
                  <a:pt x="0" y="448573"/>
                </a:moveTo>
                <a:cubicBezTo>
                  <a:pt x="115019" y="419818"/>
                  <a:pt x="232913" y="391064"/>
                  <a:pt x="345056" y="396815"/>
                </a:cubicBezTo>
                <a:cubicBezTo>
                  <a:pt x="457199" y="402566"/>
                  <a:pt x="442822" y="477328"/>
                  <a:pt x="672860" y="483079"/>
                </a:cubicBezTo>
                <a:cubicBezTo>
                  <a:pt x="902898" y="488830"/>
                  <a:pt x="1472242" y="511833"/>
                  <a:pt x="1725283" y="431320"/>
                </a:cubicBezTo>
                <a:lnTo>
                  <a:pt x="2191109" y="0"/>
                </a:ln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5658928" y="4817853"/>
            <a:ext cx="928778" cy="1328468"/>
          </a:xfrm>
          <a:custGeom>
            <a:avLst/>
            <a:gdLst>
              <a:gd name="connsiteX0" fmla="*/ 879895 w 928778"/>
              <a:gd name="connsiteY0" fmla="*/ 1328468 h 1328468"/>
              <a:gd name="connsiteX1" fmla="*/ 879895 w 928778"/>
              <a:gd name="connsiteY1" fmla="*/ 1224951 h 1328468"/>
              <a:gd name="connsiteX2" fmla="*/ 586597 w 928778"/>
              <a:gd name="connsiteY2" fmla="*/ 862641 h 1328468"/>
              <a:gd name="connsiteX3" fmla="*/ 276046 w 928778"/>
              <a:gd name="connsiteY3" fmla="*/ 362309 h 1328468"/>
              <a:gd name="connsiteX4" fmla="*/ 0 w 928778"/>
              <a:gd name="connsiteY4" fmla="*/ 0 h 1328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78" h="1328468">
                <a:moveTo>
                  <a:pt x="879895" y="1328468"/>
                </a:moveTo>
                <a:cubicBezTo>
                  <a:pt x="904336" y="1315528"/>
                  <a:pt x="928778" y="1302589"/>
                  <a:pt x="879895" y="1224951"/>
                </a:cubicBezTo>
                <a:cubicBezTo>
                  <a:pt x="831012" y="1147313"/>
                  <a:pt x="687238" y="1006414"/>
                  <a:pt x="586597" y="862641"/>
                </a:cubicBezTo>
                <a:cubicBezTo>
                  <a:pt x="485956" y="718868"/>
                  <a:pt x="373812" y="506082"/>
                  <a:pt x="276046" y="362309"/>
                </a:cubicBezTo>
                <a:cubicBezTo>
                  <a:pt x="178280" y="218536"/>
                  <a:pt x="89140" y="109268"/>
                  <a:pt x="0" y="0"/>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5638800" y="4343400"/>
            <a:ext cx="990600" cy="381000"/>
          </a:xfrm>
          <a:custGeom>
            <a:avLst/>
            <a:gdLst>
              <a:gd name="connsiteX0" fmla="*/ 0 w 759125"/>
              <a:gd name="connsiteY0" fmla="*/ 224286 h 227162"/>
              <a:gd name="connsiteX1" fmla="*/ 414068 w 759125"/>
              <a:gd name="connsiteY1" fmla="*/ 189781 h 227162"/>
              <a:gd name="connsiteX2" fmla="*/ 759125 w 759125"/>
              <a:gd name="connsiteY2" fmla="*/ 0 h 227162"/>
            </a:gdLst>
            <a:ahLst/>
            <a:cxnLst>
              <a:cxn ang="0">
                <a:pos x="connsiteX0" y="connsiteY0"/>
              </a:cxn>
              <a:cxn ang="0">
                <a:pos x="connsiteX1" y="connsiteY1"/>
              </a:cxn>
              <a:cxn ang="0">
                <a:pos x="connsiteX2" y="connsiteY2"/>
              </a:cxn>
            </a:cxnLst>
            <a:rect l="l" t="t" r="r" b="b"/>
            <a:pathLst>
              <a:path w="759125" h="227162">
                <a:moveTo>
                  <a:pt x="0" y="224286"/>
                </a:moveTo>
                <a:cubicBezTo>
                  <a:pt x="143773" y="225724"/>
                  <a:pt x="287547" y="227162"/>
                  <a:pt x="414068" y="189781"/>
                </a:cubicBezTo>
                <a:cubicBezTo>
                  <a:pt x="540589" y="152400"/>
                  <a:pt x="649857" y="76200"/>
                  <a:pt x="759125" y="0"/>
                </a:cubicBezTo>
              </a:path>
            </a:pathLst>
          </a:custGeom>
          <a:ln w="127000" cap="rnd">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1069674" y="6681159"/>
            <a:ext cx="3197526" cy="100641"/>
          </a:xfrm>
          <a:custGeom>
            <a:avLst/>
            <a:gdLst>
              <a:gd name="connsiteX0" fmla="*/ 0 w 2898476"/>
              <a:gd name="connsiteY0" fmla="*/ 0 h 224287"/>
              <a:gd name="connsiteX1" fmla="*/ 690114 w 2898476"/>
              <a:gd name="connsiteY1" fmla="*/ 120770 h 224287"/>
              <a:gd name="connsiteX2" fmla="*/ 1535502 w 2898476"/>
              <a:gd name="connsiteY2" fmla="*/ 103517 h 224287"/>
              <a:gd name="connsiteX3" fmla="*/ 2622431 w 2898476"/>
              <a:gd name="connsiteY3" fmla="*/ 207034 h 224287"/>
              <a:gd name="connsiteX4" fmla="*/ 2898476 w 2898476"/>
              <a:gd name="connsiteY4" fmla="*/ 172529 h 22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76" h="224287">
                <a:moveTo>
                  <a:pt x="0" y="0"/>
                </a:moveTo>
                <a:cubicBezTo>
                  <a:pt x="217098" y="51758"/>
                  <a:pt x="434197" y="103517"/>
                  <a:pt x="690114" y="120770"/>
                </a:cubicBezTo>
                <a:cubicBezTo>
                  <a:pt x="946031" y="138023"/>
                  <a:pt x="1213449" y="89140"/>
                  <a:pt x="1535502" y="103517"/>
                </a:cubicBezTo>
                <a:cubicBezTo>
                  <a:pt x="1857555" y="117894"/>
                  <a:pt x="2395269" y="195532"/>
                  <a:pt x="2622431" y="207034"/>
                </a:cubicBezTo>
                <a:cubicBezTo>
                  <a:pt x="2849593" y="218536"/>
                  <a:pt x="2852469" y="224287"/>
                  <a:pt x="2898476" y="172529"/>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5-Point Star 14"/>
          <p:cNvSpPr/>
          <p:nvPr/>
        </p:nvSpPr>
        <p:spPr>
          <a:xfrm>
            <a:off x="533400" y="3276600"/>
            <a:ext cx="3810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rot="20449910">
            <a:off x="-33788" y="2934841"/>
            <a:ext cx="1204176" cy="461665"/>
          </a:xfrm>
          <a:prstGeom prst="rect">
            <a:avLst/>
          </a:prstGeom>
          <a:noFill/>
        </p:spPr>
        <p:txBody>
          <a:bodyPr wrap="none" rtlCol="0">
            <a:spAutoFit/>
          </a:bodyPr>
          <a:lstStyle/>
          <a:p>
            <a:r>
              <a:rPr lang="en-US" sz="2400" b="1" dirty="0" smtClean="0"/>
              <a:t>England</a:t>
            </a:r>
            <a:endParaRPr lang="en-US" sz="2400" b="1" dirty="0"/>
          </a:p>
        </p:txBody>
      </p:sp>
      <p:sp>
        <p:nvSpPr>
          <p:cNvPr id="17" name="TextBox 16"/>
          <p:cNvSpPr txBox="1"/>
          <p:nvPr/>
        </p:nvSpPr>
        <p:spPr>
          <a:xfrm rot="20184609">
            <a:off x="3389997" y="5883758"/>
            <a:ext cx="1320618" cy="461665"/>
          </a:xfrm>
          <a:prstGeom prst="rect">
            <a:avLst/>
          </a:prstGeom>
          <a:noFill/>
        </p:spPr>
        <p:txBody>
          <a:bodyPr wrap="none" rtlCol="0">
            <a:spAutoFit/>
          </a:bodyPr>
          <a:lstStyle/>
          <a:p>
            <a:r>
              <a:rPr lang="en-US" sz="2400" b="1" dirty="0" smtClean="0"/>
              <a:t>Australia</a:t>
            </a:r>
            <a:endParaRPr lang="en-US" sz="2400" b="1" dirty="0"/>
          </a:p>
        </p:txBody>
      </p:sp>
      <p:sp>
        <p:nvSpPr>
          <p:cNvPr id="18" name="Oval 17"/>
          <p:cNvSpPr/>
          <p:nvPr/>
        </p:nvSpPr>
        <p:spPr>
          <a:xfrm>
            <a:off x="6400800" y="6019800"/>
            <a:ext cx="1524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486400" y="4648200"/>
            <a:ext cx="1524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20495552">
            <a:off x="5536544" y="5810560"/>
            <a:ext cx="889154" cy="461665"/>
          </a:xfrm>
          <a:prstGeom prst="rect">
            <a:avLst/>
          </a:prstGeom>
        </p:spPr>
        <p:txBody>
          <a:bodyPr wrap="none">
            <a:spAutoFit/>
          </a:bodyPr>
          <a:lstStyle/>
          <a:p>
            <a:r>
              <a:rPr lang="en-US" sz="2400" b="1" dirty="0" smtClean="0"/>
              <a:t>Tahiti</a:t>
            </a:r>
            <a:endParaRPr lang="en-US" sz="2400" b="1" dirty="0"/>
          </a:p>
        </p:txBody>
      </p:sp>
      <p:sp>
        <p:nvSpPr>
          <p:cNvPr id="21" name="TextBox 20"/>
          <p:cNvSpPr txBox="1"/>
          <p:nvPr/>
        </p:nvSpPr>
        <p:spPr>
          <a:xfrm rot="20449910">
            <a:off x="4770431" y="4254347"/>
            <a:ext cx="1057341" cy="461665"/>
          </a:xfrm>
          <a:prstGeom prst="rect">
            <a:avLst/>
          </a:prstGeom>
          <a:noFill/>
        </p:spPr>
        <p:txBody>
          <a:bodyPr wrap="none" rtlCol="0">
            <a:spAutoFit/>
          </a:bodyPr>
          <a:lstStyle/>
          <a:p>
            <a:r>
              <a:rPr lang="en-US" sz="2400" b="1" dirty="0" smtClean="0"/>
              <a:t>Hawaii</a:t>
            </a:r>
            <a:endParaRPr lang="en-US" sz="2400" b="1" dirty="0"/>
          </a:p>
        </p:txBody>
      </p:sp>
      <p:sp>
        <p:nvSpPr>
          <p:cNvPr id="22" name="TextBox 21"/>
          <p:cNvSpPr txBox="1"/>
          <p:nvPr/>
        </p:nvSpPr>
        <p:spPr>
          <a:xfrm>
            <a:off x="914400" y="3392269"/>
            <a:ext cx="1120820" cy="646331"/>
          </a:xfrm>
          <a:prstGeom prst="rect">
            <a:avLst/>
          </a:prstGeom>
          <a:noFill/>
        </p:spPr>
        <p:txBody>
          <a:bodyPr wrap="none" rtlCol="0">
            <a:spAutoFit/>
          </a:bodyPr>
          <a:lstStyle/>
          <a:p>
            <a:r>
              <a:rPr lang="en-US" sz="3600" b="1" dirty="0" smtClean="0">
                <a:solidFill>
                  <a:schemeClr val="bg1"/>
                </a:solidFill>
              </a:rPr>
              <a:t>1791</a:t>
            </a:r>
            <a:endParaRPr lang="en-US" sz="3600" b="1" dirty="0">
              <a:solidFill>
                <a:schemeClr val="bg1"/>
              </a:solidFill>
            </a:endParaRPr>
          </a:p>
        </p:txBody>
      </p:sp>
      <p:sp>
        <p:nvSpPr>
          <p:cNvPr id="23" name="TextBox 22"/>
          <p:cNvSpPr txBox="1"/>
          <p:nvPr/>
        </p:nvSpPr>
        <p:spPr>
          <a:xfrm>
            <a:off x="6880180" y="3697069"/>
            <a:ext cx="1120820" cy="646331"/>
          </a:xfrm>
          <a:prstGeom prst="rect">
            <a:avLst/>
          </a:prstGeom>
          <a:noFill/>
        </p:spPr>
        <p:txBody>
          <a:bodyPr wrap="none" rtlCol="0">
            <a:spAutoFit/>
          </a:bodyPr>
          <a:lstStyle/>
          <a:p>
            <a:r>
              <a:rPr lang="en-US" sz="3600" b="1" dirty="0" smtClean="0">
                <a:solidFill>
                  <a:schemeClr val="bg1"/>
                </a:solidFill>
              </a:rPr>
              <a:t>1792</a:t>
            </a:r>
            <a:endParaRPr lang="en-US" sz="3600" b="1" dirty="0">
              <a:solidFill>
                <a:schemeClr val="bg1"/>
              </a:solidFill>
            </a:endParaRPr>
          </a:p>
        </p:txBody>
      </p:sp>
      <p:sp>
        <p:nvSpPr>
          <p:cNvPr id="24" name="TextBox 23"/>
          <p:cNvSpPr txBox="1"/>
          <p:nvPr/>
        </p:nvSpPr>
        <p:spPr>
          <a:xfrm>
            <a:off x="3505200" y="3352800"/>
            <a:ext cx="3581400" cy="584775"/>
          </a:xfrm>
          <a:prstGeom prst="rect">
            <a:avLst/>
          </a:prstGeom>
          <a:solidFill>
            <a:schemeClr val="bg2">
              <a:alpha val="52000"/>
            </a:schemeClr>
          </a:solid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What does he find?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3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800" decel="100000"/>
                                        <p:tgtEl>
                                          <p:spTgt spid="15"/>
                                        </p:tgtEl>
                                      </p:cBhvr>
                                    </p:animEffect>
                                    <p:anim calcmode="lin" valueType="num">
                                      <p:cBhvr>
                                        <p:cTn id="11" dur="800" decel="100000" fill="hold"/>
                                        <p:tgtEl>
                                          <p:spTgt spid="15"/>
                                        </p:tgtEl>
                                        <p:attrNameLst>
                                          <p:attrName>style.rotation</p:attrName>
                                        </p:attrNameLst>
                                      </p:cBhvr>
                                      <p:tavLst>
                                        <p:tav tm="0">
                                          <p:val>
                                            <p:fltVal val="-90"/>
                                          </p:val>
                                        </p:tav>
                                        <p:tav tm="100000">
                                          <p:val>
                                            <p:fltVal val="0"/>
                                          </p:val>
                                        </p:tav>
                                      </p:tavLst>
                                    </p:anim>
                                    <p:anim calcmode="lin" valueType="num">
                                      <p:cBhvr>
                                        <p:cTn id="12" dur="800" decel="100000" fill="hold"/>
                                        <p:tgtEl>
                                          <p:spTgt spid="15"/>
                                        </p:tgtEl>
                                        <p:attrNameLst>
                                          <p:attrName>ppt_x</p:attrName>
                                        </p:attrNameLst>
                                      </p:cBhvr>
                                      <p:tavLst>
                                        <p:tav tm="0">
                                          <p:val>
                                            <p:strVal val="#ppt_x+0.4"/>
                                          </p:val>
                                        </p:tav>
                                        <p:tav tm="100000">
                                          <p:val>
                                            <p:strVal val="#ppt_x-0.05"/>
                                          </p:val>
                                        </p:tav>
                                      </p:tavLst>
                                    </p:anim>
                                    <p:anim calcmode="lin" valueType="num">
                                      <p:cBhvr>
                                        <p:cTn id="13" dur="800" decel="100000" fill="hold"/>
                                        <p:tgtEl>
                                          <p:spTgt spid="15"/>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16" presetID="53"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fill="hold"/>
                                        <p:tgtEl>
                                          <p:spTgt spid="16"/>
                                        </p:tgtEl>
                                        <p:attrNameLst>
                                          <p:attrName>ppt_w</p:attrName>
                                        </p:attrNameLst>
                                      </p:cBhvr>
                                      <p:tavLst>
                                        <p:tav tm="0">
                                          <p:val>
                                            <p:fltVal val="0"/>
                                          </p:val>
                                        </p:tav>
                                        <p:tav tm="100000">
                                          <p:val>
                                            <p:strVal val="#ppt_w"/>
                                          </p:val>
                                        </p:tav>
                                      </p:tavLst>
                                    </p:anim>
                                    <p:anim calcmode="lin" valueType="num">
                                      <p:cBhvr>
                                        <p:cTn id="19" dur="1000" fill="hold"/>
                                        <p:tgtEl>
                                          <p:spTgt spid="16"/>
                                        </p:tgtEl>
                                        <p:attrNameLst>
                                          <p:attrName>ppt_h</p:attrName>
                                        </p:attrNameLst>
                                      </p:cBhvr>
                                      <p:tavLst>
                                        <p:tav tm="0">
                                          <p:val>
                                            <p:fltVal val="0"/>
                                          </p:val>
                                        </p:tav>
                                        <p:tav tm="100000">
                                          <p:val>
                                            <p:strVal val="#ppt_h"/>
                                          </p:val>
                                        </p:tav>
                                      </p:tavLst>
                                    </p:anim>
                                    <p:animEffect transition="in" filter="fade">
                                      <p:cBhvr>
                                        <p:cTn id="20" dur="10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fade">
                                      <p:cBhvr>
                                        <p:cTn id="30" dur="10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fade">
                                      <p:cBhvr>
                                        <p:cTn id="40" dur="10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1000" fill="hold"/>
                                        <p:tgtEl>
                                          <p:spTgt spid="22"/>
                                        </p:tgtEl>
                                        <p:attrNameLst>
                                          <p:attrName>ppt_w</p:attrName>
                                        </p:attrNameLst>
                                      </p:cBhvr>
                                      <p:tavLst>
                                        <p:tav tm="0">
                                          <p:val>
                                            <p:fltVal val="0"/>
                                          </p:val>
                                        </p:tav>
                                        <p:tav tm="100000">
                                          <p:val>
                                            <p:strVal val="#ppt_w"/>
                                          </p:val>
                                        </p:tav>
                                      </p:tavLst>
                                    </p:anim>
                                    <p:anim calcmode="lin" valueType="num">
                                      <p:cBhvr>
                                        <p:cTn id="46" dur="1000" fill="hold"/>
                                        <p:tgtEl>
                                          <p:spTgt spid="22"/>
                                        </p:tgtEl>
                                        <p:attrNameLst>
                                          <p:attrName>ppt_h</p:attrName>
                                        </p:attrNameLst>
                                      </p:cBhvr>
                                      <p:tavLst>
                                        <p:tav tm="0">
                                          <p:val>
                                            <p:fltVal val="0"/>
                                          </p:val>
                                        </p:tav>
                                        <p:tav tm="100000">
                                          <p:val>
                                            <p:strVal val="#ppt_h"/>
                                          </p:val>
                                        </p:tav>
                                      </p:tavLst>
                                    </p:anim>
                                    <p:animEffect transition="in" filter="fade">
                                      <p:cBhvr>
                                        <p:cTn id="47" dur="1000"/>
                                        <p:tgtEl>
                                          <p:spTgt spid="22"/>
                                        </p:tgtEl>
                                      </p:cBhvr>
                                    </p:animEffect>
                                  </p:childTnLst>
                                </p:cTn>
                              </p:par>
                            </p:childTnLst>
                          </p:cTn>
                        </p:par>
                        <p:par>
                          <p:cTn id="48" fill="hold">
                            <p:stCondLst>
                              <p:cond delay="1000"/>
                            </p:stCondLst>
                            <p:childTnLst>
                              <p:par>
                                <p:cTn id="49" presetID="22" presetClass="entr" presetSubtype="1"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up)">
                                      <p:cBhvr>
                                        <p:cTn id="51" dur="2000"/>
                                        <p:tgtEl>
                                          <p:spTgt spid="10"/>
                                        </p:tgtEl>
                                      </p:cBhvr>
                                    </p:animEffect>
                                  </p:child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2000"/>
                                        <p:tgtEl>
                                          <p:spTgt spid="14"/>
                                        </p:tgtEl>
                                      </p:cBhvr>
                                    </p:animEffect>
                                  </p:childTnLst>
                                </p:cTn>
                              </p:par>
                              <p:par>
                                <p:cTn id="56" presetID="53" presetClass="entr" presetSubtype="0" fill="hold" grpId="0" nodeType="withEffect">
                                  <p:stCondLst>
                                    <p:cond delay="1000"/>
                                  </p:stCondLst>
                                  <p:childTnLst>
                                    <p:set>
                                      <p:cBhvr>
                                        <p:cTn id="57" dur="1" fill="hold">
                                          <p:stCondLst>
                                            <p:cond delay="0"/>
                                          </p:stCondLst>
                                        </p:cTn>
                                        <p:tgtEl>
                                          <p:spTgt spid="17"/>
                                        </p:tgtEl>
                                        <p:attrNameLst>
                                          <p:attrName>style.visibility</p:attrName>
                                        </p:attrNameLst>
                                      </p:cBhvr>
                                      <p:to>
                                        <p:strVal val="visible"/>
                                      </p:to>
                                    </p:set>
                                    <p:anim calcmode="lin" valueType="num">
                                      <p:cBhvr>
                                        <p:cTn id="58" dur="1000" fill="hold"/>
                                        <p:tgtEl>
                                          <p:spTgt spid="17"/>
                                        </p:tgtEl>
                                        <p:attrNameLst>
                                          <p:attrName>ppt_w</p:attrName>
                                        </p:attrNameLst>
                                      </p:cBhvr>
                                      <p:tavLst>
                                        <p:tav tm="0">
                                          <p:val>
                                            <p:fltVal val="0"/>
                                          </p:val>
                                        </p:tav>
                                        <p:tav tm="100000">
                                          <p:val>
                                            <p:strVal val="#ppt_w"/>
                                          </p:val>
                                        </p:tav>
                                      </p:tavLst>
                                    </p:anim>
                                    <p:anim calcmode="lin" valueType="num">
                                      <p:cBhvr>
                                        <p:cTn id="59" dur="1000" fill="hold"/>
                                        <p:tgtEl>
                                          <p:spTgt spid="17"/>
                                        </p:tgtEl>
                                        <p:attrNameLst>
                                          <p:attrName>ppt_h</p:attrName>
                                        </p:attrNameLst>
                                      </p:cBhvr>
                                      <p:tavLst>
                                        <p:tav tm="0">
                                          <p:val>
                                            <p:fltVal val="0"/>
                                          </p:val>
                                        </p:tav>
                                        <p:tav tm="100000">
                                          <p:val>
                                            <p:strVal val="#ppt_h"/>
                                          </p:val>
                                        </p:tav>
                                      </p:tavLst>
                                    </p:anim>
                                    <p:animEffect transition="in" filter="fade">
                                      <p:cBhvr>
                                        <p:cTn id="60" dur="10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2000"/>
                                        <p:tgtEl>
                                          <p:spTgt spid="11"/>
                                        </p:tgtEl>
                                      </p:cBhvr>
                                    </p:animEffect>
                                  </p:childTnLst>
                                </p:cTn>
                              </p:par>
                            </p:childTnLst>
                          </p:cTn>
                        </p:par>
                        <p:par>
                          <p:cTn id="66" fill="hold">
                            <p:stCondLst>
                              <p:cond delay="2000"/>
                            </p:stCondLst>
                            <p:childTnLst>
                              <p:par>
                                <p:cTn id="67" presetID="53" presetClass="entr" presetSubtype="0"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1000" fill="hold"/>
                                        <p:tgtEl>
                                          <p:spTgt spid="18"/>
                                        </p:tgtEl>
                                        <p:attrNameLst>
                                          <p:attrName>ppt_w</p:attrName>
                                        </p:attrNameLst>
                                      </p:cBhvr>
                                      <p:tavLst>
                                        <p:tav tm="0">
                                          <p:val>
                                            <p:fltVal val="0"/>
                                          </p:val>
                                        </p:tav>
                                        <p:tav tm="100000">
                                          <p:val>
                                            <p:strVal val="#ppt_w"/>
                                          </p:val>
                                        </p:tav>
                                      </p:tavLst>
                                    </p:anim>
                                    <p:anim calcmode="lin" valueType="num">
                                      <p:cBhvr>
                                        <p:cTn id="70" dur="1000" fill="hold"/>
                                        <p:tgtEl>
                                          <p:spTgt spid="18"/>
                                        </p:tgtEl>
                                        <p:attrNameLst>
                                          <p:attrName>ppt_h</p:attrName>
                                        </p:attrNameLst>
                                      </p:cBhvr>
                                      <p:tavLst>
                                        <p:tav tm="0">
                                          <p:val>
                                            <p:fltVal val="0"/>
                                          </p:val>
                                        </p:tav>
                                        <p:tav tm="100000">
                                          <p:val>
                                            <p:strVal val="#ppt_h"/>
                                          </p:val>
                                        </p:tav>
                                      </p:tavLst>
                                    </p:anim>
                                    <p:animEffect transition="in" filter="fade">
                                      <p:cBhvr>
                                        <p:cTn id="71" dur="1000"/>
                                        <p:tgtEl>
                                          <p:spTgt spid="18"/>
                                        </p:tgtEl>
                                      </p:cBhvr>
                                    </p:animEffect>
                                  </p:childTnLst>
                                </p:cTn>
                              </p:par>
                              <p:par>
                                <p:cTn id="72" presetID="53" presetClass="entr" presetSubtype="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1000" fill="hold"/>
                                        <p:tgtEl>
                                          <p:spTgt spid="20"/>
                                        </p:tgtEl>
                                        <p:attrNameLst>
                                          <p:attrName>ppt_w</p:attrName>
                                        </p:attrNameLst>
                                      </p:cBhvr>
                                      <p:tavLst>
                                        <p:tav tm="0">
                                          <p:val>
                                            <p:fltVal val="0"/>
                                          </p:val>
                                        </p:tav>
                                        <p:tav tm="100000">
                                          <p:val>
                                            <p:strVal val="#ppt_w"/>
                                          </p:val>
                                        </p:tav>
                                      </p:tavLst>
                                    </p:anim>
                                    <p:anim calcmode="lin" valueType="num">
                                      <p:cBhvr>
                                        <p:cTn id="75" dur="1000" fill="hold"/>
                                        <p:tgtEl>
                                          <p:spTgt spid="20"/>
                                        </p:tgtEl>
                                        <p:attrNameLst>
                                          <p:attrName>ppt_h</p:attrName>
                                        </p:attrNameLst>
                                      </p:cBhvr>
                                      <p:tavLst>
                                        <p:tav tm="0">
                                          <p:val>
                                            <p:fltVal val="0"/>
                                          </p:val>
                                        </p:tav>
                                        <p:tav tm="100000">
                                          <p:val>
                                            <p:strVal val="#ppt_h"/>
                                          </p:val>
                                        </p:tav>
                                      </p:tavLst>
                                    </p:anim>
                                    <p:animEffect transition="in" filter="fade">
                                      <p:cBhvr>
                                        <p:cTn id="76" dur="10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wipe(down)">
                                      <p:cBhvr>
                                        <p:cTn id="81" dur="2000"/>
                                        <p:tgtEl>
                                          <p:spTgt spid="12"/>
                                        </p:tgtEl>
                                      </p:cBhvr>
                                    </p:animEffect>
                                  </p:childTnLst>
                                </p:cTn>
                              </p:par>
                            </p:childTnLst>
                          </p:cTn>
                        </p:par>
                        <p:par>
                          <p:cTn id="82" fill="hold">
                            <p:stCondLst>
                              <p:cond delay="2000"/>
                            </p:stCondLst>
                            <p:childTnLst>
                              <p:par>
                                <p:cTn id="83" presetID="53" presetClass="entr" presetSubtype="0" fill="hold" grpId="0" nodeType="after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p:cTn id="85" dur="1000" fill="hold"/>
                                        <p:tgtEl>
                                          <p:spTgt spid="19"/>
                                        </p:tgtEl>
                                        <p:attrNameLst>
                                          <p:attrName>ppt_w</p:attrName>
                                        </p:attrNameLst>
                                      </p:cBhvr>
                                      <p:tavLst>
                                        <p:tav tm="0">
                                          <p:val>
                                            <p:fltVal val="0"/>
                                          </p:val>
                                        </p:tav>
                                        <p:tav tm="100000">
                                          <p:val>
                                            <p:strVal val="#ppt_w"/>
                                          </p:val>
                                        </p:tav>
                                      </p:tavLst>
                                    </p:anim>
                                    <p:anim calcmode="lin" valueType="num">
                                      <p:cBhvr>
                                        <p:cTn id="86" dur="1000" fill="hold"/>
                                        <p:tgtEl>
                                          <p:spTgt spid="19"/>
                                        </p:tgtEl>
                                        <p:attrNameLst>
                                          <p:attrName>ppt_h</p:attrName>
                                        </p:attrNameLst>
                                      </p:cBhvr>
                                      <p:tavLst>
                                        <p:tav tm="0">
                                          <p:val>
                                            <p:fltVal val="0"/>
                                          </p:val>
                                        </p:tav>
                                        <p:tav tm="100000">
                                          <p:val>
                                            <p:strVal val="#ppt_h"/>
                                          </p:val>
                                        </p:tav>
                                      </p:tavLst>
                                    </p:anim>
                                    <p:animEffect transition="in" filter="fade">
                                      <p:cBhvr>
                                        <p:cTn id="87" dur="1000"/>
                                        <p:tgtEl>
                                          <p:spTgt spid="19"/>
                                        </p:tgtEl>
                                      </p:cBhvr>
                                    </p:animEffect>
                                  </p:childTnLst>
                                </p:cTn>
                              </p:par>
                              <p:par>
                                <p:cTn id="88" presetID="53" presetClass="entr" presetSubtype="0" fill="hold" grpId="0" nodeType="with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p:cTn id="90" dur="1000" fill="hold"/>
                                        <p:tgtEl>
                                          <p:spTgt spid="21"/>
                                        </p:tgtEl>
                                        <p:attrNameLst>
                                          <p:attrName>ppt_w</p:attrName>
                                        </p:attrNameLst>
                                      </p:cBhvr>
                                      <p:tavLst>
                                        <p:tav tm="0">
                                          <p:val>
                                            <p:fltVal val="0"/>
                                          </p:val>
                                        </p:tav>
                                        <p:tav tm="100000">
                                          <p:val>
                                            <p:strVal val="#ppt_w"/>
                                          </p:val>
                                        </p:tav>
                                      </p:tavLst>
                                    </p:anim>
                                    <p:anim calcmode="lin" valueType="num">
                                      <p:cBhvr>
                                        <p:cTn id="91" dur="1000" fill="hold"/>
                                        <p:tgtEl>
                                          <p:spTgt spid="21"/>
                                        </p:tgtEl>
                                        <p:attrNameLst>
                                          <p:attrName>ppt_h</p:attrName>
                                        </p:attrNameLst>
                                      </p:cBhvr>
                                      <p:tavLst>
                                        <p:tav tm="0">
                                          <p:val>
                                            <p:fltVal val="0"/>
                                          </p:val>
                                        </p:tav>
                                        <p:tav tm="100000">
                                          <p:val>
                                            <p:strVal val="#ppt_h"/>
                                          </p:val>
                                        </p:tav>
                                      </p:tavLst>
                                    </p:anim>
                                    <p:animEffect transition="in" filter="fade">
                                      <p:cBhvr>
                                        <p:cTn id="92" dur="10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wipe(left)">
                                      <p:cBhvr>
                                        <p:cTn id="97" dur="1000"/>
                                        <p:tgtEl>
                                          <p:spTgt spid="13"/>
                                        </p:tgtEl>
                                      </p:cBhvr>
                                    </p:animEffect>
                                  </p:childTnLst>
                                </p:cTn>
                              </p:par>
                            </p:childTnLst>
                          </p:cTn>
                        </p:par>
                        <p:par>
                          <p:cTn id="98" fill="hold">
                            <p:stCondLst>
                              <p:cond delay="1000"/>
                            </p:stCondLst>
                            <p:childTnLst>
                              <p:par>
                                <p:cTn id="99" presetID="53" presetClass="entr" presetSubtype="0" fill="hold" grpId="0" nodeType="afterEffect">
                                  <p:stCondLst>
                                    <p:cond delay="0"/>
                                  </p:stCondLst>
                                  <p:childTnLst>
                                    <p:set>
                                      <p:cBhvr>
                                        <p:cTn id="100" dur="1" fill="hold">
                                          <p:stCondLst>
                                            <p:cond delay="0"/>
                                          </p:stCondLst>
                                        </p:cTn>
                                        <p:tgtEl>
                                          <p:spTgt spid="23"/>
                                        </p:tgtEl>
                                        <p:attrNameLst>
                                          <p:attrName>style.visibility</p:attrName>
                                        </p:attrNameLst>
                                      </p:cBhvr>
                                      <p:to>
                                        <p:strVal val="visible"/>
                                      </p:to>
                                    </p:set>
                                    <p:anim calcmode="lin" valueType="num">
                                      <p:cBhvr>
                                        <p:cTn id="101" dur="1000" fill="hold"/>
                                        <p:tgtEl>
                                          <p:spTgt spid="23"/>
                                        </p:tgtEl>
                                        <p:attrNameLst>
                                          <p:attrName>ppt_w</p:attrName>
                                        </p:attrNameLst>
                                      </p:cBhvr>
                                      <p:tavLst>
                                        <p:tav tm="0">
                                          <p:val>
                                            <p:fltVal val="0"/>
                                          </p:val>
                                        </p:tav>
                                        <p:tav tm="100000">
                                          <p:val>
                                            <p:strVal val="#ppt_w"/>
                                          </p:val>
                                        </p:tav>
                                      </p:tavLst>
                                    </p:anim>
                                    <p:anim calcmode="lin" valueType="num">
                                      <p:cBhvr>
                                        <p:cTn id="102" dur="1000" fill="hold"/>
                                        <p:tgtEl>
                                          <p:spTgt spid="23"/>
                                        </p:tgtEl>
                                        <p:attrNameLst>
                                          <p:attrName>ppt_h</p:attrName>
                                        </p:attrNameLst>
                                      </p:cBhvr>
                                      <p:tavLst>
                                        <p:tav tm="0">
                                          <p:val>
                                            <p:fltVal val="0"/>
                                          </p:val>
                                        </p:tav>
                                        <p:tav tm="100000">
                                          <p:val>
                                            <p:strVal val="#ppt_h"/>
                                          </p:val>
                                        </p:tav>
                                      </p:tavLst>
                                    </p:anim>
                                    <p:animEffect transition="in" filter="fade">
                                      <p:cBhvr>
                                        <p:cTn id="103" dur="1000"/>
                                        <p:tgtEl>
                                          <p:spTgt spid="23"/>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0" fill="hold" grpId="0" nodeType="clickEffect">
                                  <p:stCondLst>
                                    <p:cond delay="0"/>
                                  </p:stCondLst>
                                  <p:childTnLst>
                                    <p:set>
                                      <p:cBhvr>
                                        <p:cTn id="107" dur="1" fill="hold">
                                          <p:stCondLst>
                                            <p:cond delay="0"/>
                                          </p:stCondLst>
                                        </p:cTn>
                                        <p:tgtEl>
                                          <p:spTgt spid="24"/>
                                        </p:tgtEl>
                                        <p:attrNameLst>
                                          <p:attrName>style.visibility</p:attrName>
                                        </p:attrNameLst>
                                      </p:cBhvr>
                                      <p:to>
                                        <p:strVal val="visible"/>
                                      </p:to>
                                    </p:set>
                                    <p:anim calcmode="lin" valueType="num">
                                      <p:cBhvr>
                                        <p:cTn id="108" dur="1000" fill="hold"/>
                                        <p:tgtEl>
                                          <p:spTgt spid="24"/>
                                        </p:tgtEl>
                                        <p:attrNameLst>
                                          <p:attrName>ppt_w</p:attrName>
                                        </p:attrNameLst>
                                      </p:cBhvr>
                                      <p:tavLst>
                                        <p:tav tm="0">
                                          <p:val>
                                            <p:fltVal val="0"/>
                                          </p:val>
                                        </p:tav>
                                        <p:tav tm="100000">
                                          <p:val>
                                            <p:strVal val="#ppt_w"/>
                                          </p:val>
                                        </p:tav>
                                      </p:tavLst>
                                    </p:anim>
                                    <p:anim calcmode="lin" valueType="num">
                                      <p:cBhvr>
                                        <p:cTn id="109" dur="1000" fill="hold"/>
                                        <p:tgtEl>
                                          <p:spTgt spid="24"/>
                                        </p:tgtEl>
                                        <p:attrNameLst>
                                          <p:attrName>ppt_h</p:attrName>
                                        </p:attrNameLst>
                                      </p:cBhvr>
                                      <p:tavLst>
                                        <p:tav tm="0">
                                          <p:val>
                                            <p:fltVal val="0"/>
                                          </p:val>
                                        </p:tav>
                                        <p:tav tm="100000">
                                          <p:val>
                                            <p:strVal val="#ppt_h"/>
                                          </p:val>
                                        </p:tav>
                                      </p:tavLst>
                                    </p:anim>
                                    <p:animEffect transition="in" filter="fade">
                                      <p:cBhvr>
                                        <p:cTn id="11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p:bldP spid="17" grpId="0"/>
      <p:bldP spid="18" grpId="0" animBg="1"/>
      <p:bldP spid="19" grpId="0" animBg="1"/>
      <p:bldP spid="20" grpId="0"/>
      <p:bldP spid="21" grpId="0"/>
      <p:bldP spid="22" grpId="0"/>
      <p:bldP spid="23" grpId="0"/>
      <p:bldP spid="24"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3970318"/>
          </a:xfrm>
          <a:prstGeom prst="rect">
            <a:avLst/>
          </a:prstGeom>
        </p:spPr>
        <p:txBody>
          <a:bodyPr wrap="square">
            <a:spAutoFit/>
          </a:bodyPr>
          <a:lstStyle/>
          <a:p>
            <a:r>
              <a:rPr lang="en-US" b="1" dirty="0" smtClean="0"/>
              <a:t>Captain George Vancouver (1757-1798</a:t>
            </a:r>
          </a:p>
          <a:p>
            <a:r>
              <a:rPr lang="en-US" dirty="0" smtClean="0"/>
              <a:t>4-volcanic-Washington- </a:t>
            </a:r>
            <a:r>
              <a:rPr lang="en-US" b="1" dirty="0" smtClean="0"/>
              <a:t>Mt Rainier</a:t>
            </a:r>
            <a:r>
              <a:rPr lang="en-US" dirty="0" smtClean="0"/>
              <a:t> </a:t>
            </a:r>
            <a:r>
              <a:rPr lang="en-US" b="1" dirty="0" smtClean="0"/>
              <a:t>– </a:t>
            </a:r>
            <a:r>
              <a:rPr lang="en-US" dirty="0" smtClean="0"/>
              <a:t>Early Explorers</a:t>
            </a:r>
          </a:p>
          <a:p>
            <a:endParaRPr lang="en-US" dirty="0" smtClean="0"/>
          </a:p>
          <a:p>
            <a:r>
              <a:rPr lang="en-US" dirty="0" smtClean="0">
                <a:hlinkClick r:id="rId3"/>
              </a:rPr>
              <a:t>https://www.britannica.com/biography/George-Vancouver</a:t>
            </a:r>
            <a:endParaRPr lang="en-US" dirty="0" smtClean="0"/>
          </a:p>
          <a:p>
            <a:r>
              <a:rPr lang="en-US" dirty="0" smtClean="0"/>
              <a:t>	George Vancouver, (born June 22, 1757, King’s Lynn, Norfolk,</a:t>
            </a:r>
          </a:p>
          <a:p>
            <a:r>
              <a:rPr lang="en-US" dirty="0" smtClean="0"/>
              <a:t> England.	Vancouver entered the Royal Navy at age 13 and </a:t>
            </a:r>
          </a:p>
          <a:p>
            <a:r>
              <a:rPr lang="en-US" dirty="0" smtClean="0"/>
              <a:t>accompanied Captain James Cook on his second and third voyages </a:t>
            </a:r>
          </a:p>
          <a:p>
            <a:r>
              <a:rPr lang="en-US" dirty="0" smtClean="0"/>
              <a:t>(1772–75 and 1776–80). After nine years’ service in the West Indies, </a:t>
            </a:r>
          </a:p>
          <a:p>
            <a:r>
              <a:rPr lang="en-US" dirty="0" smtClean="0"/>
              <a:t>he took command of the expedition to the northwest coast of North </a:t>
            </a:r>
          </a:p>
          <a:p>
            <a:r>
              <a:rPr lang="en-US" dirty="0" smtClean="0"/>
              <a:t>America for which he is noted.  Departing from England on April 1, </a:t>
            </a:r>
          </a:p>
          <a:p>
            <a:r>
              <a:rPr lang="en-US" dirty="0" smtClean="0"/>
              <a:t>1791, he went by way of the Cape of Good Hope to Australia, where</a:t>
            </a:r>
          </a:p>
          <a:p>
            <a:r>
              <a:rPr lang="en-US" dirty="0" smtClean="0"/>
              <a:t> he surveyed part of the southwest coast.  After stops at Tahiti and</a:t>
            </a:r>
          </a:p>
          <a:p>
            <a:r>
              <a:rPr lang="en-US" dirty="0" smtClean="0"/>
              <a:t> the Hawaiian Islands, Vancouver sighted the west coast of North America at 39°27′ N on </a:t>
            </a:r>
          </a:p>
          <a:p>
            <a:r>
              <a:rPr lang="en-US" dirty="0" smtClean="0"/>
              <a:t>April 17, 1792.</a:t>
            </a:r>
            <a:endParaRPr lang="en-US" b="1" dirty="0" smtClean="0"/>
          </a:p>
        </p:txBody>
      </p:sp>
      <p:pic>
        <p:nvPicPr>
          <p:cNvPr id="1026" name="Picture 2"/>
          <p:cNvPicPr>
            <a:picLocks noChangeAspect="1" noChangeArrowheads="1"/>
          </p:cNvPicPr>
          <p:nvPr/>
        </p:nvPicPr>
        <p:blipFill>
          <a:blip r:embed="rId4" cstate="print"/>
          <a:srcRect/>
          <a:stretch>
            <a:fillRect/>
          </a:stretch>
        </p:blipFill>
        <p:spPr bwMode="auto">
          <a:xfrm>
            <a:off x="6815137" y="131393"/>
            <a:ext cx="2176463" cy="2916607"/>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5" name="Group 34"/>
          <p:cNvGrpSpPr/>
          <p:nvPr/>
        </p:nvGrpSpPr>
        <p:grpSpPr>
          <a:xfrm>
            <a:off x="-685800" y="609600"/>
            <a:ext cx="9207261" cy="4602767"/>
            <a:chOff x="-63260" y="2606040"/>
            <a:chExt cx="9207261" cy="4602767"/>
          </a:xfrm>
        </p:grpSpPr>
        <p:grpSp>
          <p:nvGrpSpPr>
            <p:cNvPr id="36" name="Group 14"/>
            <p:cNvGrpSpPr/>
            <p:nvPr/>
          </p:nvGrpSpPr>
          <p:grpSpPr>
            <a:xfrm>
              <a:off x="-63260" y="2616458"/>
              <a:ext cx="9207261" cy="4592349"/>
              <a:chOff x="-63260" y="2616458"/>
              <a:chExt cx="9207261" cy="4592349"/>
            </a:xfrm>
          </p:grpSpPr>
          <p:grpSp>
            <p:nvGrpSpPr>
              <p:cNvPr id="38" name="Group 12"/>
              <p:cNvGrpSpPr/>
              <p:nvPr/>
            </p:nvGrpSpPr>
            <p:grpSpPr>
              <a:xfrm>
                <a:off x="-60385" y="2616458"/>
                <a:ext cx="9204386" cy="4592349"/>
                <a:chOff x="-60385" y="2616458"/>
                <a:chExt cx="9204386" cy="4592349"/>
              </a:xfrm>
            </p:grpSpPr>
            <p:pic>
              <p:nvPicPr>
                <p:cNvPr id="40" name="Picture 5"/>
                <p:cNvPicPr>
                  <a:picLocks noChangeAspect="1" noChangeArrowheads="1"/>
                </p:cNvPicPr>
                <p:nvPr/>
              </p:nvPicPr>
              <p:blipFill>
                <a:blip r:embed="rId3" cstate="print"/>
                <a:srcRect/>
                <a:stretch>
                  <a:fillRect/>
                </a:stretch>
              </p:blipFill>
              <p:spPr bwMode="auto">
                <a:xfrm>
                  <a:off x="1" y="2616458"/>
                  <a:ext cx="9144000" cy="4241542"/>
                </a:xfrm>
                <a:prstGeom prst="rect">
                  <a:avLst/>
                </a:prstGeom>
                <a:noFill/>
                <a:ln w="9525">
                  <a:noFill/>
                  <a:miter lim="800000"/>
                  <a:headEnd/>
                  <a:tailEnd/>
                </a:ln>
                <a:effectLst/>
              </p:spPr>
            </p:pic>
            <p:sp>
              <p:nvSpPr>
                <p:cNvPr id="41" name="Freeform 40"/>
                <p:cNvSpPr/>
                <p:nvPr/>
              </p:nvSpPr>
              <p:spPr>
                <a:xfrm>
                  <a:off x="-60385" y="2806460"/>
                  <a:ext cx="1394603" cy="4402347"/>
                </a:xfrm>
                <a:custGeom>
                  <a:avLst/>
                  <a:gdLst>
                    <a:gd name="connsiteX0" fmla="*/ 491706 w 1394603"/>
                    <a:gd name="connsiteY0" fmla="*/ 575095 h 4402347"/>
                    <a:gd name="connsiteX1" fmla="*/ 819510 w 1394603"/>
                    <a:gd name="connsiteY1" fmla="*/ 799382 h 4402347"/>
                    <a:gd name="connsiteX2" fmla="*/ 526211 w 1394603"/>
                    <a:gd name="connsiteY2" fmla="*/ 1265208 h 4402347"/>
                    <a:gd name="connsiteX3" fmla="*/ 491706 w 1394603"/>
                    <a:gd name="connsiteY3" fmla="*/ 1920815 h 4402347"/>
                    <a:gd name="connsiteX4" fmla="*/ 681487 w 1394603"/>
                    <a:gd name="connsiteY4" fmla="*/ 2403895 h 4402347"/>
                    <a:gd name="connsiteX5" fmla="*/ 871268 w 1394603"/>
                    <a:gd name="connsiteY5" fmla="*/ 3024997 h 4402347"/>
                    <a:gd name="connsiteX6" fmla="*/ 1181819 w 1394603"/>
                    <a:gd name="connsiteY6" fmla="*/ 3421812 h 4402347"/>
                    <a:gd name="connsiteX7" fmla="*/ 1337094 w 1394603"/>
                    <a:gd name="connsiteY7" fmla="*/ 3784121 h 4402347"/>
                    <a:gd name="connsiteX8" fmla="*/ 836762 w 1394603"/>
                    <a:gd name="connsiteY8" fmla="*/ 3922144 h 4402347"/>
                    <a:gd name="connsiteX9" fmla="*/ 181155 w 1394603"/>
                    <a:gd name="connsiteY9" fmla="*/ 3835880 h 4402347"/>
                    <a:gd name="connsiteX10" fmla="*/ 77638 w 1394603"/>
                    <a:gd name="connsiteY10" fmla="*/ 3853132 h 4402347"/>
                    <a:gd name="connsiteX11" fmla="*/ 60385 w 1394603"/>
                    <a:gd name="connsiteY11" fmla="*/ 540589 h 4402347"/>
                    <a:gd name="connsiteX12" fmla="*/ 439947 w 1394603"/>
                    <a:gd name="connsiteY12" fmla="*/ 609600 h 4402347"/>
                    <a:gd name="connsiteX13" fmla="*/ 491706 w 1394603"/>
                    <a:gd name="connsiteY13" fmla="*/ 575095 h 440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4603" h="4402347">
                      <a:moveTo>
                        <a:pt x="491706" y="575095"/>
                      </a:moveTo>
                      <a:cubicBezTo>
                        <a:pt x="554966" y="606725"/>
                        <a:pt x="813759" y="684363"/>
                        <a:pt x="819510" y="799382"/>
                      </a:cubicBezTo>
                      <a:cubicBezTo>
                        <a:pt x="825261" y="914401"/>
                        <a:pt x="580845" y="1078303"/>
                        <a:pt x="526211" y="1265208"/>
                      </a:cubicBezTo>
                      <a:cubicBezTo>
                        <a:pt x="471577" y="1452113"/>
                        <a:pt x="465827" y="1731034"/>
                        <a:pt x="491706" y="1920815"/>
                      </a:cubicBezTo>
                      <a:cubicBezTo>
                        <a:pt x="517585" y="2110596"/>
                        <a:pt x="618227" y="2219865"/>
                        <a:pt x="681487" y="2403895"/>
                      </a:cubicBezTo>
                      <a:cubicBezTo>
                        <a:pt x="744747" y="2587925"/>
                        <a:pt x="787879" y="2855344"/>
                        <a:pt x="871268" y="3024997"/>
                      </a:cubicBezTo>
                      <a:cubicBezTo>
                        <a:pt x="954657" y="3194650"/>
                        <a:pt x="1104181" y="3295291"/>
                        <a:pt x="1181819" y="3421812"/>
                      </a:cubicBezTo>
                      <a:cubicBezTo>
                        <a:pt x="1259457" y="3548333"/>
                        <a:pt x="1394603" y="3700732"/>
                        <a:pt x="1337094" y="3784121"/>
                      </a:cubicBezTo>
                      <a:cubicBezTo>
                        <a:pt x="1279585" y="3867510"/>
                        <a:pt x="1029418" y="3913518"/>
                        <a:pt x="836762" y="3922144"/>
                      </a:cubicBezTo>
                      <a:cubicBezTo>
                        <a:pt x="644106" y="3930770"/>
                        <a:pt x="307676" y="3847382"/>
                        <a:pt x="181155" y="3835880"/>
                      </a:cubicBezTo>
                      <a:cubicBezTo>
                        <a:pt x="54634" y="3824378"/>
                        <a:pt x="97766" y="4402347"/>
                        <a:pt x="77638" y="3853132"/>
                      </a:cubicBezTo>
                      <a:cubicBezTo>
                        <a:pt x="57510" y="3303917"/>
                        <a:pt x="0" y="1081178"/>
                        <a:pt x="60385" y="540589"/>
                      </a:cubicBezTo>
                      <a:cubicBezTo>
                        <a:pt x="120770" y="0"/>
                        <a:pt x="362309" y="603849"/>
                        <a:pt x="439947" y="609600"/>
                      </a:cubicBezTo>
                      <a:cubicBezTo>
                        <a:pt x="517585" y="615351"/>
                        <a:pt x="428446" y="543465"/>
                        <a:pt x="491706" y="57509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822385" y="3154393"/>
                  <a:ext cx="7792528" cy="3740989"/>
                </a:xfrm>
                <a:custGeom>
                  <a:avLst/>
                  <a:gdLst>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792528" h="3740989">
                      <a:moveTo>
                        <a:pt x="264543" y="3349924"/>
                      </a:moveTo>
                      <a:cubicBezTo>
                        <a:pt x="234350" y="3326920"/>
                        <a:pt x="488830" y="3298165"/>
                        <a:pt x="488830" y="3298165"/>
                      </a:cubicBezTo>
                      <a:lnTo>
                        <a:pt x="1972573" y="3315418"/>
                      </a:lnTo>
                      <a:lnTo>
                        <a:pt x="3301041" y="3349924"/>
                      </a:lnTo>
                      <a:cubicBezTo>
                        <a:pt x="3531079" y="3364301"/>
                        <a:pt x="3306792" y="3410309"/>
                        <a:pt x="3352800" y="3401682"/>
                      </a:cubicBezTo>
                      <a:cubicBezTo>
                        <a:pt x="3398808" y="3393056"/>
                        <a:pt x="3502325" y="3326920"/>
                        <a:pt x="3577087" y="3298165"/>
                      </a:cubicBezTo>
                      <a:cubicBezTo>
                        <a:pt x="3651849" y="3269410"/>
                        <a:pt x="3706483" y="3229154"/>
                        <a:pt x="3801373" y="3229154"/>
                      </a:cubicBezTo>
                      <a:cubicBezTo>
                        <a:pt x="3896263" y="3229154"/>
                        <a:pt x="4045788" y="3283788"/>
                        <a:pt x="4146430" y="3298165"/>
                      </a:cubicBezTo>
                      <a:cubicBezTo>
                        <a:pt x="4247072" y="3312542"/>
                        <a:pt x="4336212" y="3263660"/>
                        <a:pt x="4405223" y="3315418"/>
                      </a:cubicBezTo>
                      <a:cubicBezTo>
                        <a:pt x="4474234" y="3367176"/>
                        <a:pt x="4471359" y="3585712"/>
                        <a:pt x="4560498" y="3608716"/>
                      </a:cubicBezTo>
                      <a:cubicBezTo>
                        <a:pt x="4819355" y="3403120"/>
                        <a:pt x="4764656" y="3574211"/>
                        <a:pt x="4940060" y="3453441"/>
                      </a:cubicBezTo>
                      <a:cubicBezTo>
                        <a:pt x="5160491" y="3201053"/>
                        <a:pt x="5319623" y="3142760"/>
                        <a:pt x="5612921" y="2884098"/>
                      </a:cubicBezTo>
                      <a:cubicBezTo>
                        <a:pt x="5601419" y="2590800"/>
                        <a:pt x="5040702" y="1998452"/>
                        <a:pt x="4871049" y="1693652"/>
                      </a:cubicBezTo>
                      <a:cubicBezTo>
                        <a:pt x="4701396" y="1388852"/>
                        <a:pt x="4534619" y="1250830"/>
                        <a:pt x="4595004" y="1055298"/>
                      </a:cubicBezTo>
                      <a:cubicBezTo>
                        <a:pt x="4655389" y="859766"/>
                        <a:pt x="5075207" y="672860"/>
                        <a:pt x="5233358" y="520460"/>
                      </a:cubicBezTo>
                      <a:cubicBezTo>
                        <a:pt x="5391509" y="368060"/>
                        <a:pt x="5477773" y="224287"/>
                        <a:pt x="5543909" y="140898"/>
                      </a:cubicBezTo>
                      <a:cubicBezTo>
                        <a:pt x="5610045" y="57509"/>
                        <a:pt x="5572664" y="40256"/>
                        <a:pt x="5630173" y="20128"/>
                      </a:cubicBezTo>
                      <a:cubicBezTo>
                        <a:pt x="5687682" y="0"/>
                        <a:pt x="5828581" y="8626"/>
                        <a:pt x="5888966" y="20128"/>
                      </a:cubicBezTo>
                      <a:cubicBezTo>
                        <a:pt x="5949351" y="31630"/>
                        <a:pt x="5969479" y="23003"/>
                        <a:pt x="5992483" y="89139"/>
                      </a:cubicBezTo>
                      <a:cubicBezTo>
                        <a:pt x="6131792" y="215433"/>
                        <a:pt x="6094638" y="329998"/>
                        <a:pt x="6026989" y="416943"/>
                      </a:cubicBezTo>
                      <a:cubicBezTo>
                        <a:pt x="6015487" y="531962"/>
                        <a:pt x="5914846" y="664233"/>
                        <a:pt x="5923472" y="779252"/>
                      </a:cubicBezTo>
                      <a:cubicBezTo>
                        <a:pt x="5932098" y="894271"/>
                        <a:pt x="5972355" y="980535"/>
                        <a:pt x="6078747" y="1107056"/>
                      </a:cubicBezTo>
                      <a:cubicBezTo>
                        <a:pt x="6161076" y="1389988"/>
                        <a:pt x="6339507" y="1440459"/>
                        <a:pt x="6561826" y="1538377"/>
                      </a:cubicBezTo>
                      <a:cubicBezTo>
                        <a:pt x="6719977" y="1676400"/>
                        <a:pt x="6955766" y="1817298"/>
                        <a:pt x="7027653" y="1935192"/>
                      </a:cubicBezTo>
                      <a:cubicBezTo>
                        <a:pt x="7099540" y="2053086"/>
                        <a:pt x="6958641" y="2130724"/>
                        <a:pt x="6993147" y="2245743"/>
                      </a:cubicBezTo>
                      <a:cubicBezTo>
                        <a:pt x="6929030" y="2421285"/>
                        <a:pt x="7062678" y="2500002"/>
                        <a:pt x="7234687" y="2625305"/>
                      </a:cubicBezTo>
                      <a:cubicBezTo>
                        <a:pt x="7203253" y="2853970"/>
                        <a:pt x="7325329" y="2967748"/>
                        <a:pt x="7407215" y="3056626"/>
                      </a:cubicBezTo>
                      <a:cubicBezTo>
                        <a:pt x="7253573" y="3277123"/>
                        <a:pt x="7296247" y="3439521"/>
                        <a:pt x="7372709" y="3574211"/>
                      </a:cubicBezTo>
                      <a:cubicBezTo>
                        <a:pt x="7303698" y="3677728"/>
                        <a:pt x="7792528" y="3657600"/>
                        <a:pt x="6993147" y="3677728"/>
                      </a:cubicBezTo>
                      <a:cubicBezTo>
                        <a:pt x="6193766" y="3697856"/>
                        <a:pt x="2576423" y="3694981"/>
                        <a:pt x="2576423" y="3694981"/>
                      </a:cubicBezTo>
                      <a:cubicBezTo>
                        <a:pt x="1475117" y="3694981"/>
                        <a:pt x="770626" y="3740989"/>
                        <a:pt x="385313" y="3677728"/>
                      </a:cubicBezTo>
                      <a:cubicBezTo>
                        <a:pt x="0" y="3614467"/>
                        <a:pt x="132271" y="3464942"/>
                        <a:pt x="264543" y="33499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Freeform 38"/>
              <p:cNvSpPr/>
              <p:nvPr/>
            </p:nvSpPr>
            <p:spPr>
              <a:xfrm>
                <a:off x="-63260" y="2622002"/>
                <a:ext cx="721743" cy="4230727"/>
              </a:xfrm>
              <a:custGeom>
                <a:avLst/>
                <a:gdLst>
                  <a:gd name="connsiteX0" fmla="*/ 80513 w 721743"/>
                  <a:gd name="connsiteY0" fmla="*/ 491706 h 3801375"/>
                  <a:gd name="connsiteX1" fmla="*/ 598098 w 721743"/>
                  <a:gd name="connsiteY1" fmla="*/ 474454 h 3801375"/>
                  <a:gd name="connsiteX2" fmla="*/ 580845 w 721743"/>
                  <a:gd name="connsiteY2" fmla="*/ 629729 h 3801375"/>
                  <a:gd name="connsiteX3" fmla="*/ 356558 w 721743"/>
                  <a:gd name="connsiteY3" fmla="*/ 1026544 h 3801375"/>
                  <a:gd name="connsiteX4" fmla="*/ 339305 w 721743"/>
                  <a:gd name="connsiteY4" fmla="*/ 2009955 h 3801375"/>
                  <a:gd name="connsiteX5" fmla="*/ 684362 w 721743"/>
                  <a:gd name="connsiteY5" fmla="*/ 2751827 h 3801375"/>
                  <a:gd name="connsiteX6" fmla="*/ 115018 w 721743"/>
                  <a:gd name="connsiteY6" fmla="*/ 3424688 h 3801375"/>
                  <a:gd name="connsiteX7" fmla="*/ 80513 w 721743"/>
                  <a:gd name="connsiteY7" fmla="*/ 491706 h 3801375"/>
                  <a:gd name="connsiteX0" fmla="*/ 80513 w 721743"/>
                  <a:gd name="connsiteY0" fmla="*/ 802256 h 4111925"/>
                  <a:gd name="connsiteX1" fmla="*/ 598098 w 721743"/>
                  <a:gd name="connsiteY1" fmla="*/ 23004 h 4111925"/>
                  <a:gd name="connsiteX2" fmla="*/ 580845 w 721743"/>
                  <a:gd name="connsiteY2" fmla="*/ 940279 h 4111925"/>
                  <a:gd name="connsiteX3" fmla="*/ 356558 w 721743"/>
                  <a:gd name="connsiteY3" fmla="*/ 1337094 h 4111925"/>
                  <a:gd name="connsiteX4" fmla="*/ 339305 w 721743"/>
                  <a:gd name="connsiteY4" fmla="*/ 2320505 h 4111925"/>
                  <a:gd name="connsiteX5" fmla="*/ 684362 w 721743"/>
                  <a:gd name="connsiteY5" fmla="*/ 3062377 h 4111925"/>
                  <a:gd name="connsiteX6" fmla="*/ 115018 w 721743"/>
                  <a:gd name="connsiteY6" fmla="*/ 3735238 h 4111925"/>
                  <a:gd name="connsiteX7" fmla="*/ 80513 w 721743"/>
                  <a:gd name="connsiteY7" fmla="*/ 802256 h 4111925"/>
                  <a:gd name="connsiteX0" fmla="*/ 80513 w 721743"/>
                  <a:gd name="connsiteY0" fmla="*/ 618706 h 4817375"/>
                  <a:gd name="connsiteX1" fmla="*/ 598098 w 721743"/>
                  <a:gd name="connsiteY1" fmla="*/ 601454 h 4817375"/>
                  <a:gd name="connsiteX2" fmla="*/ 580845 w 721743"/>
                  <a:gd name="connsiteY2" fmla="*/ 1518729 h 4817375"/>
                  <a:gd name="connsiteX3" fmla="*/ 356558 w 721743"/>
                  <a:gd name="connsiteY3" fmla="*/ 1915544 h 4817375"/>
                  <a:gd name="connsiteX4" fmla="*/ 339305 w 721743"/>
                  <a:gd name="connsiteY4" fmla="*/ 2898955 h 4817375"/>
                  <a:gd name="connsiteX5" fmla="*/ 684362 w 721743"/>
                  <a:gd name="connsiteY5" fmla="*/ 3640827 h 4817375"/>
                  <a:gd name="connsiteX6" fmla="*/ 115018 w 721743"/>
                  <a:gd name="connsiteY6" fmla="*/ 4313688 h 4817375"/>
                  <a:gd name="connsiteX7" fmla="*/ 80513 w 721743"/>
                  <a:gd name="connsiteY7" fmla="*/ 618706 h 4817375"/>
                  <a:gd name="connsiteX0" fmla="*/ 80513 w 721743"/>
                  <a:gd name="connsiteY0" fmla="*/ 167256 h 4365925"/>
                  <a:gd name="connsiteX1" fmla="*/ 598098 w 721743"/>
                  <a:gd name="connsiteY1" fmla="*/ 150004 h 4365925"/>
                  <a:gd name="connsiteX2" fmla="*/ 580845 w 721743"/>
                  <a:gd name="connsiteY2" fmla="*/ 1067279 h 4365925"/>
                  <a:gd name="connsiteX3" fmla="*/ 356558 w 721743"/>
                  <a:gd name="connsiteY3" fmla="*/ 1464094 h 4365925"/>
                  <a:gd name="connsiteX4" fmla="*/ 339305 w 721743"/>
                  <a:gd name="connsiteY4" fmla="*/ 2447505 h 4365925"/>
                  <a:gd name="connsiteX5" fmla="*/ 684362 w 721743"/>
                  <a:gd name="connsiteY5" fmla="*/ 3189377 h 4365925"/>
                  <a:gd name="connsiteX6" fmla="*/ 115018 w 721743"/>
                  <a:gd name="connsiteY6" fmla="*/ 3862238 h 4365925"/>
                  <a:gd name="connsiteX7" fmla="*/ 80513 w 721743"/>
                  <a:gd name="connsiteY7" fmla="*/ 167256 h 4365925"/>
                  <a:gd name="connsiteX0" fmla="*/ 80513 w 721743"/>
                  <a:gd name="connsiteY0" fmla="*/ 32058 h 4230727"/>
                  <a:gd name="connsiteX1" fmla="*/ 598098 w 721743"/>
                  <a:gd name="connsiteY1" fmla="*/ 14806 h 4230727"/>
                  <a:gd name="connsiteX2" fmla="*/ 580845 w 721743"/>
                  <a:gd name="connsiteY2" fmla="*/ 932081 h 4230727"/>
                  <a:gd name="connsiteX3" fmla="*/ 356558 w 721743"/>
                  <a:gd name="connsiteY3" fmla="*/ 1328896 h 4230727"/>
                  <a:gd name="connsiteX4" fmla="*/ 339305 w 721743"/>
                  <a:gd name="connsiteY4" fmla="*/ 2312307 h 4230727"/>
                  <a:gd name="connsiteX5" fmla="*/ 684362 w 721743"/>
                  <a:gd name="connsiteY5" fmla="*/ 3054179 h 4230727"/>
                  <a:gd name="connsiteX6" fmla="*/ 115018 w 721743"/>
                  <a:gd name="connsiteY6" fmla="*/ 3727040 h 4230727"/>
                  <a:gd name="connsiteX7" fmla="*/ 80513 w 721743"/>
                  <a:gd name="connsiteY7" fmla="*/ 32058 h 423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743" h="4230727">
                    <a:moveTo>
                      <a:pt x="80513" y="32058"/>
                    </a:moveTo>
                    <a:cubicBezTo>
                      <a:pt x="623734" y="0"/>
                      <a:pt x="299880" y="5267"/>
                      <a:pt x="598098" y="14806"/>
                    </a:cubicBezTo>
                    <a:cubicBezTo>
                      <a:pt x="681487" y="164810"/>
                      <a:pt x="621102" y="713066"/>
                      <a:pt x="580845" y="932081"/>
                    </a:cubicBezTo>
                    <a:cubicBezTo>
                      <a:pt x="540588" y="1151096"/>
                      <a:pt x="396815" y="1098858"/>
                      <a:pt x="356558" y="1328896"/>
                    </a:cubicBezTo>
                    <a:cubicBezTo>
                      <a:pt x="316301" y="1558934"/>
                      <a:pt x="284671" y="2024760"/>
                      <a:pt x="339305" y="2312307"/>
                    </a:cubicBezTo>
                    <a:cubicBezTo>
                      <a:pt x="393939" y="2599854"/>
                      <a:pt x="721743" y="2818390"/>
                      <a:pt x="684362" y="3054179"/>
                    </a:cubicBezTo>
                    <a:cubicBezTo>
                      <a:pt x="646981" y="3289968"/>
                      <a:pt x="215660" y="4230727"/>
                      <a:pt x="115018" y="3727040"/>
                    </a:cubicBezTo>
                    <a:cubicBezTo>
                      <a:pt x="14376" y="3223353"/>
                      <a:pt x="0" y="650764"/>
                      <a:pt x="80513" y="3205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p:cNvSpPr/>
            <p:nvPr/>
          </p:nvSpPr>
          <p:spPr>
            <a:xfrm>
              <a:off x="0" y="2606040"/>
              <a:ext cx="2057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445" name="Picture 13"/>
          <p:cNvPicPr>
            <a:picLocks noChangeAspect="1" noChangeArrowheads="1"/>
          </p:cNvPicPr>
          <p:nvPr/>
        </p:nvPicPr>
        <p:blipFill>
          <a:blip r:embed="rId4" cstate="print"/>
          <a:srcRect t="2619" r="467" b="5312"/>
          <a:stretch>
            <a:fillRect/>
          </a:stretch>
        </p:blipFill>
        <p:spPr bwMode="auto">
          <a:xfrm>
            <a:off x="0" y="2895600"/>
            <a:ext cx="9144000" cy="3962400"/>
          </a:xfrm>
          <a:prstGeom prst="rect">
            <a:avLst/>
          </a:prstGeom>
          <a:noFill/>
          <a:ln w="9525">
            <a:noFill/>
            <a:miter lim="800000"/>
            <a:headEnd/>
            <a:tailEnd/>
          </a:ln>
          <a:effectLst/>
        </p:spPr>
      </p:pic>
      <p:sp>
        <p:nvSpPr>
          <p:cNvPr id="7" name="Freeform 6"/>
          <p:cNvSpPr/>
          <p:nvPr/>
        </p:nvSpPr>
        <p:spPr>
          <a:xfrm>
            <a:off x="270294" y="3713671"/>
            <a:ext cx="868392" cy="2984739"/>
          </a:xfrm>
          <a:custGeom>
            <a:avLst/>
            <a:gdLst>
              <a:gd name="connsiteX0" fmla="*/ 350807 w 3835879"/>
              <a:gd name="connsiteY0" fmla="*/ 0 h 3082506"/>
              <a:gd name="connsiteX1" fmla="*/ 92014 w 3835879"/>
              <a:gd name="connsiteY1" fmla="*/ 465826 h 3082506"/>
              <a:gd name="connsiteX2" fmla="*/ 74762 w 3835879"/>
              <a:gd name="connsiteY2" fmla="*/ 1397479 h 3082506"/>
              <a:gd name="connsiteX3" fmla="*/ 540588 w 3835879"/>
              <a:gd name="connsiteY3" fmla="*/ 2656936 h 3082506"/>
              <a:gd name="connsiteX4" fmla="*/ 868392 w 3835879"/>
              <a:gd name="connsiteY4" fmla="*/ 2984739 h 3082506"/>
              <a:gd name="connsiteX5" fmla="*/ 1593011 w 3835879"/>
              <a:gd name="connsiteY5" fmla="*/ 3036498 h 3082506"/>
              <a:gd name="connsiteX6" fmla="*/ 2455652 w 3835879"/>
              <a:gd name="connsiteY6" fmla="*/ 3071003 h 3082506"/>
              <a:gd name="connsiteX7" fmla="*/ 3214777 w 3835879"/>
              <a:gd name="connsiteY7" fmla="*/ 3071003 h 3082506"/>
              <a:gd name="connsiteX8" fmla="*/ 3835879 w 3835879"/>
              <a:gd name="connsiteY8" fmla="*/ 3053751 h 3082506"/>
              <a:gd name="connsiteX0" fmla="*/ 350807 w 3214777"/>
              <a:gd name="connsiteY0" fmla="*/ 0 h 3076754"/>
              <a:gd name="connsiteX1" fmla="*/ 92014 w 3214777"/>
              <a:gd name="connsiteY1" fmla="*/ 465826 h 3076754"/>
              <a:gd name="connsiteX2" fmla="*/ 74762 w 3214777"/>
              <a:gd name="connsiteY2" fmla="*/ 1397479 h 3076754"/>
              <a:gd name="connsiteX3" fmla="*/ 540588 w 3214777"/>
              <a:gd name="connsiteY3" fmla="*/ 2656936 h 3076754"/>
              <a:gd name="connsiteX4" fmla="*/ 868392 w 3214777"/>
              <a:gd name="connsiteY4" fmla="*/ 2984739 h 3076754"/>
              <a:gd name="connsiteX5" fmla="*/ 1593011 w 3214777"/>
              <a:gd name="connsiteY5" fmla="*/ 3036498 h 3076754"/>
              <a:gd name="connsiteX6" fmla="*/ 2455652 w 3214777"/>
              <a:gd name="connsiteY6" fmla="*/ 3071003 h 3076754"/>
              <a:gd name="connsiteX7" fmla="*/ 3214777 w 3214777"/>
              <a:gd name="connsiteY7" fmla="*/ 3071003 h 3076754"/>
              <a:gd name="connsiteX0" fmla="*/ 350807 w 2455652"/>
              <a:gd name="connsiteY0" fmla="*/ 0 h 3071003"/>
              <a:gd name="connsiteX1" fmla="*/ 92014 w 2455652"/>
              <a:gd name="connsiteY1" fmla="*/ 465826 h 3071003"/>
              <a:gd name="connsiteX2" fmla="*/ 74762 w 2455652"/>
              <a:gd name="connsiteY2" fmla="*/ 1397479 h 3071003"/>
              <a:gd name="connsiteX3" fmla="*/ 540588 w 2455652"/>
              <a:gd name="connsiteY3" fmla="*/ 2656936 h 3071003"/>
              <a:gd name="connsiteX4" fmla="*/ 868392 w 2455652"/>
              <a:gd name="connsiteY4" fmla="*/ 2984739 h 3071003"/>
              <a:gd name="connsiteX5" fmla="*/ 1593011 w 2455652"/>
              <a:gd name="connsiteY5" fmla="*/ 3036498 h 3071003"/>
              <a:gd name="connsiteX6" fmla="*/ 2455652 w 2455652"/>
              <a:gd name="connsiteY6" fmla="*/ 3071003 h 3071003"/>
              <a:gd name="connsiteX0" fmla="*/ 350807 w 1593011"/>
              <a:gd name="connsiteY0" fmla="*/ 0 h 3047999"/>
              <a:gd name="connsiteX1" fmla="*/ 92014 w 1593011"/>
              <a:gd name="connsiteY1" fmla="*/ 465826 h 3047999"/>
              <a:gd name="connsiteX2" fmla="*/ 74762 w 1593011"/>
              <a:gd name="connsiteY2" fmla="*/ 1397479 h 3047999"/>
              <a:gd name="connsiteX3" fmla="*/ 540588 w 1593011"/>
              <a:gd name="connsiteY3" fmla="*/ 2656936 h 3047999"/>
              <a:gd name="connsiteX4" fmla="*/ 868392 w 1593011"/>
              <a:gd name="connsiteY4" fmla="*/ 2984739 h 3047999"/>
              <a:gd name="connsiteX5" fmla="*/ 1593011 w 1593011"/>
              <a:gd name="connsiteY5" fmla="*/ 3036498 h 3047999"/>
              <a:gd name="connsiteX0" fmla="*/ 350807 w 868392"/>
              <a:gd name="connsiteY0" fmla="*/ 0 h 2984739"/>
              <a:gd name="connsiteX1" fmla="*/ 92014 w 868392"/>
              <a:gd name="connsiteY1" fmla="*/ 465826 h 2984739"/>
              <a:gd name="connsiteX2" fmla="*/ 74762 w 868392"/>
              <a:gd name="connsiteY2" fmla="*/ 1397479 h 2984739"/>
              <a:gd name="connsiteX3" fmla="*/ 540588 w 868392"/>
              <a:gd name="connsiteY3" fmla="*/ 2656936 h 2984739"/>
              <a:gd name="connsiteX4" fmla="*/ 868392 w 868392"/>
              <a:gd name="connsiteY4" fmla="*/ 2984739 h 2984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92" h="2984739">
                <a:moveTo>
                  <a:pt x="350807" y="0"/>
                </a:moveTo>
                <a:cubicBezTo>
                  <a:pt x="244414" y="116456"/>
                  <a:pt x="138021" y="232913"/>
                  <a:pt x="92014" y="465826"/>
                </a:cubicBezTo>
                <a:cubicBezTo>
                  <a:pt x="46007" y="698739"/>
                  <a:pt x="0" y="1032294"/>
                  <a:pt x="74762" y="1397479"/>
                </a:cubicBezTo>
                <a:cubicBezTo>
                  <a:pt x="149524" y="1762664"/>
                  <a:pt x="408316" y="2392393"/>
                  <a:pt x="540588" y="2656936"/>
                </a:cubicBezTo>
                <a:cubicBezTo>
                  <a:pt x="672860" y="2921479"/>
                  <a:pt x="692988" y="2921479"/>
                  <a:pt x="868392" y="2984739"/>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4382219" y="6249836"/>
            <a:ext cx="2191109" cy="511833"/>
          </a:xfrm>
          <a:custGeom>
            <a:avLst/>
            <a:gdLst>
              <a:gd name="connsiteX0" fmla="*/ 0 w 2536166"/>
              <a:gd name="connsiteY0" fmla="*/ 569343 h 730370"/>
              <a:gd name="connsiteX1" fmla="*/ 345057 w 2536166"/>
              <a:gd name="connsiteY1" fmla="*/ 448573 h 730370"/>
              <a:gd name="connsiteX2" fmla="*/ 690113 w 2536166"/>
              <a:gd name="connsiteY2" fmla="*/ 396815 h 730370"/>
              <a:gd name="connsiteX3" fmla="*/ 1017917 w 2536166"/>
              <a:gd name="connsiteY3" fmla="*/ 483079 h 730370"/>
              <a:gd name="connsiteX4" fmla="*/ 1311215 w 2536166"/>
              <a:gd name="connsiteY4" fmla="*/ 672860 h 730370"/>
              <a:gd name="connsiteX5" fmla="*/ 1552755 w 2536166"/>
              <a:gd name="connsiteY5" fmla="*/ 724619 h 730370"/>
              <a:gd name="connsiteX6" fmla="*/ 1846053 w 2536166"/>
              <a:gd name="connsiteY6" fmla="*/ 638354 h 730370"/>
              <a:gd name="connsiteX7" fmla="*/ 2070340 w 2536166"/>
              <a:gd name="connsiteY7" fmla="*/ 431320 h 730370"/>
              <a:gd name="connsiteX8" fmla="*/ 2536166 w 2536166"/>
              <a:gd name="connsiteY8" fmla="*/ 0 h 730370"/>
              <a:gd name="connsiteX0" fmla="*/ 0 w 2191109"/>
              <a:gd name="connsiteY0" fmla="*/ 448573 h 730370"/>
              <a:gd name="connsiteX1" fmla="*/ 345056 w 2191109"/>
              <a:gd name="connsiteY1" fmla="*/ 396815 h 730370"/>
              <a:gd name="connsiteX2" fmla="*/ 672860 w 2191109"/>
              <a:gd name="connsiteY2" fmla="*/ 483079 h 730370"/>
              <a:gd name="connsiteX3" fmla="*/ 966158 w 2191109"/>
              <a:gd name="connsiteY3" fmla="*/ 672860 h 730370"/>
              <a:gd name="connsiteX4" fmla="*/ 1207698 w 2191109"/>
              <a:gd name="connsiteY4" fmla="*/ 724619 h 730370"/>
              <a:gd name="connsiteX5" fmla="*/ 1500996 w 2191109"/>
              <a:gd name="connsiteY5" fmla="*/ 638354 h 730370"/>
              <a:gd name="connsiteX6" fmla="*/ 1725283 w 2191109"/>
              <a:gd name="connsiteY6" fmla="*/ 431320 h 730370"/>
              <a:gd name="connsiteX7" fmla="*/ 2191109 w 2191109"/>
              <a:gd name="connsiteY7" fmla="*/ 0 h 730370"/>
              <a:gd name="connsiteX0" fmla="*/ 0 w 2191109"/>
              <a:gd name="connsiteY0" fmla="*/ 448573 h 698739"/>
              <a:gd name="connsiteX1" fmla="*/ 345056 w 2191109"/>
              <a:gd name="connsiteY1" fmla="*/ 396815 h 698739"/>
              <a:gd name="connsiteX2" fmla="*/ 672860 w 2191109"/>
              <a:gd name="connsiteY2" fmla="*/ 483079 h 698739"/>
              <a:gd name="connsiteX3" fmla="*/ 966158 w 2191109"/>
              <a:gd name="connsiteY3" fmla="*/ 672860 h 698739"/>
              <a:gd name="connsiteX4" fmla="*/ 1500996 w 2191109"/>
              <a:gd name="connsiteY4" fmla="*/ 638354 h 698739"/>
              <a:gd name="connsiteX5" fmla="*/ 1725283 w 2191109"/>
              <a:gd name="connsiteY5" fmla="*/ 431320 h 698739"/>
              <a:gd name="connsiteX6" fmla="*/ 2191109 w 2191109"/>
              <a:gd name="connsiteY6" fmla="*/ 0 h 698739"/>
              <a:gd name="connsiteX0" fmla="*/ 0 w 2191109"/>
              <a:gd name="connsiteY0" fmla="*/ 448573 h 681486"/>
              <a:gd name="connsiteX1" fmla="*/ 345056 w 2191109"/>
              <a:gd name="connsiteY1" fmla="*/ 396815 h 681486"/>
              <a:gd name="connsiteX2" fmla="*/ 672860 w 2191109"/>
              <a:gd name="connsiteY2" fmla="*/ 483079 h 681486"/>
              <a:gd name="connsiteX3" fmla="*/ 966158 w 2191109"/>
              <a:gd name="connsiteY3" fmla="*/ 672860 h 681486"/>
              <a:gd name="connsiteX4" fmla="*/ 1725283 w 2191109"/>
              <a:gd name="connsiteY4" fmla="*/ 431320 h 681486"/>
              <a:gd name="connsiteX5" fmla="*/ 2191109 w 2191109"/>
              <a:gd name="connsiteY5" fmla="*/ 0 h 681486"/>
              <a:gd name="connsiteX0" fmla="*/ 0 w 2191109"/>
              <a:gd name="connsiteY0" fmla="*/ 448573 h 511833"/>
              <a:gd name="connsiteX1" fmla="*/ 345056 w 2191109"/>
              <a:gd name="connsiteY1" fmla="*/ 396815 h 511833"/>
              <a:gd name="connsiteX2" fmla="*/ 672860 w 2191109"/>
              <a:gd name="connsiteY2" fmla="*/ 483079 h 511833"/>
              <a:gd name="connsiteX3" fmla="*/ 1725283 w 2191109"/>
              <a:gd name="connsiteY3" fmla="*/ 431320 h 511833"/>
              <a:gd name="connsiteX4" fmla="*/ 2191109 w 2191109"/>
              <a:gd name="connsiteY4" fmla="*/ 0 h 511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109" h="511833">
                <a:moveTo>
                  <a:pt x="0" y="448573"/>
                </a:moveTo>
                <a:cubicBezTo>
                  <a:pt x="115019" y="419818"/>
                  <a:pt x="232913" y="391064"/>
                  <a:pt x="345056" y="396815"/>
                </a:cubicBezTo>
                <a:cubicBezTo>
                  <a:pt x="457199" y="402566"/>
                  <a:pt x="442822" y="477328"/>
                  <a:pt x="672860" y="483079"/>
                </a:cubicBezTo>
                <a:cubicBezTo>
                  <a:pt x="902898" y="488830"/>
                  <a:pt x="1472242" y="511833"/>
                  <a:pt x="1725283" y="431320"/>
                </a:cubicBezTo>
                <a:lnTo>
                  <a:pt x="2191109" y="0"/>
                </a:ln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5658928" y="4817853"/>
            <a:ext cx="928778" cy="1328468"/>
          </a:xfrm>
          <a:custGeom>
            <a:avLst/>
            <a:gdLst>
              <a:gd name="connsiteX0" fmla="*/ 879895 w 928778"/>
              <a:gd name="connsiteY0" fmla="*/ 1328468 h 1328468"/>
              <a:gd name="connsiteX1" fmla="*/ 879895 w 928778"/>
              <a:gd name="connsiteY1" fmla="*/ 1224951 h 1328468"/>
              <a:gd name="connsiteX2" fmla="*/ 586597 w 928778"/>
              <a:gd name="connsiteY2" fmla="*/ 862641 h 1328468"/>
              <a:gd name="connsiteX3" fmla="*/ 276046 w 928778"/>
              <a:gd name="connsiteY3" fmla="*/ 362309 h 1328468"/>
              <a:gd name="connsiteX4" fmla="*/ 0 w 928778"/>
              <a:gd name="connsiteY4" fmla="*/ 0 h 1328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78" h="1328468">
                <a:moveTo>
                  <a:pt x="879895" y="1328468"/>
                </a:moveTo>
                <a:cubicBezTo>
                  <a:pt x="904336" y="1315528"/>
                  <a:pt x="928778" y="1302589"/>
                  <a:pt x="879895" y="1224951"/>
                </a:cubicBezTo>
                <a:cubicBezTo>
                  <a:pt x="831012" y="1147313"/>
                  <a:pt x="687238" y="1006414"/>
                  <a:pt x="586597" y="862641"/>
                </a:cubicBezTo>
                <a:cubicBezTo>
                  <a:pt x="485956" y="718868"/>
                  <a:pt x="373812" y="506082"/>
                  <a:pt x="276046" y="362309"/>
                </a:cubicBezTo>
                <a:cubicBezTo>
                  <a:pt x="178280" y="218536"/>
                  <a:pt x="89140" y="109268"/>
                  <a:pt x="0" y="0"/>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5638800" y="4343400"/>
            <a:ext cx="990600" cy="381000"/>
          </a:xfrm>
          <a:custGeom>
            <a:avLst/>
            <a:gdLst>
              <a:gd name="connsiteX0" fmla="*/ 0 w 759125"/>
              <a:gd name="connsiteY0" fmla="*/ 224286 h 227162"/>
              <a:gd name="connsiteX1" fmla="*/ 414068 w 759125"/>
              <a:gd name="connsiteY1" fmla="*/ 189781 h 227162"/>
              <a:gd name="connsiteX2" fmla="*/ 759125 w 759125"/>
              <a:gd name="connsiteY2" fmla="*/ 0 h 227162"/>
            </a:gdLst>
            <a:ahLst/>
            <a:cxnLst>
              <a:cxn ang="0">
                <a:pos x="connsiteX0" y="connsiteY0"/>
              </a:cxn>
              <a:cxn ang="0">
                <a:pos x="connsiteX1" y="connsiteY1"/>
              </a:cxn>
              <a:cxn ang="0">
                <a:pos x="connsiteX2" y="connsiteY2"/>
              </a:cxn>
            </a:cxnLst>
            <a:rect l="l" t="t" r="r" b="b"/>
            <a:pathLst>
              <a:path w="759125" h="227162">
                <a:moveTo>
                  <a:pt x="0" y="224286"/>
                </a:moveTo>
                <a:cubicBezTo>
                  <a:pt x="143773" y="225724"/>
                  <a:pt x="287547" y="227162"/>
                  <a:pt x="414068" y="189781"/>
                </a:cubicBezTo>
                <a:cubicBezTo>
                  <a:pt x="540589" y="152400"/>
                  <a:pt x="649857" y="76200"/>
                  <a:pt x="759125" y="0"/>
                </a:cubicBezTo>
              </a:path>
            </a:pathLst>
          </a:custGeom>
          <a:ln w="127000" cap="rnd">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1069674" y="6681159"/>
            <a:ext cx="3197526" cy="100641"/>
          </a:xfrm>
          <a:custGeom>
            <a:avLst/>
            <a:gdLst>
              <a:gd name="connsiteX0" fmla="*/ 0 w 2898476"/>
              <a:gd name="connsiteY0" fmla="*/ 0 h 224287"/>
              <a:gd name="connsiteX1" fmla="*/ 690114 w 2898476"/>
              <a:gd name="connsiteY1" fmla="*/ 120770 h 224287"/>
              <a:gd name="connsiteX2" fmla="*/ 1535502 w 2898476"/>
              <a:gd name="connsiteY2" fmla="*/ 103517 h 224287"/>
              <a:gd name="connsiteX3" fmla="*/ 2622431 w 2898476"/>
              <a:gd name="connsiteY3" fmla="*/ 207034 h 224287"/>
              <a:gd name="connsiteX4" fmla="*/ 2898476 w 2898476"/>
              <a:gd name="connsiteY4" fmla="*/ 172529 h 22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76" h="224287">
                <a:moveTo>
                  <a:pt x="0" y="0"/>
                </a:moveTo>
                <a:cubicBezTo>
                  <a:pt x="217098" y="51758"/>
                  <a:pt x="434197" y="103517"/>
                  <a:pt x="690114" y="120770"/>
                </a:cubicBezTo>
                <a:cubicBezTo>
                  <a:pt x="946031" y="138023"/>
                  <a:pt x="1213449" y="89140"/>
                  <a:pt x="1535502" y="103517"/>
                </a:cubicBezTo>
                <a:cubicBezTo>
                  <a:pt x="1857555" y="117894"/>
                  <a:pt x="2395269" y="195532"/>
                  <a:pt x="2622431" y="207034"/>
                </a:cubicBezTo>
                <a:cubicBezTo>
                  <a:pt x="2849593" y="218536"/>
                  <a:pt x="2852469" y="224287"/>
                  <a:pt x="2898476" y="172529"/>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5-Point Star 15"/>
          <p:cNvSpPr/>
          <p:nvPr/>
        </p:nvSpPr>
        <p:spPr>
          <a:xfrm>
            <a:off x="533400" y="3276600"/>
            <a:ext cx="3810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20449910">
            <a:off x="-33788" y="2934841"/>
            <a:ext cx="1204176" cy="461665"/>
          </a:xfrm>
          <a:prstGeom prst="rect">
            <a:avLst/>
          </a:prstGeom>
          <a:noFill/>
        </p:spPr>
        <p:txBody>
          <a:bodyPr wrap="none" rtlCol="0">
            <a:spAutoFit/>
          </a:bodyPr>
          <a:lstStyle/>
          <a:p>
            <a:r>
              <a:rPr lang="en-US" sz="2400" b="1" dirty="0" smtClean="0"/>
              <a:t>England</a:t>
            </a:r>
            <a:endParaRPr lang="en-US" sz="2400" b="1" dirty="0"/>
          </a:p>
        </p:txBody>
      </p:sp>
      <p:sp>
        <p:nvSpPr>
          <p:cNvPr id="20" name="TextBox 19"/>
          <p:cNvSpPr txBox="1"/>
          <p:nvPr/>
        </p:nvSpPr>
        <p:spPr>
          <a:xfrm rot="20184609">
            <a:off x="3389997" y="5883758"/>
            <a:ext cx="1320618" cy="461665"/>
          </a:xfrm>
          <a:prstGeom prst="rect">
            <a:avLst/>
          </a:prstGeom>
          <a:noFill/>
        </p:spPr>
        <p:txBody>
          <a:bodyPr wrap="none" rtlCol="0">
            <a:spAutoFit/>
          </a:bodyPr>
          <a:lstStyle/>
          <a:p>
            <a:r>
              <a:rPr lang="en-US" sz="2400" b="1" dirty="0" smtClean="0"/>
              <a:t>Australia</a:t>
            </a:r>
            <a:endParaRPr lang="en-US" sz="2400" b="1" dirty="0"/>
          </a:p>
        </p:txBody>
      </p:sp>
      <p:sp>
        <p:nvSpPr>
          <p:cNvPr id="21" name="Oval 20"/>
          <p:cNvSpPr/>
          <p:nvPr/>
        </p:nvSpPr>
        <p:spPr>
          <a:xfrm>
            <a:off x="6400800" y="6019800"/>
            <a:ext cx="1524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486400" y="4648200"/>
            <a:ext cx="1524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20495552">
            <a:off x="5536544" y="5810560"/>
            <a:ext cx="889154" cy="461665"/>
          </a:xfrm>
          <a:prstGeom prst="rect">
            <a:avLst/>
          </a:prstGeom>
        </p:spPr>
        <p:txBody>
          <a:bodyPr wrap="none">
            <a:spAutoFit/>
          </a:bodyPr>
          <a:lstStyle/>
          <a:p>
            <a:r>
              <a:rPr lang="en-US" sz="2400" b="1" dirty="0" smtClean="0"/>
              <a:t>Tahiti</a:t>
            </a:r>
            <a:endParaRPr lang="en-US" sz="2400" b="1" dirty="0"/>
          </a:p>
        </p:txBody>
      </p:sp>
      <p:sp>
        <p:nvSpPr>
          <p:cNvPr id="24" name="TextBox 23"/>
          <p:cNvSpPr txBox="1"/>
          <p:nvPr/>
        </p:nvSpPr>
        <p:spPr>
          <a:xfrm rot="20449910">
            <a:off x="4770431" y="4254347"/>
            <a:ext cx="1057341" cy="461665"/>
          </a:xfrm>
          <a:prstGeom prst="rect">
            <a:avLst/>
          </a:prstGeom>
          <a:noFill/>
        </p:spPr>
        <p:txBody>
          <a:bodyPr wrap="none" rtlCol="0">
            <a:spAutoFit/>
          </a:bodyPr>
          <a:lstStyle/>
          <a:p>
            <a:r>
              <a:rPr lang="en-US" sz="2400" b="1" dirty="0" smtClean="0"/>
              <a:t>Hawaii</a:t>
            </a:r>
            <a:endParaRPr lang="en-US" sz="2400" b="1" dirty="0"/>
          </a:p>
        </p:txBody>
      </p:sp>
      <p:sp>
        <p:nvSpPr>
          <p:cNvPr id="25" name="TextBox 24"/>
          <p:cNvSpPr txBox="1"/>
          <p:nvPr/>
        </p:nvSpPr>
        <p:spPr>
          <a:xfrm>
            <a:off x="914400" y="3392269"/>
            <a:ext cx="1120820" cy="646331"/>
          </a:xfrm>
          <a:prstGeom prst="rect">
            <a:avLst/>
          </a:prstGeom>
          <a:noFill/>
        </p:spPr>
        <p:txBody>
          <a:bodyPr wrap="none" rtlCol="0">
            <a:spAutoFit/>
          </a:bodyPr>
          <a:lstStyle/>
          <a:p>
            <a:r>
              <a:rPr lang="en-US" sz="3600" b="1" dirty="0" smtClean="0">
                <a:solidFill>
                  <a:schemeClr val="bg1"/>
                </a:solidFill>
              </a:rPr>
              <a:t>1791</a:t>
            </a:r>
            <a:endParaRPr lang="en-US" sz="3600" b="1" dirty="0">
              <a:solidFill>
                <a:schemeClr val="bg1"/>
              </a:solidFill>
            </a:endParaRPr>
          </a:p>
        </p:txBody>
      </p:sp>
      <p:sp>
        <p:nvSpPr>
          <p:cNvPr id="26" name="TextBox 25"/>
          <p:cNvSpPr txBox="1"/>
          <p:nvPr/>
        </p:nvSpPr>
        <p:spPr>
          <a:xfrm>
            <a:off x="6880180" y="3697069"/>
            <a:ext cx="1120820" cy="646331"/>
          </a:xfrm>
          <a:prstGeom prst="rect">
            <a:avLst/>
          </a:prstGeom>
          <a:noFill/>
        </p:spPr>
        <p:txBody>
          <a:bodyPr wrap="none" rtlCol="0">
            <a:spAutoFit/>
          </a:bodyPr>
          <a:lstStyle/>
          <a:p>
            <a:r>
              <a:rPr lang="en-US" sz="3600" b="1" dirty="0" smtClean="0">
                <a:solidFill>
                  <a:schemeClr val="bg1"/>
                </a:solidFill>
              </a:rPr>
              <a:t>1792</a:t>
            </a:r>
            <a:endParaRPr lang="en-US" sz="36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800" decel="100000"/>
                                        <p:tgtEl>
                                          <p:spTgt spid="16"/>
                                        </p:tgtEl>
                                      </p:cBhvr>
                                    </p:animEffect>
                                    <p:anim calcmode="lin" valueType="num">
                                      <p:cBhvr>
                                        <p:cTn id="8" dur="800" decel="100000" fill="hold"/>
                                        <p:tgtEl>
                                          <p:spTgt spid="16"/>
                                        </p:tgtEl>
                                        <p:attrNameLst>
                                          <p:attrName>style.rotation</p:attrName>
                                        </p:attrNameLst>
                                      </p:cBhvr>
                                      <p:tavLst>
                                        <p:tav tm="0">
                                          <p:val>
                                            <p:fltVal val="-90"/>
                                          </p:val>
                                        </p:tav>
                                        <p:tav tm="100000">
                                          <p:val>
                                            <p:fltVal val="0"/>
                                          </p:val>
                                        </p:tav>
                                      </p:tavLst>
                                    </p:anim>
                                    <p:anim calcmode="lin" valueType="num">
                                      <p:cBhvr>
                                        <p:cTn id="9" dur="800" decel="100000" fill="hold"/>
                                        <p:tgtEl>
                                          <p:spTgt spid="16"/>
                                        </p:tgtEl>
                                        <p:attrNameLst>
                                          <p:attrName>ppt_x</p:attrName>
                                        </p:attrNameLst>
                                      </p:cBhvr>
                                      <p:tavLst>
                                        <p:tav tm="0">
                                          <p:val>
                                            <p:strVal val="#ppt_x+0.4"/>
                                          </p:val>
                                        </p:tav>
                                        <p:tav tm="100000">
                                          <p:val>
                                            <p:strVal val="#ppt_x-0.05"/>
                                          </p:val>
                                        </p:tav>
                                      </p:tavLst>
                                    </p:anim>
                                    <p:anim calcmode="lin" valueType="num">
                                      <p:cBhvr>
                                        <p:cTn id="10" dur="800" decel="100000" fill="hold"/>
                                        <p:tgtEl>
                                          <p:spTgt spid="1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13" presetID="53"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1000" fill="hold"/>
                                        <p:tgtEl>
                                          <p:spTgt spid="25"/>
                                        </p:tgtEl>
                                        <p:attrNameLst>
                                          <p:attrName>ppt_w</p:attrName>
                                        </p:attrNameLst>
                                      </p:cBhvr>
                                      <p:tavLst>
                                        <p:tav tm="0">
                                          <p:val>
                                            <p:fltVal val="0"/>
                                          </p:val>
                                        </p:tav>
                                        <p:tav tm="100000">
                                          <p:val>
                                            <p:strVal val="#ppt_w"/>
                                          </p:val>
                                        </p:tav>
                                      </p:tavLst>
                                    </p:anim>
                                    <p:anim calcmode="lin" valueType="num">
                                      <p:cBhvr>
                                        <p:cTn id="23" dur="1000" fill="hold"/>
                                        <p:tgtEl>
                                          <p:spTgt spid="25"/>
                                        </p:tgtEl>
                                        <p:attrNameLst>
                                          <p:attrName>ppt_h</p:attrName>
                                        </p:attrNameLst>
                                      </p:cBhvr>
                                      <p:tavLst>
                                        <p:tav tm="0">
                                          <p:val>
                                            <p:fltVal val="0"/>
                                          </p:val>
                                        </p:tav>
                                        <p:tav tm="100000">
                                          <p:val>
                                            <p:strVal val="#ppt_h"/>
                                          </p:val>
                                        </p:tav>
                                      </p:tavLst>
                                    </p:anim>
                                    <p:animEffect transition="in" filter="fade">
                                      <p:cBhvr>
                                        <p:cTn id="24" dur="1000"/>
                                        <p:tgtEl>
                                          <p:spTgt spid="25"/>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2000"/>
                                        <p:tgtEl>
                                          <p:spTgt spid="7"/>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2000"/>
                                        <p:tgtEl>
                                          <p:spTgt spid="14"/>
                                        </p:tgtEl>
                                      </p:cBhvr>
                                    </p:animEffect>
                                  </p:childTnLst>
                                </p:cTn>
                              </p:par>
                              <p:par>
                                <p:cTn id="33" presetID="53" presetClass="entr" presetSubtype="0" fill="hold" grpId="0" nodeType="withEffect">
                                  <p:stCondLst>
                                    <p:cond delay="100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fltVal val="0"/>
                                          </p:val>
                                        </p:tav>
                                        <p:tav tm="100000">
                                          <p:val>
                                            <p:strVal val="#ppt_w"/>
                                          </p:val>
                                        </p:tav>
                                      </p:tavLst>
                                    </p:anim>
                                    <p:anim calcmode="lin" valueType="num">
                                      <p:cBhvr>
                                        <p:cTn id="36" dur="1000" fill="hold"/>
                                        <p:tgtEl>
                                          <p:spTgt spid="20"/>
                                        </p:tgtEl>
                                        <p:attrNameLst>
                                          <p:attrName>ppt_h</p:attrName>
                                        </p:attrNameLst>
                                      </p:cBhvr>
                                      <p:tavLst>
                                        <p:tav tm="0">
                                          <p:val>
                                            <p:fltVal val="0"/>
                                          </p:val>
                                        </p:tav>
                                        <p:tav tm="100000">
                                          <p:val>
                                            <p:strVal val="#ppt_h"/>
                                          </p:val>
                                        </p:tav>
                                      </p:tavLst>
                                    </p:anim>
                                    <p:animEffect transition="in" filter="fade">
                                      <p:cBhvr>
                                        <p:cTn id="37" dur="1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2000"/>
                                        <p:tgtEl>
                                          <p:spTgt spid="8"/>
                                        </p:tgtEl>
                                      </p:cBhvr>
                                    </p:animEffect>
                                  </p:childTnLst>
                                </p:cTn>
                              </p:par>
                            </p:childTnLst>
                          </p:cTn>
                        </p:par>
                        <p:par>
                          <p:cTn id="43" fill="hold">
                            <p:stCondLst>
                              <p:cond delay="2000"/>
                            </p:stCondLst>
                            <p:childTnLst>
                              <p:par>
                                <p:cTn id="44" presetID="53" presetClass="entr" presetSubtype="0"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1000" fill="hold"/>
                                        <p:tgtEl>
                                          <p:spTgt spid="21"/>
                                        </p:tgtEl>
                                        <p:attrNameLst>
                                          <p:attrName>ppt_w</p:attrName>
                                        </p:attrNameLst>
                                      </p:cBhvr>
                                      <p:tavLst>
                                        <p:tav tm="0">
                                          <p:val>
                                            <p:fltVal val="0"/>
                                          </p:val>
                                        </p:tav>
                                        <p:tav tm="100000">
                                          <p:val>
                                            <p:strVal val="#ppt_w"/>
                                          </p:val>
                                        </p:tav>
                                      </p:tavLst>
                                    </p:anim>
                                    <p:anim calcmode="lin" valueType="num">
                                      <p:cBhvr>
                                        <p:cTn id="47" dur="1000" fill="hold"/>
                                        <p:tgtEl>
                                          <p:spTgt spid="21"/>
                                        </p:tgtEl>
                                        <p:attrNameLst>
                                          <p:attrName>ppt_h</p:attrName>
                                        </p:attrNameLst>
                                      </p:cBhvr>
                                      <p:tavLst>
                                        <p:tav tm="0">
                                          <p:val>
                                            <p:fltVal val="0"/>
                                          </p:val>
                                        </p:tav>
                                        <p:tav tm="100000">
                                          <p:val>
                                            <p:strVal val="#ppt_h"/>
                                          </p:val>
                                        </p:tav>
                                      </p:tavLst>
                                    </p:anim>
                                    <p:animEffect transition="in" filter="fade">
                                      <p:cBhvr>
                                        <p:cTn id="48" dur="1000"/>
                                        <p:tgtEl>
                                          <p:spTgt spid="21"/>
                                        </p:tgtEl>
                                      </p:cBhvr>
                                    </p:animEffect>
                                  </p:childTnLst>
                                </p:cTn>
                              </p:par>
                              <p:par>
                                <p:cTn id="49" presetID="53"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1000" fill="hold"/>
                                        <p:tgtEl>
                                          <p:spTgt spid="23"/>
                                        </p:tgtEl>
                                        <p:attrNameLst>
                                          <p:attrName>ppt_w</p:attrName>
                                        </p:attrNameLst>
                                      </p:cBhvr>
                                      <p:tavLst>
                                        <p:tav tm="0">
                                          <p:val>
                                            <p:fltVal val="0"/>
                                          </p:val>
                                        </p:tav>
                                        <p:tav tm="100000">
                                          <p:val>
                                            <p:strVal val="#ppt_w"/>
                                          </p:val>
                                        </p:tav>
                                      </p:tavLst>
                                    </p:anim>
                                    <p:anim calcmode="lin" valueType="num">
                                      <p:cBhvr>
                                        <p:cTn id="52" dur="1000" fill="hold"/>
                                        <p:tgtEl>
                                          <p:spTgt spid="23"/>
                                        </p:tgtEl>
                                        <p:attrNameLst>
                                          <p:attrName>ppt_h</p:attrName>
                                        </p:attrNameLst>
                                      </p:cBhvr>
                                      <p:tavLst>
                                        <p:tav tm="0">
                                          <p:val>
                                            <p:fltVal val="0"/>
                                          </p:val>
                                        </p:tav>
                                        <p:tav tm="100000">
                                          <p:val>
                                            <p:strVal val="#ppt_h"/>
                                          </p:val>
                                        </p:tav>
                                      </p:tavLst>
                                    </p:anim>
                                    <p:animEffect transition="in" filter="fade">
                                      <p:cBhvr>
                                        <p:cTn id="53" dur="10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down)">
                                      <p:cBhvr>
                                        <p:cTn id="58" dur="2000"/>
                                        <p:tgtEl>
                                          <p:spTgt spid="9"/>
                                        </p:tgtEl>
                                      </p:cBhvr>
                                    </p:animEffect>
                                  </p:childTnLst>
                                </p:cTn>
                              </p:par>
                            </p:childTnLst>
                          </p:cTn>
                        </p:par>
                        <p:par>
                          <p:cTn id="59" fill="hold">
                            <p:stCondLst>
                              <p:cond delay="2000"/>
                            </p:stCondLst>
                            <p:childTnLst>
                              <p:par>
                                <p:cTn id="60" presetID="53" presetClass="entr" presetSubtype="0"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1000" fill="hold"/>
                                        <p:tgtEl>
                                          <p:spTgt spid="22"/>
                                        </p:tgtEl>
                                        <p:attrNameLst>
                                          <p:attrName>ppt_w</p:attrName>
                                        </p:attrNameLst>
                                      </p:cBhvr>
                                      <p:tavLst>
                                        <p:tav tm="0">
                                          <p:val>
                                            <p:fltVal val="0"/>
                                          </p:val>
                                        </p:tav>
                                        <p:tav tm="100000">
                                          <p:val>
                                            <p:strVal val="#ppt_w"/>
                                          </p:val>
                                        </p:tav>
                                      </p:tavLst>
                                    </p:anim>
                                    <p:anim calcmode="lin" valueType="num">
                                      <p:cBhvr>
                                        <p:cTn id="63" dur="1000" fill="hold"/>
                                        <p:tgtEl>
                                          <p:spTgt spid="22"/>
                                        </p:tgtEl>
                                        <p:attrNameLst>
                                          <p:attrName>ppt_h</p:attrName>
                                        </p:attrNameLst>
                                      </p:cBhvr>
                                      <p:tavLst>
                                        <p:tav tm="0">
                                          <p:val>
                                            <p:fltVal val="0"/>
                                          </p:val>
                                        </p:tav>
                                        <p:tav tm="100000">
                                          <p:val>
                                            <p:strVal val="#ppt_h"/>
                                          </p:val>
                                        </p:tav>
                                      </p:tavLst>
                                    </p:anim>
                                    <p:animEffect transition="in" filter="fade">
                                      <p:cBhvr>
                                        <p:cTn id="64" dur="1000"/>
                                        <p:tgtEl>
                                          <p:spTgt spid="22"/>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1000" fill="hold"/>
                                        <p:tgtEl>
                                          <p:spTgt spid="24"/>
                                        </p:tgtEl>
                                        <p:attrNameLst>
                                          <p:attrName>ppt_w</p:attrName>
                                        </p:attrNameLst>
                                      </p:cBhvr>
                                      <p:tavLst>
                                        <p:tav tm="0">
                                          <p:val>
                                            <p:fltVal val="0"/>
                                          </p:val>
                                        </p:tav>
                                        <p:tav tm="100000">
                                          <p:val>
                                            <p:strVal val="#ppt_w"/>
                                          </p:val>
                                        </p:tav>
                                      </p:tavLst>
                                    </p:anim>
                                    <p:anim calcmode="lin" valueType="num">
                                      <p:cBhvr>
                                        <p:cTn id="68" dur="1000" fill="hold"/>
                                        <p:tgtEl>
                                          <p:spTgt spid="24"/>
                                        </p:tgtEl>
                                        <p:attrNameLst>
                                          <p:attrName>ppt_h</p:attrName>
                                        </p:attrNameLst>
                                      </p:cBhvr>
                                      <p:tavLst>
                                        <p:tav tm="0">
                                          <p:val>
                                            <p:fltVal val="0"/>
                                          </p:val>
                                        </p:tav>
                                        <p:tav tm="100000">
                                          <p:val>
                                            <p:strVal val="#ppt_h"/>
                                          </p:val>
                                        </p:tav>
                                      </p:tavLst>
                                    </p:anim>
                                    <p:animEffect transition="in" filter="fade">
                                      <p:cBhvr>
                                        <p:cTn id="69" dur="10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wipe(left)">
                                      <p:cBhvr>
                                        <p:cTn id="74" dur="1000"/>
                                        <p:tgtEl>
                                          <p:spTgt spid="10"/>
                                        </p:tgtEl>
                                      </p:cBhvr>
                                    </p:animEffect>
                                  </p:childTnLst>
                                </p:cTn>
                              </p:par>
                            </p:childTnLst>
                          </p:cTn>
                        </p:par>
                        <p:par>
                          <p:cTn id="75" fill="hold">
                            <p:stCondLst>
                              <p:cond delay="1000"/>
                            </p:stCondLst>
                            <p:childTnLst>
                              <p:par>
                                <p:cTn id="76" presetID="53" presetClass="entr" presetSubtype="0" fill="hold" grpId="0" nodeType="after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p:cTn id="78" dur="1000" fill="hold"/>
                                        <p:tgtEl>
                                          <p:spTgt spid="26"/>
                                        </p:tgtEl>
                                        <p:attrNameLst>
                                          <p:attrName>ppt_w</p:attrName>
                                        </p:attrNameLst>
                                      </p:cBhvr>
                                      <p:tavLst>
                                        <p:tav tm="0">
                                          <p:val>
                                            <p:fltVal val="0"/>
                                          </p:val>
                                        </p:tav>
                                        <p:tav tm="100000">
                                          <p:val>
                                            <p:strVal val="#ppt_w"/>
                                          </p:val>
                                        </p:tav>
                                      </p:tavLst>
                                    </p:anim>
                                    <p:anim calcmode="lin" valueType="num">
                                      <p:cBhvr>
                                        <p:cTn id="79" dur="1000" fill="hold"/>
                                        <p:tgtEl>
                                          <p:spTgt spid="26"/>
                                        </p:tgtEl>
                                        <p:attrNameLst>
                                          <p:attrName>ppt_h</p:attrName>
                                        </p:attrNameLst>
                                      </p:cBhvr>
                                      <p:tavLst>
                                        <p:tav tm="0">
                                          <p:val>
                                            <p:fltVal val="0"/>
                                          </p:val>
                                        </p:tav>
                                        <p:tav tm="100000">
                                          <p:val>
                                            <p:strVal val="#ppt_h"/>
                                          </p:val>
                                        </p:tav>
                                      </p:tavLst>
                                    </p:anim>
                                    <p:animEffect transition="in" filter="fade">
                                      <p:cBhvr>
                                        <p:cTn id="80" dur="1000"/>
                                        <p:tgtEl>
                                          <p:spTgt spid="26"/>
                                        </p:tgtEl>
                                      </p:cBhvr>
                                    </p:animEffect>
                                  </p:childTnLst>
                                </p:cTn>
                              </p:par>
                              <p:par>
                                <p:cTn id="81" presetID="10" presetClass="entr" presetSubtype="0" fill="hold"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4" grpId="0" animBg="1"/>
      <p:bldP spid="16" grpId="0" animBg="1"/>
      <p:bldP spid="17" grpId="0"/>
      <p:bldP spid="20" grpId="0"/>
      <p:bldP spid="21" grpId="0" animBg="1"/>
      <p:bldP spid="22" grpId="0" animBg="1"/>
      <p:bldP spid="23" grpId="0"/>
      <p:bldP spid="24" grpId="0"/>
      <p:bldP spid="25" grpId="0"/>
      <p:bldP spid="2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33788" y="0"/>
            <a:ext cx="9177788" cy="6858000"/>
            <a:chOff x="-33788" y="0"/>
            <a:chExt cx="9177788" cy="6858000"/>
          </a:xfrm>
        </p:grpSpPr>
        <p:grpSp>
          <p:nvGrpSpPr>
            <p:cNvPr id="24" name="Group 23"/>
            <p:cNvGrpSpPr/>
            <p:nvPr/>
          </p:nvGrpSpPr>
          <p:grpSpPr>
            <a:xfrm>
              <a:off x="-33788" y="0"/>
              <a:ext cx="9177788" cy="6858000"/>
              <a:chOff x="-33788" y="0"/>
              <a:chExt cx="9177788" cy="6858000"/>
            </a:xfrm>
          </p:grpSpPr>
          <p:sp>
            <p:nvSpPr>
              <p:cNvPr id="2" name="TextBox 1"/>
              <p:cNvSpPr txBox="1"/>
              <p:nvPr/>
            </p:nvSpPr>
            <p:spPr>
              <a:xfrm>
                <a:off x="533400" y="0"/>
                <a:ext cx="48585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George Vancouver</a:t>
                </a:r>
                <a:endParaRPr lang="en-US" sz="4800" b="1" dirty="0">
                  <a:solidFill>
                    <a:schemeClr val="accent5">
                      <a:lumMod val="50000"/>
                    </a:schemeClr>
                  </a:solidFill>
                  <a:effectLst>
                    <a:outerShdw dist="50800" dir="7200000" algn="ctr" rotWithShape="0">
                      <a:schemeClr val="tx1"/>
                    </a:outerShdw>
                  </a:effectLst>
                </a:endParaRPr>
              </a:p>
            </p:txBody>
          </p:sp>
          <p:pic>
            <p:nvPicPr>
              <p:cNvPr id="4" name="Picture 2"/>
              <p:cNvPicPr>
                <a:picLocks noChangeAspect="1" noChangeArrowheads="1"/>
              </p:cNvPicPr>
              <p:nvPr/>
            </p:nvPicPr>
            <p:blipFill>
              <a:blip r:embed="rId3" cstate="print"/>
              <a:srcRect r="-3501" b="26847"/>
              <a:stretch>
                <a:fillRect/>
              </a:stretch>
            </p:blipFill>
            <p:spPr bwMode="auto">
              <a:xfrm>
                <a:off x="6891337" y="762000"/>
                <a:ext cx="2252663" cy="2133600"/>
              </a:xfrm>
              <a:prstGeom prst="rect">
                <a:avLst/>
              </a:prstGeom>
              <a:noFill/>
              <a:ln w="9525">
                <a:noFill/>
                <a:miter lim="800000"/>
                <a:headEnd/>
                <a:tailEnd/>
              </a:ln>
              <a:effectLst/>
            </p:spPr>
          </p:pic>
          <p:sp>
            <p:nvSpPr>
              <p:cNvPr id="5" name="TextBox 4"/>
              <p:cNvSpPr txBox="1"/>
              <p:nvPr/>
            </p:nvSpPr>
            <p:spPr>
              <a:xfrm>
                <a:off x="0" y="725031"/>
                <a:ext cx="6858000" cy="2246769"/>
              </a:xfrm>
              <a:prstGeom prst="rect">
                <a:avLst/>
              </a:prstGeom>
              <a:noFill/>
            </p:spPr>
            <p:txBody>
              <a:bodyPr wrap="square" rtlCol="0">
                <a:spAutoFit/>
              </a:bodyPr>
              <a:lstStyle/>
              <a:p>
                <a:r>
                  <a:rPr lang="en-US" sz="2800" dirty="0" smtClean="0"/>
                  <a:t>- 1757, born in Norfolk, England</a:t>
                </a:r>
              </a:p>
              <a:p>
                <a:r>
                  <a:rPr lang="en-US" sz="2800" dirty="0" smtClean="0"/>
                  <a:t>- at 13, joins the Royal Navy</a:t>
                </a:r>
              </a:p>
              <a:p>
                <a:pPr>
                  <a:buFontTx/>
                  <a:buChar char="-"/>
                </a:pPr>
                <a:r>
                  <a:rPr lang="en-US" sz="2800" dirty="0" smtClean="0"/>
                  <a:t> at 15, with James Cook on 2</a:t>
                </a:r>
                <a:r>
                  <a:rPr lang="en-US" sz="2800" baseline="30000" dirty="0" smtClean="0"/>
                  <a:t>nd</a:t>
                </a:r>
                <a:r>
                  <a:rPr lang="en-US" sz="2800" dirty="0" smtClean="0"/>
                  <a:t> &amp; 3</a:t>
                </a:r>
                <a:r>
                  <a:rPr lang="en-US" sz="2800" baseline="30000" dirty="0" smtClean="0"/>
                  <a:t>rd</a:t>
                </a:r>
                <a:r>
                  <a:rPr lang="en-US" sz="2800" dirty="0" smtClean="0"/>
                  <a:t> voyages </a:t>
                </a:r>
              </a:p>
              <a:p>
                <a:r>
                  <a:rPr lang="en-US" sz="2800" dirty="0" smtClean="0"/>
                  <a:t>- 9 years of military service in West Indies</a:t>
                </a:r>
              </a:p>
              <a:p>
                <a:pPr>
                  <a:buFontTx/>
                  <a:buChar char="-"/>
                </a:pPr>
                <a:r>
                  <a:rPr lang="en-US" sz="2800" dirty="0" smtClean="0"/>
                  <a:t> at 35, leads expedition to New World</a:t>
                </a:r>
                <a:endParaRPr lang="en-US" sz="2800" dirty="0"/>
              </a:p>
            </p:txBody>
          </p:sp>
          <p:pic>
            <p:nvPicPr>
              <p:cNvPr id="9" name="Picture 13"/>
              <p:cNvPicPr>
                <a:picLocks noChangeAspect="1" noChangeArrowheads="1"/>
              </p:cNvPicPr>
              <p:nvPr/>
            </p:nvPicPr>
            <p:blipFill>
              <a:blip r:embed="rId4" cstate="print"/>
              <a:srcRect t="2619" r="467" b="5312"/>
              <a:stretch>
                <a:fillRect/>
              </a:stretch>
            </p:blipFill>
            <p:spPr bwMode="auto">
              <a:xfrm>
                <a:off x="0" y="2895600"/>
                <a:ext cx="9144000" cy="3962400"/>
              </a:xfrm>
              <a:prstGeom prst="rect">
                <a:avLst/>
              </a:prstGeom>
              <a:noFill/>
              <a:ln w="9525">
                <a:noFill/>
                <a:miter lim="800000"/>
                <a:headEnd/>
                <a:tailEnd/>
              </a:ln>
              <a:effectLst/>
            </p:spPr>
          </p:pic>
          <p:sp>
            <p:nvSpPr>
              <p:cNvPr id="10" name="Freeform 9"/>
              <p:cNvSpPr/>
              <p:nvPr/>
            </p:nvSpPr>
            <p:spPr>
              <a:xfrm>
                <a:off x="270294" y="3713671"/>
                <a:ext cx="868392" cy="2984739"/>
              </a:xfrm>
              <a:custGeom>
                <a:avLst/>
                <a:gdLst>
                  <a:gd name="connsiteX0" fmla="*/ 350807 w 3835879"/>
                  <a:gd name="connsiteY0" fmla="*/ 0 h 3082506"/>
                  <a:gd name="connsiteX1" fmla="*/ 92014 w 3835879"/>
                  <a:gd name="connsiteY1" fmla="*/ 465826 h 3082506"/>
                  <a:gd name="connsiteX2" fmla="*/ 74762 w 3835879"/>
                  <a:gd name="connsiteY2" fmla="*/ 1397479 h 3082506"/>
                  <a:gd name="connsiteX3" fmla="*/ 540588 w 3835879"/>
                  <a:gd name="connsiteY3" fmla="*/ 2656936 h 3082506"/>
                  <a:gd name="connsiteX4" fmla="*/ 868392 w 3835879"/>
                  <a:gd name="connsiteY4" fmla="*/ 2984739 h 3082506"/>
                  <a:gd name="connsiteX5" fmla="*/ 1593011 w 3835879"/>
                  <a:gd name="connsiteY5" fmla="*/ 3036498 h 3082506"/>
                  <a:gd name="connsiteX6" fmla="*/ 2455652 w 3835879"/>
                  <a:gd name="connsiteY6" fmla="*/ 3071003 h 3082506"/>
                  <a:gd name="connsiteX7" fmla="*/ 3214777 w 3835879"/>
                  <a:gd name="connsiteY7" fmla="*/ 3071003 h 3082506"/>
                  <a:gd name="connsiteX8" fmla="*/ 3835879 w 3835879"/>
                  <a:gd name="connsiteY8" fmla="*/ 3053751 h 3082506"/>
                  <a:gd name="connsiteX0" fmla="*/ 350807 w 3214777"/>
                  <a:gd name="connsiteY0" fmla="*/ 0 h 3076754"/>
                  <a:gd name="connsiteX1" fmla="*/ 92014 w 3214777"/>
                  <a:gd name="connsiteY1" fmla="*/ 465826 h 3076754"/>
                  <a:gd name="connsiteX2" fmla="*/ 74762 w 3214777"/>
                  <a:gd name="connsiteY2" fmla="*/ 1397479 h 3076754"/>
                  <a:gd name="connsiteX3" fmla="*/ 540588 w 3214777"/>
                  <a:gd name="connsiteY3" fmla="*/ 2656936 h 3076754"/>
                  <a:gd name="connsiteX4" fmla="*/ 868392 w 3214777"/>
                  <a:gd name="connsiteY4" fmla="*/ 2984739 h 3076754"/>
                  <a:gd name="connsiteX5" fmla="*/ 1593011 w 3214777"/>
                  <a:gd name="connsiteY5" fmla="*/ 3036498 h 3076754"/>
                  <a:gd name="connsiteX6" fmla="*/ 2455652 w 3214777"/>
                  <a:gd name="connsiteY6" fmla="*/ 3071003 h 3076754"/>
                  <a:gd name="connsiteX7" fmla="*/ 3214777 w 3214777"/>
                  <a:gd name="connsiteY7" fmla="*/ 3071003 h 3076754"/>
                  <a:gd name="connsiteX0" fmla="*/ 350807 w 2455652"/>
                  <a:gd name="connsiteY0" fmla="*/ 0 h 3071003"/>
                  <a:gd name="connsiteX1" fmla="*/ 92014 w 2455652"/>
                  <a:gd name="connsiteY1" fmla="*/ 465826 h 3071003"/>
                  <a:gd name="connsiteX2" fmla="*/ 74762 w 2455652"/>
                  <a:gd name="connsiteY2" fmla="*/ 1397479 h 3071003"/>
                  <a:gd name="connsiteX3" fmla="*/ 540588 w 2455652"/>
                  <a:gd name="connsiteY3" fmla="*/ 2656936 h 3071003"/>
                  <a:gd name="connsiteX4" fmla="*/ 868392 w 2455652"/>
                  <a:gd name="connsiteY4" fmla="*/ 2984739 h 3071003"/>
                  <a:gd name="connsiteX5" fmla="*/ 1593011 w 2455652"/>
                  <a:gd name="connsiteY5" fmla="*/ 3036498 h 3071003"/>
                  <a:gd name="connsiteX6" fmla="*/ 2455652 w 2455652"/>
                  <a:gd name="connsiteY6" fmla="*/ 3071003 h 3071003"/>
                  <a:gd name="connsiteX0" fmla="*/ 350807 w 1593011"/>
                  <a:gd name="connsiteY0" fmla="*/ 0 h 3047999"/>
                  <a:gd name="connsiteX1" fmla="*/ 92014 w 1593011"/>
                  <a:gd name="connsiteY1" fmla="*/ 465826 h 3047999"/>
                  <a:gd name="connsiteX2" fmla="*/ 74762 w 1593011"/>
                  <a:gd name="connsiteY2" fmla="*/ 1397479 h 3047999"/>
                  <a:gd name="connsiteX3" fmla="*/ 540588 w 1593011"/>
                  <a:gd name="connsiteY3" fmla="*/ 2656936 h 3047999"/>
                  <a:gd name="connsiteX4" fmla="*/ 868392 w 1593011"/>
                  <a:gd name="connsiteY4" fmla="*/ 2984739 h 3047999"/>
                  <a:gd name="connsiteX5" fmla="*/ 1593011 w 1593011"/>
                  <a:gd name="connsiteY5" fmla="*/ 3036498 h 3047999"/>
                  <a:gd name="connsiteX0" fmla="*/ 350807 w 868392"/>
                  <a:gd name="connsiteY0" fmla="*/ 0 h 2984739"/>
                  <a:gd name="connsiteX1" fmla="*/ 92014 w 868392"/>
                  <a:gd name="connsiteY1" fmla="*/ 465826 h 2984739"/>
                  <a:gd name="connsiteX2" fmla="*/ 74762 w 868392"/>
                  <a:gd name="connsiteY2" fmla="*/ 1397479 h 2984739"/>
                  <a:gd name="connsiteX3" fmla="*/ 540588 w 868392"/>
                  <a:gd name="connsiteY3" fmla="*/ 2656936 h 2984739"/>
                  <a:gd name="connsiteX4" fmla="*/ 868392 w 868392"/>
                  <a:gd name="connsiteY4" fmla="*/ 2984739 h 2984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92" h="2984739">
                    <a:moveTo>
                      <a:pt x="350807" y="0"/>
                    </a:moveTo>
                    <a:cubicBezTo>
                      <a:pt x="244414" y="116456"/>
                      <a:pt x="138021" y="232913"/>
                      <a:pt x="92014" y="465826"/>
                    </a:cubicBezTo>
                    <a:cubicBezTo>
                      <a:pt x="46007" y="698739"/>
                      <a:pt x="0" y="1032294"/>
                      <a:pt x="74762" y="1397479"/>
                    </a:cubicBezTo>
                    <a:cubicBezTo>
                      <a:pt x="149524" y="1762664"/>
                      <a:pt x="408316" y="2392393"/>
                      <a:pt x="540588" y="2656936"/>
                    </a:cubicBezTo>
                    <a:cubicBezTo>
                      <a:pt x="672860" y="2921479"/>
                      <a:pt x="692988" y="2921479"/>
                      <a:pt x="868392" y="2984739"/>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4382219" y="6249836"/>
                <a:ext cx="2191109" cy="511833"/>
              </a:xfrm>
              <a:custGeom>
                <a:avLst/>
                <a:gdLst>
                  <a:gd name="connsiteX0" fmla="*/ 0 w 2536166"/>
                  <a:gd name="connsiteY0" fmla="*/ 569343 h 730370"/>
                  <a:gd name="connsiteX1" fmla="*/ 345057 w 2536166"/>
                  <a:gd name="connsiteY1" fmla="*/ 448573 h 730370"/>
                  <a:gd name="connsiteX2" fmla="*/ 690113 w 2536166"/>
                  <a:gd name="connsiteY2" fmla="*/ 396815 h 730370"/>
                  <a:gd name="connsiteX3" fmla="*/ 1017917 w 2536166"/>
                  <a:gd name="connsiteY3" fmla="*/ 483079 h 730370"/>
                  <a:gd name="connsiteX4" fmla="*/ 1311215 w 2536166"/>
                  <a:gd name="connsiteY4" fmla="*/ 672860 h 730370"/>
                  <a:gd name="connsiteX5" fmla="*/ 1552755 w 2536166"/>
                  <a:gd name="connsiteY5" fmla="*/ 724619 h 730370"/>
                  <a:gd name="connsiteX6" fmla="*/ 1846053 w 2536166"/>
                  <a:gd name="connsiteY6" fmla="*/ 638354 h 730370"/>
                  <a:gd name="connsiteX7" fmla="*/ 2070340 w 2536166"/>
                  <a:gd name="connsiteY7" fmla="*/ 431320 h 730370"/>
                  <a:gd name="connsiteX8" fmla="*/ 2536166 w 2536166"/>
                  <a:gd name="connsiteY8" fmla="*/ 0 h 730370"/>
                  <a:gd name="connsiteX0" fmla="*/ 0 w 2191109"/>
                  <a:gd name="connsiteY0" fmla="*/ 448573 h 730370"/>
                  <a:gd name="connsiteX1" fmla="*/ 345056 w 2191109"/>
                  <a:gd name="connsiteY1" fmla="*/ 396815 h 730370"/>
                  <a:gd name="connsiteX2" fmla="*/ 672860 w 2191109"/>
                  <a:gd name="connsiteY2" fmla="*/ 483079 h 730370"/>
                  <a:gd name="connsiteX3" fmla="*/ 966158 w 2191109"/>
                  <a:gd name="connsiteY3" fmla="*/ 672860 h 730370"/>
                  <a:gd name="connsiteX4" fmla="*/ 1207698 w 2191109"/>
                  <a:gd name="connsiteY4" fmla="*/ 724619 h 730370"/>
                  <a:gd name="connsiteX5" fmla="*/ 1500996 w 2191109"/>
                  <a:gd name="connsiteY5" fmla="*/ 638354 h 730370"/>
                  <a:gd name="connsiteX6" fmla="*/ 1725283 w 2191109"/>
                  <a:gd name="connsiteY6" fmla="*/ 431320 h 730370"/>
                  <a:gd name="connsiteX7" fmla="*/ 2191109 w 2191109"/>
                  <a:gd name="connsiteY7" fmla="*/ 0 h 730370"/>
                  <a:gd name="connsiteX0" fmla="*/ 0 w 2191109"/>
                  <a:gd name="connsiteY0" fmla="*/ 448573 h 698739"/>
                  <a:gd name="connsiteX1" fmla="*/ 345056 w 2191109"/>
                  <a:gd name="connsiteY1" fmla="*/ 396815 h 698739"/>
                  <a:gd name="connsiteX2" fmla="*/ 672860 w 2191109"/>
                  <a:gd name="connsiteY2" fmla="*/ 483079 h 698739"/>
                  <a:gd name="connsiteX3" fmla="*/ 966158 w 2191109"/>
                  <a:gd name="connsiteY3" fmla="*/ 672860 h 698739"/>
                  <a:gd name="connsiteX4" fmla="*/ 1500996 w 2191109"/>
                  <a:gd name="connsiteY4" fmla="*/ 638354 h 698739"/>
                  <a:gd name="connsiteX5" fmla="*/ 1725283 w 2191109"/>
                  <a:gd name="connsiteY5" fmla="*/ 431320 h 698739"/>
                  <a:gd name="connsiteX6" fmla="*/ 2191109 w 2191109"/>
                  <a:gd name="connsiteY6" fmla="*/ 0 h 698739"/>
                  <a:gd name="connsiteX0" fmla="*/ 0 w 2191109"/>
                  <a:gd name="connsiteY0" fmla="*/ 448573 h 681486"/>
                  <a:gd name="connsiteX1" fmla="*/ 345056 w 2191109"/>
                  <a:gd name="connsiteY1" fmla="*/ 396815 h 681486"/>
                  <a:gd name="connsiteX2" fmla="*/ 672860 w 2191109"/>
                  <a:gd name="connsiteY2" fmla="*/ 483079 h 681486"/>
                  <a:gd name="connsiteX3" fmla="*/ 966158 w 2191109"/>
                  <a:gd name="connsiteY3" fmla="*/ 672860 h 681486"/>
                  <a:gd name="connsiteX4" fmla="*/ 1725283 w 2191109"/>
                  <a:gd name="connsiteY4" fmla="*/ 431320 h 681486"/>
                  <a:gd name="connsiteX5" fmla="*/ 2191109 w 2191109"/>
                  <a:gd name="connsiteY5" fmla="*/ 0 h 681486"/>
                  <a:gd name="connsiteX0" fmla="*/ 0 w 2191109"/>
                  <a:gd name="connsiteY0" fmla="*/ 448573 h 511833"/>
                  <a:gd name="connsiteX1" fmla="*/ 345056 w 2191109"/>
                  <a:gd name="connsiteY1" fmla="*/ 396815 h 511833"/>
                  <a:gd name="connsiteX2" fmla="*/ 672860 w 2191109"/>
                  <a:gd name="connsiteY2" fmla="*/ 483079 h 511833"/>
                  <a:gd name="connsiteX3" fmla="*/ 1725283 w 2191109"/>
                  <a:gd name="connsiteY3" fmla="*/ 431320 h 511833"/>
                  <a:gd name="connsiteX4" fmla="*/ 2191109 w 2191109"/>
                  <a:gd name="connsiteY4" fmla="*/ 0 h 511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109" h="511833">
                    <a:moveTo>
                      <a:pt x="0" y="448573"/>
                    </a:moveTo>
                    <a:cubicBezTo>
                      <a:pt x="115019" y="419818"/>
                      <a:pt x="232913" y="391064"/>
                      <a:pt x="345056" y="396815"/>
                    </a:cubicBezTo>
                    <a:cubicBezTo>
                      <a:pt x="457199" y="402566"/>
                      <a:pt x="442822" y="477328"/>
                      <a:pt x="672860" y="483079"/>
                    </a:cubicBezTo>
                    <a:cubicBezTo>
                      <a:pt x="902898" y="488830"/>
                      <a:pt x="1472242" y="511833"/>
                      <a:pt x="1725283" y="431320"/>
                    </a:cubicBezTo>
                    <a:lnTo>
                      <a:pt x="2191109" y="0"/>
                    </a:ln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5658928" y="4817853"/>
                <a:ext cx="928778" cy="1328468"/>
              </a:xfrm>
              <a:custGeom>
                <a:avLst/>
                <a:gdLst>
                  <a:gd name="connsiteX0" fmla="*/ 879895 w 928778"/>
                  <a:gd name="connsiteY0" fmla="*/ 1328468 h 1328468"/>
                  <a:gd name="connsiteX1" fmla="*/ 879895 w 928778"/>
                  <a:gd name="connsiteY1" fmla="*/ 1224951 h 1328468"/>
                  <a:gd name="connsiteX2" fmla="*/ 586597 w 928778"/>
                  <a:gd name="connsiteY2" fmla="*/ 862641 h 1328468"/>
                  <a:gd name="connsiteX3" fmla="*/ 276046 w 928778"/>
                  <a:gd name="connsiteY3" fmla="*/ 362309 h 1328468"/>
                  <a:gd name="connsiteX4" fmla="*/ 0 w 928778"/>
                  <a:gd name="connsiteY4" fmla="*/ 0 h 1328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78" h="1328468">
                    <a:moveTo>
                      <a:pt x="879895" y="1328468"/>
                    </a:moveTo>
                    <a:cubicBezTo>
                      <a:pt x="904336" y="1315528"/>
                      <a:pt x="928778" y="1302589"/>
                      <a:pt x="879895" y="1224951"/>
                    </a:cubicBezTo>
                    <a:cubicBezTo>
                      <a:pt x="831012" y="1147313"/>
                      <a:pt x="687238" y="1006414"/>
                      <a:pt x="586597" y="862641"/>
                    </a:cubicBezTo>
                    <a:cubicBezTo>
                      <a:pt x="485956" y="718868"/>
                      <a:pt x="373812" y="506082"/>
                      <a:pt x="276046" y="362309"/>
                    </a:cubicBezTo>
                    <a:cubicBezTo>
                      <a:pt x="178280" y="218536"/>
                      <a:pt x="89140" y="109268"/>
                      <a:pt x="0" y="0"/>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5638800" y="4343400"/>
                <a:ext cx="990600" cy="381000"/>
              </a:xfrm>
              <a:custGeom>
                <a:avLst/>
                <a:gdLst>
                  <a:gd name="connsiteX0" fmla="*/ 0 w 759125"/>
                  <a:gd name="connsiteY0" fmla="*/ 224286 h 227162"/>
                  <a:gd name="connsiteX1" fmla="*/ 414068 w 759125"/>
                  <a:gd name="connsiteY1" fmla="*/ 189781 h 227162"/>
                  <a:gd name="connsiteX2" fmla="*/ 759125 w 759125"/>
                  <a:gd name="connsiteY2" fmla="*/ 0 h 227162"/>
                </a:gdLst>
                <a:ahLst/>
                <a:cxnLst>
                  <a:cxn ang="0">
                    <a:pos x="connsiteX0" y="connsiteY0"/>
                  </a:cxn>
                  <a:cxn ang="0">
                    <a:pos x="connsiteX1" y="connsiteY1"/>
                  </a:cxn>
                  <a:cxn ang="0">
                    <a:pos x="connsiteX2" y="connsiteY2"/>
                  </a:cxn>
                </a:cxnLst>
                <a:rect l="l" t="t" r="r" b="b"/>
                <a:pathLst>
                  <a:path w="759125" h="227162">
                    <a:moveTo>
                      <a:pt x="0" y="224286"/>
                    </a:moveTo>
                    <a:cubicBezTo>
                      <a:pt x="143773" y="225724"/>
                      <a:pt x="287547" y="227162"/>
                      <a:pt x="414068" y="189781"/>
                    </a:cubicBezTo>
                    <a:cubicBezTo>
                      <a:pt x="540589" y="152400"/>
                      <a:pt x="649857" y="76200"/>
                      <a:pt x="759125" y="0"/>
                    </a:cubicBezTo>
                  </a:path>
                </a:pathLst>
              </a:custGeom>
              <a:ln w="127000" cap="rnd">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1069674" y="6681159"/>
                <a:ext cx="3197526" cy="100641"/>
              </a:xfrm>
              <a:custGeom>
                <a:avLst/>
                <a:gdLst>
                  <a:gd name="connsiteX0" fmla="*/ 0 w 2898476"/>
                  <a:gd name="connsiteY0" fmla="*/ 0 h 224287"/>
                  <a:gd name="connsiteX1" fmla="*/ 690114 w 2898476"/>
                  <a:gd name="connsiteY1" fmla="*/ 120770 h 224287"/>
                  <a:gd name="connsiteX2" fmla="*/ 1535502 w 2898476"/>
                  <a:gd name="connsiteY2" fmla="*/ 103517 h 224287"/>
                  <a:gd name="connsiteX3" fmla="*/ 2622431 w 2898476"/>
                  <a:gd name="connsiteY3" fmla="*/ 207034 h 224287"/>
                  <a:gd name="connsiteX4" fmla="*/ 2898476 w 2898476"/>
                  <a:gd name="connsiteY4" fmla="*/ 172529 h 22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76" h="224287">
                    <a:moveTo>
                      <a:pt x="0" y="0"/>
                    </a:moveTo>
                    <a:cubicBezTo>
                      <a:pt x="217098" y="51758"/>
                      <a:pt x="434197" y="103517"/>
                      <a:pt x="690114" y="120770"/>
                    </a:cubicBezTo>
                    <a:cubicBezTo>
                      <a:pt x="946031" y="138023"/>
                      <a:pt x="1213449" y="89140"/>
                      <a:pt x="1535502" y="103517"/>
                    </a:cubicBezTo>
                    <a:cubicBezTo>
                      <a:pt x="1857555" y="117894"/>
                      <a:pt x="2395269" y="195532"/>
                      <a:pt x="2622431" y="207034"/>
                    </a:cubicBezTo>
                    <a:cubicBezTo>
                      <a:pt x="2849593" y="218536"/>
                      <a:pt x="2852469" y="224287"/>
                      <a:pt x="2898476" y="172529"/>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5-Point Star 14"/>
              <p:cNvSpPr/>
              <p:nvPr/>
            </p:nvSpPr>
            <p:spPr>
              <a:xfrm>
                <a:off x="533400" y="3276600"/>
                <a:ext cx="3810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rot="20449910">
                <a:off x="-33788" y="2934841"/>
                <a:ext cx="1204176" cy="461665"/>
              </a:xfrm>
              <a:prstGeom prst="rect">
                <a:avLst/>
              </a:prstGeom>
              <a:noFill/>
            </p:spPr>
            <p:txBody>
              <a:bodyPr wrap="none" rtlCol="0">
                <a:spAutoFit/>
              </a:bodyPr>
              <a:lstStyle/>
              <a:p>
                <a:r>
                  <a:rPr lang="en-US" sz="2400" b="1" dirty="0" smtClean="0"/>
                  <a:t>England</a:t>
                </a:r>
                <a:endParaRPr lang="en-US" sz="2400" b="1" dirty="0"/>
              </a:p>
            </p:txBody>
          </p:sp>
          <p:sp>
            <p:nvSpPr>
              <p:cNvPr id="17" name="TextBox 16"/>
              <p:cNvSpPr txBox="1"/>
              <p:nvPr/>
            </p:nvSpPr>
            <p:spPr>
              <a:xfrm rot="20184609">
                <a:off x="3389997" y="5883758"/>
                <a:ext cx="1320618" cy="461665"/>
              </a:xfrm>
              <a:prstGeom prst="rect">
                <a:avLst/>
              </a:prstGeom>
              <a:noFill/>
            </p:spPr>
            <p:txBody>
              <a:bodyPr wrap="none" rtlCol="0">
                <a:spAutoFit/>
              </a:bodyPr>
              <a:lstStyle/>
              <a:p>
                <a:r>
                  <a:rPr lang="en-US" sz="2400" b="1" dirty="0" smtClean="0"/>
                  <a:t>Australia</a:t>
                </a:r>
                <a:endParaRPr lang="en-US" sz="2400" b="1" dirty="0"/>
              </a:p>
            </p:txBody>
          </p:sp>
          <p:sp>
            <p:nvSpPr>
              <p:cNvPr id="18" name="Oval 17"/>
              <p:cNvSpPr/>
              <p:nvPr/>
            </p:nvSpPr>
            <p:spPr>
              <a:xfrm>
                <a:off x="6400800" y="6019800"/>
                <a:ext cx="1524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486400" y="4648200"/>
                <a:ext cx="1524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20495552">
                <a:off x="5536544" y="5810560"/>
                <a:ext cx="889154" cy="461665"/>
              </a:xfrm>
              <a:prstGeom prst="rect">
                <a:avLst/>
              </a:prstGeom>
            </p:spPr>
            <p:txBody>
              <a:bodyPr wrap="none">
                <a:spAutoFit/>
              </a:bodyPr>
              <a:lstStyle/>
              <a:p>
                <a:r>
                  <a:rPr lang="en-US" sz="2400" b="1" dirty="0" smtClean="0"/>
                  <a:t>Tahiti</a:t>
                </a:r>
                <a:endParaRPr lang="en-US" sz="2400" b="1" dirty="0"/>
              </a:p>
            </p:txBody>
          </p:sp>
          <p:sp>
            <p:nvSpPr>
              <p:cNvPr id="21" name="TextBox 20"/>
              <p:cNvSpPr txBox="1"/>
              <p:nvPr/>
            </p:nvSpPr>
            <p:spPr>
              <a:xfrm rot="20449910">
                <a:off x="4770431" y="4254347"/>
                <a:ext cx="1057341" cy="461665"/>
              </a:xfrm>
              <a:prstGeom prst="rect">
                <a:avLst/>
              </a:prstGeom>
              <a:noFill/>
            </p:spPr>
            <p:txBody>
              <a:bodyPr wrap="none" rtlCol="0">
                <a:spAutoFit/>
              </a:bodyPr>
              <a:lstStyle/>
              <a:p>
                <a:r>
                  <a:rPr lang="en-US" sz="2400" b="1" dirty="0" smtClean="0"/>
                  <a:t>Hawaii</a:t>
                </a:r>
                <a:endParaRPr lang="en-US" sz="2400" b="1" dirty="0"/>
              </a:p>
            </p:txBody>
          </p:sp>
          <p:sp>
            <p:nvSpPr>
              <p:cNvPr id="22" name="TextBox 21"/>
              <p:cNvSpPr txBox="1"/>
              <p:nvPr/>
            </p:nvSpPr>
            <p:spPr>
              <a:xfrm>
                <a:off x="914400" y="3392269"/>
                <a:ext cx="1120820" cy="646331"/>
              </a:xfrm>
              <a:prstGeom prst="rect">
                <a:avLst/>
              </a:prstGeom>
              <a:noFill/>
            </p:spPr>
            <p:txBody>
              <a:bodyPr wrap="none" rtlCol="0">
                <a:spAutoFit/>
              </a:bodyPr>
              <a:lstStyle/>
              <a:p>
                <a:r>
                  <a:rPr lang="en-US" sz="3600" b="1" dirty="0" smtClean="0">
                    <a:solidFill>
                      <a:schemeClr val="bg1"/>
                    </a:solidFill>
                  </a:rPr>
                  <a:t>1791</a:t>
                </a:r>
                <a:endParaRPr lang="en-US" sz="3600" b="1" dirty="0">
                  <a:solidFill>
                    <a:schemeClr val="bg1"/>
                  </a:solidFill>
                </a:endParaRPr>
              </a:p>
            </p:txBody>
          </p:sp>
          <p:sp>
            <p:nvSpPr>
              <p:cNvPr id="23" name="TextBox 22"/>
              <p:cNvSpPr txBox="1"/>
              <p:nvPr/>
            </p:nvSpPr>
            <p:spPr>
              <a:xfrm>
                <a:off x="6880180" y="3697069"/>
                <a:ext cx="1120820" cy="646331"/>
              </a:xfrm>
              <a:prstGeom prst="rect">
                <a:avLst/>
              </a:prstGeom>
              <a:noFill/>
            </p:spPr>
            <p:txBody>
              <a:bodyPr wrap="none" rtlCol="0">
                <a:spAutoFit/>
              </a:bodyPr>
              <a:lstStyle/>
              <a:p>
                <a:r>
                  <a:rPr lang="en-US" sz="3600" b="1" dirty="0" smtClean="0">
                    <a:solidFill>
                      <a:schemeClr val="bg1"/>
                    </a:solidFill>
                  </a:rPr>
                  <a:t>1792</a:t>
                </a:r>
                <a:endParaRPr lang="en-US" sz="3600" b="1" dirty="0">
                  <a:solidFill>
                    <a:schemeClr val="bg1"/>
                  </a:solidFill>
                </a:endParaRPr>
              </a:p>
            </p:txBody>
          </p:sp>
        </p:grpSp>
        <p:sp>
          <p:nvSpPr>
            <p:cNvPr id="28" name="TextBox 27"/>
            <p:cNvSpPr txBox="1"/>
            <p:nvPr/>
          </p:nvSpPr>
          <p:spPr>
            <a:xfrm>
              <a:off x="3505200" y="3352800"/>
              <a:ext cx="3581400" cy="584775"/>
            </a:xfrm>
            <a:prstGeom prst="rect">
              <a:avLst/>
            </a:prstGeom>
            <a:solidFill>
              <a:schemeClr val="bg2">
                <a:alpha val="52000"/>
              </a:schemeClr>
            </a:solid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What does he find?</a:t>
              </a:r>
            </a:p>
          </p:txBody>
        </p:sp>
      </p:grpSp>
      <p:sp>
        <p:nvSpPr>
          <p:cNvPr id="3" name="TextBox 2"/>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1757</a:t>
            </a:r>
          </a:p>
        </p:txBody>
      </p:sp>
      <p:sp>
        <p:nvSpPr>
          <p:cNvPr id="25" name="TextBox 24"/>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1827</a:t>
            </a:r>
          </a:p>
        </p:txBody>
      </p:sp>
      <p:sp>
        <p:nvSpPr>
          <p:cNvPr id="26" name="TextBox 25"/>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1800</a:t>
            </a:r>
          </a:p>
        </p:txBody>
      </p:sp>
      <p:sp>
        <p:nvSpPr>
          <p:cNvPr id="27" name="TextBox 26"/>
          <p:cNvSpPr txBox="1"/>
          <p:nvPr/>
        </p:nvSpPr>
        <p:spPr>
          <a:xfrm>
            <a:off x="539880" y="0"/>
            <a:ext cx="4641720"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Mathais</a:t>
            </a:r>
            <a:r>
              <a:rPr lang="en-US" sz="4800" b="1" dirty="0" smtClean="0">
                <a:solidFill>
                  <a:schemeClr val="accent5">
                    <a:lumMod val="50000"/>
                  </a:schemeClr>
                </a:solidFill>
                <a:effectLst>
                  <a:outerShdw dist="50800" dir="7200000" algn="ctr" rotWithShape="0">
                    <a:schemeClr val="tx1"/>
                  </a:outerShdw>
                </a:effectLst>
              </a:rPr>
              <a:t> B. </a:t>
            </a:r>
            <a:r>
              <a:rPr lang="en-US" sz="4800" b="1" dirty="0" err="1" smtClean="0">
                <a:solidFill>
                  <a:schemeClr val="accent5">
                    <a:lumMod val="50000"/>
                  </a:schemeClr>
                </a:solidFill>
                <a:effectLst>
                  <a:outerShdw dist="50800" dir="7200000" algn="ctr" rotWithShape="0">
                    <a:schemeClr val="tx1"/>
                  </a:outerShdw>
                </a:effectLst>
              </a:rPr>
              <a:t>Supan</a:t>
            </a:r>
            <a:endParaRPr lang="en-US" sz="4800" b="1" dirty="0">
              <a:solidFill>
                <a:schemeClr val="accent5">
                  <a:lumMod val="50000"/>
                </a:schemeClr>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29"/>
                                        </p:tgtEl>
                                      </p:cBhvr>
                                    </p:animEffect>
                                    <p:set>
                                      <p:cBhvr>
                                        <p:cTn id="7" dur="1" fill="hold">
                                          <p:stCondLst>
                                            <p:cond delay="1999"/>
                                          </p:stCondLst>
                                        </p:cTn>
                                        <p:tgtEl>
                                          <p:spTgt spid="29"/>
                                        </p:tgtEl>
                                        <p:attrNameLst>
                                          <p:attrName>style.visibility</p:attrName>
                                        </p:attrNameLst>
                                      </p:cBhvr>
                                      <p:to>
                                        <p:strVal val="hidden"/>
                                      </p:to>
                                    </p:set>
                                  </p:childTnLst>
                                </p:cTn>
                              </p:par>
                              <p:par>
                                <p:cTn id="8" presetID="49" presetClass="exit" presetSubtype="0" accel="100000" fill="hold" grpId="1" nodeType="withEffect">
                                  <p:stCondLst>
                                    <p:cond delay="500"/>
                                  </p:stCondLst>
                                  <p:childTnLst>
                                    <p:anim calcmode="lin" valueType="num">
                                      <p:cBhvr>
                                        <p:cTn id="9" dur="1000"/>
                                        <p:tgtEl>
                                          <p:spTgt spid="3"/>
                                        </p:tgtEl>
                                        <p:attrNameLst>
                                          <p:attrName>ppt_w</p:attrName>
                                        </p:attrNameLst>
                                      </p:cBhvr>
                                      <p:tavLst>
                                        <p:tav tm="0">
                                          <p:val>
                                            <p:strVal val="ppt_w"/>
                                          </p:val>
                                        </p:tav>
                                        <p:tav tm="100000">
                                          <p:val>
                                            <p:fltVal val="0"/>
                                          </p:val>
                                        </p:tav>
                                      </p:tavLst>
                                    </p:anim>
                                    <p:anim calcmode="lin" valueType="num">
                                      <p:cBhvr>
                                        <p:cTn id="10" dur="1000"/>
                                        <p:tgtEl>
                                          <p:spTgt spid="3"/>
                                        </p:tgtEl>
                                        <p:attrNameLst>
                                          <p:attrName>ppt_h</p:attrName>
                                        </p:attrNameLst>
                                      </p:cBhvr>
                                      <p:tavLst>
                                        <p:tav tm="0">
                                          <p:val>
                                            <p:strVal val="ppt_h"/>
                                          </p:val>
                                        </p:tav>
                                        <p:tav tm="100000">
                                          <p:val>
                                            <p:fltVal val="0"/>
                                          </p:val>
                                        </p:tav>
                                      </p:tavLst>
                                    </p:anim>
                                    <p:anim calcmode="lin" valueType="num">
                                      <p:cBhvr>
                                        <p:cTn id="11" dur="1000"/>
                                        <p:tgtEl>
                                          <p:spTgt spid="3"/>
                                        </p:tgtEl>
                                        <p:attrNameLst>
                                          <p:attrName>style.rotation</p:attrName>
                                        </p:attrNameLst>
                                      </p:cBhvr>
                                      <p:tavLst>
                                        <p:tav tm="0">
                                          <p:val>
                                            <p:fltVal val="0"/>
                                          </p:val>
                                        </p:tav>
                                        <p:tav tm="100000">
                                          <p:val>
                                            <p:fltVal val="360"/>
                                          </p:val>
                                        </p:tav>
                                      </p:tavLst>
                                    </p:anim>
                                    <p:animEffect transition="out" filter="fade">
                                      <p:cBhvr>
                                        <p:cTn id="12" dur="1000"/>
                                        <p:tgtEl>
                                          <p:spTgt spid="3"/>
                                        </p:tgtEl>
                                      </p:cBhvr>
                                    </p:animEffect>
                                    <p:set>
                                      <p:cBhvr>
                                        <p:cTn id="13" dur="1" fill="hold">
                                          <p:stCondLst>
                                            <p:cond delay="999"/>
                                          </p:stCondLst>
                                        </p:cTn>
                                        <p:tgtEl>
                                          <p:spTgt spid="3"/>
                                        </p:tgtEl>
                                        <p:attrNameLst>
                                          <p:attrName>style.visibility</p:attrName>
                                        </p:attrNameLst>
                                      </p:cBhvr>
                                      <p:to>
                                        <p:strVal val="hidden"/>
                                      </p:to>
                                    </p:set>
                                  </p:childTnLst>
                                </p:cTn>
                              </p:par>
                              <p:par>
                                <p:cTn id="14" presetID="49" presetClass="entr" presetSubtype="0" decel="100000" fill="hold" grpId="0" nodeType="withEffect">
                                  <p:stCondLst>
                                    <p:cond delay="500"/>
                                  </p:stCondLst>
                                  <p:childTnLst>
                                    <p:set>
                                      <p:cBhvr>
                                        <p:cTn id="15" dur="1" fill="hold">
                                          <p:stCondLst>
                                            <p:cond delay="0"/>
                                          </p:stCondLst>
                                        </p:cTn>
                                        <p:tgtEl>
                                          <p:spTgt spid="26"/>
                                        </p:tgtEl>
                                        <p:attrNameLst>
                                          <p:attrName>style.visibility</p:attrName>
                                        </p:attrNameLst>
                                      </p:cBhvr>
                                      <p:to>
                                        <p:strVal val="visible"/>
                                      </p:to>
                                    </p:set>
                                    <p:anim calcmode="lin" valueType="num">
                                      <p:cBhvr>
                                        <p:cTn id="16" dur="1000" fill="hold"/>
                                        <p:tgtEl>
                                          <p:spTgt spid="26"/>
                                        </p:tgtEl>
                                        <p:attrNameLst>
                                          <p:attrName>ppt_w</p:attrName>
                                        </p:attrNameLst>
                                      </p:cBhvr>
                                      <p:tavLst>
                                        <p:tav tm="0">
                                          <p:val>
                                            <p:fltVal val="0"/>
                                          </p:val>
                                        </p:tav>
                                        <p:tav tm="100000">
                                          <p:val>
                                            <p:strVal val="#ppt_w"/>
                                          </p:val>
                                        </p:tav>
                                      </p:tavLst>
                                    </p:anim>
                                    <p:anim calcmode="lin" valueType="num">
                                      <p:cBhvr>
                                        <p:cTn id="17" dur="1000" fill="hold"/>
                                        <p:tgtEl>
                                          <p:spTgt spid="26"/>
                                        </p:tgtEl>
                                        <p:attrNameLst>
                                          <p:attrName>ppt_h</p:attrName>
                                        </p:attrNameLst>
                                      </p:cBhvr>
                                      <p:tavLst>
                                        <p:tav tm="0">
                                          <p:val>
                                            <p:fltVal val="0"/>
                                          </p:val>
                                        </p:tav>
                                        <p:tav tm="100000">
                                          <p:val>
                                            <p:strVal val="#ppt_h"/>
                                          </p:val>
                                        </p:tav>
                                      </p:tavLst>
                                    </p:anim>
                                    <p:anim calcmode="lin" valueType="num">
                                      <p:cBhvr>
                                        <p:cTn id="18" dur="1000" fill="hold"/>
                                        <p:tgtEl>
                                          <p:spTgt spid="26"/>
                                        </p:tgtEl>
                                        <p:attrNameLst>
                                          <p:attrName>style.rotation</p:attrName>
                                        </p:attrNameLst>
                                      </p:cBhvr>
                                      <p:tavLst>
                                        <p:tav tm="0">
                                          <p:val>
                                            <p:fltVal val="360"/>
                                          </p:val>
                                        </p:tav>
                                        <p:tav tm="100000">
                                          <p:val>
                                            <p:fltVal val="0"/>
                                          </p:val>
                                        </p:tav>
                                      </p:tavLst>
                                    </p:anim>
                                    <p:animEffect transition="in" filter="fade">
                                      <p:cBhvr>
                                        <p:cTn id="19" dur="1000"/>
                                        <p:tgtEl>
                                          <p:spTgt spid="26"/>
                                        </p:tgtEl>
                                      </p:cBhvr>
                                    </p:animEffect>
                                  </p:childTnLst>
                                </p:cTn>
                              </p:par>
                              <p:par>
                                <p:cTn id="20" presetID="49" presetClass="exit" presetSubtype="0" accel="100000" fill="hold" grpId="1" nodeType="withEffect">
                                  <p:stCondLst>
                                    <p:cond delay="1000"/>
                                  </p:stCondLst>
                                  <p:childTnLst>
                                    <p:anim calcmode="lin" valueType="num">
                                      <p:cBhvr>
                                        <p:cTn id="21" dur="1000"/>
                                        <p:tgtEl>
                                          <p:spTgt spid="26"/>
                                        </p:tgtEl>
                                        <p:attrNameLst>
                                          <p:attrName>ppt_w</p:attrName>
                                        </p:attrNameLst>
                                      </p:cBhvr>
                                      <p:tavLst>
                                        <p:tav tm="0">
                                          <p:val>
                                            <p:strVal val="ppt_w"/>
                                          </p:val>
                                        </p:tav>
                                        <p:tav tm="100000">
                                          <p:val>
                                            <p:fltVal val="0"/>
                                          </p:val>
                                        </p:tav>
                                      </p:tavLst>
                                    </p:anim>
                                    <p:anim calcmode="lin" valueType="num">
                                      <p:cBhvr>
                                        <p:cTn id="22" dur="1000"/>
                                        <p:tgtEl>
                                          <p:spTgt spid="26"/>
                                        </p:tgtEl>
                                        <p:attrNameLst>
                                          <p:attrName>ppt_h</p:attrName>
                                        </p:attrNameLst>
                                      </p:cBhvr>
                                      <p:tavLst>
                                        <p:tav tm="0">
                                          <p:val>
                                            <p:strVal val="ppt_h"/>
                                          </p:val>
                                        </p:tav>
                                        <p:tav tm="100000">
                                          <p:val>
                                            <p:fltVal val="0"/>
                                          </p:val>
                                        </p:tav>
                                      </p:tavLst>
                                    </p:anim>
                                    <p:anim calcmode="lin" valueType="num">
                                      <p:cBhvr>
                                        <p:cTn id="23" dur="1000"/>
                                        <p:tgtEl>
                                          <p:spTgt spid="26"/>
                                        </p:tgtEl>
                                        <p:attrNameLst>
                                          <p:attrName>style.rotation</p:attrName>
                                        </p:attrNameLst>
                                      </p:cBhvr>
                                      <p:tavLst>
                                        <p:tav tm="0">
                                          <p:val>
                                            <p:fltVal val="0"/>
                                          </p:val>
                                        </p:tav>
                                        <p:tav tm="100000">
                                          <p:val>
                                            <p:fltVal val="360"/>
                                          </p:val>
                                        </p:tav>
                                      </p:tavLst>
                                    </p:anim>
                                    <p:animEffect transition="out" filter="fade">
                                      <p:cBhvr>
                                        <p:cTn id="24" dur="1000"/>
                                        <p:tgtEl>
                                          <p:spTgt spid="26"/>
                                        </p:tgtEl>
                                      </p:cBhvr>
                                    </p:animEffect>
                                    <p:set>
                                      <p:cBhvr>
                                        <p:cTn id="25" dur="1" fill="hold">
                                          <p:stCondLst>
                                            <p:cond delay="999"/>
                                          </p:stCondLst>
                                        </p:cTn>
                                        <p:tgtEl>
                                          <p:spTgt spid="26"/>
                                        </p:tgtEl>
                                        <p:attrNameLst>
                                          <p:attrName>style.visibility</p:attrName>
                                        </p:attrNameLst>
                                      </p:cBhvr>
                                      <p:to>
                                        <p:strVal val="hidden"/>
                                      </p:to>
                                    </p:set>
                                  </p:childTnLst>
                                </p:cTn>
                              </p:par>
                              <p:par>
                                <p:cTn id="26" presetID="49" presetClass="entr" presetSubtype="0" decel="100000" fill="hold" grpId="0" nodeType="withEffect">
                                  <p:stCondLst>
                                    <p:cond delay="1000"/>
                                  </p:stCondLst>
                                  <p:childTnLst>
                                    <p:set>
                                      <p:cBhvr>
                                        <p:cTn id="27" dur="1" fill="hold">
                                          <p:stCondLst>
                                            <p:cond delay="0"/>
                                          </p:stCondLst>
                                        </p:cTn>
                                        <p:tgtEl>
                                          <p:spTgt spid="25"/>
                                        </p:tgtEl>
                                        <p:attrNameLst>
                                          <p:attrName>style.visibility</p:attrName>
                                        </p:attrNameLst>
                                      </p:cBhvr>
                                      <p:to>
                                        <p:strVal val="visible"/>
                                      </p:to>
                                    </p:set>
                                    <p:anim calcmode="lin" valueType="num">
                                      <p:cBhvr>
                                        <p:cTn id="28" dur="1000" fill="hold"/>
                                        <p:tgtEl>
                                          <p:spTgt spid="25"/>
                                        </p:tgtEl>
                                        <p:attrNameLst>
                                          <p:attrName>ppt_w</p:attrName>
                                        </p:attrNameLst>
                                      </p:cBhvr>
                                      <p:tavLst>
                                        <p:tav tm="0">
                                          <p:val>
                                            <p:fltVal val="0"/>
                                          </p:val>
                                        </p:tav>
                                        <p:tav tm="100000">
                                          <p:val>
                                            <p:strVal val="#ppt_w"/>
                                          </p:val>
                                        </p:tav>
                                      </p:tavLst>
                                    </p:anim>
                                    <p:anim calcmode="lin" valueType="num">
                                      <p:cBhvr>
                                        <p:cTn id="29" dur="1000" fill="hold"/>
                                        <p:tgtEl>
                                          <p:spTgt spid="25"/>
                                        </p:tgtEl>
                                        <p:attrNameLst>
                                          <p:attrName>ppt_h</p:attrName>
                                        </p:attrNameLst>
                                      </p:cBhvr>
                                      <p:tavLst>
                                        <p:tav tm="0">
                                          <p:val>
                                            <p:fltVal val="0"/>
                                          </p:val>
                                        </p:tav>
                                        <p:tav tm="100000">
                                          <p:val>
                                            <p:strVal val="#ppt_h"/>
                                          </p:val>
                                        </p:tav>
                                      </p:tavLst>
                                    </p:anim>
                                    <p:anim calcmode="lin" valueType="num">
                                      <p:cBhvr>
                                        <p:cTn id="30" dur="1000" fill="hold"/>
                                        <p:tgtEl>
                                          <p:spTgt spid="25"/>
                                        </p:tgtEl>
                                        <p:attrNameLst>
                                          <p:attrName>style.rotation</p:attrName>
                                        </p:attrNameLst>
                                      </p:cBhvr>
                                      <p:tavLst>
                                        <p:tav tm="0">
                                          <p:val>
                                            <p:fltVal val="360"/>
                                          </p:val>
                                        </p:tav>
                                        <p:tav tm="100000">
                                          <p:val>
                                            <p:fltVal val="0"/>
                                          </p:val>
                                        </p:tav>
                                      </p:tavLst>
                                    </p:anim>
                                    <p:animEffect transition="in" filter="fade">
                                      <p:cBhvr>
                                        <p:cTn id="31" dur="1000"/>
                                        <p:tgtEl>
                                          <p:spTgt spid="25"/>
                                        </p:tgtEl>
                                      </p:cBhvr>
                                    </p:animEffect>
                                  </p:childTnLst>
                                </p:cTn>
                              </p:par>
                              <p:par>
                                <p:cTn id="32" presetID="22" presetClass="entr" presetSubtype="8" fill="hold" grpId="0" nodeType="withEffect">
                                  <p:stCondLst>
                                    <p:cond delay="250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25" grpId="0"/>
      <p:bldP spid="26" grpId="0"/>
      <p:bldP spid="26" grpId="1"/>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a:blip r:embed="rId3" cstate="print"/>
          <a:srcRect/>
          <a:stretch>
            <a:fillRect/>
          </a:stretch>
        </p:blipFill>
        <p:spPr bwMode="auto">
          <a:xfrm>
            <a:off x="2133600" y="0"/>
            <a:ext cx="4445000" cy="3143250"/>
          </a:xfrm>
          <a:prstGeom prst="rect">
            <a:avLst/>
          </a:prstGeom>
          <a:noFill/>
          <a:ln w="9525">
            <a:noFill/>
            <a:miter lim="800000"/>
            <a:headEnd/>
            <a:tailEnd/>
          </a:ln>
        </p:spPr>
      </p:pic>
      <p:sp>
        <p:nvSpPr>
          <p:cNvPr id="180227" name="Rectangle 3"/>
          <p:cNvSpPr>
            <a:spLocks noChangeArrowheads="1"/>
          </p:cNvSpPr>
          <p:nvPr/>
        </p:nvSpPr>
        <p:spPr bwMode="auto">
          <a:xfrm>
            <a:off x="152400" y="3795366"/>
            <a:ext cx="8839200" cy="3062634"/>
          </a:xfrm>
          <a:prstGeom prst="rect">
            <a:avLst/>
          </a:prstGeom>
          <a:solidFill>
            <a:srgbClr val="FFFFFF"/>
          </a:solidFill>
          <a:ln w="9525">
            <a:noFill/>
            <a:miter lim="800000"/>
            <a:headEnd/>
            <a:tailEnd/>
          </a:ln>
          <a:effectLst/>
        </p:spPr>
        <p:txBody>
          <a:bodyPr vert="horz" wrap="square" lIns="0" tIns="158700" rIns="0" bIns="39675" numCol="1" anchor="t" anchorCtr="0" compatLnSpc="1">
            <a:prstTxWarp prst="textNoShape">
              <a:avLst/>
            </a:prstTxWarp>
            <a:spAutoFit/>
          </a:bodyPr>
          <a:lstStyle/>
          <a:p>
            <a:pPr marL="0" marR="0" lvl="0" indent="0" defTabSz="914400" rtl="0" eaLnBrk="1" fontAlgn="base" latinLnBrk="0" hangingPunct="1">
              <a:lnSpc>
                <a:spcPct val="100000"/>
              </a:lnSpc>
              <a:spcBef>
                <a:spcPts val="600"/>
              </a:spcBef>
              <a:spcAft>
                <a:spcPct val="0"/>
              </a:spcAft>
              <a:buClrTx/>
              <a:buSzTx/>
              <a:buFontTx/>
              <a:buNone/>
              <a:tabLst/>
            </a:pPr>
            <a:r>
              <a:rPr kumimoji="0" lang="en-US" sz="1100" b="1" i="0" u="none" strike="noStrike" cap="none" normalizeH="0" baseline="0" dirty="0" smtClean="0">
                <a:ln>
                  <a:noFill/>
                </a:ln>
                <a:solidFill>
                  <a:srgbClr val="000000"/>
                </a:solidFill>
                <a:effectLst/>
                <a:cs typeface="Arial" pitchFamily="34" charset="0"/>
              </a:rPr>
              <a:t>Driving forces of plate motion</a:t>
            </a:r>
            <a:endParaRPr kumimoji="0" lang="en-US" sz="1100" b="1" i="0" u="none" strike="noStrike" cap="none" normalizeH="0" baseline="0" dirty="0" smtClean="0">
              <a:ln>
                <a:noFill/>
              </a:ln>
              <a:solidFill>
                <a:srgbClr val="202122"/>
              </a:solidFill>
              <a:effectLst/>
              <a:cs typeface="Arial" pitchFamily="34" charset="0"/>
            </a:endParaRPr>
          </a:p>
          <a:p>
            <a:pPr marL="0" marR="0" lvl="0" indent="0" defTabSz="914400" rtl="0" eaLnBrk="0" fontAlgn="base" latinLnBrk="0" hangingPunct="0">
              <a:lnSpc>
                <a:spcPct val="100000"/>
              </a:lnSpc>
              <a:spcBef>
                <a:spcPts val="600"/>
              </a:spcBef>
              <a:spcAft>
                <a:spcPct val="0"/>
              </a:spcAft>
              <a:buClrTx/>
              <a:buSzTx/>
              <a:buFontTx/>
              <a:buNone/>
              <a:tabLst/>
            </a:pPr>
            <a:r>
              <a:rPr kumimoji="0" lang="en-US" sz="1100" b="0" i="0" u="none" strike="noStrike" cap="none" normalizeH="0" baseline="0" dirty="0" smtClean="0">
                <a:ln>
                  <a:noFill/>
                </a:ln>
                <a:solidFill>
                  <a:srgbClr val="202122"/>
                </a:solidFill>
                <a:effectLst/>
                <a:cs typeface="Arial" pitchFamily="34" charset="0"/>
              </a:rPr>
              <a:t>Plate motion based on </a:t>
            </a:r>
            <a:r>
              <a:rPr kumimoji="0" lang="en-US" sz="1100" b="0" i="0" u="none" strike="noStrike" cap="none" normalizeH="0" baseline="0" dirty="0" smtClean="0">
                <a:ln>
                  <a:noFill/>
                </a:ln>
                <a:solidFill>
                  <a:srgbClr val="3366CC"/>
                </a:solidFill>
                <a:effectLst/>
                <a:cs typeface="Arial" pitchFamily="34" charset="0"/>
                <a:hlinkClick r:id="rId4" tooltip="Global Positioning System"/>
              </a:rPr>
              <a:t>Global Positioning System</a:t>
            </a:r>
            <a:r>
              <a:rPr kumimoji="0" lang="en-US" sz="1100" b="0" i="0" u="none" strike="noStrike" cap="none" normalizeH="0" baseline="0" dirty="0" smtClean="0">
                <a:ln>
                  <a:noFill/>
                </a:ln>
                <a:solidFill>
                  <a:srgbClr val="202122"/>
                </a:solidFill>
                <a:effectLst/>
                <a:cs typeface="Arial" pitchFamily="34" charset="0"/>
              </a:rPr>
              <a:t> (GPS) satellite data from NASA </a:t>
            </a:r>
            <a:r>
              <a:rPr kumimoji="0" lang="en-US" sz="1100" b="0" i="0" u="none" strike="noStrike" cap="none" normalizeH="0" baseline="0" dirty="0" smtClean="0">
                <a:ln>
                  <a:noFill/>
                </a:ln>
                <a:solidFill>
                  <a:srgbClr val="3366CC"/>
                </a:solidFill>
                <a:effectLst/>
                <a:cs typeface="Arial" pitchFamily="34" charset="0"/>
                <a:hlinkClick r:id="rId5"/>
              </a:rPr>
              <a:t>JPL</a:t>
            </a:r>
            <a:r>
              <a:rPr kumimoji="0" lang="en-US" sz="1100" b="0" i="0" u="none" strike="noStrike" cap="none" normalizeH="0" baseline="0" dirty="0" smtClean="0">
                <a:ln>
                  <a:noFill/>
                </a:ln>
                <a:solidFill>
                  <a:srgbClr val="202122"/>
                </a:solidFill>
                <a:effectLst/>
                <a:cs typeface="Arial" pitchFamily="34" charset="0"/>
              </a:rPr>
              <a:t>. Each red dot is a measuring point and vectors show direction and magnitude of motion.</a:t>
            </a:r>
            <a:endParaRPr kumimoji="0" lang="en-US" sz="1100" b="0" i="0" u="none" strike="noStrike" cap="none" normalizeH="0" baseline="0" dirty="0" smtClean="0">
              <a:ln>
                <a:noFill/>
              </a:ln>
              <a:solidFill>
                <a:schemeClr val="tx1"/>
              </a:solidFill>
              <a:effectLst/>
              <a:cs typeface="Arial" pitchFamily="34" charset="0"/>
            </a:endParaRPr>
          </a:p>
          <a:p>
            <a:pPr marL="0" marR="0" lvl="0" indent="0" defTabSz="914400" rtl="0" eaLnBrk="0" fontAlgn="base" latinLnBrk="0" hangingPunct="0">
              <a:lnSpc>
                <a:spcPct val="100000"/>
              </a:lnSpc>
              <a:spcBef>
                <a:spcPts val="600"/>
              </a:spcBef>
              <a:spcAft>
                <a:spcPct val="0"/>
              </a:spcAft>
              <a:buClrTx/>
              <a:buSzTx/>
              <a:buFontTx/>
              <a:buNone/>
              <a:tabLst/>
            </a:pPr>
            <a:r>
              <a:rPr kumimoji="0" lang="en-US" sz="1100" b="0" i="0" u="none" strike="noStrike" cap="none" normalizeH="0" baseline="0" dirty="0" smtClean="0">
                <a:ln>
                  <a:noFill/>
                </a:ln>
                <a:solidFill>
                  <a:srgbClr val="202122"/>
                </a:solidFill>
                <a:effectLst/>
                <a:cs typeface="Arial" pitchFamily="34" charset="0"/>
              </a:rPr>
              <a:t>It has generally been accepted that tectonic plates are able to move because of the relative density of oceanic lithosphere and the relative weakness of the asthenosphere. </a:t>
            </a:r>
            <a:r>
              <a:rPr kumimoji="0" lang="en-US" sz="1100" b="0" i="0" u="none" strike="noStrike" cap="none" normalizeH="0" baseline="0" dirty="0" smtClean="0">
                <a:ln>
                  <a:noFill/>
                </a:ln>
                <a:solidFill>
                  <a:srgbClr val="3366CC"/>
                </a:solidFill>
                <a:effectLst/>
                <a:cs typeface="Arial" pitchFamily="34" charset="0"/>
                <a:hlinkClick r:id="rId6" tooltip="Earth's internal heat budget"/>
              </a:rPr>
              <a:t>Dissipation of heat from the mantle</a:t>
            </a:r>
            <a:r>
              <a:rPr kumimoji="0" lang="en-US" sz="1100" b="0" i="0" u="none" strike="noStrike" cap="none" normalizeH="0" baseline="0" dirty="0" smtClean="0">
                <a:ln>
                  <a:noFill/>
                </a:ln>
                <a:solidFill>
                  <a:srgbClr val="202122"/>
                </a:solidFill>
                <a:effectLst/>
                <a:cs typeface="Arial" pitchFamily="34" charset="0"/>
              </a:rPr>
              <a:t> is acknowledged to be the original source of the energy required to drive plate tectonics through convection or large scale upwelling and doming. The current view, though still a matter of some debate, asserts that as a consequence, a powerful source generating plate motion is the excess density of the oceanic lithosphere sinking in subduction zones. When the new crust forms at mid-ocean ridges, this oceanic lithosphere is initially less dense than the underlying asthenosphere, but it becomes denser with age as it conductively cools and thickens. The greater </a:t>
            </a:r>
            <a:r>
              <a:rPr kumimoji="0" lang="en-US" sz="1100" b="0" i="0" u="none" strike="noStrike" cap="none" normalizeH="0" baseline="0" dirty="0" smtClean="0">
                <a:ln>
                  <a:noFill/>
                </a:ln>
                <a:solidFill>
                  <a:srgbClr val="3366CC"/>
                </a:solidFill>
                <a:effectLst/>
                <a:cs typeface="Arial" pitchFamily="34" charset="0"/>
                <a:hlinkClick r:id="rId7" tooltip="Density"/>
              </a:rPr>
              <a:t>density</a:t>
            </a:r>
            <a:r>
              <a:rPr kumimoji="0" lang="en-US" sz="1100" b="0" i="0" u="none" strike="noStrike" cap="none" normalizeH="0" baseline="0" dirty="0" smtClean="0">
                <a:ln>
                  <a:noFill/>
                </a:ln>
                <a:solidFill>
                  <a:srgbClr val="202122"/>
                </a:solidFill>
                <a:effectLst/>
                <a:cs typeface="Arial" pitchFamily="34" charset="0"/>
              </a:rPr>
              <a:t> of old lithosphere relative to the underlying asthenosphere allows it to sink into the deep mantle at subduction zones, providing most of the driving force for plate movement. The weakness of the asthenosphere allows the tectonic plates to move easily towards a subduction zone.</a:t>
            </a:r>
            <a:r>
              <a:rPr kumimoji="0" lang="en-US" sz="1100" b="0" i="0" u="none" strike="noStrike" cap="none" normalizeH="0" baseline="30000" dirty="0" smtClean="0">
                <a:ln>
                  <a:noFill/>
                </a:ln>
                <a:solidFill>
                  <a:srgbClr val="3366CC"/>
                </a:solidFill>
                <a:effectLst/>
                <a:cs typeface="Arial" pitchFamily="34" charset="0"/>
                <a:hlinkClick r:id="rId8"/>
              </a:rPr>
              <a:t>[16]</a:t>
            </a:r>
            <a:r>
              <a:rPr kumimoji="0" lang="en-US" sz="1100" b="0" i="0" u="none" strike="noStrike" cap="none" normalizeH="0" baseline="0" dirty="0" smtClean="0">
                <a:ln>
                  <a:noFill/>
                </a:ln>
                <a:solidFill>
                  <a:srgbClr val="202122"/>
                </a:solidFill>
                <a:effectLst/>
                <a:cs typeface="Arial" pitchFamily="34" charset="0"/>
              </a:rPr>
              <a:t> Although subduction is thought to be the strongest force driving plate motions, it cannot be the only force since there are plates such as the North American Plate which are moving, yet are nowhere being subducted. The same is true for the enormous </a:t>
            </a:r>
            <a:r>
              <a:rPr kumimoji="0" lang="en-US" sz="1100" b="0" i="0" u="none" strike="noStrike" cap="none" normalizeH="0" baseline="0" dirty="0" smtClean="0">
                <a:ln>
                  <a:noFill/>
                </a:ln>
                <a:solidFill>
                  <a:srgbClr val="3366CC"/>
                </a:solidFill>
                <a:effectLst/>
                <a:cs typeface="Arial" pitchFamily="34" charset="0"/>
                <a:hlinkClick r:id="rId9" tooltip="Eurasian Plate"/>
              </a:rPr>
              <a:t>Eurasian Plate</a:t>
            </a:r>
            <a:r>
              <a:rPr kumimoji="0" lang="en-US" sz="1100" b="0" i="0" u="none" strike="noStrike" cap="none" normalizeH="0" baseline="0" dirty="0" smtClean="0">
                <a:ln>
                  <a:noFill/>
                </a:ln>
                <a:solidFill>
                  <a:srgbClr val="202122"/>
                </a:solidFill>
                <a:effectLst/>
                <a:cs typeface="Arial" pitchFamily="34" charset="0"/>
              </a:rPr>
              <a:t>. The sources of plate motion are a matter of intensive research and discussion among scientists. One of the main points is that the </a:t>
            </a:r>
            <a:r>
              <a:rPr kumimoji="0" lang="en-US" sz="1100" b="0" i="0" u="none" strike="noStrike" cap="none" normalizeH="0" baseline="0" dirty="0" smtClean="0">
                <a:ln>
                  <a:noFill/>
                </a:ln>
                <a:solidFill>
                  <a:srgbClr val="3366CC"/>
                </a:solidFill>
                <a:effectLst/>
                <a:cs typeface="Arial" pitchFamily="34" charset="0"/>
                <a:hlinkClick r:id="rId10" tooltip="Kinematic"/>
              </a:rPr>
              <a:t>kinematic pattern</a:t>
            </a:r>
            <a:r>
              <a:rPr kumimoji="0" lang="en-US" sz="1100" b="0" i="0" u="none" strike="noStrike" cap="none" normalizeH="0" baseline="0" dirty="0" smtClean="0">
                <a:ln>
                  <a:noFill/>
                </a:ln>
                <a:solidFill>
                  <a:srgbClr val="202122"/>
                </a:solidFill>
                <a:effectLst/>
                <a:cs typeface="Arial" pitchFamily="34" charset="0"/>
              </a:rPr>
              <a:t> of the movement itself should be separated clearly from the possible geodynamic mechanism that is invoked as the driving force of the observed movement, as some patterns may be explained by more than one mechanism.</a:t>
            </a:r>
            <a:r>
              <a:rPr kumimoji="0" lang="en-US" sz="1100" b="0" i="0" u="none" strike="noStrike" cap="none" normalizeH="0" baseline="30000" dirty="0" smtClean="0">
                <a:ln>
                  <a:noFill/>
                </a:ln>
                <a:solidFill>
                  <a:srgbClr val="3366CC"/>
                </a:solidFill>
                <a:effectLst/>
                <a:cs typeface="Arial" pitchFamily="34" charset="0"/>
                <a:hlinkClick r:id="rId8"/>
              </a:rPr>
              <a:t>[17]</a:t>
            </a:r>
            <a:r>
              <a:rPr kumimoji="0" lang="en-US" sz="1100" b="0" i="0" u="none" strike="noStrike" cap="none" normalizeH="0" baseline="0" dirty="0" smtClean="0">
                <a:ln>
                  <a:noFill/>
                </a:ln>
                <a:solidFill>
                  <a:srgbClr val="202122"/>
                </a:solidFill>
                <a:effectLst/>
                <a:cs typeface="Arial" pitchFamily="34" charset="0"/>
              </a:rPr>
              <a:t> In short, the driving forces advocated at the moment can be divided into three categories based on the relationship to the movement: mantle dynamics related, gravity related (main driving force accepted nowadays), and earth rotation related.</a:t>
            </a:r>
            <a:endParaRPr kumimoji="0" lang="en-US" sz="1100" b="0" i="0" u="none" strike="noStrike" cap="none" normalizeH="0" baseline="0" dirty="0" smtClean="0">
              <a:ln>
                <a:noFill/>
              </a:ln>
              <a:solidFill>
                <a:srgbClr val="3366CC"/>
              </a:solidFill>
              <a:effectLst/>
              <a:cs typeface="Arial" pitchFamily="34" charset="0"/>
            </a:endParaRPr>
          </a:p>
        </p:txBody>
      </p:sp>
      <p:sp>
        <p:nvSpPr>
          <p:cNvPr id="5" name="Rectangle 4"/>
          <p:cNvSpPr/>
          <p:nvPr/>
        </p:nvSpPr>
        <p:spPr>
          <a:xfrm>
            <a:off x="0" y="3124200"/>
            <a:ext cx="9144000" cy="430887"/>
          </a:xfrm>
          <a:prstGeom prst="rect">
            <a:avLst/>
          </a:prstGeom>
        </p:spPr>
        <p:txBody>
          <a:bodyPr wrap="square">
            <a:spAutoFit/>
          </a:bodyPr>
          <a:lstStyle/>
          <a:p>
            <a:pPr lvl="0" eaLnBrk="0" fontAlgn="base" hangingPunct="0">
              <a:spcBef>
                <a:spcPct val="0"/>
              </a:spcBef>
              <a:spcAft>
                <a:spcPct val="0"/>
              </a:spcAft>
            </a:pPr>
            <a:r>
              <a:rPr lang="en-US" sz="1100" dirty="0" smtClean="0">
                <a:solidFill>
                  <a:srgbClr val="202122"/>
                </a:solidFill>
                <a:cs typeface="Arial" pitchFamily="34" charset="0"/>
              </a:rPr>
              <a:t>Plate motion based on </a:t>
            </a:r>
            <a:r>
              <a:rPr lang="en-US" sz="1100" dirty="0" smtClean="0">
                <a:solidFill>
                  <a:srgbClr val="3366CC"/>
                </a:solidFill>
                <a:cs typeface="Arial" pitchFamily="34" charset="0"/>
                <a:hlinkClick r:id="rId4" tooltip="Global Positioning System"/>
              </a:rPr>
              <a:t>Global Positioning System</a:t>
            </a:r>
            <a:r>
              <a:rPr lang="en-US" sz="1100" dirty="0" smtClean="0">
                <a:solidFill>
                  <a:srgbClr val="202122"/>
                </a:solidFill>
                <a:cs typeface="Arial" pitchFamily="34" charset="0"/>
              </a:rPr>
              <a:t> (GPS) satellite data from NASA </a:t>
            </a:r>
            <a:r>
              <a:rPr lang="en-US" sz="1100" dirty="0" smtClean="0">
                <a:solidFill>
                  <a:srgbClr val="3366CC"/>
                </a:solidFill>
                <a:cs typeface="Arial" pitchFamily="34" charset="0"/>
                <a:hlinkClick r:id="rId5"/>
              </a:rPr>
              <a:t>JPL</a:t>
            </a:r>
            <a:r>
              <a:rPr lang="en-US" sz="1100" dirty="0" smtClean="0">
                <a:solidFill>
                  <a:srgbClr val="202122"/>
                </a:solidFill>
                <a:cs typeface="Arial" pitchFamily="34" charset="0"/>
              </a:rPr>
              <a:t>. Each red dot is a measuring point and vectors show direction and magnitude of motion.</a:t>
            </a:r>
            <a:endParaRPr lang="en-US" sz="1100" dirty="0" smtClean="0">
              <a:solidFill>
                <a:prstClr val="black"/>
              </a:solidFill>
              <a:cs typeface="Arial" pitchFamily="34" charset="0"/>
            </a:endParaRP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1827</a:t>
            </a:r>
          </a:p>
        </p:txBody>
      </p:sp>
      <p:sp>
        <p:nvSpPr>
          <p:cNvPr id="3" name="TextBox 2"/>
          <p:cNvSpPr txBox="1"/>
          <p:nvPr/>
        </p:nvSpPr>
        <p:spPr>
          <a:xfrm>
            <a:off x="539880" y="0"/>
            <a:ext cx="4641720"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Mathais</a:t>
            </a:r>
            <a:r>
              <a:rPr lang="en-US" sz="4800" b="1" dirty="0" smtClean="0">
                <a:solidFill>
                  <a:schemeClr val="accent5">
                    <a:lumMod val="50000"/>
                  </a:schemeClr>
                </a:solidFill>
                <a:effectLst>
                  <a:outerShdw dist="50800" dir="7200000" algn="ctr" rotWithShape="0">
                    <a:schemeClr val="tx1"/>
                  </a:outerShdw>
                </a:effectLst>
              </a:rPr>
              <a:t> B. </a:t>
            </a:r>
            <a:r>
              <a:rPr lang="en-US" sz="4800" b="1" dirty="0" err="1" smtClean="0">
                <a:solidFill>
                  <a:schemeClr val="accent5">
                    <a:lumMod val="50000"/>
                  </a:schemeClr>
                </a:solidFill>
                <a:effectLst>
                  <a:outerShdw dist="50800" dir="7200000" algn="ctr" rotWithShape="0">
                    <a:schemeClr val="tx1"/>
                  </a:outerShdw>
                </a:effectLst>
              </a:rPr>
              <a:t>Supan</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304800" y="762000"/>
            <a:ext cx="9144000" cy="2554545"/>
          </a:xfrm>
          <a:prstGeom prst="rect">
            <a:avLst/>
          </a:prstGeom>
          <a:noFill/>
        </p:spPr>
        <p:txBody>
          <a:bodyPr wrap="square" rtlCol="0">
            <a:spAutoFit/>
          </a:bodyPr>
          <a:lstStyle/>
          <a:p>
            <a:r>
              <a:rPr lang="en-US" sz="3200" dirty="0" smtClean="0"/>
              <a:t>- 1827, born in Austria</a:t>
            </a:r>
          </a:p>
          <a:p>
            <a:r>
              <a:rPr lang="en-US" sz="3200" dirty="0" smtClean="0"/>
              <a:t>- studies chemistry and medicine</a:t>
            </a:r>
          </a:p>
          <a:p>
            <a:r>
              <a:rPr lang="en-US" sz="3200" dirty="0" smtClean="0"/>
              <a:t>- at 21, immigrates to America</a:t>
            </a:r>
          </a:p>
          <a:p>
            <a:r>
              <a:rPr lang="en-US" sz="3200" dirty="0" smtClean="0"/>
              <a:t>- at 23, marries Angeline Cornelius (20) in Missouri</a:t>
            </a:r>
          </a:p>
          <a:p>
            <a:pPr>
              <a:buFontTx/>
              <a:buChar char="-"/>
            </a:pPr>
            <a:r>
              <a:rPr lang="en-US" sz="3200" dirty="0" smtClean="0"/>
              <a:t> at 26, they take California Trail west </a:t>
            </a:r>
            <a:endParaRPr lang="en-US" sz="3200" dirty="0"/>
          </a:p>
        </p:txBody>
      </p:sp>
      <p:pic>
        <p:nvPicPr>
          <p:cNvPr id="135176" name="Picture 8"/>
          <p:cNvPicPr>
            <a:picLocks noChangeAspect="1" noChangeArrowheads="1"/>
          </p:cNvPicPr>
          <p:nvPr/>
        </p:nvPicPr>
        <p:blipFill>
          <a:blip r:embed="rId3" cstate="print"/>
          <a:srcRect/>
          <a:stretch>
            <a:fillRect/>
          </a:stretch>
        </p:blipFill>
        <p:spPr bwMode="auto">
          <a:xfrm>
            <a:off x="457200" y="3276600"/>
            <a:ext cx="8195797" cy="3581400"/>
          </a:xfrm>
          <a:prstGeom prst="rect">
            <a:avLst/>
          </a:prstGeom>
          <a:noFill/>
          <a:ln w="9525">
            <a:noFill/>
            <a:miter lim="800000"/>
            <a:headEnd/>
            <a:tailEnd/>
          </a:ln>
          <a:effectLst/>
        </p:spPr>
      </p:pic>
      <p:sp>
        <p:nvSpPr>
          <p:cNvPr id="18" name="Freeform 17"/>
          <p:cNvSpPr/>
          <p:nvPr/>
        </p:nvSpPr>
        <p:spPr>
          <a:xfrm>
            <a:off x="4495800" y="5285232"/>
            <a:ext cx="2121408" cy="408432"/>
          </a:xfrm>
          <a:custGeom>
            <a:avLst/>
            <a:gdLst>
              <a:gd name="connsiteX0" fmla="*/ 2121408 w 2121408"/>
              <a:gd name="connsiteY0" fmla="*/ 0 h 408432"/>
              <a:gd name="connsiteX1" fmla="*/ 1682496 w 2121408"/>
              <a:gd name="connsiteY1" fmla="*/ 128016 h 408432"/>
              <a:gd name="connsiteX2" fmla="*/ 1335024 w 2121408"/>
              <a:gd name="connsiteY2" fmla="*/ 347472 h 408432"/>
              <a:gd name="connsiteX3" fmla="*/ 877824 w 2121408"/>
              <a:gd name="connsiteY3" fmla="*/ 365760 h 408432"/>
              <a:gd name="connsiteX4" fmla="*/ 493776 w 2121408"/>
              <a:gd name="connsiteY4" fmla="*/ 402336 h 408432"/>
              <a:gd name="connsiteX5" fmla="*/ 0 w 2121408"/>
              <a:gd name="connsiteY5" fmla="*/ 329184 h 40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408432">
                <a:moveTo>
                  <a:pt x="2121408" y="0"/>
                </a:moveTo>
                <a:cubicBezTo>
                  <a:pt x="1967484" y="35052"/>
                  <a:pt x="1813560" y="70104"/>
                  <a:pt x="1682496" y="128016"/>
                </a:cubicBezTo>
                <a:cubicBezTo>
                  <a:pt x="1551432" y="185928"/>
                  <a:pt x="1469136" y="307848"/>
                  <a:pt x="1335024" y="347472"/>
                </a:cubicBezTo>
                <a:cubicBezTo>
                  <a:pt x="1200912" y="387096"/>
                  <a:pt x="1018032" y="356616"/>
                  <a:pt x="877824" y="365760"/>
                </a:cubicBezTo>
                <a:cubicBezTo>
                  <a:pt x="737616" y="374904"/>
                  <a:pt x="640080" y="408432"/>
                  <a:pt x="493776" y="402336"/>
                </a:cubicBezTo>
                <a:cubicBezTo>
                  <a:pt x="347472" y="396240"/>
                  <a:pt x="173736" y="362712"/>
                  <a:pt x="0" y="329184"/>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5181" name="Picture 13" descr="C:\Users\Sandra\AppData\Local\Microsoft\Windows\INetCache\IE\51KKD49H\Wedding_Bells_Pictures_gdd[1].gif"/>
          <p:cNvPicPr>
            <a:picLocks noChangeAspect="1" noChangeArrowheads="1"/>
          </p:cNvPicPr>
          <p:nvPr/>
        </p:nvPicPr>
        <p:blipFill>
          <a:blip r:embed="rId4" cstate="print"/>
          <a:srcRect/>
          <a:stretch>
            <a:fillRect/>
          </a:stretch>
        </p:blipFill>
        <p:spPr bwMode="auto">
          <a:xfrm>
            <a:off x="4267200" y="4267200"/>
            <a:ext cx="1150620" cy="1219200"/>
          </a:xfrm>
          <a:prstGeom prst="rect">
            <a:avLst/>
          </a:prstGeom>
          <a:noFill/>
        </p:spPr>
      </p:pic>
      <p:pic>
        <p:nvPicPr>
          <p:cNvPr id="135189" name="Picture 21" descr="C:\Users\Sandra\AppData\Local\Microsoft\Windows\INetCache\IE\BVRDKKS1\chemistry-148044_960_720[1].png"/>
          <p:cNvPicPr>
            <a:picLocks noChangeAspect="1" noChangeArrowheads="1"/>
          </p:cNvPicPr>
          <p:nvPr/>
        </p:nvPicPr>
        <p:blipFill>
          <a:blip r:embed="rId5" cstate="print"/>
          <a:srcRect/>
          <a:stretch>
            <a:fillRect/>
          </a:stretch>
        </p:blipFill>
        <p:spPr bwMode="auto">
          <a:xfrm flipH="1">
            <a:off x="6038850" y="381000"/>
            <a:ext cx="1657350" cy="1782079"/>
          </a:xfrm>
          <a:prstGeom prst="rect">
            <a:avLst/>
          </a:prstGeom>
          <a:noFill/>
        </p:spPr>
      </p:pic>
      <p:pic>
        <p:nvPicPr>
          <p:cNvPr id="135190" name="Picture 22" descr="C:\Users\Sandra\AppData\Local\Microsoft\Windows\INetCache\IE\BVRDKKS1\covered-wagon-2509795__180[1].png"/>
          <p:cNvPicPr>
            <a:picLocks noChangeAspect="1" noChangeArrowheads="1"/>
          </p:cNvPicPr>
          <p:nvPr/>
        </p:nvPicPr>
        <p:blipFill>
          <a:blip r:embed="rId6" cstate="print"/>
          <a:srcRect/>
          <a:stretch>
            <a:fillRect/>
          </a:stretch>
        </p:blipFill>
        <p:spPr bwMode="auto">
          <a:xfrm>
            <a:off x="3657600" y="4876800"/>
            <a:ext cx="1653540" cy="1371600"/>
          </a:xfrm>
          <a:prstGeom prst="rect">
            <a:avLst/>
          </a:prstGeom>
          <a:noFill/>
        </p:spPr>
      </p:pic>
      <p:pic>
        <p:nvPicPr>
          <p:cNvPr id="135178" name="Picture 10" descr="C:\Users\Sandra\AppData\Local\Microsoft\Windows\INetCache\IE\BVRDKKS1\pirate-ship-2028574_960_720[1].png"/>
          <p:cNvPicPr>
            <a:picLocks noChangeAspect="1" noChangeArrowheads="1"/>
          </p:cNvPicPr>
          <p:nvPr/>
        </p:nvPicPr>
        <p:blipFill>
          <a:blip r:embed="rId7" cstate="print"/>
          <a:srcRect/>
          <a:stretch>
            <a:fillRect/>
          </a:stretch>
        </p:blipFill>
        <p:spPr bwMode="auto">
          <a:xfrm>
            <a:off x="9525000" y="3504318"/>
            <a:ext cx="1295400" cy="1347815"/>
          </a:xfrm>
          <a:prstGeom prst="rect">
            <a:avLst/>
          </a:prstGeom>
          <a:noFill/>
        </p:spPr>
      </p:pic>
      <p:sp>
        <p:nvSpPr>
          <p:cNvPr id="11" name="TextBox 10"/>
          <p:cNvSpPr txBox="1"/>
          <p:nvPr/>
        </p:nvSpPr>
        <p:spPr>
          <a:xfrm rot="1038044">
            <a:off x="612030" y="4044017"/>
            <a:ext cx="3806731" cy="584775"/>
          </a:xfrm>
          <a:prstGeom prst="rect">
            <a:avLst/>
          </a:prstGeom>
          <a:solidFill>
            <a:schemeClr val="bg2">
              <a:alpha val="52000"/>
            </a:schemeClr>
          </a:solid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Will they find GOLD?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5189"/>
                                        </p:tgtEl>
                                        <p:attrNameLst>
                                          <p:attrName>style.visibility</p:attrName>
                                        </p:attrNameLst>
                                      </p:cBhvr>
                                      <p:to>
                                        <p:strVal val="visible"/>
                                      </p:to>
                                    </p:set>
                                    <p:animEffect transition="in" filter="fade">
                                      <p:cBhvr>
                                        <p:cTn id="15" dur="1000"/>
                                        <p:tgtEl>
                                          <p:spTgt spid="13518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000"/>
                                        <p:tgtEl>
                                          <p:spTgt spid="4">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35176"/>
                                        </p:tgtEl>
                                        <p:attrNameLst>
                                          <p:attrName>style.visibility</p:attrName>
                                        </p:attrNameLst>
                                      </p:cBhvr>
                                      <p:to>
                                        <p:strVal val="visible"/>
                                      </p:to>
                                    </p:set>
                                    <p:animEffect transition="in" filter="fade">
                                      <p:cBhvr>
                                        <p:cTn id="23" dur="1000"/>
                                        <p:tgtEl>
                                          <p:spTgt spid="135176"/>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35178"/>
                                        </p:tgtEl>
                                        <p:attrNameLst>
                                          <p:attrName>style.visibility</p:attrName>
                                        </p:attrNameLst>
                                      </p:cBhvr>
                                      <p:to>
                                        <p:strVal val="visible"/>
                                      </p:to>
                                    </p:set>
                                    <p:animEffect transition="in" filter="fade">
                                      <p:cBhvr>
                                        <p:cTn id="27" dur="1000"/>
                                        <p:tgtEl>
                                          <p:spTgt spid="135178"/>
                                        </p:tgtEl>
                                      </p:cBhvr>
                                    </p:animEffect>
                                  </p:childTnLst>
                                </p:cTn>
                              </p:par>
                              <p:par>
                                <p:cTn id="28" presetID="0" presetClass="path" presetSubtype="0" accel="50000" decel="50000" fill="hold" nodeType="withEffect">
                                  <p:stCondLst>
                                    <p:cond delay="0"/>
                                  </p:stCondLst>
                                  <p:childTnLst>
                                    <p:animMotion origin="layout" path="M -0.07656 0.07106 C -0.08073 0.07153 -0.1158 0.06713 -0.12257 0.08426 L -0.17049 0.11088 L -0.22049 0.1669 L -0.25851 0.18032 L -0.32656 0.18565 " pathEditMode="relative" ptsTypes="fAAAAA">
                                      <p:cBhvr>
                                        <p:cTn id="29" dur="2000" fill="hold"/>
                                        <p:tgtEl>
                                          <p:spTgt spid="135178"/>
                                        </p:tgtEl>
                                        <p:attrNameLst>
                                          <p:attrName>ppt_x</p:attrName>
                                          <p:attrName>ppt_y</p:attrName>
                                        </p:attrNameLst>
                                      </p:cBhvr>
                                    </p:animMotion>
                                  </p:childTnLst>
                                </p:cTn>
                              </p:par>
                            </p:childTnLst>
                          </p:cTn>
                        </p:par>
                        <p:par>
                          <p:cTn id="30" fill="hold">
                            <p:stCondLst>
                              <p:cond delay="3000"/>
                            </p:stCondLst>
                            <p:childTnLst>
                              <p:par>
                                <p:cTn id="31" presetID="22" presetClass="entr" presetSubtype="2"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right)">
                                      <p:cBhvr>
                                        <p:cTn id="33" dur="1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1000"/>
                                        <p:tgtEl>
                                          <p:spTgt spid="4">
                                            <p:txEl>
                                              <p:pRg st="3" end="3"/>
                                            </p:txEl>
                                          </p:spTgt>
                                        </p:tgtEl>
                                      </p:cBhvr>
                                    </p:animEffect>
                                  </p:childTnLst>
                                </p:cTn>
                              </p:par>
                              <p:par>
                                <p:cTn id="39" presetID="53" presetClass="entr" presetSubtype="0" fill="hold" nodeType="withEffect">
                                  <p:stCondLst>
                                    <p:cond delay="500"/>
                                  </p:stCondLst>
                                  <p:childTnLst>
                                    <p:set>
                                      <p:cBhvr>
                                        <p:cTn id="40" dur="1" fill="hold">
                                          <p:stCondLst>
                                            <p:cond delay="0"/>
                                          </p:stCondLst>
                                        </p:cTn>
                                        <p:tgtEl>
                                          <p:spTgt spid="135181"/>
                                        </p:tgtEl>
                                        <p:attrNameLst>
                                          <p:attrName>style.visibility</p:attrName>
                                        </p:attrNameLst>
                                      </p:cBhvr>
                                      <p:to>
                                        <p:strVal val="visible"/>
                                      </p:to>
                                    </p:set>
                                    <p:anim calcmode="lin" valueType="num">
                                      <p:cBhvr>
                                        <p:cTn id="41" dur="1000" fill="hold"/>
                                        <p:tgtEl>
                                          <p:spTgt spid="135181"/>
                                        </p:tgtEl>
                                        <p:attrNameLst>
                                          <p:attrName>ppt_w</p:attrName>
                                        </p:attrNameLst>
                                      </p:cBhvr>
                                      <p:tavLst>
                                        <p:tav tm="0">
                                          <p:val>
                                            <p:fltVal val="0"/>
                                          </p:val>
                                        </p:tav>
                                        <p:tav tm="100000">
                                          <p:val>
                                            <p:strVal val="#ppt_w"/>
                                          </p:val>
                                        </p:tav>
                                      </p:tavLst>
                                    </p:anim>
                                    <p:anim calcmode="lin" valueType="num">
                                      <p:cBhvr>
                                        <p:cTn id="42" dur="1000" fill="hold"/>
                                        <p:tgtEl>
                                          <p:spTgt spid="135181"/>
                                        </p:tgtEl>
                                        <p:attrNameLst>
                                          <p:attrName>ppt_h</p:attrName>
                                        </p:attrNameLst>
                                      </p:cBhvr>
                                      <p:tavLst>
                                        <p:tav tm="0">
                                          <p:val>
                                            <p:fltVal val="0"/>
                                          </p:val>
                                        </p:tav>
                                        <p:tav tm="100000">
                                          <p:val>
                                            <p:strVal val="#ppt_h"/>
                                          </p:val>
                                        </p:tav>
                                      </p:tavLst>
                                    </p:anim>
                                    <p:animEffect transition="in" filter="fade">
                                      <p:cBhvr>
                                        <p:cTn id="43" dur="1000"/>
                                        <p:tgtEl>
                                          <p:spTgt spid="13518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
                                            <p:txEl>
                                              <p:pRg st="4" end="4"/>
                                            </p:txEl>
                                          </p:spTgt>
                                        </p:tgtEl>
                                        <p:attrNameLst>
                                          <p:attrName>style.visibility</p:attrName>
                                        </p:attrNameLst>
                                      </p:cBhvr>
                                      <p:to>
                                        <p:strVal val="visible"/>
                                      </p:to>
                                    </p:set>
                                    <p:animEffect transition="in" filter="fade">
                                      <p:cBhvr>
                                        <p:cTn id="48" dur="1000"/>
                                        <p:tgtEl>
                                          <p:spTgt spid="4">
                                            <p:txEl>
                                              <p:pRg st="4" end="4"/>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35190"/>
                                        </p:tgtEl>
                                        <p:attrNameLst>
                                          <p:attrName>style.visibility</p:attrName>
                                        </p:attrNameLst>
                                      </p:cBhvr>
                                      <p:to>
                                        <p:strVal val="visible"/>
                                      </p:to>
                                    </p:set>
                                    <p:animEffect transition="in" filter="fade">
                                      <p:cBhvr>
                                        <p:cTn id="51" dur="1000"/>
                                        <p:tgtEl>
                                          <p:spTgt spid="135190"/>
                                        </p:tgtEl>
                                      </p:cBhvr>
                                    </p:animEffect>
                                  </p:childTnLst>
                                </p:cTn>
                              </p:par>
                              <p:par>
                                <p:cTn id="52" presetID="0" presetClass="path" presetSubtype="0" fill="hold" nodeType="withEffect">
                                  <p:stCondLst>
                                    <p:cond delay="0"/>
                                  </p:stCondLst>
                                  <p:childTnLst>
                                    <p:animMotion origin="layout" path="M -4.72222E-6 -3.4104E-6 C -0.01458 -0.00508 -4.72222E-6 0.01341 -0.03055 -0.00254 L -0.17256 -0.08416 L -0.23472 -0.12855 L -0.30746 -0.11745 L -0.39045 -0.05086 " pathEditMode="relative" rAng="0" ptsTypes="fAAAAA">
                                      <p:cBhvr>
                                        <p:cTn id="53" dur="2000" fill="hold"/>
                                        <p:tgtEl>
                                          <p:spTgt spid="135190"/>
                                        </p:tgtEl>
                                        <p:attrNameLst>
                                          <p:attrName>ppt_x</p:attrName>
                                          <p:attrName>ppt_y</p:attrName>
                                        </p:attrNameLst>
                                      </p:cBhvr>
                                      <p:rCtr x="-195" y="-58"/>
                                    </p:animMotion>
                                  </p:childTnLst>
                                </p:cTn>
                              </p:par>
                            </p:childTnLst>
                          </p:cTn>
                        </p:par>
                      </p:childTnLst>
                    </p:cTn>
                  </p:par>
                  <p:par>
                    <p:cTn id="54" fill="hold">
                      <p:stCondLst>
                        <p:cond delay="indefinite"/>
                      </p:stCondLst>
                      <p:childTnLst>
                        <p:par>
                          <p:cTn id="55" fill="hold">
                            <p:stCondLst>
                              <p:cond delay="0"/>
                            </p:stCondLst>
                            <p:childTnLst>
                              <p:par>
                                <p:cTn id="56" presetID="53"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1000" fill="hold"/>
                                        <p:tgtEl>
                                          <p:spTgt spid="11"/>
                                        </p:tgtEl>
                                        <p:attrNameLst>
                                          <p:attrName>ppt_w</p:attrName>
                                        </p:attrNameLst>
                                      </p:cBhvr>
                                      <p:tavLst>
                                        <p:tav tm="0">
                                          <p:val>
                                            <p:fltVal val="0"/>
                                          </p:val>
                                        </p:tav>
                                        <p:tav tm="100000">
                                          <p:val>
                                            <p:strVal val="#ppt_w"/>
                                          </p:val>
                                        </p:tav>
                                      </p:tavLst>
                                    </p:anim>
                                    <p:anim calcmode="lin" valueType="num">
                                      <p:cBhvr>
                                        <p:cTn id="59" dur="1000" fill="hold"/>
                                        <p:tgtEl>
                                          <p:spTgt spid="11"/>
                                        </p:tgtEl>
                                        <p:attrNameLst>
                                          <p:attrName>ppt_h</p:attrName>
                                        </p:attrNameLst>
                                      </p:cBhvr>
                                      <p:tavLst>
                                        <p:tav tm="0">
                                          <p:val>
                                            <p:fltVal val="0"/>
                                          </p:val>
                                        </p:tav>
                                        <p:tav tm="100000">
                                          <p:val>
                                            <p:strVal val="#ppt_h"/>
                                          </p:val>
                                        </p:tav>
                                      </p:tavLst>
                                    </p:anim>
                                    <p:animEffect transition="in" filter="fade">
                                      <p:cBhvr>
                                        <p:cTn id="6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animBg="1"/>
    </p:bld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3970318"/>
          </a:xfrm>
          <a:prstGeom prst="rect">
            <a:avLst/>
          </a:prstGeom>
        </p:spPr>
        <p:txBody>
          <a:bodyPr wrap="square">
            <a:spAutoFit/>
          </a:bodyPr>
          <a:lstStyle/>
          <a:p>
            <a:r>
              <a:rPr lang="en-US" b="1" dirty="0" smtClean="0"/>
              <a:t>Mathias B. </a:t>
            </a:r>
            <a:r>
              <a:rPr lang="en-US" b="1" dirty="0" err="1" smtClean="0"/>
              <a:t>Supan</a:t>
            </a:r>
            <a:r>
              <a:rPr lang="en-US" b="1" dirty="0" smtClean="0"/>
              <a:t> </a:t>
            </a:r>
            <a:r>
              <a:rPr lang="en-US" dirty="0" smtClean="0"/>
              <a:t>(1827-1904)		Angeline Cornelius  (1830 – 1907)</a:t>
            </a:r>
          </a:p>
          <a:p>
            <a:endParaRPr lang="en-US" dirty="0" smtClean="0"/>
          </a:p>
          <a:p>
            <a:r>
              <a:rPr lang="en-US" dirty="0" smtClean="0"/>
              <a:t>4-volcanic-California- </a:t>
            </a:r>
            <a:r>
              <a:rPr lang="en-US" b="1" dirty="0" smtClean="0"/>
              <a:t>Lassen Volcanic -</a:t>
            </a:r>
          </a:p>
          <a:p>
            <a:endParaRPr lang="en-US" b="1" dirty="0" smtClean="0"/>
          </a:p>
          <a:p>
            <a:r>
              <a:rPr lang="en-US" dirty="0" smtClean="0">
                <a:hlinkClick r:id="rId3"/>
              </a:rPr>
              <a:t>https://road-trips.blog/wp-content/uploads/2020/02/Supan-Bulletin.pdf</a:t>
            </a:r>
            <a:endParaRPr lang="en-US" dirty="0" smtClean="0"/>
          </a:p>
          <a:p>
            <a:r>
              <a:rPr lang="en-US" dirty="0" smtClean="0"/>
              <a:t>	Mathias B. </a:t>
            </a:r>
            <a:r>
              <a:rPr lang="en-US" dirty="0" err="1" smtClean="0"/>
              <a:t>Supan</a:t>
            </a:r>
            <a:r>
              <a:rPr lang="en-US" dirty="0" smtClean="0"/>
              <a:t> was born to Austrian parents on February 22, 1827. In 1848, the Austrian Revolution began, during which Mathias was ordered to execute a fellow solider who had been court-martialed; he refused. For this, Mathias was forced to leave Austria. With money in his pocket, knowledge of several languages, and a background in medicine and chemistry, Mathias set out for a new life.</a:t>
            </a:r>
          </a:p>
          <a:p>
            <a:r>
              <a:rPr lang="en-US" dirty="0" smtClean="0"/>
              <a:t>	Mathias (1827) married Angeline Cornelius in 1850 in Missouri and soon the couple was looking west. They set out for California in 1853. </a:t>
            </a:r>
          </a:p>
          <a:p>
            <a:r>
              <a:rPr lang="en-US" dirty="0" smtClean="0"/>
              <a:t>(continued on website)</a:t>
            </a:r>
          </a:p>
          <a:p>
            <a:endParaRPr lang="en-US" dirty="0" smtClean="0"/>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91440" y="0"/>
            <a:ext cx="9354312" cy="6858000"/>
            <a:chOff x="91440" y="0"/>
            <a:chExt cx="9354312" cy="6858000"/>
          </a:xfrm>
        </p:grpSpPr>
        <p:grpSp>
          <p:nvGrpSpPr>
            <p:cNvPr id="11" name="Group 10"/>
            <p:cNvGrpSpPr/>
            <p:nvPr/>
          </p:nvGrpSpPr>
          <p:grpSpPr>
            <a:xfrm>
              <a:off x="91440" y="0"/>
              <a:ext cx="9354312" cy="6858000"/>
              <a:chOff x="91440" y="0"/>
              <a:chExt cx="9354312" cy="6858000"/>
            </a:xfrm>
          </p:grpSpPr>
          <p:sp>
            <p:nvSpPr>
              <p:cNvPr id="3" name="TextBox 2"/>
              <p:cNvSpPr txBox="1"/>
              <p:nvPr/>
            </p:nvSpPr>
            <p:spPr>
              <a:xfrm>
                <a:off x="539880" y="0"/>
                <a:ext cx="4641720"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Mathais</a:t>
                </a:r>
                <a:r>
                  <a:rPr lang="en-US" sz="4800" b="1" dirty="0" smtClean="0">
                    <a:solidFill>
                      <a:schemeClr val="accent5">
                        <a:lumMod val="50000"/>
                      </a:schemeClr>
                    </a:solidFill>
                    <a:effectLst>
                      <a:outerShdw dist="50800" dir="7200000" algn="ctr" rotWithShape="0">
                        <a:schemeClr val="tx1"/>
                      </a:outerShdw>
                    </a:effectLst>
                  </a:rPr>
                  <a:t> B. </a:t>
                </a:r>
                <a:r>
                  <a:rPr lang="en-US" sz="4800" b="1" dirty="0" err="1" smtClean="0">
                    <a:solidFill>
                      <a:schemeClr val="accent5">
                        <a:lumMod val="50000"/>
                      </a:schemeClr>
                    </a:solidFill>
                    <a:effectLst>
                      <a:outerShdw dist="50800" dir="7200000" algn="ctr" rotWithShape="0">
                        <a:schemeClr val="tx1"/>
                      </a:outerShdw>
                    </a:effectLst>
                  </a:rPr>
                  <a:t>Supan</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301752" y="762000"/>
                <a:ext cx="9144000" cy="2554545"/>
              </a:xfrm>
              <a:prstGeom prst="rect">
                <a:avLst/>
              </a:prstGeom>
              <a:noFill/>
            </p:spPr>
            <p:txBody>
              <a:bodyPr wrap="square" rtlCol="0">
                <a:spAutoFit/>
              </a:bodyPr>
              <a:lstStyle/>
              <a:p>
                <a:r>
                  <a:rPr lang="en-US" sz="3200" dirty="0" smtClean="0"/>
                  <a:t>- 1827, born in Austria</a:t>
                </a:r>
              </a:p>
              <a:p>
                <a:r>
                  <a:rPr lang="en-US" sz="3200" dirty="0" smtClean="0"/>
                  <a:t>- studies chemistry and medicine</a:t>
                </a:r>
              </a:p>
              <a:p>
                <a:r>
                  <a:rPr lang="en-US" sz="3200" dirty="0" smtClean="0"/>
                  <a:t>- at 21, immigrates to America</a:t>
                </a:r>
              </a:p>
              <a:p>
                <a:r>
                  <a:rPr lang="en-US" sz="3200" dirty="0" smtClean="0"/>
                  <a:t>- at 23, marries Angeline Cornelius (20) in Missouri</a:t>
                </a:r>
              </a:p>
              <a:p>
                <a:pPr>
                  <a:buFontTx/>
                  <a:buChar char="-"/>
                </a:pPr>
                <a:r>
                  <a:rPr lang="en-US" sz="3200" dirty="0" smtClean="0"/>
                  <a:t> at 26, they take California Trail west</a:t>
                </a:r>
                <a:endParaRPr lang="en-US" sz="3200" dirty="0"/>
              </a:p>
            </p:txBody>
          </p:sp>
          <p:pic>
            <p:nvPicPr>
              <p:cNvPr id="135176" name="Picture 8"/>
              <p:cNvPicPr>
                <a:picLocks noChangeAspect="1" noChangeArrowheads="1"/>
              </p:cNvPicPr>
              <p:nvPr/>
            </p:nvPicPr>
            <p:blipFill>
              <a:blip r:embed="rId3" cstate="print"/>
              <a:srcRect/>
              <a:stretch>
                <a:fillRect/>
              </a:stretch>
            </p:blipFill>
            <p:spPr bwMode="auto">
              <a:xfrm>
                <a:off x="457200" y="3276600"/>
                <a:ext cx="8195797" cy="3581400"/>
              </a:xfrm>
              <a:prstGeom prst="rect">
                <a:avLst/>
              </a:prstGeom>
              <a:noFill/>
              <a:ln w="9525">
                <a:noFill/>
                <a:miter lim="800000"/>
                <a:headEnd/>
                <a:tailEnd/>
              </a:ln>
              <a:effectLst/>
            </p:spPr>
          </p:pic>
          <p:sp>
            <p:nvSpPr>
              <p:cNvPr id="18" name="Freeform 17"/>
              <p:cNvSpPr/>
              <p:nvPr/>
            </p:nvSpPr>
            <p:spPr>
              <a:xfrm>
                <a:off x="4495800" y="5285232"/>
                <a:ext cx="2121408" cy="408432"/>
              </a:xfrm>
              <a:custGeom>
                <a:avLst/>
                <a:gdLst>
                  <a:gd name="connsiteX0" fmla="*/ 2121408 w 2121408"/>
                  <a:gd name="connsiteY0" fmla="*/ 0 h 408432"/>
                  <a:gd name="connsiteX1" fmla="*/ 1682496 w 2121408"/>
                  <a:gd name="connsiteY1" fmla="*/ 128016 h 408432"/>
                  <a:gd name="connsiteX2" fmla="*/ 1335024 w 2121408"/>
                  <a:gd name="connsiteY2" fmla="*/ 347472 h 408432"/>
                  <a:gd name="connsiteX3" fmla="*/ 877824 w 2121408"/>
                  <a:gd name="connsiteY3" fmla="*/ 365760 h 408432"/>
                  <a:gd name="connsiteX4" fmla="*/ 493776 w 2121408"/>
                  <a:gd name="connsiteY4" fmla="*/ 402336 h 408432"/>
                  <a:gd name="connsiteX5" fmla="*/ 0 w 2121408"/>
                  <a:gd name="connsiteY5" fmla="*/ 329184 h 40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408432">
                    <a:moveTo>
                      <a:pt x="2121408" y="0"/>
                    </a:moveTo>
                    <a:cubicBezTo>
                      <a:pt x="1967484" y="35052"/>
                      <a:pt x="1813560" y="70104"/>
                      <a:pt x="1682496" y="128016"/>
                    </a:cubicBezTo>
                    <a:cubicBezTo>
                      <a:pt x="1551432" y="185928"/>
                      <a:pt x="1469136" y="307848"/>
                      <a:pt x="1335024" y="347472"/>
                    </a:cubicBezTo>
                    <a:cubicBezTo>
                      <a:pt x="1200912" y="387096"/>
                      <a:pt x="1018032" y="356616"/>
                      <a:pt x="877824" y="365760"/>
                    </a:cubicBezTo>
                    <a:cubicBezTo>
                      <a:pt x="737616" y="374904"/>
                      <a:pt x="640080" y="408432"/>
                      <a:pt x="493776" y="402336"/>
                    </a:cubicBezTo>
                    <a:cubicBezTo>
                      <a:pt x="347472" y="396240"/>
                      <a:pt x="173736" y="362712"/>
                      <a:pt x="0" y="329184"/>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5181" name="Picture 13" descr="C:\Users\Sandra\AppData\Local\Microsoft\Windows\INetCache\IE\51KKD49H\Wedding_Bells_Pictures_gdd[1].gif"/>
              <p:cNvPicPr>
                <a:picLocks noChangeAspect="1" noChangeArrowheads="1"/>
              </p:cNvPicPr>
              <p:nvPr/>
            </p:nvPicPr>
            <p:blipFill>
              <a:blip r:embed="rId4" cstate="print"/>
              <a:srcRect/>
              <a:stretch>
                <a:fillRect/>
              </a:stretch>
            </p:blipFill>
            <p:spPr bwMode="auto">
              <a:xfrm>
                <a:off x="4267200" y="4267200"/>
                <a:ext cx="1150620" cy="1219200"/>
              </a:xfrm>
              <a:prstGeom prst="rect">
                <a:avLst/>
              </a:prstGeom>
              <a:noFill/>
            </p:spPr>
          </p:pic>
          <p:pic>
            <p:nvPicPr>
              <p:cNvPr id="135189" name="Picture 21" descr="C:\Users\Sandra\AppData\Local\Microsoft\Windows\INetCache\IE\BVRDKKS1\chemistry-148044_960_720[1].png"/>
              <p:cNvPicPr>
                <a:picLocks noChangeAspect="1" noChangeArrowheads="1"/>
              </p:cNvPicPr>
              <p:nvPr/>
            </p:nvPicPr>
            <p:blipFill>
              <a:blip r:embed="rId5" cstate="print"/>
              <a:srcRect/>
              <a:stretch>
                <a:fillRect/>
              </a:stretch>
            </p:blipFill>
            <p:spPr bwMode="auto">
              <a:xfrm flipH="1">
                <a:off x="6038850" y="381000"/>
                <a:ext cx="1657350" cy="1782079"/>
              </a:xfrm>
              <a:prstGeom prst="rect">
                <a:avLst/>
              </a:prstGeom>
              <a:noFill/>
            </p:spPr>
          </p:pic>
          <p:pic>
            <p:nvPicPr>
              <p:cNvPr id="135190" name="Picture 22" descr="C:\Users\Sandra\AppData\Local\Microsoft\Windows\INetCache\IE\BVRDKKS1\covered-wagon-2509795__180[1].png"/>
              <p:cNvPicPr>
                <a:picLocks noChangeAspect="1" noChangeArrowheads="1"/>
              </p:cNvPicPr>
              <p:nvPr/>
            </p:nvPicPr>
            <p:blipFill>
              <a:blip r:embed="rId6" cstate="print"/>
              <a:srcRect/>
              <a:stretch>
                <a:fillRect/>
              </a:stretch>
            </p:blipFill>
            <p:spPr bwMode="auto">
              <a:xfrm>
                <a:off x="91440" y="4526280"/>
                <a:ext cx="1653540" cy="1371600"/>
              </a:xfrm>
              <a:prstGeom prst="rect">
                <a:avLst/>
              </a:prstGeom>
              <a:noFill/>
            </p:spPr>
          </p:pic>
          <p:pic>
            <p:nvPicPr>
              <p:cNvPr id="135178" name="Picture 10" descr="C:\Users\Sandra\AppData\Local\Microsoft\Windows\INetCache\IE\BVRDKKS1\pirate-ship-2028574_960_720[1].png"/>
              <p:cNvPicPr>
                <a:picLocks noChangeAspect="1" noChangeArrowheads="1"/>
              </p:cNvPicPr>
              <p:nvPr/>
            </p:nvPicPr>
            <p:blipFill>
              <a:blip r:embed="rId7" cstate="print"/>
              <a:srcRect/>
              <a:stretch>
                <a:fillRect/>
              </a:stretch>
            </p:blipFill>
            <p:spPr bwMode="auto">
              <a:xfrm>
                <a:off x="6537960" y="4773168"/>
                <a:ext cx="1295400" cy="1347815"/>
              </a:xfrm>
              <a:prstGeom prst="rect">
                <a:avLst/>
              </a:prstGeom>
              <a:noFill/>
            </p:spPr>
          </p:pic>
        </p:grpSp>
        <p:sp>
          <p:nvSpPr>
            <p:cNvPr id="15" name="TextBox 14"/>
            <p:cNvSpPr txBox="1"/>
            <p:nvPr/>
          </p:nvSpPr>
          <p:spPr>
            <a:xfrm rot="1038044">
              <a:off x="609368" y="4041648"/>
              <a:ext cx="3806195" cy="584775"/>
            </a:xfrm>
            <a:prstGeom prst="rect">
              <a:avLst/>
            </a:prstGeom>
            <a:solidFill>
              <a:schemeClr val="bg2">
                <a:alpha val="52000"/>
              </a:schemeClr>
            </a:solid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Will they find GOLD?</a:t>
              </a:r>
            </a:p>
          </p:txBody>
        </p:sp>
      </p:grpSp>
      <p:pic>
        <p:nvPicPr>
          <p:cNvPr id="14" name="Picture 13"/>
          <p:cNvPicPr>
            <a:picLocks noChangeAspect="1" noChangeArrowheads="1"/>
          </p:cNvPicPr>
          <p:nvPr/>
        </p:nvPicPr>
        <p:blipFill>
          <a:blip r:embed="rId8" cstate="print"/>
          <a:srcRect/>
          <a:stretch>
            <a:fillRect/>
          </a:stretch>
        </p:blipFill>
        <p:spPr bwMode="auto">
          <a:xfrm>
            <a:off x="157277" y="158496"/>
            <a:ext cx="2128723" cy="2660904"/>
          </a:xfrm>
          <a:prstGeom prst="rect">
            <a:avLst/>
          </a:prstGeom>
          <a:noFill/>
          <a:ln w="9525">
            <a:noFill/>
            <a:miter lim="800000"/>
            <a:headEnd/>
            <a:tailEnd/>
          </a:ln>
          <a:effectLst/>
        </p:spPr>
      </p:pic>
      <p:sp>
        <p:nvSpPr>
          <p:cNvPr id="2" name="TextBox 1"/>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1827</a:t>
            </a:r>
          </a:p>
        </p:txBody>
      </p:sp>
      <p:sp>
        <p:nvSpPr>
          <p:cNvPr id="12" name="TextBox 11"/>
          <p:cNvSpPr txBox="1"/>
          <p:nvPr/>
        </p:nvSpPr>
        <p:spPr>
          <a:xfrm>
            <a:off x="2587752" y="0"/>
            <a:ext cx="2363404"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Po’alima</a:t>
            </a:r>
            <a:endParaRPr lang="en-US" sz="4800" b="1" dirty="0">
              <a:solidFill>
                <a:schemeClr val="accent5">
                  <a:lumMod val="50000"/>
                </a:schemeClr>
              </a:solidFill>
              <a:effectLst>
                <a:outerShdw dist="50800" dir="7200000" algn="ctr" rotWithShape="0">
                  <a:schemeClr val="tx1"/>
                </a:outerShdw>
              </a:effectLst>
            </a:endParaRPr>
          </a:p>
        </p:txBody>
      </p:sp>
      <p:sp>
        <p:nvSpPr>
          <p:cNvPr id="13" name="TextBox 12"/>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1830</a:t>
            </a:r>
          </a:p>
        </p:txBody>
      </p:sp>
      <p:grpSp>
        <p:nvGrpSpPr>
          <p:cNvPr id="17" name="Group 16"/>
          <p:cNvGrpSpPr/>
          <p:nvPr/>
        </p:nvGrpSpPr>
        <p:grpSpPr>
          <a:xfrm>
            <a:off x="1371600" y="3400022"/>
            <a:ext cx="7010400" cy="5134378"/>
            <a:chOff x="1371600" y="3400022"/>
            <a:chExt cx="7010400" cy="5134378"/>
          </a:xfrm>
        </p:grpSpPr>
        <p:pic>
          <p:nvPicPr>
            <p:cNvPr id="19" name="Picture 13"/>
            <p:cNvPicPr>
              <a:picLocks noChangeAspect="1" noChangeArrowheads="1"/>
            </p:cNvPicPr>
            <p:nvPr/>
          </p:nvPicPr>
          <p:blipFill>
            <a:blip r:embed="rId9" cstate="print"/>
            <a:srcRect l="40643" t="2619" r="467" b="5312"/>
            <a:stretch>
              <a:fillRect/>
            </a:stretch>
          </p:blipFill>
          <p:spPr bwMode="auto">
            <a:xfrm>
              <a:off x="1371600" y="3400022"/>
              <a:ext cx="7010400" cy="5134378"/>
            </a:xfrm>
            <a:prstGeom prst="rect">
              <a:avLst/>
            </a:prstGeom>
            <a:noFill/>
            <a:ln w="9525">
              <a:noFill/>
              <a:miter lim="800000"/>
              <a:headEnd/>
              <a:tailEnd/>
            </a:ln>
            <a:effectLst/>
          </p:spPr>
        </p:pic>
        <p:sp>
          <p:nvSpPr>
            <p:cNvPr id="20" name="Oval 19"/>
            <p:cNvSpPr/>
            <p:nvPr/>
          </p:nvSpPr>
          <p:spPr>
            <a:xfrm>
              <a:off x="3642575" y="5780314"/>
              <a:ext cx="232739" cy="18689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par>
                                <p:cTn id="8" presetID="49" presetClass="entr" presetSubtype="0" decel="100000" fill="hold" grpId="1"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fltVal val="0"/>
                                          </p:val>
                                        </p:tav>
                                        <p:tav tm="100000">
                                          <p:val>
                                            <p:strVal val="#ppt_w"/>
                                          </p:val>
                                        </p:tav>
                                      </p:tavLst>
                                    </p:anim>
                                    <p:anim calcmode="lin" valueType="num">
                                      <p:cBhvr>
                                        <p:cTn id="11" dur="1000" fill="hold"/>
                                        <p:tgtEl>
                                          <p:spTgt spid="13"/>
                                        </p:tgtEl>
                                        <p:attrNameLst>
                                          <p:attrName>ppt_h</p:attrName>
                                        </p:attrNameLst>
                                      </p:cBhvr>
                                      <p:tavLst>
                                        <p:tav tm="0">
                                          <p:val>
                                            <p:fltVal val="0"/>
                                          </p:val>
                                        </p:tav>
                                        <p:tav tm="100000">
                                          <p:val>
                                            <p:strVal val="#ppt_h"/>
                                          </p:val>
                                        </p:tav>
                                      </p:tavLst>
                                    </p:anim>
                                    <p:anim calcmode="lin" valueType="num">
                                      <p:cBhvr>
                                        <p:cTn id="12" dur="1000" fill="hold"/>
                                        <p:tgtEl>
                                          <p:spTgt spid="13"/>
                                        </p:tgtEl>
                                        <p:attrNameLst>
                                          <p:attrName>style.rotation</p:attrName>
                                        </p:attrNameLst>
                                      </p:cBhvr>
                                      <p:tavLst>
                                        <p:tav tm="0">
                                          <p:val>
                                            <p:fltVal val="360"/>
                                          </p:val>
                                        </p:tav>
                                        <p:tav tm="100000">
                                          <p:val>
                                            <p:fltVal val="0"/>
                                          </p:val>
                                        </p:tav>
                                      </p:tavLst>
                                    </p:anim>
                                    <p:animEffect transition="in" filter="fade">
                                      <p:cBhvr>
                                        <p:cTn id="13" dur="1000"/>
                                        <p:tgtEl>
                                          <p:spTgt spid="13"/>
                                        </p:tgtEl>
                                      </p:cBhvr>
                                    </p:animEffect>
                                  </p:childTnLst>
                                </p:cTn>
                              </p:par>
                              <p:par>
                                <p:cTn id="14" presetID="49" presetClass="exit" presetSubtype="0" accel="100000" fill="hold" grpId="0" nodeType="withEffect">
                                  <p:stCondLst>
                                    <p:cond delay="0"/>
                                  </p:stCondLst>
                                  <p:childTnLst>
                                    <p:anim calcmode="lin" valueType="num">
                                      <p:cBhvr>
                                        <p:cTn id="15" dur="1000"/>
                                        <p:tgtEl>
                                          <p:spTgt spid="2"/>
                                        </p:tgtEl>
                                        <p:attrNameLst>
                                          <p:attrName>ppt_w</p:attrName>
                                        </p:attrNameLst>
                                      </p:cBhvr>
                                      <p:tavLst>
                                        <p:tav tm="0">
                                          <p:val>
                                            <p:strVal val="ppt_w"/>
                                          </p:val>
                                        </p:tav>
                                        <p:tav tm="100000">
                                          <p:val>
                                            <p:fltVal val="0"/>
                                          </p:val>
                                        </p:tav>
                                      </p:tavLst>
                                    </p:anim>
                                    <p:anim calcmode="lin" valueType="num">
                                      <p:cBhvr>
                                        <p:cTn id="16" dur="1000"/>
                                        <p:tgtEl>
                                          <p:spTgt spid="2"/>
                                        </p:tgtEl>
                                        <p:attrNameLst>
                                          <p:attrName>ppt_h</p:attrName>
                                        </p:attrNameLst>
                                      </p:cBhvr>
                                      <p:tavLst>
                                        <p:tav tm="0">
                                          <p:val>
                                            <p:strVal val="ppt_h"/>
                                          </p:val>
                                        </p:tav>
                                        <p:tav tm="100000">
                                          <p:val>
                                            <p:fltVal val="0"/>
                                          </p:val>
                                        </p:tav>
                                      </p:tavLst>
                                    </p:anim>
                                    <p:anim calcmode="lin" valueType="num">
                                      <p:cBhvr>
                                        <p:cTn id="17" dur="1000"/>
                                        <p:tgtEl>
                                          <p:spTgt spid="2"/>
                                        </p:tgtEl>
                                        <p:attrNameLst>
                                          <p:attrName>style.rotation</p:attrName>
                                        </p:attrNameLst>
                                      </p:cBhvr>
                                      <p:tavLst>
                                        <p:tav tm="0">
                                          <p:val>
                                            <p:fltVal val="0"/>
                                          </p:val>
                                        </p:tav>
                                        <p:tav tm="100000">
                                          <p:val>
                                            <p:fltVal val="360"/>
                                          </p:val>
                                        </p:tav>
                                      </p:tavLst>
                                    </p:anim>
                                    <p:animEffect transition="out" filter="fade">
                                      <p:cBhvr>
                                        <p:cTn id="18" dur="1000"/>
                                        <p:tgtEl>
                                          <p:spTgt spid="2"/>
                                        </p:tgtEl>
                                      </p:cBhvr>
                                    </p:animEffect>
                                    <p:set>
                                      <p:cBhvr>
                                        <p:cTn id="19" dur="1" fill="hold">
                                          <p:stCondLst>
                                            <p:cond delay="999"/>
                                          </p:stCondLst>
                                        </p:cTn>
                                        <p:tgtEl>
                                          <p:spTgt spid="2"/>
                                        </p:tgtEl>
                                        <p:attrNameLst>
                                          <p:attrName>style.visibility</p:attrName>
                                        </p:attrNameLst>
                                      </p:cBhvr>
                                      <p:to>
                                        <p:strVal val="hidden"/>
                                      </p:to>
                                    </p:se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1000"/>
                                        <p:tgtEl>
                                          <p:spTgt spid="12"/>
                                        </p:tgtEl>
                                      </p:cBhvr>
                                    </p:animEffect>
                                  </p:childTnLst>
                                </p:cTn>
                              </p:par>
                              <p:par>
                                <p:cTn id="24" presetID="10" presetClass="entr" presetSubtype="0" fill="hold" nodeType="withEffect">
                                  <p:stCondLst>
                                    <p:cond delay="5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0"/>
            <a:ext cx="2363404"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Po’alima</a:t>
            </a:r>
            <a:endParaRPr lang="en-US" sz="4800" b="1" dirty="0">
              <a:solidFill>
                <a:schemeClr val="accent5">
                  <a:lumMod val="50000"/>
                </a:schemeClr>
              </a:solidFill>
              <a:effectLst>
                <a:outerShdw dist="50800" dir="7200000" algn="ctr" rotWithShape="0">
                  <a:schemeClr val="tx1"/>
                </a:outerShdw>
              </a:effectLst>
            </a:endParaRPr>
          </a:p>
        </p:txBody>
      </p:sp>
      <p:sp>
        <p:nvSpPr>
          <p:cNvPr id="3" name="TextBox 2"/>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1830</a:t>
            </a:r>
          </a:p>
        </p:txBody>
      </p:sp>
      <p:pic>
        <p:nvPicPr>
          <p:cNvPr id="4" name="Picture 3"/>
          <p:cNvPicPr>
            <a:picLocks noChangeAspect="1" noChangeArrowheads="1"/>
          </p:cNvPicPr>
          <p:nvPr/>
        </p:nvPicPr>
        <p:blipFill>
          <a:blip r:embed="rId3" cstate="print"/>
          <a:srcRect/>
          <a:stretch>
            <a:fillRect/>
          </a:stretch>
        </p:blipFill>
        <p:spPr bwMode="auto">
          <a:xfrm>
            <a:off x="152400" y="152400"/>
            <a:ext cx="2133600" cy="2667000"/>
          </a:xfrm>
          <a:prstGeom prst="rect">
            <a:avLst/>
          </a:prstGeom>
          <a:noFill/>
          <a:ln w="9525">
            <a:noFill/>
            <a:miter lim="800000"/>
            <a:headEnd/>
            <a:tailEnd/>
          </a:ln>
          <a:effectLst/>
        </p:spPr>
      </p:pic>
      <p:grpSp>
        <p:nvGrpSpPr>
          <p:cNvPr id="11" name="Group 10"/>
          <p:cNvGrpSpPr/>
          <p:nvPr/>
        </p:nvGrpSpPr>
        <p:grpSpPr>
          <a:xfrm>
            <a:off x="1371600" y="3400022"/>
            <a:ext cx="7010400" cy="5134378"/>
            <a:chOff x="1371600" y="3400022"/>
            <a:chExt cx="7010400" cy="5134378"/>
          </a:xfrm>
        </p:grpSpPr>
        <p:pic>
          <p:nvPicPr>
            <p:cNvPr id="5" name="Picture 13"/>
            <p:cNvPicPr>
              <a:picLocks noChangeAspect="1" noChangeArrowheads="1"/>
            </p:cNvPicPr>
            <p:nvPr/>
          </p:nvPicPr>
          <p:blipFill>
            <a:blip r:embed="rId4" cstate="print"/>
            <a:srcRect l="40643" t="2619" r="467" b="5312"/>
            <a:stretch>
              <a:fillRect/>
            </a:stretch>
          </p:blipFill>
          <p:spPr bwMode="auto">
            <a:xfrm>
              <a:off x="1371600" y="3400022"/>
              <a:ext cx="7010400" cy="5134378"/>
            </a:xfrm>
            <a:prstGeom prst="rect">
              <a:avLst/>
            </a:prstGeom>
            <a:noFill/>
            <a:ln w="9525">
              <a:noFill/>
              <a:miter lim="800000"/>
              <a:headEnd/>
              <a:tailEnd/>
            </a:ln>
            <a:effectLst/>
          </p:spPr>
        </p:pic>
        <p:sp>
          <p:nvSpPr>
            <p:cNvPr id="6" name="Oval 5"/>
            <p:cNvSpPr/>
            <p:nvPr/>
          </p:nvSpPr>
          <p:spPr>
            <a:xfrm>
              <a:off x="3642575" y="5780314"/>
              <a:ext cx="232739" cy="18689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3260630" y="6051441"/>
            <a:ext cx="1158970" cy="461665"/>
          </a:xfrm>
          <a:prstGeom prst="rect">
            <a:avLst/>
          </a:prstGeom>
          <a:noFill/>
        </p:spPr>
        <p:txBody>
          <a:bodyPr wrap="square" rtlCol="0">
            <a:spAutoFit/>
          </a:bodyPr>
          <a:lstStyle/>
          <a:p>
            <a:r>
              <a:rPr lang="en-US" sz="2400" b="1" dirty="0" smtClean="0"/>
              <a:t>Hawaii</a:t>
            </a:r>
            <a:endParaRPr lang="en-US" sz="2400" b="1" dirty="0"/>
          </a:p>
        </p:txBody>
      </p:sp>
      <p:sp>
        <p:nvSpPr>
          <p:cNvPr id="10" name="TextBox 9"/>
          <p:cNvSpPr txBox="1"/>
          <p:nvPr/>
        </p:nvSpPr>
        <p:spPr>
          <a:xfrm>
            <a:off x="2438400" y="838200"/>
            <a:ext cx="6705600" cy="2554545"/>
          </a:xfrm>
          <a:prstGeom prst="rect">
            <a:avLst/>
          </a:prstGeom>
          <a:noFill/>
        </p:spPr>
        <p:txBody>
          <a:bodyPr wrap="square" rtlCol="0">
            <a:spAutoFit/>
          </a:bodyPr>
          <a:lstStyle/>
          <a:p>
            <a:r>
              <a:rPr lang="en-US" sz="3200" dirty="0" smtClean="0"/>
              <a:t>- 1830, born on the Sandwich Islands</a:t>
            </a:r>
          </a:p>
          <a:p>
            <a:pPr>
              <a:buFontTx/>
              <a:buChar char="-"/>
            </a:pPr>
            <a:r>
              <a:rPr lang="en-US" sz="3200" dirty="0" smtClean="0"/>
              <a:t> at 12, conscripted  by Hudson Bay Co</a:t>
            </a:r>
          </a:p>
          <a:p>
            <a:pPr>
              <a:buFontTx/>
              <a:buChar char="-"/>
            </a:pPr>
            <a:r>
              <a:rPr lang="en-US" sz="3200" dirty="0" smtClean="0"/>
              <a:t> farming near Columbia River</a:t>
            </a:r>
          </a:p>
          <a:p>
            <a:pPr>
              <a:buFontTx/>
              <a:buChar char="-"/>
            </a:pPr>
            <a:r>
              <a:rPr lang="en-US" sz="3200" dirty="0" smtClean="0"/>
              <a:t> marries a Coast Salish woman (1 son)</a:t>
            </a:r>
          </a:p>
          <a:p>
            <a:pPr>
              <a:buFontTx/>
              <a:buChar char="-"/>
            </a:pPr>
            <a:r>
              <a:rPr lang="en-US" sz="3200" dirty="0" smtClean="0"/>
              <a:t> at 24, family moves to San Juan Island</a:t>
            </a:r>
            <a:endParaRPr lang="en-US" sz="3200" dirty="0"/>
          </a:p>
        </p:txBody>
      </p:sp>
      <p:sp>
        <p:nvSpPr>
          <p:cNvPr id="12" name="5-Point Star 11"/>
          <p:cNvSpPr/>
          <p:nvPr/>
        </p:nvSpPr>
        <p:spPr>
          <a:xfrm>
            <a:off x="3581400" y="5638800"/>
            <a:ext cx="3810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20740077">
            <a:off x="1376239" y="4355164"/>
            <a:ext cx="4488632" cy="584775"/>
          </a:xfrm>
          <a:prstGeom prst="rect">
            <a:avLst/>
          </a:prstGeom>
          <a:solidFill>
            <a:schemeClr val="bg2">
              <a:alpha val="52000"/>
            </a:schemeClr>
          </a:solid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Why is he called ‘Friday’?</a:t>
            </a:r>
          </a:p>
        </p:txBody>
      </p:sp>
      <p:pic>
        <p:nvPicPr>
          <p:cNvPr id="1028" name="Picture 4"/>
          <p:cNvPicPr>
            <a:picLocks noChangeAspect="1" noChangeArrowheads="1"/>
          </p:cNvPicPr>
          <p:nvPr/>
        </p:nvPicPr>
        <p:blipFill>
          <a:blip r:embed="rId5" cstate="print"/>
          <a:srcRect/>
          <a:stretch>
            <a:fillRect/>
          </a:stretch>
        </p:blipFill>
        <p:spPr bwMode="auto">
          <a:xfrm>
            <a:off x="6629400" y="3352800"/>
            <a:ext cx="1876942" cy="1920875"/>
          </a:xfrm>
          <a:prstGeom prst="rect">
            <a:avLst/>
          </a:prstGeom>
          <a:noFill/>
          <a:ln w="50800">
            <a:solidFill>
              <a:schemeClr val="bg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par>
                                <p:cTn id="8" presetID="3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800" decel="100000"/>
                                        <p:tgtEl>
                                          <p:spTgt spid="12"/>
                                        </p:tgtEl>
                                      </p:cBhvr>
                                    </p:animEffect>
                                    <p:anim calcmode="lin" valueType="num">
                                      <p:cBhvr>
                                        <p:cTn id="11" dur="800" decel="100000" fill="hold"/>
                                        <p:tgtEl>
                                          <p:spTgt spid="12"/>
                                        </p:tgtEl>
                                        <p:attrNameLst>
                                          <p:attrName>style.rotation</p:attrName>
                                        </p:attrNameLst>
                                      </p:cBhvr>
                                      <p:tavLst>
                                        <p:tav tm="0">
                                          <p:val>
                                            <p:fltVal val="-90"/>
                                          </p:val>
                                        </p:tav>
                                        <p:tav tm="100000">
                                          <p:val>
                                            <p:fltVal val="0"/>
                                          </p:val>
                                        </p:tav>
                                      </p:tavLst>
                                    </p:anim>
                                    <p:anim calcmode="lin" valueType="num">
                                      <p:cBhvr>
                                        <p:cTn id="12" dur="800" decel="100000" fill="hold"/>
                                        <p:tgtEl>
                                          <p:spTgt spid="12"/>
                                        </p:tgtEl>
                                        <p:attrNameLst>
                                          <p:attrName>ppt_x</p:attrName>
                                        </p:attrNameLst>
                                      </p:cBhvr>
                                      <p:tavLst>
                                        <p:tav tm="0">
                                          <p:val>
                                            <p:strVal val="#ppt_x+0.4"/>
                                          </p:val>
                                        </p:tav>
                                        <p:tav tm="100000">
                                          <p:val>
                                            <p:strVal val="#ppt_x-0.05"/>
                                          </p:val>
                                        </p:tav>
                                      </p:tavLst>
                                    </p:anim>
                                    <p:anim calcmode="lin" valueType="num">
                                      <p:cBhvr>
                                        <p:cTn id="13" dur="800" decel="100000" fill="hold"/>
                                        <p:tgtEl>
                                          <p:spTgt spid="12"/>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fade">
                                      <p:cBhvr>
                                        <p:cTn id="24" dur="10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fade">
                                      <p:cBhvr>
                                        <p:cTn id="29" dur="1000"/>
                                        <p:tgtEl>
                                          <p:spTgt spid="10">
                                            <p:txEl>
                                              <p:pRg st="2" end="2"/>
                                            </p:txEl>
                                          </p:spTgt>
                                        </p:tgtEl>
                                      </p:cBhvr>
                                    </p:animEffect>
                                  </p:childTnLst>
                                </p:cTn>
                              </p:par>
                              <p:par>
                                <p:cTn id="30" presetID="0" presetClass="path" presetSubtype="0" accel="50000" decel="50000" fill="hold" grpId="1" nodeType="withEffect">
                                  <p:stCondLst>
                                    <p:cond delay="0"/>
                                  </p:stCondLst>
                                  <p:childTnLst>
                                    <p:animMotion origin="layout" path="M 0 2.65896E-6 L 0.03194 -0.06243 L 0.08854 -0.11422 L 0.14531 -0.15838 L 0.1684 -0.16093 L 0.17917 -0.16093 " pathEditMode="relative" rAng="0" ptsTypes="AAAAAA">
                                      <p:cBhvr>
                                        <p:cTn id="31" dur="2000" fill="hold"/>
                                        <p:tgtEl>
                                          <p:spTgt spid="12"/>
                                        </p:tgtEl>
                                        <p:attrNameLst>
                                          <p:attrName>ppt_x</p:attrName>
                                          <p:attrName>ppt_y</p:attrName>
                                        </p:attrNameLst>
                                      </p:cBhvr>
                                      <p:rCtr x="90" y="-80"/>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xEl>
                                              <p:pRg st="3" end="3"/>
                                            </p:txEl>
                                          </p:spTgt>
                                        </p:tgtEl>
                                        <p:attrNameLst>
                                          <p:attrName>style.visibility</p:attrName>
                                        </p:attrNameLst>
                                      </p:cBhvr>
                                      <p:to>
                                        <p:strVal val="visible"/>
                                      </p:to>
                                    </p:set>
                                    <p:animEffect transition="in" filter="fade">
                                      <p:cBhvr>
                                        <p:cTn id="36" dur="1000"/>
                                        <p:tgtEl>
                                          <p:spTgt spid="10">
                                            <p:txEl>
                                              <p:pRg st="3" end="3"/>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fade">
                                      <p:cBhvr>
                                        <p:cTn id="39" dur="1000"/>
                                        <p:tgtEl>
                                          <p:spTgt spid="10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xEl>
                                              <p:pRg st="4" end="4"/>
                                            </p:txEl>
                                          </p:spTgt>
                                        </p:tgtEl>
                                        <p:attrNameLst>
                                          <p:attrName>style.visibility</p:attrName>
                                        </p:attrNameLst>
                                      </p:cBhvr>
                                      <p:to>
                                        <p:strVal val="visible"/>
                                      </p:to>
                                    </p:set>
                                    <p:animEffect transition="in" filter="fade">
                                      <p:cBhvr>
                                        <p:cTn id="44" dur="1000"/>
                                        <p:tgtEl>
                                          <p:spTgt spid="10">
                                            <p:txEl>
                                              <p:pRg st="4" end="4"/>
                                            </p:txEl>
                                          </p:spTgt>
                                        </p:tgtEl>
                                      </p:cBhvr>
                                    </p:animEffect>
                                  </p:childTnLst>
                                </p:cTn>
                              </p:par>
                              <p:par>
                                <p:cTn id="45" presetID="8" presetClass="emph" presetSubtype="0" fill="hold" grpId="2" nodeType="withEffect">
                                  <p:stCondLst>
                                    <p:cond delay="0"/>
                                  </p:stCondLst>
                                  <p:childTnLst>
                                    <p:animRot by="21600000">
                                      <p:cBhvr>
                                        <p:cTn id="46" dur="1000" fill="hold"/>
                                        <p:tgtEl>
                                          <p:spTgt spid="12"/>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ppt_w</p:attrName>
                                        </p:attrNameLst>
                                      </p:cBhvr>
                                      <p:tavLst>
                                        <p:tav tm="0">
                                          <p:val>
                                            <p:fltVal val="0"/>
                                          </p:val>
                                        </p:tav>
                                        <p:tav tm="100000">
                                          <p:val>
                                            <p:strVal val="#ppt_w"/>
                                          </p:val>
                                        </p:tav>
                                      </p:tavLst>
                                    </p:anim>
                                    <p:anim calcmode="lin" valueType="num">
                                      <p:cBhvr>
                                        <p:cTn id="52" dur="1000" fill="hold"/>
                                        <p:tgtEl>
                                          <p:spTgt spid="13"/>
                                        </p:tgtEl>
                                        <p:attrNameLst>
                                          <p:attrName>ppt_h</p:attrName>
                                        </p:attrNameLst>
                                      </p:cBhvr>
                                      <p:tavLst>
                                        <p:tav tm="0">
                                          <p:val>
                                            <p:fltVal val="0"/>
                                          </p:val>
                                        </p:tav>
                                        <p:tav tm="100000">
                                          <p:val>
                                            <p:strVal val="#ppt_h"/>
                                          </p:val>
                                        </p:tav>
                                      </p:tavLst>
                                    </p:anim>
                                    <p:animEffect transition="in" filter="fade">
                                      <p:cBhvr>
                                        <p:cTn id="5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2" grpId="1" animBg="1"/>
      <p:bldP spid="12" grpId="2" animBg="1"/>
      <p:bldP spid="13" grpId="0" animBg="1"/>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5078313"/>
          </a:xfrm>
          <a:prstGeom prst="rect">
            <a:avLst/>
          </a:prstGeom>
        </p:spPr>
        <p:txBody>
          <a:bodyPr wrap="square">
            <a:spAutoFit/>
          </a:bodyPr>
          <a:lstStyle/>
          <a:p>
            <a:r>
              <a:rPr lang="en-US" b="1" dirty="0" err="1" smtClean="0"/>
              <a:t>Po`alima</a:t>
            </a:r>
            <a:r>
              <a:rPr lang="en-US" b="1" dirty="0" smtClean="0"/>
              <a:t> (Peter Friday) (1830-1894)</a:t>
            </a:r>
          </a:p>
          <a:p>
            <a:r>
              <a:rPr lang="en-US" dirty="0" smtClean="0"/>
              <a:t>2- coastal-Washington- </a:t>
            </a:r>
            <a:r>
              <a:rPr lang="en-US" b="1" dirty="0" smtClean="0"/>
              <a:t>San Juan Island-</a:t>
            </a:r>
            <a:r>
              <a:rPr lang="en-US" dirty="0" smtClean="0"/>
              <a:t>Early Explorers</a:t>
            </a:r>
          </a:p>
          <a:p>
            <a:endParaRPr lang="en-US" dirty="0" smtClean="0"/>
          </a:p>
          <a:p>
            <a:r>
              <a:rPr lang="en-US" dirty="0" smtClean="0">
                <a:hlinkClick r:id="rId3"/>
              </a:rPr>
              <a:t>https://www.nps.gov/people/po-alima-peter-friday.htm</a:t>
            </a:r>
            <a:endParaRPr lang="en-US" dirty="0" smtClean="0"/>
          </a:p>
          <a:p>
            <a:r>
              <a:rPr lang="en-US" dirty="0" smtClean="0"/>
              <a:t>	</a:t>
            </a:r>
            <a:r>
              <a:rPr lang="en-US" dirty="0" err="1" smtClean="0"/>
              <a:t>Po`alima</a:t>
            </a:r>
            <a:r>
              <a:rPr lang="en-US" dirty="0" smtClean="0"/>
              <a:t> also known as Peter Friday (</a:t>
            </a:r>
            <a:r>
              <a:rPr lang="en-US" dirty="0" err="1" smtClean="0"/>
              <a:t>Po`alima</a:t>
            </a:r>
            <a:r>
              <a:rPr lang="en-US" dirty="0" smtClean="0"/>
              <a:t> means</a:t>
            </a:r>
          </a:p>
          <a:p>
            <a:r>
              <a:rPr lang="en-US" dirty="0" smtClean="0"/>
              <a:t> ‘Friday’ in Hawaiian) was a Hawaiian Islander who first came to</a:t>
            </a:r>
          </a:p>
          <a:p>
            <a:r>
              <a:rPr lang="en-US" dirty="0" smtClean="0"/>
              <a:t> the Pacific Northwest in 1842 at the age of 12. </a:t>
            </a:r>
            <a:r>
              <a:rPr lang="en-US" dirty="0" err="1" smtClean="0"/>
              <a:t>Po`alima</a:t>
            </a:r>
            <a:r>
              <a:rPr lang="en-US" dirty="0" smtClean="0"/>
              <a:t> initially </a:t>
            </a:r>
          </a:p>
          <a:p>
            <a:r>
              <a:rPr lang="en-US" dirty="0" smtClean="0"/>
              <a:t>worked at the Cowlitz Farm, a Hudson's Bay Company agricultural </a:t>
            </a:r>
          </a:p>
          <a:p>
            <a:r>
              <a:rPr lang="en-US" dirty="0" smtClean="0"/>
              <a:t>center near the mouth of the Columbia River in present day </a:t>
            </a:r>
          </a:p>
          <a:p>
            <a:r>
              <a:rPr lang="en-US" dirty="0" smtClean="0"/>
              <a:t>Washington. While there, </a:t>
            </a:r>
            <a:r>
              <a:rPr lang="en-US" dirty="0" err="1" smtClean="0"/>
              <a:t>Po`alima</a:t>
            </a:r>
            <a:r>
              <a:rPr lang="en-US" dirty="0" smtClean="0"/>
              <a:t> married a Coast Salish woman</a:t>
            </a:r>
          </a:p>
          <a:p>
            <a:r>
              <a:rPr lang="en-US" dirty="0" smtClean="0"/>
              <a:t> and they had a child named Joe Friday. In 1854, the Friday family </a:t>
            </a:r>
          </a:p>
          <a:p>
            <a:r>
              <a:rPr lang="en-US" dirty="0" smtClean="0"/>
              <a:t>moved to San Juan Island where </a:t>
            </a:r>
            <a:r>
              <a:rPr lang="en-US" dirty="0" err="1" smtClean="0"/>
              <a:t>Po`alima</a:t>
            </a:r>
            <a:r>
              <a:rPr lang="en-US" dirty="0" smtClean="0"/>
              <a:t> worked as one of the </a:t>
            </a:r>
          </a:p>
          <a:p>
            <a:r>
              <a:rPr lang="en-US" dirty="0" smtClean="0"/>
              <a:t>Hudson's Bay Company shepherds, rearing and herding sheep from his home in what is now the village of Friday Harbor.</a:t>
            </a:r>
          </a:p>
          <a:p>
            <a:r>
              <a:rPr lang="en-US" dirty="0" smtClean="0"/>
              <a:t>(continued on website)</a:t>
            </a:r>
          </a:p>
          <a:p>
            <a:endParaRPr lang="en-US" dirty="0" smtClean="0"/>
          </a:p>
          <a:p>
            <a:r>
              <a:rPr lang="en-US" dirty="0" smtClean="0"/>
              <a:t>.</a:t>
            </a:r>
          </a:p>
          <a:p>
            <a:endParaRPr lang="en-US" dirty="0" smtClean="0"/>
          </a:p>
        </p:txBody>
      </p:sp>
      <p:pic>
        <p:nvPicPr>
          <p:cNvPr id="26627" name="Picture 3"/>
          <p:cNvPicPr>
            <a:picLocks noChangeAspect="1" noChangeArrowheads="1"/>
          </p:cNvPicPr>
          <p:nvPr/>
        </p:nvPicPr>
        <p:blipFill>
          <a:blip r:embed="rId4" cstate="print"/>
          <a:srcRect/>
          <a:stretch>
            <a:fillRect/>
          </a:stretch>
        </p:blipFill>
        <p:spPr bwMode="auto">
          <a:xfrm>
            <a:off x="6553200" y="228600"/>
            <a:ext cx="2316480" cy="2895600"/>
          </a:xfrm>
          <a:prstGeom prst="rect">
            <a:avLst/>
          </a:prstGeom>
          <a:noFill/>
          <a:ln w="9525">
            <a:noFill/>
            <a:miter lim="800000"/>
            <a:headEnd/>
            <a:tailEnd/>
          </a:ln>
          <a:effectLst/>
        </p:spPr>
      </p:pic>
      <p:sp useBgFill="1">
        <p:nvSpPr>
          <p:cNvPr id="5" name="Rectangle 4"/>
          <p:cNvSpPr/>
          <p:nvPr/>
        </p:nvSpPr>
        <p:spPr>
          <a:xfrm>
            <a:off x="0" y="4191000"/>
            <a:ext cx="9144000" cy="8956298"/>
          </a:xfrm>
          <a:prstGeom prst="rect">
            <a:avLst/>
          </a:prstGeom>
        </p:spPr>
        <p:txBody>
          <a:bodyPr wrap="square">
            <a:spAutoFit/>
          </a:bodyPr>
          <a:lstStyle/>
          <a:p>
            <a:r>
              <a:rPr lang="en-US" dirty="0" smtClean="0">
                <a:hlinkClick r:id="rId5"/>
              </a:rPr>
              <a:t>https://www.byd2.com/history/</a:t>
            </a:r>
            <a:endParaRPr lang="en-US" dirty="0" smtClean="0"/>
          </a:p>
          <a:p>
            <a:r>
              <a:rPr lang="en-US" dirty="0" smtClean="0"/>
              <a:t>	</a:t>
            </a:r>
            <a:r>
              <a:rPr lang="en-US" dirty="0" err="1" smtClean="0"/>
              <a:t>Po’alima</a:t>
            </a:r>
            <a:r>
              <a:rPr lang="en-US" dirty="0" smtClean="0"/>
              <a:t> appears in 1841 when he worked for the Hudson's Bay Company on Cowlitz Farm, located on the Cowlitz River about halfway between the Columbia River and Puget Sound. He was employed as a general laborer or mid-man, which is the Hawaiian term for the paddler in the middle of a canoe, and was probably in his late teens or early 20s.</a:t>
            </a:r>
          </a:p>
          <a:p>
            <a:r>
              <a:rPr lang="en-US" dirty="0" smtClean="0"/>
              <a:t>	At that time in the Hawaiian Islands (or Sandwich Islands, as the British called them) jobs were scarce and commoners could not hold land. Therefore the Hudson's Bay Company found it very easy to recruit strong young men, excellent fishermen and sailors, to work for them in the Pacific Northwest.</a:t>
            </a:r>
          </a:p>
          <a:p>
            <a:r>
              <a:rPr lang="en-US" dirty="0" smtClean="0"/>
              <a:t>	Hudson's Bay Company records show that Friday's wage was 30 pounds a year. After working at Cowlitz for a year he was transferred to newly established Fort Victoria. He left there by boat on Jan. 10, 1845, and sailed to the Hawaiian Islands. The reason for this trip is unknown, but it must have been a compelling one, for the journey was long and costly. He may have defrayed some of the expense by signing on as part of the crew.</a:t>
            </a:r>
          </a:p>
          <a:p>
            <a:r>
              <a:rPr lang="en-US" dirty="0" smtClean="0"/>
              <a:t>	He did not remain in the islands but returned to the Pacific Northwest the same year, signing a three-year contract with Hudson's Bay Company, working at Fort Victoria from 1845 until 1848 when he made another trip to the Sandwich Islands for a visit. This time when he returned he appears to have stayed for good.</a:t>
            </a:r>
          </a:p>
          <a:p>
            <a:r>
              <a:rPr lang="en-US" dirty="0" smtClean="0"/>
              <a:t>	He was sent to Fort Rupert at the north end of Vancouver Island, where he worked for two years under contract. From then until 1861, Hudson's Bay Company's Fort Victoria records document him as a part-time worker earning "sundries." During those years, San Juan was considered part of the Fort Victoria operation and it is possible that Joe Friday tended his sheep along the harbor that today bears his name. He may also have become a British subject.</a:t>
            </a:r>
          </a:p>
          <a:p>
            <a:r>
              <a:rPr lang="en-US" dirty="0" smtClean="0"/>
              <a:t>	By the time the Pig War ended and the San Juan Islands were awarded to the United States, the Hudson's Bay Company had given up its operations here. In 1872 many of the British on the island, fearful for their rights, drew up a petition asking that Captain </a:t>
            </a:r>
            <a:r>
              <a:rPr lang="en-US" dirty="0" err="1" smtClean="0"/>
              <a:t>Delacomb</a:t>
            </a:r>
            <a:r>
              <a:rPr lang="en-US" dirty="0" smtClean="0"/>
              <a:t>, a British officer, be sent to watch over their affairs. Joseph Friday's is among the 60 signatures on this document. However, is it likely that Joe Friday, born in the Sandwich Islands around 1820, could write his name? Or is this the signature of another, younger Joe Friday?</a:t>
            </a:r>
          </a:p>
          <a:p>
            <a:r>
              <a:rPr lang="en-US" dirty="0" smtClean="0"/>
              <a:t>(continued on website)</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Portrait of John Muir"/>
          <p:cNvPicPr>
            <a:picLocks noChangeAspect="1" noChangeArrowheads="1"/>
          </p:cNvPicPr>
          <p:nvPr/>
        </p:nvPicPr>
        <p:blipFill>
          <a:blip r:embed="rId3" cstate="print"/>
          <a:srcRect t="6599" r="5714"/>
          <a:stretch>
            <a:fillRect/>
          </a:stretch>
        </p:blipFill>
        <p:spPr bwMode="auto">
          <a:xfrm>
            <a:off x="7010400" y="762000"/>
            <a:ext cx="2057400" cy="2867891"/>
          </a:xfrm>
          <a:prstGeom prst="rect">
            <a:avLst/>
          </a:prstGeom>
          <a:noFill/>
        </p:spPr>
      </p:pic>
      <p:sp>
        <p:nvSpPr>
          <p:cNvPr id="14" name="TextBox 13"/>
          <p:cNvSpPr txBox="1"/>
          <p:nvPr/>
        </p:nvSpPr>
        <p:spPr>
          <a:xfrm>
            <a:off x="762000" y="0"/>
            <a:ext cx="27574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John Muir</a:t>
            </a:r>
            <a:endParaRPr lang="en-US" sz="4800" b="1" dirty="0">
              <a:solidFill>
                <a:schemeClr val="accent5">
                  <a:lumMod val="50000"/>
                </a:schemeClr>
              </a:solidFill>
              <a:effectLst>
                <a:outerShdw dist="50800" dir="7200000" algn="ctr" rotWithShape="0">
                  <a:schemeClr val="tx1"/>
                </a:outerShdw>
              </a:effectLst>
            </a:endParaRPr>
          </a:p>
        </p:txBody>
      </p:sp>
      <p:sp>
        <p:nvSpPr>
          <p:cNvPr id="3" name="TextBox 2"/>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1830</a:t>
            </a:r>
          </a:p>
        </p:txBody>
      </p:sp>
      <p:sp>
        <p:nvSpPr>
          <p:cNvPr id="13" name="TextBox 12"/>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1838</a:t>
            </a:r>
          </a:p>
        </p:txBody>
      </p:sp>
      <p:grpSp>
        <p:nvGrpSpPr>
          <p:cNvPr id="19" name="Group 18"/>
          <p:cNvGrpSpPr/>
          <p:nvPr/>
        </p:nvGrpSpPr>
        <p:grpSpPr>
          <a:xfrm>
            <a:off x="152400" y="0"/>
            <a:ext cx="8991600" cy="8534400"/>
            <a:chOff x="152400" y="0"/>
            <a:chExt cx="8991600" cy="8534400"/>
          </a:xfrm>
        </p:grpSpPr>
        <p:grpSp>
          <p:nvGrpSpPr>
            <p:cNvPr id="17" name="Group 16"/>
            <p:cNvGrpSpPr/>
            <p:nvPr/>
          </p:nvGrpSpPr>
          <p:grpSpPr>
            <a:xfrm>
              <a:off x="152400" y="0"/>
              <a:ext cx="8991600" cy="8534400"/>
              <a:chOff x="152400" y="0"/>
              <a:chExt cx="8991600" cy="8534400"/>
            </a:xfrm>
          </p:grpSpPr>
          <p:grpSp>
            <p:nvGrpSpPr>
              <p:cNvPr id="11" name="Group 10"/>
              <p:cNvGrpSpPr/>
              <p:nvPr/>
            </p:nvGrpSpPr>
            <p:grpSpPr>
              <a:xfrm>
                <a:off x="152400" y="0"/>
                <a:ext cx="8991600" cy="8534400"/>
                <a:chOff x="152400" y="0"/>
                <a:chExt cx="8991600" cy="8534400"/>
              </a:xfrm>
            </p:grpSpPr>
            <p:sp>
              <p:nvSpPr>
                <p:cNvPr id="2" name="TextBox 1"/>
                <p:cNvSpPr txBox="1"/>
                <p:nvPr/>
              </p:nvSpPr>
              <p:spPr>
                <a:xfrm>
                  <a:off x="2590800" y="0"/>
                  <a:ext cx="2363404"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Po’alima</a:t>
                  </a:r>
                  <a:endParaRPr lang="en-US" sz="4800" b="1" dirty="0">
                    <a:solidFill>
                      <a:schemeClr val="accent5">
                        <a:lumMod val="50000"/>
                      </a:schemeClr>
                    </a:solidFill>
                    <a:effectLst>
                      <a:outerShdw dist="50800" dir="7200000" algn="ctr" rotWithShape="0">
                        <a:schemeClr val="tx1"/>
                      </a:outerShdw>
                    </a:effectLst>
                  </a:endParaRPr>
                </a:p>
              </p:txBody>
            </p:sp>
            <p:pic>
              <p:nvPicPr>
                <p:cNvPr id="4" name="Picture 3"/>
                <p:cNvPicPr>
                  <a:picLocks noChangeAspect="1" noChangeArrowheads="1"/>
                </p:cNvPicPr>
                <p:nvPr/>
              </p:nvPicPr>
              <p:blipFill>
                <a:blip r:embed="rId4" cstate="print"/>
                <a:srcRect/>
                <a:stretch>
                  <a:fillRect/>
                </a:stretch>
              </p:blipFill>
              <p:spPr bwMode="auto">
                <a:xfrm>
                  <a:off x="152400" y="152400"/>
                  <a:ext cx="2133600" cy="2667000"/>
                </a:xfrm>
                <a:prstGeom prst="rect">
                  <a:avLst/>
                </a:prstGeom>
                <a:noFill/>
                <a:ln w="9525">
                  <a:noFill/>
                  <a:miter lim="800000"/>
                  <a:headEnd/>
                  <a:tailEnd/>
                </a:ln>
                <a:effectLst/>
              </p:spPr>
            </p:pic>
            <p:grpSp>
              <p:nvGrpSpPr>
                <p:cNvPr id="8" name="Group 10"/>
                <p:cNvGrpSpPr/>
                <p:nvPr/>
              </p:nvGrpSpPr>
              <p:grpSpPr>
                <a:xfrm>
                  <a:off x="1371600" y="3400022"/>
                  <a:ext cx="7010400" cy="5134378"/>
                  <a:chOff x="1371600" y="3400022"/>
                  <a:chExt cx="7010400" cy="5134378"/>
                </a:xfrm>
              </p:grpSpPr>
              <p:pic>
                <p:nvPicPr>
                  <p:cNvPr id="5" name="Picture 13"/>
                  <p:cNvPicPr>
                    <a:picLocks noChangeAspect="1" noChangeArrowheads="1"/>
                  </p:cNvPicPr>
                  <p:nvPr/>
                </p:nvPicPr>
                <p:blipFill>
                  <a:blip r:embed="rId5" cstate="print"/>
                  <a:srcRect l="40643" t="2619" r="467" b="5312"/>
                  <a:stretch>
                    <a:fillRect/>
                  </a:stretch>
                </p:blipFill>
                <p:spPr bwMode="auto">
                  <a:xfrm>
                    <a:off x="1371600" y="3400022"/>
                    <a:ext cx="7010400" cy="5134378"/>
                  </a:xfrm>
                  <a:prstGeom prst="rect">
                    <a:avLst/>
                  </a:prstGeom>
                  <a:noFill/>
                  <a:ln w="9525">
                    <a:noFill/>
                    <a:miter lim="800000"/>
                    <a:headEnd/>
                    <a:tailEnd/>
                  </a:ln>
                  <a:effectLst/>
                </p:spPr>
              </p:pic>
              <p:sp>
                <p:nvSpPr>
                  <p:cNvPr id="6" name="Oval 5"/>
                  <p:cNvSpPr/>
                  <p:nvPr/>
                </p:nvSpPr>
                <p:spPr>
                  <a:xfrm>
                    <a:off x="3642575" y="5780314"/>
                    <a:ext cx="232739" cy="18689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3260630" y="6051441"/>
                  <a:ext cx="1158970" cy="461665"/>
                </a:xfrm>
                <a:prstGeom prst="rect">
                  <a:avLst/>
                </a:prstGeom>
                <a:noFill/>
              </p:spPr>
              <p:txBody>
                <a:bodyPr wrap="square" rtlCol="0">
                  <a:spAutoFit/>
                </a:bodyPr>
                <a:lstStyle/>
                <a:p>
                  <a:r>
                    <a:rPr lang="en-US" sz="2400" b="1" dirty="0" smtClean="0"/>
                    <a:t>Hawaii</a:t>
                  </a:r>
                  <a:endParaRPr lang="en-US" sz="2400" b="1" dirty="0"/>
                </a:p>
              </p:txBody>
            </p:sp>
            <p:sp>
              <p:nvSpPr>
                <p:cNvPr id="10" name="TextBox 9"/>
                <p:cNvSpPr txBox="1"/>
                <p:nvPr/>
              </p:nvSpPr>
              <p:spPr>
                <a:xfrm>
                  <a:off x="2438400" y="838200"/>
                  <a:ext cx="6705600" cy="2554545"/>
                </a:xfrm>
                <a:prstGeom prst="rect">
                  <a:avLst/>
                </a:prstGeom>
                <a:noFill/>
              </p:spPr>
              <p:txBody>
                <a:bodyPr wrap="square" rtlCol="0">
                  <a:spAutoFit/>
                </a:bodyPr>
                <a:lstStyle/>
                <a:p>
                  <a:r>
                    <a:rPr lang="en-US" sz="3200" dirty="0" smtClean="0"/>
                    <a:t>- 1830, born on the Sandwich Islands</a:t>
                  </a:r>
                </a:p>
                <a:p>
                  <a:pPr>
                    <a:buFontTx/>
                    <a:buChar char="-"/>
                  </a:pPr>
                  <a:r>
                    <a:rPr lang="en-US" sz="3200" dirty="0" smtClean="0"/>
                    <a:t> at 12, conscripted  by Hudson Bay Co</a:t>
                  </a:r>
                </a:p>
                <a:p>
                  <a:pPr>
                    <a:buFontTx/>
                    <a:buChar char="-"/>
                  </a:pPr>
                  <a:r>
                    <a:rPr lang="en-US" sz="3200" dirty="0" smtClean="0"/>
                    <a:t> farming near Columbia River</a:t>
                  </a:r>
                </a:p>
                <a:p>
                  <a:pPr>
                    <a:buFontTx/>
                    <a:buChar char="-"/>
                  </a:pPr>
                  <a:r>
                    <a:rPr lang="en-US" sz="3200" dirty="0" smtClean="0"/>
                    <a:t> marries a Coast Salish woman (1 son)</a:t>
                  </a:r>
                </a:p>
                <a:p>
                  <a:pPr>
                    <a:buFontTx/>
                    <a:buChar char="-"/>
                  </a:pPr>
                  <a:r>
                    <a:rPr lang="en-US" sz="3200" dirty="0" smtClean="0"/>
                    <a:t> at 24, family moves to San Juan Island</a:t>
                  </a:r>
                  <a:endParaRPr lang="en-US" sz="3200" dirty="0"/>
                </a:p>
              </p:txBody>
            </p:sp>
            <p:sp>
              <p:nvSpPr>
                <p:cNvPr id="12" name="5-Point Star 11"/>
                <p:cNvSpPr/>
                <p:nvPr/>
              </p:nvSpPr>
              <p:spPr>
                <a:xfrm>
                  <a:off x="5212080" y="4517136"/>
                  <a:ext cx="3810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rot="20740077">
                <a:off x="1376239" y="4355164"/>
                <a:ext cx="4488632" cy="584775"/>
              </a:xfrm>
              <a:prstGeom prst="rect">
                <a:avLst/>
              </a:prstGeom>
              <a:solidFill>
                <a:schemeClr val="bg2">
                  <a:alpha val="52000"/>
                </a:schemeClr>
              </a:solid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Why is he called ‘Friday’?</a:t>
                </a:r>
              </a:p>
            </p:txBody>
          </p:sp>
        </p:grpSp>
        <p:pic>
          <p:nvPicPr>
            <p:cNvPr id="18" name="Picture 4"/>
            <p:cNvPicPr>
              <a:picLocks noChangeAspect="1" noChangeArrowheads="1"/>
            </p:cNvPicPr>
            <p:nvPr/>
          </p:nvPicPr>
          <p:blipFill>
            <a:blip r:embed="rId6" cstate="print"/>
            <a:srcRect/>
            <a:stretch>
              <a:fillRect/>
            </a:stretch>
          </p:blipFill>
          <p:spPr bwMode="auto">
            <a:xfrm>
              <a:off x="6629400" y="3352800"/>
              <a:ext cx="1876942" cy="1920875"/>
            </a:xfrm>
            <a:prstGeom prst="rect">
              <a:avLst/>
            </a:prstGeom>
            <a:noFill/>
            <a:ln w="50800">
              <a:solidFill>
                <a:schemeClr val="bg1"/>
              </a:solid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9"/>
                                        </p:tgtEl>
                                      </p:cBhvr>
                                    </p:animEffect>
                                    <p:set>
                                      <p:cBhvr>
                                        <p:cTn id="7" dur="1" fill="hold">
                                          <p:stCondLst>
                                            <p:cond delay="1999"/>
                                          </p:stCondLst>
                                        </p:cTn>
                                        <p:tgtEl>
                                          <p:spTgt spid="19"/>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3"/>
                                        </p:tgtEl>
                                        <p:attrNameLst>
                                          <p:attrName>ppt_w</p:attrName>
                                        </p:attrNameLst>
                                      </p:cBhvr>
                                      <p:tavLst>
                                        <p:tav tm="0">
                                          <p:val>
                                            <p:strVal val="ppt_w"/>
                                          </p:val>
                                        </p:tav>
                                        <p:tav tm="100000">
                                          <p:val>
                                            <p:fltVal val="0"/>
                                          </p:val>
                                        </p:tav>
                                      </p:tavLst>
                                    </p:anim>
                                    <p:anim calcmode="lin" valueType="num">
                                      <p:cBhvr>
                                        <p:cTn id="10" dur="1000"/>
                                        <p:tgtEl>
                                          <p:spTgt spid="3"/>
                                        </p:tgtEl>
                                        <p:attrNameLst>
                                          <p:attrName>ppt_h</p:attrName>
                                        </p:attrNameLst>
                                      </p:cBhvr>
                                      <p:tavLst>
                                        <p:tav tm="0">
                                          <p:val>
                                            <p:strVal val="ppt_h"/>
                                          </p:val>
                                        </p:tav>
                                        <p:tav tm="100000">
                                          <p:val>
                                            <p:fltVal val="0"/>
                                          </p:val>
                                        </p:tav>
                                      </p:tavLst>
                                    </p:anim>
                                    <p:anim calcmode="lin" valueType="num">
                                      <p:cBhvr>
                                        <p:cTn id="11" dur="1000"/>
                                        <p:tgtEl>
                                          <p:spTgt spid="3"/>
                                        </p:tgtEl>
                                        <p:attrNameLst>
                                          <p:attrName>style.rotation</p:attrName>
                                        </p:attrNameLst>
                                      </p:cBhvr>
                                      <p:tavLst>
                                        <p:tav tm="0">
                                          <p:val>
                                            <p:fltVal val="0"/>
                                          </p:val>
                                        </p:tav>
                                        <p:tav tm="100000">
                                          <p:val>
                                            <p:fltVal val="360"/>
                                          </p:val>
                                        </p:tav>
                                      </p:tavLst>
                                    </p:anim>
                                    <p:animEffect transition="out" filter="fade">
                                      <p:cBhvr>
                                        <p:cTn id="12" dur="1000"/>
                                        <p:tgtEl>
                                          <p:spTgt spid="3"/>
                                        </p:tgtEl>
                                      </p:cBhvr>
                                    </p:animEffect>
                                    <p:set>
                                      <p:cBhvr>
                                        <p:cTn id="13" dur="1" fill="hold">
                                          <p:stCondLst>
                                            <p:cond delay="999"/>
                                          </p:stCondLst>
                                        </p:cTn>
                                        <p:tgtEl>
                                          <p:spTgt spid="3"/>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 calcmode="lin" valueType="num">
                                      <p:cBhvr>
                                        <p:cTn id="18" dur="1000" fill="hold"/>
                                        <p:tgtEl>
                                          <p:spTgt spid="13"/>
                                        </p:tgtEl>
                                        <p:attrNameLst>
                                          <p:attrName>style.rotation</p:attrName>
                                        </p:attrNameLst>
                                      </p:cBhvr>
                                      <p:tavLst>
                                        <p:tav tm="0">
                                          <p:val>
                                            <p:fltVal val="360"/>
                                          </p:val>
                                        </p:tav>
                                        <p:tav tm="100000">
                                          <p:val>
                                            <p:fltVal val="0"/>
                                          </p:val>
                                        </p:tav>
                                      </p:tavLst>
                                    </p:anim>
                                    <p:animEffect transition="in" filter="fade">
                                      <p:cBhvr>
                                        <p:cTn id="19" dur="1000"/>
                                        <p:tgtEl>
                                          <p:spTgt spid="1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1000"/>
                                        <p:tgtEl>
                                          <p:spTgt spid="14"/>
                                        </p:tgtEl>
                                      </p:cBhvr>
                                    </p:animEffect>
                                  </p:childTnLst>
                                </p:cTn>
                              </p:par>
                              <p:par>
                                <p:cTn id="24" presetID="10" presetClass="entr" presetSubtype="0" fill="hold" nodeType="withEffect">
                                  <p:stCondLst>
                                    <p:cond delay="50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13"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13" descr="C:\Users\Sandra\AppData\Local\Microsoft\Windows\INetCache\IE\51KKD49H\groddle-scene-pine-trees-mountains[1].png"/>
          <p:cNvPicPr>
            <a:picLocks noChangeAspect="1" noChangeArrowheads="1"/>
          </p:cNvPicPr>
          <p:nvPr/>
        </p:nvPicPr>
        <p:blipFill>
          <a:blip r:embed="rId3" cstate="print"/>
          <a:srcRect t="18750"/>
          <a:stretch>
            <a:fillRect/>
          </a:stretch>
        </p:blipFill>
        <p:spPr bwMode="auto">
          <a:xfrm>
            <a:off x="2819400" y="4433570"/>
            <a:ext cx="6324600" cy="2424431"/>
          </a:xfrm>
          <a:prstGeom prst="rect">
            <a:avLst/>
          </a:prstGeom>
          <a:noFill/>
        </p:spPr>
      </p:pic>
      <p:sp>
        <p:nvSpPr>
          <p:cNvPr id="5" name="TextBox 4"/>
          <p:cNvSpPr txBox="1"/>
          <p:nvPr/>
        </p:nvSpPr>
        <p:spPr>
          <a:xfrm>
            <a:off x="228600" y="838200"/>
            <a:ext cx="8915400" cy="5262979"/>
          </a:xfrm>
          <a:prstGeom prst="rect">
            <a:avLst/>
          </a:prstGeom>
          <a:noFill/>
        </p:spPr>
        <p:txBody>
          <a:bodyPr wrap="square" rtlCol="0">
            <a:spAutoFit/>
          </a:bodyPr>
          <a:lstStyle/>
          <a:p>
            <a:r>
              <a:rPr lang="en-US" sz="3200" dirty="0" smtClean="0"/>
              <a:t>- 1838, born in Scotland</a:t>
            </a:r>
          </a:p>
          <a:p>
            <a:pPr>
              <a:buFontTx/>
              <a:buChar char="-"/>
            </a:pPr>
            <a:r>
              <a:rPr lang="en-US" sz="3200" dirty="0" smtClean="0"/>
              <a:t> at 11, family moves to Wisconsin</a:t>
            </a:r>
          </a:p>
          <a:p>
            <a:pPr>
              <a:buFontTx/>
              <a:buChar char="-"/>
            </a:pPr>
            <a:r>
              <a:rPr lang="en-US" sz="3200" dirty="0" smtClean="0"/>
              <a:t> almost blinded in a factory accident</a:t>
            </a:r>
          </a:p>
          <a:p>
            <a:pPr>
              <a:buFontTx/>
              <a:buChar char="-"/>
            </a:pPr>
            <a:r>
              <a:rPr lang="en-US" sz="3200" dirty="0" smtClean="0"/>
              <a:t> decides to study the natural world</a:t>
            </a:r>
          </a:p>
          <a:p>
            <a:pPr>
              <a:buFontTx/>
              <a:buChar char="-"/>
            </a:pPr>
            <a:r>
              <a:rPr lang="en-US" sz="3200" dirty="0" smtClean="0"/>
              <a:t> briefly attends U. of Wisconsin </a:t>
            </a:r>
          </a:p>
          <a:p>
            <a:pPr>
              <a:buFontTx/>
              <a:buChar char="-"/>
            </a:pPr>
            <a:r>
              <a:rPr lang="en-US" sz="3200" dirty="0" smtClean="0"/>
              <a:t> at 31, hikes in California High Sierras</a:t>
            </a:r>
          </a:p>
          <a:p>
            <a:pPr>
              <a:buFontTx/>
              <a:buChar char="-"/>
            </a:pPr>
            <a:r>
              <a:rPr lang="en-US" sz="3200" dirty="0" smtClean="0"/>
              <a:t> studies flora/fauna; sketches scenery</a:t>
            </a:r>
          </a:p>
          <a:p>
            <a:pPr>
              <a:buFontTx/>
              <a:buChar char="-"/>
            </a:pPr>
            <a:endParaRPr lang="en-US" sz="3200" dirty="0" smtClean="0"/>
          </a:p>
          <a:p>
            <a:endParaRPr lang="en-US" sz="4800" dirty="0" smtClean="0"/>
          </a:p>
          <a:p>
            <a:r>
              <a:rPr lang="en-US" sz="3200" dirty="0" smtClean="0"/>
              <a:t>writes </a:t>
            </a:r>
            <a:r>
              <a:rPr lang="en-US" sz="3200" i="1" dirty="0" smtClean="0"/>
              <a:t>My First Summer in the Sierra</a:t>
            </a:r>
            <a:endParaRPr lang="en-US" sz="3200" i="1" dirty="0"/>
          </a:p>
        </p:txBody>
      </p:sp>
      <p:sp>
        <p:nvSpPr>
          <p:cNvPr id="2" name="TextBox 1"/>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1838</a:t>
            </a:r>
          </a:p>
        </p:txBody>
      </p:sp>
      <p:sp>
        <p:nvSpPr>
          <p:cNvPr id="3" name="TextBox 2"/>
          <p:cNvSpPr txBox="1"/>
          <p:nvPr/>
        </p:nvSpPr>
        <p:spPr>
          <a:xfrm>
            <a:off x="762000" y="0"/>
            <a:ext cx="27574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John Muir</a:t>
            </a:r>
            <a:endParaRPr lang="en-US" sz="4800" b="1" dirty="0">
              <a:solidFill>
                <a:schemeClr val="accent5">
                  <a:lumMod val="50000"/>
                </a:schemeClr>
              </a:solidFill>
              <a:effectLst>
                <a:outerShdw dist="50800" dir="7200000" algn="ctr" rotWithShape="0">
                  <a:schemeClr val="tx1"/>
                </a:outerShdw>
              </a:effectLst>
            </a:endParaRPr>
          </a:p>
        </p:txBody>
      </p:sp>
      <p:pic>
        <p:nvPicPr>
          <p:cNvPr id="1035" name="Picture 11" descr="C:\Users\Sandra\AppData\Local\Microsoft\Windows\INetCache\IE\51KKD49H\wanderer-294459_960_720[1].png"/>
          <p:cNvPicPr>
            <a:picLocks noChangeAspect="1" noChangeArrowheads="1"/>
          </p:cNvPicPr>
          <p:nvPr/>
        </p:nvPicPr>
        <p:blipFill>
          <a:blip r:embed="rId4" cstate="print"/>
          <a:srcRect/>
          <a:stretch>
            <a:fillRect/>
          </a:stretch>
        </p:blipFill>
        <p:spPr bwMode="auto">
          <a:xfrm>
            <a:off x="1524000" y="4011420"/>
            <a:ext cx="1862138" cy="2846580"/>
          </a:xfrm>
          <a:prstGeom prst="rect">
            <a:avLst/>
          </a:prstGeom>
          <a:noFill/>
        </p:spPr>
      </p:pic>
      <p:sp>
        <p:nvSpPr>
          <p:cNvPr id="1039" name="AutoShape 15" descr="My First Summer in the Sierra: with Illustrati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41" name="Picture 17"/>
          <p:cNvPicPr>
            <a:picLocks noChangeAspect="1" noChangeArrowheads="1"/>
          </p:cNvPicPr>
          <p:nvPr/>
        </p:nvPicPr>
        <p:blipFill>
          <a:blip r:embed="rId5" cstate="print"/>
          <a:srcRect/>
          <a:stretch>
            <a:fillRect/>
          </a:stretch>
        </p:blipFill>
        <p:spPr bwMode="auto">
          <a:xfrm rot="266732">
            <a:off x="2247195" y="371803"/>
            <a:ext cx="3890963" cy="5048250"/>
          </a:xfrm>
          <a:prstGeom prst="rect">
            <a:avLst/>
          </a:prstGeom>
          <a:noFill/>
          <a:ln w="9525">
            <a:noFill/>
            <a:miter lim="800000"/>
            <a:headEnd/>
            <a:tailEnd/>
          </a:ln>
          <a:effectLst>
            <a:outerShdw blurRad="38100" dist="101600" dir="1800000" algn="ctr" rotWithShape="0">
              <a:schemeClr val="tx1">
                <a:lumMod val="75000"/>
                <a:lumOff val="25000"/>
              </a:schemeClr>
            </a:outerShdw>
          </a:effectLst>
        </p:spPr>
      </p:pic>
      <p:pic>
        <p:nvPicPr>
          <p:cNvPr id="21" name="Picture 2" descr="Portrait of John Muir"/>
          <p:cNvPicPr>
            <a:picLocks noChangeAspect="1" noChangeArrowheads="1"/>
          </p:cNvPicPr>
          <p:nvPr/>
        </p:nvPicPr>
        <p:blipFill>
          <a:blip r:embed="rId6" cstate="print"/>
          <a:srcRect t="6599" r="5714"/>
          <a:stretch>
            <a:fillRect/>
          </a:stretch>
        </p:blipFill>
        <p:spPr bwMode="auto">
          <a:xfrm>
            <a:off x="7010400" y="762000"/>
            <a:ext cx="2057400" cy="2867891"/>
          </a:xfrm>
          <a:prstGeom prst="rect">
            <a:avLst/>
          </a:prstGeom>
          <a:noFill/>
        </p:spPr>
      </p:pic>
      <p:sp>
        <p:nvSpPr>
          <p:cNvPr id="22" name="TextBox 21"/>
          <p:cNvSpPr txBox="1"/>
          <p:nvPr/>
        </p:nvSpPr>
        <p:spPr>
          <a:xfrm>
            <a:off x="0" y="6044625"/>
            <a:ext cx="9067800" cy="584775"/>
          </a:xfrm>
          <a:prstGeom prst="rect">
            <a:avLst/>
          </a:prstGeom>
          <a:no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What will be his impact on our national parks?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37"/>
                                        </p:tgtEl>
                                        <p:attrNameLst>
                                          <p:attrName>style.visibility</p:attrName>
                                        </p:attrNameLst>
                                      </p:cBhvr>
                                      <p:to>
                                        <p:strVal val="visible"/>
                                      </p:to>
                                    </p:set>
                                    <p:animEffect transition="in" filter="fade">
                                      <p:cBhvr>
                                        <p:cTn id="25" dur="1000"/>
                                        <p:tgtEl>
                                          <p:spTgt spid="103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10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1000"/>
                                        <p:tgtEl>
                                          <p:spTgt spid="5">
                                            <p:txEl>
                                              <p:pRg st="5" end="5"/>
                                            </p:txEl>
                                          </p:spTgt>
                                        </p:tgtEl>
                                      </p:cBhvr>
                                    </p:animEffect>
                                  </p:childTnLst>
                                </p:cTn>
                              </p:par>
                              <p:par>
                                <p:cTn id="36" presetID="53"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 calcmode="lin" valueType="num">
                                      <p:cBhvr>
                                        <p:cTn id="38" dur="2000" fill="hold"/>
                                        <p:tgtEl>
                                          <p:spTgt spid="1035"/>
                                        </p:tgtEl>
                                        <p:attrNameLst>
                                          <p:attrName>ppt_w</p:attrName>
                                        </p:attrNameLst>
                                      </p:cBhvr>
                                      <p:tavLst>
                                        <p:tav tm="0">
                                          <p:val>
                                            <p:fltVal val="0"/>
                                          </p:val>
                                        </p:tav>
                                        <p:tav tm="100000">
                                          <p:val>
                                            <p:strVal val="#ppt_w"/>
                                          </p:val>
                                        </p:tav>
                                      </p:tavLst>
                                    </p:anim>
                                    <p:anim calcmode="lin" valueType="num">
                                      <p:cBhvr>
                                        <p:cTn id="39" dur="2000" fill="hold"/>
                                        <p:tgtEl>
                                          <p:spTgt spid="1035"/>
                                        </p:tgtEl>
                                        <p:attrNameLst>
                                          <p:attrName>ppt_h</p:attrName>
                                        </p:attrNameLst>
                                      </p:cBhvr>
                                      <p:tavLst>
                                        <p:tav tm="0">
                                          <p:val>
                                            <p:fltVal val="0"/>
                                          </p:val>
                                        </p:tav>
                                        <p:tav tm="100000">
                                          <p:val>
                                            <p:strVal val="#ppt_h"/>
                                          </p:val>
                                        </p:tav>
                                      </p:tavLst>
                                    </p:anim>
                                    <p:animEffect transition="in" filter="fade">
                                      <p:cBhvr>
                                        <p:cTn id="40" dur="2000"/>
                                        <p:tgtEl>
                                          <p:spTgt spid="1035"/>
                                        </p:tgtEl>
                                      </p:cBhvr>
                                    </p:animEffect>
                                  </p:childTnLst>
                                </p:cTn>
                              </p:par>
                              <p:par>
                                <p:cTn id="41" presetID="63" presetClass="path" presetSubtype="0" accel="50000" decel="50000" fill="hold" nodeType="withEffect">
                                  <p:stCondLst>
                                    <p:cond delay="0"/>
                                  </p:stCondLst>
                                  <p:childTnLst>
                                    <p:animMotion origin="layout" path="M -2.77778E-6 4.91329E-6 L 0.46493 0.00763 " pathEditMode="relative" rAng="0" ptsTypes="AA">
                                      <p:cBhvr>
                                        <p:cTn id="42" dur="2000" fill="hold"/>
                                        <p:tgtEl>
                                          <p:spTgt spid="1035"/>
                                        </p:tgtEl>
                                        <p:attrNameLst>
                                          <p:attrName>ppt_x</p:attrName>
                                          <p:attrName>ppt_y</p:attrName>
                                        </p:attrNameLst>
                                      </p:cBhvr>
                                      <p:rCtr x="232" y="4"/>
                                    </p:animMotion>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1000"/>
                                        <p:tgtEl>
                                          <p:spTgt spid="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1000"/>
                                        <p:tgtEl>
                                          <p:spTgt spid="1037"/>
                                        </p:tgtEl>
                                      </p:cBhvr>
                                    </p:animEffect>
                                    <p:set>
                                      <p:cBhvr>
                                        <p:cTn id="52" dur="1" fill="hold">
                                          <p:stCondLst>
                                            <p:cond delay="999"/>
                                          </p:stCondLst>
                                        </p:cTn>
                                        <p:tgtEl>
                                          <p:spTgt spid="103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1000"/>
                                        <p:tgtEl>
                                          <p:spTgt spid="1035"/>
                                        </p:tgtEl>
                                      </p:cBhvr>
                                    </p:animEffect>
                                    <p:set>
                                      <p:cBhvr>
                                        <p:cTn id="55" dur="1" fill="hold">
                                          <p:stCondLst>
                                            <p:cond delay="999"/>
                                          </p:stCondLst>
                                        </p:cTn>
                                        <p:tgtEl>
                                          <p:spTgt spid="103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1000"/>
                                        <p:tgtEl>
                                          <p:spTgt spid="5">
                                            <p:txEl>
                                              <p:pRg st="0" end="0"/>
                                            </p:txEl>
                                          </p:spTgt>
                                        </p:tgtEl>
                                      </p:cBhvr>
                                    </p:animEffect>
                                    <p:set>
                                      <p:cBhvr>
                                        <p:cTn id="58" dur="1" fill="hold">
                                          <p:stCondLst>
                                            <p:cond delay="999"/>
                                          </p:stCondLst>
                                        </p:cTn>
                                        <p:tgtEl>
                                          <p:spTgt spid="5">
                                            <p:txEl>
                                              <p:pRg st="0" end="0"/>
                                            </p:txEl>
                                          </p:spTgt>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5">
                                            <p:txEl>
                                              <p:pRg st="1" end="1"/>
                                            </p:txEl>
                                          </p:spTgt>
                                        </p:tgtEl>
                                      </p:cBhvr>
                                    </p:animEffect>
                                    <p:set>
                                      <p:cBhvr>
                                        <p:cTn id="61" dur="1" fill="hold">
                                          <p:stCondLst>
                                            <p:cond delay="999"/>
                                          </p:stCondLst>
                                        </p:cTn>
                                        <p:tgtEl>
                                          <p:spTgt spid="5">
                                            <p:txEl>
                                              <p:pRg st="1" end="1"/>
                                            </p:txEl>
                                          </p:spTgt>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1000"/>
                                        <p:tgtEl>
                                          <p:spTgt spid="5">
                                            <p:txEl>
                                              <p:pRg st="2" end="2"/>
                                            </p:txEl>
                                          </p:spTgt>
                                        </p:tgtEl>
                                      </p:cBhvr>
                                    </p:animEffect>
                                    <p:set>
                                      <p:cBhvr>
                                        <p:cTn id="64" dur="1" fill="hold">
                                          <p:stCondLst>
                                            <p:cond delay="999"/>
                                          </p:stCondLst>
                                        </p:cTn>
                                        <p:tgtEl>
                                          <p:spTgt spid="5">
                                            <p:txEl>
                                              <p:pRg st="2" end="2"/>
                                            </p:txEl>
                                          </p:spTgt>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1000"/>
                                        <p:tgtEl>
                                          <p:spTgt spid="5">
                                            <p:txEl>
                                              <p:pRg st="3" end="3"/>
                                            </p:txEl>
                                          </p:spTgt>
                                        </p:tgtEl>
                                      </p:cBhvr>
                                    </p:animEffect>
                                    <p:set>
                                      <p:cBhvr>
                                        <p:cTn id="67" dur="1" fill="hold">
                                          <p:stCondLst>
                                            <p:cond delay="999"/>
                                          </p:stCondLst>
                                        </p:cTn>
                                        <p:tgtEl>
                                          <p:spTgt spid="5">
                                            <p:txEl>
                                              <p:pRg st="3" end="3"/>
                                            </p:txEl>
                                          </p:spTgt>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1000"/>
                                        <p:tgtEl>
                                          <p:spTgt spid="5">
                                            <p:txEl>
                                              <p:pRg st="4" end="4"/>
                                            </p:txEl>
                                          </p:spTgt>
                                        </p:tgtEl>
                                      </p:cBhvr>
                                    </p:animEffect>
                                    <p:set>
                                      <p:cBhvr>
                                        <p:cTn id="70" dur="1" fill="hold">
                                          <p:stCondLst>
                                            <p:cond delay="999"/>
                                          </p:stCondLst>
                                        </p:cTn>
                                        <p:tgtEl>
                                          <p:spTgt spid="5">
                                            <p:txEl>
                                              <p:pRg st="4" end="4"/>
                                            </p:txEl>
                                          </p:spTgt>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1000"/>
                                        <p:tgtEl>
                                          <p:spTgt spid="5">
                                            <p:txEl>
                                              <p:pRg st="5" end="5"/>
                                            </p:txEl>
                                          </p:spTgt>
                                        </p:tgtEl>
                                      </p:cBhvr>
                                    </p:animEffect>
                                    <p:set>
                                      <p:cBhvr>
                                        <p:cTn id="73" dur="1" fill="hold">
                                          <p:stCondLst>
                                            <p:cond delay="999"/>
                                          </p:stCondLst>
                                        </p:cTn>
                                        <p:tgtEl>
                                          <p:spTgt spid="5">
                                            <p:txEl>
                                              <p:pRg st="5" end="5"/>
                                            </p:txEl>
                                          </p:spTgt>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1000"/>
                                        <p:tgtEl>
                                          <p:spTgt spid="5">
                                            <p:txEl>
                                              <p:pRg st="6" end="6"/>
                                            </p:txEl>
                                          </p:spTgt>
                                        </p:tgtEl>
                                      </p:cBhvr>
                                    </p:animEffect>
                                    <p:set>
                                      <p:cBhvr>
                                        <p:cTn id="76" dur="1" fill="hold">
                                          <p:stCondLst>
                                            <p:cond delay="999"/>
                                          </p:stCondLst>
                                        </p:cTn>
                                        <p:tgtEl>
                                          <p:spTgt spid="5">
                                            <p:txEl>
                                              <p:pRg st="6" end="6"/>
                                            </p:txEl>
                                          </p:spTgt>
                                        </p:tgtEl>
                                        <p:attrNameLst>
                                          <p:attrName>style.visibility</p:attrName>
                                        </p:attrNameLst>
                                      </p:cBhvr>
                                      <p:to>
                                        <p:strVal val="hidden"/>
                                      </p:to>
                                    </p:set>
                                  </p:childTnLst>
                                </p:cTn>
                              </p:par>
                            </p:childTnLst>
                          </p:cTn>
                        </p:par>
                        <p:par>
                          <p:cTn id="77" fill="hold">
                            <p:stCondLst>
                              <p:cond delay="1000"/>
                            </p:stCondLst>
                            <p:childTnLst>
                              <p:par>
                                <p:cTn id="78" presetID="10" presetClass="entr" presetSubtype="0" fill="hold" nodeType="afterEffect">
                                  <p:stCondLst>
                                    <p:cond delay="0"/>
                                  </p:stCondLst>
                                  <p:childTnLst>
                                    <p:set>
                                      <p:cBhvr>
                                        <p:cTn id="79" dur="1" fill="hold">
                                          <p:stCondLst>
                                            <p:cond delay="0"/>
                                          </p:stCondLst>
                                        </p:cTn>
                                        <p:tgtEl>
                                          <p:spTgt spid="5">
                                            <p:txEl>
                                              <p:pRg st="9" end="9"/>
                                            </p:txEl>
                                          </p:spTgt>
                                        </p:tgtEl>
                                        <p:attrNameLst>
                                          <p:attrName>style.visibility</p:attrName>
                                        </p:attrNameLst>
                                      </p:cBhvr>
                                      <p:to>
                                        <p:strVal val="visible"/>
                                      </p:to>
                                    </p:set>
                                    <p:animEffect transition="in" filter="fade">
                                      <p:cBhvr>
                                        <p:cTn id="80" dur="1000"/>
                                        <p:tgtEl>
                                          <p:spTgt spid="5">
                                            <p:txEl>
                                              <p:pRg st="9" end="9"/>
                                            </p:txEl>
                                          </p:spTgt>
                                        </p:tgtEl>
                                      </p:cBhvr>
                                    </p:animEffect>
                                  </p:childTnLst>
                                </p:cTn>
                              </p:par>
                              <p:par>
                                <p:cTn id="81" presetID="10" presetClass="entr" presetSubtype="0" fill="hold" nodeType="withEffect">
                                  <p:stCondLst>
                                    <p:cond delay="500"/>
                                  </p:stCondLst>
                                  <p:childTnLst>
                                    <p:set>
                                      <p:cBhvr>
                                        <p:cTn id="82" dur="1" fill="hold">
                                          <p:stCondLst>
                                            <p:cond delay="0"/>
                                          </p:stCondLst>
                                        </p:cTn>
                                        <p:tgtEl>
                                          <p:spTgt spid="1041"/>
                                        </p:tgtEl>
                                        <p:attrNameLst>
                                          <p:attrName>style.visibility</p:attrName>
                                        </p:attrNameLst>
                                      </p:cBhvr>
                                      <p:to>
                                        <p:strVal val="visible"/>
                                      </p:to>
                                    </p:set>
                                    <p:animEffect transition="in" filter="fade">
                                      <p:cBhvr>
                                        <p:cTn id="83" dur="1000"/>
                                        <p:tgtEl>
                                          <p:spTgt spid="1041"/>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fltVal val="0"/>
                                          </p:val>
                                        </p:tav>
                                        <p:tav tm="100000">
                                          <p:val>
                                            <p:strVal val="#ppt_w"/>
                                          </p:val>
                                        </p:tav>
                                      </p:tavLst>
                                    </p:anim>
                                    <p:anim calcmode="lin" valueType="num">
                                      <p:cBhvr>
                                        <p:cTn id="89" dur="1000" fill="hold"/>
                                        <p:tgtEl>
                                          <p:spTgt spid="22"/>
                                        </p:tgtEl>
                                        <p:attrNameLst>
                                          <p:attrName>ppt_h</p:attrName>
                                        </p:attrNameLst>
                                      </p:cBhvr>
                                      <p:tavLst>
                                        <p:tav tm="0">
                                          <p:val>
                                            <p:fltVal val="0"/>
                                          </p:val>
                                        </p:tav>
                                        <p:tav tm="100000">
                                          <p:val>
                                            <p:strVal val="#ppt_h"/>
                                          </p:val>
                                        </p:tav>
                                      </p:tavLst>
                                    </p:anim>
                                    <p:animEffect transition="in" filter="fade">
                                      <p:cBhvr>
                                        <p:cTn id="9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5078313"/>
          </a:xfrm>
          <a:prstGeom prst="rect">
            <a:avLst/>
          </a:prstGeom>
        </p:spPr>
        <p:txBody>
          <a:bodyPr wrap="square">
            <a:spAutoFit/>
          </a:bodyPr>
          <a:lstStyle/>
          <a:p>
            <a:r>
              <a:rPr lang="en-US" b="1" dirty="0" smtClean="0"/>
              <a:t>John Muir (1838-1914)</a:t>
            </a:r>
          </a:p>
          <a:p>
            <a:endParaRPr lang="en-US" dirty="0" smtClean="0">
              <a:hlinkClick r:id="rId3"/>
            </a:endParaRPr>
          </a:p>
          <a:p>
            <a:r>
              <a:rPr lang="en-US" dirty="0" smtClean="0">
                <a:hlinkClick r:id="rId3"/>
              </a:rPr>
              <a:t>https://www.nps.gov/yose/learn/historyculture/muir.htm</a:t>
            </a:r>
            <a:endParaRPr lang="en-US" dirty="0" smtClean="0"/>
          </a:p>
          <a:p>
            <a:r>
              <a:rPr lang="en-US" dirty="0"/>
              <a:t>	</a:t>
            </a:r>
            <a:r>
              <a:rPr lang="en-US" dirty="0" smtClean="0"/>
              <a:t>Born in Scotland in 1838, Muir immigrated to Wisconsin with his family</a:t>
            </a:r>
          </a:p>
          <a:p>
            <a:r>
              <a:rPr lang="en-US" dirty="0" smtClean="0"/>
              <a:t> when he was 11 years old. Life on the homestead did not inspire him, and Muir </a:t>
            </a:r>
          </a:p>
          <a:p>
            <a:r>
              <a:rPr lang="en-US" dirty="0" smtClean="0"/>
              <a:t>soon found employment in a factory. The change proved to be inspiring but in an</a:t>
            </a:r>
          </a:p>
          <a:p>
            <a:r>
              <a:rPr lang="en-US" dirty="0" smtClean="0"/>
              <a:t> entirely unexpected way. After he was nearly blinded by an industrial accident, </a:t>
            </a:r>
          </a:p>
          <a:p>
            <a:r>
              <a:rPr lang="en-US" dirty="0" smtClean="0"/>
              <a:t>Muir found himself driven to learn everything he could about a world unaltered by man or machine. He briefly studied natural sciences at the University of Wisconsin but, ultimately, chose to spend his lifetime enrolled in what he called the “University of Wilderness.”</a:t>
            </a:r>
          </a:p>
          <a:p>
            <a:r>
              <a:rPr lang="en-US" dirty="0" smtClean="0"/>
              <a:t>	Muir first visited (the Sierra) in 1868. He was so impressed with his week’s visit that he decided to return the following year, finding work as a ranch hand, as he settled in the area. The next year, he landed a shepherd job for $30 per month that suited him fine. While Muir guided a flock of 2,000 sheep to the High Sierra, he studied the flora and fauna and sketched the mountain scenery. (His experiences and illustrations were later published in My First Summer in the Sierra.) After a stint as a shepherd, Muir found regular work at a newly constructed sawmill.</a:t>
            </a:r>
          </a:p>
          <a:p>
            <a:r>
              <a:rPr lang="en-US" dirty="0" smtClean="0"/>
              <a:t>(continued on website)</a:t>
            </a:r>
          </a:p>
          <a:p>
            <a:r>
              <a:rPr lang="en-US" dirty="0" smtClean="0"/>
              <a:t> </a:t>
            </a:r>
            <a:endParaRPr lang="en-US" dirty="0"/>
          </a:p>
        </p:txBody>
      </p:sp>
      <p:pic>
        <p:nvPicPr>
          <p:cNvPr id="2050" name="Picture 2" descr="Portrait of John Muir"/>
          <p:cNvPicPr>
            <a:picLocks noChangeAspect="1" noChangeArrowheads="1"/>
          </p:cNvPicPr>
          <p:nvPr/>
        </p:nvPicPr>
        <p:blipFill>
          <a:blip r:embed="rId4" cstate="print"/>
          <a:srcRect t="6599" r="5714"/>
          <a:stretch>
            <a:fillRect/>
          </a:stretch>
        </p:blipFill>
        <p:spPr bwMode="auto">
          <a:xfrm>
            <a:off x="7810500" y="152400"/>
            <a:ext cx="1257300" cy="1752600"/>
          </a:xfrm>
          <a:prstGeom prst="rect">
            <a:avLst/>
          </a:prstGeom>
          <a:noFill/>
        </p:spPr>
      </p:pic>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0"/>
            <a:ext cx="9144000" cy="6629400"/>
            <a:chOff x="0" y="0"/>
            <a:chExt cx="9144000" cy="6629400"/>
          </a:xfrm>
        </p:grpSpPr>
        <p:sp>
          <p:nvSpPr>
            <p:cNvPr id="10" name="TextBox 9"/>
            <p:cNvSpPr txBox="1"/>
            <p:nvPr/>
          </p:nvSpPr>
          <p:spPr>
            <a:xfrm>
              <a:off x="228600" y="838200"/>
              <a:ext cx="8915400" cy="5262979"/>
            </a:xfrm>
            <a:prstGeom prst="rect">
              <a:avLst/>
            </a:prstGeom>
            <a:noFill/>
          </p:spPr>
          <p:txBody>
            <a:bodyPr wrap="square" rtlCol="0">
              <a:spAutoFit/>
            </a:bodyPr>
            <a:lstStyle/>
            <a:p>
              <a:r>
                <a:rPr lang="en-US" sz="3200" dirty="0" smtClean="0"/>
                <a:t>- 1838, born in Scotland</a:t>
              </a:r>
            </a:p>
            <a:p>
              <a:pPr>
                <a:buFontTx/>
                <a:buChar char="-"/>
              </a:pPr>
              <a:r>
                <a:rPr lang="en-US" sz="3200" dirty="0" smtClean="0"/>
                <a:t> at 11, family moves to Wisconsin</a:t>
              </a:r>
            </a:p>
            <a:p>
              <a:pPr>
                <a:buFontTx/>
                <a:buChar char="-"/>
              </a:pPr>
              <a:r>
                <a:rPr lang="en-US" sz="3200" dirty="0" smtClean="0"/>
                <a:t> almost blinded in a factory accident</a:t>
              </a:r>
            </a:p>
            <a:p>
              <a:pPr>
                <a:buFontTx/>
                <a:buChar char="-"/>
              </a:pPr>
              <a:r>
                <a:rPr lang="en-US" sz="3200" dirty="0" smtClean="0"/>
                <a:t> decides to study the natural world</a:t>
              </a:r>
            </a:p>
            <a:p>
              <a:pPr>
                <a:buFontTx/>
                <a:buChar char="-"/>
              </a:pPr>
              <a:r>
                <a:rPr lang="en-US" sz="3200" dirty="0" smtClean="0"/>
                <a:t> briefly attends U. of Wisconsin </a:t>
              </a:r>
            </a:p>
            <a:p>
              <a:pPr>
                <a:buFontTx/>
                <a:buChar char="-"/>
              </a:pPr>
              <a:r>
                <a:rPr lang="en-US" sz="3200" dirty="0" smtClean="0"/>
                <a:t> at 31, hikes in California High Sierras</a:t>
              </a:r>
            </a:p>
            <a:p>
              <a:pPr>
                <a:buFontTx/>
                <a:buChar char="-"/>
              </a:pPr>
              <a:r>
                <a:rPr lang="en-US" sz="3200" dirty="0" smtClean="0"/>
                <a:t> studies flora/fauna; sketches scenery</a:t>
              </a:r>
            </a:p>
            <a:p>
              <a:pPr>
                <a:buFontTx/>
                <a:buChar char="-"/>
              </a:pPr>
              <a:endParaRPr lang="en-US" sz="3200" dirty="0" smtClean="0"/>
            </a:p>
            <a:p>
              <a:endParaRPr lang="en-US" sz="4800" dirty="0" smtClean="0"/>
            </a:p>
            <a:p>
              <a:r>
                <a:rPr lang="en-US" sz="3200" dirty="0" smtClean="0"/>
                <a:t>writes </a:t>
              </a:r>
              <a:r>
                <a:rPr lang="en-US" sz="3200" i="1" dirty="0" smtClean="0"/>
                <a:t>My First Summer in the Sierra</a:t>
              </a:r>
              <a:endParaRPr lang="en-US" sz="3200" i="1" dirty="0"/>
            </a:p>
          </p:txBody>
        </p:sp>
        <p:sp useBgFill="1">
          <p:nvSpPr>
            <p:cNvPr id="16" name="Rectangle 15"/>
            <p:cNvSpPr/>
            <p:nvPr/>
          </p:nvSpPr>
          <p:spPr>
            <a:xfrm>
              <a:off x="0" y="838200"/>
              <a:ext cx="6858000" cy="381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62000" y="0"/>
              <a:ext cx="27574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John Muir</a:t>
              </a:r>
              <a:endParaRPr lang="en-US" sz="4800" b="1" dirty="0">
                <a:solidFill>
                  <a:schemeClr val="accent5">
                    <a:lumMod val="50000"/>
                  </a:schemeClr>
                </a:solidFill>
                <a:effectLst>
                  <a:outerShdw dist="50800" dir="7200000" algn="ctr" rotWithShape="0">
                    <a:schemeClr val="tx1"/>
                  </a:outerShdw>
                </a:effectLst>
              </a:endParaRPr>
            </a:p>
          </p:txBody>
        </p:sp>
        <p:pic>
          <p:nvPicPr>
            <p:cNvPr id="12" name="Picture 17"/>
            <p:cNvPicPr>
              <a:picLocks noChangeAspect="1" noChangeArrowheads="1"/>
            </p:cNvPicPr>
            <p:nvPr/>
          </p:nvPicPr>
          <p:blipFill>
            <a:blip r:embed="rId3" cstate="print"/>
            <a:srcRect/>
            <a:stretch>
              <a:fillRect/>
            </a:stretch>
          </p:blipFill>
          <p:spPr bwMode="auto">
            <a:xfrm rot="266732">
              <a:off x="2247195" y="371803"/>
              <a:ext cx="3890963" cy="5048250"/>
            </a:xfrm>
            <a:prstGeom prst="rect">
              <a:avLst/>
            </a:prstGeom>
            <a:noFill/>
            <a:ln w="9525">
              <a:noFill/>
              <a:miter lim="800000"/>
              <a:headEnd/>
              <a:tailEnd/>
            </a:ln>
            <a:effectLst>
              <a:outerShdw blurRad="38100" dist="101600" dir="1800000" algn="ctr" rotWithShape="0">
                <a:schemeClr val="tx1">
                  <a:lumMod val="75000"/>
                  <a:lumOff val="25000"/>
                </a:schemeClr>
              </a:outerShdw>
            </a:effectLst>
          </p:spPr>
        </p:pic>
        <p:pic>
          <p:nvPicPr>
            <p:cNvPr id="13" name="Picture 2" descr="Portrait of John Muir"/>
            <p:cNvPicPr>
              <a:picLocks noChangeAspect="1" noChangeArrowheads="1"/>
            </p:cNvPicPr>
            <p:nvPr/>
          </p:nvPicPr>
          <p:blipFill>
            <a:blip r:embed="rId4" cstate="print"/>
            <a:srcRect t="6599" r="5714"/>
            <a:stretch>
              <a:fillRect/>
            </a:stretch>
          </p:blipFill>
          <p:spPr bwMode="auto">
            <a:xfrm>
              <a:off x="7010400" y="762000"/>
              <a:ext cx="2057400" cy="2867891"/>
            </a:xfrm>
            <a:prstGeom prst="rect">
              <a:avLst/>
            </a:prstGeom>
            <a:noFill/>
          </p:spPr>
        </p:pic>
        <p:sp>
          <p:nvSpPr>
            <p:cNvPr id="14" name="TextBox 13"/>
            <p:cNvSpPr txBox="1"/>
            <p:nvPr/>
          </p:nvSpPr>
          <p:spPr>
            <a:xfrm>
              <a:off x="0" y="6044625"/>
              <a:ext cx="9067800" cy="584775"/>
            </a:xfrm>
            <a:prstGeom prst="rect">
              <a:avLst/>
            </a:prstGeom>
            <a:no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What will be his impact on our national parks?</a:t>
              </a:r>
            </a:p>
          </p:txBody>
        </p:sp>
      </p:grpSp>
      <p:sp>
        <p:nvSpPr>
          <p:cNvPr id="9" name="TextBox 8"/>
          <p:cNvSpPr txBox="1"/>
          <p:nvPr/>
        </p:nvSpPr>
        <p:spPr>
          <a:xfrm>
            <a:off x="721271" y="0"/>
            <a:ext cx="4320413"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Toyatte</a:t>
            </a:r>
            <a:r>
              <a:rPr lang="en-US" sz="4800" b="1" dirty="0" smtClean="0">
                <a:solidFill>
                  <a:schemeClr val="accent5">
                    <a:lumMod val="50000"/>
                  </a:schemeClr>
                </a:solidFill>
                <a:effectLst>
                  <a:outerShdw dist="50800" dir="7200000" algn="ctr" rotWithShape="0">
                    <a:schemeClr val="tx1"/>
                  </a:outerShdw>
                </a:effectLst>
              </a:rPr>
              <a:t> (Tlingit)</a:t>
            </a:r>
            <a:endParaRPr lang="en-US" sz="4800" b="1" dirty="0">
              <a:solidFill>
                <a:schemeClr val="accent5">
                  <a:lumMod val="50000"/>
                </a:schemeClr>
              </a:solidFill>
              <a:effectLst>
                <a:outerShdw dist="50800" dir="7200000" algn="ctr" rotWithShape="0">
                  <a:schemeClr val="tx1"/>
                </a:outerShdw>
              </a:effectLst>
            </a:endParaRPr>
          </a:p>
        </p:txBody>
      </p:sp>
      <p:sp>
        <p:nvSpPr>
          <p:cNvPr id="2" name="TextBox 1"/>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1838</a:t>
            </a:r>
          </a:p>
        </p:txBody>
      </p:sp>
      <p:sp>
        <p:nvSpPr>
          <p:cNvPr id="8" name="TextBox 7"/>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7"/>
                                        </p:tgtEl>
                                      </p:cBhvr>
                                    </p:animEffect>
                                    <p:set>
                                      <p:cBhvr>
                                        <p:cTn id="7" dur="1" fill="hold">
                                          <p:stCondLst>
                                            <p:cond delay="1999"/>
                                          </p:stCondLst>
                                        </p:cTn>
                                        <p:tgtEl>
                                          <p:spTgt spid="17"/>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2"/>
                                        </p:tgtEl>
                                        <p:attrNameLst>
                                          <p:attrName>ppt_w</p:attrName>
                                        </p:attrNameLst>
                                      </p:cBhvr>
                                      <p:tavLst>
                                        <p:tav tm="0">
                                          <p:val>
                                            <p:strVal val="ppt_w"/>
                                          </p:val>
                                        </p:tav>
                                        <p:tav tm="100000">
                                          <p:val>
                                            <p:fltVal val="0"/>
                                          </p:val>
                                        </p:tav>
                                      </p:tavLst>
                                    </p:anim>
                                    <p:anim calcmode="lin" valueType="num">
                                      <p:cBhvr>
                                        <p:cTn id="10" dur="1000"/>
                                        <p:tgtEl>
                                          <p:spTgt spid="2"/>
                                        </p:tgtEl>
                                        <p:attrNameLst>
                                          <p:attrName>ppt_h</p:attrName>
                                        </p:attrNameLst>
                                      </p:cBhvr>
                                      <p:tavLst>
                                        <p:tav tm="0">
                                          <p:val>
                                            <p:strVal val="ppt_h"/>
                                          </p:val>
                                        </p:tav>
                                        <p:tav tm="100000">
                                          <p:val>
                                            <p:fltVal val="0"/>
                                          </p:val>
                                        </p:tav>
                                      </p:tavLst>
                                    </p:anim>
                                    <p:anim calcmode="lin" valueType="num">
                                      <p:cBhvr>
                                        <p:cTn id="11" dur="1000"/>
                                        <p:tgtEl>
                                          <p:spTgt spid="2"/>
                                        </p:tgtEl>
                                        <p:attrNameLst>
                                          <p:attrName>style.rotation</p:attrName>
                                        </p:attrNameLst>
                                      </p:cBhvr>
                                      <p:tavLst>
                                        <p:tav tm="0">
                                          <p:val>
                                            <p:fltVal val="0"/>
                                          </p:val>
                                        </p:tav>
                                        <p:tav tm="100000">
                                          <p:val>
                                            <p:fltVal val="360"/>
                                          </p:val>
                                        </p:tav>
                                      </p:tavLst>
                                    </p:anim>
                                    <p:animEffect transition="out" filter="fade">
                                      <p:cBhvr>
                                        <p:cTn id="12" dur="1000"/>
                                        <p:tgtEl>
                                          <p:spTgt spid="2"/>
                                        </p:tgtEl>
                                      </p:cBhvr>
                                    </p:animEffect>
                                    <p:set>
                                      <p:cBhvr>
                                        <p:cTn id="13" dur="1" fill="hold">
                                          <p:stCondLst>
                                            <p:cond delay="999"/>
                                          </p:stCondLst>
                                        </p:cTn>
                                        <p:tgtEl>
                                          <p:spTgt spid="2"/>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360"/>
                                          </p:val>
                                        </p:tav>
                                        <p:tav tm="100000">
                                          <p:val>
                                            <p:fltVal val="0"/>
                                          </p:val>
                                        </p:tav>
                                      </p:tavLst>
                                    </p:anim>
                                    <p:animEffect transition="in" filter="fade">
                                      <p:cBhvr>
                                        <p:cTn id="19" dur="1000"/>
                                        <p:tgtEl>
                                          <p:spTgt spid="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8"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1840</a:t>
            </a:r>
          </a:p>
        </p:txBody>
      </p:sp>
      <p:sp>
        <p:nvSpPr>
          <p:cNvPr id="3" name="TextBox 2"/>
          <p:cNvSpPr txBox="1"/>
          <p:nvPr/>
        </p:nvSpPr>
        <p:spPr>
          <a:xfrm>
            <a:off x="721271" y="0"/>
            <a:ext cx="4320413"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Toyatte</a:t>
            </a:r>
            <a:r>
              <a:rPr lang="en-US" sz="4800" b="1" dirty="0" smtClean="0">
                <a:solidFill>
                  <a:schemeClr val="accent5">
                    <a:lumMod val="50000"/>
                  </a:schemeClr>
                </a:solidFill>
                <a:effectLst>
                  <a:outerShdw dist="50800" dir="7200000" algn="ctr" rotWithShape="0">
                    <a:schemeClr val="tx1"/>
                  </a:outerShdw>
                </a:effectLst>
              </a:rPr>
              <a:t> (Tlingit)</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0" y="838200"/>
            <a:ext cx="7848600" cy="3354765"/>
          </a:xfrm>
          <a:prstGeom prst="rect">
            <a:avLst/>
          </a:prstGeom>
          <a:noFill/>
        </p:spPr>
        <p:txBody>
          <a:bodyPr wrap="square" rtlCol="0">
            <a:spAutoFit/>
          </a:bodyPr>
          <a:lstStyle/>
          <a:p>
            <a:pPr>
              <a:buFontTx/>
              <a:buChar char="-"/>
            </a:pPr>
            <a:r>
              <a:rPr lang="en-US" sz="3200" dirty="0" smtClean="0"/>
              <a:t> 1840, born in coastal Pacific Northwest 	</a:t>
            </a:r>
          </a:p>
          <a:p>
            <a:pPr>
              <a:buFontTx/>
              <a:buChar char="-"/>
            </a:pPr>
            <a:r>
              <a:rPr lang="en-US" sz="3200" dirty="0" smtClean="0"/>
              <a:t> elder chief of </a:t>
            </a:r>
            <a:r>
              <a:rPr lang="en-US" sz="3200" dirty="0" err="1" smtClean="0"/>
              <a:t>Stickeen</a:t>
            </a:r>
            <a:r>
              <a:rPr lang="en-US" sz="3200" dirty="0" smtClean="0"/>
              <a:t> clan of Tlingit Tribe </a:t>
            </a:r>
          </a:p>
          <a:p>
            <a:pPr>
              <a:buFontTx/>
              <a:buChar char="-"/>
            </a:pPr>
            <a:endParaRPr lang="en-US" sz="2000" dirty="0" smtClean="0"/>
          </a:p>
          <a:p>
            <a:pPr>
              <a:buFontTx/>
              <a:buChar char="-"/>
            </a:pPr>
            <a:endParaRPr lang="en-US" sz="3200" dirty="0" smtClean="0"/>
          </a:p>
          <a:p>
            <a:pPr>
              <a:buFontTx/>
              <a:buChar char="-"/>
            </a:pPr>
            <a:endParaRPr lang="en-US" sz="3200" dirty="0" smtClean="0"/>
          </a:p>
          <a:p>
            <a:pPr>
              <a:buFontTx/>
              <a:buChar char="-"/>
            </a:pPr>
            <a:r>
              <a:rPr lang="en-US" sz="3200" dirty="0" smtClean="0"/>
              <a:t> skilled in woodcraft </a:t>
            </a:r>
          </a:p>
          <a:p>
            <a:r>
              <a:rPr lang="en-US" sz="3200" dirty="0" smtClean="0"/>
              <a:t>   and seamanship</a:t>
            </a:r>
          </a:p>
        </p:txBody>
      </p:sp>
      <p:pic>
        <p:nvPicPr>
          <p:cNvPr id="1026" name="Picture 2"/>
          <p:cNvPicPr>
            <a:picLocks noChangeAspect="1" noChangeArrowheads="1"/>
          </p:cNvPicPr>
          <p:nvPr/>
        </p:nvPicPr>
        <p:blipFill>
          <a:blip r:embed="rId3" cstate="print"/>
          <a:srcRect/>
          <a:stretch>
            <a:fillRect/>
          </a:stretch>
        </p:blipFill>
        <p:spPr bwMode="auto">
          <a:xfrm>
            <a:off x="3962400" y="3132979"/>
            <a:ext cx="5181600" cy="3725021"/>
          </a:xfrm>
          <a:prstGeom prst="rect">
            <a:avLst/>
          </a:prstGeom>
          <a:noFill/>
          <a:ln w="9525">
            <a:noFill/>
            <a:miter lim="800000"/>
            <a:headEnd/>
            <a:tailEnd/>
          </a:ln>
          <a:effectLst/>
        </p:spPr>
      </p:pic>
      <p:sp>
        <p:nvSpPr>
          <p:cNvPr id="7" name="TextBox 6"/>
          <p:cNvSpPr txBox="1"/>
          <p:nvPr/>
        </p:nvSpPr>
        <p:spPr>
          <a:xfrm rot="20830147">
            <a:off x="-51039" y="3902968"/>
            <a:ext cx="7772512" cy="646331"/>
          </a:xfrm>
          <a:prstGeom prst="rect">
            <a:avLst/>
          </a:prstGeom>
          <a:noFill/>
        </p:spPr>
        <p:txBody>
          <a:bodyPr wrap="none" rtlCol="0">
            <a:spAutoFit/>
          </a:bodyPr>
          <a:lstStyle/>
          <a:p>
            <a:r>
              <a:rPr lang="en-US" sz="3600" b="1" dirty="0" smtClean="0">
                <a:solidFill>
                  <a:srgbClr val="FF0000"/>
                </a:solidFill>
              </a:rPr>
              <a:t>Whom will he lead into the wilderness?</a:t>
            </a:r>
            <a:endParaRPr lang="en-US" sz="3600" b="1" dirty="0">
              <a:solidFill>
                <a:srgbClr val="FF0000"/>
              </a:solidFill>
            </a:endParaRPr>
          </a:p>
        </p:txBody>
      </p:sp>
      <p:pic>
        <p:nvPicPr>
          <p:cNvPr id="58372" name="Picture 4"/>
          <p:cNvPicPr>
            <a:picLocks noChangeAspect="1" noChangeArrowheads="1"/>
          </p:cNvPicPr>
          <p:nvPr/>
        </p:nvPicPr>
        <p:blipFill>
          <a:blip r:embed="rId4" cstate="print"/>
          <a:srcRect/>
          <a:stretch>
            <a:fillRect/>
          </a:stretch>
        </p:blipFill>
        <p:spPr bwMode="auto">
          <a:xfrm>
            <a:off x="0" y="1828800"/>
            <a:ext cx="9144000" cy="130371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58372"/>
                                        </p:tgtEl>
                                        <p:attrNameLst>
                                          <p:attrName>style.visibility</p:attrName>
                                        </p:attrNameLst>
                                      </p:cBhvr>
                                      <p:to>
                                        <p:strVal val="visible"/>
                                      </p:to>
                                    </p:set>
                                    <p:animEffect transition="in" filter="wipe(left)">
                                      <p:cBhvr>
                                        <p:cTn id="15" dur="1000"/>
                                        <p:tgtEl>
                                          <p:spTgt spid="5837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animEffect transition="in" filter="fade">
                                      <p:cBhvr>
                                        <p:cTn id="20" dur="1000"/>
                                        <p:tgtEl>
                                          <p:spTgt spid="4">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fade">
                                      <p:cBhvr>
                                        <p:cTn id="23" dur="1000"/>
                                        <p:tgtEl>
                                          <p:spTgt spid="4">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Effect transition="in" filter="fade">
                                      <p:cBhvr>
                                        <p:cTn id="3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1166843"/>
            <a:ext cx="9144000" cy="4524315"/>
          </a:xfrm>
          <a:prstGeom prst="rect">
            <a:avLst/>
          </a:prstGeom>
          <a:noFill/>
        </p:spPr>
        <p:txBody>
          <a:bodyPr wrap="square" rtlCol="0">
            <a:spAutoFit/>
          </a:bodyPr>
          <a:lstStyle/>
          <a:p>
            <a:pPr algn="ctr"/>
            <a:r>
              <a:rPr lang="en-US" sz="7200" dirty="0" smtClean="0"/>
              <a:t>TYPES OF </a:t>
            </a:r>
          </a:p>
          <a:p>
            <a:pPr algn="ctr"/>
            <a:r>
              <a:rPr lang="en-US" sz="7200" dirty="0" smtClean="0"/>
              <a:t>PLATE TECTONIC BOUNDARY MOVEMENTS</a:t>
            </a:r>
            <a:endParaRPr lang="en-US" sz="7200" dirty="0"/>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3111282"/>
          </a:xfrm>
          <a:prstGeom prst="rect">
            <a:avLst/>
          </a:prstGeom>
        </p:spPr>
        <p:txBody>
          <a:bodyPr wrap="square">
            <a:spAutoFit/>
          </a:bodyPr>
          <a:lstStyle/>
          <a:p>
            <a:r>
              <a:rPr lang="en-US" b="1" dirty="0" err="1" smtClean="0"/>
              <a:t>Toyatte</a:t>
            </a:r>
            <a:r>
              <a:rPr lang="en-US" b="1" dirty="0" smtClean="0"/>
              <a:t> (1840?-??)</a:t>
            </a:r>
          </a:p>
          <a:p>
            <a:endParaRPr lang="en-US" dirty="0" smtClean="0"/>
          </a:p>
          <a:p>
            <a:r>
              <a:rPr lang="en-US" dirty="0" smtClean="0">
                <a:ea typeface="Calibri"/>
              </a:rPr>
              <a:t> </a:t>
            </a:r>
            <a:r>
              <a:rPr lang="en-US" dirty="0" smtClean="0">
                <a:ea typeface="Calibri"/>
                <a:hlinkClick r:id="rId3"/>
              </a:rPr>
              <a:t>https://opal.ils.unc.edu/~yatesmcc/task03/03-yatesmcc-travels-in-alaska.docx</a:t>
            </a:r>
            <a:endParaRPr lang="en-US" dirty="0" smtClean="0">
              <a:ea typeface="Calibri"/>
            </a:endParaRPr>
          </a:p>
          <a:p>
            <a:r>
              <a:rPr lang="en-US" dirty="0" smtClean="0">
                <a:ea typeface="Calibri"/>
              </a:rPr>
              <a:t>    (1879 – excerpt from Journal of John Muir’s 1</a:t>
            </a:r>
            <a:r>
              <a:rPr lang="en-US" baseline="30000" dirty="0" smtClean="0">
                <a:ea typeface="Calibri"/>
              </a:rPr>
              <a:t>st</a:t>
            </a:r>
            <a:r>
              <a:rPr lang="en-US" dirty="0" smtClean="0">
                <a:ea typeface="Calibri"/>
              </a:rPr>
              <a:t> Alaska Expedition) </a:t>
            </a:r>
            <a:endParaRPr lang="en-US" dirty="0" smtClean="0"/>
          </a:p>
          <a:p>
            <a:r>
              <a:rPr lang="en-US" dirty="0" smtClean="0"/>
              <a:t>	But it now seemed too late to set out on so long a </a:t>
            </a:r>
          </a:p>
          <a:p>
            <a:r>
              <a:rPr lang="en-US" dirty="0" smtClean="0"/>
              <a:t>voyage. The days were growing short and winter was drawing </a:t>
            </a:r>
          </a:p>
          <a:p>
            <a:r>
              <a:rPr lang="en-US" dirty="0" smtClean="0"/>
              <a:t>nigh when all the land would be buried in snow. On the other </a:t>
            </a:r>
          </a:p>
          <a:p>
            <a:r>
              <a:rPr lang="en-US" dirty="0" smtClean="0"/>
              <a:t>hand, though this wilderness was new to me, I was familiar with </a:t>
            </a:r>
          </a:p>
          <a:p>
            <a:r>
              <a:rPr lang="en-US" dirty="0" smtClean="0"/>
              <a:t>storms and enjoyed them. The main channels extending along </a:t>
            </a:r>
          </a:p>
          <a:p>
            <a:r>
              <a:rPr lang="en-US" dirty="0" smtClean="0"/>
              <a:t>the coast remain open all winter, and, their shores being well </a:t>
            </a:r>
          </a:p>
          <a:p>
            <a:r>
              <a:rPr lang="en-US" dirty="0" smtClean="0"/>
              <a:t>forested, I knew that it would be easy to keep warm in camp, </a:t>
            </a:r>
          </a:p>
          <a:p>
            <a:r>
              <a:rPr lang="en-US" dirty="0" smtClean="0"/>
              <a:t>while abundance of food could be carried. I determined, </a:t>
            </a:r>
          </a:p>
          <a:p>
            <a:r>
              <a:rPr lang="en-US" dirty="0" smtClean="0"/>
              <a:t>therefore, to go ahead as far north as possible, to see and learn what I could, especially with reference to future work. When I made known my plans to Mr. Young, he offered to go with me, and, being acquainted with the Indians, procured a good canoe and crew, and with a large stock of provisions  and blankets, we left Wrangell October14, eager to welcome weather of every sort, as long as food lasted.</a:t>
            </a:r>
          </a:p>
          <a:p>
            <a:r>
              <a:rPr lang="en-US" dirty="0" smtClean="0"/>
              <a:t>	I was anxious to make an early start, but it was half-past two in the afternoon before I could get my Indians together--</a:t>
            </a:r>
            <a:r>
              <a:rPr lang="en-US" dirty="0" err="1" smtClean="0"/>
              <a:t>Toyatte</a:t>
            </a:r>
            <a:r>
              <a:rPr lang="en-US" dirty="0" smtClean="0"/>
              <a:t>, a grand old </a:t>
            </a:r>
            <a:r>
              <a:rPr lang="en-US" dirty="0" err="1" smtClean="0"/>
              <a:t>Stickeen</a:t>
            </a:r>
            <a:r>
              <a:rPr lang="en-US" dirty="0" smtClean="0"/>
              <a:t> nobleman, who was made captain, not only because he owned the canoe, but for his skill in woodcraft and seamanship; </a:t>
            </a:r>
            <a:r>
              <a:rPr lang="en-US" dirty="0" err="1" smtClean="0"/>
              <a:t>Kadachan</a:t>
            </a:r>
            <a:r>
              <a:rPr lang="en-US" dirty="0" smtClean="0"/>
              <a:t>, the son of a </a:t>
            </a:r>
            <a:r>
              <a:rPr lang="en-US" dirty="0" err="1" smtClean="0"/>
              <a:t>Chilcat</a:t>
            </a:r>
            <a:r>
              <a:rPr lang="en-US" dirty="0" smtClean="0"/>
              <a:t> chief; John, a </a:t>
            </a:r>
            <a:r>
              <a:rPr lang="en-US" dirty="0" err="1" smtClean="0"/>
              <a:t>Stickeen</a:t>
            </a:r>
            <a:r>
              <a:rPr lang="en-US" dirty="0" smtClean="0"/>
              <a:t>, who acted as interpreter; and Sitka Charley. Mr. Young, my companion, was an adventurous evangelist, and it was the opportunities the trip might afford to meet the Indians of the different tribes on our route with reference to future missionary work, that induced him to join us.</a:t>
            </a:r>
          </a:p>
          <a:p>
            <a:r>
              <a:rPr lang="en-US" dirty="0" smtClean="0"/>
              <a:t>	When at last all were aboard and we were about to cast loose from the wharf, </a:t>
            </a:r>
            <a:r>
              <a:rPr lang="en-US" dirty="0" err="1" smtClean="0"/>
              <a:t>Kadachan's</a:t>
            </a:r>
            <a:r>
              <a:rPr lang="en-US" dirty="0" smtClean="0"/>
              <a:t> mother, a woman of great natural dignity and force of character, came down the steps alongside the canoe oppressed with anxious fears for the safety of her son. Standing silent for a few moments, she held the missionary with her dark, </a:t>
            </a:r>
            <a:r>
              <a:rPr lang="en-US" dirty="0" err="1" smtClean="0"/>
              <a:t>bodeful</a:t>
            </a:r>
            <a:r>
              <a:rPr lang="en-US" dirty="0" smtClean="0"/>
              <a:t> eyes, and with great solemnity of speech and gesture accused him of using undue influence in gaining her son's consent to go on a dangerous voyage among unfriendly tribes; and like an ancient sibyl foretold a long train of bad luck from storms and enemies, and finished by saying, "If my son comes not back, on you will be his blood, and you shall pay. I say it."</a:t>
            </a:r>
          </a:p>
          <a:p>
            <a:r>
              <a:rPr lang="en-US" dirty="0" smtClean="0"/>
              <a:t>	Mr. Young tried in vain to calm her fears, promising Heaven's care as well as his own for her precious  son, assuring her that he would faithfully share every danger that he encountered, and if need be die in his defense.   "We shall see whether or not you die," she said, and turned away.</a:t>
            </a:r>
          </a:p>
          <a:p>
            <a:r>
              <a:rPr lang="en-US" dirty="0" smtClean="0"/>
              <a:t>	</a:t>
            </a:r>
            <a:r>
              <a:rPr lang="en-US" b="1" dirty="0" err="1" smtClean="0"/>
              <a:t>Toyatte</a:t>
            </a:r>
            <a:r>
              <a:rPr lang="en-US" dirty="0" smtClean="0"/>
              <a:t> also encountered domestic difficulties. When he stepped into the canoe I noticed a cloud of anxiety on his grand old face, as if his doom now drawing near was already beginning to overshadow him. When he took leave of his wife, she refused to shake hands with him, wept bitterly, and said that his enemies, the </a:t>
            </a:r>
            <a:r>
              <a:rPr lang="en-US" dirty="0" err="1" smtClean="0"/>
              <a:t>Chilcat</a:t>
            </a:r>
            <a:r>
              <a:rPr lang="en-US" dirty="0" smtClean="0"/>
              <a:t> chiefs, would be sure to kill him in case he reached their village. But it was not on this trip that the old hero was to meet his fate, and when we were fairly free in the wilderness and a gentle breeze pressed us joyfully over the shining waters these gloomy forebodings vanished.</a:t>
            </a:r>
          </a:p>
          <a:p>
            <a:r>
              <a:rPr lang="en-US" dirty="0" smtClean="0"/>
              <a:t>(continued on website)</a:t>
            </a:r>
          </a:p>
          <a:p>
            <a:endParaRPr lang="en-US" dirty="0" smtClean="0"/>
          </a:p>
          <a:p>
            <a:endParaRPr lang="en-US" b="1" dirty="0" smtClean="0"/>
          </a:p>
          <a:p>
            <a:endParaRPr lang="en-US" dirty="0" smtClean="0"/>
          </a:p>
        </p:txBody>
      </p:sp>
      <p:pic>
        <p:nvPicPr>
          <p:cNvPr id="2049" name="Picture 1"/>
          <p:cNvPicPr>
            <a:picLocks noChangeAspect="1" noChangeArrowheads="1"/>
          </p:cNvPicPr>
          <p:nvPr/>
        </p:nvPicPr>
        <p:blipFill>
          <a:blip r:embed="rId4" cstate="print"/>
          <a:srcRect l="8889" r="13333" b="15404"/>
          <a:stretch>
            <a:fillRect/>
          </a:stretch>
        </p:blipFill>
        <p:spPr bwMode="auto">
          <a:xfrm>
            <a:off x="6172200" y="1447799"/>
            <a:ext cx="2743200" cy="196922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51039" y="0"/>
            <a:ext cx="9195039" cy="6858000"/>
            <a:chOff x="-51039" y="0"/>
            <a:chExt cx="9195039" cy="6858000"/>
          </a:xfrm>
        </p:grpSpPr>
        <p:sp>
          <p:nvSpPr>
            <p:cNvPr id="11" name="TextBox 10"/>
            <p:cNvSpPr txBox="1"/>
            <p:nvPr/>
          </p:nvSpPr>
          <p:spPr>
            <a:xfrm>
              <a:off x="721271" y="0"/>
              <a:ext cx="4320413"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Toyatte</a:t>
              </a:r>
              <a:r>
                <a:rPr lang="en-US" sz="4800" b="1" dirty="0" smtClean="0">
                  <a:solidFill>
                    <a:schemeClr val="accent5">
                      <a:lumMod val="50000"/>
                    </a:schemeClr>
                  </a:solidFill>
                  <a:effectLst>
                    <a:outerShdw dist="50800" dir="7200000" algn="ctr" rotWithShape="0">
                      <a:schemeClr val="tx1"/>
                    </a:outerShdw>
                  </a:effectLst>
                </a:rPr>
                <a:t> (Tlingit)</a:t>
              </a:r>
              <a:endParaRPr lang="en-US" sz="4800" b="1" dirty="0">
                <a:solidFill>
                  <a:schemeClr val="accent5">
                    <a:lumMod val="50000"/>
                  </a:schemeClr>
                </a:solidFill>
                <a:effectLst>
                  <a:outerShdw dist="50800" dir="7200000" algn="ctr" rotWithShape="0">
                    <a:schemeClr val="tx1"/>
                  </a:outerShdw>
                </a:effectLst>
              </a:endParaRPr>
            </a:p>
          </p:txBody>
        </p:sp>
        <p:sp>
          <p:nvSpPr>
            <p:cNvPr id="12" name="TextBox 11"/>
            <p:cNvSpPr txBox="1"/>
            <p:nvPr/>
          </p:nvSpPr>
          <p:spPr>
            <a:xfrm>
              <a:off x="0" y="838200"/>
              <a:ext cx="7848600" cy="3354765"/>
            </a:xfrm>
            <a:prstGeom prst="rect">
              <a:avLst/>
            </a:prstGeom>
            <a:noFill/>
          </p:spPr>
          <p:txBody>
            <a:bodyPr wrap="square" rtlCol="0">
              <a:spAutoFit/>
            </a:bodyPr>
            <a:lstStyle/>
            <a:p>
              <a:pPr>
                <a:buFontTx/>
                <a:buChar char="-"/>
              </a:pPr>
              <a:r>
                <a:rPr lang="en-US" sz="3200" dirty="0" smtClean="0"/>
                <a:t> 1840, born in coastal Pacific Northwest 	</a:t>
              </a:r>
            </a:p>
            <a:p>
              <a:pPr>
                <a:buFontTx/>
                <a:buChar char="-"/>
              </a:pPr>
              <a:r>
                <a:rPr lang="en-US" sz="3200" dirty="0" smtClean="0"/>
                <a:t> elder chief of </a:t>
              </a:r>
              <a:r>
                <a:rPr lang="en-US" sz="3200" dirty="0" err="1" smtClean="0"/>
                <a:t>Stickeen</a:t>
              </a:r>
              <a:r>
                <a:rPr lang="en-US" sz="3200" dirty="0" smtClean="0"/>
                <a:t> clan of Tlingit Tribe </a:t>
              </a:r>
            </a:p>
            <a:p>
              <a:pPr>
                <a:buFontTx/>
                <a:buChar char="-"/>
              </a:pPr>
              <a:endParaRPr lang="en-US" sz="2000" dirty="0" smtClean="0"/>
            </a:p>
            <a:p>
              <a:pPr>
                <a:buFontTx/>
                <a:buChar char="-"/>
              </a:pPr>
              <a:endParaRPr lang="en-US" sz="3200" dirty="0" smtClean="0"/>
            </a:p>
            <a:p>
              <a:pPr>
                <a:buFontTx/>
                <a:buChar char="-"/>
              </a:pPr>
              <a:endParaRPr lang="en-US" sz="3200" dirty="0" smtClean="0"/>
            </a:p>
            <a:p>
              <a:pPr>
                <a:buFontTx/>
                <a:buChar char="-"/>
              </a:pPr>
              <a:r>
                <a:rPr lang="en-US" sz="3200" dirty="0" smtClean="0"/>
                <a:t> skilled in woodcraft </a:t>
              </a:r>
            </a:p>
            <a:p>
              <a:r>
                <a:rPr lang="en-US" sz="3200" dirty="0" smtClean="0"/>
                <a:t>   and seamanship</a:t>
              </a:r>
            </a:p>
          </p:txBody>
        </p:sp>
        <p:pic>
          <p:nvPicPr>
            <p:cNvPr id="13" name="Picture 2"/>
            <p:cNvPicPr>
              <a:picLocks noChangeAspect="1" noChangeArrowheads="1"/>
            </p:cNvPicPr>
            <p:nvPr/>
          </p:nvPicPr>
          <p:blipFill>
            <a:blip r:embed="rId3" cstate="print"/>
            <a:srcRect/>
            <a:stretch>
              <a:fillRect/>
            </a:stretch>
          </p:blipFill>
          <p:spPr bwMode="auto">
            <a:xfrm>
              <a:off x="3962400" y="3132979"/>
              <a:ext cx="5181600" cy="3725021"/>
            </a:xfrm>
            <a:prstGeom prst="rect">
              <a:avLst/>
            </a:prstGeom>
            <a:noFill/>
            <a:ln w="9525">
              <a:noFill/>
              <a:miter lim="800000"/>
              <a:headEnd/>
              <a:tailEnd/>
            </a:ln>
            <a:effectLst/>
          </p:spPr>
        </p:pic>
        <p:sp>
          <p:nvSpPr>
            <p:cNvPr id="14" name="TextBox 13"/>
            <p:cNvSpPr txBox="1"/>
            <p:nvPr/>
          </p:nvSpPr>
          <p:spPr>
            <a:xfrm rot="20830147">
              <a:off x="-51039" y="3902968"/>
              <a:ext cx="7772512" cy="646331"/>
            </a:xfrm>
            <a:prstGeom prst="rect">
              <a:avLst/>
            </a:prstGeom>
            <a:noFill/>
          </p:spPr>
          <p:txBody>
            <a:bodyPr wrap="none" rtlCol="0">
              <a:spAutoFit/>
            </a:bodyPr>
            <a:lstStyle/>
            <a:p>
              <a:r>
                <a:rPr lang="en-US" sz="3600" b="1" dirty="0" smtClean="0">
                  <a:solidFill>
                    <a:srgbClr val="FF0000"/>
                  </a:solidFill>
                </a:rPr>
                <a:t>Whom will he lead into the wilderness?</a:t>
              </a:r>
              <a:endParaRPr lang="en-US" sz="3600" b="1" dirty="0">
                <a:solidFill>
                  <a:srgbClr val="FF0000"/>
                </a:solidFill>
              </a:endParaRPr>
            </a:p>
          </p:txBody>
        </p:sp>
        <p:pic>
          <p:nvPicPr>
            <p:cNvPr id="15" name="Picture 4"/>
            <p:cNvPicPr>
              <a:picLocks noChangeAspect="1" noChangeArrowheads="1"/>
            </p:cNvPicPr>
            <p:nvPr/>
          </p:nvPicPr>
          <p:blipFill>
            <a:blip r:embed="rId4" cstate="print"/>
            <a:srcRect/>
            <a:stretch>
              <a:fillRect/>
            </a:stretch>
          </p:blipFill>
          <p:spPr bwMode="auto">
            <a:xfrm>
              <a:off x="0" y="1828800"/>
              <a:ext cx="9144000" cy="1303714"/>
            </a:xfrm>
            <a:prstGeom prst="rect">
              <a:avLst/>
            </a:prstGeom>
            <a:noFill/>
            <a:ln w="9525">
              <a:noFill/>
              <a:miter lim="800000"/>
              <a:headEnd/>
              <a:tailEnd/>
            </a:ln>
            <a:effectLst/>
          </p:spPr>
        </p:pic>
      </p:grpSp>
      <p:sp>
        <p:nvSpPr>
          <p:cNvPr id="9" name="TextBox 8"/>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1840</a:t>
            </a:r>
          </a:p>
        </p:txBody>
      </p:sp>
      <p:sp>
        <p:nvSpPr>
          <p:cNvPr id="2" name="TextBox 1"/>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1848</a:t>
            </a:r>
          </a:p>
        </p:txBody>
      </p:sp>
      <p:sp>
        <p:nvSpPr>
          <p:cNvPr id="10" name="TextBox 9"/>
          <p:cNvSpPr txBox="1"/>
          <p:nvPr/>
        </p:nvSpPr>
        <p:spPr>
          <a:xfrm>
            <a:off x="566928" y="0"/>
            <a:ext cx="6289671"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Franklin &amp; Mary Lowell</a:t>
            </a:r>
            <a:endParaRPr lang="en-US" sz="4800" b="1" dirty="0">
              <a:solidFill>
                <a:schemeClr val="accent5">
                  <a:lumMod val="50000"/>
                </a:schemeClr>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par>
                                <p:cTn id="8" presetID="49" presetClass="entr" presetSubtype="0" decel="10000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 calcmode="lin" valueType="num">
                                      <p:cBhvr>
                                        <p:cTn id="12" dur="1000" fill="hold"/>
                                        <p:tgtEl>
                                          <p:spTgt spid="2"/>
                                        </p:tgtEl>
                                        <p:attrNameLst>
                                          <p:attrName>style.rotation</p:attrName>
                                        </p:attrNameLst>
                                      </p:cBhvr>
                                      <p:tavLst>
                                        <p:tav tm="0">
                                          <p:val>
                                            <p:fltVal val="360"/>
                                          </p:val>
                                        </p:tav>
                                        <p:tav tm="100000">
                                          <p:val>
                                            <p:fltVal val="0"/>
                                          </p:val>
                                        </p:tav>
                                      </p:tavLst>
                                    </p:anim>
                                    <p:animEffect transition="in" filter="fade">
                                      <p:cBhvr>
                                        <p:cTn id="13" dur="1000"/>
                                        <p:tgtEl>
                                          <p:spTgt spid="2"/>
                                        </p:tgtEl>
                                      </p:cBhvr>
                                    </p:animEffect>
                                  </p:childTnLst>
                                </p:cTn>
                              </p:par>
                              <p:par>
                                <p:cTn id="14" presetID="49" presetClass="exit" presetSubtype="0" accel="100000" fill="hold" grpId="0" nodeType="withEffect">
                                  <p:stCondLst>
                                    <p:cond delay="0"/>
                                  </p:stCondLst>
                                  <p:childTnLst>
                                    <p:anim calcmode="lin" valueType="num">
                                      <p:cBhvr>
                                        <p:cTn id="15" dur="1000"/>
                                        <p:tgtEl>
                                          <p:spTgt spid="9"/>
                                        </p:tgtEl>
                                        <p:attrNameLst>
                                          <p:attrName>ppt_w</p:attrName>
                                        </p:attrNameLst>
                                      </p:cBhvr>
                                      <p:tavLst>
                                        <p:tav tm="0">
                                          <p:val>
                                            <p:strVal val="ppt_w"/>
                                          </p:val>
                                        </p:tav>
                                        <p:tav tm="100000">
                                          <p:val>
                                            <p:fltVal val="0"/>
                                          </p:val>
                                        </p:tav>
                                      </p:tavLst>
                                    </p:anim>
                                    <p:anim calcmode="lin" valueType="num">
                                      <p:cBhvr>
                                        <p:cTn id="16" dur="1000"/>
                                        <p:tgtEl>
                                          <p:spTgt spid="9"/>
                                        </p:tgtEl>
                                        <p:attrNameLst>
                                          <p:attrName>ppt_h</p:attrName>
                                        </p:attrNameLst>
                                      </p:cBhvr>
                                      <p:tavLst>
                                        <p:tav tm="0">
                                          <p:val>
                                            <p:strVal val="ppt_h"/>
                                          </p:val>
                                        </p:tav>
                                        <p:tav tm="100000">
                                          <p:val>
                                            <p:fltVal val="0"/>
                                          </p:val>
                                        </p:tav>
                                      </p:tavLst>
                                    </p:anim>
                                    <p:anim calcmode="lin" valueType="num">
                                      <p:cBhvr>
                                        <p:cTn id="17" dur="1000"/>
                                        <p:tgtEl>
                                          <p:spTgt spid="9"/>
                                        </p:tgtEl>
                                        <p:attrNameLst>
                                          <p:attrName>style.rotation</p:attrName>
                                        </p:attrNameLst>
                                      </p:cBhvr>
                                      <p:tavLst>
                                        <p:tav tm="0">
                                          <p:val>
                                            <p:fltVal val="0"/>
                                          </p:val>
                                        </p:tav>
                                        <p:tav tm="100000">
                                          <p:val>
                                            <p:fltVal val="360"/>
                                          </p:val>
                                        </p:tav>
                                      </p:tavLst>
                                    </p:anim>
                                    <p:animEffect transition="out" filter="fade">
                                      <p:cBhvr>
                                        <p:cTn id="18" dur="1000"/>
                                        <p:tgtEl>
                                          <p:spTgt spid="9"/>
                                        </p:tgtEl>
                                      </p:cBhvr>
                                    </p:animEffect>
                                    <p:set>
                                      <p:cBhvr>
                                        <p:cTn id="19" dur="1" fill="hold">
                                          <p:stCondLst>
                                            <p:cond delay="999"/>
                                          </p:stCondLst>
                                        </p:cTn>
                                        <p:tgtEl>
                                          <p:spTgt spid="9"/>
                                        </p:tgtEl>
                                        <p:attrNameLst>
                                          <p:attrName>style.visibility</p:attrName>
                                        </p:attrNameLst>
                                      </p:cBhvr>
                                      <p:to>
                                        <p:strVal val="hidden"/>
                                      </p:to>
                                    </p:se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0"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68329" y="0"/>
            <a:ext cx="6289671"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Franklin &amp; Mary Lowell</a:t>
            </a:r>
            <a:endParaRPr lang="en-US" sz="4800" b="1" dirty="0">
              <a:solidFill>
                <a:schemeClr val="accent5">
                  <a:lumMod val="50000"/>
                </a:schemeClr>
              </a:solidFill>
              <a:effectLst>
                <a:outerShdw dist="50800" dir="7200000" algn="ctr" rotWithShape="0">
                  <a:schemeClr val="tx1"/>
                </a:outerShdw>
              </a:effectLst>
            </a:endParaRPr>
          </a:p>
        </p:txBody>
      </p:sp>
      <p:sp>
        <p:nvSpPr>
          <p:cNvPr id="2" name="TextBox 1"/>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1848</a:t>
            </a:r>
          </a:p>
        </p:txBody>
      </p:sp>
      <p:pic>
        <p:nvPicPr>
          <p:cNvPr id="11" name="Picture 2"/>
          <p:cNvPicPr>
            <a:picLocks noChangeAspect="1" noChangeArrowheads="1"/>
          </p:cNvPicPr>
          <p:nvPr/>
        </p:nvPicPr>
        <p:blipFill>
          <a:blip r:embed="rId3" cstate="print"/>
          <a:srcRect t="8444" r="3962" b="25995"/>
          <a:stretch>
            <a:fillRect/>
          </a:stretch>
        </p:blipFill>
        <p:spPr bwMode="auto">
          <a:xfrm>
            <a:off x="1676400" y="3276600"/>
            <a:ext cx="5779974" cy="3505200"/>
          </a:xfrm>
          <a:prstGeom prst="rect">
            <a:avLst/>
          </a:prstGeom>
          <a:noFill/>
          <a:ln w="76200">
            <a:solidFill>
              <a:srgbClr val="006699"/>
            </a:solidFill>
            <a:miter lim="800000"/>
            <a:headEnd/>
            <a:tailEnd/>
          </a:ln>
          <a:effectLst/>
        </p:spPr>
      </p:pic>
      <p:sp>
        <p:nvSpPr>
          <p:cNvPr id="14" name="TextBox 13"/>
          <p:cNvSpPr txBox="1"/>
          <p:nvPr/>
        </p:nvSpPr>
        <p:spPr>
          <a:xfrm>
            <a:off x="304800" y="762000"/>
            <a:ext cx="8839200" cy="2554545"/>
          </a:xfrm>
          <a:prstGeom prst="rect">
            <a:avLst/>
          </a:prstGeom>
          <a:noFill/>
        </p:spPr>
        <p:txBody>
          <a:bodyPr wrap="square" rtlCol="0">
            <a:spAutoFit/>
          </a:bodyPr>
          <a:lstStyle/>
          <a:p>
            <a:pPr>
              <a:buFontTx/>
              <a:buChar char="-"/>
            </a:pPr>
            <a:r>
              <a:rPr lang="en-US" sz="3200" dirty="0" smtClean="0"/>
              <a:t> born 1848, Maine </a:t>
            </a:r>
          </a:p>
          <a:p>
            <a:pPr>
              <a:buFontTx/>
              <a:buChar char="-"/>
            </a:pPr>
            <a:r>
              <a:rPr lang="en-US" sz="3200" dirty="0" smtClean="0"/>
              <a:t> at 11, apprenticed, </a:t>
            </a:r>
          </a:p>
          <a:p>
            <a:r>
              <a:rPr lang="en-US" sz="3200" dirty="0" smtClean="0"/>
              <a:t>  sails to Alaska at 15</a:t>
            </a:r>
          </a:p>
          <a:p>
            <a:r>
              <a:rPr lang="en-US" sz="3200" dirty="0" smtClean="0"/>
              <a:t>      22 years old . . .  </a:t>
            </a:r>
            <a:r>
              <a:rPr lang="en-US" sz="3200" b="1" dirty="0" smtClean="0"/>
              <a:t>MARRY </a:t>
            </a:r>
            <a:r>
              <a:rPr lang="en-US" sz="3200" dirty="0" smtClean="0"/>
              <a:t> . . . 15 years old</a:t>
            </a:r>
          </a:p>
          <a:p>
            <a:r>
              <a:rPr lang="en-US" sz="3200" dirty="0" smtClean="0"/>
              <a:t>	    live on Kenai Peninsula, have 9 children</a:t>
            </a:r>
          </a:p>
        </p:txBody>
      </p:sp>
      <p:sp useBgFill="1">
        <p:nvSpPr>
          <p:cNvPr id="15" name="TextBox 14"/>
          <p:cNvSpPr txBox="1"/>
          <p:nvPr/>
        </p:nvSpPr>
        <p:spPr>
          <a:xfrm>
            <a:off x="4800600" y="762000"/>
            <a:ext cx="4343400" cy="1569660"/>
          </a:xfrm>
          <a:prstGeom prst="rect">
            <a:avLst/>
          </a:prstGeom>
        </p:spPr>
        <p:txBody>
          <a:bodyPr wrap="square" rtlCol="0">
            <a:spAutoFit/>
          </a:bodyPr>
          <a:lstStyle/>
          <a:p>
            <a:pPr>
              <a:buFontTx/>
              <a:buChar char="-"/>
            </a:pPr>
            <a:r>
              <a:rPr lang="en-US" sz="3200" dirty="0" smtClean="0"/>
              <a:t> born 1855, Kenai Penn.  </a:t>
            </a:r>
          </a:p>
          <a:p>
            <a:r>
              <a:rPr lang="en-US" sz="3200" dirty="0" smtClean="0"/>
              <a:t>  Russian-</a:t>
            </a:r>
            <a:r>
              <a:rPr lang="en-US" sz="3200" dirty="0" err="1" smtClean="0"/>
              <a:t>Alutiiq</a:t>
            </a:r>
            <a:r>
              <a:rPr lang="en-US" sz="3200" dirty="0" smtClean="0"/>
              <a:t> parents</a:t>
            </a:r>
          </a:p>
          <a:p>
            <a:r>
              <a:rPr lang="en-US" sz="3200" dirty="0" smtClean="0"/>
              <a:t>- learns traditional ways</a:t>
            </a:r>
          </a:p>
        </p:txBody>
      </p:sp>
      <p:pic>
        <p:nvPicPr>
          <p:cNvPr id="18" name="Picture 2"/>
          <p:cNvPicPr>
            <a:picLocks noChangeAspect="1" noChangeArrowheads="1"/>
          </p:cNvPicPr>
          <p:nvPr/>
        </p:nvPicPr>
        <p:blipFill>
          <a:blip r:embed="rId3" cstate="print"/>
          <a:srcRect l="3694" t="13021" r="61831" b="53715"/>
          <a:stretch>
            <a:fillRect/>
          </a:stretch>
        </p:blipFill>
        <p:spPr bwMode="auto">
          <a:xfrm>
            <a:off x="2705101" y="3298372"/>
            <a:ext cx="3619499" cy="3102428"/>
          </a:xfrm>
          <a:prstGeom prst="rect">
            <a:avLst/>
          </a:prstGeom>
          <a:noFill/>
          <a:ln w="76200">
            <a:solidFill>
              <a:srgbClr val="006699"/>
            </a:solidFill>
            <a:miter lim="800000"/>
            <a:headEnd/>
            <a:tailEnd/>
          </a:ln>
          <a:effectLst/>
        </p:spPr>
      </p:pic>
      <p:sp useBgFill="1">
        <p:nvSpPr>
          <p:cNvPr id="19" name="Rectangle 18"/>
          <p:cNvSpPr/>
          <p:nvPr/>
        </p:nvSpPr>
        <p:spPr>
          <a:xfrm>
            <a:off x="2667000" y="0"/>
            <a:ext cx="39624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76600" y="7203"/>
            <a:ext cx="1541897"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Mary</a:t>
            </a:r>
            <a:endParaRPr lang="en-US" sz="4800" b="1" dirty="0">
              <a:solidFill>
                <a:schemeClr val="accent5">
                  <a:lumMod val="50000"/>
                </a:schemeClr>
              </a:solidFill>
              <a:effectLst>
                <a:outerShdw dist="50800" dir="7200000" algn="ctr" rotWithShape="0">
                  <a:schemeClr val="tx1"/>
                </a:outerShdw>
              </a:effectLst>
            </a:endParaRPr>
          </a:p>
        </p:txBody>
      </p:sp>
      <p:sp useBgFill="1">
        <p:nvSpPr>
          <p:cNvPr id="12" name="TextBox 11"/>
          <p:cNvSpPr txBox="1"/>
          <p:nvPr/>
        </p:nvSpPr>
        <p:spPr>
          <a:xfrm>
            <a:off x="1143000" y="6211669"/>
            <a:ext cx="6544740" cy="646331"/>
          </a:xfrm>
          <a:prstGeom prst="rect">
            <a:avLst/>
          </a:prstGeom>
        </p:spPr>
        <p:txBody>
          <a:bodyPr wrap="none" rtlCol="0">
            <a:spAutoFit/>
          </a:bodyPr>
          <a:lstStyle/>
          <a:p>
            <a:r>
              <a:rPr lang="en-US" sz="3600" b="1" dirty="0" smtClean="0">
                <a:solidFill>
                  <a:srgbClr val="FF0000"/>
                </a:solidFill>
                <a:effectLst>
                  <a:outerShdw dist="38100" dir="3600000" algn="ctr" rotWithShape="0">
                    <a:schemeClr val="tx1"/>
                  </a:outerShdw>
                </a:effectLst>
              </a:rPr>
              <a:t>Who gets a namesake mountain?</a:t>
            </a:r>
            <a:endParaRPr lang="en-US" sz="3600" b="1" dirty="0">
              <a:solidFill>
                <a:srgbClr val="FF0000"/>
              </a:solidFill>
              <a:effectLst>
                <a:outerShdw dist="38100" dir="36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63" presetClass="path" presetSubtype="0" accel="50000" decel="50000" fill="hold" grpId="1" nodeType="withEffect">
                                  <p:stCondLst>
                                    <p:cond delay="0"/>
                                  </p:stCondLst>
                                  <p:childTnLst>
                                    <p:animMotion origin="layout" path="M -4.72222E-6 -4.07407E-6 L 0.34914 0.0051 " pathEditMode="relative" rAng="0" ptsTypes="AA">
                                      <p:cBhvr>
                                        <p:cTn id="9" dur="1000" fill="hold"/>
                                        <p:tgtEl>
                                          <p:spTgt spid="6"/>
                                        </p:tgtEl>
                                        <p:attrNameLst>
                                          <p:attrName>ppt_x</p:attrName>
                                          <p:attrName>ppt_y</p:attrName>
                                        </p:attrNameLst>
                                      </p:cBhvr>
                                      <p:rCtr x="174" y="3"/>
                                    </p:animMotion>
                                  </p:childTnLst>
                                </p:cTn>
                              </p:par>
                              <p:par>
                                <p:cTn id="10" presetID="10"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par>
                                <p:cTn id="13" presetID="10" presetClass="exit" presetSubtype="0" fill="hold" grpId="0" nodeType="withEffect">
                                  <p:stCondLst>
                                    <p:cond delay="0"/>
                                  </p:stCondLst>
                                  <p:childTnLst>
                                    <p:animEffect transition="out" filter="fade">
                                      <p:cBhvr>
                                        <p:cTn id="14" dur="1000"/>
                                        <p:tgtEl>
                                          <p:spTgt spid="2"/>
                                        </p:tgtEl>
                                      </p:cBhvr>
                                    </p:animEffect>
                                    <p:set>
                                      <p:cBhvr>
                                        <p:cTn id="15" dur="1" fill="hold">
                                          <p:stCondLst>
                                            <p:cond delay="9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fade">
                                      <p:cBhvr>
                                        <p:cTn id="20" dur="10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1000"/>
                                        <p:tgtEl>
                                          <p:spTgt spid="15">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fade">
                                      <p:cBhvr>
                                        <p:cTn id="28" dur="1000"/>
                                        <p:tgtEl>
                                          <p:spTgt spid="1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Effect transition="in" filter="fade">
                                      <p:cBhvr>
                                        <p:cTn id="33" dur="1000"/>
                                        <p:tgtEl>
                                          <p:spTgt spid="14">
                                            <p:txEl>
                                              <p:pRg st="1" end="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xEl>
                                              <p:pRg st="2" end="2"/>
                                            </p:txEl>
                                          </p:spTgt>
                                        </p:tgtEl>
                                        <p:attrNameLst>
                                          <p:attrName>style.visibility</p:attrName>
                                        </p:attrNameLst>
                                      </p:cBhvr>
                                      <p:to>
                                        <p:strVal val="visible"/>
                                      </p:to>
                                    </p:set>
                                    <p:animEffect transition="in" filter="fade">
                                      <p:cBhvr>
                                        <p:cTn id="36" dur="1000"/>
                                        <p:tgtEl>
                                          <p:spTgt spid="1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
                                            <p:txEl>
                                              <p:pRg st="2" end="2"/>
                                            </p:txEl>
                                          </p:spTgt>
                                        </p:tgtEl>
                                        <p:attrNameLst>
                                          <p:attrName>style.visibility</p:attrName>
                                        </p:attrNameLst>
                                      </p:cBhvr>
                                      <p:to>
                                        <p:strVal val="visible"/>
                                      </p:to>
                                    </p:set>
                                    <p:animEffect transition="in" filter="fade">
                                      <p:cBhvr>
                                        <p:cTn id="41" dur="1000"/>
                                        <p:tgtEl>
                                          <p:spTgt spid="15">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xEl>
                                              <p:pRg st="3" end="3"/>
                                            </p:txEl>
                                          </p:spTgt>
                                        </p:tgtEl>
                                        <p:attrNameLst>
                                          <p:attrName>style.visibility</p:attrName>
                                        </p:attrNameLst>
                                      </p:cBhvr>
                                      <p:to>
                                        <p:strVal val="visible"/>
                                      </p:to>
                                    </p:set>
                                    <p:animEffect transition="in" filter="fade">
                                      <p:cBhvr>
                                        <p:cTn id="46" dur="1000"/>
                                        <p:tgtEl>
                                          <p:spTgt spid="14">
                                            <p:txEl>
                                              <p:pRg st="3" end="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2000"/>
                                        <p:tgtEl>
                                          <p:spTgt spid="18"/>
                                        </p:tgtEl>
                                      </p:cBhvr>
                                    </p:animEffect>
                                  </p:childTnLst>
                                </p:cTn>
                              </p:par>
                            </p:childTnLst>
                          </p:cTn>
                        </p:par>
                        <p:par>
                          <p:cTn id="50" fill="hold">
                            <p:stCondLst>
                              <p:cond delay="2000"/>
                            </p:stCondLst>
                            <p:childTnLst>
                              <p:par>
                                <p:cTn id="51" presetID="35" presetClass="path" presetSubtype="0" accel="50000" decel="50000" fill="hold" grpId="3" nodeType="afterEffect">
                                  <p:stCondLst>
                                    <p:cond delay="0"/>
                                  </p:stCondLst>
                                  <p:childTnLst>
                                    <p:animMotion origin="layout" path="M 0.34914 0.0051 L -0.0092 0.0051 " pathEditMode="relative" rAng="0" ptsTypes="AA">
                                      <p:cBhvr>
                                        <p:cTn id="52" dur="1000" fill="hold"/>
                                        <p:tgtEl>
                                          <p:spTgt spid="6"/>
                                        </p:tgtEl>
                                        <p:attrNameLst>
                                          <p:attrName>ppt_x</p:attrName>
                                          <p:attrName>ppt_y</p:attrName>
                                        </p:attrNameLst>
                                      </p:cBhvr>
                                      <p:rCtr x="-179" y="0"/>
                                    </p:animMotion>
                                  </p:childTnLst>
                                </p:cTn>
                              </p:par>
                              <p:par>
                                <p:cTn id="53" presetID="10" presetClass="exit" presetSubtype="0" fill="hold" grpId="2" nodeType="withEffect">
                                  <p:stCondLst>
                                    <p:cond delay="500"/>
                                  </p:stCondLst>
                                  <p:childTnLst>
                                    <p:animEffect transition="out" filter="fade">
                                      <p:cBhvr>
                                        <p:cTn id="54" dur="1000"/>
                                        <p:tgtEl>
                                          <p:spTgt spid="6"/>
                                        </p:tgtEl>
                                      </p:cBhvr>
                                    </p:animEffect>
                                    <p:set>
                                      <p:cBhvr>
                                        <p:cTn id="55" dur="1" fill="hold">
                                          <p:stCondLst>
                                            <p:cond delay="999"/>
                                          </p:stCondLst>
                                        </p:cTn>
                                        <p:tgtEl>
                                          <p:spTgt spid="6"/>
                                        </p:tgtEl>
                                        <p:attrNameLst>
                                          <p:attrName>style.visibility</p:attrName>
                                        </p:attrNameLst>
                                      </p:cBhvr>
                                      <p:to>
                                        <p:strVal val="hidden"/>
                                      </p:to>
                                    </p:set>
                                  </p:childTnLst>
                                </p:cTn>
                              </p:par>
                              <p:par>
                                <p:cTn id="56" presetID="10" presetClass="exit" presetSubtype="0" fill="hold" grpId="1" nodeType="withEffect">
                                  <p:stCondLst>
                                    <p:cond delay="500"/>
                                  </p:stCondLst>
                                  <p:childTnLst>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4">
                                            <p:txEl>
                                              <p:pRg st="4" end="4"/>
                                            </p:txEl>
                                          </p:spTgt>
                                        </p:tgtEl>
                                        <p:attrNameLst>
                                          <p:attrName>style.visibility</p:attrName>
                                        </p:attrNameLst>
                                      </p:cBhvr>
                                      <p:to>
                                        <p:strVal val="visible"/>
                                      </p:to>
                                    </p:set>
                                    <p:animEffect transition="in" filter="fade">
                                      <p:cBhvr>
                                        <p:cTn id="63" dur="1000"/>
                                        <p:tgtEl>
                                          <p:spTgt spid="14">
                                            <p:txEl>
                                              <p:pRg st="4" end="4"/>
                                            </p:txEl>
                                          </p:spTgt>
                                        </p:tgtEl>
                                      </p:cBhvr>
                                    </p:animEffect>
                                  </p:childTnLst>
                                </p:cTn>
                              </p:par>
                            </p:childTnLst>
                          </p:cTn>
                        </p:par>
                        <p:par>
                          <p:cTn id="64" fill="hold">
                            <p:stCondLst>
                              <p:cond delay="1000"/>
                            </p:stCondLst>
                            <p:childTnLst>
                              <p:par>
                                <p:cTn id="65" presetID="35" presetClass="path" presetSubtype="0" accel="50000" decel="50000" fill="hold" nodeType="afterEffect">
                                  <p:stCondLst>
                                    <p:cond delay="0"/>
                                  </p:stCondLst>
                                  <p:childTnLst>
                                    <p:animMotion origin="layout" path="M 0 4.07407E-6 L -0.21875 -0.08496 " pathEditMode="relative" rAng="0" ptsTypes="AA">
                                      <p:cBhvr>
                                        <p:cTn id="66" dur="1000" fill="hold"/>
                                        <p:tgtEl>
                                          <p:spTgt spid="18"/>
                                        </p:tgtEl>
                                        <p:attrNameLst>
                                          <p:attrName>ppt_x</p:attrName>
                                          <p:attrName>ppt_y</p:attrName>
                                        </p:attrNameLst>
                                      </p:cBhvr>
                                      <p:rCtr x="-109" y="-43"/>
                                    </p:animMotion>
                                  </p:childTnLst>
                                </p:cTn>
                              </p:par>
                              <p:par>
                                <p:cTn id="67" presetID="53" presetClass="exit" presetSubtype="0" fill="hold" nodeType="withEffect">
                                  <p:stCondLst>
                                    <p:cond delay="0"/>
                                  </p:stCondLst>
                                  <p:childTnLst>
                                    <p:anim calcmode="lin" valueType="num">
                                      <p:cBhvr>
                                        <p:cTn id="68" dur="1000"/>
                                        <p:tgtEl>
                                          <p:spTgt spid="18"/>
                                        </p:tgtEl>
                                        <p:attrNameLst>
                                          <p:attrName>ppt_w</p:attrName>
                                        </p:attrNameLst>
                                      </p:cBhvr>
                                      <p:tavLst>
                                        <p:tav tm="0">
                                          <p:val>
                                            <p:strVal val="ppt_w"/>
                                          </p:val>
                                        </p:tav>
                                        <p:tav tm="100000">
                                          <p:val>
                                            <p:fltVal val="0"/>
                                          </p:val>
                                        </p:tav>
                                      </p:tavLst>
                                    </p:anim>
                                    <p:anim calcmode="lin" valueType="num">
                                      <p:cBhvr>
                                        <p:cTn id="69" dur="1000"/>
                                        <p:tgtEl>
                                          <p:spTgt spid="18"/>
                                        </p:tgtEl>
                                        <p:attrNameLst>
                                          <p:attrName>ppt_h</p:attrName>
                                        </p:attrNameLst>
                                      </p:cBhvr>
                                      <p:tavLst>
                                        <p:tav tm="0">
                                          <p:val>
                                            <p:strVal val="ppt_h"/>
                                          </p:val>
                                        </p:tav>
                                        <p:tav tm="100000">
                                          <p:val>
                                            <p:fltVal val="0"/>
                                          </p:val>
                                        </p:tav>
                                      </p:tavLst>
                                    </p:anim>
                                    <p:animEffect transition="out" filter="fade">
                                      <p:cBhvr>
                                        <p:cTn id="70" dur="1000"/>
                                        <p:tgtEl>
                                          <p:spTgt spid="18"/>
                                        </p:tgtEl>
                                      </p:cBhvr>
                                    </p:animEffect>
                                    <p:set>
                                      <p:cBhvr>
                                        <p:cTn id="71" dur="1" fill="hold">
                                          <p:stCondLst>
                                            <p:cond delay="999"/>
                                          </p:stCondLst>
                                        </p:cTn>
                                        <p:tgtEl>
                                          <p:spTgt spid="18"/>
                                        </p:tgtEl>
                                        <p:attrNameLst>
                                          <p:attrName>style.visibility</p:attrName>
                                        </p:attrNameLst>
                                      </p:cBhvr>
                                      <p:to>
                                        <p:strVal val="hidden"/>
                                      </p:to>
                                    </p:set>
                                  </p:childTnLst>
                                </p:cTn>
                              </p:par>
                              <p:par>
                                <p:cTn id="72" presetID="10" presetClass="entr" presetSubtype="0" fill="hold" nodeType="withEffect">
                                  <p:stCondLst>
                                    <p:cond delay="50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00"/>
                                        <p:tgtEl>
                                          <p:spTgt spid="11"/>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p:cTn id="79" dur="1000" fill="hold"/>
                                        <p:tgtEl>
                                          <p:spTgt spid="12"/>
                                        </p:tgtEl>
                                        <p:attrNameLst>
                                          <p:attrName>ppt_w</p:attrName>
                                        </p:attrNameLst>
                                      </p:cBhvr>
                                      <p:tavLst>
                                        <p:tav tm="0">
                                          <p:val>
                                            <p:fltVal val="0"/>
                                          </p:val>
                                        </p:tav>
                                        <p:tav tm="100000">
                                          <p:val>
                                            <p:strVal val="#ppt_w"/>
                                          </p:val>
                                        </p:tav>
                                      </p:tavLst>
                                    </p:anim>
                                    <p:anim calcmode="lin" valueType="num">
                                      <p:cBhvr>
                                        <p:cTn id="80" dur="1000" fill="hold"/>
                                        <p:tgtEl>
                                          <p:spTgt spid="12"/>
                                        </p:tgtEl>
                                        <p:attrNameLst>
                                          <p:attrName>ppt_h</p:attrName>
                                        </p:attrNameLst>
                                      </p:cBhvr>
                                      <p:tavLst>
                                        <p:tav tm="0">
                                          <p:val>
                                            <p:fltVal val="0"/>
                                          </p:val>
                                        </p:tav>
                                        <p:tav tm="100000">
                                          <p:val>
                                            <p:strVal val="#ppt_h"/>
                                          </p:val>
                                        </p:tav>
                                      </p:tavLst>
                                    </p:anim>
                                    <p:animEffect transition="in" filter="fade">
                                      <p:cBhvr>
                                        <p:cTn id="8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19" grpId="1" animBg="1"/>
      <p:bldP spid="6" grpId="0"/>
      <p:bldP spid="6" grpId="1"/>
      <p:bldP spid="6" grpId="2"/>
      <p:bldP spid="6" grpId="3"/>
      <p:bldP spid="12" grpId="0" animBg="1"/>
    </p:bld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8956298"/>
          </a:xfrm>
          <a:prstGeom prst="rect">
            <a:avLst/>
          </a:prstGeom>
        </p:spPr>
        <p:txBody>
          <a:bodyPr wrap="square">
            <a:spAutoFit/>
          </a:bodyPr>
          <a:lstStyle/>
          <a:p>
            <a:r>
              <a:rPr lang="en-US" dirty="0" smtClean="0"/>
              <a:t>Franklin Lowell (1848-1923)</a:t>
            </a:r>
          </a:p>
          <a:p>
            <a:endParaRPr lang="en-US" dirty="0" smtClean="0"/>
          </a:p>
          <a:p>
            <a:r>
              <a:rPr lang="en-US" dirty="0" smtClean="0">
                <a:hlinkClick r:id="rId3"/>
              </a:rPr>
              <a:t>https://www.nps.gov/people/franklin-lowell.htm</a:t>
            </a:r>
            <a:endParaRPr lang="en-US" dirty="0" smtClean="0"/>
          </a:p>
          <a:p>
            <a:r>
              <a:rPr lang="en-US" dirty="0" smtClean="0"/>
              <a:t>	Franklin G. Lowell was born around 1848 in West Bath, Maine. </a:t>
            </a:r>
          </a:p>
          <a:p>
            <a:r>
              <a:rPr lang="en-US" dirty="0" smtClean="0"/>
              <a:t>His father died before he was five years old and by age 11, Frank was </a:t>
            </a:r>
          </a:p>
          <a:p>
            <a:r>
              <a:rPr lang="en-US" dirty="0" smtClean="0"/>
              <a:t>apprenticed to his mother’s brother, a ship builder. He grew up among </a:t>
            </a:r>
          </a:p>
          <a:p>
            <a:r>
              <a:rPr lang="en-US" dirty="0" smtClean="0"/>
              <a:t>ship builders and sea captains, leaving Maine with an uncle when he was </a:t>
            </a:r>
          </a:p>
          <a:p>
            <a:r>
              <a:rPr lang="en-US" dirty="0" smtClean="0"/>
              <a:t>about 15 years old. They sailed around Cape Horn, came through San </a:t>
            </a:r>
          </a:p>
          <a:p>
            <a:r>
              <a:rPr lang="en-US" dirty="0" smtClean="0"/>
              <a:t>Francisco, and arrived in Sitka between 1867 and 1868. We know that</a:t>
            </a:r>
          </a:p>
          <a:p>
            <a:r>
              <a:rPr lang="en-US" dirty="0" smtClean="0"/>
              <a:t> Frank arrived first in Sitka, Alaska through interviews with Frank’s </a:t>
            </a:r>
          </a:p>
          <a:p>
            <a:r>
              <a:rPr lang="en-US" dirty="0" smtClean="0"/>
              <a:t>daughter, Eva Lowell </a:t>
            </a:r>
            <a:r>
              <a:rPr lang="en-US" dirty="0" err="1" smtClean="0"/>
              <a:t>Revell</a:t>
            </a:r>
            <a:r>
              <a:rPr lang="en-US" dirty="0" smtClean="0"/>
              <a:t> Simons. Sitka was also the place where most </a:t>
            </a:r>
          </a:p>
          <a:p>
            <a:r>
              <a:rPr lang="en-US" dirty="0" smtClean="0"/>
              <a:t>ships coming up from California entered the new territory. Eva says her </a:t>
            </a:r>
          </a:p>
          <a:p>
            <a:r>
              <a:rPr lang="en-US" dirty="0" smtClean="0"/>
              <a:t>father first married an Aleut woman and they had a son. One year later, </a:t>
            </a:r>
          </a:p>
          <a:p>
            <a:r>
              <a:rPr lang="en-US" dirty="0" smtClean="0"/>
              <a:t>he moved west to the Kenai Peninsula at English Bay, present day </a:t>
            </a:r>
          </a:p>
          <a:p>
            <a:r>
              <a:rPr lang="en-US" dirty="0" err="1" smtClean="0"/>
              <a:t>Nanwalek</a:t>
            </a:r>
            <a:r>
              <a:rPr lang="en-US" dirty="0" smtClean="0"/>
              <a:t>, where he married </a:t>
            </a:r>
            <a:r>
              <a:rPr lang="en-US" b="1" dirty="0" smtClean="0"/>
              <a:t>Mary </a:t>
            </a:r>
            <a:r>
              <a:rPr lang="en-US" b="1" dirty="0" err="1" smtClean="0"/>
              <a:t>Forgal</a:t>
            </a:r>
            <a:r>
              <a:rPr lang="en-US" b="1" dirty="0" smtClean="0"/>
              <a:t> Lowell.</a:t>
            </a:r>
          </a:p>
          <a:p>
            <a:r>
              <a:rPr lang="en-US" dirty="0" smtClean="0"/>
              <a:t>	Like most sourdoughs, Frank had his hand in many enterprises: taking the census, selling salted salmon, and setting up trading posts. He outfitted Native parties who hunted fur-bearing mammals in return for their supplies and other European goods. With the drop in fur prices, the eruption of Mt. Augustine in 1883, and the economic conditions in the villages along Cook Inlet, Frank and Mary, along with several Native families, moved to the shores of Resurrection Bay. For Frank, it was a short but prosperous period living in the present day area of Seward.  Eva tells us Frank had a trading post affiliated with the Alaska Commercial Company, buying fur from Native hunters and selling dried goods. She says the family had several houses in the vicinity, including a cabin beyond Lowell Point, their home on the waterfront, and several other small out-buildings as far inland as Bear Lake.</a:t>
            </a:r>
          </a:p>
          <a:p>
            <a:r>
              <a:rPr lang="en-US" dirty="0" smtClean="0"/>
              <a:t>	It is not clear exactly when Frank began working directly for the Alaska Commercial Company, but in 1889 he became the new agent for the Wrangell station on the outer coast of the Alaska Peninsula. As an agent for the Alaska Commercial Company and a private entrepreneur, Frank Lowell employed </a:t>
            </a:r>
            <a:r>
              <a:rPr lang="en-US" dirty="0" err="1" smtClean="0"/>
              <a:t>Alutiiq</a:t>
            </a:r>
            <a:r>
              <a:rPr lang="en-US" dirty="0" smtClean="0"/>
              <a:t> Natives to hunt sea otters and other fur-bearing mammals (black bear, fox, marten, mink, and river otter).</a:t>
            </a:r>
          </a:p>
          <a:p>
            <a:r>
              <a:rPr lang="en-US" dirty="0" smtClean="0"/>
              <a:t>(continued on website)</a:t>
            </a:r>
          </a:p>
          <a:p>
            <a:endParaRPr lang="en-US" dirty="0" smtClean="0"/>
          </a:p>
        </p:txBody>
      </p:sp>
      <p:pic>
        <p:nvPicPr>
          <p:cNvPr id="2050" name="Picture 2" descr="A boat captain and Franklin Lowell stand beside each other on a dock, in this 1912 photo. "/>
          <p:cNvPicPr>
            <a:picLocks noChangeAspect="1" noChangeArrowheads="1"/>
          </p:cNvPicPr>
          <p:nvPr/>
        </p:nvPicPr>
        <p:blipFill>
          <a:blip r:embed="rId4" cstate="print"/>
          <a:srcRect l="44706" t="1928"/>
          <a:stretch>
            <a:fillRect/>
          </a:stretch>
        </p:blipFill>
        <p:spPr bwMode="auto">
          <a:xfrm>
            <a:off x="7200900" y="152400"/>
            <a:ext cx="1790700" cy="3876676"/>
          </a:xfrm>
          <a:prstGeom prst="rect">
            <a:avLst/>
          </a:prstGeom>
          <a:noFill/>
        </p:spPr>
      </p:pic>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3665279"/>
          </a:xfrm>
          <a:prstGeom prst="rect">
            <a:avLst/>
          </a:prstGeom>
        </p:spPr>
        <p:txBody>
          <a:bodyPr wrap="square">
            <a:spAutoFit/>
          </a:bodyPr>
          <a:lstStyle/>
          <a:p>
            <a:r>
              <a:rPr lang="en-US" b="1" dirty="0" smtClean="0"/>
              <a:t>Mary </a:t>
            </a:r>
            <a:r>
              <a:rPr lang="en-US" b="1" dirty="0" err="1" smtClean="0"/>
              <a:t>Forgal</a:t>
            </a:r>
            <a:r>
              <a:rPr lang="en-US" b="1" dirty="0" smtClean="0"/>
              <a:t> Lowell (1855-1906)</a:t>
            </a:r>
          </a:p>
          <a:p>
            <a:r>
              <a:rPr lang="sv-SE" dirty="0" smtClean="0"/>
              <a:t>5-coastal-Alaska- </a:t>
            </a:r>
            <a:r>
              <a:rPr lang="sv-SE" b="1" dirty="0" smtClean="0"/>
              <a:t>Kenai Fjords </a:t>
            </a:r>
            <a:r>
              <a:rPr lang="sv-SE" dirty="0" smtClean="0"/>
              <a:t>-European Settlers</a:t>
            </a:r>
          </a:p>
          <a:p>
            <a:endParaRPr lang="sv-SE" dirty="0" smtClean="0"/>
          </a:p>
          <a:p>
            <a:r>
              <a:rPr lang="en-US" dirty="0" smtClean="0">
                <a:hlinkClick r:id="rId3"/>
              </a:rPr>
              <a:t>https://www.nps.gov/articles/mary-forgal-lowell.htm</a:t>
            </a:r>
            <a:endParaRPr lang="en-US" dirty="0" smtClean="0"/>
          </a:p>
          <a:p>
            <a:r>
              <a:rPr lang="en-US" dirty="0" smtClean="0"/>
              <a:t>	One might wonder why, until recently, there were </a:t>
            </a:r>
          </a:p>
          <a:p>
            <a:r>
              <a:rPr lang="en-US" dirty="0" smtClean="0"/>
              <a:t>no peaks named after her. After all, two of the tallest peaks</a:t>
            </a:r>
          </a:p>
          <a:p>
            <a:r>
              <a:rPr lang="en-US" dirty="0" smtClean="0"/>
              <a:t> presiding over the city of Seward, Alaska, bear the names of</a:t>
            </a:r>
          </a:p>
          <a:p>
            <a:r>
              <a:rPr lang="en-US" dirty="0" smtClean="0"/>
              <a:t> daughters, Alice and Eva. As the matriarch of Seward’s “first</a:t>
            </a:r>
          </a:p>
          <a:p>
            <a:r>
              <a:rPr lang="en-US" dirty="0" smtClean="0"/>
              <a:t> family”, and an essential link between two divergent worlds, </a:t>
            </a:r>
          </a:p>
          <a:p>
            <a:r>
              <a:rPr lang="en-US" dirty="0" smtClean="0"/>
              <a:t>Mary </a:t>
            </a:r>
            <a:r>
              <a:rPr lang="en-US" dirty="0" err="1" smtClean="0"/>
              <a:t>Forgal</a:t>
            </a:r>
            <a:r>
              <a:rPr lang="en-US" dirty="0" smtClean="0"/>
              <a:t> Lowell has certainly earned a place in history.</a:t>
            </a:r>
          </a:p>
          <a:p>
            <a:r>
              <a:rPr lang="en-US" dirty="0" smtClean="0"/>
              <a:t>	Born of a Russian father and </a:t>
            </a:r>
            <a:r>
              <a:rPr lang="en-US" dirty="0" err="1" smtClean="0"/>
              <a:t>Alutiiq</a:t>
            </a:r>
            <a:r>
              <a:rPr lang="en-US" dirty="0" smtClean="0"/>
              <a:t> (</a:t>
            </a:r>
            <a:r>
              <a:rPr lang="en-US" dirty="0" err="1" smtClean="0"/>
              <a:t>Sugpiaq</a:t>
            </a:r>
            <a:r>
              <a:rPr lang="en-US" dirty="0" smtClean="0"/>
              <a:t>)</a:t>
            </a:r>
          </a:p>
          <a:p>
            <a:r>
              <a:rPr lang="en-US" dirty="0" smtClean="0"/>
              <a:t> mother in 1855, Mary </a:t>
            </a:r>
            <a:r>
              <a:rPr lang="en-US" dirty="0" err="1" smtClean="0"/>
              <a:t>Forgal</a:t>
            </a:r>
            <a:r>
              <a:rPr lang="en-US" dirty="0" smtClean="0"/>
              <a:t> seemed destined to straddle cultures. She grew up in the vital Russian fur trading station of English Bay (now </a:t>
            </a:r>
            <a:r>
              <a:rPr lang="en-US" dirty="0" err="1" smtClean="0"/>
              <a:t>Nanwalek</a:t>
            </a:r>
            <a:r>
              <a:rPr lang="en-US" dirty="0" smtClean="0"/>
              <a:t>) on the southern tip of the Kenai Peninsula. She was taught traditional subsistence practices, even while ships bearing western luxuries arrived regularly in her village. This practical knowledge, and her family connections, would serve her well at a time of rapid change in the territory. Alaska was transitioning from Russian to American rule, and white men were moving north to partake of Alaska’s bounty, particularly its access to furs. Women like Mary proved invaluable to these newcomers.</a:t>
            </a:r>
          </a:p>
          <a:p>
            <a:r>
              <a:rPr lang="en-US" dirty="0" smtClean="0"/>
              <a:t>	Like many Native and mixed-race girls of her time, Mary married into the white culture at the young age of 15. Her husband, </a:t>
            </a:r>
            <a:r>
              <a:rPr lang="en-US" b="1" dirty="0" smtClean="0"/>
              <a:t>Franklin G. Lowell, </a:t>
            </a:r>
            <a:r>
              <a:rPr lang="en-US" dirty="0" smtClean="0"/>
              <a:t>was a fur trader and entrepreneur from a prominent family in Maine. The marriage may have been voluntary or arranged. Either way, both parties were to benefit – Mary from Frank’s status as a white male from a wealthy family, and Frank from Mary’s subsistence skills and her access to Native male hunters. The couple had nine children together, some of whom would remain by Mary’s side until the end of her life.</a:t>
            </a:r>
          </a:p>
          <a:p>
            <a:r>
              <a:rPr lang="en-US" dirty="0" smtClean="0"/>
              <a:t>	Sometime between 1883 and 1884, Mary and Frank moved from bustling English Bay to the relative wilds of Resurrection Bay. Here they set up a trade station – exchanging dry goods and groceries to Native hunters for furs. They also provided transportation around the Kenai Peninsula to hunters and travelers on their schooner.</a:t>
            </a:r>
          </a:p>
          <a:p>
            <a:r>
              <a:rPr lang="en-US" dirty="0" smtClean="0"/>
              <a:t>	This relatively stable existence would not last long, however. By 1892 fur trading in the area was in steep decline. Frank was called to command a more profitable trading station hundreds of miles away on the Alaska Peninsula. According to daughter Eva, however, Mary refused to leave her well-established dwellings. She stayed behind with six of her children. Despite her husband’s absence, the family seems to have fared well, hunting, fishing and cultivating a large garden. They also likely enjoyed some semblance of community. Several other Native families, possibly related to Mary, lived nearby along the coast.</a:t>
            </a:r>
          </a:p>
          <a:p>
            <a:r>
              <a:rPr lang="en-US" dirty="0" smtClean="0"/>
              <a:t>	Just 14 years after Frank’s departure, Mary </a:t>
            </a:r>
            <a:r>
              <a:rPr lang="en-US" dirty="0" err="1" smtClean="0"/>
              <a:t>Forgal</a:t>
            </a:r>
            <a:r>
              <a:rPr lang="en-US" dirty="0" smtClean="0"/>
              <a:t> Lowell witnessed another great cultural shift – this time on the very ground beneath her feet. Once again, she played a key role in the transition. Situated at the head of Resurrection Bay, her land had become coveted property. Shortly before her death in 1906, she sold her holdings to the founders of the new town of Seward. Within a few years, white settlers would be arriving on daily steamships. Many were coming to help build the new railroad from Seward into interior Alaska. Mary’s quiet homestead on the shores of Resurrection Bay would soon be transformed into a bustling American town.</a:t>
            </a:r>
          </a:p>
          <a:p>
            <a:r>
              <a:rPr lang="en-US" dirty="0" smtClean="0"/>
              <a:t>	One hundred and thirteen years after her death, Mary did get that namesake mountain. On June 16, 2019 the U.S. Board on Geographic Names dubbed the peak south of Mount Alice, “Mount Mary.” Perhaps fittingly, mounts Mary, Alice and Eva stand side by side, just as the women did in life. Quietly overlooking the town of Seward, they serve as enduring reminders of the prominent role of Native and mixed-race women in Alaska’s history.</a:t>
            </a:r>
            <a:endParaRPr lang="sv-SE" dirty="0" smtClean="0"/>
          </a:p>
          <a:p>
            <a:endParaRPr lang="en-US" b="1" dirty="0"/>
          </a:p>
        </p:txBody>
      </p:sp>
      <p:pic>
        <p:nvPicPr>
          <p:cNvPr id="1026" name="Picture 2"/>
          <p:cNvPicPr>
            <a:picLocks noChangeAspect="1" noChangeArrowheads="1"/>
          </p:cNvPicPr>
          <p:nvPr/>
        </p:nvPicPr>
        <p:blipFill>
          <a:blip r:embed="rId4" cstate="print"/>
          <a:srcRect/>
          <a:stretch>
            <a:fillRect/>
          </a:stretch>
        </p:blipFill>
        <p:spPr bwMode="auto">
          <a:xfrm>
            <a:off x="5857875" y="152400"/>
            <a:ext cx="3209925" cy="285152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04800" y="0"/>
            <a:ext cx="8839200" cy="6858000"/>
            <a:chOff x="304800" y="0"/>
            <a:chExt cx="8839200" cy="6858000"/>
          </a:xfrm>
        </p:grpSpPr>
        <p:grpSp>
          <p:nvGrpSpPr>
            <p:cNvPr id="13" name="Group 12"/>
            <p:cNvGrpSpPr/>
            <p:nvPr/>
          </p:nvGrpSpPr>
          <p:grpSpPr>
            <a:xfrm>
              <a:off x="304800" y="0"/>
              <a:ext cx="8839200" cy="6781800"/>
              <a:chOff x="304800" y="0"/>
              <a:chExt cx="8839200" cy="6781800"/>
            </a:xfrm>
          </p:grpSpPr>
          <p:sp>
            <p:nvSpPr>
              <p:cNvPr id="14" name="TextBox 13"/>
              <p:cNvSpPr txBox="1"/>
              <p:nvPr/>
            </p:nvSpPr>
            <p:spPr>
              <a:xfrm>
                <a:off x="304800" y="762000"/>
                <a:ext cx="8839200" cy="2554545"/>
              </a:xfrm>
              <a:prstGeom prst="rect">
                <a:avLst/>
              </a:prstGeom>
              <a:noFill/>
            </p:spPr>
            <p:txBody>
              <a:bodyPr wrap="square" rtlCol="0">
                <a:spAutoFit/>
              </a:bodyPr>
              <a:lstStyle/>
              <a:p>
                <a:pPr>
                  <a:buFontTx/>
                  <a:buChar char="-"/>
                </a:pPr>
                <a:r>
                  <a:rPr lang="en-US" sz="3200" dirty="0" smtClean="0"/>
                  <a:t> born 1848, Maine </a:t>
                </a:r>
              </a:p>
              <a:p>
                <a:pPr>
                  <a:buFontTx/>
                  <a:buChar char="-"/>
                </a:pPr>
                <a:r>
                  <a:rPr lang="en-US" sz="3200" dirty="0" smtClean="0"/>
                  <a:t> at 11, apprenticed, </a:t>
                </a:r>
              </a:p>
              <a:p>
                <a:r>
                  <a:rPr lang="en-US" sz="3200" dirty="0" smtClean="0"/>
                  <a:t>  sails to Alaska at 15</a:t>
                </a:r>
              </a:p>
              <a:p>
                <a:r>
                  <a:rPr lang="en-US" sz="3200" dirty="0" smtClean="0"/>
                  <a:t>      22 years old . . .  </a:t>
                </a:r>
                <a:r>
                  <a:rPr lang="en-US" sz="3200" b="1" dirty="0" smtClean="0"/>
                  <a:t>MARRY </a:t>
                </a:r>
                <a:r>
                  <a:rPr lang="en-US" sz="3200" dirty="0" smtClean="0"/>
                  <a:t> . . . 15 years old</a:t>
                </a:r>
              </a:p>
              <a:p>
                <a:r>
                  <a:rPr lang="en-US" sz="3200" dirty="0" smtClean="0"/>
                  <a:t>	    live on Kenai Peninsula, have 9 children</a:t>
                </a:r>
              </a:p>
            </p:txBody>
          </p:sp>
          <p:grpSp>
            <p:nvGrpSpPr>
              <p:cNvPr id="12" name="Group 11"/>
              <p:cNvGrpSpPr/>
              <p:nvPr/>
            </p:nvGrpSpPr>
            <p:grpSpPr>
              <a:xfrm>
                <a:off x="568329" y="0"/>
                <a:ext cx="8575671" cy="6781800"/>
                <a:chOff x="568329" y="0"/>
                <a:chExt cx="8575671" cy="6781800"/>
              </a:xfrm>
            </p:grpSpPr>
            <p:sp>
              <p:nvSpPr>
                <p:cNvPr id="10" name="TextBox 9"/>
                <p:cNvSpPr txBox="1"/>
                <p:nvPr/>
              </p:nvSpPr>
              <p:spPr>
                <a:xfrm>
                  <a:off x="568329" y="0"/>
                  <a:ext cx="6289671"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Franklin &amp; Mary Lowell</a:t>
                  </a:r>
                  <a:endParaRPr lang="en-US" sz="4800" b="1" dirty="0">
                    <a:solidFill>
                      <a:schemeClr val="accent5">
                        <a:lumMod val="50000"/>
                      </a:schemeClr>
                    </a:solidFill>
                    <a:effectLst>
                      <a:outerShdw dist="50800" dir="7200000" algn="ctr" rotWithShape="0">
                        <a:schemeClr val="tx1"/>
                      </a:outerShdw>
                    </a:effectLst>
                  </a:endParaRPr>
                </a:p>
              </p:txBody>
            </p:sp>
            <p:pic>
              <p:nvPicPr>
                <p:cNvPr id="11" name="Picture 2"/>
                <p:cNvPicPr>
                  <a:picLocks noChangeAspect="1" noChangeArrowheads="1"/>
                </p:cNvPicPr>
                <p:nvPr/>
              </p:nvPicPr>
              <p:blipFill>
                <a:blip r:embed="rId3" cstate="print"/>
                <a:srcRect t="8444" r="3962" b="25995"/>
                <a:stretch>
                  <a:fillRect/>
                </a:stretch>
              </p:blipFill>
              <p:spPr bwMode="auto">
                <a:xfrm>
                  <a:off x="1676400" y="3276600"/>
                  <a:ext cx="5779974" cy="3505200"/>
                </a:xfrm>
                <a:prstGeom prst="rect">
                  <a:avLst/>
                </a:prstGeom>
                <a:noFill/>
                <a:ln w="76200">
                  <a:solidFill>
                    <a:srgbClr val="006699"/>
                  </a:solidFill>
                  <a:miter lim="800000"/>
                  <a:headEnd/>
                  <a:tailEnd/>
                </a:ln>
                <a:effectLst/>
              </p:spPr>
            </p:pic>
            <p:sp useBgFill="1">
              <p:nvSpPr>
                <p:cNvPr id="15" name="TextBox 14"/>
                <p:cNvSpPr txBox="1"/>
                <p:nvPr/>
              </p:nvSpPr>
              <p:spPr>
                <a:xfrm>
                  <a:off x="4800600" y="762000"/>
                  <a:ext cx="4343400" cy="1569660"/>
                </a:xfrm>
                <a:prstGeom prst="rect">
                  <a:avLst/>
                </a:prstGeom>
              </p:spPr>
              <p:txBody>
                <a:bodyPr wrap="square" rtlCol="0">
                  <a:spAutoFit/>
                </a:bodyPr>
                <a:lstStyle/>
                <a:p>
                  <a:pPr>
                    <a:buFontTx/>
                    <a:buChar char="-"/>
                  </a:pPr>
                  <a:r>
                    <a:rPr lang="en-US" sz="3200" dirty="0" smtClean="0"/>
                    <a:t> born 1855, Kenai Penn.  </a:t>
                  </a:r>
                </a:p>
                <a:p>
                  <a:r>
                    <a:rPr lang="en-US" sz="3200" dirty="0" smtClean="0"/>
                    <a:t>  Russian-</a:t>
                  </a:r>
                  <a:r>
                    <a:rPr lang="en-US" sz="3200" dirty="0" err="1" smtClean="0"/>
                    <a:t>Alutiiq</a:t>
                  </a:r>
                  <a:r>
                    <a:rPr lang="en-US" sz="3200" dirty="0" smtClean="0"/>
                    <a:t> parents</a:t>
                  </a:r>
                </a:p>
                <a:p>
                  <a:r>
                    <a:rPr lang="en-US" sz="3200" dirty="0" smtClean="0"/>
                    <a:t>- learns traditional ways</a:t>
                  </a:r>
                </a:p>
              </p:txBody>
            </p:sp>
          </p:grpSp>
        </p:grpSp>
        <p:sp useBgFill="1">
          <p:nvSpPr>
            <p:cNvPr id="19" name="TextBox 18"/>
            <p:cNvSpPr txBox="1"/>
            <p:nvPr/>
          </p:nvSpPr>
          <p:spPr>
            <a:xfrm>
              <a:off x="1143000" y="6211669"/>
              <a:ext cx="6544740" cy="646331"/>
            </a:xfrm>
            <a:prstGeom prst="rect">
              <a:avLst/>
            </a:prstGeom>
          </p:spPr>
          <p:txBody>
            <a:bodyPr wrap="none" rtlCol="0">
              <a:spAutoFit/>
            </a:bodyPr>
            <a:lstStyle/>
            <a:p>
              <a:r>
                <a:rPr lang="en-US" sz="3600" b="1" dirty="0" smtClean="0">
                  <a:solidFill>
                    <a:srgbClr val="FF0000"/>
                  </a:solidFill>
                  <a:effectLst>
                    <a:outerShdw dist="38100" dir="3600000" algn="ctr" rotWithShape="0">
                      <a:schemeClr val="tx1"/>
                    </a:outerShdw>
                  </a:effectLst>
                </a:rPr>
                <a:t>Who gets a namesake mountain?</a:t>
              </a:r>
              <a:endParaRPr lang="en-US" sz="3600" b="1" dirty="0">
                <a:solidFill>
                  <a:srgbClr val="FF0000"/>
                </a:solidFill>
                <a:effectLst>
                  <a:outerShdw dist="38100" dir="3600000" algn="ctr" rotWithShape="0">
                    <a:schemeClr val="tx1"/>
                  </a:outerShdw>
                </a:effectLst>
              </a:endParaRPr>
            </a:p>
          </p:txBody>
        </p:sp>
      </p:grpSp>
      <p:sp>
        <p:nvSpPr>
          <p:cNvPr id="17" name="TextBox 16"/>
          <p:cNvSpPr txBox="1"/>
          <p:nvPr/>
        </p:nvSpPr>
        <p:spPr>
          <a:xfrm>
            <a:off x="381000" y="0"/>
            <a:ext cx="407925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Elijah Davidson</a:t>
            </a:r>
            <a:endParaRPr lang="en-US" sz="4800" b="1" dirty="0">
              <a:solidFill>
                <a:schemeClr val="accent5">
                  <a:lumMod val="50000"/>
                </a:schemeClr>
              </a:solidFill>
              <a:effectLst>
                <a:outerShdw dist="50800" dir="7200000" algn="ctr" rotWithShape="0">
                  <a:schemeClr val="tx1"/>
                </a:outerShdw>
              </a:effectLst>
            </a:endParaRPr>
          </a:p>
        </p:txBody>
      </p:sp>
      <p:sp>
        <p:nvSpPr>
          <p:cNvPr id="2" name="TextBox 1"/>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1848</a:t>
            </a:r>
          </a:p>
        </p:txBody>
      </p:sp>
      <p:sp>
        <p:nvSpPr>
          <p:cNvPr id="16" name="TextBox 15"/>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1849</a:t>
            </a:r>
          </a:p>
        </p:txBody>
      </p:sp>
      <p:pic>
        <p:nvPicPr>
          <p:cNvPr id="20" name="Picture 2"/>
          <p:cNvPicPr>
            <a:picLocks noChangeAspect="1" noChangeArrowheads="1"/>
          </p:cNvPicPr>
          <p:nvPr/>
        </p:nvPicPr>
        <p:blipFill>
          <a:blip r:embed="rId4" cstate="print"/>
          <a:srcRect l="8333" t="5555" r="5000" b="16667"/>
          <a:stretch>
            <a:fillRect/>
          </a:stretch>
        </p:blipFill>
        <p:spPr bwMode="auto">
          <a:xfrm>
            <a:off x="76200" y="914400"/>
            <a:ext cx="2122714" cy="2286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2"/>
                                        </p:tgtEl>
                                        <p:attrNameLst>
                                          <p:attrName>ppt_w</p:attrName>
                                        </p:attrNameLst>
                                      </p:cBhvr>
                                      <p:tavLst>
                                        <p:tav tm="0">
                                          <p:val>
                                            <p:strVal val="ppt_w"/>
                                          </p:val>
                                        </p:tav>
                                        <p:tav tm="100000">
                                          <p:val>
                                            <p:fltVal val="0"/>
                                          </p:val>
                                        </p:tav>
                                      </p:tavLst>
                                    </p:anim>
                                    <p:anim calcmode="lin" valueType="num">
                                      <p:cBhvr>
                                        <p:cTn id="10" dur="1000"/>
                                        <p:tgtEl>
                                          <p:spTgt spid="2"/>
                                        </p:tgtEl>
                                        <p:attrNameLst>
                                          <p:attrName>ppt_h</p:attrName>
                                        </p:attrNameLst>
                                      </p:cBhvr>
                                      <p:tavLst>
                                        <p:tav tm="0">
                                          <p:val>
                                            <p:strVal val="ppt_h"/>
                                          </p:val>
                                        </p:tav>
                                        <p:tav tm="100000">
                                          <p:val>
                                            <p:fltVal val="0"/>
                                          </p:val>
                                        </p:tav>
                                      </p:tavLst>
                                    </p:anim>
                                    <p:anim calcmode="lin" valueType="num">
                                      <p:cBhvr>
                                        <p:cTn id="11" dur="1000"/>
                                        <p:tgtEl>
                                          <p:spTgt spid="2"/>
                                        </p:tgtEl>
                                        <p:attrNameLst>
                                          <p:attrName>style.rotation</p:attrName>
                                        </p:attrNameLst>
                                      </p:cBhvr>
                                      <p:tavLst>
                                        <p:tav tm="0">
                                          <p:val>
                                            <p:fltVal val="0"/>
                                          </p:val>
                                        </p:tav>
                                        <p:tav tm="100000">
                                          <p:val>
                                            <p:fltVal val="360"/>
                                          </p:val>
                                        </p:tav>
                                      </p:tavLst>
                                    </p:anim>
                                    <p:animEffect transition="out" filter="fade">
                                      <p:cBhvr>
                                        <p:cTn id="12" dur="1000"/>
                                        <p:tgtEl>
                                          <p:spTgt spid="2"/>
                                        </p:tgtEl>
                                      </p:cBhvr>
                                    </p:animEffect>
                                    <p:set>
                                      <p:cBhvr>
                                        <p:cTn id="13" dur="1" fill="hold">
                                          <p:stCondLst>
                                            <p:cond delay="999"/>
                                          </p:stCondLst>
                                        </p:cTn>
                                        <p:tgtEl>
                                          <p:spTgt spid="2"/>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fltVal val="0"/>
                                          </p:val>
                                        </p:tav>
                                        <p:tav tm="100000">
                                          <p:val>
                                            <p:strVal val="#ppt_w"/>
                                          </p:val>
                                        </p:tav>
                                      </p:tavLst>
                                    </p:anim>
                                    <p:anim calcmode="lin" valueType="num">
                                      <p:cBhvr>
                                        <p:cTn id="17" dur="1000" fill="hold"/>
                                        <p:tgtEl>
                                          <p:spTgt spid="16"/>
                                        </p:tgtEl>
                                        <p:attrNameLst>
                                          <p:attrName>ppt_h</p:attrName>
                                        </p:attrNameLst>
                                      </p:cBhvr>
                                      <p:tavLst>
                                        <p:tav tm="0">
                                          <p:val>
                                            <p:fltVal val="0"/>
                                          </p:val>
                                        </p:tav>
                                        <p:tav tm="100000">
                                          <p:val>
                                            <p:strVal val="#ppt_h"/>
                                          </p:val>
                                        </p:tav>
                                      </p:tavLst>
                                    </p:anim>
                                    <p:anim calcmode="lin" valueType="num">
                                      <p:cBhvr>
                                        <p:cTn id="18" dur="1000" fill="hold"/>
                                        <p:tgtEl>
                                          <p:spTgt spid="16"/>
                                        </p:tgtEl>
                                        <p:attrNameLst>
                                          <p:attrName>style.rotation</p:attrName>
                                        </p:attrNameLst>
                                      </p:cBhvr>
                                      <p:tavLst>
                                        <p:tav tm="0">
                                          <p:val>
                                            <p:fltVal val="360"/>
                                          </p:val>
                                        </p:tav>
                                        <p:tav tm="100000">
                                          <p:val>
                                            <p:fltVal val="0"/>
                                          </p:val>
                                        </p:tav>
                                      </p:tavLst>
                                    </p:anim>
                                    <p:animEffect transition="in" filter="fade">
                                      <p:cBhvr>
                                        <p:cTn id="19" dur="1000"/>
                                        <p:tgtEl>
                                          <p:spTgt spid="16"/>
                                        </p:tgtEl>
                                      </p:cBhvr>
                                    </p:animEffect>
                                  </p:childTnLst>
                                </p:cTn>
                              </p:par>
                              <p:par>
                                <p:cTn id="20" presetID="22" presetClass="entr" presetSubtype="8" fill="hold" grpId="0" nodeType="withEffect">
                                  <p:stCondLst>
                                    <p:cond delay="100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1000"/>
                                        <p:tgtEl>
                                          <p:spTgt spid="17"/>
                                        </p:tgtEl>
                                      </p:cBhvr>
                                    </p:animEffect>
                                  </p:childTnLst>
                                </p:cTn>
                              </p:par>
                              <p:par>
                                <p:cTn id="23" presetID="10" presetClass="entr" presetSubtype="0" fill="hold" nodeType="withEffect">
                                  <p:stCondLst>
                                    <p:cond delay="1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16"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200400"/>
            <a:ext cx="9144000" cy="365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1849</a:t>
            </a:r>
          </a:p>
        </p:txBody>
      </p:sp>
      <p:sp>
        <p:nvSpPr>
          <p:cNvPr id="2" name="TextBox 1"/>
          <p:cNvSpPr txBox="1"/>
          <p:nvPr/>
        </p:nvSpPr>
        <p:spPr>
          <a:xfrm>
            <a:off x="381000" y="0"/>
            <a:ext cx="407925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Elijah Davidson</a:t>
            </a:r>
            <a:endParaRPr lang="en-US" sz="4800" b="1" dirty="0">
              <a:solidFill>
                <a:schemeClr val="accent5">
                  <a:lumMod val="50000"/>
                </a:schemeClr>
              </a:solidFill>
              <a:effectLst>
                <a:outerShdw dist="50800" dir="7200000" algn="ctr" rotWithShape="0">
                  <a:schemeClr val="tx1"/>
                </a:outerShdw>
              </a:effectLst>
            </a:endParaRPr>
          </a:p>
        </p:txBody>
      </p:sp>
      <p:pic>
        <p:nvPicPr>
          <p:cNvPr id="51206" name="Picture 6" descr="C:\Users\Sandra\AppData\Local\Microsoft\Windows\INetCache\IE\BVRDKKS1\1352449599[1].png"/>
          <p:cNvPicPr>
            <a:picLocks noChangeAspect="1" noChangeArrowheads="1"/>
          </p:cNvPicPr>
          <p:nvPr/>
        </p:nvPicPr>
        <p:blipFill>
          <a:blip r:embed="rId3" cstate="print"/>
          <a:srcRect l="13333" t="32222" r="14445" b="23333"/>
          <a:stretch>
            <a:fillRect/>
          </a:stretch>
        </p:blipFill>
        <p:spPr bwMode="auto">
          <a:xfrm rot="16200000">
            <a:off x="1285143" y="4277457"/>
            <a:ext cx="1638300" cy="1008185"/>
          </a:xfrm>
          <a:prstGeom prst="rect">
            <a:avLst/>
          </a:prstGeom>
          <a:noFill/>
        </p:spPr>
      </p:pic>
      <p:pic>
        <p:nvPicPr>
          <p:cNvPr id="51212" name="Picture 12" descr="Pin on Quick Saves"/>
          <p:cNvPicPr>
            <a:picLocks noChangeAspect="1" noChangeArrowheads="1"/>
          </p:cNvPicPr>
          <p:nvPr/>
        </p:nvPicPr>
        <p:blipFill>
          <a:blip r:embed="rId4" cstate="print"/>
          <a:srcRect t="1646" r="8571" b="7868"/>
          <a:stretch>
            <a:fillRect/>
          </a:stretch>
        </p:blipFill>
        <p:spPr bwMode="auto">
          <a:xfrm>
            <a:off x="4114800" y="3243262"/>
            <a:ext cx="5029200" cy="3614738"/>
          </a:xfrm>
          <a:prstGeom prst="rect">
            <a:avLst/>
          </a:prstGeom>
          <a:noFill/>
        </p:spPr>
      </p:pic>
      <p:pic>
        <p:nvPicPr>
          <p:cNvPr id="5" name="Picture 2"/>
          <p:cNvPicPr>
            <a:picLocks noChangeAspect="1" noChangeArrowheads="1"/>
          </p:cNvPicPr>
          <p:nvPr/>
        </p:nvPicPr>
        <p:blipFill>
          <a:blip r:embed="rId5" cstate="print"/>
          <a:srcRect l="8333" t="5555" r="5000" b="16667"/>
          <a:stretch>
            <a:fillRect/>
          </a:stretch>
        </p:blipFill>
        <p:spPr bwMode="auto">
          <a:xfrm>
            <a:off x="76200" y="914400"/>
            <a:ext cx="2122714" cy="2286000"/>
          </a:xfrm>
          <a:prstGeom prst="rect">
            <a:avLst/>
          </a:prstGeom>
          <a:noFill/>
          <a:ln w="9525">
            <a:noFill/>
            <a:miter lim="800000"/>
            <a:headEnd/>
            <a:tailEnd/>
          </a:ln>
          <a:effectLst/>
        </p:spPr>
      </p:pic>
      <p:sp>
        <p:nvSpPr>
          <p:cNvPr id="6" name="TextBox 5"/>
          <p:cNvSpPr txBox="1"/>
          <p:nvPr/>
        </p:nvSpPr>
        <p:spPr>
          <a:xfrm>
            <a:off x="2209800" y="1179255"/>
            <a:ext cx="6934200" cy="2554545"/>
          </a:xfrm>
          <a:prstGeom prst="rect">
            <a:avLst/>
          </a:prstGeom>
          <a:noFill/>
        </p:spPr>
        <p:txBody>
          <a:bodyPr wrap="square" rtlCol="0">
            <a:spAutoFit/>
          </a:bodyPr>
          <a:lstStyle/>
          <a:p>
            <a:pPr>
              <a:buFontTx/>
              <a:buChar char="-"/>
            </a:pPr>
            <a:r>
              <a:rPr lang="en-US" sz="3200" dirty="0" smtClean="0"/>
              <a:t> 1849, born in Illinois	, moves Oregon</a:t>
            </a:r>
          </a:p>
          <a:p>
            <a:pPr>
              <a:buFontTx/>
              <a:buChar char="-"/>
            </a:pPr>
            <a:r>
              <a:rPr lang="en-US" sz="3200" dirty="0" smtClean="0"/>
              <a:t> at 21, marries Minerva Farris </a:t>
            </a:r>
          </a:p>
          <a:p>
            <a:pPr>
              <a:buFontTx/>
              <a:buChar char="-"/>
            </a:pPr>
            <a:r>
              <a:rPr lang="en-US" sz="3200" dirty="0" smtClean="0"/>
              <a:t> trapper/hunter to feed family</a:t>
            </a:r>
          </a:p>
          <a:p>
            <a:pPr>
              <a:buFontTx/>
              <a:buChar char="-"/>
            </a:pPr>
            <a:r>
              <a:rPr lang="en-US" sz="3200" dirty="0" smtClean="0"/>
              <a:t> at 25, chases his dog Bruno into a cave</a:t>
            </a:r>
          </a:p>
          <a:p>
            <a:r>
              <a:rPr lang="en-US" sz="3200" dirty="0" smtClean="0">
                <a:solidFill>
                  <a:schemeClr val="bg1"/>
                </a:solidFill>
              </a:rPr>
              <a:t>- the last match goes out . . . .</a:t>
            </a:r>
            <a:endParaRPr lang="en-US" sz="3200" dirty="0">
              <a:solidFill>
                <a:schemeClr val="bg1"/>
              </a:solidFill>
            </a:endParaRPr>
          </a:p>
        </p:txBody>
      </p:sp>
      <p:sp>
        <p:nvSpPr>
          <p:cNvPr id="19" name="Freeform 18"/>
          <p:cNvSpPr/>
          <p:nvPr/>
        </p:nvSpPr>
        <p:spPr>
          <a:xfrm>
            <a:off x="1572126" y="3962400"/>
            <a:ext cx="1171073" cy="391428"/>
          </a:xfrm>
          <a:custGeom>
            <a:avLst/>
            <a:gdLst>
              <a:gd name="connsiteX0" fmla="*/ 824565 w 830982"/>
              <a:gd name="connsiteY0" fmla="*/ 57751 h 407470"/>
              <a:gd name="connsiteX1" fmla="*/ 718687 w 830982"/>
              <a:gd name="connsiteY1" fmla="*/ 173255 h 407470"/>
              <a:gd name="connsiteX2" fmla="*/ 737937 w 830982"/>
              <a:gd name="connsiteY2" fmla="*/ 279133 h 407470"/>
              <a:gd name="connsiteX3" fmla="*/ 757188 w 830982"/>
              <a:gd name="connsiteY3" fmla="*/ 365760 h 407470"/>
              <a:gd name="connsiteX4" fmla="*/ 583933 w 830982"/>
              <a:gd name="connsiteY4" fmla="*/ 404261 h 407470"/>
              <a:gd name="connsiteX5" fmla="*/ 362552 w 830982"/>
              <a:gd name="connsiteY5" fmla="*/ 346509 h 407470"/>
              <a:gd name="connsiteX6" fmla="*/ 102670 w 830982"/>
              <a:gd name="connsiteY6" fmla="*/ 288758 h 407470"/>
              <a:gd name="connsiteX7" fmla="*/ 35293 w 830982"/>
              <a:gd name="connsiteY7" fmla="*/ 105878 h 407470"/>
              <a:gd name="connsiteX8" fmla="*/ 314426 w 830982"/>
              <a:gd name="connsiteY8" fmla="*/ 19250 h 407470"/>
              <a:gd name="connsiteX9" fmla="*/ 680186 w 830982"/>
              <a:gd name="connsiteY9" fmla="*/ 0 h 407470"/>
              <a:gd name="connsiteX10" fmla="*/ 824565 w 830982"/>
              <a:gd name="connsiteY10" fmla="*/ 57751 h 407470"/>
              <a:gd name="connsiteX0" fmla="*/ 824565 w 961725"/>
              <a:gd name="connsiteY0" fmla="*/ 57751 h 407470"/>
              <a:gd name="connsiteX1" fmla="*/ 947287 w 961725"/>
              <a:gd name="connsiteY1" fmla="*/ 173255 h 407470"/>
              <a:gd name="connsiteX2" fmla="*/ 737937 w 961725"/>
              <a:gd name="connsiteY2" fmla="*/ 279133 h 407470"/>
              <a:gd name="connsiteX3" fmla="*/ 757188 w 961725"/>
              <a:gd name="connsiteY3" fmla="*/ 365760 h 407470"/>
              <a:gd name="connsiteX4" fmla="*/ 583933 w 961725"/>
              <a:gd name="connsiteY4" fmla="*/ 404261 h 407470"/>
              <a:gd name="connsiteX5" fmla="*/ 362552 w 961725"/>
              <a:gd name="connsiteY5" fmla="*/ 346509 h 407470"/>
              <a:gd name="connsiteX6" fmla="*/ 102670 w 961725"/>
              <a:gd name="connsiteY6" fmla="*/ 288758 h 407470"/>
              <a:gd name="connsiteX7" fmla="*/ 35293 w 961725"/>
              <a:gd name="connsiteY7" fmla="*/ 105878 h 407470"/>
              <a:gd name="connsiteX8" fmla="*/ 314426 w 961725"/>
              <a:gd name="connsiteY8" fmla="*/ 19250 h 407470"/>
              <a:gd name="connsiteX9" fmla="*/ 680186 w 961725"/>
              <a:gd name="connsiteY9" fmla="*/ 0 h 407470"/>
              <a:gd name="connsiteX10" fmla="*/ 824565 w 961725"/>
              <a:gd name="connsiteY10" fmla="*/ 57751 h 407470"/>
              <a:gd name="connsiteX0" fmla="*/ 824565 w 998220"/>
              <a:gd name="connsiteY0" fmla="*/ 57751 h 407470"/>
              <a:gd name="connsiteX1" fmla="*/ 947287 w 998220"/>
              <a:gd name="connsiteY1" fmla="*/ 173255 h 407470"/>
              <a:gd name="connsiteX2" fmla="*/ 966537 w 998220"/>
              <a:gd name="connsiteY2" fmla="*/ 279133 h 407470"/>
              <a:gd name="connsiteX3" fmla="*/ 757188 w 998220"/>
              <a:gd name="connsiteY3" fmla="*/ 365760 h 407470"/>
              <a:gd name="connsiteX4" fmla="*/ 583933 w 998220"/>
              <a:gd name="connsiteY4" fmla="*/ 404261 h 407470"/>
              <a:gd name="connsiteX5" fmla="*/ 362552 w 998220"/>
              <a:gd name="connsiteY5" fmla="*/ 346509 h 407470"/>
              <a:gd name="connsiteX6" fmla="*/ 102670 w 998220"/>
              <a:gd name="connsiteY6" fmla="*/ 288758 h 407470"/>
              <a:gd name="connsiteX7" fmla="*/ 35293 w 998220"/>
              <a:gd name="connsiteY7" fmla="*/ 105878 h 407470"/>
              <a:gd name="connsiteX8" fmla="*/ 314426 w 998220"/>
              <a:gd name="connsiteY8" fmla="*/ 19250 h 407470"/>
              <a:gd name="connsiteX9" fmla="*/ 680186 w 998220"/>
              <a:gd name="connsiteY9" fmla="*/ 0 h 407470"/>
              <a:gd name="connsiteX10" fmla="*/ 824565 w 998220"/>
              <a:gd name="connsiteY10" fmla="*/ 57751 h 40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8220" h="407470">
                <a:moveTo>
                  <a:pt x="824565" y="57751"/>
                </a:moveTo>
                <a:cubicBezTo>
                  <a:pt x="869082" y="86627"/>
                  <a:pt x="923625" y="136358"/>
                  <a:pt x="947287" y="173255"/>
                </a:cubicBezTo>
                <a:cubicBezTo>
                  <a:pt x="970949" y="210152"/>
                  <a:pt x="998220" y="247049"/>
                  <a:pt x="966537" y="279133"/>
                </a:cubicBezTo>
                <a:cubicBezTo>
                  <a:pt x="934854" y="311217"/>
                  <a:pt x="820955" y="344905"/>
                  <a:pt x="757188" y="365760"/>
                </a:cubicBezTo>
                <a:cubicBezTo>
                  <a:pt x="693421" y="386615"/>
                  <a:pt x="649706" y="407470"/>
                  <a:pt x="583933" y="404261"/>
                </a:cubicBezTo>
                <a:cubicBezTo>
                  <a:pt x="518160" y="401053"/>
                  <a:pt x="442763" y="365760"/>
                  <a:pt x="362552" y="346509"/>
                </a:cubicBezTo>
                <a:cubicBezTo>
                  <a:pt x="282342" y="327259"/>
                  <a:pt x="157213" y="328863"/>
                  <a:pt x="102670" y="288758"/>
                </a:cubicBezTo>
                <a:cubicBezTo>
                  <a:pt x="48127" y="248653"/>
                  <a:pt x="0" y="150796"/>
                  <a:pt x="35293" y="105878"/>
                </a:cubicBezTo>
                <a:cubicBezTo>
                  <a:pt x="70586" y="60960"/>
                  <a:pt x="206944" y="36896"/>
                  <a:pt x="314426" y="19250"/>
                </a:cubicBezTo>
                <a:cubicBezTo>
                  <a:pt x="421908" y="1604"/>
                  <a:pt x="591955" y="0"/>
                  <a:pt x="680186" y="0"/>
                </a:cubicBezTo>
                <a:cubicBezTo>
                  <a:pt x="768417" y="0"/>
                  <a:pt x="780048" y="28875"/>
                  <a:pt x="824565" y="577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6029980"/>
            <a:ext cx="9144000" cy="646331"/>
          </a:xfrm>
          <a:prstGeom prst="rect">
            <a:avLst/>
          </a:prstGeom>
          <a:noFill/>
        </p:spPr>
        <p:txBody>
          <a:bodyPr wrap="square" rtlCol="0">
            <a:spAutoFit/>
          </a:bodyPr>
          <a:lstStyle/>
          <a:p>
            <a:pPr algn="ctr"/>
            <a:r>
              <a:rPr lang="en-US" sz="3600" b="1" dirty="0" smtClean="0">
                <a:solidFill>
                  <a:srgbClr val="FF0000"/>
                </a:solidFill>
                <a:effectLst>
                  <a:outerShdw dist="38100" dir="7200000" algn="ctr" rotWithShape="0">
                    <a:schemeClr val="bg1"/>
                  </a:outerShdw>
                </a:effectLst>
              </a:rPr>
              <a:t>What Natural Wonder has he discovered?</a:t>
            </a:r>
            <a:endParaRPr lang="en-US" sz="3600" b="1" dirty="0">
              <a:solidFill>
                <a:srgbClr val="FF0000"/>
              </a:solidFill>
              <a:effectLst>
                <a:outerShdw dist="38100" dir="7200000" algn="ctr" rotWithShape="0">
                  <a:schemeClr val="bg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1212"/>
                                        </p:tgtEl>
                                        <p:attrNameLst>
                                          <p:attrName>style.visibility</p:attrName>
                                        </p:attrNameLst>
                                      </p:cBhvr>
                                      <p:to>
                                        <p:strVal val="visible"/>
                                      </p:to>
                                    </p:set>
                                    <p:animEffect transition="in" filter="fade">
                                      <p:cBhvr>
                                        <p:cTn id="20" dur="1000"/>
                                        <p:tgtEl>
                                          <p:spTgt spid="512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1000"/>
                                        <p:tgtEl>
                                          <p:spTgt spid="6">
                                            <p:txEl>
                                              <p:pRg st="3" end="3"/>
                                            </p:txEl>
                                          </p:spTgt>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strVal val="#ppt_w*0.70"/>
                                          </p:val>
                                        </p:tav>
                                        <p:tav tm="100000">
                                          <p:val>
                                            <p:strVal val="#ppt_w"/>
                                          </p:val>
                                        </p:tav>
                                      </p:tavLst>
                                    </p:anim>
                                    <p:anim calcmode="lin" valueType="num">
                                      <p:cBhvr>
                                        <p:cTn id="29" dur="1000" fill="hold"/>
                                        <p:tgtEl>
                                          <p:spTgt spid="13"/>
                                        </p:tgtEl>
                                        <p:attrNameLst>
                                          <p:attrName>ppt_h</p:attrName>
                                        </p:attrNameLst>
                                      </p:cBhvr>
                                      <p:tavLst>
                                        <p:tav tm="0">
                                          <p:val>
                                            <p:strVal val="#ppt_h"/>
                                          </p:val>
                                        </p:tav>
                                        <p:tav tm="100000">
                                          <p:val>
                                            <p:strVal val="#ppt_h"/>
                                          </p:val>
                                        </p:tav>
                                      </p:tavLst>
                                    </p:anim>
                                    <p:animEffect transition="in" filter="fade">
                                      <p:cBhvr>
                                        <p:cTn id="30" dur="10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51206"/>
                                        </p:tgtEl>
                                        <p:attrNameLst>
                                          <p:attrName>style.visibility</p:attrName>
                                        </p:attrNameLst>
                                      </p:cBhvr>
                                      <p:to>
                                        <p:strVal val="visible"/>
                                      </p:to>
                                    </p:set>
                                    <p:animEffect transition="in" filter="fade">
                                      <p:cBhvr>
                                        <p:cTn id="33" dur="1000"/>
                                        <p:tgtEl>
                                          <p:spTgt spid="51206"/>
                                        </p:tgtEl>
                                      </p:cBhvr>
                                    </p:animEffect>
                                  </p:childTnLst>
                                </p:cTn>
                              </p:par>
                              <p:par>
                                <p:cTn id="34" presetID="50" presetClass="exit" presetSubtype="0" accel="100000" fill="hold" nodeType="withEffect">
                                  <p:stCondLst>
                                    <p:cond delay="0"/>
                                  </p:stCondLst>
                                  <p:childTnLst>
                                    <p:anim calcmode="lin" valueType="num">
                                      <p:cBhvr>
                                        <p:cTn id="35" dur="1000"/>
                                        <p:tgtEl>
                                          <p:spTgt spid="51212"/>
                                        </p:tgtEl>
                                        <p:attrNameLst>
                                          <p:attrName>ppt_w</p:attrName>
                                        </p:attrNameLst>
                                      </p:cBhvr>
                                      <p:tavLst>
                                        <p:tav tm="0">
                                          <p:val>
                                            <p:strVal val="ppt_w"/>
                                          </p:val>
                                        </p:tav>
                                        <p:tav tm="100000">
                                          <p:val>
                                            <p:strVal val="ppt_w+.3"/>
                                          </p:val>
                                        </p:tav>
                                      </p:tavLst>
                                    </p:anim>
                                    <p:anim calcmode="lin" valueType="num">
                                      <p:cBhvr>
                                        <p:cTn id="36" dur="1000"/>
                                        <p:tgtEl>
                                          <p:spTgt spid="51212"/>
                                        </p:tgtEl>
                                        <p:attrNameLst>
                                          <p:attrName>ppt_h</p:attrName>
                                        </p:attrNameLst>
                                      </p:cBhvr>
                                      <p:tavLst>
                                        <p:tav tm="0">
                                          <p:val>
                                            <p:strVal val="ppt_h"/>
                                          </p:val>
                                        </p:tav>
                                        <p:tav tm="100000">
                                          <p:val>
                                            <p:strVal val="ppt_h"/>
                                          </p:val>
                                        </p:tav>
                                      </p:tavLst>
                                    </p:anim>
                                    <p:animEffect transition="out" filter="fade">
                                      <p:cBhvr>
                                        <p:cTn id="37" dur="1000"/>
                                        <p:tgtEl>
                                          <p:spTgt spid="51212"/>
                                        </p:tgtEl>
                                      </p:cBhvr>
                                    </p:animEffect>
                                    <p:set>
                                      <p:cBhvr>
                                        <p:cTn id="38" dur="1" fill="hold">
                                          <p:stCondLst>
                                            <p:cond delay="999"/>
                                          </p:stCondLst>
                                        </p:cTn>
                                        <p:tgtEl>
                                          <p:spTgt spid="512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animEffect transition="in" filter="fade">
                                      <p:cBhvr>
                                        <p:cTn id="43" dur="1000"/>
                                        <p:tgtEl>
                                          <p:spTgt spid="6">
                                            <p:txEl>
                                              <p:pRg st="4" end="4"/>
                                            </p:txEl>
                                          </p:spTgt>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1000"/>
                                        <p:tgtEl>
                                          <p:spTgt spid="19"/>
                                        </p:tgtEl>
                                      </p:cBhvr>
                                    </p:animEffect>
                                  </p:childTnLst>
                                </p:cTn>
                              </p:par>
                              <p:par>
                                <p:cTn id="47" presetID="10" presetClass="exit" presetSubtype="0" fill="hold" nodeType="withEffect">
                                  <p:stCondLst>
                                    <p:cond delay="1000"/>
                                  </p:stCondLst>
                                  <p:childTnLst>
                                    <p:animEffect transition="out" filter="fade">
                                      <p:cBhvr>
                                        <p:cTn id="48" dur="1000"/>
                                        <p:tgtEl>
                                          <p:spTgt spid="51206"/>
                                        </p:tgtEl>
                                      </p:cBhvr>
                                    </p:animEffect>
                                    <p:set>
                                      <p:cBhvr>
                                        <p:cTn id="49" dur="1" fill="hold">
                                          <p:stCondLst>
                                            <p:cond delay="999"/>
                                          </p:stCondLst>
                                        </p:cTn>
                                        <p:tgtEl>
                                          <p:spTgt spid="51206"/>
                                        </p:tgtEl>
                                        <p:attrNameLst>
                                          <p:attrName>style.visibility</p:attrName>
                                        </p:attrNameLst>
                                      </p:cBhvr>
                                      <p:to>
                                        <p:strVal val="hidden"/>
                                      </p:to>
                                    </p:se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7" grpId="0"/>
    </p:bld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6740307"/>
          </a:xfrm>
          <a:prstGeom prst="rect">
            <a:avLst/>
          </a:prstGeom>
        </p:spPr>
        <p:txBody>
          <a:bodyPr wrap="square">
            <a:spAutoFit/>
          </a:bodyPr>
          <a:lstStyle/>
          <a:p>
            <a:r>
              <a:rPr lang="en-US" b="1" dirty="0" smtClean="0"/>
              <a:t>Elijah Davidson (1849-1927) </a:t>
            </a:r>
          </a:p>
          <a:p>
            <a:endParaRPr lang="en-US" dirty="0" smtClean="0"/>
          </a:p>
          <a:p>
            <a:r>
              <a:rPr lang="en-US" dirty="0">
                <a:hlinkClick r:id="rId3"/>
              </a:rPr>
              <a:t>https://</a:t>
            </a:r>
            <a:r>
              <a:rPr lang="en-US" dirty="0" smtClean="0">
                <a:hlinkClick r:id="rId3"/>
              </a:rPr>
              <a:t>www.nps.gov/orca/learn/historyculture/elijah-davidson.htm</a:t>
            </a:r>
            <a:endParaRPr lang="en-US" dirty="0" smtClean="0"/>
          </a:p>
          <a:p>
            <a:r>
              <a:rPr lang="en-US" dirty="0" smtClean="0"/>
              <a:t>	Elijah Davidson, born in Schuyler County, Illinois on January 22, 1849 came west with his family to Williams, OR as a small boy. Growing up in Oregon, his father helped establish a university but Elijah learned to hunt, farm, and mine for gold rather than become an astute scholar. Later in life as he broke off on his own, he married Minerva Adelaide Farris on the 4th of July 1870 and began a family. After giving up gold mining in the Illinois Valley, Elijah resolved to feed his family by hunting and trapping bobcats, bears, deer, and mountain lions.</a:t>
            </a:r>
          </a:p>
          <a:p>
            <a:r>
              <a:rPr lang="en-US" dirty="0" smtClean="0"/>
              <a:t>	 In late November of 1874, Elijah Davidson entered (a cave) in pursuit of his favorite dog Bruno and a bear. The powerful friendship that is built between man and his animal can change the course of history as it did here. After chasing the bear and his dog into the cave, Elijah Davidson was lost in utter darkness as his last match goes out deep inside. Known to have been a small man in stature standing only 5 feet 5 inches, who would wrestle bears, this man had more gumption than most.  (He and the dog eventually found a way out)</a:t>
            </a:r>
          </a:p>
          <a:p>
            <a:r>
              <a:rPr lang="en-US" dirty="0" smtClean="0"/>
              <a:t>	The cave remained silent until May of 1877 when his younger brother Carter convinces him to explore the cave deeper with more light and supplies. Elijah brought his brother Carter, and friends William </a:t>
            </a:r>
            <a:r>
              <a:rPr lang="en-US" dirty="0" err="1" smtClean="0"/>
              <a:t>Fidler</a:t>
            </a:r>
            <a:r>
              <a:rPr lang="en-US" dirty="0" smtClean="0"/>
              <a:t>, James Nail, Ira </a:t>
            </a:r>
            <a:r>
              <a:rPr lang="en-US" dirty="0" err="1" smtClean="0"/>
              <a:t>Sparlin</a:t>
            </a:r>
            <a:r>
              <a:rPr lang="en-US" dirty="0" smtClean="0"/>
              <a:t>, and David Johns along, and they began to go deeper and deeper under the mountain. After many hours of exploration, they reached a solid wall and believed it was the end of the cave. A few years later, a young gold miner, Walter Burch, learns of the caves discovery through Elijah. This engages Burch's imagination and desire to explore the caves. </a:t>
            </a:r>
          </a:p>
          <a:p>
            <a:r>
              <a:rPr lang="en-US" dirty="0" smtClean="0"/>
              <a:t>(continued on website)</a:t>
            </a:r>
          </a:p>
          <a:p>
            <a:endParaRPr lang="en-US" dirty="0" smtClean="0"/>
          </a:p>
        </p:txBody>
      </p:sp>
      <p:pic>
        <p:nvPicPr>
          <p:cNvPr id="1026" name="Picture 2"/>
          <p:cNvPicPr>
            <a:picLocks noChangeAspect="1" noChangeArrowheads="1"/>
          </p:cNvPicPr>
          <p:nvPr/>
        </p:nvPicPr>
        <p:blipFill>
          <a:blip r:embed="rId4" cstate="print"/>
          <a:srcRect l="8333" t="5555" r="5000" b="16667"/>
          <a:stretch>
            <a:fillRect/>
          </a:stretch>
        </p:blipFill>
        <p:spPr bwMode="auto">
          <a:xfrm>
            <a:off x="7315200" y="99646"/>
            <a:ext cx="1676400" cy="1805354"/>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1849</a:t>
            </a:r>
          </a:p>
        </p:txBody>
      </p:sp>
      <p:sp>
        <p:nvSpPr>
          <p:cNvPr id="2" name="TextBox 1"/>
          <p:cNvSpPr txBox="1"/>
          <p:nvPr/>
        </p:nvSpPr>
        <p:spPr>
          <a:xfrm>
            <a:off x="381000" y="0"/>
            <a:ext cx="407925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Elijah Davidson</a:t>
            </a:r>
            <a:endParaRPr lang="en-US" sz="4800" b="1" dirty="0">
              <a:solidFill>
                <a:schemeClr val="accent5">
                  <a:lumMod val="50000"/>
                </a:schemeClr>
              </a:solidFill>
              <a:effectLst>
                <a:outerShdw dist="50800" dir="7200000" algn="ctr" rotWithShape="0">
                  <a:schemeClr val="tx1"/>
                </a:outerShdw>
              </a:effectLst>
            </a:endParaRPr>
          </a:p>
        </p:txBody>
      </p:sp>
      <p:sp>
        <p:nvSpPr>
          <p:cNvPr id="8" name="TextBox 7"/>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1852</a:t>
            </a:r>
          </a:p>
        </p:txBody>
      </p:sp>
      <p:sp>
        <p:nvSpPr>
          <p:cNvPr id="9" name="TextBox 8"/>
          <p:cNvSpPr txBox="1"/>
          <p:nvPr/>
        </p:nvSpPr>
        <p:spPr>
          <a:xfrm>
            <a:off x="381000" y="0"/>
            <a:ext cx="416293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Lucinda J. Davis</a:t>
            </a:r>
            <a:endParaRPr lang="en-US" sz="4800" b="1" dirty="0">
              <a:solidFill>
                <a:schemeClr val="accent5">
                  <a:lumMod val="50000"/>
                </a:schemeClr>
              </a:solidFill>
              <a:effectLst>
                <a:outerShdw dist="50800" dir="7200000" algn="ctr" rotWithShape="0">
                  <a:schemeClr val="tx1"/>
                </a:outerShdw>
              </a:effectLst>
            </a:endParaRPr>
          </a:p>
        </p:txBody>
      </p:sp>
      <p:grpSp>
        <p:nvGrpSpPr>
          <p:cNvPr id="16" name="Group 15"/>
          <p:cNvGrpSpPr/>
          <p:nvPr/>
        </p:nvGrpSpPr>
        <p:grpSpPr>
          <a:xfrm>
            <a:off x="0" y="914400"/>
            <a:ext cx="9144000" cy="5943600"/>
            <a:chOff x="0" y="914400"/>
            <a:chExt cx="9144000" cy="5943600"/>
          </a:xfrm>
        </p:grpSpPr>
        <p:grpSp>
          <p:nvGrpSpPr>
            <p:cNvPr id="15" name="Group 14"/>
            <p:cNvGrpSpPr/>
            <p:nvPr/>
          </p:nvGrpSpPr>
          <p:grpSpPr>
            <a:xfrm>
              <a:off x="0" y="914400"/>
              <a:ext cx="9144000" cy="5943600"/>
              <a:chOff x="0" y="914400"/>
              <a:chExt cx="9144000" cy="5943600"/>
            </a:xfrm>
          </p:grpSpPr>
          <p:sp>
            <p:nvSpPr>
              <p:cNvPr id="6" name="Rectangle 5"/>
              <p:cNvSpPr/>
              <p:nvPr/>
            </p:nvSpPr>
            <p:spPr>
              <a:xfrm>
                <a:off x="0" y="3200400"/>
                <a:ext cx="9144000" cy="365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srcRect l="8333" t="5555" r="5000" b="16667"/>
              <a:stretch>
                <a:fillRect/>
              </a:stretch>
            </p:blipFill>
            <p:spPr bwMode="auto">
              <a:xfrm>
                <a:off x="76200" y="914400"/>
                <a:ext cx="2122714" cy="2286000"/>
              </a:xfrm>
              <a:prstGeom prst="rect">
                <a:avLst/>
              </a:prstGeom>
              <a:noFill/>
              <a:ln w="9525">
                <a:noFill/>
                <a:miter lim="800000"/>
                <a:headEnd/>
                <a:tailEnd/>
              </a:ln>
              <a:effectLst/>
            </p:spPr>
          </p:pic>
          <p:sp>
            <p:nvSpPr>
              <p:cNvPr id="12" name="TextBox 11"/>
              <p:cNvSpPr txBox="1"/>
              <p:nvPr/>
            </p:nvSpPr>
            <p:spPr>
              <a:xfrm>
                <a:off x="2209800" y="1179255"/>
                <a:ext cx="6934200" cy="2554545"/>
              </a:xfrm>
              <a:prstGeom prst="rect">
                <a:avLst/>
              </a:prstGeom>
              <a:noFill/>
            </p:spPr>
            <p:txBody>
              <a:bodyPr wrap="square" rtlCol="0">
                <a:spAutoFit/>
              </a:bodyPr>
              <a:lstStyle/>
              <a:p>
                <a:pPr>
                  <a:buFontTx/>
                  <a:buChar char="-"/>
                </a:pPr>
                <a:r>
                  <a:rPr lang="en-US" sz="3200" dirty="0" smtClean="0"/>
                  <a:t> 1849, born in Illinois	, moves Oregon</a:t>
                </a:r>
              </a:p>
              <a:p>
                <a:pPr>
                  <a:buFontTx/>
                  <a:buChar char="-"/>
                </a:pPr>
                <a:r>
                  <a:rPr lang="en-US" sz="3200" dirty="0" smtClean="0"/>
                  <a:t> at 21, marries Minerva Farris </a:t>
                </a:r>
              </a:p>
              <a:p>
                <a:pPr>
                  <a:buFontTx/>
                  <a:buChar char="-"/>
                </a:pPr>
                <a:r>
                  <a:rPr lang="en-US" sz="3200" dirty="0" smtClean="0"/>
                  <a:t> trapper/hunter to feed family</a:t>
                </a:r>
              </a:p>
              <a:p>
                <a:pPr>
                  <a:buFontTx/>
                  <a:buChar char="-"/>
                </a:pPr>
                <a:r>
                  <a:rPr lang="en-US" sz="3200" dirty="0" smtClean="0"/>
                  <a:t> at 25, chases his dog Bruno into a cave</a:t>
                </a:r>
              </a:p>
              <a:p>
                <a:r>
                  <a:rPr lang="en-US" sz="3200" dirty="0" smtClean="0">
                    <a:solidFill>
                      <a:schemeClr val="bg1"/>
                    </a:solidFill>
                  </a:rPr>
                  <a:t>- the last match goes out . . . .</a:t>
                </a:r>
                <a:endParaRPr lang="en-US" sz="3200" dirty="0">
                  <a:solidFill>
                    <a:schemeClr val="bg1"/>
                  </a:solidFill>
                </a:endParaRPr>
              </a:p>
            </p:txBody>
          </p:sp>
        </p:grpSp>
        <p:sp>
          <p:nvSpPr>
            <p:cNvPr id="13" name="TextBox 12"/>
            <p:cNvSpPr txBox="1"/>
            <p:nvPr/>
          </p:nvSpPr>
          <p:spPr>
            <a:xfrm>
              <a:off x="0" y="6059269"/>
              <a:ext cx="9143999" cy="646331"/>
            </a:xfrm>
            <a:prstGeom prst="rect">
              <a:avLst/>
            </a:prstGeom>
            <a:noFill/>
          </p:spPr>
          <p:txBody>
            <a:bodyPr wrap="square" rtlCol="0">
              <a:spAutoFit/>
            </a:bodyPr>
            <a:lstStyle/>
            <a:p>
              <a:pPr algn="ctr"/>
              <a:r>
                <a:rPr lang="en-US" sz="3600" b="1" dirty="0" smtClean="0">
                  <a:solidFill>
                    <a:srgbClr val="FF0000"/>
                  </a:solidFill>
                  <a:effectLst>
                    <a:outerShdw dist="38100" dir="7200000" algn="ctr" rotWithShape="0">
                      <a:schemeClr val="bg1"/>
                    </a:outerShdw>
                  </a:effectLst>
                </a:rPr>
                <a:t>What Natural Wonder has he discovered?</a:t>
              </a:r>
              <a:endParaRPr lang="en-US" sz="3600" b="1" dirty="0">
                <a:solidFill>
                  <a:srgbClr val="FF0000"/>
                </a:solidFill>
                <a:effectLst>
                  <a:outerShdw dist="38100" dir="7200000" algn="ctr" rotWithShape="0">
                    <a:schemeClr val="bg1"/>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par>
                                <p:cTn id="8" presetID="49" presetClass="entr" presetSubtype="0" decel="10000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fltVal val="0"/>
                                          </p:val>
                                        </p:tav>
                                        <p:tav tm="100000">
                                          <p:val>
                                            <p:strVal val="#ppt_w"/>
                                          </p:val>
                                        </p:tav>
                                      </p:tavLst>
                                    </p:anim>
                                    <p:anim calcmode="lin" valueType="num">
                                      <p:cBhvr>
                                        <p:cTn id="11" dur="1000" fill="hold"/>
                                        <p:tgtEl>
                                          <p:spTgt spid="8"/>
                                        </p:tgtEl>
                                        <p:attrNameLst>
                                          <p:attrName>ppt_h</p:attrName>
                                        </p:attrNameLst>
                                      </p:cBhvr>
                                      <p:tavLst>
                                        <p:tav tm="0">
                                          <p:val>
                                            <p:fltVal val="0"/>
                                          </p:val>
                                        </p:tav>
                                        <p:tav tm="100000">
                                          <p:val>
                                            <p:strVal val="#ppt_h"/>
                                          </p:val>
                                        </p:tav>
                                      </p:tavLst>
                                    </p:anim>
                                    <p:anim calcmode="lin" valueType="num">
                                      <p:cBhvr>
                                        <p:cTn id="12" dur="1000" fill="hold"/>
                                        <p:tgtEl>
                                          <p:spTgt spid="8"/>
                                        </p:tgtEl>
                                        <p:attrNameLst>
                                          <p:attrName>style.rotation</p:attrName>
                                        </p:attrNameLst>
                                      </p:cBhvr>
                                      <p:tavLst>
                                        <p:tav tm="0">
                                          <p:val>
                                            <p:fltVal val="360"/>
                                          </p:val>
                                        </p:tav>
                                        <p:tav tm="100000">
                                          <p:val>
                                            <p:fltVal val="0"/>
                                          </p:val>
                                        </p:tav>
                                      </p:tavLst>
                                    </p:anim>
                                    <p:animEffect transition="in" filter="fade">
                                      <p:cBhvr>
                                        <p:cTn id="13" dur="1000"/>
                                        <p:tgtEl>
                                          <p:spTgt spid="8"/>
                                        </p:tgtEl>
                                      </p:cBhvr>
                                    </p:animEffect>
                                  </p:childTnLst>
                                </p:cTn>
                              </p:par>
                              <p:par>
                                <p:cTn id="14" presetID="49" presetClass="exit" presetSubtype="0" accel="100000" fill="hold" grpId="0" nodeType="withEffect">
                                  <p:stCondLst>
                                    <p:cond delay="0"/>
                                  </p:stCondLst>
                                  <p:childTnLst>
                                    <p:anim calcmode="lin" valueType="num">
                                      <p:cBhvr>
                                        <p:cTn id="15" dur="1000"/>
                                        <p:tgtEl>
                                          <p:spTgt spid="4"/>
                                        </p:tgtEl>
                                        <p:attrNameLst>
                                          <p:attrName>ppt_w</p:attrName>
                                        </p:attrNameLst>
                                      </p:cBhvr>
                                      <p:tavLst>
                                        <p:tav tm="0">
                                          <p:val>
                                            <p:strVal val="ppt_w"/>
                                          </p:val>
                                        </p:tav>
                                        <p:tav tm="100000">
                                          <p:val>
                                            <p:fltVal val="0"/>
                                          </p:val>
                                        </p:tav>
                                      </p:tavLst>
                                    </p:anim>
                                    <p:anim calcmode="lin" valueType="num">
                                      <p:cBhvr>
                                        <p:cTn id="16" dur="1000"/>
                                        <p:tgtEl>
                                          <p:spTgt spid="4"/>
                                        </p:tgtEl>
                                        <p:attrNameLst>
                                          <p:attrName>ppt_h</p:attrName>
                                        </p:attrNameLst>
                                      </p:cBhvr>
                                      <p:tavLst>
                                        <p:tav tm="0">
                                          <p:val>
                                            <p:strVal val="ppt_h"/>
                                          </p:val>
                                        </p:tav>
                                        <p:tav tm="100000">
                                          <p:val>
                                            <p:fltVal val="0"/>
                                          </p:val>
                                        </p:tav>
                                      </p:tavLst>
                                    </p:anim>
                                    <p:anim calcmode="lin" valueType="num">
                                      <p:cBhvr>
                                        <p:cTn id="17" dur="1000"/>
                                        <p:tgtEl>
                                          <p:spTgt spid="4"/>
                                        </p:tgtEl>
                                        <p:attrNameLst>
                                          <p:attrName>style.rotation</p:attrName>
                                        </p:attrNameLst>
                                      </p:cBhvr>
                                      <p:tavLst>
                                        <p:tav tm="0">
                                          <p:val>
                                            <p:fltVal val="0"/>
                                          </p:val>
                                        </p:tav>
                                        <p:tav tm="100000">
                                          <p:val>
                                            <p:fltVal val="360"/>
                                          </p:val>
                                        </p:tav>
                                      </p:tavLst>
                                    </p:anim>
                                    <p:animEffect transition="out" filter="fade">
                                      <p:cBhvr>
                                        <p:cTn id="18" dur="1000"/>
                                        <p:tgtEl>
                                          <p:spTgt spid="4"/>
                                        </p:tgtEl>
                                      </p:cBhvr>
                                    </p:animEffect>
                                    <p:set>
                                      <p:cBhvr>
                                        <p:cTn id="19" dur="1" fill="hold">
                                          <p:stCondLst>
                                            <p:cond delay="999"/>
                                          </p:stCondLst>
                                        </p:cTn>
                                        <p:tgtEl>
                                          <p:spTgt spid="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2"/>
                                        </p:tgtEl>
                                      </p:cBhvr>
                                    </p:animEffect>
                                    <p:set>
                                      <p:cBhvr>
                                        <p:cTn id="22" dur="1" fill="hold">
                                          <p:stCondLst>
                                            <p:cond delay="1999"/>
                                          </p:stCondLst>
                                        </p:cTn>
                                        <p:tgtEl>
                                          <p:spTgt spid="2"/>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8" grpId="0"/>
      <p:bldP spid="9"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1852</a:t>
            </a:r>
          </a:p>
        </p:txBody>
      </p:sp>
      <p:sp>
        <p:nvSpPr>
          <p:cNvPr id="9" name="TextBox 8"/>
          <p:cNvSpPr txBox="1"/>
          <p:nvPr/>
        </p:nvSpPr>
        <p:spPr>
          <a:xfrm>
            <a:off x="381000" y="0"/>
            <a:ext cx="416293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Lucinda J. Davis</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0" y="762000"/>
            <a:ext cx="9144000" cy="2554545"/>
          </a:xfrm>
          <a:prstGeom prst="rect">
            <a:avLst/>
          </a:prstGeom>
          <a:noFill/>
        </p:spPr>
        <p:txBody>
          <a:bodyPr wrap="square" rtlCol="0">
            <a:spAutoFit/>
          </a:bodyPr>
          <a:lstStyle/>
          <a:p>
            <a:pPr>
              <a:buFontTx/>
              <a:buChar char="-"/>
            </a:pPr>
            <a:r>
              <a:rPr lang="en-US" sz="3200" dirty="0" smtClean="0"/>
              <a:t> 1852, born in Pennsylvania</a:t>
            </a:r>
          </a:p>
          <a:p>
            <a:pPr>
              <a:buFontTx/>
              <a:buChar char="-"/>
            </a:pPr>
            <a:r>
              <a:rPr lang="en-US" sz="3200" dirty="0" smtClean="0"/>
              <a:t> in 20s, marries, moves to Nebraska, then Colorado</a:t>
            </a:r>
          </a:p>
          <a:p>
            <a:pPr>
              <a:buFontTx/>
              <a:buChar char="-"/>
            </a:pPr>
            <a:r>
              <a:rPr lang="en-US" sz="3200" dirty="0" smtClean="0"/>
              <a:t> at 38, divorced w/3 children, joins her brother in WA</a:t>
            </a:r>
          </a:p>
          <a:p>
            <a:pPr>
              <a:buFontTx/>
              <a:buChar char="-"/>
            </a:pPr>
            <a:r>
              <a:rPr lang="en-US" sz="3200" dirty="0" smtClean="0"/>
              <a:t> builds homestead, opens hotel for gold prospectors</a:t>
            </a:r>
          </a:p>
          <a:p>
            <a:r>
              <a:rPr lang="en-US" sz="3200" dirty="0" smtClean="0"/>
              <a:t>- at 45, her homestead &amp; hotel destroyed by flood </a:t>
            </a:r>
            <a:endParaRPr lang="en-US" sz="3200" dirty="0"/>
          </a:p>
        </p:txBody>
      </p:sp>
      <p:pic>
        <p:nvPicPr>
          <p:cNvPr id="4099" name="Picture 3"/>
          <p:cNvPicPr>
            <a:picLocks noChangeAspect="1" noChangeArrowheads="1"/>
          </p:cNvPicPr>
          <p:nvPr/>
        </p:nvPicPr>
        <p:blipFill>
          <a:blip r:embed="rId3" cstate="print"/>
          <a:srcRect l="20258"/>
          <a:stretch>
            <a:fillRect/>
          </a:stretch>
        </p:blipFill>
        <p:spPr bwMode="auto">
          <a:xfrm>
            <a:off x="3810000" y="3276600"/>
            <a:ext cx="4876800" cy="3376390"/>
          </a:xfrm>
          <a:prstGeom prst="rect">
            <a:avLst/>
          </a:prstGeom>
          <a:noFill/>
          <a:ln w="9525">
            <a:noFill/>
            <a:miter lim="800000"/>
            <a:headEnd/>
            <a:tailEnd/>
          </a:ln>
          <a:effectLst/>
        </p:spPr>
      </p:pic>
      <p:pic>
        <p:nvPicPr>
          <p:cNvPr id="7" name="Picture 1"/>
          <p:cNvPicPr>
            <a:picLocks noChangeAspect="1" noChangeArrowheads="1"/>
          </p:cNvPicPr>
          <p:nvPr/>
        </p:nvPicPr>
        <p:blipFill>
          <a:blip r:embed="rId4" cstate="print"/>
          <a:srcRect/>
          <a:stretch>
            <a:fillRect/>
          </a:stretch>
        </p:blipFill>
        <p:spPr bwMode="auto">
          <a:xfrm>
            <a:off x="509587" y="3276600"/>
            <a:ext cx="2843213" cy="3436938"/>
          </a:xfrm>
          <a:prstGeom prst="rect">
            <a:avLst/>
          </a:prstGeom>
          <a:noFill/>
          <a:ln w="9525">
            <a:noFill/>
            <a:miter lim="800000"/>
            <a:headEnd/>
            <a:tailEnd/>
          </a:ln>
          <a:effectLst/>
        </p:spPr>
      </p:pic>
      <p:sp>
        <p:nvSpPr>
          <p:cNvPr id="10" name="TextBox 9"/>
          <p:cNvSpPr txBox="1"/>
          <p:nvPr/>
        </p:nvSpPr>
        <p:spPr>
          <a:xfrm rot="20942380">
            <a:off x="3652047" y="4478630"/>
            <a:ext cx="5486400" cy="584775"/>
          </a:xfrm>
          <a:prstGeom prst="rect">
            <a:avLst/>
          </a:prstGeom>
          <a:noFill/>
        </p:spPr>
        <p:txBody>
          <a:bodyPr wrap="square" rtlCol="0">
            <a:spAutoFit/>
          </a:bodyPr>
          <a:lstStyle/>
          <a:p>
            <a:pPr algn="ctr"/>
            <a:r>
              <a:rPr lang="en-US" sz="3200" b="1" dirty="0" smtClean="0">
                <a:solidFill>
                  <a:srgbClr val="FF0000"/>
                </a:solidFill>
                <a:effectLst>
                  <a:outerShdw dist="38100" dir="3600000" algn="ctr" rotWithShape="0">
                    <a:schemeClr val="tx1"/>
                  </a:outerShdw>
                </a:effectLst>
              </a:rPr>
              <a:t>What will Lucinda do now?</a:t>
            </a:r>
            <a:endParaRPr lang="en-US" sz="3200" b="1" dirty="0">
              <a:solidFill>
                <a:srgbClr val="FF0000"/>
              </a:solidFill>
              <a:effectLst>
                <a:outerShdw dist="38100" dir="36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0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099"/>
                                        </p:tgtEl>
                                        <p:attrNameLst>
                                          <p:attrName>style.visibility</p:attrName>
                                        </p:attrNameLst>
                                      </p:cBhvr>
                                      <p:to>
                                        <p:strVal val="visible"/>
                                      </p:to>
                                    </p:set>
                                    <p:animEffect transition="in" filter="fade">
                                      <p:cBhvr>
                                        <p:cTn id="28" dur="1000"/>
                                        <p:tgtEl>
                                          <p:spTgt spid="409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1000"/>
                                        <p:tgtEl>
                                          <p:spTgt spid="4">
                                            <p:txEl>
                                              <p:pRg st="4" end="4"/>
                                            </p:txEl>
                                          </p:spTgt>
                                        </p:tgtEl>
                                      </p:cBhvr>
                                    </p:animEffect>
                                  </p:childTnLst>
                                </p:cTn>
                              </p:par>
                              <p:par>
                                <p:cTn id="34" presetID="9" presetClass="exit" presetSubtype="0" fill="hold" nodeType="withEffect">
                                  <p:stCondLst>
                                    <p:cond delay="500"/>
                                  </p:stCondLst>
                                  <p:childTnLst>
                                    <p:animEffect transition="out" filter="dissolve">
                                      <p:cBhvr>
                                        <p:cTn id="35" dur="1000"/>
                                        <p:tgtEl>
                                          <p:spTgt spid="4099"/>
                                        </p:tgtEl>
                                      </p:cBhvr>
                                    </p:animEffect>
                                    <p:set>
                                      <p:cBhvr>
                                        <p:cTn id="36" dur="1" fill="hold">
                                          <p:stCondLst>
                                            <p:cond delay="999"/>
                                          </p:stCondLst>
                                        </p:cTn>
                                        <p:tgtEl>
                                          <p:spTgt spid="409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Effect transition="in" filter="fade">
                                      <p:cBhvr>
                                        <p:cTn id="4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p:nvPr/>
        </p:nvGrpSpPr>
        <p:grpSpPr>
          <a:xfrm>
            <a:off x="1981200" y="914400"/>
            <a:ext cx="5181600" cy="5943600"/>
            <a:chOff x="1981200" y="914400"/>
            <a:chExt cx="5181600" cy="5943600"/>
          </a:xfrm>
        </p:grpSpPr>
        <p:grpSp>
          <p:nvGrpSpPr>
            <p:cNvPr id="4" name="Group 12"/>
            <p:cNvGrpSpPr/>
            <p:nvPr/>
          </p:nvGrpSpPr>
          <p:grpSpPr>
            <a:xfrm>
              <a:off x="1981200" y="914400"/>
              <a:ext cx="5181600" cy="5943600"/>
              <a:chOff x="1981200" y="914400"/>
              <a:chExt cx="5181600" cy="5943600"/>
            </a:xfrm>
          </p:grpSpPr>
          <p:pic>
            <p:nvPicPr>
              <p:cNvPr id="1027" name="Picture 3"/>
              <p:cNvPicPr>
                <a:picLocks noChangeAspect="1" noChangeArrowheads="1"/>
              </p:cNvPicPr>
              <p:nvPr/>
            </p:nvPicPr>
            <p:blipFill>
              <a:blip r:embed="rId3" cstate="print"/>
              <a:srcRect/>
              <a:stretch>
                <a:fillRect/>
              </a:stretch>
            </p:blipFill>
            <p:spPr bwMode="auto">
              <a:xfrm>
                <a:off x="1995488" y="1457325"/>
                <a:ext cx="5153025" cy="5400675"/>
              </a:xfrm>
              <a:prstGeom prst="rect">
                <a:avLst/>
              </a:prstGeom>
              <a:noFill/>
              <a:ln w="9525">
                <a:noFill/>
                <a:miter lim="800000"/>
                <a:headEnd/>
                <a:tailEnd/>
              </a:ln>
            </p:spPr>
          </p:pic>
          <p:sp>
            <p:nvSpPr>
              <p:cNvPr id="12" name="TextBox 11"/>
              <p:cNvSpPr txBox="1"/>
              <p:nvPr/>
            </p:nvSpPr>
            <p:spPr>
              <a:xfrm>
                <a:off x="1981200" y="914400"/>
                <a:ext cx="5181600" cy="584775"/>
              </a:xfrm>
              <a:prstGeom prst="rect">
                <a:avLst/>
              </a:prstGeom>
              <a:solidFill>
                <a:schemeClr val="bg1"/>
              </a:solidFill>
            </p:spPr>
            <p:txBody>
              <a:bodyPr wrap="square" rtlCol="0">
                <a:spAutoFit/>
              </a:bodyPr>
              <a:lstStyle/>
              <a:p>
                <a:pPr algn="ctr"/>
                <a:r>
                  <a:rPr lang="en-US" sz="3200" b="1" dirty="0" smtClean="0"/>
                  <a:t>1. TRANSFORM BOUNDARY</a:t>
                </a:r>
                <a:endParaRPr lang="en-US" sz="3200" b="1" dirty="0"/>
              </a:p>
            </p:txBody>
          </p:sp>
        </p:grpSp>
        <p:cxnSp>
          <p:nvCxnSpPr>
            <p:cNvPr id="14" name="Straight Connector 13"/>
            <p:cNvCxnSpPr/>
            <p:nvPr/>
          </p:nvCxnSpPr>
          <p:spPr>
            <a:xfrm>
              <a:off x="2133600" y="6477000"/>
              <a:ext cx="167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95009" y="6203373"/>
              <a:ext cx="167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037" name="Picture 13" descr="Picture"/>
          <p:cNvPicPr>
            <a:picLocks noChangeAspect="1" noChangeArrowheads="1"/>
          </p:cNvPicPr>
          <p:nvPr/>
        </p:nvPicPr>
        <p:blipFill>
          <a:blip r:embed="rId4" cstate="print"/>
          <a:srcRect/>
          <a:stretch>
            <a:fillRect/>
          </a:stretch>
        </p:blipFill>
        <p:spPr bwMode="auto">
          <a:xfrm>
            <a:off x="0" y="1698236"/>
            <a:ext cx="9144000" cy="5159764"/>
          </a:xfrm>
          <a:prstGeom prst="rect">
            <a:avLst/>
          </a:prstGeom>
          <a:noFill/>
        </p:spPr>
      </p:pic>
      <p:sp useBgFill="1">
        <p:nvSpPr>
          <p:cNvPr id="3" name="Rectangle 2"/>
          <p:cNvSpPr/>
          <p:nvPr/>
        </p:nvSpPr>
        <p:spPr>
          <a:xfrm>
            <a:off x="0" y="0"/>
            <a:ext cx="9144000" cy="677108"/>
          </a:xfrm>
          <a:prstGeom prst="rect">
            <a:avLst/>
          </a:prstGeom>
          <a:solidFill>
            <a:srgbClr val="FFFF00"/>
          </a:solidFill>
        </p:spPr>
        <p:txBody>
          <a:bodyPr wrap="square">
            <a:spAutoFit/>
          </a:bodyPr>
          <a:lstStyle/>
          <a:p>
            <a:pPr algn="ctr"/>
            <a:r>
              <a:rPr lang="en-US" sz="3800" b="1" dirty="0" smtClean="0"/>
              <a:t> Three types of plate movements</a:t>
            </a:r>
          </a:p>
        </p:txBody>
      </p:sp>
      <p:grpSp>
        <p:nvGrpSpPr>
          <p:cNvPr id="5" name="Group 25"/>
          <p:cNvGrpSpPr/>
          <p:nvPr/>
        </p:nvGrpSpPr>
        <p:grpSpPr>
          <a:xfrm>
            <a:off x="9525000" y="0"/>
            <a:ext cx="5190688" cy="6858000"/>
            <a:chOff x="9525000" y="0"/>
            <a:chExt cx="5190688" cy="6858000"/>
          </a:xfrm>
        </p:grpSpPr>
        <p:pic>
          <p:nvPicPr>
            <p:cNvPr id="1041" name="Picture 17" descr="https://i.pinimg.com/736x/0a/c6/1e/0ac61e13d4e077acafa1ca1d9a576aa6--plate-tectonics-us-national-parks.jpg?b=t"/>
            <p:cNvPicPr>
              <a:picLocks noChangeAspect="1" noChangeArrowheads="1"/>
            </p:cNvPicPr>
            <p:nvPr/>
          </p:nvPicPr>
          <p:blipFill>
            <a:blip r:embed="rId5" cstate="print"/>
            <a:srcRect/>
            <a:stretch>
              <a:fillRect/>
            </a:stretch>
          </p:blipFill>
          <p:spPr bwMode="auto">
            <a:xfrm>
              <a:off x="9525000" y="0"/>
              <a:ext cx="5190688" cy="6858000"/>
            </a:xfrm>
            <a:prstGeom prst="rect">
              <a:avLst/>
            </a:prstGeom>
            <a:noFill/>
          </p:spPr>
        </p:pic>
        <p:sp>
          <p:nvSpPr>
            <p:cNvPr id="20" name="Rectangle 19"/>
            <p:cNvSpPr/>
            <p:nvPr/>
          </p:nvSpPr>
          <p:spPr>
            <a:xfrm rot="5400000">
              <a:off x="12894677" y="1964323"/>
              <a:ext cx="2895600" cy="338554"/>
            </a:xfrm>
            <a:prstGeom prst="rect">
              <a:avLst/>
            </a:prstGeom>
          </p:spPr>
          <p:txBody>
            <a:bodyPr wrap="square">
              <a:spAutoFit/>
            </a:bodyPr>
            <a:lstStyle/>
            <a:p>
              <a:r>
                <a:rPr lang="en-US" sz="800" dirty="0" smtClean="0"/>
                <a:t>https://i.pinimg.com/736x/0a/c6/1e/0ac61e13d4e077acafa1ca1d9a576aa6--plate-tectonics-us-national-parks.jpg?b=t</a:t>
              </a:r>
              <a:endParaRPr lang="en-US" sz="800" dirty="0"/>
            </a:p>
          </p:txBody>
        </p:sp>
      </p:grpSp>
      <p:grpSp>
        <p:nvGrpSpPr>
          <p:cNvPr id="6" name="Group 24"/>
          <p:cNvGrpSpPr/>
          <p:nvPr/>
        </p:nvGrpSpPr>
        <p:grpSpPr>
          <a:xfrm>
            <a:off x="1668049" y="700476"/>
            <a:ext cx="5807903" cy="6126480"/>
            <a:chOff x="1668049" y="731520"/>
            <a:chExt cx="5807903" cy="6126480"/>
          </a:xfrm>
        </p:grpSpPr>
        <p:pic>
          <p:nvPicPr>
            <p:cNvPr id="1039" name="Picture 15" descr="San Andreas Fault Line - Fault Zone Map and Photos"/>
            <p:cNvPicPr>
              <a:picLocks noChangeAspect="1" noChangeArrowheads="1"/>
            </p:cNvPicPr>
            <p:nvPr/>
          </p:nvPicPr>
          <p:blipFill>
            <a:blip r:embed="rId6" cstate="print"/>
            <a:srcRect/>
            <a:stretch>
              <a:fillRect/>
            </a:stretch>
          </p:blipFill>
          <p:spPr bwMode="auto">
            <a:xfrm>
              <a:off x="1668049" y="731520"/>
              <a:ext cx="5807903" cy="6126480"/>
            </a:xfrm>
            <a:prstGeom prst="rect">
              <a:avLst/>
            </a:prstGeom>
            <a:noFill/>
          </p:spPr>
        </p:pic>
        <p:sp>
          <p:nvSpPr>
            <p:cNvPr id="21" name="Rectangle 20"/>
            <p:cNvSpPr/>
            <p:nvPr/>
          </p:nvSpPr>
          <p:spPr>
            <a:xfrm>
              <a:off x="4724400" y="1905000"/>
              <a:ext cx="2438400" cy="215444"/>
            </a:xfrm>
            <a:prstGeom prst="rect">
              <a:avLst/>
            </a:prstGeom>
          </p:spPr>
          <p:txBody>
            <a:bodyPr wrap="square">
              <a:spAutoFit/>
            </a:bodyPr>
            <a:lstStyle/>
            <a:p>
              <a:r>
                <a:rPr lang="en-US" sz="800" dirty="0" smtClean="0"/>
                <a:t>https://geology.com/articles/san-andreas-fault.shtml</a:t>
              </a:r>
              <a:endParaRPr lang="en-US" sz="800" dirty="0"/>
            </a:p>
          </p:txBody>
        </p:sp>
      </p:grpSp>
      <p:sp>
        <p:nvSpPr>
          <p:cNvPr id="30" name="Right Arrow 29"/>
          <p:cNvSpPr/>
          <p:nvPr/>
        </p:nvSpPr>
        <p:spPr>
          <a:xfrm rot="19734285">
            <a:off x="692594" y="3358849"/>
            <a:ext cx="762000" cy="5334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37"/>
                                        </p:tgtEl>
                                        <p:attrNameLst>
                                          <p:attrName>style.visibility</p:attrName>
                                        </p:attrNameLst>
                                      </p:cBhvr>
                                      <p:to>
                                        <p:strVal val="visible"/>
                                      </p:to>
                                    </p:set>
                                    <p:animEffect transition="in" filter="wipe(left)">
                                      <p:cBhvr>
                                        <p:cTn id="14" dur="500"/>
                                        <p:tgtEl>
                                          <p:spTgt spid="103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80">
                                          <p:stCondLst>
                                            <p:cond delay="0"/>
                                          </p:stCondLst>
                                        </p:cTn>
                                        <p:tgtEl>
                                          <p:spTgt spid="30"/>
                                        </p:tgtEl>
                                      </p:cBhvr>
                                    </p:animEffect>
                                    <p:anim calcmode="lin" valueType="num">
                                      <p:cBhvr>
                                        <p:cTn id="2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5" dur="26">
                                          <p:stCondLst>
                                            <p:cond delay="650"/>
                                          </p:stCondLst>
                                        </p:cTn>
                                        <p:tgtEl>
                                          <p:spTgt spid="30"/>
                                        </p:tgtEl>
                                      </p:cBhvr>
                                      <p:to x="100000" y="60000"/>
                                    </p:animScale>
                                    <p:animScale>
                                      <p:cBhvr>
                                        <p:cTn id="26" dur="166" decel="50000">
                                          <p:stCondLst>
                                            <p:cond delay="676"/>
                                          </p:stCondLst>
                                        </p:cTn>
                                        <p:tgtEl>
                                          <p:spTgt spid="30"/>
                                        </p:tgtEl>
                                      </p:cBhvr>
                                      <p:to x="100000" y="100000"/>
                                    </p:animScale>
                                    <p:animScale>
                                      <p:cBhvr>
                                        <p:cTn id="27" dur="26">
                                          <p:stCondLst>
                                            <p:cond delay="1312"/>
                                          </p:stCondLst>
                                        </p:cTn>
                                        <p:tgtEl>
                                          <p:spTgt spid="30"/>
                                        </p:tgtEl>
                                      </p:cBhvr>
                                      <p:to x="100000" y="80000"/>
                                    </p:animScale>
                                    <p:animScale>
                                      <p:cBhvr>
                                        <p:cTn id="28" dur="166" decel="50000">
                                          <p:stCondLst>
                                            <p:cond delay="1338"/>
                                          </p:stCondLst>
                                        </p:cTn>
                                        <p:tgtEl>
                                          <p:spTgt spid="30"/>
                                        </p:tgtEl>
                                      </p:cBhvr>
                                      <p:to x="100000" y="100000"/>
                                    </p:animScale>
                                    <p:animScale>
                                      <p:cBhvr>
                                        <p:cTn id="29" dur="26">
                                          <p:stCondLst>
                                            <p:cond delay="1642"/>
                                          </p:stCondLst>
                                        </p:cTn>
                                        <p:tgtEl>
                                          <p:spTgt spid="30"/>
                                        </p:tgtEl>
                                      </p:cBhvr>
                                      <p:to x="100000" y="90000"/>
                                    </p:animScale>
                                    <p:animScale>
                                      <p:cBhvr>
                                        <p:cTn id="30" dur="166" decel="50000">
                                          <p:stCondLst>
                                            <p:cond delay="1668"/>
                                          </p:stCondLst>
                                        </p:cTn>
                                        <p:tgtEl>
                                          <p:spTgt spid="30"/>
                                        </p:tgtEl>
                                      </p:cBhvr>
                                      <p:to x="100000" y="100000"/>
                                    </p:animScale>
                                    <p:animScale>
                                      <p:cBhvr>
                                        <p:cTn id="31" dur="26">
                                          <p:stCondLst>
                                            <p:cond delay="1808"/>
                                          </p:stCondLst>
                                        </p:cTn>
                                        <p:tgtEl>
                                          <p:spTgt spid="30"/>
                                        </p:tgtEl>
                                      </p:cBhvr>
                                      <p:to x="100000" y="95000"/>
                                    </p:animScale>
                                    <p:animScale>
                                      <p:cBhvr>
                                        <p:cTn id="32" dur="166" decel="50000">
                                          <p:stCondLst>
                                            <p:cond delay="1834"/>
                                          </p:stCondLst>
                                        </p:cTn>
                                        <p:tgtEl>
                                          <p:spTgt spid="30"/>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1000"/>
                                        <p:tgtEl>
                                          <p:spTgt spid="30"/>
                                        </p:tgtEl>
                                      </p:cBhvr>
                                    </p:animEffect>
                                    <p:set>
                                      <p:cBhvr>
                                        <p:cTn id="37" dur="1" fill="hold">
                                          <p:stCondLst>
                                            <p:cond delay="999"/>
                                          </p:stCondLst>
                                        </p:cTn>
                                        <p:tgtEl>
                                          <p:spTgt spid="30"/>
                                        </p:tgtEl>
                                        <p:attrNameLst>
                                          <p:attrName>style.visibility</p:attrName>
                                        </p:attrNameLst>
                                      </p:cBhvr>
                                      <p:to>
                                        <p:strVal val="hidden"/>
                                      </p:to>
                                    </p:set>
                                  </p:childTnLst>
                                </p:cTn>
                              </p:par>
                              <p:par>
                                <p:cTn id="38" presetID="22" presetClass="entr" presetSubtype="4"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6463308"/>
          </a:xfrm>
          <a:prstGeom prst="rect">
            <a:avLst/>
          </a:prstGeom>
        </p:spPr>
        <p:txBody>
          <a:bodyPr wrap="square">
            <a:spAutoFit/>
          </a:bodyPr>
          <a:lstStyle/>
          <a:p>
            <a:r>
              <a:rPr lang="en-US" b="1" dirty="0" smtClean="0"/>
              <a:t>Lucinda J. Davis  (1852-1931)</a:t>
            </a:r>
          </a:p>
          <a:p>
            <a:endParaRPr lang="en-US" dirty="0"/>
          </a:p>
          <a:p>
            <a:r>
              <a:rPr lang="en-US" dirty="0" smtClean="0">
                <a:hlinkClick r:id="rId3"/>
              </a:rPr>
              <a:t>https://www.nps.gov/articles/000/lucinda-j-davis.htm</a:t>
            </a:r>
            <a:endParaRPr lang="en-US" dirty="0" smtClean="0"/>
          </a:p>
          <a:p>
            <a:r>
              <a:rPr lang="en-US" dirty="0"/>
              <a:t>	</a:t>
            </a:r>
            <a:r>
              <a:rPr lang="en-US" dirty="0" smtClean="0"/>
              <a:t>Davis was born in 1852 in Preston, Pennsylvania to </a:t>
            </a:r>
          </a:p>
          <a:p>
            <a:r>
              <a:rPr lang="en-US" dirty="0" smtClean="0"/>
              <a:t>Juliette A. Tallman and George W. Leach, a Methodist minister.</a:t>
            </a:r>
          </a:p>
          <a:p>
            <a:r>
              <a:rPr lang="en-US" dirty="0" smtClean="0"/>
              <a:t> In her twenties, she worked as a school teacher, married </a:t>
            </a:r>
            <a:r>
              <a:rPr lang="en-US" dirty="0" err="1" smtClean="0"/>
              <a:t>Etsyl</a:t>
            </a:r>
            <a:r>
              <a:rPr lang="en-US" dirty="0" smtClean="0"/>
              <a:t> </a:t>
            </a:r>
          </a:p>
          <a:p>
            <a:r>
              <a:rPr lang="en-US" dirty="0" err="1" smtClean="0"/>
              <a:t>Clum</a:t>
            </a:r>
            <a:r>
              <a:rPr lang="en-US" dirty="0" smtClean="0"/>
              <a:t> Davis, and moved to Milford, Nebraska. During the 1880s,</a:t>
            </a:r>
          </a:p>
          <a:p>
            <a:r>
              <a:rPr lang="en-US" dirty="0" smtClean="0"/>
              <a:t> two of Lucinda Davis’s brothers, George and Will Leach, migrated</a:t>
            </a:r>
          </a:p>
          <a:p>
            <a:r>
              <a:rPr lang="en-US" dirty="0" smtClean="0"/>
              <a:t> to the North Cascades region to stake claims along the Cascade </a:t>
            </a:r>
          </a:p>
          <a:p>
            <a:r>
              <a:rPr lang="en-US" dirty="0" smtClean="0"/>
              <a:t>River. When George drowned in a canoe accident in 1890, Will </a:t>
            </a:r>
          </a:p>
          <a:p>
            <a:r>
              <a:rPr lang="en-US" dirty="0" smtClean="0"/>
              <a:t>wrote to encourage her to come and take up his claim on the</a:t>
            </a:r>
          </a:p>
          <a:p>
            <a:r>
              <a:rPr lang="en-US" dirty="0" smtClean="0"/>
              <a:t> river. Recently divorced and living in Colorado, Davis gathered up</a:t>
            </a:r>
          </a:p>
          <a:p>
            <a:r>
              <a:rPr lang="en-US" dirty="0" smtClean="0"/>
              <a:t> her three children, Frank (13), </a:t>
            </a:r>
            <a:r>
              <a:rPr lang="en-US" dirty="0" err="1" smtClean="0"/>
              <a:t>Idessa</a:t>
            </a:r>
            <a:r>
              <a:rPr lang="en-US" dirty="0" smtClean="0"/>
              <a:t> (8), and Glee (5), and made</a:t>
            </a:r>
          </a:p>
          <a:p>
            <a:r>
              <a:rPr lang="en-US" dirty="0" smtClean="0"/>
              <a:t> the journey to Washington, travelling by train, boat, wagon, and </a:t>
            </a:r>
          </a:p>
          <a:p>
            <a:r>
              <a:rPr lang="en-US" dirty="0" smtClean="0"/>
              <a:t>foot. Within two years, they had cleared enough land to plant a small garden with a variety of vegetables and grains; they grew raspberries, had a cow for milk, and raised chickens. During the summers of 1893 and 1895, Davis and her family ran a small store and hotel at </a:t>
            </a:r>
            <a:r>
              <a:rPr lang="en-US" dirty="0" err="1" smtClean="0"/>
              <a:t>Goodell’s</a:t>
            </a:r>
            <a:r>
              <a:rPr lang="en-US" dirty="0" smtClean="0"/>
              <a:t> Landing while the regular operators of the hotel were off prospecting for gold; many customers were themselves passing through to get to the gold fields. During the winter months, Davis would go down river to Mount Vernon or Sedro-Woolley with their animals to keep them out of the harsh winter conditions and so her children could attend school. In 1897, a flood ruined most of their homestead.  </a:t>
            </a:r>
          </a:p>
          <a:p>
            <a:r>
              <a:rPr lang="en-US" dirty="0" smtClean="0"/>
              <a:t>(continued on website)</a:t>
            </a:r>
            <a:endParaRPr lang="en-US" dirty="0"/>
          </a:p>
        </p:txBody>
      </p:sp>
      <p:pic>
        <p:nvPicPr>
          <p:cNvPr id="13313" name="Picture 1"/>
          <p:cNvPicPr>
            <a:picLocks noChangeAspect="1" noChangeArrowheads="1"/>
          </p:cNvPicPr>
          <p:nvPr/>
        </p:nvPicPr>
        <p:blipFill>
          <a:blip r:embed="rId4" cstate="print"/>
          <a:srcRect/>
          <a:stretch>
            <a:fillRect/>
          </a:stretch>
        </p:blipFill>
        <p:spPr bwMode="auto">
          <a:xfrm>
            <a:off x="6224587" y="373062"/>
            <a:ext cx="2843213" cy="343693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762000"/>
            <a:ext cx="9144000" cy="5951538"/>
            <a:chOff x="0" y="762000"/>
            <a:chExt cx="9144000" cy="5951538"/>
          </a:xfrm>
        </p:grpSpPr>
        <p:sp>
          <p:nvSpPr>
            <p:cNvPr id="11" name="TextBox 10"/>
            <p:cNvSpPr txBox="1"/>
            <p:nvPr/>
          </p:nvSpPr>
          <p:spPr>
            <a:xfrm>
              <a:off x="0" y="762000"/>
              <a:ext cx="9144000" cy="2554545"/>
            </a:xfrm>
            <a:prstGeom prst="rect">
              <a:avLst/>
            </a:prstGeom>
            <a:noFill/>
          </p:spPr>
          <p:txBody>
            <a:bodyPr wrap="square" rtlCol="0">
              <a:spAutoFit/>
            </a:bodyPr>
            <a:lstStyle/>
            <a:p>
              <a:pPr>
                <a:buFontTx/>
                <a:buChar char="-"/>
              </a:pPr>
              <a:r>
                <a:rPr lang="en-US" sz="3200" dirty="0" smtClean="0"/>
                <a:t> 1852, born in Pennsylvania</a:t>
              </a:r>
            </a:p>
            <a:p>
              <a:pPr>
                <a:buFontTx/>
                <a:buChar char="-"/>
              </a:pPr>
              <a:r>
                <a:rPr lang="en-US" sz="3200" dirty="0" smtClean="0"/>
                <a:t> in 20s, marries, moves to Nebraska, then Colorado</a:t>
              </a:r>
            </a:p>
            <a:p>
              <a:pPr>
                <a:buFontTx/>
                <a:buChar char="-"/>
              </a:pPr>
              <a:r>
                <a:rPr lang="en-US" sz="3200" dirty="0" smtClean="0"/>
                <a:t> at 38, divorced w/3 children, joins her brother in WA</a:t>
              </a:r>
            </a:p>
            <a:p>
              <a:pPr>
                <a:buFontTx/>
                <a:buChar char="-"/>
              </a:pPr>
              <a:r>
                <a:rPr lang="en-US" sz="3200" dirty="0" smtClean="0"/>
                <a:t> builds homestead, opens hotel for gold prospectors</a:t>
              </a:r>
            </a:p>
            <a:p>
              <a:r>
                <a:rPr lang="en-US" sz="3200" dirty="0" smtClean="0"/>
                <a:t>- at 45, her homestead &amp; hotel destroyed by flood </a:t>
              </a:r>
              <a:endParaRPr lang="en-US" sz="3200" dirty="0"/>
            </a:p>
          </p:txBody>
        </p:sp>
        <p:pic>
          <p:nvPicPr>
            <p:cNvPr id="12" name="Picture 1"/>
            <p:cNvPicPr>
              <a:picLocks noChangeAspect="1" noChangeArrowheads="1"/>
            </p:cNvPicPr>
            <p:nvPr/>
          </p:nvPicPr>
          <p:blipFill>
            <a:blip r:embed="rId3" cstate="print"/>
            <a:srcRect/>
            <a:stretch>
              <a:fillRect/>
            </a:stretch>
          </p:blipFill>
          <p:spPr bwMode="auto">
            <a:xfrm>
              <a:off x="509587" y="3276600"/>
              <a:ext cx="2843213" cy="3436938"/>
            </a:xfrm>
            <a:prstGeom prst="rect">
              <a:avLst/>
            </a:prstGeom>
            <a:noFill/>
            <a:ln w="9525">
              <a:noFill/>
              <a:miter lim="800000"/>
              <a:headEnd/>
              <a:tailEnd/>
            </a:ln>
            <a:effectLst/>
          </p:spPr>
        </p:pic>
        <p:sp>
          <p:nvSpPr>
            <p:cNvPr id="13" name="TextBox 12"/>
            <p:cNvSpPr txBox="1"/>
            <p:nvPr/>
          </p:nvSpPr>
          <p:spPr>
            <a:xfrm rot="20942380">
              <a:off x="3652047" y="4478630"/>
              <a:ext cx="5486400" cy="584775"/>
            </a:xfrm>
            <a:prstGeom prst="rect">
              <a:avLst/>
            </a:prstGeom>
            <a:noFill/>
          </p:spPr>
          <p:txBody>
            <a:bodyPr wrap="square" rtlCol="0">
              <a:spAutoFit/>
            </a:bodyPr>
            <a:lstStyle/>
            <a:p>
              <a:pPr algn="ctr"/>
              <a:r>
                <a:rPr lang="en-US" sz="3200" b="1" dirty="0" smtClean="0">
                  <a:solidFill>
                    <a:srgbClr val="FF0000"/>
                  </a:solidFill>
                  <a:effectLst>
                    <a:outerShdw dist="38100" dir="3600000" algn="ctr" rotWithShape="0">
                      <a:schemeClr val="tx1"/>
                    </a:outerShdw>
                  </a:effectLst>
                </a:rPr>
                <a:t>What will Lucinda do now?</a:t>
              </a:r>
              <a:endParaRPr lang="en-US" sz="3200" b="1" dirty="0">
                <a:solidFill>
                  <a:srgbClr val="FF0000"/>
                </a:solidFill>
                <a:effectLst>
                  <a:outerShdw dist="38100" dir="3600000" algn="ctr" rotWithShape="0">
                    <a:schemeClr val="tx1"/>
                  </a:outerShdw>
                </a:effectLst>
              </a:endParaRPr>
            </a:p>
          </p:txBody>
        </p:sp>
      </p:grpSp>
      <p:sp>
        <p:nvSpPr>
          <p:cNvPr id="8" name="TextBox 7"/>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1852</a:t>
            </a:r>
          </a:p>
        </p:txBody>
      </p:sp>
      <p:sp>
        <p:nvSpPr>
          <p:cNvPr id="9" name="TextBox 8"/>
          <p:cNvSpPr txBox="1"/>
          <p:nvPr/>
        </p:nvSpPr>
        <p:spPr>
          <a:xfrm>
            <a:off x="381000" y="0"/>
            <a:ext cx="416293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Lucinda J. Davis</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1854</a:t>
            </a:r>
          </a:p>
        </p:txBody>
      </p:sp>
      <p:sp>
        <p:nvSpPr>
          <p:cNvPr id="5" name="TextBox 4"/>
          <p:cNvSpPr txBox="1"/>
          <p:nvPr/>
        </p:nvSpPr>
        <p:spPr>
          <a:xfrm>
            <a:off x="304800" y="0"/>
            <a:ext cx="62892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William Gladstone Steel</a:t>
            </a:r>
            <a:endParaRPr lang="en-US" sz="4800" b="1" dirty="0">
              <a:solidFill>
                <a:schemeClr val="accent5">
                  <a:lumMod val="50000"/>
                </a:schemeClr>
              </a:solidFill>
              <a:effectLst>
                <a:outerShdw dist="50800" dir="7200000" algn="ctr" rotWithShape="0">
                  <a:schemeClr val="tx1"/>
                </a:outerShdw>
              </a:effectLst>
            </a:endParaRPr>
          </a:p>
        </p:txBody>
      </p:sp>
      <p:pic>
        <p:nvPicPr>
          <p:cNvPr id="7" name="Picture 2"/>
          <p:cNvPicPr>
            <a:picLocks noChangeAspect="1" noChangeArrowheads="1"/>
          </p:cNvPicPr>
          <p:nvPr/>
        </p:nvPicPr>
        <p:blipFill>
          <a:blip r:embed="rId4" cstate="print"/>
          <a:srcRect l="23771" t="10000" r="23770" b="24000"/>
          <a:stretch>
            <a:fillRect/>
          </a:stretch>
        </p:blipFill>
        <p:spPr bwMode="auto">
          <a:xfrm>
            <a:off x="7086600" y="838200"/>
            <a:ext cx="1828800" cy="25146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9"/>
                                        </p:tgtEl>
                                      </p:cBhvr>
                                    </p:animEffect>
                                    <p:set>
                                      <p:cBhvr>
                                        <p:cTn id="10" dur="1" fill="hold">
                                          <p:stCondLst>
                                            <p:cond delay="1999"/>
                                          </p:stCondLst>
                                        </p:cTn>
                                        <p:tgtEl>
                                          <p:spTgt spid="9"/>
                                        </p:tgtEl>
                                        <p:attrNameLst>
                                          <p:attrName>style.visibility</p:attrName>
                                        </p:attrNameLst>
                                      </p:cBhvr>
                                      <p:to>
                                        <p:strVal val="hidden"/>
                                      </p:to>
                                    </p:se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360"/>
                                          </p:val>
                                        </p:tav>
                                        <p:tav tm="100000">
                                          <p:val>
                                            <p:fltVal val="0"/>
                                          </p:val>
                                        </p:tav>
                                      </p:tavLst>
                                    </p:anim>
                                    <p:animEffect transition="in" filter="fade">
                                      <p:cBhvr>
                                        <p:cTn id="16" dur="1000"/>
                                        <p:tgtEl>
                                          <p:spTgt spid="4"/>
                                        </p:tgtEl>
                                      </p:cBhvr>
                                    </p:animEffect>
                                  </p:childTnLst>
                                </p:cTn>
                              </p:par>
                              <p:par>
                                <p:cTn id="17" presetID="49" presetClass="exit" presetSubtype="0" accel="100000" fill="hold" grpId="0" nodeType="withEffect">
                                  <p:stCondLst>
                                    <p:cond delay="0"/>
                                  </p:stCondLst>
                                  <p:childTnLst>
                                    <p:anim calcmode="lin" valueType="num">
                                      <p:cBhvr>
                                        <p:cTn id="18" dur="1000"/>
                                        <p:tgtEl>
                                          <p:spTgt spid="8"/>
                                        </p:tgtEl>
                                        <p:attrNameLst>
                                          <p:attrName>ppt_w</p:attrName>
                                        </p:attrNameLst>
                                      </p:cBhvr>
                                      <p:tavLst>
                                        <p:tav tm="0">
                                          <p:val>
                                            <p:strVal val="ppt_w"/>
                                          </p:val>
                                        </p:tav>
                                        <p:tav tm="100000">
                                          <p:val>
                                            <p:fltVal val="0"/>
                                          </p:val>
                                        </p:tav>
                                      </p:tavLst>
                                    </p:anim>
                                    <p:anim calcmode="lin" valueType="num">
                                      <p:cBhvr>
                                        <p:cTn id="19" dur="1000"/>
                                        <p:tgtEl>
                                          <p:spTgt spid="8"/>
                                        </p:tgtEl>
                                        <p:attrNameLst>
                                          <p:attrName>ppt_h</p:attrName>
                                        </p:attrNameLst>
                                      </p:cBhvr>
                                      <p:tavLst>
                                        <p:tav tm="0">
                                          <p:val>
                                            <p:strVal val="ppt_h"/>
                                          </p:val>
                                        </p:tav>
                                        <p:tav tm="100000">
                                          <p:val>
                                            <p:fltVal val="0"/>
                                          </p:val>
                                        </p:tav>
                                      </p:tavLst>
                                    </p:anim>
                                    <p:anim calcmode="lin" valueType="num">
                                      <p:cBhvr>
                                        <p:cTn id="20" dur="1000"/>
                                        <p:tgtEl>
                                          <p:spTgt spid="8"/>
                                        </p:tgtEl>
                                        <p:attrNameLst>
                                          <p:attrName>style.rotation</p:attrName>
                                        </p:attrNameLst>
                                      </p:cBhvr>
                                      <p:tavLst>
                                        <p:tav tm="0">
                                          <p:val>
                                            <p:fltVal val="0"/>
                                          </p:val>
                                        </p:tav>
                                        <p:tav tm="100000">
                                          <p:val>
                                            <p:fltVal val="360"/>
                                          </p:val>
                                        </p:tav>
                                      </p:tavLst>
                                    </p:anim>
                                    <p:animEffect transition="out" filter="fade">
                                      <p:cBhvr>
                                        <p:cTn id="21" dur="1000"/>
                                        <p:tgtEl>
                                          <p:spTgt spid="8"/>
                                        </p:tgtEl>
                                      </p:cBhvr>
                                    </p:animEffect>
                                    <p:set>
                                      <p:cBhvr>
                                        <p:cTn id="22" dur="1" fill="hold">
                                          <p:stCondLst>
                                            <p:cond delay="999"/>
                                          </p:stCondLst>
                                        </p:cTn>
                                        <p:tgtEl>
                                          <p:spTgt spid="8"/>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1000"/>
                                        <p:tgtEl>
                                          <p:spTgt spid="5"/>
                                        </p:tgtEl>
                                      </p:cBhvr>
                                    </p:animEffect>
                                  </p:childTnLst>
                                </p:cTn>
                              </p:par>
                              <p:par>
                                <p:cTn id="26" presetID="10" presetClass="entr" presetSubtype="0" fill="hold" nodeType="withEffect">
                                  <p:stCondLst>
                                    <p:cond delay="1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4" grpId="0"/>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1854</a:t>
            </a:r>
          </a:p>
        </p:txBody>
      </p:sp>
      <p:sp>
        <p:nvSpPr>
          <p:cNvPr id="5" name="TextBox 4"/>
          <p:cNvSpPr txBox="1"/>
          <p:nvPr/>
        </p:nvSpPr>
        <p:spPr>
          <a:xfrm>
            <a:off x="304800" y="0"/>
            <a:ext cx="62892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William Gladstone Steel</a:t>
            </a:r>
            <a:endParaRPr lang="en-US" sz="4800" b="1" dirty="0">
              <a:solidFill>
                <a:schemeClr val="accent5">
                  <a:lumMod val="50000"/>
                </a:schemeClr>
              </a:solidFill>
              <a:effectLst>
                <a:outerShdw dist="50800" dir="7200000" algn="ctr" rotWithShape="0">
                  <a:schemeClr val="tx1"/>
                </a:outerShdw>
              </a:effectLst>
            </a:endParaRPr>
          </a:p>
        </p:txBody>
      </p:sp>
      <p:pic>
        <p:nvPicPr>
          <p:cNvPr id="7" name="Picture 2"/>
          <p:cNvPicPr>
            <a:picLocks noChangeAspect="1" noChangeArrowheads="1"/>
          </p:cNvPicPr>
          <p:nvPr/>
        </p:nvPicPr>
        <p:blipFill>
          <a:blip r:embed="rId3" cstate="print"/>
          <a:srcRect l="23771" t="10000" r="23770" b="24000"/>
          <a:stretch>
            <a:fillRect/>
          </a:stretch>
        </p:blipFill>
        <p:spPr bwMode="auto">
          <a:xfrm>
            <a:off x="7086600" y="838200"/>
            <a:ext cx="1828800" cy="2514600"/>
          </a:xfrm>
          <a:prstGeom prst="rect">
            <a:avLst/>
          </a:prstGeom>
          <a:noFill/>
          <a:ln w="9525">
            <a:noFill/>
            <a:miter lim="800000"/>
            <a:headEnd/>
            <a:tailEnd/>
          </a:ln>
          <a:effectLst/>
        </p:spPr>
      </p:pic>
      <p:pic>
        <p:nvPicPr>
          <p:cNvPr id="35841" name="Picture 1"/>
          <p:cNvPicPr>
            <a:picLocks noChangeAspect="1" noChangeArrowheads="1"/>
          </p:cNvPicPr>
          <p:nvPr/>
        </p:nvPicPr>
        <p:blipFill>
          <a:blip r:embed="rId4" cstate="print"/>
          <a:srcRect/>
          <a:stretch>
            <a:fillRect/>
          </a:stretch>
        </p:blipFill>
        <p:spPr bwMode="auto">
          <a:xfrm>
            <a:off x="3306651" y="3762454"/>
            <a:ext cx="5684949" cy="2943146"/>
          </a:xfrm>
          <a:prstGeom prst="rect">
            <a:avLst/>
          </a:prstGeom>
          <a:noFill/>
          <a:ln w="9525">
            <a:noFill/>
            <a:miter lim="800000"/>
            <a:headEnd/>
            <a:tailEnd/>
          </a:ln>
          <a:effectLst/>
        </p:spPr>
      </p:pic>
      <p:sp>
        <p:nvSpPr>
          <p:cNvPr id="6" name="TextBox 5"/>
          <p:cNvSpPr txBox="1"/>
          <p:nvPr/>
        </p:nvSpPr>
        <p:spPr>
          <a:xfrm>
            <a:off x="0" y="762000"/>
            <a:ext cx="9144000" cy="3046988"/>
          </a:xfrm>
          <a:prstGeom prst="rect">
            <a:avLst/>
          </a:prstGeom>
          <a:noFill/>
        </p:spPr>
        <p:txBody>
          <a:bodyPr wrap="square" rtlCol="0">
            <a:spAutoFit/>
          </a:bodyPr>
          <a:lstStyle/>
          <a:p>
            <a:pPr>
              <a:buFontTx/>
              <a:buChar char="-"/>
            </a:pPr>
            <a:r>
              <a:rPr lang="en-US" sz="3200" dirty="0" smtClean="0"/>
              <a:t> 1854, born in Ohio</a:t>
            </a:r>
          </a:p>
          <a:p>
            <a:pPr>
              <a:buFontTx/>
              <a:buChar char="-"/>
            </a:pPr>
            <a:r>
              <a:rPr lang="en-US" sz="3200" dirty="0" smtClean="0"/>
              <a:t> at 14, family moves to KS</a:t>
            </a:r>
          </a:p>
          <a:p>
            <a:r>
              <a:rPr lang="en-US" sz="3200" dirty="0" smtClean="0"/>
              <a:t>   at 18, to Portland, OR</a:t>
            </a:r>
          </a:p>
          <a:p>
            <a:pPr>
              <a:buFontTx/>
              <a:buChar char="-"/>
            </a:pPr>
            <a:r>
              <a:rPr lang="en-US" sz="3200" dirty="0" smtClean="0"/>
              <a:t> postman with passion for mtn. climbing</a:t>
            </a:r>
          </a:p>
          <a:p>
            <a:pPr>
              <a:buFontTx/>
              <a:buChar char="-"/>
            </a:pPr>
            <a:r>
              <a:rPr lang="en-US" sz="3200" dirty="0" smtClean="0"/>
              <a:t> at 40, on summit of Mt. Hood, he </a:t>
            </a:r>
          </a:p>
          <a:p>
            <a:r>
              <a:rPr lang="en-US" sz="3200" dirty="0" smtClean="0"/>
              <a:t>  founds ‘The </a:t>
            </a:r>
            <a:r>
              <a:rPr lang="en-US" sz="3200" dirty="0" err="1" smtClean="0"/>
              <a:t>Mazamas</a:t>
            </a:r>
            <a:r>
              <a:rPr lang="en-US" sz="3200" dirty="0" smtClean="0"/>
              <a:t>’ climbing club</a:t>
            </a:r>
          </a:p>
        </p:txBody>
      </p:sp>
      <p:pic>
        <p:nvPicPr>
          <p:cNvPr id="35842" name="Picture 2"/>
          <p:cNvPicPr>
            <a:picLocks noChangeAspect="1" noChangeArrowheads="1"/>
          </p:cNvPicPr>
          <p:nvPr/>
        </p:nvPicPr>
        <p:blipFill>
          <a:blip r:embed="rId5" cstate="print"/>
          <a:srcRect/>
          <a:stretch>
            <a:fillRect/>
          </a:stretch>
        </p:blipFill>
        <p:spPr bwMode="auto">
          <a:xfrm>
            <a:off x="1295400" y="2743200"/>
            <a:ext cx="3276600" cy="4025213"/>
          </a:xfrm>
          <a:prstGeom prst="rect">
            <a:avLst/>
          </a:prstGeom>
          <a:noFill/>
          <a:ln w="9525">
            <a:noFill/>
            <a:miter lim="800000"/>
            <a:headEnd/>
            <a:tailEnd/>
          </a:ln>
          <a:effectLst/>
        </p:spPr>
      </p:pic>
      <p:sp>
        <p:nvSpPr>
          <p:cNvPr id="8" name="TextBox 7"/>
          <p:cNvSpPr txBox="1"/>
          <p:nvPr/>
        </p:nvSpPr>
        <p:spPr>
          <a:xfrm>
            <a:off x="0" y="6273225"/>
            <a:ext cx="9144000" cy="584775"/>
          </a:xfrm>
          <a:prstGeom prst="rect">
            <a:avLst/>
          </a:prstGeom>
          <a:solidFill>
            <a:schemeClr val="bg1">
              <a:lumMod val="85000"/>
            </a:schemeClr>
          </a:solidFill>
        </p:spPr>
        <p:txBody>
          <a:bodyPr wrap="square" rtlCol="0">
            <a:spAutoFit/>
          </a:bodyPr>
          <a:lstStyle/>
          <a:p>
            <a:pPr algn="ctr"/>
            <a:r>
              <a:rPr lang="en-US" sz="3200" b="1" dirty="0" smtClean="0">
                <a:solidFill>
                  <a:srgbClr val="FF0000"/>
                </a:solidFill>
                <a:effectLst>
                  <a:outerShdw dist="38100" dir="7200000" algn="ctr" rotWithShape="0">
                    <a:schemeClr val="tx1"/>
                  </a:outerShdw>
                </a:effectLst>
              </a:rPr>
              <a:t>REQUIREMENT: climb a glaciated peak</a:t>
            </a:r>
            <a:endParaRPr lang="en-US" sz="3200" b="1" dirty="0">
              <a:solidFill>
                <a:srgbClr val="FF0000"/>
              </a:solidFill>
              <a:effectLst>
                <a:outerShdw dist="381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1000"/>
                                        <p:tgtEl>
                                          <p:spTgt spid="6">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5842"/>
                                        </p:tgtEl>
                                        <p:attrNameLst>
                                          <p:attrName>style.visibility</p:attrName>
                                        </p:attrNameLst>
                                      </p:cBhvr>
                                      <p:to>
                                        <p:strVal val="visible"/>
                                      </p:to>
                                    </p:set>
                                    <p:animEffect transition="in" filter="fade">
                                      <p:cBhvr>
                                        <p:cTn id="23" dur="1000"/>
                                        <p:tgtEl>
                                          <p:spTgt spid="3584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nodeType="clickEffect">
                                  <p:stCondLst>
                                    <p:cond delay="0"/>
                                  </p:stCondLst>
                                  <p:childTnLst>
                                    <p:animScale>
                                      <p:cBhvr>
                                        <p:cTn id="27" dur="1000" fill="hold"/>
                                        <p:tgtEl>
                                          <p:spTgt spid="35842"/>
                                        </p:tgtEl>
                                      </p:cBhvr>
                                      <p:by x="75000" y="75000"/>
                                    </p:animScale>
                                  </p:childTnLst>
                                </p:cTn>
                              </p:par>
                              <p:par>
                                <p:cTn id="28" presetID="42" presetClass="path" presetSubtype="0" accel="50000" decel="50000" fill="hold" nodeType="withEffect">
                                  <p:stCondLst>
                                    <p:cond delay="0"/>
                                  </p:stCondLst>
                                  <p:childTnLst>
                                    <p:animMotion origin="layout" path="M -3.33333E-6 3.23699E-6 L -0.1375 0.07306 " pathEditMode="relative" rAng="0" ptsTypes="AA">
                                      <p:cBhvr>
                                        <p:cTn id="29" dur="1000" fill="hold"/>
                                        <p:tgtEl>
                                          <p:spTgt spid="35842"/>
                                        </p:tgtEl>
                                        <p:attrNameLst>
                                          <p:attrName>ppt_x</p:attrName>
                                          <p:attrName>ppt_y</p:attrName>
                                        </p:attrNameLst>
                                      </p:cBhvr>
                                      <p:rCtr x="-69" y="37"/>
                                    </p:animMotion>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1000"/>
                                        <p:tgtEl>
                                          <p:spTgt spid="6">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1000"/>
                                        <p:tgtEl>
                                          <p:spTgt spid="6">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5841"/>
                                        </p:tgtEl>
                                        <p:attrNameLst>
                                          <p:attrName>style.visibility</p:attrName>
                                        </p:attrNameLst>
                                      </p:cBhvr>
                                      <p:to>
                                        <p:strVal val="visible"/>
                                      </p:to>
                                    </p:set>
                                    <p:animEffect transition="in" filter="fade">
                                      <p:cBhvr>
                                        <p:cTn id="39" dur="1000"/>
                                        <p:tgtEl>
                                          <p:spTgt spid="358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16158270"/>
          </a:xfrm>
          <a:prstGeom prst="rect">
            <a:avLst/>
          </a:prstGeom>
        </p:spPr>
        <p:txBody>
          <a:bodyPr wrap="square">
            <a:spAutoFit/>
          </a:bodyPr>
          <a:lstStyle/>
          <a:p>
            <a:r>
              <a:rPr lang="en-US" b="1" dirty="0" smtClean="0"/>
              <a:t>William Gladstone Steel</a:t>
            </a:r>
            <a:r>
              <a:rPr lang="en-US" dirty="0" smtClean="0"/>
              <a:t> (1854-1934)</a:t>
            </a:r>
          </a:p>
          <a:p>
            <a:endParaRPr lang="en-US" dirty="0" smtClean="0"/>
          </a:p>
          <a:p>
            <a:r>
              <a:rPr lang="en-US" dirty="0" smtClean="0">
                <a:hlinkClick r:id="rId3"/>
              </a:rPr>
              <a:t>https://en.wikipedia.org/wiki/William_Gladstone_Steel</a:t>
            </a:r>
            <a:endParaRPr lang="en-US" dirty="0" smtClean="0"/>
          </a:p>
          <a:p>
            <a:r>
              <a:rPr lang="en-US" dirty="0" smtClean="0"/>
              <a:t>	William Steel was born on September 7, 1854,</a:t>
            </a:r>
          </a:p>
          <a:p>
            <a:r>
              <a:rPr lang="en-US" dirty="0" smtClean="0"/>
              <a:t> in Stafford, Ohio, to Elizabeth </a:t>
            </a:r>
            <a:r>
              <a:rPr lang="en-US" dirty="0" err="1" smtClean="0"/>
              <a:t>Lawrie</a:t>
            </a:r>
            <a:r>
              <a:rPr lang="en-US" dirty="0" smtClean="0"/>
              <a:t> and William Steel,</a:t>
            </a:r>
          </a:p>
          <a:p>
            <a:r>
              <a:rPr lang="en-US" dirty="0" smtClean="0"/>
              <a:t> Scottish-born abolitionists who were active in the </a:t>
            </a:r>
          </a:p>
          <a:p>
            <a:r>
              <a:rPr lang="en-US" dirty="0" smtClean="0"/>
              <a:t>Underground Railroad. Steel's brother, George A. Steel, </a:t>
            </a:r>
          </a:p>
          <a:p>
            <a:r>
              <a:rPr lang="en-US" dirty="0" smtClean="0"/>
              <a:t>became Oregon State Treasurer. His sister, Jane, </a:t>
            </a:r>
          </a:p>
          <a:p>
            <a:r>
              <a:rPr lang="en-US" dirty="0" smtClean="0"/>
              <a:t>attended St. Mary's School in Medford, Oregon.</a:t>
            </a:r>
          </a:p>
          <a:p>
            <a:r>
              <a:rPr lang="en-US" dirty="0" smtClean="0"/>
              <a:t>	On March 25, 1868 the Steel family moved</a:t>
            </a:r>
          </a:p>
          <a:p>
            <a:r>
              <a:rPr lang="en-US" dirty="0" smtClean="0"/>
              <a:t> from Pittsburgh, Pennsylvania to a farm near Oswego, Kansas. </a:t>
            </a:r>
          </a:p>
          <a:p>
            <a:r>
              <a:rPr lang="en-US" dirty="0" smtClean="0"/>
              <a:t>	Steel was a member of the Portland Alpine Club, the first alpine club in the West, and then helped found </a:t>
            </a:r>
            <a:r>
              <a:rPr lang="en-US" dirty="0" err="1" smtClean="0"/>
              <a:t>Mazamas</a:t>
            </a:r>
            <a:r>
              <a:rPr lang="en-US" dirty="0" smtClean="0"/>
              <a:t> after the Portland Alpine Club folded.  Steel hosted the </a:t>
            </a:r>
            <a:r>
              <a:rPr lang="en-US" dirty="0" err="1" smtClean="0"/>
              <a:t>Mazamas</a:t>
            </a:r>
            <a:r>
              <a:rPr lang="en-US" dirty="0" smtClean="0"/>
              <a:t> convention and mountain climbing tour in 1896. Hundreds of people, including politicians, scientists and climbers, spent three weeks in the area. At the close of the convention, fireworks were lit on Wizard Island, and the group ceremoniously christened the volcano that once stood where the lake is, which the Klamath people had called </a:t>
            </a:r>
            <a:r>
              <a:rPr lang="en-US" dirty="0" err="1" smtClean="0"/>
              <a:t>giiwas</a:t>
            </a:r>
            <a:r>
              <a:rPr lang="en-US" dirty="0" smtClean="0"/>
              <a:t> for 10,000 years, calling it Mount </a:t>
            </a:r>
            <a:r>
              <a:rPr lang="en-US" dirty="0" err="1" smtClean="0"/>
              <a:t>Mazama</a:t>
            </a:r>
            <a:r>
              <a:rPr lang="en-US" dirty="0" smtClean="0"/>
              <a:t>.</a:t>
            </a:r>
          </a:p>
          <a:p>
            <a:endParaRPr lang="en-US" dirty="0" smtClean="0"/>
          </a:p>
          <a:p>
            <a:r>
              <a:rPr lang="en-US" dirty="0" smtClean="0">
                <a:hlinkClick r:id="rId4"/>
              </a:rPr>
              <a:t>https://mazamas.org/history/</a:t>
            </a:r>
            <a:endParaRPr lang="en-US" dirty="0" smtClean="0"/>
          </a:p>
          <a:p>
            <a:r>
              <a:rPr lang="en-US" dirty="0" smtClean="0"/>
              <a:t>	The </a:t>
            </a:r>
            <a:r>
              <a:rPr lang="en-US" dirty="0" err="1" smtClean="0"/>
              <a:t>Mazamas</a:t>
            </a:r>
            <a:r>
              <a:rPr lang="en-US" dirty="0" smtClean="0"/>
              <a:t> (was founded) in 1894 when William G. Steel organized and founded the </a:t>
            </a:r>
            <a:r>
              <a:rPr lang="en-US" dirty="0" err="1" smtClean="0"/>
              <a:t>Mazamas</a:t>
            </a:r>
            <a:r>
              <a:rPr lang="en-US" dirty="0" smtClean="0"/>
              <a:t> on the summit of Mount Hood. The American Alpine Club followed in 1902. While not Steel's first attempt at a mountaineering organization, the </a:t>
            </a:r>
            <a:r>
              <a:rPr lang="en-US" dirty="0" err="1" smtClean="0"/>
              <a:t>Mazamas</a:t>
            </a:r>
            <a:r>
              <a:rPr lang="en-US" dirty="0" smtClean="0"/>
              <a:t> has endured and continues to live up to the standards set by the organization's founders. Several of those founding members are worth noting.</a:t>
            </a:r>
          </a:p>
          <a:p>
            <a:r>
              <a:rPr lang="en-US" dirty="0" smtClean="0"/>
              <a:t>	The </a:t>
            </a:r>
            <a:r>
              <a:rPr lang="en-US" dirty="0" err="1" smtClean="0"/>
              <a:t>Mazamas</a:t>
            </a:r>
            <a:r>
              <a:rPr lang="en-US" dirty="0" smtClean="0"/>
              <a:t> and its members were among the early leaders of Oregon, and they figure prominently in the epic story of the state. William Gladstone Steel, a no-nonsense postman, was the driving force behind the </a:t>
            </a:r>
            <a:r>
              <a:rPr lang="en-US" dirty="0" err="1" smtClean="0"/>
              <a:t>Mazamas</a:t>
            </a:r>
            <a:r>
              <a:rPr lang="en-US" dirty="0" smtClean="0"/>
              <a:t>. Steel wanted to establish a climbing organization run by climbers for climbers. He was adamant that summiting a glaciated peak be a requirement for membership, a threshold that remains today. </a:t>
            </a:r>
          </a:p>
          <a:p>
            <a:endParaRPr lang="en-US" dirty="0" smtClean="0"/>
          </a:p>
          <a:p>
            <a:r>
              <a:rPr lang="en-US" dirty="0" smtClean="0">
                <a:hlinkClick r:id="rId5"/>
              </a:rPr>
              <a:t>https://www.oregonencyclopedia.org/articles/steel_william_1854_1934_/#.Y7QJFHbMKyI</a:t>
            </a:r>
            <a:endParaRPr lang="en-US" dirty="0" smtClean="0"/>
          </a:p>
          <a:p>
            <a:r>
              <a:rPr lang="en-US" dirty="0" smtClean="0"/>
              <a:t>	Born in Ohio on September 7, 1854, William Gladstone Steel was raised in an abolitionist family that provided refuge for escaped slaves on the Underground Railroad. In 1872, he moved with his family to Portland, where he graduated from high school and then apprenticed as a pattern maker in an iron works. By 1885, when Steel was employed in Portland's post office.</a:t>
            </a:r>
          </a:p>
          <a:p>
            <a:r>
              <a:rPr lang="en-US" dirty="0" smtClean="0"/>
              <a:t>		He married Lydia Hatch in 1900 and the couple had one daughter, Jean. Although his characteristic zeal and perseverance reflected Calvinist roots, he sent his daughter to a Catholic high school in Medford to defy the Ku Klux Klan’s hold on southern Oregon following World War I.</a:t>
            </a:r>
          </a:p>
          <a:p>
            <a:r>
              <a:rPr lang="en-US" dirty="0" smtClean="0"/>
              <a:t>	He joined forces with John B. Waldo, the former chief justice of the Oregon Supreme Court, to persuade President Grover Cleveland to proclaim the first federal forest reserves in the state by 1893.  Those early reserves formed the basis for national forests in the Cascade Range, but also roused opposition from speculators and sheep interests who wanted to retain free pasture on public land. Led by Steel and Waldo, supporters of the reserves prevailed in 1896, and legislation passed by Congress the following year led to hiring the first forest rangers.</a:t>
            </a:r>
          </a:p>
          <a:p>
            <a:r>
              <a:rPr lang="en-US" dirty="0" smtClean="0"/>
              <a:t>	President Cleveland’s proclamation put more than four million acres in the Cascade Range Forest Reserve in response to a petition from the Oregon Alpine Club, a group Steel started in 1887. Although the club sponsored an expedition to the Olympic Mountains two years later and attracted the support of some influential Portlanders, Steel wanted more commitment to climbing and conservation from its members. In 1894, he and others started a new club, the </a:t>
            </a:r>
            <a:r>
              <a:rPr lang="en-US" dirty="0" err="1" smtClean="0"/>
              <a:t>Mazamas</a:t>
            </a:r>
            <a:r>
              <a:rPr lang="en-US" dirty="0" smtClean="0"/>
              <a:t>, whose requirement for membership included climbing a glaciated peak. The </a:t>
            </a:r>
            <a:r>
              <a:rPr lang="en-US" dirty="0" err="1" smtClean="0"/>
              <a:t>Mazamas</a:t>
            </a:r>
            <a:r>
              <a:rPr lang="en-US" dirty="0" smtClean="0"/>
              <a:t> immediately eclipsed the alpine club in its influence, and political support from that group proved crucial to winning the battle for federal forests.</a:t>
            </a:r>
          </a:p>
          <a:p>
            <a:r>
              <a:rPr lang="en-US" dirty="0" smtClean="0"/>
              <a:t>(continued on website)</a:t>
            </a:r>
          </a:p>
          <a:p>
            <a:endParaRPr lang="en-US" dirty="0" smtClean="0"/>
          </a:p>
        </p:txBody>
      </p:sp>
      <p:pic>
        <p:nvPicPr>
          <p:cNvPr id="1027" name="Picture 3"/>
          <p:cNvPicPr>
            <a:picLocks noChangeAspect="1" noChangeArrowheads="1"/>
          </p:cNvPicPr>
          <p:nvPr/>
        </p:nvPicPr>
        <p:blipFill>
          <a:blip r:embed="rId6" cstate="print"/>
          <a:srcRect l="21053" t="12434" r="15790" b="19175"/>
          <a:stretch>
            <a:fillRect/>
          </a:stretch>
        </p:blipFill>
        <p:spPr bwMode="auto">
          <a:xfrm>
            <a:off x="7239000" y="76200"/>
            <a:ext cx="1828800" cy="25146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7" cstate="print"/>
          <a:srcRect l="23771" t="10000" r="23770" b="24000"/>
          <a:stretch>
            <a:fillRect/>
          </a:stretch>
        </p:blipFill>
        <p:spPr bwMode="auto">
          <a:xfrm>
            <a:off x="5334000" y="76200"/>
            <a:ext cx="1828800" cy="25146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0"/>
            <a:ext cx="62892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William Gladstone Steel</a:t>
            </a:r>
            <a:endParaRPr lang="en-US" sz="4800" b="1" dirty="0">
              <a:solidFill>
                <a:schemeClr val="accent5">
                  <a:lumMod val="50000"/>
                </a:schemeClr>
              </a:solidFill>
              <a:effectLst>
                <a:outerShdw dist="50800" dir="7200000" algn="ctr" rotWithShape="0">
                  <a:schemeClr val="tx1"/>
                </a:outerShdw>
              </a:effectLst>
            </a:endParaRPr>
          </a:p>
        </p:txBody>
      </p:sp>
      <p:grpSp>
        <p:nvGrpSpPr>
          <p:cNvPr id="7" name="Group 6"/>
          <p:cNvGrpSpPr/>
          <p:nvPr/>
        </p:nvGrpSpPr>
        <p:grpSpPr>
          <a:xfrm>
            <a:off x="0" y="762000"/>
            <a:ext cx="9144000" cy="6096000"/>
            <a:chOff x="0" y="762000"/>
            <a:chExt cx="9144000" cy="6096000"/>
          </a:xfrm>
        </p:grpSpPr>
        <p:pic>
          <p:nvPicPr>
            <p:cNvPr id="8" name="Picture 2"/>
            <p:cNvPicPr>
              <a:picLocks noChangeAspect="1" noChangeArrowheads="1"/>
            </p:cNvPicPr>
            <p:nvPr/>
          </p:nvPicPr>
          <p:blipFill>
            <a:blip r:embed="rId3" cstate="print"/>
            <a:srcRect l="23771" t="10000" r="23770" b="24000"/>
            <a:stretch>
              <a:fillRect/>
            </a:stretch>
          </p:blipFill>
          <p:spPr bwMode="auto">
            <a:xfrm>
              <a:off x="7086600" y="838200"/>
              <a:ext cx="1828800" cy="2514600"/>
            </a:xfrm>
            <a:prstGeom prst="rect">
              <a:avLst/>
            </a:prstGeom>
            <a:noFill/>
            <a:ln w="9525">
              <a:noFill/>
              <a:miter lim="800000"/>
              <a:headEnd/>
              <a:tailEnd/>
            </a:ln>
            <a:effectLst/>
          </p:spPr>
        </p:pic>
        <p:grpSp>
          <p:nvGrpSpPr>
            <p:cNvPr id="9" name="Group 8"/>
            <p:cNvGrpSpPr/>
            <p:nvPr/>
          </p:nvGrpSpPr>
          <p:grpSpPr>
            <a:xfrm>
              <a:off x="0" y="762000"/>
              <a:ext cx="9144000" cy="6096000"/>
              <a:chOff x="0" y="762000"/>
              <a:chExt cx="9144000" cy="6096000"/>
            </a:xfrm>
          </p:grpSpPr>
          <p:pic>
            <p:nvPicPr>
              <p:cNvPr id="13" name="Picture 1"/>
              <p:cNvPicPr>
                <a:picLocks noChangeAspect="1" noChangeArrowheads="1"/>
              </p:cNvPicPr>
              <p:nvPr/>
            </p:nvPicPr>
            <p:blipFill>
              <a:blip r:embed="rId4" cstate="print"/>
              <a:srcRect/>
              <a:stretch>
                <a:fillRect/>
              </a:stretch>
            </p:blipFill>
            <p:spPr bwMode="auto">
              <a:xfrm>
                <a:off x="3306651" y="3762454"/>
                <a:ext cx="5684949" cy="2943146"/>
              </a:xfrm>
              <a:prstGeom prst="rect">
                <a:avLst/>
              </a:prstGeom>
              <a:noFill/>
              <a:ln w="9525">
                <a:noFill/>
                <a:miter lim="800000"/>
                <a:headEnd/>
                <a:tailEnd/>
              </a:ln>
              <a:effectLst/>
            </p:spPr>
          </p:pic>
          <p:sp>
            <p:nvSpPr>
              <p:cNvPr id="14" name="TextBox 13"/>
              <p:cNvSpPr txBox="1"/>
              <p:nvPr/>
            </p:nvSpPr>
            <p:spPr>
              <a:xfrm>
                <a:off x="0" y="762000"/>
                <a:ext cx="9144000" cy="3046988"/>
              </a:xfrm>
              <a:prstGeom prst="rect">
                <a:avLst/>
              </a:prstGeom>
              <a:noFill/>
            </p:spPr>
            <p:txBody>
              <a:bodyPr wrap="square" rtlCol="0">
                <a:spAutoFit/>
              </a:bodyPr>
              <a:lstStyle/>
              <a:p>
                <a:pPr>
                  <a:buFontTx/>
                  <a:buChar char="-"/>
                </a:pPr>
                <a:r>
                  <a:rPr lang="en-US" sz="3200" dirty="0" smtClean="0"/>
                  <a:t> 1854, born in Ohio</a:t>
                </a:r>
              </a:p>
              <a:p>
                <a:pPr>
                  <a:buFontTx/>
                  <a:buChar char="-"/>
                </a:pPr>
                <a:r>
                  <a:rPr lang="en-US" sz="3200" dirty="0" smtClean="0"/>
                  <a:t> at 14, family moves to KS</a:t>
                </a:r>
              </a:p>
              <a:p>
                <a:r>
                  <a:rPr lang="en-US" sz="3200" dirty="0" smtClean="0"/>
                  <a:t>   at 18, to Portland, OR</a:t>
                </a:r>
              </a:p>
              <a:p>
                <a:pPr>
                  <a:buFontTx/>
                  <a:buChar char="-"/>
                </a:pPr>
                <a:r>
                  <a:rPr lang="en-US" sz="3200" dirty="0" smtClean="0"/>
                  <a:t> postman with passion for mtn. climbing</a:t>
                </a:r>
              </a:p>
              <a:p>
                <a:pPr>
                  <a:buFontTx/>
                  <a:buChar char="-"/>
                </a:pPr>
                <a:r>
                  <a:rPr lang="en-US" sz="3200" dirty="0" smtClean="0"/>
                  <a:t> at 40, on summit of Mt. Hood, he </a:t>
                </a:r>
              </a:p>
              <a:p>
                <a:r>
                  <a:rPr lang="en-US" sz="3200" dirty="0" smtClean="0"/>
                  <a:t>  founds ‘The </a:t>
                </a:r>
                <a:r>
                  <a:rPr lang="en-US" sz="3200" dirty="0" err="1" smtClean="0"/>
                  <a:t>Mazamas</a:t>
                </a:r>
                <a:r>
                  <a:rPr lang="en-US" sz="3200" dirty="0" smtClean="0"/>
                  <a:t>’ climbing club</a:t>
                </a:r>
              </a:p>
            </p:txBody>
          </p:sp>
          <p:pic>
            <p:nvPicPr>
              <p:cNvPr id="15" name="Picture 2"/>
              <p:cNvPicPr preferRelativeResize="0">
                <a:picLocks noChangeAspect="1" noChangeArrowheads="1"/>
              </p:cNvPicPr>
              <p:nvPr/>
            </p:nvPicPr>
            <p:blipFill>
              <a:blip r:embed="rId5" cstate="print"/>
              <a:srcRect/>
              <a:stretch>
                <a:fillRect/>
              </a:stretch>
            </p:blipFill>
            <p:spPr bwMode="auto">
              <a:xfrm>
                <a:off x="448056" y="3749040"/>
                <a:ext cx="2457450" cy="3018910"/>
              </a:xfrm>
              <a:prstGeom prst="rect">
                <a:avLst/>
              </a:prstGeom>
              <a:noFill/>
              <a:ln w="9525">
                <a:noFill/>
                <a:miter lim="800000"/>
                <a:headEnd/>
                <a:tailEnd/>
              </a:ln>
              <a:effectLst/>
            </p:spPr>
          </p:pic>
          <p:sp>
            <p:nvSpPr>
              <p:cNvPr id="16" name="TextBox 15"/>
              <p:cNvSpPr txBox="1"/>
              <p:nvPr/>
            </p:nvSpPr>
            <p:spPr>
              <a:xfrm>
                <a:off x="0" y="6273225"/>
                <a:ext cx="9144000" cy="584775"/>
              </a:xfrm>
              <a:prstGeom prst="rect">
                <a:avLst/>
              </a:prstGeom>
              <a:solidFill>
                <a:schemeClr val="bg1">
                  <a:lumMod val="85000"/>
                </a:schemeClr>
              </a:solidFill>
            </p:spPr>
            <p:txBody>
              <a:bodyPr wrap="square" rtlCol="0">
                <a:spAutoFit/>
              </a:bodyPr>
              <a:lstStyle/>
              <a:p>
                <a:pPr algn="ctr"/>
                <a:r>
                  <a:rPr lang="en-US" sz="3200" b="1" dirty="0" smtClean="0"/>
                  <a:t>REQUIREMENT: climb a glaciated peak</a:t>
                </a:r>
                <a:endParaRPr lang="en-US" sz="3200" b="1" dirty="0"/>
              </a:p>
            </p:txBody>
          </p:sp>
        </p:grpSp>
      </p:grpSp>
      <p:sp>
        <p:nvSpPr>
          <p:cNvPr id="10" name="TextBox 9"/>
          <p:cNvSpPr txBox="1"/>
          <p:nvPr/>
        </p:nvSpPr>
        <p:spPr>
          <a:xfrm>
            <a:off x="255808" y="0"/>
            <a:ext cx="6911572"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Antone</a:t>
            </a:r>
            <a:r>
              <a:rPr lang="en-US" sz="4800" b="1" dirty="0" smtClean="0">
                <a:solidFill>
                  <a:schemeClr val="accent5">
                    <a:lumMod val="50000"/>
                  </a:schemeClr>
                </a:solidFill>
                <a:effectLst>
                  <a:outerShdw dist="50800" dir="7200000" algn="ctr" rotWithShape="0">
                    <a:schemeClr val="tx1"/>
                  </a:outerShdw>
                </a:effectLst>
              </a:rPr>
              <a:t> &amp; Josepha </a:t>
            </a:r>
            <a:r>
              <a:rPr lang="en-US" sz="4800" b="1" dirty="0" err="1" smtClean="0">
                <a:solidFill>
                  <a:schemeClr val="accent5">
                    <a:lumMod val="50000"/>
                  </a:schemeClr>
                </a:solidFill>
                <a:effectLst>
                  <a:outerShdw dist="50800" dir="7200000" algn="ctr" rotWithShape="0">
                    <a:schemeClr val="tx1"/>
                  </a:outerShdw>
                </a:effectLst>
              </a:rPr>
              <a:t>Kestner</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1854</a:t>
            </a:r>
          </a:p>
        </p:txBody>
      </p:sp>
      <p:sp>
        <p:nvSpPr>
          <p:cNvPr id="11" name="TextBox 10"/>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1858</a:t>
            </a:r>
          </a:p>
        </p:txBody>
      </p:sp>
      <p:pic>
        <p:nvPicPr>
          <p:cNvPr id="12" name="Picture 2"/>
          <p:cNvPicPr>
            <a:picLocks noChangeAspect="1" noChangeArrowheads="1"/>
          </p:cNvPicPr>
          <p:nvPr/>
        </p:nvPicPr>
        <p:blipFill>
          <a:blip r:embed="rId6" cstate="print"/>
          <a:srcRect/>
          <a:stretch>
            <a:fillRect/>
          </a:stretch>
        </p:blipFill>
        <p:spPr bwMode="auto">
          <a:xfrm>
            <a:off x="76201" y="2359152"/>
            <a:ext cx="3187887" cy="4416552"/>
          </a:xfrm>
          <a:prstGeom prst="rect">
            <a:avLst/>
          </a:prstGeom>
          <a:noFill/>
          <a:ln w="254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4"/>
                                        </p:tgtEl>
                                        <p:attrNameLst>
                                          <p:attrName>ppt_w</p:attrName>
                                        </p:attrNameLst>
                                      </p:cBhvr>
                                      <p:tavLst>
                                        <p:tav tm="0">
                                          <p:val>
                                            <p:strVal val="ppt_w"/>
                                          </p:val>
                                        </p:tav>
                                        <p:tav tm="100000">
                                          <p:val>
                                            <p:fltVal val="0"/>
                                          </p:val>
                                        </p:tav>
                                      </p:tavLst>
                                    </p:anim>
                                    <p:anim calcmode="lin" valueType="num">
                                      <p:cBhvr>
                                        <p:cTn id="10" dur="1000"/>
                                        <p:tgtEl>
                                          <p:spTgt spid="4"/>
                                        </p:tgtEl>
                                        <p:attrNameLst>
                                          <p:attrName>ppt_h</p:attrName>
                                        </p:attrNameLst>
                                      </p:cBhvr>
                                      <p:tavLst>
                                        <p:tav tm="0">
                                          <p:val>
                                            <p:strVal val="ppt_h"/>
                                          </p:val>
                                        </p:tav>
                                        <p:tav tm="100000">
                                          <p:val>
                                            <p:fltVal val="0"/>
                                          </p:val>
                                        </p:tav>
                                      </p:tavLst>
                                    </p:anim>
                                    <p:anim calcmode="lin" valueType="num">
                                      <p:cBhvr>
                                        <p:cTn id="11" dur="1000"/>
                                        <p:tgtEl>
                                          <p:spTgt spid="4"/>
                                        </p:tgtEl>
                                        <p:attrNameLst>
                                          <p:attrName>style.rotation</p:attrName>
                                        </p:attrNameLst>
                                      </p:cBhvr>
                                      <p:tavLst>
                                        <p:tav tm="0">
                                          <p:val>
                                            <p:fltVal val="0"/>
                                          </p:val>
                                        </p:tav>
                                        <p:tav tm="100000">
                                          <p:val>
                                            <p:fltVal val="360"/>
                                          </p:val>
                                        </p:tav>
                                      </p:tavLst>
                                    </p:anim>
                                    <p:animEffect transition="out" filter="fade">
                                      <p:cBhvr>
                                        <p:cTn id="12" dur="1000"/>
                                        <p:tgtEl>
                                          <p:spTgt spid="4"/>
                                        </p:tgtEl>
                                      </p:cBhvr>
                                    </p:animEffect>
                                    <p:set>
                                      <p:cBhvr>
                                        <p:cTn id="13" dur="1" fill="hold">
                                          <p:stCondLst>
                                            <p:cond delay="999"/>
                                          </p:stCondLst>
                                        </p:cTn>
                                        <p:tgtEl>
                                          <p:spTgt spid="4"/>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360"/>
                                          </p:val>
                                        </p:tav>
                                        <p:tav tm="100000">
                                          <p:val>
                                            <p:fltVal val="0"/>
                                          </p:val>
                                        </p:tav>
                                      </p:tavLst>
                                    </p:anim>
                                    <p:animEffect transition="in" filter="fade">
                                      <p:cBhvr>
                                        <p:cTn id="19" dur="1000"/>
                                        <p:tgtEl>
                                          <p:spTgt spid="11"/>
                                        </p:tgtEl>
                                      </p:cBhvr>
                                    </p:animEffect>
                                  </p:childTnLst>
                                </p:cTn>
                              </p:par>
                              <p:par>
                                <p:cTn id="20" presetID="10" presetClass="exit" presetSubtype="0" fill="hold" grpId="0" nodeType="withEffect">
                                  <p:stCondLst>
                                    <p:cond delay="0"/>
                                  </p:stCondLst>
                                  <p:childTnLst>
                                    <p:animEffect transition="out" filter="fade">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1000"/>
                                        <p:tgtEl>
                                          <p:spTgt spid="10"/>
                                        </p:tgtEl>
                                      </p:cBhvr>
                                    </p:animEffect>
                                  </p:childTnLst>
                                </p:cTn>
                              </p:par>
                              <p:par>
                                <p:cTn id="26" presetID="10" presetClass="entr" presetSubtype="0" fill="hold" nodeType="withEffect">
                                  <p:stCondLst>
                                    <p:cond delay="15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4" grpId="0"/>
      <p:bldP spid="11"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55808" y="0"/>
            <a:ext cx="6911572"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Antone</a:t>
            </a:r>
            <a:r>
              <a:rPr lang="en-US" sz="4800" b="1" dirty="0" smtClean="0">
                <a:solidFill>
                  <a:schemeClr val="accent5">
                    <a:lumMod val="50000"/>
                  </a:schemeClr>
                </a:solidFill>
                <a:effectLst>
                  <a:outerShdw dist="50800" dir="7200000" algn="ctr" rotWithShape="0">
                    <a:schemeClr val="tx1"/>
                  </a:outerShdw>
                </a:effectLst>
              </a:rPr>
              <a:t> &amp; Josepha </a:t>
            </a:r>
            <a:r>
              <a:rPr lang="en-US" sz="4800" b="1" dirty="0" err="1" smtClean="0">
                <a:solidFill>
                  <a:schemeClr val="accent5">
                    <a:lumMod val="50000"/>
                  </a:schemeClr>
                </a:solidFill>
                <a:effectLst>
                  <a:outerShdw dist="50800" dir="7200000" algn="ctr" rotWithShape="0">
                    <a:schemeClr val="tx1"/>
                  </a:outerShdw>
                </a:effectLst>
              </a:rPr>
              <a:t>Kestner</a:t>
            </a:r>
            <a:endParaRPr lang="en-US" sz="4800" b="1" dirty="0">
              <a:solidFill>
                <a:schemeClr val="accent5">
                  <a:lumMod val="50000"/>
                </a:schemeClr>
              </a:solidFill>
              <a:effectLst>
                <a:outerShdw dist="50800" dir="7200000" algn="ctr" rotWithShape="0">
                  <a:schemeClr val="tx1"/>
                </a:outerShdw>
              </a:effectLst>
            </a:endParaRPr>
          </a:p>
        </p:txBody>
      </p:sp>
      <p:pic>
        <p:nvPicPr>
          <p:cNvPr id="1027" name="Picture 3"/>
          <p:cNvPicPr>
            <a:picLocks noChangeAspect="1" noChangeArrowheads="1"/>
          </p:cNvPicPr>
          <p:nvPr/>
        </p:nvPicPr>
        <p:blipFill>
          <a:blip r:embed="rId3" cstate="print"/>
          <a:srcRect/>
          <a:stretch>
            <a:fillRect/>
          </a:stretch>
        </p:blipFill>
        <p:spPr bwMode="auto">
          <a:xfrm>
            <a:off x="53975" y="3006725"/>
            <a:ext cx="4213225" cy="3775075"/>
          </a:xfrm>
          <a:prstGeom prst="rect">
            <a:avLst/>
          </a:prstGeom>
          <a:noFill/>
          <a:ln w="25400">
            <a:solidFill>
              <a:schemeClr val="tx1"/>
            </a:solidFill>
            <a:miter lim="800000"/>
            <a:headEnd/>
            <a:tailEnd/>
          </a:ln>
          <a:effectLst/>
        </p:spPr>
      </p:pic>
      <p:sp>
        <p:nvSpPr>
          <p:cNvPr id="9" name="TextBox 8"/>
          <p:cNvSpPr txBox="1"/>
          <p:nvPr/>
        </p:nvSpPr>
        <p:spPr>
          <a:xfrm>
            <a:off x="912134" y="0"/>
            <a:ext cx="2059666"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Antone</a:t>
            </a:r>
            <a:endParaRPr lang="en-US" sz="4800" b="1" dirty="0">
              <a:solidFill>
                <a:schemeClr val="accent5">
                  <a:lumMod val="50000"/>
                </a:schemeClr>
              </a:solidFill>
              <a:effectLst>
                <a:outerShdw dist="50800" dir="7200000" algn="ctr" rotWithShape="0">
                  <a:schemeClr val="tx1"/>
                </a:outerShdw>
              </a:effectLst>
            </a:endParaRPr>
          </a:p>
        </p:txBody>
      </p:sp>
      <p:sp>
        <p:nvSpPr>
          <p:cNvPr id="11" name="TextBox 10"/>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1858</a:t>
            </a:r>
          </a:p>
        </p:txBody>
      </p:sp>
      <p:pic>
        <p:nvPicPr>
          <p:cNvPr id="12" name="Picture 2"/>
          <p:cNvPicPr>
            <a:picLocks noChangeAspect="1" noChangeArrowheads="1"/>
          </p:cNvPicPr>
          <p:nvPr/>
        </p:nvPicPr>
        <p:blipFill>
          <a:blip r:embed="rId4" cstate="print"/>
          <a:srcRect/>
          <a:stretch>
            <a:fillRect/>
          </a:stretch>
        </p:blipFill>
        <p:spPr bwMode="auto">
          <a:xfrm>
            <a:off x="76200" y="2362199"/>
            <a:ext cx="3190088" cy="4419601"/>
          </a:xfrm>
          <a:prstGeom prst="rect">
            <a:avLst/>
          </a:prstGeom>
          <a:noFill/>
          <a:ln w="25400">
            <a:solidFill>
              <a:schemeClr val="tx1"/>
            </a:solidFill>
            <a:miter lim="800000"/>
            <a:headEnd/>
            <a:tailEnd/>
          </a:ln>
          <a:effectLst/>
        </p:spPr>
      </p:pic>
      <p:sp>
        <p:nvSpPr>
          <p:cNvPr id="8" name="TextBox 7"/>
          <p:cNvSpPr txBox="1"/>
          <p:nvPr/>
        </p:nvSpPr>
        <p:spPr>
          <a:xfrm>
            <a:off x="5839087" y="0"/>
            <a:ext cx="2238113"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Josepha</a:t>
            </a:r>
            <a:endParaRPr lang="en-US" sz="4800" b="1" dirty="0">
              <a:solidFill>
                <a:schemeClr val="accent5">
                  <a:lumMod val="50000"/>
                </a:schemeClr>
              </a:solidFill>
              <a:effectLst>
                <a:outerShdw dist="50800" dir="7200000" algn="ctr" rotWithShape="0">
                  <a:schemeClr val="tx1"/>
                </a:outerShdw>
              </a:effectLst>
            </a:endParaRPr>
          </a:p>
        </p:txBody>
      </p:sp>
      <p:sp>
        <p:nvSpPr>
          <p:cNvPr id="13" name="TextBox 12"/>
          <p:cNvSpPr txBox="1"/>
          <p:nvPr/>
        </p:nvSpPr>
        <p:spPr>
          <a:xfrm>
            <a:off x="4267200" y="2697540"/>
            <a:ext cx="4876800" cy="2062103"/>
          </a:xfrm>
          <a:prstGeom prst="rect">
            <a:avLst/>
          </a:prstGeom>
          <a:noFill/>
        </p:spPr>
        <p:txBody>
          <a:bodyPr wrap="square" rtlCol="0">
            <a:spAutoFit/>
          </a:bodyPr>
          <a:lstStyle/>
          <a:p>
            <a:r>
              <a:rPr lang="en-US" sz="3200" dirty="0" smtClean="0"/>
              <a:t>1892: Josepha arrives with  </a:t>
            </a:r>
          </a:p>
          <a:p>
            <a:r>
              <a:rPr lang="en-US" sz="3200" dirty="0" smtClean="0"/>
              <a:t>          sons Joe (7) &amp; Otto (2)</a:t>
            </a:r>
          </a:p>
          <a:p>
            <a:r>
              <a:rPr lang="en-US" sz="3200" dirty="0" smtClean="0"/>
              <a:t>1894-1905: 4 more children</a:t>
            </a:r>
          </a:p>
          <a:p>
            <a:r>
              <a:rPr lang="en-US" sz="3200" dirty="0" smtClean="0"/>
              <a:t>50 years: live/die on farm</a:t>
            </a:r>
          </a:p>
        </p:txBody>
      </p:sp>
      <p:pic>
        <p:nvPicPr>
          <p:cNvPr id="1028" name="Picture 4"/>
          <p:cNvPicPr>
            <a:picLocks noChangeAspect="1" noChangeArrowheads="1"/>
          </p:cNvPicPr>
          <p:nvPr/>
        </p:nvPicPr>
        <p:blipFill>
          <a:blip r:embed="rId5" cstate="print"/>
          <a:srcRect/>
          <a:stretch>
            <a:fillRect/>
          </a:stretch>
        </p:blipFill>
        <p:spPr bwMode="auto">
          <a:xfrm>
            <a:off x="4403725" y="4773612"/>
            <a:ext cx="4664075" cy="1322388"/>
          </a:xfrm>
          <a:prstGeom prst="rect">
            <a:avLst/>
          </a:prstGeom>
          <a:noFill/>
          <a:ln w="9525">
            <a:noFill/>
            <a:miter lim="800000"/>
            <a:headEnd/>
            <a:tailEnd/>
          </a:ln>
          <a:effectLst/>
        </p:spPr>
      </p:pic>
      <p:sp>
        <p:nvSpPr>
          <p:cNvPr id="19" name="TextBox 18"/>
          <p:cNvSpPr txBox="1"/>
          <p:nvPr/>
        </p:nvSpPr>
        <p:spPr>
          <a:xfrm>
            <a:off x="0" y="6273225"/>
            <a:ext cx="9144000" cy="584775"/>
          </a:xfrm>
          <a:prstGeom prst="rect">
            <a:avLst/>
          </a:prstGeom>
          <a:solidFill>
            <a:schemeClr val="bg1">
              <a:lumMod val="85000"/>
            </a:schemeClr>
          </a:solidFill>
        </p:spPr>
        <p:txBody>
          <a:bodyPr wrap="square" rtlCol="0">
            <a:spAutoFit/>
          </a:bodyPr>
          <a:lstStyle/>
          <a:p>
            <a:pPr algn="ctr"/>
            <a:r>
              <a:rPr lang="en-US" sz="3200" b="1" dirty="0" smtClean="0">
                <a:solidFill>
                  <a:srgbClr val="FF0000"/>
                </a:solidFill>
                <a:effectLst>
                  <a:outerShdw dist="38100" dir="3600000" algn="ctr" rotWithShape="0">
                    <a:schemeClr val="tx1"/>
                  </a:outerShdw>
                </a:effectLst>
              </a:rPr>
              <a:t>Where are they buried in a national park?</a:t>
            </a:r>
            <a:endParaRPr lang="en-US" sz="3200" b="1" dirty="0">
              <a:solidFill>
                <a:srgbClr val="FF0000"/>
              </a:solidFill>
              <a:effectLst>
                <a:outerShdw dist="38100" dir="3600000" algn="ctr" rotWithShape="0">
                  <a:schemeClr val="tx1"/>
                </a:outerShdw>
              </a:effectLst>
            </a:endParaRPr>
          </a:p>
        </p:txBody>
      </p:sp>
      <p:sp>
        <p:nvSpPr>
          <p:cNvPr id="6" name="TextBox 5"/>
          <p:cNvSpPr txBox="1"/>
          <p:nvPr/>
        </p:nvSpPr>
        <p:spPr>
          <a:xfrm>
            <a:off x="457200" y="762000"/>
            <a:ext cx="8839200" cy="2554545"/>
          </a:xfrm>
          <a:prstGeom prst="rect">
            <a:avLst/>
          </a:prstGeom>
          <a:noFill/>
        </p:spPr>
        <p:txBody>
          <a:bodyPr wrap="square" rtlCol="0">
            <a:spAutoFit/>
          </a:bodyPr>
          <a:lstStyle/>
          <a:p>
            <a:r>
              <a:rPr lang="en-US" sz="3200" dirty="0" smtClean="0"/>
              <a:t>     1858 . . . . . .  born in Austria . . . . . . . 1861 </a:t>
            </a:r>
          </a:p>
          <a:p>
            <a:r>
              <a:rPr lang="en-US" sz="3200" dirty="0" smtClean="0"/>
              <a:t>     at 25 . .  . . . . . . . . </a:t>
            </a:r>
            <a:r>
              <a:rPr lang="en-US" sz="3200" b="1" dirty="0" smtClean="0"/>
              <a:t>marriage</a:t>
            </a:r>
            <a:r>
              <a:rPr lang="en-US" sz="3200" dirty="0" smtClean="0"/>
              <a:t> . . . . . . . . at 22</a:t>
            </a:r>
          </a:p>
          <a:p>
            <a:r>
              <a:rPr lang="en-US" sz="3200" dirty="0" smtClean="0"/>
              <a:t>		   family </a:t>
            </a:r>
            <a:r>
              <a:rPr lang="en-US" sz="3200" b="1" dirty="0" smtClean="0"/>
              <a:t>immigrates</a:t>
            </a:r>
            <a:r>
              <a:rPr lang="en-US" sz="3200" dirty="0" smtClean="0"/>
              <a:t> to USA</a:t>
            </a:r>
          </a:p>
          <a:p>
            <a:r>
              <a:rPr lang="en-US" sz="3200" dirty="0" smtClean="0"/>
              <a:t>    1891: </a:t>
            </a:r>
            <a:r>
              <a:rPr lang="en-US" sz="3200" dirty="0" err="1" smtClean="0"/>
              <a:t>Antone</a:t>
            </a:r>
            <a:r>
              <a:rPr lang="en-US" sz="3200" dirty="0" smtClean="0"/>
              <a:t> starts subsistence homestead, WA</a:t>
            </a:r>
          </a:p>
          <a:p>
            <a:endParaRPr lang="en-US" sz="32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par>
                                <p:cTn id="8" presetID="50" presetClass="exit" presetSubtype="0" accel="100000" fill="hold" grpId="0" nodeType="withEffect">
                                  <p:stCondLst>
                                    <p:cond delay="0"/>
                                  </p:stCondLst>
                                  <p:childTnLst>
                                    <p:anim calcmode="lin" valueType="num">
                                      <p:cBhvr>
                                        <p:cTn id="9" dur="1000"/>
                                        <p:tgtEl>
                                          <p:spTgt spid="10"/>
                                        </p:tgtEl>
                                        <p:attrNameLst>
                                          <p:attrName>ppt_w</p:attrName>
                                        </p:attrNameLst>
                                      </p:cBhvr>
                                      <p:tavLst>
                                        <p:tav tm="0">
                                          <p:val>
                                            <p:strVal val="ppt_w"/>
                                          </p:val>
                                        </p:tav>
                                        <p:tav tm="100000">
                                          <p:val>
                                            <p:strVal val="ppt_w+.3"/>
                                          </p:val>
                                        </p:tav>
                                      </p:tavLst>
                                    </p:anim>
                                    <p:anim calcmode="lin" valueType="num">
                                      <p:cBhvr>
                                        <p:cTn id="10" dur="1000"/>
                                        <p:tgtEl>
                                          <p:spTgt spid="10"/>
                                        </p:tgtEl>
                                        <p:attrNameLst>
                                          <p:attrName>ppt_h</p:attrName>
                                        </p:attrNameLst>
                                      </p:cBhvr>
                                      <p:tavLst>
                                        <p:tav tm="0">
                                          <p:val>
                                            <p:strVal val="ppt_h"/>
                                          </p:val>
                                        </p:tav>
                                        <p:tav tm="100000">
                                          <p:val>
                                            <p:strVal val="ppt_h"/>
                                          </p:val>
                                        </p:tav>
                                      </p:tavLst>
                                    </p:anim>
                                    <p:animEffect transition="out" filter="fade">
                                      <p:cBhvr>
                                        <p:cTn id="11" dur="1000"/>
                                        <p:tgtEl>
                                          <p:spTgt spid="10"/>
                                        </p:tgtEl>
                                      </p:cBhvr>
                                    </p:animEffect>
                                    <p:set>
                                      <p:cBhvr>
                                        <p:cTn id="12" dur="1" fill="hold">
                                          <p:stCondLst>
                                            <p:cond delay="999"/>
                                          </p:stCondLst>
                                        </p:cTn>
                                        <p:tgtEl>
                                          <p:spTgt spid="1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1"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childTnLst>
                                </p:cTn>
                              </p:par>
                              <p:par>
                                <p:cTn id="34" presetID="10" presetClass="exit" presetSubtype="0" fill="hold" grpId="1" nodeType="withEffect">
                                  <p:stCondLst>
                                    <p:cond delay="0"/>
                                  </p:stCondLst>
                                  <p:childTnLst>
                                    <p:animEffect transition="out" filter="fade">
                                      <p:cBhvr>
                                        <p:cTn id="35" dur="1000"/>
                                        <p:tgtEl>
                                          <p:spTgt spid="8"/>
                                        </p:tgtEl>
                                      </p:cBhvr>
                                    </p:animEffect>
                                    <p:set>
                                      <p:cBhvr>
                                        <p:cTn id="36" dur="1" fill="hold">
                                          <p:stCondLst>
                                            <p:cond delay="999"/>
                                          </p:stCondLst>
                                        </p:cTn>
                                        <p:tgtEl>
                                          <p:spTgt spid="8"/>
                                        </p:tgtEl>
                                        <p:attrNameLst>
                                          <p:attrName>style.visibility</p:attrName>
                                        </p:attrNameLst>
                                      </p:cBhvr>
                                      <p:to>
                                        <p:strVal val="hidden"/>
                                      </p:to>
                                    </p:set>
                                  </p:childTnLst>
                                </p:cTn>
                              </p:par>
                              <p:par>
                                <p:cTn id="37" presetID="35" presetClass="path" presetSubtype="0" accel="50000" decel="50000" fill="hold" grpId="2" nodeType="withEffect">
                                  <p:stCondLst>
                                    <p:cond delay="0"/>
                                  </p:stCondLst>
                                  <p:childTnLst>
                                    <p:animMotion origin="layout" path="M 2.5E-6 3.33333E-6 L -0.33594 0.00625 " pathEditMode="relative" rAng="0" ptsTypes="AA">
                                      <p:cBhvr>
                                        <p:cTn id="38" dur="1000" fill="hold"/>
                                        <p:tgtEl>
                                          <p:spTgt spid="8"/>
                                        </p:tgtEl>
                                        <p:attrNameLst>
                                          <p:attrName>ppt_x</p:attrName>
                                          <p:attrName>ppt_y</p:attrName>
                                        </p:attrNameLst>
                                      </p:cBhvr>
                                      <p:rCtr x="-168" y="3"/>
                                    </p:animMotion>
                                  </p:childTnLst>
                                </p:cTn>
                              </p:par>
                              <p:par>
                                <p:cTn id="39" presetID="10" presetClass="exit" presetSubtype="0" fill="hold" grpId="1" nodeType="withEffect">
                                  <p:stCondLst>
                                    <p:cond delay="0"/>
                                  </p:stCondLst>
                                  <p:childTnLst>
                                    <p:animEffect transition="out" filter="fade">
                                      <p:cBhvr>
                                        <p:cTn id="40" dur="1000"/>
                                        <p:tgtEl>
                                          <p:spTgt spid="9"/>
                                        </p:tgtEl>
                                      </p:cBhvr>
                                    </p:animEffect>
                                    <p:set>
                                      <p:cBhvr>
                                        <p:cTn id="41" dur="1" fill="hold">
                                          <p:stCondLst>
                                            <p:cond delay="999"/>
                                          </p:stCondLst>
                                        </p:cTn>
                                        <p:tgtEl>
                                          <p:spTgt spid="9"/>
                                        </p:tgtEl>
                                        <p:attrNameLst>
                                          <p:attrName>style.visibility</p:attrName>
                                        </p:attrNameLst>
                                      </p:cBhvr>
                                      <p:to>
                                        <p:strVal val="hidden"/>
                                      </p:to>
                                    </p:set>
                                  </p:childTnLst>
                                </p:cTn>
                              </p:par>
                              <p:par>
                                <p:cTn id="42" presetID="35" presetClass="path" presetSubtype="0" accel="50000" decel="50000" fill="hold" grpId="2" nodeType="withEffect">
                                  <p:stCondLst>
                                    <p:cond delay="0"/>
                                  </p:stCondLst>
                                  <p:childTnLst>
                                    <p:animMotion origin="layout" path="M 3.61111E-6 3.33333E-6 L -0.079 -0.00486 " pathEditMode="relative" rAng="0" ptsTypes="AA">
                                      <p:cBhvr>
                                        <p:cTn id="43" dur="1000" fill="hold"/>
                                        <p:tgtEl>
                                          <p:spTgt spid="9"/>
                                        </p:tgtEl>
                                        <p:attrNameLst>
                                          <p:attrName>ppt_x</p:attrName>
                                          <p:attrName>ppt_y</p:attrName>
                                        </p:attrNameLst>
                                      </p:cBhvr>
                                      <p:rCtr x="-40" y="-3"/>
                                    </p:animMotion>
                                  </p:childTnLst>
                                </p:cTn>
                              </p:par>
                              <p:par>
                                <p:cTn id="44" presetID="10" presetClass="entr" presetSubtype="0" fill="hold" grpId="1"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Effect transition="in" filter="fade">
                                      <p:cBhvr>
                                        <p:cTn id="50" dur="1000"/>
                                        <p:tgtEl>
                                          <p:spTgt spid="6">
                                            <p:txEl>
                                              <p:pRg st="2" end="2"/>
                                            </p:txEl>
                                          </p:spTgt>
                                        </p:tgtEl>
                                      </p:cBhvr>
                                    </p:animEffect>
                                  </p:childTnLst>
                                </p:cTn>
                              </p:par>
                              <p:par>
                                <p:cTn id="51" presetID="39" presetClass="exit" presetSubtype="0" decel="100000" fill="hold" nodeType="withEffect">
                                  <p:stCondLst>
                                    <p:cond delay="0"/>
                                  </p:stCondLst>
                                  <p:childTnLst>
                                    <p:anim calcmode="lin" valueType="num">
                                      <p:cBhvr>
                                        <p:cTn id="52" dur="1000"/>
                                        <p:tgtEl>
                                          <p:spTgt spid="12"/>
                                        </p:tgtEl>
                                        <p:attrNameLst>
                                          <p:attrName>ppt_h</p:attrName>
                                        </p:attrNameLst>
                                      </p:cBhvr>
                                      <p:tavLst>
                                        <p:tav tm="0">
                                          <p:val>
                                            <p:strVal val="ppt_h"/>
                                          </p:val>
                                        </p:tav>
                                        <p:tav tm="50000">
                                          <p:val>
                                            <p:strVal val="ppt_h/20"/>
                                          </p:val>
                                        </p:tav>
                                        <p:tav tm="100000">
                                          <p:val>
                                            <p:strVal val="ppt_h/20"/>
                                          </p:val>
                                        </p:tav>
                                      </p:tavLst>
                                    </p:anim>
                                    <p:anim calcmode="lin" valueType="num">
                                      <p:cBhvr>
                                        <p:cTn id="53" dur="1000"/>
                                        <p:tgtEl>
                                          <p:spTgt spid="12"/>
                                        </p:tgtEl>
                                        <p:attrNameLst>
                                          <p:attrName>ppt_w</p:attrName>
                                        </p:attrNameLst>
                                      </p:cBhvr>
                                      <p:tavLst>
                                        <p:tav tm="0">
                                          <p:val>
                                            <p:strVal val="ppt_w"/>
                                          </p:val>
                                        </p:tav>
                                        <p:tav tm="50000">
                                          <p:val>
                                            <p:strVal val="ppt_w+.3"/>
                                          </p:val>
                                        </p:tav>
                                        <p:tav tm="100000">
                                          <p:val>
                                            <p:strVal val="ppt_w+.3"/>
                                          </p:val>
                                        </p:tav>
                                      </p:tavLst>
                                    </p:anim>
                                    <p:anim calcmode="lin" valueType="num">
                                      <p:cBhvr>
                                        <p:cTn id="54" dur="1000"/>
                                        <p:tgtEl>
                                          <p:spTgt spid="12"/>
                                        </p:tgtEl>
                                        <p:attrNameLst>
                                          <p:attrName>ppt_x</p:attrName>
                                        </p:attrNameLst>
                                      </p:cBhvr>
                                      <p:tavLst>
                                        <p:tav tm="0">
                                          <p:val>
                                            <p:strVal val="ppt_x"/>
                                          </p:val>
                                        </p:tav>
                                        <p:tav tm="50000">
                                          <p:val>
                                            <p:strVal val="ppt_x"/>
                                          </p:val>
                                        </p:tav>
                                        <p:tav tm="100000">
                                          <p:val>
                                            <p:strVal val="ppt_x-.3"/>
                                          </p:val>
                                        </p:tav>
                                      </p:tavLst>
                                    </p:anim>
                                    <p:anim calcmode="lin" valueType="num">
                                      <p:cBhvr>
                                        <p:cTn id="55" dur="1000"/>
                                        <p:tgtEl>
                                          <p:spTgt spid="12"/>
                                        </p:tgtEl>
                                        <p:attrNameLst>
                                          <p:attrName>ppt_y</p:attrName>
                                        </p:attrNameLst>
                                      </p:cBhvr>
                                      <p:tavLst>
                                        <p:tav tm="0">
                                          <p:val>
                                            <p:strVal val="ppt_y"/>
                                          </p:val>
                                        </p:tav>
                                        <p:tav tm="100000">
                                          <p:val>
                                            <p:strVal val="ppt_y"/>
                                          </p:val>
                                        </p:tav>
                                      </p:tavLst>
                                    </p:anim>
                                    <p:set>
                                      <p:cBhvr>
                                        <p:cTn id="56" dur="1" fill="hold">
                                          <p:stCondLst>
                                            <p:cond delay="999"/>
                                          </p:stCondLst>
                                        </p:cTn>
                                        <p:tgtEl>
                                          <p:spTgt spid="12"/>
                                        </p:tgtEl>
                                        <p:attrNameLst>
                                          <p:attrName>style.visibility</p:attrName>
                                        </p:attrNameLst>
                                      </p:cBhvr>
                                      <p:to>
                                        <p:strVal val="hidden"/>
                                      </p:to>
                                    </p:set>
                                  </p:childTnLst>
                                </p:cTn>
                              </p:par>
                            </p:childTnLst>
                          </p:cTn>
                        </p:par>
                        <p:par>
                          <p:cTn id="57" fill="hold">
                            <p:stCondLst>
                              <p:cond delay="2000"/>
                            </p:stCondLst>
                            <p:childTnLst>
                              <p:par>
                                <p:cTn id="58" presetID="10" presetClass="entr" presetSubtype="0" fill="hold" nodeType="afterEffect">
                                  <p:stCondLst>
                                    <p:cond delay="0"/>
                                  </p:stCondLst>
                                  <p:childTnLst>
                                    <p:set>
                                      <p:cBhvr>
                                        <p:cTn id="59" dur="1" fill="hold">
                                          <p:stCondLst>
                                            <p:cond delay="0"/>
                                          </p:stCondLst>
                                        </p:cTn>
                                        <p:tgtEl>
                                          <p:spTgt spid="6">
                                            <p:txEl>
                                              <p:pRg st="3" end="3"/>
                                            </p:txEl>
                                          </p:spTgt>
                                        </p:tgtEl>
                                        <p:attrNameLst>
                                          <p:attrName>style.visibility</p:attrName>
                                        </p:attrNameLst>
                                      </p:cBhvr>
                                      <p:to>
                                        <p:strVal val="visible"/>
                                      </p:to>
                                    </p:set>
                                    <p:animEffect transition="in" filter="fade">
                                      <p:cBhvr>
                                        <p:cTn id="60" dur="1000"/>
                                        <p:tgtEl>
                                          <p:spTgt spid="6">
                                            <p:txEl>
                                              <p:pRg st="3" end="3"/>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027"/>
                                        </p:tgtEl>
                                        <p:attrNameLst>
                                          <p:attrName>style.visibility</p:attrName>
                                        </p:attrNameLst>
                                      </p:cBhvr>
                                      <p:to>
                                        <p:strVal val="visible"/>
                                      </p:to>
                                    </p:set>
                                    <p:animEffect transition="in" filter="fade">
                                      <p:cBhvr>
                                        <p:cTn id="63" dur="1000"/>
                                        <p:tgtEl>
                                          <p:spTgt spid="102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
                                            <p:txEl>
                                              <p:pRg st="0" end="0"/>
                                            </p:txEl>
                                          </p:spTgt>
                                        </p:tgtEl>
                                        <p:attrNameLst>
                                          <p:attrName>style.visibility</p:attrName>
                                        </p:attrNameLst>
                                      </p:cBhvr>
                                      <p:to>
                                        <p:strVal val="visible"/>
                                      </p:to>
                                    </p:set>
                                    <p:animEffect transition="in" filter="fade">
                                      <p:cBhvr>
                                        <p:cTn id="68" dur="1000"/>
                                        <p:tgtEl>
                                          <p:spTgt spid="13">
                                            <p:txEl>
                                              <p:pRg st="0" end="0"/>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13">
                                            <p:txEl>
                                              <p:pRg st="1" end="1"/>
                                            </p:txEl>
                                          </p:spTgt>
                                        </p:tgtEl>
                                        <p:attrNameLst>
                                          <p:attrName>style.visibility</p:attrName>
                                        </p:attrNameLst>
                                      </p:cBhvr>
                                      <p:to>
                                        <p:strVal val="visible"/>
                                      </p:to>
                                    </p:set>
                                    <p:animEffect transition="in" filter="fade">
                                      <p:cBhvr>
                                        <p:cTn id="71" dur="1000"/>
                                        <p:tgtEl>
                                          <p:spTgt spid="13">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3">
                                            <p:txEl>
                                              <p:pRg st="2" end="2"/>
                                            </p:txEl>
                                          </p:spTgt>
                                        </p:tgtEl>
                                        <p:attrNameLst>
                                          <p:attrName>style.visibility</p:attrName>
                                        </p:attrNameLst>
                                      </p:cBhvr>
                                      <p:to>
                                        <p:strVal val="visible"/>
                                      </p:to>
                                    </p:set>
                                    <p:animEffect transition="in" filter="fade">
                                      <p:cBhvr>
                                        <p:cTn id="76" dur="1000"/>
                                        <p:tgtEl>
                                          <p:spTgt spid="13">
                                            <p:txEl>
                                              <p:pRg st="2" end="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3">
                                            <p:txEl>
                                              <p:pRg st="3" end="3"/>
                                            </p:txEl>
                                          </p:spTgt>
                                        </p:tgtEl>
                                        <p:attrNameLst>
                                          <p:attrName>style.visibility</p:attrName>
                                        </p:attrNameLst>
                                      </p:cBhvr>
                                      <p:to>
                                        <p:strVal val="visible"/>
                                      </p:to>
                                    </p:set>
                                    <p:animEffect transition="in" filter="fade">
                                      <p:cBhvr>
                                        <p:cTn id="81" dur="1000"/>
                                        <p:tgtEl>
                                          <p:spTgt spid="13">
                                            <p:txEl>
                                              <p:pRg st="3" end="3"/>
                                            </p:txEl>
                                          </p:spTgt>
                                        </p:tgtEl>
                                      </p:cBhvr>
                                    </p:animEffect>
                                  </p:childTnLst>
                                </p:cTn>
                              </p:par>
                              <p:par>
                                <p:cTn id="82" presetID="10" presetClass="entr" presetSubtype="0" fill="hold" nodeType="withEffect">
                                  <p:stCondLst>
                                    <p:cond delay="0"/>
                                  </p:stCondLst>
                                  <p:childTnLst>
                                    <p:set>
                                      <p:cBhvr>
                                        <p:cTn id="83" dur="1" fill="hold">
                                          <p:stCondLst>
                                            <p:cond delay="0"/>
                                          </p:stCondLst>
                                        </p:cTn>
                                        <p:tgtEl>
                                          <p:spTgt spid="1028"/>
                                        </p:tgtEl>
                                        <p:attrNameLst>
                                          <p:attrName>style.visibility</p:attrName>
                                        </p:attrNameLst>
                                      </p:cBhvr>
                                      <p:to>
                                        <p:strVal val="visible"/>
                                      </p:to>
                                    </p:set>
                                    <p:animEffect transition="in" filter="fade">
                                      <p:cBhvr>
                                        <p:cTn id="84" dur="1000"/>
                                        <p:tgtEl>
                                          <p:spTgt spid="1028"/>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p:cTn id="89" dur="1000" fill="hold"/>
                                        <p:tgtEl>
                                          <p:spTgt spid="19"/>
                                        </p:tgtEl>
                                        <p:attrNameLst>
                                          <p:attrName>ppt_w</p:attrName>
                                        </p:attrNameLst>
                                      </p:cBhvr>
                                      <p:tavLst>
                                        <p:tav tm="0">
                                          <p:val>
                                            <p:fltVal val="0"/>
                                          </p:val>
                                        </p:tav>
                                        <p:tav tm="100000">
                                          <p:val>
                                            <p:strVal val="#ppt_w"/>
                                          </p:val>
                                        </p:tav>
                                      </p:tavLst>
                                    </p:anim>
                                    <p:anim calcmode="lin" valueType="num">
                                      <p:cBhvr>
                                        <p:cTn id="90" dur="1000" fill="hold"/>
                                        <p:tgtEl>
                                          <p:spTgt spid="19"/>
                                        </p:tgtEl>
                                        <p:attrNameLst>
                                          <p:attrName>ppt_h</p:attrName>
                                        </p:attrNameLst>
                                      </p:cBhvr>
                                      <p:tavLst>
                                        <p:tav tm="0">
                                          <p:val>
                                            <p:fltVal val="0"/>
                                          </p:val>
                                        </p:tav>
                                        <p:tav tm="100000">
                                          <p:val>
                                            <p:strVal val="#ppt_h"/>
                                          </p:val>
                                        </p:tav>
                                      </p:tavLst>
                                    </p:anim>
                                    <p:animEffect transition="in" filter="fade">
                                      <p:cBhvr>
                                        <p:cTn id="9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9" grpId="0"/>
      <p:bldP spid="9" grpId="1"/>
      <p:bldP spid="9" grpId="2"/>
      <p:bldP spid="11" grpId="0"/>
      <p:bldP spid="11" grpId="1"/>
      <p:bldP spid="8" grpId="0"/>
      <p:bldP spid="8" grpId="1"/>
      <p:bldP spid="8" grpId="2"/>
      <p:bldP spid="19" grpId="0" animBg="1"/>
    </p:bld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24191238"/>
          </a:xfrm>
          <a:prstGeom prst="rect">
            <a:avLst/>
          </a:prstGeom>
        </p:spPr>
        <p:txBody>
          <a:bodyPr wrap="square">
            <a:spAutoFit/>
          </a:bodyPr>
          <a:lstStyle/>
          <a:p>
            <a:r>
              <a:rPr lang="en-US" b="1" dirty="0" err="1" smtClean="0"/>
              <a:t>Antone</a:t>
            </a:r>
            <a:r>
              <a:rPr lang="en-US" b="1" dirty="0" smtClean="0"/>
              <a:t> and Josepha </a:t>
            </a:r>
            <a:r>
              <a:rPr lang="en-US" b="1" dirty="0" err="1" smtClean="0"/>
              <a:t>Kestner</a:t>
            </a:r>
            <a:endParaRPr lang="en-US" b="1" dirty="0" smtClean="0"/>
          </a:p>
          <a:p>
            <a:endParaRPr lang="en-US" b="1" dirty="0" smtClean="0"/>
          </a:p>
          <a:p>
            <a:r>
              <a:rPr lang="en-US" b="1" dirty="0" smtClean="0">
                <a:hlinkClick r:id="rId3"/>
              </a:rPr>
              <a:t>http://npshistory.com/publications/olym/nr-kestner-homestead.pdf</a:t>
            </a:r>
            <a:endParaRPr lang="en-US" b="1" dirty="0" smtClean="0"/>
          </a:p>
          <a:p>
            <a:r>
              <a:rPr lang="en-US" dirty="0" smtClean="0"/>
              <a:t>	By the time white settlers reached the Olympic Peninsula, five Indian reservations had been established at the Makah, Quileute, Hoh, Quinault, and Skokomish river mouths. During the 1850s, settlers began claiming land around the east and north coastal fringes of the peninsula in about 20 areas. Some of these were at Port Townsend, Sequim, and Dungeness. During the 1860s-1880s, small colonies were established in La Push, Clallam Bay, and </a:t>
            </a:r>
            <a:r>
              <a:rPr lang="en-US" dirty="0" err="1" smtClean="0"/>
              <a:t>Pysht</a:t>
            </a:r>
            <a:r>
              <a:rPr lang="en-US" dirty="0" smtClean="0"/>
              <a:t>. During the 1880s-1890s, isolated settlements and individual homesteaders circled the uninhabited core of the peninsula. In 1891 homesteaders interested in farming began to move inland where land was still available. Favored sites were around Lake Crescent, Lake </a:t>
            </a:r>
            <a:r>
              <a:rPr lang="en-US" dirty="0" err="1" smtClean="0"/>
              <a:t>Ozette</a:t>
            </a:r>
            <a:r>
              <a:rPr lang="en-US" dirty="0" smtClean="0"/>
              <a:t>, Lake Quinault, and Lake Cushman, and along creek and river drainages such as the Elwha, Sol Due, </a:t>
            </a:r>
            <a:r>
              <a:rPr lang="en-US" dirty="0" err="1" smtClean="0"/>
              <a:t>Bogachiel</a:t>
            </a:r>
            <a:r>
              <a:rPr lang="en-US" dirty="0" smtClean="0"/>
              <a:t>, Hoh, Queets, and Quinault.</a:t>
            </a:r>
          </a:p>
          <a:p>
            <a:r>
              <a:rPr lang="en-US" dirty="0" smtClean="0"/>
              <a:t>	White settlement of the upper Quinault River Valley, like </a:t>
            </a:r>
          </a:p>
          <a:p>
            <a:r>
              <a:rPr lang="en-US" dirty="0" smtClean="0"/>
              <a:t>other interior river valleys on the Olympic Peninsula, did not begin </a:t>
            </a:r>
          </a:p>
          <a:p>
            <a:r>
              <a:rPr lang="en-US" dirty="0" smtClean="0"/>
              <a:t>until the late 1880s. The three earliest known settlers arrived in 1888 </a:t>
            </a:r>
          </a:p>
          <a:p>
            <a:r>
              <a:rPr lang="en-US" dirty="0" smtClean="0"/>
              <a:t>and claimed land at the northeast end of the lake and on bottomland </a:t>
            </a:r>
          </a:p>
          <a:p>
            <a:r>
              <a:rPr lang="en-US" dirty="0" smtClean="0"/>
              <a:t>about two miles northeast of the lake. Ziegler Creek, emptying into </a:t>
            </a:r>
          </a:p>
          <a:p>
            <a:r>
              <a:rPr lang="en-US" dirty="0" smtClean="0"/>
              <a:t>Lake Quinault on the northeast, is presumably named for pioneering </a:t>
            </a:r>
          </a:p>
          <a:p>
            <a:r>
              <a:rPr lang="en-US" dirty="0" smtClean="0"/>
              <a:t>settler Frank Ziegler. By the end of 1890, nineteen others had settled </a:t>
            </a:r>
          </a:p>
          <a:p>
            <a:r>
              <a:rPr lang="en-US" dirty="0" smtClean="0"/>
              <a:t>In the Quinault Valley northeast of the lake and at the north and east</a:t>
            </a:r>
          </a:p>
          <a:p>
            <a:r>
              <a:rPr lang="en-US" dirty="0" smtClean="0"/>
              <a:t> end of Lake Quinault. This community of early Quinault settlers included</a:t>
            </a:r>
          </a:p>
          <a:p>
            <a:r>
              <a:rPr lang="en-US" dirty="0" smtClean="0"/>
              <a:t> those whose names appear on present-day maps of the area, such as </a:t>
            </a:r>
          </a:p>
          <a:p>
            <a:r>
              <a:rPr lang="en-US" dirty="0" err="1" smtClean="0"/>
              <a:t>Antone</a:t>
            </a:r>
            <a:r>
              <a:rPr lang="en-US" dirty="0" smtClean="0"/>
              <a:t> </a:t>
            </a:r>
            <a:r>
              <a:rPr lang="en-US" dirty="0" err="1" smtClean="0"/>
              <a:t>Kestner</a:t>
            </a:r>
            <a:r>
              <a:rPr lang="en-US" dirty="0" smtClean="0"/>
              <a:t> (</a:t>
            </a:r>
            <a:r>
              <a:rPr lang="en-US" dirty="0" err="1" smtClean="0"/>
              <a:t>Kestner</a:t>
            </a:r>
            <a:r>
              <a:rPr lang="en-US" dirty="0" smtClean="0"/>
              <a:t> Creek), A.R. Merriman (Merriman Creek and Merriman Falls), and a Mr. </a:t>
            </a:r>
            <a:r>
              <a:rPr lang="en-US" dirty="0" err="1" smtClean="0"/>
              <a:t>Gatton</a:t>
            </a:r>
            <a:r>
              <a:rPr lang="en-US" dirty="0" smtClean="0"/>
              <a:t> (</a:t>
            </a:r>
            <a:r>
              <a:rPr lang="en-US" dirty="0" err="1" smtClean="0"/>
              <a:t>Gatton</a:t>
            </a:r>
            <a:r>
              <a:rPr lang="en-US" dirty="0" smtClean="0"/>
              <a:t> Creek).</a:t>
            </a:r>
          </a:p>
          <a:p>
            <a:r>
              <a:rPr lang="en-US" dirty="0" smtClean="0"/>
              <a:t>	Subsistence farming was the primary pursuit of settlers with the ambition of permanent occupancy. After initially constructing a house, settlers immediately turned to clearing, slashing, and cultivating the land. Early surveyors reported that bottom and bench land had abundant, rich, black loam alluvial soil, well adapted to agriculture. Quinault settlers planted good-sized fields of grain, clover, and hay for grazing, as well as smaller parcels of vegetables. Within 20 years of initial settlement, cultivated fields ranged in size from three to thirty acres. Several settlers planted small orchards. Both cleared and cultivated acres were fenced. Nearly every homestead had one or more barns. Sheds, shops, root houses, and other outbuildings typified these early homestead farm units. </a:t>
            </a:r>
          </a:p>
          <a:p>
            <a:r>
              <a:rPr lang="en-US" dirty="0" smtClean="0"/>
              <a:t>	Settlers in the upper Quinault Valley faced problems similar to those encountered elsewhere in the interior west side of the Olympic Peninsula: isolation from the outside world; thick, dense forests and underbrush along the river bottom; and long months of heavy precipitation. In addition to geographic and climatic constraints, an approximately 200,000-acre swath of land, taking in much of the lower lake itself, as well as a portion of land on the southwestern end of Lake Quinault, was established as the Quinault Indian reservation in 1873 and thus closed to homesteading.</a:t>
            </a:r>
          </a:p>
          <a:p>
            <a:r>
              <a:rPr lang="en-US" dirty="0" smtClean="0"/>
              <a:t>	 The </a:t>
            </a:r>
            <a:r>
              <a:rPr lang="en-US" dirty="0" err="1" smtClean="0"/>
              <a:t>Kestner</a:t>
            </a:r>
            <a:r>
              <a:rPr lang="en-US" dirty="0" smtClean="0"/>
              <a:t> Homestead Site, built 1897, is the oldest surviving settler-built homestead still extant on the Olympic Peninsula  The </a:t>
            </a:r>
            <a:r>
              <a:rPr lang="en-US" dirty="0" err="1" smtClean="0"/>
              <a:t>Kestners</a:t>
            </a:r>
            <a:r>
              <a:rPr lang="en-US" dirty="0" smtClean="0"/>
              <a:t> built their homestead on the northeast side of Lake Quinault over a period of years, clearing the dense forest north of the Quinault River. In addition to the forest, which provided building materials, the site also had a water supply. As the site developed, the spatial organization of the </a:t>
            </a:r>
            <a:r>
              <a:rPr lang="en-US" dirty="0" err="1" smtClean="0"/>
              <a:t>Kestner</a:t>
            </a:r>
            <a:r>
              <a:rPr lang="en-US" dirty="0" smtClean="0"/>
              <a:t> Homestead focused on the cluster of buildings in the center of the cleared area. Although the number of structures within this area fluctuated over the years, the general use and function remained the same throughout the historic period. Primary buildings in this area included the main residence, storage buildings, and a number of smaller outbuildings. Immediately surrounding the complex were a number of informal work areas connecting the pastures (north) and croplands (domestic garden) (east), and a relatively large fruit orchard to the south with pear, cherry, and apple trees. Documentation suggests that all three pastures, the orchard, and the garden were fenced. Historically, primary access to the site was from the south, crossing a bridge over </a:t>
            </a:r>
            <a:r>
              <a:rPr lang="en-US" dirty="0" err="1" smtClean="0"/>
              <a:t>Kestner</a:t>
            </a:r>
            <a:r>
              <a:rPr lang="en-US" dirty="0" smtClean="0"/>
              <a:t> Creek. Another access road entered the site from the west.</a:t>
            </a:r>
          </a:p>
          <a:p>
            <a:r>
              <a:rPr lang="en-US" dirty="0" smtClean="0"/>
              <a:t>	 Activities on the </a:t>
            </a:r>
            <a:r>
              <a:rPr lang="en-US" dirty="0" err="1" smtClean="0"/>
              <a:t>Kestner</a:t>
            </a:r>
            <a:r>
              <a:rPr lang="en-US" dirty="0" smtClean="0"/>
              <a:t> property focused on subsistence, agriculture, and ranching. Early on in the development of the site, land was cleared to provide space for buildings, pasture, crops, and an orchard. Beef cattle, milk cows, sheep and work horses grazed in the pastures</a:t>
            </a:r>
          </a:p>
          <a:p>
            <a:r>
              <a:rPr lang="en-US" dirty="0" smtClean="0"/>
              <a:t>and forest. The land within the building cluster was used for kitchen and flower gardens and for raising chickens, geese, and pigs. </a:t>
            </a:r>
          </a:p>
          <a:p>
            <a:r>
              <a:rPr lang="en-US" dirty="0" smtClean="0"/>
              <a:t>	 Most of the land cleared by the </a:t>
            </a:r>
            <a:r>
              <a:rPr lang="en-US" dirty="0" err="1" smtClean="0"/>
              <a:t>Kestners</a:t>
            </a:r>
            <a:r>
              <a:rPr lang="en-US" dirty="0" smtClean="0"/>
              <a:t> was used for pasture and hay production. The field east of the complex, across </a:t>
            </a:r>
            <a:r>
              <a:rPr lang="en-US" dirty="0" err="1" smtClean="0"/>
              <a:t>Kestner</a:t>
            </a:r>
            <a:r>
              <a:rPr lang="en-US" dirty="0" smtClean="0"/>
              <a:t> Creek, was used for hay. The north and west fields totaled about 10 acres and historically were the largest in the Quinault Valley. Remnant tree stumps supporting young conifer trees (nurse logs) are present at the east end of the east field: these features are characteristic of homesteading in a forest—if the stump was too large to remove by hand, crops were planted around it. The open field across from the house historically had a vegetable garden with potatoes, carrots, cabbage, corn, and other vegetables. Oats and corn were grown and harvested for livestock feed. The fenced area south of the house was set aside for the orchard. During the historic period, there were approximately 30 trees, a combination of apple, cherry, crabapple, and pear. The small kitchen garden was located between the house and barn. A fenced flower garden contained geraniums, bleeding heart, and a rose bush; the rose bush remains south of the house, supported by the orchard fence. It is the only ornamental plant in the building cluster. Scattered remnant daffodils south of the orchard and west of the North Shore Road entrance mark the location of a school house once located on the property.</a:t>
            </a:r>
          </a:p>
          <a:p>
            <a:r>
              <a:rPr lang="en-US" dirty="0" smtClean="0"/>
              <a:t>	Anton </a:t>
            </a:r>
            <a:r>
              <a:rPr lang="en-US" dirty="0" err="1" smtClean="0"/>
              <a:t>Kestner</a:t>
            </a:r>
            <a:r>
              <a:rPr lang="en-US" dirty="0" smtClean="0"/>
              <a:t> built a small cabin and cleared a vegetable plot on the property in 1897. This was a requirement of the government in giving individuals property: settlers were required to build on and cultivate their land in order to claim it as an official homestead. When it was demolished in a flood, a second house was built in 1900-1905. It was a simple building, rectangular in shape, 1-1/2 stories in height, and had a gable roof covered with shakes. Nearly every homestead had one or more barns. Anton </a:t>
            </a:r>
            <a:r>
              <a:rPr lang="en-US" dirty="0" err="1" smtClean="0"/>
              <a:t>Kestner</a:t>
            </a:r>
            <a:r>
              <a:rPr lang="en-US" dirty="0" smtClean="0"/>
              <a:t> erected three barns on his property along </a:t>
            </a:r>
            <a:r>
              <a:rPr lang="en-US" dirty="0" err="1" smtClean="0"/>
              <a:t>Kestner</a:t>
            </a:r>
            <a:r>
              <a:rPr lang="en-US" dirty="0" smtClean="0"/>
              <a:t> Creek one mile northeast of Quinault Lake: one, measuring 54' by 112', was among the largest in the valley. </a:t>
            </a:r>
          </a:p>
          <a:p>
            <a:endParaRPr lang="en-US" dirty="0" smtClean="0"/>
          </a:p>
          <a:p>
            <a:endParaRPr lang="en-US" b="1" dirty="0" smtClean="0"/>
          </a:p>
          <a:p>
            <a:endParaRPr lang="en-US" b="1" dirty="0" smtClean="0"/>
          </a:p>
        </p:txBody>
      </p:sp>
      <p:pic>
        <p:nvPicPr>
          <p:cNvPr id="1026" name="Picture 2"/>
          <p:cNvPicPr>
            <a:picLocks noChangeAspect="1" noChangeArrowheads="1"/>
          </p:cNvPicPr>
          <p:nvPr/>
        </p:nvPicPr>
        <p:blipFill>
          <a:blip r:embed="rId4" cstate="print"/>
          <a:srcRect/>
          <a:stretch>
            <a:fillRect/>
          </a:stretch>
        </p:blipFill>
        <p:spPr bwMode="auto">
          <a:xfrm>
            <a:off x="6934200" y="3429000"/>
            <a:ext cx="2133600" cy="2955925"/>
          </a:xfrm>
          <a:prstGeom prst="rect">
            <a:avLst/>
          </a:prstGeom>
          <a:noFill/>
          <a:ln w="9525">
            <a:noFill/>
            <a:miter lim="800000"/>
            <a:headEnd/>
            <a:tailEnd/>
          </a:ln>
          <a:effectLst/>
        </p:spPr>
      </p:pic>
      <p:pic>
        <p:nvPicPr>
          <p:cNvPr id="37890" name="Picture 2" descr="Picture of "/>
          <p:cNvPicPr>
            <a:picLocks noChangeAspect="1" noChangeArrowheads="1"/>
          </p:cNvPicPr>
          <p:nvPr/>
        </p:nvPicPr>
        <p:blipFill>
          <a:blip r:embed="rId5" cstate="print"/>
          <a:srcRect/>
          <a:stretch>
            <a:fillRect/>
          </a:stretch>
        </p:blipFill>
        <p:spPr bwMode="auto">
          <a:xfrm>
            <a:off x="8763000" y="3657600"/>
            <a:ext cx="2381250" cy="1790701"/>
          </a:xfrm>
          <a:prstGeom prst="rect">
            <a:avLst/>
          </a:prstGeom>
          <a:noFill/>
        </p:spPr>
      </p:pic>
      <p:pic>
        <p:nvPicPr>
          <p:cNvPr id="37891" name="Picture 3"/>
          <p:cNvPicPr>
            <a:picLocks noChangeAspect="1" noChangeArrowheads="1"/>
          </p:cNvPicPr>
          <p:nvPr/>
        </p:nvPicPr>
        <p:blipFill>
          <a:blip r:embed="rId6" cstate="print"/>
          <a:srcRect/>
          <a:stretch>
            <a:fillRect/>
          </a:stretch>
        </p:blipFill>
        <p:spPr bwMode="auto">
          <a:xfrm>
            <a:off x="8686800" y="5486400"/>
            <a:ext cx="2381250" cy="17907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2900281" cy="369332"/>
          </a:xfrm>
          <a:prstGeom prst="rect">
            <a:avLst/>
          </a:prstGeom>
        </p:spPr>
        <p:txBody>
          <a:bodyPr wrap="none">
            <a:spAutoFit/>
          </a:bodyPr>
          <a:lstStyle/>
          <a:p>
            <a:r>
              <a:rPr lang="en-US" b="1" dirty="0" err="1" smtClean="0"/>
              <a:t>Antone</a:t>
            </a:r>
            <a:r>
              <a:rPr lang="en-US" b="1" dirty="0" smtClean="0"/>
              <a:t> and Josepha </a:t>
            </a:r>
            <a:r>
              <a:rPr lang="en-US" b="1" dirty="0" err="1" smtClean="0"/>
              <a:t>Kestner</a:t>
            </a:r>
            <a:endParaRPr lang="en-US" b="1" dirty="0" smtClean="0"/>
          </a:p>
        </p:txBody>
      </p:sp>
      <p:sp useBgFill="1">
        <p:nvSpPr>
          <p:cNvPr id="3" name="Rectangle 2"/>
          <p:cNvSpPr/>
          <p:nvPr/>
        </p:nvSpPr>
        <p:spPr>
          <a:xfrm>
            <a:off x="0" y="304800"/>
            <a:ext cx="9144000" cy="10064294"/>
          </a:xfrm>
          <a:prstGeom prst="rect">
            <a:avLst/>
          </a:prstGeom>
        </p:spPr>
        <p:txBody>
          <a:bodyPr wrap="square">
            <a:spAutoFit/>
          </a:bodyPr>
          <a:lstStyle/>
          <a:p>
            <a:endParaRPr lang="en-US" dirty="0" smtClean="0"/>
          </a:p>
          <a:p>
            <a:r>
              <a:rPr lang="en-US" dirty="0" smtClean="0">
                <a:hlinkClick r:id="rId3"/>
              </a:rPr>
              <a:t>https://www.quinaultrainforest.com/pages/history.html</a:t>
            </a:r>
            <a:endParaRPr lang="en-US" dirty="0" smtClean="0"/>
          </a:p>
          <a:p>
            <a:r>
              <a:rPr lang="en-US" dirty="0" smtClean="0"/>
              <a:t>“In 1891, Anton </a:t>
            </a:r>
            <a:r>
              <a:rPr lang="en-US" dirty="0" err="1" smtClean="0"/>
              <a:t>Kestner</a:t>
            </a:r>
            <a:r>
              <a:rPr lang="en-US" dirty="0" smtClean="0"/>
              <a:t> took a homestead at Quinault. The following year, 1892, Josepha with their two sons joined him. They landed at </a:t>
            </a:r>
            <a:r>
              <a:rPr lang="en-US" dirty="0" err="1" smtClean="0"/>
              <a:t>Oyehut</a:t>
            </a:r>
            <a:r>
              <a:rPr lang="en-US" dirty="0" smtClean="0"/>
              <a:t>, followed the beach to </a:t>
            </a:r>
            <a:r>
              <a:rPr lang="en-US" dirty="0" err="1" smtClean="0"/>
              <a:t>Taholah</a:t>
            </a:r>
            <a:r>
              <a:rPr lang="en-US" dirty="0" smtClean="0"/>
              <a:t>, and took a canoe up the Quinault River. The journey to their claim on the north side of the valley above the lake, consumed about a week.”</a:t>
            </a:r>
          </a:p>
          <a:p>
            <a:endParaRPr lang="en-US" dirty="0" smtClean="0"/>
          </a:p>
          <a:p>
            <a:r>
              <a:rPr lang="en-US" dirty="0" smtClean="0">
                <a:hlinkClick r:id="rId4"/>
              </a:rPr>
              <a:t>https://www.ancestry.com/antone-kestner-24-4jb0g</a:t>
            </a:r>
            <a:endParaRPr lang="en-US" dirty="0" smtClean="0"/>
          </a:p>
          <a:p>
            <a:r>
              <a:rPr lang="en-US" dirty="0" err="1" smtClean="0"/>
              <a:t>Antone</a:t>
            </a:r>
            <a:r>
              <a:rPr lang="en-US" dirty="0" smtClean="0"/>
              <a:t> </a:t>
            </a:r>
            <a:r>
              <a:rPr lang="en-US" dirty="0" err="1" smtClean="0"/>
              <a:t>Kestner</a:t>
            </a:r>
            <a:r>
              <a:rPr lang="en-US" dirty="0" smtClean="0"/>
              <a:t> married Josephine </a:t>
            </a:r>
            <a:r>
              <a:rPr lang="en-US" dirty="0" err="1" smtClean="0"/>
              <a:t>koch</a:t>
            </a:r>
            <a:r>
              <a:rPr lang="en-US" dirty="0" smtClean="0"/>
              <a:t> and had 6 children.</a:t>
            </a:r>
          </a:p>
          <a:p>
            <a:r>
              <a:rPr lang="en-US" dirty="0" err="1" smtClean="0"/>
              <a:t>Antone</a:t>
            </a:r>
            <a:r>
              <a:rPr lang="en-US" dirty="0" smtClean="0"/>
              <a:t> </a:t>
            </a:r>
            <a:r>
              <a:rPr lang="en-US" dirty="0" err="1" smtClean="0"/>
              <a:t>Kestner</a:t>
            </a:r>
            <a:endParaRPr lang="en-US" dirty="0" smtClean="0"/>
          </a:p>
          <a:p>
            <a:r>
              <a:rPr lang="en-US" dirty="0" smtClean="0"/>
              <a:t>BIRTH  23 Jun 1858  Austria</a:t>
            </a:r>
          </a:p>
          <a:p>
            <a:r>
              <a:rPr lang="en-US" dirty="0" smtClean="0"/>
              <a:t>DEATH 17 Jun 1936 (aged 77)  Quinault, Grays Harbor County, Washington, USA</a:t>
            </a:r>
          </a:p>
          <a:p>
            <a:r>
              <a:rPr lang="en-US" dirty="0" smtClean="0"/>
              <a:t>BURIAL  Quinault Cemetery  Quinault, Grays Harbor County, Washington, USA</a:t>
            </a:r>
          </a:p>
          <a:p>
            <a:endParaRPr lang="en-US" dirty="0" smtClean="0"/>
          </a:p>
          <a:p>
            <a:r>
              <a:rPr lang="en-US" dirty="0" smtClean="0"/>
              <a:t>Josephine Koch </a:t>
            </a:r>
            <a:r>
              <a:rPr lang="en-US" dirty="0" err="1" smtClean="0"/>
              <a:t>Kestner</a:t>
            </a:r>
            <a:endParaRPr lang="en-US" dirty="0" smtClean="0"/>
          </a:p>
          <a:p>
            <a:r>
              <a:rPr lang="en-US" dirty="0" smtClean="0"/>
              <a:t>BIRTH  May 1861  Austria</a:t>
            </a:r>
          </a:p>
          <a:p>
            <a:r>
              <a:rPr lang="en-US" dirty="0" smtClean="0"/>
              <a:t>DEATH  22 Aug 1937 (aged 76) Hoquiam, Grays Harbor County, Washington, USA</a:t>
            </a:r>
          </a:p>
          <a:p>
            <a:r>
              <a:rPr lang="en-US" dirty="0" smtClean="0"/>
              <a:t>BURIAL  Quinault Cemetery  Quinault, Grays Harbor County, Washington, USA</a:t>
            </a:r>
          </a:p>
          <a:p>
            <a:r>
              <a:rPr lang="en-US" dirty="0" smtClean="0"/>
              <a:t>CHILDREN  BORN BETWEEN 1884-1905</a:t>
            </a:r>
          </a:p>
          <a:p>
            <a:r>
              <a:rPr lang="en-US" dirty="0" smtClean="0"/>
              <a:t>Joseph </a:t>
            </a:r>
            <a:r>
              <a:rPr lang="en-US" dirty="0" err="1" smtClean="0"/>
              <a:t>Antone</a:t>
            </a:r>
            <a:r>
              <a:rPr lang="en-US" dirty="0" smtClean="0"/>
              <a:t> </a:t>
            </a:r>
            <a:r>
              <a:rPr lang="en-US" dirty="0" err="1" smtClean="0"/>
              <a:t>Kestner</a:t>
            </a:r>
            <a:r>
              <a:rPr lang="en-US" dirty="0" smtClean="0"/>
              <a:t> 1884–1959</a:t>
            </a:r>
          </a:p>
          <a:p>
            <a:r>
              <a:rPr lang="en-US" dirty="0" smtClean="0"/>
              <a:t>Otto H </a:t>
            </a:r>
            <a:r>
              <a:rPr lang="en-US" dirty="0" err="1" smtClean="0"/>
              <a:t>Kestner</a:t>
            </a:r>
            <a:r>
              <a:rPr lang="en-US" dirty="0" smtClean="0"/>
              <a:t> 1889–1966</a:t>
            </a:r>
          </a:p>
          <a:p>
            <a:r>
              <a:rPr lang="en-US" dirty="0" smtClean="0"/>
              <a:t>Josephine Ida </a:t>
            </a:r>
            <a:r>
              <a:rPr lang="en-US" dirty="0" err="1" smtClean="0"/>
              <a:t>Kestner</a:t>
            </a:r>
            <a:r>
              <a:rPr lang="en-US" dirty="0" smtClean="0"/>
              <a:t> Dickey 1894–1988</a:t>
            </a:r>
          </a:p>
          <a:p>
            <a:r>
              <a:rPr lang="en-US" dirty="0" smtClean="0"/>
              <a:t>Carrie M </a:t>
            </a:r>
            <a:r>
              <a:rPr lang="en-US" dirty="0" err="1" smtClean="0"/>
              <a:t>Kestner</a:t>
            </a:r>
            <a:r>
              <a:rPr lang="en-US" dirty="0" smtClean="0"/>
              <a:t> Bryant  1897–1978</a:t>
            </a:r>
          </a:p>
          <a:p>
            <a:r>
              <a:rPr lang="en-US" dirty="0" smtClean="0"/>
              <a:t>John W </a:t>
            </a:r>
            <a:r>
              <a:rPr lang="en-US" dirty="0" err="1" smtClean="0"/>
              <a:t>Kestner</a:t>
            </a:r>
            <a:r>
              <a:rPr lang="en-US" dirty="0" smtClean="0"/>
              <a:t>  1900–1972</a:t>
            </a:r>
          </a:p>
          <a:p>
            <a:r>
              <a:rPr lang="en-US" dirty="0" smtClean="0"/>
              <a:t>Rose Mary </a:t>
            </a:r>
            <a:r>
              <a:rPr lang="en-US" dirty="0" err="1" smtClean="0"/>
              <a:t>Kestner</a:t>
            </a:r>
            <a:r>
              <a:rPr lang="en-US" dirty="0" smtClean="0"/>
              <a:t> </a:t>
            </a:r>
            <a:r>
              <a:rPr lang="en-US" dirty="0" err="1" smtClean="0"/>
              <a:t>Briem</a:t>
            </a:r>
            <a:r>
              <a:rPr lang="en-US" dirty="0" smtClean="0"/>
              <a:t> 1905–1994</a:t>
            </a:r>
          </a:p>
          <a:p>
            <a:endParaRPr lang="en-US" dirty="0" smtClean="0"/>
          </a:p>
          <a:p>
            <a:r>
              <a:rPr lang="en-US" dirty="0" smtClean="0">
                <a:hlinkClick r:id="rId5"/>
              </a:rPr>
              <a:t>https://www.myheritage.com/names/josepha_koch</a:t>
            </a:r>
            <a:endParaRPr lang="en-US" dirty="0" smtClean="0"/>
          </a:p>
          <a:p>
            <a:r>
              <a:rPr lang="en-US" dirty="0" smtClean="0"/>
              <a:t>Josepha </a:t>
            </a:r>
            <a:r>
              <a:rPr lang="en-US" dirty="0" err="1" smtClean="0"/>
              <a:t>Kestner</a:t>
            </a:r>
            <a:r>
              <a:rPr lang="en-US" dirty="0" smtClean="0"/>
              <a:t> (born Koch), 1861 - 1937</a:t>
            </a:r>
          </a:p>
          <a:p>
            <a:r>
              <a:rPr lang="en-US" dirty="0" smtClean="0"/>
              <a:t>Josepha </a:t>
            </a:r>
            <a:r>
              <a:rPr lang="en-US" dirty="0" err="1" smtClean="0"/>
              <a:t>Kestner</a:t>
            </a:r>
            <a:r>
              <a:rPr lang="en-US" dirty="0" smtClean="0"/>
              <a:t> (born Koch) was born on month day 1861, in birth place , to Herman Koch and Josepha Koch (born Pollock) .</a:t>
            </a:r>
          </a:p>
          <a:p>
            <a:r>
              <a:rPr lang="en-US" dirty="0" smtClean="0"/>
              <a:t>Josepha married </a:t>
            </a:r>
            <a:r>
              <a:rPr lang="en-US" dirty="0" err="1" smtClean="0"/>
              <a:t>Antone</a:t>
            </a:r>
            <a:r>
              <a:rPr lang="en-US" dirty="0" smtClean="0"/>
              <a:t> </a:t>
            </a:r>
            <a:r>
              <a:rPr lang="en-US" dirty="0" err="1" smtClean="0"/>
              <a:t>Kestner</a:t>
            </a:r>
            <a:r>
              <a:rPr lang="en-US" dirty="0" smtClean="0"/>
              <a:t> circa 1883, at age 21.</a:t>
            </a:r>
          </a:p>
          <a:p>
            <a:r>
              <a:rPr lang="en-US" dirty="0" err="1" smtClean="0"/>
              <a:t>Antone</a:t>
            </a:r>
            <a:r>
              <a:rPr lang="en-US" dirty="0" smtClean="0"/>
              <a:t> was born on June 22 1858, in </a:t>
            </a:r>
            <a:r>
              <a:rPr lang="en-US" dirty="0" err="1" smtClean="0"/>
              <a:t>Unter</a:t>
            </a:r>
            <a:r>
              <a:rPr lang="en-US" dirty="0" smtClean="0"/>
              <a:t> </a:t>
            </a:r>
            <a:r>
              <a:rPr lang="en-US" dirty="0" err="1" smtClean="0"/>
              <a:t>Krain</a:t>
            </a:r>
            <a:r>
              <a:rPr lang="en-US" dirty="0" smtClean="0"/>
              <a:t>, </a:t>
            </a:r>
            <a:r>
              <a:rPr lang="en-US" dirty="0" err="1" smtClean="0"/>
              <a:t>Nesselthal</a:t>
            </a:r>
            <a:r>
              <a:rPr lang="en-US" dirty="0" smtClean="0"/>
              <a:t>, Austria.</a:t>
            </a:r>
          </a:p>
          <a:p>
            <a:r>
              <a:rPr lang="en-US" dirty="0" smtClean="0"/>
              <a:t>They had one daughter: Carrie Mary Bryant (born </a:t>
            </a:r>
            <a:r>
              <a:rPr lang="en-US" dirty="0" err="1" smtClean="0"/>
              <a:t>Kestner</a:t>
            </a:r>
            <a:r>
              <a:rPr lang="en-US" dirty="0" smtClean="0"/>
              <a:t>) .</a:t>
            </a:r>
          </a:p>
          <a:p>
            <a:r>
              <a:rPr lang="en-US" dirty="0" smtClean="0"/>
              <a:t>Josepha passed away in 1937, at age 76 in Washington.</a:t>
            </a:r>
          </a:p>
          <a:p>
            <a:endParaRPr lang="en-US" dirty="0" smtClean="0"/>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762000"/>
            <a:ext cx="9296400" cy="6096000"/>
            <a:chOff x="0" y="762000"/>
            <a:chExt cx="9296400" cy="6096000"/>
          </a:xfrm>
        </p:grpSpPr>
        <p:pic>
          <p:nvPicPr>
            <p:cNvPr id="9" name="Picture 3"/>
            <p:cNvPicPr>
              <a:picLocks noChangeAspect="1" noChangeArrowheads="1"/>
            </p:cNvPicPr>
            <p:nvPr/>
          </p:nvPicPr>
          <p:blipFill>
            <a:blip r:embed="rId3" cstate="print"/>
            <a:srcRect/>
            <a:stretch>
              <a:fillRect/>
            </a:stretch>
          </p:blipFill>
          <p:spPr bwMode="auto">
            <a:xfrm>
              <a:off x="53975" y="3006725"/>
              <a:ext cx="4213225" cy="3775075"/>
            </a:xfrm>
            <a:prstGeom prst="rect">
              <a:avLst/>
            </a:prstGeom>
            <a:noFill/>
            <a:ln w="25400">
              <a:solidFill>
                <a:schemeClr val="tx1"/>
              </a:solidFill>
              <a:miter lim="800000"/>
              <a:headEnd/>
              <a:tailEnd/>
            </a:ln>
            <a:effectLst/>
          </p:spPr>
        </p:pic>
        <p:sp>
          <p:nvSpPr>
            <p:cNvPr id="12" name="TextBox 11"/>
            <p:cNvSpPr txBox="1"/>
            <p:nvPr/>
          </p:nvSpPr>
          <p:spPr>
            <a:xfrm>
              <a:off x="4267200" y="2697540"/>
              <a:ext cx="4876800" cy="2062103"/>
            </a:xfrm>
            <a:prstGeom prst="rect">
              <a:avLst/>
            </a:prstGeom>
            <a:noFill/>
          </p:spPr>
          <p:txBody>
            <a:bodyPr wrap="square" rtlCol="0">
              <a:spAutoFit/>
            </a:bodyPr>
            <a:lstStyle/>
            <a:p>
              <a:r>
                <a:rPr lang="en-US" sz="3200" dirty="0" smtClean="0"/>
                <a:t>1892: Josepha arrives with  </a:t>
              </a:r>
            </a:p>
            <a:p>
              <a:r>
                <a:rPr lang="en-US" sz="3200" dirty="0" smtClean="0"/>
                <a:t>          sons Joe (7) &amp; Otto (2)</a:t>
              </a:r>
            </a:p>
            <a:p>
              <a:r>
                <a:rPr lang="en-US" sz="3200" dirty="0" smtClean="0"/>
                <a:t>1894-1905: 4 more children</a:t>
              </a:r>
            </a:p>
            <a:p>
              <a:r>
                <a:rPr lang="en-US" sz="3200" dirty="0" smtClean="0"/>
                <a:t>50 years: live/die on farm</a:t>
              </a:r>
            </a:p>
          </p:txBody>
        </p:sp>
        <p:pic>
          <p:nvPicPr>
            <p:cNvPr id="13" name="Picture 4"/>
            <p:cNvPicPr>
              <a:picLocks noChangeAspect="1" noChangeArrowheads="1"/>
            </p:cNvPicPr>
            <p:nvPr/>
          </p:nvPicPr>
          <p:blipFill>
            <a:blip r:embed="rId4" cstate="print"/>
            <a:srcRect/>
            <a:stretch>
              <a:fillRect/>
            </a:stretch>
          </p:blipFill>
          <p:spPr bwMode="auto">
            <a:xfrm>
              <a:off x="4403725" y="4773612"/>
              <a:ext cx="4664075" cy="1322388"/>
            </a:xfrm>
            <a:prstGeom prst="rect">
              <a:avLst/>
            </a:prstGeom>
            <a:noFill/>
            <a:ln w="9525">
              <a:noFill/>
              <a:miter lim="800000"/>
              <a:headEnd/>
              <a:tailEnd/>
            </a:ln>
            <a:effectLst/>
          </p:spPr>
        </p:pic>
        <p:sp>
          <p:nvSpPr>
            <p:cNvPr id="14" name="TextBox 13"/>
            <p:cNvSpPr txBox="1"/>
            <p:nvPr/>
          </p:nvSpPr>
          <p:spPr>
            <a:xfrm>
              <a:off x="0" y="6273225"/>
              <a:ext cx="9144000" cy="584775"/>
            </a:xfrm>
            <a:prstGeom prst="rect">
              <a:avLst/>
            </a:prstGeom>
            <a:solidFill>
              <a:schemeClr val="bg1">
                <a:lumMod val="85000"/>
              </a:schemeClr>
            </a:solidFill>
          </p:spPr>
          <p:txBody>
            <a:bodyPr wrap="square" rtlCol="0">
              <a:spAutoFit/>
            </a:bodyPr>
            <a:lstStyle/>
            <a:p>
              <a:pPr algn="ctr"/>
              <a:r>
                <a:rPr lang="en-US" sz="3200" b="1" dirty="0" smtClean="0">
                  <a:solidFill>
                    <a:srgbClr val="FF0000"/>
                  </a:solidFill>
                  <a:effectLst>
                    <a:outerShdw dist="38100" dir="3600000" algn="ctr" rotWithShape="0">
                      <a:schemeClr val="tx1"/>
                    </a:outerShdw>
                  </a:effectLst>
                </a:rPr>
                <a:t>Where are they buried in a national park?</a:t>
              </a:r>
              <a:endParaRPr lang="en-US" sz="3200" b="1" dirty="0">
                <a:solidFill>
                  <a:srgbClr val="FF0000"/>
                </a:solidFill>
                <a:effectLst>
                  <a:outerShdw dist="38100" dir="3600000" algn="ctr" rotWithShape="0">
                    <a:schemeClr val="tx1"/>
                  </a:outerShdw>
                </a:effectLst>
              </a:endParaRPr>
            </a:p>
          </p:txBody>
        </p:sp>
        <p:sp>
          <p:nvSpPr>
            <p:cNvPr id="15" name="TextBox 14"/>
            <p:cNvSpPr txBox="1"/>
            <p:nvPr/>
          </p:nvSpPr>
          <p:spPr>
            <a:xfrm>
              <a:off x="457200" y="762000"/>
              <a:ext cx="8839200" cy="2554545"/>
            </a:xfrm>
            <a:prstGeom prst="rect">
              <a:avLst/>
            </a:prstGeom>
            <a:noFill/>
          </p:spPr>
          <p:txBody>
            <a:bodyPr wrap="square" rtlCol="0">
              <a:spAutoFit/>
            </a:bodyPr>
            <a:lstStyle/>
            <a:p>
              <a:r>
                <a:rPr lang="en-US" sz="3200" dirty="0" smtClean="0"/>
                <a:t>     1858 . . . . . .  born in Austria . . . . . . . 1861 </a:t>
              </a:r>
            </a:p>
            <a:p>
              <a:r>
                <a:rPr lang="en-US" sz="3200" dirty="0" smtClean="0"/>
                <a:t>     at 25 . .  . . . . . . . . </a:t>
              </a:r>
              <a:r>
                <a:rPr lang="en-US" sz="3200" b="1" dirty="0" smtClean="0"/>
                <a:t>marriage</a:t>
              </a:r>
              <a:r>
                <a:rPr lang="en-US" sz="3200" dirty="0" smtClean="0"/>
                <a:t> . . . . . . . . at 22</a:t>
              </a:r>
            </a:p>
            <a:p>
              <a:r>
                <a:rPr lang="en-US" sz="3200" dirty="0" smtClean="0"/>
                <a:t>		   family </a:t>
              </a:r>
              <a:r>
                <a:rPr lang="en-US" sz="3200" b="1" dirty="0" smtClean="0"/>
                <a:t>immigrates</a:t>
              </a:r>
              <a:r>
                <a:rPr lang="en-US" sz="3200" dirty="0" smtClean="0"/>
                <a:t> to USA</a:t>
              </a:r>
            </a:p>
            <a:p>
              <a:r>
                <a:rPr lang="en-US" sz="3200" dirty="0" smtClean="0"/>
                <a:t>    1891: </a:t>
              </a:r>
              <a:r>
                <a:rPr lang="en-US" sz="3200" dirty="0" err="1" smtClean="0"/>
                <a:t>Antone</a:t>
              </a:r>
              <a:r>
                <a:rPr lang="en-US" sz="3200" dirty="0" smtClean="0"/>
                <a:t> starts subsistence homestead in WA</a:t>
              </a:r>
            </a:p>
            <a:p>
              <a:endParaRPr lang="en-US" sz="3200" dirty="0" smtClean="0"/>
            </a:p>
          </p:txBody>
        </p:sp>
      </p:grpSp>
      <p:sp>
        <p:nvSpPr>
          <p:cNvPr id="10" name="TextBox 9"/>
          <p:cNvSpPr txBox="1"/>
          <p:nvPr/>
        </p:nvSpPr>
        <p:spPr>
          <a:xfrm>
            <a:off x="255808" y="0"/>
            <a:ext cx="6911572"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Antone</a:t>
            </a:r>
            <a:r>
              <a:rPr lang="en-US" sz="4800" b="1" dirty="0" smtClean="0">
                <a:solidFill>
                  <a:schemeClr val="accent5">
                    <a:lumMod val="50000"/>
                  </a:schemeClr>
                </a:solidFill>
                <a:effectLst>
                  <a:outerShdw dist="50800" dir="7200000" algn="ctr" rotWithShape="0">
                    <a:schemeClr val="tx1"/>
                  </a:outerShdw>
                </a:effectLst>
              </a:rPr>
              <a:t> &amp; Josepha </a:t>
            </a:r>
            <a:r>
              <a:rPr lang="en-US" sz="4800" b="1" dirty="0" err="1" smtClean="0">
                <a:solidFill>
                  <a:schemeClr val="accent5">
                    <a:lumMod val="50000"/>
                  </a:schemeClr>
                </a:solidFill>
                <a:effectLst>
                  <a:outerShdw dist="50800" dir="7200000" algn="ctr" rotWithShape="0">
                    <a:schemeClr val="tx1"/>
                  </a:outerShdw>
                </a:effectLst>
              </a:rPr>
              <a:t>Kestner</a:t>
            </a:r>
            <a:endParaRPr lang="en-US" sz="4800" b="1" dirty="0">
              <a:solidFill>
                <a:schemeClr val="accent5">
                  <a:lumMod val="50000"/>
                </a:schemeClr>
              </a:solidFill>
              <a:effectLst>
                <a:outerShdw dist="50800" dir="7200000" algn="ctr" rotWithShape="0">
                  <a:schemeClr val="tx1"/>
                </a:outerShdw>
              </a:effectLst>
            </a:endParaRPr>
          </a:p>
        </p:txBody>
      </p:sp>
      <p:sp>
        <p:nvSpPr>
          <p:cNvPr id="7" name="TextBox 6"/>
          <p:cNvSpPr txBox="1"/>
          <p:nvPr/>
        </p:nvSpPr>
        <p:spPr>
          <a:xfrm>
            <a:off x="304800" y="0"/>
            <a:ext cx="3737883"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Henry T. Allen</a:t>
            </a:r>
            <a:endParaRPr lang="en-US" sz="4800" b="1" dirty="0">
              <a:solidFill>
                <a:schemeClr val="accent5">
                  <a:lumMod val="50000"/>
                </a:schemeClr>
              </a:solidFill>
              <a:effectLst>
                <a:outerShdw dist="50800" dir="7200000" algn="ctr" rotWithShape="0">
                  <a:schemeClr val="tx1"/>
                </a:outerShdw>
              </a:effectLst>
            </a:endParaRPr>
          </a:p>
        </p:txBody>
      </p:sp>
      <p:sp>
        <p:nvSpPr>
          <p:cNvPr id="11" name="TextBox 10"/>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1858</a:t>
            </a:r>
          </a:p>
        </p:txBody>
      </p:sp>
      <p:sp>
        <p:nvSpPr>
          <p:cNvPr id="8" name="TextBox 7"/>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1859</a:t>
            </a:r>
          </a:p>
        </p:txBody>
      </p:sp>
      <p:pic>
        <p:nvPicPr>
          <p:cNvPr id="16" name="Picture 2"/>
          <p:cNvPicPr>
            <a:picLocks noChangeAspect="1" noChangeArrowheads="1"/>
          </p:cNvPicPr>
          <p:nvPr/>
        </p:nvPicPr>
        <p:blipFill>
          <a:blip r:embed="rId5" cstate="print"/>
          <a:srcRect t="5405"/>
          <a:stretch>
            <a:fillRect/>
          </a:stretch>
        </p:blipFill>
        <p:spPr bwMode="auto">
          <a:xfrm>
            <a:off x="6934200" y="838200"/>
            <a:ext cx="1991967" cy="2667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11"/>
                                        </p:tgtEl>
                                        <p:attrNameLst>
                                          <p:attrName>ppt_w</p:attrName>
                                        </p:attrNameLst>
                                      </p:cBhvr>
                                      <p:tavLst>
                                        <p:tav tm="0">
                                          <p:val>
                                            <p:strVal val="ppt_w"/>
                                          </p:val>
                                        </p:tav>
                                        <p:tav tm="100000">
                                          <p:val>
                                            <p:fltVal val="0"/>
                                          </p:val>
                                        </p:tav>
                                      </p:tavLst>
                                    </p:anim>
                                    <p:anim calcmode="lin" valueType="num">
                                      <p:cBhvr>
                                        <p:cTn id="10" dur="1000"/>
                                        <p:tgtEl>
                                          <p:spTgt spid="11"/>
                                        </p:tgtEl>
                                        <p:attrNameLst>
                                          <p:attrName>ppt_h</p:attrName>
                                        </p:attrNameLst>
                                      </p:cBhvr>
                                      <p:tavLst>
                                        <p:tav tm="0">
                                          <p:val>
                                            <p:strVal val="ppt_h"/>
                                          </p:val>
                                        </p:tav>
                                        <p:tav tm="100000">
                                          <p:val>
                                            <p:fltVal val="0"/>
                                          </p:val>
                                        </p:tav>
                                      </p:tavLst>
                                    </p:anim>
                                    <p:anim calcmode="lin" valueType="num">
                                      <p:cBhvr>
                                        <p:cTn id="11" dur="1000"/>
                                        <p:tgtEl>
                                          <p:spTgt spid="11"/>
                                        </p:tgtEl>
                                        <p:attrNameLst>
                                          <p:attrName>style.rotation</p:attrName>
                                        </p:attrNameLst>
                                      </p:cBhvr>
                                      <p:tavLst>
                                        <p:tav tm="0">
                                          <p:val>
                                            <p:fltVal val="0"/>
                                          </p:val>
                                        </p:tav>
                                        <p:tav tm="100000">
                                          <p:val>
                                            <p:fltVal val="360"/>
                                          </p:val>
                                        </p:tav>
                                      </p:tavLst>
                                    </p:anim>
                                    <p:animEffect transition="out" filter="fade">
                                      <p:cBhvr>
                                        <p:cTn id="12" dur="1000"/>
                                        <p:tgtEl>
                                          <p:spTgt spid="11"/>
                                        </p:tgtEl>
                                      </p:cBhvr>
                                    </p:animEffect>
                                    <p:set>
                                      <p:cBhvr>
                                        <p:cTn id="13" dur="1" fill="hold">
                                          <p:stCondLst>
                                            <p:cond delay="999"/>
                                          </p:stCondLst>
                                        </p:cTn>
                                        <p:tgtEl>
                                          <p:spTgt spid="11"/>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360"/>
                                          </p:val>
                                        </p:tav>
                                        <p:tav tm="100000">
                                          <p:val>
                                            <p:fltVal val="0"/>
                                          </p:val>
                                        </p:tav>
                                      </p:tavLst>
                                    </p:anim>
                                    <p:animEffect transition="in" filter="fade">
                                      <p:cBhvr>
                                        <p:cTn id="19" dur="1000"/>
                                        <p:tgtEl>
                                          <p:spTgt spid="8"/>
                                        </p:tgtEl>
                                      </p:cBhvr>
                                    </p:animEffect>
                                  </p:childTnLst>
                                </p:cTn>
                              </p:par>
                              <p:par>
                                <p:cTn id="20" presetID="10" presetClass="exit" presetSubtype="0" fill="hold" grpId="0" nodeType="withEffect">
                                  <p:stCondLst>
                                    <p:cond delay="0"/>
                                  </p:stCondLst>
                                  <p:childTnLst>
                                    <p:animEffect transition="out" filter="fade">
                                      <p:cBhvr>
                                        <p:cTn id="21" dur="1000"/>
                                        <p:tgtEl>
                                          <p:spTgt spid="10"/>
                                        </p:tgtEl>
                                      </p:cBhvr>
                                    </p:animEffect>
                                    <p:set>
                                      <p:cBhvr>
                                        <p:cTn id="22" dur="1" fill="hold">
                                          <p:stCondLst>
                                            <p:cond delay="999"/>
                                          </p:stCondLst>
                                        </p:cTn>
                                        <p:tgtEl>
                                          <p:spTgt spid="10"/>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1000"/>
                                        <p:tgtEl>
                                          <p:spTgt spid="7"/>
                                        </p:tgtEl>
                                      </p:cBhvr>
                                    </p:animEffect>
                                  </p:childTnLst>
                                </p:cTn>
                              </p:par>
                              <p:par>
                                <p:cTn id="26" presetID="10" presetClass="entr" presetSubtype="0" fill="hold" nodeType="with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11" grpId="0"/>
      <p:bldP spid="8"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6017762" y="762000"/>
            <a:ext cx="3050038" cy="4495800"/>
          </a:xfrm>
          <a:prstGeom prst="rect">
            <a:avLst/>
          </a:prstGeom>
          <a:noFill/>
          <a:ln w="9525">
            <a:noFill/>
            <a:miter lim="800000"/>
            <a:headEnd/>
            <a:tailEnd/>
          </a:ln>
          <a:effectLst/>
        </p:spPr>
      </p:pic>
      <p:sp>
        <p:nvSpPr>
          <p:cNvPr id="8" name="TextBox 7"/>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1859</a:t>
            </a:r>
          </a:p>
        </p:txBody>
      </p:sp>
      <p:sp>
        <p:nvSpPr>
          <p:cNvPr id="7" name="TextBox 6"/>
          <p:cNvSpPr txBox="1"/>
          <p:nvPr/>
        </p:nvSpPr>
        <p:spPr>
          <a:xfrm>
            <a:off x="304800" y="0"/>
            <a:ext cx="3737883"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Henry T. Allen</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0" y="838200"/>
            <a:ext cx="9144000" cy="2062103"/>
          </a:xfrm>
          <a:prstGeom prst="rect">
            <a:avLst/>
          </a:prstGeom>
          <a:noFill/>
        </p:spPr>
        <p:txBody>
          <a:bodyPr wrap="square" rtlCol="0">
            <a:spAutoFit/>
          </a:bodyPr>
          <a:lstStyle/>
          <a:p>
            <a:r>
              <a:rPr lang="en-US" sz="3200" dirty="0" smtClean="0"/>
              <a:t> - 1859, born in Kentucky </a:t>
            </a:r>
          </a:p>
          <a:p>
            <a:r>
              <a:rPr lang="en-US" sz="3200" dirty="0" smtClean="0"/>
              <a:t> - at 23, graduates from West Point</a:t>
            </a:r>
          </a:p>
          <a:p>
            <a:r>
              <a:rPr lang="en-US" sz="3200" dirty="0" smtClean="0"/>
              <a:t>    and begins military service</a:t>
            </a:r>
          </a:p>
          <a:p>
            <a:r>
              <a:rPr lang="en-US" sz="3200" dirty="0" smtClean="0"/>
              <a:t> - at 26, leads Alaskan expedition</a:t>
            </a:r>
          </a:p>
        </p:txBody>
      </p:sp>
      <p:pic>
        <p:nvPicPr>
          <p:cNvPr id="6" name="Picture 2"/>
          <p:cNvPicPr>
            <a:picLocks noChangeAspect="1" noChangeArrowheads="1"/>
          </p:cNvPicPr>
          <p:nvPr/>
        </p:nvPicPr>
        <p:blipFill>
          <a:blip r:embed="rId4" cstate="print"/>
          <a:srcRect t="5405"/>
          <a:stretch>
            <a:fillRect/>
          </a:stretch>
        </p:blipFill>
        <p:spPr bwMode="auto">
          <a:xfrm>
            <a:off x="6934200" y="838200"/>
            <a:ext cx="1991967" cy="2667000"/>
          </a:xfrm>
          <a:prstGeom prst="rect">
            <a:avLst/>
          </a:prstGeom>
          <a:noFill/>
          <a:ln w="9525">
            <a:noFill/>
            <a:miter lim="800000"/>
            <a:headEnd/>
            <a:tailEnd/>
          </a:ln>
          <a:effectLst/>
        </p:spPr>
      </p:pic>
      <p:pic>
        <p:nvPicPr>
          <p:cNvPr id="10" name="Picture 3"/>
          <p:cNvPicPr>
            <a:picLocks noChangeAspect="1" noChangeArrowheads="1"/>
          </p:cNvPicPr>
          <p:nvPr/>
        </p:nvPicPr>
        <p:blipFill>
          <a:blip r:embed="rId5" cstate="print"/>
          <a:srcRect/>
          <a:stretch>
            <a:fillRect/>
          </a:stretch>
        </p:blipFill>
        <p:spPr bwMode="auto">
          <a:xfrm>
            <a:off x="76200" y="2971800"/>
            <a:ext cx="5110080" cy="3792538"/>
          </a:xfrm>
          <a:prstGeom prst="rect">
            <a:avLst/>
          </a:prstGeom>
          <a:noFill/>
          <a:ln w="50800">
            <a:solidFill>
              <a:schemeClr val="tx1"/>
            </a:solidFill>
            <a:miter lim="800000"/>
            <a:headEnd/>
            <a:tailEnd/>
          </a:ln>
          <a:effectLst/>
        </p:spPr>
      </p:pic>
      <p:pic>
        <p:nvPicPr>
          <p:cNvPr id="3076" name="Picture 4" descr="C:\Users\Sandra\AppData\Local\Microsoft\Windows\INetCache\IE\51KKD49H\steamboat1[1].png"/>
          <p:cNvPicPr>
            <a:picLocks noChangeAspect="1" noChangeArrowheads="1"/>
          </p:cNvPicPr>
          <p:nvPr/>
        </p:nvPicPr>
        <p:blipFill>
          <a:blip r:embed="rId6" cstate="print"/>
          <a:srcRect/>
          <a:stretch>
            <a:fillRect/>
          </a:stretch>
        </p:blipFill>
        <p:spPr bwMode="auto">
          <a:xfrm>
            <a:off x="7932679" y="7772400"/>
            <a:ext cx="3116321" cy="1541281"/>
          </a:xfrm>
          <a:prstGeom prst="rect">
            <a:avLst/>
          </a:prstGeom>
          <a:noFill/>
        </p:spPr>
      </p:pic>
      <p:sp>
        <p:nvSpPr>
          <p:cNvPr id="15" name="TextBox 14"/>
          <p:cNvSpPr txBox="1"/>
          <p:nvPr/>
        </p:nvSpPr>
        <p:spPr>
          <a:xfrm>
            <a:off x="1972064" y="3009543"/>
            <a:ext cx="1075936" cy="2400657"/>
          </a:xfrm>
          <a:prstGeom prst="rect">
            <a:avLst/>
          </a:prstGeom>
          <a:noFill/>
        </p:spPr>
        <p:txBody>
          <a:bodyPr wrap="none" rtlCol="0">
            <a:spAutoFit/>
          </a:bodyPr>
          <a:lstStyle/>
          <a:p>
            <a:r>
              <a:rPr lang="en-US" sz="15000" dirty="0" smtClean="0">
                <a:solidFill>
                  <a:srgbClr val="FF0000"/>
                </a:solidFill>
                <a:effectLst>
                  <a:outerShdw dist="50800" dir="7200000" algn="ctr" rotWithShape="0">
                    <a:schemeClr val="tx1"/>
                  </a:outerShdw>
                </a:effectLst>
              </a:rPr>
              <a:t>?</a:t>
            </a:r>
            <a:endParaRPr lang="en-US" sz="15000" dirty="0">
              <a:solidFill>
                <a:srgbClr val="FF0000"/>
              </a:solidFill>
              <a:effectLst>
                <a:outerShdw dist="50800" dir="7200000" algn="ctr" rotWithShape="0">
                  <a:schemeClr val="tx1"/>
                </a:outerShdw>
              </a:effectLst>
            </a:endParaRPr>
          </a:p>
        </p:txBody>
      </p:sp>
      <p:grpSp>
        <p:nvGrpSpPr>
          <p:cNvPr id="17" name="Group 16"/>
          <p:cNvGrpSpPr/>
          <p:nvPr/>
        </p:nvGrpSpPr>
        <p:grpSpPr>
          <a:xfrm>
            <a:off x="76200" y="5257800"/>
            <a:ext cx="9067800" cy="609600"/>
            <a:chOff x="152400" y="5257800"/>
            <a:chExt cx="9067800" cy="609600"/>
          </a:xfrm>
        </p:grpSpPr>
        <p:sp>
          <p:nvSpPr>
            <p:cNvPr id="16" name="Rectangle 15"/>
            <p:cNvSpPr/>
            <p:nvPr/>
          </p:nvSpPr>
          <p:spPr>
            <a:xfrm>
              <a:off x="457200" y="5257800"/>
              <a:ext cx="4724400" cy="6096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 y="5282625"/>
              <a:ext cx="9067800" cy="584775"/>
            </a:xfrm>
            <a:prstGeom prst="rect">
              <a:avLst/>
            </a:prstGeom>
            <a:no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“where no westerner has successfully gone before”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1000"/>
                                        <p:tgtEl>
                                          <p:spTgt spid="4">
                                            <p:txEl>
                                              <p:pRg st="3" end="3"/>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par>
                                <p:cTn id="25" presetID="53" presetClass="exit" presetSubtype="0" fill="hold" nodeType="withEffect">
                                  <p:stCondLst>
                                    <p:cond delay="0"/>
                                  </p:stCondLst>
                                  <p:childTnLst>
                                    <p:anim calcmode="lin" valueType="num">
                                      <p:cBhvr>
                                        <p:cTn id="26" dur="1000"/>
                                        <p:tgtEl>
                                          <p:spTgt spid="6"/>
                                        </p:tgtEl>
                                        <p:attrNameLst>
                                          <p:attrName>ppt_w</p:attrName>
                                        </p:attrNameLst>
                                      </p:cBhvr>
                                      <p:tavLst>
                                        <p:tav tm="0">
                                          <p:val>
                                            <p:strVal val="ppt_w"/>
                                          </p:val>
                                        </p:tav>
                                        <p:tav tm="100000">
                                          <p:val>
                                            <p:fltVal val="0"/>
                                          </p:val>
                                        </p:tav>
                                      </p:tavLst>
                                    </p:anim>
                                    <p:anim calcmode="lin" valueType="num">
                                      <p:cBhvr>
                                        <p:cTn id="27" dur="1000"/>
                                        <p:tgtEl>
                                          <p:spTgt spid="6"/>
                                        </p:tgtEl>
                                        <p:attrNameLst>
                                          <p:attrName>ppt_h</p:attrName>
                                        </p:attrNameLst>
                                      </p:cBhvr>
                                      <p:tavLst>
                                        <p:tav tm="0">
                                          <p:val>
                                            <p:strVal val="ppt_h"/>
                                          </p:val>
                                        </p:tav>
                                        <p:tav tm="100000">
                                          <p:val>
                                            <p:fltVal val="0"/>
                                          </p:val>
                                        </p:tav>
                                      </p:tavLst>
                                    </p:anim>
                                    <p:animEffect transition="out" filter="fade">
                                      <p:cBhvr>
                                        <p:cTn id="28" dur="1000"/>
                                        <p:tgtEl>
                                          <p:spTgt spid="6"/>
                                        </p:tgtEl>
                                      </p:cBhvr>
                                    </p:animEffect>
                                    <p:set>
                                      <p:cBhvr>
                                        <p:cTn id="29" dur="1" fill="hold">
                                          <p:stCondLst>
                                            <p:cond delay="999"/>
                                          </p:stCondLst>
                                        </p:cTn>
                                        <p:tgtEl>
                                          <p:spTgt spid="6"/>
                                        </p:tgtEl>
                                        <p:attrNameLst>
                                          <p:attrName>style.visibility</p:attrName>
                                        </p:attrNameLst>
                                      </p:cBhvr>
                                      <p:to>
                                        <p:strVal val="hidden"/>
                                      </p:to>
                                    </p:set>
                                  </p:childTnLst>
                                </p:cTn>
                              </p:par>
                              <p:par>
                                <p:cTn id="30" presetID="64" presetClass="path" presetSubtype="0" fill="hold" nodeType="withEffect">
                                  <p:stCondLst>
                                    <p:cond delay="0"/>
                                  </p:stCondLst>
                                  <p:childTnLst>
                                    <p:animMotion origin="layout" path="M 2.5E-6 3.33333E-6 L -0.03386 -0.17223 " pathEditMode="relative" rAng="0" ptsTypes="AA">
                                      <p:cBhvr>
                                        <p:cTn id="31" dur="1000" fill="hold"/>
                                        <p:tgtEl>
                                          <p:spTgt spid="6"/>
                                        </p:tgtEl>
                                        <p:attrNameLst>
                                          <p:attrName>ppt_x</p:attrName>
                                          <p:attrName>ppt_y</p:attrName>
                                        </p:attrNameLst>
                                      </p:cBhvr>
                                      <p:rCtr x="-17" y="-86"/>
                                    </p:animMotion>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076"/>
                                        </p:tgtEl>
                                        <p:attrNameLst>
                                          <p:attrName>style.visibility</p:attrName>
                                        </p:attrNameLst>
                                      </p:cBhvr>
                                      <p:to>
                                        <p:strVal val="visible"/>
                                      </p:to>
                                    </p:set>
                                  </p:childTnLst>
                                </p:cTn>
                              </p:par>
                              <p:par>
                                <p:cTn id="36" presetID="0" presetClass="path" presetSubtype="0" fill="hold" nodeType="withEffect">
                                  <p:stCondLst>
                                    <p:cond delay="0"/>
                                  </p:stCondLst>
                                  <p:childTnLst>
                                    <p:animMotion origin="layout" path="M -0.16667 0.03218 L -0.28993 -0.24676 L -0.41667 -0.34143 L -0.57483 -0.41227 L -0.69635 -0.33217 " pathEditMode="relative" rAng="0" ptsTypes="AAAAA">
                                      <p:cBhvr>
                                        <p:cTn id="37" dur="3000" fill="hold"/>
                                        <p:tgtEl>
                                          <p:spTgt spid="3076"/>
                                        </p:tgtEl>
                                        <p:attrNameLst>
                                          <p:attrName>ppt_x</p:attrName>
                                          <p:attrName>ppt_y</p:attrName>
                                        </p:attrNameLst>
                                      </p:cBhvr>
                                      <p:rCtr x="-265" y="-222"/>
                                    </p:animMotion>
                                  </p:childTnLst>
                                </p:cTn>
                              </p:par>
                              <p:par>
                                <p:cTn id="38" presetID="6" presetClass="emph" presetSubtype="0" fill="hold" nodeType="withEffect">
                                  <p:stCondLst>
                                    <p:cond delay="0"/>
                                  </p:stCondLst>
                                  <p:childTnLst>
                                    <p:animScale>
                                      <p:cBhvr>
                                        <p:cTn id="39" dur="3000" fill="hold"/>
                                        <p:tgtEl>
                                          <p:spTgt spid="3076"/>
                                        </p:tgtEl>
                                      </p:cBhvr>
                                      <p:by x="50000" y="50000"/>
                                    </p:animScale>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fltVal val="0"/>
                                          </p:val>
                                        </p:tav>
                                        <p:tav tm="100000">
                                          <p:val>
                                            <p:strVal val="#ppt_w"/>
                                          </p:val>
                                        </p:tav>
                                      </p:tavLst>
                                    </p:anim>
                                    <p:anim calcmode="lin" valueType="num">
                                      <p:cBhvr>
                                        <p:cTn id="49" dur="1000" fill="hold"/>
                                        <p:tgtEl>
                                          <p:spTgt spid="15"/>
                                        </p:tgtEl>
                                        <p:attrNameLst>
                                          <p:attrName>ppt_h</p:attrName>
                                        </p:attrNameLst>
                                      </p:cBhvr>
                                      <p:tavLst>
                                        <p:tav tm="0">
                                          <p:val>
                                            <p:fltVal val="0"/>
                                          </p:val>
                                        </p:tav>
                                        <p:tav tm="100000">
                                          <p:val>
                                            <p:strVal val="#ppt_h"/>
                                          </p:val>
                                        </p:tav>
                                      </p:tavLst>
                                    </p:anim>
                                    <p:animEffect transition="in" filter="fade">
                                      <p:cBhvr>
                                        <p:cTn id="50" dur="1000"/>
                                        <p:tgtEl>
                                          <p:spTgt spid="15"/>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p:nvPr/>
        </p:nvGrpSpPr>
        <p:grpSpPr>
          <a:xfrm>
            <a:off x="1981200" y="914400"/>
            <a:ext cx="5181600" cy="5943600"/>
            <a:chOff x="1981200" y="914400"/>
            <a:chExt cx="5181600" cy="5943600"/>
          </a:xfrm>
        </p:grpSpPr>
        <p:grpSp>
          <p:nvGrpSpPr>
            <p:cNvPr id="4" name="Group 8"/>
            <p:cNvGrpSpPr/>
            <p:nvPr/>
          </p:nvGrpSpPr>
          <p:grpSpPr>
            <a:xfrm>
              <a:off x="1981200" y="914400"/>
              <a:ext cx="5181600" cy="5943600"/>
              <a:chOff x="1981200" y="914400"/>
              <a:chExt cx="5181600" cy="5943600"/>
            </a:xfrm>
          </p:grpSpPr>
          <p:pic>
            <p:nvPicPr>
              <p:cNvPr id="1029" name="Picture 5"/>
              <p:cNvPicPr>
                <a:picLocks noChangeAspect="1" noChangeArrowheads="1"/>
              </p:cNvPicPr>
              <p:nvPr/>
            </p:nvPicPr>
            <p:blipFill>
              <a:blip r:embed="rId3" cstate="print"/>
              <a:srcRect/>
              <a:stretch>
                <a:fillRect/>
              </a:stretch>
            </p:blipFill>
            <p:spPr bwMode="auto">
              <a:xfrm>
                <a:off x="1981200" y="1495425"/>
                <a:ext cx="5181600" cy="5362575"/>
              </a:xfrm>
              <a:prstGeom prst="rect">
                <a:avLst/>
              </a:prstGeom>
              <a:noFill/>
              <a:ln w="9525">
                <a:noFill/>
                <a:miter lim="800000"/>
                <a:headEnd/>
                <a:tailEnd/>
              </a:ln>
            </p:spPr>
          </p:pic>
          <p:sp>
            <p:nvSpPr>
              <p:cNvPr id="8" name="TextBox 7"/>
              <p:cNvSpPr txBox="1"/>
              <p:nvPr/>
            </p:nvSpPr>
            <p:spPr>
              <a:xfrm>
                <a:off x="1981200" y="914400"/>
                <a:ext cx="5181600" cy="584775"/>
              </a:xfrm>
              <a:prstGeom prst="rect">
                <a:avLst/>
              </a:prstGeom>
              <a:solidFill>
                <a:schemeClr val="bg1"/>
              </a:solidFill>
            </p:spPr>
            <p:txBody>
              <a:bodyPr wrap="square" rtlCol="0">
                <a:spAutoFit/>
              </a:bodyPr>
              <a:lstStyle/>
              <a:p>
                <a:pPr algn="ctr"/>
                <a:r>
                  <a:rPr lang="en-US" sz="3200" b="1" dirty="0" smtClean="0"/>
                  <a:t>2. DIVERGENT BOUNDARY</a:t>
                </a:r>
                <a:endParaRPr lang="en-US" sz="3200" b="1" dirty="0"/>
              </a:p>
            </p:txBody>
          </p:sp>
        </p:grpSp>
        <p:cxnSp>
          <p:nvCxnSpPr>
            <p:cNvPr id="15" name="Straight Connector 14"/>
            <p:cNvCxnSpPr/>
            <p:nvPr/>
          </p:nvCxnSpPr>
          <p:spPr>
            <a:xfrm>
              <a:off x="5638800" y="6248400"/>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057400" y="6523056"/>
              <a:ext cx="121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743200" y="6787664"/>
              <a:ext cx="3352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033" name="Picture 9" descr="Divergent Plate Boundaries - 8th Grade Science"/>
          <p:cNvPicPr>
            <a:picLocks noChangeAspect="1" noChangeArrowheads="1"/>
          </p:cNvPicPr>
          <p:nvPr/>
        </p:nvPicPr>
        <p:blipFill>
          <a:blip r:embed="rId4" cstate="print"/>
          <a:srcRect/>
          <a:stretch>
            <a:fillRect/>
          </a:stretch>
        </p:blipFill>
        <p:spPr bwMode="auto">
          <a:xfrm>
            <a:off x="0" y="1658471"/>
            <a:ext cx="9144000" cy="5199529"/>
          </a:xfrm>
          <a:prstGeom prst="rect">
            <a:avLst/>
          </a:prstGeom>
          <a:noFill/>
        </p:spPr>
      </p:pic>
      <p:sp useBgFill="1">
        <p:nvSpPr>
          <p:cNvPr id="3" name="Rectangle 2"/>
          <p:cNvSpPr/>
          <p:nvPr/>
        </p:nvSpPr>
        <p:spPr>
          <a:xfrm>
            <a:off x="0" y="0"/>
            <a:ext cx="9144000" cy="677108"/>
          </a:xfrm>
          <a:prstGeom prst="rect">
            <a:avLst/>
          </a:prstGeom>
          <a:solidFill>
            <a:srgbClr val="FFFF00"/>
          </a:solidFill>
        </p:spPr>
        <p:txBody>
          <a:bodyPr wrap="square">
            <a:spAutoFit/>
          </a:bodyPr>
          <a:lstStyle/>
          <a:p>
            <a:pPr algn="ctr"/>
            <a:r>
              <a:rPr lang="en-US" sz="3800" b="1" dirty="0" smtClean="0"/>
              <a:t> Three types of plate movements</a:t>
            </a:r>
          </a:p>
        </p:txBody>
      </p:sp>
      <p:sp>
        <p:nvSpPr>
          <p:cNvPr id="27" name="Oval 26"/>
          <p:cNvSpPr/>
          <p:nvPr/>
        </p:nvSpPr>
        <p:spPr>
          <a:xfrm>
            <a:off x="3733800" y="1828800"/>
            <a:ext cx="609600" cy="533400"/>
          </a:xfrm>
          <a:prstGeom prst="ellips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5" name="Group 15"/>
          <p:cNvGrpSpPr/>
          <p:nvPr/>
        </p:nvGrpSpPr>
        <p:grpSpPr>
          <a:xfrm>
            <a:off x="414338" y="990599"/>
            <a:ext cx="8315325" cy="5867401"/>
            <a:chOff x="-5791200" y="7391400"/>
            <a:chExt cx="8315325" cy="5867401"/>
          </a:xfrm>
        </p:grpSpPr>
        <p:sp>
          <p:nvSpPr>
            <p:cNvPr id="18" name="Rectangle 17"/>
            <p:cNvSpPr/>
            <p:nvPr/>
          </p:nvSpPr>
          <p:spPr>
            <a:xfrm>
              <a:off x="-5791200" y="7467600"/>
              <a:ext cx="2819400" cy="276999"/>
            </a:xfrm>
            <a:prstGeom prst="rect">
              <a:avLst/>
            </a:prstGeom>
          </p:spPr>
          <p:txBody>
            <a:bodyPr wrap="square">
              <a:spAutoFit/>
            </a:bodyPr>
            <a:lstStyle/>
            <a:p>
              <a:r>
                <a:rPr lang="en-US" sz="600" dirty="0" smtClean="0"/>
                <a:t>https://www.researchgate.net/publication/303549562_Rheological_response_to_tectonic_and_volcanic_deformation_in_Iceland/figures?lo=1</a:t>
              </a:r>
              <a:endParaRPr lang="en-US" sz="600" dirty="0"/>
            </a:p>
          </p:txBody>
        </p:sp>
        <p:pic>
          <p:nvPicPr>
            <p:cNvPr id="17" name="Picture 19" descr="Plate boundary in Iceland. Red dashes show approximate central axis of... | Download Scientific ..."/>
            <p:cNvPicPr>
              <a:picLocks noChangeAspect="1" noChangeArrowheads="1"/>
            </p:cNvPicPr>
            <p:nvPr/>
          </p:nvPicPr>
          <p:blipFill>
            <a:blip r:embed="rId5" cstate="print"/>
            <a:srcRect/>
            <a:stretch>
              <a:fillRect/>
            </a:stretch>
          </p:blipFill>
          <p:spPr bwMode="auto">
            <a:xfrm>
              <a:off x="-5572125" y="7391400"/>
              <a:ext cx="8096250" cy="5867401"/>
            </a:xfrm>
            <a:prstGeom prst="rect">
              <a:avLst/>
            </a:prstGeom>
            <a:noFill/>
          </p:spPr>
        </p:pic>
      </p:grpSp>
      <p:grpSp>
        <p:nvGrpSpPr>
          <p:cNvPr id="6" name="Group 18"/>
          <p:cNvGrpSpPr/>
          <p:nvPr/>
        </p:nvGrpSpPr>
        <p:grpSpPr>
          <a:xfrm>
            <a:off x="1016000" y="762000"/>
            <a:ext cx="7112000" cy="5334000"/>
            <a:chOff x="2362200" y="7620000"/>
            <a:chExt cx="7112000" cy="5334000"/>
          </a:xfrm>
        </p:grpSpPr>
        <p:pic>
          <p:nvPicPr>
            <p:cNvPr id="20" name="Picture 21" descr="A Rift Runs Through It: Iceland's Divergence of the Plates ~ Kuriositas"/>
            <p:cNvPicPr>
              <a:picLocks noChangeAspect="1" noChangeArrowheads="1"/>
            </p:cNvPicPr>
            <p:nvPr/>
          </p:nvPicPr>
          <p:blipFill>
            <a:blip r:embed="rId6" cstate="print"/>
            <a:srcRect/>
            <a:stretch>
              <a:fillRect/>
            </a:stretch>
          </p:blipFill>
          <p:spPr bwMode="auto">
            <a:xfrm>
              <a:off x="2362200" y="7620000"/>
              <a:ext cx="7112000" cy="5334000"/>
            </a:xfrm>
            <a:prstGeom prst="rect">
              <a:avLst/>
            </a:prstGeom>
            <a:noFill/>
          </p:spPr>
        </p:pic>
        <p:sp>
          <p:nvSpPr>
            <p:cNvPr id="21" name="Rectangle 20"/>
            <p:cNvSpPr/>
            <p:nvPr/>
          </p:nvSpPr>
          <p:spPr>
            <a:xfrm>
              <a:off x="2362200" y="7620000"/>
              <a:ext cx="4572000" cy="215444"/>
            </a:xfrm>
            <a:prstGeom prst="rect">
              <a:avLst/>
            </a:prstGeom>
          </p:spPr>
          <p:txBody>
            <a:bodyPr>
              <a:spAutoFit/>
            </a:bodyPr>
            <a:lstStyle/>
            <a:p>
              <a:r>
                <a:rPr lang="en-US" sz="800" dirty="0" smtClean="0"/>
                <a:t>https://www.kuriositas.com/2017/08/a-rift-runs-through-it-icelands.html</a:t>
              </a:r>
              <a:endParaRPr lang="en-US" sz="800" dirty="0"/>
            </a:p>
          </p:txBody>
        </p:sp>
      </p:grpSp>
      <p:pic>
        <p:nvPicPr>
          <p:cNvPr id="25" name="Picture 2" descr="https://gotbooks.miracosta.edu/oceans/images/boundary_iceland.jpg"/>
          <p:cNvPicPr>
            <a:picLocks noChangeAspect="1" noChangeArrowheads="1"/>
          </p:cNvPicPr>
          <p:nvPr/>
        </p:nvPicPr>
        <p:blipFill>
          <a:blip r:embed="rId7" cstate="print"/>
          <a:srcRect/>
          <a:stretch>
            <a:fillRect/>
          </a:stretch>
        </p:blipFill>
        <p:spPr bwMode="auto">
          <a:xfrm>
            <a:off x="-9525000" y="4676774"/>
            <a:ext cx="7620000" cy="4362451"/>
          </a:xfrm>
          <a:prstGeom prst="rect">
            <a:avLst/>
          </a:prstGeom>
          <a:noFill/>
        </p:spPr>
      </p:pic>
      <p:grpSp>
        <p:nvGrpSpPr>
          <p:cNvPr id="7" name="Group 28"/>
          <p:cNvGrpSpPr>
            <a:grpSpLocks noChangeAspect="1"/>
          </p:cNvGrpSpPr>
          <p:nvPr/>
        </p:nvGrpSpPr>
        <p:grpSpPr>
          <a:xfrm>
            <a:off x="-1752601" y="-9144000"/>
            <a:ext cx="18745199" cy="15173327"/>
            <a:chOff x="1014313" y="1447800"/>
            <a:chExt cx="5833506" cy="4721939"/>
          </a:xfrm>
        </p:grpSpPr>
        <p:pic>
          <p:nvPicPr>
            <p:cNvPr id="26" name="Picture 4" descr="https://media.sciencephoto.com/image/e3500093/800wm/E3500093-Plate_boundary,_Iceland.jpg"/>
            <p:cNvPicPr>
              <a:picLocks noChangeAspect="1" noChangeArrowheads="1"/>
            </p:cNvPicPr>
            <p:nvPr/>
          </p:nvPicPr>
          <p:blipFill>
            <a:blip r:embed="rId8" cstate="print"/>
            <a:srcRect r="18000"/>
            <a:stretch>
              <a:fillRect/>
            </a:stretch>
          </p:blipFill>
          <p:spPr bwMode="auto">
            <a:xfrm>
              <a:off x="1014313" y="1447800"/>
              <a:ext cx="5833506" cy="4721939"/>
            </a:xfrm>
            <a:prstGeom prst="rect">
              <a:avLst/>
            </a:prstGeom>
            <a:noFill/>
          </p:spPr>
        </p:pic>
        <p:sp>
          <p:nvSpPr>
            <p:cNvPr id="28" name="Oval 27"/>
            <p:cNvSpPr/>
            <p:nvPr/>
          </p:nvSpPr>
          <p:spPr>
            <a:xfrm>
              <a:off x="2286000" y="4876800"/>
              <a:ext cx="1066800" cy="1066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5298" name="Picture 2" descr="https://2.bp.blogspot.com/-BPtBHpXBFCo/WcfmY-EqptI/AAAAAAAANf8/XNo_2wrGmzQT6zYUUhLOFa8IitWq4Hp7ACLcBGAs/w1200-h630-p-k-no-nu/Why%2BIceland%2Bis%2Bbeing%2Btorn%2Bapar.jpg"/>
          <p:cNvPicPr>
            <a:picLocks noChangeAspect="1" noChangeArrowheads="1"/>
          </p:cNvPicPr>
          <p:nvPr/>
        </p:nvPicPr>
        <p:blipFill>
          <a:blip r:embed="rId9" cstate="print"/>
          <a:srcRect/>
          <a:stretch>
            <a:fillRect/>
          </a:stretch>
        </p:blipFill>
        <p:spPr bwMode="auto">
          <a:xfrm>
            <a:off x="-9144000" y="0"/>
            <a:ext cx="9144000" cy="4800600"/>
          </a:xfrm>
          <a:prstGeom prst="rect">
            <a:avLst/>
          </a:prstGeom>
          <a:noFill/>
        </p:spPr>
      </p:pic>
      <p:grpSp>
        <p:nvGrpSpPr>
          <p:cNvPr id="9" name="Group 28"/>
          <p:cNvGrpSpPr>
            <a:grpSpLocks noChangeAspect="1"/>
          </p:cNvGrpSpPr>
          <p:nvPr/>
        </p:nvGrpSpPr>
        <p:grpSpPr>
          <a:xfrm>
            <a:off x="0" y="-543623"/>
            <a:ext cx="9144000" cy="7401623"/>
            <a:chOff x="1014313" y="1447800"/>
            <a:chExt cx="5833506" cy="4721939"/>
          </a:xfrm>
        </p:grpSpPr>
        <p:pic>
          <p:nvPicPr>
            <p:cNvPr id="24" name="Picture 4" descr="https://media.sciencephoto.com/image/e3500093/800wm/E3500093-Plate_boundary,_Iceland.jpg"/>
            <p:cNvPicPr>
              <a:picLocks noChangeAspect="1" noChangeArrowheads="1"/>
            </p:cNvPicPr>
            <p:nvPr/>
          </p:nvPicPr>
          <p:blipFill>
            <a:blip r:embed="rId8" cstate="print"/>
            <a:srcRect r="18000"/>
            <a:stretch>
              <a:fillRect/>
            </a:stretch>
          </p:blipFill>
          <p:spPr bwMode="auto">
            <a:xfrm>
              <a:off x="1014313" y="1447800"/>
              <a:ext cx="5833506" cy="4721939"/>
            </a:xfrm>
            <a:prstGeom prst="rect">
              <a:avLst/>
            </a:prstGeom>
            <a:noFill/>
          </p:spPr>
        </p:pic>
        <p:sp>
          <p:nvSpPr>
            <p:cNvPr id="29" name="Oval 28"/>
            <p:cNvSpPr/>
            <p:nvPr/>
          </p:nvSpPr>
          <p:spPr>
            <a:xfrm>
              <a:off x="2286000" y="4876800"/>
              <a:ext cx="1066800" cy="1066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29"/>
          <p:cNvGrpSpPr/>
          <p:nvPr/>
        </p:nvGrpSpPr>
        <p:grpSpPr>
          <a:xfrm>
            <a:off x="7162800" y="0"/>
            <a:ext cx="1981200" cy="3870543"/>
            <a:chOff x="7010400" y="4495800"/>
            <a:chExt cx="1981200" cy="3870543"/>
          </a:xfrm>
        </p:grpSpPr>
        <p:sp>
          <p:nvSpPr>
            <p:cNvPr id="37" name="Oval 36">
              <a:hlinkClick r:id="rId10" action="ppaction://hlinkfile"/>
            </p:cNvPr>
            <p:cNvSpPr/>
            <p:nvPr/>
          </p:nvSpPr>
          <p:spPr>
            <a:xfrm>
              <a:off x="7620000" y="4495800"/>
              <a:ext cx="609600"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7010400" y="5257800"/>
              <a:ext cx="1981200" cy="3108543"/>
            </a:xfrm>
            <a:prstGeom prst="rect">
              <a:avLst/>
            </a:prstGeom>
            <a:noFill/>
          </p:spPr>
          <p:txBody>
            <a:bodyPr wrap="square" rtlCol="0">
              <a:spAutoFit/>
            </a:bodyPr>
            <a:lstStyle/>
            <a:p>
              <a:pPr algn="ctr"/>
              <a:r>
                <a:rPr lang="en-US" sz="2800" b="1" dirty="0" smtClean="0"/>
                <a:t>Press here to see underwater footage of </a:t>
              </a:r>
              <a:r>
                <a:rPr lang="en-US" sz="2800" b="1" dirty="0" smtClean="0">
                  <a:ln w="3175">
                    <a:solidFill>
                      <a:schemeClr val="tx1"/>
                    </a:solidFill>
                  </a:ln>
                  <a:solidFill>
                    <a:schemeClr val="bg1"/>
                  </a:solidFill>
                </a:rPr>
                <a:t>mantle</a:t>
              </a:r>
              <a:r>
                <a:rPr lang="en-US" sz="2800" b="1" dirty="0" smtClean="0">
                  <a:solidFill>
                    <a:schemeClr val="bg1"/>
                  </a:solidFill>
                </a:rPr>
                <a:t> </a:t>
              </a:r>
              <a:r>
                <a:rPr lang="en-US" sz="2800" b="1" dirty="0" smtClean="0">
                  <a:ln w="3175">
                    <a:solidFill>
                      <a:schemeClr val="tx1"/>
                    </a:solidFill>
                  </a:ln>
                  <a:solidFill>
                    <a:schemeClr val="bg1"/>
                  </a:solidFill>
                </a:rPr>
                <a:t>material oozing out</a:t>
              </a:r>
              <a:endParaRPr lang="en-US" sz="2800" b="1" dirty="0">
                <a:ln w="3175">
                  <a:solidFill>
                    <a:schemeClr val="tx1"/>
                  </a:solidFill>
                </a:ln>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33"/>
                                        </p:tgtEl>
                                        <p:attrNameLst>
                                          <p:attrName>style.visibility</p:attrName>
                                        </p:attrNameLst>
                                      </p:cBhvr>
                                      <p:to>
                                        <p:strVal val="visible"/>
                                      </p:to>
                                    </p:set>
                                    <p:animEffect transition="in" filter="wipe(left)">
                                      <p:cBhvr>
                                        <p:cTn id="14" dur="500"/>
                                        <p:tgtEl>
                                          <p:spTgt spid="1033"/>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80">
                                          <p:stCondLst>
                                            <p:cond delay="0"/>
                                          </p:stCondLst>
                                        </p:cTn>
                                        <p:tgtEl>
                                          <p:spTgt spid="27"/>
                                        </p:tgtEl>
                                      </p:cBhvr>
                                    </p:animEffect>
                                    <p:anim calcmode="lin" valueType="num">
                                      <p:cBhvr>
                                        <p:cTn id="2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5" dur="26">
                                          <p:stCondLst>
                                            <p:cond delay="650"/>
                                          </p:stCondLst>
                                        </p:cTn>
                                        <p:tgtEl>
                                          <p:spTgt spid="27"/>
                                        </p:tgtEl>
                                      </p:cBhvr>
                                      <p:to x="100000" y="60000"/>
                                    </p:animScale>
                                    <p:animScale>
                                      <p:cBhvr>
                                        <p:cTn id="26" dur="166" decel="50000">
                                          <p:stCondLst>
                                            <p:cond delay="676"/>
                                          </p:stCondLst>
                                        </p:cTn>
                                        <p:tgtEl>
                                          <p:spTgt spid="27"/>
                                        </p:tgtEl>
                                      </p:cBhvr>
                                      <p:to x="100000" y="100000"/>
                                    </p:animScale>
                                    <p:animScale>
                                      <p:cBhvr>
                                        <p:cTn id="27" dur="26">
                                          <p:stCondLst>
                                            <p:cond delay="1312"/>
                                          </p:stCondLst>
                                        </p:cTn>
                                        <p:tgtEl>
                                          <p:spTgt spid="27"/>
                                        </p:tgtEl>
                                      </p:cBhvr>
                                      <p:to x="100000" y="80000"/>
                                    </p:animScale>
                                    <p:animScale>
                                      <p:cBhvr>
                                        <p:cTn id="28" dur="166" decel="50000">
                                          <p:stCondLst>
                                            <p:cond delay="1338"/>
                                          </p:stCondLst>
                                        </p:cTn>
                                        <p:tgtEl>
                                          <p:spTgt spid="27"/>
                                        </p:tgtEl>
                                      </p:cBhvr>
                                      <p:to x="100000" y="100000"/>
                                    </p:animScale>
                                    <p:animScale>
                                      <p:cBhvr>
                                        <p:cTn id="29" dur="26">
                                          <p:stCondLst>
                                            <p:cond delay="1642"/>
                                          </p:stCondLst>
                                        </p:cTn>
                                        <p:tgtEl>
                                          <p:spTgt spid="27"/>
                                        </p:tgtEl>
                                      </p:cBhvr>
                                      <p:to x="100000" y="90000"/>
                                    </p:animScale>
                                    <p:animScale>
                                      <p:cBhvr>
                                        <p:cTn id="30" dur="166" decel="50000">
                                          <p:stCondLst>
                                            <p:cond delay="1668"/>
                                          </p:stCondLst>
                                        </p:cTn>
                                        <p:tgtEl>
                                          <p:spTgt spid="27"/>
                                        </p:tgtEl>
                                      </p:cBhvr>
                                      <p:to x="100000" y="100000"/>
                                    </p:animScale>
                                    <p:animScale>
                                      <p:cBhvr>
                                        <p:cTn id="31" dur="26">
                                          <p:stCondLst>
                                            <p:cond delay="1808"/>
                                          </p:stCondLst>
                                        </p:cTn>
                                        <p:tgtEl>
                                          <p:spTgt spid="27"/>
                                        </p:tgtEl>
                                      </p:cBhvr>
                                      <p:to x="100000" y="95000"/>
                                    </p:animScale>
                                    <p:animScale>
                                      <p:cBhvr>
                                        <p:cTn id="32" dur="166" decel="50000">
                                          <p:stCondLst>
                                            <p:cond delay="1834"/>
                                          </p:stCondLst>
                                        </p:cTn>
                                        <p:tgtEl>
                                          <p:spTgt spid="27"/>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mph" presetSubtype="0" fill="hold" nodeType="clickEffect">
                                  <p:stCondLst>
                                    <p:cond delay="0"/>
                                  </p:stCondLst>
                                  <p:childTnLst>
                                    <p:animScale>
                                      <p:cBhvr>
                                        <p:cTn id="51" dur="2000" fill="hold"/>
                                        <p:tgtEl>
                                          <p:spTgt spid="7"/>
                                        </p:tgtEl>
                                      </p:cBhvr>
                                      <p:by x="60000" y="60000"/>
                                    </p:animScale>
                                  </p:childTnLst>
                                </p:cTn>
                              </p:par>
                              <p:par>
                                <p:cTn id="52" presetID="42" presetClass="path" presetSubtype="0" accel="50000" decel="50000" fill="hold" nodeType="withEffect">
                                  <p:stCondLst>
                                    <p:cond delay="0"/>
                                  </p:stCondLst>
                                  <p:childTnLst>
                                    <p:animMotion origin="layout" path="M -3.33333E-6 3.33333E-6 L -0.275 0.38264 " pathEditMode="relative" rAng="0" ptsTypes="AA">
                                      <p:cBhvr>
                                        <p:cTn id="53" dur="2000" fill="hold"/>
                                        <p:tgtEl>
                                          <p:spTgt spid="7"/>
                                        </p:tgtEl>
                                        <p:attrNameLst>
                                          <p:attrName>ppt_x</p:attrName>
                                          <p:attrName>ppt_y</p:attrName>
                                        </p:attrNameLst>
                                      </p:cBhvr>
                                      <p:rCtr x="-138" y="191"/>
                                    </p:animMotion>
                                  </p:childTnLst>
                                </p:cTn>
                              </p:par>
                            </p:childTnLst>
                          </p:cTn>
                        </p:par>
                        <p:par>
                          <p:cTn id="54" fill="hold">
                            <p:stCondLst>
                              <p:cond delay="2000"/>
                            </p:stCondLst>
                            <p:childTnLst>
                              <p:par>
                                <p:cTn id="55" presetID="10" presetClass="exit" presetSubtype="0" fill="hold" nodeType="afterEffect">
                                  <p:stCondLst>
                                    <p:cond delay="0"/>
                                  </p:stCondLst>
                                  <p:childTnLst>
                                    <p:animEffect transition="out" filter="fade">
                                      <p:cBhvr>
                                        <p:cTn id="56" dur="2000"/>
                                        <p:tgtEl>
                                          <p:spTgt spid="7"/>
                                        </p:tgtEl>
                                      </p:cBhvr>
                                    </p:animEffect>
                                    <p:set>
                                      <p:cBhvr>
                                        <p:cTn id="57" dur="1" fill="hold">
                                          <p:stCondLst>
                                            <p:cond delay="1999"/>
                                          </p:stCondLst>
                                        </p:cTn>
                                        <p:tgtEl>
                                          <p:spTgt spid="7"/>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childTnLst>
                                </p:cTn>
                              </p:par>
                            </p:childTnLst>
                          </p:cTn>
                        </p:par>
                        <p:par>
                          <p:cTn id="61" fill="hold">
                            <p:stCondLst>
                              <p:cond delay="4000"/>
                            </p:stCondLst>
                            <p:childTnLst>
                              <p:par>
                                <p:cTn id="62" presetID="53" presetClass="entr" presetSubtype="0" fill="hold" nodeType="after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p:cTn id="64" dur="500" fill="hold"/>
                                        <p:tgtEl>
                                          <p:spTgt spid="10"/>
                                        </p:tgtEl>
                                        <p:attrNameLst>
                                          <p:attrName>ppt_w</p:attrName>
                                        </p:attrNameLst>
                                      </p:cBhvr>
                                      <p:tavLst>
                                        <p:tav tm="0">
                                          <p:val>
                                            <p:fltVal val="0"/>
                                          </p:val>
                                        </p:tav>
                                        <p:tav tm="100000">
                                          <p:val>
                                            <p:strVal val="#ppt_w"/>
                                          </p:val>
                                        </p:tav>
                                      </p:tavLst>
                                    </p:anim>
                                    <p:anim calcmode="lin" valueType="num">
                                      <p:cBhvr>
                                        <p:cTn id="65" dur="500" fill="hold"/>
                                        <p:tgtEl>
                                          <p:spTgt spid="10"/>
                                        </p:tgtEl>
                                        <p:attrNameLst>
                                          <p:attrName>ppt_h</p:attrName>
                                        </p:attrNameLst>
                                      </p:cBhvr>
                                      <p:tavLst>
                                        <p:tav tm="0">
                                          <p:val>
                                            <p:fltVal val="0"/>
                                          </p:val>
                                        </p:tav>
                                        <p:tav tm="100000">
                                          <p:val>
                                            <p:strVal val="#ppt_h"/>
                                          </p:val>
                                        </p:tav>
                                      </p:tavLst>
                                    </p:anim>
                                    <p:animEffect transition="in" filter="fade">
                                      <p:cBhvr>
                                        <p:cTn id="66" dur="5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mph" presetSubtype="0" fill="hold" nodeType="clickEffect">
                                  <p:stCondLst>
                                    <p:cond delay="0"/>
                                  </p:stCondLst>
                                  <p:childTnLst>
                                    <p:animScale>
                                      <p:cBhvr>
                                        <p:cTn id="70" dur="5000" fill="hold"/>
                                        <p:tgtEl>
                                          <p:spTgt spid="10"/>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609600" y="0"/>
            <a:ext cx="9753600" cy="14496276"/>
          </a:xfrm>
          <a:prstGeom prst="rect">
            <a:avLst/>
          </a:prstGeom>
        </p:spPr>
        <p:txBody>
          <a:bodyPr wrap="square">
            <a:spAutoFit/>
          </a:bodyPr>
          <a:lstStyle/>
          <a:p>
            <a:r>
              <a:rPr lang="nl-NL" b="1" dirty="0" smtClean="0"/>
              <a:t>Lt. Henry T. Allen (1859-1930) </a:t>
            </a:r>
          </a:p>
          <a:p>
            <a:endParaRPr lang="en-US" dirty="0" smtClean="0"/>
          </a:p>
          <a:p>
            <a:r>
              <a:rPr lang="en-US" dirty="0" smtClean="0">
                <a:hlinkClick r:id="rId3"/>
              </a:rPr>
              <a:t>https://www.nps.gov/wrst/learn/historyculture/upload/Allen-Expedition-508-compliant.pdf</a:t>
            </a:r>
            <a:endParaRPr lang="en-US" dirty="0" smtClean="0"/>
          </a:p>
          <a:p>
            <a:pPr algn="ctr"/>
            <a:r>
              <a:rPr lang="en-US" dirty="0" smtClean="0"/>
              <a:t>Alaska’s ‘Lewis and Clark Expedition’</a:t>
            </a:r>
          </a:p>
          <a:p>
            <a:r>
              <a:rPr lang="en-US" dirty="0" smtClean="0"/>
              <a:t>	Henry </a:t>
            </a:r>
            <a:r>
              <a:rPr lang="en-US" dirty="0" err="1" smtClean="0"/>
              <a:t>Tureman</a:t>
            </a:r>
            <a:r>
              <a:rPr lang="en-US" dirty="0" smtClean="0"/>
              <a:t> Allen, born in 1859 in Kentucky (11 years prior to the</a:t>
            </a:r>
          </a:p>
          <a:p>
            <a:r>
              <a:rPr lang="en-US" dirty="0" smtClean="0"/>
              <a:t> death of the last member of the Lewis and Clark Expedition), graduated from </a:t>
            </a:r>
          </a:p>
          <a:p>
            <a:r>
              <a:rPr lang="en-US" dirty="0" smtClean="0"/>
              <a:t>West Point in 1882. During the next 41 years, he would serve his country in</a:t>
            </a:r>
          </a:p>
          <a:p>
            <a:r>
              <a:rPr lang="en-US" dirty="0" smtClean="0"/>
              <a:t> various military capacities, ending his distinguished career as commander of the</a:t>
            </a:r>
          </a:p>
          <a:p>
            <a:r>
              <a:rPr lang="en-US" dirty="0" smtClean="0"/>
              <a:t> American Occupation Forces in Germany during 1919-1923 after World War I.	</a:t>
            </a:r>
          </a:p>
          <a:p>
            <a:r>
              <a:rPr lang="en-US" dirty="0" smtClean="0"/>
              <a:t>	Yet arguably his most exciting assignment was one he received in his </a:t>
            </a:r>
          </a:p>
          <a:p>
            <a:r>
              <a:rPr lang="en-US" dirty="0" smtClean="0"/>
              <a:t>mid-20s as a young lieutenant serving as an aide to veteran Indian fighter, Gen.</a:t>
            </a:r>
          </a:p>
          <a:p>
            <a:r>
              <a:rPr lang="en-US" dirty="0" smtClean="0"/>
              <a:t> Nelson A. Miles. In 1880, Miles was put in charge of the U.S. Army’s operations</a:t>
            </a:r>
          </a:p>
          <a:p>
            <a:r>
              <a:rPr lang="en-US" dirty="0" smtClean="0"/>
              <a:t> in the Pacific Northwest. This was after leading numerous campaigns against</a:t>
            </a:r>
          </a:p>
          <a:p>
            <a:r>
              <a:rPr lang="en-US" dirty="0" smtClean="0"/>
              <a:t> Indians in the American West, including the Cheyenne, Comanche, Sioux tribes </a:t>
            </a:r>
          </a:p>
          <a:p>
            <a:r>
              <a:rPr lang="en-US" dirty="0" smtClean="0"/>
              <a:t>under Sitting Bull (who defeated Gen. Custer in 1876), and Chief Joseph and the</a:t>
            </a:r>
          </a:p>
          <a:p>
            <a:r>
              <a:rPr lang="en-US" dirty="0" smtClean="0"/>
              <a:t> Nez Perce in 1877. 	However, Miles had other interests as well, including</a:t>
            </a:r>
          </a:p>
          <a:p>
            <a:r>
              <a:rPr lang="en-US" dirty="0" smtClean="0"/>
              <a:t> exploration. He was fascinated with reports of Alaska Territory and in 1883 sent </a:t>
            </a:r>
          </a:p>
          <a:p>
            <a:r>
              <a:rPr lang="en-US" dirty="0" smtClean="0"/>
              <a:t>Army Lt. Frederick </a:t>
            </a:r>
            <a:r>
              <a:rPr lang="en-US" dirty="0" err="1" smtClean="0"/>
              <a:t>Schwatka</a:t>
            </a:r>
            <a:r>
              <a:rPr lang="en-US" dirty="0" smtClean="0"/>
              <a:t> on an expedition to explore the Yukon River basin, </a:t>
            </a:r>
          </a:p>
          <a:p>
            <a:r>
              <a:rPr lang="en-US" dirty="0" smtClean="0"/>
              <a:t>an area only partly traversed earlier by the Russians, British and Americans. The</a:t>
            </a:r>
          </a:p>
          <a:p>
            <a:r>
              <a:rPr lang="en-US" dirty="0" smtClean="0"/>
              <a:t> trip was a success.</a:t>
            </a:r>
          </a:p>
          <a:p>
            <a:r>
              <a:rPr lang="en-US" dirty="0" smtClean="0"/>
              <a:t>	With the encouraging results of the </a:t>
            </a:r>
            <a:r>
              <a:rPr lang="en-US" dirty="0" err="1" smtClean="0"/>
              <a:t>Schwatka</a:t>
            </a:r>
            <a:r>
              <a:rPr lang="en-US" dirty="0" smtClean="0"/>
              <a:t> Expedition, Miles set his </a:t>
            </a:r>
          </a:p>
          <a:p>
            <a:r>
              <a:rPr lang="en-US" dirty="0" smtClean="0"/>
              <a:t>sites on a new and much more ambitious goal to explore an area of Alaska </a:t>
            </a:r>
          </a:p>
          <a:p>
            <a:r>
              <a:rPr lang="en-US" dirty="0" smtClean="0"/>
              <a:t>where no westerner had successfully gone before — the Copper River country </a:t>
            </a:r>
          </a:p>
          <a:p>
            <a:r>
              <a:rPr lang="en-US" dirty="0" smtClean="0"/>
              <a:t>and points beyond. The plan was to send a party to ascend the Copper River </a:t>
            </a:r>
          </a:p>
          <a:p>
            <a:r>
              <a:rPr lang="en-US" dirty="0" smtClean="0"/>
              <a:t>and find a passable route through the unexplored Alaska Range to the Yukon drainage. If successful, it would be a major achievement.</a:t>
            </a:r>
          </a:p>
          <a:p>
            <a:r>
              <a:rPr lang="en-US" dirty="0" smtClean="0"/>
              <a:t>	The trip was not without danger and uncertainty. Earlier, at least three groups of Russian explorers had perished in the Copper River country, where the </a:t>
            </a:r>
            <a:r>
              <a:rPr lang="en-US" dirty="0" err="1" smtClean="0"/>
              <a:t>Ahtna</a:t>
            </a:r>
            <a:r>
              <a:rPr lang="en-US" dirty="0" smtClean="0"/>
              <a:t> Indians of the Copper River were known to be fiercely territorial. Also, no British or Americans had successfully made the formidable journey despite some attempts. To Miles and the military, it was a challenge with no guarantee of success. It was in this less-than optimistic setting that the Allen expedition was launched and its start clouded even further.</a:t>
            </a:r>
          </a:p>
          <a:p>
            <a:r>
              <a:rPr lang="en-US" dirty="0" smtClean="0"/>
              <a:t>	Lt. Allen was not Miles’ first choice to follow up on the successes of the more modest </a:t>
            </a:r>
            <a:r>
              <a:rPr lang="en-US" dirty="0" err="1" smtClean="0"/>
              <a:t>Schwatka</a:t>
            </a:r>
            <a:r>
              <a:rPr lang="en-US" dirty="0" smtClean="0"/>
              <a:t> Expedition. That assignment had gone to Lt. William Abercrombie who left in 1884. But as weeks passed with no word of his fate, Gen. Miles became concerned and sent Lt. Allen to investigate. Accordingly, he sailed north in late 1884, thereby getting his first taste of adventure in Alaska. While Abercrombie and his men did return safely, they nonetheless failed in their quest. Abercrombie’s report painted a gloomy prospect for further exploration in the region. He concluded that the route they had tried to pioneer was not practical due to overwhelming obstacles of high mountains, glacier-filled valleys, and daunting rivers beset with swift rapids which had forced the group to turn back. This was certainly discouraging news. Had it not been for Gen. Miles’ continuing interest in Alaska and Lt. Allen’s newly-found excitement for the territory, it would have ended there.</a:t>
            </a:r>
          </a:p>
          <a:p>
            <a:r>
              <a:rPr lang="en-US" dirty="0" smtClean="0"/>
              <a:t>	Instead, Miles persisted and soon was able to win support for one more attempt to explore the Copper River country and beyond. But it was to be a more modest expedition of only three men. Lt. Allen was selected to lead it and he handpicked two other men to come along. They were Cavalry Sgt. Cady Robertson, a fellow soldier from his own unit, and Pvt. Frederick W. </a:t>
            </a:r>
            <a:r>
              <a:rPr lang="en-US" dirty="0" err="1" smtClean="0"/>
              <a:t>Fickett</a:t>
            </a:r>
            <a:r>
              <a:rPr lang="en-US" dirty="0" smtClean="0"/>
              <a:t>, a signal corpsman, whom Allen had met in Sitka during his trip to determine Abercrombie’s fate. Both turned out to be good choices.</a:t>
            </a:r>
          </a:p>
          <a:p>
            <a:r>
              <a:rPr lang="en-US" dirty="0" smtClean="0"/>
              <a:t>	The small party wasted little time in starting north to Alaska.  Lt. Allen received official orders on Jan. 27, 1885 authorizing the trip. Two days later the three men were on a steamer headed for Alaska.</a:t>
            </a:r>
          </a:p>
          <a:p>
            <a:r>
              <a:rPr lang="en-US" dirty="0" smtClean="0"/>
              <a:t>(continued on website)</a:t>
            </a:r>
          </a:p>
        </p:txBody>
      </p:sp>
      <p:pic>
        <p:nvPicPr>
          <p:cNvPr id="1026" name="Picture 2"/>
          <p:cNvPicPr>
            <a:picLocks noChangeAspect="1" noChangeArrowheads="1"/>
          </p:cNvPicPr>
          <p:nvPr/>
        </p:nvPicPr>
        <p:blipFill>
          <a:blip r:embed="rId4" cstate="print"/>
          <a:srcRect t="5405"/>
          <a:stretch>
            <a:fillRect/>
          </a:stretch>
        </p:blipFill>
        <p:spPr bwMode="auto">
          <a:xfrm>
            <a:off x="7010400" y="1143000"/>
            <a:ext cx="1991967" cy="2667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print"/>
          <a:srcRect/>
          <a:stretch>
            <a:fillRect/>
          </a:stretch>
        </p:blipFill>
        <p:spPr bwMode="auto">
          <a:xfrm>
            <a:off x="7086600" y="3962400"/>
            <a:ext cx="1743075" cy="26289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0"/>
            <a:ext cx="390215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Charles Young </a:t>
            </a:r>
            <a:endParaRPr lang="en-US" sz="4800" b="1" dirty="0">
              <a:solidFill>
                <a:schemeClr val="accent5">
                  <a:lumMod val="50000"/>
                </a:schemeClr>
              </a:solidFill>
              <a:effectLst>
                <a:outerShdw dist="50800" dir="7200000" algn="ctr" rotWithShape="0">
                  <a:schemeClr val="tx1"/>
                </a:outerShdw>
              </a:effectLst>
            </a:endParaRPr>
          </a:p>
        </p:txBody>
      </p:sp>
      <p:grpSp>
        <p:nvGrpSpPr>
          <p:cNvPr id="9" name="Group 8"/>
          <p:cNvGrpSpPr/>
          <p:nvPr/>
        </p:nvGrpSpPr>
        <p:grpSpPr>
          <a:xfrm>
            <a:off x="0" y="762000"/>
            <a:ext cx="9144000" cy="6002338"/>
            <a:chOff x="0" y="762000"/>
            <a:chExt cx="9144000" cy="6002338"/>
          </a:xfrm>
        </p:grpSpPr>
        <p:pic>
          <p:nvPicPr>
            <p:cNvPr id="10" name="Picture 2"/>
            <p:cNvPicPr>
              <a:picLocks noChangeAspect="1" noChangeArrowheads="1"/>
            </p:cNvPicPr>
            <p:nvPr/>
          </p:nvPicPr>
          <p:blipFill>
            <a:blip r:embed="rId3" cstate="print"/>
            <a:srcRect/>
            <a:stretch>
              <a:fillRect/>
            </a:stretch>
          </p:blipFill>
          <p:spPr bwMode="auto">
            <a:xfrm>
              <a:off x="6017762" y="762000"/>
              <a:ext cx="3050038" cy="4495800"/>
            </a:xfrm>
            <a:prstGeom prst="rect">
              <a:avLst/>
            </a:prstGeom>
            <a:noFill/>
            <a:ln w="9525">
              <a:noFill/>
              <a:miter lim="800000"/>
              <a:headEnd/>
              <a:tailEnd/>
            </a:ln>
            <a:effectLst/>
          </p:spPr>
        </p:pic>
        <p:sp>
          <p:nvSpPr>
            <p:cNvPr id="11" name="TextBox 10"/>
            <p:cNvSpPr txBox="1"/>
            <p:nvPr/>
          </p:nvSpPr>
          <p:spPr>
            <a:xfrm>
              <a:off x="0" y="838200"/>
              <a:ext cx="9144000" cy="2062103"/>
            </a:xfrm>
            <a:prstGeom prst="rect">
              <a:avLst/>
            </a:prstGeom>
            <a:noFill/>
          </p:spPr>
          <p:txBody>
            <a:bodyPr wrap="square" rtlCol="0">
              <a:spAutoFit/>
            </a:bodyPr>
            <a:lstStyle/>
            <a:p>
              <a:r>
                <a:rPr lang="en-US" sz="3200" dirty="0" smtClean="0"/>
                <a:t> - 1859, born in Kentucky </a:t>
              </a:r>
            </a:p>
            <a:p>
              <a:r>
                <a:rPr lang="en-US" sz="3200" dirty="0" smtClean="0"/>
                <a:t> - at 23, graduates from West Point</a:t>
              </a:r>
            </a:p>
            <a:p>
              <a:r>
                <a:rPr lang="en-US" sz="3200" dirty="0" smtClean="0"/>
                <a:t>    and begins military service</a:t>
              </a:r>
            </a:p>
            <a:p>
              <a:r>
                <a:rPr lang="en-US" sz="3200" dirty="0" smtClean="0"/>
                <a:t> - at 26, leads Alaskan expedition</a:t>
              </a:r>
            </a:p>
          </p:txBody>
        </p:sp>
        <p:pic>
          <p:nvPicPr>
            <p:cNvPr id="12" name="Picture 3"/>
            <p:cNvPicPr>
              <a:picLocks noChangeAspect="1" noChangeArrowheads="1"/>
            </p:cNvPicPr>
            <p:nvPr/>
          </p:nvPicPr>
          <p:blipFill>
            <a:blip r:embed="rId4" cstate="print"/>
            <a:srcRect/>
            <a:stretch>
              <a:fillRect/>
            </a:stretch>
          </p:blipFill>
          <p:spPr bwMode="auto">
            <a:xfrm>
              <a:off x="76200" y="2971800"/>
              <a:ext cx="5110080" cy="3792538"/>
            </a:xfrm>
            <a:prstGeom prst="rect">
              <a:avLst/>
            </a:prstGeom>
            <a:noFill/>
            <a:ln w="50800">
              <a:solidFill>
                <a:schemeClr val="tx1"/>
              </a:solidFill>
              <a:miter lim="800000"/>
              <a:headEnd/>
              <a:tailEnd/>
            </a:ln>
            <a:effectLst/>
          </p:spPr>
        </p:pic>
        <p:pic>
          <p:nvPicPr>
            <p:cNvPr id="13" name="Picture 4" descr="C:\Users\Sandra\AppData\Local\Microsoft\Windows\INetCache\IE\51KKD49H\steamboat1[1].png"/>
            <p:cNvPicPr>
              <a:picLocks noChangeAspect="1" noChangeArrowheads="1"/>
            </p:cNvPicPr>
            <p:nvPr/>
          </p:nvPicPr>
          <p:blipFill>
            <a:blip r:embed="rId5" cstate="print"/>
            <a:srcRect/>
            <a:stretch>
              <a:fillRect/>
            </a:stretch>
          </p:blipFill>
          <p:spPr bwMode="auto">
            <a:xfrm>
              <a:off x="2340864" y="5879592"/>
              <a:ext cx="1558161" cy="770641"/>
            </a:xfrm>
            <a:prstGeom prst="rect">
              <a:avLst/>
            </a:prstGeom>
            <a:noFill/>
          </p:spPr>
        </p:pic>
        <p:sp>
          <p:nvSpPr>
            <p:cNvPr id="14" name="TextBox 13"/>
            <p:cNvSpPr txBox="1"/>
            <p:nvPr/>
          </p:nvSpPr>
          <p:spPr>
            <a:xfrm>
              <a:off x="1972064" y="3009543"/>
              <a:ext cx="1075936" cy="2400657"/>
            </a:xfrm>
            <a:prstGeom prst="rect">
              <a:avLst/>
            </a:prstGeom>
            <a:noFill/>
          </p:spPr>
          <p:txBody>
            <a:bodyPr wrap="none" rtlCol="0">
              <a:spAutoFit/>
            </a:bodyPr>
            <a:lstStyle/>
            <a:p>
              <a:r>
                <a:rPr lang="en-US" sz="15000" dirty="0" smtClean="0">
                  <a:solidFill>
                    <a:srgbClr val="FF0000"/>
                  </a:solidFill>
                  <a:effectLst>
                    <a:outerShdw dist="50800" dir="7200000" algn="ctr" rotWithShape="0">
                      <a:schemeClr val="tx1"/>
                    </a:outerShdw>
                  </a:effectLst>
                </a:rPr>
                <a:t>?</a:t>
              </a:r>
              <a:endParaRPr lang="en-US" sz="15000" dirty="0">
                <a:solidFill>
                  <a:srgbClr val="FF0000"/>
                </a:solidFill>
                <a:effectLst>
                  <a:outerShdw dist="50800" dir="7200000" algn="ctr" rotWithShape="0">
                    <a:schemeClr val="tx1"/>
                  </a:outerShdw>
                </a:effectLst>
              </a:endParaRPr>
            </a:p>
          </p:txBody>
        </p:sp>
        <p:grpSp>
          <p:nvGrpSpPr>
            <p:cNvPr id="15" name="Group 16"/>
            <p:cNvGrpSpPr/>
            <p:nvPr/>
          </p:nvGrpSpPr>
          <p:grpSpPr>
            <a:xfrm>
              <a:off x="76200" y="5257800"/>
              <a:ext cx="9067800" cy="609600"/>
              <a:chOff x="152400" y="5257800"/>
              <a:chExt cx="9067800" cy="609600"/>
            </a:xfrm>
          </p:grpSpPr>
          <p:sp>
            <p:nvSpPr>
              <p:cNvPr id="16" name="Rectangle 15"/>
              <p:cNvSpPr/>
              <p:nvPr/>
            </p:nvSpPr>
            <p:spPr>
              <a:xfrm>
                <a:off x="457200" y="5257800"/>
                <a:ext cx="4724400" cy="6096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52400" y="5282625"/>
                <a:ext cx="9067800" cy="584775"/>
              </a:xfrm>
              <a:prstGeom prst="rect">
                <a:avLst/>
              </a:prstGeom>
              <a:no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“where no westerner has successfully gone before” </a:t>
                </a:r>
              </a:p>
            </p:txBody>
          </p:sp>
        </p:grpSp>
      </p:grpSp>
      <p:sp>
        <p:nvSpPr>
          <p:cNvPr id="8" name="TextBox 7"/>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1859</a:t>
            </a:r>
          </a:p>
        </p:txBody>
      </p:sp>
      <p:sp>
        <p:nvSpPr>
          <p:cNvPr id="7" name="TextBox 6"/>
          <p:cNvSpPr txBox="1"/>
          <p:nvPr/>
        </p:nvSpPr>
        <p:spPr>
          <a:xfrm>
            <a:off x="304800" y="0"/>
            <a:ext cx="3737883"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Henry T. Allen</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1864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8"/>
                                        </p:tgtEl>
                                        <p:attrNameLst>
                                          <p:attrName>ppt_w</p:attrName>
                                        </p:attrNameLst>
                                      </p:cBhvr>
                                      <p:tavLst>
                                        <p:tav tm="0">
                                          <p:val>
                                            <p:strVal val="ppt_w"/>
                                          </p:val>
                                        </p:tav>
                                        <p:tav tm="100000">
                                          <p:val>
                                            <p:fltVal val="0"/>
                                          </p:val>
                                        </p:tav>
                                      </p:tavLst>
                                    </p:anim>
                                    <p:anim calcmode="lin" valueType="num">
                                      <p:cBhvr>
                                        <p:cTn id="10" dur="1000"/>
                                        <p:tgtEl>
                                          <p:spTgt spid="8"/>
                                        </p:tgtEl>
                                        <p:attrNameLst>
                                          <p:attrName>ppt_h</p:attrName>
                                        </p:attrNameLst>
                                      </p:cBhvr>
                                      <p:tavLst>
                                        <p:tav tm="0">
                                          <p:val>
                                            <p:strVal val="ppt_h"/>
                                          </p:val>
                                        </p:tav>
                                        <p:tav tm="100000">
                                          <p:val>
                                            <p:fltVal val="0"/>
                                          </p:val>
                                        </p:tav>
                                      </p:tavLst>
                                    </p:anim>
                                    <p:anim calcmode="lin" valueType="num">
                                      <p:cBhvr>
                                        <p:cTn id="11" dur="1000"/>
                                        <p:tgtEl>
                                          <p:spTgt spid="8"/>
                                        </p:tgtEl>
                                        <p:attrNameLst>
                                          <p:attrName>style.rotation</p:attrName>
                                        </p:attrNameLst>
                                      </p:cBhvr>
                                      <p:tavLst>
                                        <p:tav tm="0">
                                          <p:val>
                                            <p:fltVal val="0"/>
                                          </p:val>
                                        </p:tav>
                                        <p:tav tm="100000">
                                          <p:val>
                                            <p:fltVal val="360"/>
                                          </p:val>
                                        </p:tav>
                                      </p:tavLst>
                                    </p:anim>
                                    <p:animEffect transition="out" filter="fade">
                                      <p:cBhvr>
                                        <p:cTn id="12" dur="1000"/>
                                        <p:tgtEl>
                                          <p:spTgt spid="8"/>
                                        </p:tgtEl>
                                      </p:cBhvr>
                                    </p:animEffect>
                                    <p:set>
                                      <p:cBhvr>
                                        <p:cTn id="13" dur="1" fill="hold">
                                          <p:stCondLst>
                                            <p:cond delay="999"/>
                                          </p:stCondLst>
                                        </p:cTn>
                                        <p:tgtEl>
                                          <p:spTgt spid="8"/>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360"/>
                                          </p:val>
                                        </p:tav>
                                        <p:tav tm="100000">
                                          <p:val>
                                            <p:fltVal val="0"/>
                                          </p:val>
                                        </p:tav>
                                      </p:tavLst>
                                    </p:anim>
                                    <p:animEffect transition="in" filter="fade">
                                      <p:cBhvr>
                                        <p:cTn id="19" dur="1000"/>
                                        <p:tgtEl>
                                          <p:spTgt spid="4"/>
                                        </p:tgtEl>
                                      </p:cBhvr>
                                    </p:animEffect>
                                  </p:childTnLst>
                                </p:cTn>
                              </p:par>
                              <p:par>
                                <p:cTn id="20" presetID="10" presetClass="exit" presetSubtype="0" fill="hold" grpId="0" nodeType="withEffect">
                                  <p:stCondLst>
                                    <p:cond delay="0"/>
                                  </p:stCondLst>
                                  <p:childTnLst>
                                    <p:animEffect transition="out" filter="fade">
                                      <p:cBhvr>
                                        <p:cTn id="21" dur="2000"/>
                                        <p:tgtEl>
                                          <p:spTgt spid="7"/>
                                        </p:tgtEl>
                                      </p:cBhvr>
                                    </p:animEffect>
                                    <p:set>
                                      <p:cBhvr>
                                        <p:cTn id="22" dur="1" fill="hold">
                                          <p:stCondLst>
                                            <p:cond delay="1999"/>
                                          </p:stCondLst>
                                        </p:cTn>
                                        <p:tgtEl>
                                          <p:spTgt spid="7"/>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7" grpId="0"/>
      <p:bldP spid="4"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1864</a:t>
            </a:r>
          </a:p>
        </p:txBody>
      </p:sp>
      <p:sp>
        <p:nvSpPr>
          <p:cNvPr id="5" name="TextBox 4"/>
          <p:cNvSpPr txBox="1"/>
          <p:nvPr/>
        </p:nvSpPr>
        <p:spPr>
          <a:xfrm>
            <a:off x="304800" y="0"/>
            <a:ext cx="390215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Charles Young </a:t>
            </a:r>
            <a:endParaRPr lang="en-US" sz="4800" b="1" dirty="0">
              <a:solidFill>
                <a:schemeClr val="accent5">
                  <a:lumMod val="50000"/>
                </a:schemeClr>
              </a:solidFill>
              <a:effectLst>
                <a:outerShdw dist="50800" dir="7200000" algn="ctr" rotWithShape="0">
                  <a:schemeClr val="tx1"/>
                </a:outerShdw>
              </a:effectLst>
            </a:endParaRPr>
          </a:p>
        </p:txBody>
      </p:sp>
      <p:pic>
        <p:nvPicPr>
          <p:cNvPr id="1026" name="Picture 2"/>
          <p:cNvPicPr>
            <a:picLocks noChangeAspect="1" noChangeArrowheads="1"/>
          </p:cNvPicPr>
          <p:nvPr/>
        </p:nvPicPr>
        <p:blipFill>
          <a:blip r:embed="rId3" cstate="print"/>
          <a:srcRect t="32554" r="1316"/>
          <a:stretch>
            <a:fillRect/>
          </a:stretch>
        </p:blipFill>
        <p:spPr bwMode="auto">
          <a:xfrm>
            <a:off x="0" y="4114800"/>
            <a:ext cx="5715000" cy="2743200"/>
          </a:xfrm>
          <a:prstGeom prst="rect">
            <a:avLst/>
          </a:prstGeom>
          <a:noFill/>
          <a:ln w="25400">
            <a:solidFill>
              <a:schemeClr val="tx1"/>
            </a:solidFill>
            <a:miter lim="800000"/>
            <a:headEnd/>
            <a:tailEnd/>
          </a:ln>
          <a:effectLst/>
        </p:spPr>
      </p:pic>
      <p:pic>
        <p:nvPicPr>
          <p:cNvPr id="1027" name="Picture 3"/>
          <p:cNvPicPr>
            <a:picLocks noChangeAspect="1" noChangeArrowheads="1"/>
          </p:cNvPicPr>
          <p:nvPr/>
        </p:nvPicPr>
        <p:blipFill>
          <a:blip r:embed="rId4" cstate="print"/>
          <a:srcRect t="5307" r="-1233"/>
          <a:stretch>
            <a:fillRect/>
          </a:stretch>
        </p:blipFill>
        <p:spPr bwMode="auto">
          <a:xfrm>
            <a:off x="6652472" y="2516887"/>
            <a:ext cx="1881928" cy="2006823"/>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l="5714" t="5521" r="9588" b="4134"/>
          <a:stretch>
            <a:fillRect/>
          </a:stretch>
        </p:blipFill>
        <p:spPr bwMode="auto">
          <a:xfrm>
            <a:off x="5812154" y="2514600"/>
            <a:ext cx="3331846" cy="4406547"/>
          </a:xfrm>
          <a:prstGeom prst="rect">
            <a:avLst/>
          </a:prstGeom>
          <a:noFill/>
          <a:ln w="9525">
            <a:noFill/>
            <a:miter lim="800000"/>
            <a:headEnd/>
            <a:tailEnd/>
          </a:ln>
          <a:effectLst/>
        </p:spPr>
      </p:pic>
      <p:pic>
        <p:nvPicPr>
          <p:cNvPr id="6" name="Picture 2" descr="Charles Young in full dress uniform prior to receiving the NAACP Spingarn Medal in 1916."/>
          <p:cNvPicPr>
            <a:picLocks noChangeAspect="1" noChangeArrowheads="1"/>
          </p:cNvPicPr>
          <p:nvPr/>
        </p:nvPicPr>
        <p:blipFill>
          <a:blip r:embed="rId6" cstate="print"/>
          <a:srcRect l="27791" b="21909"/>
          <a:stretch>
            <a:fillRect/>
          </a:stretch>
        </p:blipFill>
        <p:spPr bwMode="auto">
          <a:xfrm>
            <a:off x="5867400" y="2514600"/>
            <a:ext cx="3292137" cy="4345687"/>
          </a:xfrm>
          <a:prstGeom prst="rect">
            <a:avLst/>
          </a:prstGeom>
          <a:noFill/>
        </p:spPr>
      </p:pic>
      <p:sp>
        <p:nvSpPr>
          <p:cNvPr id="8" name="TextBox 7"/>
          <p:cNvSpPr txBox="1"/>
          <p:nvPr/>
        </p:nvSpPr>
        <p:spPr>
          <a:xfrm>
            <a:off x="0" y="838200"/>
            <a:ext cx="9144000" cy="3046988"/>
          </a:xfrm>
          <a:prstGeom prst="rect">
            <a:avLst/>
          </a:prstGeom>
          <a:noFill/>
        </p:spPr>
        <p:txBody>
          <a:bodyPr wrap="square" rtlCol="0">
            <a:spAutoFit/>
          </a:bodyPr>
          <a:lstStyle/>
          <a:p>
            <a:r>
              <a:rPr lang="en-US" sz="3200" dirty="0" smtClean="0"/>
              <a:t> - 1864, born a slave in Kentucky</a:t>
            </a:r>
          </a:p>
          <a:p>
            <a:r>
              <a:rPr lang="en-US" sz="3200" dirty="0" smtClean="0"/>
              <a:t> - first black graduate of Ripley, Ohio high school</a:t>
            </a:r>
          </a:p>
          <a:p>
            <a:r>
              <a:rPr lang="en-US" sz="3200" dirty="0" smtClean="0"/>
              <a:t> - at 20, wins appointment to West Point</a:t>
            </a:r>
          </a:p>
          <a:p>
            <a:r>
              <a:rPr lang="en-US" sz="3200" dirty="0" smtClean="0"/>
              <a:t> - at 39, captain of all-black</a:t>
            </a:r>
          </a:p>
          <a:p>
            <a:r>
              <a:rPr lang="en-US" sz="3200" dirty="0" smtClean="0"/>
              <a:t>    cavalry regiment at</a:t>
            </a:r>
          </a:p>
          <a:p>
            <a:r>
              <a:rPr lang="en-US" sz="3200" dirty="0" smtClean="0"/>
              <a:t>    San Francisco’s Presidio</a:t>
            </a:r>
          </a:p>
        </p:txBody>
      </p:sp>
      <p:sp>
        <p:nvSpPr>
          <p:cNvPr id="7" name="TextBox 6"/>
          <p:cNvSpPr txBox="1"/>
          <p:nvPr/>
        </p:nvSpPr>
        <p:spPr>
          <a:xfrm>
            <a:off x="0" y="6273225"/>
            <a:ext cx="9144000" cy="584775"/>
          </a:xfrm>
          <a:prstGeom prst="rect">
            <a:avLst/>
          </a:prstGeom>
          <a:solidFill>
            <a:schemeClr val="bg1">
              <a:lumMod val="65000"/>
            </a:schemeClr>
          </a:solidFill>
        </p:spPr>
        <p:txBody>
          <a:bodyPr wrap="square" rtlCol="0">
            <a:spAutoFit/>
          </a:bodyPr>
          <a:lstStyle/>
          <a:p>
            <a:pPr algn="ctr"/>
            <a:r>
              <a:rPr lang="en-US" sz="3200" b="1" dirty="0" smtClean="0">
                <a:solidFill>
                  <a:srgbClr val="FF0000"/>
                </a:solidFill>
                <a:effectLst>
                  <a:outerShdw dist="38100" dir="7200000" algn="ctr" rotWithShape="0">
                    <a:schemeClr val="tx1"/>
                  </a:outerShdw>
                </a:effectLst>
              </a:rPr>
              <a:t>Is he destined for a National Park?</a:t>
            </a:r>
            <a:endParaRPr lang="en-US" sz="3200" b="1" dirty="0">
              <a:solidFill>
                <a:srgbClr val="FF0000"/>
              </a:solidFill>
              <a:effectLst>
                <a:outerShdw dist="381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20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10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1000"/>
                                        <p:tgtEl>
                                          <p:spTgt spid="8">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1000"/>
                                        <p:tgtEl>
                                          <p:spTgt spid="1028"/>
                                        </p:tgtEl>
                                      </p:cBhvr>
                                    </p:animEffect>
                                  </p:childTnLst>
                                </p:cTn>
                              </p:par>
                              <p:par>
                                <p:cTn id="24" presetID="10" presetClass="exit" presetSubtype="0" fill="hold" nodeType="withEffect">
                                  <p:stCondLst>
                                    <p:cond delay="0"/>
                                  </p:stCondLst>
                                  <p:childTnLst>
                                    <p:animEffect transition="out" filter="fade">
                                      <p:cBhvr>
                                        <p:cTn id="25" dur="2000"/>
                                        <p:tgtEl>
                                          <p:spTgt spid="1027"/>
                                        </p:tgtEl>
                                      </p:cBhvr>
                                    </p:animEffect>
                                    <p:set>
                                      <p:cBhvr>
                                        <p:cTn id="26" dur="1" fill="hold">
                                          <p:stCondLst>
                                            <p:cond delay="1999"/>
                                          </p:stCondLst>
                                        </p:cTn>
                                        <p:tgtEl>
                                          <p:spTgt spid="10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fade">
                                      <p:cBhvr>
                                        <p:cTn id="31" dur="1000"/>
                                        <p:tgtEl>
                                          <p:spTgt spid="8">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fade">
                                      <p:cBhvr>
                                        <p:cTn id="34" dur="1000"/>
                                        <p:tgtEl>
                                          <p:spTgt spid="8">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fade">
                                      <p:cBhvr>
                                        <p:cTn id="37" dur="1000"/>
                                        <p:tgtEl>
                                          <p:spTgt spid="8">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childTnLst>
                                </p:cTn>
                              </p:par>
                              <p:par>
                                <p:cTn id="41" presetID="10" presetClass="exit" presetSubtype="0" fill="hold" nodeType="withEffect">
                                  <p:stCondLst>
                                    <p:cond delay="0"/>
                                  </p:stCondLst>
                                  <p:childTnLst>
                                    <p:animEffect transition="out" filter="fade">
                                      <p:cBhvr>
                                        <p:cTn id="42" dur="2000"/>
                                        <p:tgtEl>
                                          <p:spTgt spid="1028"/>
                                        </p:tgtEl>
                                      </p:cBhvr>
                                    </p:animEffect>
                                    <p:set>
                                      <p:cBhvr>
                                        <p:cTn id="43" dur="1" fill="hold">
                                          <p:stCondLst>
                                            <p:cond delay="1999"/>
                                          </p:stCondLst>
                                        </p:cTn>
                                        <p:tgtEl>
                                          <p:spTgt spid="1028"/>
                                        </p:tgtEl>
                                        <p:attrNameLst>
                                          <p:attrName>style.visibility</p:attrName>
                                        </p:attrNameLst>
                                      </p:cBhvr>
                                      <p:to>
                                        <p:strVal val="hidden"/>
                                      </p:to>
                                    </p:se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fade">
                                      <p:cBhvr>
                                        <p:cTn id="47" dur="1000"/>
                                        <p:tgtEl>
                                          <p:spTgt spid="1026"/>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1000" fill="hold"/>
                                        <p:tgtEl>
                                          <p:spTgt spid="7"/>
                                        </p:tgtEl>
                                        <p:attrNameLst>
                                          <p:attrName>ppt_w</p:attrName>
                                        </p:attrNameLst>
                                      </p:cBhvr>
                                      <p:tavLst>
                                        <p:tav tm="0">
                                          <p:val>
                                            <p:fltVal val="0"/>
                                          </p:val>
                                        </p:tav>
                                        <p:tav tm="100000">
                                          <p:val>
                                            <p:strVal val="#ppt_w"/>
                                          </p:val>
                                        </p:tav>
                                      </p:tavLst>
                                    </p:anim>
                                    <p:anim calcmode="lin" valueType="num">
                                      <p:cBhvr>
                                        <p:cTn id="53" dur="1000" fill="hold"/>
                                        <p:tgtEl>
                                          <p:spTgt spid="7"/>
                                        </p:tgtEl>
                                        <p:attrNameLst>
                                          <p:attrName>ppt_h</p:attrName>
                                        </p:attrNameLst>
                                      </p:cBhvr>
                                      <p:tavLst>
                                        <p:tav tm="0">
                                          <p:val>
                                            <p:fltVal val="0"/>
                                          </p:val>
                                        </p:tav>
                                        <p:tav tm="100000">
                                          <p:val>
                                            <p:strVal val="#ppt_h"/>
                                          </p:val>
                                        </p:tav>
                                      </p:tavLst>
                                    </p:anim>
                                    <p:animEffect transition="in" filter="fade">
                                      <p:cBhvr>
                                        <p:cTn id="5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3139321"/>
          </a:xfrm>
          <a:prstGeom prst="rect">
            <a:avLst/>
          </a:prstGeom>
        </p:spPr>
        <p:txBody>
          <a:bodyPr wrap="square">
            <a:spAutoFit/>
          </a:bodyPr>
          <a:lstStyle/>
          <a:p>
            <a:r>
              <a:rPr lang="en-US" b="1" dirty="0"/>
              <a:t>Colonel Charles Young (1864-1922</a:t>
            </a:r>
            <a:r>
              <a:rPr lang="en-US" b="1" dirty="0" smtClean="0"/>
              <a:t>)</a:t>
            </a:r>
          </a:p>
          <a:p>
            <a:endParaRPr lang="en-US" dirty="0"/>
          </a:p>
          <a:p>
            <a:r>
              <a:rPr lang="en-US" dirty="0" smtClean="0">
                <a:hlinkClick r:id="rId3"/>
              </a:rPr>
              <a:t>https://www.nps.gov/seki/learn/historyculture/young.htm</a:t>
            </a:r>
            <a:endParaRPr lang="en-US" dirty="0" smtClean="0"/>
          </a:p>
          <a:p>
            <a:r>
              <a:rPr lang="en-US" dirty="0" smtClean="0"/>
              <a:t>	Born into slavery in Kentucky during the Civil War, Young's </a:t>
            </a:r>
          </a:p>
          <a:p>
            <a:r>
              <a:rPr lang="en-US" dirty="0" smtClean="0"/>
              <a:t>life took him to places where a Black man was rarely welcome. He was the</a:t>
            </a:r>
          </a:p>
          <a:p>
            <a:r>
              <a:rPr lang="en-US" dirty="0" smtClean="0"/>
              <a:t> first African American to graduate from the white high school in Ripley, Ohio. </a:t>
            </a:r>
          </a:p>
          <a:p>
            <a:r>
              <a:rPr lang="en-US" dirty="0" smtClean="0"/>
              <a:t>Through competitive examination, he won an appointment to the US Military</a:t>
            </a:r>
          </a:p>
          <a:p>
            <a:r>
              <a:rPr lang="en-US" dirty="0" smtClean="0"/>
              <a:t>Academy at West Point in 1884. After years of struggle, he went on to</a:t>
            </a:r>
          </a:p>
          <a:p>
            <a:r>
              <a:rPr lang="en-US" dirty="0" smtClean="0"/>
              <a:t>graduate with his commission, only the third Black man to do so.</a:t>
            </a:r>
          </a:p>
          <a:p>
            <a:r>
              <a:rPr lang="en-US" dirty="0" smtClean="0"/>
              <a:t>	Young’s military career flourished in the cavalry. In 1903, he is a Captain of an all-Black regiment at San Francisco’s Presidio.</a:t>
            </a:r>
            <a:endParaRPr lang="en-US" b="1" dirty="0"/>
          </a:p>
        </p:txBody>
      </p:sp>
      <p:pic>
        <p:nvPicPr>
          <p:cNvPr id="16386" name="Picture 2" descr="Charles Young in full dress uniform prior to receiving the NAACP Spingarn Medal in 1916."/>
          <p:cNvPicPr>
            <a:picLocks noChangeAspect="1" noChangeArrowheads="1"/>
          </p:cNvPicPr>
          <p:nvPr/>
        </p:nvPicPr>
        <p:blipFill>
          <a:blip r:embed="rId4" cstate="print"/>
          <a:srcRect/>
          <a:stretch>
            <a:fillRect/>
          </a:stretch>
        </p:blipFill>
        <p:spPr bwMode="auto">
          <a:xfrm>
            <a:off x="7391400" y="76200"/>
            <a:ext cx="1600200" cy="1953186"/>
          </a:xfrm>
          <a:prstGeom prst="rect">
            <a:avLst/>
          </a:prstGeom>
          <a:noFill/>
        </p:spPr>
      </p:pic>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4800" y="0"/>
            <a:ext cx="61888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Minerva Hamilton Hoyt</a:t>
            </a:r>
            <a:endParaRPr lang="en-US" sz="4800" b="1" dirty="0">
              <a:solidFill>
                <a:schemeClr val="accent5">
                  <a:lumMod val="50000"/>
                </a:schemeClr>
              </a:solidFill>
              <a:effectLst>
                <a:outerShdw dist="50800" dir="7200000" algn="ctr" rotWithShape="0">
                  <a:schemeClr val="tx1"/>
                </a:outerShdw>
              </a:effectLst>
            </a:endParaRPr>
          </a:p>
        </p:txBody>
      </p:sp>
      <p:grpSp>
        <p:nvGrpSpPr>
          <p:cNvPr id="14" name="Group 13"/>
          <p:cNvGrpSpPr/>
          <p:nvPr/>
        </p:nvGrpSpPr>
        <p:grpSpPr>
          <a:xfrm>
            <a:off x="0" y="838200"/>
            <a:ext cx="9159537" cy="6022087"/>
            <a:chOff x="0" y="838200"/>
            <a:chExt cx="9159537" cy="6022087"/>
          </a:xfrm>
        </p:grpSpPr>
        <p:pic>
          <p:nvPicPr>
            <p:cNvPr id="10" name="Picture 2"/>
            <p:cNvPicPr>
              <a:picLocks noChangeAspect="1" noChangeArrowheads="1"/>
            </p:cNvPicPr>
            <p:nvPr/>
          </p:nvPicPr>
          <p:blipFill>
            <a:blip r:embed="rId3" cstate="print"/>
            <a:srcRect t="32554" r="1316"/>
            <a:stretch>
              <a:fillRect/>
            </a:stretch>
          </p:blipFill>
          <p:spPr bwMode="auto">
            <a:xfrm>
              <a:off x="0" y="4114800"/>
              <a:ext cx="5715000" cy="2743200"/>
            </a:xfrm>
            <a:prstGeom prst="rect">
              <a:avLst/>
            </a:prstGeom>
            <a:noFill/>
            <a:ln w="25400">
              <a:solidFill>
                <a:schemeClr val="tx1"/>
              </a:solidFill>
              <a:miter lim="800000"/>
              <a:headEnd/>
              <a:tailEnd/>
            </a:ln>
            <a:effectLst/>
          </p:spPr>
        </p:pic>
        <p:pic>
          <p:nvPicPr>
            <p:cNvPr id="11" name="Picture 2" descr="Charles Young in full dress uniform prior to receiving the NAACP Spingarn Medal in 1916."/>
            <p:cNvPicPr>
              <a:picLocks noChangeAspect="1" noChangeArrowheads="1"/>
            </p:cNvPicPr>
            <p:nvPr/>
          </p:nvPicPr>
          <p:blipFill>
            <a:blip r:embed="rId4" cstate="print"/>
            <a:srcRect l="27791" b="21909"/>
            <a:stretch>
              <a:fillRect/>
            </a:stretch>
          </p:blipFill>
          <p:spPr bwMode="auto">
            <a:xfrm>
              <a:off x="5867400" y="2514600"/>
              <a:ext cx="3292137" cy="4345687"/>
            </a:xfrm>
            <a:prstGeom prst="rect">
              <a:avLst/>
            </a:prstGeom>
            <a:noFill/>
          </p:spPr>
        </p:pic>
        <p:sp>
          <p:nvSpPr>
            <p:cNvPr id="12" name="TextBox 11"/>
            <p:cNvSpPr txBox="1"/>
            <p:nvPr/>
          </p:nvSpPr>
          <p:spPr>
            <a:xfrm>
              <a:off x="0" y="838200"/>
              <a:ext cx="9144000" cy="3046988"/>
            </a:xfrm>
            <a:prstGeom prst="rect">
              <a:avLst/>
            </a:prstGeom>
            <a:noFill/>
          </p:spPr>
          <p:txBody>
            <a:bodyPr wrap="square" rtlCol="0">
              <a:spAutoFit/>
            </a:bodyPr>
            <a:lstStyle/>
            <a:p>
              <a:r>
                <a:rPr lang="en-US" sz="3200" dirty="0" smtClean="0"/>
                <a:t> - 1864, born a slave in Kentucky</a:t>
              </a:r>
            </a:p>
            <a:p>
              <a:r>
                <a:rPr lang="en-US" sz="3200" dirty="0" smtClean="0"/>
                <a:t> - first black graduate of Ripley, Ohio high school</a:t>
              </a:r>
            </a:p>
            <a:p>
              <a:r>
                <a:rPr lang="en-US" sz="3200" dirty="0" smtClean="0"/>
                <a:t> - at 20, wins appointment to West Point</a:t>
              </a:r>
            </a:p>
            <a:p>
              <a:r>
                <a:rPr lang="en-US" sz="3200" dirty="0" smtClean="0"/>
                <a:t> - at 39, captain of all-black</a:t>
              </a:r>
            </a:p>
            <a:p>
              <a:r>
                <a:rPr lang="en-US" sz="3200" dirty="0" smtClean="0"/>
                <a:t>    cavalry regiment at</a:t>
              </a:r>
            </a:p>
            <a:p>
              <a:r>
                <a:rPr lang="en-US" sz="3200" dirty="0" smtClean="0"/>
                <a:t>    San Francisco’s Presidio</a:t>
              </a:r>
            </a:p>
          </p:txBody>
        </p:sp>
        <p:sp>
          <p:nvSpPr>
            <p:cNvPr id="13" name="TextBox 12"/>
            <p:cNvSpPr txBox="1"/>
            <p:nvPr/>
          </p:nvSpPr>
          <p:spPr>
            <a:xfrm>
              <a:off x="0" y="6273225"/>
              <a:ext cx="9144000" cy="584775"/>
            </a:xfrm>
            <a:prstGeom prst="rect">
              <a:avLst/>
            </a:prstGeom>
            <a:solidFill>
              <a:schemeClr val="bg1">
                <a:lumMod val="65000"/>
              </a:schemeClr>
            </a:solidFill>
          </p:spPr>
          <p:txBody>
            <a:bodyPr wrap="square" rtlCol="0">
              <a:spAutoFit/>
            </a:bodyPr>
            <a:lstStyle/>
            <a:p>
              <a:pPr algn="ctr"/>
              <a:r>
                <a:rPr lang="en-US" sz="3200" b="1" dirty="0" smtClean="0">
                  <a:solidFill>
                    <a:srgbClr val="FF0000"/>
                  </a:solidFill>
                  <a:effectLst>
                    <a:outerShdw dist="38100" dir="7200000" algn="ctr" rotWithShape="0">
                      <a:schemeClr val="tx1"/>
                    </a:outerShdw>
                  </a:effectLst>
                </a:rPr>
                <a:t>Is he destined for a National Park?</a:t>
              </a:r>
              <a:endParaRPr lang="en-US" sz="3200" b="1" dirty="0">
                <a:solidFill>
                  <a:srgbClr val="FF0000"/>
                </a:solidFill>
                <a:effectLst>
                  <a:outerShdw dist="38100" dir="7200000" algn="ctr" rotWithShape="0">
                    <a:schemeClr val="tx1"/>
                  </a:outerShdw>
                </a:effectLst>
              </a:endParaRPr>
            </a:p>
          </p:txBody>
        </p:sp>
      </p:grpSp>
      <p:sp>
        <p:nvSpPr>
          <p:cNvPr id="4" name="TextBox 3"/>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1864</a:t>
            </a:r>
          </a:p>
        </p:txBody>
      </p:sp>
      <p:sp>
        <p:nvSpPr>
          <p:cNvPr id="5" name="TextBox 4"/>
          <p:cNvSpPr txBox="1"/>
          <p:nvPr/>
        </p:nvSpPr>
        <p:spPr>
          <a:xfrm>
            <a:off x="304800" y="0"/>
            <a:ext cx="390215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Charles Young </a:t>
            </a:r>
            <a:endParaRPr lang="en-US" sz="4800" b="1" dirty="0">
              <a:solidFill>
                <a:schemeClr val="accent5">
                  <a:lumMod val="50000"/>
                </a:schemeClr>
              </a:solidFill>
              <a:effectLst>
                <a:outerShdw dist="50800" dir="7200000" algn="ctr" rotWithShape="0">
                  <a:schemeClr val="tx1"/>
                </a:outerShdw>
              </a:effectLst>
            </a:endParaRPr>
          </a:p>
        </p:txBody>
      </p:sp>
      <p:sp>
        <p:nvSpPr>
          <p:cNvPr id="7" name="TextBox 6"/>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1866</a:t>
            </a:r>
          </a:p>
        </p:txBody>
      </p:sp>
      <p:pic>
        <p:nvPicPr>
          <p:cNvPr id="15" name="Picture 3"/>
          <p:cNvPicPr>
            <a:picLocks noChangeAspect="1" noChangeArrowheads="1"/>
          </p:cNvPicPr>
          <p:nvPr/>
        </p:nvPicPr>
        <p:blipFill>
          <a:blip r:embed="rId5" cstate="print"/>
          <a:srcRect l="8194" r="9871" b="19355"/>
          <a:stretch>
            <a:fillRect/>
          </a:stretch>
        </p:blipFill>
        <p:spPr bwMode="auto">
          <a:xfrm>
            <a:off x="4267200" y="3352800"/>
            <a:ext cx="1828800" cy="2286000"/>
          </a:xfrm>
          <a:prstGeom prst="rect">
            <a:avLst/>
          </a:prstGeom>
          <a:noFill/>
          <a:ln w="25400">
            <a:solidFill>
              <a:srgbClr val="006699"/>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4"/>
                                        </p:tgtEl>
                                        <p:attrNameLst>
                                          <p:attrName>ppt_w</p:attrName>
                                        </p:attrNameLst>
                                      </p:cBhvr>
                                      <p:tavLst>
                                        <p:tav tm="0">
                                          <p:val>
                                            <p:strVal val="ppt_w"/>
                                          </p:val>
                                        </p:tav>
                                        <p:tav tm="100000">
                                          <p:val>
                                            <p:fltVal val="0"/>
                                          </p:val>
                                        </p:tav>
                                      </p:tavLst>
                                    </p:anim>
                                    <p:anim calcmode="lin" valueType="num">
                                      <p:cBhvr>
                                        <p:cTn id="10" dur="1000"/>
                                        <p:tgtEl>
                                          <p:spTgt spid="4"/>
                                        </p:tgtEl>
                                        <p:attrNameLst>
                                          <p:attrName>ppt_h</p:attrName>
                                        </p:attrNameLst>
                                      </p:cBhvr>
                                      <p:tavLst>
                                        <p:tav tm="0">
                                          <p:val>
                                            <p:strVal val="ppt_h"/>
                                          </p:val>
                                        </p:tav>
                                        <p:tav tm="100000">
                                          <p:val>
                                            <p:fltVal val="0"/>
                                          </p:val>
                                        </p:tav>
                                      </p:tavLst>
                                    </p:anim>
                                    <p:anim calcmode="lin" valueType="num">
                                      <p:cBhvr>
                                        <p:cTn id="11" dur="1000"/>
                                        <p:tgtEl>
                                          <p:spTgt spid="4"/>
                                        </p:tgtEl>
                                        <p:attrNameLst>
                                          <p:attrName>style.rotation</p:attrName>
                                        </p:attrNameLst>
                                      </p:cBhvr>
                                      <p:tavLst>
                                        <p:tav tm="0">
                                          <p:val>
                                            <p:fltVal val="0"/>
                                          </p:val>
                                        </p:tav>
                                        <p:tav tm="100000">
                                          <p:val>
                                            <p:fltVal val="360"/>
                                          </p:val>
                                        </p:tav>
                                      </p:tavLst>
                                    </p:anim>
                                    <p:animEffect transition="out" filter="fade">
                                      <p:cBhvr>
                                        <p:cTn id="12" dur="1000"/>
                                        <p:tgtEl>
                                          <p:spTgt spid="4"/>
                                        </p:tgtEl>
                                      </p:cBhvr>
                                    </p:animEffect>
                                    <p:set>
                                      <p:cBhvr>
                                        <p:cTn id="13" dur="1" fill="hold">
                                          <p:stCondLst>
                                            <p:cond delay="999"/>
                                          </p:stCondLst>
                                        </p:cTn>
                                        <p:tgtEl>
                                          <p:spTgt spid="4"/>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360"/>
                                          </p:val>
                                        </p:tav>
                                        <p:tav tm="100000">
                                          <p:val>
                                            <p:fltVal val="0"/>
                                          </p:val>
                                        </p:tav>
                                      </p:tavLst>
                                    </p:anim>
                                    <p:animEffect transition="in" filter="fade">
                                      <p:cBhvr>
                                        <p:cTn id="19" dur="1000"/>
                                        <p:tgtEl>
                                          <p:spTgt spid="7"/>
                                        </p:tgtEl>
                                      </p:cBhvr>
                                    </p:animEffect>
                                  </p:childTnLst>
                                </p:cTn>
                              </p:par>
                              <p:par>
                                <p:cTn id="20" presetID="10" presetClass="exit" presetSubtype="0" fill="hold" grpId="0" nodeType="withEffect">
                                  <p:stCondLst>
                                    <p:cond delay="0"/>
                                  </p:stCondLst>
                                  <p:childTnLst>
                                    <p:animEffect transition="out" filter="fade">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000"/>
                                        <p:tgtEl>
                                          <p:spTgt spid="8"/>
                                        </p:tgtEl>
                                      </p:cBhvr>
                                    </p:animEffect>
                                  </p:childTnLst>
                                </p:cTn>
                              </p:par>
                              <p:par>
                                <p:cTn id="26" presetID="10" presetClass="entr" presetSubtype="0" fill="hold" nodeType="withEffect">
                                  <p:stCondLst>
                                    <p:cond delay="10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5" grpId="0"/>
      <p:bldP spid="7"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l="8194" r="9871" b="19355"/>
          <a:stretch>
            <a:fillRect/>
          </a:stretch>
        </p:blipFill>
        <p:spPr bwMode="auto">
          <a:xfrm>
            <a:off x="4267200" y="3352800"/>
            <a:ext cx="1828800" cy="2286000"/>
          </a:xfrm>
          <a:prstGeom prst="rect">
            <a:avLst/>
          </a:prstGeom>
          <a:noFill/>
          <a:ln w="25400">
            <a:solidFill>
              <a:srgbClr val="006699"/>
            </a:solidFill>
            <a:miter lim="800000"/>
            <a:headEnd/>
            <a:tailEnd/>
          </a:ln>
          <a:effectLst/>
        </p:spPr>
      </p:pic>
      <p:pic>
        <p:nvPicPr>
          <p:cNvPr id="30723" name="Picture 3"/>
          <p:cNvPicPr>
            <a:picLocks noChangeAspect="1" noChangeArrowheads="1"/>
          </p:cNvPicPr>
          <p:nvPr/>
        </p:nvPicPr>
        <p:blipFill>
          <a:blip r:embed="rId4" cstate="print"/>
          <a:srcRect r="1066" b="28000"/>
          <a:stretch>
            <a:fillRect/>
          </a:stretch>
        </p:blipFill>
        <p:spPr bwMode="auto">
          <a:xfrm>
            <a:off x="857250" y="3429000"/>
            <a:ext cx="7067550" cy="3429000"/>
          </a:xfrm>
          <a:prstGeom prst="rect">
            <a:avLst/>
          </a:prstGeom>
          <a:noFill/>
          <a:ln w="25400">
            <a:solidFill>
              <a:srgbClr val="006699"/>
            </a:solidFill>
            <a:miter lim="800000"/>
            <a:headEnd/>
            <a:tailEnd/>
          </a:ln>
          <a:effectLst/>
        </p:spPr>
      </p:pic>
      <p:sp>
        <p:nvSpPr>
          <p:cNvPr id="5" name="TextBox 4"/>
          <p:cNvSpPr txBox="1"/>
          <p:nvPr/>
        </p:nvSpPr>
        <p:spPr>
          <a:xfrm>
            <a:off x="0" y="838200"/>
            <a:ext cx="9144000" cy="2554545"/>
          </a:xfrm>
          <a:prstGeom prst="rect">
            <a:avLst/>
          </a:prstGeom>
          <a:noFill/>
        </p:spPr>
        <p:txBody>
          <a:bodyPr wrap="square" rtlCol="0">
            <a:spAutoFit/>
          </a:bodyPr>
          <a:lstStyle/>
          <a:p>
            <a:r>
              <a:rPr lang="en-US" sz="3200" dirty="0" smtClean="0"/>
              <a:t> - 1866, born on a Mississippi plantation</a:t>
            </a:r>
          </a:p>
          <a:p>
            <a:r>
              <a:rPr lang="en-US" sz="3200" dirty="0" smtClean="0"/>
              <a:t> - attends finishing schools and music conservatories</a:t>
            </a:r>
          </a:p>
          <a:p>
            <a:r>
              <a:rPr lang="en-US" sz="3200" dirty="0" smtClean="0"/>
              <a:t> - marries Sherman Hoyt, moves to NYC, then CA</a:t>
            </a:r>
          </a:p>
          <a:p>
            <a:r>
              <a:rPr lang="en-US" sz="3200" dirty="0" smtClean="0"/>
              <a:t> - dedicated to protecting desert landscapes</a:t>
            </a:r>
          </a:p>
          <a:p>
            <a:r>
              <a:rPr lang="en-US" sz="3200" dirty="0" smtClean="0"/>
              <a:t> - founds International Deserts Conservation League</a:t>
            </a:r>
          </a:p>
        </p:txBody>
      </p:sp>
      <p:sp>
        <p:nvSpPr>
          <p:cNvPr id="7" name="TextBox 6"/>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1866</a:t>
            </a:r>
          </a:p>
        </p:txBody>
      </p:sp>
      <p:sp>
        <p:nvSpPr>
          <p:cNvPr id="8" name="TextBox 7"/>
          <p:cNvSpPr txBox="1"/>
          <p:nvPr/>
        </p:nvSpPr>
        <p:spPr>
          <a:xfrm>
            <a:off x="304800" y="0"/>
            <a:ext cx="61888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Minerva Hamilton Hoyt</a:t>
            </a:r>
            <a:endParaRPr lang="en-US" sz="4800" b="1" dirty="0">
              <a:solidFill>
                <a:schemeClr val="accent5">
                  <a:lumMod val="50000"/>
                </a:schemeClr>
              </a:solidFill>
              <a:effectLst>
                <a:outerShdw dist="50800" dir="7200000" algn="ctr" rotWithShape="0">
                  <a:schemeClr val="tx1"/>
                </a:outerShdw>
              </a:effectLst>
            </a:endParaRPr>
          </a:p>
        </p:txBody>
      </p:sp>
      <p:sp>
        <p:nvSpPr>
          <p:cNvPr id="9" name="TextBox 8"/>
          <p:cNvSpPr txBox="1"/>
          <p:nvPr/>
        </p:nvSpPr>
        <p:spPr>
          <a:xfrm>
            <a:off x="676656" y="6180892"/>
            <a:ext cx="7388352" cy="676656"/>
          </a:xfrm>
          <a:prstGeom prst="rect">
            <a:avLst/>
          </a:prstGeom>
          <a:solidFill>
            <a:srgbClr val="F4B5AA">
              <a:alpha val="60000"/>
            </a:srgbClr>
          </a:solidFill>
        </p:spPr>
        <p:txBody>
          <a:bodyPr wrap="square" rtlCol="0">
            <a:spAutoFit/>
          </a:bodyPr>
          <a:lstStyle/>
          <a:p>
            <a:pPr algn="ctr"/>
            <a:r>
              <a:rPr lang="en-US" sz="3800" b="1" dirty="0" smtClean="0">
                <a:solidFill>
                  <a:srgbClr val="FF0000"/>
                </a:solidFill>
                <a:effectLst>
                  <a:outerShdw dist="38100" dir="7200000" algn="ctr" rotWithShape="0">
                    <a:schemeClr val="tx1"/>
                  </a:outerShdw>
                </a:effectLst>
              </a:rPr>
              <a:t>Will she save the ‘yucca </a:t>
            </a:r>
            <a:r>
              <a:rPr lang="en-US" sz="3800" b="1" dirty="0" err="1" smtClean="0">
                <a:solidFill>
                  <a:srgbClr val="FF0000"/>
                </a:solidFill>
                <a:effectLst>
                  <a:outerShdw dist="38100" dir="7200000" algn="ctr" rotWithShape="0">
                    <a:schemeClr val="tx1"/>
                  </a:outerShdw>
                </a:effectLst>
              </a:rPr>
              <a:t>brevifolia</a:t>
            </a:r>
            <a:r>
              <a:rPr lang="en-US" sz="3800" b="1" dirty="0" smtClean="0">
                <a:solidFill>
                  <a:srgbClr val="FF0000"/>
                </a:solidFill>
                <a:effectLst>
                  <a:outerShdw dist="38100" dir="7200000" algn="ctr" rotWithShape="0">
                    <a:schemeClr val="tx1"/>
                  </a:outerShdw>
                </a:effectLst>
              </a:rPr>
              <a:t>’?</a:t>
            </a:r>
            <a:endParaRPr lang="en-US" sz="3800" b="1" dirty="0">
              <a:solidFill>
                <a:srgbClr val="FF0000"/>
              </a:solidFill>
              <a:effectLst>
                <a:outerShdw dist="38100" dir="7200000" algn="ctr" rotWithShape="0">
                  <a:schemeClr val="tx1"/>
                </a:outerShdw>
              </a:effectLst>
            </a:endParaRPr>
          </a:p>
        </p:txBody>
      </p:sp>
      <p:sp>
        <p:nvSpPr>
          <p:cNvPr id="30722" name="AutoShape 2" descr="Mural of Minerva Hoyt Mural at Oasis Visitor Center in Joshua Tree National Pa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0723"/>
                                        </p:tgtEl>
                                        <p:attrNameLst>
                                          <p:attrName>style.visibility</p:attrName>
                                        </p:attrNameLst>
                                      </p:cBhvr>
                                      <p:to>
                                        <p:strVal val="visible"/>
                                      </p:to>
                                    </p:set>
                                    <p:animEffect transition="in" filter="fade">
                                      <p:cBhvr>
                                        <p:cTn id="25" dur="1000"/>
                                        <p:tgtEl>
                                          <p:spTgt spid="30723"/>
                                        </p:tgtEl>
                                      </p:cBhvr>
                                    </p:animEffect>
                                  </p:childTnLst>
                                </p:cTn>
                              </p:par>
                              <p:par>
                                <p:cTn id="26" presetID="53" presetClass="exit" presetSubtype="0" fill="hold" nodeType="withEffect">
                                  <p:stCondLst>
                                    <p:cond delay="0"/>
                                  </p:stCondLst>
                                  <p:childTnLst>
                                    <p:anim calcmode="lin" valueType="num">
                                      <p:cBhvr>
                                        <p:cTn id="27" dur="1000"/>
                                        <p:tgtEl>
                                          <p:spTgt spid="6"/>
                                        </p:tgtEl>
                                        <p:attrNameLst>
                                          <p:attrName>ppt_w</p:attrName>
                                        </p:attrNameLst>
                                      </p:cBhvr>
                                      <p:tavLst>
                                        <p:tav tm="0">
                                          <p:val>
                                            <p:strVal val="ppt_w"/>
                                          </p:val>
                                        </p:tav>
                                        <p:tav tm="100000">
                                          <p:val>
                                            <p:fltVal val="0"/>
                                          </p:val>
                                        </p:tav>
                                      </p:tavLst>
                                    </p:anim>
                                    <p:anim calcmode="lin" valueType="num">
                                      <p:cBhvr>
                                        <p:cTn id="28" dur="1000"/>
                                        <p:tgtEl>
                                          <p:spTgt spid="6"/>
                                        </p:tgtEl>
                                        <p:attrNameLst>
                                          <p:attrName>ppt_h</p:attrName>
                                        </p:attrNameLst>
                                      </p:cBhvr>
                                      <p:tavLst>
                                        <p:tav tm="0">
                                          <p:val>
                                            <p:strVal val="ppt_h"/>
                                          </p:val>
                                        </p:tav>
                                        <p:tav tm="100000">
                                          <p:val>
                                            <p:fltVal val="0"/>
                                          </p:val>
                                        </p:tav>
                                      </p:tavLst>
                                    </p:anim>
                                    <p:animEffect transition="out" filter="fade">
                                      <p:cBhvr>
                                        <p:cTn id="29" dur="1000"/>
                                        <p:tgtEl>
                                          <p:spTgt spid="6"/>
                                        </p:tgtEl>
                                      </p:cBhvr>
                                    </p:animEffect>
                                    <p:set>
                                      <p:cBhvr>
                                        <p:cTn id="30" dur="1" fill="hold">
                                          <p:stCondLst>
                                            <p:cond delay="9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fltVal val="0"/>
                                          </p:val>
                                        </p:tav>
                                        <p:tav tm="100000">
                                          <p:val>
                                            <p:strVal val="#ppt_w"/>
                                          </p:val>
                                        </p:tav>
                                      </p:tavLst>
                                    </p:anim>
                                    <p:anim calcmode="lin" valueType="num">
                                      <p:cBhvr>
                                        <p:cTn id="41" dur="1000" fill="hold"/>
                                        <p:tgtEl>
                                          <p:spTgt spid="9"/>
                                        </p:tgtEl>
                                        <p:attrNameLst>
                                          <p:attrName>ppt_h</p:attrName>
                                        </p:attrNameLst>
                                      </p:cBhvr>
                                      <p:tavLst>
                                        <p:tav tm="0">
                                          <p:val>
                                            <p:fltVal val="0"/>
                                          </p:val>
                                        </p:tav>
                                        <p:tav tm="100000">
                                          <p:val>
                                            <p:strVal val="#ppt_h"/>
                                          </p:val>
                                        </p:tav>
                                      </p:tavLst>
                                    </p:anim>
                                    <p:animEffect transition="in" filter="fade">
                                      <p:cBhvr>
                                        <p:cTn id="4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7294305"/>
          </a:xfrm>
          <a:prstGeom prst="rect">
            <a:avLst/>
          </a:prstGeom>
        </p:spPr>
        <p:txBody>
          <a:bodyPr wrap="square">
            <a:spAutoFit/>
          </a:bodyPr>
          <a:lstStyle/>
          <a:p>
            <a:r>
              <a:rPr lang="en-US" b="1" dirty="0"/>
              <a:t>Minerva Hamilton Hoyt (1866-1945</a:t>
            </a:r>
            <a:r>
              <a:rPr lang="en-US" b="1" dirty="0" smtClean="0"/>
              <a:t>)</a:t>
            </a:r>
          </a:p>
          <a:p>
            <a:endParaRPr lang="en-US" dirty="0"/>
          </a:p>
          <a:p>
            <a:r>
              <a:rPr lang="en-US" dirty="0" smtClean="0">
                <a:hlinkClick r:id="rId3"/>
              </a:rPr>
              <a:t>https://www.nps.gov/jotr/learn/historyculture/mhoyt.htm</a:t>
            </a:r>
            <a:endParaRPr lang="en-US" dirty="0" smtClean="0"/>
          </a:p>
          <a:p>
            <a:r>
              <a:rPr lang="en-US" dirty="0"/>
              <a:t>	</a:t>
            </a:r>
            <a:r>
              <a:rPr lang="en-US" dirty="0" smtClean="0"/>
              <a:t>Few park visitors give much thought to how national  parks are</a:t>
            </a:r>
          </a:p>
          <a:p>
            <a:r>
              <a:rPr lang="en-US" dirty="0" smtClean="0"/>
              <a:t> established, but dedicated park boosters will  probably mention the names</a:t>
            </a:r>
          </a:p>
          <a:p>
            <a:r>
              <a:rPr lang="en-US" dirty="0" smtClean="0"/>
              <a:t> of Ferdinand Hayden (Yellowstone), John Muir (Yosemite), and </a:t>
            </a:r>
            <a:r>
              <a:rPr lang="en-US" dirty="0" err="1" smtClean="0"/>
              <a:t>Enos</a:t>
            </a:r>
            <a:endParaRPr lang="en-US" dirty="0" smtClean="0"/>
          </a:p>
          <a:p>
            <a:r>
              <a:rPr lang="en-US" dirty="0" smtClean="0"/>
              <a:t>Mills (Rocky Mountain) when asked to name people who promoted the</a:t>
            </a:r>
          </a:p>
          <a:p>
            <a:r>
              <a:rPr lang="en-US" dirty="0" smtClean="0"/>
              <a:t> founding of national parks. These were outdoorsmen in keeping with the</a:t>
            </a:r>
          </a:p>
          <a:p>
            <a:r>
              <a:rPr lang="en-US" dirty="0" smtClean="0"/>
              <a:t> rugged and heroic western landscapes. Asked to name a woman connected with the founding of a national park, a few might offer Marjorie </a:t>
            </a:r>
            <a:r>
              <a:rPr lang="en-US" dirty="0" err="1" smtClean="0"/>
              <a:t>Stoneman</a:t>
            </a:r>
            <a:r>
              <a:rPr lang="en-US" dirty="0" smtClean="0"/>
              <a:t> Douglas as a champion of Everglades National Park.  Not many will recall Minerva Hamilton Hoyt</a:t>
            </a:r>
          </a:p>
          <a:p>
            <a:r>
              <a:rPr lang="en-US" dirty="0"/>
              <a:t>	</a:t>
            </a:r>
            <a:r>
              <a:rPr lang="en-US" dirty="0" smtClean="0"/>
              <a:t>Minerva Hamilton led a genteel early life attending finishing schools and music conservatories. Her marriage to Dr. Sherman Hoyt led her away from the deep south to New York and eventually to South Pasadena where she immersed herself in southern California high society and civic causes. She demonstrated talent as an organizer of special charity events and developed a passion for gardening, which introduced her to some of the native desert vegetation commonly used in southern California landscaping. Trips to the desert instilled in Ms. Hoyt a strong appreciation for the austere beauty and wonderful inventiveness of desert plants that somehow managed to thrive in the harsh climate. She also saw the widespread destruction of native desert plants by thoughtless people who dug up, burned, and other wise destroyed so many of the cacti and Joshua trees that Minerva found beautiful.</a:t>
            </a:r>
          </a:p>
          <a:p>
            <a:r>
              <a:rPr lang="en-US" dirty="0"/>
              <a:t>	</a:t>
            </a:r>
            <a:r>
              <a:rPr lang="en-US" dirty="0" smtClean="0"/>
              <a:t>Following the deaths of her son and husband, Minerva dedicated herself to the cause of protecting desert landscapes. She organized exhibitions of desert plants that were shown in Boston, New York, and London. She founded the International Deserts Conservation.</a:t>
            </a:r>
          </a:p>
          <a:p>
            <a:r>
              <a:rPr lang="en-US" dirty="0" smtClean="0"/>
              <a:t>(continued on website)</a:t>
            </a:r>
          </a:p>
          <a:p>
            <a:endParaRPr lang="en-US" dirty="0"/>
          </a:p>
        </p:txBody>
      </p:sp>
      <p:pic>
        <p:nvPicPr>
          <p:cNvPr id="17411" name="Picture 3"/>
          <p:cNvPicPr>
            <a:picLocks noChangeAspect="1" noChangeArrowheads="1"/>
          </p:cNvPicPr>
          <p:nvPr/>
        </p:nvPicPr>
        <p:blipFill>
          <a:blip r:embed="rId4" cstate="print"/>
          <a:srcRect l="8194" r="9871" b="19355"/>
          <a:stretch>
            <a:fillRect/>
          </a:stretch>
        </p:blipFill>
        <p:spPr bwMode="auto">
          <a:xfrm>
            <a:off x="7162800" y="76200"/>
            <a:ext cx="1676400" cy="20955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838200"/>
            <a:ext cx="9144000" cy="6019800"/>
            <a:chOff x="0" y="838200"/>
            <a:chExt cx="9144000" cy="6019800"/>
          </a:xfrm>
        </p:grpSpPr>
        <p:pic>
          <p:nvPicPr>
            <p:cNvPr id="10" name="Picture 3"/>
            <p:cNvPicPr>
              <a:picLocks noChangeAspect="1" noChangeArrowheads="1"/>
            </p:cNvPicPr>
            <p:nvPr/>
          </p:nvPicPr>
          <p:blipFill>
            <a:blip r:embed="rId3" cstate="print"/>
            <a:srcRect r="1066" b="28000"/>
            <a:stretch>
              <a:fillRect/>
            </a:stretch>
          </p:blipFill>
          <p:spPr bwMode="auto">
            <a:xfrm>
              <a:off x="857250" y="3429000"/>
              <a:ext cx="7067550" cy="3429000"/>
            </a:xfrm>
            <a:prstGeom prst="rect">
              <a:avLst/>
            </a:prstGeom>
            <a:noFill/>
            <a:ln w="25400">
              <a:solidFill>
                <a:srgbClr val="006699"/>
              </a:solidFill>
              <a:miter lim="800000"/>
              <a:headEnd/>
              <a:tailEnd/>
            </a:ln>
            <a:effectLst/>
          </p:spPr>
        </p:pic>
        <p:sp>
          <p:nvSpPr>
            <p:cNvPr id="11" name="TextBox 10"/>
            <p:cNvSpPr txBox="1"/>
            <p:nvPr/>
          </p:nvSpPr>
          <p:spPr>
            <a:xfrm>
              <a:off x="0" y="838200"/>
              <a:ext cx="9144000" cy="2554545"/>
            </a:xfrm>
            <a:prstGeom prst="rect">
              <a:avLst/>
            </a:prstGeom>
            <a:noFill/>
          </p:spPr>
          <p:txBody>
            <a:bodyPr wrap="square" rtlCol="0">
              <a:spAutoFit/>
            </a:bodyPr>
            <a:lstStyle/>
            <a:p>
              <a:r>
                <a:rPr lang="en-US" sz="3200" dirty="0" smtClean="0"/>
                <a:t> - 1876, born on a Mississippi plantation</a:t>
              </a:r>
            </a:p>
            <a:p>
              <a:r>
                <a:rPr lang="en-US" sz="3200" dirty="0" smtClean="0"/>
                <a:t> - attends finishing schools and music conservatories</a:t>
              </a:r>
            </a:p>
            <a:p>
              <a:r>
                <a:rPr lang="en-US" sz="3200" dirty="0" smtClean="0"/>
                <a:t> - marries Sherman Hoyt, moves to NYC, then CA</a:t>
              </a:r>
            </a:p>
            <a:p>
              <a:r>
                <a:rPr lang="en-US" sz="3200" dirty="0" smtClean="0"/>
                <a:t> - dedicated to protecting desert landscapes</a:t>
              </a:r>
            </a:p>
            <a:p>
              <a:r>
                <a:rPr lang="en-US" sz="3200" dirty="0" smtClean="0"/>
                <a:t> - founds International Deserts Conservation League</a:t>
              </a:r>
            </a:p>
          </p:txBody>
        </p:sp>
        <p:sp>
          <p:nvSpPr>
            <p:cNvPr id="12" name="TextBox 11"/>
            <p:cNvSpPr txBox="1"/>
            <p:nvPr/>
          </p:nvSpPr>
          <p:spPr>
            <a:xfrm>
              <a:off x="676656" y="6180892"/>
              <a:ext cx="7391400" cy="677108"/>
            </a:xfrm>
            <a:prstGeom prst="rect">
              <a:avLst/>
            </a:prstGeom>
            <a:solidFill>
              <a:srgbClr val="F4B5AA">
                <a:alpha val="60000"/>
              </a:srgbClr>
            </a:solidFill>
          </p:spPr>
          <p:txBody>
            <a:bodyPr wrap="square" rtlCol="0">
              <a:spAutoFit/>
            </a:bodyPr>
            <a:lstStyle/>
            <a:p>
              <a:pPr algn="ctr"/>
              <a:r>
                <a:rPr lang="en-US" sz="3800" b="1" dirty="0" smtClean="0">
                  <a:solidFill>
                    <a:srgbClr val="FF0000"/>
                  </a:solidFill>
                  <a:effectLst>
                    <a:outerShdw dist="38100" dir="7200000" algn="ctr" rotWithShape="0">
                      <a:schemeClr val="tx1"/>
                    </a:outerShdw>
                  </a:effectLst>
                </a:rPr>
                <a:t>Will she save the ‘yucca </a:t>
              </a:r>
              <a:r>
                <a:rPr lang="en-US" sz="3800" b="1" dirty="0" err="1" smtClean="0">
                  <a:solidFill>
                    <a:srgbClr val="FF0000"/>
                  </a:solidFill>
                  <a:effectLst>
                    <a:outerShdw dist="38100" dir="7200000" algn="ctr" rotWithShape="0">
                      <a:schemeClr val="tx1"/>
                    </a:outerShdw>
                  </a:effectLst>
                </a:rPr>
                <a:t>brevifolia</a:t>
              </a:r>
              <a:r>
                <a:rPr lang="en-US" sz="3800" b="1" dirty="0" smtClean="0">
                  <a:solidFill>
                    <a:srgbClr val="FF0000"/>
                  </a:solidFill>
                  <a:effectLst>
                    <a:outerShdw dist="38100" dir="7200000" algn="ctr" rotWithShape="0">
                      <a:schemeClr val="tx1"/>
                    </a:outerShdw>
                  </a:effectLst>
                </a:rPr>
                <a:t>’?</a:t>
              </a:r>
              <a:endParaRPr lang="en-US" sz="3800" b="1" dirty="0">
                <a:solidFill>
                  <a:srgbClr val="FF0000"/>
                </a:solidFill>
                <a:effectLst>
                  <a:outerShdw dist="38100" dir="7200000" algn="ctr" rotWithShape="0">
                    <a:schemeClr val="tx1"/>
                  </a:outerShdw>
                </a:effectLst>
              </a:endParaRPr>
            </a:p>
          </p:txBody>
        </p:sp>
      </p:grpSp>
      <p:sp>
        <p:nvSpPr>
          <p:cNvPr id="7" name="TextBox 6"/>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1866</a:t>
            </a:r>
          </a:p>
        </p:txBody>
      </p:sp>
      <p:sp>
        <p:nvSpPr>
          <p:cNvPr id="8" name="TextBox 7"/>
          <p:cNvSpPr txBox="1"/>
          <p:nvPr/>
        </p:nvSpPr>
        <p:spPr>
          <a:xfrm>
            <a:off x="304800" y="0"/>
            <a:ext cx="61888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Minerva Hamilton Hoyt</a:t>
            </a:r>
            <a:endParaRPr lang="en-US" sz="4800" b="1" dirty="0">
              <a:solidFill>
                <a:schemeClr val="accent5">
                  <a:lumMod val="50000"/>
                </a:schemeClr>
              </a:solidFill>
              <a:effectLst>
                <a:outerShdw dist="50800" dir="7200000" algn="ctr" rotWithShape="0">
                  <a:schemeClr val="tx1"/>
                </a:outerShdw>
              </a:effectLst>
            </a:endParaRPr>
          </a:p>
        </p:txBody>
      </p:sp>
      <p:sp>
        <p:nvSpPr>
          <p:cNvPr id="5" name="TextBox 4"/>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1876</a:t>
            </a:r>
          </a:p>
        </p:txBody>
      </p:sp>
      <p:sp>
        <p:nvSpPr>
          <p:cNvPr id="9" name="TextBox 8"/>
          <p:cNvSpPr txBox="1"/>
          <p:nvPr/>
        </p:nvSpPr>
        <p:spPr>
          <a:xfrm>
            <a:off x="528214" y="0"/>
            <a:ext cx="38913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Ira A. Williams</a:t>
            </a:r>
            <a:endParaRPr lang="en-US" sz="4800" b="1" dirty="0">
              <a:solidFill>
                <a:schemeClr val="accent5">
                  <a:lumMod val="50000"/>
                </a:schemeClr>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7"/>
                                        </p:tgtEl>
                                        <p:attrNameLst>
                                          <p:attrName>ppt_w</p:attrName>
                                        </p:attrNameLst>
                                      </p:cBhvr>
                                      <p:tavLst>
                                        <p:tav tm="0">
                                          <p:val>
                                            <p:strVal val="ppt_w"/>
                                          </p:val>
                                        </p:tav>
                                        <p:tav tm="100000">
                                          <p:val>
                                            <p:fltVal val="0"/>
                                          </p:val>
                                        </p:tav>
                                      </p:tavLst>
                                    </p:anim>
                                    <p:anim calcmode="lin" valueType="num">
                                      <p:cBhvr>
                                        <p:cTn id="10" dur="1000"/>
                                        <p:tgtEl>
                                          <p:spTgt spid="7"/>
                                        </p:tgtEl>
                                        <p:attrNameLst>
                                          <p:attrName>ppt_h</p:attrName>
                                        </p:attrNameLst>
                                      </p:cBhvr>
                                      <p:tavLst>
                                        <p:tav tm="0">
                                          <p:val>
                                            <p:strVal val="ppt_h"/>
                                          </p:val>
                                        </p:tav>
                                        <p:tav tm="100000">
                                          <p:val>
                                            <p:fltVal val="0"/>
                                          </p:val>
                                        </p:tav>
                                      </p:tavLst>
                                    </p:anim>
                                    <p:anim calcmode="lin" valueType="num">
                                      <p:cBhvr>
                                        <p:cTn id="11" dur="1000"/>
                                        <p:tgtEl>
                                          <p:spTgt spid="7"/>
                                        </p:tgtEl>
                                        <p:attrNameLst>
                                          <p:attrName>style.rotation</p:attrName>
                                        </p:attrNameLst>
                                      </p:cBhvr>
                                      <p:tavLst>
                                        <p:tav tm="0">
                                          <p:val>
                                            <p:fltVal val="0"/>
                                          </p:val>
                                        </p:tav>
                                        <p:tav tm="100000">
                                          <p:val>
                                            <p:fltVal val="360"/>
                                          </p:val>
                                        </p:tav>
                                      </p:tavLst>
                                    </p:anim>
                                    <p:animEffect transition="out" filter="fade">
                                      <p:cBhvr>
                                        <p:cTn id="12" dur="1000"/>
                                        <p:tgtEl>
                                          <p:spTgt spid="7"/>
                                        </p:tgtEl>
                                      </p:cBhvr>
                                    </p:animEffect>
                                    <p:set>
                                      <p:cBhvr>
                                        <p:cTn id="13" dur="1" fill="hold">
                                          <p:stCondLst>
                                            <p:cond delay="999"/>
                                          </p:stCondLst>
                                        </p:cTn>
                                        <p:tgtEl>
                                          <p:spTgt spid="7"/>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360"/>
                                          </p:val>
                                        </p:tav>
                                        <p:tav tm="100000">
                                          <p:val>
                                            <p:fltVal val="0"/>
                                          </p:val>
                                        </p:tav>
                                      </p:tavLst>
                                    </p:anim>
                                    <p:animEffect transition="in" filter="fade">
                                      <p:cBhvr>
                                        <p:cTn id="19" dur="1000"/>
                                        <p:tgtEl>
                                          <p:spTgt spid="5"/>
                                        </p:tgtEl>
                                      </p:cBhvr>
                                    </p:animEffect>
                                  </p:childTnLst>
                                </p:cTn>
                              </p:par>
                              <p:par>
                                <p:cTn id="20" presetID="10" presetClass="exit" presetSubtype="0" fill="hold" grpId="0" nodeType="withEffect">
                                  <p:stCondLst>
                                    <p:cond delay="0"/>
                                  </p:stCondLst>
                                  <p:childTnLst>
                                    <p:animEffect transition="out" filter="fade">
                                      <p:cBhvr>
                                        <p:cTn id="21" dur="1000"/>
                                        <p:tgtEl>
                                          <p:spTgt spid="8"/>
                                        </p:tgtEl>
                                      </p:cBhvr>
                                    </p:animEffect>
                                    <p:set>
                                      <p:cBhvr>
                                        <p:cTn id="22" dur="1" fill="hold">
                                          <p:stCondLst>
                                            <p:cond delay="999"/>
                                          </p:stCondLst>
                                        </p:cTn>
                                        <p:tgtEl>
                                          <p:spTgt spid="8"/>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P spid="9"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1876</a:t>
            </a:r>
          </a:p>
        </p:txBody>
      </p:sp>
      <p:sp>
        <p:nvSpPr>
          <p:cNvPr id="9" name="TextBox 8"/>
          <p:cNvSpPr txBox="1"/>
          <p:nvPr/>
        </p:nvSpPr>
        <p:spPr>
          <a:xfrm>
            <a:off x="528214" y="0"/>
            <a:ext cx="38913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Ira A. Williams</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0" y="956370"/>
            <a:ext cx="9144000" cy="2062103"/>
          </a:xfrm>
          <a:prstGeom prst="rect">
            <a:avLst/>
          </a:prstGeom>
          <a:noFill/>
        </p:spPr>
        <p:txBody>
          <a:bodyPr wrap="square" rtlCol="0">
            <a:spAutoFit/>
          </a:bodyPr>
          <a:lstStyle/>
          <a:p>
            <a:r>
              <a:rPr lang="en-US" sz="3200" dirty="0" smtClean="0"/>
              <a:t> - 1876, born in Iowa to Euro-American parents</a:t>
            </a:r>
          </a:p>
          <a:p>
            <a:r>
              <a:rPr lang="en-US" sz="3200" dirty="0" smtClean="0"/>
              <a:t> - attends Iowa State College, Ohio State, Columbia U.</a:t>
            </a:r>
          </a:p>
          <a:p>
            <a:r>
              <a:rPr lang="en-US" sz="3200" dirty="0" smtClean="0"/>
              <a:t> - receives Master of Science degree in geology  </a:t>
            </a:r>
          </a:p>
          <a:p>
            <a:r>
              <a:rPr lang="en-US" sz="3200" dirty="0" smtClean="0"/>
              <a:t>- 1913, establishes/heads geology dept at Iowa State</a:t>
            </a:r>
          </a:p>
        </p:txBody>
      </p:sp>
      <p:sp>
        <p:nvSpPr>
          <p:cNvPr id="6" name="TextBox 5"/>
          <p:cNvSpPr txBox="1"/>
          <p:nvPr/>
        </p:nvSpPr>
        <p:spPr>
          <a:xfrm>
            <a:off x="0" y="5943600"/>
            <a:ext cx="9144000" cy="692497"/>
          </a:xfrm>
          <a:prstGeom prst="rect">
            <a:avLst/>
          </a:prstGeom>
          <a:noFill/>
        </p:spPr>
        <p:txBody>
          <a:bodyPr wrap="square" rtlCol="0">
            <a:spAutoFit/>
          </a:bodyPr>
          <a:lstStyle/>
          <a:p>
            <a:pPr algn="ctr"/>
            <a:r>
              <a:rPr lang="en-US" sz="3900" b="1" dirty="0" smtClean="0">
                <a:solidFill>
                  <a:srgbClr val="FF0000"/>
                </a:solidFill>
                <a:effectLst>
                  <a:outerShdw dist="38100" dir="7200000" algn="ctr" rotWithShape="0">
                    <a:schemeClr val="tx1"/>
                  </a:outerShdw>
                </a:effectLst>
              </a:rPr>
              <a:t>his 1923 geology study names a monument</a:t>
            </a:r>
            <a:endParaRPr lang="en-US" sz="3900" b="1" dirty="0">
              <a:solidFill>
                <a:srgbClr val="FF0000"/>
              </a:solidFill>
              <a:effectLst>
                <a:outerShdw dist="38100" dir="7200000" algn="ctr" rotWithShape="0">
                  <a:schemeClr val="tx1"/>
                </a:outerShdw>
              </a:effectLst>
            </a:endParaRPr>
          </a:p>
        </p:txBody>
      </p:sp>
      <p:pic>
        <p:nvPicPr>
          <p:cNvPr id="27651" name="Picture 3" descr="Fanmats 60529 Iowa State University Embossed Alumnium"/>
          <p:cNvPicPr>
            <a:picLocks noChangeAspect="1" noChangeArrowheads="1"/>
          </p:cNvPicPr>
          <p:nvPr/>
        </p:nvPicPr>
        <p:blipFill>
          <a:blip r:embed="rId3" cstate="print"/>
          <a:srcRect/>
          <a:stretch>
            <a:fillRect/>
          </a:stretch>
        </p:blipFill>
        <p:spPr bwMode="auto">
          <a:xfrm>
            <a:off x="537489" y="2819400"/>
            <a:ext cx="2434311" cy="2819400"/>
          </a:xfrm>
          <a:prstGeom prst="rect">
            <a:avLst/>
          </a:prstGeom>
          <a:noFill/>
        </p:spPr>
      </p:pic>
      <p:pic>
        <p:nvPicPr>
          <p:cNvPr id="27659" name="Picture 11" descr="Ohio State University - Wikipedia"/>
          <p:cNvPicPr>
            <a:picLocks noChangeAspect="1" noChangeArrowheads="1"/>
          </p:cNvPicPr>
          <p:nvPr/>
        </p:nvPicPr>
        <p:blipFill>
          <a:blip r:embed="rId4" cstate="print"/>
          <a:srcRect/>
          <a:stretch>
            <a:fillRect/>
          </a:stretch>
        </p:blipFill>
        <p:spPr bwMode="auto">
          <a:xfrm>
            <a:off x="3603172" y="3276601"/>
            <a:ext cx="2264228" cy="2201962"/>
          </a:xfrm>
          <a:prstGeom prst="rect">
            <a:avLst/>
          </a:prstGeom>
          <a:noFill/>
        </p:spPr>
      </p:pic>
      <p:pic>
        <p:nvPicPr>
          <p:cNvPr id="27663" name="Picture 15" descr="Columbia University Logo transparent PNG - StickPNG"/>
          <p:cNvPicPr>
            <a:picLocks noChangeAspect="1" noChangeArrowheads="1"/>
          </p:cNvPicPr>
          <p:nvPr/>
        </p:nvPicPr>
        <p:blipFill>
          <a:blip r:embed="rId5" cstate="print"/>
          <a:srcRect/>
          <a:stretch>
            <a:fillRect/>
          </a:stretch>
        </p:blipFill>
        <p:spPr bwMode="auto">
          <a:xfrm>
            <a:off x="6400800" y="3352800"/>
            <a:ext cx="2423220" cy="2133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27651"/>
                                        </p:tgtEl>
                                        <p:attrNameLst>
                                          <p:attrName>style.visibility</p:attrName>
                                        </p:attrNameLst>
                                      </p:cBhvr>
                                      <p:to>
                                        <p:strVal val="visible"/>
                                      </p:to>
                                    </p:set>
                                    <p:animEffect transition="in" filter="fade">
                                      <p:cBhvr>
                                        <p:cTn id="15" dur="1000"/>
                                        <p:tgtEl>
                                          <p:spTgt spid="27651"/>
                                        </p:tgtEl>
                                      </p:cBhvr>
                                    </p:animEffect>
                                  </p:childTnLst>
                                </p:cTn>
                              </p:par>
                              <p:par>
                                <p:cTn id="16" presetID="10" presetClass="entr" presetSubtype="0" fill="hold" nodeType="withEffect">
                                  <p:stCondLst>
                                    <p:cond delay="1500"/>
                                  </p:stCondLst>
                                  <p:childTnLst>
                                    <p:set>
                                      <p:cBhvr>
                                        <p:cTn id="17" dur="1" fill="hold">
                                          <p:stCondLst>
                                            <p:cond delay="0"/>
                                          </p:stCondLst>
                                        </p:cTn>
                                        <p:tgtEl>
                                          <p:spTgt spid="27659"/>
                                        </p:tgtEl>
                                        <p:attrNameLst>
                                          <p:attrName>style.visibility</p:attrName>
                                        </p:attrNameLst>
                                      </p:cBhvr>
                                      <p:to>
                                        <p:strVal val="visible"/>
                                      </p:to>
                                    </p:set>
                                    <p:animEffect transition="in" filter="fade">
                                      <p:cBhvr>
                                        <p:cTn id="18" dur="1000"/>
                                        <p:tgtEl>
                                          <p:spTgt spid="27659"/>
                                        </p:tgtEl>
                                      </p:cBhvr>
                                    </p:animEffect>
                                  </p:childTnLst>
                                </p:cTn>
                              </p:par>
                              <p:par>
                                <p:cTn id="19" presetID="10" presetClass="entr" presetSubtype="0" fill="hold" nodeType="withEffect">
                                  <p:stCondLst>
                                    <p:cond delay="3000"/>
                                  </p:stCondLst>
                                  <p:childTnLst>
                                    <p:set>
                                      <p:cBhvr>
                                        <p:cTn id="20" dur="1" fill="hold">
                                          <p:stCondLst>
                                            <p:cond delay="0"/>
                                          </p:stCondLst>
                                        </p:cTn>
                                        <p:tgtEl>
                                          <p:spTgt spid="27663"/>
                                        </p:tgtEl>
                                        <p:attrNameLst>
                                          <p:attrName>style.visibility</p:attrName>
                                        </p:attrNameLst>
                                      </p:cBhvr>
                                      <p:to>
                                        <p:strVal val="visible"/>
                                      </p:to>
                                    </p:set>
                                    <p:animEffect transition="in" filter="fade">
                                      <p:cBhvr>
                                        <p:cTn id="21" dur="1000"/>
                                        <p:tgtEl>
                                          <p:spTgt spid="2766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childTnLst>
                                </p:cTn>
                              </p:par>
                              <p:par>
                                <p:cTn id="27" presetID="6" presetClass="emph" presetSubtype="0" fill="hold" nodeType="withEffect">
                                  <p:stCondLst>
                                    <p:cond delay="0"/>
                                  </p:stCondLst>
                                  <p:childTnLst>
                                    <p:animScale>
                                      <p:cBhvr>
                                        <p:cTn id="28" dur="1000" fill="hold"/>
                                        <p:tgtEl>
                                          <p:spTgt spid="27663"/>
                                        </p:tgtEl>
                                      </p:cBhvr>
                                      <p:by x="150000" y="150000"/>
                                    </p:animScale>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nodeType="clickEffect">
                                  <p:stCondLst>
                                    <p:cond delay="0"/>
                                  </p:stCondLst>
                                  <p:childTnLst>
                                    <p:animScale>
                                      <p:cBhvr>
                                        <p:cTn id="32" dur="1000" fill="hold"/>
                                        <p:tgtEl>
                                          <p:spTgt spid="27663"/>
                                        </p:tgtEl>
                                      </p:cBhvr>
                                      <p:by x="66000" y="66000"/>
                                    </p:animScale>
                                  </p:childTnLst>
                                </p:cTn>
                              </p:par>
                              <p:par>
                                <p:cTn id="33" presetID="10" presetClass="entr" presetSubtype="0" fill="hold" nodeType="withEffect">
                                  <p:stCondLst>
                                    <p:cond delay="50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childTnLst>
                                </p:cTn>
                              </p:par>
                              <p:par>
                                <p:cTn id="36" presetID="6" presetClass="emph" presetSubtype="0" fill="hold" nodeType="withEffect">
                                  <p:stCondLst>
                                    <p:cond delay="1000"/>
                                  </p:stCondLst>
                                  <p:childTnLst>
                                    <p:animScale>
                                      <p:cBhvr>
                                        <p:cTn id="37" dur="1000" fill="hold"/>
                                        <p:tgtEl>
                                          <p:spTgt spid="27651"/>
                                        </p:tgtEl>
                                      </p:cBhvr>
                                      <p:by x="150000" y="150000"/>
                                    </p:animScale>
                                  </p:childTnLst>
                                </p:cTn>
                              </p:par>
                            </p:childTnLst>
                          </p:cTn>
                        </p:par>
                      </p:childTnLst>
                    </p:cTn>
                  </p:par>
                  <p:par>
                    <p:cTn id="38" fill="hold">
                      <p:stCondLst>
                        <p:cond delay="indefinite"/>
                      </p:stCondLst>
                      <p:childTnLst>
                        <p:par>
                          <p:cTn id="39" fill="hold">
                            <p:stCondLst>
                              <p:cond delay="0"/>
                            </p:stCondLst>
                            <p:childTnLst>
                              <p:par>
                                <p:cTn id="40" presetID="6" presetClass="emph" presetSubtype="0" fill="hold" nodeType="clickEffect">
                                  <p:stCondLst>
                                    <p:cond delay="0"/>
                                  </p:stCondLst>
                                  <p:childTnLst>
                                    <p:animScale>
                                      <p:cBhvr>
                                        <p:cTn id="41" dur="1000" fill="hold"/>
                                        <p:tgtEl>
                                          <p:spTgt spid="27651"/>
                                        </p:tgtEl>
                                      </p:cBhvr>
                                      <p:by x="66000" y="66000"/>
                                    </p:animScale>
                                  </p:childTnLst>
                                </p:cTn>
                              </p:par>
                              <p:par>
                                <p:cTn id="42" presetID="53"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1000" fill="hold"/>
                                        <p:tgtEl>
                                          <p:spTgt spid="6"/>
                                        </p:tgtEl>
                                        <p:attrNameLst>
                                          <p:attrName>ppt_w</p:attrName>
                                        </p:attrNameLst>
                                      </p:cBhvr>
                                      <p:tavLst>
                                        <p:tav tm="0">
                                          <p:val>
                                            <p:fltVal val="0"/>
                                          </p:val>
                                        </p:tav>
                                        <p:tav tm="100000">
                                          <p:val>
                                            <p:strVal val="#ppt_w"/>
                                          </p:val>
                                        </p:tav>
                                      </p:tavLst>
                                    </p:anim>
                                    <p:anim calcmode="lin" valueType="num">
                                      <p:cBhvr>
                                        <p:cTn id="45" dur="1000" fill="hold"/>
                                        <p:tgtEl>
                                          <p:spTgt spid="6"/>
                                        </p:tgtEl>
                                        <p:attrNameLst>
                                          <p:attrName>ppt_h</p:attrName>
                                        </p:attrNameLst>
                                      </p:cBhvr>
                                      <p:tavLst>
                                        <p:tav tm="0">
                                          <p:val>
                                            <p:fltVal val="0"/>
                                          </p:val>
                                        </p:tav>
                                        <p:tav tm="100000">
                                          <p:val>
                                            <p:strVal val="#ppt_h"/>
                                          </p:val>
                                        </p:tav>
                                      </p:tavLst>
                                    </p:anim>
                                    <p:animEffect transition="in" filter="fade">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7848302"/>
          </a:xfrm>
          <a:prstGeom prst="rect">
            <a:avLst/>
          </a:prstGeom>
        </p:spPr>
        <p:txBody>
          <a:bodyPr wrap="square">
            <a:spAutoFit/>
          </a:bodyPr>
          <a:lstStyle/>
          <a:p>
            <a:r>
              <a:rPr lang="en-US" b="1" dirty="0" smtClean="0"/>
              <a:t>Ira A. Williams (1876-1934)</a:t>
            </a:r>
          </a:p>
          <a:p>
            <a:endParaRPr lang="en-US" b="1" dirty="0" smtClean="0"/>
          </a:p>
          <a:p>
            <a:r>
              <a:rPr lang="en-US" b="1" dirty="0" smtClean="0">
                <a:hlinkClick r:id="rId3"/>
              </a:rPr>
              <a:t>https://archives.datapages.com/data/meta/bull_memorials/018/018007/pdfs/967a_firstpage.pdf</a:t>
            </a:r>
            <a:endParaRPr lang="en-US" b="1" dirty="0" smtClean="0"/>
          </a:p>
          <a:p>
            <a:r>
              <a:rPr lang="en-US" b="1" dirty="0" smtClean="0"/>
              <a:t>	</a:t>
            </a:r>
            <a:r>
              <a:rPr lang="en-US" dirty="0" smtClean="0"/>
              <a:t>Ira A. Williams was born in Worth County, Iowa, December 24, 1876. His father, David Williams, was born in New York, and his mother, </a:t>
            </a:r>
            <a:r>
              <a:rPr lang="en-US" dirty="0" err="1" smtClean="0"/>
              <a:t>Christene</a:t>
            </a:r>
            <a:r>
              <a:rPr lang="en-US" dirty="0" smtClean="0"/>
              <a:t> Beyer Williams, was born in Pennsylvania. He graduated from Iowa State College at Ames, Iowa, in 1898, majoring in the science department, and later attended Ohio State University, taking special work in ceramics. </a:t>
            </a:r>
          </a:p>
          <a:p>
            <a:r>
              <a:rPr lang="en-US" dirty="0" smtClean="0"/>
              <a:t>In 1903 he received the degree of Master of Science from Iowa State College, where he had been acting as instructor of geology after completing his course at Ohio State University.  He was granted a scholarship to Columbia University, then went (there) for further post-graduate study as a fellow in 1903 and 1904, receiving the degree of Master Arts. He attended the Harvard Summer School in 1905 and, returning to Iowa State University, became an assistant professor of geology and mining until 1906. Following this he was associate professor of ceramic engineering at Iowa State College until 1913.</a:t>
            </a:r>
          </a:p>
          <a:p>
            <a:r>
              <a:rPr lang="en-US" dirty="0" smtClean="0"/>
              <a:t>	Ira Williams in 1913 was asked to establish and take charge of the department of geology in the Oregon State College and was professor of geology.</a:t>
            </a:r>
          </a:p>
          <a:p>
            <a:endParaRPr lang="en-US" dirty="0" smtClean="0"/>
          </a:p>
          <a:p>
            <a:r>
              <a:rPr lang="en-US" dirty="0" smtClean="0">
                <a:hlinkClick r:id="rId4"/>
              </a:rPr>
              <a:t>https://en.wikipedia.org/wiki/Lava_River_Cave</a:t>
            </a:r>
            <a:endParaRPr lang="en-US" dirty="0" smtClean="0"/>
          </a:p>
          <a:p>
            <a:r>
              <a:rPr lang="en-US" dirty="0" smtClean="0"/>
              <a:t>	The presence of obsidian flakes near the cave has led archaeologists to conclude that Native Americans knew about the caves long before any pioneers arrived in the Oregon country. The first recorded discovery is credited to a local settler named Leander </a:t>
            </a:r>
            <a:r>
              <a:rPr lang="en-US" dirty="0" err="1" smtClean="0"/>
              <a:t>Dillman</a:t>
            </a:r>
            <a:r>
              <a:rPr lang="en-US" dirty="0" smtClean="0"/>
              <a:t>, who found the cave opening on a hunting trip in 1889. Legend has it that </a:t>
            </a:r>
            <a:r>
              <a:rPr lang="en-US" dirty="0" err="1" smtClean="0"/>
              <a:t>Dillman</a:t>
            </a:r>
            <a:r>
              <a:rPr lang="en-US" dirty="0" smtClean="0"/>
              <a:t> found the cave entrance while following a wounded deer. After its discovery, he used the cave to cool his venison. The cave acquired its name from a 1923 geology study published by Ira A. Williams. The study also provided the first map of the cave.</a:t>
            </a:r>
          </a:p>
          <a:p>
            <a:endParaRPr lang="en-US" b="1" dirty="0" smtClean="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p:cNvGrpSpPr/>
          <p:nvPr/>
        </p:nvGrpSpPr>
        <p:grpSpPr>
          <a:xfrm>
            <a:off x="1981200" y="914400"/>
            <a:ext cx="5181600" cy="5943600"/>
            <a:chOff x="1981200" y="914400"/>
            <a:chExt cx="5181600" cy="5943600"/>
          </a:xfrm>
        </p:grpSpPr>
        <p:grpSp>
          <p:nvGrpSpPr>
            <p:cNvPr id="4" name="Group 10"/>
            <p:cNvGrpSpPr/>
            <p:nvPr/>
          </p:nvGrpSpPr>
          <p:grpSpPr>
            <a:xfrm>
              <a:off x="1981200" y="914400"/>
              <a:ext cx="5181600" cy="5943600"/>
              <a:chOff x="1981200" y="914400"/>
              <a:chExt cx="5181600" cy="5943600"/>
            </a:xfrm>
          </p:grpSpPr>
          <p:pic>
            <p:nvPicPr>
              <p:cNvPr id="1028" name="Picture 4"/>
              <p:cNvPicPr>
                <a:picLocks noChangeAspect="1" noChangeArrowheads="1"/>
              </p:cNvPicPr>
              <p:nvPr/>
            </p:nvPicPr>
            <p:blipFill>
              <a:blip r:embed="rId3" cstate="print"/>
              <a:srcRect/>
              <a:stretch>
                <a:fillRect/>
              </a:stretch>
            </p:blipFill>
            <p:spPr bwMode="auto">
              <a:xfrm>
                <a:off x="1981200" y="1466850"/>
                <a:ext cx="5181600" cy="5391150"/>
              </a:xfrm>
              <a:prstGeom prst="rect">
                <a:avLst/>
              </a:prstGeom>
              <a:noFill/>
              <a:ln w="9525">
                <a:noFill/>
                <a:miter lim="800000"/>
                <a:headEnd/>
                <a:tailEnd/>
              </a:ln>
            </p:spPr>
          </p:pic>
          <p:sp>
            <p:nvSpPr>
              <p:cNvPr id="10" name="TextBox 9"/>
              <p:cNvSpPr txBox="1"/>
              <p:nvPr/>
            </p:nvSpPr>
            <p:spPr>
              <a:xfrm>
                <a:off x="1981200" y="914400"/>
                <a:ext cx="5181600" cy="584775"/>
              </a:xfrm>
              <a:prstGeom prst="rect">
                <a:avLst/>
              </a:prstGeom>
              <a:solidFill>
                <a:schemeClr val="bg1"/>
              </a:solidFill>
            </p:spPr>
            <p:txBody>
              <a:bodyPr wrap="square" rtlCol="0">
                <a:spAutoFit/>
              </a:bodyPr>
              <a:lstStyle/>
              <a:p>
                <a:pPr algn="ctr"/>
                <a:r>
                  <a:rPr lang="en-US" sz="3200" b="1" dirty="0" smtClean="0"/>
                  <a:t>3. CONVERGENT BOUNDARY</a:t>
                </a:r>
                <a:endParaRPr lang="en-US" sz="3200" b="1" dirty="0"/>
              </a:p>
            </p:txBody>
          </p:sp>
        </p:grpSp>
        <p:cxnSp>
          <p:nvCxnSpPr>
            <p:cNvPr id="26" name="Straight Connector 25"/>
            <p:cNvCxnSpPr/>
            <p:nvPr/>
          </p:nvCxnSpPr>
          <p:spPr>
            <a:xfrm>
              <a:off x="2153696" y="6502960"/>
              <a:ext cx="2514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133600" y="6787664"/>
              <a:ext cx="4114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2590800" y="5934670"/>
            <a:ext cx="3962400" cy="923330"/>
          </a:xfrm>
          <a:prstGeom prst="rect">
            <a:avLst/>
          </a:prstGeom>
          <a:solidFill>
            <a:schemeClr val="bg1"/>
          </a:solidFill>
        </p:spPr>
        <p:txBody>
          <a:bodyPr wrap="square" rtlCol="0">
            <a:spAutoFit/>
          </a:bodyPr>
          <a:lstStyle/>
          <a:p>
            <a:r>
              <a:rPr lang="en-US" sz="5400" dirty="0" smtClean="0">
                <a:solidFill>
                  <a:srgbClr val="FF0000"/>
                </a:solidFill>
                <a:effectLst>
                  <a:outerShdw blurRad="38100" dist="38100" dir="2700000" algn="tl">
                    <a:srgbClr val="000000"/>
                  </a:outerShdw>
                </a:effectLst>
              </a:rPr>
              <a:t>SUBDUCTION</a:t>
            </a:r>
            <a:endParaRPr lang="en-US" sz="5400" dirty="0">
              <a:solidFill>
                <a:srgbClr val="FF0000"/>
              </a:solidFill>
              <a:effectLst>
                <a:outerShdw blurRad="38100" dist="38100" dir="2700000" algn="tl">
                  <a:srgbClr val="000000"/>
                </a:outerShdw>
              </a:effectLst>
            </a:endParaRPr>
          </a:p>
        </p:txBody>
      </p:sp>
      <p:pic>
        <p:nvPicPr>
          <p:cNvPr id="1035" name="Picture 11" descr="Picture"/>
          <p:cNvPicPr>
            <a:picLocks noChangeAspect="1" noChangeArrowheads="1"/>
          </p:cNvPicPr>
          <p:nvPr/>
        </p:nvPicPr>
        <p:blipFill>
          <a:blip r:embed="rId4" cstate="print"/>
          <a:srcRect/>
          <a:stretch>
            <a:fillRect/>
          </a:stretch>
        </p:blipFill>
        <p:spPr bwMode="auto">
          <a:xfrm>
            <a:off x="0" y="1676400"/>
            <a:ext cx="9144000" cy="5181600"/>
          </a:xfrm>
          <a:prstGeom prst="rect">
            <a:avLst/>
          </a:prstGeom>
          <a:noFill/>
        </p:spPr>
      </p:pic>
      <p:sp useBgFill="1">
        <p:nvSpPr>
          <p:cNvPr id="3" name="Rectangle 2"/>
          <p:cNvSpPr/>
          <p:nvPr/>
        </p:nvSpPr>
        <p:spPr>
          <a:xfrm>
            <a:off x="0" y="0"/>
            <a:ext cx="9144000" cy="677108"/>
          </a:xfrm>
          <a:prstGeom prst="rect">
            <a:avLst/>
          </a:prstGeom>
          <a:solidFill>
            <a:srgbClr val="FFFF00"/>
          </a:solidFill>
        </p:spPr>
        <p:txBody>
          <a:bodyPr wrap="square">
            <a:spAutoFit/>
          </a:bodyPr>
          <a:lstStyle/>
          <a:p>
            <a:pPr algn="ctr"/>
            <a:r>
              <a:rPr lang="en-US" sz="3800" b="1" dirty="0" smtClean="0"/>
              <a:t> Three types of plate movements</a:t>
            </a:r>
          </a:p>
        </p:txBody>
      </p:sp>
      <p:grpSp>
        <p:nvGrpSpPr>
          <p:cNvPr id="5" name="Group 39"/>
          <p:cNvGrpSpPr/>
          <p:nvPr/>
        </p:nvGrpSpPr>
        <p:grpSpPr>
          <a:xfrm>
            <a:off x="0" y="1600200"/>
            <a:ext cx="9144000" cy="3743085"/>
            <a:chOff x="0" y="2126159"/>
            <a:chExt cx="9144000" cy="3743085"/>
          </a:xfrm>
        </p:grpSpPr>
        <p:grpSp>
          <p:nvGrpSpPr>
            <p:cNvPr id="6" name="Group 31"/>
            <p:cNvGrpSpPr/>
            <p:nvPr/>
          </p:nvGrpSpPr>
          <p:grpSpPr>
            <a:xfrm>
              <a:off x="0" y="2209800"/>
              <a:ext cx="9144000" cy="3659444"/>
              <a:chOff x="0" y="2209800"/>
              <a:chExt cx="9144000" cy="3659444"/>
            </a:xfrm>
          </p:grpSpPr>
          <p:pic>
            <p:nvPicPr>
              <p:cNvPr id="1046" name="Picture 22"/>
              <p:cNvPicPr>
                <a:picLocks noChangeAspect="1" noChangeArrowheads="1"/>
              </p:cNvPicPr>
              <p:nvPr/>
            </p:nvPicPr>
            <p:blipFill>
              <a:blip r:embed="rId5" cstate="print"/>
              <a:srcRect/>
              <a:stretch>
                <a:fillRect/>
              </a:stretch>
            </p:blipFill>
            <p:spPr bwMode="auto">
              <a:xfrm>
                <a:off x="0" y="2209800"/>
                <a:ext cx="9144000" cy="3659444"/>
              </a:xfrm>
              <a:prstGeom prst="rect">
                <a:avLst/>
              </a:prstGeom>
              <a:noFill/>
              <a:ln w="9525">
                <a:noFill/>
                <a:miter lim="800000"/>
                <a:headEnd/>
                <a:tailEnd/>
              </a:ln>
            </p:spPr>
          </p:pic>
          <p:cxnSp>
            <p:nvCxnSpPr>
              <p:cNvPr id="31" name="Straight Connector 30"/>
              <p:cNvCxnSpPr/>
              <p:nvPr/>
            </p:nvCxnSpPr>
            <p:spPr>
              <a:xfrm>
                <a:off x="2971800" y="2612065"/>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2362200" y="2126159"/>
              <a:ext cx="685800" cy="769441"/>
            </a:xfrm>
            <a:prstGeom prst="rect">
              <a:avLst/>
            </a:prstGeom>
            <a:noFill/>
          </p:spPr>
          <p:txBody>
            <a:bodyPr wrap="square" rtlCol="0">
              <a:spAutoFit/>
            </a:bodyPr>
            <a:lstStyle/>
            <a:p>
              <a:r>
                <a:rPr lang="en-US" sz="4400" dirty="0" smtClean="0"/>
                <a:t>A.</a:t>
              </a:r>
              <a:endParaRPr lang="en-US" sz="4400" dirty="0"/>
            </a:p>
          </p:txBody>
        </p:sp>
      </p:grpSp>
      <p:grpSp>
        <p:nvGrpSpPr>
          <p:cNvPr id="7" name="Group 43"/>
          <p:cNvGrpSpPr/>
          <p:nvPr/>
        </p:nvGrpSpPr>
        <p:grpSpPr>
          <a:xfrm>
            <a:off x="0" y="1600200"/>
            <a:ext cx="9144000" cy="3413704"/>
            <a:chOff x="9144000" y="2735759"/>
            <a:chExt cx="9144000" cy="3413704"/>
          </a:xfrm>
        </p:grpSpPr>
        <p:grpSp>
          <p:nvGrpSpPr>
            <p:cNvPr id="8" name="Group 38"/>
            <p:cNvGrpSpPr/>
            <p:nvPr/>
          </p:nvGrpSpPr>
          <p:grpSpPr>
            <a:xfrm>
              <a:off x="9144000" y="2895600"/>
              <a:ext cx="9144000" cy="3253863"/>
              <a:chOff x="9144000" y="2895600"/>
              <a:chExt cx="9144000" cy="3253863"/>
            </a:xfrm>
          </p:grpSpPr>
          <p:pic>
            <p:nvPicPr>
              <p:cNvPr id="1048" name="Picture 24"/>
              <p:cNvPicPr>
                <a:picLocks noChangeAspect="1" noChangeArrowheads="1"/>
              </p:cNvPicPr>
              <p:nvPr/>
            </p:nvPicPr>
            <p:blipFill>
              <a:blip r:embed="rId6" cstate="print"/>
              <a:srcRect/>
              <a:stretch>
                <a:fillRect/>
              </a:stretch>
            </p:blipFill>
            <p:spPr bwMode="auto">
              <a:xfrm>
                <a:off x="9144000" y="2895600"/>
                <a:ext cx="9144000" cy="3253863"/>
              </a:xfrm>
              <a:prstGeom prst="rect">
                <a:avLst/>
              </a:prstGeom>
              <a:noFill/>
              <a:ln w="9525">
                <a:noFill/>
                <a:miter lim="800000"/>
                <a:headEnd/>
                <a:tailEnd/>
              </a:ln>
            </p:spPr>
          </p:pic>
          <p:cxnSp>
            <p:nvCxnSpPr>
              <p:cNvPr id="36" name="Straight Connector 35"/>
              <p:cNvCxnSpPr/>
              <p:nvPr/>
            </p:nvCxnSpPr>
            <p:spPr>
              <a:xfrm>
                <a:off x="11646195" y="3209260"/>
                <a:ext cx="443200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11049000" y="2735759"/>
              <a:ext cx="685800" cy="769441"/>
            </a:xfrm>
            <a:prstGeom prst="rect">
              <a:avLst/>
            </a:prstGeom>
            <a:noFill/>
          </p:spPr>
          <p:txBody>
            <a:bodyPr wrap="square" rtlCol="0">
              <a:spAutoFit/>
            </a:bodyPr>
            <a:lstStyle/>
            <a:p>
              <a:r>
                <a:rPr lang="en-US" sz="4400" dirty="0" smtClean="0"/>
                <a:t>B.</a:t>
              </a:r>
              <a:endParaRPr lang="en-US" sz="4400" dirty="0"/>
            </a:p>
          </p:txBody>
        </p:sp>
      </p:grpSp>
      <p:grpSp>
        <p:nvGrpSpPr>
          <p:cNvPr id="9" name="Group 42"/>
          <p:cNvGrpSpPr/>
          <p:nvPr/>
        </p:nvGrpSpPr>
        <p:grpSpPr>
          <a:xfrm>
            <a:off x="0" y="1600200"/>
            <a:ext cx="9144000" cy="5631266"/>
            <a:chOff x="9144000" y="-2895600"/>
            <a:chExt cx="9144000" cy="5631266"/>
          </a:xfrm>
        </p:grpSpPr>
        <p:grpSp>
          <p:nvGrpSpPr>
            <p:cNvPr id="11" name="Group 34"/>
            <p:cNvGrpSpPr/>
            <p:nvPr/>
          </p:nvGrpSpPr>
          <p:grpSpPr>
            <a:xfrm>
              <a:off x="9144000" y="-2735667"/>
              <a:ext cx="9144000" cy="5471333"/>
              <a:chOff x="9144000" y="838200"/>
              <a:chExt cx="9144000" cy="5471333"/>
            </a:xfrm>
          </p:grpSpPr>
          <p:pic>
            <p:nvPicPr>
              <p:cNvPr id="1047" name="Picture 23"/>
              <p:cNvPicPr>
                <a:picLocks noChangeAspect="1" noChangeArrowheads="1"/>
              </p:cNvPicPr>
              <p:nvPr/>
            </p:nvPicPr>
            <p:blipFill>
              <a:blip r:embed="rId7" cstate="print"/>
              <a:srcRect/>
              <a:stretch>
                <a:fillRect/>
              </a:stretch>
            </p:blipFill>
            <p:spPr bwMode="auto">
              <a:xfrm>
                <a:off x="9144000" y="838200"/>
                <a:ext cx="9144000" cy="5471333"/>
              </a:xfrm>
              <a:prstGeom prst="rect">
                <a:avLst/>
              </a:prstGeom>
              <a:noFill/>
              <a:ln w="9525">
                <a:noFill/>
                <a:miter lim="800000"/>
                <a:headEnd/>
                <a:tailEnd/>
              </a:ln>
            </p:spPr>
          </p:pic>
          <p:cxnSp>
            <p:nvCxnSpPr>
              <p:cNvPr id="33" name="Straight Connector 32"/>
              <p:cNvCxnSpPr/>
              <p:nvPr/>
            </p:nvCxnSpPr>
            <p:spPr>
              <a:xfrm>
                <a:off x="11963400" y="1219200"/>
                <a:ext cx="4267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11353800" y="-2895600"/>
              <a:ext cx="685800" cy="769441"/>
            </a:xfrm>
            <a:prstGeom prst="rect">
              <a:avLst/>
            </a:prstGeom>
            <a:noFill/>
          </p:spPr>
          <p:txBody>
            <a:bodyPr wrap="square" rtlCol="0">
              <a:spAutoFit/>
            </a:bodyPr>
            <a:lstStyle/>
            <a:p>
              <a:r>
                <a:rPr lang="en-US" sz="4400" dirty="0" smtClean="0"/>
                <a:t>C.</a:t>
              </a:r>
              <a:endParaRPr lang="en-US" sz="4400" dirty="0"/>
            </a:p>
          </p:txBody>
        </p:sp>
      </p:grpSp>
      <p:sp>
        <p:nvSpPr>
          <p:cNvPr id="46" name="Right Arrow 45"/>
          <p:cNvSpPr/>
          <p:nvPr/>
        </p:nvSpPr>
        <p:spPr>
          <a:xfrm rot="14661999">
            <a:off x="210685" y="2789119"/>
            <a:ext cx="762000" cy="5334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ight Arrow 46"/>
          <p:cNvSpPr/>
          <p:nvPr/>
        </p:nvSpPr>
        <p:spPr>
          <a:xfrm>
            <a:off x="1828800" y="4648200"/>
            <a:ext cx="762000" cy="5334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ight Arrow 47"/>
          <p:cNvSpPr/>
          <p:nvPr/>
        </p:nvSpPr>
        <p:spPr>
          <a:xfrm rot="8353579">
            <a:off x="6558703" y="2851092"/>
            <a:ext cx="762000" cy="5334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85800" y="1536174"/>
            <a:ext cx="7772400" cy="3785652"/>
          </a:xfrm>
          <a:prstGeom prst="rect">
            <a:avLst/>
          </a:prstGeom>
          <a:solidFill>
            <a:srgbClr val="FFFF00"/>
          </a:solidFill>
          <a:ln>
            <a:solidFill>
              <a:schemeClr val="tx1"/>
            </a:solidFill>
          </a:ln>
        </p:spPr>
        <p:txBody>
          <a:bodyPr wrap="square" rtlCol="0">
            <a:spAutoFit/>
          </a:bodyPr>
          <a:lstStyle/>
          <a:p>
            <a:pPr algn="ctr"/>
            <a:r>
              <a:rPr lang="en-US" sz="4800" dirty="0" smtClean="0">
                <a:ln w="0">
                  <a:solidFill>
                    <a:sysClr val="windowText" lastClr="000000"/>
                  </a:solidFill>
                </a:ln>
              </a:rPr>
              <a:t>You will hear more about this type of boundary movement over the next 5 weeks…</a:t>
            </a:r>
          </a:p>
          <a:p>
            <a:pPr algn="ctr"/>
            <a:r>
              <a:rPr lang="en-US" sz="4800" dirty="0" smtClean="0">
                <a:ln w="0">
                  <a:solidFill>
                    <a:sysClr val="windowText" lastClr="000000"/>
                  </a:solidFill>
                </a:ln>
              </a:rPr>
              <a:t>But today we’ll review an important application of it</a:t>
            </a:r>
            <a:endParaRPr lang="en-US" sz="4800" dirty="0">
              <a:ln w="0">
                <a:solidFill>
                  <a:sysClr val="windowText" lastClr="000000"/>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ppt_w</p:attrName>
                                        </p:attrNameLst>
                                      </p:cBhvr>
                                      <p:tavLst>
                                        <p:tav tm="0">
                                          <p:val>
                                            <p:fltVal val="0"/>
                                          </p:val>
                                        </p:tav>
                                        <p:tav tm="100000">
                                          <p:val>
                                            <p:strVal val="#ppt_w"/>
                                          </p:val>
                                        </p:tav>
                                      </p:tavLst>
                                    </p:anim>
                                    <p:anim calcmode="lin" valueType="num">
                                      <p:cBhvr>
                                        <p:cTn id="15" dur="500" fill="hold"/>
                                        <p:tgtEl>
                                          <p:spTgt spid="45"/>
                                        </p:tgtEl>
                                        <p:attrNameLst>
                                          <p:attrName>ppt_h</p:attrName>
                                        </p:attrNameLst>
                                      </p:cBhvr>
                                      <p:tavLst>
                                        <p:tav tm="0">
                                          <p:val>
                                            <p:fltVal val="0"/>
                                          </p:val>
                                        </p:tav>
                                        <p:tav tm="100000">
                                          <p:val>
                                            <p:strVal val="#ppt_h"/>
                                          </p:val>
                                        </p:tav>
                                      </p:tavLst>
                                    </p:anim>
                                    <p:animEffect transition="in" filter="fade">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45"/>
                                        </p:tgtEl>
                                      </p:cBhvr>
                                    </p:animEffect>
                                    <p:set>
                                      <p:cBhvr>
                                        <p:cTn id="21" dur="1" fill="hold">
                                          <p:stCondLst>
                                            <p:cond delay="499"/>
                                          </p:stCondLst>
                                        </p:cTn>
                                        <p:tgtEl>
                                          <p:spTgt spid="45"/>
                                        </p:tgtEl>
                                        <p:attrNameLst>
                                          <p:attrName>style.visibility</p:attrName>
                                        </p:attrNameLst>
                                      </p:cBhvr>
                                      <p:to>
                                        <p:strVal val="hidden"/>
                                      </p:to>
                                    </p:set>
                                  </p:childTnLst>
                                </p:cTn>
                              </p:par>
                              <p:par>
                                <p:cTn id="22" presetID="22" presetClass="entr" presetSubtype="8"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wipe(left)">
                                      <p:cBhvr>
                                        <p:cTn id="24" dur="500"/>
                                        <p:tgtEl>
                                          <p:spTgt spid="1035"/>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80">
                                          <p:stCondLst>
                                            <p:cond delay="0"/>
                                          </p:stCondLst>
                                        </p:cTn>
                                        <p:tgtEl>
                                          <p:spTgt spid="46"/>
                                        </p:tgtEl>
                                      </p:cBhvr>
                                    </p:animEffect>
                                    <p:anim calcmode="lin" valueType="num">
                                      <p:cBhvr>
                                        <p:cTn id="30"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35" dur="26">
                                          <p:stCondLst>
                                            <p:cond delay="650"/>
                                          </p:stCondLst>
                                        </p:cTn>
                                        <p:tgtEl>
                                          <p:spTgt spid="46"/>
                                        </p:tgtEl>
                                      </p:cBhvr>
                                      <p:to x="100000" y="60000"/>
                                    </p:animScale>
                                    <p:animScale>
                                      <p:cBhvr>
                                        <p:cTn id="36" dur="166" decel="50000">
                                          <p:stCondLst>
                                            <p:cond delay="676"/>
                                          </p:stCondLst>
                                        </p:cTn>
                                        <p:tgtEl>
                                          <p:spTgt spid="46"/>
                                        </p:tgtEl>
                                      </p:cBhvr>
                                      <p:to x="100000" y="100000"/>
                                    </p:animScale>
                                    <p:animScale>
                                      <p:cBhvr>
                                        <p:cTn id="37" dur="26">
                                          <p:stCondLst>
                                            <p:cond delay="1312"/>
                                          </p:stCondLst>
                                        </p:cTn>
                                        <p:tgtEl>
                                          <p:spTgt spid="46"/>
                                        </p:tgtEl>
                                      </p:cBhvr>
                                      <p:to x="100000" y="80000"/>
                                    </p:animScale>
                                    <p:animScale>
                                      <p:cBhvr>
                                        <p:cTn id="38" dur="166" decel="50000">
                                          <p:stCondLst>
                                            <p:cond delay="1338"/>
                                          </p:stCondLst>
                                        </p:cTn>
                                        <p:tgtEl>
                                          <p:spTgt spid="46"/>
                                        </p:tgtEl>
                                      </p:cBhvr>
                                      <p:to x="100000" y="100000"/>
                                    </p:animScale>
                                    <p:animScale>
                                      <p:cBhvr>
                                        <p:cTn id="39" dur="26">
                                          <p:stCondLst>
                                            <p:cond delay="1642"/>
                                          </p:stCondLst>
                                        </p:cTn>
                                        <p:tgtEl>
                                          <p:spTgt spid="46"/>
                                        </p:tgtEl>
                                      </p:cBhvr>
                                      <p:to x="100000" y="90000"/>
                                    </p:animScale>
                                    <p:animScale>
                                      <p:cBhvr>
                                        <p:cTn id="40" dur="166" decel="50000">
                                          <p:stCondLst>
                                            <p:cond delay="1668"/>
                                          </p:stCondLst>
                                        </p:cTn>
                                        <p:tgtEl>
                                          <p:spTgt spid="46"/>
                                        </p:tgtEl>
                                      </p:cBhvr>
                                      <p:to x="100000" y="100000"/>
                                    </p:animScale>
                                    <p:animScale>
                                      <p:cBhvr>
                                        <p:cTn id="41" dur="26">
                                          <p:stCondLst>
                                            <p:cond delay="1808"/>
                                          </p:stCondLst>
                                        </p:cTn>
                                        <p:tgtEl>
                                          <p:spTgt spid="46"/>
                                        </p:tgtEl>
                                      </p:cBhvr>
                                      <p:to x="100000" y="95000"/>
                                    </p:animScale>
                                    <p:animScale>
                                      <p:cBhvr>
                                        <p:cTn id="42" dur="166" decel="50000">
                                          <p:stCondLst>
                                            <p:cond delay="1834"/>
                                          </p:stCondLst>
                                        </p:cTn>
                                        <p:tgtEl>
                                          <p:spTgt spid="46"/>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1000"/>
                                        <p:tgtEl>
                                          <p:spTgt spid="46"/>
                                        </p:tgtEl>
                                      </p:cBhvr>
                                    </p:animEffect>
                                    <p:set>
                                      <p:cBhvr>
                                        <p:cTn id="47" dur="1" fill="hold">
                                          <p:stCondLst>
                                            <p:cond delay="999"/>
                                          </p:stCondLst>
                                        </p:cTn>
                                        <p:tgtEl>
                                          <p:spTgt spid="46"/>
                                        </p:tgtEl>
                                        <p:attrNameLst>
                                          <p:attrName>style.visibility</p:attrName>
                                        </p:attrNameLst>
                                      </p:cBhvr>
                                      <p:to>
                                        <p:strVal val="hidden"/>
                                      </p:to>
                                    </p:set>
                                  </p:childTnLst>
                                </p:cTn>
                              </p:par>
                              <p:par>
                                <p:cTn id="48" presetID="26" presetClass="entr" presetSubtype="0" fill="hold" grpId="0"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wipe(down)">
                                      <p:cBhvr>
                                        <p:cTn id="50" dur="580">
                                          <p:stCondLst>
                                            <p:cond delay="0"/>
                                          </p:stCondLst>
                                        </p:cTn>
                                        <p:tgtEl>
                                          <p:spTgt spid="47"/>
                                        </p:tgtEl>
                                      </p:cBhvr>
                                    </p:animEffect>
                                    <p:anim calcmode="lin" valueType="num">
                                      <p:cBhvr>
                                        <p:cTn id="51"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56" dur="26">
                                          <p:stCondLst>
                                            <p:cond delay="650"/>
                                          </p:stCondLst>
                                        </p:cTn>
                                        <p:tgtEl>
                                          <p:spTgt spid="47"/>
                                        </p:tgtEl>
                                      </p:cBhvr>
                                      <p:to x="100000" y="60000"/>
                                    </p:animScale>
                                    <p:animScale>
                                      <p:cBhvr>
                                        <p:cTn id="57" dur="166" decel="50000">
                                          <p:stCondLst>
                                            <p:cond delay="676"/>
                                          </p:stCondLst>
                                        </p:cTn>
                                        <p:tgtEl>
                                          <p:spTgt spid="47"/>
                                        </p:tgtEl>
                                      </p:cBhvr>
                                      <p:to x="100000" y="100000"/>
                                    </p:animScale>
                                    <p:animScale>
                                      <p:cBhvr>
                                        <p:cTn id="58" dur="26">
                                          <p:stCondLst>
                                            <p:cond delay="1312"/>
                                          </p:stCondLst>
                                        </p:cTn>
                                        <p:tgtEl>
                                          <p:spTgt spid="47"/>
                                        </p:tgtEl>
                                      </p:cBhvr>
                                      <p:to x="100000" y="80000"/>
                                    </p:animScale>
                                    <p:animScale>
                                      <p:cBhvr>
                                        <p:cTn id="59" dur="166" decel="50000">
                                          <p:stCondLst>
                                            <p:cond delay="1338"/>
                                          </p:stCondLst>
                                        </p:cTn>
                                        <p:tgtEl>
                                          <p:spTgt spid="47"/>
                                        </p:tgtEl>
                                      </p:cBhvr>
                                      <p:to x="100000" y="100000"/>
                                    </p:animScale>
                                    <p:animScale>
                                      <p:cBhvr>
                                        <p:cTn id="60" dur="26">
                                          <p:stCondLst>
                                            <p:cond delay="1642"/>
                                          </p:stCondLst>
                                        </p:cTn>
                                        <p:tgtEl>
                                          <p:spTgt spid="47"/>
                                        </p:tgtEl>
                                      </p:cBhvr>
                                      <p:to x="100000" y="90000"/>
                                    </p:animScale>
                                    <p:animScale>
                                      <p:cBhvr>
                                        <p:cTn id="61" dur="166" decel="50000">
                                          <p:stCondLst>
                                            <p:cond delay="1668"/>
                                          </p:stCondLst>
                                        </p:cTn>
                                        <p:tgtEl>
                                          <p:spTgt spid="47"/>
                                        </p:tgtEl>
                                      </p:cBhvr>
                                      <p:to x="100000" y="100000"/>
                                    </p:animScale>
                                    <p:animScale>
                                      <p:cBhvr>
                                        <p:cTn id="62" dur="26">
                                          <p:stCondLst>
                                            <p:cond delay="1808"/>
                                          </p:stCondLst>
                                        </p:cTn>
                                        <p:tgtEl>
                                          <p:spTgt spid="47"/>
                                        </p:tgtEl>
                                      </p:cBhvr>
                                      <p:to x="100000" y="95000"/>
                                    </p:animScale>
                                    <p:animScale>
                                      <p:cBhvr>
                                        <p:cTn id="63" dur="166" decel="50000">
                                          <p:stCondLst>
                                            <p:cond delay="1834"/>
                                          </p:stCondLst>
                                        </p:cTn>
                                        <p:tgtEl>
                                          <p:spTgt spid="47"/>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1000"/>
                                        <p:tgtEl>
                                          <p:spTgt spid="47"/>
                                        </p:tgtEl>
                                      </p:cBhvr>
                                    </p:animEffect>
                                    <p:set>
                                      <p:cBhvr>
                                        <p:cTn id="68" dur="1" fill="hold">
                                          <p:stCondLst>
                                            <p:cond delay="999"/>
                                          </p:stCondLst>
                                        </p:cTn>
                                        <p:tgtEl>
                                          <p:spTgt spid="47"/>
                                        </p:tgtEl>
                                        <p:attrNameLst>
                                          <p:attrName>style.visibility</p:attrName>
                                        </p:attrNameLst>
                                      </p:cBhvr>
                                      <p:to>
                                        <p:strVal val="hidden"/>
                                      </p:to>
                                    </p:set>
                                  </p:childTnLst>
                                </p:cTn>
                              </p:par>
                              <p:par>
                                <p:cTn id="69" presetID="26"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down)">
                                      <p:cBhvr>
                                        <p:cTn id="71" dur="580">
                                          <p:stCondLst>
                                            <p:cond delay="0"/>
                                          </p:stCondLst>
                                        </p:cTn>
                                        <p:tgtEl>
                                          <p:spTgt spid="48"/>
                                        </p:tgtEl>
                                      </p:cBhvr>
                                    </p:animEffect>
                                    <p:anim calcmode="lin" valueType="num">
                                      <p:cBhvr>
                                        <p:cTn id="72"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77" dur="26">
                                          <p:stCondLst>
                                            <p:cond delay="650"/>
                                          </p:stCondLst>
                                        </p:cTn>
                                        <p:tgtEl>
                                          <p:spTgt spid="48"/>
                                        </p:tgtEl>
                                      </p:cBhvr>
                                      <p:to x="100000" y="60000"/>
                                    </p:animScale>
                                    <p:animScale>
                                      <p:cBhvr>
                                        <p:cTn id="78" dur="166" decel="50000">
                                          <p:stCondLst>
                                            <p:cond delay="676"/>
                                          </p:stCondLst>
                                        </p:cTn>
                                        <p:tgtEl>
                                          <p:spTgt spid="48"/>
                                        </p:tgtEl>
                                      </p:cBhvr>
                                      <p:to x="100000" y="100000"/>
                                    </p:animScale>
                                    <p:animScale>
                                      <p:cBhvr>
                                        <p:cTn id="79" dur="26">
                                          <p:stCondLst>
                                            <p:cond delay="1312"/>
                                          </p:stCondLst>
                                        </p:cTn>
                                        <p:tgtEl>
                                          <p:spTgt spid="48"/>
                                        </p:tgtEl>
                                      </p:cBhvr>
                                      <p:to x="100000" y="80000"/>
                                    </p:animScale>
                                    <p:animScale>
                                      <p:cBhvr>
                                        <p:cTn id="80" dur="166" decel="50000">
                                          <p:stCondLst>
                                            <p:cond delay="1338"/>
                                          </p:stCondLst>
                                        </p:cTn>
                                        <p:tgtEl>
                                          <p:spTgt spid="48"/>
                                        </p:tgtEl>
                                      </p:cBhvr>
                                      <p:to x="100000" y="100000"/>
                                    </p:animScale>
                                    <p:animScale>
                                      <p:cBhvr>
                                        <p:cTn id="81" dur="26">
                                          <p:stCondLst>
                                            <p:cond delay="1642"/>
                                          </p:stCondLst>
                                        </p:cTn>
                                        <p:tgtEl>
                                          <p:spTgt spid="48"/>
                                        </p:tgtEl>
                                      </p:cBhvr>
                                      <p:to x="100000" y="90000"/>
                                    </p:animScale>
                                    <p:animScale>
                                      <p:cBhvr>
                                        <p:cTn id="82" dur="166" decel="50000">
                                          <p:stCondLst>
                                            <p:cond delay="1668"/>
                                          </p:stCondLst>
                                        </p:cTn>
                                        <p:tgtEl>
                                          <p:spTgt spid="48"/>
                                        </p:tgtEl>
                                      </p:cBhvr>
                                      <p:to x="100000" y="100000"/>
                                    </p:animScale>
                                    <p:animScale>
                                      <p:cBhvr>
                                        <p:cTn id="83" dur="26">
                                          <p:stCondLst>
                                            <p:cond delay="1808"/>
                                          </p:stCondLst>
                                        </p:cTn>
                                        <p:tgtEl>
                                          <p:spTgt spid="48"/>
                                        </p:tgtEl>
                                      </p:cBhvr>
                                      <p:to x="100000" y="95000"/>
                                    </p:animScale>
                                    <p:animScale>
                                      <p:cBhvr>
                                        <p:cTn id="84" dur="166" decel="50000">
                                          <p:stCondLst>
                                            <p:cond delay="1834"/>
                                          </p:stCondLst>
                                        </p:cTn>
                                        <p:tgtEl>
                                          <p:spTgt spid="4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1000"/>
                                        <p:tgtEl>
                                          <p:spTgt spid="48"/>
                                        </p:tgtEl>
                                      </p:cBhvr>
                                    </p:animEffect>
                                    <p:set>
                                      <p:cBhvr>
                                        <p:cTn id="89" dur="1" fill="hold">
                                          <p:stCondLst>
                                            <p:cond delay="999"/>
                                          </p:stCondLst>
                                        </p:cTn>
                                        <p:tgtEl>
                                          <p:spTgt spid="48"/>
                                        </p:tgtEl>
                                        <p:attrNameLst>
                                          <p:attrName>style.visibility</p:attrName>
                                        </p:attrNameLst>
                                      </p:cBhvr>
                                      <p:to>
                                        <p:strVal val="hidden"/>
                                      </p:to>
                                    </p:set>
                                  </p:childTnLst>
                                </p:cTn>
                              </p:par>
                              <p:par>
                                <p:cTn id="90" presetID="22" presetClass="entr" presetSubtype="8"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wipe(left)">
                                      <p:cBhvr>
                                        <p:cTn id="92" dur="1000"/>
                                        <p:tgtEl>
                                          <p:spTgt spid="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5"/>
                                        </p:tgtEl>
                                      </p:cBhvr>
                                    </p:animEffect>
                                    <p:set>
                                      <p:cBhvr>
                                        <p:cTn id="97" dur="1" fill="hold">
                                          <p:stCondLst>
                                            <p:cond delay="499"/>
                                          </p:stCondLst>
                                        </p:cTn>
                                        <p:tgtEl>
                                          <p:spTgt spid="5"/>
                                        </p:tgtEl>
                                        <p:attrNameLst>
                                          <p:attrName>style.visibility</p:attrName>
                                        </p:attrNameLst>
                                      </p:cBhvr>
                                      <p:to>
                                        <p:strVal val="hidden"/>
                                      </p:to>
                                    </p:set>
                                  </p:childTnLst>
                                </p:cTn>
                              </p:par>
                              <p:par>
                                <p:cTn id="98" presetID="22" presetClass="entr" presetSubtype="8" fill="hold" nodeType="withEffect">
                                  <p:stCondLst>
                                    <p:cond delay="0"/>
                                  </p:stCondLst>
                                  <p:childTnLst>
                                    <p:set>
                                      <p:cBhvr>
                                        <p:cTn id="99" dur="1" fill="hold">
                                          <p:stCondLst>
                                            <p:cond delay="0"/>
                                          </p:stCondLst>
                                        </p:cTn>
                                        <p:tgtEl>
                                          <p:spTgt spid="7"/>
                                        </p:tgtEl>
                                        <p:attrNameLst>
                                          <p:attrName>style.visibility</p:attrName>
                                        </p:attrNameLst>
                                      </p:cBhvr>
                                      <p:to>
                                        <p:strVal val="visible"/>
                                      </p:to>
                                    </p:set>
                                    <p:animEffect transition="in" filter="wipe(left)">
                                      <p:cBhvr>
                                        <p:cTn id="100" dur="1000"/>
                                        <p:tgtEl>
                                          <p:spTgt spid="7"/>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2000"/>
                                        <p:tgtEl>
                                          <p:spTgt spid="7"/>
                                        </p:tgtEl>
                                      </p:cBhvr>
                                    </p:animEffect>
                                    <p:set>
                                      <p:cBhvr>
                                        <p:cTn id="105" dur="1" fill="hold">
                                          <p:stCondLst>
                                            <p:cond delay="1999"/>
                                          </p:stCondLst>
                                        </p:cTn>
                                        <p:tgtEl>
                                          <p:spTgt spid="7"/>
                                        </p:tgtEl>
                                        <p:attrNameLst>
                                          <p:attrName>style.visibility</p:attrName>
                                        </p:attrNameLst>
                                      </p:cBhvr>
                                      <p:to>
                                        <p:strVal val="hidden"/>
                                      </p:to>
                                    </p:set>
                                  </p:childTnLst>
                                </p:cTn>
                              </p:par>
                              <p:par>
                                <p:cTn id="106" presetID="22" presetClass="entr" presetSubtype="8" fill="hold" nodeType="withEffect">
                                  <p:stCondLst>
                                    <p:cond delay="0"/>
                                  </p:stCondLst>
                                  <p:childTnLst>
                                    <p:set>
                                      <p:cBhvr>
                                        <p:cTn id="107" dur="1" fill="hold">
                                          <p:stCondLst>
                                            <p:cond delay="0"/>
                                          </p:stCondLst>
                                        </p:cTn>
                                        <p:tgtEl>
                                          <p:spTgt spid="9"/>
                                        </p:tgtEl>
                                        <p:attrNameLst>
                                          <p:attrName>style.visibility</p:attrName>
                                        </p:attrNameLst>
                                      </p:cBhvr>
                                      <p:to>
                                        <p:strVal val="visible"/>
                                      </p:to>
                                    </p:set>
                                    <p:animEffect transition="in" filter="wipe(left)">
                                      <p:cBhvr>
                                        <p:cTn id="108" dur="1000"/>
                                        <p:tgtEl>
                                          <p:spTgt spid="9"/>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0" fill="hold" grpId="0" nodeType="clickEffect">
                                  <p:stCondLst>
                                    <p:cond delay="0"/>
                                  </p:stCondLst>
                                  <p:childTnLst>
                                    <p:set>
                                      <p:cBhvr>
                                        <p:cTn id="112" dur="1" fill="hold">
                                          <p:stCondLst>
                                            <p:cond delay="0"/>
                                          </p:stCondLst>
                                        </p:cTn>
                                        <p:tgtEl>
                                          <p:spTgt spid="29"/>
                                        </p:tgtEl>
                                        <p:attrNameLst>
                                          <p:attrName>style.visibility</p:attrName>
                                        </p:attrNameLst>
                                      </p:cBhvr>
                                      <p:to>
                                        <p:strVal val="visible"/>
                                      </p:to>
                                    </p:set>
                                    <p:anim calcmode="lin" valueType="num">
                                      <p:cBhvr>
                                        <p:cTn id="113" dur="500" fill="hold"/>
                                        <p:tgtEl>
                                          <p:spTgt spid="29"/>
                                        </p:tgtEl>
                                        <p:attrNameLst>
                                          <p:attrName>ppt_w</p:attrName>
                                        </p:attrNameLst>
                                      </p:cBhvr>
                                      <p:tavLst>
                                        <p:tav tm="0">
                                          <p:val>
                                            <p:fltVal val="0"/>
                                          </p:val>
                                        </p:tav>
                                        <p:tav tm="100000">
                                          <p:val>
                                            <p:strVal val="#ppt_w"/>
                                          </p:val>
                                        </p:tav>
                                      </p:tavLst>
                                    </p:anim>
                                    <p:anim calcmode="lin" valueType="num">
                                      <p:cBhvr>
                                        <p:cTn id="114" dur="500" fill="hold"/>
                                        <p:tgtEl>
                                          <p:spTgt spid="29"/>
                                        </p:tgtEl>
                                        <p:attrNameLst>
                                          <p:attrName>ppt_h</p:attrName>
                                        </p:attrNameLst>
                                      </p:cBhvr>
                                      <p:tavLst>
                                        <p:tav tm="0">
                                          <p:val>
                                            <p:fltVal val="0"/>
                                          </p:val>
                                        </p:tav>
                                        <p:tav tm="100000">
                                          <p:val>
                                            <p:strVal val="#ppt_h"/>
                                          </p:val>
                                        </p:tav>
                                      </p:tavLst>
                                    </p:anim>
                                    <p:animEffect transition="in" filter="fade">
                                      <p:cBhvr>
                                        <p:cTn id="1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P spid="29"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956370"/>
            <a:ext cx="9144000" cy="5679727"/>
            <a:chOff x="0" y="956370"/>
            <a:chExt cx="9144000" cy="5679727"/>
          </a:xfrm>
        </p:grpSpPr>
        <p:sp>
          <p:nvSpPr>
            <p:cNvPr id="7" name="TextBox 6"/>
            <p:cNvSpPr txBox="1"/>
            <p:nvPr/>
          </p:nvSpPr>
          <p:spPr>
            <a:xfrm>
              <a:off x="0" y="956370"/>
              <a:ext cx="9144000" cy="2062103"/>
            </a:xfrm>
            <a:prstGeom prst="rect">
              <a:avLst/>
            </a:prstGeom>
            <a:noFill/>
          </p:spPr>
          <p:txBody>
            <a:bodyPr wrap="square" rtlCol="0">
              <a:spAutoFit/>
            </a:bodyPr>
            <a:lstStyle/>
            <a:p>
              <a:r>
                <a:rPr lang="en-US" sz="3200" dirty="0" smtClean="0"/>
                <a:t> - 1876, born in Iowa to Euro-American parents</a:t>
              </a:r>
            </a:p>
            <a:p>
              <a:r>
                <a:rPr lang="en-US" sz="3200" dirty="0" smtClean="0"/>
                <a:t> - attends Iowa State College, Ohio State, Columbia U.</a:t>
              </a:r>
            </a:p>
            <a:p>
              <a:r>
                <a:rPr lang="en-US" sz="3200" dirty="0" smtClean="0"/>
                <a:t> - receives Master of Science degree in geology  </a:t>
              </a:r>
            </a:p>
            <a:p>
              <a:r>
                <a:rPr lang="en-US" sz="3200" dirty="0" smtClean="0"/>
                <a:t>- 1913, establishes/heads geology dept at Iowa State</a:t>
              </a:r>
            </a:p>
          </p:txBody>
        </p:sp>
        <p:sp>
          <p:nvSpPr>
            <p:cNvPr id="10" name="TextBox 9"/>
            <p:cNvSpPr txBox="1"/>
            <p:nvPr/>
          </p:nvSpPr>
          <p:spPr>
            <a:xfrm>
              <a:off x="0" y="5943600"/>
              <a:ext cx="9144000" cy="692497"/>
            </a:xfrm>
            <a:prstGeom prst="rect">
              <a:avLst/>
            </a:prstGeom>
            <a:noFill/>
          </p:spPr>
          <p:txBody>
            <a:bodyPr wrap="square" rtlCol="0">
              <a:spAutoFit/>
            </a:bodyPr>
            <a:lstStyle/>
            <a:p>
              <a:pPr algn="ctr"/>
              <a:r>
                <a:rPr lang="en-US" sz="3900" b="1" dirty="0" smtClean="0">
                  <a:solidFill>
                    <a:srgbClr val="FF0000"/>
                  </a:solidFill>
                  <a:effectLst>
                    <a:outerShdw dist="38100" dir="7200000" algn="ctr" rotWithShape="0">
                      <a:schemeClr val="tx1"/>
                    </a:outerShdw>
                  </a:effectLst>
                </a:rPr>
                <a:t>his 1923 geology study names a monument</a:t>
              </a:r>
              <a:endParaRPr lang="en-US" sz="3900" b="1" dirty="0">
                <a:solidFill>
                  <a:srgbClr val="FF0000"/>
                </a:solidFill>
                <a:effectLst>
                  <a:outerShdw dist="38100" dir="7200000" algn="ctr" rotWithShape="0">
                    <a:schemeClr val="tx1"/>
                  </a:outerShdw>
                </a:effectLst>
              </a:endParaRPr>
            </a:p>
          </p:txBody>
        </p:sp>
        <p:pic>
          <p:nvPicPr>
            <p:cNvPr id="11" name="Picture 3" descr="Fanmats 60529 Iowa State University Embossed Alumnium"/>
            <p:cNvPicPr>
              <a:picLocks noChangeAspect="1" noChangeArrowheads="1"/>
            </p:cNvPicPr>
            <p:nvPr/>
          </p:nvPicPr>
          <p:blipFill>
            <a:blip r:embed="rId3" cstate="print"/>
            <a:srcRect/>
            <a:stretch>
              <a:fillRect/>
            </a:stretch>
          </p:blipFill>
          <p:spPr bwMode="auto">
            <a:xfrm>
              <a:off x="537489" y="2819400"/>
              <a:ext cx="2434311" cy="2819400"/>
            </a:xfrm>
            <a:prstGeom prst="rect">
              <a:avLst/>
            </a:prstGeom>
            <a:noFill/>
          </p:spPr>
        </p:pic>
        <p:pic>
          <p:nvPicPr>
            <p:cNvPr id="12" name="Picture 11" descr="Ohio State University - Wikipedia"/>
            <p:cNvPicPr>
              <a:picLocks noChangeAspect="1" noChangeArrowheads="1"/>
            </p:cNvPicPr>
            <p:nvPr/>
          </p:nvPicPr>
          <p:blipFill>
            <a:blip r:embed="rId4" cstate="print"/>
            <a:srcRect/>
            <a:stretch>
              <a:fillRect/>
            </a:stretch>
          </p:blipFill>
          <p:spPr bwMode="auto">
            <a:xfrm>
              <a:off x="3603172" y="3276601"/>
              <a:ext cx="2264228" cy="2201962"/>
            </a:xfrm>
            <a:prstGeom prst="rect">
              <a:avLst/>
            </a:prstGeom>
            <a:noFill/>
          </p:spPr>
        </p:pic>
        <p:pic>
          <p:nvPicPr>
            <p:cNvPr id="13" name="Picture 15" descr="Columbia University Logo transparent PNG - StickPNG"/>
            <p:cNvPicPr>
              <a:picLocks noChangeAspect="1" noChangeArrowheads="1"/>
            </p:cNvPicPr>
            <p:nvPr/>
          </p:nvPicPr>
          <p:blipFill>
            <a:blip r:embed="rId5" cstate="print"/>
            <a:srcRect/>
            <a:stretch>
              <a:fillRect/>
            </a:stretch>
          </p:blipFill>
          <p:spPr bwMode="auto">
            <a:xfrm>
              <a:off x="6400800" y="3352800"/>
              <a:ext cx="2423220" cy="2133600"/>
            </a:xfrm>
            <a:prstGeom prst="rect">
              <a:avLst/>
            </a:prstGeom>
            <a:noFill/>
          </p:spPr>
        </p:pic>
      </p:grpSp>
      <p:sp>
        <p:nvSpPr>
          <p:cNvPr id="5" name="TextBox 4"/>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1876</a:t>
            </a:r>
          </a:p>
        </p:txBody>
      </p:sp>
      <p:sp>
        <p:nvSpPr>
          <p:cNvPr id="9" name="TextBox 8"/>
          <p:cNvSpPr txBox="1"/>
          <p:nvPr/>
        </p:nvSpPr>
        <p:spPr>
          <a:xfrm>
            <a:off x="528214" y="0"/>
            <a:ext cx="38913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Ira A. Williams</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1892</a:t>
            </a:r>
          </a:p>
        </p:txBody>
      </p:sp>
      <p:sp>
        <p:nvSpPr>
          <p:cNvPr id="6" name="TextBox 5"/>
          <p:cNvSpPr txBox="1"/>
          <p:nvPr/>
        </p:nvSpPr>
        <p:spPr>
          <a:xfrm>
            <a:off x="541006" y="0"/>
            <a:ext cx="3820982"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Walter Harper</a:t>
            </a:r>
            <a:endParaRPr lang="en-US" sz="4800" b="1" dirty="0">
              <a:solidFill>
                <a:schemeClr val="accent5">
                  <a:lumMod val="50000"/>
                </a:schemeClr>
              </a:solidFill>
              <a:effectLst>
                <a:outerShdw dist="50800" dir="7200000" algn="ctr" rotWithShape="0">
                  <a:schemeClr val="tx1"/>
                </a:outerShdw>
              </a:effectLst>
            </a:endParaRPr>
          </a:p>
        </p:txBody>
      </p:sp>
      <p:pic>
        <p:nvPicPr>
          <p:cNvPr id="8" name="Picture 2"/>
          <p:cNvPicPr>
            <a:picLocks noChangeAspect="1" noChangeArrowheads="1"/>
          </p:cNvPicPr>
          <p:nvPr/>
        </p:nvPicPr>
        <p:blipFill>
          <a:blip r:embed="rId6" cstate="print"/>
          <a:srcRect l="8676" t="10277" r="10959" b="22922"/>
          <a:stretch>
            <a:fillRect/>
          </a:stretch>
        </p:blipFill>
        <p:spPr bwMode="auto">
          <a:xfrm>
            <a:off x="6781800" y="762000"/>
            <a:ext cx="2256692" cy="2667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5"/>
                                        </p:tgtEl>
                                        <p:attrNameLst>
                                          <p:attrName>ppt_w</p:attrName>
                                        </p:attrNameLst>
                                      </p:cBhvr>
                                      <p:tavLst>
                                        <p:tav tm="0">
                                          <p:val>
                                            <p:strVal val="ppt_w"/>
                                          </p:val>
                                        </p:tav>
                                        <p:tav tm="100000">
                                          <p:val>
                                            <p:fltVal val="0"/>
                                          </p:val>
                                        </p:tav>
                                      </p:tavLst>
                                    </p:anim>
                                    <p:anim calcmode="lin" valueType="num">
                                      <p:cBhvr>
                                        <p:cTn id="10" dur="1000"/>
                                        <p:tgtEl>
                                          <p:spTgt spid="5"/>
                                        </p:tgtEl>
                                        <p:attrNameLst>
                                          <p:attrName>ppt_h</p:attrName>
                                        </p:attrNameLst>
                                      </p:cBhvr>
                                      <p:tavLst>
                                        <p:tav tm="0">
                                          <p:val>
                                            <p:strVal val="ppt_h"/>
                                          </p:val>
                                        </p:tav>
                                        <p:tav tm="100000">
                                          <p:val>
                                            <p:fltVal val="0"/>
                                          </p:val>
                                        </p:tav>
                                      </p:tavLst>
                                    </p:anim>
                                    <p:anim calcmode="lin" valueType="num">
                                      <p:cBhvr>
                                        <p:cTn id="11" dur="1000"/>
                                        <p:tgtEl>
                                          <p:spTgt spid="5"/>
                                        </p:tgtEl>
                                        <p:attrNameLst>
                                          <p:attrName>style.rotation</p:attrName>
                                        </p:attrNameLst>
                                      </p:cBhvr>
                                      <p:tavLst>
                                        <p:tav tm="0">
                                          <p:val>
                                            <p:fltVal val="0"/>
                                          </p:val>
                                        </p:tav>
                                        <p:tav tm="100000">
                                          <p:val>
                                            <p:fltVal val="360"/>
                                          </p:val>
                                        </p:tav>
                                      </p:tavLst>
                                    </p:anim>
                                    <p:animEffect transition="out" filter="fade">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360"/>
                                          </p:val>
                                        </p:tav>
                                        <p:tav tm="100000">
                                          <p:val>
                                            <p:fltVal val="0"/>
                                          </p:val>
                                        </p:tav>
                                      </p:tavLst>
                                    </p:anim>
                                    <p:animEffect transition="in" filter="fade">
                                      <p:cBhvr>
                                        <p:cTn id="19" dur="1000"/>
                                        <p:tgtEl>
                                          <p:spTgt spid="4"/>
                                        </p:tgtEl>
                                      </p:cBhvr>
                                    </p:animEffect>
                                  </p:childTnLst>
                                </p:cTn>
                              </p:par>
                              <p:par>
                                <p:cTn id="20" presetID="10" presetClass="exit" presetSubtype="0" fill="hold" grpId="0" nodeType="withEffect">
                                  <p:stCondLst>
                                    <p:cond delay="0"/>
                                  </p:stCondLst>
                                  <p:childTnLst>
                                    <p:animEffect transition="out" filter="fade">
                                      <p:cBhvr>
                                        <p:cTn id="21" dur="2000"/>
                                        <p:tgtEl>
                                          <p:spTgt spid="9"/>
                                        </p:tgtEl>
                                      </p:cBhvr>
                                    </p:animEffect>
                                    <p:set>
                                      <p:cBhvr>
                                        <p:cTn id="22" dur="1" fill="hold">
                                          <p:stCondLst>
                                            <p:cond delay="1999"/>
                                          </p:stCondLst>
                                        </p:cTn>
                                        <p:tgtEl>
                                          <p:spTgt spid="9"/>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1000"/>
                                        <p:tgtEl>
                                          <p:spTgt spid="6"/>
                                        </p:tgtEl>
                                      </p:cBhvr>
                                    </p:animEffect>
                                  </p:childTnLst>
                                </p:cTn>
                              </p:par>
                              <p:par>
                                <p:cTn id="26" presetID="10" presetClass="entr" presetSubtype="0" fill="hold" nodeType="withEffect">
                                  <p:stCondLst>
                                    <p:cond delay="15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4" grpId="0"/>
      <p:bldP spid="6"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6785893" y="3810000"/>
            <a:ext cx="2205707" cy="2971800"/>
          </a:xfrm>
          <a:prstGeom prst="rect">
            <a:avLst/>
          </a:prstGeom>
          <a:noFill/>
          <a:ln w="25400">
            <a:solidFill>
              <a:schemeClr val="tx1"/>
            </a:solidFill>
            <a:miter lim="800000"/>
            <a:headEnd/>
            <a:tailEnd/>
          </a:ln>
          <a:effectLst/>
        </p:spPr>
      </p:pic>
      <p:pic>
        <p:nvPicPr>
          <p:cNvPr id="24579" name="Picture 3"/>
          <p:cNvPicPr>
            <a:picLocks noChangeAspect="1" noChangeArrowheads="1"/>
          </p:cNvPicPr>
          <p:nvPr/>
        </p:nvPicPr>
        <p:blipFill>
          <a:blip r:embed="rId4" cstate="print"/>
          <a:srcRect l="16438" b="8000"/>
          <a:stretch>
            <a:fillRect/>
          </a:stretch>
        </p:blipFill>
        <p:spPr bwMode="auto">
          <a:xfrm>
            <a:off x="5617237" y="4495800"/>
            <a:ext cx="3418921" cy="2209800"/>
          </a:xfrm>
          <a:prstGeom prst="rect">
            <a:avLst/>
          </a:prstGeom>
          <a:noFill/>
          <a:ln w="38100">
            <a:solidFill>
              <a:schemeClr val="tx1"/>
            </a:solidFill>
            <a:miter lim="800000"/>
            <a:headEnd/>
            <a:tailEnd/>
          </a:ln>
          <a:effectLst/>
        </p:spPr>
      </p:pic>
      <p:pic>
        <p:nvPicPr>
          <p:cNvPr id="24577" name="Picture 1"/>
          <p:cNvPicPr>
            <a:picLocks noChangeAspect="1" noChangeArrowheads="1"/>
          </p:cNvPicPr>
          <p:nvPr/>
        </p:nvPicPr>
        <p:blipFill>
          <a:blip r:embed="rId5" cstate="print"/>
          <a:srcRect/>
          <a:stretch>
            <a:fillRect/>
          </a:stretch>
        </p:blipFill>
        <p:spPr bwMode="auto">
          <a:xfrm>
            <a:off x="381000" y="2971800"/>
            <a:ext cx="5607391" cy="3429000"/>
          </a:xfrm>
          <a:prstGeom prst="rect">
            <a:avLst/>
          </a:prstGeom>
          <a:noFill/>
          <a:ln w="50800">
            <a:solidFill>
              <a:schemeClr val="tx1"/>
            </a:solidFill>
            <a:miter lim="800000"/>
            <a:headEnd/>
            <a:tailEnd/>
          </a:ln>
          <a:effectLst/>
        </p:spPr>
      </p:pic>
      <p:pic>
        <p:nvPicPr>
          <p:cNvPr id="24578" name="Picture 2"/>
          <p:cNvPicPr>
            <a:picLocks noChangeAspect="1" noChangeArrowheads="1"/>
          </p:cNvPicPr>
          <p:nvPr/>
        </p:nvPicPr>
        <p:blipFill>
          <a:blip r:embed="rId6" cstate="print"/>
          <a:srcRect/>
          <a:stretch>
            <a:fillRect/>
          </a:stretch>
        </p:blipFill>
        <p:spPr bwMode="auto">
          <a:xfrm>
            <a:off x="374940" y="3399862"/>
            <a:ext cx="6330660" cy="3229538"/>
          </a:xfrm>
          <a:prstGeom prst="rect">
            <a:avLst/>
          </a:prstGeom>
          <a:noFill/>
          <a:ln w="50800">
            <a:solidFill>
              <a:schemeClr val="tx1"/>
            </a:solidFill>
            <a:miter lim="800000"/>
            <a:headEnd/>
            <a:tailEnd/>
          </a:ln>
          <a:effectLst/>
        </p:spPr>
      </p:pic>
      <p:sp>
        <p:nvSpPr>
          <p:cNvPr id="4" name="TextBox 3"/>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1892</a:t>
            </a:r>
          </a:p>
        </p:txBody>
      </p:sp>
      <p:sp>
        <p:nvSpPr>
          <p:cNvPr id="6" name="TextBox 5"/>
          <p:cNvSpPr txBox="1"/>
          <p:nvPr/>
        </p:nvSpPr>
        <p:spPr>
          <a:xfrm>
            <a:off x="541006" y="0"/>
            <a:ext cx="3820982"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Walter Harper</a:t>
            </a:r>
            <a:endParaRPr lang="en-US" sz="4800" b="1" dirty="0">
              <a:solidFill>
                <a:schemeClr val="accent5">
                  <a:lumMod val="50000"/>
                </a:schemeClr>
              </a:solidFill>
              <a:effectLst>
                <a:outerShdw dist="50800" dir="7200000" algn="ctr" rotWithShape="0">
                  <a:schemeClr val="tx1"/>
                </a:outerShdw>
              </a:effectLst>
            </a:endParaRPr>
          </a:p>
        </p:txBody>
      </p:sp>
      <p:pic>
        <p:nvPicPr>
          <p:cNvPr id="7" name="Picture 2"/>
          <p:cNvPicPr>
            <a:picLocks noChangeAspect="1" noChangeArrowheads="1"/>
          </p:cNvPicPr>
          <p:nvPr/>
        </p:nvPicPr>
        <p:blipFill>
          <a:blip r:embed="rId7" cstate="print"/>
          <a:srcRect l="8676" t="10277" r="10959" b="22922"/>
          <a:stretch>
            <a:fillRect/>
          </a:stretch>
        </p:blipFill>
        <p:spPr bwMode="auto">
          <a:xfrm>
            <a:off x="6781800" y="762000"/>
            <a:ext cx="2256692" cy="2667000"/>
          </a:xfrm>
          <a:prstGeom prst="rect">
            <a:avLst/>
          </a:prstGeom>
          <a:noFill/>
          <a:ln w="9525">
            <a:noFill/>
            <a:miter lim="800000"/>
            <a:headEnd/>
            <a:tailEnd/>
          </a:ln>
          <a:effectLst/>
        </p:spPr>
      </p:pic>
      <p:sp>
        <p:nvSpPr>
          <p:cNvPr id="5" name="TextBox 4"/>
          <p:cNvSpPr txBox="1"/>
          <p:nvPr/>
        </p:nvSpPr>
        <p:spPr>
          <a:xfrm>
            <a:off x="0" y="880170"/>
            <a:ext cx="9144000" cy="3539430"/>
          </a:xfrm>
          <a:prstGeom prst="rect">
            <a:avLst/>
          </a:prstGeom>
          <a:noFill/>
        </p:spPr>
        <p:txBody>
          <a:bodyPr wrap="square" rtlCol="0">
            <a:spAutoFit/>
          </a:bodyPr>
          <a:lstStyle/>
          <a:p>
            <a:r>
              <a:rPr lang="en-US" sz="3200" dirty="0" smtClean="0"/>
              <a:t>- 1892, born in Tanana, Alaska</a:t>
            </a:r>
          </a:p>
          <a:p>
            <a:r>
              <a:rPr lang="en-US" sz="3200" dirty="0" smtClean="0"/>
              <a:t>- mother is </a:t>
            </a:r>
            <a:r>
              <a:rPr lang="en-US" sz="3200" dirty="0" err="1" smtClean="0"/>
              <a:t>Koyukon-Athabascan</a:t>
            </a:r>
            <a:r>
              <a:rPr lang="en-US" sz="3200" dirty="0" smtClean="0"/>
              <a:t>; </a:t>
            </a:r>
          </a:p>
          <a:p>
            <a:r>
              <a:rPr lang="en-US" sz="3200" dirty="0" smtClean="0"/>
              <a:t>   father a successful gold prospector </a:t>
            </a:r>
          </a:p>
          <a:p>
            <a:pPr>
              <a:buFontTx/>
              <a:buChar char="-"/>
            </a:pPr>
            <a:r>
              <a:rPr lang="en-US" sz="3200" dirty="0" smtClean="0"/>
              <a:t> boards at Saint Mark’s Mission School</a:t>
            </a:r>
          </a:p>
          <a:p>
            <a:pPr>
              <a:buFontTx/>
              <a:buChar char="-"/>
            </a:pPr>
            <a:r>
              <a:rPr lang="en-US" sz="3200" dirty="0" smtClean="0"/>
              <a:t> becomes </a:t>
            </a:r>
            <a:r>
              <a:rPr lang="en-US" sz="3200" dirty="0" err="1" smtClean="0"/>
              <a:t>mt</a:t>
            </a:r>
            <a:r>
              <a:rPr lang="en-US" sz="3200" dirty="0" smtClean="0"/>
              <a:t>. guide and outdoorsman</a:t>
            </a:r>
          </a:p>
          <a:p>
            <a:pPr>
              <a:buFontTx/>
              <a:buChar char="-"/>
            </a:pPr>
            <a:r>
              <a:rPr lang="en-US" sz="3200" dirty="0" smtClean="0"/>
              <a:t> 1918, marries Frances Wells, missionary nurse</a:t>
            </a:r>
          </a:p>
          <a:p>
            <a:pPr>
              <a:buFontTx/>
              <a:buChar char="-"/>
            </a:pPr>
            <a:r>
              <a:rPr lang="en-US" sz="3200" dirty="0" smtClean="0"/>
              <a:t> they board the Princess Sofia for trip to the lower 48 </a:t>
            </a:r>
          </a:p>
        </p:txBody>
      </p:sp>
      <p:sp>
        <p:nvSpPr>
          <p:cNvPr id="9" name="TextBox 8"/>
          <p:cNvSpPr txBox="1"/>
          <p:nvPr/>
        </p:nvSpPr>
        <p:spPr>
          <a:xfrm>
            <a:off x="586150" y="4382869"/>
            <a:ext cx="4140557" cy="646331"/>
          </a:xfrm>
          <a:prstGeom prst="rect">
            <a:avLst/>
          </a:prstGeom>
          <a:noFill/>
          <a:effectLst>
            <a:outerShdw dist="38100" dir="6000000" algn="ctr" rotWithShape="0">
              <a:schemeClr val="tx1"/>
            </a:outerShdw>
          </a:effectLst>
        </p:spPr>
        <p:txBody>
          <a:bodyPr wrap="none" rtlCol="0">
            <a:spAutoFit/>
          </a:bodyPr>
          <a:lstStyle/>
          <a:p>
            <a:r>
              <a:rPr lang="en-US" sz="3600" b="1" dirty="0" smtClean="0">
                <a:solidFill>
                  <a:srgbClr val="FF0000"/>
                </a:solidFill>
              </a:rPr>
              <a:t>What happens next?</a:t>
            </a:r>
            <a:endParaRPr lang="en-US" sz="3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1000"/>
                                        <p:tgtEl>
                                          <p:spTgt spid="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4577"/>
                                        </p:tgtEl>
                                        <p:attrNameLst>
                                          <p:attrName>style.visibility</p:attrName>
                                        </p:attrNameLst>
                                      </p:cBhvr>
                                      <p:to>
                                        <p:strVal val="visible"/>
                                      </p:to>
                                    </p:set>
                                    <p:animEffect transition="in" filter="fade">
                                      <p:cBhvr>
                                        <p:cTn id="23" dur="1000"/>
                                        <p:tgtEl>
                                          <p:spTgt spid="2457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nodeType="clickEffect">
                                  <p:stCondLst>
                                    <p:cond delay="0"/>
                                  </p:stCondLst>
                                  <p:childTnLst>
                                    <p:animScale>
                                      <p:cBhvr>
                                        <p:cTn id="27" dur="1000" fill="hold"/>
                                        <p:tgtEl>
                                          <p:spTgt spid="24577"/>
                                        </p:tgtEl>
                                      </p:cBhvr>
                                      <p:by x="40000" y="40000"/>
                                    </p:animScale>
                                  </p:childTnLst>
                                </p:cTn>
                              </p:par>
                              <p:par>
                                <p:cTn id="28" presetID="35" presetClass="path" presetSubtype="0" fill="hold" nodeType="withEffect">
                                  <p:stCondLst>
                                    <p:cond delay="0"/>
                                  </p:stCondLst>
                                  <p:childTnLst>
                                    <p:animMotion origin="layout" path="M -3.88889E-6 -3.33333E-6 L -0.18993 0.19445 " pathEditMode="relative" rAng="0" ptsTypes="AA">
                                      <p:cBhvr>
                                        <p:cTn id="29" dur="1000" fill="hold"/>
                                        <p:tgtEl>
                                          <p:spTgt spid="24577"/>
                                        </p:tgtEl>
                                        <p:attrNameLst>
                                          <p:attrName>ppt_x</p:attrName>
                                          <p:attrName>ppt_y</p:attrName>
                                        </p:attrNameLst>
                                      </p:cBhvr>
                                      <p:rCtr x="-95" y="97"/>
                                    </p:animMotion>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1000"/>
                                        <p:tgtEl>
                                          <p:spTgt spid="5">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4578"/>
                                        </p:tgtEl>
                                        <p:attrNameLst>
                                          <p:attrName>style.visibility</p:attrName>
                                        </p:attrNameLst>
                                      </p:cBhvr>
                                      <p:to>
                                        <p:strVal val="visible"/>
                                      </p:to>
                                    </p:set>
                                    <p:animEffect transition="in" filter="fade">
                                      <p:cBhvr>
                                        <p:cTn id="36" dur="1000"/>
                                        <p:tgtEl>
                                          <p:spTgt spid="24578"/>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1000" fill="hold"/>
                                        <p:tgtEl>
                                          <p:spTgt spid="24578"/>
                                        </p:tgtEl>
                                      </p:cBhvr>
                                      <p:by x="45000" y="45000"/>
                                    </p:animScale>
                                  </p:childTnLst>
                                </p:cTn>
                              </p:par>
                              <p:par>
                                <p:cTn id="41" presetID="42" presetClass="path" presetSubtype="0" fill="hold" nodeType="withEffect">
                                  <p:stCondLst>
                                    <p:cond delay="0"/>
                                  </p:stCondLst>
                                  <p:childTnLst>
                                    <p:animMotion origin="layout" path="M -2.77778E-6 0 L 0.06285 0.14653 " pathEditMode="relative" rAng="0" ptsTypes="AA">
                                      <p:cBhvr>
                                        <p:cTn id="42" dur="1000" fill="hold"/>
                                        <p:tgtEl>
                                          <p:spTgt spid="24578"/>
                                        </p:tgtEl>
                                        <p:attrNameLst>
                                          <p:attrName>ppt_x</p:attrName>
                                          <p:attrName>ppt_y</p:attrName>
                                        </p:attrNameLst>
                                      </p:cBhvr>
                                      <p:rCtr x="31" y="73"/>
                                    </p:animMotion>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5">
                                            <p:txEl>
                                              <p:pRg st="5" end="5"/>
                                            </p:txEl>
                                          </p:spTgt>
                                        </p:tgtEl>
                                        <p:attrNameLst>
                                          <p:attrName>style.visibility</p:attrName>
                                        </p:attrNameLst>
                                      </p:cBhvr>
                                      <p:to>
                                        <p:strVal val="visible"/>
                                      </p:to>
                                    </p:set>
                                    <p:animEffect transition="in" filter="fade">
                                      <p:cBhvr>
                                        <p:cTn id="46" dur="1000"/>
                                        <p:tgtEl>
                                          <p:spTgt spid="5">
                                            <p:txEl>
                                              <p:pRg st="5" end="5"/>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027"/>
                                        </p:tgtEl>
                                        <p:attrNameLst>
                                          <p:attrName>style.visibility</p:attrName>
                                        </p:attrNameLst>
                                      </p:cBhvr>
                                      <p:to>
                                        <p:strVal val="visible"/>
                                      </p:to>
                                    </p:set>
                                    <p:animEffect transition="in" filter="fade">
                                      <p:cBhvr>
                                        <p:cTn id="49" dur="1000"/>
                                        <p:tgtEl>
                                          <p:spTgt spid="102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
                                            <p:txEl>
                                              <p:pRg st="6" end="6"/>
                                            </p:txEl>
                                          </p:spTgt>
                                        </p:tgtEl>
                                        <p:attrNameLst>
                                          <p:attrName>style.visibility</p:attrName>
                                        </p:attrNameLst>
                                      </p:cBhvr>
                                      <p:to>
                                        <p:strVal val="visible"/>
                                      </p:to>
                                    </p:set>
                                    <p:animEffect transition="in" filter="fade">
                                      <p:cBhvr>
                                        <p:cTn id="54" dur="1000"/>
                                        <p:tgtEl>
                                          <p:spTgt spid="5">
                                            <p:txEl>
                                              <p:pRg st="6" end="6"/>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24579"/>
                                        </p:tgtEl>
                                        <p:attrNameLst>
                                          <p:attrName>style.visibility</p:attrName>
                                        </p:attrNameLst>
                                      </p:cBhvr>
                                      <p:to>
                                        <p:strVal val="visible"/>
                                      </p:to>
                                    </p:set>
                                    <p:animEffect transition="in" filter="fade">
                                      <p:cBhvr>
                                        <p:cTn id="57" dur="1000"/>
                                        <p:tgtEl>
                                          <p:spTgt spid="24579"/>
                                        </p:tgtEl>
                                      </p:cBhvr>
                                    </p:animEffect>
                                  </p:childTnLst>
                                </p:cTn>
                              </p:par>
                              <p:par>
                                <p:cTn id="58" presetID="53" presetClass="exit" presetSubtype="0" fill="hold" nodeType="withEffect">
                                  <p:stCondLst>
                                    <p:cond delay="0"/>
                                  </p:stCondLst>
                                  <p:childTnLst>
                                    <p:anim calcmode="lin" valueType="num">
                                      <p:cBhvr>
                                        <p:cTn id="59" dur="1000"/>
                                        <p:tgtEl>
                                          <p:spTgt spid="1027"/>
                                        </p:tgtEl>
                                        <p:attrNameLst>
                                          <p:attrName>ppt_w</p:attrName>
                                        </p:attrNameLst>
                                      </p:cBhvr>
                                      <p:tavLst>
                                        <p:tav tm="0">
                                          <p:val>
                                            <p:strVal val="ppt_w"/>
                                          </p:val>
                                        </p:tav>
                                        <p:tav tm="100000">
                                          <p:val>
                                            <p:fltVal val="0"/>
                                          </p:val>
                                        </p:tav>
                                      </p:tavLst>
                                    </p:anim>
                                    <p:anim calcmode="lin" valueType="num">
                                      <p:cBhvr>
                                        <p:cTn id="60" dur="1000"/>
                                        <p:tgtEl>
                                          <p:spTgt spid="1027"/>
                                        </p:tgtEl>
                                        <p:attrNameLst>
                                          <p:attrName>ppt_h</p:attrName>
                                        </p:attrNameLst>
                                      </p:cBhvr>
                                      <p:tavLst>
                                        <p:tav tm="0">
                                          <p:val>
                                            <p:strVal val="ppt_h"/>
                                          </p:val>
                                        </p:tav>
                                        <p:tav tm="100000">
                                          <p:val>
                                            <p:fltVal val="0"/>
                                          </p:val>
                                        </p:tav>
                                      </p:tavLst>
                                    </p:anim>
                                    <p:animEffect transition="out" filter="fade">
                                      <p:cBhvr>
                                        <p:cTn id="61" dur="1000"/>
                                        <p:tgtEl>
                                          <p:spTgt spid="1027"/>
                                        </p:tgtEl>
                                      </p:cBhvr>
                                    </p:animEffect>
                                    <p:set>
                                      <p:cBhvr>
                                        <p:cTn id="62" dur="1" fill="hold">
                                          <p:stCondLst>
                                            <p:cond delay="999"/>
                                          </p:stCondLst>
                                        </p:cTn>
                                        <p:tgtEl>
                                          <p:spTgt spid="10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animEffect transition="in" filter="fade">
                                      <p:cBhvr>
                                        <p:cTn id="6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7515225"/>
          </a:xfrm>
          <a:prstGeom prst="rect">
            <a:avLst/>
          </a:prstGeom>
        </p:spPr>
        <p:txBody>
          <a:bodyPr wrap="square">
            <a:spAutoFit/>
          </a:bodyPr>
          <a:lstStyle/>
          <a:p>
            <a:r>
              <a:rPr lang="en-US" b="1" dirty="0" smtClean="0"/>
              <a:t>Walter Harper (1892-1918)</a:t>
            </a:r>
            <a:endParaRPr lang="en-US" dirty="0" smtClean="0"/>
          </a:p>
          <a:p>
            <a:endParaRPr lang="en-US" dirty="0" smtClean="0"/>
          </a:p>
          <a:p>
            <a:r>
              <a:rPr lang="en-US" dirty="0" smtClean="0">
                <a:hlinkClick r:id="rId3"/>
              </a:rPr>
              <a:t>https://www.nps.gov/articles/dena-history-harper.htm</a:t>
            </a:r>
            <a:endParaRPr lang="en-US" dirty="0" smtClean="0"/>
          </a:p>
          <a:p>
            <a:r>
              <a:rPr lang="en-US" dirty="0" smtClean="0"/>
              <a:t>	Walter Harper was born in late 1892 and was the son of a </a:t>
            </a:r>
          </a:p>
          <a:p>
            <a:r>
              <a:rPr lang="en-US" dirty="0" err="1" smtClean="0"/>
              <a:t>Koyukon-Athabascan</a:t>
            </a:r>
            <a:r>
              <a:rPr lang="en-US" dirty="0" smtClean="0"/>
              <a:t> mother, </a:t>
            </a:r>
            <a:r>
              <a:rPr lang="en-US" dirty="0" err="1" smtClean="0"/>
              <a:t>Seentaána</a:t>
            </a:r>
            <a:r>
              <a:rPr lang="en-US" dirty="0" smtClean="0"/>
              <a:t>, and a legendary gold </a:t>
            </a:r>
          </a:p>
          <a:p>
            <a:r>
              <a:rPr lang="en-US" dirty="0" smtClean="0"/>
              <a:t>prospector father, Arthur Harper. Walter was raised by his mother and </a:t>
            </a:r>
          </a:p>
          <a:p>
            <a:r>
              <a:rPr lang="en-US" dirty="0" smtClean="0"/>
              <a:t>was fluent in </a:t>
            </a:r>
            <a:r>
              <a:rPr lang="en-US" dirty="0" err="1" smtClean="0"/>
              <a:t>Koyukon-Athabascan</a:t>
            </a:r>
            <a:r>
              <a:rPr lang="en-US" dirty="0" smtClean="0"/>
              <a:t>. Tanana was his home village and he</a:t>
            </a:r>
          </a:p>
          <a:p>
            <a:r>
              <a:rPr lang="en-US" dirty="0" smtClean="0"/>
              <a:t> eventually attended the Saint Mark’s Mission school in </a:t>
            </a:r>
            <a:r>
              <a:rPr lang="en-US" dirty="0" err="1" smtClean="0"/>
              <a:t>Nenana</a:t>
            </a:r>
            <a:r>
              <a:rPr lang="en-US" dirty="0" smtClean="0"/>
              <a:t> before</a:t>
            </a:r>
          </a:p>
          <a:p>
            <a:r>
              <a:rPr lang="en-US" dirty="0" smtClean="0"/>
              <a:t> becoming skilled guide and outdoorsman. Harper’s physical abilities and</a:t>
            </a:r>
          </a:p>
          <a:p>
            <a:r>
              <a:rPr lang="en-US" dirty="0" smtClean="0"/>
              <a:t> character were respected by those he encountered and many believed </a:t>
            </a:r>
          </a:p>
          <a:p>
            <a:r>
              <a:rPr lang="en-US" dirty="0" smtClean="0"/>
              <a:t>he was destined to be a future leader in Interior Alaska.</a:t>
            </a:r>
            <a:endParaRPr lang="en-US" b="1" dirty="0" smtClean="0"/>
          </a:p>
          <a:p>
            <a:r>
              <a:rPr lang="en-US" dirty="0" smtClean="0"/>
              <a:t>	In 1914, the New York Times published a story about Harper’s incredible display of strength as well as shooting and throwing accuracy when he visited the Coney Island amusement park. He slammed a 20-pound hammer onto the strength-measuring machine and hit the block so hard it spun the dial twice around the scale, ringing the bell twice and breaking the machine. He apologized for wrecking the machine and walked over to a shooting gallery where he left onlookers in disbelief by shooting three tiny moving balls in succession. The impressed Times reporter remarked, “Harper hadn’t even seemed to aim at them, he had shot so quickly.” According to the article, Harper, who never threw a baseball in his life, walked to the dunk tank and tossed consecutive strikes to knock a man off the platform and into the water. As he wandered the amusement park from game to game, Harper’s athleticism and strength became a local sensation. </a:t>
            </a:r>
          </a:p>
          <a:p>
            <a:r>
              <a:rPr lang="en-US" dirty="0" smtClean="0"/>
              <a:t>	In 1918 Harper was traveling to the contiguous United States to be trained as a medical missionary. His plan was to return to Interior Alaska to help people in need. Harper had just been married to Frances Wells, a missionary nurse from the Philadelphia area who was stationed at Fort Yukon. Frances was with Walter on the Princess Sophia.</a:t>
            </a:r>
          </a:p>
          <a:p>
            <a:endParaRPr lang="en-US" dirty="0" smtClean="0"/>
          </a:p>
          <a:p>
            <a:r>
              <a:rPr lang="en-US" dirty="0" smtClean="0">
                <a:hlinkClick r:id="rId4"/>
              </a:rPr>
              <a:t>https://vilda.alaska.edu/digital/collection/cdmg11/id/685/</a:t>
            </a:r>
            <a:endParaRPr lang="en-US" dirty="0" smtClean="0"/>
          </a:p>
          <a:p>
            <a:r>
              <a:rPr lang="en-US" dirty="0" smtClean="0"/>
              <a:t>	St Mark’s Episcopal Mission School: Clipping from a publication with the caption: This picture is taken from the rear. The hills in the distance are on the other side of the Tanana River. </a:t>
            </a:r>
            <a:r>
              <a:rPr lang="en-US" dirty="0" err="1" smtClean="0"/>
              <a:t>Tortella</a:t>
            </a:r>
            <a:r>
              <a:rPr lang="en-US" dirty="0" smtClean="0"/>
              <a:t> Hall is to the right, and the new woodshed and workroom is seen in the center of the picture. The hospital is to the left. The fence of the big vegetable garden can just be seen in the center of the picture. It stands in front of any of the buildings except the school. The windows of the school can be distinguished at the extreme left of the picture. Note particularly the glass-covered porch on the hospital, which is of great service, especially in the spring and fall.</a:t>
            </a:r>
          </a:p>
          <a:p>
            <a:r>
              <a:rPr lang="en-US" dirty="0" smtClean="0"/>
              <a:t>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hlinkClick r:id="rId5"/>
              </a:rPr>
              <a:t>https://www.jstor.org/stable/42612013</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2050" name="Picture 2"/>
          <p:cNvPicPr>
            <a:picLocks noChangeAspect="1" noChangeArrowheads="1"/>
          </p:cNvPicPr>
          <p:nvPr/>
        </p:nvPicPr>
        <p:blipFill>
          <a:blip r:embed="rId6" cstate="print"/>
          <a:srcRect/>
          <a:stretch>
            <a:fillRect/>
          </a:stretch>
        </p:blipFill>
        <p:spPr bwMode="auto">
          <a:xfrm>
            <a:off x="6905625" y="76200"/>
            <a:ext cx="2085975" cy="2965841"/>
          </a:xfrm>
          <a:prstGeom prst="rect">
            <a:avLst/>
          </a:prstGeom>
          <a:noFill/>
          <a:ln w="9525">
            <a:noFill/>
            <a:miter lim="800000"/>
            <a:headEnd/>
            <a:tailEnd/>
          </a:ln>
          <a:effectLst/>
        </p:spPr>
      </p:pic>
      <p:pic>
        <p:nvPicPr>
          <p:cNvPr id="23553" name="Picture 1"/>
          <p:cNvPicPr>
            <a:picLocks noChangeAspect="1" noChangeArrowheads="1"/>
          </p:cNvPicPr>
          <p:nvPr/>
        </p:nvPicPr>
        <p:blipFill>
          <a:blip r:embed="rId7" cstate="print"/>
          <a:srcRect/>
          <a:stretch>
            <a:fillRect/>
          </a:stretch>
        </p:blipFill>
        <p:spPr bwMode="auto">
          <a:xfrm>
            <a:off x="1371600" y="9677400"/>
            <a:ext cx="6324600" cy="4840076"/>
          </a:xfrm>
          <a:prstGeom prst="rect">
            <a:avLst/>
          </a:prstGeom>
          <a:noFill/>
          <a:ln w="9525">
            <a:noFill/>
            <a:miter lim="800000"/>
            <a:headEnd/>
            <a:tailEnd/>
          </a:ln>
          <a:effectLst/>
        </p:spPr>
      </p:pic>
      <p:pic>
        <p:nvPicPr>
          <p:cNvPr id="23554" name="Picture 2"/>
          <p:cNvPicPr>
            <a:picLocks noChangeAspect="1" noChangeArrowheads="1"/>
          </p:cNvPicPr>
          <p:nvPr/>
        </p:nvPicPr>
        <p:blipFill>
          <a:blip r:embed="rId8" cstate="print"/>
          <a:srcRect l="15789" t="25641" r="16316" b="16923"/>
          <a:stretch>
            <a:fillRect/>
          </a:stretch>
        </p:blipFill>
        <p:spPr bwMode="auto">
          <a:xfrm>
            <a:off x="304800" y="15240000"/>
            <a:ext cx="8839200" cy="11511516"/>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762000"/>
            <a:ext cx="9144000" cy="5967380"/>
            <a:chOff x="0" y="762000"/>
            <a:chExt cx="9144000" cy="5967380"/>
          </a:xfrm>
        </p:grpSpPr>
        <p:pic>
          <p:nvPicPr>
            <p:cNvPr id="10" name="Picture 1"/>
            <p:cNvPicPr preferRelativeResize="0">
              <a:picLocks noChangeAspect="1" noChangeArrowheads="1"/>
            </p:cNvPicPr>
            <p:nvPr/>
          </p:nvPicPr>
          <p:blipFill>
            <a:blip r:embed="rId3" cstate="print"/>
            <a:srcRect/>
            <a:stretch>
              <a:fillRect/>
            </a:stretch>
          </p:blipFill>
          <p:spPr bwMode="auto">
            <a:xfrm>
              <a:off x="320040" y="5334000"/>
              <a:ext cx="2242956" cy="1371600"/>
            </a:xfrm>
            <a:prstGeom prst="rect">
              <a:avLst/>
            </a:prstGeom>
            <a:noFill/>
            <a:ln w="25400">
              <a:solidFill>
                <a:schemeClr val="tx1"/>
              </a:solidFill>
              <a:miter lim="800000"/>
              <a:headEnd/>
              <a:tailEnd/>
            </a:ln>
            <a:effectLst/>
          </p:spPr>
        </p:pic>
        <p:pic>
          <p:nvPicPr>
            <p:cNvPr id="11" name="Picture 2"/>
            <p:cNvPicPr preferRelativeResize="0">
              <a:picLocks noChangeAspect="1" noChangeArrowheads="1"/>
            </p:cNvPicPr>
            <p:nvPr/>
          </p:nvPicPr>
          <p:blipFill>
            <a:blip r:embed="rId4" cstate="print"/>
            <a:srcRect/>
            <a:stretch>
              <a:fillRect/>
            </a:stretch>
          </p:blipFill>
          <p:spPr bwMode="auto">
            <a:xfrm>
              <a:off x="2679192" y="5276088"/>
              <a:ext cx="2848797" cy="1453292"/>
            </a:xfrm>
            <a:prstGeom prst="rect">
              <a:avLst/>
            </a:prstGeom>
            <a:noFill/>
            <a:ln w="25400">
              <a:solidFill>
                <a:schemeClr val="tx1"/>
              </a:solidFill>
              <a:miter lim="800000"/>
              <a:headEnd/>
              <a:tailEnd/>
            </a:ln>
            <a:effectLst/>
          </p:spPr>
        </p:pic>
        <p:pic>
          <p:nvPicPr>
            <p:cNvPr id="12" name="Picture 2"/>
            <p:cNvPicPr>
              <a:picLocks noChangeAspect="1" noChangeArrowheads="1"/>
            </p:cNvPicPr>
            <p:nvPr/>
          </p:nvPicPr>
          <p:blipFill>
            <a:blip r:embed="rId5" cstate="print"/>
            <a:srcRect l="8676" t="10277" r="10959" b="22922"/>
            <a:stretch>
              <a:fillRect/>
            </a:stretch>
          </p:blipFill>
          <p:spPr bwMode="auto">
            <a:xfrm>
              <a:off x="6781800" y="762000"/>
              <a:ext cx="2256692" cy="2667000"/>
            </a:xfrm>
            <a:prstGeom prst="rect">
              <a:avLst/>
            </a:prstGeom>
            <a:noFill/>
            <a:ln w="9525">
              <a:noFill/>
              <a:miter lim="800000"/>
              <a:headEnd/>
              <a:tailEnd/>
            </a:ln>
            <a:effectLst/>
          </p:spPr>
        </p:pic>
        <p:sp>
          <p:nvSpPr>
            <p:cNvPr id="13" name="TextBox 12"/>
            <p:cNvSpPr txBox="1"/>
            <p:nvPr/>
          </p:nvSpPr>
          <p:spPr>
            <a:xfrm>
              <a:off x="0" y="880170"/>
              <a:ext cx="9144000" cy="3539430"/>
            </a:xfrm>
            <a:prstGeom prst="rect">
              <a:avLst/>
            </a:prstGeom>
            <a:noFill/>
          </p:spPr>
          <p:txBody>
            <a:bodyPr wrap="square" rtlCol="0">
              <a:spAutoFit/>
            </a:bodyPr>
            <a:lstStyle/>
            <a:p>
              <a:r>
                <a:rPr lang="en-US" sz="3200" dirty="0" smtClean="0"/>
                <a:t>- 1892, born in Tanana, Alaska</a:t>
              </a:r>
            </a:p>
            <a:p>
              <a:r>
                <a:rPr lang="en-US" sz="3200" dirty="0" smtClean="0"/>
                <a:t>- mother is </a:t>
              </a:r>
              <a:r>
                <a:rPr lang="en-US" sz="3200" dirty="0" err="1" smtClean="0"/>
                <a:t>Koyukon-Athabascan</a:t>
              </a:r>
              <a:r>
                <a:rPr lang="en-US" sz="3200" dirty="0" smtClean="0"/>
                <a:t>; </a:t>
              </a:r>
            </a:p>
            <a:p>
              <a:r>
                <a:rPr lang="en-US" sz="3200" dirty="0" smtClean="0"/>
                <a:t>   father a successful gold prospector </a:t>
              </a:r>
            </a:p>
            <a:p>
              <a:pPr>
                <a:buFontTx/>
                <a:buChar char="-"/>
              </a:pPr>
              <a:r>
                <a:rPr lang="en-US" sz="3200" dirty="0" smtClean="0"/>
                <a:t> boards at Saint Mark’s Mission School</a:t>
              </a:r>
            </a:p>
            <a:p>
              <a:pPr>
                <a:buFontTx/>
                <a:buChar char="-"/>
              </a:pPr>
              <a:r>
                <a:rPr lang="en-US" sz="3200" dirty="0" smtClean="0"/>
                <a:t> becomes </a:t>
              </a:r>
              <a:r>
                <a:rPr lang="en-US" sz="3200" dirty="0" err="1" smtClean="0"/>
                <a:t>mt</a:t>
              </a:r>
              <a:r>
                <a:rPr lang="en-US" sz="3200" dirty="0" smtClean="0"/>
                <a:t>. guide and outdoorsman</a:t>
              </a:r>
            </a:p>
            <a:p>
              <a:pPr>
                <a:buFontTx/>
                <a:buChar char="-"/>
              </a:pPr>
              <a:r>
                <a:rPr lang="en-US" sz="3200" dirty="0" smtClean="0"/>
                <a:t> 1918, marries Frances Wells, missionary nurse</a:t>
              </a:r>
            </a:p>
            <a:p>
              <a:pPr>
                <a:buFontTx/>
                <a:buChar char="-"/>
              </a:pPr>
              <a:r>
                <a:rPr lang="en-US" sz="3200" dirty="0" smtClean="0"/>
                <a:t> they board the Princess Sofia for trip to the lower 48 </a:t>
              </a:r>
            </a:p>
          </p:txBody>
        </p:sp>
        <p:sp>
          <p:nvSpPr>
            <p:cNvPr id="14" name="TextBox 13"/>
            <p:cNvSpPr txBox="1"/>
            <p:nvPr/>
          </p:nvSpPr>
          <p:spPr>
            <a:xfrm>
              <a:off x="586150" y="4382869"/>
              <a:ext cx="4140557" cy="646331"/>
            </a:xfrm>
            <a:prstGeom prst="rect">
              <a:avLst/>
            </a:prstGeom>
            <a:noFill/>
            <a:effectLst>
              <a:outerShdw dist="38100" dir="6000000" algn="ctr" rotWithShape="0">
                <a:schemeClr val="tx1"/>
              </a:outerShdw>
            </a:effectLst>
          </p:spPr>
          <p:txBody>
            <a:bodyPr wrap="none" rtlCol="0">
              <a:spAutoFit/>
            </a:bodyPr>
            <a:lstStyle/>
            <a:p>
              <a:r>
                <a:rPr lang="en-US" sz="3600" b="1" dirty="0" smtClean="0">
                  <a:solidFill>
                    <a:srgbClr val="FF0000"/>
                  </a:solidFill>
                </a:rPr>
                <a:t>What happens next?</a:t>
              </a:r>
              <a:endParaRPr lang="en-US" sz="3600" b="1" dirty="0">
                <a:solidFill>
                  <a:srgbClr val="FF0000"/>
                </a:solidFill>
              </a:endParaRPr>
            </a:p>
          </p:txBody>
        </p:sp>
        <p:pic>
          <p:nvPicPr>
            <p:cNvPr id="15" name="Picture 3"/>
            <p:cNvPicPr>
              <a:picLocks noChangeAspect="1" noChangeArrowheads="1"/>
            </p:cNvPicPr>
            <p:nvPr/>
          </p:nvPicPr>
          <p:blipFill>
            <a:blip r:embed="rId6" cstate="print"/>
            <a:srcRect l="16438" b="8000"/>
            <a:stretch>
              <a:fillRect/>
            </a:stretch>
          </p:blipFill>
          <p:spPr bwMode="auto">
            <a:xfrm>
              <a:off x="5617237" y="4495800"/>
              <a:ext cx="3418921" cy="2209800"/>
            </a:xfrm>
            <a:prstGeom prst="rect">
              <a:avLst/>
            </a:prstGeom>
            <a:noFill/>
            <a:ln w="38100">
              <a:solidFill>
                <a:schemeClr val="tx1"/>
              </a:solidFill>
              <a:miter lim="800000"/>
              <a:headEnd/>
              <a:tailEnd/>
            </a:ln>
            <a:effectLst/>
          </p:spPr>
        </p:pic>
      </p:grpSp>
      <p:sp>
        <p:nvSpPr>
          <p:cNvPr id="4" name="TextBox 3"/>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1892</a:t>
            </a:r>
          </a:p>
        </p:txBody>
      </p:sp>
      <p:sp>
        <p:nvSpPr>
          <p:cNvPr id="6" name="TextBox 5"/>
          <p:cNvSpPr txBox="1"/>
          <p:nvPr/>
        </p:nvSpPr>
        <p:spPr>
          <a:xfrm>
            <a:off x="541006" y="0"/>
            <a:ext cx="3820982"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Walter Harper</a:t>
            </a:r>
            <a:endParaRPr lang="en-US" sz="4800" b="1" dirty="0">
              <a:solidFill>
                <a:schemeClr val="accent5">
                  <a:lumMod val="50000"/>
                </a:schemeClr>
              </a:solidFill>
              <a:effectLst>
                <a:outerShdw dist="50800" dir="7200000" algn="ctr" rotWithShape="0">
                  <a:schemeClr val="tx1"/>
                </a:outerShdw>
              </a:effectLst>
            </a:endParaRPr>
          </a:p>
        </p:txBody>
      </p:sp>
      <p:sp>
        <p:nvSpPr>
          <p:cNvPr id="5" name="TextBox 4"/>
          <p:cNvSpPr txBox="1"/>
          <p:nvPr/>
        </p:nvSpPr>
        <p:spPr>
          <a:xfrm>
            <a:off x="7548986" y="7203"/>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1896</a:t>
            </a:r>
          </a:p>
        </p:txBody>
      </p:sp>
      <p:sp>
        <p:nvSpPr>
          <p:cNvPr id="8" name="TextBox 7"/>
          <p:cNvSpPr txBox="1"/>
          <p:nvPr/>
        </p:nvSpPr>
        <p:spPr>
          <a:xfrm>
            <a:off x="533400" y="7203"/>
            <a:ext cx="4361900"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Harry R. Truman</a:t>
            </a:r>
            <a:endParaRPr lang="en-US" sz="4800" b="1" dirty="0">
              <a:solidFill>
                <a:schemeClr val="accent5">
                  <a:lumMod val="50000"/>
                </a:schemeClr>
              </a:solidFill>
              <a:effectLst>
                <a:outerShdw dist="50800" dir="7200000" algn="ctr" rotWithShape="0">
                  <a:schemeClr val="tx1"/>
                </a:outerShdw>
              </a:effectLst>
            </a:endParaRPr>
          </a:p>
        </p:txBody>
      </p:sp>
      <p:pic>
        <p:nvPicPr>
          <p:cNvPr id="9" name="Picture 2"/>
          <p:cNvPicPr>
            <a:picLocks noChangeAspect="1" noChangeArrowheads="1"/>
          </p:cNvPicPr>
          <p:nvPr/>
        </p:nvPicPr>
        <p:blipFill>
          <a:blip r:embed="rId7" cstate="print"/>
          <a:srcRect l="23000" r="52000" b="55720"/>
          <a:stretch>
            <a:fillRect/>
          </a:stretch>
        </p:blipFill>
        <p:spPr bwMode="auto">
          <a:xfrm>
            <a:off x="152400" y="838200"/>
            <a:ext cx="2032000" cy="2438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4"/>
                                        </p:tgtEl>
                                        <p:attrNameLst>
                                          <p:attrName>ppt_w</p:attrName>
                                        </p:attrNameLst>
                                      </p:cBhvr>
                                      <p:tavLst>
                                        <p:tav tm="0">
                                          <p:val>
                                            <p:strVal val="ppt_w"/>
                                          </p:val>
                                        </p:tav>
                                        <p:tav tm="100000">
                                          <p:val>
                                            <p:fltVal val="0"/>
                                          </p:val>
                                        </p:tav>
                                      </p:tavLst>
                                    </p:anim>
                                    <p:anim calcmode="lin" valueType="num">
                                      <p:cBhvr>
                                        <p:cTn id="10" dur="1000"/>
                                        <p:tgtEl>
                                          <p:spTgt spid="4"/>
                                        </p:tgtEl>
                                        <p:attrNameLst>
                                          <p:attrName>ppt_h</p:attrName>
                                        </p:attrNameLst>
                                      </p:cBhvr>
                                      <p:tavLst>
                                        <p:tav tm="0">
                                          <p:val>
                                            <p:strVal val="ppt_h"/>
                                          </p:val>
                                        </p:tav>
                                        <p:tav tm="100000">
                                          <p:val>
                                            <p:fltVal val="0"/>
                                          </p:val>
                                        </p:tav>
                                      </p:tavLst>
                                    </p:anim>
                                    <p:anim calcmode="lin" valueType="num">
                                      <p:cBhvr>
                                        <p:cTn id="11" dur="1000"/>
                                        <p:tgtEl>
                                          <p:spTgt spid="4"/>
                                        </p:tgtEl>
                                        <p:attrNameLst>
                                          <p:attrName>style.rotation</p:attrName>
                                        </p:attrNameLst>
                                      </p:cBhvr>
                                      <p:tavLst>
                                        <p:tav tm="0">
                                          <p:val>
                                            <p:fltVal val="0"/>
                                          </p:val>
                                        </p:tav>
                                        <p:tav tm="100000">
                                          <p:val>
                                            <p:fltVal val="360"/>
                                          </p:val>
                                        </p:tav>
                                      </p:tavLst>
                                    </p:anim>
                                    <p:animEffect transition="out" filter="fade">
                                      <p:cBhvr>
                                        <p:cTn id="12" dur="1000"/>
                                        <p:tgtEl>
                                          <p:spTgt spid="4"/>
                                        </p:tgtEl>
                                      </p:cBhvr>
                                    </p:animEffect>
                                    <p:set>
                                      <p:cBhvr>
                                        <p:cTn id="13" dur="1" fill="hold">
                                          <p:stCondLst>
                                            <p:cond delay="999"/>
                                          </p:stCondLst>
                                        </p:cTn>
                                        <p:tgtEl>
                                          <p:spTgt spid="4"/>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360"/>
                                          </p:val>
                                        </p:tav>
                                        <p:tav tm="100000">
                                          <p:val>
                                            <p:fltVal val="0"/>
                                          </p:val>
                                        </p:tav>
                                      </p:tavLst>
                                    </p:anim>
                                    <p:animEffect transition="in" filter="fade">
                                      <p:cBhvr>
                                        <p:cTn id="19" dur="1000"/>
                                        <p:tgtEl>
                                          <p:spTgt spid="5"/>
                                        </p:tgtEl>
                                      </p:cBhvr>
                                    </p:animEffect>
                                  </p:childTnLst>
                                </p:cTn>
                              </p:par>
                              <p:par>
                                <p:cTn id="20" presetID="10" presetClass="exit" presetSubtype="0" fill="hold" grpId="0" nodeType="withEffect">
                                  <p:stCondLst>
                                    <p:cond delay="0"/>
                                  </p:stCondLst>
                                  <p:childTnLst>
                                    <p:animEffect transition="out" filter="fade">
                                      <p:cBhvr>
                                        <p:cTn id="21" dur="2000"/>
                                        <p:tgtEl>
                                          <p:spTgt spid="6"/>
                                        </p:tgtEl>
                                      </p:cBhvr>
                                    </p:animEffect>
                                    <p:set>
                                      <p:cBhvr>
                                        <p:cTn id="22" dur="1" fill="hold">
                                          <p:stCondLst>
                                            <p:cond delay="1999"/>
                                          </p:stCondLst>
                                        </p:cTn>
                                        <p:tgtEl>
                                          <p:spTgt spid="6"/>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000"/>
                                        <p:tgtEl>
                                          <p:spTgt spid="8"/>
                                        </p:tgtEl>
                                      </p:cBhvr>
                                    </p:animEffect>
                                  </p:childTnLst>
                                </p:cTn>
                              </p:par>
                              <p:par>
                                <p:cTn id="26" presetID="10" presetClass="entr" presetSubtype="0" fill="hold" nodeType="withEffect">
                                  <p:stCondLst>
                                    <p:cond delay="15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P spid="8"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48986" y="7203"/>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1896</a:t>
            </a:r>
          </a:p>
        </p:txBody>
      </p:sp>
      <p:sp>
        <p:nvSpPr>
          <p:cNvPr id="8" name="TextBox 7"/>
          <p:cNvSpPr txBox="1"/>
          <p:nvPr/>
        </p:nvSpPr>
        <p:spPr>
          <a:xfrm>
            <a:off x="533400" y="7203"/>
            <a:ext cx="4361900"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Harry R. Truman</a:t>
            </a:r>
            <a:endParaRPr lang="en-US" sz="4800" b="1" dirty="0">
              <a:solidFill>
                <a:schemeClr val="accent5">
                  <a:lumMod val="50000"/>
                </a:schemeClr>
              </a:solidFill>
              <a:effectLst>
                <a:outerShdw dist="50800" dir="7200000" algn="ctr" rotWithShape="0">
                  <a:schemeClr val="tx1"/>
                </a:outerShdw>
              </a:effectLst>
            </a:endParaRPr>
          </a:p>
        </p:txBody>
      </p:sp>
      <p:pic>
        <p:nvPicPr>
          <p:cNvPr id="9" name="Picture 2"/>
          <p:cNvPicPr>
            <a:picLocks noChangeAspect="1" noChangeArrowheads="1"/>
          </p:cNvPicPr>
          <p:nvPr/>
        </p:nvPicPr>
        <p:blipFill>
          <a:blip r:embed="rId3" cstate="print"/>
          <a:srcRect l="23000" r="52000" b="55720"/>
          <a:stretch>
            <a:fillRect/>
          </a:stretch>
        </p:blipFill>
        <p:spPr bwMode="auto">
          <a:xfrm>
            <a:off x="152400" y="838200"/>
            <a:ext cx="2032000" cy="2438400"/>
          </a:xfrm>
          <a:prstGeom prst="rect">
            <a:avLst/>
          </a:prstGeom>
          <a:noFill/>
          <a:ln w="9525">
            <a:noFill/>
            <a:miter lim="800000"/>
            <a:headEnd/>
            <a:tailEnd/>
          </a:ln>
          <a:effectLst/>
        </p:spPr>
      </p:pic>
      <p:sp>
        <p:nvSpPr>
          <p:cNvPr id="6" name="TextBox 5"/>
          <p:cNvSpPr txBox="1"/>
          <p:nvPr/>
        </p:nvSpPr>
        <p:spPr>
          <a:xfrm>
            <a:off x="2133600" y="838200"/>
            <a:ext cx="6934200" cy="4524315"/>
          </a:xfrm>
          <a:prstGeom prst="rect">
            <a:avLst/>
          </a:prstGeom>
          <a:noFill/>
        </p:spPr>
        <p:txBody>
          <a:bodyPr wrap="square" rtlCol="0">
            <a:spAutoFit/>
          </a:bodyPr>
          <a:lstStyle/>
          <a:p>
            <a:pPr>
              <a:buFontTx/>
              <a:buChar char="-"/>
            </a:pPr>
            <a:r>
              <a:rPr lang="en-US" sz="3200" dirty="0" smtClean="0"/>
              <a:t> 1896, born to foresters in WV</a:t>
            </a:r>
          </a:p>
          <a:p>
            <a:pPr>
              <a:buFontTx/>
              <a:buChar char="-"/>
            </a:pPr>
            <a:r>
              <a:rPr lang="en-US" sz="3200" dirty="0" smtClean="0"/>
              <a:t> family moves to farm in WA</a:t>
            </a:r>
          </a:p>
          <a:p>
            <a:pPr>
              <a:buFontTx/>
              <a:buChar char="-"/>
            </a:pPr>
            <a:r>
              <a:rPr lang="en-US" sz="3200" dirty="0" smtClean="0"/>
              <a:t> military service in WW1</a:t>
            </a:r>
          </a:p>
          <a:p>
            <a:pPr>
              <a:buFontTx/>
              <a:buChar char="-"/>
            </a:pPr>
            <a:r>
              <a:rPr lang="en-US" sz="3200" dirty="0" smtClean="0"/>
              <a:t> prospector, bootlegger</a:t>
            </a:r>
          </a:p>
          <a:p>
            <a:pPr>
              <a:buFontTx/>
              <a:buChar char="-"/>
            </a:pPr>
            <a:r>
              <a:rPr lang="en-US" sz="3200" dirty="0" smtClean="0"/>
              <a:t> leases RR wilderness land  </a:t>
            </a:r>
          </a:p>
          <a:p>
            <a:pPr>
              <a:buFontTx/>
              <a:buChar char="-"/>
            </a:pPr>
            <a:r>
              <a:rPr lang="en-US" sz="3200" dirty="0" smtClean="0"/>
              <a:t> opens a gas station/store</a:t>
            </a:r>
          </a:p>
          <a:p>
            <a:pPr>
              <a:buFontTx/>
              <a:buChar char="-"/>
            </a:pPr>
            <a:r>
              <a:rPr lang="en-US" sz="3200" dirty="0" smtClean="0"/>
              <a:t> with 3</a:t>
            </a:r>
            <a:r>
              <a:rPr lang="en-US" sz="3200" baseline="30000" dirty="0" smtClean="0"/>
              <a:t>rd</a:t>
            </a:r>
            <a:r>
              <a:rPr lang="en-US" sz="3200" dirty="0" smtClean="0"/>
              <a:t> wife Eddie, opens a</a:t>
            </a:r>
          </a:p>
          <a:p>
            <a:r>
              <a:rPr lang="en-US" sz="3200" dirty="0" smtClean="0"/>
              <a:t>   wilderness lodge</a:t>
            </a:r>
          </a:p>
          <a:p>
            <a:pPr>
              <a:buFontTx/>
              <a:buChar char="-"/>
            </a:pPr>
            <a:endParaRPr lang="en-US" sz="3200" dirty="0"/>
          </a:p>
        </p:txBody>
      </p:sp>
      <p:sp>
        <p:nvSpPr>
          <p:cNvPr id="21507" name="AutoShape 3" descr="Our Northern Pacific Railway Logo Plaque, which features formally  authorized Northern Pacific Railway symbol, was created… | Train posters,  Railroad pictures, Tra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4" cstate="print"/>
          <a:srcRect/>
          <a:stretch>
            <a:fillRect/>
          </a:stretch>
        </p:blipFill>
        <p:spPr bwMode="auto">
          <a:xfrm>
            <a:off x="7640370" y="838201"/>
            <a:ext cx="1427429" cy="3352800"/>
          </a:xfrm>
          <a:prstGeom prst="rect">
            <a:avLst/>
          </a:prstGeom>
          <a:noFill/>
          <a:ln w="9525">
            <a:noFill/>
            <a:miter lim="800000"/>
            <a:headEnd/>
            <a:tailEnd/>
          </a:ln>
          <a:effectLst/>
        </p:spPr>
      </p:pic>
      <p:pic>
        <p:nvPicPr>
          <p:cNvPr id="21509" name="Picture 5" descr="Northern Pacific 1964 System Map | System map, Train posters, Railroad art"/>
          <p:cNvPicPr>
            <a:picLocks noChangeAspect="1" noChangeArrowheads="1"/>
          </p:cNvPicPr>
          <p:nvPr/>
        </p:nvPicPr>
        <p:blipFill>
          <a:blip r:embed="rId5" cstate="print"/>
          <a:srcRect/>
          <a:stretch>
            <a:fillRect/>
          </a:stretch>
        </p:blipFill>
        <p:spPr bwMode="auto">
          <a:xfrm>
            <a:off x="6629400" y="2057400"/>
            <a:ext cx="1337311" cy="1371600"/>
          </a:xfrm>
          <a:prstGeom prst="rect">
            <a:avLst/>
          </a:prstGeom>
          <a:noFill/>
        </p:spPr>
      </p:pic>
      <p:pic>
        <p:nvPicPr>
          <p:cNvPr id="1028" name="Picture 4"/>
          <p:cNvPicPr>
            <a:picLocks noChangeAspect="1" noChangeArrowheads="1"/>
          </p:cNvPicPr>
          <p:nvPr/>
        </p:nvPicPr>
        <p:blipFill>
          <a:blip r:embed="rId6" cstate="print"/>
          <a:srcRect/>
          <a:stretch>
            <a:fillRect/>
          </a:stretch>
        </p:blipFill>
        <p:spPr bwMode="auto">
          <a:xfrm>
            <a:off x="152400" y="3429000"/>
            <a:ext cx="1885226" cy="3276600"/>
          </a:xfrm>
          <a:prstGeom prst="rect">
            <a:avLst/>
          </a:prstGeom>
          <a:noFill/>
          <a:ln w="9525">
            <a:noFill/>
            <a:miter lim="800000"/>
            <a:headEnd/>
            <a:tailEnd/>
          </a:ln>
          <a:effectLst/>
        </p:spPr>
      </p:pic>
      <p:sp useBgFill="1">
        <p:nvSpPr>
          <p:cNvPr id="7" name="TextBox 6"/>
          <p:cNvSpPr txBox="1"/>
          <p:nvPr/>
        </p:nvSpPr>
        <p:spPr>
          <a:xfrm>
            <a:off x="2057400" y="3429000"/>
            <a:ext cx="7086600" cy="804836"/>
          </a:xfrm>
          <a:prstGeom prst="rect">
            <a:avLst/>
          </a:prstGeom>
        </p:spPr>
        <p:txBody>
          <a:bodyPr wrap="square" rtlCol="0">
            <a:spAutoFit/>
          </a:bodyPr>
          <a:lstStyle/>
          <a:p>
            <a:pPr>
              <a:lnSpc>
                <a:spcPts val="6000"/>
              </a:lnSpc>
            </a:pPr>
            <a:r>
              <a:rPr lang="en-US" sz="4000" b="1" dirty="0" smtClean="0">
                <a:solidFill>
                  <a:srgbClr val="FF0000"/>
                </a:solidFill>
              </a:rPr>
              <a:t>Will he stay or will he go?</a:t>
            </a:r>
            <a:endParaRPr lang="en-US" sz="4000" b="1" dirty="0">
              <a:solidFill>
                <a:srgbClr val="FF0000"/>
              </a:solidFill>
            </a:endParaRPr>
          </a:p>
        </p:txBody>
      </p:sp>
      <p:pic>
        <p:nvPicPr>
          <p:cNvPr id="1027" name="Picture 3"/>
          <p:cNvPicPr>
            <a:picLocks noChangeAspect="1" noChangeArrowheads="1"/>
          </p:cNvPicPr>
          <p:nvPr/>
        </p:nvPicPr>
        <p:blipFill>
          <a:blip r:embed="rId7" cstate="print"/>
          <a:srcRect l="7459" t="8998" r="1163"/>
          <a:stretch>
            <a:fillRect/>
          </a:stretch>
        </p:blipFill>
        <p:spPr bwMode="auto">
          <a:xfrm>
            <a:off x="5334000" y="4267200"/>
            <a:ext cx="3733800" cy="2514599"/>
          </a:xfrm>
          <a:prstGeom prst="rect">
            <a:avLst/>
          </a:prstGeom>
          <a:noFill/>
          <a:ln w="9525">
            <a:noFill/>
            <a:miter lim="800000"/>
            <a:headEnd/>
            <a:tailEnd/>
          </a:ln>
          <a:effectLst/>
        </p:spPr>
      </p:pic>
      <p:pic>
        <p:nvPicPr>
          <p:cNvPr id="2050" name="Picture 2"/>
          <p:cNvPicPr>
            <a:picLocks noChangeAspect="1" noChangeArrowheads="1"/>
          </p:cNvPicPr>
          <p:nvPr/>
        </p:nvPicPr>
        <p:blipFill>
          <a:blip r:embed="rId8" cstate="print"/>
          <a:srcRect/>
          <a:stretch>
            <a:fillRect/>
          </a:stretch>
        </p:blipFill>
        <p:spPr bwMode="auto">
          <a:xfrm>
            <a:off x="2133600" y="4876800"/>
            <a:ext cx="2971800" cy="182880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par>
                                <p:cTn id="18" presetID="3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800" decel="100000"/>
                                        <p:tgtEl>
                                          <p:spTgt spid="1026"/>
                                        </p:tgtEl>
                                      </p:cBhvr>
                                    </p:animEffect>
                                    <p:anim calcmode="lin" valueType="num">
                                      <p:cBhvr>
                                        <p:cTn id="21" dur="800" decel="100000" fill="hold"/>
                                        <p:tgtEl>
                                          <p:spTgt spid="1026"/>
                                        </p:tgtEl>
                                        <p:attrNameLst>
                                          <p:attrName>style.rotation</p:attrName>
                                        </p:attrNameLst>
                                      </p:cBhvr>
                                      <p:tavLst>
                                        <p:tav tm="0">
                                          <p:val>
                                            <p:fltVal val="-90"/>
                                          </p:val>
                                        </p:tav>
                                        <p:tav tm="100000">
                                          <p:val>
                                            <p:fltVal val="0"/>
                                          </p:val>
                                        </p:tav>
                                      </p:tavLst>
                                    </p:anim>
                                    <p:anim calcmode="lin" valueType="num">
                                      <p:cBhvr>
                                        <p:cTn id="22" dur="800" decel="100000" fill="hold"/>
                                        <p:tgtEl>
                                          <p:spTgt spid="1026"/>
                                        </p:tgtEl>
                                        <p:attrNameLst>
                                          <p:attrName>ppt_x</p:attrName>
                                        </p:attrNameLst>
                                      </p:cBhvr>
                                      <p:tavLst>
                                        <p:tav tm="0">
                                          <p:val>
                                            <p:strVal val="#ppt_x+0.4"/>
                                          </p:val>
                                        </p:tav>
                                        <p:tav tm="100000">
                                          <p:val>
                                            <p:strVal val="#ppt_x-0.05"/>
                                          </p:val>
                                        </p:tav>
                                      </p:tavLst>
                                    </p:anim>
                                    <p:anim calcmode="lin" valueType="num">
                                      <p:cBhvr>
                                        <p:cTn id="23" dur="800" decel="100000" fill="hold"/>
                                        <p:tgtEl>
                                          <p:spTgt spid="1026"/>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026"/>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026"/>
                                        </p:tgtEl>
                                        <p:attrNameLst>
                                          <p:attrName>ppt_y</p:attrName>
                                        </p:attrNameLst>
                                      </p:cBhvr>
                                      <p:tavLst>
                                        <p:tav tm="0">
                                          <p:val>
                                            <p:strVal val="#ppt_y+0.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fade">
                                      <p:cBhvr>
                                        <p:cTn id="30" dur="1000"/>
                                        <p:tgtEl>
                                          <p:spTgt spid="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childTnLst>
                                </p:cTn>
                              </p:par>
                              <p:par>
                                <p:cTn id="36" presetID="49" presetClass="entr" presetSubtype="0" decel="100000" fill="hold" nodeType="withEffect">
                                  <p:stCondLst>
                                    <p:cond delay="0"/>
                                  </p:stCondLst>
                                  <p:childTnLst>
                                    <p:set>
                                      <p:cBhvr>
                                        <p:cTn id="37" dur="1" fill="hold">
                                          <p:stCondLst>
                                            <p:cond delay="0"/>
                                          </p:stCondLst>
                                        </p:cTn>
                                        <p:tgtEl>
                                          <p:spTgt spid="21509"/>
                                        </p:tgtEl>
                                        <p:attrNameLst>
                                          <p:attrName>style.visibility</p:attrName>
                                        </p:attrNameLst>
                                      </p:cBhvr>
                                      <p:to>
                                        <p:strVal val="visible"/>
                                      </p:to>
                                    </p:set>
                                    <p:anim calcmode="lin" valueType="num">
                                      <p:cBhvr>
                                        <p:cTn id="38" dur="1000" fill="hold"/>
                                        <p:tgtEl>
                                          <p:spTgt spid="21509"/>
                                        </p:tgtEl>
                                        <p:attrNameLst>
                                          <p:attrName>ppt_w</p:attrName>
                                        </p:attrNameLst>
                                      </p:cBhvr>
                                      <p:tavLst>
                                        <p:tav tm="0">
                                          <p:val>
                                            <p:fltVal val="0"/>
                                          </p:val>
                                        </p:tav>
                                        <p:tav tm="100000">
                                          <p:val>
                                            <p:strVal val="#ppt_w"/>
                                          </p:val>
                                        </p:tav>
                                      </p:tavLst>
                                    </p:anim>
                                    <p:anim calcmode="lin" valueType="num">
                                      <p:cBhvr>
                                        <p:cTn id="39" dur="1000" fill="hold"/>
                                        <p:tgtEl>
                                          <p:spTgt spid="21509"/>
                                        </p:tgtEl>
                                        <p:attrNameLst>
                                          <p:attrName>ppt_h</p:attrName>
                                        </p:attrNameLst>
                                      </p:cBhvr>
                                      <p:tavLst>
                                        <p:tav tm="0">
                                          <p:val>
                                            <p:fltVal val="0"/>
                                          </p:val>
                                        </p:tav>
                                        <p:tav tm="100000">
                                          <p:val>
                                            <p:strVal val="#ppt_h"/>
                                          </p:val>
                                        </p:tav>
                                      </p:tavLst>
                                    </p:anim>
                                    <p:anim calcmode="lin" valueType="num">
                                      <p:cBhvr>
                                        <p:cTn id="40" dur="1000" fill="hold"/>
                                        <p:tgtEl>
                                          <p:spTgt spid="21509"/>
                                        </p:tgtEl>
                                        <p:attrNameLst>
                                          <p:attrName>style.rotation</p:attrName>
                                        </p:attrNameLst>
                                      </p:cBhvr>
                                      <p:tavLst>
                                        <p:tav tm="0">
                                          <p:val>
                                            <p:fltVal val="360"/>
                                          </p:val>
                                        </p:tav>
                                        <p:tav tm="100000">
                                          <p:val>
                                            <p:fltVal val="0"/>
                                          </p:val>
                                        </p:tav>
                                      </p:tavLst>
                                    </p:anim>
                                    <p:animEffect transition="in" filter="fade">
                                      <p:cBhvr>
                                        <p:cTn id="41" dur="1000"/>
                                        <p:tgtEl>
                                          <p:spTgt spid="2150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
                                            <p:txEl>
                                              <p:pRg st="5" end="5"/>
                                            </p:txEl>
                                          </p:spTgt>
                                        </p:tgtEl>
                                        <p:attrNameLst>
                                          <p:attrName>style.visibility</p:attrName>
                                        </p:attrNameLst>
                                      </p:cBhvr>
                                      <p:to>
                                        <p:strVal val="visible"/>
                                      </p:to>
                                    </p:set>
                                    <p:animEffect transition="in" filter="fade">
                                      <p:cBhvr>
                                        <p:cTn id="46" dur="1000"/>
                                        <p:tgtEl>
                                          <p:spTgt spid="6">
                                            <p:txEl>
                                              <p:pRg st="5" end="5"/>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050"/>
                                        </p:tgtEl>
                                        <p:attrNameLst>
                                          <p:attrName>style.visibility</p:attrName>
                                        </p:attrNameLst>
                                      </p:cBhvr>
                                      <p:to>
                                        <p:strVal val="visible"/>
                                      </p:to>
                                    </p:set>
                                    <p:animEffect transition="in" filter="fade">
                                      <p:cBhvr>
                                        <p:cTn id="49" dur="1000"/>
                                        <p:tgtEl>
                                          <p:spTgt spid="205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
                                            <p:txEl>
                                              <p:pRg st="6" end="6"/>
                                            </p:txEl>
                                          </p:spTgt>
                                        </p:tgtEl>
                                        <p:attrNameLst>
                                          <p:attrName>style.visibility</p:attrName>
                                        </p:attrNameLst>
                                      </p:cBhvr>
                                      <p:to>
                                        <p:strVal val="visible"/>
                                      </p:to>
                                    </p:set>
                                    <p:animEffect transition="in" filter="fade">
                                      <p:cBhvr>
                                        <p:cTn id="54" dur="1000"/>
                                        <p:tgtEl>
                                          <p:spTgt spid="6">
                                            <p:txEl>
                                              <p:pRg st="6" end="6"/>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028"/>
                                        </p:tgtEl>
                                        <p:attrNameLst>
                                          <p:attrName>style.visibility</p:attrName>
                                        </p:attrNameLst>
                                      </p:cBhvr>
                                      <p:to>
                                        <p:strVal val="visible"/>
                                      </p:to>
                                    </p:set>
                                    <p:animEffect transition="in" filter="fade">
                                      <p:cBhvr>
                                        <p:cTn id="57" dur="1000"/>
                                        <p:tgtEl>
                                          <p:spTgt spid="1028"/>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6">
                                            <p:txEl>
                                              <p:pRg st="7" end="7"/>
                                            </p:txEl>
                                          </p:spTgt>
                                        </p:tgtEl>
                                        <p:attrNameLst>
                                          <p:attrName>style.visibility</p:attrName>
                                        </p:attrNameLst>
                                      </p:cBhvr>
                                      <p:to>
                                        <p:strVal val="visible"/>
                                      </p:to>
                                    </p:set>
                                    <p:animEffect transition="in" filter="fade">
                                      <p:cBhvr>
                                        <p:cTn id="61" dur="1000"/>
                                        <p:tgtEl>
                                          <p:spTgt spid="6">
                                            <p:txEl>
                                              <p:pRg st="7" end="7"/>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1027"/>
                                        </p:tgtEl>
                                        <p:attrNameLst>
                                          <p:attrName>style.visibility</p:attrName>
                                        </p:attrNameLst>
                                      </p:cBhvr>
                                      <p:to>
                                        <p:strVal val="visible"/>
                                      </p:to>
                                    </p:set>
                                    <p:animEffect transition="in" filter="fade">
                                      <p:cBhvr>
                                        <p:cTn id="64" dur="1000"/>
                                        <p:tgtEl>
                                          <p:spTgt spid="1027"/>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p:cTn id="69" dur="1000" fill="hold"/>
                                        <p:tgtEl>
                                          <p:spTgt spid="7"/>
                                        </p:tgtEl>
                                        <p:attrNameLst>
                                          <p:attrName>ppt_w</p:attrName>
                                        </p:attrNameLst>
                                      </p:cBhvr>
                                      <p:tavLst>
                                        <p:tav tm="0">
                                          <p:val>
                                            <p:fltVal val="0"/>
                                          </p:val>
                                        </p:tav>
                                        <p:tav tm="100000">
                                          <p:val>
                                            <p:strVal val="#ppt_w"/>
                                          </p:val>
                                        </p:tav>
                                      </p:tavLst>
                                    </p:anim>
                                    <p:anim calcmode="lin" valueType="num">
                                      <p:cBhvr>
                                        <p:cTn id="70" dur="1000" fill="hold"/>
                                        <p:tgtEl>
                                          <p:spTgt spid="7"/>
                                        </p:tgtEl>
                                        <p:attrNameLst>
                                          <p:attrName>ppt_h</p:attrName>
                                        </p:attrNameLst>
                                      </p:cBhvr>
                                      <p:tavLst>
                                        <p:tav tm="0">
                                          <p:val>
                                            <p:fltVal val="0"/>
                                          </p:val>
                                        </p:tav>
                                        <p:tav tm="100000">
                                          <p:val>
                                            <p:strVal val="#ppt_h"/>
                                          </p:val>
                                        </p:tav>
                                      </p:tavLst>
                                    </p:anim>
                                    <p:animEffect transition="in" filter="fade">
                                      <p:cBhvr>
                                        <p:cTn id="7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17543264"/>
          </a:xfrm>
          <a:prstGeom prst="rect">
            <a:avLst/>
          </a:prstGeom>
        </p:spPr>
        <p:txBody>
          <a:bodyPr wrap="square">
            <a:spAutoFit/>
          </a:bodyPr>
          <a:lstStyle/>
          <a:p>
            <a:r>
              <a:rPr lang="en-US" b="1" dirty="0" smtClean="0"/>
              <a:t>Harry R. Truman (1896-1980)</a:t>
            </a:r>
          </a:p>
          <a:p>
            <a:endParaRPr lang="en-US" dirty="0" smtClean="0"/>
          </a:p>
          <a:p>
            <a:r>
              <a:rPr lang="en-US" dirty="0" smtClean="0">
                <a:hlinkClick r:id="rId3"/>
              </a:rPr>
              <a:t>https://en.wikipedia.org/wiki/Harry_R._Truman</a:t>
            </a:r>
            <a:endParaRPr lang="en-US" dirty="0" smtClean="0"/>
          </a:p>
          <a:p>
            <a:r>
              <a:rPr lang="en-US" dirty="0" smtClean="0"/>
              <a:t>	Truman was born to foresters in </a:t>
            </a:r>
            <a:r>
              <a:rPr lang="en-US" dirty="0" err="1" smtClean="0"/>
              <a:t>Ivydale</a:t>
            </a:r>
            <a:r>
              <a:rPr lang="en-US" dirty="0" smtClean="0"/>
              <a:t>, West Virginia, in </a:t>
            </a:r>
          </a:p>
          <a:p>
            <a:r>
              <a:rPr lang="en-US" dirty="0" smtClean="0"/>
              <a:t>October 1896. He said he did not know his exact date of birth, but gave</a:t>
            </a:r>
          </a:p>
          <a:p>
            <a:r>
              <a:rPr lang="en-US" dirty="0" smtClean="0"/>
              <a:t> it as October 1896. Some non-contemporaneous sources have given</a:t>
            </a:r>
          </a:p>
          <a:p>
            <a:r>
              <a:rPr lang="en-US" dirty="0" smtClean="0"/>
              <a:t> his middle name as Randall, but Truman stated that he did know his </a:t>
            </a:r>
          </a:p>
          <a:p>
            <a:r>
              <a:rPr lang="en-US" dirty="0" smtClean="0"/>
              <a:t>middle name, just the initial R. Truman's World War II draft registration</a:t>
            </a:r>
          </a:p>
          <a:p>
            <a:r>
              <a:rPr lang="en-US" dirty="0" smtClean="0"/>
              <a:t> card, dated April 27, 1942, lists his full name as "Harry </a:t>
            </a:r>
            <a:r>
              <a:rPr lang="en-US" dirty="0" err="1" smtClean="0"/>
              <a:t>Rainel</a:t>
            </a:r>
            <a:r>
              <a:rPr lang="en-US" dirty="0" smtClean="0"/>
              <a:t> Truman" </a:t>
            </a:r>
          </a:p>
          <a:p>
            <a:r>
              <a:rPr lang="en-US" dirty="0" smtClean="0"/>
              <a:t>and his date of birth as "Oct. 30, 1896."</a:t>
            </a:r>
          </a:p>
          <a:p>
            <a:r>
              <a:rPr lang="en-US" dirty="0" smtClean="0"/>
              <a:t>	Truman's family moved west to Washington, drawn to the promise</a:t>
            </a:r>
          </a:p>
          <a:p>
            <a:r>
              <a:rPr lang="en-US" dirty="0" smtClean="0"/>
              <a:t> of cheap land and the successful timber industry in the Pacific Northwest;</a:t>
            </a:r>
          </a:p>
          <a:p>
            <a:r>
              <a:rPr lang="en-US" dirty="0" smtClean="0"/>
              <a:t> they settled on 160 acres (65 ha) of farmland in the eastern portion of</a:t>
            </a:r>
          </a:p>
          <a:p>
            <a:r>
              <a:rPr lang="en-US" dirty="0" smtClean="0"/>
              <a:t> Lewis County, Washington.</a:t>
            </a:r>
          </a:p>
          <a:p>
            <a:r>
              <a:rPr lang="en-US" dirty="0" smtClean="0"/>
              <a:t>	He attended high school in the city of </a:t>
            </a:r>
            <a:r>
              <a:rPr lang="en-US" dirty="0" err="1" smtClean="0"/>
              <a:t>Mossyrock</a:t>
            </a:r>
            <a:r>
              <a:rPr lang="en-US" dirty="0" smtClean="0"/>
              <a:t>, Washington </a:t>
            </a:r>
          </a:p>
          <a:p>
            <a:r>
              <a:rPr lang="en-US" dirty="0" smtClean="0"/>
              <a:t>then enlisted in the U.S. Army as a private in August 1917. He was assigned</a:t>
            </a:r>
          </a:p>
          <a:p>
            <a:r>
              <a:rPr lang="en-US" dirty="0" smtClean="0"/>
              <a:t> to the 100</a:t>
            </a:r>
            <a:r>
              <a:rPr lang="en-US" baseline="30000" dirty="0" smtClean="0"/>
              <a:t>th</a:t>
            </a:r>
            <a:r>
              <a:rPr lang="en-US" dirty="0" smtClean="0"/>
              <a:t> Aero Squadron, 7th Squad, and trained as an aero-mechanic. </a:t>
            </a:r>
          </a:p>
          <a:p>
            <a:r>
              <a:rPr lang="en-US" dirty="0" smtClean="0"/>
              <a:t>He served in France during World War I.</a:t>
            </a:r>
          </a:p>
          <a:p>
            <a:r>
              <a:rPr lang="en-US" dirty="0" smtClean="0"/>
              <a:t>	During his service, he reportedly sustained injuries due to his</a:t>
            </a:r>
          </a:p>
          <a:p>
            <a:r>
              <a:rPr lang="en-US" dirty="0" smtClean="0"/>
              <a:t> audacious and independent nature. According to Washington State </a:t>
            </a:r>
          </a:p>
          <a:p>
            <a:r>
              <a:rPr lang="en-US" dirty="0" smtClean="0"/>
              <a:t>Archives, Truman served overseas from January 24, 1918, until February 1, </a:t>
            </a:r>
          </a:p>
          <a:p>
            <a:r>
              <a:rPr lang="en-US" dirty="0" smtClean="0"/>
              <a:t>1919, but this record states he did not have wounds or injuries received in</a:t>
            </a:r>
          </a:p>
          <a:p>
            <a:r>
              <a:rPr lang="en-US" dirty="0" smtClean="0"/>
              <a:t> action and did not participate in any engagements. It also states he had a</a:t>
            </a:r>
          </a:p>
          <a:p>
            <a:r>
              <a:rPr lang="en-US" dirty="0" smtClean="0"/>
              <a:t> disability rating of zero at the time he was discharged.</a:t>
            </a:r>
          </a:p>
          <a:p>
            <a:r>
              <a:rPr lang="en-US" dirty="0" smtClean="0"/>
              <a:t>	While en route to Europe, his troopship, </a:t>
            </a:r>
            <a:r>
              <a:rPr lang="en-US" dirty="0" err="1" smtClean="0"/>
              <a:t>Tuscania</a:t>
            </a:r>
            <a:r>
              <a:rPr lang="en-US" dirty="0" smtClean="0"/>
              <a:t>, was sunk by a German U-boat in a torpedo attack off the coast of Ireland. Truman was honorably discharged on June 12, 1919, and he began prospecting, but failed to achieve his goal of becoming rich. He later became a bootlegger, smuggling alcohol from San Francisco to Washington during the Prohibition era.</a:t>
            </a:r>
          </a:p>
          <a:p>
            <a:r>
              <a:rPr lang="en-US" dirty="0" smtClean="0"/>
              <a:t>	At some point, Truman returned to Chehalis, Washington, where he ran an automotive service station called </a:t>
            </a:r>
            <a:r>
              <a:rPr lang="en-US" dirty="0" err="1" smtClean="0"/>
              <a:t>Harry's</a:t>
            </a:r>
            <a:r>
              <a:rPr lang="en-US" dirty="0" smtClean="0"/>
              <a:t> Sudden Service.  He also married the daughter of a sawmill owner; they had one daughter.</a:t>
            </a:r>
          </a:p>
          <a:p>
            <a:r>
              <a:rPr lang="en-US" dirty="0" smtClean="0"/>
              <a:t>	Truman grew tired of civilization after a few years and leased 50 acres (20 ha) from the Northern Pacific Railroad.  He settled near the base of (a) mountain and opened a gas station and a small grocery store.</a:t>
            </a:r>
          </a:p>
          <a:p>
            <a:r>
              <a:rPr lang="en-US" dirty="0" smtClean="0"/>
              <a:t>	During the 1930s, Truman divorced his first wife; he remarried in 1935. The second marriage was short, as he reportedly attempted to win arguments by throwing his wife into (the) lake, despite her inability to swim. He began dating a local girl, though he eventually married the girl's sister Edna, whom he called Edie. This third marriage held, and he and Edna operated (their) Lodge together until her death from a heart attack in 1978.</a:t>
            </a:r>
          </a:p>
          <a:p>
            <a:r>
              <a:rPr lang="en-US" dirty="0" smtClean="0"/>
              <a:t>	Truman became notorious for his antics, once getting a forest ranger drunk so that he could burn a pile of brush. He poached, stole gravel from the U.S. Forest Service, and fished on American Indian land with a fake game warden badge. Despite their knowledge of these criminal activities, local rangers failed to catch him in the act. The Washington state government later changed the state sales tax, but Truman kept charging the same rate at his lodge. A tax agency employee rented a boat from him, but refused to pay his tax rate, so Truman pushed him into (the) lake.</a:t>
            </a:r>
          </a:p>
          <a:p>
            <a:r>
              <a:rPr lang="en-US" dirty="0" smtClean="0"/>
              <a:t>	Truman was a fan of the cocktail drink consisting of </a:t>
            </a:r>
            <a:r>
              <a:rPr lang="en-US" dirty="0" err="1" smtClean="0"/>
              <a:t>Schenley</a:t>
            </a:r>
            <a:r>
              <a:rPr lang="en-US" dirty="0" smtClean="0"/>
              <a:t> whiskey and Coca-Cola. He owned a pink 1957 Cadillac, and he swore frequently. He loved discussing politics and reportedly hated Republicans, hippies, young children, and the elderly. He once refused to allow Supreme Court Justice William O. Douglas to stay at his lodge, dismissing him as an "old coot". He changed his mind when he learned Douglas' identity, chased him for 1 mile (1.6 km), to a neighboring lodge and convinced him to stay. When his wife Edna died in 1978, Truman closed his lodge and afterward only rented out a handful of boats and cabins during the summer.</a:t>
            </a:r>
          </a:p>
          <a:p>
            <a:r>
              <a:rPr lang="en-US" dirty="0" smtClean="0"/>
              <a:t>(continued on website)</a:t>
            </a:r>
          </a:p>
          <a:p>
            <a:endParaRPr lang="en-US" dirty="0" smtClean="0"/>
          </a:p>
          <a:p>
            <a:r>
              <a:rPr lang="en-US" dirty="0" smtClean="0">
                <a:hlinkClick r:id="rId4"/>
              </a:rPr>
              <a:t>https://military-history.fandom.com/wiki/Harry_Randall_Truman</a:t>
            </a:r>
            <a:endParaRPr lang="en-US" dirty="0" smtClean="0"/>
          </a:p>
          <a:p>
            <a:r>
              <a:rPr lang="en-US" dirty="0" smtClean="0"/>
              <a:t>	Truman was married three times: to Helen Irene (née Hughes), Marjorie (née Bennett), and Edna O. (née </a:t>
            </a:r>
            <a:r>
              <a:rPr lang="en-US" dirty="0" err="1" smtClean="0"/>
              <a:t>Henrickson</a:t>
            </a:r>
            <a:r>
              <a:rPr lang="en-US" dirty="0" smtClean="0"/>
              <a:t>). It is not clear when he married or separated from Hughes, but he married Bennett in 1935 and </a:t>
            </a:r>
            <a:r>
              <a:rPr lang="en-US" dirty="0" err="1" smtClean="0"/>
              <a:t>Henrickson</a:t>
            </a:r>
            <a:r>
              <a:rPr lang="en-US" dirty="0" smtClean="0"/>
              <a:t> in 1947.[1]</a:t>
            </a:r>
          </a:p>
          <a:p>
            <a:r>
              <a:rPr lang="en-US" dirty="0" smtClean="0"/>
              <a:t>	With Hughes, Truman had one daughter, Betty. She died August 4, 1961 in Sumner, Washington at the age of 39, predeceasing Truman by 19 years.</a:t>
            </a:r>
          </a:p>
          <a:p>
            <a:endParaRPr lang="en-US" dirty="0" smtClean="0"/>
          </a:p>
          <a:p>
            <a:endParaRPr lang="en-US" dirty="0" smtClean="0"/>
          </a:p>
        </p:txBody>
      </p:sp>
      <p:pic>
        <p:nvPicPr>
          <p:cNvPr id="2050" name="Picture 2"/>
          <p:cNvPicPr>
            <a:picLocks noChangeAspect="1" noChangeArrowheads="1"/>
          </p:cNvPicPr>
          <p:nvPr/>
        </p:nvPicPr>
        <p:blipFill>
          <a:blip r:embed="rId5" cstate="print"/>
          <a:srcRect l="23000" r="52000" b="55720"/>
          <a:stretch>
            <a:fillRect/>
          </a:stretch>
        </p:blipFill>
        <p:spPr bwMode="auto">
          <a:xfrm>
            <a:off x="7239000" y="76200"/>
            <a:ext cx="1828800" cy="2194560"/>
          </a:xfrm>
          <a:prstGeom prst="rect">
            <a:avLst/>
          </a:prstGeom>
          <a:noFill/>
          <a:ln w="9525">
            <a:noFill/>
            <a:miter lim="800000"/>
            <a:headEnd/>
            <a:tailEnd/>
          </a:ln>
          <a:effectLst/>
        </p:spPr>
      </p:pic>
      <p:pic>
        <p:nvPicPr>
          <p:cNvPr id="2051" name="Picture 3"/>
          <p:cNvPicPr>
            <a:picLocks noChangeAspect="1" noChangeArrowheads="1"/>
          </p:cNvPicPr>
          <p:nvPr/>
        </p:nvPicPr>
        <p:blipFill>
          <a:blip r:embed="rId6" cstate="print"/>
          <a:srcRect/>
          <a:stretch>
            <a:fillRect/>
          </a:stretch>
        </p:blipFill>
        <p:spPr bwMode="auto">
          <a:xfrm>
            <a:off x="7267366" y="2362200"/>
            <a:ext cx="1724234" cy="1771650"/>
          </a:xfrm>
          <a:prstGeom prst="rect">
            <a:avLst/>
          </a:prstGeom>
          <a:noFill/>
          <a:ln w="9525">
            <a:noFill/>
            <a:miter lim="800000"/>
            <a:headEnd/>
            <a:tailEnd/>
          </a:ln>
          <a:effectLst/>
        </p:spPr>
      </p:pic>
      <p:pic>
        <p:nvPicPr>
          <p:cNvPr id="2052" name="Picture 4"/>
          <p:cNvPicPr>
            <a:picLocks noChangeAspect="1" noChangeArrowheads="1"/>
          </p:cNvPicPr>
          <p:nvPr/>
        </p:nvPicPr>
        <p:blipFill>
          <a:blip r:embed="rId7" cstate="print"/>
          <a:srcRect/>
          <a:stretch>
            <a:fillRect/>
          </a:stretch>
        </p:blipFill>
        <p:spPr bwMode="auto">
          <a:xfrm>
            <a:off x="7391400" y="4191000"/>
            <a:ext cx="1600200" cy="2153804"/>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52400" y="838200"/>
            <a:ext cx="8991600" cy="5943599"/>
            <a:chOff x="152400" y="838200"/>
            <a:chExt cx="8991600" cy="5943599"/>
          </a:xfrm>
        </p:grpSpPr>
        <p:grpSp>
          <p:nvGrpSpPr>
            <p:cNvPr id="18" name="Group 17"/>
            <p:cNvGrpSpPr/>
            <p:nvPr/>
          </p:nvGrpSpPr>
          <p:grpSpPr>
            <a:xfrm>
              <a:off x="152400" y="838200"/>
              <a:ext cx="8991600" cy="5943599"/>
              <a:chOff x="152400" y="838200"/>
              <a:chExt cx="8991600" cy="5943599"/>
            </a:xfrm>
          </p:grpSpPr>
          <p:pic>
            <p:nvPicPr>
              <p:cNvPr id="9" name="Picture 2"/>
              <p:cNvPicPr>
                <a:picLocks noChangeAspect="1" noChangeArrowheads="1"/>
              </p:cNvPicPr>
              <p:nvPr/>
            </p:nvPicPr>
            <p:blipFill>
              <a:blip r:embed="rId3" cstate="print"/>
              <a:srcRect l="23000" r="52000" b="55720"/>
              <a:stretch>
                <a:fillRect/>
              </a:stretch>
            </p:blipFill>
            <p:spPr bwMode="auto">
              <a:xfrm>
                <a:off x="152400" y="838200"/>
                <a:ext cx="2032000" cy="2438400"/>
              </a:xfrm>
              <a:prstGeom prst="rect">
                <a:avLst/>
              </a:prstGeom>
              <a:noFill/>
              <a:ln w="9525">
                <a:noFill/>
                <a:miter lim="800000"/>
                <a:headEnd/>
                <a:tailEnd/>
              </a:ln>
              <a:effectLst/>
            </p:spPr>
          </p:pic>
          <p:sp>
            <p:nvSpPr>
              <p:cNvPr id="12" name="TextBox 11"/>
              <p:cNvSpPr txBox="1"/>
              <p:nvPr/>
            </p:nvSpPr>
            <p:spPr>
              <a:xfrm>
                <a:off x="2133600" y="838200"/>
                <a:ext cx="6934200" cy="4524315"/>
              </a:xfrm>
              <a:prstGeom prst="rect">
                <a:avLst/>
              </a:prstGeom>
              <a:noFill/>
            </p:spPr>
            <p:txBody>
              <a:bodyPr wrap="square" rtlCol="0">
                <a:spAutoFit/>
              </a:bodyPr>
              <a:lstStyle/>
              <a:p>
                <a:pPr>
                  <a:buFontTx/>
                  <a:buChar char="-"/>
                </a:pPr>
                <a:r>
                  <a:rPr lang="en-US" sz="3200" dirty="0" smtClean="0"/>
                  <a:t> 1896, born to foresters in WV</a:t>
                </a:r>
              </a:p>
              <a:p>
                <a:pPr>
                  <a:buFontTx/>
                  <a:buChar char="-"/>
                </a:pPr>
                <a:r>
                  <a:rPr lang="en-US" sz="3200" dirty="0" smtClean="0"/>
                  <a:t> family moves to farm in WA</a:t>
                </a:r>
              </a:p>
              <a:p>
                <a:pPr>
                  <a:buFontTx/>
                  <a:buChar char="-"/>
                </a:pPr>
                <a:r>
                  <a:rPr lang="en-US" sz="3200" dirty="0" smtClean="0"/>
                  <a:t> military service in WW1</a:t>
                </a:r>
              </a:p>
              <a:p>
                <a:pPr>
                  <a:buFontTx/>
                  <a:buChar char="-"/>
                </a:pPr>
                <a:r>
                  <a:rPr lang="en-US" sz="3200" dirty="0" smtClean="0"/>
                  <a:t> prospector, bootlegger</a:t>
                </a:r>
              </a:p>
              <a:p>
                <a:pPr>
                  <a:buFontTx/>
                  <a:buChar char="-"/>
                </a:pPr>
                <a:r>
                  <a:rPr lang="en-US" sz="3200" dirty="0" smtClean="0"/>
                  <a:t> leases RR wilderness land  </a:t>
                </a:r>
              </a:p>
              <a:p>
                <a:pPr>
                  <a:buFontTx/>
                  <a:buChar char="-"/>
                </a:pPr>
                <a:r>
                  <a:rPr lang="en-US" sz="3200" dirty="0" smtClean="0"/>
                  <a:t> opens a gas station/store</a:t>
                </a:r>
              </a:p>
              <a:p>
                <a:pPr>
                  <a:buFontTx/>
                  <a:buChar char="-"/>
                </a:pPr>
                <a:r>
                  <a:rPr lang="en-US" sz="3200" dirty="0" smtClean="0"/>
                  <a:t> with 3</a:t>
                </a:r>
                <a:r>
                  <a:rPr lang="en-US" sz="3200" baseline="30000" dirty="0" smtClean="0"/>
                  <a:t>rd</a:t>
                </a:r>
                <a:r>
                  <a:rPr lang="en-US" sz="3200" dirty="0" smtClean="0"/>
                  <a:t> wife Eddie, opens a</a:t>
                </a:r>
              </a:p>
              <a:p>
                <a:r>
                  <a:rPr lang="en-US" sz="3200" dirty="0" smtClean="0"/>
                  <a:t>   wilderness lodge</a:t>
                </a:r>
              </a:p>
              <a:p>
                <a:pPr>
                  <a:buFontTx/>
                  <a:buChar char="-"/>
                </a:pPr>
                <a:endParaRPr lang="en-US" sz="3200" dirty="0"/>
              </a:p>
            </p:txBody>
          </p:sp>
          <p:pic>
            <p:nvPicPr>
              <p:cNvPr id="13" name="Picture 2"/>
              <p:cNvPicPr>
                <a:picLocks noChangeAspect="1" noChangeArrowheads="1"/>
              </p:cNvPicPr>
              <p:nvPr/>
            </p:nvPicPr>
            <p:blipFill>
              <a:blip r:embed="rId4" cstate="print"/>
              <a:srcRect/>
              <a:stretch>
                <a:fillRect/>
              </a:stretch>
            </p:blipFill>
            <p:spPr bwMode="auto">
              <a:xfrm>
                <a:off x="7640370" y="838201"/>
                <a:ext cx="1427429" cy="3352800"/>
              </a:xfrm>
              <a:prstGeom prst="rect">
                <a:avLst/>
              </a:prstGeom>
              <a:noFill/>
              <a:ln w="9525">
                <a:noFill/>
                <a:miter lim="800000"/>
                <a:headEnd/>
                <a:tailEnd/>
              </a:ln>
              <a:effectLst/>
            </p:spPr>
          </p:pic>
          <p:pic>
            <p:nvPicPr>
              <p:cNvPr id="14" name="Picture 5" descr="Northern Pacific 1964 System Map | System map, Train posters, Railroad art"/>
              <p:cNvPicPr>
                <a:picLocks noChangeAspect="1" noChangeArrowheads="1"/>
              </p:cNvPicPr>
              <p:nvPr/>
            </p:nvPicPr>
            <p:blipFill>
              <a:blip r:embed="rId5" cstate="print"/>
              <a:srcRect/>
              <a:stretch>
                <a:fillRect/>
              </a:stretch>
            </p:blipFill>
            <p:spPr bwMode="auto">
              <a:xfrm>
                <a:off x="6629400" y="2057400"/>
                <a:ext cx="1337311" cy="1371600"/>
              </a:xfrm>
              <a:prstGeom prst="rect">
                <a:avLst/>
              </a:prstGeom>
              <a:noFill/>
            </p:spPr>
          </p:pic>
          <p:pic>
            <p:nvPicPr>
              <p:cNvPr id="15" name="Picture 4"/>
              <p:cNvPicPr>
                <a:picLocks noChangeAspect="1" noChangeArrowheads="1"/>
              </p:cNvPicPr>
              <p:nvPr/>
            </p:nvPicPr>
            <p:blipFill>
              <a:blip r:embed="rId6" cstate="print"/>
              <a:srcRect/>
              <a:stretch>
                <a:fillRect/>
              </a:stretch>
            </p:blipFill>
            <p:spPr bwMode="auto">
              <a:xfrm>
                <a:off x="152400" y="3429000"/>
                <a:ext cx="1885226" cy="3276600"/>
              </a:xfrm>
              <a:prstGeom prst="rect">
                <a:avLst/>
              </a:prstGeom>
              <a:noFill/>
              <a:ln w="9525">
                <a:noFill/>
                <a:miter lim="800000"/>
                <a:headEnd/>
                <a:tailEnd/>
              </a:ln>
              <a:effectLst/>
            </p:spPr>
          </p:pic>
          <p:sp useBgFill="1">
            <p:nvSpPr>
              <p:cNvPr id="16" name="TextBox 15"/>
              <p:cNvSpPr txBox="1"/>
              <p:nvPr/>
            </p:nvSpPr>
            <p:spPr>
              <a:xfrm>
                <a:off x="2057400" y="3429000"/>
                <a:ext cx="7086600" cy="861774"/>
              </a:xfrm>
              <a:prstGeom prst="rect">
                <a:avLst/>
              </a:prstGeom>
            </p:spPr>
            <p:txBody>
              <a:bodyPr wrap="square" rtlCol="0">
                <a:spAutoFit/>
              </a:bodyPr>
              <a:lstStyle/>
              <a:p>
                <a:pPr>
                  <a:lnSpc>
                    <a:spcPts val="6000"/>
                  </a:lnSpc>
                </a:pPr>
                <a:r>
                  <a:rPr lang="en-US" sz="4000" b="1" dirty="0" smtClean="0">
                    <a:solidFill>
                      <a:srgbClr val="FF0000"/>
                    </a:solidFill>
                  </a:rPr>
                  <a:t>Will he stay or will he go?</a:t>
                </a:r>
                <a:endParaRPr lang="en-US" sz="4000" b="1" dirty="0">
                  <a:solidFill>
                    <a:srgbClr val="FF0000"/>
                  </a:solidFill>
                </a:endParaRPr>
              </a:p>
            </p:txBody>
          </p:sp>
          <p:pic>
            <p:nvPicPr>
              <p:cNvPr id="17" name="Picture 3"/>
              <p:cNvPicPr>
                <a:picLocks noChangeAspect="1" noChangeArrowheads="1"/>
              </p:cNvPicPr>
              <p:nvPr/>
            </p:nvPicPr>
            <p:blipFill>
              <a:blip r:embed="rId7" cstate="print"/>
              <a:srcRect l="7459" t="8998" r="1163"/>
              <a:stretch>
                <a:fillRect/>
              </a:stretch>
            </p:blipFill>
            <p:spPr bwMode="auto">
              <a:xfrm>
                <a:off x="5334000" y="4267200"/>
                <a:ext cx="3733800" cy="2514599"/>
              </a:xfrm>
              <a:prstGeom prst="rect">
                <a:avLst/>
              </a:prstGeom>
              <a:noFill/>
              <a:ln w="9525">
                <a:noFill/>
                <a:miter lim="800000"/>
                <a:headEnd/>
                <a:tailEnd/>
              </a:ln>
              <a:effectLst/>
            </p:spPr>
          </p:pic>
        </p:grpSp>
        <p:pic>
          <p:nvPicPr>
            <p:cNvPr id="21" name="Picture 2"/>
            <p:cNvPicPr>
              <a:picLocks noChangeAspect="1" noChangeArrowheads="1"/>
            </p:cNvPicPr>
            <p:nvPr/>
          </p:nvPicPr>
          <p:blipFill>
            <a:blip r:embed="rId8" cstate="print"/>
            <a:srcRect/>
            <a:stretch>
              <a:fillRect/>
            </a:stretch>
          </p:blipFill>
          <p:spPr bwMode="auto">
            <a:xfrm>
              <a:off x="2133600" y="4876800"/>
              <a:ext cx="2971800" cy="1828801"/>
            </a:xfrm>
            <a:prstGeom prst="rect">
              <a:avLst/>
            </a:prstGeom>
            <a:noFill/>
            <a:ln w="9525">
              <a:noFill/>
              <a:miter lim="800000"/>
              <a:headEnd/>
              <a:tailEnd/>
            </a:ln>
            <a:effectLst/>
          </p:spPr>
        </p:pic>
      </p:grpSp>
      <p:sp>
        <p:nvSpPr>
          <p:cNvPr id="8" name="TextBox 7"/>
          <p:cNvSpPr txBox="1"/>
          <p:nvPr/>
        </p:nvSpPr>
        <p:spPr>
          <a:xfrm>
            <a:off x="533400" y="7203"/>
            <a:ext cx="4361900"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Harry R. Truman</a:t>
            </a:r>
            <a:endParaRPr lang="en-US" sz="4800" b="1" dirty="0">
              <a:solidFill>
                <a:schemeClr val="accent5">
                  <a:lumMod val="50000"/>
                </a:schemeClr>
              </a:solidFill>
              <a:effectLst>
                <a:outerShdw dist="50800" dir="7200000" algn="ctr" rotWithShape="0">
                  <a:schemeClr val="tx1"/>
                </a:outerShdw>
              </a:effectLst>
            </a:endParaRPr>
          </a:p>
        </p:txBody>
      </p:sp>
      <p:sp>
        <p:nvSpPr>
          <p:cNvPr id="10" name="TextBox 9"/>
          <p:cNvSpPr txBox="1"/>
          <p:nvPr/>
        </p:nvSpPr>
        <p:spPr>
          <a:xfrm>
            <a:off x="685800" y="0"/>
            <a:ext cx="3896580"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Lucille </a:t>
            </a:r>
            <a:r>
              <a:rPr lang="en-US" sz="4800" b="1" dirty="0" err="1" smtClean="0">
                <a:solidFill>
                  <a:schemeClr val="accent5">
                    <a:lumMod val="50000"/>
                  </a:schemeClr>
                </a:solidFill>
                <a:effectLst>
                  <a:outerShdw dist="50800" dir="7200000" algn="ctr" rotWithShape="0">
                    <a:schemeClr val="tx1"/>
                  </a:outerShdw>
                </a:effectLst>
              </a:rPr>
              <a:t>Vinyard</a:t>
            </a:r>
            <a:endParaRPr lang="en-US" sz="4800" b="1" dirty="0">
              <a:solidFill>
                <a:schemeClr val="accent5">
                  <a:lumMod val="50000"/>
                </a:schemeClr>
              </a:solidFill>
              <a:effectLst>
                <a:outerShdw dist="50800" dir="7200000" algn="ctr" rotWithShape="0">
                  <a:schemeClr val="tx1"/>
                </a:outerShdw>
              </a:effectLst>
            </a:endParaRPr>
          </a:p>
        </p:txBody>
      </p:sp>
      <p:pic>
        <p:nvPicPr>
          <p:cNvPr id="11" name="Picture 3"/>
          <p:cNvPicPr>
            <a:picLocks noChangeAspect="1" noChangeArrowheads="1"/>
          </p:cNvPicPr>
          <p:nvPr/>
        </p:nvPicPr>
        <p:blipFill>
          <a:blip r:embed="rId9" cstate="print"/>
          <a:srcRect l="7585" t="12584" r="60604" b="26837"/>
          <a:stretch>
            <a:fillRect/>
          </a:stretch>
        </p:blipFill>
        <p:spPr bwMode="auto">
          <a:xfrm>
            <a:off x="228600" y="3048000"/>
            <a:ext cx="2287345" cy="2880360"/>
          </a:xfrm>
          <a:prstGeom prst="rect">
            <a:avLst/>
          </a:prstGeom>
          <a:noFill/>
          <a:ln w="9525">
            <a:noFill/>
            <a:miter lim="800000"/>
            <a:headEnd/>
            <a:tailEnd/>
          </a:ln>
          <a:effectLst/>
        </p:spPr>
      </p:pic>
      <p:sp>
        <p:nvSpPr>
          <p:cNvPr id="5" name="TextBox 4"/>
          <p:cNvSpPr txBox="1"/>
          <p:nvPr/>
        </p:nvSpPr>
        <p:spPr>
          <a:xfrm>
            <a:off x="7548986" y="7203"/>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1896</a:t>
            </a:r>
          </a:p>
        </p:txBody>
      </p:sp>
      <p:sp>
        <p:nvSpPr>
          <p:cNvPr id="19" name="TextBox 18"/>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1900</a:t>
            </a:r>
          </a:p>
        </p:txBody>
      </p:sp>
      <p:sp>
        <p:nvSpPr>
          <p:cNvPr id="20" name="TextBox 19"/>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1910</a:t>
            </a:r>
          </a:p>
        </p:txBody>
      </p:sp>
      <p:sp>
        <p:nvSpPr>
          <p:cNvPr id="7" name="TextBox 6"/>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1918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22"/>
                                        </p:tgtEl>
                                      </p:cBhvr>
                                    </p:animEffect>
                                    <p:set>
                                      <p:cBhvr>
                                        <p:cTn id="7" dur="1" fill="hold">
                                          <p:stCondLst>
                                            <p:cond delay="1999"/>
                                          </p:stCondLst>
                                        </p:cTn>
                                        <p:tgtEl>
                                          <p:spTgt spid="22"/>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5"/>
                                        </p:tgtEl>
                                        <p:attrNameLst>
                                          <p:attrName>ppt_w</p:attrName>
                                        </p:attrNameLst>
                                      </p:cBhvr>
                                      <p:tavLst>
                                        <p:tav tm="0">
                                          <p:val>
                                            <p:strVal val="ppt_w"/>
                                          </p:val>
                                        </p:tav>
                                        <p:tav tm="100000">
                                          <p:val>
                                            <p:fltVal val="0"/>
                                          </p:val>
                                        </p:tav>
                                      </p:tavLst>
                                    </p:anim>
                                    <p:anim calcmode="lin" valueType="num">
                                      <p:cBhvr>
                                        <p:cTn id="10" dur="1000"/>
                                        <p:tgtEl>
                                          <p:spTgt spid="5"/>
                                        </p:tgtEl>
                                        <p:attrNameLst>
                                          <p:attrName>ppt_h</p:attrName>
                                        </p:attrNameLst>
                                      </p:cBhvr>
                                      <p:tavLst>
                                        <p:tav tm="0">
                                          <p:val>
                                            <p:strVal val="ppt_h"/>
                                          </p:val>
                                        </p:tav>
                                        <p:tav tm="100000">
                                          <p:val>
                                            <p:fltVal val="0"/>
                                          </p:val>
                                        </p:tav>
                                      </p:tavLst>
                                    </p:anim>
                                    <p:anim calcmode="lin" valueType="num">
                                      <p:cBhvr>
                                        <p:cTn id="11" dur="1000"/>
                                        <p:tgtEl>
                                          <p:spTgt spid="5"/>
                                        </p:tgtEl>
                                        <p:attrNameLst>
                                          <p:attrName>style.rotation</p:attrName>
                                        </p:attrNameLst>
                                      </p:cBhvr>
                                      <p:tavLst>
                                        <p:tav tm="0">
                                          <p:val>
                                            <p:fltVal val="0"/>
                                          </p:val>
                                        </p:tav>
                                        <p:tav tm="100000">
                                          <p:val>
                                            <p:fltVal val="360"/>
                                          </p:val>
                                        </p:tav>
                                      </p:tavLst>
                                    </p:anim>
                                    <p:animEffect transition="out" filter="fade">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1000" fill="hold"/>
                                        <p:tgtEl>
                                          <p:spTgt spid="19"/>
                                        </p:tgtEl>
                                        <p:attrNameLst>
                                          <p:attrName>ppt_w</p:attrName>
                                        </p:attrNameLst>
                                      </p:cBhvr>
                                      <p:tavLst>
                                        <p:tav tm="0">
                                          <p:val>
                                            <p:fltVal val="0"/>
                                          </p:val>
                                        </p:tav>
                                        <p:tav tm="100000">
                                          <p:val>
                                            <p:strVal val="#ppt_w"/>
                                          </p:val>
                                        </p:tav>
                                      </p:tavLst>
                                    </p:anim>
                                    <p:anim calcmode="lin" valueType="num">
                                      <p:cBhvr>
                                        <p:cTn id="17" dur="1000" fill="hold"/>
                                        <p:tgtEl>
                                          <p:spTgt spid="19"/>
                                        </p:tgtEl>
                                        <p:attrNameLst>
                                          <p:attrName>ppt_h</p:attrName>
                                        </p:attrNameLst>
                                      </p:cBhvr>
                                      <p:tavLst>
                                        <p:tav tm="0">
                                          <p:val>
                                            <p:fltVal val="0"/>
                                          </p:val>
                                        </p:tav>
                                        <p:tav tm="100000">
                                          <p:val>
                                            <p:strVal val="#ppt_h"/>
                                          </p:val>
                                        </p:tav>
                                      </p:tavLst>
                                    </p:anim>
                                    <p:anim calcmode="lin" valueType="num">
                                      <p:cBhvr>
                                        <p:cTn id="18" dur="1000" fill="hold"/>
                                        <p:tgtEl>
                                          <p:spTgt spid="19"/>
                                        </p:tgtEl>
                                        <p:attrNameLst>
                                          <p:attrName>style.rotation</p:attrName>
                                        </p:attrNameLst>
                                      </p:cBhvr>
                                      <p:tavLst>
                                        <p:tav tm="0">
                                          <p:val>
                                            <p:fltVal val="360"/>
                                          </p:val>
                                        </p:tav>
                                        <p:tav tm="100000">
                                          <p:val>
                                            <p:fltVal val="0"/>
                                          </p:val>
                                        </p:tav>
                                      </p:tavLst>
                                    </p:anim>
                                    <p:animEffect transition="in" filter="fade">
                                      <p:cBhvr>
                                        <p:cTn id="19" dur="1000"/>
                                        <p:tgtEl>
                                          <p:spTgt spid="19"/>
                                        </p:tgtEl>
                                      </p:cBhvr>
                                    </p:animEffect>
                                  </p:childTnLst>
                                </p:cTn>
                              </p:par>
                              <p:par>
                                <p:cTn id="20" presetID="49" presetClass="exit" presetSubtype="0" accel="100000" fill="hold" grpId="1" nodeType="withEffect">
                                  <p:stCondLst>
                                    <p:cond delay="500"/>
                                  </p:stCondLst>
                                  <p:childTnLst>
                                    <p:anim calcmode="lin" valueType="num">
                                      <p:cBhvr>
                                        <p:cTn id="21" dur="1000"/>
                                        <p:tgtEl>
                                          <p:spTgt spid="19"/>
                                        </p:tgtEl>
                                        <p:attrNameLst>
                                          <p:attrName>ppt_w</p:attrName>
                                        </p:attrNameLst>
                                      </p:cBhvr>
                                      <p:tavLst>
                                        <p:tav tm="0">
                                          <p:val>
                                            <p:strVal val="ppt_w"/>
                                          </p:val>
                                        </p:tav>
                                        <p:tav tm="100000">
                                          <p:val>
                                            <p:fltVal val="0"/>
                                          </p:val>
                                        </p:tav>
                                      </p:tavLst>
                                    </p:anim>
                                    <p:anim calcmode="lin" valueType="num">
                                      <p:cBhvr>
                                        <p:cTn id="22" dur="1000"/>
                                        <p:tgtEl>
                                          <p:spTgt spid="19"/>
                                        </p:tgtEl>
                                        <p:attrNameLst>
                                          <p:attrName>ppt_h</p:attrName>
                                        </p:attrNameLst>
                                      </p:cBhvr>
                                      <p:tavLst>
                                        <p:tav tm="0">
                                          <p:val>
                                            <p:strVal val="ppt_h"/>
                                          </p:val>
                                        </p:tav>
                                        <p:tav tm="100000">
                                          <p:val>
                                            <p:fltVal val="0"/>
                                          </p:val>
                                        </p:tav>
                                      </p:tavLst>
                                    </p:anim>
                                    <p:anim calcmode="lin" valueType="num">
                                      <p:cBhvr>
                                        <p:cTn id="23" dur="1000"/>
                                        <p:tgtEl>
                                          <p:spTgt spid="19"/>
                                        </p:tgtEl>
                                        <p:attrNameLst>
                                          <p:attrName>style.rotation</p:attrName>
                                        </p:attrNameLst>
                                      </p:cBhvr>
                                      <p:tavLst>
                                        <p:tav tm="0">
                                          <p:val>
                                            <p:fltVal val="0"/>
                                          </p:val>
                                        </p:tav>
                                        <p:tav tm="100000">
                                          <p:val>
                                            <p:fltVal val="360"/>
                                          </p:val>
                                        </p:tav>
                                      </p:tavLst>
                                    </p:anim>
                                    <p:animEffect transition="out" filter="fade">
                                      <p:cBhvr>
                                        <p:cTn id="24" dur="1000"/>
                                        <p:tgtEl>
                                          <p:spTgt spid="19"/>
                                        </p:tgtEl>
                                      </p:cBhvr>
                                    </p:animEffect>
                                    <p:set>
                                      <p:cBhvr>
                                        <p:cTn id="25" dur="1" fill="hold">
                                          <p:stCondLst>
                                            <p:cond delay="999"/>
                                          </p:stCondLst>
                                        </p:cTn>
                                        <p:tgtEl>
                                          <p:spTgt spid="19"/>
                                        </p:tgtEl>
                                        <p:attrNameLst>
                                          <p:attrName>style.visibility</p:attrName>
                                        </p:attrNameLst>
                                      </p:cBhvr>
                                      <p:to>
                                        <p:strVal val="hidden"/>
                                      </p:to>
                                    </p:set>
                                  </p:childTnLst>
                                </p:cTn>
                              </p:par>
                              <p:par>
                                <p:cTn id="26" presetID="49" presetClass="entr" presetSubtype="0" decel="100000" fill="hold" grpId="0" nodeType="withEffect">
                                  <p:stCondLst>
                                    <p:cond delay="50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fltVal val="0"/>
                                          </p:val>
                                        </p:tav>
                                        <p:tav tm="100000">
                                          <p:val>
                                            <p:strVal val="#ppt_w"/>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 calcmode="lin" valueType="num">
                                      <p:cBhvr>
                                        <p:cTn id="30" dur="1000" fill="hold"/>
                                        <p:tgtEl>
                                          <p:spTgt spid="20"/>
                                        </p:tgtEl>
                                        <p:attrNameLst>
                                          <p:attrName>style.rotation</p:attrName>
                                        </p:attrNameLst>
                                      </p:cBhvr>
                                      <p:tavLst>
                                        <p:tav tm="0">
                                          <p:val>
                                            <p:fltVal val="360"/>
                                          </p:val>
                                        </p:tav>
                                        <p:tav tm="100000">
                                          <p:val>
                                            <p:fltVal val="0"/>
                                          </p:val>
                                        </p:tav>
                                      </p:tavLst>
                                    </p:anim>
                                    <p:animEffect transition="in" filter="fade">
                                      <p:cBhvr>
                                        <p:cTn id="31" dur="1000"/>
                                        <p:tgtEl>
                                          <p:spTgt spid="20"/>
                                        </p:tgtEl>
                                      </p:cBhvr>
                                    </p:animEffect>
                                  </p:childTnLst>
                                </p:cTn>
                              </p:par>
                              <p:par>
                                <p:cTn id="32" presetID="49" presetClass="exit" presetSubtype="0" accel="100000" fill="hold" grpId="1" nodeType="withEffect">
                                  <p:stCondLst>
                                    <p:cond delay="1000"/>
                                  </p:stCondLst>
                                  <p:childTnLst>
                                    <p:anim calcmode="lin" valueType="num">
                                      <p:cBhvr>
                                        <p:cTn id="33" dur="1000"/>
                                        <p:tgtEl>
                                          <p:spTgt spid="20"/>
                                        </p:tgtEl>
                                        <p:attrNameLst>
                                          <p:attrName>ppt_w</p:attrName>
                                        </p:attrNameLst>
                                      </p:cBhvr>
                                      <p:tavLst>
                                        <p:tav tm="0">
                                          <p:val>
                                            <p:strVal val="ppt_w"/>
                                          </p:val>
                                        </p:tav>
                                        <p:tav tm="100000">
                                          <p:val>
                                            <p:fltVal val="0"/>
                                          </p:val>
                                        </p:tav>
                                      </p:tavLst>
                                    </p:anim>
                                    <p:anim calcmode="lin" valueType="num">
                                      <p:cBhvr>
                                        <p:cTn id="34" dur="1000"/>
                                        <p:tgtEl>
                                          <p:spTgt spid="20"/>
                                        </p:tgtEl>
                                        <p:attrNameLst>
                                          <p:attrName>ppt_h</p:attrName>
                                        </p:attrNameLst>
                                      </p:cBhvr>
                                      <p:tavLst>
                                        <p:tav tm="0">
                                          <p:val>
                                            <p:strVal val="ppt_h"/>
                                          </p:val>
                                        </p:tav>
                                        <p:tav tm="100000">
                                          <p:val>
                                            <p:fltVal val="0"/>
                                          </p:val>
                                        </p:tav>
                                      </p:tavLst>
                                    </p:anim>
                                    <p:anim calcmode="lin" valueType="num">
                                      <p:cBhvr>
                                        <p:cTn id="35" dur="1000"/>
                                        <p:tgtEl>
                                          <p:spTgt spid="20"/>
                                        </p:tgtEl>
                                        <p:attrNameLst>
                                          <p:attrName>style.rotation</p:attrName>
                                        </p:attrNameLst>
                                      </p:cBhvr>
                                      <p:tavLst>
                                        <p:tav tm="0">
                                          <p:val>
                                            <p:fltVal val="0"/>
                                          </p:val>
                                        </p:tav>
                                        <p:tav tm="100000">
                                          <p:val>
                                            <p:fltVal val="360"/>
                                          </p:val>
                                        </p:tav>
                                      </p:tavLst>
                                    </p:anim>
                                    <p:animEffect transition="out" filter="fade">
                                      <p:cBhvr>
                                        <p:cTn id="36" dur="1000"/>
                                        <p:tgtEl>
                                          <p:spTgt spid="20"/>
                                        </p:tgtEl>
                                      </p:cBhvr>
                                    </p:animEffect>
                                    <p:set>
                                      <p:cBhvr>
                                        <p:cTn id="37" dur="1" fill="hold">
                                          <p:stCondLst>
                                            <p:cond delay="999"/>
                                          </p:stCondLst>
                                        </p:cTn>
                                        <p:tgtEl>
                                          <p:spTgt spid="20"/>
                                        </p:tgtEl>
                                        <p:attrNameLst>
                                          <p:attrName>style.visibility</p:attrName>
                                        </p:attrNameLst>
                                      </p:cBhvr>
                                      <p:to>
                                        <p:strVal val="hidden"/>
                                      </p:to>
                                    </p:set>
                                  </p:childTnLst>
                                </p:cTn>
                              </p:par>
                              <p:par>
                                <p:cTn id="38" presetID="49" presetClass="entr" presetSubtype="0" decel="100000" fill="hold" grpId="0" nodeType="withEffect">
                                  <p:stCondLst>
                                    <p:cond delay="1000"/>
                                  </p:stCondLst>
                                  <p:childTnLst>
                                    <p:set>
                                      <p:cBhvr>
                                        <p:cTn id="39" dur="1" fill="hold">
                                          <p:stCondLst>
                                            <p:cond delay="0"/>
                                          </p:stCondLst>
                                        </p:cTn>
                                        <p:tgtEl>
                                          <p:spTgt spid="7"/>
                                        </p:tgtEl>
                                        <p:attrNameLst>
                                          <p:attrName>style.visibility</p:attrName>
                                        </p:attrNameLst>
                                      </p:cBhvr>
                                      <p:to>
                                        <p:strVal val="visible"/>
                                      </p:to>
                                    </p:set>
                                    <p:anim calcmode="lin" valueType="num">
                                      <p:cBhvr>
                                        <p:cTn id="40" dur="1000" fill="hold"/>
                                        <p:tgtEl>
                                          <p:spTgt spid="7"/>
                                        </p:tgtEl>
                                        <p:attrNameLst>
                                          <p:attrName>ppt_w</p:attrName>
                                        </p:attrNameLst>
                                      </p:cBhvr>
                                      <p:tavLst>
                                        <p:tav tm="0">
                                          <p:val>
                                            <p:fltVal val="0"/>
                                          </p:val>
                                        </p:tav>
                                        <p:tav tm="100000">
                                          <p:val>
                                            <p:strVal val="#ppt_w"/>
                                          </p:val>
                                        </p:tav>
                                      </p:tavLst>
                                    </p:anim>
                                    <p:anim calcmode="lin" valueType="num">
                                      <p:cBhvr>
                                        <p:cTn id="41" dur="1000" fill="hold"/>
                                        <p:tgtEl>
                                          <p:spTgt spid="7"/>
                                        </p:tgtEl>
                                        <p:attrNameLst>
                                          <p:attrName>ppt_h</p:attrName>
                                        </p:attrNameLst>
                                      </p:cBhvr>
                                      <p:tavLst>
                                        <p:tav tm="0">
                                          <p:val>
                                            <p:fltVal val="0"/>
                                          </p:val>
                                        </p:tav>
                                        <p:tav tm="100000">
                                          <p:val>
                                            <p:strVal val="#ppt_h"/>
                                          </p:val>
                                        </p:tav>
                                      </p:tavLst>
                                    </p:anim>
                                    <p:anim calcmode="lin" valueType="num">
                                      <p:cBhvr>
                                        <p:cTn id="42" dur="1000" fill="hold"/>
                                        <p:tgtEl>
                                          <p:spTgt spid="7"/>
                                        </p:tgtEl>
                                        <p:attrNameLst>
                                          <p:attrName>style.rotation</p:attrName>
                                        </p:attrNameLst>
                                      </p:cBhvr>
                                      <p:tavLst>
                                        <p:tav tm="0">
                                          <p:val>
                                            <p:fltVal val="360"/>
                                          </p:val>
                                        </p:tav>
                                        <p:tav tm="100000">
                                          <p:val>
                                            <p:fltVal val="0"/>
                                          </p:val>
                                        </p:tav>
                                      </p:tavLst>
                                    </p:anim>
                                    <p:animEffect transition="in" filter="fade">
                                      <p:cBhvr>
                                        <p:cTn id="43" dur="1000"/>
                                        <p:tgtEl>
                                          <p:spTgt spid="7"/>
                                        </p:tgtEl>
                                      </p:cBhvr>
                                    </p:animEffect>
                                  </p:childTnLst>
                                </p:cTn>
                              </p:par>
                              <p:par>
                                <p:cTn id="44" presetID="10" presetClass="exit" presetSubtype="0" fill="hold" grpId="0" nodeType="withEffect">
                                  <p:stCondLst>
                                    <p:cond delay="0"/>
                                  </p:stCondLst>
                                  <p:childTnLst>
                                    <p:animEffect transition="out" filter="fade">
                                      <p:cBhvr>
                                        <p:cTn id="45" dur="2000"/>
                                        <p:tgtEl>
                                          <p:spTgt spid="8"/>
                                        </p:tgtEl>
                                      </p:cBhvr>
                                    </p:animEffect>
                                    <p:set>
                                      <p:cBhvr>
                                        <p:cTn id="46" dur="1" fill="hold">
                                          <p:stCondLst>
                                            <p:cond delay="1999"/>
                                          </p:stCondLst>
                                        </p:cTn>
                                        <p:tgtEl>
                                          <p:spTgt spid="8"/>
                                        </p:tgtEl>
                                        <p:attrNameLst>
                                          <p:attrName>style.visibility</p:attrName>
                                        </p:attrNameLst>
                                      </p:cBhvr>
                                      <p:to>
                                        <p:strVal val="hidden"/>
                                      </p:to>
                                    </p:set>
                                  </p:childTnLst>
                                </p:cTn>
                              </p:par>
                              <p:par>
                                <p:cTn id="47" presetID="22" presetClass="entr" presetSubtype="8" fill="hold" grpId="0" nodeType="withEffect">
                                  <p:stCondLst>
                                    <p:cond delay="100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1000"/>
                                        <p:tgtEl>
                                          <p:spTgt spid="10"/>
                                        </p:tgtEl>
                                      </p:cBhvr>
                                    </p:animEffect>
                                  </p:childTnLst>
                                </p:cTn>
                              </p:par>
                              <p:par>
                                <p:cTn id="50" presetID="10" presetClass="entr" presetSubtype="0" fill="hold" nodeType="withEffect">
                                  <p:stCondLst>
                                    <p:cond delay="150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5" grpId="0"/>
      <p:bldP spid="19" grpId="0"/>
      <p:bldP spid="19" grpId="1"/>
      <p:bldP spid="20" grpId="0"/>
      <p:bldP spid="20" grpId="1"/>
      <p:bldP spid="7"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838200"/>
            <a:ext cx="9144000" cy="5016758"/>
          </a:xfrm>
          <a:prstGeom prst="rect">
            <a:avLst/>
          </a:prstGeom>
          <a:noFill/>
        </p:spPr>
        <p:txBody>
          <a:bodyPr wrap="square" rtlCol="0">
            <a:spAutoFit/>
          </a:bodyPr>
          <a:lstStyle/>
          <a:p>
            <a:pPr lvl="1">
              <a:buFontTx/>
              <a:buChar char="-"/>
            </a:pPr>
            <a:r>
              <a:rPr lang="en-US" sz="3200" dirty="0" smtClean="0"/>
              <a:t> 1918, born in California</a:t>
            </a:r>
          </a:p>
          <a:p>
            <a:pPr lvl="1">
              <a:buFontTx/>
              <a:buChar char="-"/>
            </a:pPr>
            <a:r>
              <a:rPr lang="en-US" sz="3200" dirty="0" smtClean="0"/>
              <a:t> environmental activist &amp; conservationist	</a:t>
            </a:r>
          </a:p>
          <a:p>
            <a:pPr lvl="1">
              <a:buFontTx/>
              <a:buChar char="-"/>
            </a:pPr>
            <a:r>
              <a:rPr lang="en-US" sz="3200" dirty="0" smtClean="0"/>
              <a:t> founder of </a:t>
            </a:r>
            <a:r>
              <a:rPr lang="en-US" sz="3200" dirty="0" err="1" smtClean="0"/>
              <a:t>Northcoast</a:t>
            </a:r>
            <a:r>
              <a:rPr lang="en-US" sz="3200" dirty="0" smtClean="0"/>
              <a:t> Environmental Center</a:t>
            </a:r>
          </a:p>
          <a:p>
            <a:pPr lvl="1">
              <a:buFontTx/>
              <a:buChar char="-"/>
            </a:pPr>
            <a:r>
              <a:rPr lang="en-US" sz="3200" dirty="0" smtClean="0"/>
              <a:t> works to designate:</a:t>
            </a:r>
          </a:p>
          <a:p>
            <a:r>
              <a:rPr lang="en-US" sz="3200" dirty="0" smtClean="0"/>
              <a:t>			Wild and Scenic Smith River</a:t>
            </a:r>
          </a:p>
          <a:p>
            <a:r>
              <a:rPr lang="en-US" sz="3200" dirty="0" smtClean="0"/>
              <a:t>			California Wilderness Act</a:t>
            </a:r>
          </a:p>
          <a:p>
            <a:r>
              <a:rPr lang="en-US" sz="3200" dirty="0" smtClean="0"/>
              <a:t>			Russian Wilderness Areas</a:t>
            </a:r>
          </a:p>
          <a:p>
            <a:r>
              <a:rPr lang="en-US" sz="3200" dirty="0" smtClean="0"/>
              <a:t>			Marble Mountains Wilderness </a:t>
            </a:r>
          </a:p>
          <a:p>
            <a:r>
              <a:rPr lang="en-US" sz="3200" dirty="0" smtClean="0"/>
              <a:t>			Trinity Alps Wilderness</a:t>
            </a:r>
          </a:p>
          <a:p>
            <a:endParaRPr lang="en-US" sz="3200" dirty="0"/>
          </a:p>
        </p:txBody>
      </p:sp>
      <p:pic>
        <p:nvPicPr>
          <p:cNvPr id="11267" name="Picture 3" descr="https://www.yournec.org/wp-content/uploads/2018/04/NEC-logo-design-with-text-under-not-circle-corrected-040818-300x258.png"/>
          <p:cNvPicPr>
            <a:picLocks noChangeAspect="1" noChangeArrowheads="1"/>
          </p:cNvPicPr>
          <p:nvPr/>
        </p:nvPicPr>
        <p:blipFill>
          <a:blip r:embed="rId3" cstate="print"/>
          <a:srcRect/>
          <a:stretch>
            <a:fillRect/>
          </a:stretch>
        </p:blipFill>
        <p:spPr bwMode="auto">
          <a:xfrm>
            <a:off x="5105400" y="2514600"/>
            <a:ext cx="3657600" cy="3145537"/>
          </a:xfrm>
          <a:prstGeom prst="rect">
            <a:avLst/>
          </a:prstGeom>
          <a:noFill/>
        </p:spPr>
      </p:pic>
      <p:sp>
        <p:nvSpPr>
          <p:cNvPr id="7" name="TextBox 6"/>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1918</a:t>
            </a:r>
          </a:p>
        </p:txBody>
      </p:sp>
      <p:sp>
        <p:nvSpPr>
          <p:cNvPr id="10" name="TextBox 9"/>
          <p:cNvSpPr txBox="1"/>
          <p:nvPr/>
        </p:nvSpPr>
        <p:spPr>
          <a:xfrm>
            <a:off x="685800" y="0"/>
            <a:ext cx="3896580"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Lucille </a:t>
            </a:r>
            <a:r>
              <a:rPr lang="en-US" sz="4800" b="1" dirty="0" err="1" smtClean="0">
                <a:solidFill>
                  <a:schemeClr val="accent5">
                    <a:lumMod val="50000"/>
                  </a:schemeClr>
                </a:solidFill>
                <a:effectLst>
                  <a:outerShdw dist="50800" dir="7200000" algn="ctr" rotWithShape="0">
                    <a:schemeClr val="tx1"/>
                  </a:outerShdw>
                </a:effectLst>
              </a:rPr>
              <a:t>Vinyard</a:t>
            </a:r>
            <a:endParaRPr lang="en-US" sz="4800" b="1" dirty="0">
              <a:solidFill>
                <a:schemeClr val="accent5">
                  <a:lumMod val="50000"/>
                </a:schemeClr>
              </a:solidFill>
              <a:effectLst>
                <a:outerShdw dist="50800" dir="7200000" algn="ctr" rotWithShape="0">
                  <a:schemeClr val="tx1"/>
                </a:outerShdw>
              </a:effectLst>
            </a:endParaRPr>
          </a:p>
        </p:txBody>
      </p:sp>
      <p:pic>
        <p:nvPicPr>
          <p:cNvPr id="6" name="Picture 3"/>
          <p:cNvPicPr>
            <a:picLocks noChangeAspect="1" noChangeArrowheads="1"/>
          </p:cNvPicPr>
          <p:nvPr/>
        </p:nvPicPr>
        <p:blipFill>
          <a:blip r:embed="rId4" cstate="print"/>
          <a:srcRect l="7585" t="12584" r="60604" b="26837"/>
          <a:stretch>
            <a:fillRect/>
          </a:stretch>
        </p:blipFill>
        <p:spPr bwMode="auto">
          <a:xfrm>
            <a:off x="228600" y="3044952"/>
            <a:ext cx="2286000" cy="2878666"/>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cstate="print"/>
          <a:srcRect/>
          <a:stretch>
            <a:fillRect/>
          </a:stretch>
        </p:blipFill>
        <p:spPr bwMode="auto">
          <a:xfrm>
            <a:off x="4267200" y="3352800"/>
            <a:ext cx="2109763" cy="2478336"/>
          </a:xfrm>
          <a:prstGeom prst="rect">
            <a:avLst/>
          </a:prstGeom>
          <a:noFill/>
          <a:ln w="9525">
            <a:noFill/>
            <a:miter lim="800000"/>
            <a:headEnd/>
            <a:tailEnd/>
          </a:ln>
          <a:effectLst/>
        </p:spPr>
      </p:pic>
      <p:pic>
        <p:nvPicPr>
          <p:cNvPr id="1027" name="Picture 3"/>
          <p:cNvPicPr>
            <a:picLocks noChangeAspect="1" noChangeArrowheads="1"/>
          </p:cNvPicPr>
          <p:nvPr/>
        </p:nvPicPr>
        <p:blipFill>
          <a:blip r:embed="rId6" cstate="print"/>
          <a:srcRect/>
          <a:stretch>
            <a:fillRect/>
          </a:stretch>
        </p:blipFill>
        <p:spPr bwMode="auto">
          <a:xfrm>
            <a:off x="3994071" y="4267200"/>
            <a:ext cx="2863929" cy="1752600"/>
          </a:xfrm>
          <a:prstGeom prst="rect">
            <a:avLst/>
          </a:prstGeom>
          <a:noFill/>
          <a:ln w="9525">
            <a:noFill/>
            <a:miter lim="800000"/>
            <a:headEnd/>
            <a:tailEnd/>
          </a:ln>
          <a:effectLst/>
        </p:spPr>
      </p:pic>
      <p:sp>
        <p:nvSpPr>
          <p:cNvPr id="12" name="TextBox 11"/>
          <p:cNvSpPr txBox="1"/>
          <p:nvPr/>
        </p:nvSpPr>
        <p:spPr>
          <a:xfrm>
            <a:off x="1166106" y="5943600"/>
            <a:ext cx="6225294" cy="830997"/>
          </a:xfrm>
          <a:prstGeom prst="rect">
            <a:avLst/>
          </a:prstGeom>
          <a:noFill/>
        </p:spPr>
        <p:txBody>
          <a:bodyPr wrap="none" rtlCol="0">
            <a:spAutoFit/>
          </a:bodyPr>
          <a:lstStyle/>
          <a:p>
            <a:r>
              <a:rPr lang="en-US" sz="4800" b="1" dirty="0" smtClean="0">
                <a:solidFill>
                  <a:srgbClr val="FF0000"/>
                </a:solidFill>
                <a:effectLst>
                  <a:outerShdw dist="50800" dir="7200000" algn="ctr" rotWithShape="0">
                    <a:schemeClr val="tx1"/>
                  </a:outerShdw>
                </a:effectLst>
              </a:rPr>
              <a:t>What’s the connection?</a:t>
            </a:r>
          </a:p>
        </p:txBody>
      </p:sp>
      <p:sp>
        <p:nvSpPr>
          <p:cNvPr id="13" name="Left-Right Arrow 12"/>
          <p:cNvSpPr/>
          <p:nvPr/>
        </p:nvSpPr>
        <p:spPr>
          <a:xfrm>
            <a:off x="2514600" y="4038600"/>
            <a:ext cx="2667000" cy="685800"/>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5152048" y="2438400"/>
            <a:ext cx="3763352" cy="3429000"/>
            <a:chOff x="5152048" y="2438400"/>
            <a:chExt cx="3763352" cy="3429000"/>
          </a:xfrm>
        </p:grpSpPr>
        <p:pic>
          <p:nvPicPr>
            <p:cNvPr id="1030" name="Picture 6"/>
            <p:cNvPicPr>
              <a:picLocks noChangeAspect="1" noChangeArrowheads="1"/>
            </p:cNvPicPr>
            <p:nvPr/>
          </p:nvPicPr>
          <p:blipFill>
            <a:blip r:embed="rId7" cstate="print"/>
            <a:srcRect/>
            <a:stretch>
              <a:fillRect/>
            </a:stretch>
          </p:blipFill>
          <p:spPr bwMode="auto">
            <a:xfrm>
              <a:off x="5152048" y="2514600"/>
              <a:ext cx="3687152" cy="3352800"/>
            </a:xfrm>
            <a:prstGeom prst="rect">
              <a:avLst/>
            </a:prstGeom>
            <a:noFill/>
            <a:ln w="9525">
              <a:noFill/>
              <a:miter lim="800000"/>
              <a:headEnd/>
              <a:tailEnd/>
            </a:ln>
            <a:effectLst/>
          </p:spPr>
        </p:pic>
        <p:grpSp>
          <p:nvGrpSpPr>
            <p:cNvPr id="16" name="Group 15"/>
            <p:cNvGrpSpPr/>
            <p:nvPr/>
          </p:nvGrpSpPr>
          <p:grpSpPr>
            <a:xfrm>
              <a:off x="6327897" y="2438400"/>
              <a:ext cx="2587503" cy="461665"/>
              <a:chOff x="6327897" y="2438400"/>
              <a:chExt cx="2587503" cy="461665"/>
            </a:xfrm>
          </p:grpSpPr>
          <p:sp>
            <p:nvSpPr>
              <p:cNvPr id="15" name="Rectangle 14"/>
              <p:cNvSpPr/>
              <p:nvPr/>
            </p:nvSpPr>
            <p:spPr>
              <a:xfrm>
                <a:off x="6400800" y="2514600"/>
                <a:ext cx="2438400" cy="304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327897" y="2438400"/>
                <a:ext cx="2587503" cy="461665"/>
              </a:xfrm>
              <a:prstGeom prst="rect">
                <a:avLst/>
              </a:prstGeom>
              <a:noFill/>
            </p:spPr>
            <p:txBody>
              <a:bodyPr wrap="none" rtlCol="0">
                <a:spAutoFit/>
              </a:bodyPr>
              <a:lstStyle/>
              <a:p>
                <a:r>
                  <a:rPr lang="en-US" sz="2400" dirty="0" smtClean="0"/>
                  <a:t>Lyndon &amp; Lady Bird</a:t>
                </a:r>
                <a:endParaRPr lang="en-US" sz="2400" dirty="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267"/>
                                        </p:tgtEl>
                                        <p:attrNameLst>
                                          <p:attrName>style.visibility</p:attrName>
                                        </p:attrNameLst>
                                      </p:cBhvr>
                                      <p:to>
                                        <p:strVal val="visible"/>
                                      </p:to>
                                    </p:set>
                                    <p:animEffect transition="in" filter="fade">
                                      <p:cBhvr>
                                        <p:cTn id="20" dur="1000"/>
                                        <p:tgtEl>
                                          <p:spTgt spid="1126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1000" fill="hold"/>
                                        <p:tgtEl>
                                          <p:spTgt spid="11267"/>
                                        </p:tgtEl>
                                      </p:cBhvr>
                                      <p:by x="60000" y="60000"/>
                                    </p:animScale>
                                  </p:childTnLst>
                                </p:cTn>
                              </p:par>
                              <p:par>
                                <p:cTn id="25" presetID="42" presetClass="path" presetSubtype="0" fill="hold" nodeType="withEffect">
                                  <p:stCondLst>
                                    <p:cond delay="0"/>
                                  </p:stCondLst>
                                  <p:childTnLst>
                                    <p:animMotion origin="layout" path="M -3.33333E-6 -4.50867E-6 L 0.13334 0.23723 " pathEditMode="relative" rAng="0" ptsTypes="AA">
                                      <p:cBhvr>
                                        <p:cTn id="26" dur="1000" fill="hold"/>
                                        <p:tgtEl>
                                          <p:spTgt spid="11267"/>
                                        </p:tgtEl>
                                        <p:attrNameLst>
                                          <p:attrName>ppt_x</p:attrName>
                                          <p:attrName>ppt_y</p:attrName>
                                        </p:attrNameLst>
                                      </p:cBhvr>
                                      <p:rCtr x="67" y="119"/>
                                    </p:animMotion>
                                  </p:childTnLst>
                                </p:cTn>
                              </p:par>
                              <p:par>
                                <p:cTn id="27" presetID="10" presetClass="entr" presetSubtype="0" fill="hold"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fade">
                                      <p:cBhvr>
                                        <p:cTn id="29" dur="1000"/>
                                        <p:tgtEl>
                                          <p:spTgt spid="8">
                                            <p:txEl>
                                              <p:pRg st="3" end="3"/>
                                            </p:txEl>
                                          </p:spTgt>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fade">
                                      <p:cBhvr>
                                        <p:cTn id="33" dur="1000"/>
                                        <p:tgtEl>
                                          <p:spTgt spid="8">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fade">
                                      <p:cBhvr>
                                        <p:cTn id="36" dur="10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1000" fill="hold"/>
                                        <p:tgtEl>
                                          <p:spTgt spid="1026"/>
                                        </p:tgtEl>
                                      </p:cBhvr>
                                      <p:by x="60000" y="60000"/>
                                    </p:animScale>
                                  </p:childTnLst>
                                </p:cTn>
                              </p:par>
                              <p:par>
                                <p:cTn id="41" presetID="42" presetClass="path" presetSubtype="0" accel="50000" decel="50000" fill="hold" nodeType="withEffect">
                                  <p:stCondLst>
                                    <p:cond delay="0"/>
                                  </p:stCondLst>
                                  <p:childTnLst>
                                    <p:animMotion origin="layout" path="M -4.44444E-6 -5.20231E-7 L -0.22361 0.20809 " pathEditMode="relative" rAng="0" ptsTypes="AA">
                                      <p:cBhvr>
                                        <p:cTn id="42" dur="1000" fill="hold"/>
                                        <p:tgtEl>
                                          <p:spTgt spid="1026"/>
                                        </p:tgtEl>
                                        <p:attrNameLst>
                                          <p:attrName>ppt_x</p:attrName>
                                          <p:attrName>ppt_y</p:attrName>
                                        </p:attrNameLst>
                                      </p:cBhvr>
                                      <p:rCtr x="-112" y="104"/>
                                    </p:animMotion>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8">
                                            <p:txEl>
                                              <p:pRg st="5" end="5"/>
                                            </p:txEl>
                                          </p:spTgt>
                                        </p:tgtEl>
                                        <p:attrNameLst>
                                          <p:attrName>style.visibility</p:attrName>
                                        </p:attrNameLst>
                                      </p:cBhvr>
                                      <p:to>
                                        <p:strVal val="visible"/>
                                      </p:to>
                                    </p:set>
                                    <p:animEffect transition="in" filter="fade">
                                      <p:cBhvr>
                                        <p:cTn id="46" dur="1000"/>
                                        <p:tgtEl>
                                          <p:spTgt spid="8">
                                            <p:txEl>
                                              <p:pRg st="5" end="5"/>
                                            </p:txEl>
                                          </p:spTgt>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8">
                                            <p:txEl>
                                              <p:pRg st="6" end="6"/>
                                            </p:txEl>
                                          </p:spTgt>
                                        </p:tgtEl>
                                        <p:attrNameLst>
                                          <p:attrName>style.visibility</p:attrName>
                                        </p:attrNameLst>
                                      </p:cBhvr>
                                      <p:to>
                                        <p:strVal val="visible"/>
                                      </p:to>
                                    </p:set>
                                    <p:animEffect transition="in" filter="fade">
                                      <p:cBhvr>
                                        <p:cTn id="50" dur="1000"/>
                                        <p:tgtEl>
                                          <p:spTgt spid="8">
                                            <p:txEl>
                                              <p:pRg st="6" end="6"/>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027"/>
                                        </p:tgtEl>
                                        <p:attrNameLst>
                                          <p:attrName>style.visibility</p:attrName>
                                        </p:attrNameLst>
                                      </p:cBhvr>
                                      <p:to>
                                        <p:strVal val="visible"/>
                                      </p:to>
                                    </p:set>
                                    <p:animEffect transition="in" filter="fade">
                                      <p:cBhvr>
                                        <p:cTn id="53" dur="1000"/>
                                        <p:tgtEl>
                                          <p:spTgt spid="1027"/>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mph" presetSubtype="0" fill="hold" nodeType="clickEffect">
                                  <p:stCondLst>
                                    <p:cond delay="0"/>
                                  </p:stCondLst>
                                  <p:childTnLst>
                                    <p:animScale>
                                      <p:cBhvr>
                                        <p:cTn id="57" dur="1000" fill="hold"/>
                                        <p:tgtEl>
                                          <p:spTgt spid="1027"/>
                                        </p:tgtEl>
                                      </p:cBhvr>
                                      <p:by x="80000" y="80000"/>
                                    </p:animScale>
                                  </p:childTnLst>
                                </p:cTn>
                              </p:par>
                              <p:par>
                                <p:cTn id="58" presetID="42" presetClass="path" presetSubtype="0" accel="50000" decel="50000" fill="hold" nodeType="withEffect">
                                  <p:stCondLst>
                                    <p:cond delay="0"/>
                                  </p:stCondLst>
                                  <p:childTnLst>
                                    <p:animMotion origin="layout" path="M -2.77778E-6 -2.94798E-6 L 0.02327 0.11653 " pathEditMode="relative" rAng="0" ptsTypes="AA">
                                      <p:cBhvr>
                                        <p:cTn id="59" dur="1000" fill="hold"/>
                                        <p:tgtEl>
                                          <p:spTgt spid="1027"/>
                                        </p:tgtEl>
                                        <p:attrNameLst>
                                          <p:attrName>ppt_x</p:attrName>
                                          <p:attrName>ppt_y</p:attrName>
                                        </p:attrNameLst>
                                      </p:cBhvr>
                                      <p:rCtr x="12" y="58"/>
                                    </p:animMotion>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animEffect transition="in" filter="fade">
                                      <p:cBhvr>
                                        <p:cTn id="63" dur="1000"/>
                                        <p:tgtEl>
                                          <p:spTgt spid="8">
                                            <p:txEl>
                                              <p:pRg st="7" end="7"/>
                                            </p:txEl>
                                          </p:spTgt>
                                        </p:tgtEl>
                                      </p:cBhvr>
                                    </p:animEffect>
                                  </p:childTnLst>
                                </p:cTn>
                              </p:par>
                            </p:childTnLst>
                          </p:cTn>
                        </p:par>
                        <p:par>
                          <p:cTn id="64" fill="hold">
                            <p:stCondLst>
                              <p:cond delay="2000"/>
                            </p:stCondLst>
                            <p:childTnLst>
                              <p:par>
                                <p:cTn id="65" presetID="10" presetClass="entr" presetSubtype="0" fill="hold" nodeType="afterEffect">
                                  <p:stCondLst>
                                    <p:cond delay="0"/>
                                  </p:stCondLst>
                                  <p:childTnLst>
                                    <p:set>
                                      <p:cBhvr>
                                        <p:cTn id="66" dur="1" fill="hold">
                                          <p:stCondLst>
                                            <p:cond delay="0"/>
                                          </p:stCondLst>
                                        </p:cTn>
                                        <p:tgtEl>
                                          <p:spTgt spid="8">
                                            <p:txEl>
                                              <p:pRg st="8" end="8"/>
                                            </p:txEl>
                                          </p:spTgt>
                                        </p:tgtEl>
                                        <p:attrNameLst>
                                          <p:attrName>style.visibility</p:attrName>
                                        </p:attrNameLst>
                                      </p:cBhvr>
                                      <p:to>
                                        <p:strVal val="visible"/>
                                      </p:to>
                                    </p:set>
                                    <p:animEffect transition="in" filter="fade">
                                      <p:cBhvr>
                                        <p:cTn id="67" dur="1000"/>
                                        <p:tgtEl>
                                          <p:spTgt spid="8">
                                            <p:txEl>
                                              <p:pRg st="8" end="8"/>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00"/>
                                        <p:tgtEl>
                                          <p:spTgt spid="1026"/>
                                        </p:tgtEl>
                                      </p:cBhvr>
                                    </p:animEffect>
                                    <p:set>
                                      <p:cBhvr>
                                        <p:cTn id="72" dur="1" fill="hold">
                                          <p:stCondLst>
                                            <p:cond delay="999"/>
                                          </p:stCondLst>
                                        </p:cTn>
                                        <p:tgtEl>
                                          <p:spTgt spid="102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00"/>
                                        <p:tgtEl>
                                          <p:spTgt spid="1027"/>
                                        </p:tgtEl>
                                      </p:cBhvr>
                                    </p:animEffect>
                                    <p:set>
                                      <p:cBhvr>
                                        <p:cTn id="75" dur="1" fill="hold">
                                          <p:stCondLst>
                                            <p:cond delay="999"/>
                                          </p:stCondLst>
                                        </p:cTn>
                                        <p:tgtEl>
                                          <p:spTgt spid="1027"/>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11267"/>
                                        </p:tgtEl>
                                      </p:cBhvr>
                                    </p:animEffect>
                                    <p:set>
                                      <p:cBhvr>
                                        <p:cTn id="78" dur="1" fill="hold">
                                          <p:stCondLst>
                                            <p:cond delay="999"/>
                                          </p:stCondLst>
                                        </p:cTn>
                                        <p:tgtEl>
                                          <p:spTgt spid="11267"/>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8">
                                            <p:txEl>
                                              <p:pRg st="4" end="4"/>
                                            </p:txEl>
                                          </p:spTgt>
                                        </p:tgtEl>
                                      </p:cBhvr>
                                    </p:animEffect>
                                    <p:set>
                                      <p:cBhvr>
                                        <p:cTn id="81" dur="1" fill="hold">
                                          <p:stCondLst>
                                            <p:cond delay="999"/>
                                          </p:stCondLst>
                                        </p:cTn>
                                        <p:tgtEl>
                                          <p:spTgt spid="8">
                                            <p:txEl>
                                              <p:pRg st="4" end="4"/>
                                            </p:txEl>
                                          </p:spTgt>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1000"/>
                                        <p:tgtEl>
                                          <p:spTgt spid="8">
                                            <p:txEl>
                                              <p:pRg st="5" end="5"/>
                                            </p:txEl>
                                          </p:spTgt>
                                        </p:tgtEl>
                                      </p:cBhvr>
                                    </p:animEffect>
                                    <p:set>
                                      <p:cBhvr>
                                        <p:cTn id="84" dur="1" fill="hold">
                                          <p:stCondLst>
                                            <p:cond delay="999"/>
                                          </p:stCondLst>
                                        </p:cTn>
                                        <p:tgtEl>
                                          <p:spTgt spid="8">
                                            <p:txEl>
                                              <p:pRg st="5" end="5"/>
                                            </p:txEl>
                                          </p:spTgt>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1000"/>
                                        <p:tgtEl>
                                          <p:spTgt spid="8">
                                            <p:txEl>
                                              <p:pRg st="6" end="6"/>
                                            </p:txEl>
                                          </p:spTgt>
                                        </p:tgtEl>
                                      </p:cBhvr>
                                    </p:animEffect>
                                    <p:set>
                                      <p:cBhvr>
                                        <p:cTn id="87" dur="1" fill="hold">
                                          <p:stCondLst>
                                            <p:cond delay="999"/>
                                          </p:stCondLst>
                                        </p:cTn>
                                        <p:tgtEl>
                                          <p:spTgt spid="8">
                                            <p:txEl>
                                              <p:pRg st="6" end="6"/>
                                            </p:txEl>
                                          </p:spTgt>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1000"/>
                                        <p:tgtEl>
                                          <p:spTgt spid="8">
                                            <p:txEl>
                                              <p:pRg st="7" end="7"/>
                                            </p:txEl>
                                          </p:spTgt>
                                        </p:tgtEl>
                                      </p:cBhvr>
                                    </p:animEffect>
                                    <p:set>
                                      <p:cBhvr>
                                        <p:cTn id="90" dur="1" fill="hold">
                                          <p:stCondLst>
                                            <p:cond delay="999"/>
                                          </p:stCondLst>
                                        </p:cTn>
                                        <p:tgtEl>
                                          <p:spTgt spid="8">
                                            <p:txEl>
                                              <p:pRg st="7" end="7"/>
                                            </p:txEl>
                                          </p:spTgt>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1000"/>
                                        <p:tgtEl>
                                          <p:spTgt spid="8">
                                            <p:txEl>
                                              <p:pRg st="8" end="8"/>
                                            </p:txEl>
                                          </p:spTgt>
                                        </p:tgtEl>
                                      </p:cBhvr>
                                    </p:animEffect>
                                    <p:set>
                                      <p:cBhvr>
                                        <p:cTn id="93" dur="1" fill="hold">
                                          <p:stCondLst>
                                            <p:cond delay="999"/>
                                          </p:stCondLst>
                                        </p:cTn>
                                        <p:tgtEl>
                                          <p:spTgt spid="8">
                                            <p:txEl>
                                              <p:pRg st="8" end="8"/>
                                            </p:txEl>
                                          </p:spTgt>
                                        </p:tgtEl>
                                        <p:attrNameLst>
                                          <p:attrName>style.visibility</p:attrName>
                                        </p:attrNameLst>
                                      </p:cBhvr>
                                      <p:to>
                                        <p:strVal val="hidden"/>
                                      </p:to>
                                    </p:set>
                                  </p:childTnLst>
                                </p:cTn>
                              </p:par>
                            </p:childTnLst>
                          </p:cTn>
                        </p:par>
                        <p:par>
                          <p:cTn id="94" fill="hold">
                            <p:stCondLst>
                              <p:cond delay="1000"/>
                            </p:stCondLst>
                            <p:childTnLst>
                              <p:par>
                                <p:cTn id="95" presetID="22" presetClass="entr" presetSubtype="8" fill="hold" grpId="0" nodeType="after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wipe(left)">
                                      <p:cBhvr>
                                        <p:cTn id="97" dur="1000"/>
                                        <p:tgtEl>
                                          <p:spTgt spid="13"/>
                                        </p:tgtEl>
                                      </p:cBhvr>
                                    </p:animEffect>
                                  </p:childTnLst>
                                </p:cTn>
                              </p:par>
                            </p:childTnLst>
                          </p:cTn>
                        </p:par>
                        <p:par>
                          <p:cTn id="98" fill="hold">
                            <p:stCondLst>
                              <p:cond delay="2000"/>
                            </p:stCondLst>
                            <p:childTnLst>
                              <p:par>
                                <p:cTn id="99" presetID="10" presetClass="entr" presetSubtype="0" fill="hold" nodeType="after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1000"/>
                                        <p:tgtEl>
                                          <p:spTgt spid="1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2"/>
                                        </p:tgtEl>
                                        <p:attrNameLst>
                                          <p:attrName>style.visibility</p:attrName>
                                        </p:attrNameLst>
                                      </p:cBhvr>
                                      <p:to>
                                        <p:strVal val="visible"/>
                                      </p:to>
                                    </p:set>
                                    <p:animEffect transition="in" filter="fade">
                                      <p:cBhvr>
                                        <p:cTn id="10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6740307"/>
          </a:xfrm>
          <a:prstGeom prst="rect">
            <a:avLst/>
          </a:prstGeom>
        </p:spPr>
        <p:txBody>
          <a:bodyPr wrap="square">
            <a:spAutoFit/>
          </a:bodyPr>
          <a:lstStyle/>
          <a:p>
            <a:r>
              <a:rPr lang="en-US" b="1" dirty="0" smtClean="0"/>
              <a:t>Lucille </a:t>
            </a:r>
            <a:r>
              <a:rPr lang="en-US" b="1" dirty="0" err="1" smtClean="0"/>
              <a:t>Vinyard</a:t>
            </a:r>
            <a:r>
              <a:rPr lang="en-US" b="1" dirty="0" smtClean="0"/>
              <a:t> (1918-2016)</a:t>
            </a:r>
          </a:p>
          <a:p>
            <a:endParaRPr lang="en-US" dirty="0" smtClean="0"/>
          </a:p>
          <a:p>
            <a:r>
              <a:rPr lang="en-US" dirty="0" smtClean="0">
                <a:hlinkClick r:id="rId3"/>
              </a:rPr>
              <a:t>https://www.legacy.com/amp/obituaries/times-standard/179651111</a:t>
            </a:r>
            <a:endParaRPr lang="en-US" dirty="0" smtClean="0"/>
          </a:p>
          <a:p>
            <a:r>
              <a:rPr lang="en-US" dirty="0" smtClean="0"/>
              <a:t>	Lucille Bartlett (Hull) </a:t>
            </a:r>
            <a:r>
              <a:rPr lang="en-US" dirty="0" err="1" smtClean="0"/>
              <a:t>Vinyard</a:t>
            </a:r>
            <a:r>
              <a:rPr lang="en-US" dirty="0" smtClean="0"/>
              <a:t> was born Dec. 17, 1918 and died</a:t>
            </a:r>
          </a:p>
          <a:p>
            <a:r>
              <a:rPr lang="en-US" dirty="0" smtClean="0"/>
              <a:t> Dec. 30, 2015 in her home above Moonstone Beach, at the age of 97. </a:t>
            </a:r>
          </a:p>
          <a:p>
            <a:r>
              <a:rPr lang="en-US" dirty="0" smtClean="0"/>
              <a:t>Lucille was born in Santa Cruz to Gerald and Gladys Bartlett, the second</a:t>
            </a:r>
          </a:p>
          <a:p>
            <a:r>
              <a:rPr lang="en-US" dirty="0" smtClean="0"/>
              <a:t> of six children. Lucille was competitive in amateur skiing and golf. Later in her life she enjoyed fishing, hunting, hiking and backpacking.</a:t>
            </a:r>
          </a:p>
          <a:p>
            <a:r>
              <a:rPr lang="en-US" dirty="0" smtClean="0"/>
              <a:t>	During the 1970's she was elected  chair of the North Group</a:t>
            </a:r>
          </a:p>
          <a:p>
            <a:r>
              <a:rPr lang="en-US" dirty="0" smtClean="0"/>
              <a:t> and held this position for 8 years. Lucille was founding board member</a:t>
            </a:r>
          </a:p>
          <a:p>
            <a:r>
              <a:rPr lang="en-US" dirty="0" smtClean="0"/>
              <a:t> of the </a:t>
            </a:r>
            <a:r>
              <a:rPr lang="en-US" dirty="0" err="1" smtClean="0"/>
              <a:t>Northcoast</a:t>
            </a:r>
            <a:r>
              <a:rPr lang="en-US" dirty="0" smtClean="0"/>
              <a:t> Environmental Center, and she began working for passage of the California Coastal Zone Protection Act. During this time she also worked for the Wild and Scenic Smith River, the passage of the California Wilderness Act, and the designation of the Trinity Alps, Marble Mountains and Russian Wilderness Areas. From 1985 to 1990 Lucille coordinated the annual Coastal Clean-up Day for Humboldt and Del Norte Counties. </a:t>
            </a:r>
          </a:p>
          <a:p>
            <a:r>
              <a:rPr lang="en-US" dirty="0" smtClean="0"/>
              <a:t>	She held memberships in the following organizations: The Sierra Club, The Wilderness Society, American Wilderness Alliance, Defenders of Wildlife, California Wilderness Coalition, Friends of the River, The Nature Conservancy, Save-the-Redwoods League, The Audubon Society, League for Coastal Protection, Planning and Conservation League, Friends of Del Norte, Friends of the Earth; and others. Her awards included: Special Service Award (National Sierra Club), Woman of the Year Award, Certificate of Recognition from the State of California, and many others. 	</a:t>
            </a:r>
          </a:p>
          <a:p>
            <a:r>
              <a:rPr lang="en-US" dirty="0" smtClean="0"/>
              <a:t>(continued on website)</a:t>
            </a:r>
          </a:p>
          <a:p>
            <a:endParaRPr lang="en-US" dirty="0" smtClean="0"/>
          </a:p>
        </p:txBody>
      </p:sp>
      <p:pic>
        <p:nvPicPr>
          <p:cNvPr id="1027" name="Picture 3"/>
          <p:cNvPicPr>
            <a:picLocks noChangeAspect="1" noChangeArrowheads="1"/>
          </p:cNvPicPr>
          <p:nvPr/>
        </p:nvPicPr>
        <p:blipFill>
          <a:blip r:embed="rId4" cstate="print"/>
          <a:srcRect l="7585" t="12584" r="60604" b="26837"/>
          <a:stretch>
            <a:fillRect/>
          </a:stretch>
        </p:blipFill>
        <p:spPr bwMode="auto">
          <a:xfrm>
            <a:off x="6949888" y="76200"/>
            <a:ext cx="2117912" cy="2667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People of the Parks</a:t>
            </a:r>
          </a:p>
        </p:txBody>
      </p:sp>
      <p:grpSp>
        <p:nvGrpSpPr>
          <p:cNvPr id="29" name="Group 28"/>
          <p:cNvGrpSpPr/>
          <p:nvPr/>
        </p:nvGrpSpPr>
        <p:grpSpPr>
          <a:xfrm>
            <a:off x="0" y="0"/>
            <a:ext cx="9144000" cy="6774597"/>
            <a:chOff x="0" y="0"/>
            <a:chExt cx="9144000" cy="6774597"/>
          </a:xfrm>
        </p:grpSpPr>
        <p:sp>
          <p:nvSpPr>
            <p:cNvPr id="15" name="TextBox 14"/>
            <p:cNvSpPr txBox="1"/>
            <p:nvPr/>
          </p:nvSpPr>
          <p:spPr>
            <a:xfrm>
              <a:off x="0" y="838200"/>
              <a:ext cx="9144000" cy="2554545"/>
            </a:xfrm>
            <a:prstGeom prst="rect">
              <a:avLst/>
            </a:prstGeom>
            <a:noFill/>
          </p:spPr>
          <p:txBody>
            <a:bodyPr wrap="square" rtlCol="0">
              <a:spAutoFit/>
            </a:bodyPr>
            <a:lstStyle/>
            <a:p>
              <a:pPr lvl="1">
                <a:buFontTx/>
                <a:buChar char="-"/>
              </a:pPr>
              <a:r>
                <a:rPr lang="en-US" sz="3200" dirty="0" smtClean="0"/>
                <a:t> 1918, born in California</a:t>
              </a:r>
            </a:p>
            <a:p>
              <a:pPr lvl="1">
                <a:buFontTx/>
                <a:buChar char="-"/>
              </a:pPr>
              <a:r>
                <a:rPr lang="en-US" sz="3200" dirty="0" smtClean="0"/>
                <a:t> environmental activist &amp; conservationist	</a:t>
              </a:r>
            </a:p>
            <a:p>
              <a:pPr lvl="1">
                <a:buFontTx/>
                <a:buChar char="-"/>
              </a:pPr>
              <a:r>
                <a:rPr lang="en-US" sz="3200" dirty="0" smtClean="0"/>
                <a:t> founder of </a:t>
              </a:r>
              <a:r>
                <a:rPr lang="en-US" sz="3200" dirty="0" err="1" smtClean="0"/>
                <a:t>Northcoast</a:t>
              </a:r>
              <a:r>
                <a:rPr lang="en-US" sz="3200" dirty="0" smtClean="0"/>
                <a:t> Environmental Center</a:t>
              </a:r>
            </a:p>
            <a:p>
              <a:pPr lvl="1">
                <a:buFontTx/>
                <a:buChar char="-"/>
              </a:pPr>
              <a:r>
                <a:rPr lang="en-US" sz="3200" dirty="0" smtClean="0"/>
                <a:t> works to designate:</a:t>
              </a:r>
            </a:p>
            <a:p>
              <a:r>
                <a:rPr lang="en-US" sz="3200" dirty="0" smtClean="0"/>
                <a:t>			</a:t>
              </a:r>
              <a:endParaRPr lang="en-US" sz="3200" dirty="0"/>
            </a:p>
          </p:txBody>
        </p:sp>
        <p:pic>
          <p:nvPicPr>
            <p:cNvPr id="16" name="Picture 3" descr="https://www.yournec.org/wp-content/uploads/2018/04/NEC-logo-design-with-text-under-not-circle-corrected-040818-300x258.png"/>
            <p:cNvPicPr>
              <a:picLocks noChangeAspect="1" noChangeArrowheads="1"/>
            </p:cNvPicPr>
            <p:nvPr/>
          </p:nvPicPr>
          <p:blipFill>
            <a:blip r:embed="rId3" cstate="print"/>
            <a:srcRect/>
            <a:stretch>
              <a:fillRect/>
            </a:stretch>
          </p:blipFill>
          <p:spPr bwMode="auto">
            <a:xfrm>
              <a:off x="5105400" y="2514600"/>
              <a:ext cx="3657600" cy="3145537"/>
            </a:xfrm>
            <a:prstGeom prst="rect">
              <a:avLst/>
            </a:prstGeom>
            <a:noFill/>
          </p:spPr>
        </p:pic>
        <p:sp>
          <p:nvSpPr>
            <p:cNvPr id="17" name="TextBox 16"/>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1918</a:t>
              </a:r>
            </a:p>
          </p:txBody>
        </p:sp>
        <p:sp>
          <p:nvSpPr>
            <p:cNvPr id="18" name="TextBox 17"/>
            <p:cNvSpPr txBox="1"/>
            <p:nvPr/>
          </p:nvSpPr>
          <p:spPr>
            <a:xfrm>
              <a:off x="685800" y="0"/>
              <a:ext cx="3896580"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Lucille </a:t>
              </a:r>
              <a:r>
                <a:rPr lang="en-US" sz="4800" b="1" dirty="0" err="1" smtClean="0">
                  <a:solidFill>
                    <a:schemeClr val="accent5">
                      <a:lumMod val="50000"/>
                    </a:schemeClr>
                  </a:solidFill>
                  <a:effectLst>
                    <a:outerShdw dist="50800" dir="7200000" algn="ctr" rotWithShape="0">
                      <a:schemeClr val="tx1"/>
                    </a:outerShdw>
                  </a:effectLst>
                </a:rPr>
                <a:t>Vinyard</a:t>
              </a:r>
              <a:endParaRPr lang="en-US" sz="4800" b="1" dirty="0">
                <a:solidFill>
                  <a:schemeClr val="accent5">
                    <a:lumMod val="50000"/>
                  </a:schemeClr>
                </a:solidFill>
                <a:effectLst>
                  <a:outerShdw dist="50800" dir="7200000" algn="ctr" rotWithShape="0">
                    <a:schemeClr val="tx1"/>
                  </a:outerShdw>
                </a:effectLst>
              </a:endParaRPr>
            </a:p>
          </p:txBody>
        </p:sp>
        <p:pic>
          <p:nvPicPr>
            <p:cNvPr id="19" name="Picture 3"/>
            <p:cNvPicPr>
              <a:picLocks noChangeAspect="1" noChangeArrowheads="1"/>
            </p:cNvPicPr>
            <p:nvPr/>
          </p:nvPicPr>
          <p:blipFill>
            <a:blip r:embed="rId4" cstate="print"/>
            <a:srcRect l="7585" t="12584" r="60604" b="26837"/>
            <a:stretch>
              <a:fillRect/>
            </a:stretch>
          </p:blipFill>
          <p:spPr bwMode="auto">
            <a:xfrm>
              <a:off x="228600" y="3044952"/>
              <a:ext cx="2286000" cy="2878666"/>
            </a:xfrm>
            <a:prstGeom prst="rect">
              <a:avLst/>
            </a:prstGeom>
            <a:noFill/>
            <a:ln w="9525">
              <a:noFill/>
              <a:miter lim="800000"/>
              <a:headEnd/>
              <a:tailEnd/>
            </a:ln>
            <a:effectLst/>
          </p:spPr>
        </p:pic>
        <p:sp>
          <p:nvSpPr>
            <p:cNvPr id="22" name="TextBox 21"/>
            <p:cNvSpPr txBox="1"/>
            <p:nvPr/>
          </p:nvSpPr>
          <p:spPr>
            <a:xfrm>
              <a:off x="1166106" y="5943600"/>
              <a:ext cx="6225294" cy="830997"/>
            </a:xfrm>
            <a:prstGeom prst="rect">
              <a:avLst/>
            </a:prstGeom>
            <a:noFill/>
          </p:spPr>
          <p:txBody>
            <a:bodyPr wrap="none" rtlCol="0">
              <a:spAutoFit/>
            </a:bodyPr>
            <a:lstStyle/>
            <a:p>
              <a:r>
                <a:rPr lang="en-US" sz="4800" b="1" dirty="0" smtClean="0">
                  <a:solidFill>
                    <a:srgbClr val="FF0000"/>
                  </a:solidFill>
                  <a:effectLst>
                    <a:outerShdw dist="50800" dir="7200000" algn="ctr" rotWithShape="0">
                      <a:schemeClr val="tx1"/>
                    </a:outerShdw>
                  </a:effectLst>
                </a:rPr>
                <a:t>What’s the connection?</a:t>
              </a:r>
            </a:p>
          </p:txBody>
        </p:sp>
        <p:sp>
          <p:nvSpPr>
            <p:cNvPr id="23" name="Left-Right Arrow 22"/>
            <p:cNvSpPr/>
            <p:nvPr/>
          </p:nvSpPr>
          <p:spPr>
            <a:xfrm>
              <a:off x="2514600" y="4038600"/>
              <a:ext cx="2667000" cy="685800"/>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5152048" y="2438400"/>
              <a:ext cx="3763352" cy="3429000"/>
              <a:chOff x="5152048" y="2438400"/>
              <a:chExt cx="3763352" cy="3429000"/>
            </a:xfrm>
          </p:grpSpPr>
          <p:pic>
            <p:nvPicPr>
              <p:cNvPr id="25" name="Picture 6"/>
              <p:cNvPicPr>
                <a:picLocks noChangeAspect="1" noChangeArrowheads="1"/>
              </p:cNvPicPr>
              <p:nvPr/>
            </p:nvPicPr>
            <p:blipFill>
              <a:blip r:embed="rId5" cstate="print"/>
              <a:srcRect/>
              <a:stretch>
                <a:fillRect/>
              </a:stretch>
            </p:blipFill>
            <p:spPr bwMode="auto">
              <a:xfrm>
                <a:off x="5152048" y="2514600"/>
                <a:ext cx="3687152" cy="3352800"/>
              </a:xfrm>
              <a:prstGeom prst="rect">
                <a:avLst/>
              </a:prstGeom>
              <a:noFill/>
              <a:ln w="9525">
                <a:noFill/>
                <a:miter lim="800000"/>
                <a:headEnd/>
                <a:tailEnd/>
              </a:ln>
              <a:effectLst/>
            </p:spPr>
          </p:pic>
          <p:grpSp>
            <p:nvGrpSpPr>
              <p:cNvPr id="26" name="Group 15"/>
              <p:cNvGrpSpPr/>
              <p:nvPr/>
            </p:nvGrpSpPr>
            <p:grpSpPr>
              <a:xfrm>
                <a:off x="6327897" y="2438400"/>
                <a:ext cx="2587503" cy="461665"/>
                <a:chOff x="6327897" y="2438400"/>
                <a:chExt cx="2587503" cy="461665"/>
              </a:xfrm>
            </p:grpSpPr>
            <p:sp>
              <p:nvSpPr>
                <p:cNvPr id="27" name="Rectangle 26"/>
                <p:cNvSpPr/>
                <p:nvPr/>
              </p:nvSpPr>
              <p:spPr>
                <a:xfrm>
                  <a:off x="6400800" y="2514600"/>
                  <a:ext cx="2438400" cy="304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13"/>
                <p:cNvSpPr txBox="1"/>
                <p:nvPr/>
              </p:nvSpPr>
              <p:spPr>
                <a:xfrm>
                  <a:off x="6327897" y="2438400"/>
                  <a:ext cx="2587503" cy="461665"/>
                </a:xfrm>
                <a:prstGeom prst="rect">
                  <a:avLst/>
                </a:prstGeom>
                <a:noFill/>
              </p:spPr>
              <p:txBody>
                <a:bodyPr wrap="none" rtlCol="0">
                  <a:spAutoFit/>
                </a:bodyPr>
                <a:lstStyle/>
                <a:p>
                  <a:r>
                    <a:rPr lang="en-US" sz="2400" dirty="0" smtClean="0"/>
                    <a:t>Lyndon &amp; Lady Bird</a:t>
                  </a:r>
                  <a:endParaRPr lang="en-US" sz="2400" dirty="0"/>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9"/>
                                        </p:tgtEl>
                                      </p:cBhvr>
                                    </p:animEffect>
                                    <p:set>
                                      <p:cBhvr>
                                        <p:cTn id="7" dur="1" fill="hold">
                                          <p:stCondLst>
                                            <p:cond delay="999"/>
                                          </p:stCondLst>
                                        </p:cTn>
                                        <p:tgtEl>
                                          <p:spTgt spid="29"/>
                                        </p:tgtEl>
                                        <p:attrNameLst>
                                          <p:attrName>style.visibility</p:attrName>
                                        </p:attrNameLst>
                                      </p:cBhvr>
                                      <p:to>
                                        <p:strVal val="hidden"/>
                                      </p:to>
                                    </p:set>
                                  </p:childTnLst>
                                </p:cTn>
                              </p:par>
                              <p:par>
                                <p:cTn id="8" presetID="22" presetClass="entr" presetSubtype="8" fill="hold" grpId="1"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hlinkClick r:id="rId3" action="ppaction://hlinkpres?slideindex=1&amp;slidetitle="/>
          </p:cNvPr>
          <p:cNvSpPr txBox="1"/>
          <p:nvPr/>
        </p:nvSpPr>
        <p:spPr>
          <a:xfrm>
            <a:off x="0" y="1720840"/>
            <a:ext cx="9144000" cy="3416320"/>
          </a:xfrm>
          <a:prstGeom prst="rect">
            <a:avLst/>
          </a:prstGeom>
          <a:noFill/>
        </p:spPr>
        <p:txBody>
          <a:bodyPr wrap="square" rtlCol="0">
            <a:spAutoFit/>
          </a:bodyPr>
          <a:lstStyle/>
          <a:p>
            <a:pPr algn="ctr"/>
            <a:r>
              <a:rPr lang="en-US" sz="7200" dirty="0" smtClean="0"/>
              <a:t>UT </a:t>
            </a:r>
          </a:p>
          <a:p>
            <a:pPr algn="ctr"/>
            <a:r>
              <a:rPr lang="en-US" sz="7200" dirty="0" smtClean="0"/>
              <a:t>PLATE  TECTONICS RECONSTRUCTION</a:t>
            </a:r>
            <a:endParaRPr lang="en-US" sz="7200" dirty="0"/>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B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People of the Parks</a:t>
            </a:r>
          </a:p>
        </p:txBody>
      </p:sp>
      <p:sp>
        <p:nvSpPr>
          <p:cNvPr id="5" name="Rectangle 4"/>
          <p:cNvSpPr/>
          <p:nvPr/>
        </p:nvSpPr>
        <p:spPr>
          <a:xfrm>
            <a:off x="0" y="1"/>
            <a:ext cx="9144000" cy="609600"/>
          </a:xfrm>
          <a:prstGeom prst="rect">
            <a:avLst/>
          </a:prstGeom>
          <a:noFill/>
        </p:spPr>
        <p:txBody>
          <a:bodyPr wrap="square">
            <a:noAutofit/>
          </a:bodyPr>
          <a:lstStyle/>
          <a:p>
            <a:pPr algn="ctr"/>
            <a:r>
              <a:rPr lang="en-US" sz="4800" b="1" dirty="0" smtClean="0">
                <a:ln>
                  <a:solidFill>
                    <a:schemeClr val="accent5">
                      <a:lumMod val="50000"/>
                    </a:schemeClr>
                  </a:solidFill>
                </a:ln>
                <a:solidFill>
                  <a:srgbClr val="FF0000"/>
                </a:solidFill>
                <a:effectLst>
                  <a:outerShdw dist="50800" dir="7200000" algn="ctr" rotWithShape="0">
                    <a:schemeClr val="tx1"/>
                  </a:outerShdw>
                </a:effectLst>
              </a:rPr>
              <a:t>Where will we meet them?</a:t>
            </a:r>
            <a:endParaRPr lang="en-US" sz="4800" b="1" dirty="0">
              <a:ln>
                <a:solidFill>
                  <a:schemeClr val="accent5">
                    <a:lumMod val="50000"/>
                  </a:schemeClr>
                </a:solidFill>
              </a:ln>
              <a:solidFill>
                <a:srgbClr val="FF0000"/>
              </a:solidFill>
              <a:effectLst>
                <a:outerShdw dist="50800" dir="7200000" algn="ctr" rotWithShape="0">
                  <a:schemeClr val="tx1"/>
                </a:outerShdw>
              </a:effectLst>
            </a:endParaRPr>
          </a:p>
        </p:txBody>
      </p:sp>
      <p:sp>
        <p:nvSpPr>
          <p:cNvPr id="4" name="Rectangle 3"/>
          <p:cNvSpPr/>
          <p:nvPr/>
        </p:nvSpPr>
        <p:spPr>
          <a:xfrm>
            <a:off x="0" y="685800"/>
            <a:ext cx="9144000" cy="6370975"/>
          </a:xfrm>
          <a:prstGeom prst="rect">
            <a:avLst/>
          </a:prstGeom>
        </p:spPr>
        <p:txBody>
          <a:bodyPr wrap="square">
            <a:spAutoFit/>
          </a:bodyPr>
          <a:lstStyle/>
          <a:p>
            <a:pPr lvl="0" algn="ctr" eaLnBrk="0" fontAlgn="base" hangingPunct="0">
              <a:spcBef>
                <a:spcPct val="0"/>
              </a:spcBef>
              <a:spcAft>
                <a:spcPct val="0"/>
              </a:spcAft>
            </a:pPr>
            <a:r>
              <a:rPr lang="en-US" sz="3600" b="1" dirty="0" smtClean="0">
                <a:solidFill>
                  <a:srgbClr val="FF0000"/>
                </a:solidFill>
                <a:effectLst>
                  <a:outerShdw dist="50800" dir="7200000" algn="ctr" rotWithShape="0">
                    <a:schemeClr val="tx1"/>
                  </a:outerShdw>
                </a:effectLst>
                <a:latin typeface="Arial" pitchFamily="34" charset="0"/>
                <a:cs typeface="Calibri" pitchFamily="34" charset="0"/>
              </a:rPr>
              <a:t>First Arrivals</a:t>
            </a: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by LAND (</a:t>
            </a:r>
            <a:r>
              <a:rPr lang="en-US" sz="2600" dirty="0" err="1" smtClean="0">
                <a:effectLst>
                  <a:outerShdw dist="25400" dir="7200000" algn="ctr" rotWithShape="0">
                    <a:schemeClr val="tx1"/>
                  </a:outerShdw>
                </a:effectLst>
                <a:cs typeface="Calibri" pitchFamily="34" charset="0"/>
              </a:rPr>
              <a:t>Beringia</a:t>
            </a:r>
            <a:r>
              <a:rPr lang="en-US" sz="2600" dirty="0" smtClean="0">
                <a:effectLst>
                  <a:outerShdw dist="25400" dir="7200000" algn="ctr" rotWithShape="0">
                    <a:schemeClr val="tx1"/>
                  </a:outerShdw>
                </a:effectLst>
                <a:cs typeface="Calibri" pitchFamily="34" charset="0"/>
              </a:rPr>
              <a:t>) or by SEA</a:t>
            </a:r>
            <a:endParaRPr lang="en-US" sz="2600" b="1" dirty="0" smtClean="0">
              <a:solidFill>
                <a:srgbClr val="FF0000"/>
              </a:solidFill>
              <a:effectLst>
                <a:outerShdw dist="25400" dir="7200000" algn="ctr" rotWithShape="0">
                  <a:schemeClr val="tx1"/>
                </a:outerShdw>
              </a:effectLst>
              <a:cs typeface="Calibri" pitchFamily="34" charset="0"/>
            </a:endParaRPr>
          </a:p>
          <a:p>
            <a:pPr lvl="0" algn="ctr" eaLnBrk="0" fontAlgn="base" hangingPunct="0">
              <a:spcBef>
                <a:spcPct val="0"/>
              </a:spcBef>
              <a:spcAft>
                <a:spcPct val="0"/>
              </a:spcAft>
            </a:pPr>
            <a:r>
              <a:rPr lang="en-US" sz="3600" b="1" dirty="0" smtClean="0">
                <a:solidFill>
                  <a:srgbClr val="FF0000"/>
                </a:solidFill>
                <a:effectLst>
                  <a:outerShdw dist="50800" dir="7200000" algn="ctr" rotWithShape="0">
                    <a:schemeClr val="tx1"/>
                  </a:outerShdw>
                </a:effectLst>
                <a:latin typeface="Arial" pitchFamily="34" charset="0"/>
                <a:cs typeface="Calibri" pitchFamily="34" charset="0"/>
              </a:rPr>
              <a:t>Native Americans</a:t>
            </a: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Walter Harper, </a:t>
            </a:r>
            <a:r>
              <a:rPr lang="en-US" sz="2600" dirty="0" err="1" smtClean="0">
                <a:effectLst>
                  <a:outerShdw dist="25400" dir="7200000" algn="ctr" rotWithShape="0">
                    <a:schemeClr val="tx1"/>
                  </a:outerShdw>
                </a:effectLst>
                <a:cs typeface="Calibri" pitchFamily="34" charset="0"/>
              </a:rPr>
              <a:t>Toyatte</a:t>
            </a:r>
            <a:endParaRPr lang="en-US" sz="2600" b="1" dirty="0" smtClean="0">
              <a:solidFill>
                <a:srgbClr val="FF0000"/>
              </a:solidFill>
              <a:effectLst>
                <a:outerShdw dist="25400" dir="7200000" algn="ctr" rotWithShape="0">
                  <a:schemeClr val="tx1"/>
                </a:outerShdw>
              </a:effectLst>
              <a:cs typeface="Calibri" pitchFamily="34" charset="0"/>
            </a:endParaRPr>
          </a:p>
          <a:p>
            <a:pPr algn="ctr" eaLnBrk="0" fontAlgn="base" hangingPunct="0">
              <a:spcBef>
                <a:spcPct val="0"/>
              </a:spcBef>
              <a:spcAft>
                <a:spcPct val="0"/>
              </a:spcAft>
            </a:pPr>
            <a:r>
              <a:rPr lang="en-US" sz="3600" b="1" dirty="0" smtClean="0">
                <a:solidFill>
                  <a:srgbClr val="FF0000"/>
                </a:solidFill>
                <a:effectLst>
                  <a:outerShdw dist="50800" dir="7200000" algn="ctr" rotWithShape="0">
                    <a:schemeClr val="tx1"/>
                  </a:outerShdw>
                </a:effectLst>
                <a:latin typeface="Arial" pitchFamily="34" charset="0"/>
                <a:cs typeface="Calibri" pitchFamily="34" charset="0"/>
              </a:rPr>
              <a:t>Early Explorers</a:t>
            </a:r>
          </a:p>
          <a:p>
            <a:pPr algn="ctr" eaLnBrk="0" fontAlgn="base" hangingPunct="0">
              <a:spcBef>
                <a:spcPct val="0"/>
              </a:spcBef>
              <a:spcAft>
                <a:spcPct val="0"/>
              </a:spcAft>
            </a:pPr>
            <a:r>
              <a:rPr lang="en-US" sz="2600" dirty="0" smtClean="0">
                <a:effectLst>
                  <a:outerShdw dist="25400" dir="7200000" algn="ctr" rotWithShape="0">
                    <a:schemeClr val="tx1"/>
                  </a:outerShdw>
                </a:effectLst>
                <a:cs typeface="Arial" pitchFamily="34" charset="0"/>
              </a:rPr>
              <a:t>Lt. Henry Allen, Juan Cabrillo, </a:t>
            </a:r>
          </a:p>
          <a:p>
            <a:pPr algn="ctr" eaLnBrk="0" fontAlgn="base" hangingPunct="0">
              <a:spcBef>
                <a:spcPct val="0"/>
              </a:spcBef>
              <a:spcAft>
                <a:spcPct val="0"/>
              </a:spcAft>
            </a:pPr>
            <a:r>
              <a:rPr lang="en-US" sz="2600" dirty="0" err="1" smtClean="0">
                <a:effectLst>
                  <a:outerShdw dist="25400" dir="7200000" algn="ctr" rotWithShape="0">
                    <a:schemeClr val="tx1"/>
                  </a:outerShdw>
                </a:effectLst>
                <a:cs typeface="Arial" pitchFamily="34" charset="0"/>
              </a:rPr>
              <a:t>Po`alima</a:t>
            </a:r>
            <a:r>
              <a:rPr lang="en-US" sz="2600" dirty="0" smtClean="0">
                <a:effectLst>
                  <a:outerShdw dist="25400" dir="7200000" algn="ctr" rotWithShape="0">
                    <a:schemeClr val="tx1"/>
                  </a:outerShdw>
                </a:effectLst>
                <a:cs typeface="Arial" pitchFamily="34" charset="0"/>
              </a:rPr>
              <a:t>, Cpt. George Vancouver</a:t>
            </a:r>
          </a:p>
          <a:p>
            <a:pPr lvl="0" algn="ctr" eaLnBrk="0" fontAlgn="base" hangingPunct="0">
              <a:spcBef>
                <a:spcPct val="0"/>
              </a:spcBef>
              <a:spcAft>
                <a:spcPct val="0"/>
              </a:spcAft>
            </a:pPr>
            <a:r>
              <a:rPr lang="en-US" sz="3600" b="1" dirty="0" smtClean="0">
                <a:solidFill>
                  <a:srgbClr val="FF0000"/>
                </a:solidFill>
                <a:effectLst>
                  <a:outerShdw dist="50800" dir="7200000" algn="ctr" rotWithShape="0">
                    <a:schemeClr val="tx1"/>
                  </a:outerShdw>
                </a:effectLst>
                <a:latin typeface="Arial" pitchFamily="34" charset="0"/>
                <a:cs typeface="Calibri" pitchFamily="34" charset="0"/>
              </a:rPr>
              <a:t>New World Settlers</a:t>
            </a:r>
          </a:p>
          <a:p>
            <a:pPr algn="ctr"/>
            <a:r>
              <a:rPr lang="en-US" sz="2600" dirty="0" smtClean="0">
                <a:effectLst>
                  <a:outerShdw dist="25400" dir="7200000" algn="ctr" rotWithShape="0">
                    <a:schemeClr val="tx1"/>
                  </a:outerShdw>
                </a:effectLst>
              </a:rPr>
              <a:t>Elijah Davidson, Lucinda Davis, Anton &amp; Josepha </a:t>
            </a:r>
            <a:r>
              <a:rPr lang="en-US" sz="2600" dirty="0" err="1" smtClean="0">
                <a:effectLst>
                  <a:outerShdw dist="25400" dir="7200000" algn="ctr" rotWithShape="0">
                    <a:schemeClr val="tx1"/>
                  </a:outerShdw>
                </a:effectLst>
              </a:rPr>
              <a:t>Kestner</a:t>
            </a:r>
            <a:endParaRPr lang="en-US" sz="2600" dirty="0" smtClean="0">
              <a:effectLst>
                <a:outerShdw dist="25400" dir="7200000" algn="ctr" rotWithShape="0">
                  <a:schemeClr val="tx1"/>
                </a:outerShdw>
              </a:effectLst>
            </a:endParaRPr>
          </a:p>
          <a:p>
            <a:pPr algn="ctr"/>
            <a:r>
              <a:rPr lang="en-US" sz="2600" dirty="0" smtClean="0">
                <a:effectLst>
                  <a:outerShdw dist="25400" dir="7200000" algn="ctr" rotWithShape="0">
                    <a:schemeClr val="tx1"/>
                  </a:outerShdw>
                </a:effectLst>
              </a:rPr>
              <a:t>Franklin &amp; Mary Lowell, Mathias </a:t>
            </a:r>
            <a:r>
              <a:rPr lang="en-US" sz="2600" dirty="0" err="1" smtClean="0">
                <a:effectLst>
                  <a:outerShdw dist="25400" dir="7200000" algn="ctr" rotWithShape="0">
                    <a:schemeClr val="tx1"/>
                  </a:outerShdw>
                </a:effectLst>
              </a:rPr>
              <a:t>Supan</a:t>
            </a:r>
            <a:endParaRPr lang="en-US" sz="2600" dirty="0" smtClean="0">
              <a:effectLst>
                <a:outerShdw dist="25400" dir="7200000" algn="ctr" rotWithShape="0">
                  <a:schemeClr val="tx1"/>
                </a:outerShdw>
              </a:effectLst>
              <a:latin typeface="Arial" pitchFamily="34" charset="0"/>
              <a:cs typeface="Arial" pitchFamily="34" charset="0"/>
            </a:endParaRPr>
          </a:p>
          <a:p>
            <a:pPr lvl="0" algn="ctr" eaLnBrk="0" fontAlgn="base" hangingPunct="0">
              <a:spcBef>
                <a:spcPct val="0"/>
              </a:spcBef>
              <a:spcAft>
                <a:spcPct val="0"/>
              </a:spcAft>
            </a:pPr>
            <a:r>
              <a:rPr lang="en-US" sz="3600" b="1" dirty="0" smtClean="0">
                <a:solidFill>
                  <a:srgbClr val="FF0000"/>
                </a:solidFill>
                <a:effectLst>
                  <a:outerShdw dist="50800" dir="7200000" algn="ctr" rotWithShape="0">
                    <a:schemeClr val="tx1"/>
                  </a:outerShdw>
                </a:effectLst>
                <a:latin typeface="Arial" pitchFamily="34" charset="0"/>
                <a:cs typeface="Calibri" pitchFamily="34" charset="0"/>
              </a:rPr>
              <a:t>American Visionaries</a:t>
            </a: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Arial" pitchFamily="34" charset="0"/>
              </a:rPr>
              <a:t>Minerva Hoyt , John Muir, William Steel, Harry Truman,</a:t>
            </a: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Arial" pitchFamily="34" charset="0"/>
              </a:rPr>
              <a:t>Lucille </a:t>
            </a:r>
            <a:r>
              <a:rPr lang="en-US" sz="2600" dirty="0" err="1" smtClean="0">
                <a:effectLst>
                  <a:outerShdw dist="25400" dir="7200000" algn="ctr" rotWithShape="0">
                    <a:schemeClr val="tx1"/>
                  </a:outerShdw>
                </a:effectLst>
                <a:cs typeface="Arial" pitchFamily="34" charset="0"/>
              </a:rPr>
              <a:t>Vinyard</a:t>
            </a:r>
            <a:r>
              <a:rPr lang="en-US" sz="2600" dirty="0" smtClean="0">
                <a:effectLst>
                  <a:outerShdw dist="25400" dir="7200000" algn="ctr" rotWithShape="0">
                    <a:schemeClr val="tx1"/>
                  </a:outerShdw>
                </a:effectLst>
                <a:cs typeface="Arial" pitchFamily="34" charset="0"/>
              </a:rPr>
              <a:t>, Ira Williams, Colonel Charles Young</a:t>
            </a:r>
          </a:p>
          <a:p>
            <a:pPr lvl="0" algn="ctr" eaLnBrk="0" fontAlgn="base" hangingPunct="0">
              <a:spcBef>
                <a:spcPct val="0"/>
              </a:spcBef>
              <a:spcAft>
                <a:spcPct val="0"/>
              </a:spcAft>
            </a:pPr>
            <a:endParaRPr lang="en-US" sz="2000" b="1" dirty="0" smtClean="0">
              <a:solidFill>
                <a:srgbClr val="FF0000"/>
              </a:solidFill>
              <a:effectLst>
                <a:outerShdw dist="50800" dir="7200000" algn="ctr" rotWithShape="0">
                  <a:schemeClr val="tx1"/>
                </a:outerShdw>
              </a:effectLst>
              <a:latin typeface="Arial" pitchFamily="34" charset="0"/>
              <a:cs typeface="Arial" pitchFamily="34" charset="0"/>
            </a:endParaRPr>
          </a:p>
        </p:txBody>
      </p:sp>
      <p:pic>
        <p:nvPicPr>
          <p:cNvPr id="6" name="Picture 2"/>
          <p:cNvPicPr>
            <a:picLocks noChangeAspect="1" noChangeArrowheads="1"/>
          </p:cNvPicPr>
          <p:nvPr/>
        </p:nvPicPr>
        <p:blipFill>
          <a:blip r:embed="rId3" cstate="print"/>
          <a:srcRect/>
          <a:stretch>
            <a:fillRect/>
          </a:stretch>
        </p:blipFill>
        <p:spPr bwMode="auto">
          <a:xfrm>
            <a:off x="1646237" y="0"/>
            <a:ext cx="3535363" cy="689451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10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1000"/>
                                        <p:tgtEl>
                                          <p:spTgt spid="4">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1000"/>
                                        <p:tgtEl>
                                          <p:spTgt spid="4">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1000"/>
                                        <p:tgtEl>
                                          <p:spTgt spid="4">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fade">
                                      <p:cBhvr>
                                        <p:cTn id="34" dur="1000"/>
                                        <p:tgtEl>
                                          <p:spTgt spid="4">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1000"/>
                                        <p:tgtEl>
                                          <p:spTgt spid="4">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9" end="9"/>
                                            </p:txEl>
                                          </p:spTgt>
                                        </p:tgtEl>
                                        <p:attrNameLst>
                                          <p:attrName>style.visibility</p:attrName>
                                        </p:attrNameLst>
                                      </p:cBhvr>
                                      <p:to>
                                        <p:strVal val="visible"/>
                                      </p:to>
                                    </p:set>
                                    <p:animEffect transition="in" filter="fade">
                                      <p:cBhvr>
                                        <p:cTn id="40" dur="1000"/>
                                        <p:tgtEl>
                                          <p:spTgt spid="4">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animEffect transition="in" filter="fade">
                                      <p:cBhvr>
                                        <p:cTn id="45" dur="1000"/>
                                        <p:tgtEl>
                                          <p:spTgt spid="4">
                                            <p:txEl>
                                              <p:pRg st="10" end="10"/>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4">
                                            <p:txEl>
                                              <p:pRg st="11" end="11"/>
                                            </p:txEl>
                                          </p:spTgt>
                                        </p:tgtEl>
                                        <p:attrNameLst>
                                          <p:attrName>style.visibility</p:attrName>
                                        </p:attrNameLst>
                                      </p:cBhvr>
                                      <p:to>
                                        <p:strVal val="visible"/>
                                      </p:to>
                                    </p:set>
                                    <p:animEffect transition="in" filter="fade">
                                      <p:cBhvr>
                                        <p:cTn id="48" dur="1000"/>
                                        <p:tgtEl>
                                          <p:spTgt spid="4">
                                            <p:txEl>
                                              <p:pRg st="11" end="11"/>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4">
                                            <p:txEl>
                                              <p:pRg st="12" end="12"/>
                                            </p:txEl>
                                          </p:spTgt>
                                        </p:tgtEl>
                                        <p:attrNameLst>
                                          <p:attrName>style.visibility</p:attrName>
                                        </p:attrNameLst>
                                      </p:cBhvr>
                                      <p:to>
                                        <p:strVal val="visible"/>
                                      </p:to>
                                    </p:set>
                                    <p:animEffect transition="in" filter="fade">
                                      <p:cBhvr>
                                        <p:cTn id="51" dur="1000"/>
                                        <p:tgtEl>
                                          <p:spTgt spid="4">
                                            <p:txEl>
                                              <p:pRg st="12" end="1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0" fill="hold" grpId="0" nodeType="clickEffect">
                                  <p:stCondLst>
                                    <p:cond delay="0"/>
                                  </p:stCondLst>
                                  <p:childTnLst>
                                    <p:anim calcmode="lin" valueType="num">
                                      <p:cBhvr>
                                        <p:cTn id="55" dur="1000"/>
                                        <p:tgtEl>
                                          <p:spTgt spid="3"/>
                                        </p:tgtEl>
                                        <p:attrNameLst>
                                          <p:attrName>ppt_w</p:attrName>
                                        </p:attrNameLst>
                                      </p:cBhvr>
                                      <p:tavLst>
                                        <p:tav tm="0">
                                          <p:val>
                                            <p:strVal val="ppt_w"/>
                                          </p:val>
                                        </p:tav>
                                        <p:tav tm="100000">
                                          <p:val>
                                            <p:fltVal val="0"/>
                                          </p:val>
                                        </p:tav>
                                      </p:tavLst>
                                    </p:anim>
                                    <p:anim calcmode="lin" valueType="num">
                                      <p:cBhvr>
                                        <p:cTn id="56" dur="1000"/>
                                        <p:tgtEl>
                                          <p:spTgt spid="3"/>
                                        </p:tgtEl>
                                        <p:attrNameLst>
                                          <p:attrName>ppt_h</p:attrName>
                                        </p:attrNameLst>
                                      </p:cBhvr>
                                      <p:tavLst>
                                        <p:tav tm="0">
                                          <p:val>
                                            <p:strVal val="ppt_h"/>
                                          </p:val>
                                        </p:tav>
                                        <p:tav tm="100000">
                                          <p:val>
                                            <p:fltVal val="0"/>
                                          </p:val>
                                        </p:tav>
                                      </p:tavLst>
                                    </p:anim>
                                    <p:animEffect transition="out" filter="fade">
                                      <p:cBhvr>
                                        <p:cTn id="57" dur="1000"/>
                                        <p:tgtEl>
                                          <p:spTgt spid="3"/>
                                        </p:tgtEl>
                                      </p:cBhvr>
                                    </p:animEffect>
                                    <p:set>
                                      <p:cBhvr>
                                        <p:cTn id="58" dur="1" fill="hold">
                                          <p:stCondLst>
                                            <p:cond delay="999"/>
                                          </p:stCondLst>
                                        </p:cTn>
                                        <p:tgtEl>
                                          <p:spTgt spid="3"/>
                                        </p:tgtEl>
                                        <p:attrNameLst>
                                          <p:attrName>style.visibility</p:attrName>
                                        </p:attrNameLst>
                                      </p:cBhvr>
                                      <p:to>
                                        <p:strVal val="hidden"/>
                                      </p:to>
                                    </p:set>
                                  </p:childTnLst>
                                </p:cTn>
                              </p:par>
                              <p:par>
                                <p:cTn id="59" presetID="10" presetClass="entr" presetSubtype="0" fill="hold" grpId="0" nodeType="withEffect">
                                  <p:stCondLst>
                                    <p:cond delay="50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0"/>
                                        <p:tgtEl>
                                          <p:spTgt spid="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1000"/>
                                        <p:tgtEl>
                                          <p:spTgt spid="4">
                                            <p:txEl>
                                              <p:pRg st="0" end="0"/>
                                            </p:txEl>
                                          </p:spTgt>
                                        </p:tgtEl>
                                      </p:cBhvr>
                                    </p:animEffect>
                                    <p:set>
                                      <p:cBhvr>
                                        <p:cTn id="66" dur="1" fill="hold">
                                          <p:stCondLst>
                                            <p:cond delay="999"/>
                                          </p:stCondLst>
                                        </p:cTn>
                                        <p:tgtEl>
                                          <p:spTgt spid="4">
                                            <p:txEl>
                                              <p:pRg st="0" end="0"/>
                                            </p:txEl>
                                          </p:spTgt>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1000"/>
                                        <p:tgtEl>
                                          <p:spTgt spid="4">
                                            <p:txEl>
                                              <p:pRg st="1" end="1"/>
                                            </p:txEl>
                                          </p:spTgt>
                                        </p:tgtEl>
                                      </p:cBhvr>
                                    </p:animEffect>
                                    <p:set>
                                      <p:cBhvr>
                                        <p:cTn id="69" dur="1" fill="hold">
                                          <p:stCondLst>
                                            <p:cond delay="999"/>
                                          </p:stCondLst>
                                        </p:cTn>
                                        <p:tgtEl>
                                          <p:spTgt spid="4">
                                            <p:txEl>
                                              <p:pRg st="1" end="1"/>
                                            </p:txEl>
                                          </p:spTgt>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00"/>
                                        <p:tgtEl>
                                          <p:spTgt spid="4">
                                            <p:txEl>
                                              <p:pRg st="2" end="2"/>
                                            </p:txEl>
                                          </p:spTgt>
                                        </p:tgtEl>
                                      </p:cBhvr>
                                    </p:animEffect>
                                    <p:set>
                                      <p:cBhvr>
                                        <p:cTn id="72" dur="1" fill="hold">
                                          <p:stCondLst>
                                            <p:cond delay="999"/>
                                          </p:stCondLst>
                                        </p:cTn>
                                        <p:tgtEl>
                                          <p:spTgt spid="4">
                                            <p:txEl>
                                              <p:pRg st="2" end="2"/>
                                            </p:txEl>
                                          </p:spTgt>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00"/>
                                        <p:tgtEl>
                                          <p:spTgt spid="4">
                                            <p:txEl>
                                              <p:pRg st="3" end="3"/>
                                            </p:txEl>
                                          </p:spTgt>
                                        </p:tgtEl>
                                      </p:cBhvr>
                                    </p:animEffect>
                                    <p:set>
                                      <p:cBhvr>
                                        <p:cTn id="75" dur="1" fill="hold">
                                          <p:stCondLst>
                                            <p:cond delay="999"/>
                                          </p:stCondLst>
                                        </p:cTn>
                                        <p:tgtEl>
                                          <p:spTgt spid="4">
                                            <p:txEl>
                                              <p:pRg st="3" end="3"/>
                                            </p:txEl>
                                          </p:spTgt>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1000"/>
                                        <p:tgtEl>
                                          <p:spTgt spid="4">
                                            <p:txEl>
                                              <p:pRg st="4" end="4"/>
                                            </p:txEl>
                                          </p:spTgt>
                                        </p:tgtEl>
                                      </p:cBhvr>
                                    </p:animEffect>
                                    <p:set>
                                      <p:cBhvr>
                                        <p:cTn id="78" dur="1" fill="hold">
                                          <p:stCondLst>
                                            <p:cond delay="999"/>
                                          </p:stCondLst>
                                        </p:cTn>
                                        <p:tgtEl>
                                          <p:spTgt spid="4">
                                            <p:txEl>
                                              <p:pRg st="4" end="4"/>
                                            </p:txEl>
                                          </p:spTgt>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1000"/>
                                        <p:tgtEl>
                                          <p:spTgt spid="4">
                                            <p:txEl>
                                              <p:pRg st="5" end="5"/>
                                            </p:txEl>
                                          </p:spTgt>
                                        </p:tgtEl>
                                      </p:cBhvr>
                                    </p:animEffect>
                                    <p:set>
                                      <p:cBhvr>
                                        <p:cTn id="81" dur="1" fill="hold">
                                          <p:stCondLst>
                                            <p:cond delay="999"/>
                                          </p:stCondLst>
                                        </p:cTn>
                                        <p:tgtEl>
                                          <p:spTgt spid="4">
                                            <p:txEl>
                                              <p:pRg st="5" end="5"/>
                                            </p:txEl>
                                          </p:spTgt>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1000"/>
                                        <p:tgtEl>
                                          <p:spTgt spid="4">
                                            <p:txEl>
                                              <p:pRg st="6" end="6"/>
                                            </p:txEl>
                                          </p:spTgt>
                                        </p:tgtEl>
                                      </p:cBhvr>
                                    </p:animEffect>
                                    <p:set>
                                      <p:cBhvr>
                                        <p:cTn id="84" dur="1" fill="hold">
                                          <p:stCondLst>
                                            <p:cond delay="999"/>
                                          </p:stCondLst>
                                        </p:cTn>
                                        <p:tgtEl>
                                          <p:spTgt spid="4">
                                            <p:txEl>
                                              <p:pRg st="6" end="6"/>
                                            </p:txEl>
                                          </p:spTgt>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1000"/>
                                        <p:tgtEl>
                                          <p:spTgt spid="4">
                                            <p:txEl>
                                              <p:pRg st="7" end="7"/>
                                            </p:txEl>
                                          </p:spTgt>
                                        </p:tgtEl>
                                      </p:cBhvr>
                                    </p:animEffect>
                                    <p:set>
                                      <p:cBhvr>
                                        <p:cTn id="87" dur="1" fill="hold">
                                          <p:stCondLst>
                                            <p:cond delay="999"/>
                                          </p:stCondLst>
                                        </p:cTn>
                                        <p:tgtEl>
                                          <p:spTgt spid="4">
                                            <p:txEl>
                                              <p:pRg st="7" end="7"/>
                                            </p:txEl>
                                          </p:spTgt>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1000"/>
                                        <p:tgtEl>
                                          <p:spTgt spid="4">
                                            <p:txEl>
                                              <p:pRg st="8" end="8"/>
                                            </p:txEl>
                                          </p:spTgt>
                                        </p:tgtEl>
                                      </p:cBhvr>
                                    </p:animEffect>
                                    <p:set>
                                      <p:cBhvr>
                                        <p:cTn id="90" dur="1" fill="hold">
                                          <p:stCondLst>
                                            <p:cond delay="999"/>
                                          </p:stCondLst>
                                        </p:cTn>
                                        <p:tgtEl>
                                          <p:spTgt spid="4">
                                            <p:txEl>
                                              <p:pRg st="8" end="8"/>
                                            </p:txEl>
                                          </p:spTgt>
                                        </p:tgtEl>
                                        <p:attrNameLst>
                                          <p:attrName>style.visibility</p:attrName>
                                        </p:attrNameLst>
                                      </p:cBhvr>
                                      <p:to>
                                        <p:strVal val="hidden"/>
                                      </p:to>
                                    </p:set>
                                  </p:childTnLst>
                                </p:cTn>
                              </p:par>
                              <p:par>
                                <p:cTn id="91" presetID="10" presetClass="exit" presetSubtype="0" fill="hold" grpId="0" nodeType="withEffect">
                                  <p:stCondLst>
                                    <p:cond delay="0"/>
                                  </p:stCondLst>
                                  <p:childTnLst>
                                    <p:animEffect transition="out" filter="fade">
                                      <p:cBhvr>
                                        <p:cTn id="92" dur="1000"/>
                                        <p:tgtEl>
                                          <p:spTgt spid="4">
                                            <p:txEl>
                                              <p:pRg st="9" end="9"/>
                                            </p:txEl>
                                          </p:spTgt>
                                        </p:tgtEl>
                                      </p:cBhvr>
                                    </p:animEffect>
                                    <p:set>
                                      <p:cBhvr>
                                        <p:cTn id="93" dur="1" fill="hold">
                                          <p:stCondLst>
                                            <p:cond delay="999"/>
                                          </p:stCondLst>
                                        </p:cTn>
                                        <p:tgtEl>
                                          <p:spTgt spid="4">
                                            <p:txEl>
                                              <p:pRg st="9" end="9"/>
                                            </p:txEl>
                                          </p:spTgt>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1000"/>
                                        <p:tgtEl>
                                          <p:spTgt spid="4">
                                            <p:txEl>
                                              <p:pRg st="10" end="10"/>
                                            </p:txEl>
                                          </p:spTgt>
                                        </p:tgtEl>
                                      </p:cBhvr>
                                    </p:animEffect>
                                    <p:set>
                                      <p:cBhvr>
                                        <p:cTn id="96" dur="1" fill="hold">
                                          <p:stCondLst>
                                            <p:cond delay="999"/>
                                          </p:stCondLst>
                                        </p:cTn>
                                        <p:tgtEl>
                                          <p:spTgt spid="4">
                                            <p:txEl>
                                              <p:pRg st="10" end="10"/>
                                            </p:txEl>
                                          </p:spTgt>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1000"/>
                                        <p:tgtEl>
                                          <p:spTgt spid="4">
                                            <p:txEl>
                                              <p:pRg st="11" end="11"/>
                                            </p:txEl>
                                          </p:spTgt>
                                        </p:tgtEl>
                                      </p:cBhvr>
                                    </p:animEffect>
                                    <p:set>
                                      <p:cBhvr>
                                        <p:cTn id="99" dur="1" fill="hold">
                                          <p:stCondLst>
                                            <p:cond delay="999"/>
                                          </p:stCondLst>
                                        </p:cTn>
                                        <p:tgtEl>
                                          <p:spTgt spid="4">
                                            <p:txEl>
                                              <p:pRg st="11" end="11"/>
                                            </p:txEl>
                                          </p:spTgt>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1000"/>
                                        <p:tgtEl>
                                          <p:spTgt spid="4">
                                            <p:txEl>
                                              <p:pRg st="12" end="12"/>
                                            </p:txEl>
                                          </p:spTgt>
                                        </p:tgtEl>
                                      </p:cBhvr>
                                    </p:animEffect>
                                    <p:set>
                                      <p:cBhvr>
                                        <p:cTn id="102" dur="1" fill="hold">
                                          <p:stCondLst>
                                            <p:cond delay="999"/>
                                          </p:stCondLst>
                                        </p:cTn>
                                        <p:tgtEl>
                                          <p:spTgt spid="4">
                                            <p:txEl>
                                              <p:pRg st="12" end="12"/>
                                            </p:txEl>
                                          </p:spTgt>
                                        </p:tgtEl>
                                        <p:attrNameLst>
                                          <p:attrName>style.visibility</p:attrName>
                                        </p:attrNameLst>
                                      </p:cBhvr>
                                      <p:to>
                                        <p:strVal val="hidden"/>
                                      </p:to>
                                    </p:set>
                                  </p:childTnLst>
                                </p:cTn>
                              </p:par>
                              <p:par>
                                <p:cTn id="103" presetID="10" presetClass="exit" presetSubtype="0" fill="hold" grpId="1" nodeType="withEffect">
                                  <p:stCondLst>
                                    <p:cond delay="500"/>
                                  </p:stCondLst>
                                  <p:childTnLst>
                                    <p:animEffect transition="out" filter="fade">
                                      <p:cBhvr>
                                        <p:cTn id="104" dur="1000"/>
                                        <p:tgtEl>
                                          <p:spTgt spid="5"/>
                                        </p:tgtEl>
                                      </p:cBhvr>
                                    </p:animEffect>
                                    <p:set>
                                      <p:cBhvr>
                                        <p:cTn id="105" dur="1" fill="hold">
                                          <p:stCondLst>
                                            <p:cond delay="999"/>
                                          </p:stCondLst>
                                        </p:cTn>
                                        <p:tgtEl>
                                          <p:spTgt spid="5"/>
                                        </p:tgtEl>
                                        <p:attrNameLst>
                                          <p:attrName>style.visibility</p:attrName>
                                        </p:attrNameLst>
                                      </p:cBhvr>
                                      <p:to>
                                        <p:strVal val="hidden"/>
                                      </p:to>
                                    </p:set>
                                  </p:childTnLst>
                                </p:cTn>
                              </p:par>
                              <p:par>
                                <p:cTn id="106" presetID="10" presetClass="entr" presetSubtype="0" fill="hold" nodeType="withEffect">
                                  <p:stCondLst>
                                    <p:cond delay="500"/>
                                  </p:stCondLst>
                                  <p:childTnLst>
                                    <p:set>
                                      <p:cBhvr>
                                        <p:cTn id="107" dur="1" fill="hold">
                                          <p:stCondLst>
                                            <p:cond delay="0"/>
                                          </p:stCondLst>
                                        </p:cTn>
                                        <p:tgtEl>
                                          <p:spTgt spid="6"/>
                                        </p:tgtEl>
                                        <p:attrNameLst>
                                          <p:attrName>style.visibility</p:attrName>
                                        </p:attrNameLst>
                                      </p:cBhvr>
                                      <p:to>
                                        <p:strVal val="visible"/>
                                      </p:to>
                                    </p:set>
                                    <p:animEffect transition="in" filter="fade">
                                      <p:cBhvr>
                                        <p:cTn id="108" dur="1000"/>
                                        <p:tgtEl>
                                          <p:spTgt spid="6"/>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7"/>
                                        </p:tgtEl>
                                        <p:attrNameLst>
                                          <p:attrName>style.visibility</p:attrName>
                                        </p:attrNameLst>
                                      </p:cBhvr>
                                      <p:to>
                                        <p:strVal val="visible"/>
                                      </p:to>
                                    </p:set>
                                    <p:animEffect transition="in" filter="fade">
                                      <p:cBhvr>
                                        <p:cTn id="1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5" grpId="0"/>
      <p:bldP spid="5" grpId="1"/>
      <p:bldP spid="4" grpId="0" uiExpand="1" build="allAtOnce"/>
    </p:bldLst>
  </p:timing>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0" name="Group 29"/>
          <p:cNvGrpSpPr/>
          <p:nvPr/>
        </p:nvGrpSpPr>
        <p:grpSpPr>
          <a:xfrm>
            <a:off x="2438400" y="0"/>
            <a:ext cx="3509940" cy="6858000"/>
            <a:chOff x="2438400" y="0"/>
            <a:chExt cx="3509940" cy="6858000"/>
          </a:xfrm>
        </p:grpSpPr>
        <p:pic>
          <p:nvPicPr>
            <p:cNvPr id="2050" name="Picture 2"/>
            <p:cNvPicPr>
              <a:picLocks noChangeAspect="1" noChangeArrowheads="1"/>
            </p:cNvPicPr>
            <p:nvPr/>
          </p:nvPicPr>
          <p:blipFill>
            <a:blip r:embed="rId3" cstate="print"/>
            <a:srcRect/>
            <a:stretch>
              <a:fillRect/>
            </a:stretch>
          </p:blipFill>
          <p:spPr bwMode="auto">
            <a:xfrm>
              <a:off x="2438400" y="0"/>
              <a:ext cx="3434744" cy="6858000"/>
            </a:xfrm>
            <a:prstGeom prst="rect">
              <a:avLst/>
            </a:prstGeom>
            <a:noFill/>
            <a:ln w="9525">
              <a:noFill/>
              <a:miter lim="800000"/>
              <a:headEnd/>
              <a:tailEnd/>
            </a:ln>
            <a:effectLst/>
          </p:spPr>
        </p:pic>
        <p:sp>
          <p:nvSpPr>
            <p:cNvPr id="4" name="TextBox 3"/>
            <p:cNvSpPr txBox="1"/>
            <p:nvPr/>
          </p:nvSpPr>
          <p:spPr>
            <a:xfrm>
              <a:off x="3611880" y="0"/>
              <a:ext cx="721351" cy="348813"/>
            </a:xfrm>
            <a:prstGeom prst="rect">
              <a:avLst/>
            </a:prstGeom>
            <a:noFill/>
          </p:spPr>
          <p:txBody>
            <a:bodyPr wrap="none" rtlCol="0">
              <a:spAutoFit/>
            </a:bodyPr>
            <a:lstStyle/>
            <a:p>
              <a:pPr>
                <a:lnSpc>
                  <a:spcPts val="1000"/>
                </a:lnSpc>
              </a:pPr>
              <a:r>
                <a:rPr lang="en-US" sz="1000" i="1" spc="-10" dirty="0" smtClean="0">
                  <a:ln w="6350">
                    <a:solidFill>
                      <a:srgbClr val="16150C"/>
                    </a:solidFill>
                  </a:ln>
                  <a:solidFill>
                    <a:srgbClr val="18150E"/>
                  </a:solidFill>
                  <a:effectLst>
                    <a:outerShdw blurRad="12700" dist="12700" dir="3600000" algn="ctr" rotWithShape="0">
                      <a:schemeClr val="bg1"/>
                    </a:outerShdw>
                  </a:effectLst>
                  <a:latin typeface="Arial Narrow" pitchFamily="34" charset="0"/>
                </a:rPr>
                <a:t>SAN JUAN </a:t>
              </a:r>
            </a:p>
            <a:p>
              <a:pPr>
                <a:lnSpc>
                  <a:spcPts val="1000"/>
                </a:lnSpc>
              </a:pPr>
              <a:r>
                <a:rPr lang="en-US" sz="1000" i="1" spc="-10" dirty="0" smtClean="0">
                  <a:ln w="6350">
                    <a:solidFill>
                      <a:srgbClr val="16150C"/>
                    </a:solidFill>
                  </a:ln>
                  <a:solidFill>
                    <a:srgbClr val="18150E"/>
                  </a:solidFill>
                  <a:effectLst>
                    <a:outerShdw blurRad="12700" dist="12700" dir="3600000" algn="ctr" rotWithShape="0">
                      <a:schemeClr val="bg1"/>
                    </a:outerShdw>
                  </a:effectLst>
                  <a:latin typeface="Arial Narrow" pitchFamily="34" charset="0"/>
                </a:rPr>
                <a:t>ISLAND</a:t>
              </a:r>
              <a:endParaRPr lang="en-US" sz="1000" i="1" spc="-10" dirty="0">
                <a:ln w="6350">
                  <a:solidFill>
                    <a:srgbClr val="16150C"/>
                  </a:solidFill>
                </a:ln>
                <a:solidFill>
                  <a:srgbClr val="18150E"/>
                </a:solidFill>
                <a:effectLst>
                  <a:outerShdw blurRad="12700" dist="12700" dir="3600000" algn="ctr" rotWithShape="0">
                    <a:schemeClr val="bg1"/>
                  </a:outerShdw>
                </a:effectLst>
                <a:latin typeface="Arial Narrow" pitchFamily="34" charset="0"/>
              </a:endParaRPr>
            </a:p>
          </p:txBody>
        </p:sp>
        <p:pic>
          <p:nvPicPr>
            <p:cNvPr id="2052" name="Picture 4"/>
            <p:cNvPicPr>
              <a:picLocks noChangeAspect="1" noChangeArrowheads="1"/>
            </p:cNvPicPr>
            <p:nvPr/>
          </p:nvPicPr>
          <p:blipFill>
            <a:blip r:embed="rId4" cstate="print"/>
            <a:srcRect/>
            <a:stretch>
              <a:fillRect/>
            </a:stretch>
          </p:blipFill>
          <p:spPr bwMode="auto">
            <a:xfrm>
              <a:off x="3429000" y="2209800"/>
              <a:ext cx="261938" cy="512763"/>
            </a:xfrm>
            <a:prstGeom prst="rect">
              <a:avLst/>
            </a:prstGeom>
            <a:noFill/>
            <a:ln w="9525">
              <a:noFill/>
              <a:miter lim="800000"/>
              <a:headEnd/>
              <a:tailEnd/>
            </a:ln>
            <a:effectLst/>
          </p:spPr>
        </p:pic>
        <p:sp>
          <p:nvSpPr>
            <p:cNvPr id="8" name="TextBox 7"/>
            <p:cNvSpPr txBox="1"/>
            <p:nvPr/>
          </p:nvSpPr>
          <p:spPr>
            <a:xfrm>
              <a:off x="3519982" y="2699187"/>
              <a:ext cx="671018" cy="348813"/>
            </a:xfrm>
            <a:prstGeom prst="rect">
              <a:avLst/>
            </a:prstGeom>
            <a:noFill/>
          </p:spPr>
          <p:txBody>
            <a:bodyPr wrap="none" rtlCol="0">
              <a:spAutoFit/>
            </a:bodyPr>
            <a:lstStyle/>
            <a:p>
              <a:pPr>
                <a:lnSpc>
                  <a:spcPts val="1000"/>
                </a:lnSpc>
              </a:pPr>
              <a:r>
                <a:rPr lang="en-US" sz="1000" i="1" spc="-10" dirty="0" smtClean="0">
                  <a:ln w="6350">
                    <a:solidFill>
                      <a:srgbClr val="16150C"/>
                    </a:solidFill>
                  </a:ln>
                  <a:solidFill>
                    <a:srgbClr val="0A0906"/>
                  </a:solidFill>
                  <a:effectLst>
                    <a:outerShdw blurRad="12700" dist="12700" dir="3600000" algn="ctr" rotWithShape="0">
                      <a:schemeClr val="bg1"/>
                    </a:outerShdw>
                  </a:effectLst>
                  <a:latin typeface="Arial Narrow" pitchFamily="34" charset="0"/>
                </a:rPr>
                <a:t>OREGON </a:t>
              </a:r>
            </a:p>
            <a:p>
              <a:pPr>
                <a:lnSpc>
                  <a:spcPts val="1000"/>
                </a:lnSpc>
              </a:pPr>
              <a:r>
                <a:rPr lang="en-US" sz="1000" i="1" spc="-10" dirty="0" smtClean="0">
                  <a:ln w="6350">
                    <a:solidFill>
                      <a:srgbClr val="16150C"/>
                    </a:solidFill>
                  </a:ln>
                  <a:solidFill>
                    <a:srgbClr val="0A0906"/>
                  </a:solidFill>
                  <a:effectLst>
                    <a:outerShdw blurRad="12700" dist="12700" dir="3600000" algn="ctr" rotWithShape="0">
                      <a:schemeClr val="bg1"/>
                    </a:outerShdw>
                  </a:effectLst>
                  <a:latin typeface="Arial Narrow" pitchFamily="34" charset="0"/>
                </a:rPr>
                <a:t>CAVES</a:t>
              </a:r>
              <a:endParaRPr lang="en-US" sz="1000" i="1" spc="-10" dirty="0">
                <a:ln w="6350">
                  <a:solidFill>
                    <a:srgbClr val="16150C"/>
                  </a:solidFill>
                </a:ln>
                <a:solidFill>
                  <a:srgbClr val="0A0906"/>
                </a:solidFill>
                <a:effectLst>
                  <a:outerShdw blurRad="12700" dist="12700" dir="3600000" algn="ctr" rotWithShape="0">
                    <a:schemeClr val="bg1"/>
                  </a:outerShdw>
                </a:effectLst>
                <a:latin typeface="Arial Narrow" pitchFamily="34" charset="0"/>
              </a:endParaRPr>
            </a:p>
          </p:txBody>
        </p:sp>
        <p:sp>
          <p:nvSpPr>
            <p:cNvPr id="9" name="TextBox 8"/>
            <p:cNvSpPr txBox="1"/>
            <p:nvPr/>
          </p:nvSpPr>
          <p:spPr>
            <a:xfrm>
              <a:off x="3379239" y="1098987"/>
              <a:ext cx="811761" cy="348813"/>
            </a:xfrm>
            <a:prstGeom prst="rect">
              <a:avLst/>
            </a:prstGeom>
            <a:noFill/>
          </p:spPr>
          <p:txBody>
            <a:bodyPr wrap="none" rtlCol="0">
              <a:spAutoFit/>
            </a:bodyPr>
            <a:lstStyle/>
            <a:p>
              <a:pPr>
                <a:lnSpc>
                  <a:spcPts val="1000"/>
                </a:lnSpc>
              </a:pPr>
              <a:r>
                <a:rPr lang="en-US" sz="1000" i="1" spc="-10" dirty="0" smtClean="0">
                  <a:ln w="6350">
                    <a:solidFill>
                      <a:srgbClr val="16150C"/>
                    </a:solidFill>
                  </a:ln>
                  <a:solidFill>
                    <a:srgbClr val="0A0906"/>
                  </a:solidFill>
                  <a:effectLst>
                    <a:outerShdw blurRad="12700" dist="12700" dir="3600000" algn="ctr" rotWithShape="0">
                      <a:schemeClr val="bg1"/>
                    </a:outerShdw>
                  </a:effectLst>
                  <a:latin typeface="Arial Narrow" pitchFamily="34" charset="0"/>
                </a:rPr>
                <a:t>MOUNT </a:t>
              </a:r>
            </a:p>
            <a:p>
              <a:pPr>
                <a:lnSpc>
                  <a:spcPts val="1000"/>
                </a:lnSpc>
              </a:pPr>
              <a:r>
                <a:rPr lang="en-US" sz="1000" i="1" spc="-10" dirty="0" smtClean="0">
                  <a:ln w="6350">
                    <a:solidFill>
                      <a:srgbClr val="16150C"/>
                    </a:solidFill>
                  </a:ln>
                  <a:solidFill>
                    <a:srgbClr val="0A0906"/>
                  </a:solidFill>
                  <a:effectLst>
                    <a:outerShdw blurRad="12700" dist="12700" dir="3600000" algn="ctr" rotWithShape="0">
                      <a:schemeClr val="bg1"/>
                    </a:outerShdw>
                  </a:effectLst>
                  <a:latin typeface="Arial Narrow" pitchFamily="34" charset="0"/>
                </a:rPr>
                <a:t>ST. HELENS</a:t>
              </a:r>
              <a:endParaRPr lang="en-US" sz="1000" i="1" spc="-10" dirty="0">
                <a:ln w="6350">
                  <a:solidFill>
                    <a:srgbClr val="16150C"/>
                  </a:solidFill>
                </a:ln>
                <a:solidFill>
                  <a:srgbClr val="0A0906"/>
                </a:solidFill>
                <a:effectLst>
                  <a:outerShdw blurRad="12700" dist="12700" dir="3600000" algn="ctr" rotWithShape="0">
                    <a:schemeClr val="bg1"/>
                  </a:outerShdw>
                </a:effectLst>
                <a:latin typeface="Arial Narrow" pitchFamily="34" charset="0"/>
              </a:endParaRPr>
            </a:p>
          </p:txBody>
        </p:sp>
        <p:pic>
          <p:nvPicPr>
            <p:cNvPr id="10" name="Picture 4"/>
            <p:cNvPicPr>
              <a:picLocks noChangeAspect="1" noChangeArrowheads="1"/>
            </p:cNvPicPr>
            <p:nvPr/>
          </p:nvPicPr>
          <p:blipFill>
            <a:blip r:embed="rId4" cstate="print"/>
            <a:srcRect/>
            <a:stretch>
              <a:fillRect/>
            </a:stretch>
          </p:blipFill>
          <p:spPr bwMode="auto">
            <a:xfrm>
              <a:off x="4005262" y="1620837"/>
              <a:ext cx="261938" cy="512763"/>
            </a:xfrm>
            <a:prstGeom prst="rect">
              <a:avLst/>
            </a:prstGeom>
            <a:noFill/>
            <a:ln w="9525">
              <a:noFill/>
              <a:miter lim="800000"/>
              <a:headEnd/>
              <a:tailEnd/>
            </a:ln>
            <a:effectLst/>
          </p:spPr>
        </p:pic>
        <p:sp>
          <p:nvSpPr>
            <p:cNvPr id="11" name="TextBox 10"/>
            <p:cNvSpPr txBox="1"/>
            <p:nvPr/>
          </p:nvSpPr>
          <p:spPr>
            <a:xfrm>
              <a:off x="4238599" y="1632387"/>
              <a:ext cx="790601" cy="348813"/>
            </a:xfrm>
            <a:prstGeom prst="rect">
              <a:avLst/>
            </a:prstGeom>
            <a:noFill/>
          </p:spPr>
          <p:txBody>
            <a:bodyPr wrap="none" rtlCol="0">
              <a:spAutoFit/>
            </a:bodyPr>
            <a:lstStyle/>
            <a:p>
              <a:pPr>
                <a:lnSpc>
                  <a:spcPts val="1000"/>
                </a:lnSpc>
              </a:pPr>
              <a:r>
                <a:rPr lang="en-US" sz="1000" i="1" spc="-10" dirty="0" smtClean="0">
                  <a:ln w="6350">
                    <a:solidFill>
                      <a:srgbClr val="16150C"/>
                    </a:solidFill>
                  </a:ln>
                  <a:solidFill>
                    <a:srgbClr val="0A0906"/>
                  </a:solidFill>
                  <a:effectLst>
                    <a:outerShdw blurRad="12700" dist="12700" dir="3600000" algn="ctr" rotWithShape="0">
                      <a:schemeClr val="bg1"/>
                    </a:outerShdw>
                  </a:effectLst>
                  <a:latin typeface="Arial Narrow" pitchFamily="34" charset="0"/>
                </a:rPr>
                <a:t>LAVA RIVER</a:t>
              </a:r>
            </a:p>
            <a:p>
              <a:pPr>
                <a:lnSpc>
                  <a:spcPts val="1000"/>
                </a:lnSpc>
              </a:pPr>
              <a:r>
                <a:rPr lang="en-US" sz="1000" i="1" spc="-10" dirty="0" smtClean="0">
                  <a:ln w="6350">
                    <a:solidFill>
                      <a:srgbClr val="16150C"/>
                    </a:solidFill>
                  </a:ln>
                  <a:solidFill>
                    <a:srgbClr val="0A0906"/>
                  </a:solidFill>
                  <a:effectLst>
                    <a:outerShdw blurRad="12700" dist="12700" dir="3600000" algn="ctr" rotWithShape="0">
                      <a:schemeClr val="bg1"/>
                    </a:outerShdw>
                  </a:effectLst>
                  <a:latin typeface="Arial Narrow" pitchFamily="34" charset="0"/>
                </a:rPr>
                <a:t>CAVE</a:t>
              </a:r>
              <a:endParaRPr lang="en-US" sz="1000" i="1" spc="-10" dirty="0">
                <a:ln w="6350">
                  <a:solidFill>
                    <a:srgbClr val="16150C"/>
                  </a:solidFill>
                </a:ln>
                <a:solidFill>
                  <a:srgbClr val="0A0906"/>
                </a:solidFill>
                <a:effectLst>
                  <a:outerShdw blurRad="12700" dist="12700" dir="3600000" algn="ctr" rotWithShape="0">
                    <a:schemeClr val="bg1"/>
                  </a:outerShdw>
                </a:effectLst>
                <a:latin typeface="Arial Narrow" pitchFamily="34" charset="0"/>
              </a:endParaRPr>
            </a:p>
          </p:txBody>
        </p:sp>
        <p:pic>
          <p:nvPicPr>
            <p:cNvPr id="2054" name="Picture 6"/>
            <p:cNvPicPr>
              <a:picLocks noChangeAspect="1" noChangeArrowheads="1"/>
            </p:cNvPicPr>
            <p:nvPr/>
          </p:nvPicPr>
          <p:blipFill>
            <a:blip r:embed="rId5" cstate="print"/>
            <a:srcRect/>
            <a:stretch>
              <a:fillRect/>
            </a:stretch>
          </p:blipFill>
          <p:spPr bwMode="auto">
            <a:xfrm>
              <a:off x="4059936" y="777240"/>
              <a:ext cx="255588" cy="592138"/>
            </a:xfrm>
            <a:prstGeom prst="rect">
              <a:avLst/>
            </a:prstGeom>
            <a:noFill/>
            <a:ln w="9525">
              <a:noFill/>
              <a:miter lim="800000"/>
              <a:headEnd/>
              <a:tailEnd/>
            </a:ln>
            <a:effectLst/>
          </p:spPr>
        </p:pic>
        <p:grpSp>
          <p:nvGrpSpPr>
            <p:cNvPr id="21" name="Group 20"/>
            <p:cNvGrpSpPr/>
            <p:nvPr/>
          </p:nvGrpSpPr>
          <p:grpSpPr>
            <a:xfrm>
              <a:off x="4114800" y="109728"/>
              <a:ext cx="304800" cy="457200"/>
              <a:chOff x="1066800" y="762000"/>
              <a:chExt cx="304800" cy="457200"/>
            </a:xfrm>
          </p:grpSpPr>
          <p:pic>
            <p:nvPicPr>
              <p:cNvPr id="2055" name="Picture 7"/>
              <p:cNvPicPr>
                <a:picLocks noChangeAspect="1" noChangeArrowheads="1"/>
              </p:cNvPicPr>
              <p:nvPr/>
            </p:nvPicPr>
            <p:blipFill>
              <a:blip r:embed="rId6" cstate="print"/>
              <a:srcRect l="36735" t="21006" r="14286" b="15974"/>
              <a:stretch>
                <a:fillRect/>
              </a:stretch>
            </p:blipFill>
            <p:spPr bwMode="auto">
              <a:xfrm>
                <a:off x="1066800" y="762000"/>
                <a:ext cx="304800" cy="457200"/>
              </a:xfrm>
              <a:prstGeom prst="rect">
                <a:avLst/>
              </a:prstGeom>
              <a:noFill/>
              <a:ln w="9525">
                <a:noFill/>
                <a:miter lim="800000"/>
                <a:headEnd/>
                <a:tailEnd/>
              </a:ln>
              <a:effectLst/>
            </p:spPr>
          </p:pic>
          <p:sp>
            <p:nvSpPr>
              <p:cNvPr id="19" name="Freeform 18"/>
              <p:cNvSpPr/>
              <p:nvPr/>
            </p:nvSpPr>
            <p:spPr>
              <a:xfrm>
                <a:off x="1098522" y="1101969"/>
                <a:ext cx="109645" cy="108267"/>
              </a:xfrm>
              <a:custGeom>
                <a:avLst/>
                <a:gdLst>
                  <a:gd name="connsiteX0" fmla="*/ 6206 w 109645"/>
                  <a:gd name="connsiteY0" fmla="*/ 15171 h 108267"/>
                  <a:gd name="connsiteX1" fmla="*/ 59994 w 109645"/>
                  <a:gd name="connsiteY1" fmla="*/ 15171 h 108267"/>
                  <a:gd name="connsiteX2" fmla="*/ 97232 w 109645"/>
                  <a:gd name="connsiteY2" fmla="*/ 19309 h 108267"/>
                  <a:gd name="connsiteX3" fmla="*/ 97232 w 109645"/>
                  <a:gd name="connsiteY3" fmla="*/ 106198 h 108267"/>
                  <a:gd name="connsiteX4" fmla="*/ 6206 w 109645"/>
                  <a:gd name="connsiteY4" fmla="*/ 15171 h 10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45" h="108267">
                    <a:moveTo>
                      <a:pt x="6206" y="15171"/>
                    </a:moveTo>
                    <a:cubicBezTo>
                      <a:pt x="0" y="0"/>
                      <a:pt x="44823" y="14481"/>
                      <a:pt x="59994" y="15171"/>
                    </a:cubicBezTo>
                    <a:cubicBezTo>
                      <a:pt x="75165" y="15861"/>
                      <a:pt x="91026" y="4138"/>
                      <a:pt x="97232" y="19309"/>
                    </a:cubicBezTo>
                    <a:cubicBezTo>
                      <a:pt x="103438" y="34480"/>
                      <a:pt x="109645" y="104129"/>
                      <a:pt x="97232" y="106198"/>
                    </a:cubicBezTo>
                    <a:cubicBezTo>
                      <a:pt x="84819" y="108267"/>
                      <a:pt x="12412" y="30342"/>
                      <a:pt x="6206" y="151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flipH="1">
                <a:off x="1234439" y="1097280"/>
                <a:ext cx="109728" cy="108267"/>
              </a:xfrm>
              <a:custGeom>
                <a:avLst/>
                <a:gdLst>
                  <a:gd name="connsiteX0" fmla="*/ 6206 w 109645"/>
                  <a:gd name="connsiteY0" fmla="*/ 15171 h 108267"/>
                  <a:gd name="connsiteX1" fmla="*/ 59994 w 109645"/>
                  <a:gd name="connsiteY1" fmla="*/ 15171 h 108267"/>
                  <a:gd name="connsiteX2" fmla="*/ 97232 w 109645"/>
                  <a:gd name="connsiteY2" fmla="*/ 19309 h 108267"/>
                  <a:gd name="connsiteX3" fmla="*/ 97232 w 109645"/>
                  <a:gd name="connsiteY3" fmla="*/ 106198 h 108267"/>
                  <a:gd name="connsiteX4" fmla="*/ 6206 w 109645"/>
                  <a:gd name="connsiteY4" fmla="*/ 15171 h 10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45" h="108267">
                    <a:moveTo>
                      <a:pt x="6206" y="15171"/>
                    </a:moveTo>
                    <a:cubicBezTo>
                      <a:pt x="0" y="0"/>
                      <a:pt x="44823" y="14481"/>
                      <a:pt x="59994" y="15171"/>
                    </a:cubicBezTo>
                    <a:cubicBezTo>
                      <a:pt x="75165" y="15861"/>
                      <a:pt x="91026" y="4138"/>
                      <a:pt x="97232" y="19309"/>
                    </a:cubicBezTo>
                    <a:cubicBezTo>
                      <a:pt x="103438" y="34480"/>
                      <a:pt x="109645" y="104129"/>
                      <a:pt x="97232" y="106198"/>
                    </a:cubicBezTo>
                    <a:cubicBezTo>
                      <a:pt x="84819" y="108267"/>
                      <a:pt x="12412" y="30342"/>
                      <a:pt x="6206" y="151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
            <p:cNvPicPr>
              <a:picLocks noChangeAspect="1" noChangeArrowheads="1"/>
            </p:cNvPicPr>
            <p:nvPr/>
          </p:nvPicPr>
          <p:blipFill>
            <a:blip r:embed="rId3" cstate="print"/>
            <a:srcRect l="86521" t="37778" r="2386" b="55555"/>
            <a:stretch>
              <a:fillRect/>
            </a:stretch>
          </p:blipFill>
          <p:spPr bwMode="auto">
            <a:xfrm>
              <a:off x="5486400" y="2286000"/>
              <a:ext cx="381000" cy="457200"/>
            </a:xfrm>
            <a:prstGeom prst="rect">
              <a:avLst/>
            </a:prstGeom>
            <a:noFill/>
            <a:ln w="9525">
              <a:noFill/>
              <a:miter lim="800000"/>
              <a:headEnd/>
              <a:tailEnd/>
            </a:ln>
            <a:effectLst/>
          </p:spPr>
        </p:pic>
        <p:pic>
          <p:nvPicPr>
            <p:cNvPr id="23" name="Picture 2"/>
            <p:cNvPicPr>
              <a:picLocks noChangeAspect="1" noChangeArrowheads="1"/>
            </p:cNvPicPr>
            <p:nvPr/>
          </p:nvPicPr>
          <p:blipFill>
            <a:blip r:embed="rId3" cstate="print"/>
            <a:srcRect l="84303" t="48889" r="6823" b="46667"/>
            <a:stretch>
              <a:fillRect/>
            </a:stretch>
          </p:blipFill>
          <p:spPr bwMode="auto">
            <a:xfrm>
              <a:off x="5257800" y="3886200"/>
              <a:ext cx="609600" cy="609600"/>
            </a:xfrm>
            <a:prstGeom prst="rect">
              <a:avLst/>
            </a:prstGeom>
            <a:noFill/>
            <a:ln w="9525">
              <a:noFill/>
              <a:miter lim="800000"/>
              <a:headEnd/>
              <a:tailEnd/>
            </a:ln>
            <a:effectLst/>
          </p:spPr>
        </p:pic>
        <p:pic>
          <p:nvPicPr>
            <p:cNvPr id="24" name="Picture 2"/>
            <p:cNvPicPr>
              <a:picLocks noChangeAspect="1" noChangeArrowheads="1"/>
            </p:cNvPicPr>
            <p:nvPr/>
          </p:nvPicPr>
          <p:blipFill>
            <a:blip r:embed="rId3" cstate="print"/>
            <a:srcRect l="84303" t="48889" r="6823" b="46667"/>
            <a:stretch>
              <a:fillRect/>
            </a:stretch>
          </p:blipFill>
          <p:spPr bwMode="auto">
            <a:xfrm rot="660000">
              <a:off x="5468112" y="4869655"/>
              <a:ext cx="228600" cy="602706"/>
            </a:xfrm>
            <a:prstGeom prst="rect">
              <a:avLst/>
            </a:prstGeom>
            <a:noFill/>
            <a:ln w="9525">
              <a:noFill/>
              <a:miter lim="800000"/>
              <a:headEnd/>
              <a:tailEnd/>
            </a:ln>
            <a:effectLst/>
          </p:spPr>
        </p:pic>
        <p:pic>
          <p:nvPicPr>
            <p:cNvPr id="25" name="Picture 2"/>
            <p:cNvPicPr>
              <a:picLocks noChangeAspect="1" noChangeArrowheads="1"/>
            </p:cNvPicPr>
            <p:nvPr/>
          </p:nvPicPr>
          <p:blipFill>
            <a:blip r:embed="rId3" cstate="print"/>
            <a:srcRect l="84303" t="48889" r="6823" b="46667"/>
            <a:stretch>
              <a:fillRect/>
            </a:stretch>
          </p:blipFill>
          <p:spPr bwMode="auto">
            <a:xfrm rot="533195">
              <a:off x="5197885" y="5350285"/>
              <a:ext cx="228600" cy="228600"/>
            </a:xfrm>
            <a:prstGeom prst="rect">
              <a:avLst/>
            </a:prstGeom>
            <a:noFill/>
            <a:ln w="9525">
              <a:noFill/>
              <a:miter lim="800000"/>
              <a:headEnd/>
              <a:tailEnd/>
            </a:ln>
            <a:effectLst/>
          </p:spPr>
        </p:pic>
        <p:pic>
          <p:nvPicPr>
            <p:cNvPr id="26" name="Picture 2"/>
            <p:cNvPicPr>
              <a:picLocks noChangeAspect="1" noChangeArrowheads="1"/>
            </p:cNvPicPr>
            <p:nvPr/>
          </p:nvPicPr>
          <p:blipFill>
            <a:blip r:embed="rId3" cstate="print"/>
            <a:srcRect l="93177" t="82222" r="167" b="10000"/>
            <a:stretch>
              <a:fillRect/>
            </a:stretch>
          </p:blipFill>
          <p:spPr bwMode="auto">
            <a:xfrm>
              <a:off x="5638800" y="5486400"/>
              <a:ext cx="304800" cy="1371600"/>
            </a:xfrm>
            <a:prstGeom prst="rect">
              <a:avLst/>
            </a:prstGeom>
            <a:noFill/>
            <a:ln w="9525">
              <a:noFill/>
              <a:miter lim="800000"/>
              <a:headEnd/>
              <a:tailEnd/>
            </a:ln>
            <a:effectLst/>
          </p:spPr>
        </p:pic>
        <p:pic>
          <p:nvPicPr>
            <p:cNvPr id="27" name="Picture 2"/>
            <p:cNvPicPr>
              <a:picLocks noChangeAspect="1" noChangeArrowheads="1"/>
            </p:cNvPicPr>
            <p:nvPr/>
          </p:nvPicPr>
          <p:blipFill>
            <a:blip r:embed="rId3" cstate="print"/>
            <a:srcRect l="93177" t="82222" r="167" b="10000"/>
            <a:stretch>
              <a:fillRect/>
            </a:stretch>
          </p:blipFill>
          <p:spPr bwMode="auto">
            <a:xfrm rot="689265">
              <a:off x="5660136" y="5356575"/>
              <a:ext cx="288204" cy="152400"/>
            </a:xfrm>
            <a:prstGeom prst="rect">
              <a:avLst/>
            </a:prstGeom>
            <a:noFill/>
            <a:ln w="9525">
              <a:noFill/>
              <a:miter lim="800000"/>
              <a:headEnd/>
              <a:tailEnd/>
            </a:ln>
            <a:effectLst/>
          </p:spPr>
        </p:pic>
        <p:pic>
          <p:nvPicPr>
            <p:cNvPr id="28" name="Picture 2"/>
            <p:cNvPicPr>
              <a:picLocks noChangeAspect="1" noChangeArrowheads="1"/>
            </p:cNvPicPr>
            <p:nvPr/>
          </p:nvPicPr>
          <p:blipFill>
            <a:blip r:embed="rId3" cstate="print"/>
            <a:srcRect l="93177" t="82222" r="167" b="10000"/>
            <a:stretch>
              <a:fillRect/>
            </a:stretch>
          </p:blipFill>
          <p:spPr bwMode="auto">
            <a:xfrm rot="689265">
              <a:off x="5417779" y="5436898"/>
              <a:ext cx="288204" cy="199713"/>
            </a:xfrm>
            <a:prstGeom prst="rect">
              <a:avLst/>
            </a:prstGeom>
            <a:noFill/>
            <a:ln w="9525">
              <a:noFill/>
              <a:miter lim="800000"/>
              <a:headEnd/>
              <a:tailEnd/>
            </a:ln>
            <a:effectLst/>
          </p:spPr>
        </p:pic>
        <p:pic>
          <p:nvPicPr>
            <p:cNvPr id="29" name="Picture 2"/>
            <p:cNvPicPr>
              <a:picLocks noChangeAspect="1" noChangeArrowheads="1"/>
            </p:cNvPicPr>
            <p:nvPr/>
          </p:nvPicPr>
          <p:blipFill>
            <a:blip r:embed="rId3" cstate="print"/>
            <a:srcRect l="95396" t="68889" r="167" b="26667"/>
            <a:stretch>
              <a:fillRect/>
            </a:stretch>
          </p:blipFill>
          <p:spPr bwMode="auto">
            <a:xfrm rot="-300000">
              <a:off x="5696712" y="4876416"/>
              <a:ext cx="161219" cy="304800"/>
            </a:xfrm>
            <a:prstGeom prst="rect">
              <a:avLst/>
            </a:prstGeom>
            <a:noFill/>
            <a:ln w="9525">
              <a:noFill/>
              <a:miter lim="800000"/>
              <a:headEnd/>
              <a:tailEnd/>
            </a:ln>
            <a:effectLst/>
          </p:spPr>
        </p:pic>
      </p:grpSp>
      <p:pic>
        <p:nvPicPr>
          <p:cNvPr id="2060" name="Picture 12"/>
          <p:cNvPicPr>
            <a:picLocks noChangeAspect="1" noChangeArrowheads="1"/>
          </p:cNvPicPr>
          <p:nvPr/>
        </p:nvPicPr>
        <p:blipFill>
          <a:blip r:embed="rId7" cstate="print"/>
          <a:srcRect/>
          <a:stretch>
            <a:fillRect/>
          </a:stretch>
        </p:blipFill>
        <p:spPr bwMode="auto">
          <a:xfrm>
            <a:off x="6172200" y="533400"/>
            <a:ext cx="3535363" cy="689451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solidFill>
            <a:srgbClr val="FB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cstate="print"/>
          <a:srcRect/>
          <a:stretch>
            <a:fillRect/>
          </a:stretch>
        </p:blipFill>
        <p:spPr bwMode="auto">
          <a:xfrm>
            <a:off x="1646237" y="0"/>
            <a:ext cx="3535363" cy="6894513"/>
          </a:xfrm>
          <a:prstGeom prst="rect">
            <a:avLst/>
          </a:prstGeom>
          <a:noFill/>
          <a:ln w="9525">
            <a:noFill/>
            <a:miter lim="800000"/>
            <a:headEnd/>
            <a:tailEnd/>
          </a:ln>
          <a:effectLst/>
        </p:spPr>
      </p:pic>
      <p:sp>
        <p:nvSpPr>
          <p:cNvPr id="6" name="Rectangle 5"/>
          <p:cNvSpPr/>
          <p:nvPr/>
        </p:nvSpPr>
        <p:spPr>
          <a:xfrm>
            <a:off x="0" y="-76200"/>
            <a:ext cx="2895600" cy="5786199"/>
          </a:xfrm>
          <a:prstGeom prst="rect">
            <a:avLst/>
          </a:prstGeom>
          <a:ln>
            <a:noFill/>
          </a:ln>
        </p:spPr>
        <p:txBody>
          <a:bodyPr wrap="square">
            <a:spAutoFit/>
          </a:bodyPr>
          <a:lstStyle/>
          <a:p>
            <a:pPr lvl="0" eaLnBrk="0" fontAlgn="base" hangingPunct="0">
              <a:spcBef>
                <a:spcPct val="0"/>
              </a:spcBef>
              <a:spcAft>
                <a:spcPct val="0"/>
              </a:spcAft>
            </a:pPr>
            <a:r>
              <a:rPr lang="en-US" sz="3200" b="1" dirty="0" smtClean="0">
                <a:solidFill>
                  <a:schemeClr val="accent1">
                    <a:lumMod val="75000"/>
                  </a:schemeClr>
                </a:solidFill>
                <a:effectLst>
                  <a:outerShdw dist="50800" dir="7200000" algn="ctr" rotWithShape="0">
                    <a:schemeClr val="tx1"/>
                  </a:outerShdw>
                </a:effectLst>
                <a:latin typeface="Arial" pitchFamily="34" charset="0"/>
                <a:cs typeface="Calibri" pitchFamily="34" charset="0"/>
              </a:rPr>
              <a:t>Week 2</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San Juan Island</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Olympic </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 </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Redwoods </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Channel Islands </a:t>
            </a:r>
          </a:p>
        </p:txBody>
      </p:sp>
      <p:sp>
        <p:nvSpPr>
          <p:cNvPr id="7" name="Oval 6"/>
          <p:cNvSpPr/>
          <p:nvPr/>
        </p:nvSpPr>
        <p:spPr>
          <a:xfrm>
            <a:off x="2743200" y="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514600" y="38100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676400" y="265176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09800" y="5522976"/>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590800" y="762000"/>
            <a:ext cx="685800" cy="1905000"/>
          </a:xfrm>
          <a:custGeom>
            <a:avLst/>
            <a:gdLst>
              <a:gd name="connsiteX0" fmla="*/ 672860 w 672860"/>
              <a:gd name="connsiteY0" fmla="*/ 0 h 1811547"/>
              <a:gd name="connsiteX1" fmla="*/ 603849 w 672860"/>
              <a:gd name="connsiteY1" fmla="*/ 345056 h 1811547"/>
              <a:gd name="connsiteX2" fmla="*/ 327804 w 672860"/>
              <a:gd name="connsiteY2" fmla="*/ 862641 h 1811547"/>
              <a:gd name="connsiteX3" fmla="*/ 189781 w 672860"/>
              <a:gd name="connsiteY3" fmla="*/ 1345720 h 1811547"/>
              <a:gd name="connsiteX4" fmla="*/ 0 w 672860"/>
              <a:gd name="connsiteY4" fmla="*/ 1811547 h 1811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860" h="1811547">
                <a:moveTo>
                  <a:pt x="672860" y="0"/>
                </a:moveTo>
                <a:cubicBezTo>
                  <a:pt x="667109" y="100641"/>
                  <a:pt x="661358" y="201283"/>
                  <a:pt x="603849" y="345056"/>
                </a:cubicBezTo>
                <a:cubicBezTo>
                  <a:pt x="546340" y="488829"/>
                  <a:pt x="396815" y="695864"/>
                  <a:pt x="327804" y="862641"/>
                </a:cubicBezTo>
                <a:cubicBezTo>
                  <a:pt x="258793" y="1029418"/>
                  <a:pt x="244415" y="1187569"/>
                  <a:pt x="189781" y="1345720"/>
                </a:cubicBezTo>
                <a:cubicBezTo>
                  <a:pt x="135147" y="1503871"/>
                  <a:pt x="37381" y="1768415"/>
                  <a:pt x="0" y="1811547"/>
                </a:cubicBezTo>
              </a:path>
            </a:pathLst>
          </a:custGeom>
          <a:ln w="101600" cap="rnd">
            <a:solidFill>
              <a:srgbClr val="0070C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2419709" y="2915728"/>
            <a:ext cx="621103" cy="2688566"/>
          </a:xfrm>
          <a:custGeom>
            <a:avLst/>
            <a:gdLst>
              <a:gd name="connsiteX0" fmla="*/ 51759 w 621103"/>
              <a:gd name="connsiteY0" fmla="*/ 0 h 2688566"/>
              <a:gd name="connsiteX1" fmla="*/ 0 w 621103"/>
              <a:gd name="connsiteY1" fmla="*/ 379563 h 2688566"/>
              <a:gd name="connsiteX2" fmla="*/ 51759 w 621103"/>
              <a:gd name="connsiteY2" fmla="*/ 966159 h 2688566"/>
              <a:gd name="connsiteX3" fmla="*/ 276046 w 621103"/>
              <a:gd name="connsiteY3" fmla="*/ 1742536 h 2688566"/>
              <a:gd name="connsiteX4" fmla="*/ 396816 w 621103"/>
              <a:gd name="connsiteY4" fmla="*/ 2208363 h 2688566"/>
              <a:gd name="connsiteX5" fmla="*/ 586597 w 621103"/>
              <a:gd name="connsiteY5" fmla="*/ 2622430 h 2688566"/>
              <a:gd name="connsiteX6" fmla="*/ 603849 w 621103"/>
              <a:gd name="connsiteY6" fmla="*/ 2605178 h 268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103" h="2688566">
                <a:moveTo>
                  <a:pt x="51759" y="0"/>
                </a:moveTo>
                <a:cubicBezTo>
                  <a:pt x="25879" y="109268"/>
                  <a:pt x="0" y="218537"/>
                  <a:pt x="0" y="379563"/>
                </a:cubicBezTo>
                <a:cubicBezTo>
                  <a:pt x="0" y="540589"/>
                  <a:pt x="5751" y="738997"/>
                  <a:pt x="51759" y="966159"/>
                </a:cubicBezTo>
                <a:cubicBezTo>
                  <a:pt x="97767" y="1193321"/>
                  <a:pt x="218537" y="1535502"/>
                  <a:pt x="276046" y="1742536"/>
                </a:cubicBezTo>
                <a:cubicBezTo>
                  <a:pt x="333556" y="1949570"/>
                  <a:pt x="345058" y="2061714"/>
                  <a:pt x="396816" y="2208363"/>
                </a:cubicBezTo>
                <a:cubicBezTo>
                  <a:pt x="448574" y="2355012"/>
                  <a:pt x="552092" y="2556294"/>
                  <a:pt x="586597" y="2622430"/>
                </a:cubicBezTo>
                <a:cubicBezTo>
                  <a:pt x="621103" y="2688566"/>
                  <a:pt x="589472" y="2636808"/>
                  <a:pt x="603849" y="2605178"/>
                </a:cubicBezTo>
              </a:path>
            </a:pathLst>
          </a:custGeom>
          <a:ln w="101600" cap="rnd">
            <a:solidFill>
              <a:srgbClr val="0070C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p:cNvSpPr/>
          <p:nvPr/>
        </p:nvSpPr>
        <p:spPr>
          <a:xfrm>
            <a:off x="4419600" y="0"/>
            <a:ext cx="2590800" cy="6555641"/>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FF0000"/>
                </a:solidFill>
                <a:effectLst>
                  <a:outerShdw dist="50800" dir="7200000" algn="ctr" rotWithShape="0">
                    <a:schemeClr val="tx1"/>
                  </a:outerShdw>
                </a:effectLst>
                <a:latin typeface="Arial" pitchFamily="34" charset="0"/>
                <a:cs typeface="Calibri" pitchFamily="34" charset="0"/>
              </a:rPr>
              <a:t>   </a:t>
            </a:r>
            <a:r>
              <a:rPr lang="en-US" sz="3200" b="1" dirty="0" smtClean="0">
                <a:solidFill>
                  <a:schemeClr val="accent6">
                    <a:lumMod val="50000"/>
                  </a:schemeClr>
                </a:solidFill>
                <a:effectLst>
                  <a:outerShdw dist="50800" dir="7200000" algn="ctr" rotWithShape="0">
                    <a:schemeClr val="tx1"/>
                  </a:outerShdw>
                </a:effectLst>
                <a:latin typeface="Arial" pitchFamily="34" charset="0"/>
                <a:cs typeface="Calibri" pitchFamily="34" charset="0"/>
              </a:rPr>
              <a:t>Week 3</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 North Cascades</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Oregon Caves </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0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0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Yosemite </a:t>
            </a:r>
          </a:p>
          <a:p>
            <a:pPr lvl="0" eaLnBrk="0" fontAlgn="base" hangingPunct="0">
              <a:spcBef>
                <a:spcPct val="0"/>
              </a:spcBef>
              <a:spcAft>
                <a:spcPct val="0"/>
              </a:spcAft>
            </a:pPr>
            <a:endParaRPr lang="en-US" sz="10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Sequoia/Kings C.</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10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Joshua Tree</a:t>
            </a:r>
          </a:p>
          <a:p>
            <a:pPr lvl="0" eaLnBrk="0" fontAlgn="base" hangingPunct="0">
              <a:spcBef>
                <a:spcPct val="0"/>
              </a:spcBef>
              <a:spcAft>
                <a:spcPct val="0"/>
              </a:spcAft>
            </a:pPr>
            <a:endParaRPr lang="en-US" sz="2600" b="1" dirty="0" smtClean="0">
              <a:solidFill>
                <a:srgbClr val="FF0000"/>
              </a:solidFill>
              <a:effectLst>
                <a:outerShdw dist="25400" dir="7200000" algn="ctr" rotWithShape="0">
                  <a:schemeClr val="tx1"/>
                </a:outerShdw>
              </a:effectLst>
              <a:cs typeface="Calibri" pitchFamily="34" charset="0"/>
            </a:endParaRPr>
          </a:p>
        </p:txBody>
      </p:sp>
      <p:sp>
        <p:nvSpPr>
          <p:cNvPr id="17" name="Oval 16"/>
          <p:cNvSpPr/>
          <p:nvPr/>
        </p:nvSpPr>
        <p:spPr>
          <a:xfrm>
            <a:off x="3810000" y="152400"/>
            <a:ext cx="9144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667000" y="2667000"/>
            <a:ext cx="7620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590800" y="3977640"/>
            <a:ext cx="7620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038600" y="5791200"/>
            <a:ext cx="9144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857500" y="476250"/>
            <a:ext cx="952500" cy="2247900"/>
          </a:xfrm>
          <a:custGeom>
            <a:avLst/>
            <a:gdLst>
              <a:gd name="connsiteX0" fmla="*/ 952500 w 952500"/>
              <a:gd name="connsiteY0" fmla="*/ 0 h 2247900"/>
              <a:gd name="connsiteX1" fmla="*/ 800100 w 952500"/>
              <a:gd name="connsiteY1" fmla="*/ 342900 h 2247900"/>
              <a:gd name="connsiteX2" fmla="*/ 552450 w 952500"/>
              <a:gd name="connsiteY2" fmla="*/ 1104900 h 2247900"/>
              <a:gd name="connsiteX3" fmla="*/ 209550 w 952500"/>
              <a:gd name="connsiteY3" fmla="*/ 1733550 h 2247900"/>
              <a:gd name="connsiteX4" fmla="*/ 0 w 952500"/>
              <a:gd name="connsiteY4" fmla="*/ 2247900 h 2247900"/>
              <a:gd name="connsiteX0" fmla="*/ 952500 w 952500"/>
              <a:gd name="connsiteY0" fmla="*/ 0 h 2247900"/>
              <a:gd name="connsiteX1" fmla="*/ 800100 w 952500"/>
              <a:gd name="connsiteY1" fmla="*/ 342900 h 2247900"/>
              <a:gd name="connsiteX2" fmla="*/ 323850 w 952500"/>
              <a:gd name="connsiteY2" fmla="*/ 1104900 h 2247900"/>
              <a:gd name="connsiteX3" fmla="*/ 209550 w 952500"/>
              <a:gd name="connsiteY3" fmla="*/ 1733550 h 2247900"/>
              <a:gd name="connsiteX4" fmla="*/ 0 w 952500"/>
              <a:gd name="connsiteY4" fmla="*/ 2247900 h 2247900"/>
              <a:gd name="connsiteX0" fmla="*/ 952500 w 952500"/>
              <a:gd name="connsiteY0" fmla="*/ 0 h 2247900"/>
              <a:gd name="connsiteX1" fmla="*/ 658432 w 952500"/>
              <a:gd name="connsiteY1" fmla="*/ 330021 h 2247900"/>
              <a:gd name="connsiteX2" fmla="*/ 323850 w 952500"/>
              <a:gd name="connsiteY2" fmla="*/ 1104900 h 2247900"/>
              <a:gd name="connsiteX3" fmla="*/ 209550 w 952500"/>
              <a:gd name="connsiteY3" fmla="*/ 1733550 h 2247900"/>
              <a:gd name="connsiteX4" fmla="*/ 0 w 952500"/>
              <a:gd name="connsiteY4" fmla="*/ 2247900 h 224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2247900">
                <a:moveTo>
                  <a:pt x="952500" y="0"/>
                </a:moveTo>
                <a:cubicBezTo>
                  <a:pt x="909637" y="79375"/>
                  <a:pt x="763207" y="145871"/>
                  <a:pt x="658432" y="330021"/>
                </a:cubicBezTo>
                <a:cubicBezTo>
                  <a:pt x="553657" y="514171"/>
                  <a:pt x="398664" y="870979"/>
                  <a:pt x="323850" y="1104900"/>
                </a:cubicBezTo>
                <a:cubicBezTo>
                  <a:pt x="249036" y="1338821"/>
                  <a:pt x="263525" y="1543050"/>
                  <a:pt x="209550" y="1733550"/>
                </a:cubicBezTo>
                <a:cubicBezTo>
                  <a:pt x="155575" y="1924050"/>
                  <a:pt x="58737" y="2085975"/>
                  <a:pt x="0" y="224790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2778125" y="3067050"/>
            <a:ext cx="60325" cy="971550"/>
          </a:xfrm>
          <a:custGeom>
            <a:avLst/>
            <a:gdLst>
              <a:gd name="connsiteX0" fmla="*/ 41275 w 60325"/>
              <a:gd name="connsiteY0" fmla="*/ 0 h 971550"/>
              <a:gd name="connsiteX1" fmla="*/ 3175 w 60325"/>
              <a:gd name="connsiteY1" fmla="*/ 438150 h 971550"/>
              <a:gd name="connsiteX2" fmla="*/ 60325 w 60325"/>
              <a:gd name="connsiteY2" fmla="*/ 971550 h 971550"/>
            </a:gdLst>
            <a:ahLst/>
            <a:cxnLst>
              <a:cxn ang="0">
                <a:pos x="connsiteX0" y="connsiteY0"/>
              </a:cxn>
              <a:cxn ang="0">
                <a:pos x="connsiteX1" y="connsiteY1"/>
              </a:cxn>
              <a:cxn ang="0">
                <a:pos x="connsiteX2" y="connsiteY2"/>
              </a:cxn>
            </a:cxnLst>
            <a:rect l="l" t="t" r="r" b="b"/>
            <a:pathLst>
              <a:path w="60325" h="971550">
                <a:moveTo>
                  <a:pt x="41275" y="0"/>
                </a:moveTo>
                <a:cubicBezTo>
                  <a:pt x="20637" y="138112"/>
                  <a:pt x="0" y="276225"/>
                  <a:pt x="3175" y="438150"/>
                </a:cubicBezTo>
                <a:cubicBezTo>
                  <a:pt x="6350" y="600075"/>
                  <a:pt x="60325" y="971550"/>
                  <a:pt x="60325" y="97155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2895600" y="4343400"/>
            <a:ext cx="304800" cy="838200"/>
          </a:xfrm>
          <a:custGeom>
            <a:avLst/>
            <a:gdLst>
              <a:gd name="connsiteX0" fmla="*/ 0 w 38100"/>
              <a:gd name="connsiteY0" fmla="*/ 0 h 342900"/>
              <a:gd name="connsiteX1" fmla="*/ 38100 w 38100"/>
              <a:gd name="connsiteY1" fmla="*/ 342900 h 342900"/>
            </a:gdLst>
            <a:ahLst/>
            <a:cxnLst>
              <a:cxn ang="0">
                <a:pos x="connsiteX0" y="connsiteY0"/>
              </a:cxn>
              <a:cxn ang="0">
                <a:pos x="connsiteX1" y="connsiteY1"/>
              </a:cxn>
            </a:cxnLst>
            <a:rect l="l" t="t" r="r" b="b"/>
            <a:pathLst>
              <a:path w="38100" h="342900">
                <a:moveTo>
                  <a:pt x="0" y="0"/>
                </a:moveTo>
                <a:lnTo>
                  <a:pt x="38100" y="342900"/>
                </a:ln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3409950" y="5372100"/>
            <a:ext cx="704850" cy="571500"/>
          </a:xfrm>
          <a:custGeom>
            <a:avLst/>
            <a:gdLst>
              <a:gd name="connsiteX0" fmla="*/ 0 w 762000"/>
              <a:gd name="connsiteY0" fmla="*/ 0 h 552450"/>
              <a:gd name="connsiteX1" fmla="*/ 323850 w 762000"/>
              <a:gd name="connsiteY1" fmla="*/ 342900 h 552450"/>
              <a:gd name="connsiteX2" fmla="*/ 762000 w 762000"/>
              <a:gd name="connsiteY2" fmla="*/ 552450 h 552450"/>
            </a:gdLst>
            <a:ahLst/>
            <a:cxnLst>
              <a:cxn ang="0">
                <a:pos x="connsiteX0" y="connsiteY0"/>
              </a:cxn>
              <a:cxn ang="0">
                <a:pos x="connsiteX1" y="connsiteY1"/>
              </a:cxn>
              <a:cxn ang="0">
                <a:pos x="connsiteX2" y="connsiteY2"/>
              </a:cxn>
            </a:cxnLst>
            <a:rect l="l" t="t" r="r" b="b"/>
            <a:pathLst>
              <a:path w="762000" h="552450">
                <a:moveTo>
                  <a:pt x="0" y="0"/>
                </a:moveTo>
                <a:cubicBezTo>
                  <a:pt x="98425" y="125412"/>
                  <a:pt x="196850" y="250825"/>
                  <a:pt x="323850" y="342900"/>
                </a:cubicBezTo>
                <a:cubicBezTo>
                  <a:pt x="450850" y="434975"/>
                  <a:pt x="606425" y="493712"/>
                  <a:pt x="762000" y="55245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2878428" y="4361646"/>
            <a:ext cx="1536879" cy="1047481"/>
          </a:xfrm>
          <a:custGeom>
            <a:avLst/>
            <a:gdLst>
              <a:gd name="connsiteX0" fmla="*/ 830687 w 1536879"/>
              <a:gd name="connsiteY0" fmla="*/ 120202 h 1047481"/>
              <a:gd name="connsiteX1" fmla="*/ 560231 w 1536879"/>
              <a:gd name="connsiteY1" fmla="*/ 390658 h 1047481"/>
              <a:gd name="connsiteX2" fmla="*/ 431442 w 1536879"/>
              <a:gd name="connsiteY2" fmla="*/ 661115 h 1047481"/>
              <a:gd name="connsiteX3" fmla="*/ 45076 w 1536879"/>
              <a:gd name="connsiteY3" fmla="*/ 789903 h 1047481"/>
              <a:gd name="connsiteX4" fmla="*/ 160986 w 1536879"/>
              <a:gd name="connsiteY4" fmla="*/ 1008844 h 1047481"/>
              <a:gd name="connsiteX5" fmla="*/ 663262 w 1536879"/>
              <a:gd name="connsiteY5" fmla="*/ 970208 h 1047481"/>
              <a:gd name="connsiteX6" fmla="*/ 895082 w 1536879"/>
              <a:gd name="connsiteY6" fmla="*/ 545205 h 1047481"/>
              <a:gd name="connsiteX7" fmla="*/ 1487510 w 1536879"/>
              <a:gd name="connsiteY7" fmla="*/ 364900 h 1047481"/>
              <a:gd name="connsiteX8" fmla="*/ 1191296 w 1536879"/>
              <a:gd name="connsiteY8" fmla="*/ 42929 h 1047481"/>
              <a:gd name="connsiteX9" fmla="*/ 830687 w 1536879"/>
              <a:gd name="connsiteY9" fmla="*/ 120202 h 104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6879" h="1047481">
                <a:moveTo>
                  <a:pt x="830687" y="120202"/>
                </a:moveTo>
                <a:cubicBezTo>
                  <a:pt x="725509" y="178157"/>
                  <a:pt x="626772" y="300506"/>
                  <a:pt x="560231" y="390658"/>
                </a:cubicBezTo>
                <a:cubicBezTo>
                  <a:pt x="493690" y="480810"/>
                  <a:pt x="517301" y="594574"/>
                  <a:pt x="431442" y="661115"/>
                </a:cubicBezTo>
                <a:cubicBezTo>
                  <a:pt x="345583" y="727656"/>
                  <a:pt x="90152" y="731948"/>
                  <a:pt x="45076" y="789903"/>
                </a:cubicBezTo>
                <a:cubicBezTo>
                  <a:pt x="0" y="847858"/>
                  <a:pt x="57955" y="978793"/>
                  <a:pt x="160986" y="1008844"/>
                </a:cubicBezTo>
                <a:cubicBezTo>
                  <a:pt x="264017" y="1038895"/>
                  <a:pt x="540913" y="1047481"/>
                  <a:pt x="663262" y="970208"/>
                </a:cubicBezTo>
                <a:cubicBezTo>
                  <a:pt x="785611" y="892935"/>
                  <a:pt x="757707" y="646090"/>
                  <a:pt x="895082" y="545205"/>
                </a:cubicBezTo>
                <a:cubicBezTo>
                  <a:pt x="1032457" y="444320"/>
                  <a:pt x="1438141" y="448613"/>
                  <a:pt x="1487510" y="364900"/>
                </a:cubicBezTo>
                <a:cubicBezTo>
                  <a:pt x="1536879" y="281187"/>
                  <a:pt x="1294327" y="85859"/>
                  <a:pt x="1191296" y="42929"/>
                </a:cubicBezTo>
                <a:cubicBezTo>
                  <a:pt x="1088265" y="0"/>
                  <a:pt x="935865" y="62247"/>
                  <a:pt x="830687" y="120202"/>
                </a:cubicBezTo>
                <a:close/>
              </a:path>
            </a:pathLst>
          </a:custGeom>
          <a:noFill/>
          <a:ln w="63500" cap="rnd">
            <a:solidFill>
              <a:schemeClr val="accent6">
                <a:lumMod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858000" y="0"/>
            <a:ext cx="2362200" cy="3939540"/>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FF0000"/>
                </a:solidFill>
                <a:effectLst>
                  <a:outerShdw dist="50800" dir="7200000" algn="ctr" rotWithShape="0">
                    <a:schemeClr val="tx1"/>
                  </a:outerShdw>
                </a:effectLst>
                <a:latin typeface="Arial" pitchFamily="34" charset="0"/>
                <a:cs typeface="Calibri" pitchFamily="34" charset="0"/>
              </a:rPr>
              <a:t>   Week 4</a:t>
            </a:r>
          </a:p>
          <a:p>
            <a:pPr lvl="0" eaLnBrk="0" fontAlgn="base" hangingPunct="0">
              <a:spcBef>
                <a:spcPct val="0"/>
              </a:spcBef>
              <a:spcAft>
                <a:spcPct val="0"/>
              </a:spcAft>
            </a:pPr>
            <a:r>
              <a:rPr lang="en-US" sz="2000" dirty="0" smtClean="0">
                <a:effectLst>
                  <a:outerShdw dist="25400" dir="7200000" algn="ctr" rotWithShape="0">
                    <a:schemeClr val="tx1"/>
                  </a:outerShdw>
                </a:effectLst>
                <a:cs typeface="Calibri" pitchFamily="34" charset="0"/>
              </a:rPr>
              <a:t>           </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Mt Rainier</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Mt St. Helens</a:t>
            </a:r>
          </a:p>
          <a:p>
            <a:pPr lvl="0" eaLnBrk="0" fontAlgn="base" hangingPunct="0">
              <a:spcBef>
                <a:spcPct val="0"/>
              </a:spcBef>
              <a:spcAft>
                <a:spcPct val="0"/>
              </a:spcAft>
            </a:pPr>
            <a:endParaRPr lang="en-US" sz="8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Lava River Cave</a:t>
            </a:r>
          </a:p>
          <a:p>
            <a:pPr lvl="0" eaLnBrk="0" fontAlgn="base" hangingPunct="0">
              <a:spcBef>
                <a:spcPct val="0"/>
              </a:spcBef>
              <a:spcAft>
                <a:spcPct val="0"/>
              </a:spcAft>
            </a:pPr>
            <a:endParaRPr lang="en-US" sz="8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Crater Lake</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Lassen Volcano</a:t>
            </a:r>
          </a:p>
          <a:p>
            <a:pPr lvl="0" eaLnBrk="0" fontAlgn="base" hangingPunct="0">
              <a:spcBef>
                <a:spcPct val="0"/>
              </a:spcBef>
              <a:spcAft>
                <a:spcPct val="0"/>
              </a:spcAft>
            </a:pPr>
            <a:endParaRPr lang="en-US" sz="2600" b="1" dirty="0" smtClean="0">
              <a:solidFill>
                <a:srgbClr val="FF0000"/>
              </a:solidFill>
              <a:effectLst>
                <a:outerShdw dist="25400" dir="7200000" algn="ctr" rotWithShape="0">
                  <a:schemeClr val="tx1"/>
                </a:outerShdw>
              </a:effectLst>
              <a:cs typeface="Calibri" pitchFamily="34" charset="0"/>
            </a:endParaRPr>
          </a:p>
        </p:txBody>
      </p:sp>
      <p:sp>
        <p:nvSpPr>
          <p:cNvPr id="29" name="Oval 28"/>
          <p:cNvSpPr/>
          <p:nvPr/>
        </p:nvSpPr>
        <p:spPr>
          <a:xfrm>
            <a:off x="3352800" y="16002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124200" y="2185416"/>
            <a:ext cx="762000" cy="381000"/>
          </a:xfrm>
          <a:prstGeom prst="ellipse">
            <a:avLst/>
          </a:prstGeom>
          <a:noFill/>
          <a:ln w="76200" cap="rnd">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048000" y="30480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514600" y="10668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505200" y="7620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55448" y="6272784"/>
            <a:ext cx="1828800"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chemeClr val="accent1">
                    <a:lumMod val="75000"/>
                  </a:schemeClr>
                </a:solidFill>
                <a:effectLst>
                  <a:outerShdw dist="50800" dir="7200000" algn="ctr" rotWithShape="0">
                    <a:schemeClr val="tx1"/>
                  </a:outerShdw>
                </a:effectLst>
                <a:latin typeface="Arial" pitchFamily="34" charset="0"/>
                <a:cs typeface="Calibri" pitchFamily="34" charset="0"/>
              </a:rPr>
              <a:t>Coast</a:t>
            </a:r>
          </a:p>
        </p:txBody>
      </p:sp>
      <p:sp>
        <p:nvSpPr>
          <p:cNvPr id="35" name="Freeform 34"/>
          <p:cNvSpPr/>
          <p:nvPr/>
        </p:nvSpPr>
        <p:spPr>
          <a:xfrm>
            <a:off x="3352800" y="1138687"/>
            <a:ext cx="460075" cy="156713"/>
          </a:xfrm>
          <a:custGeom>
            <a:avLst/>
            <a:gdLst>
              <a:gd name="connsiteX0" fmla="*/ 207033 w 207033"/>
              <a:gd name="connsiteY0" fmla="*/ 0 h 552090"/>
              <a:gd name="connsiteX1" fmla="*/ 0 w 207033"/>
              <a:gd name="connsiteY1" fmla="*/ 552090 h 552090"/>
            </a:gdLst>
            <a:ahLst/>
            <a:cxnLst>
              <a:cxn ang="0">
                <a:pos x="connsiteX0" y="connsiteY0"/>
              </a:cxn>
              <a:cxn ang="0">
                <a:pos x="connsiteX1" y="connsiteY1"/>
              </a:cxn>
            </a:cxnLst>
            <a:rect l="l" t="t" r="r" b="b"/>
            <a:pathLst>
              <a:path w="207033" h="552090">
                <a:moveTo>
                  <a:pt x="207033" y="0"/>
                </a:moveTo>
                <a:lnTo>
                  <a:pt x="0" y="552090"/>
                </a:ln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rot="1804368" flipH="1">
            <a:off x="3382821" y="1325024"/>
            <a:ext cx="420560" cy="245554"/>
          </a:xfrm>
          <a:custGeom>
            <a:avLst/>
            <a:gdLst>
              <a:gd name="connsiteX0" fmla="*/ 77638 w 77638"/>
              <a:gd name="connsiteY0" fmla="*/ 0 h 293298"/>
              <a:gd name="connsiteX1" fmla="*/ 8626 w 77638"/>
              <a:gd name="connsiteY1" fmla="*/ 189781 h 293298"/>
              <a:gd name="connsiteX2" fmla="*/ 25879 w 77638"/>
              <a:gd name="connsiteY2" fmla="*/ 293298 h 293298"/>
              <a:gd name="connsiteX0" fmla="*/ 69012 w 69012"/>
              <a:gd name="connsiteY0" fmla="*/ 0 h 189781"/>
              <a:gd name="connsiteX1" fmla="*/ 0 w 69012"/>
              <a:gd name="connsiteY1" fmla="*/ 189781 h 189781"/>
              <a:gd name="connsiteX0" fmla="*/ 35750 w 35750"/>
              <a:gd name="connsiteY0" fmla="*/ 0 h 92015"/>
              <a:gd name="connsiteX1" fmla="*/ 0 w 35750"/>
              <a:gd name="connsiteY1" fmla="*/ 92015 h 92015"/>
            </a:gdLst>
            <a:ahLst/>
            <a:cxnLst>
              <a:cxn ang="0">
                <a:pos x="connsiteX0" y="connsiteY0"/>
              </a:cxn>
              <a:cxn ang="0">
                <a:pos x="connsiteX1" y="connsiteY1"/>
              </a:cxn>
            </a:cxnLst>
            <a:rect l="l" t="t" r="r" b="b"/>
            <a:pathLst>
              <a:path w="35750" h="92015">
                <a:moveTo>
                  <a:pt x="35750" y="0"/>
                </a:moveTo>
                <a:cubicBezTo>
                  <a:pt x="5557" y="70449"/>
                  <a:pt x="8626" y="43132"/>
                  <a:pt x="0" y="92015"/>
                </a:cubicBez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3450566" y="2553419"/>
            <a:ext cx="0" cy="534838"/>
          </a:xfrm>
          <a:custGeom>
            <a:avLst/>
            <a:gdLst>
              <a:gd name="connsiteX0" fmla="*/ 0 w 0"/>
              <a:gd name="connsiteY0" fmla="*/ 0 h 534838"/>
              <a:gd name="connsiteX1" fmla="*/ 0 w 0"/>
              <a:gd name="connsiteY1" fmla="*/ 534838 h 534838"/>
            </a:gdLst>
            <a:ahLst/>
            <a:cxnLst>
              <a:cxn ang="0">
                <a:pos x="connsiteX0" y="connsiteY0"/>
              </a:cxn>
              <a:cxn ang="0">
                <a:pos x="connsiteX1" y="connsiteY1"/>
              </a:cxn>
            </a:cxnLst>
            <a:rect l="l" t="t" r="r" b="b"/>
            <a:pathLst>
              <a:path h="534838">
                <a:moveTo>
                  <a:pt x="0" y="0"/>
                </a:moveTo>
                <a:lnTo>
                  <a:pt x="0" y="534838"/>
                </a:ln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1755648" y="6272784"/>
            <a:ext cx="2499231"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chemeClr val="accent6">
                    <a:lumMod val="50000"/>
                  </a:schemeClr>
                </a:solidFill>
                <a:effectLst>
                  <a:outerShdw dist="50800" dir="7200000" algn="ctr" rotWithShape="0">
                    <a:schemeClr val="tx1"/>
                  </a:outerShdw>
                </a:effectLst>
                <a:latin typeface="Arial" pitchFamily="34" charset="0"/>
                <a:cs typeface="Calibri" pitchFamily="34" charset="0"/>
              </a:rPr>
              <a:t>Mountains</a:t>
            </a:r>
          </a:p>
        </p:txBody>
      </p:sp>
      <p:sp>
        <p:nvSpPr>
          <p:cNvPr id="40" name="Rectangle 39"/>
          <p:cNvSpPr/>
          <p:nvPr/>
        </p:nvSpPr>
        <p:spPr>
          <a:xfrm>
            <a:off x="4206240" y="6272784"/>
            <a:ext cx="2499231"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FF0000"/>
                </a:solidFill>
                <a:effectLst>
                  <a:outerShdw dist="50800" dir="7200000" algn="ctr" rotWithShape="0">
                    <a:schemeClr val="tx1"/>
                  </a:outerShdw>
                </a:effectLst>
                <a:latin typeface="Arial" pitchFamily="34" charset="0"/>
                <a:cs typeface="Calibri" pitchFamily="34" charset="0"/>
              </a:rPr>
              <a:t>Volcanoes</a:t>
            </a:r>
          </a:p>
        </p:txBody>
      </p:sp>
      <p:sp>
        <p:nvSpPr>
          <p:cNvPr id="41" name="Freeform 40"/>
          <p:cNvSpPr/>
          <p:nvPr/>
        </p:nvSpPr>
        <p:spPr>
          <a:xfrm>
            <a:off x="3579019" y="1964531"/>
            <a:ext cx="135731" cy="228600"/>
          </a:xfrm>
          <a:custGeom>
            <a:avLst/>
            <a:gdLst>
              <a:gd name="connsiteX0" fmla="*/ 135731 w 135731"/>
              <a:gd name="connsiteY0" fmla="*/ 0 h 228600"/>
              <a:gd name="connsiteX1" fmla="*/ 0 w 135731"/>
              <a:gd name="connsiteY1" fmla="*/ 228600 h 228600"/>
            </a:gdLst>
            <a:ahLst/>
            <a:cxnLst>
              <a:cxn ang="0">
                <a:pos x="connsiteX0" y="connsiteY0"/>
              </a:cxn>
              <a:cxn ang="0">
                <a:pos x="connsiteX1" y="connsiteY1"/>
              </a:cxn>
            </a:cxnLst>
            <a:rect l="l" t="t" r="r" b="b"/>
            <a:pathLst>
              <a:path w="135731" h="228600">
                <a:moveTo>
                  <a:pt x="135731" y="0"/>
                </a:moveTo>
                <a:cubicBezTo>
                  <a:pt x="81557" y="98226"/>
                  <a:pt x="27384" y="196453"/>
                  <a:pt x="0" y="228600"/>
                </a:cubicBez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34">
                                            <p:txEl>
                                              <p:pRg st="0" end="0"/>
                                            </p:txEl>
                                          </p:spTgt>
                                        </p:tgtEl>
                                        <p:attrNameLst>
                                          <p:attrName>style.visibility</p:attrName>
                                        </p:attrNameLst>
                                      </p:cBhvr>
                                      <p:to>
                                        <p:strVal val="visible"/>
                                      </p:to>
                                    </p:set>
                                    <p:anim calcmode="lin" valueType="num">
                                      <p:cBhvr>
                                        <p:cTn id="11" dur="10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13" dur="1000"/>
                                        <p:tgtEl>
                                          <p:spTgt spid="3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10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10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10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1000"/>
                                        <p:tgtEl>
                                          <p:spTgt spid="11"/>
                                        </p:tgtEl>
                                      </p:cBhvr>
                                    </p:animEffect>
                                  </p:childTnLst>
                                </p:cTn>
                              </p:par>
                            </p:childTnLst>
                          </p:cTn>
                        </p:par>
                        <p:par>
                          <p:cTn id="35" fill="hold">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1000"/>
                                        <p:tgtEl>
                                          <p:spTgt spid="9"/>
                                        </p:tgtEl>
                                      </p:cBhvr>
                                    </p:animEffect>
                                  </p:childTnLst>
                                </p:cTn>
                              </p:par>
                              <p:par>
                                <p:cTn id="39" presetID="10" presetClass="entr" presetSubtype="0" fill="hold" nodeType="with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fade">
                                      <p:cBhvr>
                                        <p:cTn id="41" dur="1000"/>
                                        <p:tgtEl>
                                          <p:spTgt spid="6">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6">
                                            <p:txEl>
                                              <p:pRg st="6" end="6"/>
                                            </p:txEl>
                                          </p:spTgt>
                                        </p:tgtEl>
                                        <p:attrNameLst>
                                          <p:attrName>style.visibility</p:attrName>
                                        </p:attrNameLst>
                                      </p:cBhvr>
                                      <p:to>
                                        <p:strVal val="visible"/>
                                      </p:to>
                                    </p:set>
                                    <p:animEffect transition="in" filter="fade">
                                      <p:cBhvr>
                                        <p:cTn id="44" dur="1000"/>
                                        <p:tgtEl>
                                          <p:spTgt spid="6">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1000"/>
                                        <p:tgtEl>
                                          <p:spTgt spid="13"/>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10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6">
                                            <p:txEl>
                                              <p:pRg st="13" end="13"/>
                                            </p:txEl>
                                          </p:spTgt>
                                        </p:tgtEl>
                                        <p:attrNameLst>
                                          <p:attrName>style.visibility</p:attrName>
                                        </p:attrNameLst>
                                      </p:cBhvr>
                                      <p:to>
                                        <p:strVal val="visible"/>
                                      </p:to>
                                    </p:set>
                                    <p:animEffect transition="in" filter="fade">
                                      <p:cBhvr>
                                        <p:cTn id="56" dur="1000"/>
                                        <p:tgtEl>
                                          <p:spTgt spid="6">
                                            <p:txEl>
                                              <p:pRg st="13" end="1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4">
                                            <p:txEl>
                                              <p:pRg st="0" end="0"/>
                                            </p:txEl>
                                          </p:spTgt>
                                        </p:tgtEl>
                                        <p:attrNameLst>
                                          <p:attrName>style.visibility</p:attrName>
                                        </p:attrNameLst>
                                      </p:cBhvr>
                                      <p:to>
                                        <p:strVal val="visible"/>
                                      </p:to>
                                    </p:set>
                                    <p:animEffect transition="in" filter="fade">
                                      <p:cBhvr>
                                        <p:cTn id="61" dur="500"/>
                                        <p:tgtEl>
                                          <p:spTgt spid="14">
                                            <p:txEl>
                                              <p:pRg st="0" end="0"/>
                                            </p:txEl>
                                          </p:spTgt>
                                        </p:tgtEl>
                                      </p:cBhvr>
                                    </p:animEffect>
                                  </p:childTnLst>
                                </p:cTn>
                              </p:par>
                            </p:childTnLst>
                          </p:cTn>
                        </p:par>
                        <p:par>
                          <p:cTn id="62" fill="hold">
                            <p:stCondLst>
                              <p:cond delay="500"/>
                            </p:stCondLst>
                            <p:childTnLst>
                              <p:par>
                                <p:cTn id="63" presetID="53" presetClass="entr" presetSubtype="0" fill="hold" nodeType="afterEffect">
                                  <p:stCondLst>
                                    <p:cond delay="0"/>
                                  </p:stCondLst>
                                  <p:childTnLst>
                                    <p:set>
                                      <p:cBhvr>
                                        <p:cTn id="64" dur="1" fill="hold">
                                          <p:stCondLst>
                                            <p:cond delay="0"/>
                                          </p:stCondLst>
                                        </p:cTn>
                                        <p:tgtEl>
                                          <p:spTgt spid="39">
                                            <p:txEl>
                                              <p:pRg st="0" end="0"/>
                                            </p:txEl>
                                          </p:spTgt>
                                        </p:tgtEl>
                                        <p:attrNameLst>
                                          <p:attrName>style.visibility</p:attrName>
                                        </p:attrNameLst>
                                      </p:cBhvr>
                                      <p:to>
                                        <p:strVal val="visible"/>
                                      </p:to>
                                    </p:set>
                                    <p:anim calcmode="lin" valueType="num">
                                      <p:cBhvr>
                                        <p:cTn id="65" dur="10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66" dur="1000" fill="hold"/>
                                        <p:tgtEl>
                                          <p:spTgt spid="39">
                                            <p:txEl>
                                              <p:pRg st="0" end="0"/>
                                            </p:txEl>
                                          </p:spTgt>
                                        </p:tgtEl>
                                        <p:attrNameLst>
                                          <p:attrName>ppt_h</p:attrName>
                                        </p:attrNameLst>
                                      </p:cBhvr>
                                      <p:tavLst>
                                        <p:tav tm="0">
                                          <p:val>
                                            <p:fltVal val="0"/>
                                          </p:val>
                                        </p:tav>
                                        <p:tav tm="100000">
                                          <p:val>
                                            <p:strVal val="#ppt_h"/>
                                          </p:val>
                                        </p:tav>
                                      </p:tavLst>
                                    </p:anim>
                                    <p:animEffect transition="in" filter="fade">
                                      <p:cBhvr>
                                        <p:cTn id="67" dur="1000"/>
                                        <p:tgtEl>
                                          <p:spTgt spid="3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up)">
                                      <p:cBhvr>
                                        <p:cTn id="72" dur="1000"/>
                                        <p:tgtEl>
                                          <p:spTgt spid="17"/>
                                        </p:tgtEl>
                                      </p:cBhvr>
                                    </p:animEffect>
                                  </p:childTnLst>
                                </p:cTn>
                              </p:par>
                              <p:par>
                                <p:cTn id="73" presetID="10" presetClass="entr" presetSubtype="0" fill="hold" nodeType="withEffect">
                                  <p:stCondLst>
                                    <p:cond delay="0"/>
                                  </p:stCondLst>
                                  <p:childTnLst>
                                    <p:set>
                                      <p:cBhvr>
                                        <p:cTn id="74" dur="1" fill="hold">
                                          <p:stCondLst>
                                            <p:cond delay="0"/>
                                          </p:stCondLst>
                                        </p:cTn>
                                        <p:tgtEl>
                                          <p:spTgt spid="14">
                                            <p:txEl>
                                              <p:pRg st="1" end="1"/>
                                            </p:txEl>
                                          </p:spTgt>
                                        </p:tgtEl>
                                        <p:attrNameLst>
                                          <p:attrName>style.visibility</p:attrName>
                                        </p:attrNameLst>
                                      </p:cBhvr>
                                      <p:to>
                                        <p:strVal val="visible"/>
                                      </p:to>
                                    </p:set>
                                    <p:animEffect transition="in" filter="fade">
                                      <p:cBhvr>
                                        <p:cTn id="75" dur="500"/>
                                        <p:tgtEl>
                                          <p:spTgt spid="14">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wipe(up)">
                                      <p:cBhvr>
                                        <p:cTn id="80" dur="1000"/>
                                        <p:tgtEl>
                                          <p:spTgt spid="23"/>
                                        </p:tgtEl>
                                      </p:cBhvr>
                                    </p:animEffect>
                                  </p:childTnLst>
                                </p:cTn>
                              </p:par>
                            </p:childTnLst>
                          </p:cTn>
                        </p:par>
                        <p:par>
                          <p:cTn id="81" fill="hold">
                            <p:stCondLst>
                              <p:cond delay="1000"/>
                            </p:stCondLst>
                            <p:childTnLst>
                              <p:par>
                                <p:cTn id="82" presetID="22" presetClass="entr" presetSubtype="1" fill="hold" grpId="0" nodeType="after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wipe(up)">
                                      <p:cBhvr>
                                        <p:cTn id="84" dur="1000"/>
                                        <p:tgtEl>
                                          <p:spTgt spid="18"/>
                                        </p:tgtEl>
                                      </p:cBhvr>
                                    </p:animEffect>
                                  </p:childTnLst>
                                </p:cTn>
                              </p:par>
                              <p:par>
                                <p:cTn id="85" presetID="10" presetClass="entr" presetSubtype="0" fill="hold" nodeType="withEffect">
                                  <p:stCondLst>
                                    <p:cond delay="0"/>
                                  </p:stCondLst>
                                  <p:childTnLst>
                                    <p:set>
                                      <p:cBhvr>
                                        <p:cTn id="86" dur="1" fill="hold">
                                          <p:stCondLst>
                                            <p:cond delay="0"/>
                                          </p:stCondLst>
                                        </p:cTn>
                                        <p:tgtEl>
                                          <p:spTgt spid="14">
                                            <p:txEl>
                                              <p:pRg st="6" end="6"/>
                                            </p:txEl>
                                          </p:spTgt>
                                        </p:tgtEl>
                                        <p:attrNameLst>
                                          <p:attrName>style.visibility</p:attrName>
                                        </p:attrNameLst>
                                      </p:cBhvr>
                                      <p:to>
                                        <p:strVal val="visible"/>
                                      </p:to>
                                    </p:set>
                                    <p:animEffect transition="in" filter="fade">
                                      <p:cBhvr>
                                        <p:cTn id="87" dur="1000"/>
                                        <p:tgtEl>
                                          <p:spTgt spid="14">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wipe(up)">
                                      <p:cBhvr>
                                        <p:cTn id="92" dur="1000"/>
                                        <p:tgtEl>
                                          <p:spTgt spid="24"/>
                                        </p:tgtEl>
                                      </p:cBhvr>
                                    </p:animEffect>
                                  </p:childTnLst>
                                </p:cTn>
                              </p:par>
                            </p:childTnLst>
                          </p:cTn>
                        </p:par>
                        <p:par>
                          <p:cTn id="93" fill="hold">
                            <p:stCondLst>
                              <p:cond delay="1000"/>
                            </p:stCondLst>
                            <p:childTnLst>
                              <p:par>
                                <p:cTn id="94" presetID="22" presetClass="entr" presetSubtype="1" fill="hold" grpId="0" nodeType="after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wipe(up)">
                                      <p:cBhvr>
                                        <p:cTn id="96" dur="1000"/>
                                        <p:tgtEl>
                                          <p:spTgt spid="19"/>
                                        </p:tgtEl>
                                      </p:cBhvr>
                                    </p:animEffect>
                                  </p:childTnLst>
                                </p:cTn>
                              </p:par>
                              <p:par>
                                <p:cTn id="97" presetID="10" presetClass="entr" presetSubtype="0" fill="hold" nodeType="withEffect">
                                  <p:stCondLst>
                                    <p:cond delay="0"/>
                                  </p:stCondLst>
                                  <p:childTnLst>
                                    <p:set>
                                      <p:cBhvr>
                                        <p:cTn id="98" dur="1" fill="hold">
                                          <p:stCondLst>
                                            <p:cond delay="0"/>
                                          </p:stCondLst>
                                        </p:cTn>
                                        <p:tgtEl>
                                          <p:spTgt spid="14">
                                            <p:txEl>
                                              <p:pRg st="10" end="10"/>
                                            </p:txEl>
                                          </p:spTgt>
                                        </p:tgtEl>
                                        <p:attrNameLst>
                                          <p:attrName>style.visibility</p:attrName>
                                        </p:attrNameLst>
                                      </p:cBhvr>
                                      <p:to>
                                        <p:strVal val="visible"/>
                                      </p:to>
                                    </p:set>
                                    <p:animEffect transition="in" filter="fade">
                                      <p:cBhvr>
                                        <p:cTn id="99" dur="1000"/>
                                        <p:tgtEl>
                                          <p:spTgt spid="14">
                                            <p:txEl>
                                              <p:pRg st="10" end="1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grpId="0" nodeType="click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wipe(up)">
                                      <p:cBhvr>
                                        <p:cTn id="104" dur="1000"/>
                                        <p:tgtEl>
                                          <p:spTgt spid="25"/>
                                        </p:tgtEl>
                                      </p:cBhvr>
                                    </p:animEffect>
                                  </p:childTnLst>
                                </p:cTn>
                              </p:par>
                            </p:childTnLst>
                          </p:cTn>
                        </p:par>
                        <p:par>
                          <p:cTn id="105" fill="hold">
                            <p:stCondLst>
                              <p:cond delay="1000"/>
                            </p:stCondLst>
                            <p:childTnLst>
                              <p:par>
                                <p:cTn id="106" presetID="22" presetClass="entr" presetSubtype="8" fill="hold" grpId="0" nodeType="after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wipe(left)">
                                      <p:cBhvr>
                                        <p:cTn id="108" dur="1000"/>
                                        <p:tgtEl>
                                          <p:spTgt spid="27"/>
                                        </p:tgtEl>
                                      </p:cBhvr>
                                    </p:animEffect>
                                  </p:childTnLst>
                                </p:cTn>
                              </p:par>
                              <p:par>
                                <p:cTn id="109" presetID="10" presetClass="entr" presetSubtype="0" fill="hold" nodeType="withEffect">
                                  <p:stCondLst>
                                    <p:cond delay="0"/>
                                  </p:stCondLst>
                                  <p:childTnLst>
                                    <p:set>
                                      <p:cBhvr>
                                        <p:cTn id="110" dur="1" fill="hold">
                                          <p:stCondLst>
                                            <p:cond delay="0"/>
                                          </p:stCondLst>
                                        </p:cTn>
                                        <p:tgtEl>
                                          <p:spTgt spid="14">
                                            <p:txEl>
                                              <p:pRg st="12" end="12"/>
                                            </p:txEl>
                                          </p:spTgt>
                                        </p:tgtEl>
                                        <p:attrNameLst>
                                          <p:attrName>style.visibility</p:attrName>
                                        </p:attrNameLst>
                                      </p:cBhvr>
                                      <p:to>
                                        <p:strVal val="visible"/>
                                      </p:to>
                                    </p:set>
                                    <p:animEffect transition="in" filter="fade">
                                      <p:cBhvr>
                                        <p:cTn id="111" dur="1000"/>
                                        <p:tgtEl>
                                          <p:spTgt spid="14">
                                            <p:txEl>
                                              <p:pRg st="12" end="12"/>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1" fill="hold" grpId="0" nodeType="click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wipe(up)">
                                      <p:cBhvr>
                                        <p:cTn id="116" dur="1000"/>
                                        <p:tgtEl>
                                          <p:spTgt spid="26"/>
                                        </p:tgtEl>
                                      </p:cBhvr>
                                    </p:animEffect>
                                  </p:childTnLst>
                                </p:cTn>
                              </p:par>
                            </p:childTnLst>
                          </p:cTn>
                        </p:par>
                        <p:par>
                          <p:cTn id="117" fill="hold">
                            <p:stCondLst>
                              <p:cond delay="1000"/>
                            </p:stCondLst>
                            <p:childTnLst>
                              <p:par>
                                <p:cTn id="118" presetID="22" presetClass="entr" presetSubtype="1" fill="hold" grpId="0" nodeType="afterEffect">
                                  <p:stCondLst>
                                    <p:cond delay="0"/>
                                  </p:stCondLst>
                                  <p:childTnLst>
                                    <p:set>
                                      <p:cBhvr>
                                        <p:cTn id="119" dur="1" fill="hold">
                                          <p:stCondLst>
                                            <p:cond delay="0"/>
                                          </p:stCondLst>
                                        </p:cTn>
                                        <p:tgtEl>
                                          <p:spTgt spid="21"/>
                                        </p:tgtEl>
                                        <p:attrNameLst>
                                          <p:attrName>style.visibility</p:attrName>
                                        </p:attrNameLst>
                                      </p:cBhvr>
                                      <p:to>
                                        <p:strVal val="visible"/>
                                      </p:to>
                                    </p:set>
                                    <p:animEffect transition="in" filter="wipe(up)">
                                      <p:cBhvr>
                                        <p:cTn id="120" dur="1000"/>
                                        <p:tgtEl>
                                          <p:spTgt spid="21"/>
                                        </p:tgtEl>
                                      </p:cBhvr>
                                    </p:animEffect>
                                  </p:childTnLst>
                                </p:cTn>
                              </p:par>
                              <p:par>
                                <p:cTn id="121" presetID="10" presetClass="entr" presetSubtype="0" fill="hold" nodeType="withEffect">
                                  <p:stCondLst>
                                    <p:cond delay="0"/>
                                  </p:stCondLst>
                                  <p:childTnLst>
                                    <p:set>
                                      <p:cBhvr>
                                        <p:cTn id="122" dur="1" fill="hold">
                                          <p:stCondLst>
                                            <p:cond delay="0"/>
                                          </p:stCondLst>
                                        </p:cTn>
                                        <p:tgtEl>
                                          <p:spTgt spid="14">
                                            <p:txEl>
                                              <p:pRg st="15" end="15"/>
                                            </p:txEl>
                                          </p:spTgt>
                                        </p:tgtEl>
                                        <p:attrNameLst>
                                          <p:attrName>style.visibility</p:attrName>
                                        </p:attrNameLst>
                                      </p:cBhvr>
                                      <p:to>
                                        <p:strVal val="visible"/>
                                      </p:to>
                                    </p:set>
                                    <p:animEffect transition="in" filter="fade">
                                      <p:cBhvr>
                                        <p:cTn id="123" dur="1000"/>
                                        <p:tgtEl>
                                          <p:spTgt spid="14">
                                            <p:txEl>
                                              <p:pRg st="15" end="15"/>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28">
                                            <p:txEl>
                                              <p:pRg st="0" end="0"/>
                                            </p:txEl>
                                          </p:spTgt>
                                        </p:tgtEl>
                                        <p:attrNameLst>
                                          <p:attrName>style.visibility</p:attrName>
                                        </p:attrNameLst>
                                      </p:cBhvr>
                                      <p:to>
                                        <p:strVal val="visible"/>
                                      </p:to>
                                    </p:set>
                                    <p:animEffect transition="in" filter="fade">
                                      <p:cBhvr>
                                        <p:cTn id="128" dur="500"/>
                                        <p:tgtEl>
                                          <p:spTgt spid="28">
                                            <p:txEl>
                                              <p:pRg st="0" end="0"/>
                                            </p:txEl>
                                          </p:spTgt>
                                        </p:tgtEl>
                                      </p:cBhvr>
                                    </p:animEffect>
                                  </p:childTnLst>
                                </p:cTn>
                              </p:par>
                              <p:par>
                                <p:cTn id="129" presetID="10" presetClass="entr" presetSubtype="0" fill="hold" nodeType="withEffect">
                                  <p:stCondLst>
                                    <p:cond delay="0"/>
                                  </p:stCondLst>
                                  <p:childTnLst>
                                    <p:set>
                                      <p:cBhvr>
                                        <p:cTn id="130" dur="1" fill="hold">
                                          <p:stCondLst>
                                            <p:cond delay="0"/>
                                          </p:stCondLst>
                                        </p:cTn>
                                        <p:tgtEl>
                                          <p:spTgt spid="28">
                                            <p:txEl>
                                              <p:pRg st="1" end="1"/>
                                            </p:txEl>
                                          </p:spTgt>
                                        </p:tgtEl>
                                        <p:attrNameLst>
                                          <p:attrName>style.visibility</p:attrName>
                                        </p:attrNameLst>
                                      </p:cBhvr>
                                      <p:to>
                                        <p:strVal val="visible"/>
                                      </p:to>
                                    </p:set>
                                    <p:animEffect transition="in" filter="fade">
                                      <p:cBhvr>
                                        <p:cTn id="131" dur="500"/>
                                        <p:tgtEl>
                                          <p:spTgt spid="28">
                                            <p:txEl>
                                              <p:pRg st="1" end="1"/>
                                            </p:txEl>
                                          </p:spTgt>
                                        </p:tgtEl>
                                      </p:cBhvr>
                                    </p:animEffect>
                                  </p:childTnLst>
                                </p:cTn>
                              </p:par>
                            </p:childTnLst>
                          </p:cTn>
                        </p:par>
                        <p:par>
                          <p:cTn id="132" fill="hold">
                            <p:stCondLst>
                              <p:cond delay="500"/>
                            </p:stCondLst>
                            <p:childTnLst>
                              <p:par>
                                <p:cTn id="133" presetID="53" presetClass="entr" presetSubtype="0" fill="hold" nodeType="afterEffect">
                                  <p:stCondLst>
                                    <p:cond delay="0"/>
                                  </p:stCondLst>
                                  <p:childTnLst>
                                    <p:set>
                                      <p:cBhvr>
                                        <p:cTn id="134" dur="1" fill="hold">
                                          <p:stCondLst>
                                            <p:cond delay="0"/>
                                          </p:stCondLst>
                                        </p:cTn>
                                        <p:tgtEl>
                                          <p:spTgt spid="40">
                                            <p:txEl>
                                              <p:pRg st="0" end="0"/>
                                            </p:txEl>
                                          </p:spTgt>
                                        </p:tgtEl>
                                        <p:attrNameLst>
                                          <p:attrName>style.visibility</p:attrName>
                                        </p:attrNameLst>
                                      </p:cBhvr>
                                      <p:to>
                                        <p:strVal val="visible"/>
                                      </p:to>
                                    </p:set>
                                    <p:anim calcmode="lin" valueType="num">
                                      <p:cBhvr>
                                        <p:cTn id="135" dur="10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136" dur="10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137" dur="1000"/>
                                        <p:tgtEl>
                                          <p:spTgt spid="40">
                                            <p:txEl>
                                              <p:pRg st="0" end="0"/>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wipe(up)">
                                      <p:cBhvr>
                                        <p:cTn id="142" dur="1000"/>
                                        <p:tgtEl>
                                          <p:spTgt spid="33"/>
                                        </p:tgtEl>
                                      </p:cBhvr>
                                    </p:animEffect>
                                  </p:childTnLst>
                                </p:cTn>
                              </p:par>
                              <p:par>
                                <p:cTn id="143" presetID="10" presetClass="entr" presetSubtype="0" fill="hold" nodeType="withEffect">
                                  <p:stCondLst>
                                    <p:cond delay="0"/>
                                  </p:stCondLst>
                                  <p:childTnLst>
                                    <p:set>
                                      <p:cBhvr>
                                        <p:cTn id="144" dur="1" fill="hold">
                                          <p:stCondLst>
                                            <p:cond delay="0"/>
                                          </p:stCondLst>
                                        </p:cTn>
                                        <p:tgtEl>
                                          <p:spTgt spid="28">
                                            <p:txEl>
                                              <p:pRg st="2" end="2"/>
                                            </p:txEl>
                                          </p:spTgt>
                                        </p:tgtEl>
                                        <p:attrNameLst>
                                          <p:attrName>style.visibility</p:attrName>
                                        </p:attrNameLst>
                                      </p:cBhvr>
                                      <p:to>
                                        <p:strVal val="visible"/>
                                      </p:to>
                                    </p:set>
                                    <p:animEffect transition="in" filter="fade">
                                      <p:cBhvr>
                                        <p:cTn id="145" dur="500"/>
                                        <p:tgtEl>
                                          <p:spTgt spid="28">
                                            <p:txEl>
                                              <p:pRg st="2" end="2"/>
                                            </p:txEl>
                                          </p:spTgt>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1" fill="hold" grpId="0" nodeType="clickEffect">
                                  <p:stCondLst>
                                    <p:cond delay="0"/>
                                  </p:stCondLst>
                                  <p:childTnLst>
                                    <p:set>
                                      <p:cBhvr>
                                        <p:cTn id="149" dur="1" fill="hold">
                                          <p:stCondLst>
                                            <p:cond delay="0"/>
                                          </p:stCondLst>
                                        </p:cTn>
                                        <p:tgtEl>
                                          <p:spTgt spid="35"/>
                                        </p:tgtEl>
                                        <p:attrNameLst>
                                          <p:attrName>style.visibility</p:attrName>
                                        </p:attrNameLst>
                                      </p:cBhvr>
                                      <p:to>
                                        <p:strVal val="visible"/>
                                      </p:to>
                                    </p:set>
                                    <p:animEffect transition="in" filter="wipe(up)">
                                      <p:cBhvr>
                                        <p:cTn id="150" dur="1000"/>
                                        <p:tgtEl>
                                          <p:spTgt spid="35"/>
                                        </p:tgtEl>
                                      </p:cBhvr>
                                    </p:animEffect>
                                  </p:childTnLst>
                                </p:cTn>
                              </p:par>
                            </p:childTnLst>
                          </p:cTn>
                        </p:par>
                        <p:par>
                          <p:cTn id="151" fill="hold">
                            <p:stCondLst>
                              <p:cond delay="1000"/>
                            </p:stCondLst>
                            <p:childTnLst>
                              <p:par>
                                <p:cTn id="152" presetID="22" presetClass="entr" presetSubtype="1" fill="hold" grpId="0" nodeType="afterEffect">
                                  <p:stCondLst>
                                    <p:cond delay="0"/>
                                  </p:stCondLst>
                                  <p:childTnLst>
                                    <p:set>
                                      <p:cBhvr>
                                        <p:cTn id="153" dur="1" fill="hold">
                                          <p:stCondLst>
                                            <p:cond delay="0"/>
                                          </p:stCondLst>
                                        </p:cTn>
                                        <p:tgtEl>
                                          <p:spTgt spid="32"/>
                                        </p:tgtEl>
                                        <p:attrNameLst>
                                          <p:attrName>style.visibility</p:attrName>
                                        </p:attrNameLst>
                                      </p:cBhvr>
                                      <p:to>
                                        <p:strVal val="visible"/>
                                      </p:to>
                                    </p:set>
                                    <p:animEffect transition="in" filter="wipe(up)">
                                      <p:cBhvr>
                                        <p:cTn id="154" dur="1000"/>
                                        <p:tgtEl>
                                          <p:spTgt spid="32"/>
                                        </p:tgtEl>
                                      </p:cBhvr>
                                    </p:animEffect>
                                  </p:childTnLst>
                                </p:cTn>
                              </p:par>
                              <p:par>
                                <p:cTn id="155" presetID="10" presetClass="entr" presetSubtype="0" fill="hold" nodeType="withEffect">
                                  <p:stCondLst>
                                    <p:cond delay="0"/>
                                  </p:stCondLst>
                                  <p:childTnLst>
                                    <p:set>
                                      <p:cBhvr>
                                        <p:cTn id="156" dur="1" fill="hold">
                                          <p:stCondLst>
                                            <p:cond delay="0"/>
                                          </p:stCondLst>
                                        </p:cTn>
                                        <p:tgtEl>
                                          <p:spTgt spid="28">
                                            <p:txEl>
                                              <p:pRg st="3" end="3"/>
                                            </p:txEl>
                                          </p:spTgt>
                                        </p:tgtEl>
                                        <p:attrNameLst>
                                          <p:attrName>style.visibility</p:attrName>
                                        </p:attrNameLst>
                                      </p:cBhvr>
                                      <p:to>
                                        <p:strVal val="visible"/>
                                      </p:to>
                                    </p:set>
                                    <p:animEffect transition="in" filter="fade">
                                      <p:cBhvr>
                                        <p:cTn id="157" dur="1000"/>
                                        <p:tgtEl>
                                          <p:spTgt spid="28">
                                            <p:txEl>
                                              <p:pRg st="3" end="3"/>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1" fill="hold" grpId="0" nodeType="clickEffect">
                                  <p:stCondLst>
                                    <p:cond delay="0"/>
                                  </p:stCondLst>
                                  <p:childTnLst>
                                    <p:set>
                                      <p:cBhvr>
                                        <p:cTn id="161" dur="1" fill="hold">
                                          <p:stCondLst>
                                            <p:cond delay="0"/>
                                          </p:stCondLst>
                                        </p:cTn>
                                        <p:tgtEl>
                                          <p:spTgt spid="36"/>
                                        </p:tgtEl>
                                        <p:attrNameLst>
                                          <p:attrName>style.visibility</p:attrName>
                                        </p:attrNameLst>
                                      </p:cBhvr>
                                      <p:to>
                                        <p:strVal val="visible"/>
                                      </p:to>
                                    </p:set>
                                    <p:animEffect transition="in" filter="wipe(up)">
                                      <p:cBhvr>
                                        <p:cTn id="162" dur="1000"/>
                                        <p:tgtEl>
                                          <p:spTgt spid="36"/>
                                        </p:tgtEl>
                                      </p:cBhvr>
                                    </p:animEffect>
                                  </p:childTnLst>
                                </p:cTn>
                              </p:par>
                            </p:childTnLst>
                          </p:cTn>
                        </p:par>
                        <p:par>
                          <p:cTn id="163" fill="hold">
                            <p:stCondLst>
                              <p:cond delay="1000"/>
                            </p:stCondLst>
                            <p:childTnLst>
                              <p:par>
                                <p:cTn id="164" presetID="22" presetClass="entr" presetSubtype="1" fill="hold" grpId="0" nodeType="afterEffect">
                                  <p:stCondLst>
                                    <p:cond delay="0"/>
                                  </p:stCondLst>
                                  <p:childTnLst>
                                    <p:set>
                                      <p:cBhvr>
                                        <p:cTn id="165" dur="1" fill="hold">
                                          <p:stCondLst>
                                            <p:cond delay="0"/>
                                          </p:stCondLst>
                                        </p:cTn>
                                        <p:tgtEl>
                                          <p:spTgt spid="29"/>
                                        </p:tgtEl>
                                        <p:attrNameLst>
                                          <p:attrName>style.visibility</p:attrName>
                                        </p:attrNameLst>
                                      </p:cBhvr>
                                      <p:to>
                                        <p:strVal val="visible"/>
                                      </p:to>
                                    </p:set>
                                    <p:animEffect transition="in" filter="wipe(up)">
                                      <p:cBhvr>
                                        <p:cTn id="166" dur="1000"/>
                                        <p:tgtEl>
                                          <p:spTgt spid="29"/>
                                        </p:tgtEl>
                                      </p:cBhvr>
                                    </p:animEffect>
                                  </p:childTnLst>
                                </p:cTn>
                              </p:par>
                              <p:par>
                                <p:cTn id="167" presetID="10" presetClass="entr" presetSubtype="0" fill="hold" nodeType="withEffect">
                                  <p:stCondLst>
                                    <p:cond delay="0"/>
                                  </p:stCondLst>
                                  <p:childTnLst>
                                    <p:set>
                                      <p:cBhvr>
                                        <p:cTn id="168" dur="1" fill="hold">
                                          <p:stCondLst>
                                            <p:cond delay="0"/>
                                          </p:stCondLst>
                                        </p:cTn>
                                        <p:tgtEl>
                                          <p:spTgt spid="28">
                                            <p:txEl>
                                              <p:pRg st="5" end="5"/>
                                            </p:txEl>
                                          </p:spTgt>
                                        </p:tgtEl>
                                        <p:attrNameLst>
                                          <p:attrName>style.visibility</p:attrName>
                                        </p:attrNameLst>
                                      </p:cBhvr>
                                      <p:to>
                                        <p:strVal val="visible"/>
                                      </p:to>
                                    </p:set>
                                    <p:animEffect transition="in" filter="fade">
                                      <p:cBhvr>
                                        <p:cTn id="169" dur="1000"/>
                                        <p:tgtEl>
                                          <p:spTgt spid="28">
                                            <p:txEl>
                                              <p:pRg st="5" end="5"/>
                                            </p:txEl>
                                          </p:spTgt>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1" fill="hold" grpId="0" nodeType="clickEffect">
                                  <p:stCondLst>
                                    <p:cond delay="0"/>
                                  </p:stCondLst>
                                  <p:childTnLst>
                                    <p:set>
                                      <p:cBhvr>
                                        <p:cTn id="173" dur="1" fill="hold">
                                          <p:stCondLst>
                                            <p:cond delay="0"/>
                                          </p:stCondLst>
                                        </p:cTn>
                                        <p:tgtEl>
                                          <p:spTgt spid="41"/>
                                        </p:tgtEl>
                                        <p:attrNameLst>
                                          <p:attrName>style.visibility</p:attrName>
                                        </p:attrNameLst>
                                      </p:cBhvr>
                                      <p:to>
                                        <p:strVal val="visible"/>
                                      </p:to>
                                    </p:set>
                                    <p:animEffect transition="in" filter="wipe(up)">
                                      <p:cBhvr>
                                        <p:cTn id="174" dur="1000"/>
                                        <p:tgtEl>
                                          <p:spTgt spid="41"/>
                                        </p:tgtEl>
                                      </p:cBhvr>
                                    </p:animEffect>
                                  </p:childTnLst>
                                </p:cTn>
                              </p:par>
                            </p:childTnLst>
                          </p:cTn>
                        </p:par>
                        <p:par>
                          <p:cTn id="175" fill="hold">
                            <p:stCondLst>
                              <p:cond delay="1000"/>
                            </p:stCondLst>
                            <p:childTnLst>
                              <p:par>
                                <p:cTn id="176" presetID="22" presetClass="entr" presetSubtype="1" fill="hold" grpId="0" nodeType="afterEffect">
                                  <p:stCondLst>
                                    <p:cond delay="0"/>
                                  </p:stCondLst>
                                  <p:childTnLst>
                                    <p:set>
                                      <p:cBhvr>
                                        <p:cTn id="177" dur="1" fill="hold">
                                          <p:stCondLst>
                                            <p:cond delay="0"/>
                                          </p:stCondLst>
                                        </p:cTn>
                                        <p:tgtEl>
                                          <p:spTgt spid="30"/>
                                        </p:tgtEl>
                                        <p:attrNameLst>
                                          <p:attrName>style.visibility</p:attrName>
                                        </p:attrNameLst>
                                      </p:cBhvr>
                                      <p:to>
                                        <p:strVal val="visible"/>
                                      </p:to>
                                    </p:set>
                                    <p:animEffect transition="in" filter="wipe(up)">
                                      <p:cBhvr>
                                        <p:cTn id="178" dur="1000"/>
                                        <p:tgtEl>
                                          <p:spTgt spid="30"/>
                                        </p:tgtEl>
                                      </p:cBhvr>
                                    </p:animEffect>
                                  </p:childTnLst>
                                </p:cTn>
                              </p:par>
                              <p:par>
                                <p:cTn id="179" presetID="10" presetClass="entr" presetSubtype="0" fill="hold" nodeType="withEffect">
                                  <p:stCondLst>
                                    <p:cond delay="0"/>
                                  </p:stCondLst>
                                  <p:childTnLst>
                                    <p:set>
                                      <p:cBhvr>
                                        <p:cTn id="180" dur="1" fill="hold">
                                          <p:stCondLst>
                                            <p:cond delay="0"/>
                                          </p:stCondLst>
                                        </p:cTn>
                                        <p:tgtEl>
                                          <p:spTgt spid="28">
                                            <p:txEl>
                                              <p:pRg st="7" end="7"/>
                                            </p:txEl>
                                          </p:spTgt>
                                        </p:tgtEl>
                                        <p:attrNameLst>
                                          <p:attrName>style.visibility</p:attrName>
                                        </p:attrNameLst>
                                      </p:cBhvr>
                                      <p:to>
                                        <p:strVal val="visible"/>
                                      </p:to>
                                    </p:set>
                                    <p:animEffect transition="in" filter="fade">
                                      <p:cBhvr>
                                        <p:cTn id="181" dur="1000"/>
                                        <p:tgtEl>
                                          <p:spTgt spid="28">
                                            <p:txEl>
                                              <p:pRg st="7" end="7"/>
                                            </p:txEl>
                                          </p:spTgt>
                                        </p:tgtEl>
                                      </p:cBhvr>
                                    </p:animEffect>
                                  </p:childTnLst>
                                </p:cTn>
                              </p:par>
                            </p:childTnLst>
                          </p:cTn>
                        </p:par>
                      </p:childTnLst>
                    </p:cTn>
                  </p:par>
                  <p:par>
                    <p:cTn id="182" fill="hold">
                      <p:stCondLst>
                        <p:cond delay="indefinite"/>
                      </p:stCondLst>
                      <p:childTnLst>
                        <p:par>
                          <p:cTn id="183" fill="hold">
                            <p:stCondLst>
                              <p:cond delay="0"/>
                            </p:stCondLst>
                            <p:childTnLst>
                              <p:par>
                                <p:cTn id="184" presetID="22" presetClass="entr" presetSubtype="1" fill="hold" grpId="0" nodeType="clickEffect">
                                  <p:stCondLst>
                                    <p:cond delay="0"/>
                                  </p:stCondLst>
                                  <p:childTnLst>
                                    <p:set>
                                      <p:cBhvr>
                                        <p:cTn id="185" dur="1" fill="hold">
                                          <p:stCondLst>
                                            <p:cond delay="0"/>
                                          </p:stCondLst>
                                        </p:cTn>
                                        <p:tgtEl>
                                          <p:spTgt spid="38"/>
                                        </p:tgtEl>
                                        <p:attrNameLst>
                                          <p:attrName>style.visibility</p:attrName>
                                        </p:attrNameLst>
                                      </p:cBhvr>
                                      <p:to>
                                        <p:strVal val="visible"/>
                                      </p:to>
                                    </p:set>
                                    <p:animEffect transition="in" filter="wipe(up)">
                                      <p:cBhvr>
                                        <p:cTn id="186" dur="1000"/>
                                        <p:tgtEl>
                                          <p:spTgt spid="38"/>
                                        </p:tgtEl>
                                      </p:cBhvr>
                                    </p:animEffect>
                                  </p:childTnLst>
                                </p:cTn>
                              </p:par>
                            </p:childTnLst>
                          </p:cTn>
                        </p:par>
                        <p:par>
                          <p:cTn id="187" fill="hold">
                            <p:stCondLst>
                              <p:cond delay="1000"/>
                            </p:stCondLst>
                            <p:childTnLst>
                              <p:par>
                                <p:cTn id="188" presetID="22" presetClass="entr" presetSubtype="1" fill="hold" grpId="0" nodeType="afterEffect">
                                  <p:stCondLst>
                                    <p:cond delay="0"/>
                                  </p:stCondLst>
                                  <p:childTnLst>
                                    <p:set>
                                      <p:cBhvr>
                                        <p:cTn id="189" dur="1" fill="hold">
                                          <p:stCondLst>
                                            <p:cond delay="0"/>
                                          </p:stCondLst>
                                        </p:cTn>
                                        <p:tgtEl>
                                          <p:spTgt spid="31"/>
                                        </p:tgtEl>
                                        <p:attrNameLst>
                                          <p:attrName>style.visibility</p:attrName>
                                        </p:attrNameLst>
                                      </p:cBhvr>
                                      <p:to>
                                        <p:strVal val="visible"/>
                                      </p:to>
                                    </p:set>
                                    <p:animEffect transition="in" filter="wipe(up)">
                                      <p:cBhvr>
                                        <p:cTn id="190" dur="1000"/>
                                        <p:tgtEl>
                                          <p:spTgt spid="31"/>
                                        </p:tgtEl>
                                      </p:cBhvr>
                                    </p:animEffect>
                                  </p:childTnLst>
                                </p:cTn>
                              </p:par>
                              <p:par>
                                <p:cTn id="191" presetID="10" presetClass="entr" presetSubtype="0" fill="hold" nodeType="withEffect">
                                  <p:stCondLst>
                                    <p:cond delay="0"/>
                                  </p:stCondLst>
                                  <p:childTnLst>
                                    <p:set>
                                      <p:cBhvr>
                                        <p:cTn id="192" dur="1" fill="hold">
                                          <p:stCondLst>
                                            <p:cond delay="0"/>
                                          </p:stCondLst>
                                        </p:cTn>
                                        <p:tgtEl>
                                          <p:spTgt spid="28">
                                            <p:txEl>
                                              <p:pRg st="9" end="9"/>
                                            </p:txEl>
                                          </p:spTgt>
                                        </p:tgtEl>
                                        <p:attrNameLst>
                                          <p:attrName>style.visibility</p:attrName>
                                        </p:attrNameLst>
                                      </p:cBhvr>
                                      <p:to>
                                        <p:strVal val="visible"/>
                                      </p:to>
                                    </p:set>
                                    <p:animEffect transition="in" filter="fade">
                                      <p:cBhvr>
                                        <p:cTn id="193" dur="1000"/>
                                        <p:tgtEl>
                                          <p:spTgt spid="2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7" grpId="0" animBg="1"/>
      <p:bldP spid="18" grpId="0" animBg="1"/>
      <p:bldP spid="19" grpId="0" animBg="1"/>
      <p:bldP spid="21" grpId="0" animBg="1"/>
      <p:bldP spid="23" grpId="0" animBg="1"/>
      <p:bldP spid="24" grpId="0" animBg="1"/>
      <p:bldP spid="25" grpId="0" animBg="1"/>
      <p:bldP spid="26" grpId="0" animBg="1"/>
      <p:bldP spid="27" grpId="0" animBg="1"/>
      <p:bldP spid="29" grpId="0" animBg="1"/>
      <p:bldP spid="30" grpId="0" animBg="1"/>
      <p:bldP spid="31" grpId="0" animBg="1"/>
      <p:bldP spid="32" grpId="0" animBg="1"/>
      <p:bldP spid="33" grpId="0" animBg="1"/>
      <p:bldP spid="35" grpId="0" animBg="1"/>
      <p:bldP spid="36" grpId="0" animBg="1"/>
      <p:bldP spid="38" grpId="0" animBg="1"/>
      <p:bldP spid="41"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solidFill>
            <a:srgbClr val="FB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cstate="print"/>
          <a:srcRect/>
          <a:stretch>
            <a:fillRect/>
          </a:stretch>
        </p:blipFill>
        <p:spPr bwMode="auto">
          <a:xfrm>
            <a:off x="1646237" y="0"/>
            <a:ext cx="3535363" cy="6894513"/>
          </a:xfrm>
          <a:prstGeom prst="rect">
            <a:avLst/>
          </a:prstGeom>
          <a:noFill/>
          <a:ln w="9525">
            <a:noFill/>
            <a:miter lim="800000"/>
            <a:headEnd/>
            <a:tailEnd/>
          </a:ln>
          <a:effectLst/>
        </p:spPr>
      </p:pic>
      <p:sp>
        <p:nvSpPr>
          <p:cNvPr id="6" name="Rectangle 5"/>
          <p:cNvSpPr/>
          <p:nvPr/>
        </p:nvSpPr>
        <p:spPr>
          <a:xfrm>
            <a:off x="0" y="-76200"/>
            <a:ext cx="2895600" cy="5786199"/>
          </a:xfrm>
          <a:prstGeom prst="rect">
            <a:avLst/>
          </a:prstGeom>
          <a:ln>
            <a:noFill/>
          </a:ln>
        </p:spPr>
        <p:txBody>
          <a:bodyPr wrap="square">
            <a:spAutoFit/>
          </a:bodyPr>
          <a:lstStyle/>
          <a:p>
            <a:pPr lvl="0" eaLnBrk="0" fontAlgn="base" hangingPunct="0">
              <a:spcBef>
                <a:spcPct val="0"/>
              </a:spcBef>
              <a:spcAft>
                <a:spcPct val="0"/>
              </a:spcAft>
            </a:pPr>
            <a:r>
              <a:rPr lang="en-US" sz="3200" b="1" dirty="0" smtClean="0">
                <a:solidFill>
                  <a:schemeClr val="accent1">
                    <a:lumMod val="75000"/>
                  </a:schemeClr>
                </a:solidFill>
                <a:effectLst>
                  <a:outerShdw dist="50800" dir="7200000" algn="ctr" rotWithShape="0">
                    <a:schemeClr val="tx1"/>
                  </a:outerShdw>
                </a:effectLst>
                <a:latin typeface="Arial" pitchFamily="34" charset="0"/>
                <a:cs typeface="Calibri" pitchFamily="34" charset="0"/>
              </a:rPr>
              <a:t>Week 2</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San Juan Island</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Olympic </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 </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Redwoods </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Channel Islands </a:t>
            </a:r>
          </a:p>
        </p:txBody>
      </p:sp>
      <p:sp>
        <p:nvSpPr>
          <p:cNvPr id="7" name="Oval 6"/>
          <p:cNvSpPr/>
          <p:nvPr/>
        </p:nvSpPr>
        <p:spPr>
          <a:xfrm>
            <a:off x="2743200" y="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514600" y="38100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676400" y="265176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09800" y="5522976"/>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590800" y="762000"/>
            <a:ext cx="685800" cy="1905000"/>
          </a:xfrm>
          <a:custGeom>
            <a:avLst/>
            <a:gdLst>
              <a:gd name="connsiteX0" fmla="*/ 672860 w 672860"/>
              <a:gd name="connsiteY0" fmla="*/ 0 h 1811547"/>
              <a:gd name="connsiteX1" fmla="*/ 603849 w 672860"/>
              <a:gd name="connsiteY1" fmla="*/ 345056 h 1811547"/>
              <a:gd name="connsiteX2" fmla="*/ 327804 w 672860"/>
              <a:gd name="connsiteY2" fmla="*/ 862641 h 1811547"/>
              <a:gd name="connsiteX3" fmla="*/ 189781 w 672860"/>
              <a:gd name="connsiteY3" fmla="*/ 1345720 h 1811547"/>
              <a:gd name="connsiteX4" fmla="*/ 0 w 672860"/>
              <a:gd name="connsiteY4" fmla="*/ 1811547 h 1811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860" h="1811547">
                <a:moveTo>
                  <a:pt x="672860" y="0"/>
                </a:moveTo>
                <a:cubicBezTo>
                  <a:pt x="667109" y="100641"/>
                  <a:pt x="661358" y="201283"/>
                  <a:pt x="603849" y="345056"/>
                </a:cubicBezTo>
                <a:cubicBezTo>
                  <a:pt x="546340" y="488829"/>
                  <a:pt x="396815" y="695864"/>
                  <a:pt x="327804" y="862641"/>
                </a:cubicBezTo>
                <a:cubicBezTo>
                  <a:pt x="258793" y="1029418"/>
                  <a:pt x="244415" y="1187569"/>
                  <a:pt x="189781" y="1345720"/>
                </a:cubicBezTo>
                <a:cubicBezTo>
                  <a:pt x="135147" y="1503871"/>
                  <a:pt x="37381" y="1768415"/>
                  <a:pt x="0" y="1811547"/>
                </a:cubicBezTo>
              </a:path>
            </a:pathLst>
          </a:custGeom>
          <a:ln w="101600" cap="rnd">
            <a:solidFill>
              <a:srgbClr val="0070C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2419709" y="2915728"/>
            <a:ext cx="621103" cy="2688566"/>
          </a:xfrm>
          <a:custGeom>
            <a:avLst/>
            <a:gdLst>
              <a:gd name="connsiteX0" fmla="*/ 51759 w 621103"/>
              <a:gd name="connsiteY0" fmla="*/ 0 h 2688566"/>
              <a:gd name="connsiteX1" fmla="*/ 0 w 621103"/>
              <a:gd name="connsiteY1" fmla="*/ 379563 h 2688566"/>
              <a:gd name="connsiteX2" fmla="*/ 51759 w 621103"/>
              <a:gd name="connsiteY2" fmla="*/ 966159 h 2688566"/>
              <a:gd name="connsiteX3" fmla="*/ 276046 w 621103"/>
              <a:gd name="connsiteY3" fmla="*/ 1742536 h 2688566"/>
              <a:gd name="connsiteX4" fmla="*/ 396816 w 621103"/>
              <a:gd name="connsiteY4" fmla="*/ 2208363 h 2688566"/>
              <a:gd name="connsiteX5" fmla="*/ 586597 w 621103"/>
              <a:gd name="connsiteY5" fmla="*/ 2622430 h 2688566"/>
              <a:gd name="connsiteX6" fmla="*/ 603849 w 621103"/>
              <a:gd name="connsiteY6" fmla="*/ 2605178 h 268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103" h="2688566">
                <a:moveTo>
                  <a:pt x="51759" y="0"/>
                </a:moveTo>
                <a:cubicBezTo>
                  <a:pt x="25879" y="109268"/>
                  <a:pt x="0" y="218537"/>
                  <a:pt x="0" y="379563"/>
                </a:cubicBezTo>
                <a:cubicBezTo>
                  <a:pt x="0" y="540589"/>
                  <a:pt x="5751" y="738997"/>
                  <a:pt x="51759" y="966159"/>
                </a:cubicBezTo>
                <a:cubicBezTo>
                  <a:pt x="97767" y="1193321"/>
                  <a:pt x="218537" y="1535502"/>
                  <a:pt x="276046" y="1742536"/>
                </a:cubicBezTo>
                <a:cubicBezTo>
                  <a:pt x="333556" y="1949570"/>
                  <a:pt x="345058" y="2061714"/>
                  <a:pt x="396816" y="2208363"/>
                </a:cubicBezTo>
                <a:cubicBezTo>
                  <a:pt x="448574" y="2355012"/>
                  <a:pt x="552092" y="2556294"/>
                  <a:pt x="586597" y="2622430"/>
                </a:cubicBezTo>
                <a:cubicBezTo>
                  <a:pt x="621103" y="2688566"/>
                  <a:pt x="589472" y="2636808"/>
                  <a:pt x="603849" y="2605178"/>
                </a:cubicBezTo>
              </a:path>
            </a:pathLst>
          </a:custGeom>
          <a:ln w="101600" cap="rnd">
            <a:solidFill>
              <a:srgbClr val="0070C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p:cNvSpPr/>
          <p:nvPr/>
        </p:nvSpPr>
        <p:spPr>
          <a:xfrm>
            <a:off x="4419600" y="0"/>
            <a:ext cx="2590800" cy="6555641"/>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FF0000"/>
                </a:solidFill>
                <a:effectLst>
                  <a:outerShdw dist="50800" dir="7200000" algn="ctr" rotWithShape="0">
                    <a:schemeClr val="tx1"/>
                  </a:outerShdw>
                </a:effectLst>
                <a:latin typeface="Arial" pitchFamily="34" charset="0"/>
                <a:cs typeface="Calibri" pitchFamily="34" charset="0"/>
              </a:rPr>
              <a:t>   </a:t>
            </a:r>
            <a:r>
              <a:rPr lang="en-US" sz="3200" b="1" dirty="0" smtClean="0">
                <a:solidFill>
                  <a:schemeClr val="accent6">
                    <a:lumMod val="50000"/>
                  </a:schemeClr>
                </a:solidFill>
                <a:effectLst>
                  <a:outerShdw dist="50800" dir="7200000" algn="ctr" rotWithShape="0">
                    <a:schemeClr val="tx1"/>
                  </a:outerShdw>
                </a:effectLst>
                <a:latin typeface="Arial" pitchFamily="34" charset="0"/>
                <a:cs typeface="Calibri" pitchFamily="34" charset="0"/>
              </a:rPr>
              <a:t>Week 3</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 North Cascades</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Oregon Caves </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0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0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Yosemite </a:t>
            </a:r>
          </a:p>
          <a:p>
            <a:pPr lvl="0" eaLnBrk="0" fontAlgn="base" hangingPunct="0">
              <a:spcBef>
                <a:spcPct val="0"/>
              </a:spcBef>
              <a:spcAft>
                <a:spcPct val="0"/>
              </a:spcAft>
            </a:pPr>
            <a:endParaRPr lang="en-US" sz="10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Sequoia/Kings C.</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10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Joshua Tree</a:t>
            </a:r>
          </a:p>
          <a:p>
            <a:pPr lvl="0" eaLnBrk="0" fontAlgn="base" hangingPunct="0">
              <a:spcBef>
                <a:spcPct val="0"/>
              </a:spcBef>
              <a:spcAft>
                <a:spcPct val="0"/>
              </a:spcAft>
            </a:pPr>
            <a:endParaRPr lang="en-US" sz="2600" b="1" dirty="0" smtClean="0">
              <a:solidFill>
                <a:srgbClr val="FF0000"/>
              </a:solidFill>
              <a:effectLst>
                <a:outerShdw dist="25400" dir="7200000" algn="ctr" rotWithShape="0">
                  <a:schemeClr val="tx1"/>
                </a:outerShdw>
              </a:effectLst>
              <a:cs typeface="Calibri" pitchFamily="34" charset="0"/>
            </a:endParaRPr>
          </a:p>
        </p:txBody>
      </p:sp>
      <p:sp>
        <p:nvSpPr>
          <p:cNvPr id="17" name="Oval 16"/>
          <p:cNvSpPr/>
          <p:nvPr/>
        </p:nvSpPr>
        <p:spPr>
          <a:xfrm>
            <a:off x="3810000" y="152400"/>
            <a:ext cx="9144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667000" y="2667000"/>
            <a:ext cx="7620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590800" y="3977640"/>
            <a:ext cx="7620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038600" y="5791200"/>
            <a:ext cx="9144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857500" y="476250"/>
            <a:ext cx="952500" cy="2247900"/>
          </a:xfrm>
          <a:custGeom>
            <a:avLst/>
            <a:gdLst>
              <a:gd name="connsiteX0" fmla="*/ 952500 w 952500"/>
              <a:gd name="connsiteY0" fmla="*/ 0 h 2247900"/>
              <a:gd name="connsiteX1" fmla="*/ 800100 w 952500"/>
              <a:gd name="connsiteY1" fmla="*/ 342900 h 2247900"/>
              <a:gd name="connsiteX2" fmla="*/ 552450 w 952500"/>
              <a:gd name="connsiteY2" fmla="*/ 1104900 h 2247900"/>
              <a:gd name="connsiteX3" fmla="*/ 209550 w 952500"/>
              <a:gd name="connsiteY3" fmla="*/ 1733550 h 2247900"/>
              <a:gd name="connsiteX4" fmla="*/ 0 w 952500"/>
              <a:gd name="connsiteY4" fmla="*/ 2247900 h 2247900"/>
              <a:gd name="connsiteX0" fmla="*/ 952500 w 952500"/>
              <a:gd name="connsiteY0" fmla="*/ 0 h 2247900"/>
              <a:gd name="connsiteX1" fmla="*/ 800100 w 952500"/>
              <a:gd name="connsiteY1" fmla="*/ 342900 h 2247900"/>
              <a:gd name="connsiteX2" fmla="*/ 323850 w 952500"/>
              <a:gd name="connsiteY2" fmla="*/ 1104900 h 2247900"/>
              <a:gd name="connsiteX3" fmla="*/ 209550 w 952500"/>
              <a:gd name="connsiteY3" fmla="*/ 1733550 h 2247900"/>
              <a:gd name="connsiteX4" fmla="*/ 0 w 952500"/>
              <a:gd name="connsiteY4" fmla="*/ 2247900 h 2247900"/>
              <a:gd name="connsiteX0" fmla="*/ 952500 w 952500"/>
              <a:gd name="connsiteY0" fmla="*/ 0 h 2247900"/>
              <a:gd name="connsiteX1" fmla="*/ 658432 w 952500"/>
              <a:gd name="connsiteY1" fmla="*/ 330021 h 2247900"/>
              <a:gd name="connsiteX2" fmla="*/ 323850 w 952500"/>
              <a:gd name="connsiteY2" fmla="*/ 1104900 h 2247900"/>
              <a:gd name="connsiteX3" fmla="*/ 209550 w 952500"/>
              <a:gd name="connsiteY3" fmla="*/ 1733550 h 2247900"/>
              <a:gd name="connsiteX4" fmla="*/ 0 w 952500"/>
              <a:gd name="connsiteY4" fmla="*/ 2247900 h 224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2247900">
                <a:moveTo>
                  <a:pt x="952500" y="0"/>
                </a:moveTo>
                <a:cubicBezTo>
                  <a:pt x="909637" y="79375"/>
                  <a:pt x="763207" y="145871"/>
                  <a:pt x="658432" y="330021"/>
                </a:cubicBezTo>
                <a:cubicBezTo>
                  <a:pt x="553657" y="514171"/>
                  <a:pt x="398664" y="870979"/>
                  <a:pt x="323850" y="1104900"/>
                </a:cubicBezTo>
                <a:cubicBezTo>
                  <a:pt x="249036" y="1338821"/>
                  <a:pt x="263525" y="1543050"/>
                  <a:pt x="209550" y="1733550"/>
                </a:cubicBezTo>
                <a:cubicBezTo>
                  <a:pt x="155575" y="1924050"/>
                  <a:pt x="58737" y="2085975"/>
                  <a:pt x="0" y="224790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2778125" y="3067050"/>
            <a:ext cx="60325" cy="971550"/>
          </a:xfrm>
          <a:custGeom>
            <a:avLst/>
            <a:gdLst>
              <a:gd name="connsiteX0" fmla="*/ 41275 w 60325"/>
              <a:gd name="connsiteY0" fmla="*/ 0 h 971550"/>
              <a:gd name="connsiteX1" fmla="*/ 3175 w 60325"/>
              <a:gd name="connsiteY1" fmla="*/ 438150 h 971550"/>
              <a:gd name="connsiteX2" fmla="*/ 60325 w 60325"/>
              <a:gd name="connsiteY2" fmla="*/ 971550 h 971550"/>
            </a:gdLst>
            <a:ahLst/>
            <a:cxnLst>
              <a:cxn ang="0">
                <a:pos x="connsiteX0" y="connsiteY0"/>
              </a:cxn>
              <a:cxn ang="0">
                <a:pos x="connsiteX1" y="connsiteY1"/>
              </a:cxn>
              <a:cxn ang="0">
                <a:pos x="connsiteX2" y="connsiteY2"/>
              </a:cxn>
            </a:cxnLst>
            <a:rect l="l" t="t" r="r" b="b"/>
            <a:pathLst>
              <a:path w="60325" h="971550">
                <a:moveTo>
                  <a:pt x="41275" y="0"/>
                </a:moveTo>
                <a:cubicBezTo>
                  <a:pt x="20637" y="138112"/>
                  <a:pt x="0" y="276225"/>
                  <a:pt x="3175" y="438150"/>
                </a:cubicBezTo>
                <a:cubicBezTo>
                  <a:pt x="6350" y="600075"/>
                  <a:pt x="60325" y="971550"/>
                  <a:pt x="60325" y="97155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2895600" y="4343400"/>
            <a:ext cx="304800" cy="838200"/>
          </a:xfrm>
          <a:custGeom>
            <a:avLst/>
            <a:gdLst>
              <a:gd name="connsiteX0" fmla="*/ 0 w 38100"/>
              <a:gd name="connsiteY0" fmla="*/ 0 h 342900"/>
              <a:gd name="connsiteX1" fmla="*/ 38100 w 38100"/>
              <a:gd name="connsiteY1" fmla="*/ 342900 h 342900"/>
            </a:gdLst>
            <a:ahLst/>
            <a:cxnLst>
              <a:cxn ang="0">
                <a:pos x="connsiteX0" y="connsiteY0"/>
              </a:cxn>
              <a:cxn ang="0">
                <a:pos x="connsiteX1" y="connsiteY1"/>
              </a:cxn>
            </a:cxnLst>
            <a:rect l="l" t="t" r="r" b="b"/>
            <a:pathLst>
              <a:path w="38100" h="342900">
                <a:moveTo>
                  <a:pt x="0" y="0"/>
                </a:moveTo>
                <a:lnTo>
                  <a:pt x="38100" y="342900"/>
                </a:ln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3409950" y="5372100"/>
            <a:ext cx="704850" cy="571500"/>
          </a:xfrm>
          <a:custGeom>
            <a:avLst/>
            <a:gdLst>
              <a:gd name="connsiteX0" fmla="*/ 0 w 762000"/>
              <a:gd name="connsiteY0" fmla="*/ 0 h 552450"/>
              <a:gd name="connsiteX1" fmla="*/ 323850 w 762000"/>
              <a:gd name="connsiteY1" fmla="*/ 342900 h 552450"/>
              <a:gd name="connsiteX2" fmla="*/ 762000 w 762000"/>
              <a:gd name="connsiteY2" fmla="*/ 552450 h 552450"/>
            </a:gdLst>
            <a:ahLst/>
            <a:cxnLst>
              <a:cxn ang="0">
                <a:pos x="connsiteX0" y="connsiteY0"/>
              </a:cxn>
              <a:cxn ang="0">
                <a:pos x="connsiteX1" y="connsiteY1"/>
              </a:cxn>
              <a:cxn ang="0">
                <a:pos x="connsiteX2" y="connsiteY2"/>
              </a:cxn>
            </a:cxnLst>
            <a:rect l="l" t="t" r="r" b="b"/>
            <a:pathLst>
              <a:path w="762000" h="552450">
                <a:moveTo>
                  <a:pt x="0" y="0"/>
                </a:moveTo>
                <a:cubicBezTo>
                  <a:pt x="98425" y="125412"/>
                  <a:pt x="196850" y="250825"/>
                  <a:pt x="323850" y="342900"/>
                </a:cubicBezTo>
                <a:cubicBezTo>
                  <a:pt x="450850" y="434975"/>
                  <a:pt x="606425" y="493712"/>
                  <a:pt x="762000" y="55245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2878428" y="4361646"/>
            <a:ext cx="1536879" cy="1047481"/>
          </a:xfrm>
          <a:custGeom>
            <a:avLst/>
            <a:gdLst>
              <a:gd name="connsiteX0" fmla="*/ 830687 w 1536879"/>
              <a:gd name="connsiteY0" fmla="*/ 120202 h 1047481"/>
              <a:gd name="connsiteX1" fmla="*/ 560231 w 1536879"/>
              <a:gd name="connsiteY1" fmla="*/ 390658 h 1047481"/>
              <a:gd name="connsiteX2" fmla="*/ 431442 w 1536879"/>
              <a:gd name="connsiteY2" fmla="*/ 661115 h 1047481"/>
              <a:gd name="connsiteX3" fmla="*/ 45076 w 1536879"/>
              <a:gd name="connsiteY3" fmla="*/ 789903 h 1047481"/>
              <a:gd name="connsiteX4" fmla="*/ 160986 w 1536879"/>
              <a:gd name="connsiteY4" fmla="*/ 1008844 h 1047481"/>
              <a:gd name="connsiteX5" fmla="*/ 663262 w 1536879"/>
              <a:gd name="connsiteY5" fmla="*/ 970208 h 1047481"/>
              <a:gd name="connsiteX6" fmla="*/ 895082 w 1536879"/>
              <a:gd name="connsiteY6" fmla="*/ 545205 h 1047481"/>
              <a:gd name="connsiteX7" fmla="*/ 1487510 w 1536879"/>
              <a:gd name="connsiteY7" fmla="*/ 364900 h 1047481"/>
              <a:gd name="connsiteX8" fmla="*/ 1191296 w 1536879"/>
              <a:gd name="connsiteY8" fmla="*/ 42929 h 1047481"/>
              <a:gd name="connsiteX9" fmla="*/ 830687 w 1536879"/>
              <a:gd name="connsiteY9" fmla="*/ 120202 h 104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6879" h="1047481">
                <a:moveTo>
                  <a:pt x="830687" y="120202"/>
                </a:moveTo>
                <a:cubicBezTo>
                  <a:pt x="725509" y="178157"/>
                  <a:pt x="626772" y="300506"/>
                  <a:pt x="560231" y="390658"/>
                </a:cubicBezTo>
                <a:cubicBezTo>
                  <a:pt x="493690" y="480810"/>
                  <a:pt x="517301" y="594574"/>
                  <a:pt x="431442" y="661115"/>
                </a:cubicBezTo>
                <a:cubicBezTo>
                  <a:pt x="345583" y="727656"/>
                  <a:pt x="90152" y="731948"/>
                  <a:pt x="45076" y="789903"/>
                </a:cubicBezTo>
                <a:cubicBezTo>
                  <a:pt x="0" y="847858"/>
                  <a:pt x="57955" y="978793"/>
                  <a:pt x="160986" y="1008844"/>
                </a:cubicBezTo>
                <a:cubicBezTo>
                  <a:pt x="264017" y="1038895"/>
                  <a:pt x="540913" y="1047481"/>
                  <a:pt x="663262" y="970208"/>
                </a:cubicBezTo>
                <a:cubicBezTo>
                  <a:pt x="785611" y="892935"/>
                  <a:pt x="757707" y="646090"/>
                  <a:pt x="895082" y="545205"/>
                </a:cubicBezTo>
                <a:cubicBezTo>
                  <a:pt x="1032457" y="444320"/>
                  <a:pt x="1438141" y="448613"/>
                  <a:pt x="1487510" y="364900"/>
                </a:cubicBezTo>
                <a:cubicBezTo>
                  <a:pt x="1536879" y="281187"/>
                  <a:pt x="1294327" y="85859"/>
                  <a:pt x="1191296" y="42929"/>
                </a:cubicBezTo>
                <a:cubicBezTo>
                  <a:pt x="1088265" y="0"/>
                  <a:pt x="935865" y="62247"/>
                  <a:pt x="830687" y="120202"/>
                </a:cubicBezTo>
                <a:close/>
              </a:path>
            </a:pathLst>
          </a:custGeom>
          <a:noFill/>
          <a:ln w="63500" cap="rnd">
            <a:solidFill>
              <a:schemeClr val="accent6">
                <a:lumMod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858000" y="0"/>
            <a:ext cx="2362200" cy="3939540"/>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FF0000"/>
                </a:solidFill>
                <a:effectLst>
                  <a:outerShdw dist="50800" dir="7200000" algn="ctr" rotWithShape="0">
                    <a:schemeClr val="tx1"/>
                  </a:outerShdw>
                </a:effectLst>
                <a:latin typeface="Arial" pitchFamily="34" charset="0"/>
                <a:cs typeface="Calibri" pitchFamily="34" charset="0"/>
              </a:rPr>
              <a:t>   Week 4</a:t>
            </a:r>
          </a:p>
          <a:p>
            <a:pPr lvl="0" eaLnBrk="0" fontAlgn="base" hangingPunct="0">
              <a:spcBef>
                <a:spcPct val="0"/>
              </a:spcBef>
              <a:spcAft>
                <a:spcPct val="0"/>
              </a:spcAft>
            </a:pPr>
            <a:r>
              <a:rPr lang="en-US" sz="2000" dirty="0" smtClean="0">
                <a:effectLst>
                  <a:outerShdw dist="25400" dir="7200000" algn="ctr" rotWithShape="0">
                    <a:schemeClr val="tx1"/>
                  </a:outerShdw>
                </a:effectLst>
                <a:cs typeface="Calibri" pitchFamily="34" charset="0"/>
              </a:rPr>
              <a:t>           </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Mt Rainier</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Mt St. Helens</a:t>
            </a:r>
          </a:p>
          <a:p>
            <a:pPr lvl="0" eaLnBrk="0" fontAlgn="base" hangingPunct="0">
              <a:spcBef>
                <a:spcPct val="0"/>
              </a:spcBef>
              <a:spcAft>
                <a:spcPct val="0"/>
              </a:spcAft>
            </a:pPr>
            <a:endParaRPr lang="en-US" sz="8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Lava River Cave</a:t>
            </a:r>
          </a:p>
          <a:p>
            <a:pPr lvl="0" eaLnBrk="0" fontAlgn="base" hangingPunct="0">
              <a:spcBef>
                <a:spcPct val="0"/>
              </a:spcBef>
              <a:spcAft>
                <a:spcPct val="0"/>
              </a:spcAft>
            </a:pPr>
            <a:endParaRPr lang="en-US" sz="8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Crater Lake</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Lassen Volcano</a:t>
            </a:r>
          </a:p>
          <a:p>
            <a:pPr lvl="0" eaLnBrk="0" fontAlgn="base" hangingPunct="0">
              <a:spcBef>
                <a:spcPct val="0"/>
              </a:spcBef>
              <a:spcAft>
                <a:spcPct val="0"/>
              </a:spcAft>
            </a:pPr>
            <a:endParaRPr lang="en-US" sz="2600" b="1" dirty="0" smtClean="0">
              <a:solidFill>
                <a:srgbClr val="FF0000"/>
              </a:solidFill>
              <a:effectLst>
                <a:outerShdw dist="25400" dir="7200000" algn="ctr" rotWithShape="0">
                  <a:schemeClr val="tx1"/>
                </a:outerShdw>
              </a:effectLst>
              <a:cs typeface="Calibri" pitchFamily="34" charset="0"/>
            </a:endParaRPr>
          </a:p>
        </p:txBody>
      </p:sp>
      <p:sp>
        <p:nvSpPr>
          <p:cNvPr id="29" name="Oval 28"/>
          <p:cNvSpPr/>
          <p:nvPr/>
        </p:nvSpPr>
        <p:spPr>
          <a:xfrm>
            <a:off x="3352800" y="16002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124200" y="2185416"/>
            <a:ext cx="762000" cy="381000"/>
          </a:xfrm>
          <a:prstGeom prst="ellipse">
            <a:avLst/>
          </a:prstGeom>
          <a:noFill/>
          <a:ln w="76200" cap="rnd">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048000" y="30480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514600" y="10668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505200" y="7620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52400" y="6273225"/>
            <a:ext cx="1828800"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chemeClr val="accent1">
                    <a:lumMod val="75000"/>
                  </a:schemeClr>
                </a:solidFill>
                <a:effectLst>
                  <a:outerShdw dist="50800" dir="7200000" algn="ctr" rotWithShape="0">
                    <a:schemeClr val="tx1"/>
                  </a:outerShdw>
                </a:effectLst>
                <a:latin typeface="Arial" pitchFamily="34" charset="0"/>
                <a:cs typeface="Calibri" pitchFamily="34" charset="0"/>
              </a:rPr>
              <a:t>Coast</a:t>
            </a:r>
          </a:p>
        </p:txBody>
      </p:sp>
      <p:sp>
        <p:nvSpPr>
          <p:cNvPr id="35" name="Freeform 34"/>
          <p:cNvSpPr/>
          <p:nvPr/>
        </p:nvSpPr>
        <p:spPr>
          <a:xfrm>
            <a:off x="3352800" y="1138687"/>
            <a:ext cx="460075" cy="156713"/>
          </a:xfrm>
          <a:custGeom>
            <a:avLst/>
            <a:gdLst>
              <a:gd name="connsiteX0" fmla="*/ 207033 w 207033"/>
              <a:gd name="connsiteY0" fmla="*/ 0 h 552090"/>
              <a:gd name="connsiteX1" fmla="*/ 0 w 207033"/>
              <a:gd name="connsiteY1" fmla="*/ 552090 h 552090"/>
            </a:gdLst>
            <a:ahLst/>
            <a:cxnLst>
              <a:cxn ang="0">
                <a:pos x="connsiteX0" y="connsiteY0"/>
              </a:cxn>
              <a:cxn ang="0">
                <a:pos x="connsiteX1" y="connsiteY1"/>
              </a:cxn>
            </a:cxnLst>
            <a:rect l="l" t="t" r="r" b="b"/>
            <a:pathLst>
              <a:path w="207033" h="552090">
                <a:moveTo>
                  <a:pt x="207033" y="0"/>
                </a:moveTo>
                <a:lnTo>
                  <a:pt x="0" y="552090"/>
                </a:ln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rot="1804368" flipH="1">
            <a:off x="3382821" y="1325024"/>
            <a:ext cx="420560" cy="245554"/>
          </a:xfrm>
          <a:custGeom>
            <a:avLst/>
            <a:gdLst>
              <a:gd name="connsiteX0" fmla="*/ 77638 w 77638"/>
              <a:gd name="connsiteY0" fmla="*/ 0 h 293298"/>
              <a:gd name="connsiteX1" fmla="*/ 8626 w 77638"/>
              <a:gd name="connsiteY1" fmla="*/ 189781 h 293298"/>
              <a:gd name="connsiteX2" fmla="*/ 25879 w 77638"/>
              <a:gd name="connsiteY2" fmla="*/ 293298 h 293298"/>
              <a:gd name="connsiteX0" fmla="*/ 69012 w 69012"/>
              <a:gd name="connsiteY0" fmla="*/ 0 h 189781"/>
              <a:gd name="connsiteX1" fmla="*/ 0 w 69012"/>
              <a:gd name="connsiteY1" fmla="*/ 189781 h 189781"/>
              <a:gd name="connsiteX0" fmla="*/ 35750 w 35750"/>
              <a:gd name="connsiteY0" fmla="*/ 0 h 92015"/>
              <a:gd name="connsiteX1" fmla="*/ 0 w 35750"/>
              <a:gd name="connsiteY1" fmla="*/ 92015 h 92015"/>
            </a:gdLst>
            <a:ahLst/>
            <a:cxnLst>
              <a:cxn ang="0">
                <a:pos x="connsiteX0" y="connsiteY0"/>
              </a:cxn>
              <a:cxn ang="0">
                <a:pos x="connsiteX1" y="connsiteY1"/>
              </a:cxn>
            </a:cxnLst>
            <a:rect l="l" t="t" r="r" b="b"/>
            <a:pathLst>
              <a:path w="35750" h="92015">
                <a:moveTo>
                  <a:pt x="35750" y="0"/>
                </a:moveTo>
                <a:cubicBezTo>
                  <a:pt x="5557" y="70449"/>
                  <a:pt x="8626" y="43132"/>
                  <a:pt x="0" y="92015"/>
                </a:cubicBez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3450566" y="2553419"/>
            <a:ext cx="0" cy="534838"/>
          </a:xfrm>
          <a:custGeom>
            <a:avLst/>
            <a:gdLst>
              <a:gd name="connsiteX0" fmla="*/ 0 w 0"/>
              <a:gd name="connsiteY0" fmla="*/ 0 h 534838"/>
              <a:gd name="connsiteX1" fmla="*/ 0 w 0"/>
              <a:gd name="connsiteY1" fmla="*/ 534838 h 534838"/>
            </a:gdLst>
            <a:ahLst/>
            <a:cxnLst>
              <a:cxn ang="0">
                <a:pos x="connsiteX0" y="connsiteY0"/>
              </a:cxn>
              <a:cxn ang="0">
                <a:pos x="connsiteX1" y="connsiteY1"/>
              </a:cxn>
            </a:cxnLst>
            <a:rect l="l" t="t" r="r" b="b"/>
            <a:pathLst>
              <a:path h="534838">
                <a:moveTo>
                  <a:pt x="0" y="0"/>
                </a:moveTo>
                <a:lnTo>
                  <a:pt x="0" y="534838"/>
                </a:ln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1752600" y="6272784"/>
            <a:ext cx="2499231"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chemeClr val="accent6">
                    <a:lumMod val="50000"/>
                  </a:schemeClr>
                </a:solidFill>
                <a:effectLst>
                  <a:outerShdw dist="50800" dir="7200000" algn="ctr" rotWithShape="0">
                    <a:schemeClr val="tx1"/>
                  </a:outerShdw>
                </a:effectLst>
                <a:latin typeface="Arial" pitchFamily="34" charset="0"/>
                <a:cs typeface="Calibri" pitchFamily="34" charset="0"/>
              </a:rPr>
              <a:t>Mountains</a:t>
            </a:r>
          </a:p>
        </p:txBody>
      </p:sp>
      <p:sp>
        <p:nvSpPr>
          <p:cNvPr id="41" name="Freeform 40"/>
          <p:cNvSpPr/>
          <p:nvPr/>
        </p:nvSpPr>
        <p:spPr>
          <a:xfrm>
            <a:off x="3579019" y="1964531"/>
            <a:ext cx="135731" cy="228600"/>
          </a:xfrm>
          <a:custGeom>
            <a:avLst/>
            <a:gdLst>
              <a:gd name="connsiteX0" fmla="*/ 135731 w 135731"/>
              <a:gd name="connsiteY0" fmla="*/ 0 h 228600"/>
              <a:gd name="connsiteX1" fmla="*/ 0 w 135731"/>
              <a:gd name="connsiteY1" fmla="*/ 228600 h 228600"/>
            </a:gdLst>
            <a:ahLst/>
            <a:cxnLst>
              <a:cxn ang="0">
                <a:pos x="connsiteX0" y="connsiteY0"/>
              </a:cxn>
              <a:cxn ang="0">
                <a:pos x="connsiteX1" y="connsiteY1"/>
              </a:cxn>
            </a:cxnLst>
            <a:rect l="l" t="t" r="r" b="b"/>
            <a:pathLst>
              <a:path w="135731" h="228600">
                <a:moveTo>
                  <a:pt x="135731" y="0"/>
                </a:moveTo>
                <a:cubicBezTo>
                  <a:pt x="81557" y="98226"/>
                  <a:pt x="27384" y="196453"/>
                  <a:pt x="0" y="228600"/>
                </a:cubicBez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2" name="Picture 2"/>
          <p:cNvPicPr>
            <a:picLocks noChangeAspect="1" noChangeArrowheads="1"/>
          </p:cNvPicPr>
          <p:nvPr/>
        </p:nvPicPr>
        <p:blipFill>
          <a:blip r:embed="rId4" cstate="print"/>
          <a:srcRect r="10448"/>
          <a:stretch>
            <a:fillRect/>
          </a:stretch>
        </p:blipFill>
        <p:spPr bwMode="auto">
          <a:xfrm>
            <a:off x="5638800" y="794147"/>
            <a:ext cx="3429000" cy="3549253"/>
          </a:xfrm>
          <a:prstGeom prst="rect">
            <a:avLst/>
          </a:prstGeom>
          <a:noFill/>
          <a:ln w="9525">
            <a:noFill/>
            <a:miter lim="800000"/>
            <a:headEnd/>
            <a:tailEnd/>
          </a:ln>
          <a:effectLst/>
        </p:spPr>
      </p:pic>
      <p:sp>
        <p:nvSpPr>
          <p:cNvPr id="40" name="Rectangle 39"/>
          <p:cNvSpPr/>
          <p:nvPr/>
        </p:nvSpPr>
        <p:spPr>
          <a:xfrm>
            <a:off x="4206369" y="6273225"/>
            <a:ext cx="2499231"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FF0000"/>
                </a:solidFill>
                <a:effectLst>
                  <a:outerShdw dist="50800" dir="7200000" algn="ctr" rotWithShape="0">
                    <a:schemeClr val="tx1"/>
                  </a:outerShdw>
                </a:effectLst>
                <a:latin typeface="Arial" pitchFamily="34" charset="0"/>
                <a:cs typeface="Calibri" pitchFamily="34" charset="0"/>
              </a:rPr>
              <a:t>Volcanoes</a:t>
            </a:r>
          </a:p>
        </p:txBody>
      </p:sp>
      <p:sp>
        <p:nvSpPr>
          <p:cNvPr id="45" name="Rectangle 44"/>
          <p:cNvSpPr/>
          <p:nvPr/>
        </p:nvSpPr>
        <p:spPr>
          <a:xfrm>
            <a:off x="6858000" y="0"/>
            <a:ext cx="2362200"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00B050"/>
                </a:solidFill>
                <a:effectLst>
                  <a:outerShdw dist="50800" dir="7200000" algn="ctr" rotWithShape="0">
                    <a:schemeClr val="tx1"/>
                  </a:outerShdw>
                </a:effectLst>
                <a:latin typeface="Arial" pitchFamily="34" charset="0"/>
                <a:cs typeface="Calibri" pitchFamily="34" charset="0"/>
              </a:rPr>
              <a:t>   Week 5</a:t>
            </a:r>
          </a:p>
        </p:txBody>
      </p:sp>
      <p:sp>
        <p:nvSpPr>
          <p:cNvPr id="46" name="Oval 45"/>
          <p:cNvSpPr/>
          <p:nvPr/>
        </p:nvSpPr>
        <p:spPr>
          <a:xfrm>
            <a:off x="7924800" y="3537347"/>
            <a:ext cx="838200" cy="304800"/>
          </a:xfrm>
          <a:prstGeom prst="ellipse">
            <a:avLst/>
          </a:prstGeom>
          <a:noFill/>
          <a:ln w="63500">
            <a:solidFill>
              <a:srgbClr val="00B05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477000" y="4278630"/>
            <a:ext cx="2667000" cy="1969770"/>
          </a:xfrm>
          <a:prstGeom prst="rect">
            <a:avLst/>
          </a:prstGeom>
        </p:spPr>
        <p:txBody>
          <a:bodyPr wrap="square">
            <a:spAutoFit/>
          </a:bodyPr>
          <a:lstStyle/>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Glacier Bay</a:t>
            </a:r>
          </a:p>
          <a:p>
            <a:pPr lvl="0" algn="ctr" eaLnBrk="0" fontAlgn="base" hangingPunct="0">
              <a:spcBef>
                <a:spcPct val="0"/>
              </a:spcBef>
              <a:spcAft>
                <a:spcPct val="0"/>
              </a:spcAft>
            </a:pPr>
            <a:endParaRPr lang="en-US" sz="600" dirty="0" smtClean="0">
              <a:effectLst>
                <a:outerShdw dist="25400" dir="7200000" algn="ctr" rotWithShape="0">
                  <a:schemeClr val="tx1"/>
                </a:outerShdw>
              </a:effectLst>
              <a:cs typeface="Calibri" pitchFamily="34" charset="0"/>
            </a:endParaRP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Kenai Fjords</a:t>
            </a:r>
          </a:p>
          <a:p>
            <a:pPr lvl="0" algn="ctr" eaLnBrk="0" fontAlgn="base" hangingPunct="0">
              <a:spcBef>
                <a:spcPct val="0"/>
              </a:spcBef>
              <a:spcAft>
                <a:spcPct val="0"/>
              </a:spcAft>
            </a:pPr>
            <a:endParaRPr lang="en-US" sz="600" dirty="0" smtClean="0">
              <a:effectLst>
                <a:outerShdw dist="25400" dir="7200000" algn="ctr" rotWithShape="0">
                  <a:schemeClr val="tx1"/>
                </a:outerShdw>
              </a:effectLst>
              <a:cs typeface="Calibri" pitchFamily="34" charset="0"/>
            </a:endParaRP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Wrangell-St. Elias</a:t>
            </a:r>
          </a:p>
          <a:p>
            <a:pPr lvl="0" algn="ctr" eaLnBrk="0" fontAlgn="base" hangingPunct="0">
              <a:spcBef>
                <a:spcPct val="0"/>
              </a:spcBef>
              <a:spcAft>
                <a:spcPct val="0"/>
              </a:spcAft>
            </a:pPr>
            <a:endParaRPr lang="en-US" sz="600" dirty="0" smtClean="0">
              <a:effectLst>
                <a:outerShdw dist="25400" dir="7200000" algn="ctr" rotWithShape="0">
                  <a:schemeClr val="tx1"/>
                </a:outerShdw>
              </a:effectLst>
              <a:cs typeface="Calibri" pitchFamily="34" charset="0"/>
            </a:endParaRP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Denali</a:t>
            </a:r>
          </a:p>
        </p:txBody>
      </p:sp>
      <p:sp>
        <p:nvSpPr>
          <p:cNvPr id="48" name="Oval 47"/>
          <p:cNvSpPr/>
          <p:nvPr/>
        </p:nvSpPr>
        <p:spPr>
          <a:xfrm>
            <a:off x="7086600" y="3308747"/>
            <a:ext cx="838200" cy="304800"/>
          </a:xfrm>
          <a:prstGeom prst="ellipse">
            <a:avLst/>
          </a:prstGeom>
          <a:noFill/>
          <a:ln w="63500">
            <a:solidFill>
              <a:srgbClr val="00B05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7543800" y="2851547"/>
            <a:ext cx="838200" cy="304800"/>
          </a:xfrm>
          <a:prstGeom prst="ellipse">
            <a:avLst/>
          </a:prstGeom>
          <a:noFill/>
          <a:ln w="63500">
            <a:solidFill>
              <a:srgbClr val="00B05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858000" y="2546747"/>
            <a:ext cx="838200" cy="304800"/>
          </a:xfrm>
          <a:prstGeom prst="ellipse">
            <a:avLst/>
          </a:prstGeom>
          <a:noFill/>
          <a:ln w="63500">
            <a:solidFill>
              <a:srgbClr val="00B05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010400" y="6273225"/>
            <a:ext cx="1889631"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00B050"/>
                </a:solidFill>
                <a:effectLst>
                  <a:outerShdw dist="50800" dir="7200000" algn="ctr" rotWithShape="0">
                    <a:schemeClr val="tx1"/>
                  </a:outerShdw>
                </a:effectLst>
                <a:latin typeface="Arial" pitchFamily="34" charset="0"/>
                <a:cs typeface="Calibri" pitchFamily="34" charset="0"/>
              </a:rPr>
              <a:t>Alaska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4">
                                            <p:txEl>
                                              <p:pRg st="0" end="0"/>
                                            </p:txEl>
                                          </p:spTgt>
                                        </p:tgtEl>
                                      </p:cBhvr>
                                    </p:animEffect>
                                    <p:set>
                                      <p:cBhvr>
                                        <p:cTn id="10" dur="1" fill="hold">
                                          <p:stCondLst>
                                            <p:cond delay="999"/>
                                          </p:stCondLst>
                                        </p:cTn>
                                        <p:tgtEl>
                                          <p:spTgt spid="14">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4">
                                            <p:txEl>
                                              <p:pRg st="1" end="1"/>
                                            </p:txEl>
                                          </p:spTgt>
                                        </p:tgtEl>
                                      </p:cBhvr>
                                    </p:animEffect>
                                    <p:set>
                                      <p:cBhvr>
                                        <p:cTn id="13" dur="1" fill="hold">
                                          <p:stCondLst>
                                            <p:cond delay="999"/>
                                          </p:stCondLst>
                                        </p:cTn>
                                        <p:tgtEl>
                                          <p:spTgt spid="14">
                                            <p:txEl>
                                              <p:pRg st="1" end="1"/>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14">
                                            <p:txEl>
                                              <p:pRg st="6" end="6"/>
                                            </p:txEl>
                                          </p:spTgt>
                                        </p:tgtEl>
                                      </p:cBhvr>
                                    </p:animEffect>
                                    <p:set>
                                      <p:cBhvr>
                                        <p:cTn id="16" dur="1" fill="hold">
                                          <p:stCondLst>
                                            <p:cond delay="999"/>
                                          </p:stCondLst>
                                        </p:cTn>
                                        <p:tgtEl>
                                          <p:spTgt spid="14">
                                            <p:txEl>
                                              <p:pRg st="6" end="6"/>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14">
                                            <p:txEl>
                                              <p:pRg st="10" end="10"/>
                                            </p:txEl>
                                          </p:spTgt>
                                        </p:tgtEl>
                                      </p:cBhvr>
                                    </p:animEffect>
                                    <p:set>
                                      <p:cBhvr>
                                        <p:cTn id="19" dur="1" fill="hold">
                                          <p:stCondLst>
                                            <p:cond delay="999"/>
                                          </p:stCondLst>
                                        </p:cTn>
                                        <p:tgtEl>
                                          <p:spTgt spid="14">
                                            <p:txEl>
                                              <p:pRg st="10" end="10"/>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14">
                                            <p:txEl>
                                              <p:pRg st="12" end="12"/>
                                            </p:txEl>
                                          </p:spTgt>
                                        </p:tgtEl>
                                      </p:cBhvr>
                                    </p:animEffect>
                                    <p:set>
                                      <p:cBhvr>
                                        <p:cTn id="22" dur="1" fill="hold">
                                          <p:stCondLst>
                                            <p:cond delay="999"/>
                                          </p:stCondLst>
                                        </p:cTn>
                                        <p:tgtEl>
                                          <p:spTgt spid="14">
                                            <p:txEl>
                                              <p:pRg st="12" end="12"/>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14">
                                            <p:txEl>
                                              <p:pRg st="15" end="15"/>
                                            </p:txEl>
                                          </p:spTgt>
                                        </p:tgtEl>
                                      </p:cBhvr>
                                    </p:animEffect>
                                    <p:set>
                                      <p:cBhvr>
                                        <p:cTn id="25" dur="1" fill="hold">
                                          <p:stCondLst>
                                            <p:cond delay="999"/>
                                          </p:stCondLst>
                                        </p:cTn>
                                        <p:tgtEl>
                                          <p:spTgt spid="14">
                                            <p:txEl>
                                              <p:pRg st="15" end="15"/>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
                                        <p:tgtEl>
                                          <p:spTgt spid="28">
                                            <p:txEl>
                                              <p:pRg st="0" end="0"/>
                                            </p:txEl>
                                          </p:spTgt>
                                        </p:tgtEl>
                                      </p:cBhvr>
                                    </p:animEffect>
                                    <p:set>
                                      <p:cBhvr>
                                        <p:cTn id="28" dur="1" fill="hold">
                                          <p:stCondLst>
                                            <p:cond delay="999"/>
                                          </p:stCondLst>
                                        </p:cTn>
                                        <p:tgtEl>
                                          <p:spTgt spid="28">
                                            <p:txEl>
                                              <p:pRg st="0" end="0"/>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1000"/>
                                        <p:tgtEl>
                                          <p:spTgt spid="28">
                                            <p:txEl>
                                              <p:pRg st="1" end="1"/>
                                            </p:txEl>
                                          </p:spTgt>
                                        </p:tgtEl>
                                      </p:cBhvr>
                                    </p:animEffect>
                                    <p:set>
                                      <p:cBhvr>
                                        <p:cTn id="31" dur="1" fill="hold">
                                          <p:stCondLst>
                                            <p:cond delay="999"/>
                                          </p:stCondLst>
                                        </p:cTn>
                                        <p:tgtEl>
                                          <p:spTgt spid="28">
                                            <p:txEl>
                                              <p:pRg st="1" end="1"/>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00"/>
                                        <p:tgtEl>
                                          <p:spTgt spid="28">
                                            <p:txEl>
                                              <p:pRg st="2" end="2"/>
                                            </p:txEl>
                                          </p:spTgt>
                                        </p:tgtEl>
                                      </p:cBhvr>
                                    </p:animEffect>
                                    <p:set>
                                      <p:cBhvr>
                                        <p:cTn id="34" dur="1" fill="hold">
                                          <p:stCondLst>
                                            <p:cond delay="999"/>
                                          </p:stCondLst>
                                        </p:cTn>
                                        <p:tgtEl>
                                          <p:spTgt spid="28">
                                            <p:txEl>
                                              <p:pRg st="2" end="2"/>
                                            </p:txEl>
                                          </p:spTgt>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00"/>
                                        <p:tgtEl>
                                          <p:spTgt spid="28">
                                            <p:txEl>
                                              <p:pRg st="3" end="3"/>
                                            </p:txEl>
                                          </p:spTgt>
                                        </p:tgtEl>
                                      </p:cBhvr>
                                    </p:animEffect>
                                    <p:set>
                                      <p:cBhvr>
                                        <p:cTn id="37" dur="1" fill="hold">
                                          <p:stCondLst>
                                            <p:cond delay="999"/>
                                          </p:stCondLst>
                                        </p:cTn>
                                        <p:tgtEl>
                                          <p:spTgt spid="28">
                                            <p:txEl>
                                              <p:pRg st="3" end="3"/>
                                            </p:txEl>
                                          </p:spTgt>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00"/>
                                        <p:tgtEl>
                                          <p:spTgt spid="28">
                                            <p:txEl>
                                              <p:pRg st="5" end="5"/>
                                            </p:txEl>
                                          </p:spTgt>
                                        </p:tgtEl>
                                      </p:cBhvr>
                                    </p:animEffect>
                                    <p:set>
                                      <p:cBhvr>
                                        <p:cTn id="40" dur="1" fill="hold">
                                          <p:stCondLst>
                                            <p:cond delay="999"/>
                                          </p:stCondLst>
                                        </p:cTn>
                                        <p:tgtEl>
                                          <p:spTgt spid="28">
                                            <p:txEl>
                                              <p:pRg st="5" end="5"/>
                                            </p:txEl>
                                          </p:spTgt>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00"/>
                                        <p:tgtEl>
                                          <p:spTgt spid="28">
                                            <p:txEl>
                                              <p:pRg st="7" end="7"/>
                                            </p:txEl>
                                          </p:spTgt>
                                        </p:tgtEl>
                                      </p:cBhvr>
                                    </p:animEffect>
                                    <p:set>
                                      <p:cBhvr>
                                        <p:cTn id="43" dur="1" fill="hold">
                                          <p:stCondLst>
                                            <p:cond delay="999"/>
                                          </p:stCondLst>
                                        </p:cTn>
                                        <p:tgtEl>
                                          <p:spTgt spid="28">
                                            <p:txEl>
                                              <p:pRg st="7" end="7"/>
                                            </p:txEl>
                                          </p:spTgt>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1000"/>
                                        <p:tgtEl>
                                          <p:spTgt spid="28">
                                            <p:txEl>
                                              <p:pRg st="9" end="9"/>
                                            </p:txEl>
                                          </p:spTgt>
                                        </p:tgtEl>
                                      </p:cBhvr>
                                    </p:animEffect>
                                    <p:set>
                                      <p:cBhvr>
                                        <p:cTn id="46" dur="1" fill="hold">
                                          <p:stCondLst>
                                            <p:cond delay="999"/>
                                          </p:stCondLst>
                                        </p:cTn>
                                        <p:tgtEl>
                                          <p:spTgt spid="28">
                                            <p:txEl>
                                              <p:pRg st="9" end="9"/>
                                            </p:txEl>
                                          </p:spTgt>
                                        </p:tgtEl>
                                        <p:attrNameLst>
                                          <p:attrName>style.visibility</p:attrName>
                                        </p:attrNameLst>
                                      </p:cBhvr>
                                      <p:to>
                                        <p:strVal val="hidden"/>
                                      </p:to>
                                    </p:set>
                                  </p:childTnLst>
                                </p:cTn>
                              </p:par>
                            </p:childTnLst>
                          </p:cTn>
                        </p:par>
                        <p:par>
                          <p:cTn id="47" fill="hold">
                            <p:stCondLst>
                              <p:cond delay="1000"/>
                            </p:stCondLst>
                            <p:childTnLst>
                              <p:par>
                                <p:cTn id="48" presetID="53" presetClass="entr" presetSubtype="0" fill="hold" grpId="0" nodeType="afterEffect">
                                  <p:stCondLst>
                                    <p:cond delay="0"/>
                                  </p:stCondLst>
                                  <p:childTnLst>
                                    <p:set>
                                      <p:cBhvr>
                                        <p:cTn id="49" dur="1" fill="hold">
                                          <p:stCondLst>
                                            <p:cond delay="0"/>
                                          </p:stCondLst>
                                        </p:cTn>
                                        <p:tgtEl>
                                          <p:spTgt spid="45">
                                            <p:txEl>
                                              <p:pRg st="0" end="0"/>
                                            </p:txEl>
                                          </p:spTgt>
                                        </p:tgtEl>
                                        <p:attrNameLst>
                                          <p:attrName>style.visibility</p:attrName>
                                        </p:attrNameLst>
                                      </p:cBhvr>
                                      <p:to>
                                        <p:strVal val="visible"/>
                                      </p:to>
                                    </p:set>
                                    <p:anim calcmode="lin" valueType="num">
                                      <p:cBhvr>
                                        <p:cTn id="50" dur="10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51" dur="1000" fill="hold"/>
                                        <p:tgtEl>
                                          <p:spTgt spid="45">
                                            <p:txEl>
                                              <p:pRg st="0" end="0"/>
                                            </p:txEl>
                                          </p:spTgt>
                                        </p:tgtEl>
                                        <p:attrNameLst>
                                          <p:attrName>ppt_h</p:attrName>
                                        </p:attrNameLst>
                                      </p:cBhvr>
                                      <p:tavLst>
                                        <p:tav tm="0">
                                          <p:val>
                                            <p:fltVal val="0"/>
                                          </p:val>
                                        </p:tav>
                                        <p:tav tm="100000">
                                          <p:val>
                                            <p:strVal val="#ppt_h"/>
                                          </p:val>
                                        </p:tav>
                                      </p:tavLst>
                                    </p:anim>
                                    <p:animEffect transition="in" filter="fade">
                                      <p:cBhvr>
                                        <p:cTn id="52" dur="1000"/>
                                        <p:tgtEl>
                                          <p:spTgt spid="45">
                                            <p:txEl>
                                              <p:pRg st="0" end="0"/>
                                            </p:txEl>
                                          </p:spTgt>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childTnLst>
                                </p:cTn>
                              </p:par>
                              <p:par>
                                <p:cTn id="57" presetID="53"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anim calcmode="lin" valueType="num">
                                      <p:cBhvr>
                                        <p:cTn id="59" dur="1000" fill="hold"/>
                                        <p:tgtEl>
                                          <p:spTgt spid="51"/>
                                        </p:tgtEl>
                                        <p:attrNameLst>
                                          <p:attrName>ppt_w</p:attrName>
                                        </p:attrNameLst>
                                      </p:cBhvr>
                                      <p:tavLst>
                                        <p:tav tm="0">
                                          <p:val>
                                            <p:fltVal val="0"/>
                                          </p:val>
                                        </p:tav>
                                        <p:tav tm="100000">
                                          <p:val>
                                            <p:strVal val="#ppt_w"/>
                                          </p:val>
                                        </p:tav>
                                      </p:tavLst>
                                    </p:anim>
                                    <p:anim calcmode="lin" valueType="num">
                                      <p:cBhvr>
                                        <p:cTn id="60" dur="1000" fill="hold"/>
                                        <p:tgtEl>
                                          <p:spTgt spid="51"/>
                                        </p:tgtEl>
                                        <p:attrNameLst>
                                          <p:attrName>ppt_h</p:attrName>
                                        </p:attrNameLst>
                                      </p:cBhvr>
                                      <p:tavLst>
                                        <p:tav tm="0">
                                          <p:val>
                                            <p:fltVal val="0"/>
                                          </p:val>
                                        </p:tav>
                                        <p:tav tm="100000">
                                          <p:val>
                                            <p:strVal val="#ppt_h"/>
                                          </p:val>
                                        </p:tav>
                                      </p:tavLst>
                                    </p:anim>
                                    <p:animEffect transition="in" filter="fade">
                                      <p:cBhvr>
                                        <p:cTn id="61" dur="1000"/>
                                        <p:tgtEl>
                                          <p:spTgt spid="5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left)">
                                      <p:cBhvr>
                                        <p:cTn id="66" dur="1000"/>
                                        <p:tgtEl>
                                          <p:spTgt spid="46"/>
                                        </p:tgtEl>
                                      </p:cBhvr>
                                    </p:animEffect>
                                  </p:childTnLst>
                                </p:cTn>
                              </p:par>
                              <p:par>
                                <p:cTn id="67" presetID="10" presetClass="entr" presetSubtype="0" fill="hold" nodeType="withEffect">
                                  <p:stCondLst>
                                    <p:cond delay="0"/>
                                  </p:stCondLst>
                                  <p:childTnLst>
                                    <p:set>
                                      <p:cBhvr>
                                        <p:cTn id="68" dur="1" fill="hold">
                                          <p:stCondLst>
                                            <p:cond delay="0"/>
                                          </p:stCondLst>
                                        </p:cTn>
                                        <p:tgtEl>
                                          <p:spTgt spid="47">
                                            <p:txEl>
                                              <p:pRg st="0" end="0"/>
                                            </p:txEl>
                                          </p:spTgt>
                                        </p:tgtEl>
                                        <p:attrNameLst>
                                          <p:attrName>style.visibility</p:attrName>
                                        </p:attrNameLst>
                                      </p:cBhvr>
                                      <p:to>
                                        <p:strVal val="visible"/>
                                      </p:to>
                                    </p:set>
                                    <p:animEffect transition="in" filter="fade">
                                      <p:cBhvr>
                                        <p:cTn id="69" dur="500"/>
                                        <p:tgtEl>
                                          <p:spTgt spid="47">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wipe(left)">
                                      <p:cBhvr>
                                        <p:cTn id="74" dur="1000"/>
                                        <p:tgtEl>
                                          <p:spTgt spid="48"/>
                                        </p:tgtEl>
                                      </p:cBhvr>
                                    </p:animEffect>
                                  </p:childTnLst>
                                </p:cTn>
                              </p:par>
                              <p:par>
                                <p:cTn id="75" presetID="10" presetClass="entr" presetSubtype="0" fill="hold" nodeType="withEffect">
                                  <p:stCondLst>
                                    <p:cond delay="0"/>
                                  </p:stCondLst>
                                  <p:childTnLst>
                                    <p:set>
                                      <p:cBhvr>
                                        <p:cTn id="76" dur="1" fill="hold">
                                          <p:stCondLst>
                                            <p:cond delay="0"/>
                                          </p:stCondLst>
                                        </p:cTn>
                                        <p:tgtEl>
                                          <p:spTgt spid="47">
                                            <p:txEl>
                                              <p:pRg st="2" end="2"/>
                                            </p:txEl>
                                          </p:spTgt>
                                        </p:tgtEl>
                                        <p:attrNameLst>
                                          <p:attrName>style.visibility</p:attrName>
                                        </p:attrNameLst>
                                      </p:cBhvr>
                                      <p:to>
                                        <p:strVal val="visible"/>
                                      </p:to>
                                    </p:set>
                                    <p:animEffect transition="in" filter="fade">
                                      <p:cBhvr>
                                        <p:cTn id="77" dur="1000"/>
                                        <p:tgtEl>
                                          <p:spTgt spid="47">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wipe(left)">
                                      <p:cBhvr>
                                        <p:cTn id="82" dur="1000"/>
                                        <p:tgtEl>
                                          <p:spTgt spid="49"/>
                                        </p:tgtEl>
                                      </p:cBhvr>
                                    </p:animEffect>
                                  </p:childTnLst>
                                </p:cTn>
                              </p:par>
                              <p:par>
                                <p:cTn id="83" presetID="10" presetClass="entr" presetSubtype="0" fill="hold" nodeType="withEffect">
                                  <p:stCondLst>
                                    <p:cond delay="0"/>
                                  </p:stCondLst>
                                  <p:childTnLst>
                                    <p:set>
                                      <p:cBhvr>
                                        <p:cTn id="84" dur="1" fill="hold">
                                          <p:stCondLst>
                                            <p:cond delay="0"/>
                                          </p:stCondLst>
                                        </p:cTn>
                                        <p:tgtEl>
                                          <p:spTgt spid="47">
                                            <p:txEl>
                                              <p:pRg st="4" end="4"/>
                                            </p:txEl>
                                          </p:spTgt>
                                        </p:tgtEl>
                                        <p:attrNameLst>
                                          <p:attrName>style.visibility</p:attrName>
                                        </p:attrNameLst>
                                      </p:cBhvr>
                                      <p:to>
                                        <p:strVal val="visible"/>
                                      </p:to>
                                    </p:set>
                                    <p:animEffect transition="in" filter="fade">
                                      <p:cBhvr>
                                        <p:cTn id="85" dur="1000"/>
                                        <p:tgtEl>
                                          <p:spTgt spid="47">
                                            <p:txEl>
                                              <p:pRg st="4" end="4"/>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50"/>
                                        </p:tgtEl>
                                        <p:attrNameLst>
                                          <p:attrName>style.visibility</p:attrName>
                                        </p:attrNameLst>
                                      </p:cBhvr>
                                      <p:to>
                                        <p:strVal val="visible"/>
                                      </p:to>
                                    </p:set>
                                    <p:animEffect transition="in" filter="wipe(left)">
                                      <p:cBhvr>
                                        <p:cTn id="90" dur="1000"/>
                                        <p:tgtEl>
                                          <p:spTgt spid="50"/>
                                        </p:tgtEl>
                                      </p:cBhvr>
                                    </p:animEffect>
                                  </p:childTnLst>
                                </p:cTn>
                              </p:par>
                              <p:par>
                                <p:cTn id="91" presetID="10" presetClass="entr" presetSubtype="0" fill="hold" nodeType="withEffect">
                                  <p:stCondLst>
                                    <p:cond delay="0"/>
                                  </p:stCondLst>
                                  <p:childTnLst>
                                    <p:set>
                                      <p:cBhvr>
                                        <p:cTn id="92" dur="1" fill="hold">
                                          <p:stCondLst>
                                            <p:cond delay="0"/>
                                          </p:stCondLst>
                                        </p:cTn>
                                        <p:tgtEl>
                                          <p:spTgt spid="47">
                                            <p:txEl>
                                              <p:pRg st="6" end="6"/>
                                            </p:txEl>
                                          </p:spTgt>
                                        </p:tgtEl>
                                        <p:attrNameLst>
                                          <p:attrName>style.visibility</p:attrName>
                                        </p:attrNameLst>
                                      </p:cBhvr>
                                      <p:to>
                                        <p:strVal val="visible"/>
                                      </p:to>
                                    </p:set>
                                    <p:animEffect transition="in" filter="fade">
                                      <p:cBhvr>
                                        <p:cTn id="93" dur="1000"/>
                                        <p:tgtEl>
                                          <p:spTgt spid="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build="allAtOnce"/>
      <p:bldP spid="28" grpId="0" build="allAtOnce"/>
      <p:bldP spid="45" grpId="0" build="allAtOnce"/>
      <p:bldP spid="46" grpId="0" animBg="1"/>
      <p:bldP spid="48" grpId="0" animBg="1"/>
      <p:bldP spid="49" grpId="0" animBg="1"/>
      <p:bldP spid="50" grpId="0" animBg="1"/>
      <p:bldP spid="51" grpId="0"/>
    </p:bld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r="10448"/>
          <a:stretch>
            <a:fillRect/>
          </a:stretch>
        </p:blipFill>
        <p:spPr bwMode="auto">
          <a:xfrm>
            <a:off x="2209800" y="461248"/>
            <a:ext cx="5715000" cy="591542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solidFill>
            <a:srgbClr val="FB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858000" y="0"/>
            <a:ext cx="2362200"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00B050"/>
                </a:solidFill>
                <a:effectLst>
                  <a:outerShdw dist="50800" dir="7200000" algn="ctr" rotWithShape="0">
                    <a:schemeClr val="tx1"/>
                  </a:outerShdw>
                </a:effectLst>
                <a:latin typeface="Arial" pitchFamily="34" charset="0"/>
                <a:cs typeface="Calibri" pitchFamily="34" charset="0"/>
              </a:rPr>
              <a:t>   Week 5</a:t>
            </a:r>
          </a:p>
        </p:txBody>
      </p:sp>
      <p:sp>
        <p:nvSpPr>
          <p:cNvPr id="49" name="Rectangle 48"/>
          <p:cNvSpPr/>
          <p:nvPr/>
        </p:nvSpPr>
        <p:spPr>
          <a:xfrm>
            <a:off x="5029200" y="1"/>
            <a:ext cx="4191000" cy="609600"/>
          </a:xfrm>
          <a:prstGeom prst="rect">
            <a:avLst/>
          </a:prstGeom>
          <a:noFill/>
        </p:spPr>
        <p:txBody>
          <a:bodyPr wrap="square">
            <a:noAutofit/>
          </a:bodyPr>
          <a:lstStyle/>
          <a:p>
            <a:r>
              <a:rPr lang="en-US" sz="4800" b="1" dirty="0" smtClean="0">
                <a:ln>
                  <a:solidFill>
                    <a:schemeClr val="accent5">
                      <a:lumMod val="50000"/>
                    </a:schemeClr>
                  </a:solidFill>
                </a:ln>
                <a:solidFill>
                  <a:srgbClr val="FF0000"/>
                </a:solidFill>
                <a:effectLst>
                  <a:outerShdw dist="50800" dir="7200000" algn="ctr" rotWithShape="0">
                    <a:schemeClr val="tx1"/>
                  </a:outerShdw>
                </a:effectLst>
              </a:rPr>
              <a:t>. . . NEXT WEEK</a:t>
            </a:r>
            <a:endParaRPr lang="en-US" sz="4800" b="1" dirty="0">
              <a:ln>
                <a:solidFill>
                  <a:schemeClr val="accent5">
                    <a:lumMod val="50000"/>
                  </a:schemeClr>
                </a:solidFill>
              </a:ln>
              <a:solidFill>
                <a:srgbClr val="FF0000"/>
              </a:solidFill>
              <a:effectLst>
                <a:outerShdw dist="50800" dir="7200000" algn="ctr" rotWithShape="0">
                  <a:schemeClr val="tx1"/>
                </a:outerShdw>
              </a:effectLst>
            </a:endParaRPr>
          </a:p>
        </p:txBody>
      </p:sp>
      <p:pic>
        <p:nvPicPr>
          <p:cNvPr id="3074" name="Picture 2"/>
          <p:cNvPicPr>
            <a:picLocks noChangeAspect="1" noChangeArrowheads="1"/>
          </p:cNvPicPr>
          <p:nvPr/>
        </p:nvPicPr>
        <p:blipFill>
          <a:blip r:embed="rId3" cstate="print"/>
          <a:srcRect/>
          <a:stretch>
            <a:fillRect/>
          </a:stretch>
        </p:blipFill>
        <p:spPr bwMode="auto">
          <a:xfrm>
            <a:off x="1646237" y="0"/>
            <a:ext cx="3535363" cy="6894513"/>
          </a:xfrm>
          <a:prstGeom prst="rect">
            <a:avLst/>
          </a:prstGeom>
          <a:noFill/>
          <a:ln w="9525">
            <a:noFill/>
            <a:miter lim="800000"/>
            <a:headEnd/>
            <a:tailEnd/>
          </a:ln>
          <a:effectLst/>
        </p:spPr>
      </p:pic>
      <p:sp>
        <p:nvSpPr>
          <p:cNvPr id="7" name="Oval 6"/>
          <p:cNvSpPr/>
          <p:nvPr/>
        </p:nvSpPr>
        <p:spPr>
          <a:xfrm>
            <a:off x="2743200" y="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514600" y="38100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676400" y="265176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09800" y="5522976"/>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590800" y="762000"/>
            <a:ext cx="685800" cy="1905000"/>
          </a:xfrm>
          <a:custGeom>
            <a:avLst/>
            <a:gdLst>
              <a:gd name="connsiteX0" fmla="*/ 672860 w 672860"/>
              <a:gd name="connsiteY0" fmla="*/ 0 h 1811547"/>
              <a:gd name="connsiteX1" fmla="*/ 603849 w 672860"/>
              <a:gd name="connsiteY1" fmla="*/ 345056 h 1811547"/>
              <a:gd name="connsiteX2" fmla="*/ 327804 w 672860"/>
              <a:gd name="connsiteY2" fmla="*/ 862641 h 1811547"/>
              <a:gd name="connsiteX3" fmla="*/ 189781 w 672860"/>
              <a:gd name="connsiteY3" fmla="*/ 1345720 h 1811547"/>
              <a:gd name="connsiteX4" fmla="*/ 0 w 672860"/>
              <a:gd name="connsiteY4" fmla="*/ 1811547 h 1811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860" h="1811547">
                <a:moveTo>
                  <a:pt x="672860" y="0"/>
                </a:moveTo>
                <a:cubicBezTo>
                  <a:pt x="667109" y="100641"/>
                  <a:pt x="661358" y="201283"/>
                  <a:pt x="603849" y="345056"/>
                </a:cubicBezTo>
                <a:cubicBezTo>
                  <a:pt x="546340" y="488829"/>
                  <a:pt x="396815" y="695864"/>
                  <a:pt x="327804" y="862641"/>
                </a:cubicBezTo>
                <a:cubicBezTo>
                  <a:pt x="258793" y="1029418"/>
                  <a:pt x="244415" y="1187569"/>
                  <a:pt x="189781" y="1345720"/>
                </a:cubicBezTo>
                <a:cubicBezTo>
                  <a:pt x="135147" y="1503871"/>
                  <a:pt x="37381" y="1768415"/>
                  <a:pt x="0" y="1811547"/>
                </a:cubicBezTo>
              </a:path>
            </a:pathLst>
          </a:custGeom>
          <a:ln w="101600" cap="rnd">
            <a:solidFill>
              <a:srgbClr val="0070C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2419709" y="2915728"/>
            <a:ext cx="621103" cy="2688566"/>
          </a:xfrm>
          <a:custGeom>
            <a:avLst/>
            <a:gdLst>
              <a:gd name="connsiteX0" fmla="*/ 51759 w 621103"/>
              <a:gd name="connsiteY0" fmla="*/ 0 h 2688566"/>
              <a:gd name="connsiteX1" fmla="*/ 0 w 621103"/>
              <a:gd name="connsiteY1" fmla="*/ 379563 h 2688566"/>
              <a:gd name="connsiteX2" fmla="*/ 51759 w 621103"/>
              <a:gd name="connsiteY2" fmla="*/ 966159 h 2688566"/>
              <a:gd name="connsiteX3" fmla="*/ 276046 w 621103"/>
              <a:gd name="connsiteY3" fmla="*/ 1742536 h 2688566"/>
              <a:gd name="connsiteX4" fmla="*/ 396816 w 621103"/>
              <a:gd name="connsiteY4" fmla="*/ 2208363 h 2688566"/>
              <a:gd name="connsiteX5" fmla="*/ 586597 w 621103"/>
              <a:gd name="connsiteY5" fmla="*/ 2622430 h 2688566"/>
              <a:gd name="connsiteX6" fmla="*/ 603849 w 621103"/>
              <a:gd name="connsiteY6" fmla="*/ 2605178 h 268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103" h="2688566">
                <a:moveTo>
                  <a:pt x="51759" y="0"/>
                </a:moveTo>
                <a:cubicBezTo>
                  <a:pt x="25879" y="109268"/>
                  <a:pt x="0" y="218537"/>
                  <a:pt x="0" y="379563"/>
                </a:cubicBezTo>
                <a:cubicBezTo>
                  <a:pt x="0" y="540589"/>
                  <a:pt x="5751" y="738997"/>
                  <a:pt x="51759" y="966159"/>
                </a:cubicBezTo>
                <a:cubicBezTo>
                  <a:pt x="97767" y="1193321"/>
                  <a:pt x="218537" y="1535502"/>
                  <a:pt x="276046" y="1742536"/>
                </a:cubicBezTo>
                <a:cubicBezTo>
                  <a:pt x="333556" y="1949570"/>
                  <a:pt x="345058" y="2061714"/>
                  <a:pt x="396816" y="2208363"/>
                </a:cubicBezTo>
                <a:cubicBezTo>
                  <a:pt x="448574" y="2355012"/>
                  <a:pt x="552092" y="2556294"/>
                  <a:pt x="586597" y="2622430"/>
                </a:cubicBezTo>
                <a:cubicBezTo>
                  <a:pt x="621103" y="2688566"/>
                  <a:pt x="589472" y="2636808"/>
                  <a:pt x="603849" y="2605178"/>
                </a:cubicBezTo>
              </a:path>
            </a:pathLst>
          </a:custGeom>
          <a:ln w="101600" cap="rnd">
            <a:solidFill>
              <a:srgbClr val="0070C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a:off x="3810000" y="152400"/>
            <a:ext cx="9144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667000" y="2667000"/>
            <a:ext cx="7620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590800" y="3977640"/>
            <a:ext cx="7620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038600" y="5791200"/>
            <a:ext cx="9144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857500" y="476250"/>
            <a:ext cx="952500" cy="2247900"/>
          </a:xfrm>
          <a:custGeom>
            <a:avLst/>
            <a:gdLst>
              <a:gd name="connsiteX0" fmla="*/ 952500 w 952500"/>
              <a:gd name="connsiteY0" fmla="*/ 0 h 2247900"/>
              <a:gd name="connsiteX1" fmla="*/ 800100 w 952500"/>
              <a:gd name="connsiteY1" fmla="*/ 342900 h 2247900"/>
              <a:gd name="connsiteX2" fmla="*/ 552450 w 952500"/>
              <a:gd name="connsiteY2" fmla="*/ 1104900 h 2247900"/>
              <a:gd name="connsiteX3" fmla="*/ 209550 w 952500"/>
              <a:gd name="connsiteY3" fmla="*/ 1733550 h 2247900"/>
              <a:gd name="connsiteX4" fmla="*/ 0 w 952500"/>
              <a:gd name="connsiteY4" fmla="*/ 2247900 h 2247900"/>
              <a:gd name="connsiteX0" fmla="*/ 952500 w 952500"/>
              <a:gd name="connsiteY0" fmla="*/ 0 h 2247900"/>
              <a:gd name="connsiteX1" fmla="*/ 800100 w 952500"/>
              <a:gd name="connsiteY1" fmla="*/ 342900 h 2247900"/>
              <a:gd name="connsiteX2" fmla="*/ 323850 w 952500"/>
              <a:gd name="connsiteY2" fmla="*/ 1104900 h 2247900"/>
              <a:gd name="connsiteX3" fmla="*/ 209550 w 952500"/>
              <a:gd name="connsiteY3" fmla="*/ 1733550 h 2247900"/>
              <a:gd name="connsiteX4" fmla="*/ 0 w 952500"/>
              <a:gd name="connsiteY4" fmla="*/ 2247900 h 2247900"/>
              <a:gd name="connsiteX0" fmla="*/ 952500 w 952500"/>
              <a:gd name="connsiteY0" fmla="*/ 0 h 2247900"/>
              <a:gd name="connsiteX1" fmla="*/ 658432 w 952500"/>
              <a:gd name="connsiteY1" fmla="*/ 330021 h 2247900"/>
              <a:gd name="connsiteX2" fmla="*/ 323850 w 952500"/>
              <a:gd name="connsiteY2" fmla="*/ 1104900 h 2247900"/>
              <a:gd name="connsiteX3" fmla="*/ 209550 w 952500"/>
              <a:gd name="connsiteY3" fmla="*/ 1733550 h 2247900"/>
              <a:gd name="connsiteX4" fmla="*/ 0 w 952500"/>
              <a:gd name="connsiteY4" fmla="*/ 2247900 h 224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2247900">
                <a:moveTo>
                  <a:pt x="952500" y="0"/>
                </a:moveTo>
                <a:cubicBezTo>
                  <a:pt x="909637" y="79375"/>
                  <a:pt x="763207" y="145871"/>
                  <a:pt x="658432" y="330021"/>
                </a:cubicBezTo>
                <a:cubicBezTo>
                  <a:pt x="553657" y="514171"/>
                  <a:pt x="398664" y="870979"/>
                  <a:pt x="323850" y="1104900"/>
                </a:cubicBezTo>
                <a:cubicBezTo>
                  <a:pt x="249036" y="1338821"/>
                  <a:pt x="263525" y="1543050"/>
                  <a:pt x="209550" y="1733550"/>
                </a:cubicBezTo>
                <a:cubicBezTo>
                  <a:pt x="155575" y="1924050"/>
                  <a:pt x="58737" y="2085975"/>
                  <a:pt x="0" y="224790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2778125" y="3067050"/>
            <a:ext cx="60325" cy="971550"/>
          </a:xfrm>
          <a:custGeom>
            <a:avLst/>
            <a:gdLst>
              <a:gd name="connsiteX0" fmla="*/ 41275 w 60325"/>
              <a:gd name="connsiteY0" fmla="*/ 0 h 971550"/>
              <a:gd name="connsiteX1" fmla="*/ 3175 w 60325"/>
              <a:gd name="connsiteY1" fmla="*/ 438150 h 971550"/>
              <a:gd name="connsiteX2" fmla="*/ 60325 w 60325"/>
              <a:gd name="connsiteY2" fmla="*/ 971550 h 971550"/>
            </a:gdLst>
            <a:ahLst/>
            <a:cxnLst>
              <a:cxn ang="0">
                <a:pos x="connsiteX0" y="connsiteY0"/>
              </a:cxn>
              <a:cxn ang="0">
                <a:pos x="connsiteX1" y="connsiteY1"/>
              </a:cxn>
              <a:cxn ang="0">
                <a:pos x="connsiteX2" y="connsiteY2"/>
              </a:cxn>
            </a:cxnLst>
            <a:rect l="l" t="t" r="r" b="b"/>
            <a:pathLst>
              <a:path w="60325" h="971550">
                <a:moveTo>
                  <a:pt x="41275" y="0"/>
                </a:moveTo>
                <a:cubicBezTo>
                  <a:pt x="20637" y="138112"/>
                  <a:pt x="0" y="276225"/>
                  <a:pt x="3175" y="438150"/>
                </a:cubicBezTo>
                <a:cubicBezTo>
                  <a:pt x="6350" y="600075"/>
                  <a:pt x="60325" y="971550"/>
                  <a:pt x="60325" y="97155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2895600" y="4343400"/>
            <a:ext cx="304800" cy="838200"/>
          </a:xfrm>
          <a:custGeom>
            <a:avLst/>
            <a:gdLst>
              <a:gd name="connsiteX0" fmla="*/ 0 w 38100"/>
              <a:gd name="connsiteY0" fmla="*/ 0 h 342900"/>
              <a:gd name="connsiteX1" fmla="*/ 38100 w 38100"/>
              <a:gd name="connsiteY1" fmla="*/ 342900 h 342900"/>
            </a:gdLst>
            <a:ahLst/>
            <a:cxnLst>
              <a:cxn ang="0">
                <a:pos x="connsiteX0" y="connsiteY0"/>
              </a:cxn>
              <a:cxn ang="0">
                <a:pos x="connsiteX1" y="connsiteY1"/>
              </a:cxn>
            </a:cxnLst>
            <a:rect l="l" t="t" r="r" b="b"/>
            <a:pathLst>
              <a:path w="38100" h="342900">
                <a:moveTo>
                  <a:pt x="0" y="0"/>
                </a:moveTo>
                <a:lnTo>
                  <a:pt x="38100" y="342900"/>
                </a:ln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3409950" y="5372100"/>
            <a:ext cx="704850" cy="571500"/>
          </a:xfrm>
          <a:custGeom>
            <a:avLst/>
            <a:gdLst>
              <a:gd name="connsiteX0" fmla="*/ 0 w 762000"/>
              <a:gd name="connsiteY0" fmla="*/ 0 h 552450"/>
              <a:gd name="connsiteX1" fmla="*/ 323850 w 762000"/>
              <a:gd name="connsiteY1" fmla="*/ 342900 h 552450"/>
              <a:gd name="connsiteX2" fmla="*/ 762000 w 762000"/>
              <a:gd name="connsiteY2" fmla="*/ 552450 h 552450"/>
            </a:gdLst>
            <a:ahLst/>
            <a:cxnLst>
              <a:cxn ang="0">
                <a:pos x="connsiteX0" y="connsiteY0"/>
              </a:cxn>
              <a:cxn ang="0">
                <a:pos x="connsiteX1" y="connsiteY1"/>
              </a:cxn>
              <a:cxn ang="0">
                <a:pos x="connsiteX2" y="connsiteY2"/>
              </a:cxn>
            </a:cxnLst>
            <a:rect l="l" t="t" r="r" b="b"/>
            <a:pathLst>
              <a:path w="762000" h="552450">
                <a:moveTo>
                  <a:pt x="0" y="0"/>
                </a:moveTo>
                <a:cubicBezTo>
                  <a:pt x="98425" y="125412"/>
                  <a:pt x="196850" y="250825"/>
                  <a:pt x="323850" y="342900"/>
                </a:cubicBezTo>
                <a:cubicBezTo>
                  <a:pt x="450850" y="434975"/>
                  <a:pt x="606425" y="493712"/>
                  <a:pt x="762000" y="55245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2878428" y="4361646"/>
            <a:ext cx="1536879" cy="1047481"/>
          </a:xfrm>
          <a:custGeom>
            <a:avLst/>
            <a:gdLst>
              <a:gd name="connsiteX0" fmla="*/ 830687 w 1536879"/>
              <a:gd name="connsiteY0" fmla="*/ 120202 h 1047481"/>
              <a:gd name="connsiteX1" fmla="*/ 560231 w 1536879"/>
              <a:gd name="connsiteY1" fmla="*/ 390658 h 1047481"/>
              <a:gd name="connsiteX2" fmla="*/ 431442 w 1536879"/>
              <a:gd name="connsiteY2" fmla="*/ 661115 h 1047481"/>
              <a:gd name="connsiteX3" fmla="*/ 45076 w 1536879"/>
              <a:gd name="connsiteY3" fmla="*/ 789903 h 1047481"/>
              <a:gd name="connsiteX4" fmla="*/ 160986 w 1536879"/>
              <a:gd name="connsiteY4" fmla="*/ 1008844 h 1047481"/>
              <a:gd name="connsiteX5" fmla="*/ 663262 w 1536879"/>
              <a:gd name="connsiteY5" fmla="*/ 970208 h 1047481"/>
              <a:gd name="connsiteX6" fmla="*/ 895082 w 1536879"/>
              <a:gd name="connsiteY6" fmla="*/ 545205 h 1047481"/>
              <a:gd name="connsiteX7" fmla="*/ 1487510 w 1536879"/>
              <a:gd name="connsiteY7" fmla="*/ 364900 h 1047481"/>
              <a:gd name="connsiteX8" fmla="*/ 1191296 w 1536879"/>
              <a:gd name="connsiteY8" fmla="*/ 42929 h 1047481"/>
              <a:gd name="connsiteX9" fmla="*/ 830687 w 1536879"/>
              <a:gd name="connsiteY9" fmla="*/ 120202 h 104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6879" h="1047481">
                <a:moveTo>
                  <a:pt x="830687" y="120202"/>
                </a:moveTo>
                <a:cubicBezTo>
                  <a:pt x="725509" y="178157"/>
                  <a:pt x="626772" y="300506"/>
                  <a:pt x="560231" y="390658"/>
                </a:cubicBezTo>
                <a:cubicBezTo>
                  <a:pt x="493690" y="480810"/>
                  <a:pt x="517301" y="594574"/>
                  <a:pt x="431442" y="661115"/>
                </a:cubicBezTo>
                <a:cubicBezTo>
                  <a:pt x="345583" y="727656"/>
                  <a:pt x="90152" y="731948"/>
                  <a:pt x="45076" y="789903"/>
                </a:cubicBezTo>
                <a:cubicBezTo>
                  <a:pt x="0" y="847858"/>
                  <a:pt x="57955" y="978793"/>
                  <a:pt x="160986" y="1008844"/>
                </a:cubicBezTo>
                <a:cubicBezTo>
                  <a:pt x="264017" y="1038895"/>
                  <a:pt x="540913" y="1047481"/>
                  <a:pt x="663262" y="970208"/>
                </a:cubicBezTo>
                <a:cubicBezTo>
                  <a:pt x="785611" y="892935"/>
                  <a:pt x="757707" y="646090"/>
                  <a:pt x="895082" y="545205"/>
                </a:cubicBezTo>
                <a:cubicBezTo>
                  <a:pt x="1032457" y="444320"/>
                  <a:pt x="1438141" y="448613"/>
                  <a:pt x="1487510" y="364900"/>
                </a:cubicBezTo>
                <a:cubicBezTo>
                  <a:pt x="1536879" y="281187"/>
                  <a:pt x="1294327" y="85859"/>
                  <a:pt x="1191296" y="42929"/>
                </a:cubicBezTo>
                <a:cubicBezTo>
                  <a:pt x="1088265" y="0"/>
                  <a:pt x="935865" y="62247"/>
                  <a:pt x="830687" y="120202"/>
                </a:cubicBezTo>
                <a:close/>
              </a:path>
            </a:pathLst>
          </a:custGeom>
          <a:noFill/>
          <a:ln w="63500" cap="rnd">
            <a:solidFill>
              <a:schemeClr val="accent6">
                <a:lumMod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352800" y="16002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124200" y="2185416"/>
            <a:ext cx="762000" cy="381000"/>
          </a:xfrm>
          <a:prstGeom prst="ellipse">
            <a:avLst/>
          </a:prstGeom>
          <a:noFill/>
          <a:ln w="76200" cap="rnd">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048000" y="30480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514600" y="10668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505200" y="7620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52400" y="6273225"/>
            <a:ext cx="1828800"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chemeClr val="accent1">
                    <a:lumMod val="75000"/>
                  </a:schemeClr>
                </a:solidFill>
                <a:effectLst>
                  <a:outerShdw dist="50800" dir="7200000" algn="ctr" rotWithShape="0">
                    <a:schemeClr val="tx1"/>
                  </a:outerShdw>
                </a:effectLst>
                <a:latin typeface="Arial" pitchFamily="34" charset="0"/>
                <a:cs typeface="Calibri" pitchFamily="34" charset="0"/>
              </a:rPr>
              <a:t>Coast</a:t>
            </a:r>
          </a:p>
        </p:txBody>
      </p:sp>
      <p:sp>
        <p:nvSpPr>
          <p:cNvPr id="35" name="Freeform 34"/>
          <p:cNvSpPr/>
          <p:nvPr/>
        </p:nvSpPr>
        <p:spPr>
          <a:xfrm>
            <a:off x="3352800" y="1138687"/>
            <a:ext cx="460075" cy="156713"/>
          </a:xfrm>
          <a:custGeom>
            <a:avLst/>
            <a:gdLst>
              <a:gd name="connsiteX0" fmla="*/ 207033 w 207033"/>
              <a:gd name="connsiteY0" fmla="*/ 0 h 552090"/>
              <a:gd name="connsiteX1" fmla="*/ 0 w 207033"/>
              <a:gd name="connsiteY1" fmla="*/ 552090 h 552090"/>
            </a:gdLst>
            <a:ahLst/>
            <a:cxnLst>
              <a:cxn ang="0">
                <a:pos x="connsiteX0" y="connsiteY0"/>
              </a:cxn>
              <a:cxn ang="0">
                <a:pos x="connsiteX1" y="connsiteY1"/>
              </a:cxn>
            </a:cxnLst>
            <a:rect l="l" t="t" r="r" b="b"/>
            <a:pathLst>
              <a:path w="207033" h="552090">
                <a:moveTo>
                  <a:pt x="207033" y="0"/>
                </a:moveTo>
                <a:lnTo>
                  <a:pt x="0" y="552090"/>
                </a:ln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rot="1804368" flipH="1">
            <a:off x="3382821" y="1325024"/>
            <a:ext cx="420560" cy="245554"/>
          </a:xfrm>
          <a:custGeom>
            <a:avLst/>
            <a:gdLst>
              <a:gd name="connsiteX0" fmla="*/ 77638 w 77638"/>
              <a:gd name="connsiteY0" fmla="*/ 0 h 293298"/>
              <a:gd name="connsiteX1" fmla="*/ 8626 w 77638"/>
              <a:gd name="connsiteY1" fmla="*/ 189781 h 293298"/>
              <a:gd name="connsiteX2" fmla="*/ 25879 w 77638"/>
              <a:gd name="connsiteY2" fmla="*/ 293298 h 293298"/>
              <a:gd name="connsiteX0" fmla="*/ 69012 w 69012"/>
              <a:gd name="connsiteY0" fmla="*/ 0 h 189781"/>
              <a:gd name="connsiteX1" fmla="*/ 0 w 69012"/>
              <a:gd name="connsiteY1" fmla="*/ 189781 h 189781"/>
              <a:gd name="connsiteX0" fmla="*/ 35750 w 35750"/>
              <a:gd name="connsiteY0" fmla="*/ 0 h 92015"/>
              <a:gd name="connsiteX1" fmla="*/ 0 w 35750"/>
              <a:gd name="connsiteY1" fmla="*/ 92015 h 92015"/>
            </a:gdLst>
            <a:ahLst/>
            <a:cxnLst>
              <a:cxn ang="0">
                <a:pos x="connsiteX0" y="connsiteY0"/>
              </a:cxn>
              <a:cxn ang="0">
                <a:pos x="connsiteX1" y="connsiteY1"/>
              </a:cxn>
            </a:cxnLst>
            <a:rect l="l" t="t" r="r" b="b"/>
            <a:pathLst>
              <a:path w="35750" h="92015">
                <a:moveTo>
                  <a:pt x="35750" y="0"/>
                </a:moveTo>
                <a:cubicBezTo>
                  <a:pt x="5557" y="70449"/>
                  <a:pt x="8626" y="43132"/>
                  <a:pt x="0" y="92015"/>
                </a:cubicBez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3450566" y="2553419"/>
            <a:ext cx="0" cy="534838"/>
          </a:xfrm>
          <a:custGeom>
            <a:avLst/>
            <a:gdLst>
              <a:gd name="connsiteX0" fmla="*/ 0 w 0"/>
              <a:gd name="connsiteY0" fmla="*/ 0 h 534838"/>
              <a:gd name="connsiteX1" fmla="*/ 0 w 0"/>
              <a:gd name="connsiteY1" fmla="*/ 534838 h 534838"/>
            </a:gdLst>
            <a:ahLst/>
            <a:cxnLst>
              <a:cxn ang="0">
                <a:pos x="connsiteX0" y="connsiteY0"/>
              </a:cxn>
              <a:cxn ang="0">
                <a:pos x="connsiteX1" y="connsiteY1"/>
              </a:cxn>
            </a:cxnLst>
            <a:rect l="l" t="t" r="r" b="b"/>
            <a:pathLst>
              <a:path h="534838">
                <a:moveTo>
                  <a:pt x="0" y="0"/>
                </a:moveTo>
                <a:lnTo>
                  <a:pt x="0" y="534838"/>
                </a:ln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1752600" y="6272784"/>
            <a:ext cx="2499231"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chemeClr val="accent6">
                    <a:lumMod val="50000"/>
                  </a:schemeClr>
                </a:solidFill>
                <a:effectLst>
                  <a:outerShdw dist="50800" dir="7200000" algn="ctr" rotWithShape="0">
                    <a:schemeClr val="tx1"/>
                  </a:outerShdw>
                </a:effectLst>
                <a:latin typeface="Arial" pitchFamily="34" charset="0"/>
                <a:cs typeface="Calibri" pitchFamily="34" charset="0"/>
              </a:rPr>
              <a:t>Mountains</a:t>
            </a:r>
          </a:p>
        </p:txBody>
      </p:sp>
      <p:sp>
        <p:nvSpPr>
          <p:cNvPr id="41" name="Freeform 40"/>
          <p:cNvSpPr/>
          <p:nvPr/>
        </p:nvSpPr>
        <p:spPr>
          <a:xfrm>
            <a:off x="3579019" y="1964531"/>
            <a:ext cx="135731" cy="228600"/>
          </a:xfrm>
          <a:custGeom>
            <a:avLst/>
            <a:gdLst>
              <a:gd name="connsiteX0" fmla="*/ 135731 w 135731"/>
              <a:gd name="connsiteY0" fmla="*/ 0 h 228600"/>
              <a:gd name="connsiteX1" fmla="*/ 0 w 135731"/>
              <a:gd name="connsiteY1" fmla="*/ 228600 h 228600"/>
            </a:gdLst>
            <a:ahLst/>
            <a:cxnLst>
              <a:cxn ang="0">
                <a:pos x="connsiteX0" y="connsiteY0"/>
              </a:cxn>
              <a:cxn ang="0">
                <a:pos x="connsiteX1" y="connsiteY1"/>
              </a:cxn>
            </a:cxnLst>
            <a:rect l="l" t="t" r="r" b="b"/>
            <a:pathLst>
              <a:path w="135731" h="228600">
                <a:moveTo>
                  <a:pt x="135731" y="0"/>
                </a:moveTo>
                <a:cubicBezTo>
                  <a:pt x="81557" y="98226"/>
                  <a:pt x="27384" y="196453"/>
                  <a:pt x="0" y="228600"/>
                </a:cubicBez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Rectangle 42"/>
          <p:cNvSpPr/>
          <p:nvPr/>
        </p:nvSpPr>
        <p:spPr>
          <a:xfrm>
            <a:off x="7010400" y="6273225"/>
            <a:ext cx="1889631"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00B050"/>
                </a:solidFill>
                <a:effectLst>
                  <a:outerShdw dist="50800" dir="7200000" algn="ctr" rotWithShape="0">
                    <a:schemeClr val="tx1"/>
                  </a:outerShdw>
                </a:effectLst>
                <a:latin typeface="Arial" pitchFamily="34" charset="0"/>
                <a:cs typeface="Calibri" pitchFamily="34" charset="0"/>
              </a:rPr>
              <a:t>Alaska</a:t>
            </a:r>
          </a:p>
        </p:txBody>
      </p:sp>
      <p:sp>
        <p:nvSpPr>
          <p:cNvPr id="40" name="Rectangle 39"/>
          <p:cNvSpPr/>
          <p:nvPr/>
        </p:nvSpPr>
        <p:spPr>
          <a:xfrm>
            <a:off x="4206369" y="6273225"/>
            <a:ext cx="2499231"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FF0000"/>
                </a:solidFill>
                <a:effectLst>
                  <a:outerShdw dist="50800" dir="7200000" algn="ctr" rotWithShape="0">
                    <a:schemeClr val="tx1"/>
                  </a:outerShdw>
                </a:effectLst>
                <a:latin typeface="Arial" pitchFamily="34" charset="0"/>
                <a:cs typeface="Calibri" pitchFamily="34" charset="0"/>
              </a:rPr>
              <a:t>Volcanoes</a:t>
            </a:r>
          </a:p>
        </p:txBody>
      </p:sp>
      <p:pic>
        <p:nvPicPr>
          <p:cNvPr id="44" name="Picture 2"/>
          <p:cNvPicPr>
            <a:picLocks noChangeAspect="1" noChangeArrowheads="1"/>
          </p:cNvPicPr>
          <p:nvPr/>
        </p:nvPicPr>
        <p:blipFill>
          <a:blip r:embed="rId4" cstate="print"/>
          <a:srcRect r="10448"/>
          <a:stretch>
            <a:fillRect/>
          </a:stretch>
        </p:blipFill>
        <p:spPr bwMode="auto">
          <a:xfrm>
            <a:off x="5638800" y="794147"/>
            <a:ext cx="3429000" cy="3549253"/>
          </a:xfrm>
          <a:prstGeom prst="rect">
            <a:avLst/>
          </a:prstGeom>
          <a:noFill/>
          <a:ln w="9525">
            <a:noFill/>
            <a:miter lim="800000"/>
            <a:headEnd/>
            <a:tailEnd/>
          </a:ln>
          <a:effectLst/>
        </p:spPr>
      </p:pic>
      <p:grpSp>
        <p:nvGrpSpPr>
          <p:cNvPr id="50" name="Group 49"/>
          <p:cNvGrpSpPr/>
          <p:nvPr/>
        </p:nvGrpSpPr>
        <p:grpSpPr>
          <a:xfrm>
            <a:off x="6858000" y="2546747"/>
            <a:ext cx="1905000" cy="1295400"/>
            <a:chOff x="6858000" y="2546747"/>
            <a:chExt cx="1905000" cy="1295400"/>
          </a:xfrm>
        </p:grpSpPr>
        <p:sp>
          <p:nvSpPr>
            <p:cNvPr id="45" name="Oval 44"/>
            <p:cNvSpPr/>
            <p:nvPr/>
          </p:nvSpPr>
          <p:spPr>
            <a:xfrm>
              <a:off x="7924800" y="3537347"/>
              <a:ext cx="838200" cy="304800"/>
            </a:xfrm>
            <a:prstGeom prst="ellipse">
              <a:avLst/>
            </a:prstGeom>
            <a:noFill/>
            <a:ln w="63500">
              <a:solidFill>
                <a:srgbClr val="00B05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086600" y="3308747"/>
              <a:ext cx="838200" cy="304800"/>
            </a:xfrm>
            <a:prstGeom prst="ellipse">
              <a:avLst/>
            </a:prstGeom>
            <a:noFill/>
            <a:ln w="63500">
              <a:solidFill>
                <a:srgbClr val="00B05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543800" y="2851547"/>
              <a:ext cx="838200" cy="304800"/>
            </a:xfrm>
            <a:prstGeom prst="ellipse">
              <a:avLst/>
            </a:prstGeom>
            <a:noFill/>
            <a:ln w="63500">
              <a:solidFill>
                <a:srgbClr val="00B05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6858000" y="2546747"/>
              <a:ext cx="838200" cy="304800"/>
            </a:xfrm>
            <a:prstGeom prst="ellipse">
              <a:avLst/>
            </a:prstGeom>
            <a:noFill/>
            <a:ln w="63500">
              <a:solidFill>
                <a:srgbClr val="00B05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p:cNvSpPr/>
          <p:nvPr/>
        </p:nvSpPr>
        <p:spPr>
          <a:xfrm>
            <a:off x="1295400" y="762000"/>
            <a:ext cx="5630900" cy="1015663"/>
          </a:xfrm>
          <a:prstGeom prst="rect">
            <a:avLst/>
          </a:prstGeom>
        </p:spPr>
        <p:txBody>
          <a:bodyPr wrap="none">
            <a:spAutoFit/>
          </a:bodyPr>
          <a:lstStyle/>
          <a:p>
            <a:r>
              <a:rPr lang="en-US" sz="6000" b="1" spc="-50" dirty="0" smtClean="0">
                <a:solidFill>
                  <a:schemeClr val="accent5">
                    <a:lumMod val="50000"/>
                  </a:schemeClr>
                </a:solidFill>
                <a:effectLst>
                  <a:outerShdw dist="50800" dir="7200000" algn="ctr" rotWithShape="0">
                    <a:schemeClr val="tx1"/>
                  </a:outerShdw>
                </a:effectLst>
                <a:cs typeface="Arial" pitchFamily="34" charset="0"/>
              </a:rPr>
              <a:t>Coastal Treasures</a:t>
            </a:r>
            <a:endParaRPr lang="en-US" sz="6000" dirty="0"/>
          </a:p>
        </p:txBody>
      </p:sp>
      <p:sp>
        <p:nvSpPr>
          <p:cNvPr id="52" name="Rectangle 51"/>
          <p:cNvSpPr/>
          <p:nvPr/>
        </p:nvSpPr>
        <p:spPr>
          <a:xfrm>
            <a:off x="6477000" y="4278630"/>
            <a:ext cx="2667000" cy="1969770"/>
          </a:xfrm>
          <a:prstGeom prst="rect">
            <a:avLst/>
          </a:prstGeom>
        </p:spPr>
        <p:txBody>
          <a:bodyPr wrap="square">
            <a:spAutoFit/>
          </a:bodyPr>
          <a:lstStyle/>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Glacier Bay</a:t>
            </a:r>
          </a:p>
          <a:p>
            <a:pPr lvl="0" algn="ctr" eaLnBrk="0" fontAlgn="base" hangingPunct="0">
              <a:spcBef>
                <a:spcPct val="0"/>
              </a:spcBef>
              <a:spcAft>
                <a:spcPct val="0"/>
              </a:spcAft>
            </a:pPr>
            <a:endParaRPr lang="en-US" sz="600" dirty="0" smtClean="0">
              <a:effectLst>
                <a:outerShdw dist="25400" dir="7200000" algn="ctr" rotWithShape="0">
                  <a:schemeClr val="tx1"/>
                </a:outerShdw>
              </a:effectLst>
              <a:cs typeface="Calibri" pitchFamily="34" charset="0"/>
            </a:endParaRP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Kenai Fjords</a:t>
            </a:r>
          </a:p>
          <a:p>
            <a:pPr lvl="0" algn="ctr" eaLnBrk="0" fontAlgn="base" hangingPunct="0">
              <a:spcBef>
                <a:spcPct val="0"/>
              </a:spcBef>
              <a:spcAft>
                <a:spcPct val="0"/>
              </a:spcAft>
            </a:pPr>
            <a:endParaRPr lang="en-US" sz="600" dirty="0" smtClean="0">
              <a:effectLst>
                <a:outerShdw dist="25400" dir="7200000" algn="ctr" rotWithShape="0">
                  <a:schemeClr val="tx1"/>
                </a:outerShdw>
              </a:effectLst>
              <a:cs typeface="Calibri" pitchFamily="34" charset="0"/>
            </a:endParaRP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Wrangell-St. Elias</a:t>
            </a:r>
          </a:p>
          <a:p>
            <a:pPr lvl="0" algn="ctr" eaLnBrk="0" fontAlgn="base" hangingPunct="0">
              <a:spcBef>
                <a:spcPct val="0"/>
              </a:spcBef>
              <a:spcAft>
                <a:spcPct val="0"/>
              </a:spcAft>
            </a:pPr>
            <a:endParaRPr lang="en-US" sz="600" dirty="0" smtClean="0">
              <a:effectLst>
                <a:outerShdw dist="25400" dir="7200000" algn="ctr" rotWithShape="0">
                  <a:schemeClr val="tx1"/>
                </a:outerShdw>
              </a:effectLst>
              <a:cs typeface="Calibri" pitchFamily="34" charset="0"/>
            </a:endParaRP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Denali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7"/>
                                        </p:tgtEl>
                                      </p:cBhvr>
                                    </p:animEffect>
                                    <p:set>
                                      <p:cBhvr>
                                        <p:cTn id="7" dur="1" fill="hold">
                                          <p:stCondLst>
                                            <p:cond delay="999"/>
                                          </p:stCondLst>
                                        </p:cTn>
                                        <p:tgtEl>
                                          <p:spTgt spid="3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52"/>
                                        </p:tgtEl>
                                      </p:cBhvr>
                                    </p:animEffect>
                                    <p:set>
                                      <p:cBhvr>
                                        <p:cTn id="10" dur="1" fill="hold">
                                          <p:stCondLst>
                                            <p:cond delay="999"/>
                                          </p:stCondLst>
                                        </p:cTn>
                                        <p:tgtEl>
                                          <p:spTgt spid="52"/>
                                        </p:tgtEl>
                                        <p:attrNameLst>
                                          <p:attrName>style.visibility</p:attrName>
                                        </p:attrNameLst>
                                      </p:cBhvr>
                                      <p:to>
                                        <p:strVal val="hidden"/>
                                      </p:to>
                                    </p:se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left)">
                                      <p:cBhvr>
                                        <p:cTn id="14" dur="1000"/>
                                        <p:tgtEl>
                                          <p:spTgt spid="49"/>
                                        </p:tgtEl>
                                      </p:cBhvr>
                                    </p:animEffect>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1000"/>
                                        <p:tgtEl>
                                          <p:spTgt spid="50"/>
                                        </p:tgtEl>
                                      </p:cBhvr>
                                    </p:animEffect>
                                    <p:set>
                                      <p:cBhvr>
                                        <p:cTn id="18" dur="1" fill="hold">
                                          <p:stCondLst>
                                            <p:cond delay="999"/>
                                          </p:stCondLst>
                                        </p:cTn>
                                        <p:tgtEl>
                                          <p:spTgt spid="50"/>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1000"/>
                                        <p:tgtEl>
                                          <p:spTgt spid="17"/>
                                        </p:tgtEl>
                                      </p:cBhvr>
                                    </p:animEffect>
                                    <p:set>
                                      <p:cBhvr>
                                        <p:cTn id="21" dur="1" fill="hold">
                                          <p:stCondLst>
                                            <p:cond delay="999"/>
                                          </p:stCondLst>
                                        </p:cTn>
                                        <p:tgtEl>
                                          <p:spTgt spid="17"/>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1000"/>
                                        <p:tgtEl>
                                          <p:spTgt spid="33"/>
                                        </p:tgtEl>
                                      </p:cBhvr>
                                    </p:animEffect>
                                    <p:set>
                                      <p:cBhvr>
                                        <p:cTn id="24" dur="1" fill="hold">
                                          <p:stCondLst>
                                            <p:cond delay="999"/>
                                          </p:stCondLst>
                                        </p:cTn>
                                        <p:tgtEl>
                                          <p:spTgt spid="33"/>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1000"/>
                                        <p:tgtEl>
                                          <p:spTgt spid="29"/>
                                        </p:tgtEl>
                                      </p:cBhvr>
                                    </p:animEffect>
                                    <p:set>
                                      <p:cBhvr>
                                        <p:cTn id="27" dur="1" fill="hold">
                                          <p:stCondLst>
                                            <p:cond delay="999"/>
                                          </p:stCondLst>
                                        </p:cTn>
                                        <p:tgtEl>
                                          <p:spTgt spid="29"/>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1000"/>
                                        <p:tgtEl>
                                          <p:spTgt spid="30"/>
                                        </p:tgtEl>
                                      </p:cBhvr>
                                    </p:animEffect>
                                    <p:set>
                                      <p:cBhvr>
                                        <p:cTn id="30" dur="1" fill="hold">
                                          <p:stCondLst>
                                            <p:cond delay="999"/>
                                          </p:stCondLst>
                                        </p:cTn>
                                        <p:tgtEl>
                                          <p:spTgt spid="30"/>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1000"/>
                                        <p:tgtEl>
                                          <p:spTgt spid="31"/>
                                        </p:tgtEl>
                                      </p:cBhvr>
                                    </p:animEffect>
                                    <p:set>
                                      <p:cBhvr>
                                        <p:cTn id="33" dur="1" fill="hold">
                                          <p:stCondLst>
                                            <p:cond delay="999"/>
                                          </p:stCondLst>
                                        </p:cTn>
                                        <p:tgtEl>
                                          <p:spTgt spid="31"/>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1000"/>
                                        <p:tgtEl>
                                          <p:spTgt spid="32"/>
                                        </p:tgtEl>
                                      </p:cBhvr>
                                    </p:animEffect>
                                    <p:set>
                                      <p:cBhvr>
                                        <p:cTn id="36" dur="1" fill="hold">
                                          <p:stCondLst>
                                            <p:cond delay="999"/>
                                          </p:stCondLst>
                                        </p:cTn>
                                        <p:tgtEl>
                                          <p:spTgt spid="32"/>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1000"/>
                                        <p:tgtEl>
                                          <p:spTgt spid="18"/>
                                        </p:tgtEl>
                                      </p:cBhvr>
                                    </p:animEffect>
                                    <p:set>
                                      <p:cBhvr>
                                        <p:cTn id="39" dur="1" fill="hold">
                                          <p:stCondLst>
                                            <p:cond delay="999"/>
                                          </p:stCondLst>
                                        </p:cTn>
                                        <p:tgtEl>
                                          <p:spTgt spid="18"/>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1000"/>
                                        <p:tgtEl>
                                          <p:spTgt spid="19"/>
                                        </p:tgtEl>
                                      </p:cBhvr>
                                    </p:animEffect>
                                    <p:set>
                                      <p:cBhvr>
                                        <p:cTn id="42" dur="1" fill="hold">
                                          <p:stCondLst>
                                            <p:cond delay="999"/>
                                          </p:stCondLst>
                                        </p:cTn>
                                        <p:tgtEl>
                                          <p:spTgt spid="19"/>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1000"/>
                                        <p:tgtEl>
                                          <p:spTgt spid="27"/>
                                        </p:tgtEl>
                                      </p:cBhvr>
                                    </p:animEffect>
                                    <p:set>
                                      <p:cBhvr>
                                        <p:cTn id="45" dur="1" fill="hold">
                                          <p:stCondLst>
                                            <p:cond delay="999"/>
                                          </p:stCondLst>
                                        </p:cTn>
                                        <p:tgtEl>
                                          <p:spTgt spid="27"/>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0"/>
                                        <p:tgtEl>
                                          <p:spTgt spid="21"/>
                                        </p:tgtEl>
                                      </p:cBhvr>
                                    </p:animEffect>
                                    <p:set>
                                      <p:cBhvr>
                                        <p:cTn id="48" dur="1" fill="hold">
                                          <p:stCondLst>
                                            <p:cond delay="999"/>
                                          </p:stCondLst>
                                        </p:cTn>
                                        <p:tgtEl>
                                          <p:spTgt spid="21"/>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00"/>
                                        <p:tgtEl>
                                          <p:spTgt spid="39"/>
                                        </p:tgtEl>
                                      </p:cBhvr>
                                    </p:animEffect>
                                    <p:set>
                                      <p:cBhvr>
                                        <p:cTn id="51" dur="1" fill="hold">
                                          <p:stCondLst>
                                            <p:cond delay="999"/>
                                          </p:stCondLst>
                                        </p:cTn>
                                        <p:tgtEl>
                                          <p:spTgt spid="39"/>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00"/>
                                        <p:tgtEl>
                                          <p:spTgt spid="40"/>
                                        </p:tgtEl>
                                      </p:cBhvr>
                                    </p:animEffect>
                                    <p:set>
                                      <p:cBhvr>
                                        <p:cTn id="54" dur="1" fill="hold">
                                          <p:stCondLst>
                                            <p:cond delay="999"/>
                                          </p:stCondLst>
                                        </p:cTn>
                                        <p:tgtEl>
                                          <p:spTgt spid="40"/>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1000"/>
                                        <p:tgtEl>
                                          <p:spTgt spid="43"/>
                                        </p:tgtEl>
                                      </p:cBhvr>
                                    </p:animEffect>
                                    <p:set>
                                      <p:cBhvr>
                                        <p:cTn id="57" dur="1" fill="hold">
                                          <p:stCondLst>
                                            <p:cond delay="999"/>
                                          </p:stCondLst>
                                        </p:cTn>
                                        <p:tgtEl>
                                          <p:spTgt spid="43"/>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36"/>
                                        </p:tgtEl>
                                      </p:cBhvr>
                                    </p:animEffect>
                                    <p:set>
                                      <p:cBhvr>
                                        <p:cTn id="60" dur="1" fill="hold">
                                          <p:stCondLst>
                                            <p:cond delay="999"/>
                                          </p:stCondLst>
                                        </p:cTn>
                                        <p:tgtEl>
                                          <p:spTgt spid="36"/>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1000"/>
                                        <p:tgtEl>
                                          <p:spTgt spid="41"/>
                                        </p:tgtEl>
                                      </p:cBhvr>
                                    </p:animEffect>
                                    <p:set>
                                      <p:cBhvr>
                                        <p:cTn id="63" dur="1" fill="hold">
                                          <p:stCondLst>
                                            <p:cond delay="999"/>
                                          </p:stCondLst>
                                        </p:cTn>
                                        <p:tgtEl>
                                          <p:spTgt spid="41"/>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1000"/>
                                        <p:tgtEl>
                                          <p:spTgt spid="38"/>
                                        </p:tgtEl>
                                      </p:cBhvr>
                                    </p:animEffect>
                                    <p:set>
                                      <p:cBhvr>
                                        <p:cTn id="66" dur="1" fill="hold">
                                          <p:stCondLst>
                                            <p:cond delay="999"/>
                                          </p:stCondLst>
                                        </p:cTn>
                                        <p:tgtEl>
                                          <p:spTgt spid="38"/>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1000"/>
                                        <p:tgtEl>
                                          <p:spTgt spid="26"/>
                                        </p:tgtEl>
                                      </p:cBhvr>
                                    </p:animEffect>
                                    <p:set>
                                      <p:cBhvr>
                                        <p:cTn id="69" dur="1" fill="hold">
                                          <p:stCondLst>
                                            <p:cond delay="999"/>
                                          </p:stCondLst>
                                        </p:cTn>
                                        <p:tgtEl>
                                          <p:spTgt spid="26"/>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00"/>
                                        <p:tgtEl>
                                          <p:spTgt spid="25"/>
                                        </p:tgtEl>
                                      </p:cBhvr>
                                    </p:animEffect>
                                    <p:set>
                                      <p:cBhvr>
                                        <p:cTn id="72" dur="1" fill="hold">
                                          <p:stCondLst>
                                            <p:cond delay="999"/>
                                          </p:stCondLst>
                                        </p:cTn>
                                        <p:tgtEl>
                                          <p:spTgt spid="25"/>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00"/>
                                        <p:tgtEl>
                                          <p:spTgt spid="24"/>
                                        </p:tgtEl>
                                      </p:cBhvr>
                                    </p:animEffect>
                                    <p:set>
                                      <p:cBhvr>
                                        <p:cTn id="75" dur="1" fill="hold">
                                          <p:stCondLst>
                                            <p:cond delay="999"/>
                                          </p:stCondLst>
                                        </p:cTn>
                                        <p:tgtEl>
                                          <p:spTgt spid="24"/>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1000"/>
                                        <p:tgtEl>
                                          <p:spTgt spid="23"/>
                                        </p:tgtEl>
                                      </p:cBhvr>
                                    </p:animEffect>
                                    <p:set>
                                      <p:cBhvr>
                                        <p:cTn id="78" dur="1" fill="hold">
                                          <p:stCondLst>
                                            <p:cond delay="999"/>
                                          </p:stCondLst>
                                        </p:cTn>
                                        <p:tgtEl>
                                          <p:spTgt spid="23"/>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44"/>
                                        </p:tgtEl>
                                      </p:cBhvr>
                                    </p:animEffect>
                                    <p:set>
                                      <p:cBhvr>
                                        <p:cTn id="81" dur="1" fill="hold">
                                          <p:stCondLst>
                                            <p:cond delay="999"/>
                                          </p:stCondLst>
                                        </p:cTn>
                                        <p:tgtEl>
                                          <p:spTgt spid="44"/>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1000"/>
                                        <p:tgtEl>
                                          <p:spTgt spid="35"/>
                                        </p:tgtEl>
                                      </p:cBhvr>
                                    </p:animEffect>
                                    <p:set>
                                      <p:cBhvr>
                                        <p:cTn id="84" dur="1" fill="hold">
                                          <p:stCondLst>
                                            <p:cond delay="999"/>
                                          </p:stCondLst>
                                        </p:cTn>
                                        <p:tgtEl>
                                          <p:spTgt spid="3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6" presetClass="emph" presetSubtype="0" fill="hold" grpId="1" nodeType="clickEffect">
                                  <p:stCondLst>
                                    <p:cond delay="0"/>
                                  </p:stCondLst>
                                  <p:childTnLst>
                                    <p:animScale>
                                      <p:cBhvr>
                                        <p:cTn id="88" dur="1000" fill="hold"/>
                                        <p:tgtEl>
                                          <p:spTgt spid="34"/>
                                        </p:tgtEl>
                                      </p:cBhvr>
                                      <p:by x="150000" y="150000"/>
                                    </p:animScale>
                                  </p:childTnLst>
                                </p:cTn>
                              </p:par>
                              <p:par>
                                <p:cTn id="89" presetID="64" presetClass="path" presetSubtype="0" fill="hold" grpId="2" nodeType="withEffect">
                                  <p:stCondLst>
                                    <p:cond delay="0"/>
                                  </p:stCondLst>
                                  <p:childTnLst>
                                    <p:animMotion origin="layout" path="M 3.33333E-6 -5.78035E-7 L 0.175 -0.76763 " pathEditMode="relative" rAng="0" ptsTypes="AA">
                                      <p:cBhvr>
                                        <p:cTn id="90" dur="1000" fill="hold"/>
                                        <p:tgtEl>
                                          <p:spTgt spid="34"/>
                                        </p:tgtEl>
                                        <p:attrNameLst>
                                          <p:attrName>ppt_x</p:attrName>
                                          <p:attrName>ppt_y</p:attrName>
                                        </p:attrNameLst>
                                      </p:cBhvr>
                                      <p:rCtr x="87" y="-384"/>
                                    </p:animMotion>
                                  </p:childTnLst>
                                </p:cTn>
                              </p:par>
                              <p:par>
                                <p:cTn id="91" presetID="10" presetClass="exit" presetSubtype="0" fill="hold" grpId="0" nodeType="withEffect">
                                  <p:stCondLst>
                                    <p:cond delay="0"/>
                                  </p:stCondLst>
                                  <p:childTnLst>
                                    <p:animEffect transition="out" filter="fade">
                                      <p:cBhvr>
                                        <p:cTn id="92" dur="1000"/>
                                        <p:tgtEl>
                                          <p:spTgt spid="7"/>
                                        </p:tgtEl>
                                      </p:cBhvr>
                                    </p:animEffect>
                                    <p:set>
                                      <p:cBhvr>
                                        <p:cTn id="93" dur="1" fill="hold">
                                          <p:stCondLst>
                                            <p:cond delay="999"/>
                                          </p:stCondLst>
                                        </p:cTn>
                                        <p:tgtEl>
                                          <p:spTgt spid="7"/>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1000"/>
                                        <p:tgtEl>
                                          <p:spTgt spid="8"/>
                                        </p:tgtEl>
                                      </p:cBhvr>
                                    </p:animEffect>
                                    <p:set>
                                      <p:cBhvr>
                                        <p:cTn id="96" dur="1" fill="hold">
                                          <p:stCondLst>
                                            <p:cond delay="999"/>
                                          </p:stCondLst>
                                        </p:cTn>
                                        <p:tgtEl>
                                          <p:spTgt spid="8"/>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1000"/>
                                        <p:tgtEl>
                                          <p:spTgt spid="9"/>
                                        </p:tgtEl>
                                      </p:cBhvr>
                                    </p:animEffect>
                                    <p:set>
                                      <p:cBhvr>
                                        <p:cTn id="99" dur="1" fill="hold">
                                          <p:stCondLst>
                                            <p:cond delay="999"/>
                                          </p:stCondLst>
                                        </p:cTn>
                                        <p:tgtEl>
                                          <p:spTgt spid="9"/>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1000"/>
                                        <p:tgtEl>
                                          <p:spTgt spid="10"/>
                                        </p:tgtEl>
                                      </p:cBhvr>
                                    </p:animEffect>
                                    <p:set>
                                      <p:cBhvr>
                                        <p:cTn id="102" dur="1" fill="hold">
                                          <p:stCondLst>
                                            <p:cond delay="999"/>
                                          </p:stCondLst>
                                        </p:cTn>
                                        <p:tgtEl>
                                          <p:spTgt spid="10"/>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1000"/>
                                        <p:tgtEl>
                                          <p:spTgt spid="3074"/>
                                        </p:tgtEl>
                                      </p:cBhvr>
                                    </p:animEffect>
                                    <p:set>
                                      <p:cBhvr>
                                        <p:cTn id="105" dur="1" fill="hold">
                                          <p:stCondLst>
                                            <p:cond delay="999"/>
                                          </p:stCondLst>
                                        </p:cTn>
                                        <p:tgtEl>
                                          <p:spTgt spid="3074"/>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1000"/>
                                        <p:tgtEl>
                                          <p:spTgt spid="11"/>
                                        </p:tgtEl>
                                      </p:cBhvr>
                                    </p:animEffect>
                                    <p:set>
                                      <p:cBhvr>
                                        <p:cTn id="108" dur="1" fill="hold">
                                          <p:stCondLst>
                                            <p:cond delay="999"/>
                                          </p:stCondLst>
                                        </p:cTn>
                                        <p:tgtEl>
                                          <p:spTgt spid="11"/>
                                        </p:tgtEl>
                                        <p:attrNameLst>
                                          <p:attrName>style.visibility</p:attrName>
                                        </p:attrNameLst>
                                      </p:cBhvr>
                                      <p:to>
                                        <p:strVal val="hidden"/>
                                      </p:to>
                                    </p:set>
                                  </p:childTnLst>
                                </p:cTn>
                              </p:par>
                              <p:par>
                                <p:cTn id="109" presetID="10" presetClass="exit" presetSubtype="0" fill="hold" grpId="0" nodeType="withEffect">
                                  <p:stCondLst>
                                    <p:cond delay="0"/>
                                  </p:stCondLst>
                                  <p:childTnLst>
                                    <p:animEffect transition="out" filter="fade">
                                      <p:cBhvr>
                                        <p:cTn id="110" dur="1000"/>
                                        <p:tgtEl>
                                          <p:spTgt spid="13"/>
                                        </p:tgtEl>
                                      </p:cBhvr>
                                    </p:animEffect>
                                    <p:set>
                                      <p:cBhvr>
                                        <p:cTn id="111" dur="1" fill="hold">
                                          <p:stCondLst>
                                            <p:cond delay="999"/>
                                          </p:stCondLst>
                                        </p:cTn>
                                        <p:tgtEl>
                                          <p:spTgt spid="13"/>
                                        </p:tgtEl>
                                        <p:attrNameLst>
                                          <p:attrName>style.visibility</p:attrName>
                                        </p:attrNameLst>
                                      </p:cBhvr>
                                      <p:to>
                                        <p:strVal val="hidden"/>
                                      </p:to>
                                    </p:set>
                                  </p:childTnLst>
                                </p:cTn>
                              </p:par>
                              <p:par>
                                <p:cTn id="112" presetID="10" presetClass="exit" presetSubtype="0" fill="hold" grpId="0" nodeType="withEffect">
                                  <p:stCondLst>
                                    <p:cond delay="500"/>
                                  </p:stCondLst>
                                  <p:childTnLst>
                                    <p:animEffect transition="out" filter="fade">
                                      <p:cBhvr>
                                        <p:cTn id="113" dur="1000"/>
                                        <p:tgtEl>
                                          <p:spTgt spid="34"/>
                                        </p:tgtEl>
                                      </p:cBhvr>
                                    </p:animEffect>
                                    <p:set>
                                      <p:cBhvr>
                                        <p:cTn id="114" dur="1" fill="hold">
                                          <p:stCondLst>
                                            <p:cond delay="999"/>
                                          </p:stCondLst>
                                        </p:cTn>
                                        <p:tgtEl>
                                          <p:spTgt spid="34"/>
                                        </p:tgtEl>
                                        <p:attrNameLst>
                                          <p:attrName>style.visibility</p:attrName>
                                        </p:attrNameLst>
                                      </p:cBhvr>
                                      <p:to>
                                        <p:strVal val="hidden"/>
                                      </p:to>
                                    </p:set>
                                  </p:childTnLst>
                                </p:cTn>
                              </p:par>
                              <p:par>
                                <p:cTn id="115" presetID="10" presetClass="entr" presetSubtype="0" fill="hold" grpId="0" nodeType="withEffect">
                                  <p:stCondLst>
                                    <p:cond delay="1000"/>
                                  </p:stCondLst>
                                  <p:childTnLst>
                                    <p:set>
                                      <p:cBhvr>
                                        <p:cTn id="116" dur="1" fill="hold">
                                          <p:stCondLst>
                                            <p:cond delay="0"/>
                                          </p:stCondLst>
                                        </p:cTn>
                                        <p:tgtEl>
                                          <p:spTgt spid="51"/>
                                        </p:tgtEl>
                                        <p:attrNameLst>
                                          <p:attrName>style.visibility</p:attrName>
                                        </p:attrNameLst>
                                      </p:cBhvr>
                                      <p:to>
                                        <p:strVal val="visible"/>
                                      </p:to>
                                    </p:set>
                                    <p:animEffect transition="in" filter="fade">
                                      <p:cBhvr>
                                        <p:cTn id="117" dur="1000"/>
                                        <p:tgtEl>
                                          <p:spTgt spid="51"/>
                                        </p:tgtEl>
                                      </p:cBhvr>
                                    </p:animEffect>
                                  </p:childTnLst>
                                </p:cTn>
                              </p:par>
                              <p:par>
                                <p:cTn id="118" presetID="10" presetClass="exit" presetSubtype="0" fill="hold" grpId="0" nodeType="withEffect">
                                  <p:stCondLst>
                                    <p:cond delay="1000"/>
                                  </p:stCondLst>
                                  <p:childTnLst>
                                    <p:animEffect transition="out" filter="fade">
                                      <p:cBhvr>
                                        <p:cTn id="119" dur="1000"/>
                                        <p:tgtEl>
                                          <p:spTgt spid="16"/>
                                        </p:tgtEl>
                                      </p:cBhvr>
                                    </p:animEffect>
                                    <p:set>
                                      <p:cBhvr>
                                        <p:cTn id="120"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7" grpId="0"/>
      <p:bldP spid="49" grpId="0"/>
      <p:bldP spid="7" grpId="0" animBg="1"/>
      <p:bldP spid="8" grpId="0" animBg="1"/>
      <p:bldP spid="9" grpId="0" animBg="1"/>
      <p:bldP spid="10" grpId="0" animBg="1"/>
      <p:bldP spid="11" grpId="0" animBg="1"/>
      <p:bldP spid="13" grpId="0" animBg="1"/>
      <p:bldP spid="17" grpId="0" animBg="1"/>
      <p:bldP spid="18" grpId="0" animBg="1"/>
      <p:bldP spid="19" grpId="0" animBg="1"/>
      <p:bldP spid="21" grpId="0" animBg="1"/>
      <p:bldP spid="23" grpId="0" animBg="1"/>
      <p:bldP spid="24" grpId="0" animBg="1"/>
      <p:bldP spid="25" grpId="0" animBg="1"/>
      <p:bldP spid="26" grpId="0" animBg="1"/>
      <p:bldP spid="27" grpId="0" animBg="1"/>
      <p:bldP spid="29" grpId="0" animBg="1"/>
      <p:bldP spid="30" grpId="0" animBg="1"/>
      <p:bldP spid="31" grpId="0" animBg="1"/>
      <p:bldP spid="32" grpId="0" animBg="1"/>
      <p:bldP spid="33" grpId="0" animBg="1"/>
      <p:bldP spid="34" grpId="0"/>
      <p:bldP spid="34" grpId="1"/>
      <p:bldP spid="34" grpId="2"/>
      <p:bldP spid="35" grpId="0" animBg="1"/>
      <p:bldP spid="36" grpId="0" animBg="1"/>
      <p:bldP spid="38" grpId="0" animBg="1"/>
      <p:bldP spid="39" grpId="0"/>
      <p:bldP spid="41" grpId="0" animBg="1"/>
      <p:bldP spid="43" grpId="0"/>
      <p:bldP spid="40" grpId="0"/>
      <p:bldP spid="51" grpId="0"/>
      <p:bldP spid="52" grpId="0"/>
    </p:bld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0" y="105891"/>
            <a:ext cx="9144000" cy="6752109"/>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rot="21134905">
            <a:off x="0" y="2133600"/>
            <a:ext cx="9144000" cy="3416320"/>
          </a:xfrm>
          <a:prstGeom prst="rect">
            <a:avLst/>
          </a:prstGeom>
          <a:noFill/>
        </p:spPr>
        <p:txBody>
          <a:bodyPr wrap="square" rtlCol="0">
            <a:spAutoFit/>
          </a:bodyPr>
          <a:lstStyle/>
          <a:p>
            <a:pPr algn="ctr">
              <a:lnSpc>
                <a:spcPct val="150000"/>
              </a:lnSpc>
            </a:pPr>
            <a:r>
              <a:rPr lang="en-US" sz="7200" b="1" spc="-50" dirty="0" smtClean="0">
                <a:ln w="9525">
                  <a:solidFill>
                    <a:schemeClr val="accent5">
                      <a:lumMod val="50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SANDI’S </a:t>
            </a:r>
            <a:r>
              <a:rPr lang="en-US" sz="7200" b="1" spc="-50" dirty="0" smtClean="0">
                <a:ln w="9525">
                  <a:solidFill>
                    <a:schemeClr val="accent5">
                      <a:lumMod val="50000"/>
                    </a:schemeClr>
                  </a:solidFill>
                </a:ln>
                <a:solidFill>
                  <a:srgbClr val="FF0000"/>
                </a:solidFill>
                <a:effectLst>
                  <a:outerShdw dist="50800" dir="7200000" algn="ctr" rotWithShape="0">
                    <a:schemeClr val="tx1"/>
                  </a:outerShdw>
                </a:effectLst>
                <a:latin typeface="Tempus Sans ITC" pitchFamily="82" charset="0"/>
                <a:cs typeface="Arial" pitchFamily="34" charset="0"/>
              </a:rPr>
              <a:t>PEOPLE</a:t>
            </a:r>
          </a:p>
          <a:p>
            <a:pPr algn="ctr">
              <a:lnSpc>
                <a:spcPct val="150000"/>
              </a:lnSpc>
            </a:pPr>
            <a:r>
              <a:rPr lang="en-US" sz="7200" b="1" spc="-50" dirty="0" smtClean="0">
                <a:ln w="9525">
                  <a:solidFill>
                    <a:schemeClr val="accent5">
                      <a:lumMod val="50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ENDS HERE</a:t>
            </a:r>
          </a:p>
        </p:txBody>
      </p:sp>
      <p:sp>
        <p:nvSpPr>
          <p:cNvPr id="3" name="TextBox 2"/>
          <p:cNvSpPr txBox="1"/>
          <p:nvPr/>
        </p:nvSpPr>
        <p:spPr>
          <a:xfrm>
            <a:off x="0"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Pig"/>
          <p:cNvPicPr>
            <a:picLocks noChangeAspect="1" noChangeArrowheads="1"/>
          </p:cNvPicPr>
          <p:nvPr/>
        </p:nvPicPr>
        <p:blipFill>
          <a:blip r:embed="rId3" cstate="print"/>
          <a:srcRect/>
          <a:stretch>
            <a:fillRect/>
          </a:stretch>
        </p:blipFill>
        <p:spPr bwMode="auto">
          <a:xfrm>
            <a:off x="5257800" y="1752600"/>
            <a:ext cx="3505200" cy="3505200"/>
          </a:xfrm>
          <a:prstGeom prst="rect">
            <a:avLst/>
          </a:prstGeom>
          <a:noFill/>
          <a:ln w="76200">
            <a:solidFill>
              <a:schemeClr val="accent5">
                <a:lumMod val="50000"/>
              </a:schemeClr>
            </a:solidFill>
          </a:ln>
        </p:spPr>
      </p:pic>
      <p:pic>
        <p:nvPicPr>
          <p:cNvPr id="11268" name="Picture 4" descr="7 of the Best Hikes in Olympic National Park - Be My Travel Muse"/>
          <p:cNvPicPr>
            <a:picLocks noChangeAspect="1" noChangeArrowheads="1"/>
          </p:cNvPicPr>
          <p:nvPr/>
        </p:nvPicPr>
        <p:blipFill>
          <a:blip r:embed="rId4" cstate="print"/>
          <a:srcRect/>
          <a:stretch>
            <a:fillRect/>
          </a:stretch>
        </p:blipFill>
        <p:spPr bwMode="auto">
          <a:xfrm>
            <a:off x="304800" y="2895600"/>
            <a:ext cx="5610899" cy="3733800"/>
          </a:xfrm>
          <a:prstGeom prst="rect">
            <a:avLst/>
          </a:prstGeom>
          <a:noFill/>
          <a:ln w="76200">
            <a:solidFill>
              <a:schemeClr val="accent5">
                <a:lumMod val="50000"/>
              </a:schemeClr>
            </a:solidFill>
          </a:ln>
        </p:spPr>
      </p:pic>
      <p:sp>
        <p:nvSpPr>
          <p:cNvPr id="21" name="Rectangle 20"/>
          <p:cNvSpPr/>
          <p:nvPr/>
        </p:nvSpPr>
        <p:spPr>
          <a:xfrm>
            <a:off x="1295400" y="758952"/>
            <a:ext cx="5630900" cy="1015663"/>
          </a:xfrm>
          <a:prstGeom prst="rect">
            <a:avLst/>
          </a:prstGeom>
        </p:spPr>
        <p:txBody>
          <a:bodyPr wrap="none">
            <a:spAutoFit/>
          </a:bodyPr>
          <a:lstStyle/>
          <a:p>
            <a:r>
              <a:rPr lang="en-US" sz="6000" b="1" spc="-50" dirty="0" smtClean="0">
                <a:solidFill>
                  <a:schemeClr val="accent5">
                    <a:lumMod val="50000"/>
                  </a:schemeClr>
                </a:solidFill>
                <a:effectLst>
                  <a:outerShdw dist="50800" dir="7200000" algn="ctr" rotWithShape="0">
                    <a:schemeClr val="tx1"/>
                  </a:outerShdw>
                </a:effectLst>
                <a:cs typeface="Arial" pitchFamily="34" charset="0"/>
              </a:rPr>
              <a:t>Coastal Treasures</a:t>
            </a:r>
            <a:endParaRPr lang="en-US" sz="6000" dirty="0"/>
          </a:p>
        </p:txBody>
      </p:sp>
      <p:sp>
        <p:nvSpPr>
          <p:cNvPr id="22" name="Rectangle 21"/>
          <p:cNvSpPr/>
          <p:nvPr/>
        </p:nvSpPr>
        <p:spPr>
          <a:xfrm>
            <a:off x="990600" y="1676400"/>
            <a:ext cx="4343400" cy="646331"/>
          </a:xfrm>
          <a:prstGeom prst="rect">
            <a:avLst/>
          </a:prstGeom>
        </p:spPr>
        <p:txBody>
          <a:bodyPr wrap="square">
            <a:spAutoFit/>
          </a:bodyPr>
          <a:lstStyle/>
          <a:p>
            <a:r>
              <a:rPr lang="en-US" sz="3600" b="1" dirty="0" smtClean="0">
                <a:ln>
                  <a:solidFill>
                    <a:srgbClr val="FF0000"/>
                  </a:solidFill>
                </a:ln>
                <a:solidFill>
                  <a:srgbClr val="FF0000"/>
                </a:solidFill>
              </a:rPr>
              <a:t>San Juan Island NHP</a:t>
            </a:r>
          </a:p>
        </p:txBody>
      </p:sp>
      <p:sp>
        <p:nvSpPr>
          <p:cNvPr id="23" name="Rectangle 22"/>
          <p:cNvSpPr/>
          <p:nvPr/>
        </p:nvSpPr>
        <p:spPr>
          <a:xfrm>
            <a:off x="5943600" y="3316069"/>
            <a:ext cx="2971800" cy="646331"/>
          </a:xfrm>
          <a:prstGeom prst="rect">
            <a:avLst/>
          </a:prstGeom>
        </p:spPr>
        <p:txBody>
          <a:bodyPr wrap="square">
            <a:spAutoFit/>
          </a:bodyPr>
          <a:lstStyle/>
          <a:p>
            <a:r>
              <a:rPr lang="en-US" sz="3600" b="1" dirty="0" smtClean="0">
                <a:ln>
                  <a:solidFill>
                    <a:srgbClr val="FF0000"/>
                  </a:solidFill>
                </a:ln>
                <a:solidFill>
                  <a:srgbClr val="FF0000"/>
                </a:solidFill>
              </a:rPr>
              <a:t>Olympic NP</a:t>
            </a:r>
          </a:p>
        </p:txBody>
      </p:sp>
      <p:sp>
        <p:nvSpPr>
          <p:cNvPr id="24" name="Rectangle 23"/>
          <p:cNvSpPr/>
          <p:nvPr/>
        </p:nvSpPr>
        <p:spPr>
          <a:xfrm>
            <a:off x="2133600" y="3810000"/>
            <a:ext cx="3429000" cy="646331"/>
          </a:xfrm>
          <a:prstGeom prst="rect">
            <a:avLst/>
          </a:prstGeom>
        </p:spPr>
        <p:txBody>
          <a:bodyPr wrap="square">
            <a:spAutoFit/>
          </a:bodyPr>
          <a:lstStyle/>
          <a:p>
            <a:r>
              <a:rPr lang="en-US" sz="3600" b="1" dirty="0" smtClean="0">
                <a:ln>
                  <a:solidFill>
                    <a:srgbClr val="FF0000"/>
                  </a:solidFill>
                </a:ln>
                <a:solidFill>
                  <a:srgbClr val="FF0000"/>
                </a:solidFill>
              </a:rPr>
              <a:t>Redwood NP</a:t>
            </a:r>
            <a:endParaRPr lang="en-US" sz="3600" b="1" dirty="0">
              <a:ln>
                <a:solidFill>
                  <a:srgbClr val="FF0000"/>
                </a:solidFill>
              </a:ln>
              <a:solidFill>
                <a:srgbClr val="FF0000"/>
              </a:solidFill>
            </a:endParaRPr>
          </a:p>
        </p:txBody>
      </p:sp>
      <p:sp>
        <p:nvSpPr>
          <p:cNvPr id="25" name="Rectangle 24"/>
          <p:cNvSpPr/>
          <p:nvPr/>
        </p:nvSpPr>
        <p:spPr>
          <a:xfrm>
            <a:off x="4038600" y="4419600"/>
            <a:ext cx="3962400" cy="646331"/>
          </a:xfrm>
          <a:prstGeom prst="rect">
            <a:avLst/>
          </a:prstGeom>
        </p:spPr>
        <p:txBody>
          <a:bodyPr wrap="square">
            <a:spAutoFit/>
          </a:bodyPr>
          <a:lstStyle/>
          <a:p>
            <a:r>
              <a:rPr lang="en-US" sz="3600" b="1" dirty="0" smtClean="0">
                <a:ln>
                  <a:solidFill>
                    <a:srgbClr val="FF0000"/>
                  </a:solidFill>
                </a:ln>
                <a:solidFill>
                  <a:srgbClr val="FF0000"/>
                </a:solidFill>
              </a:rPr>
              <a:t>Channel Islands NP</a:t>
            </a:r>
            <a:endParaRPr lang="en-US" sz="3600" b="1" dirty="0">
              <a:ln>
                <a:solidFill>
                  <a:srgbClr val="FF0000"/>
                </a:solidFill>
              </a:ln>
              <a:solidFill>
                <a:srgbClr val="FF0000"/>
              </a:solidFill>
            </a:endParaRPr>
          </a:p>
        </p:txBody>
      </p:sp>
      <p:sp>
        <p:nvSpPr>
          <p:cNvPr id="29" name="Rectangle 28"/>
          <p:cNvSpPr/>
          <p:nvPr/>
        </p:nvSpPr>
        <p:spPr>
          <a:xfrm rot="1620563">
            <a:off x="7006893" y="2080954"/>
            <a:ext cx="2242879" cy="523220"/>
          </a:xfrm>
          <a:prstGeom prst="rect">
            <a:avLst/>
          </a:prstGeom>
        </p:spPr>
        <p:txBody>
          <a:bodyPr wrap="square">
            <a:spAutoFit/>
          </a:bodyPr>
          <a:lstStyle/>
          <a:p>
            <a:r>
              <a:rPr lang="en-US" sz="2800" b="1" dirty="0" smtClean="0">
                <a:ln w="12700">
                  <a:solidFill>
                    <a:schemeClr val="tx1"/>
                  </a:solidFill>
                </a:ln>
                <a:latin typeface="Tempus Sans ITC" pitchFamily="82" charset="0"/>
              </a:rPr>
              <a:t>the ‘Pig War’</a:t>
            </a:r>
          </a:p>
        </p:txBody>
      </p:sp>
      <p:pic>
        <p:nvPicPr>
          <p:cNvPr id="11266" name="Picture 2" descr="Ultimate Redwood National Park Itinerary and Guide - Renee Roaming"/>
          <p:cNvPicPr>
            <a:picLocks noChangeAspect="1" noChangeArrowheads="1"/>
          </p:cNvPicPr>
          <p:nvPr/>
        </p:nvPicPr>
        <p:blipFill>
          <a:blip r:embed="rId5" cstate="print"/>
          <a:srcRect l="40785" r="39092" b="10893"/>
          <a:stretch>
            <a:fillRect/>
          </a:stretch>
        </p:blipFill>
        <p:spPr bwMode="auto">
          <a:xfrm>
            <a:off x="76201" y="711402"/>
            <a:ext cx="2057399" cy="6073445"/>
          </a:xfrm>
          <a:prstGeom prst="rect">
            <a:avLst/>
          </a:prstGeom>
          <a:noFill/>
          <a:ln w="76200">
            <a:solidFill>
              <a:schemeClr val="bg1"/>
            </a:solidFill>
          </a:ln>
        </p:spPr>
      </p:pic>
      <p:pic>
        <p:nvPicPr>
          <p:cNvPr id="11274" name="Picture 10"/>
          <p:cNvPicPr>
            <a:picLocks noChangeAspect="1" noChangeArrowheads="1"/>
          </p:cNvPicPr>
          <p:nvPr/>
        </p:nvPicPr>
        <p:blipFill>
          <a:blip r:embed="rId6" cstate="print"/>
          <a:srcRect t="11862" r="1902"/>
          <a:stretch>
            <a:fillRect/>
          </a:stretch>
        </p:blipFill>
        <p:spPr bwMode="auto">
          <a:xfrm>
            <a:off x="2362200" y="5105400"/>
            <a:ext cx="6400800" cy="1676400"/>
          </a:xfrm>
          <a:prstGeom prst="rect">
            <a:avLst/>
          </a:prstGeom>
          <a:noFill/>
          <a:ln w="76200">
            <a:solidFill>
              <a:schemeClr val="accent5">
                <a:lumMod val="50000"/>
              </a:schemeClr>
            </a:solidFill>
            <a:miter lim="800000"/>
            <a:headEnd/>
            <a:tailEnd/>
          </a:ln>
          <a:effectLst/>
        </p:spPr>
      </p:pic>
      <p:sp>
        <p:nvSpPr>
          <p:cNvPr id="17" name="Rectangle 16"/>
          <p:cNvSpPr/>
          <p:nvPr/>
        </p:nvSpPr>
        <p:spPr>
          <a:xfrm rot="1620563">
            <a:off x="4053677" y="3375175"/>
            <a:ext cx="1902113" cy="523220"/>
          </a:xfrm>
          <a:prstGeom prst="rect">
            <a:avLst/>
          </a:prstGeom>
        </p:spPr>
        <p:txBody>
          <a:bodyPr wrap="square">
            <a:spAutoFit/>
          </a:bodyPr>
          <a:lstStyle/>
          <a:p>
            <a:r>
              <a:rPr lang="en-US" sz="2800" b="1" dirty="0" smtClean="0">
                <a:ln w="12700">
                  <a:solidFill>
                    <a:schemeClr val="tx1"/>
                  </a:solidFill>
                </a:ln>
                <a:latin typeface="Tempus Sans ITC" pitchFamily="82" charset="0"/>
              </a:rPr>
              <a:t>sea stacks</a:t>
            </a:r>
          </a:p>
        </p:txBody>
      </p:sp>
      <p:sp>
        <p:nvSpPr>
          <p:cNvPr id="14" name="Rectangle 13"/>
          <p:cNvSpPr/>
          <p:nvPr/>
        </p:nvSpPr>
        <p:spPr>
          <a:xfrm>
            <a:off x="5029200" y="1"/>
            <a:ext cx="4191000" cy="609600"/>
          </a:xfrm>
          <a:prstGeom prst="rect">
            <a:avLst/>
          </a:prstGeom>
          <a:noFill/>
        </p:spPr>
        <p:txBody>
          <a:bodyPr wrap="square">
            <a:noAutofit/>
          </a:bodyPr>
          <a:lstStyle/>
          <a:p>
            <a:r>
              <a:rPr lang="en-US" sz="4800" b="1" dirty="0" smtClean="0">
                <a:ln>
                  <a:solidFill>
                    <a:schemeClr val="accent5">
                      <a:lumMod val="50000"/>
                    </a:schemeClr>
                  </a:solidFill>
                </a:ln>
                <a:solidFill>
                  <a:srgbClr val="FF0000"/>
                </a:solidFill>
                <a:effectLst>
                  <a:outerShdw dist="50800" dir="7200000" algn="ctr" rotWithShape="0">
                    <a:schemeClr val="tx1"/>
                  </a:outerShdw>
                </a:effectLst>
              </a:rPr>
              <a:t>. . . NEXT WEEK</a:t>
            </a:r>
            <a:endParaRPr lang="en-US" sz="4800" b="1" dirty="0">
              <a:ln>
                <a:solidFill>
                  <a:schemeClr val="accent5">
                    <a:lumMod val="50000"/>
                  </a:schemeClr>
                </a:solidFill>
              </a:ln>
              <a:solidFill>
                <a:srgbClr val="FF0000"/>
              </a:solidFill>
              <a:effectLst>
                <a:outerShdw dist="50800" dir="7200000" algn="ctr" rotWithShape="0">
                  <a:schemeClr val="tx1"/>
                </a:outerShdw>
              </a:effectLst>
            </a:endParaRPr>
          </a:p>
        </p:txBody>
      </p:sp>
      <p:sp>
        <p:nvSpPr>
          <p:cNvPr id="15" name="Rectangle 14"/>
          <p:cNvSpPr/>
          <p:nvPr/>
        </p:nvSpPr>
        <p:spPr>
          <a:xfrm>
            <a:off x="2362200" y="5117836"/>
            <a:ext cx="2895600" cy="749564"/>
          </a:xfrm>
          <a:prstGeom prst="rect">
            <a:avLst/>
          </a:prstGeom>
        </p:spPr>
        <p:txBody>
          <a:bodyPr wrap="square">
            <a:spAutoFit/>
          </a:bodyPr>
          <a:lstStyle/>
          <a:p>
            <a:pPr>
              <a:lnSpc>
                <a:spcPts val="2500"/>
              </a:lnSpc>
            </a:pPr>
            <a:r>
              <a:rPr lang="en-US" sz="2400" b="1" dirty="0" smtClean="0">
                <a:ln w="12700">
                  <a:solidFill>
                    <a:schemeClr val="tx1"/>
                  </a:solidFill>
                </a:ln>
                <a:latin typeface="Tempus Sans ITC" pitchFamily="82" charset="0"/>
              </a:rPr>
              <a:t>Arlington </a:t>
            </a:r>
          </a:p>
          <a:p>
            <a:pPr>
              <a:lnSpc>
                <a:spcPts val="2500"/>
              </a:lnSpc>
            </a:pPr>
            <a:r>
              <a:rPr lang="en-US" sz="2400" b="1" dirty="0" smtClean="0">
                <a:ln w="12700">
                  <a:solidFill>
                    <a:schemeClr val="tx1"/>
                  </a:solidFill>
                </a:ln>
                <a:latin typeface="Tempus Sans ITC" pitchFamily="82" charset="0"/>
              </a:rPr>
              <a:t>          Springs man</a:t>
            </a:r>
          </a:p>
        </p:txBody>
      </p:sp>
      <p:sp>
        <p:nvSpPr>
          <p:cNvPr id="16" name="Rectangle 15"/>
          <p:cNvSpPr/>
          <p:nvPr/>
        </p:nvSpPr>
        <p:spPr>
          <a:xfrm rot="20347846">
            <a:off x="23107" y="2725616"/>
            <a:ext cx="2136668" cy="523220"/>
          </a:xfrm>
          <a:prstGeom prst="rect">
            <a:avLst/>
          </a:prstGeom>
        </p:spPr>
        <p:txBody>
          <a:bodyPr wrap="square">
            <a:spAutoFit/>
          </a:bodyPr>
          <a:lstStyle/>
          <a:p>
            <a:r>
              <a:rPr lang="en-US" sz="2800" b="1" dirty="0" smtClean="0">
                <a:ln w="12700">
                  <a:solidFill>
                    <a:schemeClr val="tx1"/>
                  </a:solidFill>
                </a:ln>
                <a:latin typeface="Tempus Sans ITC" pitchFamily="82" charset="0"/>
              </a:rPr>
              <a:t>tallest trees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270"/>
                                        </p:tgtEl>
                                        <p:attrNameLst>
                                          <p:attrName>style.visibility</p:attrName>
                                        </p:attrNameLst>
                                      </p:cBhvr>
                                      <p:to>
                                        <p:strVal val="visible"/>
                                      </p:to>
                                    </p:set>
                                    <p:animEffect transition="in" filter="fade">
                                      <p:cBhvr>
                                        <p:cTn id="11" dur="1000"/>
                                        <p:tgtEl>
                                          <p:spTgt spid="11270"/>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nodeType="clickEffect">
                                  <p:stCondLst>
                                    <p:cond delay="0"/>
                                  </p:stCondLst>
                                  <p:childTnLst>
                                    <p:animScale>
                                      <p:cBhvr>
                                        <p:cTn id="15" dur="1000" fill="hold"/>
                                        <p:tgtEl>
                                          <p:spTgt spid="11270"/>
                                        </p:tgtEl>
                                      </p:cBhvr>
                                      <p:by x="50000" y="50000"/>
                                    </p:animScale>
                                  </p:childTnLst>
                                </p:cTn>
                              </p:par>
                              <p:par>
                                <p:cTn id="16" presetID="35" presetClass="path" presetSubtype="0" accel="50000" decel="50000" fill="hold" nodeType="withEffect">
                                  <p:stCondLst>
                                    <p:cond delay="0"/>
                                  </p:stCondLst>
                                  <p:childTnLst>
                                    <p:animMotion origin="layout" path="M 3.33333E-6 -2.31214E-7 L -0.10834 -0.14428 " pathEditMode="relative" rAng="0" ptsTypes="AA">
                                      <p:cBhvr>
                                        <p:cTn id="17" dur="1000" fill="hold"/>
                                        <p:tgtEl>
                                          <p:spTgt spid="11270"/>
                                        </p:tgtEl>
                                        <p:attrNameLst>
                                          <p:attrName>ppt_x</p:attrName>
                                          <p:attrName>ppt_y</p:attrName>
                                        </p:attrNameLst>
                                      </p:cBhvr>
                                      <p:rCtr x="-54" y="-72"/>
                                    </p:animMotion>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1268"/>
                                        </p:tgtEl>
                                        <p:attrNameLst>
                                          <p:attrName>style.visibility</p:attrName>
                                        </p:attrNameLst>
                                      </p:cBhvr>
                                      <p:to>
                                        <p:strVal val="visible"/>
                                      </p:to>
                                    </p:set>
                                    <p:animEffect transition="in" filter="fade">
                                      <p:cBhvr>
                                        <p:cTn id="30" dur="1000"/>
                                        <p:tgtEl>
                                          <p:spTgt spid="1126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1000" fill="hold"/>
                                        <p:tgtEl>
                                          <p:spTgt spid="11268"/>
                                        </p:tgtEl>
                                      </p:cBhvr>
                                      <p:by x="40000" y="40000"/>
                                    </p:animScale>
                                  </p:childTnLst>
                                </p:cTn>
                              </p:par>
                              <p:par>
                                <p:cTn id="35" presetID="64" presetClass="path" presetSubtype="0" accel="50000" decel="50000" fill="hold" nodeType="withEffect">
                                  <p:stCondLst>
                                    <p:cond delay="0"/>
                                  </p:stCondLst>
                                  <p:childTnLst>
                                    <p:animMotion origin="layout" path="M -4.16667E-6 -1.6185E-6 L 0.05157 -0.24971 " pathEditMode="relative" rAng="0" ptsTypes="AA">
                                      <p:cBhvr>
                                        <p:cTn id="36" dur="1000" fill="hold"/>
                                        <p:tgtEl>
                                          <p:spTgt spid="11268"/>
                                        </p:tgtEl>
                                        <p:attrNameLst>
                                          <p:attrName>ppt_x</p:attrName>
                                          <p:attrName>ppt_y</p:attrName>
                                        </p:attrNameLst>
                                      </p:cBhvr>
                                      <p:rCtr x="26" y="-125"/>
                                    </p:animMotion>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childTnLst>
                                </p:cTn>
                              </p:par>
                              <p:par>
                                <p:cTn id="46" presetID="22" presetClass="entr" presetSubtype="4" fill="hold" nodeType="withEffect">
                                  <p:stCondLst>
                                    <p:cond delay="0"/>
                                  </p:stCondLst>
                                  <p:childTnLst>
                                    <p:set>
                                      <p:cBhvr>
                                        <p:cTn id="47" dur="1" fill="hold">
                                          <p:stCondLst>
                                            <p:cond delay="0"/>
                                          </p:stCondLst>
                                        </p:cTn>
                                        <p:tgtEl>
                                          <p:spTgt spid="11266"/>
                                        </p:tgtEl>
                                        <p:attrNameLst>
                                          <p:attrName>style.visibility</p:attrName>
                                        </p:attrNameLst>
                                      </p:cBhvr>
                                      <p:to>
                                        <p:strVal val="visible"/>
                                      </p:to>
                                    </p:set>
                                    <p:animEffect transition="in" filter="wipe(down)">
                                      <p:cBhvr>
                                        <p:cTn id="48" dur="2000"/>
                                        <p:tgtEl>
                                          <p:spTgt spid="11266"/>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mph" presetSubtype="0" fill="hold" nodeType="clickEffect">
                                  <p:stCondLst>
                                    <p:cond delay="0"/>
                                  </p:stCondLst>
                                  <p:childTnLst>
                                    <p:animScale>
                                      <p:cBhvr>
                                        <p:cTn id="52" dur="1000" fill="hold"/>
                                        <p:tgtEl>
                                          <p:spTgt spid="11266"/>
                                        </p:tgtEl>
                                      </p:cBhvr>
                                      <p:by x="75000" y="75000"/>
                                    </p:animScale>
                                  </p:childTnLst>
                                </p:cTn>
                              </p:par>
                              <p:par>
                                <p:cTn id="53" presetID="42" presetClass="path" presetSubtype="0" accel="50000" decel="50000" fill="hold" nodeType="withEffect">
                                  <p:stCondLst>
                                    <p:cond delay="0"/>
                                  </p:stCondLst>
                                  <p:childTnLst>
                                    <p:animMotion origin="layout" path="M -3.33333E-6 4.04624E-6 L -0.00416 0.12 " pathEditMode="relative" rAng="0" ptsTypes="AA">
                                      <p:cBhvr>
                                        <p:cTn id="54" dur="1000" fill="hold"/>
                                        <p:tgtEl>
                                          <p:spTgt spid="11266"/>
                                        </p:tgtEl>
                                        <p:attrNameLst>
                                          <p:attrName>ppt_x</p:attrName>
                                          <p:attrName>ppt_y</p:attrName>
                                        </p:attrNameLst>
                                      </p:cBhvr>
                                      <p:rCtr x="-2" y="60"/>
                                    </p:animMotion>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0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11274"/>
                                        </p:tgtEl>
                                        <p:attrNameLst>
                                          <p:attrName>style.visibility</p:attrName>
                                        </p:attrNameLst>
                                      </p:cBhvr>
                                      <p:to>
                                        <p:strVal val="visible"/>
                                      </p:to>
                                    </p:set>
                                    <p:animEffect transition="in" filter="fade">
                                      <p:cBhvr>
                                        <p:cTn id="67" dur="1000"/>
                                        <p:tgtEl>
                                          <p:spTgt spid="11274"/>
                                        </p:tgtEl>
                                      </p:cBhvr>
                                    </p:animEffec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9" grpId="0"/>
      <p:bldP spid="17" grpId="0"/>
      <p:bldP spid="15" grpId="0"/>
      <p:bldP spid="1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 name="Picture 1"/>
          <p:cNvPicPr preferRelativeResize="0">
            <a:picLocks noChangeAspect="1" noChangeArrowheads="1"/>
          </p:cNvPicPr>
          <p:nvPr/>
        </p:nvPicPr>
        <p:blipFill>
          <a:blip r:embed="rId3" cstate="print"/>
          <a:srcRect l="35029" t="23811" r="36779" b="10306"/>
          <a:stretch>
            <a:fillRect/>
          </a:stretch>
        </p:blipFill>
        <p:spPr bwMode="auto">
          <a:xfrm>
            <a:off x="-35510" y="827353"/>
            <a:ext cx="9179510" cy="12061294"/>
          </a:xfrm>
          <a:prstGeom prst="rect">
            <a:avLst/>
          </a:prstGeom>
          <a:noFill/>
          <a:ln w="9525">
            <a:noFill/>
            <a:miter lim="800000"/>
            <a:headEnd/>
            <a:tailEnd/>
          </a:ln>
          <a:effectLst/>
        </p:spPr>
      </p:pic>
      <p:sp>
        <p:nvSpPr>
          <p:cNvPr id="52" name="TextBox 51"/>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What about a field trip?</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pic>
        <p:nvPicPr>
          <p:cNvPr id="96257" name="Picture 1"/>
          <p:cNvPicPr>
            <a:picLocks noChangeAspect="1" noChangeArrowheads="1"/>
          </p:cNvPicPr>
          <p:nvPr/>
        </p:nvPicPr>
        <p:blipFill>
          <a:blip r:embed="rId3" cstate="print"/>
          <a:srcRect l="35029" t="23811" r="36779" b="10306"/>
          <a:stretch>
            <a:fillRect/>
          </a:stretch>
        </p:blipFill>
        <p:spPr bwMode="auto">
          <a:xfrm rot="1082772">
            <a:off x="4470020" y="1190162"/>
            <a:ext cx="4114764" cy="5406539"/>
          </a:xfrm>
          <a:prstGeom prst="rect">
            <a:avLst/>
          </a:prstGeom>
          <a:noFill/>
          <a:ln w="9525">
            <a:noFill/>
            <a:miter lim="800000"/>
            <a:headEnd/>
            <a:tailEnd/>
          </a:ln>
          <a:effectLst/>
        </p:spPr>
      </p:pic>
      <p:pic>
        <p:nvPicPr>
          <p:cNvPr id="116" name="Picture 115" descr="C:\Users\Sandra\AppData\Local\Microsoft\Windows\INetCache\IE\U3FRR2B4\boy-scout-311682_960_720[1].png"/>
          <p:cNvPicPr>
            <a:picLocks noChangeAspect="1" noChangeArrowheads="1"/>
          </p:cNvPicPr>
          <p:nvPr/>
        </p:nvPicPr>
        <p:blipFill>
          <a:blip r:embed="rId4" cstate="print"/>
          <a:srcRect/>
          <a:stretch>
            <a:fillRect/>
          </a:stretch>
        </p:blipFill>
        <p:spPr bwMode="auto">
          <a:xfrm>
            <a:off x="1371600" y="3624570"/>
            <a:ext cx="2362200" cy="3233430"/>
          </a:xfrm>
          <a:prstGeom prst="rect">
            <a:avLst/>
          </a:prstGeom>
          <a:noFill/>
        </p:spPr>
      </p:pic>
      <p:sp>
        <p:nvSpPr>
          <p:cNvPr id="115" name="TextBox 114"/>
          <p:cNvSpPr txBox="1"/>
          <p:nvPr/>
        </p:nvSpPr>
        <p:spPr>
          <a:xfrm>
            <a:off x="0" y="1981200"/>
            <a:ext cx="9133975" cy="523220"/>
          </a:xfrm>
          <a:prstGeom prst="rect">
            <a:avLst/>
          </a:prstGeom>
          <a:solidFill>
            <a:schemeClr val="bg1"/>
          </a:solidFill>
          <a:ln w="25400">
            <a:solidFill>
              <a:schemeClr val="tx1"/>
            </a:solidFill>
          </a:ln>
        </p:spPr>
        <p:txBody>
          <a:bodyPr wrap="none" rtlCol="0">
            <a:spAutoFit/>
          </a:bodyPr>
          <a:lstStyle/>
          <a:p>
            <a:pPr algn="ctr"/>
            <a:r>
              <a:rPr lang="en-US" sz="2800" spc="-50" dirty="0" smtClean="0">
                <a:solidFill>
                  <a:srgbClr val="FF0000"/>
                </a:solidFill>
                <a:effectLst>
                  <a:outerShdw dist="38100" dir="7200000" algn="ctr" rotWithShape="0">
                    <a:schemeClr val="tx1"/>
                  </a:outerShdw>
                </a:effectLst>
              </a:rPr>
              <a:t>Chaco Canyon, Aztec Ruins, Canyon of the Ancients, Mesa Verde</a:t>
            </a:r>
            <a:endParaRPr lang="en-US" sz="2800" spc="-50" dirty="0">
              <a:solidFill>
                <a:srgbClr val="FF0000"/>
              </a:solidFill>
              <a:effectLst>
                <a:outerShdw dist="38100" dir="7200000" algn="ctr" rotWithShape="0">
                  <a:schemeClr val="tx1"/>
                </a:outerShdw>
              </a:effectLst>
            </a:endParaRPr>
          </a:p>
        </p:txBody>
      </p:sp>
      <p:sp>
        <p:nvSpPr>
          <p:cNvPr id="8" name="TextBox 7"/>
          <p:cNvSpPr txBox="1"/>
          <p:nvPr/>
        </p:nvSpPr>
        <p:spPr>
          <a:xfrm rot="1354872">
            <a:off x="4197589" y="4155990"/>
            <a:ext cx="4386136" cy="1015663"/>
          </a:xfrm>
          <a:prstGeom prst="rect">
            <a:avLst/>
          </a:prstGeom>
          <a:noFill/>
        </p:spPr>
        <p:txBody>
          <a:bodyPr wrap="none" rtlCol="0">
            <a:spAutoFit/>
          </a:bodyPr>
          <a:lstStyle/>
          <a:p>
            <a:pPr algn="ctr"/>
            <a:r>
              <a:rPr lang="en-US" sz="6000" b="1" dirty="0" smtClean="0">
                <a:ln>
                  <a:solidFill>
                    <a:srgbClr val="00B0F0"/>
                  </a:solidFill>
                </a:ln>
                <a:solidFill>
                  <a:srgbClr val="00B0F0"/>
                </a:solidFill>
                <a:effectLst>
                  <a:outerShdw dist="50800" dir="7200000" algn="ctr" rotWithShape="0">
                    <a:schemeClr val="tx1"/>
                  </a:outerShdw>
                </a:effectLst>
                <a:latin typeface="Tempus Sans ITC" pitchFamily="82" charset="0"/>
              </a:rPr>
              <a:t>Spring, 2024</a:t>
            </a:r>
          </a:p>
        </p:txBody>
      </p:sp>
      <p:sp>
        <p:nvSpPr>
          <p:cNvPr id="9" name="Oval 8"/>
          <p:cNvSpPr/>
          <p:nvPr/>
        </p:nvSpPr>
        <p:spPr>
          <a:xfrm>
            <a:off x="3429000" y="914400"/>
            <a:ext cx="2514600" cy="609600"/>
          </a:xfrm>
          <a:prstGeom prst="ellipse">
            <a:avLst/>
          </a:prstGeom>
          <a:noFill/>
          <a:ln w="101600">
            <a:solidFill>
              <a:srgbClr val="00B0F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10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1000"/>
                                        <p:tgtEl>
                                          <p:spTgt spid="71"/>
                                        </p:tgtEl>
                                      </p:cBhvr>
                                    </p:animEffect>
                                  </p:childTnLst>
                                </p:cTn>
                              </p:par>
                            </p:childTnLst>
                          </p:cTn>
                        </p:par>
                        <p:par>
                          <p:cTn id="11" fill="hold">
                            <p:stCondLst>
                              <p:cond delay="1000"/>
                            </p:stCondLst>
                            <p:childTnLst>
                              <p:par>
                                <p:cTn id="12" presetID="26" presetClass="entr" presetSubtype="0" fill="hold" nodeType="afterEffect">
                                  <p:stCondLst>
                                    <p:cond delay="0"/>
                                  </p:stCondLst>
                                  <p:childTnLst>
                                    <p:set>
                                      <p:cBhvr>
                                        <p:cTn id="13" dur="1" fill="hold">
                                          <p:stCondLst>
                                            <p:cond delay="0"/>
                                          </p:stCondLst>
                                        </p:cTn>
                                        <p:tgtEl>
                                          <p:spTgt spid="116"/>
                                        </p:tgtEl>
                                        <p:attrNameLst>
                                          <p:attrName>style.visibility</p:attrName>
                                        </p:attrNameLst>
                                      </p:cBhvr>
                                      <p:to>
                                        <p:strVal val="visible"/>
                                      </p:to>
                                    </p:set>
                                    <p:animEffect transition="in" filter="wipe(down)">
                                      <p:cBhvr>
                                        <p:cTn id="14" dur="580">
                                          <p:stCondLst>
                                            <p:cond delay="0"/>
                                          </p:stCondLst>
                                        </p:cTn>
                                        <p:tgtEl>
                                          <p:spTgt spid="116"/>
                                        </p:tgtEl>
                                      </p:cBhvr>
                                    </p:animEffect>
                                    <p:anim calcmode="lin" valueType="num">
                                      <p:cBhvr>
                                        <p:cTn id="15" dur="1822" tmFilter="0,0; 0.14,0.36; 0.43,0.73; 0.71,0.91; 1.0,1.0">
                                          <p:stCondLst>
                                            <p:cond delay="0"/>
                                          </p:stCondLst>
                                        </p:cTn>
                                        <p:tgtEl>
                                          <p:spTgt spid="1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16"/>
                                        </p:tgtEl>
                                      </p:cBhvr>
                                      <p:to x="100000" y="60000"/>
                                    </p:animScale>
                                    <p:animScale>
                                      <p:cBhvr>
                                        <p:cTn id="21" dur="166" decel="50000">
                                          <p:stCondLst>
                                            <p:cond delay="676"/>
                                          </p:stCondLst>
                                        </p:cTn>
                                        <p:tgtEl>
                                          <p:spTgt spid="116"/>
                                        </p:tgtEl>
                                      </p:cBhvr>
                                      <p:to x="100000" y="100000"/>
                                    </p:animScale>
                                    <p:animScale>
                                      <p:cBhvr>
                                        <p:cTn id="22" dur="26">
                                          <p:stCondLst>
                                            <p:cond delay="1312"/>
                                          </p:stCondLst>
                                        </p:cTn>
                                        <p:tgtEl>
                                          <p:spTgt spid="116"/>
                                        </p:tgtEl>
                                      </p:cBhvr>
                                      <p:to x="100000" y="80000"/>
                                    </p:animScale>
                                    <p:animScale>
                                      <p:cBhvr>
                                        <p:cTn id="23" dur="166" decel="50000">
                                          <p:stCondLst>
                                            <p:cond delay="1338"/>
                                          </p:stCondLst>
                                        </p:cTn>
                                        <p:tgtEl>
                                          <p:spTgt spid="116"/>
                                        </p:tgtEl>
                                      </p:cBhvr>
                                      <p:to x="100000" y="100000"/>
                                    </p:animScale>
                                    <p:animScale>
                                      <p:cBhvr>
                                        <p:cTn id="24" dur="26">
                                          <p:stCondLst>
                                            <p:cond delay="1642"/>
                                          </p:stCondLst>
                                        </p:cTn>
                                        <p:tgtEl>
                                          <p:spTgt spid="116"/>
                                        </p:tgtEl>
                                      </p:cBhvr>
                                      <p:to x="100000" y="90000"/>
                                    </p:animScale>
                                    <p:animScale>
                                      <p:cBhvr>
                                        <p:cTn id="25" dur="166" decel="50000">
                                          <p:stCondLst>
                                            <p:cond delay="1668"/>
                                          </p:stCondLst>
                                        </p:cTn>
                                        <p:tgtEl>
                                          <p:spTgt spid="116"/>
                                        </p:tgtEl>
                                      </p:cBhvr>
                                      <p:to x="100000" y="100000"/>
                                    </p:animScale>
                                    <p:animScale>
                                      <p:cBhvr>
                                        <p:cTn id="26" dur="26">
                                          <p:stCondLst>
                                            <p:cond delay="1808"/>
                                          </p:stCondLst>
                                        </p:cTn>
                                        <p:tgtEl>
                                          <p:spTgt spid="116"/>
                                        </p:tgtEl>
                                      </p:cBhvr>
                                      <p:to x="100000" y="95000"/>
                                    </p:animScale>
                                    <p:animScale>
                                      <p:cBhvr>
                                        <p:cTn id="27" dur="166" decel="50000">
                                          <p:stCondLst>
                                            <p:cond delay="1834"/>
                                          </p:stCondLst>
                                        </p:cTn>
                                        <p:tgtEl>
                                          <p:spTgt spid="116"/>
                                        </p:tgtEl>
                                      </p:cBhvr>
                                      <p:to x="100000" y="100000"/>
                                    </p:animScale>
                                  </p:childTnLst>
                                </p:cTn>
                              </p:par>
                              <p:par>
                                <p:cTn id="28" presetID="10" presetClass="entr" presetSubtype="0" fill="hold" nodeType="withEffect">
                                  <p:stCondLst>
                                    <p:cond delay="500"/>
                                  </p:stCondLst>
                                  <p:childTnLst>
                                    <p:set>
                                      <p:cBhvr>
                                        <p:cTn id="29" dur="1" fill="hold">
                                          <p:stCondLst>
                                            <p:cond delay="0"/>
                                          </p:stCondLst>
                                        </p:cTn>
                                        <p:tgtEl>
                                          <p:spTgt spid="96257"/>
                                        </p:tgtEl>
                                        <p:attrNameLst>
                                          <p:attrName>style.visibility</p:attrName>
                                        </p:attrNameLst>
                                      </p:cBhvr>
                                      <p:to>
                                        <p:strVal val="visible"/>
                                      </p:to>
                                    </p:set>
                                    <p:animEffect transition="in" filter="fade">
                                      <p:cBhvr>
                                        <p:cTn id="30" dur="1000"/>
                                        <p:tgtEl>
                                          <p:spTgt spid="96257"/>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1000" fill="hold"/>
                                        <p:tgtEl>
                                          <p:spTgt spid="96257"/>
                                        </p:tgtEl>
                                      </p:cBhvr>
                                      <p:by x="200000" y="200000"/>
                                    </p:animScale>
                                  </p:childTnLst>
                                </p:cTn>
                              </p:par>
                              <p:par>
                                <p:cTn id="35" presetID="42" presetClass="path" presetSubtype="0" accel="50000" decel="50000" fill="hold" nodeType="withEffect">
                                  <p:stCondLst>
                                    <p:cond delay="0"/>
                                  </p:stCondLst>
                                  <p:childTnLst>
                                    <p:animMotion origin="layout" path="M 1.11111E-6 -2.59259E-6 L -0.21389 0.37685 " pathEditMode="relative" rAng="0" ptsTypes="AA">
                                      <p:cBhvr>
                                        <p:cTn id="36" dur="1000" fill="hold"/>
                                        <p:tgtEl>
                                          <p:spTgt spid="96257"/>
                                        </p:tgtEl>
                                        <p:attrNameLst>
                                          <p:attrName>ppt_x</p:attrName>
                                          <p:attrName>ppt_y</p:attrName>
                                        </p:attrNameLst>
                                      </p:cBhvr>
                                      <p:rCtr x="-107" y="188"/>
                                    </p:animMotion>
                                  </p:childTnLst>
                                </p:cTn>
                              </p:par>
                              <p:par>
                                <p:cTn id="37" presetID="8" presetClass="emph" presetSubtype="0" fill="hold" nodeType="withEffect">
                                  <p:stCondLst>
                                    <p:cond delay="0"/>
                                  </p:stCondLst>
                                  <p:childTnLst>
                                    <p:animRot by="-1080000">
                                      <p:cBhvr>
                                        <p:cTn id="38" dur="1000" fill="hold"/>
                                        <p:tgtEl>
                                          <p:spTgt spid="96257"/>
                                        </p:tgtEl>
                                        <p:attrNameLst>
                                          <p:attrName>r</p:attrName>
                                        </p:attrNameLst>
                                      </p:cBhvr>
                                    </p:animRot>
                                  </p:childTnLst>
                                </p:cTn>
                              </p:par>
                              <p:par>
                                <p:cTn id="39" presetID="10" presetClass="exit" presetSubtype="0" fill="hold" nodeType="withEffect">
                                  <p:stCondLst>
                                    <p:cond delay="500"/>
                                  </p:stCondLst>
                                  <p:childTnLst>
                                    <p:animEffect transition="out" filter="fade">
                                      <p:cBhvr>
                                        <p:cTn id="40" dur="1000"/>
                                        <p:tgtEl>
                                          <p:spTgt spid="96257"/>
                                        </p:tgtEl>
                                      </p:cBhvr>
                                    </p:animEffect>
                                    <p:set>
                                      <p:cBhvr>
                                        <p:cTn id="41" dur="1" fill="hold">
                                          <p:stCondLst>
                                            <p:cond delay="999"/>
                                          </p:stCondLst>
                                        </p:cTn>
                                        <p:tgtEl>
                                          <p:spTgt spid="96257"/>
                                        </p:tgtEl>
                                        <p:attrNameLst>
                                          <p:attrName>style.visibility</p:attrName>
                                        </p:attrNameLst>
                                      </p:cBhvr>
                                      <p:to>
                                        <p:strVal val="hidden"/>
                                      </p:to>
                                    </p:set>
                                  </p:childTnLst>
                                </p:cTn>
                              </p:par>
                              <p:par>
                                <p:cTn id="42" presetID="10" presetClass="entr" presetSubtype="0" fill="hold" nodeType="withEffect">
                                  <p:stCondLst>
                                    <p:cond delay="500"/>
                                  </p:stCondLst>
                                  <p:childTnLst>
                                    <p:set>
                                      <p:cBhvr>
                                        <p:cTn id="43" dur="1" fill="hold">
                                          <p:stCondLst>
                                            <p:cond delay="0"/>
                                          </p:stCondLst>
                                        </p:cTn>
                                        <p:tgtEl>
                                          <p:spTgt spid="114"/>
                                        </p:tgtEl>
                                        <p:attrNameLst>
                                          <p:attrName>style.visibility</p:attrName>
                                        </p:attrNameLst>
                                      </p:cBhvr>
                                      <p:to>
                                        <p:strVal val="visible"/>
                                      </p:to>
                                    </p:set>
                                    <p:animEffect transition="in" filter="fade">
                                      <p:cBhvr>
                                        <p:cTn id="44" dur="1000"/>
                                        <p:tgtEl>
                                          <p:spTgt spid="1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115"/>
                                        </p:tgtEl>
                                        <p:attrNameLst>
                                          <p:attrName>style.visibility</p:attrName>
                                        </p:attrNameLst>
                                      </p:cBhvr>
                                      <p:to>
                                        <p:strVal val="visible"/>
                                      </p:to>
                                    </p:set>
                                    <p:anim calcmode="lin" valueType="num">
                                      <p:cBhvr>
                                        <p:cTn id="49" dur="1000" fill="hold"/>
                                        <p:tgtEl>
                                          <p:spTgt spid="115"/>
                                        </p:tgtEl>
                                        <p:attrNameLst>
                                          <p:attrName>ppt_w</p:attrName>
                                        </p:attrNameLst>
                                      </p:cBhvr>
                                      <p:tavLst>
                                        <p:tav tm="0">
                                          <p:val>
                                            <p:fltVal val="0"/>
                                          </p:val>
                                        </p:tav>
                                        <p:tav tm="100000">
                                          <p:val>
                                            <p:strVal val="#ppt_w"/>
                                          </p:val>
                                        </p:tav>
                                      </p:tavLst>
                                    </p:anim>
                                    <p:anim calcmode="lin" valueType="num">
                                      <p:cBhvr>
                                        <p:cTn id="50" dur="1000" fill="hold"/>
                                        <p:tgtEl>
                                          <p:spTgt spid="115"/>
                                        </p:tgtEl>
                                        <p:attrNameLst>
                                          <p:attrName>ppt_h</p:attrName>
                                        </p:attrNameLst>
                                      </p:cBhvr>
                                      <p:tavLst>
                                        <p:tav tm="0">
                                          <p:val>
                                            <p:fltVal val="0"/>
                                          </p:val>
                                        </p:tav>
                                        <p:tav tm="100000">
                                          <p:val>
                                            <p:strVal val="#ppt_h"/>
                                          </p:val>
                                        </p:tav>
                                      </p:tavLst>
                                    </p:anim>
                                    <p:animEffect transition="in" filter="fade">
                                      <p:cBhvr>
                                        <p:cTn id="51" dur="1000"/>
                                        <p:tgtEl>
                                          <p:spTgt spid="11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
                                            <p:txEl>
                                              <p:pRg st="0" end="0"/>
                                            </p:txEl>
                                          </p:spTgt>
                                        </p:tgtEl>
                                        <p:attrNameLst>
                                          <p:attrName>style.visibility</p:attrName>
                                        </p:attrNameLst>
                                      </p:cBhvr>
                                      <p:to>
                                        <p:strVal val="visible"/>
                                      </p:to>
                                    </p:set>
                                    <p:animEffect transition="in" filter="fade">
                                      <p:cBhvr>
                                        <p:cTn id="56" dur="1000"/>
                                        <p:tgtEl>
                                          <p:spTgt spid="8">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left)">
                                      <p:cBhvr>
                                        <p:cTn id="6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52" grpId="0"/>
      <p:bldP spid="115" grpId="0" animBg="1"/>
      <p:bldP spid="8" grpId="0" uiExpand="1" build="allAtOnce"/>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2413338"/>
            <a:ext cx="9144000" cy="2031325"/>
          </a:xfrm>
          <a:prstGeom prst="rect">
            <a:avLst/>
          </a:prstGeom>
          <a:noFill/>
        </p:spPr>
        <p:txBody>
          <a:bodyPr wrap="square" rtlCol="0">
            <a:spAutoFit/>
          </a:bodyPr>
          <a:lstStyle/>
          <a:p>
            <a:pPr algn="ctr"/>
            <a:r>
              <a:rPr lang="en-US" sz="5400" dirty="0" smtClean="0"/>
              <a:t>with a focus on…</a:t>
            </a:r>
          </a:p>
          <a:p>
            <a:pPr algn="ctr"/>
            <a:r>
              <a:rPr lang="en-US" sz="7200" dirty="0" smtClean="0"/>
              <a:t>EXOTIC TERRANES</a:t>
            </a:r>
            <a:endParaRPr lang="en-US" sz="7200" dirty="0"/>
          </a:p>
        </p:txBody>
      </p:sp>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5510" y="-76200"/>
            <a:ext cx="9179510" cy="12964847"/>
            <a:chOff x="-35510" y="-76200"/>
            <a:chExt cx="9179510" cy="12964847"/>
          </a:xfrm>
        </p:grpSpPr>
        <p:grpSp>
          <p:nvGrpSpPr>
            <p:cNvPr id="13" name="Group 12"/>
            <p:cNvGrpSpPr/>
            <p:nvPr/>
          </p:nvGrpSpPr>
          <p:grpSpPr>
            <a:xfrm>
              <a:off x="-35510" y="-76200"/>
              <a:ext cx="9179510" cy="12964847"/>
              <a:chOff x="-35510" y="-76200"/>
              <a:chExt cx="9179510" cy="12964847"/>
            </a:xfrm>
          </p:grpSpPr>
          <p:grpSp>
            <p:nvGrpSpPr>
              <p:cNvPr id="11" name="Group 10"/>
              <p:cNvGrpSpPr/>
              <p:nvPr/>
            </p:nvGrpSpPr>
            <p:grpSpPr>
              <a:xfrm>
                <a:off x="-35510" y="0"/>
                <a:ext cx="9179510" cy="12888647"/>
                <a:chOff x="-35510" y="0"/>
                <a:chExt cx="9179510" cy="12888647"/>
              </a:xfrm>
            </p:grpSpPr>
            <p:sp useBgFill="1">
              <p:nvSpPr>
                <p:cNvPr id="6" name="Rectangle 5"/>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
                <p:cNvPicPr preferRelativeResize="0">
                  <a:picLocks noChangeAspect="1" noChangeArrowheads="1"/>
                </p:cNvPicPr>
                <p:nvPr/>
              </p:nvPicPr>
              <p:blipFill>
                <a:blip r:embed="rId3" cstate="print"/>
                <a:srcRect l="35029" t="23811" r="36779" b="10306"/>
                <a:stretch>
                  <a:fillRect/>
                </a:stretch>
              </p:blipFill>
              <p:spPr bwMode="auto">
                <a:xfrm>
                  <a:off x="-35510" y="827353"/>
                  <a:ext cx="9179510" cy="12061294"/>
                </a:xfrm>
                <a:prstGeom prst="rect">
                  <a:avLst/>
                </a:prstGeom>
                <a:noFill/>
                <a:ln w="9525">
                  <a:noFill/>
                  <a:miter lim="800000"/>
                  <a:headEnd/>
                  <a:tailEnd/>
                </a:ln>
                <a:effectLst/>
              </p:spPr>
            </p:pic>
            <p:pic>
              <p:nvPicPr>
                <p:cNvPr id="9" name="Picture 8" descr="C:\Users\Sandra\AppData\Local\Microsoft\Windows\INetCache\IE\U3FRR2B4\boy-scout-311682_960_720[1].png"/>
                <p:cNvPicPr>
                  <a:picLocks noChangeAspect="1" noChangeArrowheads="1"/>
                </p:cNvPicPr>
                <p:nvPr/>
              </p:nvPicPr>
              <p:blipFill>
                <a:blip r:embed="rId4" cstate="print"/>
                <a:srcRect/>
                <a:stretch>
                  <a:fillRect/>
                </a:stretch>
              </p:blipFill>
              <p:spPr bwMode="auto">
                <a:xfrm>
                  <a:off x="1371600" y="3624570"/>
                  <a:ext cx="2362200" cy="3233430"/>
                </a:xfrm>
                <a:prstGeom prst="rect">
                  <a:avLst/>
                </a:prstGeom>
                <a:noFill/>
              </p:spPr>
            </p:pic>
            <p:sp>
              <p:nvSpPr>
                <p:cNvPr id="10" name="TextBox 9"/>
                <p:cNvSpPr txBox="1"/>
                <p:nvPr/>
              </p:nvSpPr>
              <p:spPr>
                <a:xfrm>
                  <a:off x="0" y="1981200"/>
                  <a:ext cx="9133975" cy="523220"/>
                </a:xfrm>
                <a:prstGeom prst="rect">
                  <a:avLst/>
                </a:prstGeom>
                <a:solidFill>
                  <a:schemeClr val="bg1"/>
                </a:solidFill>
                <a:ln w="25400">
                  <a:solidFill>
                    <a:schemeClr val="tx1"/>
                  </a:solidFill>
                </a:ln>
              </p:spPr>
              <p:txBody>
                <a:bodyPr wrap="none" rtlCol="0">
                  <a:spAutoFit/>
                </a:bodyPr>
                <a:lstStyle/>
                <a:p>
                  <a:pPr algn="ctr"/>
                  <a:r>
                    <a:rPr lang="en-US" sz="2800" spc="-50" dirty="0" smtClean="0">
                      <a:solidFill>
                        <a:srgbClr val="FF0000"/>
                      </a:solidFill>
                      <a:effectLst>
                        <a:outerShdw dist="38100" dir="7200000" algn="ctr" rotWithShape="0">
                          <a:schemeClr val="tx1"/>
                        </a:outerShdw>
                      </a:effectLst>
                    </a:rPr>
                    <a:t>Chaco Canyon, Aztec Ruins, Canyon of the Ancients, Mesa Verde</a:t>
                  </a:r>
                  <a:endParaRPr lang="en-US" sz="2800" spc="-50" dirty="0">
                    <a:solidFill>
                      <a:srgbClr val="FF0000"/>
                    </a:solidFill>
                    <a:effectLst>
                      <a:outerShdw dist="38100" dir="7200000" algn="ctr" rotWithShape="0">
                        <a:schemeClr val="tx1"/>
                      </a:outerShdw>
                    </a:effectLst>
                  </a:endParaRPr>
                </a:p>
              </p:txBody>
            </p:sp>
          </p:grpSp>
          <p:sp>
            <p:nvSpPr>
              <p:cNvPr id="12" name="TextBox 11"/>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What about a field trip?</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grpSp>
        <p:sp>
          <p:nvSpPr>
            <p:cNvPr id="14" name="TextBox 13"/>
            <p:cNvSpPr txBox="1"/>
            <p:nvPr/>
          </p:nvSpPr>
          <p:spPr>
            <a:xfrm rot="1354872">
              <a:off x="4197589" y="4155990"/>
              <a:ext cx="4386136" cy="1015663"/>
            </a:xfrm>
            <a:prstGeom prst="rect">
              <a:avLst/>
            </a:prstGeom>
            <a:noFill/>
          </p:spPr>
          <p:txBody>
            <a:bodyPr wrap="none" rtlCol="0">
              <a:spAutoFit/>
            </a:bodyPr>
            <a:lstStyle/>
            <a:p>
              <a:pPr algn="ctr"/>
              <a:r>
                <a:rPr lang="en-US" sz="6000" b="1" dirty="0" smtClean="0">
                  <a:ln>
                    <a:solidFill>
                      <a:srgbClr val="00B0F0"/>
                    </a:solidFill>
                  </a:ln>
                  <a:solidFill>
                    <a:srgbClr val="00B0F0"/>
                  </a:solidFill>
                  <a:effectLst>
                    <a:outerShdw dist="50800" dir="7200000" algn="ctr" rotWithShape="0">
                      <a:schemeClr val="tx1"/>
                    </a:outerShdw>
                  </a:effectLst>
                  <a:latin typeface="Tempus Sans ITC" pitchFamily="82" charset="0"/>
                </a:rPr>
                <a:t>Spring, 2024</a:t>
              </a:r>
            </a:p>
          </p:txBody>
        </p:sp>
        <p:sp>
          <p:nvSpPr>
            <p:cNvPr id="15" name="Oval 14"/>
            <p:cNvSpPr/>
            <p:nvPr/>
          </p:nvSpPr>
          <p:spPr>
            <a:xfrm>
              <a:off x="3429000" y="914400"/>
              <a:ext cx="2514600" cy="609600"/>
            </a:xfrm>
            <a:prstGeom prst="ellipse">
              <a:avLst/>
            </a:prstGeom>
            <a:noFill/>
            <a:ln w="101600">
              <a:solidFill>
                <a:srgbClr val="00B0F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music.JPG"/>
          <p:cNvPicPr>
            <a:picLocks noChangeAspect="1"/>
          </p:cNvPicPr>
          <p:nvPr/>
        </p:nvPicPr>
        <p:blipFill>
          <a:blip r:embed="rId5" cstate="print"/>
          <a:stretch>
            <a:fillRect/>
          </a:stretch>
        </p:blipFill>
        <p:spPr>
          <a:xfrm>
            <a:off x="0" y="0"/>
            <a:ext cx="9144000" cy="6859616"/>
          </a:xfrm>
          <a:prstGeom prst="rect">
            <a:avLst/>
          </a:prstGeom>
          <a:ln w="38100">
            <a:noFill/>
          </a:ln>
        </p:spPr>
      </p:pic>
      <p:sp>
        <p:nvSpPr>
          <p:cNvPr id="4" name="TextBox 3"/>
          <p:cNvSpPr txBox="1"/>
          <p:nvPr/>
        </p:nvSpPr>
        <p:spPr>
          <a:xfrm>
            <a:off x="2971800" y="381000"/>
            <a:ext cx="5867400" cy="1600438"/>
          </a:xfrm>
          <a:prstGeom prst="rect">
            <a:avLst/>
          </a:prstGeom>
          <a:noFill/>
        </p:spPr>
        <p:txBody>
          <a:bodyPr wrap="square" rtlCol="0">
            <a:spAutoFit/>
          </a:bodyPr>
          <a:lstStyle/>
          <a:p>
            <a:pPr algn="ctr"/>
            <a:r>
              <a:rPr lang="en-US" sz="5400" b="1" dirty="0" smtClean="0">
                <a:solidFill>
                  <a:srgbClr val="FFC000"/>
                </a:solidFill>
                <a:effectLst>
                  <a:outerShdw dist="50800" dir="5400000" sx="102000" sy="102000" algn="ctr" rotWithShape="0">
                    <a:schemeClr val="tx1"/>
                  </a:outerShdw>
                </a:effectLst>
              </a:rPr>
              <a:t>“The Cajun Story”</a:t>
            </a:r>
          </a:p>
          <a:p>
            <a:pPr algn="ctr"/>
            <a:r>
              <a:rPr lang="en-US" sz="4400" b="1" dirty="0" smtClean="0">
                <a:solidFill>
                  <a:srgbClr val="FFC000"/>
                </a:solidFill>
                <a:effectLst>
                  <a:outerShdw dist="50800" dir="5400000" sx="102000" sy="102000" algn="ctr" rotWithShape="0">
                    <a:schemeClr val="tx1"/>
                  </a:outerShdw>
                </a:effectLst>
              </a:rPr>
              <a:t>Nov 14-19, 2023</a:t>
            </a:r>
          </a:p>
        </p:txBody>
      </p:sp>
      <p:sp>
        <p:nvSpPr>
          <p:cNvPr id="27" name="Rectangle 3"/>
          <p:cNvSpPr>
            <a:spLocks noChangeArrowheads="1"/>
          </p:cNvSpPr>
          <p:nvPr/>
        </p:nvSpPr>
        <p:spPr bwMode="auto">
          <a:xfrm>
            <a:off x="0" y="6278354"/>
            <a:ext cx="9144000" cy="707886"/>
          </a:xfrm>
          <a:prstGeom prst="rect">
            <a:avLst/>
          </a:prstGeom>
          <a:blipFill dpi="0" rotWithShape="1">
            <a:blip r:embed="rId6" cstate="print">
              <a:alphaModFix amt="75000"/>
            </a:blip>
            <a:srcRect/>
            <a:tile tx="0" ty="0" sx="100000" sy="100000" flip="none" algn="tl"/>
          </a:blip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spcBef>
                <a:spcPct val="0"/>
              </a:spcBef>
              <a:spcAft>
                <a:spcPct val="0"/>
              </a:spcAft>
              <a:buClrTx/>
              <a:buSzTx/>
              <a:buFontTx/>
              <a:buNone/>
              <a:tabLst/>
            </a:pPr>
            <a:r>
              <a:rPr lang="en-US" sz="4000" dirty="0" smtClean="0">
                <a:ln>
                  <a:solidFill>
                    <a:srgbClr val="F9F9F9"/>
                  </a:solidFill>
                </a:ln>
                <a:solidFill>
                  <a:schemeClr val="bg1"/>
                </a:solidFill>
                <a:effectLst>
                  <a:outerShdw dist="50800" dir="7800000" algn="ctr" rotWithShape="0">
                    <a:schemeClr val="tx1"/>
                  </a:outerShdw>
                </a:effectLst>
                <a:latin typeface="Tempus Sans ITC" pitchFamily="82" charset="0"/>
                <a:ea typeface="Calibri" pitchFamily="34" charset="0"/>
                <a:cs typeface="Arial" pitchFamily="34" charset="0"/>
              </a:rPr>
              <a:t>Interested?    f</a:t>
            </a:r>
            <a:r>
              <a:rPr kumimoji="0" lang="en-US" sz="4000" i="0" u="none" strike="noStrike" cap="none" normalizeH="0" baseline="0" dirty="0" smtClean="0">
                <a:ln>
                  <a:solidFill>
                    <a:srgbClr val="F9F9F9"/>
                  </a:solidFill>
                </a:ln>
                <a:solidFill>
                  <a:schemeClr val="bg1"/>
                </a:solidFill>
                <a:effectLst>
                  <a:outerShdw dist="50800" dir="7800000" algn="ctr" rotWithShape="0">
                    <a:schemeClr val="tx1"/>
                  </a:outerShdw>
                </a:effectLst>
                <a:latin typeface="Tempus Sans ITC" pitchFamily="82" charset="0"/>
                <a:cs typeface="Arial" pitchFamily="34" charset="0"/>
              </a:rPr>
              <a:t>lyers on</a:t>
            </a:r>
            <a:r>
              <a:rPr kumimoji="0" lang="en-US" sz="4000" i="0" u="none" strike="noStrike" cap="none" normalizeH="0" dirty="0" smtClean="0">
                <a:ln>
                  <a:solidFill>
                    <a:srgbClr val="F9F9F9"/>
                  </a:solidFill>
                </a:ln>
                <a:solidFill>
                  <a:schemeClr val="bg1"/>
                </a:solidFill>
                <a:effectLst>
                  <a:outerShdw dist="50800" dir="7800000" algn="ctr" rotWithShape="0">
                    <a:schemeClr val="tx1"/>
                  </a:outerShdw>
                </a:effectLst>
                <a:latin typeface="Tempus Sans ITC" pitchFamily="82" charset="0"/>
                <a:cs typeface="Arial" pitchFamily="34" charset="0"/>
              </a:rPr>
              <a:t> back table</a:t>
            </a:r>
            <a:r>
              <a:rPr kumimoji="0" lang="en-US" sz="4000" i="0" u="none" strike="noStrike" cap="none" normalizeH="0" baseline="0" dirty="0" smtClean="0">
                <a:ln>
                  <a:solidFill>
                    <a:srgbClr val="F9F9F9"/>
                  </a:solidFill>
                </a:ln>
                <a:solidFill>
                  <a:schemeClr val="bg1"/>
                </a:solidFill>
                <a:effectLst>
                  <a:outerShdw dist="50800" dir="7800000" algn="ctr" rotWithShape="0">
                    <a:schemeClr val="tx1"/>
                  </a:outerShdw>
                </a:effectLst>
                <a:latin typeface="Tempus Sans ITC" pitchFamily="82" charset="0"/>
                <a:cs typeface="Arial" pitchFamily="34" charset="0"/>
              </a:rPr>
              <a:t> </a:t>
            </a:r>
            <a:endParaRPr kumimoji="0" lang="en-US" sz="2000" i="0" u="none" strike="noStrike" cap="none" normalizeH="0" baseline="0" dirty="0" smtClean="0">
              <a:ln>
                <a:solidFill>
                  <a:srgbClr val="F9F9F9"/>
                </a:solidFill>
              </a:ln>
              <a:solidFill>
                <a:schemeClr val="bg1"/>
              </a:solidFill>
              <a:effectLst>
                <a:outerShdw dist="50800" dir="7800000" algn="ctr" rotWithShape="0">
                  <a:schemeClr val="tx1"/>
                </a:outerShdw>
              </a:effectLst>
              <a:latin typeface="Tempus Sans ITC" pitchFamily="82" charset="0"/>
              <a:cs typeface="Arial" pitchFamily="34" charset="0"/>
            </a:endParaRPr>
          </a:p>
        </p:txBody>
      </p:sp>
      <p:sp>
        <p:nvSpPr>
          <p:cNvPr id="5" name="Rectangle 3"/>
          <p:cNvSpPr>
            <a:spLocks noChangeArrowheads="1"/>
          </p:cNvSpPr>
          <p:nvPr/>
        </p:nvSpPr>
        <p:spPr bwMode="auto">
          <a:xfrm>
            <a:off x="0" y="0"/>
            <a:ext cx="9144000" cy="707886"/>
          </a:xfrm>
          <a:prstGeom prst="rect">
            <a:avLst/>
          </a:prstGeom>
          <a:solidFill>
            <a:srgbClr val="3B4A1E">
              <a:alpha val="70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spcBef>
                <a:spcPct val="0"/>
              </a:spcBef>
              <a:spcAft>
                <a:spcPct val="0"/>
              </a:spcAft>
              <a:buClrTx/>
              <a:buSzTx/>
              <a:buFontTx/>
              <a:buNone/>
              <a:tabLst/>
            </a:pPr>
            <a:r>
              <a:rPr lang="en-US" sz="4000" dirty="0" smtClean="0">
                <a:ln>
                  <a:solidFill>
                    <a:srgbClr val="F9F9F9"/>
                  </a:solidFill>
                </a:ln>
                <a:solidFill>
                  <a:schemeClr val="bg1"/>
                </a:solidFill>
                <a:effectLst>
                  <a:outerShdw dist="50800" dir="7800000" algn="ctr" rotWithShape="0">
                    <a:schemeClr val="tx1"/>
                  </a:outerShdw>
                </a:effectLst>
                <a:latin typeface="Tempus Sans ITC" pitchFamily="82" charset="0"/>
                <a:ea typeface="Calibri" pitchFamily="34" charset="0"/>
                <a:cs typeface="Arial" pitchFamily="34" charset="0"/>
              </a:rPr>
              <a:t>Did you miss the Cajun Field Trip?</a:t>
            </a:r>
            <a:endParaRPr kumimoji="0" lang="en-US" sz="2000" i="0" u="none" strike="noStrike" cap="none" normalizeH="0" baseline="0" dirty="0" smtClean="0">
              <a:ln>
                <a:solidFill>
                  <a:srgbClr val="F9F9F9"/>
                </a:solidFill>
              </a:ln>
              <a:solidFill>
                <a:schemeClr val="bg1"/>
              </a:solidFill>
              <a:effectLst>
                <a:outerShdw dist="50800" dir="7800000" algn="ctr" rotWithShape="0">
                  <a:schemeClr val="tx1"/>
                </a:outerShdw>
              </a:effectLst>
              <a:latin typeface="Tempus Sans ITC" pitchFamily="82"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childTnLst>
                                </p:cTn>
                              </p:par>
                              <p:par>
                                <p:cTn id="22" presetID="10" presetClass="exit" presetSubtype="0" fill="hold" grpId="1" nodeType="withEffect">
                                  <p:stCondLst>
                                    <p:cond delay="0"/>
                                  </p:stCondLst>
                                  <p:childTnLst>
                                    <p:animEffect transition="out" filter="fade">
                                      <p:cBhvr>
                                        <p:cTn id="23" dur="1000"/>
                                        <p:tgtEl>
                                          <p:spTgt spid="5"/>
                                        </p:tgtEl>
                                      </p:cBhvr>
                                    </p:animEffect>
                                    <p:set>
                                      <p:cBhvr>
                                        <p:cTn id="24"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animBg="1"/>
      <p:bldP spid="5" grpId="0" animBg="1"/>
      <p:bldP spid="5" grpId="1"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3276600"/>
            <a:ext cx="9144000" cy="1323439"/>
          </a:xfrm>
          <a:prstGeom prst="rect">
            <a:avLst/>
          </a:prstGeom>
          <a:noFill/>
          <a:ln w="9525">
            <a:noFill/>
            <a:miter lim="800000"/>
            <a:headEnd/>
            <a:tailEnd/>
          </a:ln>
        </p:spPr>
        <p:txBody>
          <a:bodyPr wrap="square">
            <a:spAutoFit/>
          </a:bodyPr>
          <a:lstStyle/>
          <a:p>
            <a:pPr marL="225425" indent="-225425" algn="ctr" fontAlgn="auto">
              <a:spcBef>
                <a:spcPts val="0"/>
              </a:spcBef>
              <a:spcAft>
                <a:spcPts val="0"/>
              </a:spcAft>
              <a:defRPr/>
            </a:pPr>
            <a:endParaRPr lang="en-US" sz="4000" b="1" dirty="0" smtClean="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r>
              <a:rPr lang="en-US" sz="4000" b="1" dirty="0" smtClean="0">
                <a:effectLst>
                  <a:outerShdw blurRad="38100" dist="38100" dir="2700000" algn="tl">
                    <a:srgbClr val="000000">
                      <a:alpha val="43137"/>
                    </a:srgbClr>
                  </a:outerShdw>
                </a:effectLst>
                <a:latin typeface="Corbel" pitchFamily="34" charset="0"/>
                <a:cs typeface="+mn-cs"/>
              </a:rPr>
              <a:t>All </a:t>
            </a:r>
            <a:r>
              <a:rPr lang="en-US" sz="4000" b="1" dirty="0">
                <a:effectLst>
                  <a:outerShdw blurRad="38100" dist="38100" dir="2700000" algn="tl">
                    <a:srgbClr val="000000">
                      <a:alpha val="43137"/>
                    </a:srgbClr>
                  </a:outerShdw>
                </a:effectLst>
                <a:latin typeface="Corbel" pitchFamily="34" charset="0"/>
                <a:cs typeface="+mn-cs"/>
              </a:rPr>
              <a:t>class material </a:t>
            </a:r>
            <a:r>
              <a:rPr lang="en-US" sz="4000" b="1" dirty="0" smtClean="0">
                <a:effectLst>
                  <a:outerShdw blurRad="38100" dist="38100" dir="2700000" algn="tl">
                    <a:srgbClr val="000000">
                      <a:alpha val="43137"/>
                    </a:srgbClr>
                  </a:outerShdw>
                </a:effectLst>
                <a:latin typeface="Corbel" pitchFamily="34" charset="0"/>
                <a:cs typeface="+mn-cs"/>
              </a:rPr>
              <a:t>is on our website</a:t>
            </a:r>
          </a:p>
        </p:txBody>
      </p:sp>
      <p:sp>
        <p:nvSpPr>
          <p:cNvPr id="3" name="TextBox 4"/>
          <p:cNvSpPr txBox="1">
            <a:spLocks noChangeArrowheads="1"/>
          </p:cNvSpPr>
          <p:nvPr/>
        </p:nvSpPr>
        <p:spPr bwMode="auto">
          <a:xfrm>
            <a:off x="0" y="3200400"/>
            <a:ext cx="9144000" cy="677863"/>
          </a:xfrm>
          <a:prstGeom prst="rect">
            <a:avLst/>
          </a:prstGeom>
          <a:solidFill>
            <a:schemeClr val="accent5">
              <a:lumMod val="50000"/>
            </a:schemeClr>
          </a:solidFill>
          <a:ln w="9525">
            <a:noFill/>
            <a:miter lim="800000"/>
            <a:headEnd/>
            <a:tailEnd/>
          </a:ln>
        </p:spPr>
        <p:txBody>
          <a:bodyPr>
            <a:spAutoFit/>
          </a:bodyPr>
          <a:lstStyle/>
          <a:p>
            <a:pPr algn="ctr"/>
            <a:r>
              <a:rPr lang="en-US" sz="3800" b="1" dirty="0">
                <a:solidFill>
                  <a:schemeClr val="bg1"/>
                </a:solidFill>
                <a:latin typeface="Calibri" pitchFamily="34" charset="0"/>
              </a:rPr>
              <a:t>WANT TO SEE MORE…</a:t>
            </a:r>
          </a:p>
        </p:txBody>
      </p:sp>
      <p:grpSp>
        <p:nvGrpSpPr>
          <p:cNvPr id="4" name="Group 45"/>
          <p:cNvGrpSpPr>
            <a:grpSpLocks noChangeAspect="1"/>
          </p:cNvGrpSpPr>
          <p:nvPr/>
        </p:nvGrpSpPr>
        <p:grpSpPr>
          <a:xfrm>
            <a:off x="6639498" y="912737"/>
            <a:ext cx="2438400" cy="1678063"/>
            <a:chOff x="4495800" y="1676400"/>
            <a:chExt cx="3810000" cy="2621973"/>
          </a:xfrm>
        </p:grpSpPr>
        <p:pic>
          <p:nvPicPr>
            <p:cNvPr id="5" name="Picture 4" descr="christmas photo.jpg"/>
            <p:cNvPicPr>
              <a:picLocks noChangeAspect="1"/>
            </p:cNvPicPr>
            <p:nvPr/>
          </p:nvPicPr>
          <p:blipFill>
            <a:blip r:embed="rId3" cstate="print"/>
            <a:srcRect l="48842" t="5539" r="25675" b="48669"/>
            <a:stretch>
              <a:fillRect/>
            </a:stretch>
          </p:blipFill>
          <p:spPr>
            <a:xfrm>
              <a:off x="6096000" y="1676400"/>
              <a:ext cx="2209800" cy="2621973"/>
            </a:xfrm>
            <a:prstGeom prst="rect">
              <a:avLst/>
            </a:prstGeom>
            <a:ln w="50800">
              <a:noFill/>
            </a:ln>
          </p:spPr>
        </p:pic>
        <p:pic>
          <p:nvPicPr>
            <p:cNvPr id="6" name="Picture 5" descr="christmas photo.jpg"/>
            <p:cNvPicPr>
              <a:picLocks noChangeAspect="1"/>
            </p:cNvPicPr>
            <p:nvPr/>
          </p:nvPicPr>
          <p:blipFill>
            <a:blip r:embed="rId3" cstate="print"/>
            <a:srcRect l="18965" t="5539" r="58188" b="49213"/>
            <a:stretch>
              <a:fillRect/>
            </a:stretch>
          </p:blipFill>
          <p:spPr>
            <a:xfrm>
              <a:off x="4495800" y="1676400"/>
              <a:ext cx="1981200" cy="2590800"/>
            </a:xfrm>
            <a:prstGeom prst="rect">
              <a:avLst/>
            </a:prstGeom>
            <a:ln w="50800">
              <a:noFill/>
            </a:ln>
          </p:spPr>
        </p:pic>
        <p:sp>
          <p:nvSpPr>
            <p:cNvPr id="7" name="Rectangle 6"/>
            <p:cNvSpPr/>
            <p:nvPr/>
          </p:nvSpPr>
          <p:spPr>
            <a:xfrm>
              <a:off x="4495800" y="1676400"/>
              <a:ext cx="3810000" cy="2590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3523562" y="1182676"/>
            <a:ext cx="3111818" cy="830997"/>
          </a:xfrm>
          <a:prstGeom prst="rect">
            <a:avLst/>
          </a:prstGeom>
          <a:noFill/>
        </p:spPr>
        <p:txBody>
          <a:bodyPr wrap="square" rtlCol="0">
            <a:spAutoFit/>
          </a:bodyPr>
          <a:lstStyle/>
          <a:p>
            <a:pPr algn="r"/>
            <a:r>
              <a:rPr lang="en-US" sz="2400" b="1" dirty="0" smtClean="0"/>
              <a:t>Sandi &amp; Rocky</a:t>
            </a:r>
          </a:p>
          <a:p>
            <a:pPr algn="r"/>
            <a:r>
              <a:rPr lang="en-US" sz="2400" b="1" dirty="0" smtClean="0"/>
              <a:t>The Vagabonds</a:t>
            </a:r>
            <a:endParaRPr lang="en-US" sz="2400" b="1" dirty="0"/>
          </a:p>
        </p:txBody>
      </p:sp>
      <p:sp>
        <p:nvSpPr>
          <p:cNvPr id="9" name="TextBox 8"/>
          <p:cNvSpPr txBox="1"/>
          <p:nvPr/>
        </p:nvSpPr>
        <p:spPr>
          <a:xfrm>
            <a:off x="0" y="0"/>
            <a:ext cx="9144000" cy="707886"/>
          </a:xfrm>
          <a:prstGeom prst="rect">
            <a:avLst/>
          </a:prstGeom>
          <a:noFill/>
          <a:ln w="50800">
            <a:solidFill>
              <a:schemeClr val="tx1"/>
            </a:solidFill>
          </a:ln>
        </p:spPr>
        <p:txBody>
          <a:bodyPr wrap="square" rtlCol="0">
            <a:spAutoFit/>
          </a:bodyPr>
          <a:lstStyle/>
          <a:p>
            <a:pPr algn="ctr"/>
            <a:r>
              <a:rPr lang="en-US" sz="4000" b="1" dirty="0" smtClean="0"/>
              <a:t>WEBSITE:  www.VagabondGeology.com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P spid="9"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5" name="Rectangle 1"/>
          <p:cNvSpPr>
            <a:spLocks noChangeArrowheads="1"/>
          </p:cNvSpPr>
          <p:nvPr/>
        </p:nvSpPr>
        <p:spPr bwMode="auto">
          <a:xfrm>
            <a:off x="0" y="832545"/>
            <a:ext cx="9144000" cy="14773275"/>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ea typeface="Calibri" pitchFamily="34" charset="0"/>
                <a:cs typeface="Times New Roman" pitchFamily="18" charset="0"/>
              </a:rPr>
              <a:t>REFERENCES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algn="ctr"/>
            <a:r>
              <a:rPr lang="en-US" u="sng" dirty="0" smtClean="0"/>
              <a:t>BOOKS</a:t>
            </a:r>
            <a:endParaRPr lang="en-US" i="1" u="sng" dirty="0" smtClean="0"/>
          </a:p>
          <a:p>
            <a:r>
              <a:rPr lang="en-US" i="1" dirty="0" smtClean="0"/>
              <a:t>Complete National Parks of the United States, M</a:t>
            </a:r>
            <a:r>
              <a:rPr lang="en-US" dirty="0" smtClean="0"/>
              <a:t>el White,  National Geographic, 2</a:t>
            </a:r>
            <a:r>
              <a:rPr lang="en-US" baseline="30000" dirty="0" smtClean="0"/>
              <a:t>nd</a:t>
            </a:r>
            <a:r>
              <a:rPr lang="en-US" dirty="0" smtClean="0"/>
              <a:t> edition</a:t>
            </a:r>
          </a:p>
          <a:p>
            <a:r>
              <a:rPr lang="en-US" i="1" dirty="0" smtClean="0"/>
              <a:t>My First Summer in the Sierra, </a:t>
            </a:r>
            <a:r>
              <a:rPr lang="en-US" dirty="0" smtClean="0"/>
              <a:t>John Muir, 2004, Dover Books, </a:t>
            </a:r>
            <a:r>
              <a:rPr lang="en-US" dirty="0" err="1" smtClean="0"/>
              <a:t>ebook</a:t>
            </a:r>
            <a:endParaRPr lang="en-US" dirty="0" smtClean="0"/>
          </a:p>
          <a:p>
            <a:r>
              <a:rPr lang="en-US" i="1" dirty="0" smtClean="0"/>
              <a:t>Travels in Alaska, </a:t>
            </a:r>
            <a:r>
              <a:rPr lang="en-US" dirty="0" smtClean="0"/>
              <a:t>John Muir, 2011, Harold Wood and Andrew Sly, </a:t>
            </a:r>
            <a:r>
              <a:rPr lang="en-US" dirty="0" err="1" smtClean="0"/>
              <a:t>ebook</a:t>
            </a:r>
            <a:r>
              <a:rPr lang="en-US" dirty="0" smtClean="0"/>
              <a:t> </a:t>
            </a:r>
          </a:p>
          <a:p>
            <a:r>
              <a:rPr lang="en-US" i="1" dirty="0" smtClean="0"/>
              <a:t>The Wilderness Essays, </a:t>
            </a:r>
            <a:r>
              <a:rPr lang="en-US" dirty="0" smtClean="0"/>
              <a:t>John Muir. 2018, </a:t>
            </a:r>
            <a:r>
              <a:rPr lang="en-US" dirty="0" err="1" smtClean="0"/>
              <a:t>ebook</a:t>
            </a:r>
            <a:endParaRPr lang="en-US" dirty="0" smtClean="0"/>
          </a:p>
          <a:p>
            <a:endParaRPr lang="en-US" dirty="0" smtClean="0"/>
          </a:p>
          <a:p>
            <a:pPr algn="ctr"/>
            <a:r>
              <a:rPr lang="en-US" u="sng" dirty="0" smtClean="0"/>
              <a:t>WEBSITES</a:t>
            </a:r>
            <a:endParaRPr lang="en-US" dirty="0" smtClean="0">
              <a:latin typeface="Calibri" pitchFamily="34" charset="0"/>
              <a:ea typeface="Calibri" pitchFamily="34" charset="0"/>
              <a:cs typeface="Times New Roman" pitchFamily="18" charset="0"/>
            </a:endParaRPr>
          </a:p>
          <a:p>
            <a:r>
              <a:rPr lang="en-US" u="sng" dirty="0" smtClean="0">
                <a:hlinkClick r:id="rId4"/>
              </a:rPr>
              <a:t>https://archives.datapages.com/data/meta/bull_memorials/018/018007/pdfs/967a_firstpage.pdf</a:t>
            </a:r>
            <a:r>
              <a:rPr lang="en-US" dirty="0" smtClean="0"/>
              <a:t> </a:t>
            </a:r>
            <a:r>
              <a:rPr lang="en-US" u="sng" dirty="0" smtClean="0">
                <a:hlinkClick r:id="rId5"/>
              </a:rPr>
              <a:t>https://en.wikipedia.org/wiki/Anzick-1</a:t>
            </a:r>
            <a:r>
              <a:rPr lang="en-US" dirty="0" smtClean="0"/>
              <a:t> </a:t>
            </a:r>
            <a:r>
              <a:rPr lang="en-US" u="sng" dirty="0" smtClean="0">
                <a:hlinkClick r:id="rId6"/>
              </a:rPr>
              <a:t>https://en.wikipedia.org/wiki/Arlington_Springs_Man</a:t>
            </a:r>
            <a:r>
              <a:rPr lang="en-US" dirty="0" smtClean="0"/>
              <a:t> </a:t>
            </a:r>
            <a:r>
              <a:rPr lang="en-US" u="sng" dirty="0" smtClean="0">
                <a:hlinkClick r:id="rId7"/>
              </a:rPr>
              <a:t>https://en.wikipedia.org/wiki/Buttermilk_Creek_complex</a:t>
            </a:r>
            <a:r>
              <a:rPr lang="en-US" dirty="0" smtClean="0"/>
              <a:t> </a:t>
            </a:r>
            <a:r>
              <a:rPr lang="en-US" u="sng" dirty="0" smtClean="0">
                <a:hlinkClick r:id="rId8"/>
              </a:rPr>
              <a:t>https://en.wikipedia.org/wiki/Clovis_culture</a:t>
            </a:r>
            <a:r>
              <a:rPr lang="en-US" dirty="0" smtClean="0"/>
              <a:t> </a:t>
            </a:r>
            <a:r>
              <a:rPr lang="en-US" u="sng" dirty="0" smtClean="0">
                <a:hlinkClick r:id="rId9"/>
              </a:rPr>
              <a:t>https://en.wikipedia.org/wiki/Fuegians</a:t>
            </a:r>
            <a:r>
              <a:rPr lang="en-US" dirty="0" smtClean="0"/>
              <a:t> </a:t>
            </a:r>
            <a:r>
              <a:rPr lang="en-US" u="sng" dirty="0" smtClean="0">
                <a:hlinkClick r:id="rId10"/>
              </a:rPr>
              <a:t>https://en.wikipedia.org/wiki/Harry_R._Truman</a:t>
            </a:r>
            <a:r>
              <a:rPr lang="en-US" dirty="0" smtClean="0"/>
              <a:t> </a:t>
            </a:r>
            <a:r>
              <a:rPr lang="en-US" u="sng" dirty="0" smtClean="0">
                <a:hlinkClick r:id="rId11"/>
              </a:rPr>
              <a:t>https://en.wikipedia.org/wiki/Luzia_Woman</a:t>
            </a:r>
            <a:r>
              <a:rPr lang="en-US" dirty="0" smtClean="0"/>
              <a:t> </a:t>
            </a:r>
            <a:r>
              <a:rPr lang="en-US" u="sng" dirty="0" smtClean="0">
                <a:hlinkClick r:id="rId12"/>
              </a:rPr>
              <a:t>https://en.wikipedia.org/wiki/Meadowcroft_Rockshelter</a:t>
            </a:r>
            <a:r>
              <a:rPr lang="en-US" dirty="0" smtClean="0"/>
              <a:t> </a:t>
            </a:r>
            <a:r>
              <a:rPr lang="en-US" u="sng" dirty="0" smtClean="0">
                <a:hlinkClick r:id="rId13"/>
              </a:rPr>
              <a:t>https://en.wikipedia.org/wiki/Monte_Verde</a:t>
            </a:r>
            <a:r>
              <a:rPr lang="en-US" dirty="0" smtClean="0"/>
              <a:t> </a:t>
            </a:r>
            <a:r>
              <a:rPr lang="en-US" u="sng" dirty="0" smtClean="0">
                <a:hlinkClick r:id="rId14"/>
              </a:rPr>
              <a:t>https://en.wikipedia.org/wiki/On_Your_Knees_Cave</a:t>
            </a:r>
            <a:r>
              <a:rPr lang="en-US" dirty="0" smtClean="0"/>
              <a:t> </a:t>
            </a:r>
            <a:r>
              <a:rPr lang="en-US" u="sng" dirty="0" smtClean="0">
                <a:hlinkClick r:id="rId15"/>
              </a:rPr>
              <a:t>https://en.wikipedia.org/wiki/Panthera_leo_spelaea</a:t>
            </a:r>
            <a:r>
              <a:rPr lang="en-US" dirty="0" smtClean="0"/>
              <a:t> </a:t>
            </a:r>
            <a:r>
              <a:rPr lang="en-US" u="sng" dirty="0" smtClean="0">
                <a:hlinkClick r:id="rId16"/>
              </a:rPr>
              <a:t>https://en.wikipedia.org/wiki/Settlement_of_the_Americas</a:t>
            </a:r>
            <a:r>
              <a:rPr lang="en-US" dirty="0" smtClean="0"/>
              <a:t> </a:t>
            </a:r>
            <a:r>
              <a:rPr lang="en-US" u="sng" dirty="0" smtClean="0">
                <a:hlinkClick r:id="rId17"/>
              </a:rPr>
              <a:t>https://en.wikipedia.org/wiki/Yupik_peoples</a:t>
            </a:r>
            <a:r>
              <a:rPr lang="en-US" dirty="0" smtClean="0"/>
              <a:t> </a:t>
            </a:r>
            <a:r>
              <a:rPr lang="en-US" u="sng" dirty="0" smtClean="0">
                <a:hlinkClick r:id="rId18"/>
              </a:rPr>
              <a:t>https://firstnativeamericans.com/2017/03/26/first-native-americans-4-coastal-theory/</a:t>
            </a:r>
            <a:r>
              <a:rPr lang="en-US" dirty="0" smtClean="0"/>
              <a:t> </a:t>
            </a:r>
            <a:r>
              <a:rPr lang="en-US" u="sng" dirty="0" smtClean="0">
                <a:hlinkClick r:id="rId19"/>
              </a:rPr>
              <a:t>https://gorhistory.com/hist110/na.html</a:t>
            </a:r>
            <a:r>
              <a:rPr lang="en-US" dirty="0" smtClean="0"/>
              <a:t> </a:t>
            </a:r>
            <a:r>
              <a:rPr lang="en-US" u="sng" dirty="0" smtClean="0">
                <a:hlinkClick r:id="rId20"/>
              </a:rPr>
              <a:t>https://news.arizona.edu/story/earliest-evidence-human-activity-found-americas</a:t>
            </a:r>
            <a:r>
              <a:rPr lang="en-US" dirty="0" smtClean="0"/>
              <a:t> </a:t>
            </a:r>
            <a:r>
              <a:rPr lang="en-US" u="sng" dirty="0" smtClean="0">
                <a:hlinkClick r:id="rId21"/>
              </a:rPr>
              <a:t>https://npshistory.com/publications/olym/nr-kestner-homestead.pdf</a:t>
            </a:r>
            <a:r>
              <a:rPr lang="en-US" dirty="0" smtClean="0"/>
              <a:t> </a:t>
            </a:r>
            <a:r>
              <a:rPr lang="en-US" u="sng" dirty="0" smtClean="0">
                <a:hlinkClick r:id="rId22"/>
              </a:rPr>
              <a:t>https://peachstatearchaeologicalsociety.org/index.php/archaeological-site-surveys/469-paleoindian-pre-clovis-evidence</a:t>
            </a:r>
            <a:r>
              <a:rPr lang="en-US" dirty="0" smtClean="0"/>
              <a:t> </a:t>
            </a:r>
            <a:r>
              <a:rPr lang="en-US" u="sng" dirty="0" smtClean="0">
                <a:hlinkClick r:id="rId23"/>
              </a:rPr>
              <a:t>https://pixabay.com/music/search/spring/  Spring Cheer </a:t>
            </a:r>
            <a:r>
              <a:rPr lang="en-US" u="sng" dirty="0" err="1" smtClean="0">
                <a:hlinkClick r:id="rId23"/>
              </a:rPr>
              <a:t>SergeQuadrado</a:t>
            </a:r>
            <a:r>
              <a:rPr lang="en-US" dirty="0" smtClean="0"/>
              <a:t> </a:t>
            </a:r>
            <a:r>
              <a:rPr lang="en-US" u="sng" dirty="0" smtClean="0">
                <a:hlinkClick r:id="rId24"/>
              </a:rPr>
              <a:t>https://www.academia.edu/11227539/The_Origin_of_Native_Americans_from_a_Mitochondrial_DNA_Viewpoint?email_work_card=view-paper</a:t>
            </a:r>
            <a:r>
              <a:rPr lang="en-US" dirty="0" smtClean="0"/>
              <a:t> </a:t>
            </a:r>
            <a:r>
              <a:rPr lang="en-US" u="sng" dirty="0" smtClean="0">
                <a:hlinkClick r:id="rId25"/>
              </a:rPr>
              <a:t>https://www.academia.edu/34913340/Early_colonization_of_Beringia_and_Northern_North_America_Chronology_routes_and_adaptive_strategies?email_work_card=view-paper</a:t>
            </a:r>
            <a:r>
              <a:rPr lang="en-US" dirty="0" smtClean="0"/>
              <a:t> </a:t>
            </a:r>
            <a:r>
              <a:rPr lang="en-US" u="sng" dirty="0" smtClean="0">
                <a:hlinkClick r:id="rId26"/>
              </a:rPr>
              <a:t>https://www.beringia.com/exhibit/ice-age-animals/beringian-lion</a:t>
            </a:r>
            <a:r>
              <a:rPr lang="en-US" dirty="0" smtClean="0"/>
              <a:t> </a:t>
            </a:r>
            <a:r>
              <a:rPr lang="en-US" u="sng" dirty="0" smtClean="0">
                <a:hlinkClick r:id="rId27"/>
              </a:rPr>
              <a:t>https://www.blm.gov/programs/national-conservation-lands/national-monuments/oregon-washington/san-juan-islands</a:t>
            </a:r>
            <a:r>
              <a:rPr lang="en-US" dirty="0" smtClean="0"/>
              <a:t> </a:t>
            </a:r>
            <a:r>
              <a:rPr lang="en-US" u="sng" dirty="0" smtClean="0">
                <a:hlinkClick r:id="rId28"/>
              </a:rPr>
              <a:t>https://www.blm.gov/sites/blm.gov/files/documents/files/San_Juan_Islands_20x28_Update080818.pdf</a:t>
            </a:r>
            <a:r>
              <a:rPr lang="en-US" dirty="0" smtClean="0"/>
              <a:t> </a:t>
            </a:r>
            <a:r>
              <a:rPr lang="en-US" u="sng" dirty="0" smtClean="0">
                <a:hlinkClick r:id="rId29"/>
              </a:rPr>
              <a:t>https://www.britannica.com/biography/George-Vancouver</a:t>
            </a:r>
            <a:r>
              <a:rPr lang="en-US" dirty="0" smtClean="0"/>
              <a:t> </a:t>
            </a:r>
            <a:r>
              <a:rPr lang="en-US" u="sng" dirty="0" smtClean="0">
                <a:hlinkClick r:id="rId30"/>
              </a:rPr>
              <a:t>https://www.frontiersin.org/articles/10.3389/fevo.2022.903795/full</a:t>
            </a:r>
            <a:r>
              <a:rPr lang="en-US" dirty="0" smtClean="0"/>
              <a:t> </a:t>
            </a:r>
            <a:r>
              <a:rPr lang="en-US" u="sng" dirty="0" smtClean="0">
                <a:hlinkClick r:id="rId31"/>
              </a:rPr>
              <a:t>https://www.historyfiles.co.uk/FeaturesAmericas/PrehistoricFirstHumans02.htm</a:t>
            </a:r>
            <a:r>
              <a:rPr lang="en-US" dirty="0" smtClean="0"/>
              <a:t> </a:t>
            </a:r>
            <a:r>
              <a:rPr lang="en-US" u="sng" dirty="0" smtClean="0">
                <a:hlinkClick r:id="rId32"/>
              </a:rPr>
              <a:t>https://www.legacy.com/amp/obituaries/times-standard/17965111</a:t>
            </a:r>
            <a:r>
              <a:rPr lang="en-US" dirty="0" smtClean="0"/>
              <a:t> </a:t>
            </a:r>
            <a:r>
              <a:rPr lang="en-US" u="sng" dirty="0" smtClean="0">
                <a:hlinkClick r:id="rId33"/>
              </a:rPr>
              <a:t>https://www.nps.gov/articles/000/lucinda-j-davis.htm</a:t>
            </a:r>
            <a:r>
              <a:rPr lang="en-US" dirty="0" smtClean="0"/>
              <a:t> </a:t>
            </a:r>
            <a:r>
              <a:rPr lang="en-US" u="sng" dirty="0" smtClean="0">
                <a:hlinkClick r:id="rId34"/>
              </a:rPr>
              <a:t>https://www.nps.gov/cabr/learn/historyculture/juan-rodriguez-cabrillo.htm</a:t>
            </a:r>
            <a:r>
              <a:rPr lang="en-US" dirty="0" smtClean="0"/>
              <a:t> </a:t>
            </a:r>
            <a:r>
              <a:rPr lang="en-US" u="sng" dirty="0" smtClean="0">
                <a:hlinkClick r:id="rId35"/>
              </a:rPr>
              <a:t>https://www.nps.gov/jotr/learn/historyculture/mhoyt.htm</a:t>
            </a:r>
            <a:r>
              <a:rPr lang="en-US" dirty="0" smtClean="0"/>
              <a:t> </a:t>
            </a:r>
            <a:r>
              <a:rPr lang="en-US" u="sng" dirty="0" smtClean="0">
                <a:hlinkClick r:id="rId36"/>
              </a:rPr>
              <a:t>https://www.nps.gov/orca/learn/historyculture/elijah-davidson.htmhttps://www.nps.gov/yose/learn/historyculture/muir.htm</a:t>
            </a:r>
            <a:r>
              <a:rPr lang="en-US" dirty="0" smtClean="0"/>
              <a:t> </a:t>
            </a:r>
            <a:r>
              <a:rPr lang="en-US" u="sng" dirty="0" smtClean="0">
                <a:hlinkClick r:id="rId37"/>
              </a:rPr>
              <a:t>https://www.nps.gov/people/po-alima-peter-friday.htm</a:t>
            </a:r>
            <a:r>
              <a:rPr lang="en-US" dirty="0" smtClean="0"/>
              <a:t> </a:t>
            </a:r>
            <a:r>
              <a:rPr lang="en-US" u="sng" dirty="0" smtClean="0">
                <a:hlinkClick r:id="rId38"/>
              </a:rPr>
              <a:t>https://www.nps.gov/seki/learn/historyculture/young.htm</a:t>
            </a:r>
            <a:r>
              <a:rPr lang="en-US" dirty="0" smtClean="0"/>
              <a:t> </a:t>
            </a:r>
            <a:r>
              <a:rPr lang="en-US" u="sng" dirty="0" smtClean="0">
                <a:hlinkClick r:id="rId39"/>
              </a:rPr>
              <a:t>https://www.nps.gov/subjects/geology/plate-tectonics-accreted-terranes.htm</a:t>
            </a:r>
            <a:r>
              <a:rPr lang="en-US" dirty="0" smtClean="0"/>
              <a:t> </a:t>
            </a:r>
            <a:r>
              <a:rPr lang="en-US" u="sng" dirty="0" smtClean="0">
                <a:hlinkClick r:id="rId40"/>
              </a:rPr>
              <a:t>https://www.researchgate.net/figure/Physiographic-map-of-North-America-with-locations-of-Paleoindian-occupation-sites-that_fig3_328851279</a:t>
            </a:r>
            <a:r>
              <a:rPr lang="en-US" dirty="0" smtClean="0"/>
              <a:t> </a:t>
            </a:r>
            <a:r>
              <a:rPr lang="en-US" u="sng" dirty="0" smtClean="0">
                <a:hlinkClick r:id="rId41"/>
              </a:rPr>
              <a:t>https://www.usatoday.com/story/news/nation/2022/08/03/when-did-humans-settle-north-america/10223278002/</a:t>
            </a:r>
            <a:r>
              <a:rPr lang="en-US" dirty="0" smtClean="0"/>
              <a:t> </a:t>
            </a:r>
            <a:r>
              <a:rPr lang="en-US" u="sng" dirty="0" smtClean="0">
                <a:hlinkClick r:id="rId42"/>
              </a:rPr>
              <a:t>https://www.virginiaplaces.org/nativeamerican/paleoindians.html</a:t>
            </a:r>
            <a:r>
              <a:rPr lang="en-US" dirty="0" smtClean="0"/>
              <a:t> </a:t>
            </a:r>
            <a:r>
              <a:rPr lang="en-US" u="sng" dirty="0" smtClean="0">
                <a:hlinkClick r:id="rId43"/>
              </a:rPr>
              <a:t>https://www.virginiaplaces.org/regions/physio.html</a:t>
            </a:r>
            <a:r>
              <a:rPr lang="en-US" dirty="0" smtClean="0"/>
              <a:t> </a:t>
            </a:r>
            <a:r>
              <a:rPr lang="en-US" u="sng" dirty="0" smtClean="0">
                <a:hlinkClick r:id="rId44"/>
              </a:rPr>
              <a:t>https://www.youtube.com/watch?v=qmboAKlV6zg</a:t>
            </a:r>
            <a:r>
              <a:rPr lang="en-US" dirty="0" smtClean="0"/>
              <a:t> </a:t>
            </a:r>
          </a:p>
          <a:p>
            <a:endParaRPr lang="en-US" b="1" dirty="0" smtClean="0">
              <a:solidFill>
                <a:srgbClr val="0070C0"/>
              </a:solidFill>
              <a:latin typeface="Arial"/>
              <a:cs typeface="Calibri"/>
            </a:endParaRPr>
          </a:p>
        </p:txBody>
      </p:sp>
      <p:pic>
        <p:nvPicPr>
          <p:cNvPr id="150530" name="Picture 2" descr="Fairy"/>
          <p:cNvPicPr>
            <a:picLocks noChangeAspect="1" noChangeArrowheads="1"/>
          </p:cNvPicPr>
          <p:nvPr/>
        </p:nvPicPr>
        <p:blipFill>
          <a:blip r:embed="rId45"/>
          <a:srcRect/>
          <a:stretch>
            <a:fillRect/>
          </a:stretch>
        </p:blipFill>
        <p:spPr bwMode="auto">
          <a:xfrm>
            <a:off x="155575" y="-136525"/>
            <a:ext cx="9525" cy="9525"/>
          </a:xfrm>
          <a:prstGeom prst="rect">
            <a:avLst/>
          </a:prstGeom>
          <a:noFill/>
        </p:spPr>
      </p:pic>
      <p:pic>
        <p:nvPicPr>
          <p:cNvPr id="13" name="spring-cheer-15342.mp3">
            <a:hlinkClick r:id="" action="ppaction://media"/>
          </p:cNvPr>
          <p:cNvPicPr>
            <a:picLocks noRot="1" noChangeAspect="1"/>
          </p:cNvPicPr>
          <p:nvPr>
            <a:audioFile r:link="rId1"/>
          </p:nvPr>
        </p:nvPicPr>
        <p:blipFill>
          <a:blip r:embed="rId46" cstate="print"/>
          <a:stretch>
            <a:fillRect/>
          </a:stretch>
        </p:blipFill>
        <p:spPr>
          <a:xfrm>
            <a:off x="10347325" y="3306763"/>
            <a:ext cx="244475" cy="244475"/>
          </a:xfrm>
          <a:prstGeom prst="rect">
            <a:avLst/>
          </a:prstGeom>
        </p:spPr>
      </p:pic>
      <p:sp useBgFill="1">
        <p:nvSpPr>
          <p:cNvPr id="15" name="TextBox 14"/>
          <p:cNvSpPr txBox="1"/>
          <p:nvPr/>
        </p:nvSpPr>
        <p:spPr>
          <a:xfrm>
            <a:off x="0" y="5943600"/>
            <a:ext cx="9144000" cy="25853231"/>
          </a:xfrm>
          <a:prstGeom prst="rect">
            <a:avLst/>
          </a:prstGeom>
        </p:spPr>
        <p:txBody>
          <a:bodyPr wrap="square" rtlCol="0">
            <a:spAutoFit/>
          </a:bodyPr>
          <a:lstStyle/>
          <a:p>
            <a:r>
              <a:rPr lang="en-US" dirty="0" smtClean="0"/>
              <a:t>https://www.usgs.gov/publications/eastern-california-shear-zone-northward-extension-southern-san-andreas-fault https://en.wikipedia.org/wiki/Sierra_Nevada https://www.quora.com/What-is-the-world-s-tallest-mountain?no_redirect=1 https://vimeo.com/25686844 https://www.quora.com/How-geologically-do-the-Sierra-Nevada-mountains-look-different-from-the-Inyo-White-Mountains https://www.quora.com/What-is-the-Eastern-California-shear-zone?share=1 https://pubs.geoscienceworld.org/books/book/919/chapter-abstract/4816651/Active-tectonics-of-the-eastern-California-shear?redirectedFrom=fulltext https://opentextbc.ca/geology/wp-content/uploads/sites/110/2015/08/reverse-normal-and-strike-slip-faults.png https://www.scec.org/publication/1131 https://agupubs.onlinelibrary.wiley.com/action/downloadSupplement?doi=10.1002%2F2015JB012678&amp;file=jgrb51523-sup-0001-SuppInfo.pdf https://agupubs.onlinelibrary.wiley.com/doi/full/10.1002/2015JB012678 https://www.usgs.gov/publications/eastern-california-shear-zone-northward-extension-southern-san-andreas-fault https://www.sciencedaily.com/releases/2005/10/051019002624.htm https://written-in-stone-seen-through-my-lens.blogspot.com/search/label/Basin and Range https://en.wikipedia.org/wiki/Basin_and_Range_Province https://www.researchgate.net/profile/Robert-Lillie https://daynamann43.blogspot.com/2019/09/pdf-parks-and-plates-geology-of-our.html https://www.ebay.com/sch/i.html?_from=R40&amp;_trksid=p2380057.m570.l1313&amp;_nkw=Parks+and+Plates%3A+The+Geology+of+Our+National+Parks%2C+Monuments%2C+and+Seashores&amp;_sacat=0 https://americastectonics.weebly.com/juan-de-fuca-explorer-and-gorda-plates.html  https://www.universetoday.com/75895/why-is-the-center-of-the-earth-hot/  https://en.wikipedia.org/wiki/Pacific_Border_province#/media/File:Physiographic_Provinces_48_Conterminous_US-v1.svg  https://en.wikipedia.org/wiki/Klamath_Mountains  https://earthathome.org/hoe/w/topography-pb/  https://en.wikipedia.org/wiki/Geologic_timeline_of_Western_North_America  https://www.burkemuseum.org/geo_history_wa/New%20Lands%20Along%20an%20Old%20Coast%20v.2.7.htm  https://www.researchgate.net/publication/223343165_Mesozoic_evolution_of_exotic_terranes_and_marginal_seas_western_North_America  https://www.researchgate.net/publication/269633414_Mesozoic_assembly_of_the_North_American_Cordillera  https://www.researchgate.net/publication/283298636_Dismemberment_and_northward_migration_of_the_Cordilleran_orogen_Baja-BC_resolved  https://en.wikipedia.org/wiki/North_American_Cordillera  https://en.wikipedia.org/wiki/Intermontane_Plate  https://en.wikipedia.org/wiki/Pacific_Northwest  https://en.wikipedia.org/wiki/Western_North_America https://youtu.be/fibDx4CDNRc  https://earthathome.org/hoe/w/topography-pb/  https://www.nps.gov/articles/cascadesierra.htm  https://en.wikipedia.org/wiki/Geologic_timeline_of_Western_North_America  https://en.wikipedia.org/wiki/Pacific_Plate  https://en.wikipedia.org/wiki/Farallon_Plate  https://en.wikipedia.org/wiki/Klamath_Mountains  https://www.nps.gov/articles/pacificborderprovince.htm  https://duckduckgo.com/?q=PHYSIOGRAPHIC+SECTION+PACIFIC+PROVINCE&amp;atb=v314-1&amp;ia=web  https://www.nps.gov/subjects/geology/tectonic-landforms.htm  https://www.nps.gov/subjects/geology/plate-tectonics.htm  https://www.nps.gov/subjects/geology/plate-tectonics-inner-earth-model.htm  http://www-udc.ig.utexas.edu/external/plates/recons.htm  https://repositories.lib.utexas.edu/handle/2152/65408  https://duckduckgo.com/?q=Atlas+of+Plate+Reconstructions+750+Ma+to+Present+Day&amp;atb=v314-1&amp;ia=web  https://en.wikipedia.org/wiki/Pacific_Border_province#/media/File:Physiographic_Provinces_48_Conterminous_US-v1.svg  https://www.nps.gov/subjects/geology/plate-tectonics-continental-hotspots.htm https://www.nps.gov/subjects/geology/plate-tectonics-oceanic-hotspots.htm  https://www.nps.gov/subjects/geology/plate-tectonics-transform-plate-boundaries.htm https://www.nps.gov/subjects/geology/plate-tectonics.htm  https://www.nps.gov/subjects/geology/plate-tectonics-passive-continental-margins.htm https://www.nps.gov/subjects/geology/plate-tectonics-tectonic-settings-of-nps-sites-master-list.htm#collapseCollapsible1580945848951 https://www.nps.gov/subjects/geology/plate-tectonics-divergent-plate-boundaries.htm https://www.nps.gov/subjects/geology/plate-tectonics-continental-rift.htm  https://www.nps.gov/subjects/geology/plate-tectonics-divergent-plate-boundaries.htm https://www.nps.gov/subjects/geology/plate-tectonics-convergent-plate-boundaries.htm https://www.nps.gov/subjects/geology/plate-tectonics-collisional-mountain-ranges.htm https://www.nps.gov/subjects/geology/plate-tectonics-accreted-terranes.htm https://www.nps.gov/subjects/geology/plate-tectonics-subduction-zones.htm https://en.wikipedia.org/wiki/Pacific_Coast_Ranges#Major_icefields  https://home.nps.gov/articles/nps-geodiversity-atlas-oregon-caves-national-monument-preserve-oregon.htm  https://cdn.shopify.com/s/files/1/2470/7498/products/Oregon-Hand-Painted-Map_2048x.jpg?v=1594418299  https://duckduckgo.com/?q=map+oregon+national+parks&amp;atb=v314-1&amp;ia=web  https://www.nps.gov/articles/cascadesierra.htm  https://www.nps.gov/articles/pacificborderprovince.htm https://en.wikipedia.org/wiki/Pacific_Coast_Ranges#Major_icefields  https://www.researchgate.net/search.Search.html?query=Bedrock+geology+and+tectonic+evolution+of+the+Wrangellia%2C+Peninsular%2C+and+Chugach+terranes+along+the+Trans-Alaska+Crustal+Transect+in+the+Chugach+Mountains+and+southern+Copper+River+Basin%2C+Alaska&amp;type=publication  https://www.nps.gov/glba/learn/nature/tectonic-terranes-of-glacier-bay.htm  https://keckgeology.org/2013/11/tectonic-evolution-of-the-chugach-prince-william-terrane-south-central-alaska-4/  http://geology.teacherfriendlyguide.org/index.php/rocks-w/rocks-region6-w  http://geology.teacherfriendlyguide.org/index.php/rocks-w/rocks-region4-w  file:///C:/Users/romer/Downloads/Pechaetal2016YTT.pdf https://www.researchgate.net/publication/305629738_Detrital_zircon_U-Pb_geochronology_and_Hf_isotope_geochemistry_of_the_Yukon-Tanana_terrane_Coast_Mountains_southeast_Alaska  http://mstecker.com/images/NorthAmerica/Alaska/AlaskaHP/alaskamap1d.JPG  https://en.wikipedia.org/wiki/Geology_of_Alaska  http://www.affairsguru.com/wp-content/uploads/2019/01/North-America.jpg  https://en.wikipedia.org/wiki/Cascade-Sierra_province  https://gotbooks.miracosta.edu/geology/images2/provinces_names_large.jpg  https://en.wikipedia.org/wiki/Beringia#/media/File:Beringia_land_bridge-noaagov.gif </a:t>
            </a:r>
            <a:endParaRPr lang="en-US" dirty="0"/>
          </a:p>
        </p:txBody>
      </p:sp>
      <p:grpSp>
        <p:nvGrpSpPr>
          <p:cNvPr id="12" name="Group 11"/>
          <p:cNvGrpSpPr/>
          <p:nvPr/>
        </p:nvGrpSpPr>
        <p:grpSpPr>
          <a:xfrm>
            <a:off x="353949" y="921603"/>
            <a:ext cx="7716431" cy="5500084"/>
            <a:chOff x="353949" y="921603"/>
            <a:chExt cx="7716431" cy="5500084"/>
          </a:xfrm>
        </p:grpSpPr>
        <p:grpSp>
          <p:nvGrpSpPr>
            <p:cNvPr id="9" name="Group 8"/>
            <p:cNvGrpSpPr>
              <a:grpSpLocks noChangeAspect="1"/>
            </p:cNvGrpSpPr>
            <p:nvPr/>
          </p:nvGrpSpPr>
          <p:grpSpPr>
            <a:xfrm rot="20732811">
              <a:off x="3112885" y="1464192"/>
              <a:ext cx="4957495" cy="4957495"/>
              <a:chOff x="3517642" y="2709487"/>
              <a:chExt cx="3543300" cy="3543300"/>
            </a:xfrm>
          </p:grpSpPr>
          <p:pic>
            <p:nvPicPr>
              <p:cNvPr id="150531" name="Picture 3"/>
              <p:cNvPicPr>
                <a:picLocks noChangeAspect="1" noChangeArrowheads="1"/>
              </p:cNvPicPr>
              <p:nvPr/>
            </p:nvPicPr>
            <p:blipFill>
              <a:blip r:embed="rId47" cstate="print"/>
              <a:srcRect/>
              <a:stretch>
                <a:fillRect/>
              </a:stretch>
            </p:blipFill>
            <p:spPr bwMode="auto">
              <a:xfrm>
                <a:off x="3517642" y="2709487"/>
                <a:ext cx="3543300" cy="3543300"/>
              </a:xfrm>
              <a:prstGeom prst="rect">
                <a:avLst/>
              </a:prstGeom>
              <a:noFill/>
              <a:ln w="50800">
                <a:solidFill>
                  <a:schemeClr val="tx1">
                    <a:lumMod val="85000"/>
                    <a:lumOff val="15000"/>
                  </a:schemeClr>
                </a:solidFill>
                <a:miter lim="800000"/>
                <a:headEnd/>
                <a:tailEnd/>
              </a:ln>
              <a:effectLst>
                <a:outerShdw dist="88900" dir="2400000" algn="ctr" rotWithShape="0">
                  <a:schemeClr val="tx1">
                    <a:lumMod val="75000"/>
                    <a:lumOff val="25000"/>
                  </a:schemeClr>
                </a:outerShdw>
              </a:effectLst>
            </p:spPr>
          </p:pic>
          <p:sp>
            <p:nvSpPr>
              <p:cNvPr id="8" name="TextBox 7"/>
              <p:cNvSpPr txBox="1"/>
              <p:nvPr/>
            </p:nvSpPr>
            <p:spPr>
              <a:xfrm>
                <a:off x="3847242" y="2709948"/>
                <a:ext cx="2381044" cy="461956"/>
              </a:xfrm>
              <a:prstGeom prst="rect">
                <a:avLst/>
              </a:prstGeom>
              <a:noFill/>
            </p:spPr>
            <p:txBody>
              <a:bodyPr wrap="none" rtlCol="0">
                <a:spAutoFit/>
              </a:bodyPr>
              <a:lstStyle/>
              <a:p>
                <a:r>
                  <a:rPr lang="en-US" sz="3600" b="1" dirty="0" smtClean="0">
                    <a:ln>
                      <a:solidFill>
                        <a:srgbClr val="006699"/>
                      </a:solidFill>
                    </a:ln>
                    <a:solidFill>
                      <a:schemeClr val="accent1">
                        <a:lumMod val="75000"/>
                      </a:schemeClr>
                    </a:solidFill>
                    <a:latin typeface="Bradley Hand ITC" pitchFamily="66" charset="0"/>
                  </a:rPr>
                  <a:t>Serge </a:t>
                </a:r>
                <a:r>
                  <a:rPr lang="en-US" sz="3600" b="1" dirty="0" err="1" smtClean="0">
                    <a:ln>
                      <a:solidFill>
                        <a:srgbClr val="006699"/>
                      </a:solidFill>
                    </a:ln>
                    <a:solidFill>
                      <a:schemeClr val="accent1">
                        <a:lumMod val="75000"/>
                      </a:schemeClr>
                    </a:solidFill>
                    <a:latin typeface="Bradley Hand ITC" pitchFamily="66" charset="0"/>
                  </a:rPr>
                  <a:t>Quadrado</a:t>
                </a:r>
                <a:endParaRPr lang="en-US" sz="3600" b="1" dirty="0">
                  <a:ln>
                    <a:solidFill>
                      <a:srgbClr val="006699"/>
                    </a:solidFill>
                  </a:ln>
                  <a:solidFill>
                    <a:schemeClr val="accent1">
                      <a:lumMod val="75000"/>
                    </a:schemeClr>
                  </a:solidFill>
                  <a:latin typeface="Bradley Hand ITC" pitchFamily="66" charset="0"/>
                </a:endParaRPr>
              </a:p>
            </p:txBody>
          </p:sp>
        </p:grpSp>
        <p:sp>
          <p:nvSpPr>
            <p:cNvPr id="11" name="TextBox 10"/>
            <p:cNvSpPr txBox="1"/>
            <p:nvPr/>
          </p:nvSpPr>
          <p:spPr>
            <a:xfrm>
              <a:off x="353949" y="921603"/>
              <a:ext cx="3913251" cy="830997"/>
            </a:xfrm>
            <a:prstGeom prst="rect">
              <a:avLst/>
            </a:prstGeom>
            <a:noFill/>
          </p:spPr>
          <p:txBody>
            <a:bodyPr wrap="none" rtlCol="0">
              <a:spAutoFit/>
            </a:bodyPr>
            <a:lstStyle/>
            <a:p>
              <a:r>
                <a:rPr lang="en-US" sz="4800" b="1" dirty="0" smtClean="0">
                  <a:solidFill>
                    <a:srgbClr val="F4B5AA"/>
                  </a:solidFill>
                  <a:effectLst>
                    <a:outerShdw dist="50800" dir="7800000" algn="ctr" rotWithShape="0">
                      <a:schemeClr val="tx2">
                        <a:lumMod val="75000"/>
                      </a:schemeClr>
                    </a:outerShdw>
                  </a:effectLst>
                  <a:latin typeface="Tempus Sans ITC" pitchFamily="82" charset="0"/>
                </a:rPr>
                <a:t>“Spring Cheer”</a:t>
              </a:r>
              <a:endParaRPr lang="en-US" sz="4800" b="1" dirty="0">
                <a:solidFill>
                  <a:srgbClr val="F4B5AA"/>
                </a:solidFill>
                <a:effectLst>
                  <a:outerShdw dist="50800" dir="7800000" algn="ctr" rotWithShape="0">
                    <a:schemeClr val="tx2">
                      <a:lumMod val="75000"/>
                    </a:schemeClr>
                  </a:outerShdw>
                </a:effectLst>
                <a:latin typeface="Tempus Sans ITC" pitchFamily="82" charset="0"/>
              </a:endParaRPr>
            </a:p>
          </p:txBody>
        </p:sp>
      </p:grpSp>
      <p:sp useBgFill="1">
        <p:nvSpPr>
          <p:cNvPr id="3" name="TextBox 2"/>
          <p:cNvSpPr txBox="1"/>
          <p:nvPr/>
        </p:nvSpPr>
        <p:spPr>
          <a:xfrm>
            <a:off x="0" y="0"/>
            <a:ext cx="9144000" cy="707886"/>
          </a:xfrm>
          <a:prstGeom prst="rect">
            <a:avLst/>
          </a:prstGeom>
          <a:ln w="50800">
            <a:solidFill>
              <a:schemeClr val="tx1"/>
            </a:solidFill>
          </a:ln>
        </p:spPr>
        <p:txBody>
          <a:bodyPr wrap="square" rtlCol="0">
            <a:spAutoFit/>
          </a:bodyPr>
          <a:lstStyle/>
          <a:p>
            <a:pPr algn="ctr"/>
            <a:r>
              <a:rPr lang="en-US" sz="4000" b="1" dirty="0" smtClean="0"/>
              <a:t>WEBSITE:  www.VagabondGeology.com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027" fill="hold"/>
                                        <p:tgtEl>
                                          <p:spTgt spid="13"/>
                                        </p:tgtEl>
                                      </p:cBhvr>
                                    </p:cmd>
                                  </p:childTnLst>
                                </p:cTn>
                              </p:par>
                              <p:par>
                                <p:cTn id="7" presetID="10" presetClass="entr" presetSubtype="0" fill="hold" grpId="0" nodeType="withEffect">
                                  <p:stCondLst>
                                    <p:cond delay="0"/>
                                  </p:stCondLst>
                                  <p:childTnLst>
                                    <p:set>
                                      <p:cBhvr>
                                        <p:cTn id="8" dur="1" fill="hold">
                                          <p:stCondLst>
                                            <p:cond delay="0"/>
                                          </p:stCondLst>
                                        </p:cTn>
                                        <p:tgtEl>
                                          <p:spTgt spid="1025"/>
                                        </p:tgtEl>
                                        <p:attrNameLst>
                                          <p:attrName>style.visibility</p:attrName>
                                        </p:attrNameLst>
                                      </p:cBhvr>
                                      <p:to>
                                        <p:strVal val="visible"/>
                                      </p:to>
                                    </p:set>
                                    <p:animEffect transition="in" filter="fade">
                                      <p:cBhvr>
                                        <p:cTn id="9" dur="1000"/>
                                        <p:tgtEl>
                                          <p:spTgt spid="1025"/>
                                        </p:tgtEl>
                                      </p:cBhvr>
                                    </p:animEffect>
                                  </p:childTnLst>
                                </p:cTn>
                              </p:par>
                              <p:par>
                                <p:cTn id="10" presetID="64" presetClass="path" presetSubtype="0" accel="50000" fill="hold" grpId="1" nodeType="withEffect">
                                  <p:stCondLst>
                                    <p:cond delay="1000"/>
                                  </p:stCondLst>
                                  <p:childTnLst>
                                    <p:animMotion origin="layout" path="M 0 -7.40741E-7 L -0.00833 -1.27824 " pathEditMode="relative" rAng="0" ptsTypes="AA">
                                      <p:cBhvr>
                                        <p:cTn id="11" dur="18000" fill="hold"/>
                                        <p:tgtEl>
                                          <p:spTgt spid="1025"/>
                                        </p:tgtEl>
                                        <p:attrNameLst>
                                          <p:attrName>ppt_x</p:attrName>
                                          <p:attrName>ppt_y</p:attrName>
                                        </p:attrNameLst>
                                      </p:cBhvr>
                                      <p:rCtr x="-4" y="-639"/>
                                    </p:animMotion>
                                  </p:childTnLst>
                                </p:cTn>
                              </p:par>
                              <p:par>
                                <p:cTn id="12" presetID="10" presetClass="exit" presetSubtype="0" fill="hold" grpId="2" nodeType="withEffect">
                                  <p:stCondLst>
                                    <p:cond delay="22000"/>
                                  </p:stCondLst>
                                  <p:childTnLst>
                                    <p:animEffect transition="out" filter="fade">
                                      <p:cBhvr>
                                        <p:cTn id="13" dur="2000"/>
                                        <p:tgtEl>
                                          <p:spTgt spid="1025"/>
                                        </p:tgtEl>
                                      </p:cBhvr>
                                    </p:animEffect>
                                    <p:set>
                                      <p:cBhvr>
                                        <p:cTn id="14" dur="1" fill="hold">
                                          <p:stCondLst>
                                            <p:cond delay="1999"/>
                                          </p:stCondLst>
                                        </p:cTn>
                                        <p:tgtEl>
                                          <p:spTgt spid="1025"/>
                                        </p:tgtEl>
                                        <p:attrNameLst>
                                          <p:attrName>style.visibility</p:attrName>
                                        </p:attrNameLst>
                                      </p:cBhvr>
                                      <p:to>
                                        <p:strVal val="hidden"/>
                                      </p:to>
                                    </p:set>
                                  </p:childTnLst>
                                </p:cTn>
                              </p:par>
                              <p:par>
                                <p:cTn id="15" presetID="10" presetClass="entr" presetSubtype="0" fill="hold" grpId="0" nodeType="withEffect">
                                  <p:stCondLst>
                                    <p:cond delay="2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par>
                                <p:cTn id="18" presetID="64" presetClass="path" presetSubtype="0" decel="50000" fill="hold" grpId="1" nodeType="withEffect">
                                  <p:stCondLst>
                                    <p:cond delay="21000"/>
                                  </p:stCondLst>
                                  <p:childTnLst>
                                    <p:animMotion origin="layout" path="M 0 -4.10422E-6 L -0.00833 -2.92875 " pathEditMode="relative" rAng="0" ptsTypes="AA">
                                      <p:cBhvr>
                                        <p:cTn id="19" dur="18000" fill="hold"/>
                                        <p:tgtEl>
                                          <p:spTgt spid="15"/>
                                        </p:tgtEl>
                                        <p:attrNameLst>
                                          <p:attrName>ppt_x</p:attrName>
                                          <p:attrName>ppt_y</p:attrName>
                                        </p:attrNameLst>
                                      </p:cBhvr>
                                      <p:rCtr x="-4" y="-1464"/>
                                    </p:animMotion>
                                  </p:childTnLst>
                                </p:cTn>
                              </p:par>
                              <p:par>
                                <p:cTn id="20" presetID="10" presetClass="exit" presetSubtype="0" fill="hold" grpId="2" nodeType="withEffect">
                                  <p:stCondLst>
                                    <p:cond delay="43000"/>
                                  </p:stCondLst>
                                  <p:childTnLst>
                                    <p:animEffect transition="out" filter="fade">
                                      <p:cBhvr>
                                        <p:cTn id="21" dur="2000"/>
                                        <p:tgtEl>
                                          <p:spTgt spid="15"/>
                                        </p:tgtEl>
                                      </p:cBhvr>
                                    </p:animEffect>
                                    <p:set>
                                      <p:cBhvr>
                                        <p:cTn id="22" dur="1" fill="hold">
                                          <p:stCondLst>
                                            <p:cond delay="1999"/>
                                          </p:stCondLst>
                                        </p:cTn>
                                        <p:tgtEl>
                                          <p:spTgt spid="15"/>
                                        </p:tgtEl>
                                        <p:attrNameLst>
                                          <p:attrName>style.visibility</p:attrName>
                                        </p:attrNameLst>
                                      </p:cBhvr>
                                      <p:to>
                                        <p:strVal val="hidden"/>
                                      </p:to>
                                    </p:set>
                                  </p:childTnLst>
                                </p:cTn>
                              </p:par>
                              <p:par>
                                <p:cTn id="23" presetID="10" presetClass="entr" presetSubtype="0" fill="hold" nodeType="withEffect">
                                  <p:stCondLst>
                                    <p:cond delay="440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025" grpId="0" animBg="1"/>
      <p:bldP spid="1025" grpId="1" animBg="1"/>
      <p:bldP spid="1025" grpId="2" animBg="1"/>
      <p:bldP spid="15" grpId="0" animBg="1"/>
      <p:bldP spid="15" grpId="1" animBg="1"/>
      <p:bldP spid="15" grpId="2" animBg="1"/>
    </p:bldLst>
  </p:timing>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USE OF COPYRIGHTED MATERIALS</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9372600" y="1524000"/>
            <a:ext cx="6775450" cy="3486150"/>
          </a:xfrm>
          <a:prstGeom prst="rect">
            <a:avLst/>
          </a:prstGeom>
          <a:noFill/>
          <a:ln w="9525">
            <a:noFill/>
            <a:miter lim="800000"/>
            <a:headEnd/>
            <a:tailEnd/>
          </a:ln>
        </p:spPr>
      </p:pic>
      <p:sp>
        <p:nvSpPr>
          <p:cNvPr id="4" name="TextBox 3"/>
          <p:cNvSpPr txBox="1"/>
          <p:nvPr/>
        </p:nvSpPr>
        <p:spPr>
          <a:xfrm>
            <a:off x="381000" y="914400"/>
            <a:ext cx="8382000" cy="4955203"/>
          </a:xfrm>
          <a:prstGeom prst="rect">
            <a:avLst/>
          </a:prstGeom>
          <a:solidFill>
            <a:schemeClr val="tx1"/>
          </a:solidFill>
        </p:spPr>
        <p:txBody>
          <a:bodyPr wrap="square" rtlCol="0">
            <a:spAutoFit/>
          </a:bodyPr>
          <a:lstStyle/>
          <a:p>
            <a:pPr algn="ctr"/>
            <a:r>
              <a:rPr lang="en-US" sz="2800" dirty="0" smtClean="0">
                <a:solidFill>
                  <a:schemeClr val="bg1"/>
                </a:solidFill>
              </a:rPr>
              <a:t>FAIR USE NOTICE</a:t>
            </a:r>
          </a:p>
          <a:p>
            <a:endParaRPr lang="en-US" dirty="0" smtClean="0">
              <a:solidFill>
                <a:schemeClr val="bg1"/>
              </a:solidFill>
            </a:endParaRPr>
          </a:p>
          <a:p>
            <a:r>
              <a:rPr lang="en-US" dirty="0" smtClean="0">
                <a:solidFill>
                  <a:schemeClr val="bg1"/>
                </a:solidFill>
              </a:rPr>
              <a:t>This lecture may make use of copyrighted material the use of which has not always been specifically authorized by the copyright owner.  This constitutes a “fair use” of any such copyrighted material as provided for in Section 107 of the US Copyright law.</a:t>
            </a:r>
          </a:p>
          <a:p>
            <a:endParaRPr lang="en-US" dirty="0" smtClean="0">
              <a:solidFill>
                <a:schemeClr val="bg1"/>
              </a:solidFill>
            </a:endParaRPr>
          </a:p>
          <a:p>
            <a:r>
              <a:rPr lang="en-US" dirty="0" smtClean="0">
                <a:solidFill>
                  <a:schemeClr val="bg1"/>
                </a:solidFill>
              </a:rPr>
              <a:t>In accordance with Title 17 U.S.C., Section 107, the material in this lecture is offered publicly and without profit, to our class attendees and to the public users of the internet for comment and nonprofit educational and informational purposes.</a:t>
            </a:r>
          </a:p>
          <a:p>
            <a:endParaRPr lang="en-US" dirty="0" smtClean="0">
              <a:solidFill>
                <a:schemeClr val="bg1"/>
              </a:solidFill>
            </a:endParaRPr>
          </a:p>
          <a:p>
            <a:r>
              <a:rPr lang="en-US" dirty="0" smtClean="0">
                <a:solidFill>
                  <a:schemeClr val="bg1"/>
                </a:solidFill>
              </a:rPr>
              <a:t>Copyright Disclaimer Under Section 107 of the Copyright Act 1976, allowance is made for “fair use” for purposes such as criticism, comment, news reporting, teaching, scholarship, and research. Fair use is a use permitted. No copyright(s) is/are claimed. The content is given for Study, Research, and Education purposes.</a:t>
            </a:r>
          </a:p>
          <a:p>
            <a:endParaRPr lang="en-US" dirty="0" smtClean="0">
              <a:solidFill>
                <a:schemeClr val="bg1"/>
              </a:solidFill>
            </a:endParaRPr>
          </a:p>
          <a:p>
            <a:r>
              <a:rPr lang="en-US" dirty="0" smtClean="0">
                <a:solidFill>
                  <a:schemeClr val="bg1"/>
                </a:solidFill>
              </a:rPr>
              <a:t>The lecturer(s) gains no profit from included content, so it falls under “Fair Use” guidelines: https://www.copyright.gov/title17/92chap1.html#107</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000"/>
          <p:cNvPicPr>
            <a:picLocks noChangeAspect="1" noChangeArrowheads="1"/>
          </p:cNvPicPr>
          <p:nvPr/>
        </p:nvPicPr>
        <p:blipFill>
          <a:blip r:embed="rId3" cstate="print"/>
          <a:srcRect/>
          <a:stretch>
            <a:fillRect/>
          </a:stretch>
        </p:blipFill>
        <p:spPr bwMode="auto">
          <a:xfrm>
            <a:off x="2362200" y="1657782"/>
            <a:ext cx="8702675" cy="5605463"/>
          </a:xfrm>
          <a:prstGeom prst="rect">
            <a:avLst/>
          </a:prstGeom>
          <a:noFill/>
          <a:ln w="9525">
            <a:noFill/>
            <a:miter lim="800000"/>
            <a:headEnd/>
            <a:tailEnd/>
          </a:ln>
        </p:spPr>
      </p:pic>
      <p:sp>
        <p:nvSpPr>
          <p:cNvPr id="61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370137" y="383424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3" name="TextBox 12"/>
          <p:cNvSpPr txBox="1"/>
          <p:nvPr/>
        </p:nvSpPr>
        <p:spPr>
          <a:xfrm>
            <a:off x="89940" y="5201587"/>
            <a:ext cx="1382110" cy="830997"/>
          </a:xfrm>
          <a:prstGeom prst="rect">
            <a:avLst/>
          </a:prstGeom>
        </p:spPr>
        <p:txBody>
          <a:bodyPr wrap="none" rtlCol="0">
            <a:spAutoFit/>
          </a:bodyPr>
          <a:lstStyle/>
          <a:p>
            <a:r>
              <a:rPr lang="en-US" sz="2400" b="1" dirty="0" smtClean="0"/>
              <a:t>000 Ma </a:t>
            </a:r>
          </a:p>
          <a:p>
            <a:r>
              <a:rPr lang="en-US" sz="2400" b="1" dirty="0" smtClean="0"/>
              <a:t>present </a:t>
            </a:r>
            <a:endParaRPr lang="en-US" sz="2400" b="1" dirty="0"/>
          </a:p>
        </p:txBody>
      </p:sp>
      <p:grpSp>
        <p:nvGrpSpPr>
          <p:cNvPr id="3" name="Group 13"/>
          <p:cNvGrpSpPr/>
          <p:nvPr/>
        </p:nvGrpSpPr>
        <p:grpSpPr>
          <a:xfrm>
            <a:off x="2895600" y="0"/>
            <a:ext cx="6248400" cy="7010400"/>
            <a:chOff x="2895600" y="0"/>
            <a:chExt cx="6248400" cy="70104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2"/>
          <p:cNvGrpSpPr/>
          <p:nvPr/>
        </p:nvGrpSpPr>
        <p:grpSpPr>
          <a:xfrm>
            <a:off x="0" y="0"/>
            <a:ext cx="9144000" cy="6858000"/>
            <a:chOff x="0" y="0"/>
            <a:chExt cx="9144000" cy="6858000"/>
          </a:xfrm>
        </p:grpSpPr>
        <p:sp>
          <p:nvSpPr>
            <p:cNvPr id="24" name="Rectangle 23"/>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5-Point Star 2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 name="Group 28"/>
          <p:cNvGrpSpPr/>
          <p:nvPr/>
        </p:nvGrpSpPr>
        <p:grpSpPr>
          <a:xfrm>
            <a:off x="2200825" y="3810000"/>
            <a:ext cx="4199976" cy="3048000"/>
            <a:chOff x="6553201" y="573345"/>
            <a:chExt cx="4588985" cy="3048000"/>
          </a:xfrm>
        </p:grpSpPr>
        <p:sp>
          <p:nvSpPr>
            <p:cNvPr id="31" name="TextBox 30"/>
            <p:cNvSpPr txBox="1"/>
            <p:nvPr/>
          </p:nvSpPr>
          <p:spPr>
            <a:xfrm>
              <a:off x="6553201" y="1066800"/>
              <a:ext cx="4588985" cy="255454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outerShdw>
                  </a:effectLst>
                </a:rPr>
                <a:t>The Equator; it will move up or down as the North American Continent goes below or above equator</a:t>
              </a:r>
              <a:endParaRPr lang="en-US" sz="3200" b="1" dirty="0">
                <a:solidFill>
                  <a:schemeClr val="bg1"/>
                </a:solidFill>
                <a:effectLst>
                  <a:outerShdw blurRad="38100" dist="38100" dir="2700000" algn="tl">
                    <a:srgbClr val="000000"/>
                  </a:outerShdw>
                </a:effectLst>
              </a:endParaRPr>
            </a:p>
          </p:txBody>
        </p:sp>
        <p:sp>
          <p:nvSpPr>
            <p:cNvPr id="32" name="Freeform 31"/>
            <p:cNvSpPr/>
            <p:nvPr/>
          </p:nvSpPr>
          <p:spPr>
            <a:xfrm flipH="1" flipV="1">
              <a:off x="10226349" y="573345"/>
              <a:ext cx="499547" cy="838200"/>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7" name="Group 32"/>
          <p:cNvGrpSpPr/>
          <p:nvPr/>
        </p:nvGrpSpPr>
        <p:grpSpPr>
          <a:xfrm>
            <a:off x="4572000" y="950655"/>
            <a:ext cx="4571999" cy="1792545"/>
            <a:chOff x="3896422" y="1066800"/>
            <a:chExt cx="7245766" cy="1792545"/>
          </a:xfrm>
        </p:grpSpPr>
        <p:sp>
          <p:nvSpPr>
            <p:cNvPr id="34" name="TextBox 33"/>
            <p:cNvSpPr txBox="1"/>
            <p:nvPr/>
          </p:nvSpPr>
          <p:spPr>
            <a:xfrm>
              <a:off x="7277779" y="1066800"/>
              <a:ext cx="3864409"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outerShdw>
                  </a:effectLst>
                </a:rPr>
                <a:t>Austin, TX</a:t>
              </a:r>
              <a:endParaRPr lang="en-US" sz="3200" b="1" dirty="0">
                <a:solidFill>
                  <a:schemeClr val="bg1"/>
                </a:solidFill>
                <a:effectLst>
                  <a:outerShdw blurRad="38100" dist="38100" dir="2700000" algn="tl">
                    <a:srgbClr val="000000"/>
                  </a:outerShdw>
                </a:effectLst>
              </a:endParaRPr>
            </a:p>
          </p:txBody>
        </p:sp>
        <p:sp>
          <p:nvSpPr>
            <p:cNvPr id="35" name="Freeform 34"/>
            <p:cNvSpPr/>
            <p:nvPr/>
          </p:nvSpPr>
          <p:spPr>
            <a:xfrm>
              <a:off x="3896422" y="1411545"/>
              <a:ext cx="3139833" cy="1447800"/>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4000"/>
                                  </p:stCondLst>
                                  <p:childTnLst>
                                    <p:animEffect transition="out" filter="fade">
                                      <p:cBhvr>
                                        <p:cTn id="11" dur="1000"/>
                                        <p:tgtEl>
                                          <p:spTgt spid="7"/>
                                        </p:tgtEl>
                                      </p:cBhvr>
                                    </p:animEffect>
                                    <p:set>
                                      <p:cBhvr>
                                        <p:cTn id="12" dur="1" fill="hold">
                                          <p:stCondLst>
                                            <p:cond delay="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4000"/>
                                  </p:stCondLst>
                                  <p:childTnLst>
                                    <p:animEffect transition="out" filter="fade">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000"/>
          <p:cNvPicPr>
            <a:picLocks noChangeAspect="1" noChangeArrowheads="1"/>
          </p:cNvPicPr>
          <p:nvPr/>
        </p:nvPicPr>
        <p:blipFill>
          <a:blip r:embed="rId3" cstate="print"/>
          <a:srcRect/>
          <a:stretch>
            <a:fillRect/>
          </a:stretch>
        </p:blipFill>
        <p:spPr bwMode="auto">
          <a:xfrm>
            <a:off x="2362200" y="1657782"/>
            <a:ext cx="8702675" cy="5605463"/>
          </a:xfrm>
          <a:prstGeom prst="rect">
            <a:avLst/>
          </a:prstGeom>
          <a:noFill/>
          <a:ln w="9525">
            <a:noFill/>
            <a:miter lim="800000"/>
            <a:headEnd/>
            <a:tailEnd/>
          </a:ln>
        </p:spPr>
      </p:pic>
      <p:sp>
        <p:nvSpPr>
          <p:cNvPr id="61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370137" y="383424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3" name="TextBox 12"/>
          <p:cNvSpPr txBox="1"/>
          <p:nvPr/>
        </p:nvSpPr>
        <p:spPr>
          <a:xfrm>
            <a:off x="89940" y="5201587"/>
            <a:ext cx="1382110" cy="830997"/>
          </a:xfrm>
          <a:prstGeom prst="rect">
            <a:avLst/>
          </a:prstGeom>
        </p:spPr>
        <p:txBody>
          <a:bodyPr wrap="none" rtlCol="0">
            <a:spAutoFit/>
          </a:bodyPr>
          <a:lstStyle/>
          <a:p>
            <a:r>
              <a:rPr lang="en-US" sz="2400" b="1" dirty="0" smtClean="0"/>
              <a:t>000 Ma </a:t>
            </a:r>
          </a:p>
          <a:p>
            <a:r>
              <a:rPr lang="en-US" sz="2400" b="1" dirty="0" smtClean="0"/>
              <a:t>present </a:t>
            </a:r>
            <a:endParaRPr lang="en-US" sz="2400" b="1" dirty="0"/>
          </a:p>
        </p:txBody>
      </p:sp>
      <p:grpSp>
        <p:nvGrpSpPr>
          <p:cNvPr id="3" name="Group 13"/>
          <p:cNvGrpSpPr/>
          <p:nvPr/>
        </p:nvGrpSpPr>
        <p:grpSpPr>
          <a:xfrm>
            <a:off x="2895600" y="0"/>
            <a:ext cx="6248400" cy="7010400"/>
            <a:chOff x="2895600" y="0"/>
            <a:chExt cx="6248400" cy="70104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0"/>
          <p:cNvGrpSpPr/>
          <p:nvPr/>
        </p:nvGrpSpPr>
        <p:grpSpPr>
          <a:xfrm>
            <a:off x="0" y="0"/>
            <a:ext cx="9144000" cy="6858000"/>
            <a:chOff x="0" y="0"/>
            <a:chExt cx="9144000" cy="6858000"/>
          </a:xfrm>
        </p:grpSpPr>
        <p:sp>
          <p:nvSpPr>
            <p:cNvPr id="17" name="Rectangle 1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5-Point Star 2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advTm="1000"/>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010"/>
          <p:cNvPicPr>
            <a:picLocks noChangeAspect="1" noChangeArrowheads="1"/>
          </p:cNvPicPr>
          <p:nvPr/>
        </p:nvPicPr>
        <p:blipFill>
          <a:blip r:embed="rId3" cstate="print"/>
          <a:srcRect/>
          <a:stretch>
            <a:fillRect/>
          </a:stretch>
        </p:blipFill>
        <p:spPr bwMode="auto">
          <a:xfrm>
            <a:off x="2315904" y="1664826"/>
            <a:ext cx="8702675" cy="5605463"/>
          </a:xfrm>
          <a:prstGeom prst="rect">
            <a:avLst/>
          </a:prstGeom>
          <a:noFill/>
          <a:ln w="9525">
            <a:noFill/>
            <a:miter lim="800000"/>
            <a:headEnd/>
            <a:tailEnd/>
          </a:ln>
        </p:spPr>
      </p:pic>
      <p:sp>
        <p:nvSpPr>
          <p:cNvPr id="61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323841" y="384128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010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4"/>
          <p:cNvGrpSpPr/>
          <p:nvPr/>
        </p:nvGrpSpPr>
        <p:grpSpPr>
          <a:xfrm>
            <a:off x="0" y="0"/>
            <a:ext cx="9144000" cy="6858000"/>
            <a:chOff x="0" y="0"/>
            <a:chExt cx="9144000" cy="6858000"/>
          </a:xfrm>
        </p:grpSpPr>
        <p:sp>
          <p:nvSpPr>
            <p:cNvPr id="16" name="Rectangle 1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5-Point Star 2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020"/>
          <p:cNvPicPr>
            <a:picLocks noChangeAspect="1" noChangeArrowheads="1"/>
          </p:cNvPicPr>
          <p:nvPr/>
        </p:nvPicPr>
        <p:blipFill>
          <a:blip r:embed="rId3" cstate="print"/>
          <a:srcRect/>
          <a:stretch>
            <a:fillRect/>
          </a:stretch>
        </p:blipFill>
        <p:spPr bwMode="auto">
          <a:xfrm>
            <a:off x="2261550" y="1686180"/>
            <a:ext cx="8702675" cy="5605463"/>
          </a:xfrm>
          <a:prstGeom prst="rect">
            <a:avLst/>
          </a:prstGeom>
          <a:noFill/>
          <a:ln w="9525">
            <a:noFill/>
            <a:miter lim="800000"/>
            <a:headEnd/>
            <a:tailEnd/>
          </a:ln>
        </p:spPr>
      </p:pic>
      <p:sp>
        <p:nvSpPr>
          <p:cNvPr id="717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269487" y="3862643"/>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020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4"/>
          <p:cNvGrpSpPr/>
          <p:nvPr/>
        </p:nvGrpSpPr>
        <p:grpSpPr>
          <a:xfrm>
            <a:off x="0" y="0"/>
            <a:ext cx="9144000" cy="6858000"/>
            <a:chOff x="0" y="0"/>
            <a:chExt cx="9144000" cy="6858000"/>
          </a:xfrm>
        </p:grpSpPr>
        <p:sp>
          <p:nvSpPr>
            <p:cNvPr id="16" name="Rectangle 1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5-Point Star 1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030"/>
          <p:cNvPicPr>
            <a:picLocks noChangeAspect="1" noChangeArrowheads="1"/>
          </p:cNvPicPr>
          <p:nvPr/>
        </p:nvPicPr>
        <p:blipFill>
          <a:blip r:embed="rId3" cstate="print"/>
          <a:srcRect/>
          <a:stretch>
            <a:fillRect/>
          </a:stretch>
        </p:blipFill>
        <p:spPr bwMode="auto">
          <a:xfrm>
            <a:off x="2192483" y="1707573"/>
            <a:ext cx="8702675" cy="5605463"/>
          </a:xfrm>
          <a:prstGeom prst="rect">
            <a:avLst/>
          </a:prstGeom>
          <a:noFill/>
          <a:ln w="9525">
            <a:noFill/>
            <a:miter lim="800000"/>
            <a:headEnd/>
            <a:tailEnd/>
          </a:ln>
        </p:spPr>
      </p:pic>
      <p:sp>
        <p:nvSpPr>
          <p:cNvPr id="819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200420" y="388403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38800"/>
              <a:ext cx="1643918"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030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7"/>
          <p:cNvGrpSpPr/>
          <p:nvPr/>
        </p:nvGrpSpPr>
        <p:grpSpPr>
          <a:xfrm>
            <a:off x="0" y="0"/>
            <a:ext cx="9144000" cy="6858000"/>
            <a:chOff x="0" y="0"/>
            <a:chExt cx="9144000" cy="6858000"/>
          </a:xfrm>
        </p:grpSpPr>
        <p:sp>
          <p:nvSpPr>
            <p:cNvPr id="29" name="Rectangle 28"/>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5-Point Star 32"/>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040"/>
          <p:cNvPicPr>
            <a:picLocks noChangeAspect="1" noChangeArrowheads="1"/>
          </p:cNvPicPr>
          <p:nvPr/>
        </p:nvPicPr>
        <p:blipFill>
          <a:blip r:embed="rId3" cstate="print"/>
          <a:srcRect/>
          <a:stretch>
            <a:fillRect/>
          </a:stretch>
        </p:blipFill>
        <p:spPr bwMode="auto">
          <a:xfrm>
            <a:off x="2109174" y="1707573"/>
            <a:ext cx="8702675" cy="5605463"/>
          </a:xfrm>
          <a:prstGeom prst="rect">
            <a:avLst/>
          </a:prstGeom>
          <a:noFill/>
          <a:ln w="9525">
            <a:noFill/>
            <a:miter lim="800000"/>
            <a:headEnd/>
            <a:tailEnd/>
          </a:ln>
        </p:spPr>
      </p:pic>
      <p:sp>
        <p:nvSpPr>
          <p:cNvPr id="921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117111" y="388403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040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004887"/>
            <a:ext cx="9139237" cy="5853113"/>
            <a:chOff x="0" y="1004887"/>
            <a:chExt cx="9139237" cy="5853113"/>
          </a:xfrm>
        </p:grpSpPr>
        <p:grpSp>
          <p:nvGrpSpPr>
            <p:cNvPr id="15" name="Group 1"/>
            <p:cNvGrpSpPr/>
            <p:nvPr/>
          </p:nvGrpSpPr>
          <p:grpSpPr>
            <a:xfrm>
              <a:off x="0" y="1004887"/>
              <a:ext cx="9139237" cy="5853113"/>
              <a:chOff x="0" y="1004887"/>
              <a:chExt cx="9139237" cy="5853113"/>
            </a:xfrm>
          </p:grpSpPr>
          <p:pic>
            <p:nvPicPr>
              <p:cNvPr id="18" name="Picture 3"/>
              <p:cNvPicPr>
                <a:picLocks noChangeAspect="1" noChangeArrowheads="1"/>
              </p:cNvPicPr>
              <p:nvPr/>
            </p:nvPicPr>
            <p:blipFill>
              <a:blip r:embed="rId4"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23" name="Group 9"/>
              <p:cNvGrpSpPr/>
              <p:nvPr/>
            </p:nvGrpSpPr>
            <p:grpSpPr>
              <a:xfrm>
                <a:off x="3048000" y="4736592"/>
                <a:ext cx="1135655" cy="368808"/>
                <a:chOff x="3048000" y="4736592"/>
                <a:chExt cx="1135655" cy="368808"/>
              </a:xfrm>
            </p:grpSpPr>
            <p:pic>
              <p:nvPicPr>
                <p:cNvPr id="24" name="Picture 3"/>
                <p:cNvPicPr>
                  <a:picLocks noChangeAspect="1" noChangeArrowheads="1"/>
                </p:cNvPicPr>
                <p:nvPr/>
              </p:nvPicPr>
              <p:blipFill>
                <a:blip r:embed="rId4"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25" name="TextBox 24"/>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6" name="Picture 3"/>
            <p:cNvPicPr>
              <a:picLocks noChangeAspect="1" noChangeArrowheads="1"/>
            </p:cNvPicPr>
            <p:nvPr/>
          </p:nvPicPr>
          <p:blipFill>
            <a:blip r:embed="rId5" cstate="print"/>
            <a:srcRect/>
            <a:stretch>
              <a:fillRect/>
            </a:stretch>
          </p:blipFill>
          <p:spPr bwMode="auto">
            <a:xfrm>
              <a:off x="6984054" y="3816350"/>
              <a:ext cx="145409" cy="222250"/>
            </a:xfrm>
            <a:prstGeom prst="rect">
              <a:avLst/>
            </a:prstGeom>
            <a:noFill/>
            <a:ln w="9525">
              <a:noFill/>
              <a:miter lim="800000"/>
              <a:headEnd/>
              <a:tailEnd/>
            </a:ln>
            <a:effectLst/>
          </p:spPr>
        </p:pic>
        <p:sp>
          <p:nvSpPr>
            <p:cNvPr id="17" name="TextBox 16"/>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pic>
        <p:nvPicPr>
          <p:cNvPr id="36" name="Picture 3"/>
          <p:cNvPicPr>
            <a:picLocks noChangeAspect="1" noChangeArrowheads="1"/>
          </p:cNvPicPr>
          <p:nvPr/>
        </p:nvPicPr>
        <p:blipFill>
          <a:blip r:embed="rId6" cstate="print"/>
          <a:srcRect l="10035" t="4243" r="8970"/>
          <a:stretch>
            <a:fillRect/>
          </a:stretch>
        </p:blipFill>
        <p:spPr bwMode="auto">
          <a:xfrm>
            <a:off x="0" y="0"/>
            <a:ext cx="9225641" cy="6858000"/>
          </a:xfrm>
          <a:prstGeom prst="rect">
            <a:avLst/>
          </a:prstGeom>
          <a:noFill/>
          <a:ln w="9525">
            <a:noFill/>
            <a:miter lim="800000"/>
            <a:headEnd/>
            <a:tailEnd/>
          </a:ln>
          <a:effectLst/>
        </p:spPr>
      </p:pic>
      <p:pic>
        <p:nvPicPr>
          <p:cNvPr id="32" name="Picture 9"/>
          <p:cNvPicPr>
            <a:picLocks noChangeAspect="1" noChangeArrowheads="1"/>
          </p:cNvPicPr>
          <p:nvPr/>
        </p:nvPicPr>
        <p:blipFill>
          <a:blip r:embed="rId7" cstate="print"/>
          <a:srcRect/>
          <a:stretch>
            <a:fillRect/>
          </a:stretch>
        </p:blipFill>
        <p:spPr bwMode="auto">
          <a:xfrm>
            <a:off x="-4953001" y="-1219200"/>
            <a:ext cx="17027945" cy="11353800"/>
          </a:xfrm>
          <a:prstGeom prst="rect">
            <a:avLst/>
          </a:prstGeom>
          <a:noFill/>
          <a:ln w="38100">
            <a:noFill/>
            <a:miter lim="800000"/>
            <a:headEnd/>
            <a:tailEnd/>
          </a:ln>
          <a:effectLst/>
        </p:spPr>
      </p:pic>
      <p:pic>
        <p:nvPicPr>
          <p:cNvPr id="37" name="Picture 6"/>
          <p:cNvPicPr>
            <a:picLocks noChangeAspect="1" noChangeArrowheads="1"/>
          </p:cNvPicPr>
          <p:nvPr/>
        </p:nvPicPr>
        <p:blipFill>
          <a:blip r:embed="rId8" cstate="print"/>
          <a:srcRect/>
          <a:stretch>
            <a:fillRect/>
          </a:stretch>
        </p:blipFill>
        <p:spPr bwMode="auto">
          <a:xfrm>
            <a:off x="0" y="-1"/>
            <a:ext cx="9144000" cy="6858001"/>
          </a:xfrm>
          <a:prstGeom prst="rect">
            <a:avLst/>
          </a:prstGeom>
          <a:noFill/>
          <a:ln w="50800">
            <a:noFill/>
            <a:miter lim="800000"/>
            <a:headEnd/>
            <a:tailEnd/>
          </a:ln>
          <a:effectLst/>
        </p:spPr>
      </p:pic>
      <p:pic>
        <p:nvPicPr>
          <p:cNvPr id="38" name="Picture 4" descr="Kenai Fjords National Park (Official GANP Park Page)"/>
          <p:cNvPicPr>
            <a:picLocks noChangeAspect="1" noChangeArrowheads="1"/>
          </p:cNvPicPr>
          <p:nvPr/>
        </p:nvPicPr>
        <p:blipFill>
          <a:blip r:embed="rId9" cstate="print"/>
          <a:srcRect l="12700" t="4726" r="11339" b="9143"/>
          <a:stretch>
            <a:fillRect/>
          </a:stretch>
        </p:blipFill>
        <p:spPr bwMode="auto">
          <a:xfrm>
            <a:off x="76200" y="0"/>
            <a:ext cx="9067800" cy="6858000"/>
          </a:xfrm>
          <a:prstGeom prst="rect">
            <a:avLst/>
          </a:prstGeom>
          <a:noFill/>
          <a:ln w="25400">
            <a:noFill/>
          </a:ln>
        </p:spPr>
      </p:pic>
      <p:pic>
        <p:nvPicPr>
          <p:cNvPr id="39" name="Picture 10"/>
          <p:cNvPicPr>
            <a:picLocks noChangeAspect="1" noChangeArrowheads="1"/>
          </p:cNvPicPr>
          <p:nvPr/>
        </p:nvPicPr>
        <p:blipFill>
          <a:blip r:embed="rId10" cstate="print"/>
          <a:srcRect t="11862" r="1902"/>
          <a:stretch>
            <a:fillRect/>
          </a:stretch>
        </p:blipFill>
        <p:spPr bwMode="auto">
          <a:xfrm>
            <a:off x="0" y="0"/>
            <a:ext cx="26185091" cy="6858000"/>
          </a:xfrm>
          <a:prstGeom prst="rect">
            <a:avLst/>
          </a:prstGeom>
          <a:noFill/>
          <a:ln w="76200">
            <a:noFill/>
            <a:miter lim="800000"/>
            <a:headEnd/>
            <a:tailEnd/>
          </a:ln>
          <a:effectLst/>
        </p:spPr>
      </p:pic>
      <p:sp>
        <p:nvSpPr>
          <p:cNvPr id="40" name="Rectangle 39"/>
          <p:cNvSpPr/>
          <p:nvPr/>
        </p:nvSpPr>
        <p:spPr>
          <a:xfrm>
            <a:off x="0" y="0"/>
            <a:ext cx="9144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0" y="1905000"/>
            <a:ext cx="9144000" cy="9971961"/>
          </a:xfrm>
          <a:prstGeom prst="rect">
            <a:avLst/>
          </a:prstGeom>
        </p:spPr>
        <p:txBody>
          <a:bodyPr wrap="square">
            <a:spAutoFit/>
          </a:bodyPr>
          <a:lstStyle/>
          <a:p>
            <a:pPr algn="ctr">
              <a:lnSpc>
                <a:spcPct val="150000"/>
              </a:lnSpc>
            </a:pPr>
            <a:r>
              <a:rPr lang="en-US" sz="4000" b="1" dirty="0" smtClean="0">
                <a:ln>
                  <a:solidFill>
                    <a:schemeClr val="bg1"/>
                  </a:solidFill>
                </a:ln>
                <a:solidFill>
                  <a:schemeClr val="bg1"/>
                </a:solidFill>
                <a:latin typeface="Tempus Sans ITC" pitchFamily="82" charset="0"/>
              </a:rPr>
              <a:t>"This grand show is eternal. </a:t>
            </a:r>
          </a:p>
          <a:p>
            <a:pPr algn="ctr">
              <a:lnSpc>
                <a:spcPct val="150000"/>
              </a:lnSpc>
            </a:pPr>
            <a:r>
              <a:rPr lang="en-US" sz="4000" b="1" dirty="0" smtClean="0">
                <a:ln>
                  <a:solidFill>
                    <a:schemeClr val="bg1"/>
                  </a:solidFill>
                </a:ln>
                <a:solidFill>
                  <a:schemeClr val="bg1"/>
                </a:solidFill>
                <a:latin typeface="Tempus Sans ITC" pitchFamily="82" charset="0"/>
              </a:rPr>
              <a:t>It is always sunrise somewhere; </a:t>
            </a:r>
          </a:p>
          <a:p>
            <a:pPr algn="ctr">
              <a:lnSpc>
                <a:spcPct val="150000"/>
              </a:lnSpc>
            </a:pPr>
            <a:r>
              <a:rPr lang="en-US" sz="4000" b="1" dirty="0" smtClean="0">
                <a:ln>
                  <a:solidFill>
                    <a:schemeClr val="bg1"/>
                  </a:solidFill>
                </a:ln>
                <a:solidFill>
                  <a:schemeClr val="bg1"/>
                </a:solidFill>
                <a:latin typeface="Tempus Sans ITC" pitchFamily="82" charset="0"/>
              </a:rPr>
              <a:t>the dew is never all dried at once; </a:t>
            </a:r>
          </a:p>
          <a:p>
            <a:pPr algn="ctr">
              <a:lnSpc>
                <a:spcPct val="150000"/>
              </a:lnSpc>
            </a:pPr>
            <a:r>
              <a:rPr lang="en-US" sz="4000" b="1" dirty="0" smtClean="0">
                <a:ln>
                  <a:solidFill>
                    <a:schemeClr val="bg1"/>
                  </a:solidFill>
                </a:ln>
                <a:solidFill>
                  <a:schemeClr val="bg1"/>
                </a:solidFill>
                <a:latin typeface="Tempus Sans ITC" pitchFamily="82" charset="0"/>
              </a:rPr>
              <a:t>a shower is forever falling; </a:t>
            </a:r>
          </a:p>
          <a:p>
            <a:pPr algn="ctr">
              <a:lnSpc>
                <a:spcPct val="150000"/>
              </a:lnSpc>
            </a:pPr>
            <a:r>
              <a:rPr lang="en-US" sz="4000" b="1" dirty="0" smtClean="0">
                <a:ln>
                  <a:solidFill>
                    <a:schemeClr val="bg1"/>
                  </a:solidFill>
                </a:ln>
                <a:solidFill>
                  <a:schemeClr val="bg1"/>
                </a:solidFill>
                <a:latin typeface="Tempus Sans ITC" pitchFamily="82" charset="0"/>
              </a:rPr>
              <a:t>vapor ever rising.</a:t>
            </a:r>
          </a:p>
          <a:p>
            <a:pPr algn="ctr">
              <a:lnSpc>
                <a:spcPct val="150000"/>
              </a:lnSpc>
            </a:pPr>
            <a:r>
              <a:rPr lang="en-US" sz="4000" b="1" dirty="0" smtClean="0">
                <a:ln>
                  <a:solidFill>
                    <a:schemeClr val="bg1"/>
                  </a:solidFill>
                </a:ln>
                <a:solidFill>
                  <a:schemeClr val="bg1"/>
                </a:solidFill>
                <a:latin typeface="Tempus Sans ITC" pitchFamily="82" charset="0"/>
              </a:rPr>
              <a:t> Eternal sunrise, eternal sunset, </a:t>
            </a:r>
          </a:p>
          <a:p>
            <a:pPr algn="ctr">
              <a:lnSpc>
                <a:spcPct val="150000"/>
              </a:lnSpc>
            </a:pPr>
            <a:r>
              <a:rPr lang="en-US" sz="4000" b="1" dirty="0" smtClean="0">
                <a:ln>
                  <a:solidFill>
                    <a:schemeClr val="bg1"/>
                  </a:solidFill>
                </a:ln>
                <a:solidFill>
                  <a:schemeClr val="bg1"/>
                </a:solidFill>
                <a:latin typeface="Tempus Sans ITC" pitchFamily="82" charset="0"/>
              </a:rPr>
              <a:t>eternal dawn and gloaming,</a:t>
            </a:r>
          </a:p>
          <a:p>
            <a:pPr algn="ctr">
              <a:lnSpc>
                <a:spcPct val="150000"/>
              </a:lnSpc>
            </a:pPr>
            <a:r>
              <a:rPr lang="en-US" sz="4000" b="1" dirty="0" smtClean="0">
                <a:ln>
                  <a:solidFill>
                    <a:schemeClr val="bg1"/>
                  </a:solidFill>
                </a:ln>
                <a:solidFill>
                  <a:schemeClr val="bg1"/>
                </a:solidFill>
                <a:latin typeface="Tempus Sans ITC" pitchFamily="82" charset="0"/>
              </a:rPr>
              <a:t> on seas and continents and islands, </a:t>
            </a:r>
          </a:p>
          <a:p>
            <a:pPr algn="ctr">
              <a:lnSpc>
                <a:spcPct val="150000"/>
              </a:lnSpc>
            </a:pPr>
            <a:r>
              <a:rPr lang="en-US" sz="4000" b="1" dirty="0" smtClean="0">
                <a:ln>
                  <a:solidFill>
                    <a:schemeClr val="bg1"/>
                  </a:solidFill>
                </a:ln>
                <a:solidFill>
                  <a:schemeClr val="bg1"/>
                </a:solidFill>
                <a:latin typeface="Tempus Sans ITC" pitchFamily="82" charset="0"/>
              </a:rPr>
              <a:t>each in its turn, </a:t>
            </a:r>
          </a:p>
          <a:p>
            <a:pPr algn="ctr">
              <a:lnSpc>
                <a:spcPct val="150000"/>
              </a:lnSpc>
            </a:pPr>
            <a:r>
              <a:rPr lang="en-US" sz="4000" b="1" dirty="0" smtClean="0">
                <a:ln>
                  <a:solidFill>
                    <a:schemeClr val="bg1"/>
                  </a:solidFill>
                </a:ln>
                <a:solidFill>
                  <a:schemeClr val="bg1"/>
                </a:solidFill>
                <a:latin typeface="Tempus Sans ITC" pitchFamily="82" charset="0"/>
              </a:rPr>
              <a:t>as the round earth rolls." </a:t>
            </a:r>
          </a:p>
          <a:p>
            <a:pPr algn="ctr">
              <a:lnSpc>
                <a:spcPct val="150000"/>
              </a:lnSpc>
            </a:pPr>
            <a:r>
              <a:rPr lang="en-US" sz="2800" b="1" dirty="0" smtClean="0">
                <a:ln>
                  <a:solidFill>
                    <a:schemeClr val="bg1"/>
                  </a:solidFill>
                </a:ln>
                <a:solidFill>
                  <a:schemeClr val="bg1"/>
                </a:solidFill>
              </a:rPr>
              <a:t> -   </a:t>
            </a:r>
            <a:r>
              <a:rPr lang="en-US" sz="2400" b="1" dirty="0" smtClean="0">
                <a:ln>
                  <a:solidFill>
                    <a:schemeClr val="bg1"/>
                  </a:solidFill>
                </a:ln>
                <a:solidFill>
                  <a:schemeClr val="bg1"/>
                </a:solidFill>
              </a:rPr>
              <a:t>John Muir,  John of the Mountains: Unpublished Journals</a:t>
            </a:r>
            <a:endParaRPr lang="en-US" sz="2400" b="1" dirty="0">
              <a:ln>
                <a:solidFill>
                  <a:schemeClr val="bg1"/>
                </a:solidFill>
              </a:ln>
              <a:solidFill>
                <a:schemeClr val="bg1"/>
              </a:solidFill>
            </a:endParaRPr>
          </a:p>
        </p:txBody>
      </p:sp>
      <p:sp>
        <p:nvSpPr>
          <p:cNvPr id="13" name="Rectangle 12"/>
          <p:cNvSpPr/>
          <p:nvPr/>
        </p:nvSpPr>
        <p:spPr>
          <a:xfrm>
            <a:off x="0" y="0"/>
            <a:ext cx="9144000" cy="769441"/>
          </a:xfrm>
          <a:prstGeom prst="rect">
            <a:avLst/>
          </a:prstGeom>
        </p:spPr>
        <p:txBody>
          <a:bodyPr wrap="square">
            <a:spAutoFit/>
          </a:bodyPr>
          <a:lstStyle/>
          <a:p>
            <a:pPr algn="ctr"/>
            <a:r>
              <a:rPr lang="en-US" sz="4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EXOTIC TERRANES OF THE WEST</a:t>
            </a:r>
            <a:endParaRPr lang="en-US" sz="4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endParaRPr>
          </a:p>
        </p:txBody>
      </p:sp>
      <p:sp>
        <p:nvSpPr>
          <p:cNvPr id="12" name="Rectangle 11"/>
          <p:cNvSpPr/>
          <p:nvPr/>
        </p:nvSpPr>
        <p:spPr>
          <a:xfrm>
            <a:off x="0" y="0"/>
            <a:ext cx="9144000" cy="923330"/>
          </a:xfrm>
          <a:prstGeom prst="rect">
            <a:avLst/>
          </a:prstGeom>
        </p:spPr>
        <p:txBody>
          <a:bodyPr wrap="square">
            <a:spAutoFit/>
          </a:bodyPr>
          <a:lstStyle/>
          <a:p>
            <a:pPr algn="ctr"/>
            <a:r>
              <a:rPr lang="en-US" sz="48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NATIONAL</a:t>
            </a:r>
            <a:r>
              <a:rPr lang="en-US" sz="5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 TREASURES</a:t>
            </a:r>
          </a:p>
        </p:txBody>
      </p:sp>
      <p:sp useBgFill="1">
        <p:nvSpPr>
          <p:cNvPr id="20" name="Rectangle 19"/>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6027003"/>
            <a:ext cx="9144000" cy="830997"/>
          </a:xfrm>
          <a:prstGeom prst="rect">
            <a:avLst/>
          </a:prstGeom>
        </p:spPr>
        <p:txBody>
          <a:bodyPr wrap="square">
            <a:spAutoFit/>
          </a:bodyPr>
          <a:lstStyle/>
          <a:p>
            <a:pPr algn="ctr"/>
            <a:r>
              <a:rPr lang="en-US" sz="48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IN OUR NATURAL WONDERS</a:t>
            </a:r>
          </a:p>
        </p:txBody>
      </p:sp>
      <p:sp>
        <p:nvSpPr>
          <p:cNvPr id="33" name="TextBox 32"/>
          <p:cNvSpPr txBox="1"/>
          <p:nvPr/>
        </p:nvSpPr>
        <p:spPr>
          <a:xfrm>
            <a:off x="2133600" y="2514600"/>
            <a:ext cx="5181600" cy="1938992"/>
          </a:xfrm>
          <a:prstGeom prst="rect">
            <a:avLst/>
          </a:prstGeom>
          <a:noFill/>
        </p:spPr>
        <p:txBody>
          <a:bodyPr wrap="square" rtlCol="0">
            <a:spAutoFit/>
          </a:bodyPr>
          <a:lstStyle/>
          <a:p>
            <a:r>
              <a:rPr lang="en-US" sz="12000" b="1" dirty="0" smtClean="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PART 2</a:t>
            </a:r>
            <a:endParaRPr lang="en-US" sz="12000" b="1" dirty="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endParaRPr>
          </a:p>
        </p:txBody>
      </p:sp>
      <p:sp>
        <p:nvSpPr>
          <p:cNvPr id="34" name="Freeform 33"/>
          <p:cNvSpPr>
            <a:spLocks noChangeAspect="1"/>
          </p:cNvSpPr>
          <p:nvPr/>
        </p:nvSpPr>
        <p:spPr>
          <a:xfrm>
            <a:off x="637335" y="1198221"/>
            <a:ext cx="1167637" cy="352617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solidFill>
            <a:schemeClr val="accent5">
              <a:lumMod val="50000"/>
              <a:alpha val="60000"/>
            </a:schemeClr>
          </a:solidFill>
          <a:ln w="508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228600" y="5017970"/>
            <a:ext cx="1461436" cy="1848051"/>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61436" h="1848051">
                <a:moveTo>
                  <a:pt x="1230429" y="949693"/>
                </a:moveTo>
                <a:cubicBezTo>
                  <a:pt x="1230429" y="879108"/>
                  <a:pt x="1175886" y="734729"/>
                  <a:pt x="1182303" y="680186"/>
                </a:cubicBezTo>
                <a:cubicBezTo>
                  <a:pt x="1188720" y="625643"/>
                  <a:pt x="1230429" y="633664"/>
                  <a:pt x="1268930" y="622434"/>
                </a:cubicBezTo>
                <a:cubicBezTo>
                  <a:pt x="1307431" y="611205"/>
                  <a:pt x="1381225" y="633664"/>
                  <a:pt x="1413309" y="612809"/>
                </a:cubicBezTo>
                <a:cubicBezTo>
                  <a:pt x="1445393" y="591954"/>
                  <a:pt x="1461436" y="532599"/>
                  <a:pt x="1461436" y="497306"/>
                </a:cubicBezTo>
                <a:cubicBezTo>
                  <a:pt x="1461436" y="462013"/>
                  <a:pt x="1442185" y="439554"/>
                  <a:pt x="1413309" y="401053"/>
                </a:cubicBezTo>
                <a:cubicBezTo>
                  <a:pt x="1384433" y="362552"/>
                  <a:pt x="1323474" y="320842"/>
                  <a:pt x="1288181" y="266299"/>
                </a:cubicBezTo>
                <a:cubicBezTo>
                  <a:pt x="1252888" y="211756"/>
                  <a:pt x="1252888" y="112295"/>
                  <a:pt x="1201553" y="73794"/>
                </a:cubicBezTo>
                <a:cubicBezTo>
                  <a:pt x="1150218" y="35293"/>
                  <a:pt x="1031507" y="35293"/>
                  <a:pt x="980172" y="35293"/>
                </a:cubicBezTo>
                <a:cubicBezTo>
                  <a:pt x="928837" y="35293"/>
                  <a:pt x="935254" y="73794"/>
                  <a:pt x="893545" y="73794"/>
                </a:cubicBezTo>
                <a:cubicBezTo>
                  <a:pt x="851836" y="73794"/>
                  <a:pt x="753979" y="0"/>
                  <a:pt x="729916" y="35293"/>
                </a:cubicBezTo>
                <a:cubicBezTo>
                  <a:pt x="705853" y="70586"/>
                  <a:pt x="768417" y="259883"/>
                  <a:pt x="749166" y="285550"/>
                </a:cubicBezTo>
                <a:cubicBezTo>
                  <a:pt x="729915" y="311217"/>
                  <a:pt x="649704" y="178068"/>
                  <a:pt x="614412" y="189297"/>
                </a:cubicBezTo>
                <a:cubicBezTo>
                  <a:pt x="579120" y="200526"/>
                  <a:pt x="535806" y="312822"/>
                  <a:pt x="537410" y="352927"/>
                </a:cubicBezTo>
                <a:cubicBezTo>
                  <a:pt x="539014" y="393032"/>
                  <a:pt x="624038" y="404262"/>
                  <a:pt x="624038" y="429929"/>
                </a:cubicBezTo>
                <a:cubicBezTo>
                  <a:pt x="624038" y="455596"/>
                  <a:pt x="591953" y="490889"/>
                  <a:pt x="537410" y="506931"/>
                </a:cubicBezTo>
                <a:cubicBezTo>
                  <a:pt x="482867" y="522973"/>
                  <a:pt x="336884" y="495702"/>
                  <a:pt x="296779" y="526182"/>
                </a:cubicBezTo>
                <a:cubicBezTo>
                  <a:pt x="256674" y="556662"/>
                  <a:pt x="295175" y="648102"/>
                  <a:pt x="296779" y="689811"/>
                </a:cubicBezTo>
                <a:cubicBezTo>
                  <a:pt x="298383" y="731520"/>
                  <a:pt x="279133" y="733124"/>
                  <a:pt x="306404" y="776438"/>
                </a:cubicBezTo>
                <a:cubicBezTo>
                  <a:pt x="333675" y="819752"/>
                  <a:pt x="462012" y="917609"/>
                  <a:pt x="460408" y="949693"/>
                </a:cubicBezTo>
                <a:cubicBezTo>
                  <a:pt x="458804" y="981777"/>
                  <a:pt x="354531" y="960923"/>
                  <a:pt x="296779" y="968944"/>
                </a:cubicBezTo>
                <a:cubicBezTo>
                  <a:pt x="239028" y="976965"/>
                  <a:pt x="160421" y="991402"/>
                  <a:pt x="113899" y="997819"/>
                </a:cubicBezTo>
                <a:cubicBezTo>
                  <a:pt x="67377" y="1004236"/>
                  <a:pt x="0" y="986590"/>
                  <a:pt x="17646" y="1007445"/>
                </a:cubicBezTo>
                <a:cubicBezTo>
                  <a:pt x="35292" y="1028300"/>
                  <a:pt x="136358" y="1118135"/>
                  <a:pt x="219777" y="1122948"/>
                </a:cubicBezTo>
                <a:cubicBezTo>
                  <a:pt x="303196" y="1127761"/>
                  <a:pt x="479659" y="1026696"/>
                  <a:pt x="518160" y="1036321"/>
                </a:cubicBezTo>
                <a:cubicBezTo>
                  <a:pt x="556661" y="1045946"/>
                  <a:pt x="439554" y="1167865"/>
                  <a:pt x="450783" y="1180699"/>
                </a:cubicBezTo>
                <a:cubicBezTo>
                  <a:pt x="462012" y="1193533"/>
                  <a:pt x="550244" y="1142199"/>
                  <a:pt x="585537" y="1113323"/>
                </a:cubicBezTo>
                <a:cubicBezTo>
                  <a:pt x="620830" y="1084447"/>
                  <a:pt x="644893" y="1002633"/>
                  <a:pt x="662539" y="1007445"/>
                </a:cubicBezTo>
                <a:cubicBezTo>
                  <a:pt x="680185" y="1012258"/>
                  <a:pt x="657726" y="1127760"/>
                  <a:pt x="691414" y="1142198"/>
                </a:cubicBezTo>
                <a:cubicBezTo>
                  <a:pt x="725102" y="1156636"/>
                  <a:pt x="798896" y="1070009"/>
                  <a:pt x="864669" y="1094072"/>
                </a:cubicBezTo>
                <a:cubicBezTo>
                  <a:pt x="930442" y="1118135"/>
                  <a:pt x="1034715" y="1206367"/>
                  <a:pt x="1086050" y="1286577"/>
                </a:cubicBezTo>
                <a:cubicBezTo>
                  <a:pt x="1137385" y="1366787"/>
                  <a:pt x="1153428" y="1495124"/>
                  <a:pt x="1172678" y="1575335"/>
                </a:cubicBezTo>
                <a:cubicBezTo>
                  <a:pt x="1191929" y="1655546"/>
                  <a:pt x="1193532" y="1726132"/>
                  <a:pt x="1201553" y="1767841"/>
                </a:cubicBezTo>
                <a:cubicBezTo>
                  <a:pt x="1209574" y="1809550"/>
                  <a:pt x="1191928" y="1823988"/>
                  <a:pt x="1220804" y="1825592"/>
                </a:cubicBezTo>
                <a:cubicBezTo>
                  <a:pt x="1249680" y="1827196"/>
                  <a:pt x="1363579" y="1848051"/>
                  <a:pt x="1374808" y="1777466"/>
                </a:cubicBezTo>
                <a:cubicBezTo>
                  <a:pt x="1386037" y="1706881"/>
                  <a:pt x="1326682" y="1491917"/>
                  <a:pt x="1288181" y="1402081"/>
                </a:cubicBezTo>
                <a:cubicBezTo>
                  <a:pt x="1249680" y="1312245"/>
                  <a:pt x="1161448" y="1288182"/>
                  <a:pt x="1143802" y="1238451"/>
                </a:cubicBezTo>
                <a:cubicBezTo>
                  <a:pt x="1126156" y="1188720"/>
                  <a:pt x="1171074" y="1153427"/>
                  <a:pt x="1182303" y="1103697"/>
                </a:cubicBezTo>
                <a:cubicBezTo>
                  <a:pt x="1193532" y="1053967"/>
                  <a:pt x="1230429" y="1020278"/>
                  <a:pt x="1230429" y="949693"/>
                </a:cubicBezTo>
                <a:close/>
              </a:path>
            </a:pathLst>
          </a:custGeom>
          <a:solidFill>
            <a:schemeClr val="accent5">
              <a:lumMod val="50000"/>
              <a:alpha val="60000"/>
            </a:schemeClr>
          </a:solidFill>
          <a:ln w="508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spring-cheer-15342.mp3">
            <a:hlinkClick r:id="" action="ppaction://media"/>
          </p:cNvPr>
          <p:cNvPicPr>
            <a:picLocks noRot="1" noChangeAspect="1"/>
          </p:cNvPicPr>
          <p:nvPr>
            <a:audioFile r:link="rId1"/>
          </p:nvPr>
        </p:nvPicPr>
        <p:blipFill>
          <a:blip r:embed="rId11" cstate="print"/>
          <a:stretch>
            <a:fillRect/>
          </a:stretch>
        </p:blipFill>
        <p:spPr>
          <a:xfrm>
            <a:off x="13014325" y="76041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027" fill="hold"/>
                                        <p:tgtEl>
                                          <p:spTgt spid="26"/>
                                        </p:tgtEl>
                                      </p:cBhvr>
                                    </p:cmd>
                                  </p:childTnLst>
                                </p:cTn>
                              </p:par>
                              <p:par>
                                <p:cTn id="7" presetID="42" presetClass="entr" presetSubtype="0" fill="hold" grpId="0" nodeType="withEffect">
                                  <p:stCondLst>
                                    <p:cond delay="100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2000"/>
                                        <p:tgtEl>
                                          <p:spTgt spid="13"/>
                                        </p:tgtEl>
                                      </p:cBhvr>
                                    </p:animEffect>
                                    <p:anim calcmode="lin" valueType="num">
                                      <p:cBhvr>
                                        <p:cTn id="10" dur="2000" fill="hold"/>
                                        <p:tgtEl>
                                          <p:spTgt spid="13"/>
                                        </p:tgtEl>
                                        <p:attrNameLst>
                                          <p:attrName>ppt_x</p:attrName>
                                        </p:attrNameLst>
                                      </p:cBhvr>
                                      <p:tavLst>
                                        <p:tav tm="0">
                                          <p:val>
                                            <p:strVal val="#ppt_x"/>
                                          </p:val>
                                        </p:tav>
                                        <p:tav tm="100000">
                                          <p:val>
                                            <p:strVal val="#ppt_x"/>
                                          </p:val>
                                        </p:tav>
                                      </p:tavLst>
                                    </p:anim>
                                    <p:anim calcmode="lin" valueType="num">
                                      <p:cBhvr>
                                        <p:cTn id="11" dur="2000" fill="hold"/>
                                        <p:tgtEl>
                                          <p:spTgt spid="13"/>
                                        </p:tgtEl>
                                        <p:attrNameLst>
                                          <p:attrName>ppt_y</p:attrName>
                                        </p:attrNameLst>
                                      </p:cBhvr>
                                      <p:tavLst>
                                        <p:tav tm="0">
                                          <p:val>
                                            <p:strVal val="#ppt_y+.1"/>
                                          </p:val>
                                        </p:tav>
                                        <p:tav tm="100000">
                                          <p:val>
                                            <p:strVal val="#ppt_y"/>
                                          </p:val>
                                        </p:tav>
                                      </p:tavLst>
                                    </p:anim>
                                  </p:childTnLst>
                                </p:cTn>
                              </p:par>
                              <p:par>
                                <p:cTn id="12" presetID="10" presetClass="entr" presetSubtype="0" fill="hold" grpId="2" nodeType="withEffect">
                                  <p:stCondLst>
                                    <p:cond delay="100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2000"/>
                                        <p:tgtEl>
                                          <p:spTgt spid="34"/>
                                        </p:tgtEl>
                                      </p:cBhvr>
                                    </p:animEffect>
                                  </p:childTnLst>
                                </p:cTn>
                              </p:par>
                              <p:par>
                                <p:cTn id="15" presetID="10" presetClass="entr" presetSubtype="0" fill="hold" grpId="2" nodeType="withEffect">
                                  <p:stCondLst>
                                    <p:cond delay="100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2000"/>
                                        <p:tgtEl>
                                          <p:spTgt spid="35"/>
                                        </p:tgtEl>
                                      </p:cBhvr>
                                    </p:animEffect>
                                  </p:childTnLst>
                                </p:cTn>
                              </p:par>
                              <p:par>
                                <p:cTn id="18" presetID="47" presetClass="exit" presetSubtype="0" fill="hold" grpId="0" nodeType="withEffect">
                                  <p:stCondLst>
                                    <p:cond delay="1000"/>
                                  </p:stCondLst>
                                  <p:childTnLst>
                                    <p:animEffect transition="out" filter="fade">
                                      <p:cBhvr>
                                        <p:cTn id="19" dur="2000"/>
                                        <p:tgtEl>
                                          <p:spTgt spid="12"/>
                                        </p:tgtEl>
                                      </p:cBhvr>
                                    </p:animEffect>
                                    <p:anim calcmode="lin" valueType="num">
                                      <p:cBhvr>
                                        <p:cTn id="20" dur="2000"/>
                                        <p:tgtEl>
                                          <p:spTgt spid="12"/>
                                        </p:tgtEl>
                                        <p:attrNameLst>
                                          <p:attrName>ppt_x</p:attrName>
                                        </p:attrNameLst>
                                      </p:cBhvr>
                                      <p:tavLst>
                                        <p:tav tm="0">
                                          <p:val>
                                            <p:strVal val="ppt_x"/>
                                          </p:val>
                                        </p:tav>
                                        <p:tav tm="100000">
                                          <p:val>
                                            <p:strVal val="ppt_x"/>
                                          </p:val>
                                        </p:tav>
                                      </p:tavLst>
                                    </p:anim>
                                    <p:anim calcmode="lin" valueType="num">
                                      <p:cBhvr>
                                        <p:cTn id="21" dur="2000"/>
                                        <p:tgtEl>
                                          <p:spTgt spid="12"/>
                                        </p:tgtEl>
                                        <p:attrNameLst>
                                          <p:attrName>ppt_y</p:attrName>
                                        </p:attrNameLst>
                                      </p:cBhvr>
                                      <p:tavLst>
                                        <p:tav tm="0">
                                          <p:val>
                                            <p:strVal val="ppt_y"/>
                                          </p:val>
                                        </p:tav>
                                        <p:tav tm="100000">
                                          <p:val>
                                            <p:strVal val="ppt_y-.1"/>
                                          </p:val>
                                        </p:tav>
                                      </p:tavLst>
                                    </p:anim>
                                    <p:set>
                                      <p:cBhvr>
                                        <p:cTn id="22" dur="1" fill="hold">
                                          <p:stCondLst>
                                            <p:cond delay="1999"/>
                                          </p:stCondLst>
                                        </p:cTn>
                                        <p:tgtEl>
                                          <p:spTgt spid="12"/>
                                        </p:tgtEl>
                                        <p:attrNameLst>
                                          <p:attrName>style.visibility</p:attrName>
                                        </p:attrNameLst>
                                      </p:cBhvr>
                                      <p:to>
                                        <p:strVal val="hidden"/>
                                      </p:to>
                                    </p:set>
                                  </p:childTnLst>
                                </p:cTn>
                              </p:par>
                              <p:par>
                                <p:cTn id="23" presetID="53" presetClass="exit" presetSubtype="0" fill="hold" grpId="0" nodeType="withEffect">
                                  <p:stCondLst>
                                    <p:cond delay="1000"/>
                                  </p:stCondLst>
                                  <p:childTnLst>
                                    <p:anim calcmode="lin" valueType="num">
                                      <p:cBhvr>
                                        <p:cTn id="24" dur="2000"/>
                                        <p:tgtEl>
                                          <p:spTgt spid="33"/>
                                        </p:tgtEl>
                                        <p:attrNameLst>
                                          <p:attrName>ppt_w</p:attrName>
                                        </p:attrNameLst>
                                      </p:cBhvr>
                                      <p:tavLst>
                                        <p:tav tm="0">
                                          <p:val>
                                            <p:strVal val="ppt_w"/>
                                          </p:val>
                                        </p:tav>
                                        <p:tav tm="100000">
                                          <p:val>
                                            <p:fltVal val="0"/>
                                          </p:val>
                                        </p:tav>
                                      </p:tavLst>
                                    </p:anim>
                                    <p:anim calcmode="lin" valueType="num">
                                      <p:cBhvr>
                                        <p:cTn id="25" dur="2000"/>
                                        <p:tgtEl>
                                          <p:spTgt spid="33"/>
                                        </p:tgtEl>
                                        <p:attrNameLst>
                                          <p:attrName>ppt_h</p:attrName>
                                        </p:attrNameLst>
                                      </p:cBhvr>
                                      <p:tavLst>
                                        <p:tav tm="0">
                                          <p:val>
                                            <p:strVal val="ppt_h"/>
                                          </p:val>
                                        </p:tav>
                                        <p:tav tm="100000">
                                          <p:val>
                                            <p:fltVal val="0"/>
                                          </p:val>
                                        </p:tav>
                                      </p:tavLst>
                                    </p:anim>
                                    <p:animEffect transition="out" filter="fade">
                                      <p:cBhvr>
                                        <p:cTn id="26" dur="2000"/>
                                        <p:tgtEl>
                                          <p:spTgt spid="33"/>
                                        </p:tgtEl>
                                      </p:cBhvr>
                                    </p:animEffect>
                                    <p:set>
                                      <p:cBhvr>
                                        <p:cTn id="27" dur="1" fill="hold">
                                          <p:stCondLst>
                                            <p:cond delay="1999"/>
                                          </p:stCondLst>
                                        </p:cTn>
                                        <p:tgtEl>
                                          <p:spTgt spid="33"/>
                                        </p:tgtEl>
                                        <p:attrNameLst>
                                          <p:attrName>style.visibility</p:attrName>
                                        </p:attrNameLst>
                                      </p:cBhvr>
                                      <p:to>
                                        <p:strVal val="hidden"/>
                                      </p:to>
                                    </p:set>
                                  </p:childTnLst>
                                </p:cTn>
                              </p:par>
                              <p:par>
                                <p:cTn id="28" presetID="10" presetClass="exit" presetSubtype="0" fill="hold" grpId="0" nodeType="withEffect">
                                  <p:stCondLst>
                                    <p:cond delay="1000"/>
                                  </p:stCondLst>
                                  <p:childTnLst>
                                    <p:animEffect transition="out" filter="fade">
                                      <p:cBhvr>
                                        <p:cTn id="29" dur="1000"/>
                                        <p:tgtEl>
                                          <p:spTgt spid="20"/>
                                        </p:tgtEl>
                                      </p:cBhvr>
                                    </p:animEffect>
                                    <p:set>
                                      <p:cBhvr>
                                        <p:cTn id="30" dur="1" fill="hold">
                                          <p:stCondLst>
                                            <p:cond delay="999"/>
                                          </p:stCondLst>
                                        </p:cTn>
                                        <p:tgtEl>
                                          <p:spTgt spid="20"/>
                                        </p:tgtEl>
                                        <p:attrNameLst>
                                          <p:attrName>style.visibility</p:attrName>
                                        </p:attrNameLst>
                                      </p:cBhvr>
                                      <p:to>
                                        <p:strVal val="hidden"/>
                                      </p:to>
                                    </p:set>
                                  </p:childTnLst>
                                </p:cTn>
                              </p:par>
                              <p:par>
                                <p:cTn id="31" presetID="42" presetClass="exit" presetSubtype="0" fill="hold" grpId="0" nodeType="withEffect">
                                  <p:stCondLst>
                                    <p:cond delay="1000"/>
                                  </p:stCondLst>
                                  <p:childTnLst>
                                    <p:animEffect transition="out" filter="fade">
                                      <p:cBhvr>
                                        <p:cTn id="32" dur="1000"/>
                                        <p:tgtEl>
                                          <p:spTgt spid="21"/>
                                        </p:tgtEl>
                                      </p:cBhvr>
                                    </p:animEffect>
                                    <p:anim calcmode="lin" valueType="num">
                                      <p:cBhvr>
                                        <p:cTn id="33" dur="1000"/>
                                        <p:tgtEl>
                                          <p:spTgt spid="21"/>
                                        </p:tgtEl>
                                        <p:attrNameLst>
                                          <p:attrName>ppt_x</p:attrName>
                                        </p:attrNameLst>
                                      </p:cBhvr>
                                      <p:tavLst>
                                        <p:tav tm="0">
                                          <p:val>
                                            <p:strVal val="ppt_x"/>
                                          </p:val>
                                        </p:tav>
                                        <p:tav tm="100000">
                                          <p:val>
                                            <p:strVal val="ppt_x"/>
                                          </p:val>
                                        </p:tav>
                                      </p:tavLst>
                                    </p:anim>
                                    <p:anim calcmode="lin" valueType="num">
                                      <p:cBhvr>
                                        <p:cTn id="34" dur="1000"/>
                                        <p:tgtEl>
                                          <p:spTgt spid="21"/>
                                        </p:tgtEl>
                                        <p:attrNameLst>
                                          <p:attrName>ppt_y</p:attrName>
                                        </p:attrNameLst>
                                      </p:cBhvr>
                                      <p:tavLst>
                                        <p:tav tm="0">
                                          <p:val>
                                            <p:strVal val="ppt_y"/>
                                          </p:val>
                                        </p:tav>
                                        <p:tav tm="100000">
                                          <p:val>
                                            <p:strVal val="ppt_y+.1"/>
                                          </p:val>
                                        </p:tav>
                                      </p:tavLst>
                                    </p:anim>
                                    <p:set>
                                      <p:cBhvr>
                                        <p:cTn id="35" dur="1" fill="hold">
                                          <p:stCondLst>
                                            <p:cond delay="999"/>
                                          </p:stCondLst>
                                        </p:cTn>
                                        <p:tgtEl>
                                          <p:spTgt spid="21"/>
                                        </p:tgtEl>
                                        <p:attrNameLst>
                                          <p:attrName>style.visibility</p:attrName>
                                        </p:attrNameLst>
                                      </p:cBhvr>
                                      <p:to>
                                        <p:strVal val="hidden"/>
                                      </p:to>
                                    </p:set>
                                  </p:childTnLst>
                                </p:cTn>
                              </p:par>
                              <p:par>
                                <p:cTn id="36" presetID="10" presetClass="exit" presetSubtype="0" fill="hold" grpId="2" nodeType="withEffect">
                                  <p:stCondLst>
                                    <p:cond delay="6000"/>
                                  </p:stCondLst>
                                  <p:childTnLst>
                                    <p:animEffect transition="out" filter="fade">
                                      <p:cBhvr>
                                        <p:cTn id="37" dur="2000"/>
                                        <p:tgtEl>
                                          <p:spTgt spid="13"/>
                                        </p:tgtEl>
                                      </p:cBhvr>
                                    </p:animEffect>
                                    <p:set>
                                      <p:cBhvr>
                                        <p:cTn id="38" dur="1" fill="hold">
                                          <p:stCondLst>
                                            <p:cond delay="1999"/>
                                          </p:stCondLst>
                                        </p:cTn>
                                        <p:tgtEl>
                                          <p:spTgt spid="13"/>
                                        </p:tgtEl>
                                        <p:attrNameLst>
                                          <p:attrName>style.visibility</p:attrName>
                                        </p:attrNameLst>
                                      </p:cBhvr>
                                      <p:to>
                                        <p:strVal val="hidden"/>
                                      </p:to>
                                    </p:set>
                                  </p:childTnLst>
                                </p:cTn>
                              </p:par>
                              <p:par>
                                <p:cTn id="39" presetID="10" presetClass="exit" presetSubtype="0" fill="hold" grpId="1" nodeType="withEffect">
                                  <p:stCondLst>
                                    <p:cond delay="6000"/>
                                  </p:stCondLst>
                                  <p:childTnLst>
                                    <p:animEffect transition="out" filter="fade">
                                      <p:cBhvr>
                                        <p:cTn id="40" dur="2000"/>
                                        <p:tgtEl>
                                          <p:spTgt spid="34"/>
                                        </p:tgtEl>
                                      </p:cBhvr>
                                    </p:animEffect>
                                    <p:set>
                                      <p:cBhvr>
                                        <p:cTn id="41" dur="1" fill="hold">
                                          <p:stCondLst>
                                            <p:cond delay="1999"/>
                                          </p:stCondLst>
                                        </p:cTn>
                                        <p:tgtEl>
                                          <p:spTgt spid="34"/>
                                        </p:tgtEl>
                                        <p:attrNameLst>
                                          <p:attrName>style.visibility</p:attrName>
                                        </p:attrNameLst>
                                      </p:cBhvr>
                                      <p:to>
                                        <p:strVal val="hidden"/>
                                      </p:to>
                                    </p:set>
                                  </p:childTnLst>
                                </p:cTn>
                              </p:par>
                              <p:par>
                                <p:cTn id="42" presetID="10" presetClass="exit" presetSubtype="0" fill="hold" grpId="1" nodeType="withEffect">
                                  <p:stCondLst>
                                    <p:cond delay="6000"/>
                                  </p:stCondLst>
                                  <p:childTnLst>
                                    <p:animEffect transition="out" filter="fade">
                                      <p:cBhvr>
                                        <p:cTn id="43" dur="2000"/>
                                        <p:tgtEl>
                                          <p:spTgt spid="35"/>
                                        </p:tgtEl>
                                      </p:cBhvr>
                                    </p:animEffect>
                                    <p:set>
                                      <p:cBhvr>
                                        <p:cTn id="44" dur="1" fill="hold">
                                          <p:stCondLst>
                                            <p:cond delay="1999"/>
                                          </p:stCondLst>
                                        </p:cTn>
                                        <p:tgtEl>
                                          <p:spTgt spid="35"/>
                                        </p:tgtEl>
                                        <p:attrNameLst>
                                          <p:attrName>style.visibility</p:attrName>
                                        </p:attrNameLst>
                                      </p:cBhvr>
                                      <p:to>
                                        <p:strVal val="hidden"/>
                                      </p:to>
                                    </p:set>
                                  </p:childTnLst>
                                </p:cTn>
                              </p:par>
                              <p:par>
                                <p:cTn id="45" presetID="10" presetClass="exit" presetSubtype="0" fill="hold" nodeType="withEffect">
                                  <p:stCondLst>
                                    <p:cond delay="6000"/>
                                  </p:stCondLst>
                                  <p:childTnLst>
                                    <p:animEffect transition="out" filter="fade">
                                      <p:cBhvr>
                                        <p:cTn id="46" dur="2000"/>
                                        <p:tgtEl>
                                          <p:spTgt spid="14"/>
                                        </p:tgtEl>
                                      </p:cBhvr>
                                    </p:animEffect>
                                    <p:set>
                                      <p:cBhvr>
                                        <p:cTn id="47" dur="1" fill="hold">
                                          <p:stCondLst>
                                            <p:cond delay="1999"/>
                                          </p:stCondLst>
                                        </p:cTn>
                                        <p:tgtEl>
                                          <p:spTgt spid="14"/>
                                        </p:tgtEl>
                                        <p:attrNameLst>
                                          <p:attrName>style.visibility</p:attrName>
                                        </p:attrNameLst>
                                      </p:cBhvr>
                                      <p:to>
                                        <p:strVal val="hidden"/>
                                      </p:to>
                                    </p:set>
                                  </p:childTnLst>
                                </p:cTn>
                              </p:par>
                              <p:par>
                                <p:cTn id="48" presetID="10" presetClass="entr" presetSubtype="0" fill="hold" nodeType="withEffect">
                                  <p:stCondLst>
                                    <p:cond delay="600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childTnLst>
                                </p:cTn>
                              </p:par>
                              <p:par>
                                <p:cTn id="51" presetID="6" presetClass="emph" presetSubtype="0" fill="hold" nodeType="withEffect">
                                  <p:stCondLst>
                                    <p:cond delay="7000"/>
                                  </p:stCondLst>
                                  <p:childTnLst>
                                    <p:animScale>
                                      <p:cBhvr>
                                        <p:cTn id="52" dur="3000" fill="hold"/>
                                        <p:tgtEl>
                                          <p:spTgt spid="36"/>
                                        </p:tgtEl>
                                      </p:cBhvr>
                                      <p:by x="120000" y="120000"/>
                                    </p:animScale>
                                  </p:childTnLst>
                                </p:cTn>
                              </p:par>
                              <p:par>
                                <p:cTn id="53" presetID="10" presetClass="entr" presetSubtype="0" fill="hold" nodeType="withEffect">
                                  <p:stCondLst>
                                    <p:cond delay="1050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1000"/>
                                        <p:tgtEl>
                                          <p:spTgt spid="32"/>
                                        </p:tgtEl>
                                      </p:cBhvr>
                                    </p:animEffect>
                                  </p:childTnLst>
                                </p:cTn>
                              </p:par>
                              <p:par>
                                <p:cTn id="56" presetID="10" presetClass="exit" presetSubtype="0" fill="hold" nodeType="withEffect">
                                  <p:stCondLst>
                                    <p:cond delay="11000"/>
                                  </p:stCondLst>
                                  <p:childTnLst>
                                    <p:animEffect transition="out" filter="fade">
                                      <p:cBhvr>
                                        <p:cTn id="57" dur="1000"/>
                                        <p:tgtEl>
                                          <p:spTgt spid="36"/>
                                        </p:tgtEl>
                                      </p:cBhvr>
                                    </p:animEffect>
                                    <p:set>
                                      <p:cBhvr>
                                        <p:cTn id="58" dur="1" fill="hold">
                                          <p:stCondLst>
                                            <p:cond delay="999"/>
                                          </p:stCondLst>
                                        </p:cTn>
                                        <p:tgtEl>
                                          <p:spTgt spid="36"/>
                                        </p:tgtEl>
                                        <p:attrNameLst>
                                          <p:attrName>style.visibility</p:attrName>
                                        </p:attrNameLst>
                                      </p:cBhvr>
                                      <p:to>
                                        <p:strVal val="hidden"/>
                                      </p:to>
                                    </p:set>
                                  </p:childTnLst>
                                </p:cTn>
                              </p:par>
                              <p:par>
                                <p:cTn id="59" presetID="6" presetClass="emph" presetSubtype="0" fill="hold" nodeType="withEffect">
                                  <p:stCondLst>
                                    <p:cond delay="11500"/>
                                  </p:stCondLst>
                                  <p:childTnLst>
                                    <p:animScale>
                                      <p:cBhvr>
                                        <p:cTn id="60" dur="5000" fill="hold"/>
                                        <p:tgtEl>
                                          <p:spTgt spid="32"/>
                                        </p:tgtEl>
                                      </p:cBhvr>
                                      <p:by x="60000" y="60000"/>
                                    </p:animScale>
                                  </p:childTnLst>
                                </p:cTn>
                              </p:par>
                              <p:par>
                                <p:cTn id="61" presetID="63" presetClass="path" presetSubtype="0" accel="50000" decel="50000" fill="hold" nodeType="withEffect">
                                  <p:stCondLst>
                                    <p:cond delay="11500"/>
                                  </p:stCondLst>
                                  <p:childTnLst>
                                    <p:animMotion origin="layout" path="M 3.33333E-6 3.33333E-6 L 0.16059 -0.15 " pathEditMode="relative" rAng="0" ptsTypes="AA">
                                      <p:cBhvr>
                                        <p:cTn id="62" dur="5000" fill="hold"/>
                                        <p:tgtEl>
                                          <p:spTgt spid="32"/>
                                        </p:tgtEl>
                                        <p:attrNameLst>
                                          <p:attrName>ppt_x</p:attrName>
                                          <p:attrName>ppt_y</p:attrName>
                                        </p:attrNameLst>
                                      </p:cBhvr>
                                      <p:rCtr x="80" y="-75"/>
                                    </p:animMotion>
                                  </p:childTnLst>
                                </p:cTn>
                              </p:par>
                              <p:par>
                                <p:cTn id="63" presetID="10" presetClass="entr" presetSubtype="0" fill="hold" nodeType="withEffect">
                                  <p:stCondLst>
                                    <p:cond delay="1600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1000"/>
                                        <p:tgtEl>
                                          <p:spTgt spid="37"/>
                                        </p:tgtEl>
                                      </p:cBhvr>
                                    </p:animEffect>
                                  </p:childTnLst>
                                </p:cTn>
                              </p:par>
                              <p:par>
                                <p:cTn id="66" presetID="10" presetClass="exit" presetSubtype="0" fill="hold" nodeType="withEffect">
                                  <p:stCondLst>
                                    <p:cond delay="16500"/>
                                  </p:stCondLst>
                                  <p:childTnLst>
                                    <p:animEffect transition="out" filter="fade">
                                      <p:cBhvr>
                                        <p:cTn id="67" dur="1000"/>
                                        <p:tgtEl>
                                          <p:spTgt spid="32"/>
                                        </p:tgtEl>
                                      </p:cBhvr>
                                    </p:animEffect>
                                    <p:set>
                                      <p:cBhvr>
                                        <p:cTn id="68" dur="1" fill="hold">
                                          <p:stCondLst>
                                            <p:cond delay="999"/>
                                          </p:stCondLst>
                                        </p:cTn>
                                        <p:tgtEl>
                                          <p:spTgt spid="32"/>
                                        </p:tgtEl>
                                        <p:attrNameLst>
                                          <p:attrName>style.visibility</p:attrName>
                                        </p:attrNameLst>
                                      </p:cBhvr>
                                      <p:to>
                                        <p:strVal val="hidden"/>
                                      </p:to>
                                    </p:set>
                                  </p:childTnLst>
                                </p:cTn>
                              </p:par>
                              <p:par>
                                <p:cTn id="69" presetID="10" presetClass="entr" presetSubtype="0" fill="hold" nodeType="withEffect">
                                  <p:stCondLst>
                                    <p:cond delay="2000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1000"/>
                                        <p:tgtEl>
                                          <p:spTgt spid="38"/>
                                        </p:tgtEl>
                                      </p:cBhvr>
                                    </p:animEffect>
                                  </p:childTnLst>
                                </p:cTn>
                              </p:par>
                              <p:par>
                                <p:cTn id="72" presetID="10" presetClass="exit" presetSubtype="0" fill="hold" nodeType="withEffect">
                                  <p:stCondLst>
                                    <p:cond delay="20500"/>
                                  </p:stCondLst>
                                  <p:childTnLst>
                                    <p:animEffect transition="out" filter="fade">
                                      <p:cBhvr>
                                        <p:cTn id="73" dur="1000"/>
                                        <p:tgtEl>
                                          <p:spTgt spid="37"/>
                                        </p:tgtEl>
                                      </p:cBhvr>
                                    </p:animEffect>
                                    <p:set>
                                      <p:cBhvr>
                                        <p:cTn id="74" dur="1" fill="hold">
                                          <p:stCondLst>
                                            <p:cond delay="999"/>
                                          </p:stCondLst>
                                        </p:cTn>
                                        <p:tgtEl>
                                          <p:spTgt spid="37"/>
                                        </p:tgtEl>
                                        <p:attrNameLst>
                                          <p:attrName>style.visibility</p:attrName>
                                        </p:attrNameLst>
                                      </p:cBhvr>
                                      <p:to>
                                        <p:strVal val="hidden"/>
                                      </p:to>
                                    </p:set>
                                  </p:childTnLst>
                                </p:cTn>
                              </p:par>
                              <p:par>
                                <p:cTn id="75" presetID="6" presetClass="emph" presetSubtype="0" fill="hold" nodeType="withEffect">
                                  <p:stCondLst>
                                    <p:cond delay="21000"/>
                                  </p:stCondLst>
                                  <p:childTnLst>
                                    <p:animScale>
                                      <p:cBhvr>
                                        <p:cTn id="76" dur="5000" fill="hold"/>
                                        <p:tgtEl>
                                          <p:spTgt spid="38"/>
                                        </p:tgtEl>
                                      </p:cBhvr>
                                      <p:by x="150000" y="150000"/>
                                    </p:animScale>
                                  </p:childTnLst>
                                </p:cTn>
                              </p:par>
                              <p:par>
                                <p:cTn id="77" presetID="10" presetClass="entr" presetSubtype="0" fill="hold" nodeType="withEffect">
                                  <p:stCondLst>
                                    <p:cond delay="2650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1000"/>
                                        <p:tgtEl>
                                          <p:spTgt spid="39"/>
                                        </p:tgtEl>
                                      </p:cBhvr>
                                    </p:animEffect>
                                  </p:childTnLst>
                                </p:cTn>
                              </p:par>
                              <p:par>
                                <p:cTn id="80" presetID="10" presetClass="exit" presetSubtype="0" fill="hold" nodeType="withEffect">
                                  <p:stCondLst>
                                    <p:cond delay="27000"/>
                                  </p:stCondLst>
                                  <p:childTnLst>
                                    <p:animEffect transition="out" filter="fade">
                                      <p:cBhvr>
                                        <p:cTn id="81" dur="1000"/>
                                        <p:tgtEl>
                                          <p:spTgt spid="38"/>
                                        </p:tgtEl>
                                      </p:cBhvr>
                                    </p:animEffect>
                                    <p:set>
                                      <p:cBhvr>
                                        <p:cTn id="82" dur="1" fill="hold">
                                          <p:stCondLst>
                                            <p:cond delay="999"/>
                                          </p:stCondLst>
                                        </p:cTn>
                                        <p:tgtEl>
                                          <p:spTgt spid="38"/>
                                        </p:tgtEl>
                                        <p:attrNameLst>
                                          <p:attrName>style.visibility</p:attrName>
                                        </p:attrNameLst>
                                      </p:cBhvr>
                                      <p:to>
                                        <p:strVal val="hidden"/>
                                      </p:to>
                                    </p:set>
                                  </p:childTnLst>
                                </p:cTn>
                              </p:par>
                              <p:par>
                                <p:cTn id="83" presetID="35" presetClass="path" presetSubtype="0" accel="50000" decel="50000" fill="hold" nodeType="withEffect">
                                  <p:stCondLst>
                                    <p:cond delay="27000"/>
                                  </p:stCondLst>
                                  <p:childTnLst>
                                    <p:animMotion origin="layout" path="M -8.33333E-7 0 L -1.43177 0.01111 " pathEditMode="relative" rAng="0" ptsTypes="AA">
                                      <p:cBhvr>
                                        <p:cTn id="84" dur="13000" fill="hold"/>
                                        <p:tgtEl>
                                          <p:spTgt spid="39"/>
                                        </p:tgtEl>
                                        <p:attrNameLst>
                                          <p:attrName>ppt_x</p:attrName>
                                          <p:attrName>ppt_y</p:attrName>
                                        </p:attrNameLst>
                                      </p:cBhvr>
                                      <p:rCtr x="-716" y="6"/>
                                    </p:animMotion>
                                  </p:childTnLst>
                                </p:cTn>
                              </p:par>
                              <p:par>
                                <p:cTn id="85" presetID="10" presetClass="entr" presetSubtype="0" fill="hold" grpId="0" nodeType="withEffect">
                                  <p:stCondLst>
                                    <p:cond delay="3900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8000"/>
                                        <p:tgtEl>
                                          <p:spTgt spid="40"/>
                                        </p:tgtEl>
                                      </p:cBhvr>
                                    </p:animEffect>
                                  </p:childTnLst>
                                </p:cTn>
                              </p:par>
                              <p:par>
                                <p:cTn id="88" presetID="10" presetClass="entr" presetSubtype="0" fill="hold" grpId="0" nodeType="withEffect">
                                  <p:stCondLst>
                                    <p:cond delay="39000"/>
                                  </p:stCondLst>
                                  <p:childTnLst>
                                    <p:set>
                                      <p:cBhvr>
                                        <p:cTn id="89" dur="1" fill="hold">
                                          <p:stCondLst>
                                            <p:cond delay="0"/>
                                          </p:stCondLst>
                                        </p:cTn>
                                        <p:tgtEl>
                                          <p:spTgt spid="41"/>
                                        </p:tgtEl>
                                        <p:attrNameLst>
                                          <p:attrName>style.visibility</p:attrName>
                                        </p:attrNameLst>
                                      </p:cBhvr>
                                      <p:to>
                                        <p:strVal val="visible"/>
                                      </p:to>
                                    </p:set>
                                    <p:animEffect transition="in" filter="fade">
                                      <p:cBhvr>
                                        <p:cTn id="90" dur="7000"/>
                                        <p:tgtEl>
                                          <p:spTgt spid="41"/>
                                        </p:tgtEl>
                                      </p:cBhvr>
                                    </p:animEffect>
                                  </p:childTnLst>
                                </p:cTn>
                              </p:par>
                              <p:par>
                                <p:cTn id="91" presetID="64" presetClass="path" presetSubtype="0" accel="50000" decel="50000" fill="hold" grpId="1" nodeType="withEffect">
                                  <p:stCondLst>
                                    <p:cond delay="40000"/>
                                  </p:stCondLst>
                                  <p:childTnLst>
                                    <p:animMotion origin="layout" path="M 0 -2.76228E-6 L 0 -0.79064 " pathEditMode="relative" rAng="0" ptsTypes="AA">
                                      <p:cBhvr>
                                        <p:cTn id="92" dur="16000" fill="hold"/>
                                        <p:tgtEl>
                                          <p:spTgt spid="41"/>
                                        </p:tgtEl>
                                        <p:attrNameLst>
                                          <p:attrName>ppt_x</p:attrName>
                                          <p:attrName>ppt_y</p:attrName>
                                        </p:attrNameLst>
                                      </p:cBhvr>
                                      <p:rCtr x="0" y="-395"/>
                                    </p:animMotion>
                                  </p:childTnLst>
                                </p:cTn>
                              </p:par>
                              <p:par>
                                <p:cTn id="93" presetID="10" presetClass="entr" presetSubtype="0" fill="hold" nodeType="withEffect">
                                  <p:stCondLst>
                                    <p:cond delay="57000"/>
                                  </p:stCondLst>
                                  <p:childTnLst>
                                    <p:set>
                                      <p:cBhvr>
                                        <p:cTn id="94" dur="1" fill="hold">
                                          <p:stCondLst>
                                            <p:cond delay="0"/>
                                          </p:stCondLst>
                                        </p:cTn>
                                        <p:tgtEl>
                                          <p:spTgt spid="14"/>
                                        </p:tgtEl>
                                        <p:attrNameLst>
                                          <p:attrName>style.visibility</p:attrName>
                                        </p:attrNameLst>
                                      </p:cBhvr>
                                      <p:to>
                                        <p:strVal val="visible"/>
                                      </p:to>
                                    </p:set>
                                    <p:animEffect transition="in" filter="fade">
                                      <p:cBhvr>
                                        <p:cTn id="95" dur="1000"/>
                                        <p:tgtEl>
                                          <p:spTgt spid="14"/>
                                        </p:tgtEl>
                                      </p:cBhvr>
                                    </p:animEffect>
                                  </p:childTnLst>
                                </p:cTn>
                              </p:par>
                              <p:par>
                                <p:cTn id="96" presetID="10" presetClass="entr" presetSubtype="0" fill="hold" grpId="1" nodeType="withEffect">
                                  <p:stCondLst>
                                    <p:cond delay="57000"/>
                                  </p:stCondLst>
                                  <p:childTnLst>
                                    <p:set>
                                      <p:cBhvr>
                                        <p:cTn id="97" dur="1" fill="hold">
                                          <p:stCondLst>
                                            <p:cond delay="0"/>
                                          </p:stCondLst>
                                        </p:cTn>
                                        <p:tgtEl>
                                          <p:spTgt spid="12"/>
                                        </p:tgtEl>
                                        <p:attrNameLst>
                                          <p:attrName>style.visibility</p:attrName>
                                        </p:attrNameLst>
                                      </p:cBhvr>
                                      <p:to>
                                        <p:strVal val="visible"/>
                                      </p:to>
                                    </p:set>
                                    <p:animEffect transition="in" filter="fade">
                                      <p:cBhvr>
                                        <p:cTn id="98" dur="1000"/>
                                        <p:tgtEl>
                                          <p:spTgt spid="12"/>
                                        </p:tgtEl>
                                      </p:cBhvr>
                                    </p:animEffect>
                                  </p:childTnLst>
                                </p:cTn>
                              </p:par>
                              <p:par>
                                <p:cTn id="99" presetID="10" presetClass="entr" presetSubtype="0" fill="hold" grpId="1" nodeType="withEffect">
                                  <p:stCondLst>
                                    <p:cond delay="5700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1000"/>
                                        <p:tgtEl>
                                          <p:spTgt spid="21"/>
                                        </p:tgtEl>
                                      </p:cBhvr>
                                    </p:animEffect>
                                  </p:childTnLst>
                                </p:cTn>
                              </p:par>
                              <p:par>
                                <p:cTn id="102" presetID="10" presetClass="entr" presetSubtype="0" fill="hold" grpId="1" nodeType="withEffect">
                                  <p:stCondLst>
                                    <p:cond delay="57000"/>
                                  </p:stCondLst>
                                  <p:childTnLst>
                                    <p:set>
                                      <p:cBhvr>
                                        <p:cTn id="103" dur="1" fill="hold">
                                          <p:stCondLst>
                                            <p:cond delay="0"/>
                                          </p:stCondLst>
                                        </p:cTn>
                                        <p:tgtEl>
                                          <p:spTgt spid="20"/>
                                        </p:tgtEl>
                                        <p:attrNameLst>
                                          <p:attrName>style.visibility</p:attrName>
                                        </p:attrNameLst>
                                      </p:cBhvr>
                                      <p:to>
                                        <p:strVal val="visible"/>
                                      </p:to>
                                    </p:set>
                                    <p:animEffect transition="in" filter="fade">
                                      <p:cBhvr>
                                        <p:cTn id="104" dur="1000"/>
                                        <p:tgtEl>
                                          <p:spTgt spid="20"/>
                                        </p:tgtEl>
                                      </p:cBhvr>
                                    </p:animEffect>
                                  </p:childTnLst>
                                </p:cTn>
                              </p:par>
                              <p:par>
                                <p:cTn id="105" presetID="10" presetClass="exit" presetSubtype="0" fill="hold" grpId="2" nodeType="withEffect">
                                  <p:stCondLst>
                                    <p:cond delay="57500"/>
                                  </p:stCondLst>
                                  <p:childTnLst>
                                    <p:animEffect transition="out" filter="fade">
                                      <p:cBhvr>
                                        <p:cTn id="106" dur="1000"/>
                                        <p:tgtEl>
                                          <p:spTgt spid="41"/>
                                        </p:tgtEl>
                                      </p:cBhvr>
                                    </p:animEffect>
                                    <p:set>
                                      <p:cBhvr>
                                        <p:cTn id="107" dur="1" fill="hold">
                                          <p:stCondLst>
                                            <p:cond delay="999"/>
                                          </p:stCondLst>
                                        </p:cTn>
                                        <p:tgtEl>
                                          <p:spTgt spid="41"/>
                                        </p:tgtEl>
                                        <p:attrNameLst>
                                          <p:attrName>style.visibility</p:attrName>
                                        </p:attrNameLst>
                                      </p:cBhvr>
                                      <p:to>
                                        <p:strVal val="hidden"/>
                                      </p:to>
                                    </p:set>
                                  </p:childTnLst>
                                </p:cTn>
                              </p:par>
                              <p:par>
                                <p:cTn id="108" presetID="10" presetClass="exit" presetSubtype="0" fill="hold" grpId="1" nodeType="withEffect">
                                  <p:stCondLst>
                                    <p:cond delay="57500"/>
                                  </p:stCondLst>
                                  <p:childTnLst>
                                    <p:animEffect transition="out" filter="fade">
                                      <p:cBhvr>
                                        <p:cTn id="109" dur="500"/>
                                        <p:tgtEl>
                                          <p:spTgt spid="40"/>
                                        </p:tgtEl>
                                      </p:cBhvr>
                                    </p:animEffect>
                                    <p:set>
                                      <p:cBhvr>
                                        <p:cTn id="110" dur="1" fill="hold">
                                          <p:stCondLst>
                                            <p:cond delay="499"/>
                                          </p:stCondLst>
                                        </p:cTn>
                                        <p:tgtEl>
                                          <p:spTgt spid="40"/>
                                        </p:tgtEl>
                                        <p:attrNameLst>
                                          <p:attrName>style.visibility</p:attrName>
                                        </p:attrNameLst>
                                      </p:cBhvr>
                                      <p:to>
                                        <p:strVal val="hidden"/>
                                      </p:to>
                                    </p:set>
                                  </p:childTnLst>
                                </p:cTn>
                              </p:par>
                              <p:par>
                                <p:cTn id="111" presetID="10" presetClass="exit" presetSubtype="0" fill="hold" nodeType="withEffect">
                                  <p:stCondLst>
                                    <p:cond delay="57500"/>
                                  </p:stCondLst>
                                  <p:childTnLst>
                                    <p:animEffect transition="out" filter="fade">
                                      <p:cBhvr>
                                        <p:cTn id="112" dur="1000"/>
                                        <p:tgtEl>
                                          <p:spTgt spid="39"/>
                                        </p:tgtEl>
                                      </p:cBhvr>
                                    </p:animEffect>
                                    <p:set>
                                      <p:cBhvr>
                                        <p:cTn id="113" dur="1" fill="hold">
                                          <p:stCondLst>
                                            <p:cond delay="9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4" fill="hold" display="0">
                  <p:stCondLst>
                    <p:cond delay="indefinite"/>
                  </p:stCondLst>
                  <p:endCondLst>
                    <p:cond evt="onNext" delay="0">
                      <p:tgtEl>
                        <p:sldTgt/>
                      </p:tgtEl>
                    </p:cond>
                    <p:cond evt="onPrev" delay="0">
                      <p:tgtEl>
                        <p:sldTgt/>
                      </p:tgtEl>
                    </p:cond>
                    <p:cond evt="onStopAudio" delay="0">
                      <p:tgtEl>
                        <p:sldTgt/>
                      </p:tgtEl>
                    </p:cond>
                  </p:endCondLst>
                </p:cTn>
                <p:tgtEl>
                  <p:spTgt spid="26"/>
                </p:tgtEl>
              </p:cMediaNode>
            </p:audio>
          </p:childTnLst>
        </p:cTn>
      </p:par>
    </p:tnLst>
    <p:bldLst>
      <p:bldP spid="40" grpId="0" animBg="1"/>
      <p:bldP spid="40" grpId="1" animBg="1"/>
      <p:bldP spid="41" grpId="0"/>
      <p:bldP spid="41" grpId="1"/>
      <p:bldP spid="41" grpId="2"/>
      <p:bldP spid="13" grpId="0"/>
      <p:bldP spid="13" grpId="2"/>
      <p:bldP spid="12" grpId="0"/>
      <p:bldP spid="12" grpId="1"/>
      <p:bldP spid="20" grpId="0" animBg="1"/>
      <p:bldP spid="20" grpId="1" animBg="1"/>
      <p:bldP spid="21" grpId="0"/>
      <p:bldP spid="21" grpId="1"/>
      <p:bldP spid="33" grpId="0"/>
      <p:bldP spid="34" grpId="1" animBg="1"/>
      <p:bldP spid="34" grpId="2" animBg="1"/>
      <p:bldP spid="35" grpId="1" animBg="1"/>
      <p:bldP spid="35"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 descr="000"/>
          <p:cNvPicPr>
            <a:picLocks noChangeAspect="1" noChangeArrowheads="1"/>
          </p:cNvPicPr>
          <p:nvPr/>
        </p:nvPicPr>
        <p:blipFill>
          <a:blip r:embed="rId3" cstate="print"/>
          <a:srcRect/>
          <a:stretch>
            <a:fillRect/>
          </a:stretch>
        </p:blipFill>
        <p:spPr bwMode="auto">
          <a:xfrm>
            <a:off x="228600" y="651472"/>
            <a:ext cx="8702675" cy="5605463"/>
          </a:xfrm>
          <a:prstGeom prst="rect">
            <a:avLst/>
          </a:prstGeom>
          <a:noFill/>
          <a:ln w="9525">
            <a:noFill/>
            <a:miter lim="800000"/>
            <a:headEnd/>
            <a:tailEnd/>
          </a:ln>
        </p:spPr>
      </p:pic>
      <p:sp>
        <p:nvSpPr>
          <p:cNvPr id="27" name="Freeform 26"/>
          <p:cNvSpPr/>
          <p:nvPr/>
        </p:nvSpPr>
        <p:spPr>
          <a:xfrm>
            <a:off x="2396856" y="2394279"/>
            <a:ext cx="355600" cy="340821"/>
          </a:xfrm>
          <a:custGeom>
            <a:avLst/>
            <a:gdLst>
              <a:gd name="connsiteX0" fmla="*/ 0 w 357447"/>
              <a:gd name="connsiteY0" fmla="*/ 0 h 340821"/>
              <a:gd name="connsiteX1" fmla="*/ 216131 w 357447"/>
              <a:gd name="connsiteY1" fmla="*/ 157941 h 340821"/>
              <a:gd name="connsiteX2" fmla="*/ 315884 w 357447"/>
              <a:gd name="connsiteY2" fmla="*/ 249381 h 340821"/>
              <a:gd name="connsiteX3" fmla="*/ 357447 w 357447"/>
              <a:gd name="connsiteY3" fmla="*/ 340821 h 340821"/>
            </a:gdLst>
            <a:ahLst/>
            <a:cxnLst>
              <a:cxn ang="0">
                <a:pos x="connsiteX0" y="connsiteY0"/>
              </a:cxn>
              <a:cxn ang="0">
                <a:pos x="connsiteX1" y="connsiteY1"/>
              </a:cxn>
              <a:cxn ang="0">
                <a:pos x="connsiteX2" y="connsiteY2"/>
              </a:cxn>
              <a:cxn ang="0">
                <a:pos x="connsiteX3" y="connsiteY3"/>
              </a:cxn>
            </a:cxnLst>
            <a:rect l="l" t="t" r="r" b="b"/>
            <a:pathLst>
              <a:path w="357447" h="340821">
                <a:moveTo>
                  <a:pt x="0" y="0"/>
                </a:moveTo>
                <a:cubicBezTo>
                  <a:pt x="81742" y="58189"/>
                  <a:pt x="163484" y="116378"/>
                  <a:pt x="216131" y="157941"/>
                </a:cubicBezTo>
                <a:cubicBezTo>
                  <a:pt x="268778" y="199504"/>
                  <a:pt x="292331" y="218901"/>
                  <a:pt x="315884" y="249381"/>
                </a:cubicBezTo>
                <a:cubicBezTo>
                  <a:pt x="339437" y="279861"/>
                  <a:pt x="348442" y="310341"/>
                  <a:pt x="357447" y="340821"/>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useBgFill="1">
        <p:nvSpPr>
          <p:cNvPr id="58" name="Rectangle 57"/>
          <p:cNvSpPr/>
          <p:nvPr/>
        </p:nvSpPr>
        <p:spPr>
          <a:xfrm>
            <a:off x="275089" y="5105400"/>
            <a:ext cx="2592324" cy="1186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6" name="Straight Connector 65"/>
          <p:cNvCxnSpPr/>
          <p:nvPr/>
        </p:nvCxnSpPr>
        <p:spPr>
          <a:xfrm>
            <a:off x="275090" y="283540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Oval 67"/>
          <p:cNvSpPr/>
          <p:nvPr/>
        </p:nvSpPr>
        <p:spPr bwMode="auto">
          <a:xfrm>
            <a:off x="152400" y="5190080"/>
            <a:ext cx="1254177" cy="4946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0" name="TextBox 6"/>
          <p:cNvSpPr txBox="1">
            <a:spLocks noChangeArrowheads="1"/>
          </p:cNvSpPr>
          <p:nvPr/>
        </p:nvSpPr>
        <p:spPr bwMode="auto">
          <a:xfrm>
            <a:off x="46490" y="2167064"/>
            <a:ext cx="2438400" cy="830997"/>
          </a:xfrm>
          <a:prstGeom prst="rect">
            <a:avLst/>
          </a:prstGeom>
          <a:solidFill>
            <a:schemeClr val="bg1"/>
          </a:solidFill>
          <a:ln w="9525">
            <a:noFill/>
            <a:miter lim="800000"/>
            <a:headEnd/>
            <a:tailEnd/>
          </a:ln>
        </p:spPr>
        <p:txBody>
          <a:bodyPr wrap="square">
            <a:spAutoFit/>
          </a:bodyPr>
          <a:lstStyle/>
          <a:p>
            <a:pPr algn="ctr"/>
            <a:r>
              <a:rPr lang="en-US" sz="2400" b="1" dirty="0" smtClean="0"/>
              <a:t>location of </a:t>
            </a:r>
          </a:p>
          <a:p>
            <a:pPr algn="ctr"/>
            <a:r>
              <a:rPr lang="en-US" sz="2400" b="1" dirty="0" smtClean="0"/>
              <a:t>Colorado Plateau</a:t>
            </a:r>
          </a:p>
        </p:txBody>
      </p:sp>
      <p:sp>
        <p:nvSpPr>
          <p:cNvPr id="71" name="Oval 70"/>
          <p:cNvSpPr/>
          <p:nvPr/>
        </p:nvSpPr>
        <p:spPr bwMode="auto">
          <a:xfrm>
            <a:off x="2103890" y="1481264"/>
            <a:ext cx="457200" cy="457200"/>
          </a:xfrm>
          <a:prstGeom prst="ellipse">
            <a:avLst/>
          </a:prstGeom>
          <a:noFill/>
          <a:ln w="76200">
            <a:solidFill>
              <a:srgbClr val="0000FF"/>
            </a:solidFill>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7" name="TextBox 7"/>
          <p:cNvSpPr txBox="1">
            <a:spLocks noChangeArrowheads="1"/>
          </p:cNvSpPr>
          <p:nvPr/>
        </p:nvSpPr>
        <p:spPr bwMode="auto">
          <a:xfrm>
            <a:off x="1951490" y="5291264"/>
            <a:ext cx="4724400" cy="830997"/>
          </a:xfrm>
          <a:prstGeom prst="rect">
            <a:avLst/>
          </a:prstGeom>
          <a:solidFill>
            <a:schemeClr val="bg1"/>
          </a:solidFill>
          <a:ln w="9525">
            <a:noFill/>
            <a:miter lim="800000"/>
            <a:headEnd/>
            <a:tailEnd/>
          </a:ln>
        </p:spPr>
        <p:txBody>
          <a:bodyPr wrap="square">
            <a:spAutoFit/>
          </a:bodyPr>
          <a:lstStyle/>
          <a:p>
            <a:r>
              <a:rPr lang="en-US" sz="2400" b="1" dirty="0"/>
              <a:t>Time </a:t>
            </a:r>
            <a:r>
              <a:rPr lang="en-US" sz="2400" b="1" dirty="0" smtClean="0"/>
              <a:t>clock </a:t>
            </a:r>
            <a:endParaRPr lang="en-US" sz="2400" b="1" dirty="0"/>
          </a:p>
          <a:p>
            <a:r>
              <a:rPr lang="en-US" sz="2400" b="1" dirty="0"/>
              <a:t>Ma </a:t>
            </a:r>
            <a:r>
              <a:rPr lang="en-US" sz="2400" b="1" dirty="0" smtClean="0"/>
              <a:t>= </a:t>
            </a:r>
            <a:r>
              <a:rPr lang="en-US" sz="2400" b="1" dirty="0"/>
              <a:t>millions of years </a:t>
            </a:r>
            <a:r>
              <a:rPr lang="en-US" sz="2400" b="1" dirty="0" smtClean="0"/>
              <a:t>ago (mya</a:t>
            </a:r>
            <a:r>
              <a:rPr lang="en-US" sz="2400" b="1" dirty="0"/>
              <a:t>)</a:t>
            </a:r>
          </a:p>
        </p:txBody>
      </p:sp>
      <p:sp>
        <p:nvSpPr>
          <p:cNvPr id="41" name="Freeform 40"/>
          <p:cNvSpPr/>
          <p:nvPr/>
        </p:nvSpPr>
        <p:spPr>
          <a:xfrm>
            <a:off x="2057400" y="914400"/>
            <a:ext cx="1641373" cy="1284562"/>
          </a:xfrm>
          <a:custGeom>
            <a:avLst/>
            <a:gdLst>
              <a:gd name="connsiteX0" fmla="*/ 588334 w 1529315"/>
              <a:gd name="connsiteY0" fmla="*/ 1238693 h 1307805"/>
              <a:gd name="connsiteX1" fmla="*/ 694660 w 1529315"/>
              <a:gd name="connsiteY1" fmla="*/ 1068572 h 1307805"/>
              <a:gd name="connsiteX2" fmla="*/ 822251 w 1529315"/>
              <a:gd name="connsiteY2" fmla="*/ 930349 h 1307805"/>
              <a:gd name="connsiteX3" fmla="*/ 1183758 w 1529315"/>
              <a:gd name="connsiteY3" fmla="*/ 664535 h 1307805"/>
              <a:gd name="connsiteX4" fmla="*/ 1502734 w 1529315"/>
              <a:gd name="connsiteY4" fmla="*/ 494414 h 1307805"/>
              <a:gd name="connsiteX5" fmla="*/ 1343246 w 1529315"/>
              <a:gd name="connsiteY5" fmla="*/ 228600 h 1307805"/>
              <a:gd name="connsiteX6" fmla="*/ 1194390 w 1529315"/>
              <a:gd name="connsiteY6" fmla="*/ 334925 h 1307805"/>
              <a:gd name="connsiteX7" fmla="*/ 1077432 w 1529315"/>
              <a:gd name="connsiteY7" fmla="*/ 419986 h 1307805"/>
              <a:gd name="connsiteX8" fmla="*/ 1024269 w 1529315"/>
              <a:gd name="connsiteY8" fmla="*/ 324293 h 1307805"/>
              <a:gd name="connsiteX9" fmla="*/ 1332613 w 1529315"/>
              <a:gd name="connsiteY9" fmla="*/ 79744 h 1307805"/>
              <a:gd name="connsiteX10" fmla="*/ 1226288 w 1529315"/>
              <a:gd name="connsiteY10" fmla="*/ 5316 h 1307805"/>
              <a:gd name="connsiteX11" fmla="*/ 577702 w 1529315"/>
              <a:gd name="connsiteY11" fmla="*/ 111642 h 1307805"/>
              <a:gd name="connsiteX12" fmla="*/ 396948 w 1529315"/>
              <a:gd name="connsiteY12" fmla="*/ 239232 h 1307805"/>
              <a:gd name="connsiteX13" fmla="*/ 333153 w 1529315"/>
              <a:gd name="connsiteY13" fmla="*/ 462516 h 1307805"/>
              <a:gd name="connsiteX14" fmla="*/ 205562 w 1529315"/>
              <a:gd name="connsiteY14" fmla="*/ 611372 h 1307805"/>
              <a:gd name="connsiteX15" fmla="*/ 67339 w 1529315"/>
              <a:gd name="connsiteY15" fmla="*/ 749595 h 1307805"/>
              <a:gd name="connsiteX16" fmla="*/ 3544 w 1529315"/>
              <a:gd name="connsiteY16" fmla="*/ 940981 h 1307805"/>
              <a:gd name="connsiteX17" fmla="*/ 46074 w 1529315"/>
              <a:gd name="connsiteY17" fmla="*/ 1249325 h 1307805"/>
              <a:gd name="connsiteX18" fmla="*/ 194930 w 1529315"/>
              <a:gd name="connsiteY18" fmla="*/ 1291856 h 1307805"/>
              <a:gd name="connsiteX19" fmla="*/ 333153 w 1529315"/>
              <a:gd name="connsiteY19" fmla="*/ 1153632 h 1307805"/>
              <a:gd name="connsiteX20" fmla="*/ 535172 w 1529315"/>
              <a:gd name="connsiteY20" fmla="*/ 1121735 h 1307805"/>
              <a:gd name="connsiteX21" fmla="*/ 588334 w 1529315"/>
              <a:gd name="connsiteY21" fmla="*/ 1238693 h 1307805"/>
              <a:gd name="connsiteX0" fmla="*/ 588334 w 1529315"/>
              <a:gd name="connsiteY0" fmla="*/ 1238693 h 1307805"/>
              <a:gd name="connsiteX1" fmla="*/ 694660 w 1529315"/>
              <a:gd name="connsiteY1" fmla="*/ 1068572 h 1307805"/>
              <a:gd name="connsiteX2" fmla="*/ 822251 w 1529315"/>
              <a:gd name="connsiteY2" fmla="*/ 930349 h 1307805"/>
              <a:gd name="connsiteX3" fmla="*/ 1183758 w 1529315"/>
              <a:gd name="connsiteY3" fmla="*/ 664535 h 1307805"/>
              <a:gd name="connsiteX4" fmla="*/ 1502734 w 1529315"/>
              <a:gd name="connsiteY4" fmla="*/ 494414 h 1307805"/>
              <a:gd name="connsiteX5" fmla="*/ 1343246 w 1529315"/>
              <a:gd name="connsiteY5" fmla="*/ 228600 h 1307805"/>
              <a:gd name="connsiteX6" fmla="*/ 1194390 w 1529315"/>
              <a:gd name="connsiteY6" fmla="*/ 334925 h 1307805"/>
              <a:gd name="connsiteX7" fmla="*/ 1077432 w 1529315"/>
              <a:gd name="connsiteY7" fmla="*/ 419986 h 1307805"/>
              <a:gd name="connsiteX8" fmla="*/ 1024269 w 1529315"/>
              <a:gd name="connsiteY8" fmla="*/ 324293 h 1307805"/>
              <a:gd name="connsiteX9" fmla="*/ 1332613 w 1529315"/>
              <a:gd name="connsiteY9" fmla="*/ 79744 h 1307805"/>
              <a:gd name="connsiteX10" fmla="*/ 1226288 w 1529315"/>
              <a:gd name="connsiteY10" fmla="*/ 5316 h 1307805"/>
              <a:gd name="connsiteX11" fmla="*/ 577702 w 1529315"/>
              <a:gd name="connsiteY11" fmla="*/ 111642 h 1307805"/>
              <a:gd name="connsiteX12" fmla="*/ 396948 w 1529315"/>
              <a:gd name="connsiteY12" fmla="*/ 239232 h 1307805"/>
              <a:gd name="connsiteX13" fmla="*/ 333153 w 1529315"/>
              <a:gd name="connsiteY13" fmla="*/ 462516 h 1307805"/>
              <a:gd name="connsiteX14" fmla="*/ 205562 w 1529315"/>
              <a:gd name="connsiteY14" fmla="*/ 611372 h 1307805"/>
              <a:gd name="connsiteX15" fmla="*/ 67339 w 1529315"/>
              <a:gd name="connsiteY15" fmla="*/ 749595 h 1307805"/>
              <a:gd name="connsiteX16" fmla="*/ 3544 w 1529315"/>
              <a:gd name="connsiteY16" fmla="*/ 940981 h 1307805"/>
              <a:gd name="connsiteX17" fmla="*/ 46074 w 1529315"/>
              <a:gd name="connsiteY17" fmla="*/ 1249325 h 1307805"/>
              <a:gd name="connsiteX18" fmla="*/ 194930 w 1529315"/>
              <a:gd name="connsiteY18" fmla="*/ 1291856 h 1307805"/>
              <a:gd name="connsiteX19" fmla="*/ 333153 w 1529315"/>
              <a:gd name="connsiteY19" fmla="*/ 1153632 h 1307805"/>
              <a:gd name="connsiteX20" fmla="*/ 535172 w 1529315"/>
              <a:gd name="connsiteY20" fmla="*/ 1121735 h 1307805"/>
              <a:gd name="connsiteX21" fmla="*/ 588334 w 1529315"/>
              <a:gd name="connsiteY21" fmla="*/ 1238693 h 1307805"/>
              <a:gd name="connsiteX0" fmla="*/ 588334 w 1529315"/>
              <a:gd name="connsiteY0" fmla="*/ 1238693 h 1352107"/>
              <a:gd name="connsiteX1" fmla="*/ 694660 w 1529315"/>
              <a:gd name="connsiteY1" fmla="*/ 1068572 h 1352107"/>
              <a:gd name="connsiteX2" fmla="*/ 822251 w 1529315"/>
              <a:gd name="connsiteY2" fmla="*/ 930349 h 1352107"/>
              <a:gd name="connsiteX3" fmla="*/ 1183758 w 1529315"/>
              <a:gd name="connsiteY3" fmla="*/ 664535 h 1352107"/>
              <a:gd name="connsiteX4" fmla="*/ 1502734 w 1529315"/>
              <a:gd name="connsiteY4" fmla="*/ 494414 h 1352107"/>
              <a:gd name="connsiteX5" fmla="*/ 1343246 w 1529315"/>
              <a:gd name="connsiteY5" fmla="*/ 228600 h 1352107"/>
              <a:gd name="connsiteX6" fmla="*/ 1194390 w 1529315"/>
              <a:gd name="connsiteY6" fmla="*/ 334925 h 1352107"/>
              <a:gd name="connsiteX7" fmla="*/ 1077432 w 1529315"/>
              <a:gd name="connsiteY7" fmla="*/ 419986 h 1352107"/>
              <a:gd name="connsiteX8" fmla="*/ 1024269 w 1529315"/>
              <a:gd name="connsiteY8" fmla="*/ 324293 h 1352107"/>
              <a:gd name="connsiteX9" fmla="*/ 1332613 w 1529315"/>
              <a:gd name="connsiteY9" fmla="*/ 79744 h 1352107"/>
              <a:gd name="connsiteX10" fmla="*/ 1226288 w 1529315"/>
              <a:gd name="connsiteY10" fmla="*/ 5316 h 1352107"/>
              <a:gd name="connsiteX11" fmla="*/ 577702 w 1529315"/>
              <a:gd name="connsiteY11" fmla="*/ 111642 h 1352107"/>
              <a:gd name="connsiteX12" fmla="*/ 396948 w 1529315"/>
              <a:gd name="connsiteY12" fmla="*/ 239232 h 1352107"/>
              <a:gd name="connsiteX13" fmla="*/ 333153 w 1529315"/>
              <a:gd name="connsiteY13" fmla="*/ 462516 h 1352107"/>
              <a:gd name="connsiteX14" fmla="*/ 205562 w 1529315"/>
              <a:gd name="connsiteY14" fmla="*/ 611372 h 1352107"/>
              <a:gd name="connsiteX15" fmla="*/ 67339 w 1529315"/>
              <a:gd name="connsiteY15" fmla="*/ 749595 h 1352107"/>
              <a:gd name="connsiteX16" fmla="*/ 3544 w 1529315"/>
              <a:gd name="connsiteY16" fmla="*/ 940981 h 1352107"/>
              <a:gd name="connsiteX17" fmla="*/ 46074 w 1529315"/>
              <a:gd name="connsiteY17" fmla="*/ 1249325 h 1352107"/>
              <a:gd name="connsiteX18" fmla="*/ 194930 w 1529315"/>
              <a:gd name="connsiteY18" fmla="*/ 1291856 h 1352107"/>
              <a:gd name="connsiteX19" fmla="*/ 333153 w 1529315"/>
              <a:gd name="connsiteY19" fmla="*/ 1153632 h 1352107"/>
              <a:gd name="connsiteX20" fmla="*/ 535172 w 1529315"/>
              <a:gd name="connsiteY20" fmla="*/ 1121735 h 1352107"/>
              <a:gd name="connsiteX21" fmla="*/ 588334 w 1529315"/>
              <a:gd name="connsiteY21" fmla="*/ 1238693 h 135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9315" h="1352107">
                <a:moveTo>
                  <a:pt x="588334" y="1238693"/>
                </a:moveTo>
                <a:cubicBezTo>
                  <a:pt x="668078" y="1352107"/>
                  <a:pt x="655674" y="1119963"/>
                  <a:pt x="694660" y="1068572"/>
                </a:cubicBezTo>
                <a:cubicBezTo>
                  <a:pt x="733646" y="1017181"/>
                  <a:pt x="740735" y="997689"/>
                  <a:pt x="822251" y="930349"/>
                </a:cubicBezTo>
                <a:cubicBezTo>
                  <a:pt x="903767" y="863010"/>
                  <a:pt x="1070344" y="737191"/>
                  <a:pt x="1183758" y="664535"/>
                </a:cubicBezTo>
                <a:cubicBezTo>
                  <a:pt x="1297172" y="591879"/>
                  <a:pt x="1476153" y="567070"/>
                  <a:pt x="1502734" y="494414"/>
                </a:cubicBezTo>
                <a:cubicBezTo>
                  <a:pt x="1529315" y="421758"/>
                  <a:pt x="1394637" y="255181"/>
                  <a:pt x="1343246" y="228600"/>
                </a:cubicBezTo>
                <a:cubicBezTo>
                  <a:pt x="1291855" y="202019"/>
                  <a:pt x="1194390" y="334925"/>
                  <a:pt x="1194390" y="334925"/>
                </a:cubicBezTo>
                <a:cubicBezTo>
                  <a:pt x="1150088" y="366823"/>
                  <a:pt x="1105785" y="421758"/>
                  <a:pt x="1077432" y="419986"/>
                </a:cubicBezTo>
                <a:cubicBezTo>
                  <a:pt x="1049079" y="418214"/>
                  <a:pt x="981739" y="381000"/>
                  <a:pt x="1024269" y="324293"/>
                </a:cubicBezTo>
                <a:cubicBezTo>
                  <a:pt x="1066799" y="267586"/>
                  <a:pt x="1298943" y="132907"/>
                  <a:pt x="1332613" y="79744"/>
                </a:cubicBezTo>
                <a:cubicBezTo>
                  <a:pt x="1366283" y="26581"/>
                  <a:pt x="1352107" y="0"/>
                  <a:pt x="1226288" y="5316"/>
                </a:cubicBezTo>
                <a:cubicBezTo>
                  <a:pt x="1100470" y="10632"/>
                  <a:pt x="715925" y="72656"/>
                  <a:pt x="577702" y="111642"/>
                </a:cubicBezTo>
                <a:cubicBezTo>
                  <a:pt x="439479" y="150628"/>
                  <a:pt x="437706" y="180753"/>
                  <a:pt x="396948" y="239232"/>
                </a:cubicBezTo>
                <a:cubicBezTo>
                  <a:pt x="356190" y="297711"/>
                  <a:pt x="365051" y="400493"/>
                  <a:pt x="333153" y="462516"/>
                </a:cubicBezTo>
                <a:cubicBezTo>
                  <a:pt x="301255" y="524539"/>
                  <a:pt x="249864" y="563525"/>
                  <a:pt x="205562" y="611372"/>
                </a:cubicBezTo>
                <a:cubicBezTo>
                  <a:pt x="161260" y="659219"/>
                  <a:pt x="101009" y="694660"/>
                  <a:pt x="67339" y="749595"/>
                </a:cubicBezTo>
                <a:cubicBezTo>
                  <a:pt x="33669" y="804530"/>
                  <a:pt x="7088" y="857693"/>
                  <a:pt x="3544" y="940981"/>
                </a:cubicBezTo>
                <a:cubicBezTo>
                  <a:pt x="0" y="1024269"/>
                  <a:pt x="14176" y="1190846"/>
                  <a:pt x="46074" y="1249325"/>
                </a:cubicBezTo>
                <a:cubicBezTo>
                  <a:pt x="77972" y="1307804"/>
                  <a:pt x="147084" y="1307805"/>
                  <a:pt x="194930" y="1291856"/>
                </a:cubicBezTo>
                <a:cubicBezTo>
                  <a:pt x="242776" y="1275907"/>
                  <a:pt x="276446" y="1181986"/>
                  <a:pt x="333153" y="1153632"/>
                </a:cubicBezTo>
                <a:cubicBezTo>
                  <a:pt x="389860" y="1125279"/>
                  <a:pt x="492642" y="1107558"/>
                  <a:pt x="535172" y="1121735"/>
                </a:cubicBezTo>
                <a:cubicBezTo>
                  <a:pt x="577702" y="1135912"/>
                  <a:pt x="561753" y="1247554"/>
                  <a:pt x="588334" y="1238693"/>
                </a:cubicBezTo>
                <a:close/>
              </a:path>
            </a:pathLst>
          </a:custGeom>
          <a:noFill/>
          <a:ln w="76200">
            <a:solidFill>
              <a:srgbClr val="FFC000"/>
            </a:solidFill>
          </a:ln>
          <a:effectLst>
            <a:outerShdw dist="88900" dir="60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6"/>
          <p:cNvSpPr txBox="1">
            <a:spLocks noChangeArrowheads="1"/>
          </p:cNvSpPr>
          <p:nvPr/>
        </p:nvSpPr>
        <p:spPr bwMode="auto">
          <a:xfrm>
            <a:off x="3780290" y="643064"/>
            <a:ext cx="1371600" cy="830997"/>
          </a:xfrm>
          <a:prstGeom prst="rect">
            <a:avLst/>
          </a:prstGeom>
          <a:solidFill>
            <a:schemeClr val="bg1"/>
          </a:solidFill>
          <a:ln w="9525">
            <a:noFill/>
            <a:miter lim="800000"/>
            <a:headEnd/>
            <a:tailEnd/>
          </a:ln>
        </p:spPr>
        <p:txBody>
          <a:bodyPr wrap="square">
            <a:spAutoFit/>
          </a:bodyPr>
          <a:lstStyle/>
          <a:p>
            <a:pPr algn="ctr"/>
            <a:r>
              <a:rPr lang="en-US" sz="2400" b="1" dirty="0" smtClean="0"/>
              <a:t>North </a:t>
            </a:r>
          </a:p>
          <a:p>
            <a:pPr algn="ctr"/>
            <a:r>
              <a:rPr lang="en-US" sz="2400" b="1" dirty="0" smtClean="0"/>
              <a:t>America</a:t>
            </a:r>
          </a:p>
        </p:txBody>
      </p:sp>
      <p:sp>
        <p:nvSpPr>
          <p:cNvPr id="45" name="TextBox 44"/>
          <p:cNvSpPr txBox="1"/>
          <p:nvPr/>
        </p:nvSpPr>
        <p:spPr>
          <a:xfrm>
            <a:off x="1646690" y="5116286"/>
            <a:ext cx="5943600" cy="1077218"/>
          </a:xfrm>
          <a:prstGeom prst="rect">
            <a:avLst/>
          </a:prstGeom>
          <a:solidFill>
            <a:schemeClr val="bg1"/>
          </a:solidFill>
        </p:spPr>
        <p:txBody>
          <a:bodyPr wrap="square" rtlCol="0">
            <a:spAutoFit/>
          </a:bodyPr>
          <a:lstStyle/>
          <a:p>
            <a:pPr algn="ctr"/>
            <a:r>
              <a:rPr lang="en-US" sz="3200" b="1" dirty="0" smtClean="0"/>
              <a:t>UT Institute of Geophysics</a:t>
            </a:r>
          </a:p>
          <a:p>
            <a:pPr algn="ctr"/>
            <a:r>
              <a:rPr lang="en-US" sz="3200" b="1" dirty="0" smtClean="0"/>
              <a:t> – Tectonic Plate Reconstruction – </a:t>
            </a:r>
            <a:endParaRPr lang="en-US" sz="3200" b="1" dirty="0"/>
          </a:p>
        </p:txBody>
      </p:sp>
      <p:sp>
        <p:nvSpPr>
          <p:cNvPr id="46" name="TextBox 6"/>
          <p:cNvSpPr txBox="1">
            <a:spLocks noChangeArrowheads="1"/>
          </p:cNvSpPr>
          <p:nvPr/>
        </p:nvSpPr>
        <p:spPr bwMode="auto">
          <a:xfrm>
            <a:off x="5715000" y="2891135"/>
            <a:ext cx="1371600" cy="461665"/>
          </a:xfrm>
          <a:prstGeom prst="rect">
            <a:avLst/>
          </a:prstGeom>
          <a:solidFill>
            <a:schemeClr val="bg1"/>
          </a:solidFill>
          <a:ln w="9525">
            <a:noFill/>
            <a:miter lim="800000"/>
            <a:headEnd/>
            <a:tailEnd/>
          </a:ln>
        </p:spPr>
        <p:txBody>
          <a:bodyPr wrap="square">
            <a:spAutoFit/>
          </a:bodyPr>
          <a:lstStyle/>
          <a:p>
            <a:pPr algn="ctr"/>
            <a:r>
              <a:rPr lang="en-US" sz="2400" b="1" dirty="0" smtClean="0"/>
              <a:t>Equator</a:t>
            </a:r>
          </a:p>
        </p:txBody>
      </p:sp>
      <p:sp useBgFill="1">
        <p:nvSpPr>
          <p:cNvPr id="43" name="Rectangle 42"/>
          <p:cNvSpPr/>
          <p:nvPr/>
        </p:nvSpPr>
        <p:spPr>
          <a:xfrm>
            <a:off x="0" y="0"/>
            <a:ext cx="9144000" cy="677108"/>
          </a:xfrm>
          <a:prstGeom prst="rect">
            <a:avLst/>
          </a:prstGeom>
          <a:solidFill>
            <a:srgbClr val="FFFF00"/>
          </a:solidFill>
        </p:spPr>
        <p:txBody>
          <a:bodyPr wrap="square">
            <a:spAutoFit/>
          </a:bodyPr>
          <a:lstStyle/>
          <a:p>
            <a:pPr algn="ctr"/>
            <a:r>
              <a:rPr lang="en-US" sz="3800" b="1" dirty="0" smtClean="0"/>
              <a:t>REMEMBER THIS ANIMATION?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1000"/>
                                        <p:tgtEl>
                                          <p:spTgt spid="41"/>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p:cTn id="10" dur="1000" fill="hold"/>
                                        <p:tgtEl>
                                          <p:spTgt spid="42"/>
                                        </p:tgtEl>
                                        <p:attrNameLst>
                                          <p:attrName>ppt_w</p:attrName>
                                        </p:attrNameLst>
                                      </p:cBhvr>
                                      <p:tavLst>
                                        <p:tav tm="0">
                                          <p:val>
                                            <p:fltVal val="0"/>
                                          </p:val>
                                        </p:tav>
                                        <p:tav tm="100000">
                                          <p:val>
                                            <p:strVal val="#ppt_w"/>
                                          </p:val>
                                        </p:tav>
                                      </p:tavLst>
                                    </p:anim>
                                    <p:anim calcmode="lin" valueType="num">
                                      <p:cBhvr>
                                        <p:cTn id="11" dur="1000" fill="hold"/>
                                        <p:tgtEl>
                                          <p:spTgt spid="42"/>
                                        </p:tgtEl>
                                        <p:attrNameLst>
                                          <p:attrName>ppt_h</p:attrName>
                                        </p:attrNameLst>
                                      </p:cBhvr>
                                      <p:tavLst>
                                        <p:tav tm="0">
                                          <p:val>
                                            <p:fltVal val="0"/>
                                          </p:val>
                                        </p:tav>
                                        <p:tav tm="100000">
                                          <p:val>
                                            <p:strVal val="#ppt_h"/>
                                          </p:val>
                                        </p:tav>
                                      </p:tavLst>
                                    </p:anim>
                                    <p:animEffect transition="in" filter="fade">
                                      <p:cBhvr>
                                        <p:cTn id="12" dur="1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1000"/>
                                        <p:tgtEl>
                                          <p:spTgt spid="42"/>
                                        </p:tgtEl>
                                      </p:cBhvr>
                                    </p:animEffect>
                                    <p:set>
                                      <p:cBhvr>
                                        <p:cTn id="17" dur="1" fill="hold">
                                          <p:stCondLst>
                                            <p:cond delay="999"/>
                                          </p:stCondLst>
                                        </p:cTn>
                                        <p:tgtEl>
                                          <p:spTgt spid="42"/>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1000"/>
                                        <p:tgtEl>
                                          <p:spTgt spid="41"/>
                                        </p:tgtEl>
                                      </p:cBhvr>
                                    </p:animEffect>
                                    <p:set>
                                      <p:cBhvr>
                                        <p:cTn id="20" dur="1" fill="hold">
                                          <p:stCondLst>
                                            <p:cond delay="999"/>
                                          </p:stCondLst>
                                        </p:cTn>
                                        <p:tgtEl>
                                          <p:spTgt spid="41"/>
                                        </p:tgtEl>
                                        <p:attrNameLst>
                                          <p:attrName>style.visibility</p:attrName>
                                        </p:attrNameLst>
                                      </p:cBhvr>
                                      <p:to>
                                        <p:strVal val="hidden"/>
                                      </p:to>
                                    </p:se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wipe(up)">
                                      <p:cBhvr>
                                        <p:cTn id="24" dur="1000"/>
                                        <p:tgtEl>
                                          <p:spTgt spid="7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7">
                                            <p:bg/>
                                          </p:spTgt>
                                        </p:tgtEl>
                                        <p:attrNameLst>
                                          <p:attrName>style.visibility</p:attrName>
                                        </p:attrNameLst>
                                      </p:cBhvr>
                                      <p:to>
                                        <p:strVal val="visible"/>
                                      </p:to>
                                    </p:set>
                                    <p:animEffect transition="in" filter="fade">
                                      <p:cBhvr>
                                        <p:cTn id="27" dur="2000"/>
                                        <p:tgtEl>
                                          <p:spTgt spid="67">
                                            <p:bg/>
                                          </p:spTgt>
                                        </p:tgtEl>
                                      </p:cBhvr>
                                    </p:animEffect>
                                  </p:childTnLst>
                                </p:cTn>
                              </p:par>
                              <p:par>
                                <p:cTn id="28" presetID="53" presetClass="entr" presetSubtype="0" fill="hold" grpId="0" nodeType="withEffect">
                                  <p:stCondLst>
                                    <p:cond delay="0"/>
                                  </p:stCondLst>
                                  <p:childTnLst>
                                    <p:set>
                                      <p:cBhvr>
                                        <p:cTn id="29" dur="1" fill="hold">
                                          <p:stCondLst>
                                            <p:cond delay="0"/>
                                          </p:stCondLst>
                                        </p:cTn>
                                        <p:tgtEl>
                                          <p:spTgt spid="70"/>
                                        </p:tgtEl>
                                        <p:attrNameLst>
                                          <p:attrName>style.visibility</p:attrName>
                                        </p:attrNameLst>
                                      </p:cBhvr>
                                      <p:to>
                                        <p:strVal val="visible"/>
                                      </p:to>
                                    </p:set>
                                    <p:anim calcmode="lin" valueType="num">
                                      <p:cBhvr>
                                        <p:cTn id="30" dur="1000" fill="hold"/>
                                        <p:tgtEl>
                                          <p:spTgt spid="70"/>
                                        </p:tgtEl>
                                        <p:attrNameLst>
                                          <p:attrName>ppt_w</p:attrName>
                                        </p:attrNameLst>
                                      </p:cBhvr>
                                      <p:tavLst>
                                        <p:tav tm="0">
                                          <p:val>
                                            <p:fltVal val="0"/>
                                          </p:val>
                                        </p:tav>
                                        <p:tav tm="100000">
                                          <p:val>
                                            <p:strVal val="#ppt_w"/>
                                          </p:val>
                                        </p:tav>
                                      </p:tavLst>
                                    </p:anim>
                                    <p:anim calcmode="lin" valueType="num">
                                      <p:cBhvr>
                                        <p:cTn id="31" dur="1000" fill="hold"/>
                                        <p:tgtEl>
                                          <p:spTgt spid="70"/>
                                        </p:tgtEl>
                                        <p:attrNameLst>
                                          <p:attrName>ppt_h</p:attrName>
                                        </p:attrNameLst>
                                      </p:cBhvr>
                                      <p:tavLst>
                                        <p:tav tm="0">
                                          <p:val>
                                            <p:fltVal val="0"/>
                                          </p:val>
                                        </p:tav>
                                        <p:tav tm="100000">
                                          <p:val>
                                            <p:strVal val="#ppt_h"/>
                                          </p:val>
                                        </p:tav>
                                      </p:tavLst>
                                    </p:anim>
                                    <p:animEffect transition="in" filter="fade">
                                      <p:cBhvr>
                                        <p:cTn id="32" dur="1000"/>
                                        <p:tgtEl>
                                          <p:spTgt spid="7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0"/>
                                        <p:tgtEl>
                                          <p:spTgt spid="58"/>
                                        </p:tgtEl>
                                      </p:cBhvr>
                                    </p:animEffect>
                                    <p:set>
                                      <p:cBhvr>
                                        <p:cTn id="37" dur="1" fill="hold">
                                          <p:stCondLst>
                                            <p:cond delay="999"/>
                                          </p:stCondLst>
                                        </p:cTn>
                                        <p:tgtEl>
                                          <p:spTgt spid="58"/>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00"/>
                                        <p:tgtEl>
                                          <p:spTgt spid="27"/>
                                        </p:tgtEl>
                                      </p:cBhvr>
                                    </p:animEffect>
                                    <p:set>
                                      <p:cBhvr>
                                        <p:cTn id="40" dur="1" fill="hold">
                                          <p:stCondLst>
                                            <p:cond delay="999"/>
                                          </p:stCondLst>
                                        </p:cTn>
                                        <p:tgtEl>
                                          <p:spTgt spid="2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1000"/>
                                        <p:tgtEl>
                                          <p:spTgt spid="71"/>
                                        </p:tgtEl>
                                      </p:cBhvr>
                                    </p:animEffect>
                                    <p:set>
                                      <p:cBhvr>
                                        <p:cTn id="45" dur="1" fill="hold">
                                          <p:stCondLst>
                                            <p:cond delay="999"/>
                                          </p:stCondLst>
                                        </p:cTn>
                                        <p:tgtEl>
                                          <p:spTgt spid="7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70"/>
                                        </p:tgtEl>
                                      </p:cBhvr>
                                    </p:animEffect>
                                    <p:set>
                                      <p:cBhvr>
                                        <p:cTn id="48" dur="1" fill="hold">
                                          <p:stCondLst>
                                            <p:cond delay="999"/>
                                          </p:stCondLst>
                                        </p:cTn>
                                        <p:tgtEl>
                                          <p:spTgt spid="70"/>
                                        </p:tgtEl>
                                        <p:attrNameLst>
                                          <p:attrName>style.visibility</p:attrName>
                                        </p:attrNameLst>
                                      </p:cBhvr>
                                      <p:to>
                                        <p:strVal val="hidden"/>
                                      </p:to>
                                    </p:set>
                                  </p:childTnLst>
                                </p:cTn>
                              </p:par>
                              <p:par>
                                <p:cTn id="49" presetID="22" presetClass="entr" presetSubtype="8" fill="hold" nodeType="with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wipe(left)">
                                      <p:cBhvr>
                                        <p:cTn id="51" dur="1000"/>
                                        <p:tgtEl>
                                          <p:spTgt spid="66"/>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1000" fill="hold"/>
                                        <p:tgtEl>
                                          <p:spTgt spid="46"/>
                                        </p:tgtEl>
                                        <p:attrNameLst>
                                          <p:attrName>ppt_w</p:attrName>
                                        </p:attrNameLst>
                                      </p:cBhvr>
                                      <p:tavLst>
                                        <p:tav tm="0">
                                          <p:val>
                                            <p:fltVal val="0"/>
                                          </p:val>
                                        </p:tav>
                                        <p:tav tm="100000">
                                          <p:val>
                                            <p:strVal val="#ppt_w"/>
                                          </p:val>
                                        </p:tav>
                                      </p:tavLst>
                                    </p:anim>
                                    <p:anim calcmode="lin" valueType="num">
                                      <p:cBhvr>
                                        <p:cTn id="55" dur="1000" fill="hold"/>
                                        <p:tgtEl>
                                          <p:spTgt spid="46"/>
                                        </p:tgtEl>
                                        <p:attrNameLst>
                                          <p:attrName>ppt_h</p:attrName>
                                        </p:attrNameLst>
                                      </p:cBhvr>
                                      <p:tavLst>
                                        <p:tav tm="0">
                                          <p:val>
                                            <p:fltVal val="0"/>
                                          </p:val>
                                        </p:tav>
                                        <p:tav tm="100000">
                                          <p:val>
                                            <p:strVal val="#ppt_h"/>
                                          </p:val>
                                        </p:tav>
                                      </p:tavLst>
                                    </p:anim>
                                    <p:animEffect transition="in" filter="fade">
                                      <p:cBhvr>
                                        <p:cTn id="56" dur="1000"/>
                                        <p:tgtEl>
                                          <p:spTgt spid="4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1000"/>
                                        <p:tgtEl>
                                          <p:spTgt spid="46"/>
                                        </p:tgtEl>
                                      </p:cBhvr>
                                    </p:animEffect>
                                    <p:set>
                                      <p:cBhvr>
                                        <p:cTn id="61" dur="1" fill="hold">
                                          <p:stCondLst>
                                            <p:cond delay="999"/>
                                          </p:stCondLst>
                                        </p:cTn>
                                        <p:tgtEl>
                                          <p:spTgt spid="46"/>
                                        </p:tgtEl>
                                        <p:attrNameLst>
                                          <p:attrName>style.visibility</p:attrName>
                                        </p:attrNameLst>
                                      </p:cBhvr>
                                      <p:to>
                                        <p:strVal val="hidden"/>
                                      </p:to>
                                    </p:set>
                                  </p:childTnLst>
                                </p:cTn>
                              </p:par>
                              <p:par>
                                <p:cTn id="62" presetID="22" presetClass="entr" presetSubtype="8" fill="hold" grpId="0" nodeType="withEffect">
                                  <p:stCondLst>
                                    <p:cond delay="0"/>
                                  </p:stCondLst>
                                  <p:childTnLst>
                                    <p:set>
                                      <p:cBhvr>
                                        <p:cTn id="63" dur="1" fill="hold">
                                          <p:stCondLst>
                                            <p:cond delay="0"/>
                                          </p:stCondLst>
                                        </p:cTn>
                                        <p:tgtEl>
                                          <p:spTgt spid="68"/>
                                        </p:tgtEl>
                                        <p:attrNameLst>
                                          <p:attrName>style.visibility</p:attrName>
                                        </p:attrNameLst>
                                      </p:cBhvr>
                                      <p:to>
                                        <p:strVal val="visible"/>
                                      </p:to>
                                    </p:set>
                                    <p:animEffect transition="in" filter="wipe(left)">
                                      <p:cBhvr>
                                        <p:cTn id="64" dur="1000"/>
                                        <p:tgtEl>
                                          <p:spTgt spid="68"/>
                                        </p:tgtEl>
                                      </p:cBhvr>
                                    </p:animEffect>
                                  </p:childTnLst>
                                </p:cTn>
                              </p:par>
                              <p:par>
                                <p:cTn id="65" presetID="10" presetClass="exit" presetSubtype="0" fill="hold" grpId="0" nodeType="withEffect">
                                  <p:stCondLst>
                                    <p:cond delay="0"/>
                                  </p:stCondLst>
                                  <p:childTnLst>
                                    <p:animEffect transition="out" filter="fade">
                                      <p:cBhvr>
                                        <p:cTn id="66" dur="2000"/>
                                        <p:tgtEl>
                                          <p:spTgt spid="45"/>
                                        </p:tgtEl>
                                      </p:cBhvr>
                                    </p:animEffect>
                                    <p:set>
                                      <p:cBhvr>
                                        <p:cTn id="67" dur="1" fill="hold">
                                          <p:stCondLst>
                                            <p:cond delay="1999"/>
                                          </p:stCondLst>
                                        </p:cTn>
                                        <p:tgtEl>
                                          <p:spTgt spid="45"/>
                                        </p:tgtEl>
                                        <p:attrNameLst>
                                          <p:attrName>style.visibility</p:attrName>
                                        </p:attrNameLst>
                                      </p:cBhvr>
                                      <p:to>
                                        <p:strVal val="hidden"/>
                                      </p:to>
                                    </p:set>
                                  </p:childTnLst>
                                </p:cTn>
                              </p:par>
                            </p:childTnLst>
                          </p:cTn>
                        </p:par>
                        <p:par>
                          <p:cTn id="68" fill="hold">
                            <p:stCondLst>
                              <p:cond delay="2000"/>
                            </p:stCondLst>
                            <p:childTnLst>
                              <p:par>
                                <p:cTn id="69" presetID="10" presetClass="entr" presetSubtype="0" fill="hold" nodeType="afterEffect">
                                  <p:stCondLst>
                                    <p:cond delay="0"/>
                                  </p:stCondLst>
                                  <p:childTnLst>
                                    <p:set>
                                      <p:cBhvr>
                                        <p:cTn id="70" dur="1" fill="hold">
                                          <p:stCondLst>
                                            <p:cond delay="0"/>
                                          </p:stCondLst>
                                        </p:cTn>
                                        <p:tgtEl>
                                          <p:spTgt spid="67">
                                            <p:txEl>
                                              <p:pRg st="0" end="0"/>
                                            </p:txEl>
                                          </p:spTgt>
                                        </p:tgtEl>
                                        <p:attrNameLst>
                                          <p:attrName>style.visibility</p:attrName>
                                        </p:attrNameLst>
                                      </p:cBhvr>
                                      <p:to>
                                        <p:strVal val="visible"/>
                                      </p:to>
                                    </p:set>
                                    <p:animEffect transition="in" filter="fade">
                                      <p:cBhvr>
                                        <p:cTn id="71" dur="1000"/>
                                        <p:tgtEl>
                                          <p:spTgt spid="67">
                                            <p:txEl>
                                              <p:pRg st="0" end="0"/>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67">
                                            <p:txEl>
                                              <p:pRg st="1" end="1"/>
                                            </p:txEl>
                                          </p:spTgt>
                                        </p:tgtEl>
                                        <p:attrNameLst>
                                          <p:attrName>style.visibility</p:attrName>
                                        </p:attrNameLst>
                                      </p:cBhvr>
                                      <p:to>
                                        <p:strVal val="visible"/>
                                      </p:to>
                                    </p:set>
                                    <p:animEffect transition="in" filter="fade">
                                      <p:cBhvr>
                                        <p:cTn id="74" dur="1000"/>
                                        <p:tgtEl>
                                          <p:spTgt spid="67">
                                            <p:txEl>
                                              <p:pRg st="1" end="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1" nodeType="clickEffect">
                                  <p:stCondLst>
                                    <p:cond delay="0"/>
                                  </p:stCondLst>
                                  <p:childTnLst>
                                    <p:animMotion origin="layout" path="M -3.05556E-6 1.11111E-6 L -0.00191 0.06273 " pathEditMode="relative" rAng="0" ptsTypes="AA">
                                      <p:cBhvr>
                                        <p:cTn id="78" dur="1000" fill="hold"/>
                                        <p:tgtEl>
                                          <p:spTgt spid="68"/>
                                        </p:tgtEl>
                                        <p:attrNameLst>
                                          <p:attrName>ppt_x</p:attrName>
                                          <p:attrName>ppt_y</p:attrName>
                                        </p:attrNameLst>
                                      </p:cBhvr>
                                      <p:rCtr x="-1"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8" grpId="0" animBg="1"/>
      <p:bldP spid="68" grpId="0" animBg="1"/>
      <p:bldP spid="68" grpId="1" animBg="1"/>
      <p:bldP spid="70" grpId="0" animBg="1"/>
      <p:bldP spid="70" grpId="1" animBg="1"/>
      <p:bldP spid="71" grpId="0" animBg="1"/>
      <p:bldP spid="71" grpId="1" animBg="1"/>
      <p:bldP spid="67" grpId="0" build="allAtOnce" animBg="1"/>
      <p:bldP spid="41" grpId="0" animBg="1"/>
      <p:bldP spid="41" grpId="1" animBg="1"/>
      <p:bldP spid="42" grpId="0" animBg="1"/>
      <p:bldP spid="42" grpId="1" animBg="1"/>
      <p:bldP spid="45" grpId="0" animBg="1"/>
      <p:bldP spid="46" grpId="0" animBg="1"/>
      <p:bldP spid="46" grpId="1"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050"/>
          <p:cNvPicPr>
            <a:picLocks noChangeAspect="1" noChangeArrowheads="1"/>
          </p:cNvPicPr>
          <p:nvPr/>
        </p:nvPicPr>
        <p:blipFill>
          <a:blip r:embed="rId3" cstate="print"/>
          <a:srcRect/>
          <a:stretch>
            <a:fillRect/>
          </a:stretch>
        </p:blipFill>
        <p:spPr bwMode="auto">
          <a:xfrm>
            <a:off x="1994862" y="1745118"/>
            <a:ext cx="8702675" cy="5605463"/>
          </a:xfrm>
          <a:prstGeom prst="rect">
            <a:avLst/>
          </a:prstGeom>
          <a:noFill/>
          <a:ln w="9525">
            <a:noFill/>
            <a:miter lim="800000"/>
            <a:headEnd/>
            <a:tailEnd/>
          </a:ln>
        </p:spPr>
      </p:pic>
      <p:sp>
        <p:nvSpPr>
          <p:cNvPr id="1024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002799" y="392158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050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060"/>
          <p:cNvPicPr>
            <a:picLocks noChangeAspect="1" noChangeArrowheads="1"/>
          </p:cNvPicPr>
          <p:nvPr/>
        </p:nvPicPr>
        <p:blipFill>
          <a:blip r:embed="rId3" cstate="print"/>
          <a:srcRect/>
          <a:stretch>
            <a:fillRect/>
          </a:stretch>
        </p:blipFill>
        <p:spPr bwMode="auto">
          <a:xfrm>
            <a:off x="1873284" y="1784316"/>
            <a:ext cx="8702675" cy="5605463"/>
          </a:xfrm>
          <a:prstGeom prst="rect">
            <a:avLst/>
          </a:prstGeom>
          <a:noFill/>
          <a:ln w="9525">
            <a:noFill/>
            <a:miter lim="800000"/>
            <a:headEnd/>
            <a:tailEnd/>
          </a:ln>
        </p:spPr>
      </p:pic>
      <p:cxnSp>
        <p:nvCxnSpPr>
          <p:cNvPr id="48" name="Straight Connector 47"/>
          <p:cNvCxnSpPr/>
          <p:nvPr/>
        </p:nvCxnSpPr>
        <p:spPr>
          <a:xfrm>
            <a:off x="1771109" y="398720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flipV="1">
            <a:off x="10568022" y="3960780"/>
            <a:ext cx="143" cy="162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126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060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7"/>
          <p:cNvGrpSpPr/>
          <p:nvPr/>
        </p:nvGrpSpPr>
        <p:grpSpPr>
          <a:xfrm>
            <a:off x="0" y="0"/>
            <a:ext cx="9144000" cy="6858000"/>
            <a:chOff x="0" y="0"/>
            <a:chExt cx="9144000" cy="6858000"/>
          </a:xfrm>
        </p:grpSpPr>
        <p:sp>
          <p:nvSpPr>
            <p:cNvPr id="29" name="Rectangle 28"/>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5-Point Star 32"/>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 name="Group 38"/>
          <p:cNvGrpSpPr/>
          <p:nvPr/>
        </p:nvGrpSpPr>
        <p:grpSpPr>
          <a:xfrm>
            <a:off x="4261900" y="1066800"/>
            <a:ext cx="4882100" cy="2554545"/>
            <a:chOff x="4261900" y="1066800"/>
            <a:chExt cx="4882100" cy="2554545"/>
          </a:xfrm>
        </p:grpSpPr>
        <p:sp>
          <p:nvSpPr>
            <p:cNvPr id="34" name="Rounded Rectangle 33"/>
            <p:cNvSpPr/>
            <p:nvPr/>
          </p:nvSpPr>
          <p:spPr>
            <a:xfrm rot="19273877">
              <a:off x="4261900" y="2081512"/>
              <a:ext cx="91440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6553200" y="1066800"/>
              <a:ext cx="2590800" cy="255454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outerShdw>
                  </a:effectLst>
                </a:rPr>
                <a:t>Keep an eye on this area; building up the western USA.</a:t>
              </a:r>
              <a:endParaRPr lang="en-US" sz="3200" b="1" dirty="0">
                <a:solidFill>
                  <a:schemeClr val="bg1"/>
                </a:solidFill>
                <a:effectLst>
                  <a:outerShdw blurRad="38100" dist="38100" dir="2700000" algn="tl">
                    <a:srgbClr val="000000"/>
                  </a:outerShdw>
                </a:effectLst>
              </a:endParaRPr>
            </a:p>
          </p:txBody>
        </p:sp>
        <p:sp>
          <p:nvSpPr>
            <p:cNvPr id="38" name="Freeform 37"/>
            <p:cNvSpPr/>
            <p:nvPr/>
          </p:nvSpPr>
          <p:spPr>
            <a:xfrm>
              <a:off x="5064369" y="1366576"/>
              <a:ext cx="1396721" cy="452176"/>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7" name="Group 39"/>
          <p:cNvGrpSpPr/>
          <p:nvPr/>
        </p:nvGrpSpPr>
        <p:grpSpPr>
          <a:xfrm>
            <a:off x="157700" y="990600"/>
            <a:ext cx="4855662" cy="2062103"/>
            <a:chOff x="6553200" y="1066800"/>
            <a:chExt cx="4855662" cy="2062103"/>
          </a:xfrm>
        </p:grpSpPr>
        <p:sp>
          <p:nvSpPr>
            <p:cNvPr id="41" name="Rounded Rectangle 40"/>
            <p:cNvSpPr/>
            <p:nvPr/>
          </p:nvSpPr>
          <p:spPr>
            <a:xfrm rot="20249597">
              <a:off x="10444762" y="1977803"/>
              <a:ext cx="964100" cy="27457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6553200" y="1066800"/>
              <a:ext cx="2590800" cy="2062103"/>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outerShdw>
                  </a:effectLst>
                </a:rPr>
                <a:t>Keep an eye on this area; building up Alaska</a:t>
              </a:r>
              <a:endParaRPr lang="en-US" sz="3200" b="1" dirty="0">
                <a:solidFill>
                  <a:schemeClr val="bg1"/>
                </a:solidFill>
                <a:effectLst>
                  <a:outerShdw blurRad="38100" dist="38100" dir="2700000" algn="tl">
                    <a:srgbClr val="000000"/>
                  </a:outerShdw>
                </a:effectLst>
              </a:endParaRPr>
            </a:p>
          </p:txBody>
        </p:sp>
        <p:sp>
          <p:nvSpPr>
            <p:cNvPr id="43" name="Freeform 42"/>
            <p:cNvSpPr/>
            <p:nvPr/>
          </p:nvSpPr>
          <p:spPr>
            <a:xfrm flipH="1">
              <a:off x="8859020" y="1371600"/>
              <a:ext cx="1956079" cy="685800"/>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2" name="Group 43"/>
          <p:cNvGrpSpPr/>
          <p:nvPr/>
        </p:nvGrpSpPr>
        <p:grpSpPr>
          <a:xfrm>
            <a:off x="2590800" y="2694092"/>
            <a:ext cx="3659173" cy="4163908"/>
            <a:chOff x="7362477" y="-430108"/>
            <a:chExt cx="2590800" cy="4163908"/>
          </a:xfrm>
        </p:grpSpPr>
        <p:sp>
          <p:nvSpPr>
            <p:cNvPr id="45" name="Rounded Rectangle 44"/>
            <p:cNvSpPr/>
            <p:nvPr/>
          </p:nvSpPr>
          <p:spPr>
            <a:xfrm rot="19657699">
              <a:off x="8776248" y="-430108"/>
              <a:ext cx="791547" cy="3444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7362477" y="1179255"/>
              <a:ext cx="2590800" cy="255454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outerShdw>
                  </a:effectLst>
                </a:rPr>
                <a:t>Just for fun, watch this area as parts of Africa &amp; South America are welded to North America</a:t>
              </a:r>
              <a:endParaRPr lang="en-US" sz="3200" b="1" dirty="0">
                <a:solidFill>
                  <a:schemeClr val="bg1"/>
                </a:solidFill>
                <a:effectLst>
                  <a:outerShdw blurRad="38100" dist="38100" dir="2700000" algn="tl">
                    <a:srgbClr val="000000"/>
                  </a:outerShdw>
                </a:effectLst>
              </a:endParaRPr>
            </a:p>
          </p:txBody>
        </p:sp>
        <p:sp>
          <p:nvSpPr>
            <p:cNvPr id="47" name="Freeform 46"/>
            <p:cNvSpPr/>
            <p:nvPr/>
          </p:nvSpPr>
          <p:spPr>
            <a:xfrm flipH="1" flipV="1">
              <a:off x="8657319" y="0"/>
              <a:ext cx="485567" cy="1295400"/>
            </a:xfrm>
            <a:custGeom>
              <a:avLst/>
              <a:gdLst>
                <a:gd name="connsiteX0" fmla="*/ 1396721 w 1396721"/>
                <a:gd name="connsiteY0" fmla="*/ 0 h 452176"/>
                <a:gd name="connsiteX1" fmla="*/ 572756 w 1396721"/>
                <a:gd name="connsiteY1" fmla="*/ 10048 h 452176"/>
                <a:gd name="connsiteX2" fmla="*/ 0 w 1396721"/>
                <a:gd name="connsiteY2" fmla="*/ 452176 h 452176"/>
                <a:gd name="connsiteX0" fmla="*/ 1396721 w 1396721"/>
                <a:gd name="connsiteY0" fmla="*/ 0 h 452176"/>
                <a:gd name="connsiteX1" fmla="*/ 0 w 1396721"/>
                <a:gd name="connsiteY1" fmla="*/ 452176 h 452176"/>
              </a:gdLst>
              <a:ahLst/>
              <a:cxnLst>
                <a:cxn ang="0">
                  <a:pos x="connsiteX0" y="connsiteY0"/>
                </a:cxn>
                <a:cxn ang="0">
                  <a:pos x="connsiteX1" y="connsiteY1"/>
                </a:cxn>
              </a:cxnLst>
              <a:rect l="l" t="t" r="r" b="b"/>
              <a:pathLst>
                <a:path w="1396721" h="452176">
                  <a:moveTo>
                    <a:pt x="1396721" y="0"/>
                  </a:move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6"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4000"/>
                                  </p:stCondLst>
                                  <p:childTnLst>
                                    <p:animEffect transition="out" filter="fade">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par>
                                <p:cTn id="13" presetID="22" presetClass="entr" presetSubtype="2" fill="hold" nodeType="withEffect">
                                  <p:stCondLst>
                                    <p:cond delay="400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4000"/>
                                  </p:stCondLst>
                                  <p:childTnLst>
                                    <p:animEffect transition="out" filter="fade">
                                      <p:cBhvr>
                                        <p:cTn id="19" dur="2000"/>
                                        <p:tgtEl>
                                          <p:spTgt spid="7"/>
                                        </p:tgtEl>
                                      </p:cBhvr>
                                    </p:animEffect>
                                    <p:set>
                                      <p:cBhvr>
                                        <p:cTn id="20" dur="1" fill="hold">
                                          <p:stCondLst>
                                            <p:cond delay="1999"/>
                                          </p:stCondLst>
                                        </p:cTn>
                                        <p:tgtEl>
                                          <p:spTgt spid="7"/>
                                        </p:tgtEl>
                                        <p:attrNameLst>
                                          <p:attrName>style.visibility</p:attrName>
                                        </p:attrNameLst>
                                      </p:cBhvr>
                                      <p:to>
                                        <p:strVal val="hidden"/>
                                      </p:to>
                                    </p:set>
                                  </p:childTnLst>
                                </p:cTn>
                              </p:par>
                              <p:par>
                                <p:cTn id="21" presetID="22" presetClass="entr" presetSubtype="2" fill="hold" nodeType="withEffect">
                                  <p:stCondLst>
                                    <p:cond delay="400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4000"/>
                                  </p:stCondLst>
                                  <p:childTnLst>
                                    <p:animEffect transition="out" filter="fade">
                                      <p:cBhvr>
                                        <p:cTn id="27" dur="2000"/>
                                        <p:tgtEl>
                                          <p:spTgt spid="12"/>
                                        </p:tgtEl>
                                      </p:cBhvr>
                                    </p:animEffect>
                                    <p:set>
                                      <p:cBhvr>
                                        <p:cTn id="28"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070"/>
          <p:cNvPicPr>
            <a:picLocks noChangeAspect="1" noChangeArrowheads="1"/>
          </p:cNvPicPr>
          <p:nvPr/>
        </p:nvPicPr>
        <p:blipFill>
          <a:blip r:embed="rId3" cstate="print"/>
          <a:srcRect/>
          <a:stretch>
            <a:fillRect/>
          </a:stretch>
        </p:blipFill>
        <p:spPr bwMode="auto">
          <a:xfrm>
            <a:off x="1763172" y="1810746"/>
            <a:ext cx="8702675" cy="5605463"/>
          </a:xfrm>
          <a:prstGeom prst="rect">
            <a:avLst/>
          </a:prstGeom>
          <a:noFill/>
          <a:ln w="9525">
            <a:noFill/>
            <a:miter lim="800000"/>
            <a:headEnd/>
            <a:tailEnd/>
          </a:ln>
        </p:spPr>
      </p:pic>
      <p:sp>
        <p:nvSpPr>
          <p:cNvPr id="1229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771109" y="398720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546362"/>
              <a:ext cx="2650757" cy="3747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070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080"/>
          <p:cNvPicPr>
            <a:picLocks noChangeAspect="1" noChangeArrowheads="1"/>
          </p:cNvPicPr>
          <p:nvPr/>
        </p:nvPicPr>
        <p:blipFill>
          <a:blip r:embed="rId3" cstate="print"/>
          <a:srcRect/>
          <a:stretch>
            <a:fillRect/>
          </a:stretch>
        </p:blipFill>
        <p:spPr bwMode="auto">
          <a:xfrm>
            <a:off x="1631916" y="1784316"/>
            <a:ext cx="8702675" cy="5605463"/>
          </a:xfrm>
          <a:prstGeom prst="rect">
            <a:avLst/>
          </a:prstGeom>
          <a:noFill/>
          <a:ln w="9525">
            <a:noFill/>
            <a:miter lim="800000"/>
            <a:headEnd/>
            <a:tailEnd/>
          </a:ln>
        </p:spPr>
      </p:pic>
      <p:sp>
        <p:nvSpPr>
          <p:cNvPr id="1331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639853" y="396077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545826"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080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090"/>
          <p:cNvPicPr>
            <a:picLocks noChangeAspect="1" noChangeArrowheads="1"/>
          </p:cNvPicPr>
          <p:nvPr/>
        </p:nvPicPr>
        <p:blipFill>
          <a:blip r:embed="rId3" cstate="print"/>
          <a:srcRect/>
          <a:stretch>
            <a:fillRect/>
          </a:stretch>
        </p:blipFill>
        <p:spPr bwMode="auto">
          <a:xfrm>
            <a:off x="1589628" y="1697544"/>
            <a:ext cx="8702675" cy="5605463"/>
          </a:xfrm>
          <a:prstGeom prst="rect">
            <a:avLst/>
          </a:prstGeom>
          <a:noFill/>
          <a:ln w="9525">
            <a:noFill/>
            <a:miter lim="800000"/>
            <a:headEnd/>
            <a:tailEnd/>
          </a:ln>
        </p:spPr>
      </p:pic>
      <p:sp>
        <p:nvSpPr>
          <p:cNvPr id="1433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597565" y="387400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590797"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090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 name="Group 28"/>
          <p:cNvGrpSpPr/>
          <p:nvPr/>
        </p:nvGrpSpPr>
        <p:grpSpPr>
          <a:xfrm>
            <a:off x="152400" y="914400"/>
            <a:ext cx="4956193" cy="2400657"/>
            <a:chOff x="6395500" y="685800"/>
            <a:chExt cx="4956193" cy="2400657"/>
          </a:xfrm>
        </p:grpSpPr>
        <p:sp>
          <p:nvSpPr>
            <p:cNvPr id="20" name="Rounded Rectangle 19"/>
            <p:cNvSpPr/>
            <p:nvPr/>
          </p:nvSpPr>
          <p:spPr>
            <a:xfrm rot="20249597">
              <a:off x="10387593" y="1690484"/>
              <a:ext cx="964100" cy="57327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6395500" y="685800"/>
              <a:ext cx="2819400" cy="2400657"/>
            </a:xfrm>
            <a:prstGeom prst="rect">
              <a:avLst/>
            </a:prstGeom>
            <a:noFill/>
          </p:spPr>
          <p:txBody>
            <a:bodyPr wrap="square" rtlCol="0">
              <a:spAutoFit/>
            </a:bodyPr>
            <a:lstStyle/>
            <a:p>
              <a:r>
                <a:rPr lang="en-US" sz="3000" b="1" dirty="0" smtClean="0">
                  <a:solidFill>
                    <a:schemeClr val="bg1"/>
                  </a:solidFill>
                  <a:effectLst>
                    <a:outerShdw blurRad="38100" dist="38100" dir="2700000" algn="tl">
                      <a:srgbClr val="000000"/>
                    </a:outerShdw>
                  </a:effectLst>
                </a:rPr>
                <a:t>Exotic Terranes previously “welded” on to North America and coming off</a:t>
              </a:r>
              <a:endParaRPr lang="en-US" sz="3000" b="1" dirty="0">
                <a:solidFill>
                  <a:schemeClr val="bg1"/>
                </a:solidFill>
                <a:effectLst>
                  <a:outerShdw blurRad="38100" dist="38100" dir="2700000" algn="tl">
                    <a:srgbClr val="000000"/>
                  </a:outerShdw>
                </a:effectLst>
              </a:endParaRPr>
            </a:p>
          </p:txBody>
        </p:sp>
        <p:sp>
          <p:nvSpPr>
            <p:cNvPr id="22" name="Freeform 21"/>
            <p:cNvSpPr/>
            <p:nvPr/>
          </p:nvSpPr>
          <p:spPr>
            <a:xfrm flipH="1" flipV="1">
              <a:off x="8859020" y="1981200"/>
              <a:ext cx="1498880" cy="228600"/>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3000" fill="hold"/>
                                        <p:tgtEl>
                                          <p:spTgt spid="11"/>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100"/>
          <p:cNvPicPr>
            <a:picLocks noChangeAspect="1" noChangeArrowheads="1"/>
          </p:cNvPicPr>
          <p:nvPr/>
        </p:nvPicPr>
        <p:blipFill>
          <a:blip r:embed="rId3" cstate="print"/>
          <a:srcRect/>
          <a:stretch>
            <a:fillRect/>
          </a:stretch>
        </p:blipFill>
        <p:spPr bwMode="auto">
          <a:xfrm>
            <a:off x="1566288" y="1582146"/>
            <a:ext cx="8702675" cy="5605463"/>
          </a:xfrm>
          <a:prstGeom prst="rect">
            <a:avLst/>
          </a:prstGeom>
          <a:noFill/>
          <a:ln w="9525">
            <a:noFill/>
            <a:miter lim="800000"/>
            <a:headEnd/>
            <a:tailEnd/>
          </a:ln>
        </p:spPr>
      </p:pic>
      <p:sp>
        <p:nvSpPr>
          <p:cNvPr id="15363" name="Rectangle 5"/>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574225" y="375860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725708"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100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110"/>
          <p:cNvPicPr>
            <a:picLocks noChangeAspect="1" noChangeArrowheads="1"/>
          </p:cNvPicPr>
          <p:nvPr/>
        </p:nvPicPr>
        <p:blipFill>
          <a:blip r:embed="rId3" cstate="print"/>
          <a:srcRect/>
          <a:stretch>
            <a:fillRect/>
          </a:stretch>
        </p:blipFill>
        <p:spPr bwMode="auto">
          <a:xfrm>
            <a:off x="1495374" y="1463658"/>
            <a:ext cx="8702675" cy="5605463"/>
          </a:xfrm>
          <a:prstGeom prst="rect">
            <a:avLst/>
          </a:prstGeom>
          <a:noFill/>
          <a:ln w="9525">
            <a:noFill/>
            <a:miter lim="800000"/>
            <a:headEnd/>
            <a:tailEnd/>
          </a:ln>
        </p:spPr>
      </p:pic>
      <p:sp>
        <p:nvSpPr>
          <p:cNvPr id="1638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503311" y="364012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575807" cy="2373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80159" cy="461665"/>
          </a:xfrm>
          <a:prstGeom prst="rect">
            <a:avLst/>
          </a:prstGeom>
        </p:spPr>
        <p:txBody>
          <a:bodyPr wrap="none" rtlCol="0">
            <a:spAutoFit/>
          </a:bodyPr>
          <a:lstStyle/>
          <a:p>
            <a:r>
              <a:rPr lang="en-US" sz="2400" b="1" dirty="0" smtClean="0"/>
              <a:t>110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20"/>
          <p:cNvPicPr>
            <a:picLocks noChangeAspect="1" noChangeArrowheads="1"/>
          </p:cNvPicPr>
          <p:nvPr/>
        </p:nvPicPr>
        <p:blipFill>
          <a:blip r:embed="rId3" cstate="print"/>
          <a:srcRect/>
          <a:stretch>
            <a:fillRect/>
          </a:stretch>
        </p:blipFill>
        <p:spPr bwMode="auto">
          <a:xfrm>
            <a:off x="1445604" y="1339309"/>
            <a:ext cx="8702675" cy="5605463"/>
          </a:xfrm>
          <a:prstGeom prst="rect">
            <a:avLst/>
          </a:prstGeom>
          <a:noFill/>
          <a:ln w="9525">
            <a:noFill/>
            <a:miter lim="800000"/>
            <a:headEnd/>
            <a:tailEnd/>
          </a:ln>
        </p:spPr>
      </p:pic>
      <p:sp>
        <p:nvSpPr>
          <p:cNvPr id="1741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53541" y="351577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186062"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120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9" idx="2"/>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5-Point Star 3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30"/>
          <p:cNvPicPr>
            <a:picLocks noChangeAspect="1" noChangeArrowheads="1"/>
          </p:cNvPicPr>
          <p:nvPr/>
        </p:nvPicPr>
        <p:blipFill>
          <a:blip r:embed="rId3" cstate="print"/>
          <a:srcRect/>
          <a:stretch>
            <a:fillRect/>
          </a:stretch>
        </p:blipFill>
        <p:spPr bwMode="auto">
          <a:xfrm>
            <a:off x="1392744" y="1263109"/>
            <a:ext cx="8702675" cy="5605463"/>
          </a:xfrm>
          <a:prstGeom prst="rect">
            <a:avLst/>
          </a:prstGeom>
          <a:noFill/>
          <a:ln w="9525">
            <a:noFill/>
            <a:miter lim="800000"/>
            <a:headEnd/>
            <a:tailEnd/>
          </a:ln>
        </p:spPr>
      </p:pic>
      <p:sp>
        <p:nvSpPr>
          <p:cNvPr id="1843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00681" y="343957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130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140"/>
          <p:cNvPicPr>
            <a:picLocks noChangeAspect="1" noChangeArrowheads="1"/>
          </p:cNvPicPr>
          <p:nvPr/>
        </p:nvPicPr>
        <p:blipFill>
          <a:blip r:embed="rId3" cstate="print"/>
          <a:srcRect/>
          <a:stretch>
            <a:fillRect/>
          </a:stretch>
        </p:blipFill>
        <p:spPr bwMode="auto">
          <a:xfrm>
            <a:off x="1417656" y="1202297"/>
            <a:ext cx="8702675" cy="5605463"/>
          </a:xfrm>
          <a:prstGeom prst="rect">
            <a:avLst/>
          </a:prstGeom>
          <a:noFill/>
          <a:ln w="9525">
            <a:noFill/>
            <a:miter lim="800000"/>
            <a:headEnd/>
            <a:tailEnd/>
          </a:ln>
        </p:spPr>
      </p:pic>
      <p:sp>
        <p:nvSpPr>
          <p:cNvPr id="19459" name="Rectangle 4"/>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25593" y="3378760"/>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140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000"/>
          <p:cNvPicPr>
            <a:picLocks noChangeAspect="1" noChangeArrowheads="1"/>
          </p:cNvPicPr>
          <p:nvPr/>
        </p:nvPicPr>
        <p:blipFill>
          <a:blip r:embed="rId3" cstate="print"/>
          <a:srcRect/>
          <a:stretch>
            <a:fillRect/>
          </a:stretch>
        </p:blipFill>
        <p:spPr bwMode="auto">
          <a:xfrm>
            <a:off x="228600" y="651472"/>
            <a:ext cx="8702675" cy="5605463"/>
          </a:xfrm>
          <a:prstGeom prst="rect">
            <a:avLst/>
          </a:prstGeom>
          <a:noFill/>
          <a:ln w="9525">
            <a:noFill/>
            <a:miter lim="800000"/>
            <a:headEnd/>
            <a:tailEnd/>
          </a:ln>
        </p:spPr>
      </p:pic>
      <p:cxnSp>
        <p:nvCxnSpPr>
          <p:cNvPr id="3" name="Straight Connector 2"/>
          <p:cNvCxnSpPr/>
          <p:nvPr/>
        </p:nvCxnSpPr>
        <p:spPr>
          <a:xfrm>
            <a:off x="236537" y="282793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838200" y="0"/>
            <a:ext cx="3352800" cy="3276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0" y="0"/>
            <a:ext cx="9127338" cy="6858000"/>
          </a:xfrm>
          <a:prstGeom prst="rect">
            <a:avLst/>
          </a:prstGeom>
          <a:noFill/>
          <a:ln w="9525">
            <a:noFill/>
            <a:miter lim="800000"/>
            <a:headEnd/>
            <a:tailEnd/>
          </a:ln>
        </p:spPr>
      </p:pic>
      <p:grpSp>
        <p:nvGrpSpPr>
          <p:cNvPr id="5" name="Group 18"/>
          <p:cNvGrpSpPr/>
          <p:nvPr/>
        </p:nvGrpSpPr>
        <p:grpSpPr>
          <a:xfrm>
            <a:off x="2895600" y="0"/>
            <a:ext cx="6248400" cy="7010400"/>
            <a:chOff x="2895600" y="0"/>
            <a:chExt cx="6248400" cy="7010400"/>
          </a:xfrm>
        </p:grpSpPr>
        <p:cxnSp>
          <p:nvCxnSpPr>
            <p:cNvPr id="20" name="Straight Connector 19"/>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 name="Group 23"/>
          <p:cNvGrpSpPr/>
          <p:nvPr/>
        </p:nvGrpSpPr>
        <p:grpSpPr>
          <a:xfrm>
            <a:off x="0" y="0"/>
            <a:ext cx="9144000" cy="6858000"/>
            <a:chOff x="0" y="0"/>
            <a:chExt cx="9144000" cy="6858000"/>
          </a:xfrm>
        </p:grpSpPr>
        <p:grpSp>
          <p:nvGrpSpPr>
            <p:cNvPr id="7" name="Group 9"/>
            <p:cNvGrpSpPr/>
            <p:nvPr/>
          </p:nvGrpSpPr>
          <p:grpSpPr>
            <a:xfrm>
              <a:off x="0" y="0"/>
              <a:ext cx="9144000" cy="6858000"/>
              <a:chOff x="0" y="0"/>
              <a:chExt cx="9144000" cy="6858000"/>
            </a:xfrm>
          </p:grpSpPr>
          <p:sp>
            <p:nvSpPr>
              <p:cNvPr id="11" name="Rectangle 1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219200" y="4191000"/>
                <a:ext cx="79248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0" y="838200"/>
                <a:ext cx="2819400" cy="449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1250" name="Picture 2"/>
            <p:cNvPicPr>
              <a:picLocks noChangeAspect="1" noChangeArrowheads="1"/>
            </p:cNvPicPr>
            <p:nvPr/>
          </p:nvPicPr>
          <p:blipFill>
            <a:blip r:embed="rId5" cstate="print"/>
            <a:srcRect/>
            <a:stretch>
              <a:fillRect/>
            </a:stretch>
          </p:blipFill>
          <p:spPr bwMode="auto">
            <a:xfrm>
              <a:off x="0" y="5257800"/>
              <a:ext cx="1219200" cy="1600200"/>
            </a:xfrm>
            <a:prstGeom prst="rect">
              <a:avLst/>
            </a:prstGeom>
            <a:noFill/>
            <a:ln w="9525">
              <a:noFill/>
              <a:miter lim="800000"/>
              <a:headEnd/>
              <a:tailEnd/>
            </a:ln>
          </p:spPr>
        </p:pic>
      </p:grpSp>
      <p:sp>
        <p:nvSpPr>
          <p:cNvPr id="16"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Let’s go </a:t>
            </a:r>
            <a:r>
              <a:rPr lang="en-US" sz="3200" b="1" dirty="0" smtClean="0">
                <a:solidFill>
                  <a:srgbClr val="FF0000"/>
                </a:solidFill>
              </a:rPr>
              <a:t>BACKWARD </a:t>
            </a:r>
            <a:r>
              <a:rPr lang="en-US" sz="3200" b="1" dirty="0" smtClean="0"/>
              <a:t>in time . . . .</a:t>
            </a:r>
            <a:endParaRPr lang="en-US" sz="3200" b="1" dirty="0"/>
          </a:p>
        </p:txBody>
      </p:sp>
      <p:pic>
        <p:nvPicPr>
          <p:cNvPr id="181251" name="Picture 3"/>
          <p:cNvPicPr>
            <a:picLocks noChangeAspect="1" noChangeArrowheads="1"/>
          </p:cNvPicPr>
          <p:nvPr/>
        </p:nvPicPr>
        <p:blipFill>
          <a:blip r:embed="rId6" cstate="print"/>
          <a:srcRect/>
          <a:stretch>
            <a:fillRect/>
          </a:stretch>
        </p:blipFill>
        <p:spPr bwMode="auto">
          <a:xfrm>
            <a:off x="0" y="-2722"/>
            <a:ext cx="9137650" cy="6838950"/>
          </a:xfrm>
          <a:prstGeom prst="rect">
            <a:avLst/>
          </a:prstGeom>
          <a:noFill/>
          <a:ln w="9525">
            <a:noFill/>
            <a:miter lim="800000"/>
            <a:headEnd/>
            <a:tailEnd/>
          </a:ln>
        </p:spPr>
      </p:pic>
      <p:sp useBgFill="1">
        <p:nvSpPr>
          <p:cNvPr id="18" name="Rectangle 17"/>
          <p:cNvSpPr/>
          <p:nvPr/>
        </p:nvSpPr>
        <p:spPr>
          <a:xfrm>
            <a:off x="0" y="0"/>
            <a:ext cx="9144000" cy="677108"/>
          </a:xfrm>
          <a:prstGeom prst="rect">
            <a:avLst/>
          </a:prstGeom>
          <a:solidFill>
            <a:srgbClr val="FFFF00"/>
          </a:solidFill>
        </p:spPr>
        <p:txBody>
          <a:bodyPr wrap="square">
            <a:spAutoFit/>
          </a:bodyPr>
          <a:lstStyle/>
          <a:p>
            <a:pPr algn="ctr"/>
            <a:r>
              <a:rPr lang="en-US" sz="3800" b="1" dirty="0" smtClean="0"/>
              <a:t>WE’RE ONLY INTERESTED IN THIS PORTION</a:t>
            </a:r>
          </a:p>
        </p:txBody>
      </p:sp>
      <p:sp useBgFill="1">
        <p:nvSpPr>
          <p:cNvPr id="17" name="Rectangle 16"/>
          <p:cNvSpPr/>
          <p:nvPr/>
        </p:nvSpPr>
        <p:spPr>
          <a:xfrm>
            <a:off x="0" y="0"/>
            <a:ext cx="9144000" cy="677108"/>
          </a:xfrm>
          <a:prstGeom prst="rect">
            <a:avLst/>
          </a:prstGeom>
          <a:solidFill>
            <a:srgbClr val="FFFF00"/>
          </a:solidFill>
        </p:spPr>
        <p:txBody>
          <a:bodyPr wrap="square">
            <a:spAutoFit/>
          </a:bodyPr>
          <a:lstStyle/>
          <a:p>
            <a:pPr algn="ctr"/>
            <a:r>
              <a:rPr lang="en-US" sz="3800" b="1" dirty="0" smtClean="0"/>
              <a:t>REMEMBER THIS ANIMATION?</a:t>
            </a:r>
          </a:p>
        </p:txBody>
      </p:sp>
      <p:grpSp>
        <p:nvGrpSpPr>
          <p:cNvPr id="8" name="Group 29"/>
          <p:cNvGrpSpPr/>
          <p:nvPr/>
        </p:nvGrpSpPr>
        <p:grpSpPr>
          <a:xfrm>
            <a:off x="6858000" y="4495800"/>
            <a:ext cx="2133600" cy="2146995"/>
            <a:chOff x="6858000" y="4495800"/>
            <a:chExt cx="2133600" cy="2146995"/>
          </a:xfrm>
        </p:grpSpPr>
        <p:sp>
          <p:nvSpPr>
            <p:cNvPr id="28" name="Oval 27">
              <a:hlinkClick r:id="rId7" action="ppaction://hlinksldjump"/>
            </p:cNvPr>
            <p:cNvSpPr/>
            <p:nvPr/>
          </p:nvSpPr>
          <p:spPr>
            <a:xfrm>
              <a:off x="7620000" y="4495800"/>
              <a:ext cx="609600"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858000" y="5257800"/>
              <a:ext cx="2133600" cy="1384995"/>
            </a:xfrm>
            <a:prstGeom prst="rect">
              <a:avLst/>
            </a:prstGeom>
            <a:noFill/>
          </p:spPr>
          <p:txBody>
            <a:bodyPr wrap="square" rtlCol="0">
              <a:spAutoFit/>
            </a:bodyPr>
            <a:lstStyle/>
            <a:p>
              <a:pPr algn="ctr"/>
              <a:r>
                <a:rPr lang="en-US" sz="2800" b="1" dirty="0" smtClean="0">
                  <a:solidFill>
                    <a:schemeClr val="bg1"/>
                  </a:solidFill>
                </a:rPr>
                <a:t>Press here for time travels</a:t>
              </a:r>
              <a:endParaRPr lang="en-US" sz="2800"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1000"/>
                                        <p:tgtEl>
                                          <p:spTgt spid="2"/>
                                        </p:tgtEl>
                                      </p:cBhvr>
                                    </p:animEffect>
                                    <p:set>
                                      <p:cBhvr>
                                        <p:cTn id="14" dur="1" fill="hold">
                                          <p:stCondLst>
                                            <p:cond delay="999"/>
                                          </p:stCondLst>
                                        </p:cTn>
                                        <p:tgtEl>
                                          <p:spTgt spid="2"/>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2000"/>
                                        <p:tgtEl>
                                          <p:spTgt spid="3"/>
                                        </p:tgtEl>
                                      </p:cBhvr>
                                    </p:animEffect>
                                    <p:set>
                                      <p:cBhvr>
                                        <p:cTn id="20" dur="1" fill="hold">
                                          <p:stCondLst>
                                            <p:cond delay="1999"/>
                                          </p:stCondLst>
                                        </p:cTn>
                                        <p:tgtEl>
                                          <p:spTgt spid="3"/>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63" presetClass="path" presetSubtype="0" accel="50000" decel="50000" fill="hold" nodeType="withEffect">
                                  <p:stCondLst>
                                    <p:cond delay="0"/>
                                  </p:stCondLst>
                                  <p:childTnLst>
                                    <p:animMotion origin="layout" path="M -1.94444E-6 0 L 0.2342 0.14444 " pathEditMode="relative" rAng="0" ptsTypes="AA">
                                      <p:cBhvr>
                                        <p:cTn id="24" dur="2000" fill="hold"/>
                                        <p:tgtEl>
                                          <p:spTgt spid="1026"/>
                                        </p:tgtEl>
                                        <p:attrNameLst>
                                          <p:attrName>ppt_x</p:attrName>
                                          <p:attrName>ppt_y</p:attrName>
                                        </p:attrNameLst>
                                      </p:cBhvr>
                                      <p:rCtr x="117" y="72"/>
                                    </p:animMotion>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par>
                                <p:cTn id="29" presetID="10" presetClass="exit" presetSubtype="0" fill="hold" grpId="0" nodeType="with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par>
                                <p:cTn id="32" presetID="22" presetClass="entr" presetSubtype="8" fill="hold" grpId="1"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1000"/>
                                        <p:tgtEl>
                                          <p:spTgt spid="18"/>
                                        </p:tgtEl>
                                      </p:cBhvr>
                                    </p:animEffect>
                                  </p:childTnLst>
                                </p:cTn>
                              </p:par>
                            </p:childTnLst>
                          </p:cTn>
                        </p:par>
                        <p:par>
                          <p:cTn id="35" fill="hold">
                            <p:stCondLst>
                              <p:cond delay="4000"/>
                            </p:stCondLst>
                            <p:childTnLst>
                              <p:par>
                                <p:cTn id="36" presetID="26" presetClass="entr" presetSubtype="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80">
                                          <p:stCondLst>
                                            <p:cond delay="0"/>
                                          </p:stCondLst>
                                        </p:cTn>
                                        <p:tgtEl>
                                          <p:spTgt spid="22"/>
                                        </p:tgtEl>
                                      </p:cBhvr>
                                    </p:animEffect>
                                    <p:anim calcmode="lin" valueType="num">
                                      <p:cBhvr>
                                        <p:cTn id="3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4" dur="26">
                                          <p:stCondLst>
                                            <p:cond delay="650"/>
                                          </p:stCondLst>
                                        </p:cTn>
                                        <p:tgtEl>
                                          <p:spTgt spid="22"/>
                                        </p:tgtEl>
                                      </p:cBhvr>
                                      <p:to x="100000" y="60000"/>
                                    </p:animScale>
                                    <p:animScale>
                                      <p:cBhvr>
                                        <p:cTn id="45" dur="166" decel="50000">
                                          <p:stCondLst>
                                            <p:cond delay="676"/>
                                          </p:stCondLst>
                                        </p:cTn>
                                        <p:tgtEl>
                                          <p:spTgt spid="22"/>
                                        </p:tgtEl>
                                      </p:cBhvr>
                                      <p:to x="100000" y="100000"/>
                                    </p:animScale>
                                    <p:animScale>
                                      <p:cBhvr>
                                        <p:cTn id="46" dur="26">
                                          <p:stCondLst>
                                            <p:cond delay="1312"/>
                                          </p:stCondLst>
                                        </p:cTn>
                                        <p:tgtEl>
                                          <p:spTgt spid="22"/>
                                        </p:tgtEl>
                                      </p:cBhvr>
                                      <p:to x="100000" y="80000"/>
                                    </p:animScale>
                                    <p:animScale>
                                      <p:cBhvr>
                                        <p:cTn id="47" dur="166" decel="50000">
                                          <p:stCondLst>
                                            <p:cond delay="1338"/>
                                          </p:stCondLst>
                                        </p:cTn>
                                        <p:tgtEl>
                                          <p:spTgt spid="22"/>
                                        </p:tgtEl>
                                      </p:cBhvr>
                                      <p:to x="100000" y="100000"/>
                                    </p:animScale>
                                    <p:animScale>
                                      <p:cBhvr>
                                        <p:cTn id="48" dur="26">
                                          <p:stCondLst>
                                            <p:cond delay="1642"/>
                                          </p:stCondLst>
                                        </p:cTn>
                                        <p:tgtEl>
                                          <p:spTgt spid="22"/>
                                        </p:tgtEl>
                                      </p:cBhvr>
                                      <p:to x="100000" y="90000"/>
                                    </p:animScale>
                                    <p:animScale>
                                      <p:cBhvr>
                                        <p:cTn id="49" dur="166" decel="50000">
                                          <p:stCondLst>
                                            <p:cond delay="1668"/>
                                          </p:stCondLst>
                                        </p:cTn>
                                        <p:tgtEl>
                                          <p:spTgt spid="22"/>
                                        </p:tgtEl>
                                      </p:cBhvr>
                                      <p:to x="100000" y="100000"/>
                                    </p:animScale>
                                    <p:animScale>
                                      <p:cBhvr>
                                        <p:cTn id="50" dur="26">
                                          <p:stCondLst>
                                            <p:cond delay="1808"/>
                                          </p:stCondLst>
                                        </p:cTn>
                                        <p:tgtEl>
                                          <p:spTgt spid="22"/>
                                        </p:tgtEl>
                                      </p:cBhvr>
                                      <p:to x="100000" y="95000"/>
                                    </p:animScale>
                                    <p:animScale>
                                      <p:cBhvr>
                                        <p:cTn id="51" dur="166" decel="50000">
                                          <p:stCondLst>
                                            <p:cond delay="1834"/>
                                          </p:stCondLst>
                                        </p:cTn>
                                        <p:tgtEl>
                                          <p:spTgt spid="22"/>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2000"/>
                                        <p:tgtEl>
                                          <p:spTgt spid="18"/>
                                        </p:tgtEl>
                                      </p:cBhvr>
                                    </p:animEffect>
                                    <p:set>
                                      <p:cBhvr>
                                        <p:cTn id="56" dur="1" fill="hold">
                                          <p:stCondLst>
                                            <p:cond delay="1999"/>
                                          </p:stCondLst>
                                        </p:cTn>
                                        <p:tgtEl>
                                          <p:spTgt spid="18"/>
                                        </p:tgtEl>
                                        <p:attrNameLst>
                                          <p:attrName>style.visibility</p:attrName>
                                        </p:attrNameLst>
                                      </p:cBhvr>
                                      <p:to>
                                        <p:strVal val="hidden"/>
                                      </p:to>
                                    </p:set>
                                  </p:childTnLst>
                                </p:cTn>
                              </p:par>
                              <p:par>
                                <p:cTn id="57" presetID="22" presetClass="entr" presetSubtype="8"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1000"/>
                                        <p:tgtEl>
                                          <p:spTgt spid="16"/>
                                        </p:tgtEl>
                                      </p:cBhvr>
                                    </p:animEffect>
                                  </p:childTnLst>
                                </p:cTn>
                              </p:par>
                            </p:childTnLst>
                          </p:cTn>
                        </p:par>
                        <p:par>
                          <p:cTn id="60" fill="hold">
                            <p:stCondLst>
                              <p:cond delay="2000"/>
                            </p:stCondLst>
                            <p:childTnLst>
                              <p:par>
                                <p:cTn id="61" presetID="1" presetClass="entr" presetSubtype="0" fill="hold" nodeType="afterEffect">
                                  <p:stCondLst>
                                    <p:cond delay="0"/>
                                  </p:stCondLst>
                                  <p:childTnLst>
                                    <p:set>
                                      <p:cBhvr>
                                        <p:cTn id="62" dur="1" fill="hold">
                                          <p:stCondLst>
                                            <p:cond delay="0"/>
                                          </p:stCondLst>
                                        </p:cTn>
                                        <p:tgtEl>
                                          <p:spTgt spid="1812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p:cTn id="67" dur="500" fill="hold"/>
                                        <p:tgtEl>
                                          <p:spTgt spid="8"/>
                                        </p:tgtEl>
                                        <p:attrNameLst>
                                          <p:attrName>ppt_w</p:attrName>
                                        </p:attrNameLst>
                                      </p:cBhvr>
                                      <p:tavLst>
                                        <p:tav tm="0">
                                          <p:val>
                                            <p:fltVal val="0"/>
                                          </p:val>
                                        </p:tav>
                                        <p:tav tm="100000">
                                          <p:val>
                                            <p:strVal val="#ppt_w"/>
                                          </p:val>
                                        </p:tav>
                                      </p:tavLst>
                                    </p:anim>
                                    <p:anim calcmode="lin" valueType="num">
                                      <p:cBhvr>
                                        <p:cTn id="68" dur="500" fill="hold"/>
                                        <p:tgtEl>
                                          <p:spTgt spid="8"/>
                                        </p:tgtEl>
                                        <p:attrNameLst>
                                          <p:attrName>ppt_h</p:attrName>
                                        </p:attrNameLst>
                                      </p:cBhvr>
                                      <p:tavLst>
                                        <p:tav tm="0">
                                          <p:val>
                                            <p:fltVal val="0"/>
                                          </p:val>
                                        </p:tav>
                                        <p:tav tm="100000">
                                          <p:val>
                                            <p:strVal val="#ppt_h"/>
                                          </p:val>
                                        </p:tav>
                                      </p:tavLst>
                                    </p:anim>
                                    <p:animEffect transition="in" filter="fade">
                                      <p:cBhvr>
                                        <p:cTn id="6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2" grpId="0" animBg="1"/>
      <p:bldP spid="16" grpId="0" animBg="1"/>
      <p:bldP spid="18" grpId="0" animBg="1"/>
      <p:bldP spid="18" grpId="1" animBg="1"/>
      <p:bldP spid="17"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50"/>
          <p:cNvPicPr>
            <a:picLocks noChangeAspect="1" noChangeArrowheads="1"/>
          </p:cNvPicPr>
          <p:nvPr/>
        </p:nvPicPr>
        <p:blipFill>
          <a:blip r:embed="rId3" cstate="print"/>
          <a:srcRect/>
          <a:stretch>
            <a:fillRect/>
          </a:stretch>
        </p:blipFill>
        <p:spPr bwMode="auto">
          <a:xfrm>
            <a:off x="1408602" y="1105998"/>
            <a:ext cx="8702675" cy="5605463"/>
          </a:xfrm>
          <a:prstGeom prst="rect">
            <a:avLst/>
          </a:prstGeom>
          <a:noFill/>
          <a:ln w="9525">
            <a:noFill/>
            <a:miter lim="800000"/>
            <a:headEnd/>
            <a:tailEnd/>
          </a:ln>
        </p:spPr>
      </p:pic>
      <p:sp>
        <p:nvSpPr>
          <p:cNvPr id="2048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16539" y="328246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150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 name="Group 35"/>
          <p:cNvGrpSpPr/>
          <p:nvPr/>
        </p:nvGrpSpPr>
        <p:grpSpPr>
          <a:xfrm>
            <a:off x="1905000" y="3962400"/>
            <a:ext cx="2895600" cy="1686818"/>
            <a:chOff x="8300500" y="4038600"/>
            <a:chExt cx="2895600" cy="1686818"/>
          </a:xfrm>
        </p:grpSpPr>
        <p:sp>
          <p:nvSpPr>
            <p:cNvPr id="38" name="TextBox 37"/>
            <p:cNvSpPr txBox="1"/>
            <p:nvPr/>
          </p:nvSpPr>
          <p:spPr>
            <a:xfrm>
              <a:off x="8300500" y="4648200"/>
              <a:ext cx="2590800" cy="1077218"/>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outerShdw>
                  </a:effectLst>
                </a:rPr>
                <a:t>South America</a:t>
              </a:r>
              <a:endParaRPr lang="en-US" sz="3200" b="1" dirty="0">
                <a:solidFill>
                  <a:schemeClr val="bg1"/>
                </a:solidFill>
                <a:effectLst>
                  <a:outerShdw blurRad="38100" dist="38100" dir="2700000" algn="tl">
                    <a:srgbClr val="000000"/>
                  </a:outerShdw>
                </a:effectLst>
              </a:endParaRPr>
            </a:p>
          </p:txBody>
        </p:sp>
        <p:sp>
          <p:nvSpPr>
            <p:cNvPr id="39" name="Freeform 38"/>
            <p:cNvSpPr/>
            <p:nvPr/>
          </p:nvSpPr>
          <p:spPr>
            <a:xfrm flipH="1" flipV="1">
              <a:off x="9824499" y="4038600"/>
              <a:ext cx="1371601" cy="990600"/>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7" name="Group 39"/>
          <p:cNvGrpSpPr/>
          <p:nvPr/>
        </p:nvGrpSpPr>
        <p:grpSpPr>
          <a:xfrm>
            <a:off x="5638800" y="3505200"/>
            <a:ext cx="2438400" cy="1905000"/>
            <a:chOff x="8071901" y="3962400"/>
            <a:chExt cx="2286001" cy="1130651"/>
          </a:xfrm>
        </p:grpSpPr>
        <p:sp>
          <p:nvSpPr>
            <p:cNvPr id="41" name="TextBox 40"/>
            <p:cNvSpPr txBox="1"/>
            <p:nvPr/>
          </p:nvSpPr>
          <p:spPr>
            <a:xfrm>
              <a:off x="8833902" y="4572675"/>
              <a:ext cx="1524000" cy="520376"/>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outerShdw>
                  </a:effectLst>
                </a:rPr>
                <a:t>Africa</a:t>
              </a:r>
              <a:endParaRPr lang="en-US" sz="3200" b="1" dirty="0">
                <a:solidFill>
                  <a:schemeClr val="bg1"/>
                </a:solidFill>
                <a:effectLst>
                  <a:outerShdw blurRad="38100" dist="38100" dir="2700000" algn="tl">
                    <a:srgbClr val="000000"/>
                  </a:outerShdw>
                </a:effectLst>
              </a:endParaRPr>
            </a:p>
          </p:txBody>
        </p:sp>
        <p:sp>
          <p:nvSpPr>
            <p:cNvPr id="42" name="Freeform 41"/>
            <p:cNvSpPr/>
            <p:nvPr/>
          </p:nvSpPr>
          <p:spPr>
            <a:xfrm flipV="1">
              <a:off x="8071901" y="3962400"/>
              <a:ext cx="762000" cy="881509"/>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5"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1000"/>
                                  </p:stCondLst>
                                  <p:childTnLst>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par>
                                <p:cTn id="13" presetID="22" presetClass="entr" presetSubtype="2" fill="hold" nodeType="withEffect">
                                  <p:stCondLst>
                                    <p:cond delay="200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2000"/>
                                  </p:stCondLst>
                                  <p:childTnLst>
                                    <p:animEffect transition="out" filter="fade">
                                      <p:cBhvr>
                                        <p:cTn id="19" dur="1000"/>
                                        <p:tgtEl>
                                          <p:spTgt spid="7"/>
                                        </p:tgtEl>
                                      </p:cBhvr>
                                    </p:animEffect>
                                    <p:set>
                                      <p:cBhvr>
                                        <p:cTn id="20"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60"/>
          <p:cNvPicPr>
            <a:picLocks noChangeAspect="1" noChangeArrowheads="1"/>
          </p:cNvPicPr>
          <p:nvPr/>
        </p:nvPicPr>
        <p:blipFill>
          <a:blip r:embed="rId3" cstate="print"/>
          <a:srcRect/>
          <a:stretch>
            <a:fillRect/>
          </a:stretch>
        </p:blipFill>
        <p:spPr bwMode="auto">
          <a:xfrm>
            <a:off x="1392744" y="1001172"/>
            <a:ext cx="8702675" cy="5605463"/>
          </a:xfrm>
          <a:prstGeom prst="rect">
            <a:avLst/>
          </a:prstGeom>
          <a:noFill/>
          <a:ln w="9525">
            <a:noFill/>
            <a:miter lim="800000"/>
            <a:headEnd/>
            <a:tailEnd/>
          </a:ln>
        </p:spPr>
      </p:pic>
      <p:sp>
        <p:nvSpPr>
          <p:cNvPr id="2150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00681" y="317763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160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170"/>
          <p:cNvPicPr>
            <a:picLocks noChangeAspect="1" noChangeArrowheads="1"/>
          </p:cNvPicPr>
          <p:nvPr/>
        </p:nvPicPr>
        <p:blipFill>
          <a:blip r:embed="rId3" cstate="print"/>
          <a:srcRect/>
          <a:stretch>
            <a:fillRect/>
          </a:stretch>
        </p:blipFill>
        <p:spPr bwMode="auto">
          <a:xfrm>
            <a:off x="1382172" y="893256"/>
            <a:ext cx="8702675" cy="5605463"/>
          </a:xfrm>
          <a:prstGeom prst="rect">
            <a:avLst/>
          </a:prstGeom>
          <a:noFill/>
          <a:ln w="9525">
            <a:noFill/>
            <a:miter lim="800000"/>
            <a:headEnd/>
            <a:tailEnd/>
          </a:ln>
        </p:spPr>
      </p:pic>
      <p:sp>
        <p:nvSpPr>
          <p:cNvPr id="2253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390109" y="306971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170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180"/>
          <p:cNvPicPr>
            <a:picLocks noChangeAspect="1" noChangeArrowheads="1"/>
          </p:cNvPicPr>
          <p:nvPr/>
        </p:nvPicPr>
        <p:blipFill>
          <a:blip r:embed="rId3" cstate="print"/>
          <a:srcRect/>
          <a:stretch>
            <a:fillRect/>
          </a:stretch>
        </p:blipFill>
        <p:spPr bwMode="auto">
          <a:xfrm>
            <a:off x="1376886" y="788430"/>
            <a:ext cx="8702675" cy="5605463"/>
          </a:xfrm>
          <a:prstGeom prst="rect">
            <a:avLst/>
          </a:prstGeom>
          <a:noFill/>
          <a:ln w="9525">
            <a:noFill/>
            <a:miter lim="800000"/>
            <a:headEnd/>
            <a:tailEnd/>
          </a:ln>
        </p:spPr>
      </p:pic>
      <p:sp>
        <p:nvSpPr>
          <p:cNvPr id="2355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384823" y="2964893"/>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180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190"/>
          <p:cNvPicPr>
            <a:picLocks noChangeAspect="1" noChangeArrowheads="1"/>
          </p:cNvPicPr>
          <p:nvPr/>
        </p:nvPicPr>
        <p:blipFill>
          <a:blip r:embed="rId3" cstate="print"/>
          <a:srcRect/>
          <a:stretch>
            <a:fillRect/>
          </a:stretch>
        </p:blipFill>
        <p:spPr bwMode="auto">
          <a:xfrm>
            <a:off x="1394940" y="761425"/>
            <a:ext cx="8702675" cy="5605463"/>
          </a:xfrm>
          <a:prstGeom prst="rect">
            <a:avLst/>
          </a:prstGeom>
          <a:noFill/>
          <a:ln w="9525">
            <a:noFill/>
            <a:miter lim="800000"/>
            <a:headEnd/>
            <a:tailEnd/>
          </a:ln>
        </p:spPr>
      </p:pic>
      <p:sp>
        <p:nvSpPr>
          <p:cNvPr id="2457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02877" y="293788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190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200"/>
          <p:cNvPicPr>
            <a:picLocks noChangeAspect="1" noChangeArrowheads="1"/>
          </p:cNvPicPr>
          <p:nvPr/>
        </p:nvPicPr>
        <p:blipFill>
          <a:blip r:embed="rId3" cstate="print"/>
          <a:srcRect/>
          <a:stretch>
            <a:fillRect/>
          </a:stretch>
        </p:blipFill>
        <p:spPr bwMode="auto">
          <a:xfrm>
            <a:off x="1410798" y="746142"/>
            <a:ext cx="8702675" cy="5605462"/>
          </a:xfrm>
          <a:prstGeom prst="rect">
            <a:avLst/>
          </a:prstGeom>
          <a:noFill/>
          <a:ln w="9525">
            <a:noFill/>
            <a:miter lim="800000"/>
            <a:headEnd/>
            <a:tailEnd/>
          </a:ln>
        </p:spPr>
      </p:pic>
      <p:sp>
        <p:nvSpPr>
          <p:cNvPr id="25603" name="Rectangle 4"/>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21910" y="292419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200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30"/>
          <p:cNvGrpSpPr/>
          <p:nvPr/>
        </p:nvGrpSpPr>
        <p:grpSpPr>
          <a:xfrm>
            <a:off x="0" y="0"/>
            <a:ext cx="9144000" cy="6858000"/>
            <a:chOff x="0" y="0"/>
            <a:chExt cx="9144000" cy="6858000"/>
          </a:xfrm>
        </p:grpSpPr>
        <p:sp>
          <p:nvSpPr>
            <p:cNvPr id="32" name="Rectangle 31"/>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5-Point Star 35"/>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210"/>
          <p:cNvPicPr>
            <a:picLocks noChangeAspect="1" noChangeArrowheads="1"/>
          </p:cNvPicPr>
          <p:nvPr/>
        </p:nvPicPr>
        <p:blipFill>
          <a:blip r:embed="rId3" cstate="print"/>
          <a:srcRect/>
          <a:stretch>
            <a:fillRect/>
          </a:stretch>
        </p:blipFill>
        <p:spPr bwMode="auto">
          <a:xfrm>
            <a:off x="1427704" y="731856"/>
            <a:ext cx="8702675" cy="5605463"/>
          </a:xfrm>
          <a:prstGeom prst="rect">
            <a:avLst/>
          </a:prstGeom>
          <a:noFill/>
          <a:ln w="9525">
            <a:noFill/>
            <a:miter lim="800000"/>
            <a:headEnd/>
            <a:tailEnd/>
          </a:ln>
        </p:spPr>
      </p:pic>
      <p:sp>
        <p:nvSpPr>
          <p:cNvPr id="2662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35641" y="290831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210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5-Point Star 3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220"/>
          <p:cNvPicPr>
            <a:picLocks noChangeAspect="1" noChangeArrowheads="1"/>
          </p:cNvPicPr>
          <p:nvPr/>
        </p:nvPicPr>
        <p:blipFill>
          <a:blip r:embed="rId3" cstate="print"/>
          <a:srcRect/>
          <a:stretch>
            <a:fillRect/>
          </a:stretch>
        </p:blipFill>
        <p:spPr bwMode="auto">
          <a:xfrm>
            <a:off x="1439863" y="703225"/>
            <a:ext cx="8702675" cy="5605463"/>
          </a:xfrm>
          <a:prstGeom prst="rect">
            <a:avLst/>
          </a:prstGeom>
          <a:noFill/>
          <a:ln w="9525">
            <a:noFill/>
            <a:miter lim="800000"/>
            <a:headEnd/>
            <a:tailEnd/>
          </a:ln>
        </p:spPr>
      </p:pic>
      <p:sp>
        <p:nvSpPr>
          <p:cNvPr id="2765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47800" y="287968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220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5-Point Star 3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230"/>
          <p:cNvPicPr>
            <a:picLocks noChangeAspect="1" noChangeArrowheads="1"/>
          </p:cNvPicPr>
          <p:nvPr/>
        </p:nvPicPr>
        <p:blipFill>
          <a:blip r:embed="rId3" cstate="print"/>
          <a:srcRect/>
          <a:stretch>
            <a:fillRect/>
          </a:stretch>
        </p:blipFill>
        <p:spPr bwMode="auto">
          <a:xfrm>
            <a:off x="1457848" y="685763"/>
            <a:ext cx="8702675" cy="5605463"/>
          </a:xfrm>
          <a:prstGeom prst="rect">
            <a:avLst/>
          </a:prstGeom>
          <a:noFill/>
          <a:ln w="9525">
            <a:noFill/>
            <a:miter lim="800000"/>
            <a:headEnd/>
            <a:tailEnd/>
          </a:ln>
        </p:spPr>
      </p:pic>
      <p:sp>
        <p:nvSpPr>
          <p:cNvPr id="2867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65785" y="286222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230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5-Point Star 3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240"/>
          <p:cNvPicPr>
            <a:picLocks noChangeAspect="1" noChangeArrowheads="1"/>
          </p:cNvPicPr>
          <p:nvPr/>
        </p:nvPicPr>
        <p:blipFill>
          <a:blip r:embed="rId3" cstate="print"/>
          <a:srcRect/>
          <a:stretch>
            <a:fillRect/>
          </a:stretch>
        </p:blipFill>
        <p:spPr bwMode="auto">
          <a:xfrm>
            <a:off x="1477944" y="655619"/>
            <a:ext cx="8702675" cy="5605463"/>
          </a:xfrm>
          <a:prstGeom prst="rect">
            <a:avLst/>
          </a:prstGeom>
          <a:noFill/>
          <a:ln w="9525">
            <a:noFill/>
            <a:miter lim="800000"/>
            <a:headEnd/>
            <a:tailEnd/>
          </a:ln>
        </p:spPr>
      </p:pic>
      <p:sp>
        <p:nvSpPr>
          <p:cNvPr id="2969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85881" y="283208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240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5-Point Star 3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1743924"/>
            <a:ext cx="9144000" cy="3370153"/>
          </a:xfrm>
          <a:prstGeom prst="rect">
            <a:avLst/>
          </a:prstGeom>
          <a:noFill/>
        </p:spPr>
        <p:txBody>
          <a:bodyPr wrap="square" rtlCol="0">
            <a:spAutoFit/>
          </a:bodyPr>
          <a:lstStyle/>
          <a:p>
            <a:pPr algn="ctr"/>
            <a:r>
              <a:rPr lang="en-US" sz="7100" dirty="0" smtClean="0"/>
              <a:t>AREAS OF STUDY THIS SEMESTER…</a:t>
            </a:r>
          </a:p>
          <a:p>
            <a:pPr algn="ctr"/>
            <a:r>
              <a:rPr lang="en-US" sz="7100" dirty="0" smtClean="0"/>
              <a:t>“GEOLOGIC PROVINCES”</a:t>
            </a:r>
            <a:endParaRPr lang="en-US" sz="7100" dirty="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250"/>
          <p:cNvPicPr>
            <a:picLocks noChangeAspect="1" noChangeArrowheads="1"/>
          </p:cNvPicPr>
          <p:nvPr/>
        </p:nvPicPr>
        <p:blipFill>
          <a:blip r:embed="rId3" cstate="print"/>
          <a:srcRect/>
          <a:stretch>
            <a:fillRect/>
          </a:stretch>
        </p:blipFill>
        <p:spPr bwMode="auto">
          <a:xfrm>
            <a:off x="1524000" y="625475"/>
            <a:ext cx="8702675" cy="5605463"/>
          </a:xfrm>
          <a:prstGeom prst="rect">
            <a:avLst/>
          </a:prstGeom>
          <a:noFill/>
          <a:ln w="9525">
            <a:noFill/>
            <a:miter lim="800000"/>
            <a:headEnd/>
            <a:tailEnd/>
          </a:ln>
        </p:spPr>
      </p:pic>
      <p:cxnSp>
        <p:nvCxnSpPr>
          <p:cNvPr id="5" name="Straight Connector 4"/>
          <p:cNvCxnSpPr/>
          <p:nvPr/>
        </p:nvCxnSpPr>
        <p:spPr>
          <a:xfrm>
            <a:off x="1531937"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250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5-Point Star 24"/>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260"/>
          <p:cNvPicPr>
            <a:picLocks noChangeAspect="1" noChangeArrowheads="1"/>
          </p:cNvPicPr>
          <p:nvPr/>
        </p:nvPicPr>
        <p:blipFill>
          <a:blip r:embed="rId3" cstate="print"/>
          <a:srcRect/>
          <a:stretch>
            <a:fillRect/>
          </a:stretch>
        </p:blipFill>
        <p:spPr bwMode="auto">
          <a:xfrm>
            <a:off x="1563198" y="625475"/>
            <a:ext cx="8702675" cy="5605463"/>
          </a:xfrm>
          <a:prstGeom prst="rect">
            <a:avLst/>
          </a:prstGeom>
          <a:noFill/>
          <a:ln w="9525">
            <a:noFill/>
            <a:miter lim="800000"/>
            <a:headEnd/>
            <a:tailEnd/>
          </a:ln>
        </p:spPr>
      </p:pic>
      <p:cxnSp>
        <p:nvCxnSpPr>
          <p:cNvPr id="5" name="Straight Connector 4"/>
          <p:cNvCxnSpPr/>
          <p:nvPr/>
        </p:nvCxnSpPr>
        <p:spPr>
          <a:xfrm>
            <a:off x="1571135"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15" name="TextBox 14"/>
          <p:cNvSpPr txBox="1"/>
          <p:nvPr/>
        </p:nvSpPr>
        <p:spPr>
          <a:xfrm>
            <a:off x="89940" y="5201587"/>
            <a:ext cx="1297150" cy="461665"/>
          </a:xfrm>
          <a:prstGeom prst="rect">
            <a:avLst/>
          </a:prstGeom>
        </p:spPr>
        <p:txBody>
          <a:bodyPr wrap="none" rtlCol="0">
            <a:spAutoFit/>
          </a:bodyPr>
          <a:lstStyle/>
          <a:p>
            <a:r>
              <a:rPr lang="en-US" sz="2400" b="1" dirty="0" smtClean="0"/>
              <a:t>260 Ma </a:t>
            </a:r>
          </a:p>
        </p:txBody>
      </p:sp>
      <p:grpSp>
        <p:nvGrpSpPr>
          <p:cNvPr id="2" name="Group 8"/>
          <p:cNvGrpSpPr/>
          <p:nvPr/>
        </p:nvGrpSpPr>
        <p:grpSpPr>
          <a:xfrm>
            <a:off x="2895600" y="0"/>
            <a:ext cx="6248400" cy="6858000"/>
            <a:chOff x="2895600" y="0"/>
            <a:chExt cx="6248400" cy="6858000"/>
          </a:xfrm>
        </p:grpSpPr>
        <p:cxnSp>
          <p:nvCxnSpPr>
            <p:cNvPr id="10" name="Straight Connector 9"/>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 name="Group 10"/>
          <p:cNvGrpSpPr/>
          <p:nvPr/>
        </p:nvGrpSpPr>
        <p:grpSpPr>
          <a:xfrm>
            <a:off x="32482" y="5336498"/>
            <a:ext cx="8916646" cy="1521502"/>
            <a:chOff x="32482" y="5336498"/>
            <a:chExt cx="8916646" cy="1521502"/>
          </a:xfrm>
        </p:grpSpPr>
        <p:sp useBgFill="1">
          <p:nvSpPr>
            <p:cNvPr id="12" name="Rectangle 11"/>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p:cNvSpPr/>
            <p:nvPr/>
          </p:nvSpPr>
          <p:spPr>
            <a:xfrm>
              <a:off x="32482" y="5561351"/>
              <a:ext cx="3909931" cy="3747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20"/>
          <p:cNvGrpSpPr/>
          <p:nvPr/>
        </p:nvGrpSpPr>
        <p:grpSpPr>
          <a:xfrm>
            <a:off x="0" y="0"/>
            <a:ext cx="9144000" cy="6858000"/>
            <a:chOff x="0" y="0"/>
            <a:chExt cx="9144000" cy="6858000"/>
          </a:xfrm>
        </p:grpSpPr>
        <p:sp>
          <p:nvSpPr>
            <p:cNvPr id="22" name="Rectangle 21"/>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5-Point Star 25"/>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270"/>
          <p:cNvPicPr>
            <a:picLocks noChangeAspect="1" noChangeArrowheads="1"/>
          </p:cNvPicPr>
          <p:nvPr/>
        </p:nvPicPr>
        <p:blipFill>
          <a:blip r:embed="rId3" cstate="print"/>
          <a:srcRect/>
          <a:stretch>
            <a:fillRect/>
          </a:stretch>
        </p:blipFill>
        <p:spPr bwMode="auto">
          <a:xfrm>
            <a:off x="1616041" y="604693"/>
            <a:ext cx="8702675" cy="5605463"/>
          </a:xfrm>
          <a:prstGeom prst="rect">
            <a:avLst/>
          </a:prstGeom>
          <a:noFill/>
          <a:ln w="9525">
            <a:noFill/>
            <a:miter lim="800000"/>
            <a:headEnd/>
            <a:tailEnd/>
          </a:ln>
        </p:spPr>
      </p:pic>
      <p:cxnSp>
        <p:nvCxnSpPr>
          <p:cNvPr id="5" name="Straight Connector 4"/>
          <p:cNvCxnSpPr/>
          <p:nvPr/>
        </p:nvCxnSpPr>
        <p:spPr>
          <a:xfrm>
            <a:off x="1623978" y="278115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270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5-Point Star 24"/>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280"/>
          <p:cNvPicPr>
            <a:picLocks noChangeAspect="1" noChangeArrowheads="1"/>
          </p:cNvPicPr>
          <p:nvPr/>
        </p:nvPicPr>
        <p:blipFill>
          <a:blip r:embed="rId3" cstate="print"/>
          <a:srcRect/>
          <a:stretch>
            <a:fillRect/>
          </a:stretch>
        </p:blipFill>
        <p:spPr bwMode="auto">
          <a:xfrm>
            <a:off x="1670573" y="595331"/>
            <a:ext cx="8702675" cy="5605463"/>
          </a:xfrm>
          <a:prstGeom prst="rect">
            <a:avLst/>
          </a:prstGeom>
          <a:noFill/>
          <a:ln w="9525">
            <a:noFill/>
            <a:miter lim="800000"/>
            <a:headEnd/>
            <a:tailEnd/>
          </a:ln>
        </p:spPr>
      </p:pic>
      <p:cxnSp>
        <p:nvCxnSpPr>
          <p:cNvPr id="5" name="Straight Connector 4"/>
          <p:cNvCxnSpPr/>
          <p:nvPr/>
        </p:nvCxnSpPr>
        <p:spPr>
          <a:xfrm>
            <a:off x="1678510" y="2771794"/>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280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5-Point Star 24"/>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290"/>
          <p:cNvPicPr>
            <a:picLocks noChangeAspect="1" noChangeArrowheads="1"/>
          </p:cNvPicPr>
          <p:nvPr/>
        </p:nvPicPr>
        <p:blipFill>
          <a:blip r:embed="rId3" cstate="print"/>
          <a:srcRect/>
          <a:stretch>
            <a:fillRect/>
          </a:stretch>
        </p:blipFill>
        <p:spPr bwMode="auto">
          <a:xfrm>
            <a:off x="1722456" y="569408"/>
            <a:ext cx="8702675" cy="5605463"/>
          </a:xfrm>
          <a:prstGeom prst="rect">
            <a:avLst/>
          </a:prstGeom>
          <a:noFill/>
          <a:ln w="9525">
            <a:noFill/>
            <a:miter lim="800000"/>
            <a:headEnd/>
            <a:tailEnd/>
          </a:ln>
        </p:spPr>
      </p:pic>
      <p:cxnSp>
        <p:nvCxnSpPr>
          <p:cNvPr id="5" name="Straight Connector 4"/>
          <p:cNvCxnSpPr/>
          <p:nvPr/>
        </p:nvCxnSpPr>
        <p:spPr>
          <a:xfrm>
            <a:off x="1730393" y="274587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546362"/>
              <a:ext cx="4254705" cy="389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290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5-Point Star 24"/>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300"/>
          <p:cNvPicPr>
            <a:picLocks noChangeAspect="1" noChangeArrowheads="1"/>
          </p:cNvPicPr>
          <p:nvPr/>
        </p:nvPicPr>
        <p:blipFill>
          <a:blip r:embed="rId3" cstate="print"/>
          <a:srcRect/>
          <a:stretch>
            <a:fillRect/>
          </a:stretch>
        </p:blipFill>
        <p:spPr bwMode="auto">
          <a:xfrm>
            <a:off x="1757362" y="517542"/>
            <a:ext cx="8702675" cy="5605463"/>
          </a:xfrm>
          <a:prstGeom prst="rect">
            <a:avLst/>
          </a:prstGeom>
          <a:noFill/>
          <a:ln w="9525">
            <a:noFill/>
            <a:miter lim="800000"/>
            <a:headEnd/>
            <a:tailEnd/>
          </a:ln>
        </p:spPr>
      </p:pic>
      <p:cxnSp>
        <p:nvCxnSpPr>
          <p:cNvPr id="5" name="Straight Connector 4"/>
          <p:cNvCxnSpPr/>
          <p:nvPr/>
        </p:nvCxnSpPr>
        <p:spPr>
          <a:xfrm>
            <a:off x="1765299" y="269400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300 Ma </a:t>
            </a:r>
          </a:p>
        </p:txBody>
      </p:sp>
      <p:grpSp>
        <p:nvGrpSpPr>
          <p:cNvPr id="3" name="Group 14"/>
          <p:cNvGrpSpPr/>
          <p:nvPr/>
        </p:nvGrpSpPr>
        <p:grpSpPr>
          <a:xfrm>
            <a:off x="2895600" y="0"/>
            <a:ext cx="6248400" cy="7010400"/>
            <a:chOff x="2895600" y="0"/>
            <a:chExt cx="6248400" cy="7010400"/>
          </a:xfrm>
        </p:grpSpPr>
        <p:cxnSp>
          <p:nvCxnSpPr>
            <p:cNvPr id="16" name="Straight Connector 15"/>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5-Point Star 3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310"/>
          <p:cNvPicPr>
            <a:picLocks noChangeAspect="1" noChangeArrowheads="1"/>
          </p:cNvPicPr>
          <p:nvPr/>
        </p:nvPicPr>
        <p:blipFill>
          <a:blip r:embed="rId3" cstate="print"/>
          <a:srcRect/>
          <a:stretch>
            <a:fillRect/>
          </a:stretch>
        </p:blipFill>
        <p:spPr bwMode="auto">
          <a:xfrm>
            <a:off x="1817158" y="461433"/>
            <a:ext cx="8702675" cy="5605463"/>
          </a:xfrm>
          <a:prstGeom prst="rect">
            <a:avLst/>
          </a:prstGeom>
          <a:noFill/>
          <a:ln w="9525">
            <a:noFill/>
            <a:miter lim="800000"/>
            <a:headEnd/>
            <a:tailEnd/>
          </a:ln>
        </p:spPr>
      </p:pic>
      <p:cxnSp>
        <p:nvCxnSpPr>
          <p:cNvPr id="5" name="Straight Connector 4"/>
          <p:cNvCxnSpPr/>
          <p:nvPr/>
        </p:nvCxnSpPr>
        <p:spPr>
          <a:xfrm>
            <a:off x="1825095" y="263789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310 Ma </a:t>
            </a:r>
          </a:p>
        </p:txBody>
      </p:sp>
      <p:grpSp>
        <p:nvGrpSpPr>
          <p:cNvPr id="3" name="Group 14"/>
          <p:cNvGrpSpPr/>
          <p:nvPr/>
        </p:nvGrpSpPr>
        <p:grpSpPr>
          <a:xfrm>
            <a:off x="2895600" y="0"/>
            <a:ext cx="6248400" cy="7010400"/>
            <a:chOff x="2895600" y="0"/>
            <a:chExt cx="6248400" cy="7010400"/>
          </a:xfrm>
        </p:grpSpPr>
        <p:cxnSp>
          <p:nvCxnSpPr>
            <p:cNvPr id="16" name="Straight Connector 15"/>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7"/>
          <p:cNvGrpSpPr/>
          <p:nvPr/>
        </p:nvGrpSpPr>
        <p:grpSpPr>
          <a:xfrm>
            <a:off x="0" y="0"/>
            <a:ext cx="9144000" cy="6858000"/>
            <a:chOff x="0" y="0"/>
            <a:chExt cx="9144000" cy="6858000"/>
          </a:xfrm>
        </p:grpSpPr>
        <p:sp>
          <p:nvSpPr>
            <p:cNvPr id="29" name="Rectangle 28"/>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5-Point Star 32"/>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320"/>
          <p:cNvPicPr>
            <a:picLocks noChangeAspect="1" noChangeArrowheads="1"/>
          </p:cNvPicPr>
          <p:nvPr/>
        </p:nvPicPr>
        <p:blipFill>
          <a:blip r:embed="rId3" cstate="print"/>
          <a:srcRect/>
          <a:stretch>
            <a:fillRect/>
          </a:stretch>
        </p:blipFill>
        <p:spPr bwMode="auto">
          <a:xfrm>
            <a:off x="1959804" y="412138"/>
            <a:ext cx="8702675" cy="5605463"/>
          </a:xfrm>
          <a:prstGeom prst="rect">
            <a:avLst/>
          </a:prstGeom>
          <a:noFill/>
          <a:ln w="9525">
            <a:noFill/>
            <a:miter lim="800000"/>
            <a:headEnd/>
            <a:tailEnd/>
          </a:ln>
        </p:spPr>
      </p:pic>
      <p:cxnSp>
        <p:nvCxnSpPr>
          <p:cNvPr id="4" name="Straight Connector 3"/>
          <p:cNvCxnSpPr/>
          <p:nvPr/>
        </p:nvCxnSpPr>
        <p:spPr>
          <a:xfrm>
            <a:off x="1967741" y="259312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320 Ma </a:t>
            </a:r>
          </a:p>
        </p:txBody>
      </p:sp>
      <p:grpSp>
        <p:nvGrpSpPr>
          <p:cNvPr id="3" name="Group 13"/>
          <p:cNvGrpSpPr/>
          <p:nvPr/>
        </p:nvGrpSpPr>
        <p:grpSpPr>
          <a:xfrm>
            <a:off x="2895600" y="0"/>
            <a:ext cx="6248400" cy="7010400"/>
            <a:chOff x="2895600" y="0"/>
            <a:chExt cx="6248400" cy="70104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21"/>
          <p:cNvGrpSpPr/>
          <p:nvPr/>
        </p:nvGrpSpPr>
        <p:grpSpPr>
          <a:xfrm>
            <a:off x="0" y="0"/>
            <a:ext cx="9144000" cy="6858000"/>
            <a:chOff x="0" y="0"/>
            <a:chExt cx="9144000" cy="6858000"/>
          </a:xfrm>
        </p:grpSpPr>
        <p:sp>
          <p:nvSpPr>
            <p:cNvPr id="23" name="Rectangle 22"/>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5-Point Star 2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 name="Group 36"/>
          <p:cNvGrpSpPr/>
          <p:nvPr/>
        </p:nvGrpSpPr>
        <p:grpSpPr>
          <a:xfrm>
            <a:off x="4848201" y="2916629"/>
            <a:ext cx="4295799" cy="3941371"/>
            <a:chOff x="5452501" y="3602429"/>
            <a:chExt cx="4295799" cy="3941371"/>
          </a:xfrm>
        </p:grpSpPr>
        <p:sp>
          <p:nvSpPr>
            <p:cNvPr id="38" name="Rounded Rectangle 37"/>
            <p:cNvSpPr/>
            <p:nvPr/>
          </p:nvSpPr>
          <p:spPr>
            <a:xfrm rot="20249597">
              <a:off x="5452501" y="3602429"/>
              <a:ext cx="600023" cy="4625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6852700" y="4681478"/>
              <a:ext cx="2895600" cy="2862322"/>
            </a:xfrm>
            <a:prstGeom prst="rect">
              <a:avLst/>
            </a:prstGeom>
            <a:noFill/>
          </p:spPr>
          <p:txBody>
            <a:bodyPr wrap="square" rtlCol="0">
              <a:spAutoFit/>
            </a:bodyPr>
            <a:lstStyle/>
            <a:p>
              <a:r>
                <a:rPr lang="en-US" sz="3000" b="1" dirty="0" smtClean="0">
                  <a:solidFill>
                    <a:schemeClr val="bg1"/>
                  </a:solidFill>
                  <a:effectLst>
                    <a:outerShdw blurRad="38100" dist="38100" dir="2700000" algn="tl">
                      <a:srgbClr val="000000"/>
                    </a:outerShdw>
                  </a:effectLst>
                </a:rPr>
                <a:t>Florida and some SW US states were welded on but now are coming off</a:t>
              </a:r>
              <a:endParaRPr lang="en-US" sz="3000" b="1" dirty="0">
                <a:solidFill>
                  <a:schemeClr val="bg1"/>
                </a:solidFill>
                <a:effectLst>
                  <a:outerShdw blurRad="38100" dist="38100" dir="2700000" algn="tl">
                    <a:srgbClr val="000000"/>
                  </a:outerShdw>
                </a:effectLst>
              </a:endParaRPr>
            </a:p>
          </p:txBody>
        </p:sp>
        <p:sp>
          <p:nvSpPr>
            <p:cNvPr id="40" name="Freeform 39"/>
            <p:cNvSpPr/>
            <p:nvPr/>
          </p:nvSpPr>
          <p:spPr>
            <a:xfrm rot="19340423" flipH="1" flipV="1">
              <a:off x="6322741" y="3880038"/>
              <a:ext cx="45719" cy="1630734"/>
            </a:xfrm>
            <a:custGeom>
              <a:avLst/>
              <a:gdLst>
                <a:gd name="connsiteX0" fmla="*/ 1396721 w 1396721"/>
                <a:gd name="connsiteY0" fmla="*/ 0 h 452176"/>
                <a:gd name="connsiteX1" fmla="*/ 572756 w 1396721"/>
                <a:gd name="connsiteY1" fmla="*/ 10048 h 452176"/>
                <a:gd name="connsiteX2" fmla="*/ 0 w 1396721"/>
                <a:gd name="connsiteY2" fmla="*/ 452176 h 452176"/>
                <a:gd name="connsiteX0" fmla="*/ 1396721 w 1396721"/>
                <a:gd name="connsiteY0" fmla="*/ 0 h 452176"/>
                <a:gd name="connsiteX1" fmla="*/ 0 w 1396721"/>
                <a:gd name="connsiteY1" fmla="*/ 452176 h 452176"/>
              </a:gdLst>
              <a:ahLst/>
              <a:cxnLst>
                <a:cxn ang="0">
                  <a:pos x="connsiteX0" y="connsiteY0"/>
                </a:cxn>
                <a:cxn ang="0">
                  <a:pos x="connsiteX1" y="connsiteY1"/>
                </a:cxn>
              </a:cxnLst>
              <a:rect l="l" t="t" r="r" b="b"/>
              <a:pathLst>
                <a:path w="1396721" h="452176">
                  <a:moveTo>
                    <a:pt x="1396721" y="0"/>
                  </a:move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3000"/>
                                  </p:stCondLst>
                                  <p:childTnLst>
                                    <p:animScale>
                                      <p:cBhvr>
                                        <p:cTn id="11" dur="2000" fill="hold"/>
                                        <p:tgtEl>
                                          <p:spTgt spid="10"/>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330"/>
          <p:cNvPicPr>
            <a:picLocks noChangeAspect="1" noChangeArrowheads="1"/>
          </p:cNvPicPr>
          <p:nvPr/>
        </p:nvPicPr>
        <p:blipFill>
          <a:blip r:embed="rId3" cstate="print"/>
          <a:srcRect/>
          <a:stretch>
            <a:fillRect/>
          </a:stretch>
        </p:blipFill>
        <p:spPr bwMode="auto">
          <a:xfrm>
            <a:off x="2106945" y="365855"/>
            <a:ext cx="8702675" cy="5605463"/>
          </a:xfrm>
          <a:prstGeom prst="rect">
            <a:avLst/>
          </a:prstGeom>
          <a:noFill/>
          <a:ln w="9525">
            <a:noFill/>
            <a:miter lim="800000"/>
            <a:headEnd/>
            <a:tailEnd/>
          </a:ln>
        </p:spPr>
      </p:pic>
      <p:cxnSp>
        <p:nvCxnSpPr>
          <p:cNvPr id="4" name="Straight Connector 3"/>
          <p:cNvCxnSpPr/>
          <p:nvPr/>
        </p:nvCxnSpPr>
        <p:spPr>
          <a:xfrm>
            <a:off x="2114882" y="254231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9"/>
          <p:cNvGrpSpPr/>
          <p:nvPr/>
        </p:nvGrpSpPr>
        <p:grpSpPr>
          <a:xfrm>
            <a:off x="32482" y="5336498"/>
            <a:ext cx="8916646" cy="1521502"/>
            <a:chOff x="32482" y="5336498"/>
            <a:chExt cx="8916646" cy="1521502"/>
          </a:xfrm>
        </p:grpSpPr>
        <p:sp useBgFill="1">
          <p:nvSpPr>
            <p:cNvPr id="11" name="Rectangle 10"/>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4" name="TextBox 13"/>
          <p:cNvSpPr txBox="1"/>
          <p:nvPr/>
        </p:nvSpPr>
        <p:spPr>
          <a:xfrm>
            <a:off x="89940" y="5201587"/>
            <a:ext cx="1297150" cy="461665"/>
          </a:xfrm>
          <a:prstGeom prst="rect">
            <a:avLst/>
          </a:prstGeom>
        </p:spPr>
        <p:txBody>
          <a:bodyPr wrap="none" rtlCol="0">
            <a:spAutoFit/>
          </a:bodyPr>
          <a:lstStyle/>
          <a:p>
            <a:r>
              <a:rPr lang="en-US" sz="2400" b="1" dirty="0" smtClean="0"/>
              <a:t>330 Ma </a:t>
            </a:r>
          </a:p>
        </p:txBody>
      </p:sp>
      <p:grpSp>
        <p:nvGrpSpPr>
          <p:cNvPr id="3" name="Group 15"/>
          <p:cNvGrpSpPr/>
          <p:nvPr/>
        </p:nvGrpSpPr>
        <p:grpSpPr>
          <a:xfrm>
            <a:off x="2895600" y="0"/>
            <a:ext cx="6248400" cy="7010400"/>
            <a:chOff x="2895600" y="0"/>
            <a:chExt cx="6248400" cy="7010400"/>
          </a:xfrm>
        </p:grpSpPr>
        <p:cxnSp>
          <p:nvCxnSpPr>
            <p:cNvPr id="17" name="Straight Connector 16"/>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23"/>
          <p:cNvGrpSpPr/>
          <p:nvPr/>
        </p:nvGrpSpPr>
        <p:grpSpPr>
          <a:xfrm>
            <a:off x="0" y="0"/>
            <a:ext cx="9144000" cy="6858000"/>
            <a:chOff x="0" y="0"/>
            <a:chExt cx="9144000" cy="6858000"/>
          </a:xfrm>
        </p:grpSpPr>
        <p:sp>
          <p:nvSpPr>
            <p:cNvPr id="25" name="Rectangle 2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5-Point Star 2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340"/>
          <p:cNvPicPr>
            <a:picLocks noChangeAspect="1" noChangeArrowheads="1"/>
          </p:cNvPicPr>
          <p:nvPr/>
        </p:nvPicPr>
        <p:blipFill>
          <a:blip r:embed="rId3" cstate="print"/>
          <a:srcRect/>
          <a:stretch>
            <a:fillRect/>
          </a:stretch>
        </p:blipFill>
        <p:spPr bwMode="auto">
          <a:xfrm>
            <a:off x="2261659" y="321732"/>
            <a:ext cx="8702675" cy="5605463"/>
          </a:xfrm>
          <a:prstGeom prst="rect">
            <a:avLst/>
          </a:prstGeom>
          <a:noFill/>
          <a:ln w="9525">
            <a:noFill/>
            <a:miter lim="800000"/>
            <a:headEnd/>
            <a:tailEnd/>
          </a:ln>
        </p:spPr>
      </p:pic>
      <p:cxnSp>
        <p:nvCxnSpPr>
          <p:cNvPr id="4" name="Straight Connector 3"/>
          <p:cNvCxnSpPr/>
          <p:nvPr/>
        </p:nvCxnSpPr>
        <p:spPr>
          <a:xfrm>
            <a:off x="2269596" y="249819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340 Ma </a:t>
            </a:r>
          </a:p>
        </p:txBody>
      </p:sp>
      <p:grpSp>
        <p:nvGrpSpPr>
          <p:cNvPr id="3" name="Group 13"/>
          <p:cNvGrpSpPr/>
          <p:nvPr/>
        </p:nvGrpSpPr>
        <p:grpSpPr>
          <a:xfrm>
            <a:off x="2895600" y="0"/>
            <a:ext cx="6248400" cy="7010400"/>
            <a:chOff x="2895600" y="0"/>
            <a:chExt cx="6248400" cy="70104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0" y="1371600"/>
            <a:ext cx="9144000" cy="5486400"/>
            <a:chOff x="0" y="1371600"/>
            <a:chExt cx="9144000" cy="5486400"/>
          </a:xfrm>
        </p:grpSpPr>
        <p:grpSp>
          <p:nvGrpSpPr>
            <p:cNvPr id="3" name="Group 23"/>
            <p:cNvGrpSpPr/>
            <p:nvPr/>
          </p:nvGrpSpPr>
          <p:grpSpPr>
            <a:xfrm>
              <a:off x="0" y="1371600"/>
              <a:ext cx="9144000" cy="5486400"/>
              <a:chOff x="0" y="1371600"/>
              <a:chExt cx="9144000" cy="5486400"/>
            </a:xfrm>
          </p:grpSpPr>
          <p:grpSp>
            <p:nvGrpSpPr>
              <p:cNvPr id="4" name="Group 9"/>
              <p:cNvGrpSpPr/>
              <p:nvPr/>
            </p:nvGrpSpPr>
            <p:grpSpPr>
              <a:xfrm>
                <a:off x="0" y="1441490"/>
                <a:ext cx="9144000" cy="5416510"/>
                <a:chOff x="0" y="1441490"/>
                <a:chExt cx="9144000" cy="5416510"/>
              </a:xfrm>
            </p:grpSpPr>
            <p:pic>
              <p:nvPicPr>
                <p:cNvPr id="6" name="Picture 2"/>
                <p:cNvPicPr>
                  <a:picLocks noChangeAspect="1" noChangeArrowheads="1"/>
                </p:cNvPicPr>
                <p:nvPr/>
              </p:nvPicPr>
              <p:blipFill>
                <a:blip r:embed="rId3" cstate="print"/>
                <a:srcRect/>
                <a:stretch>
                  <a:fillRect/>
                </a:stretch>
              </p:blipFill>
              <p:spPr bwMode="auto">
                <a:xfrm>
                  <a:off x="0" y="1441490"/>
                  <a:ext cx="9144000" cy="5416510"/>
                </a:xfrm>
                <a:prstGeom prst="rect">
                  <a:avLst/>
                </a:prstGeom>
                <a:noFill/>
                <a:ln w="9525">
                  <a:noFill/>
                  <a:miter lim="800000"/>
                  <a:headEnd/>
                  <a:tailEnd/>
                </a:ln>
                <a:effectLst/>
              </p:spPr>
            </p:pic>
            <p:sp>
              <p:nvSpPr>
                <p:cNvPr id="8" name="TextBox 7"/>
                <p:cNvSpPr txBox="1"/>
                <p:nvPr/>
              </p:nvSpPr>
              <p:spPr>
                <a:xfrm>
                  <a:off x="304800" y="5181600"/>
                  <a:ext cx="1017651" cy="461665"/>
                </a:xfrm>
                <a:prstGeom prst="rect">
                  <a:avLst/>
                </a:prstGeom>
                <a:solidFill>
                  <a:schemeClr val="bg1">
                    <a:lumMod val="65000"/>
                  </a:schemeClr>
                </a:solidFill>
              </p:spPr>
              <p:txBody>
                <a:bodyPr wrap="none" rtlCol="0">
                  <a:spAutoFit/>
                </a:bodyPr>
                <a:lstStyle/>
                <a:p>
                  <a:r>
                    <a:rPr lang="en-US" sz="2400" b="1" dirty="0" smtClean="0"/>
                    <a:t>Alaska</a:t>
                  </a:r>
                </a:p>
              </p:txBody>
            </p:sp>
            <p:sp>
              <p:nvSpPr>
                <p:cNvPr id="9" name="TextBox 8"/>
                <p:cNvSpPr txBox="1"/>
                <p:nvPr/>
              </p:nvSpPr>
              <p:spPr>
                <a:xfrm>
                  <a:off x="304800" y="5943600"/>
                  <a:ext cx="1057341" cy="461665"/>
                </a:xfrm>
                <a:prstGeom prst="rect">
                  <a:avLst/>
                </a:prstGeom>
                <a:solidFill>
                  <a:schemeClr val="bg1">
                    <a:lumMod val="65000"/>
                  </a:schemeClr>
                </a:solidFill>
              </p:spPr>
              <p:txBody>
                <a:bodyPr wrap="none" rtlCol="0">
                  <a:spAutoFit/>
                </a:bodyPr>
                <a:lstStyle/>
                <a:p>
                  <a:r>
                    <a:rPr lang="en-US" sz="2400" b="1" dirty="0" smtClean="0"/>
                    <a:t>Hawaii</a:t>
                  </a:r>
                  <a:endParaRPr lang="en-US" sz="2400" b="1" dirty="0"/>
                </a:p>
              </p:txBody>
            </p:sp>
          </p:grpSp>
          <p:sp>
            <p:nvSpPr>
              <p:cNvPr id="10" name="TextBox 9"/>
              <p:cNvSpPr txBox="1"/>
              <p:nvPr/>
            </p:nvSpPr>
            <p:spPr>
              <a:xfrm>
                <a:off x="7391400" y="4892712"/>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1</a:t>
                </a:r>
                <a:endParaRPr lang="en-US" sz="3600" b="1" dirty="0">
                  <a:solidFill>
                    <a:srgbClr val="FF0000"/>
                  </a:solidFill>
                  <a:effectLst>
                    <a:outerShdw blurRad="38100" dist="38100" dir="2700000" algn="tl">
                      <a:srgbClr val="000000"/>
                    </a:outerShdw>
                  </a:effectLst>
                </a:endParaRPr>
              </a:p>
            </p:txBody>
          </p:sp>
          <p:sp>
            <p:nvSpPr>
              <p:cNvPr id="11" name="TextBox 10"/>
              <p:cNvSpPr txBox="1"/>
              <p:nvPr/>
            </p:nvSpPr>
            <p:spPr>
              <a:xfrm>
                <a:off x="7162800" y="32766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2</a:t>
                </a:r>
                <a:endParaRPr lang="en-US" sz="3600" b="1" dirty="0">
                  <a:solidFill>
                    <a:srgbClr val="FF0000"/>
                  </a:solidFill>
                  <a:effectLst>
                    <a:outerShdw blurRad="38100" dist="38100" dir="2700000" algn="tl">
                      <a:srgbClr val="000000"/>
                    </a:outerShdw>
                  </a:effectLst>
                </a:endParaRPr>
              </a:p>
            </p:txBody>
          </p:sp>
          <p:sp>
            <p:nvSpPr>
              <p:cNvPr id="12" name="TextBox 11"/>
              <p:cNvSpPr txBox="1"/>
              <p:nvPr/>
            </p:nvSpPr>
            <p:spPr>
              <a:xfrm>
                <a:off x="5029200" y="38100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3</a:t>
                </a:r>
                <a:endParaRPr lang="en-US" sz="3600" b="1" dirty="0">
                  <a:solidFill>
                    <a:srgbClr val="FF0000"/>
                  </a:solidFill>
                  <a:effectLst>
                    <a:outerShdw blurRad="38100" dist="38100" dir="2700000" algn="tl">
                      <a:srgbClr val="000000"/>
                    </a:outerShdw>
                  </a:effectLst>
                </a:endParaRPr>
              </a:p>
            </p:txBody>
          </p:sp>
          <p:sp>
            <p:nvSpPr>
              <p:cNvPr id="13" name="TextBox 12"/>
              <p:cNvSpPr txBox="1"/>
              <p:nvPr/>
            </p:nvSpPr>
            <p:spPr>
              <a:xfrm>
                <a:off x="4419600" y="27432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4</a:t>
                </a:r>
                <a:endParaRPr lang="en-US" sz="3600" b="1" dirty="0">
                  <a:solidFill>
                    <a:srgbClr val="FF0000"/>
                  </a:solidFill>
                  <a:effectLst>
                    <a:outerShdw blurRad="38100" dist="38100" dir="2700000" algn="tl">
                      <a:srgbClr val="000000"/>
                    </a:outerShdw>
                  </a:effectLst>
                </a:endParaRPr>
              </a:p>
            </p:txBody>
          </p:sp>
          <p:sp>
            <p:nvSpPr>
              <p:cNvPr id="14" name="TextBox 13"/>
              <p:cNvSpPr txBox="1"/>
              <p:nvPr/>
            </p:nvSpPr>
            <p:spPr>
              <a:xfrm>
                <a:off x="5715000" y="13716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5</a:t>
                </a:r>
                <a:endParaRPr lang="en-US" sz="3600" b="1" dirty="0">
                  <a:solidFill>
                    <a:srgbClr val="FF0000"/>
                  </a:solidFill>
                  <a:effectLst>
                    <a:outerShdw blurRad="38100" dist="38100" dir="2700000" algn="tl">
                      <a:srgbClr val="000000"/>
                    </a:outerShdw>
                  </a:effectLst>
                </a:endParaRPr>
              </a:p>
            </p:txBody>
          </p:sp>
          <p:sp>
            <p:nvSpPr>
              <p:cNvPr id="15" name="TextBox 14"/>
              <p:cNvSpPr txBox="1"/>
              <p:nvPr/>
            </p:nvSpPr>
            <p:spPr>
              <a:xfrm>
                <a:off x="2895600" y="24384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6</a:t>
                </a:r>
                <a:endParaRPr lang="en-US" sz="3600" b="1" dirty="0">
                  <a:solidFill>
                    <a:srgbClr val="FF0000"/>
                  </a:solidFill>
                  <a:effectLst>
                    <a:outerShdw blurRad="38100" dist="38100" dir="2700000" algn="tl">
                      <a:srgbClr val="000000"/>
                    </a:outerShdw>
                  </a:effectLst>
                </a:endParaRPr>
              </a:p>
            </p:txBody>
          </p:sp>
          <p:sp>
            <p:nvSpPr>
              <p:cNvPr id="16" name="TextBox 15"/>
              <p:cNvSpPr txBox="1"/>
              <p:nvPr/>
            </p:nvSpPr>
            <p:spPr>
              <a:xfrm>
                <a:off x="381000" y="29718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9</a:t>
                </a:r>
                <a:endParaRPr lang="en-US" sz="3600" b="1" dirty="0">
                  <a:solidFill>
                    <a:srgbClr val="FF0000"/>
                  </a:solidFill>
                  <a:effectLst>
                    <a:outerShdw blurRad="38100" dist="38100" dir="2700000" algn="tl">
                      <a:srgbClr val="000000"/>
                    </a:outerShdw>
                  </a:effectLst>
                </a:endParaRPr>
              </a:p>
            </p:txBody>
          </p:sp>
          <p:sp>
            <p:nvSpPr>
              <p:cNvPr id="18" name="TextBox 17"/>
              <p:cNvSpPr txBox="1"/>
              <p:nvPr/>
            </p:nvSpPr>
            <p:spPr>
              <a:xfrm>
                <a:off x="914400" y="26670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8</a:t>
                </a:r>
                <a:endParaRPr lang="en-US" sz="3600" b="1" dirty="0">
                  <a:solidFill>
                    <a:srgbClr val="FF0000"/>
                  </a:solidFill>
                  <a:effectLst>
                    <a:outerShdw blurRad="38100" dist="38100" dir="2700000" algn="tl">
                      <a:srgbClr val="000000"/>
                    </a:outerShdw>
                  </a:effectLst>
                </a:endParaRPr>
              </a:p>
            </p:txBody>
          </p:sp>
          <p:sp>
            <p:nvSpPr>
              <p:cNvPr id="19" name="TextBox 18"/>
              <p:cNvSpPr txBox="1"/>
              <p:nvPr/>
            </p:nvSpPr>
            <p:spPr>
              <a:xfrm>
                <a:off x="1371600" y="5830669"/>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11</a:t>
                </a:r>
                <a:endParaRPr lang="en-US" sz="3600" b="1" dirty="0">
                  <a:solidFill>
                    <a:srgbClr val="FF0000"/>
                  </a:solidFill>
                  <a:effectLst>
                    <a:outerShdw blurRad="38100" dist="38100" dir="2700000" algn="tl">
                      <a:srgbClr val="000000"/>
                    </a:outerShdw>
                  </a:effectLst>
                </a:endParaRPr>
              </a:p>
            </p:txBody>
          </p:sp>
          <p:sp>
            <p:nvSpPr>
              <p:cNvPr id="20" name="TextBox 19"/>
              <p:cNvSpPr txBox="1"/>
              <p:nvPr/>
            </p:nvSpPr>
            <p:spPr>
              <a:xfrm>
                <a:off x="304800" y="46482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10</a:t>
                </a:r>
                <a:endParaRPr lang="en-US" sz="3600" b="1" dirty="0">
                  <a:solidFill>
                    <a:srgbClr val="FF0000"/>
                  </a:solidFill>
                  <a:effectLst>
                    <a:outerShdw blurRad="38100" dist="38100" dir="2700000" algn="tl">
                      <a:srgbClr val="000000"/>
                    </a:outerShdw>
                  </a:effectLst>
                </a:endParaRPr>
              </a:p>
            </p:txBody>
          </p:sp>
          <p:sp>
            <p:nvSpPr>
              <p:cNvPr id="21" name="TextBox 20"/>
              <p:cNvSpPr txBox="1"/>
              <p:nvPr/>
            </p:nvSpPr>
            <p:spPr>
              <a:xfrm>
                <a:off x="1371600" y="17526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7</a:t>
                </a:r>
                <a:endParaRPr lang="en-US" sz="3600" b="1" dirty="0">
                  <a:solidFill>
                    <a:srgbClr val="FF0000"/>
                  </a:solidFill>
                  <a:effectLst>
                    <a:outerShdw blurRad="38100" dist="38100" dir="2700000" algn="tl">
                      <a:srgbClr val="000000"/>
                    </a:outerShdw>
                  </a:effectLst>
                </a:endParaRPr>
              </a:p>
            </p:txBody>
          </p:sp>
        </p:grpSp>
        <p:sp>
          <p:nvSpPr>
            <p:cNvPr id="17" name="TextBox 16"/>
            <p:cNvSpPr txBox="1"/>
            <p:nvPr/>
          </p:nvSpPr>
          <p:spPr>
            <a:xfrm>
              <a:off x="2286000" y="36576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12</a:t>
              </a:r>
              <a:endParaRPr lang="en-US" sz="3600" b="1" dirty="0">
                <a:solidFill>
                  <a:srgbClr val="FF0000"/>
                </a:solidFill>
                <a:effectLst>
                  <a:outerShdw blurRad="38100" dist="38100" dir="2700000" algn="tl">
                    <a:srgbClr val="000000"/>
                  </a:outerShdw>
                </a:effectLst>
              </a:endParaRPr>
            </a:p>
          </p:txBody>
        </p:sp>
      </p:grpSp>
      <p:sp>
        <p:nvSpPr>
          <p:cNvPr id="5" name="Rectangle 4"/>
          <p:cNvSpPr/>
          <p:nvPr/>
        </p:nvSpPr>
        <p:spPr>
          <a:xfrm>
            <a:off x="0" y="0"/>
            <a:ext cx="9144000" cy="830997"/>
          </a:xfrm>
          <a:prstGeom prst="rect">
            <a:avLst/>
          </a:prstGeom>
          <a:solidFill>
            <a:srgbClr val="FFFF00"/>
          </a:solidFill>
        </p:spPr>
        <p:txBody>
          <a:bodyPr wrap="square">
            <a:spAutoFit/>
          </a:bodyPr>
          <a:lstStyle/>
          <a:p>
            <a:pPr algn="ctr"/>
            <a:r>
              <a:rPr lang="en-US" sz="4800" b="1" dirty="0" smtClean="0"/>
              <a:t>12 Geologic Provinces of USA</a:t>
            </a:r>
            <a:endParaRPr lang="en-US" sz="4800" b="1" dirty="0"/>
          </a:p>
        </p:txBody>
      </p:sp>
      <p:sp>
        <p:nvSpPr>
          <p:cNvPr id="25" name="Rectangle 24"/>
          <p:cNvSpPr/>
          <p:nvPr/>
        </p:nvSpPr>
        <p:spPr>
          <a:xfrm>
            <a:off x="0" y="838200"/>
            <a:ext cx="9144000" cy="584775"/>
          </a:xfrm>
          <a:prstGeom prst="rect">
            <a:avLst/>
          </a:prstGeom>
          <a:solidFill>
            <a:schemeClr val="accent6">
              <a:lumMod val="75000"/>
            </a:schemeClr>
          </a:solidFill>
        </p:spPr>
        <p:txBody>
          <a:bodyPr wrap="square">
            <a:spAutoFit/>
          </a:bodyPr>
          <a:lstStyle/>
          <a:p>
            <a:pPr algn="ctr"/>
            <a:r>
              <a:rPr lang="en-US" sz="3200" b="1" dirty="0" smtClean="0"/>
              <a:t>Remember this map from last yr?…</a:t>
            </a:r>
            <a:endParaRPr lang="en-US" sz="3200" b="1" dirty="0"/>
          </a:p>
        </p:txBody>
      </p:sp>
      <p:sp>
        <p:nvSpPr>
          <p:cNvPr id="27" name="Freeform 26"/>
          <p:cNvSpPr/>
          <p:nvPr/>
        </p:nvSpPr>
        <p:spPr>
          <a:xfrm>
            <a:off x="141514" y="1665514"/>
            <a:ext cx="1480457" cy="3396343"/>
          </a:xfrm>
          <a:custGeom>
            <a:avLst/>
            <a:gdLst>
              <a:gd name="connsiteX0" fmla="*/ 1295400 w 1556657"/>
              <a:gd name="connsiteY0" fmla="*/ 3385457 h 3396343"/>
              <a:gd name="connsiteX1" fmla="*/ 1349829 w 1556657"/>
              <a:gd name="connsiteY1" fmla="*/ 3048000 h 3396343"/>
              <a:gd name="connsiteX2" fmla="*/ 1034143 w 1556657"/>
              <a:gd name="connsiteY2" fmla="*/ 2841172 h 3396343"/>
              <a:gd name="connsiteX3" fmla="*/ 1208315 w 1556657"/>
              <a:gd name="connsiteY3" fmla="*/ 2667000 h 3396343"/>
              <a:gd name="connsiteX4" fmla="*/ 1012372 w 1556657"/>
              <a:gd name="connsiteY4" fmla="*/ 1850572 h 3396343"/>
              <a:gd name="connsiteX5" fmla="*/ 881743 w 1556657"/>
              <a:gd name="connsiteY5" fmla="*/ 1524000 h 3396343"/>
              <a:gd name="connsiteX6" fmla="*/ 870857 w 1556657"/>
              <a:gd name="connsiteY6" fmla="*/ 1045029 h 3396343"/>
              <a:gd name="connsiteX7" fmla="*/ 1034143 w 1556657"/>
              <a:gd name="connsiteY7" fmla="*/ 685800 h 3396343"/>
              <a:gd name="connsiteX8" fmla="*/ 1404257 w 1556657"/>
              <a:gd name="connsiteY8" fmla="*/ 239486 h 3396343"/>
              <a:gd name="connsiteX9" fmla="*/ 1556657 w 1556657"/>
              <a:gd name="connsiteY9" fmla="*/ 10886 h 3396343"/>
              <a:gd name="connsiteX10" fmla="*/ 849086 w 1556657"/>
              <a:gd name="connsiteY10" fmla="*/ 0 h 3396343"/>
              <a:gd name="connsiteX11" fmla="*/ 827315 w 1556657"/>
              <a:gd name="connsiteY11" fmla="*/ 250372 h 3396343"/>
              <a:gd name="connsiteX12" fmla="*/ 631372 w 1556657"/>
              <a:gd name="connsiteY12" fmla="*/ 805543 h 3396343"/>
              <a:gd name="connsiteX13" fmla="*/ 489857 w 1556657"/>
              <a:gd name="connsiteY13" fmla="*/ 1055915 h 3396343"/>
              <a:gd name="connsiteX14" fmla="*/ 381000 w 1556657"/>
              <a:gd name="connsiteY14" fmla="*/ 1458686 h 3396343"/>
              <a:gd name="connsiteX15" fmla="*/ 337457 w 1556657"/>
              <a:gd name="connsiteY15" fmla="*/ 1785257 h 3396343"/>
              <a:gd name="connsiteX16" fmla="*/ 0 w 1556657"/>
              <a:gd name="connsiteY16" fmla="*/ 1883229 h 3396343"/>
              <a:gd name="connsiteX17" fmla="*/ 76200 w 1556657"/>
              <a:gd name="connsiteY17" fmla="*/ 2111829 h 3396343"/>
              <a:gd name="connsiteX18" fmla="*/ 468086 w 1556657"/>
              <a:gd name="connsiteY18" fmla="*/ 2155372 h 3396343"/>
              <a:gd name="connsiteX19" fmla="*/ 555172 w 1556657"/>
              <a:gd name="connsiteY19" fmla="*/ 2645229 h 3396343"/>
              <a:gd name="connsiteX20" fmla="*/ 598715 w 1556657"/>
              <a:gd name="connsiteY20" fmla="*/ 2732315 h 3396343"/>
              <a:gd name="connsiteX21" fmla="*/ 609600 w 1556657"/>
              <a:gd name="connsiteY21" fmla="*/ 2775857 h 3396343"/>
              <a:gd name="connsiteX22" fmla="*/ 631372 w 1556657"/>
              <a:gd name="connsiteY22" fmla="*/ 2819400 h 3396343"/>
              <a:gd name="connsiteX23" fmla="*/ 925286 w 1556657"/>
              <a:gd name="connsiteY23" fmla="*/ 3026229 h 3396343"/>
              <a:gd name="connsiteX24" fmla="*/ 1153886 w 1556657"/>
              <a:gd name="connsiteY24" fmla="*/ 3211286 h 3396343"/>
              <a:gd name="connsiteX25" fmla="*/ 1153886 w 1556657"/>
              <a:gd name="connsiteY25" fmla="*/ 3396343 h 3396343"/>
              <a:gd name="connsiteX26" fmla="*/ 1295400 w 1556657"/>
              <a:gd name="connsiteY26" fmla="*/ 3385457 h 3396343"/>
              <a:gd name="connsiteX0" fmla="*/ 1219200 w 1480457"/>
              <a:gd name="connsiteY0" fmla="*/ 3385457 h 3396343"/>
              <a:gd name="connsiteX1" fmla="*/ 1273629 w 1480457"/>
              <a:gd name="connsiteY1" fmla="*/ 3048000 h 3396343"/>
              <a:gd name="connsiteX2" fmla="*/ 957943 w 1480457"/>
              <a:gd name="connsiteY2" fmla="*/ 2841172 h 3396343"/>
              <a:gd name="connsiteX3" fmla="*/ 1132115 w 1480457"/>
              <a:gd name="connsiteY3" fmla="*/ 2667000 h 3396343"/>
              <a:gd name="connsiteX4" fmla="*/ 936172 w 1480457"/>
              <a:gd name="connsiteY4" fmla="*/ 1850572 h 3396343"/>
              <a:gd name="connsiteX5" fmla="*/ 805543 w 1480457"/>
              <a:gd name="connsiteY5" fmla="*/ 1524000 h 3396343"/>
              <a:gd name="connsiteX6" fmla="*/ 794657 w 1480457"/>
              <a:gd name="connsiteY6" fmla="*/ 1045029 h 3396343"/>
              <a:gd name="connsiteX7" fmla="*/ 957943 w 1480457"/>
              <a:gd name="connsiteY7" fmla="*/ 685800 h 3396343"/>
              <a:gd name="connsiteX8" fmla="*/ 1328057 w 1480457"/>
              <a:gd name="connsiteY8" fmla="*/ 239486 h 3396343"/>
              <a:gd name="connsiteX9" fmla="*/ 1480457 w 1480457"/>
              <a:gd name="connsiteY9" fmla="*/ 10886 h 3396343"/>
              <a:gd name="connsiteX10" fmla="*/ 772886 w 1480457"/>
              <a:gd name="connsiteY10" fmla="*/ 0 h 3396343"/>
              <a:gd name="connsiteX11" fmla="*/ 751115 w 1480457"/>
              <a:gd name="connsiteY11" fmla="*/ 250372 h 3396343"/>
              <a:gd name="connsiteX12" fmla="*/ 555172 w 1480457"/>
              <a:gd name="connsiteY12" fmla="*/ 805543 h 3396343"/>
              <a:gd name="connsiteX13" fmla="*/ 413657 w 1480457"/>
              <a:gd name="connsiteY13" fmla="*/ 1055915 h 3396343"/>
              <a:gd name="connsiteX14" fmla="*/ 304800 w 1480457"/>
              <a:gd name="connsiteY14" fmla="*/ 1458686 h 3396343"/>
              <a:gd name="connsiteX15" fmla="*/ 261257 w 1480457"/>
              <a:gd name="connsiteY15" fmla="*/ 1785257 h 3396343"/>
              <a:gd name="connsiteX16" fmla="*/ 87086 w 1480457"/>
              <a:gd name="connsiteY16" fmla="*/ 1839686 h 3396343"/>
              <a:gd name="connsiteX17" fmla="*/ 0 w 1480457"/>
              <a:gd name="connsiteY17" fmla="*/ 2111829 h 3396343"/>
              <a:gd name="connsiteX18" fmla="*/ 391886 w 1480457"/>
              <a:gd name="connsiteY18" fmla="*/ 2155372 h 3396343"/>
              <a:gd name="connsiteX19" fmla="*/ 478972 w 1480457"/>
              <a:gd name="connsiteY19" fmla="*/ 2645229 h 3396343"/>
              <a:gd name="connsiteX20" fmla="*/ 522515 w 1480457"/>
              <a:gd name="connsiteY20" fmla="*/ 2732315 h 3396343"/>
              <a:gd name="connsiteX21" fmla="*/ 533400 w 1480457"/>
              <a:gd name="connsiteY21" fmla="*/ 2775857 h 3396343"/>
              <a:gd name="connsiteX22" fmla="*/ 555172 w 1480457"/>
              <a:gd name="connsiteY22" fmla="*/ 2819400 h 3396343"/>
              <a:gd name="connsiteX23" fmla="*/ 849086 w 1480457"/>
              <a:gd name="connsiteY23" fmla="*/ 3026229 h 3396343"/>
              <a:gd name="connsiteX24" fmla="*/ 1077686 w 1480457"/>
              <a:gd name="connsiteY24" fmla="*/ 3211286 h 3396343"/>
              <a:gd name="connsiteX25" fmla="*/ 1077686 w 1480457"/>
              <a:gd name="connsiteY25" fmla="*/ 3396343 h 3396343"/>
              <a:gd name="connsiteX26" fmla="*/ 1219200 w 1480457"/>
              <a:gd name="connsiteY26" fmla="*/ 3385457 h 3396343"/>
              <a:gd name="connsiteX0" fmla="*/ 1360714 w 1621971"/>
              <a:gd name="connsiteY0" fmla="*/ 3385457 h 3396343"/>
              <a:gd name="connsiteX1" fmla="*/ 1415143 w 1621971"/>
              <a:gd name="connsiteY1" fmla="*/ 3048000 h 3396343"/>
              <a:gd name="connsiteX2" fmla="*/ 1099457 w 1621971"/>
              <a:gd name="connsiteY2" fmla="*/ 2841172 h 3396343"/>
              <a:gd name="connsiteX3" fmla="*/ 1273629 w 1621971"/>
              <a:gd name="connsiteY3" fmla="*/ 2667000 h 3396343"/>
              <a:gd name="connsiteX4" fmla="*/ 1077686 w 1621971"/>
              <a:gd name="connsiteY4" fmla="*/ 1850572 h 3396343"/>
              <a:gd name="connsiteX5" fmla="*/ 947057 w 1621971"/>
              <a:gd name="connsiteY5" fmla="*/ 1524000 h 3396343"/>
              <a:gd name="connsiteX6" fmla="*/ 936171 w 1621971"/>
              <a:gd name="connsiteY6" fmla="*/ 1045029 h 3396343"/>
              <a:gd name="connsiteX7" fmla="*/ 1099457 w 1621971"/>
              <a:gd name="connsiteY7" fmla="*/ 685800 h 3396343"/>
              <a:gd name="connsiteX8" fmla="*/ 1469571 w 1621971"/>
              <a:gd name="connsiteY8" fmla="*/ 239486 h 3396343"/>
              <a:gd name="connsiteX9" fmla="*/ 1621971 w 1621971"/>
              <a:gd name="connsiteY9" fmla="*/ 10886 h 3396343"/>
              <a:gd name="connsiteX10" fmla="*/ 914400 w 1621971"/>
              <a:gd name="connsiteY10" fmla="*/ 0 h 3396343"/>
              <a:gd name="connsiteX11" fmla="*/ 892629 w 1621971"/>
              <a:gd name="connsiteY11" fmla="*/ 250372 h 3396343"/>
              <a:gd name="connsiteX12" fmla="*/ 696686 w 1621971"/>
              <a:gd name="connsiteY12" fmla="*/ 805543 h 3396343"/>
              <a:gd name="connsiteX13" fmla="*/ 555171 w 1621971"/>
              <a:gd name="connsiteY13" fmla="*/ 1055915 h 3396343"/>
              <a:gd name="connsiteX14" fmla="*/ 446314 w 1621971"/>
              <a:gd name="connsiteY14" fmla="*/ 1458686 h 3396343"/>
              <a:gd name="connsiteX15" fmla="*/ 402771 w 1621971"/>
              <a:gd name="connsiteY15" fmla="*/ 1785257 h 3396343"/>
              <a:gd name="connsiteX16" fmla="*/ 0 w 1621971"/>
              <a:gd name="connsiteY16" fmla="*/ 1839686 h 3396343"/>
              <a:gd name="connsiteX17" fmla="*/ 141514 w 1621971"/>
              <a:gd name="connsiteY17" fmla="*/ 2111829 h 3396343"/>
              <a:gd name="connsiteX18" fmla="*/ 533400 w 1621971"/>
              <a:gd name="connsiteY18" fmla="*/ 2155372 h 3396343"/>
              <a:gd name="connsiteX19" fmla="*/ 620486 w 1621971"/>
              <a:gd name="connsiteY19" fmla="*/ 2645229 h 3396343"/>
              <a:gd name="connsiteX20" fmla="*/ 664029 w 1621971"/>
              <a:gd name="connsiteY20" fmla="*/ 2732315 h 3396343"/>
              <a:gd name="connsiteX21" fmla="*/ 674914 w 1621971"/>
              <a:gd name="connsiteY21" fmla="*/ 2775857 h 3396343"/>
              <a:gd name="connsiteX22" fmla="*/ 696686 w 1621971"/>
              <a:gd name="connsiteY22" fmla="*/ 2819400 h 3396343"/>
              <a:gd name="connsiteX23" fmla="*/ 990600 w 1621971"/>
              <a:gd name="connsiteY23" fmla="*/ 3026229 h 3396343"/>
              <a:gd name="connsiteX24" fmla="*/ 1219200 w 1621971"/>
              <a:gd name="connsiteY24" fmla="*/ 3211286 h 3396343"/>
              <a:gd name="connsiteX25" fmla="*/ 1219200 w 1621971"/>
              <a:gd name="connsiteY25" fmla="*/ 3396343 h 3396343"/>
              <a:gd name="connsiteX26" fmla="*/ 1360714 w 1621971"/>
              <a:gd name="connsiteY26" fmla="*/ 3385457 h 3396343"/>
              <a:gd name="connsiteX0" fmla="*/ 1219200 w 1480457"/>
              <a:gd name="connsiteY0" fmla="*/ 3385457 h 3396343"/>
              <a:gd name="connsiteX1" fmla="*/ 1273629 w 1480457"/>
              <a:gd name="connsiteY1" fmla="*/ 3048000 h 3396343"/>
              <a:gd name="connsiteX2" fmla="*/ 957943 w 1480457"/>
              <a:gd name="connsiteY2" fmla="*/ 2841172 h 3396343"/>
              <a:gd name="connsiteX3" fmla="*/ 1132115 w 1480457"/>
              <a:gd name="connsiteY3" fmla="*/ 2667000 h 3396343"/>
              <a:gd name="connsiteX4" fmla="*/ 936172 w 1480457"/>
              <a:gd name="connsiteY4" fmla="*/ 1850572 h 3396343"/>
              <a:gd name="connsiteX5" fmla="*/ 805543 w 1480457"/>
              <a:gd name="connsiteY5" fmla="*/ 1524000 h 3396343"/>
              <a:gd name="connsiteX6" fmla="*/ 794657 w 1480457"/>
              <a:gd name="connsiteY6" fmla="*/ 1045029 h 3396343"/>
              <a:gd name="connsiteX7" fmla="*/ 957943 w 1480457"/>
              <a:gd name="connsiteY7" fmla="*/ 685800 h 3396343"/>
              <a:gd name="connsiteX8" fmla="*/ 1328057 w 1480457"/>
              <a:gd name="connsiteY8" fmla="*/ 239486 h 3396343"/>
              <a:gd name="connsiteX9" fmla="*/ 1480457 w 1480457"/>
              <a:gd name="connsiteY9" fmla="*/ 10886 h 3396343"/>
              <a:gd name="connsiteX10" fmla="*/ 772886 w 1480457"/>
              <a:gd name="connsiteY10" fmla="*/ 0 h 3396343"/>
              <a:gd name="connsiteX11" fmla="*/ 751115 w 1480457"/>
              <a:gd name="connsiteY11" fmla="*/ 250372 h 3396343"/>
              <a:gd name="connsiteX12" fmla="*/ 555172 w 1480457"/>
              <a:gd name="connsiteY12" fmla="*/ 805543 h 3396343"/>
              <a:gd name="connsiteX13" fmla="*/ 413657 w 1480457"/>
              <a:gd name="connsiteY13" fmla="*/ 1055915 h 3396343"/>
              <a:gd name="connsiteX14" fmla="*/ 304800 w 1480457"/>
              <a:gd name="connsiteY14" fmla="*/ 1458686 h 3396343"/>
              <a:gd name="connsiteX15" fmla="*/ 261257 w 1480457"/>
              <a:gd name="connsiteY15" fmla="*/ 1785257 h 3396343"/>
              <a:gd name="connsiteX16" fmla="*/ 10886 w 1480457"/>
              <a:gd name="connsiteY16" fmla="*/ 1763486 h 3396343"/>
              <a:gd name="connsiteX17" fmla="*/ 0 w 1480457"/>
              <a:gd name="connsiteY17" fmla="*/ 2111829 h 3396343"/>
              <a:gd name="connsiteX18" fmla="*/ 391886 w 1480457"/>
              <a:gd name="connsiteY18" fmla="*/ 2155372 h 3396343"/>
              <a:gd name="connsiteX19" fmla="*/ 478972 w 1480457"/>
              <a:gd name="connsiteY19" fmla="*/ 2645229 h 3396343"/>
              <a:gd name="connsiteX20" fmla="*/ 522515 w 1480457"/>
              <a:gd name="connsiteY20" fmla="*/ 2732315 h 3396343"/>
              <a:gd name="connsiteX21" fmla="*/ 533400 w 1480457"/>
              <a:gd name="connsiteY21" fmla="*/ 2775857 h 3396343"/>
              <a:gd name="connsiteX22" fmla="*/ 555172 w 1480457"/>
              <a:gd name="connsiteY22" fmla="*/ 2819400 h 3396343"/>
              <a:gd name="connsiteX23" fmla="*/ 849086 w 1480457"/>
              <a:gd name="connsiteY23" fmla="*/ 3026229 h 3396343"/>
              <a:gd name="connsiteX24" fmla="*/ 1077686 w 1480457"/>
              <a:gd name="connsiteY24" fmla="*/ 3211286 h 3396343"/>
              <a:gd name="connsiteX25" fmla="*/ 1077686 w 1480457"/>
              <a:gd name="connsiteY25" fmla="*/ 3396343 h 3396343"/>
              <a:gd name="connsiteX26" fmla="*/ 1219200 w 1480457"/>
              <a:gd name="connsiteY26" fmla="*/ 3385457 h 3396343"/>
              <a:gd name="connsiteX0" fmla="*/ 1219200 w 1480457"/>
              <a:gd name="connsiteY0" fmla="*/ 3385457 h 3396343"/>
              <a:gd name="connsiteX1" fmla="*/ 1273629 w 1480457"/>
              <a:gd name="connsiteY1" fmla="*/ 3048000 h 3396343"/>
              <a:gd name="connsiteX2" fmla="*/ 957943 w 1480457"/>
              <a:gd name="connsiteY2" fmla="*/ 2841172 h 3396343"/>
              <a:gd name="connsiteX3" fmla="*/ 1132115 w 1480457"/>
              <a:gd name="connsiteY3" fmla="*/ 2667000 h 3396343"/>
              <a:gd name="connsiteX4" fmla="*/ 936172 w 1480457"/>
              <a:gd name="connsiteY4" fmla="*/ 1850572 h 3396343"/>
              <a:gd name="connsiteX5" fmla="*/ 805543 w 1480457"/>
              <a:gd name="connsiteY5" fmla="*/ 1524000 h 3396343"/>
              <a:gd name="connsiteX6" fmla="*/ 794657 w 1480457"/>
              <a:gd name="connsiteY6" fmla="*/ 1045029 h 3396343"/>
              <a:gd name="connsiteX7" fmla="*/ 957943 w 1480457"/>
              <a:gd name="connsiteY7" fmla="*/ 685800 h 3396343"/>
              <a:gd name="connsiteX8" fmla="*/ 1328057 w 1480457"/>
              <a:gd name="connsiteY8" fmla="*/ 239486 h 3396343"/>
              <a:gd name="connsiteX9" fmla="*/ 1480457 w 1480457"/>
              <a:gd name="connsiteY9" fmla="*/ 10886 h 3396343"/>
              <a:gd name="connsiteX10" fmla="*/ 772886 w 1480457"/>
              <a:gd name="connsiteY10" fmla="*/ 0 h 3396343"/>
              <a:gd name="connsiteX11" fmla="*/ 751115 w 1480457"/>
              <a:gd name="connsiteY11" fmla="*/ 250372 h 3396343"/>
              <a:gd name="connsiteX12" fmla="*/ 555172 w 1480457"/>
              <a:gd name="connsiteY12" fmla="*/ 805543 h 3396343"/>
              <a:gd name="connsiteX13" fmla="*/ 413657 w 1480457"/>
              <a:gd name="connsiteY13" fmla="*/ 1055915 h 3396343"/>
              <a:gd name="connsiteX14" fmla="*/ 304800 w 1480457"/>
              <a:gd name="connsiteY14" fmla="*/ 1458686 h 3396343"/>
              <a:gd name="connsiteX15" fmla="*/ 315686 w 1480457"/>
              <a:gd name="connsiteY15" fmla="*/ 1763486 h 3396343"/>
              <a:gd name="connsiteX16" fmla="*/ 10886 w 1480457"/>
              <a:gd name="connsiteY16" fmla="*/ 1763486 h 3396343"/>
              <a:gd name="connsiteX17" fmla="*/ 0 w 1480457"/>
              <a:gd name="connsiteY17" fmla="*/ 2111829 h 3396343"/>
              <a:gd name="connsiteX18" fmla="*/ 391886 w 1480457"/>
              <a:gd name="connsiteY18" fmla="*/ 2155372 h 3396343"/>
              <a:gd name="connsiteX19" fmla="*/ 478972 w 1480457"/>
              <a:gd name="connsiteY19" fmla="*/ 2645229 h 3396343"/>
              <a:gd name="connsiteX20" fmla="*/ 522515 w 1480457"/>
              <a:gd name="connsiteY20" fmla="*/ 2732315 h 3396343"/>
              <a:gd name="connsiteX21" fmla="*/ 533400 w 1480457"/>
              <a:gd name="connsiteY21" fmla="*/ 2775857 h 3396343"/>
              <a:gd name="connsiteX22" fmla="*/ 555172 w 1480457"/>
              <a:gd name="connsiteY22" fmla="*/ 2819400 h 3396343"/>
              <a:gd name="connsiteX23" fmla="*/ 849086 w 1480457"/>
              <a:gd name="connsiteY23" fmla="*/ 3026229 h 3396343"/>
              <a:gd name="connsiteX24" fmla="*/ 1077686 w 1480457"/>
              <a:gd name="connsiteY24" fmla="*/ 3211286 h 3396343"/>
              <a:gd name="connsiteX25" fmla="*/ 1077686 w 1480457"/>
              <a:gd name="connsiteY25" fmla="*/ 3396343 h 3396343"/>
              <a:gd name="connsiteX26" fmla="*/ 1219200 w 1480457"/>
              <a:gd name="connsiteY26" fmla="*/ 3385457 h 3396343"/>
              <a:gd name="connsiteX0" fmla="*/ 1219200 w 1480457"/>
              <a:gd name="connsiteY0" fmla="*/ 3385457 h 3396343"/>
              <a:gd name="connsiteX1" fmla="*/ 1273629 w 1480457"/>
              <a:gd name="connsiteY1" fmla="*/ 3048000 h 3396343"/>
              <a:gd name="connsiteX2" fmla="*/ 957943 w 1480457"/>
              <a:gd name="connsiteY2" fmla="*/ 2841172 h 3396343"/>
              <a:gd name="connsiteX3" fmla="*/ 1132115 w 1480457"/>
              <a:gd name="connsiteY3" fmla="*/ 2667000 h 3396343"/>
              <a:gd name="connsiteX4" fmla="*/ 936172 w 1480457"/>
              <a:gd name="connsiteY4" fmla="*/ 1850572 h 3396343"/>
              <a:gd name="connsiteX5" fmla="*/ 805543 w 1480457"/>
              <a:gd name="connsiteY5" fmla="*/ 1524000 h 3396343"/>
              <a:gd name="connsiteX6" fmla="*/ 794657 w 1480457"/>
              <a:gd name="connsiteY6" fmla="*/ 1045029 h 3396343"/>
              <a:gd name="connsiteX7" fmla="*/ 957943 w 1480457"/>
              <a:gd name="connsiteY7" fmla="*/ 685800 h 3396343"/>
              <a:gd name="connsiteX8" fmla="*/ 1328057 w 1480457"/>
              <a:gd name="connsiteY8" fmla="*/ 239486 h 3396343"/>
              <a:gd name="connsiteX9" fmla="*/ 1480457 w 1480457"/>
              <a:gd name="connsiteY9" fmla="*/ 10886 h 3396343"/>
              <a:gd name="connsiteX10" fmla="*/ 772886 w 1480457"/>
              <a:gd name="connsiteY10" fmla="*/ 0 h 3396343"/>
              <a:gd name="connsiteX11" fmla="*/ 751115 w 1480457"/>
              <a:gd name="connsiteY11" fmla="*/ 250372 h 3396343"/>
              <a:gd name="connsiteX12" fmla="*/ 555172 w 1480457"/>
              <a:gd name="connsiteY12" fmla="*/ 805543 h 3396343"/>
              <a:gd name="connsiteX13" fmla="*/ 413657 w 1480457"/>
              <a:gd name="connsiteY13" fmla="*/ 1055915 h 3396343"/>
              <a:gd name="connsiteX14" fmla="*/ 304800 w 1480457"/>
              <a:gd name="connsiteY14" fmla="*/ 1458686 h 3396343"/>
              <a:gd name="connsiteX15" fmla="*/ 315686 w 1480457"/>
              <a:gd name="connsiteY15" fmla="*/ 1763486 h 3396343"/>
              <a:gd name="connsiteX16" fmla="*/ 10886 w 1480457"/>
              <a:gd name="connsiteY16" fmla="*/ 1763486 h 3396343"/>
              <a:gd name="connsiteX17" fmla="*/ 0 w 1480457"/>
              <a:gd name="connsiteY17" fmla="*/ 2111829 h 3396343"/>
              <a:gd name="connsiteX18" fmla="*/ 391886 w 1480457"/>
              <a:gd name="connsiteY18" fmla="*/ 2144486 h 3396343"/>
              <a:gd name="connsiteX19" fmla="*/ 478972 w 1480457"/>
              <a:gd name="connsiteY19" fmla="*/ 2645229 h 3396343"/>
              <a:gd name="connsiteX20" fmla="*/ 522515 w 1480457"/>
              <a:gd name="connsiteY20" fmla="*/ 2732315 h 3396343"/>
              <a:gd name="connsiteX21" fmla="*/ 533400 w 1480457"/>
              <a:gd name="connsiteY21" fmla="*/ 2775857 h 3396343"/>
              <a:gd name="connsiteX22" fmla="*/ 555172 w 1480457"/>
              <a:gd name="connsiteY22" fmla="*/ 2819400 h 3396343"/>
              <a:gd name="connsiteX23" fmla="*/ 849086 w 1480457"/>
              <a:gd name="connsiteY23" fmla="*/ 3026229 h 3396343"/>
              <a:gd name="connsiteX24" fmla="*/ 1077686 w 1480457"/>
              <a:gd name="connsiteY24" fmla="*/ 3211286 h 3396343"/>
              <a:gd name="connsiteX25" fmla="*/ 1077686 w 1480457"/>
              <a:gd name="connsiteY25" fmla="*/ 3396343 h 3396343"/>
              <a:gd name="connsiteX26" fmla="*/ 1219200 w 1480457"/>
              <a:gd name="connsiteY26" fmla="*/ 3385457 h 339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80457" h="3396343">
                <a:moveTo>
                  <a:pt x="1219200" y="3385457"/>
                </a:moveTo>
                <a:lnTo>
                  <a:pt x="1273629" y="3048000"/>
                </a:lnTo>
                <a:lnTo>
                  <a:pt x="957943" y="2841172"/>
                </a:lnTo>
                <a:lnTo>
                  <a:pt x="1132115" y="2667000"/>
                </a:lnTo>
                <a:lnTo>
                  <a:pt x="936172" y="1850572"/>
                </a:lnTo>
                <a:lnTo>
                  <a:pt x="805543" y="1524000"/>
                </a:lnTo>
                <a:lnTo>
                  <a:pt x="794657" y="1045029"/>
                </a:lnTo>
                <a:lnTo>
                  <a:pt x="957943" y="685800"/>
                </a:lnTo>
                <a:lnTo>
                  <a:pt x="1328057" y="239486"/>
                </a:lnTo>
                <a:lnTo>
                  <a:pt x="1480457" y="10886"/>
                </a:lnTo>
                <a:lnTo>
                  <a:pt x="772886" y="0"/>
                </a:lnTo>
                <a:lnTo>
                  <a:pt x="751115" y="250372"/>
                </a:lnTo>
                <a:lnTo>
                  <a:pt x="555172" y="805543"/>
                </a:lnTo>
                <a:lnTo>
                  <a:pt x="413657" y="1055915"/>
                </a:lnTo>
                <a:lnTo>
                  <a:pt x="304800" y="1458686"/>
                </a:lnTo>
                <a:lnTo>
                  <a:pt x="315686" y="1763486"/>
                </a:lnTo>
                <a:lnTo>
                  <a:pt x="10886" y="1763486"/>
                </a:lnTo>
                <a:lnTo>
                  <a:pt x="0" y="2111829"/>
                </a:lnTo>
                <a:lnTo>
                  <a:pt x="391886" y="2144486"/>
                </a:lnTo>
                <a:lnTo>
                  <a:pt x="478972" y="2645229"/>
                </a:lnTo>
                <a:cubicBezTo>
                  <a:pt x="493486" y="2674258"/>
                  <a:pt x="510032" y="2702356"/>
                  <a:pt x="522515" y="2732315"/>
                </a:cubicBezTo>
                <a:cubicBezTo>
                  <a:pt x="528269" y="2746125"/>
                  <a:pt x="533400" y="2775857"/>
                  <a:pt x="533400" y="2775857"/>
                </a:cubicBezTo>
                <a:lnTo>
                  <a:pt x="555172" y="2819400"/>
                </a:lnTo>
                <a:lnTo>
                  <a:pt x="849086" y="3026229"/>
                </a:lnTo>
                <a:lnTo>
                  <a:pt x="1077686" y="3211286"/>
                </a:lnTo>
                <a:lnTo>
                  <a:pt x="1077686" y="3396343"/>
                </a:lnTo>
                <a:lnTo>
                  <a:pt x="1219200" y="3385457"/>
                </a:lnTo>
                <a:close/>
              </a:path>
            </a:pathLst>
          </a:custGeom>
          <a:noFill/>
          <a:ln w="50800">
            <a:solidFill>
              <a:srgbClr val="FF0000"/>
            </a:solidFill>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a:off x="1780592" y="3586066"/>
            <a:ext cx="1304730" cy="1455575"/>
          </a:xfrm>
          <a:custGeom>
            <a:avLst/>
            <a:gdLst>
              <a:gd name="connsiteX0" fmla="*/ 617375 w 1304730"/>
              <a:gd name="connsiteY0" fmla="*/ 80865 h 1455575"/>
              <a:gd name="connsiteX1" fmla="*/ 841310 w 1304730"/>
              <a:gd name="connsiteY1" fmla="*/ 6220 h 1455575"/>
              <a:gd name="connsiteX2" fmla="*/ 1093237 w 1304730"/>
              <a:gd name="connsiteY2" fmla="*/ 118187 h 1455575"/>
              <a:gd name="connsiteX3" fmla="*/ 1186543 w 1304730"/>
              <a:gd name="connsiteY3" fmla="*/ 248816 h 1455575"/>
              <a:gd name="connsiteX4" fmla="*/ 1149220 w 1304730"/>
              <a:gd name="connsiteY4" fmla="*/ 472750 h 1455575"/>
              <a:gd name="connsiteX5" fmla="*/ 1149220 w 1304730"/>
              <a:gd name="connsiteY5" fmla="*/ 631371 h 1455575"/>
              <a:gd name="connsiteX6" fmla="*/ 1223865 w 1304730"/>
              <a:gd name="connsiteY6" fmla="*/ 734007 h 1455575"/>
              <a:gd name="connsiteX7" fmla="*/ 1298510 w 1304730"/>
              <a:gd name="connsiteY7" fmla="*/ 855305 h 1455575"/>
              <a:gd name="connsiteX8" fmla="*/ 1261188 w 1304730"/>
              <a:gd name="connsiteY8" fmla="*/ 1088571 h 1455575"/>
              <a:gd name="connsiteX9" fmla="*/ 1149220 w 1304730"/>
              <a:gd name="connsiteY9" fmla="*/ 1284514 h 1455575"/>
              <a:gd name="connsiteX10" fmla="*/ 1149220 w 1304730"/>
              <a:gd name="connsiteY10" fmla="*/ 1349828 h 1455575"/>
              <a:gd name="connsiteX11" fmla="*/ 1074575 w 1304730"/>
              <a:gd name="connsiteY11" fmla="*/ 1443134 h 1455575"/>
              <a:gd name="connsiteX12" fmla="*/ 822649 w 1304730"/>
              <a:gd name="connsiteY12" fmla="*/ 1424473 h 1455575"/>
              <a:gd name="connsiteX13" fmla="*/ 580053 w 1304730"/>
              <a:gd name="connsiteY13" fmla="*/ 1293844 h 1455575"/>
              <a:gd name="connsiteX14" fmla="*/ 393441 w 1304730"/>
              <a:gd name="connsiteY14" fmla="*/ 1265852 h 1455575"/>
              <a:gd name="connsiteX15" fmla="*/ 318796 w 1304730"/>
              <a:gd name="connsiteY15" fmla="*/ 1163216 h 1455575"/>
              <a:gd name="connsiteX16" fmla="*/ 150845 w 1304730"/>
              <a:gd name="connsiteY16" fmla="*/ 1107232 h 1455575"/>
              <a:gd name="connsiteX17" fmla="*/ 1555 w 1304730"/>
              <a:gd name="connsiteY17" fmla="*/ 892628 h 1455575"/>
              <a:gd name="connsiteX18" fmla="*/ 141514 w 1304730"/>
              <a:gd name="connsiteY18" fmla="*/ 678024 h 1455575"/>
              <a:gd name="connsiteX19" fmla="*/ 272143 w 1304730"/>
              <a:gd name="connsiteY19" fmla="*/ 454089 h 1455575"/>
              <a:gd name="connsiteX20" fmla="*/ 402771 w 1304730"/>
              <a:gd name="connsiteY20" fmla="*/ 258146 h 1455575"/>
              <a:gd name="connsiteX21" fmla="*/ 617375 w 1304730"/>
              <a:gd name="connsiteY21" fmla="*/ 80865 h 14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4730" h="1455575">
                <a:moveTo>
                  <a:pt x="617375" y="80865"/>
                </a:moveTo>
                <a:cubicBezTo>
                  <a:pt x="690465" y="38877"/>
                  <a:pt x="762000" y="0"/>
                  <a:pt x="841310" y="6220"/>
                </a:cubicBezTo>
                <a:cubicBezTo>
                  <a:pt x="920620" y="12440"/>
                  <a:pt x="1035698" y="77754"/>
                  <a:pt x="1093237" y="118187"/>
                </a:cubicBezTo>
                <a:cubicBezTo>
                  <a:pt x="1150776" y="158620"/>
                  <a:pt x="1177213" y="189722"/>
                  <a:pt x="1186543" y="248816"/>
                </a:cubicBezTo>
                <a:cubicBezTo>
                  <a:pt x="1195873" y="307910"/>
                  <a:pt x="1155441" y="408991"/>
                  <a:pt x="1149220" y="472750"/>
                </a:cubicBezTo>
                <a:cubicBezTo>
                  <a:pt x="1143000" y="536509"/>
                  <a:pt x="1136779" y="587828"/>
                  <a:pt x="1149220" y="631371"/>
                </a:cubicBezTo>
                <a:cubicBezTo>
                  <a:pt x="1161661" y="674914"/>
                  <a:pt x="1198983" y="696685"/>
                  <a:pt x="1223865" y="734007"/>
                </a:cubicBezTo>
                <a:cubicBezTo>
                  <a:pt x="1248747" y="771329"/>
                  <a:pt x="1292290" y="796211"/>
                  <a:pt x="1298510" y="855305"/>
                </a:cubicBezTo>
                <a:cubicBezTo>
                  <a:pt x="1304730" y="914399"/>
                  <a:pt x="1286070" y="1017036"/>
                  <a:pt x="1261188" y="1088571"/>
                </a:cubicBezTo>
                <a:cubicBezTo>
                  <a:pt x="1236306" y="1160106"/>
                  <a:pt x="1167881" y="1240971"/>
                  <a:pt x="1149220" y="1284514"/>
                </a:cubicBezTo>
                <a:cubicBezTo>
                  <a:pt x="1130559" y="1328057"/>
                  <a:pt x="1161661" y="1323391"/>
                  <a:pt x="1149220" y="1349828"/>
                </a:cubicBezTo>
                <a:cubicBezTo>
                  <a:pt x="1136779" y="1376265"/>
                  <a:pt x="1129003" y="1430693"/>
                  <a:pt x="1074575" y="1443134"/>
                </a:cubicBezTo>
                <a:cubicBezTo>
                  <a:pt x="1020147" y="1455575"/>
                  <a:pt x="905069" y="1449355"/>
                  <a:pt x="822649" y="1424473"/>
                </a:cubicBezTo>
                <a:cubicBezTo>
                  <a:pt x="740229" y="1399591"/>
                  <a:pt x="651588" y="1320281"/>
                  <a:pt x="580053" y="1293844"/>
                </a:cubicBezTo>
                <a:cubicBezTo>
                  <a:pt x="508518" y="1267407"/>
                  <a:pt x="436984" y="1287623"/>
                  <a:pt x="393441" y="1265852"/>
                </a:cubicBezTo>
                <a:cubicBezTo>
                  <a:pt x="349898" y="1244081"/>
                  <a:pt x="359229" y="1189653"/>
                  <a:pt x="318796" y="1163216"/>
                </a:cubicBezTo>
                <a:cubicBezTo>
                  <a:pt x="278363" y="1136779"/>
                  <a:pt x="203719" y="1152330"/>
                  <a:pt x="150845" y="1107232"/>
                </a:cubicBezTo>
                <a:cubicBezTo>
                  <a:pt x="97971" y="1062134"/>
                  <a:pt x="3110" y="964163"/>
                  <a:pt x="1555" y="892628"/>
                </a:cubicBezTo>
                <a:cubicBezTo>
                  <a:pt x="0" y="821093"/>
                  <a:pt x="96416" y="751114"/>
                  <a:pt x="141514" y="678024"/>
                </a:cubicBezTo>
                <a:cubicBezTo>
                  <a:pt x="186612" y="604934"/>
                  <a:pt x="228600" y="524069"/>
                  <a:pt x="272143" y="454089"/>
                </a:cubicBezTo>
                <a:cubicBezTo>
                  <a:pt x="315686" y="384109"/>
                  <a:pt x="346787" y="314130"/>
                  <a:pt x="402771" y="258146"/>
                </a:cubicBezTo>
                <a:cubicBezTo>
                  <a:pt x="458755" y="202162"/>
                  <a:pt x="544285" y="122853"/>
                  <a:pt x="617375" y="80865"/>
                </a:cubicBezTo>
                <a:close/>
              </a:path>
            </a:pathLst>
          </a:custGeom>
          <a:noFill/>
          <a:ln w="50800">
            <a:solidFill>
              <a:srgbClr val="FF0000"/>
            </a:solidFill>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28"/>
          <p:cNvSpPr/>
          <p:nvPr/>
        </p:nvSpPr>
        <p:spPr>
          <a:xfrm>
            <a:off x="293914" y="4648201"/>
            <a:ext cx="1077686" cy="1001486"/>
          </a:xfrm>
          <a:custGeom>
            <a:avLst/>
            <a:gdLst>
              <a:gd name="connsiteX0" fmla="*/ 1077686 w 1077686"/>
              <a:gd name="connsiteY0" fmla="*/ 391886 h 892629"/>
              <a:gd name="connsiteX1" fmla="*/ 664029 w 1077686"/>
              <a:gd name="connsiteY1" fmla="*/ 359229 h 892629"/>
              <a:gd name="connsiteX2" fmla="*/ 533400 w 1077686"/>
              <a:gd name="connsiteY2" fmla="*/ 10886 h 892629"/>
              <a:gd name="connsiteX3" fmla="*/ 97972 w 1077686"/>
              <a:gd name="connsiteY3" fmla="*/ 0 h 892629"/>
              <a:gd name="connsiteX4" fmla="*/ 10886 w 1077686"/>
              <a:gd name="connsiteY4" fmla="*/ 391886 h 892629"/>
              <a:gd name="connsiteX5" fmla="*/ 0 w 1077686"/>
              <a:gd name="connsiteY5" fmla="*/ 892629 h 892629"/>
              <a:gd name="connsiteX6" fmla="*/ 1045029 w 1077686"/>
              <a:gd name="connsiteY6" fmla="*/ 892629 h 892629"/>
              <a:gd name="connsiteX7" fmla="*/ 1034143 w 1077686"/>
              <a:gd name="connsiteY7" fmla="*/ 435429 h 892629"/>
              <a:gd name="connsiteX8" fmla="*/ 1077686 w 1077686"/>
              <a:gd name="connsiteY8" fmla="*/ 391886 h 892629"/>
              <a:gd name="connsiteX0" fmla="*/ 1077686 w 1077686"/>
              <a:gd name="connsiteY0" fmla="*/ 391886 h 892629"/>
              <a:gd name="connsiteX1" fmla="*/ 849086 w 1077686"/>
              <a:gd name="connsiteY1" fmla="*/ 339586 h 892629"/>
              <a:gd name="connsiteX2" fmla="*/ 533400 w 1077686"/>
              <a:gd name="connsiteY2" fmla="*/ 10886 h 892629"/>
              <a:gd name="connsiteX3" fmla="*/ 97972 w 1077686"/>
              <a:gd name="connsiteY3" fmla="*/ 0 h 892629"/>
              <a:gd name="connsiteX4" fmla="*/ 10886 w 1077686"/>
              <a:gd name="connsiteY4" fmla="*/ 391886 h 892629"/>
              <a:gd name="connsiteX5" fmla="*/ 0 w 1077686"/>
              <a:gd name="connsiteY5" fmla="*/ 892629 h 892629"/>
              <a:gd name="connsiteX6" fmla="*/ 1045029 w 1077686"/>
              <a:gd name="connsiteY6" fmla="*/ 892629 h 892629"/>
              <a:gd name="connsiteX7" fmla="*/ 1034143 w 1077686"/>
              <a:gd name="connsiteY7" fmla="*/ 435429 h 892629"/>
              <a:gd name="connsiteX8" fmla="*/ 1077686 w 1077686"/>
              <a:gd name="connsiteY8" fmla="*/ 391886 h 89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86" h="892629">
                <a:moveTo>
                  <a:pt x="1077686" y="391886"/>
                </a:moveTo>
                <a:lnTo>
                  <a:pt x="849086" y="339586"/>
                </a:lnTo>
                <a:lnTo>
                  <a:pt x="533400" y="10886"/>
                </a:lnTo>
                <a:lnTo>
                  <a:pt x="97972" y="0"/>
                </a:lnTo>
                <a:lnTo>
                  <a:pt x="10886" y="391886"/>
                </a:lnTo>
                <a:lnTo>
                  <a:pt x="0" y="892629"/>
                </a:lnTo>
                <a:lnTo>
                  <a:pt x="1045029" y="892629"/>
                </a:lnTo>
                <a:lnTo>
                  <a:pt x="1034143" y="435429"/>
                </a:lnTo>
                <a:lnTo>
                  <a:pt x="1077686" y="391886"/>
                </a:lnTo>
                <a:close/>
              </a:path>
            </a:pathLst>
          </a:custGeom>
          <a:noFill/>
          <a:ln w="50800">
            <a:solidFill>
              <a:srgbClr val="FF0000"/>
            </a:solidFill>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7218" name="Picture 2" descr="The Office gif. Steve Carell as Michael Scott bulges his eyes as he says, &quot;Oh, wow,&quot; emphatically."/>
          <p:cNvPicPr>
            <a:picLocks noChangeAspect="1" noChangeArrowheads="1" noCrop="1"/>
          </p:cNvPicPr>
          <p:nvPr/>
        </p:nvPicPr>
        <p:blipFill>
          <a:blip r:embed="rId4" cstate="print"/>
          <a:srcRect/>
          <a:stretch>
            <a:fillRect/>
          </a:stretch>
        </p:blipFill>
        <p:spPr bwMode="auto">
          <a:xfrm>
            <a:off x="2286000" y="1981200"/>
            <a:ext cx="4572000" cy="3810000"/>
          </a:xfrm>
          <a:prstGeom prst="rect">
            <a:avLst/>
          </a:prstGeom>
          <a:noFill/>
        </p:spPr>
      </p:pic>
      <p:pic>
        <p:nvPicPr>
          <p:cNvPr id="32" name="Picture 2" descr="https://i.pinimg.com/originals/09/04/10/090410c552d42bae0c423a9e398d520e.gif"/>
          <p:cNvPicPr>
            <a:picLocks noChangeAspect="1" noChangeArrowheads="1" noCrop="1"/>
          </p:cNvPicPr>
          <p:nvPr/>
        </p:nvPicPr>
        <p:blipFill>
          <a:blip r:embed="rId5" cstate="print"/>
          <a:srcRect/>
          <a:stretch>
            <a:fillRect/>
          </a:stretch>
        </p:blipFill>
        <p:spPr bwMode="auto">
          <a:xfrm flipH="1">
            <a:off x="2286000" y="1981200"/>
            <a:ext cx="4764024" cy="3955452"/>
          </a:xfrm>
          <a:prstGeom prst="rect">
            <a:avLst/>
          </a:prstGeom>
          <a:noFill/>
        </p:spPr>
      </p:pic>
      <p:sp>
        <p:nvSpPr>
          <p:cNvPr id="23" name="Rectangle 22"/>
          <p:cNvSpPr/>
          <p:nvPr/>
        </p:nvSpPr>
        <p:spPr>
          <a:xfrm>
            <a:off x="0" y="838200"/>
            <a:ext cx="9144000" cy="584775"/>
          </a:xfrm>
          <a:prstGeom prst="rect">
            <a:avLst/>
          </a:prstGeom>
          <a:solidFill>
            <a:schemeClr val="accent6">
              <a:lumMod val="75000"/>
            </a:schemeClr>
          </a:solidFill>
        </p:spPr>
        <p:txBody>
          <a:bodyPr wrap="square">
            <a:spAutoFit/>
          </a:bodyPr>
          <a:lstStyle/>
          <a:p>
            <a:pPr algn="ctr"/>
            <a:r>
              <a:rPr lang="en-US" sz="3200" b="1" dirty="0" smtClean="0"/>
              <a:t>Target LAST YEAR was…</a:t>
            </a:r>
            <a:endParaRPr lang="en-US" sz="3200" b="1" dirty="0"/>
          </a:p>
        </p:txBody>
      </p:sp>
      <p:sp>
        <p:nvSpPr>
          <p:cNvPr id="26" name="Rectangle 25"/>
          <p:cNvSpPr/>
          <p:nvPr/>
        </p:nvSpPr>
        <p:spPr>
          <a:xfrm>
            <a:off x="0" y="838200"/>
            <a:ext cx="9144000" cy="584775"/>
          </a:xfrm>
          <a:prstGeom prst="rect">
            <a:avLst/>
          </a:prstGeom>
          <a:solidFill>
            <a:schemeClr val="accent6">
              <a:lumMod val="75000"/>
            </a:schemeClr>
          </a:solidFill>
        </p:spPr>
        <p:txBody>
          <a:bodyPr wrap="square">
            <a:spAutoFit/>
          </a:bodyPr>
          <a:lstStyle/>
          <a:p>
            <a:pPr algn="ctr"/>
            <a:r>
              <a:rPr lang="en-US" sz="3200" b="1" dirty="0" smtClean="0"/>
              <a:t>Targets for THIS YEAR are…</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8"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1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5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770" decel="100000"/>
                                        <p:tgtEl>
                                          <p:spTgt spid="23"/>
                                        </p:tgtEl>
                                      </p:cBhvr>
                                    </p:animEffect>
                                    <p:animScale>
                                      <p:cBhvr>
                                        <p:cTn id="18" dur="770" decel="100000"/>
                                        <p:tgtEl>
                                          <p:spTgt spid="23"/>
                                        </p:tgtEl>
                                      </p:cBhvr>
                                      <p:from x="10000" y="10000"/>
                                      <p:to x="200000" y="450000"/>
                                    </p:animScale>
                                    <p:animScale>
                                      <p:cBhvr>
                                        <p:cTn id="19" dur="1230" accel="100000" fill="hold">
                                          <p:stCondLst>
                                            <p:cond delay="770"/>
                                          </p:stCondLst>
                                        </p:cTn>
                                        <p:tgtEl>
                                          <p:spTgt spid="23"/>
                                        </p:tgtEl>
                                      </p:cBhvr>
                                      <p:from x="200000" y="450000"/>
                                      <p:to x="100000" y="100000"/>
                                    </p:animScale>
                                    <p:set>
                                      <p:cBhvr>
                                        <p:cTn id="20" dur="770" fill="hold"/>
                                        <p:tgtEl>
                                          <p:spTgt spid="23"/>
                                        </p:tgtEl>
                                        <p:attrNameLst>
                                          <p:attrName>ppt_x</p:attrName>
                                        </p:attrNameLst>
                                      </p:cBhvr>
                                      <p:to>
                                        <p:strVal val="(0.5)"/>
                                      </p:to>
                                    </p:set>
                                    <p:anim from="(0.5)" to="(#ppt_x)" calcmode="lin" valueType="num">
                                      <p:cBhvr>
                                        <p:cTn id="21" dur="1230" accel="100000" fill="hold">
                                          <p:stCondLst>
                                            <p:cond delay="770"/>
                                          </p:stCondLst>
                                        </p:cTn>
                                        <p:tgtEl>
                                          <p:spTgt spid="23"/>
                                        </p:tgtEl>
                                        <p:attrNameLst>
                                          <p:attrName>ppt_x</p:attrName>
                                        </p:attrNameLst>
                                      </p:cBhvr>
                                    </p:anim>
                                    <p:set>
                                      <p:cBhvr>
                                        <p:cTn id="22" dur="770" fill="hold"/>
                                        <p:tgtEl>
                                          <p:spTgt spid="23"/>
                                        </p:tgtEl>
                                        <p:attrNameLst>
                                          <p:attrName>ppt_y</p:attrName>
                                        </p:attrNameLst>
                                      </p:cBhvr>
                                      <p:to>
                                        <p:strVal val="(#ppt_y+0.4)"/>
                                      </p:to>
                                    </p:set>
                                    <p:anim from="(#ppt_y+0.4)" to="(#ppt_y)" calcmode="lin" valueType="num">
                                      <p:cBhvr>
                                        <p:cTn id="23" dur="1230" accel="100000" fill="hold">
                                          <p:stCondLst>
                                            <p:cond delay="770"/>
                                          </p:stCondLst>
                                        </p:cTn>
                                        <p:tgtEl>
                                          <p:spTgt spid="23"/>
                                        </p:tgtEl>
                                        <p:attrNameLst>
                                          <p:attrName>ppt_y</p:attrName>
                                        </p:attrNameLst>
                                      </p:cBhvr>
                                    </p:anim>
                                  </p:childTnLst>
                                </p:cTn>
                              </p:par>
                            </p:childTnLst>
                          </p:cTn>
                        </p:par>
                        <p:par>
                          <p:cTn id="24" fill="hold">
                            <p:stCondLst>
                              <p:cond delay="2000"/>
                            </p:stCondLst>
                            <p:childTnLst>
                              <p:par>
                                <p:cTn id="25" presetID="26" presetClass="entr" presetSubtype="0" fill="hold" grpId="1"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80">
                                          <p:stCondLst>
                                            <p:cond delay="0"/>
                                          </p:stCondLst>
                                        </p:cTn>
                                        <p:tgtEl>
                                          <p:spTgt spid="28"/>
                                        </p:tgtEl>
                                      </p:cBhvr>
                                    </p:animEffect>
                                    <p:anim calcmode="lin" valueType="num">
                                      <p:cBhvr>
                                        <p:cTn id="2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33" dur="26">
                                          <p:stCondLst>
                                            <p:cond delay="650"/>
                                          </p:stCondLst>
                                        </p:cTn>
                                        <p:tgtEl>
                                          <p:spTgt spid="28"/>
                                        </p:tgtEl>
                                      </p:cBhvr>
                                      <p:to x="100000" y="60000"/>
                                    </p:animScale>
                                    <p:animScale>
                                      <p:cBhvr>
                                        <p:cTn id="34" dur="166" decel="50000">
                                          <p:stCondLst>
                                            <p:cond delay="676"/>
                                          </p:stCondLst>
                                        </p:cTn>
                                        <p:tgtEl>
                                          <p:spTgt spid="28"/>
                                        </p:tgtEl>
                                      </p:cBhvr>
                                      <p:to x="100000" y="100000"/>
                                    </p:animScale>
                                    <p:animScale>
                                      <p:cBhvr>
                                        <p:cTn id="35" dur="26">
                                          <p:stCondLst>
                                            <p:cond delay="1312"/>
                                          </p:stCondLst>
                                        </p:cTn>
                                        <p:tgtEl>
                                          <p:spTgt spid="28"/>
                                        </p:tgtEl>
                                      </p:cBhvr>
                                      <p:to x="100000" y="80000"/>
                                    </p:animScale>
                                    <p:animScale>
                                      <p:cBhvr>
                                        <p:cTn id="36" dur="166" decel="50000">
                                          <p:stCondLst>
                                            <p:cond delay="1338"/>
                                          </p:stCondLst>
                                        </p:cTn>
                                        <p:tgtEl>
                                          <p:spTgt spid="28"/>
                                        </p:tgtEl>
                                      </p:cBhvr>
                                      <p:to x="100000" y="100000"/>
                                    </p:animScale>
                                    <p:animScale>
                                      <p:cBhvr>
                                        <p:cTn id="37" dur="26">
                                          <p:stCondLst>
                                            <p:cond delay="1642"/>
                                          </p:stCondLst>
                                        </p:cTn>
                                        <p:tgtEl>
                                          <p:spTgt spid="28"/>
                                        </p:tgtEl>
                                      </p:cBhvr>
                                      <p:to x="100000" y="90000"/>
                                    </p:animScale>
                                    <p:animScale>
                                      <p:cBhvr>
                                        <p:cTn id="38" dur="166" decel="50000">
                                          <p:stCondLst>
                                            <p:cond delay="1668"/>
                                          </p:stCondLst>
                                        </p:cTn>
                                        <p:tgtEl>
                                          <p:spTgt spid="28"/>
                                        </p:tgtEl>
                                      </p:cBhvr>
                                      <p:to x="100000" y="100000"/>
                                    </p:animScale>
                                    <p:animScale>
                                      <p:cBhvr>
                                        <p:cTn id="39" dur="26">
                                          <p:stCondLst>
                                            <p:cond delay="1808"/>
                                          </p:stCondLst>
                                        </p:cTn>
                                        <p:tgtEl>
                                          <p:spTgt spid="28"/>
                                        </p:tgtEl>
                                      </p:cBhvr>
                                      <p:to x="100000" y="95000"/>
                                    </p:animScale>
                                    <p:animScale>
                                      <p:cBhvr>
                                        <p:cTn id="40" dur="166" decel="50000">
                                          <p:stCondLst>
                                            <p:cond delay="1834"/>
                                          </p:stCondLst>
                                        </p:cTn>
                                        <p:tgtEl>
                                          <p:spTgt spid="28"/>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5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770" decel="100000"/>
                                        <p:tgtEl>
                                          <p:spTgt spid="26"/>
                                        </p:tgtEl>
                                      </p:cBhvr>
                                    </p:animEffect>
                                    <p:animScale>
                                      <p:cBhvr>
                                        <p:cTn id="46" dur="770" decel="100000"/>
                                        <p:tgtEl>
                                          <p:spTgt spid="26"/>
                                        </p:tgtEl>
                                      </p:cBhvr>
                                      <p:from x="10000" y="10000"/>
                                      <p:to x="200000" y="450000"/>
                                    </p:animScale>
                                    <p:animScale>
                                      <p:cBhvr>
                                        <p:cTn id="47" dur="1230" accel="100000" fill="hold">
                                          <p:stCondLst>
                                            <p:cond delay="770"/>
                                          </p:stCondLst>
                                        </p:cTn>
                                        <p:tgtEl>
                                          <p:spTgt spid="26"/>
                                        </p:tgtEl>
                                      </p:cBhvr>
                                      <p:from x="200000" y="450000"/>
                                      <p:to x="100000" y="100000"/>
                                    </p:animScale>
                                    <p:set>
                                      <p:cBhvr>
                                        <p:cTn id="48" dur="770" fill="hold"/>
                                        <p:tgtEl>
                                          <p:spTgt spid="26"/>
                                        </p:tgtEl>
                                        <p:attrNameLst>
                                          <p:attrName>ppt_x</p:attrName>
                                        </p:attrNameLst>
                                      </p:cBhvr>
                                      <p:to>
                                        <p:strVal val="(0.5)"/>
                                      </p:to>
                                    </p:set>
                                    <p:anim from="(0.5)" to="(#ppt_x)" calcmode="lin" valueType="num">
                                      <p:cBhvr>
                                        <p:cTn id="49" dur="1230" accel="100000" fill="hold">
                                          <p:stCondLst>
                                            <p:cond delay="770"/>
                                          </p:stCondLst>
                                        </p:cTn>
                                        <p:tgtEl>
                                          <p:spTgt spid="26"/>
                                        </p:tgtEl>
                                        <p:attrNameLst>
                                          <p:attrName>ppt_x</p:attrName>
                                        </p:attrNameLst>
                                      </p:cBhvr>
                                    </p:anim>
                                    <p:set>
                                      <p:cBhvr>
                                        <p:cTn id="50" dur="770" fill="hold"/>
                                        <p:tgtEl>
                                          <p:spTgt spid="26"/>
                                        </p:tgtEl>
                                        <p:attrNameLst>
                                          <p:attrName>ppt_y</p:attrName>
                                        </p:attrNameLst>
                                      </p:cBhvr>
                                      <p:to>
                                        <p:strVal val="(#ppt_y+0.4)"/>
                                      </p:to>
                                    </p:set>
                                    <p:anim from="(#ppt_y+0.4)" to="(#ppt_y)" calcmode="lin" valueType="num">
                                      <p:cBhvr>
                                        <p:cTn id="51" dur="1230" accel="100000" fill="hold">
                                          <p:stCondLst>
                                            <p:cond delay="770"/>
                                          </p:stCondLst>
                                        </p:cTn>
                                        <p:tgtEl>
                                          <p:spTgt spid="26"/>
                                        </p:tgtEl>
                                        <p:attrNameLst>
                                          <p:attrName>ppt_y</p:attrName>
                                        </p:attrNameLst>
                                      </p:cBhvr>
                                    </p:anim>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2000"/>
                                        <p:tgtEl>
                                          <p:spTgt spid="28"/>
                                        </p:tgtEl>
                                      </p:cBhvr>
                                    </p:animEffect>
                                    <p:set>
                                      <p:cBhvr>
                                        <p:cTn id="56" dur="1" fill="hold">
                                          <p:stCondLst>
                                            <p:cond delay="1999"/>
                                          </p:stCondLst>
                                        </p:cTn>
                                        <p:tgtEl>
                                          <p:spTgt spid="28"/>
                                        </p:tgtEl>
                                        <p:attrNameLst>
                                          <p:attrName>style.visibility</p:attrName>
                                        </p:attrNameLst>
                                      </p:cBhvr>
                                      <p:to>
                                        <p:strVal val="hidden"/>
                                      </p:to>
                                    </p:set>
                                  </p:childTnLst>
                                </p:cTn>
                              </p:par>
                              <p:par>
                                <p:cTn id="57" presetID="26"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down)">
                                      <p:cBhvr>
                                        <p:cTn id="59" dur="580">
                                          <p:stCondLst>
                                            <p:cond delay="0"/>
                                          </p:stCondLst>
                                        </p:cTn>
                                        <p:tgtEl>
                                          <p:spTgt spid="27"/>
                                        </p:tgtEl>
                                      </p:cBhvr>
                                    </p:animEffect>
                                    <p:anim calcmode="lin" valueType="num">
                                      <p:cBhvr>
                                        <p:cTn id="6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65" dur="26">
                                          <p:stCondLst>
                                            <p:cond delay="650"/>
                                          </p:stCondLst>
                                        </p:cTn>
                                        <p:tgtEl>
                                          <p:spTgt spid="27"/>
                                        </p:tgtEl>
                                      </p:cBhvr>
                                      <p:to x="100000" y="60000"/>
                                    </p:animScale>
                                    <p:animScale>
                                      <p:cBhvr>
                                        <p:cTn id="66" dur="166" decel="50000">
                                          <p:stCondLst>
                                            <p:cond delay="676"/>
                                          </p:stCondLst>
                                        </p:cTn>
                                        <p:tgtEl>
                                          <p:spTgt spid="27"/>
                                        </p:tgtEl>
                                      </p:cBhvr>
                                      <p:to x="100000" y="100000"/>
                                    </p:animScale>
                                    <p:animScale>
                                      <p:cBhvr>
                                        <p:cTn id="67" dur="26">
                                          <p:stCondLst>
                                            <p:cond delay="1312"/>
                                          </p:stCondLst>
                                        </p:cTn>
                                        <p:tgtEl>
                                          <p:spTgt spid="27"/>
                                        </p:tgtEl>
                                      </p:cBhvr>
                                      <p:to x="100000" y="80000"/>
                                    </p:animScale>
                                    <p:animScale>
                                      <p:cBhvr>
                                        <p:cTn id="68" dur="166" decel="50000">
                                          <p:stCondLst>
                                            <p:cond delay="1338"/>
                                          </p:stCondLst>
                                        </p:cTn>
                                        <p:tgtEl>
                                          <p:spTgt spid="27"/>
                                        </p:tgtEl>
                                      </p:cBhvr>
                                      <p:to x="100000" y="100000"/>
                                    </p:animScale>
                                    <p:animScale>
                                      <p:cBhvr>
                                        <p:cTn id="69" dur="26">
                                          <p:stCondLst>
                                            <p:cond delay="1642"/>
                                          </p:stCondLst>
                                        </p:cTn>
                                        <p:tgtEl>
                                          <p:spTgt spid="27"/>
                                        </p:tgtEl>
                                      </p:cBhvr>
                                      <p:to x="100000" y="90000"/>
                                    </p:animScale>
                                    <p:animScale>
                                      <p:cBhvr>
                                        <p:cTn id="70" dur="166" decel="50000">
                                          <p:stCondLst>
                                            <p:cond delay="1668"/>
                                          </p:stCondLst>
                                        </p:cTn>
                                        <p:tgtEl>
                                          <p:spTgt spid="27"/>
                                        </p:tgtEl>
                                      </p:cBhvr>
                                      <p:to x="100000" y="100000"/>
                                    </p:animScale>
                                    <p:animScale>
                                      <p:cBhvr>
                                        <p:cTn id="71" dur="26">
                                          <p:stCondLst>
                                            <p:cond delay="1808"/>
                                          </p:stCondLst>
                                        </p:cTn>
                                        <p:tgtEl>
                                          <p:spTgt spid="27"/>
                                        </p:tgtEl>
                                      </p:cBhvr>
                                      <p:to x="100000" y="95000"/>
                                    </p:animScale>
                                    <p:animScale>
                                      <p:cBhvr>
                                        <p:cTn id="72" dur="166" decel="50000">
                                          <p:stCondLst>
                                            <p:cond delay="1834"/>
                                          </p:stCondLst>
                                        </p:cTn>
                                        <p:tgtEl>
                                          <p:spTgt spid="27"/>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down)">
                                      <p:cBhvr>
                                        <p:cTn id="75" dur="580">
                                          <p:stCondLst>
                                            <p:cond delay="0"/>
                                          </p:stCondLst>
                                        </p:cTn>
                                        <p:tgtEl>
                                          <p:spTgt spid="29"/>
                                        </p:tgtEl>
                                      </p:cBhvr>
                                    </p:animEffect>
                                    <p:anim calcmode="lin" valueType="num">
                                      <p:cBhvr>
                                        <p:cTn id="7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81" dur="26">
                                          <p:stCondLst>
                                            <p:cond delay="650"/>
                                          </p:stCondLst>
                                        </p:cTn>
                                        <p:tgtEl>
                                          <p:spTgt spid="29"/>
                                        </p:tgtEl>
                                      </p:cBhvr>
                                      <p:to x="100000" y="60000"/>
                                    </p:animScale>
                                    <p:animScale>
                                      <p:cBhvr>
                                        <p:cTn id="82" dur="166" decel="50000">
                                          <p:stCondLst>
                                            <p:cond delay="676"/>
                                          </p:stCondLst>
                                        </p:cTn>
                                        <p:tgtEl>
                                          <p:spTgt spid="29"/>
                                        </p:tgtEl>
                                      </p:cBhvr>
                                      <p:to x="100000" y="100000"/>
                                    </p:animScale>
                                    <p:animScale>
                                      <p:cBhvr>
                                        <p:cTn id="83" dur="26">
                                          <p:stCondLst>
                                            <p:cond delay="1312"/>
                                          </p:stCondLst>
                                        </p:cTn>
                                        <p:tgtEl>
                                          <p:spTgt spid="29"/>
                                        </p:tgtEl>
                                      </p:cBhvr>
                                      <p:to x="100000" y="80000"/>
                                    </p:animScale>
                                    <p:animScale>
                                      <p:cBhvr>
                                        <p:cTn id="84" dur="166" decel="50000">
                                          <p:stCondLst>
                                            <p:cond delay="1338"/>
                                          </p:stCondLst>
                                        </p:cTn>
                                        <p:tgtEl>
                                          <p:spTgt spid="29"/>
                                        </p:tgtEl>
                                      </p:cBhvr>
                                      <p:to x="100000" y="100000"/>
                                    </p:animScale>
                                    <p:animScale>
                                      <p:cBhvr>
                                        <p:cTn id="85" dur="26">
                                          <p:stCondLst>
                                            <p:cond delay="1642"/>
                                          </p:stCondLst>
                                        </p:cTn>
                                        <p:tgtEl>
                                          <p:spTgt spid="29"/>
                                        </p:tgtEl>
                                      </p:cBhvr>
                                      <p:to x="100000" y="90000"/>
                                    </p:animScale>
                                    <p:animScale>
                                      <p:cBhvr>
                                        <p:cTn id="86" dur="166" decel="50000">
                                          <p:stCondLst>
                                            <p:cond delay="1668"/>
                                          </p:stCondLst>
                                        </p:cTn>
                                        <p:tgtEl>
                                          <p:spTgt spid="29"/>
                                        </p:tgtEl>
                                      </p:cBhvr>
                                      <p:to x="100000" y="100000"/>
                                    </p:animScale>
                                    <p:animScale>
                                      <p:cBhvr>
                                        <p:cTn id="87" dur="26">
                                          <p:stCondLst>
                                            <p:cond delay="1808"/>
                                          </p:stCondLst>
                                        </p:cTn>
                                        <p:tgtEl>
                                          <p:spTgt spid="29"/>
                                        </p:tgtEl>
                                      </p:cBhvr>
                                      <p:to x="100000" y="95000"/>
                                    </p:animScale>
                                    <p:animScale>
                                      <p:cBhvr>
                                        <p:cTn id="88" dur="166" decel="50000">
                                          <p:stCondLst>
                                            <p:cond delay="1834"/>
                                          </p:stCondLst>
                                        </p:cTn>
                                        <p:tgtEl>
                                          <p:spTgt spid="29"/>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53" presetClass="entr" presetSubtype="0" fill="hold" nodeType="clickEffect">
                                  <p:stCondLst>
                                    <p:cond delay="0"/>
                                  </p:stCondLst>
                                  <p:childTnLst>
                                    <p:set>
                                      <p:cBhvr>
                                        <p:cTn id="92" dur="1" fill="hold">
                                          <p:stCondLst>
                                            <p:cond delay="0"/>
                                          </p:stCondLst>
                                        </p:cTn>
                                        <p:tgtEl>
                                          <p:spTgt spid="137218"/>
                                        </p:tgtEl>
                                        <p:attrNameLst>
                                          <p:attrName>style.visibility</p:attrName>
                                        </p:attrNameLst>
                                      </p:cBhvr>
                                      <p:to>
                                        <p:strVal val="visible"/>
                                      </p:to>
                                    </p:set>
                                    <p:anim calcmode="lin" valueType="num">
                                      <p:cBhvr>
                                        <p:cTn id="93" dur="500" fill="hold"/>
                                        <p:tgtEl>
                                          <p:spTgt spid="137218"/>
                                        </p:tgtEl>
                                        <p:attrNameLst>
                                          <p:attrName>ppt_w</p:attrName>
                                        </p:attrNameLst>
                                      </p:cBhvr>
                                      <p:tavLst>
                                        <p:tav tm="0">
                                          <p:val>
                                            <p:fltVal val="0"/>
                                          </p:val>
                                        </p:tav>
                                        <p:tav tm="100000">
                                          <p:val>
                                            <p:strVal val="#ppt_w"/>
                                          </p:val>
                                        </p:tav>
                                      </p:tavLst>
                                    </p:anim>
                                    <p:anim calcmode="lin" valueType="num">
                                      <p:cBhvr>
                                        <p:cTn id="94" dur="500" fill="hold"/>
                                        <p:tgtEl>
                                          <p:spTgt spid="137218"/>
                                        </p:tgtEl>
                                        <p:attrNameLst>
                                          <p:attrName>ppt_h</p:attrName>
                                        </p:attrNameLst>
                                      </p:cBhvr>
                                      <p:tavLst>
                                        <p:tav tm="0">
                                          <p:val>
                                            <p:fltVal val="0"/>
                                          </p:val>
                                        </p:tav>
                                        <p:tav tm="100000">
                                          <p:val>
                                            <p:strVal val="#ppt_h"/>
                                          </p:val>
                                        </p:tav>
                                      </p:tavLst>
                                    </p:anim>
                                    <p:animEffect transition="in" filter="fade">
                                      <p:cBhvr>
                                        <p:cTn id="95" dur="500"/>
                                        <p:tgtEl>
                                          <p:spTgt spid="137218"/>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0" fill="hold" nodeType="clickEffect">
                                  <p:stCondLst>
                                    <p:cond delay="0"/>
                                  </p:stCondLst>
                                  <p:childTnLst>
                                    <p:set>
                                      <p:cBhvr>
                                        <p:cTn id="99" dur="1" fill="hold">
                                          <p:stCondLst>
                                            <p:cond delay="0"/>
                                          </p:stCondLst>
                                        </p:cTn>
                                        <p:tgtEl>
                                          <p:spTgt spid="32"/>
                                        </p:tgtEl>
                                        <p:attrNameLst>
                                          <p:attrName>style.visibility</p:attrName>
                                        </p:attrNameLst>
                                      </p:cBhvr>
                                      <p:to>
                                        <p:strVal val="visible"/>
                                      </p:to>
                                    </p:set>
                                    <p:anim calcmode="lin" valueType="num">
                                      <p:cBhvr>
                                        <p:cTn id="100" dur="500" fill="hold"/>
                                        <p:tgtEl>
                                          <p:spTgt spid="32"/>
                                        </p:tgtEl>
                                        <p:attrNameLst>
                                          <p:attrName>ppt_w</p:attrName>
                                        </p:attrNameLst>
                                      </p:cBhvr>
                                      <p:tavLst>
                                        <p:tav tm="0">
                                          <p:val>
                                            <p:fltVal val="0"/>
                                          </p:val>
                                        </p:tav>
                                        <p:tav tm="100000">
                                          <p:val>
                                            <p:strVal val="#ppt_w"/>
                                          </p:val>
                                        </p:tav>
                                      </p:tavLst>
                                    </p:anim>
                                    <p:anim calcmode="lin" valueType="num">
                                      <p:cBhvr>
                                        <p:cTn id="101" dur="500" fill="hold"/>
                                        <p:tgtEl>
                                          <p:spTgt spid="32"/>
                                        </p:tgtEl>
                                        <p:attrNameLst>
                                          <p:attrName>ppt_h</p:attrName>
                                        </p:attrNameLst>
                                      </p:cBhvr>
                                      <p:tavLst>
                                        <p:tav tm="0">
                                          <p:val>
                                            <p:fltVal val="0"/>
                                          </p:val>
                                        </p:tav>
                                        <p:tav tm="100000">
                                          <p:val>
                                            <p:strVal val="#ppt_h"/>
                                          </p:val>
                                        </p:tav>
                                      </p:tavLst>
                                    </p:anim>
                                    <p:animEffect transition="in" filter="fade">
                                      <p:cBhvr>
                                        <p:cTn id="10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8" grpId="1" animBg="1"/>
      <p:bldP spid="29" grpId="0" animBg="1"/>
      <p:bldP spid="23" grpId="0" animBg="1"/>
      <p:bldP spid="26"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350"/>
          <p:cNvPicPr>
            <a:picLocks noChangeAspect="1" noChangeArrowheads="1"/>
          </p:cNvPicPr>
          <p:nvPr/>
        </p:nvPicPr>
        <p:blipFill>
          <a:blip r:embed="rId3" cstate="print"/>
          <a:srcRect/>
          <a:stretch>
            <a:fillRect/>
          </a:stretch>
        </p:blipFill>
        <p:spPr bwMode="auto">
          <a:xfrm>
            <a:off x="2415691" y="262464"/>
            <a:ext cx="8702675" cy="5605463"/>
          </a:xfrm>
          <a:prstGeom prst="rect">
            <a:avLst/>
          </a:prstGeom>
          <a:noFill/>
          <a:ln w="9525">
            <a:noFill/>
            <a:miter lim="800000"/>
            <a:headEnd/>
            <a:tailEnd/>
          </a:ln>
        </p:spPr>
      </p:pic>
      <p:cxnSp>
        <p:nvCxnSpPr>
          <p:cNvPr id="4" name="Straight Connector 3"/>
          <p:cNvCxnSpPr/>
          <p:nvPr/>
        </p:nvCxnSpPr>
        <p:spPr>
          <a:xfrm>
            <a:off x="2423628" y="243892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350 Ma </a:t>
            </a:r>
          </a:p>
        </p:txBody>
      </p:sp>
      <p:grpSp>
        <p:nvGrpSpPr>
          <p:cNvPr id="3" name="Group 10"/>
          <p:cNvGrpSpPr/>
          <p:nvPr/>
        </p:nvGrpSpPr>
        <p:grpSpPr>
          <a:xfrm>
            <a:off x="2895600" y="0"/>
            <a:ext cx="6248400" cy="7010400"/>
            <a:chOff x="2895600" y="0"/>
            <a:chExt cx="6248400" cy="70104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4"/>
          <p:cNvGrpSpPr/>
          <p:nvPr/>
        </p:nvGrpSpPr>
        <p:grpSpPr>
          <a:xfrm>
            <a:off x="0" y="0"/>
            <a:ext cx="9144000" cy="6858000"/>
            <a:chOff x="0" y="0"/>
            <a:chExt cx="9144000" cy="6858000"/>
          </a:xfrm>
        </p:grpSpPr>
        <p:sp>
          <p:nvSpPr>
            <p:cNvPr id="16" name="Rectangle 1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5-Point Star 1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360"/>
          <p:cNvPicPr>
            <a:picLocks noChangeAspect="1" noChangeArrowheads="1"/>
          </p:cNvPicPr>
          <p:nvPr/>
        </p:nvPicPr>
        <p:blipFill>
          <a:blip r:embed="rId3" cstate="print"/>
          <a:srcRect/>
          <a:stretch>
            <a:fillRect/>
          </a:stretch>
        </p:blipFill>
        <p:spPr bwMode="auto">
          <a:xfrm>
            <a:off x="2555392" y="184977"/>
            <a:ext cx="8702675" cy="5605463"/>
          </a:xfrm>
          <a:prstGeom prst="rect">
            <a:avLst/>
          </a:prstGeom>
          <a:noFill/>
          <a:ln w="9525">
            <a:noFill/>
            <a:miter lim="800000"/>
            <a:headEnd/>
            <a:tailEnd/>
          </a:ln>
        </p:spPr>
      </p:pic>
      <p:cxnSp>
        <p:nvCxnSpPr>
          <p:cNvPr id="4" name="Straight Connector 3"/>
          <p:cNvCxnSpPr/>
          <p:nvPr/>
        </p:nvCxnSpPr>
        <p:spPr>
          <a:xfrm>
            <a:off x="2563329" y="2361440"/>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360 Ma </a:t>
            </a:r>
          </a:p>
        </p:txBody>
      </p:sp>
      <p:grpSp>
        <p:nvGrpSpPr>
          <p:cNvPr id="3" name="Group 10"/>
          <p:cNvGrpSpPr/>
          <p:nvPr/>
        </p:nvGrpSpPr>
        <p:grpSpPr>
          <a:xfrm>
            <a:off x="2895600" y="0"/>
            <a:ext cx="6248400" cy="7010400"/>
            <a:chOff x="2895600" y="0"/>
            <a:chExt cx="6248400" cy="70104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3"/>
          <p:cNvGrpSpPr/>
          <p:nvPr/>
        </p:nvGrpSpPr>
        <p:grpSpPr>
          <a:xfrm>
            <a:off x="0" y="0"/>
            <a:ext cx="9144000" cy="6858000"/>
            <a:chOff x="0" y="0"/>
            <a:chExt cx="9144000" cy="6858000"/>
          </a:xfrm>
        </p:grpSpPr>
        <p:sp>
          <p:nvSpPr>
            <p:cNvPr id="15" name="Rectangle 1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370"/>
          <p:cNvPicPr>
            <a:picLocks noChangeAspect="1" noChangeArrowheads="1"/>
          </p:cNvPicPr>
          <p:nvPr/>
        </p:nvPicPr>
        <p:blipFill>
          <a:blip r:embed="rId3" cstate="print"/>
          <a:srcRect/>
          <a:stretch>
            <a:fillRect/>
          </a:stretch>
        </p:blipFill>
        <p:spPr bwMode="auto">
          <a:xfrm>
            <a:off x="2688839" y="97371"/>
            <a:ext cx="8702675" cy="5605463"/>
          </a:xfrm>
          <a:prstGeom prst="rect">
            <a:avLst/>
          </a:prstGeom>
          <a:noFill/>
          <a:ln w="9525">
            <a:noFill/>
            <a:miter lim="800000"/>
            <a:headEnd/>
            <a:tailEnd/>
          </a:ln>
        </p:spPr>
      </p:pic>
      <p:cxnSp>
        <p:nvCxnSpPr>
          <p:cNvPr id="4" name="Straight Connector 3"/>
          <p:cNvCxnSpPr/>
          <p:nvPr/>
        </p:nvCxnSpPr>
        <p:spPr>
          <a:xfrm>
            <a:off x="2696776" y="2273834"/>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51292"/>
              <a:ext cx="3760029"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370 Ma </a:t>
            </a:r>
          </a:p>
        </p:txBody>
      </p:sp>
      <p:grpSp>
        <p:nvGrpSpPr>
          <p:cNvPr id="3" name="Group 10"/>
          <p:cNvGrpSpPr/>
          <p:nvPr/>
        </p:nvGrpSpPr>
        <p:grpSpPr>
          <a:xfrm>
            <a:off x="2895600" y="0"/>
            <a:ext cx="6248400" cy="7010400"/>
            <a:chOff x="2895600" y="0"/>
            <a:chExt cx="6248400" cy="70104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3"/>
          <p:cNvGrpSpPr/>
          <p:nvPr/>
        </p:nvGrpSpPr>
        <p:grpSpPr>
          <a:xfrm>
            <a:off x="0" y="0"/>
            <a:ext cx="9144000" cy="6858000"/>
            <a:chOff x="0" y="0"/>
            <a:chExt cx="9144000" cy="6858000"/>
          </a:xfrm>
        </p:grpSpPr>
        <p:sp>
          <p:nvSpPr>
            <p:cNvPr id="15" name="Rectangle 1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pic>
        <p:nvPicPr>
          <p:cNvPr id="44035" name="Picture 3" descr="380"/>
          <p:cNvPicPr>
            <a:picLocks noChangeAspect="1" noChangeArrowheads="1"/>
          </p:cNvPicPr>
          <p:nvPr/>
        </p:nvPicPr>
        <p:blipFill>
          <a:blip r:embed="rId3" cstate="print"/>
          <a:srcRect/>
          <a:stretch>
            <a:fillRect/>
          </a:stretch>
        </p:blipFill>
        <p:spPr bwMode="auto">
          <a:xfrm>
            <a:off x="2688165" y="-3068"/>
            <a:ext cx="8702675" cy="5605463"/>
          </a:xfrm>
          <a:prstGeom prst="rect">
            <a:avLst/>
          </a:prstGeom>
          <a:noFill/>
          <a:ln w="9525">
            <a:noFill/>
            <a:miter lim="800000"/>
            <a:headEnd/>
            <a:tailEnd/>
          </a:ln>
        </p:spPr>
      </p:pic>
      <p:cxnSp>
        <p:nvCxnSpPr>
          <p:cNvPr id="5" name="Straight Connector 4"/>
          <p:cNvCxnSpPr/>
          <p:nvPr/>
        </p:nvCxnSpPr>
        <p:spPr>
          <a:xfrm>
            <a:off x="2696102" y="217339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36302"/>
              <a:ext cx="4119793" cy="299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380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4"/>
          <p:cNvGrpSpPr/>
          <p:nvPr/>
        </p:nvGrpSpPr>
        <p:grpSpPr>
          <a:xfrm>
            <a:off x="0" y="0"/>
            <a:ext cx="9144000" cy="6858000"/>
            <a:chOff x="0" y="0"/>
            <a:chExt cx="9144000" cy="6858000"/>
          </a:xfrm>
        </p:grpSpPr>
        <p:sp>
          <p:nvSpPr>
            <p:cNvPr id="16" name="Rectangle 1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5-Point Star 1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390"/>
          <p:cNvPicPr>
            <a:picLocks noChangeAspect="1" noChangeArrowheads="1"/>
          </p:cNvPicPr>
          <p:nvPr/>
        </p:nvPicPr>
        <p:blipFill>
          <a:blip r:embed="rId3" cstate="print"/>
          <a:srcRect/>
          <a:stretch>
            <a:fillRect/>
          </a:stretch>
        </p:blipFill>
        <p:spPr bwMode="auto">
          <a:xfrm>
            <a:off x="2640830" y="-95817"/>
            <a:ext cx="8702675" cy="5605463"/>
          </a:xfrm>
          <a:prstGeom prst="rect">
            <a:avLst/>
          </a:prstGeom>
          <a:noFill/>
          <a:ln w="9525">
            <a:noFill/>
            <a:miter lim="800000"/>
            <a:headEnd/>
            <a:tailEnd/>
          </a:ln>
        </p:spPr>
      </p:pic>
      <p:cxnSp>
        <p:nvCxnSpPr>
          <p:cNvPr id="4" name="Straight Connector 3"/>
          <p:cNvCxnSpPr/>
          <p:nvPr/>
        </p:nvCxnSpPr>
        <p:spPr>
          <a:xfrm>
            <a:off x="2648767" y="208064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390 Ma </a:t>
            </a:r>
          </a:p>
        </p:txBody>
      </p:sp>
      <p:grpSp>
        <p:nvGrpSpPr>
          <p:cNvPr id="3" name="Group 10"/>
          <p:cNvGrpSpPr/>
          <p:nvPr/>
        </p:nvGrpSpPr>
        <p:grpSpPr>
          <a:xfrm>
            <a:off x="2895600" y="0"/>
            <a:ext cx="6248400" cy="6858000"/>
            <a:chOff x="2895600" y="0"/>
            <a:chExt cx="6248400" cy="68580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3"/>
          <p:cNvGrpSpPr/>
          <p:nvPr/>
        </p:nvGrpSpPr>
        <p:grpSpPr>
          <a:xfrm>
            <a:off x="0" y="0"/>
            <a:ext cx="9144000" cy="6858000"/>
            <a:chOff x="0" y="0"/>
            <a:chExt cx="9144000" cy="6858000"/>
          </a:xfrm>
        </p:grpSpPr>
        <p:sp>
          <p:nvSpPr>
            <p:cNvPr id="15" name="Rectangle 1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400"/>
          <p:cNvPicPr>
            <a:picLocks noChangeAspect="1" noChangeArrowheads="1"/>
          </p:cNvPicPr>
          <p:nvPr/>
        </p:nvPicPr>
        <p:blipFill>
          <a:blip r:embed="rId3" cstate="print"/>
          <a:srcRect/>
          <a:stretch>
            <a:fillRect/>
          </a:stretch>
        </p:blipFill>
        <p:spPr bwMode="auto">
          <a:xfrm>
            <a:off x="2431859" y="-495830"/>
            <a:ext cx="8702675" cy="5605463"/>
          </a:xfrm>
          <a:prstGeom prst="rect">
            <a:avLst/>
          </a:prstGeom>
          <a:noFill/>
          <a:ln w="9525">
            <a:noFill/>
            <a:miter lim="800000"/>
            <a:headEnd/>
            <a:tailEnd/>
          </a:ln>
        </p:spPr>
      </p:pic>
      <p:cxnSp>
        <p:nvCxnSpPr>
          <p:cNvPr id="4" name="Straight Connector 3"/>
          <p:cNvCxnSpPr/>
          <p:nvPr/>
        </p:nvCxnSpPr>
        <p:spPr>
          <a:xfrm>
            <a:off x="2439796" y="1680633"/>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51292"/>
              <a:ext cx="3550167"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400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410"/>
          <p:cNvPicPr>
            <a:picLocks noChangeAspect="1" noChangeArrowheads="1"/>
          </p:cNvPicPr>
          <p:nvPr/>
        </p:nvPicPr>
        <p:blipFill>
          <a:blip r:embed="rId3" cstate="print"/>
          <a:srcRect/>
          <a:stretch>
            <a:fillRect/>
          </a:stretch>
        </p:blipFill>
        <p:spPr bwMode="auto">
          <a:xfrm>
            <a:off x="2452928" y="-540318"/>
            <a:ext cx="8702675" cy="5605463"/>
          </a:xfrm>
          <a:prstGeom prst="rect">
            <a:avLst/>
          </a:prstGeom>
          <a:noFill/>
          <a:ln w="9525">
            <a:noFill/>
            <a:miter lim="800000"/>
            <a:headEnd/>
            <a:tailEnd/>
          </a:ln>
        </p:spPr>
      </p:pic>
      <p:cxnSp>
        <p:nvCxnSpPr>
          <p:cNvPr id="4" name="Straight Connector 3"/>
          <p:cNvCxnSpPr/>
          <p:nvPr/>
        </p:nvCxnSpPr>
        <p:spPr>
          <a:xfrm>
            <a:off x="2460865" y="163614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410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420"/>
          <p:cNvPicPr>
            <a:picLocks noChangeAspect="1" noChangeArrowheads="1"/>
          </p:cNvPicPr>
          <p:nvPr/>
        </p:nvPicPr>
        <p:blipFill>
          <a:blip r:embed="rId3" cstate="print"/>
          <a:srcRect/>
          <a:stretch>
            <a:fillRect/>
          </a:stretch>
        </p:blipFill>
        <p:spPr bwMode="auto">
          <a:xfrm>
            <a:off x="2756962" y="-71967"/>
            <a:ext cx="8702675" cy="5605463"/>
          </a:xfrm>
          <a:prstGeom prst="rect">
            <a:avLst/>
          </a:prstGeom>
          <a:noFill/>
          <a:ln w="9525">
            <a:noFill/>
            <a:miter lim="800000"/>
            <a:headEnd/>
            <a:tailEnd/>
          </a:ln>
        </p:spPr>
      </p:pic>
      <p:cxnSp>
        <p:nvCxnSpPr>
          <p:cNvPr id="4" name="Straight Connector 3"/>
          <p:cNvCxnSpPr/>
          <p:nvPr/>
        </p:nvCxnSpPr>
        <p:spPr>
          <a:xfrm>
            <a:off x="2764899" y="210449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420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430"/>
          <p:cNvPicPr>
            <a:picLocks noChangeAspect="1" noChangeArrowheads="1"/>
          </p:cNvPicPr>
          <p:nvPr/>
        </p:nvPicPr>
        <p:blipFill>
          <a:blip r:embed="rId3" cstate="print"/>
          <a:srcRect/>
          <a:stretch>
            <a:fillRect/>
          </a:stretch>
        </p:blipFill>
        <p:spPr bwMode="auto">
          <a:xfrm>
            <a:off x="2888191" y="241299"/>
            <a:ext cx="8702675" cy="5605463"/>
          </a:xfrm>
          <a:prstGeom prst="rect">
            <a:avLst/>
          </a:prstGeom>
          <a:noFill/>
          <a:ln w="9525">
            <a:noFill/>
            <a:miter lim="800000"/>
            <a:headEnd/>
            <a:tailEnd/>
          </a:ln>
        </p:spPr>
      </p:pic>
      <p:cxnSp>
        <p:nvCxnSpPr>
          <p:cNvPr id="4" name="Straight Connector 3"/>
          <p:cNvCxnSpPr/>
          <p:nvPr/>
        </p:nvCxnSpPr>
        <p:spPr>
          <a:xfrm>
            <a:off x="2896128" y="241776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21312"/>
              <a:ext cx="2920580" cy="314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430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440"/>
          <p:cNvPicPr>
            <a:picLocks noChangeAspect="1" noChangeArrowheads="1"/>
          </p:cNvPicPr>
          <p:nvPr/>
        </p:nvPicPr>
        <p:blipFill>
          <a:blip r:embed="rId3" cstate="print"/>
          <a:srcRect/>
          <a:stretch>
            <a:fillRect/>
          </a:stretch>
        </p:blipFill>
        <p:spPr bwMode="auto">
          <a:xfrm>
            <a:off x="2954868" y="516468"/>
            <a:ext cx="8702675" cy="5605463"/>
          </a:xfrm>
          <a:prstGeom prst="rect">
            <a:avLst/>
          </a:prstGeom>
          <a:noFill/>
          <a:ln w="9525">
            <a:noFill/>
            <a:miter lim="800000"/>
            <a:headEnd/>
            <a:tailEnd/>
          </a:ln>
        </p:spPr>
      </p:pic>
      <p:cxnSp>
        <p:nvCxnSpPr>
          <p:cNvPr id="4" name="Straight Connector 3"/>
          <p:cNvCxnSpPr/>
          <p:nvPr/>
        </p:nvCxnSpPr>
        <p:spPr>
          <a:xfrm>
            <a:off x="2962805" y="269293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06322"/>
              <a:ext cx="2965551" cy="329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440 Ma </a:t>
            </a:r>
          </a:p>
        </p:txBody>
      </p:sp>
      <p:grpSp>
        <p:nvGrpSpPr>
          <p:cNvPr id="3" name="Group 10"/>
          <p:cNvGrpSpPr/>
          <p:nvPr/>
        </p:nvGrpSpPr>
        <p:grpSpPr>
          <a:xfrm>
            <a:off x="2895600" y="0"/>
            <a:ext cx="6248400" cy="6858000"/>
            <a:chOff x="2895600" y="0"/>
            <a:chExt cx="6248400" cy="68580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3"/>
          <p:cNvGrpSpPr/>
          <p:nvPr/>
        </p:nvGrpSpPr>
        <p:grpSpPr>
          <a:xfrm>
            <a:off x="0" y="0"/>
            <a:ext cx="9144000" cy="6858000"/>
            <a:chOff x="0" y="0"/>
            <a:chExt cx="9144000" cy="6858000"/>
          </a:xfrm>
        </p:grpSpPr>
        <p:sp>
          <p:nvSpPr>
            <p:cNvPr id="15" name="Rectangle 1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3" cstate="print"/>
          <a:srcRect/>
          <a:stretch>
            <a:fillRect/>
          </a:stretch>
        </p:blipFill>
        <p:spPr bwMode="auto">
          <a:xfrm>
            <a:off x="0" y="31750"/>
            <a:ext cx="9188450" cy="6826250"/>
          </a:xfrm>
          <a:prstGeom prst="rect">
            <a:avLst/>
          </a:prstGeom>
          <a:noFill/>
          <a:ln w="9525">
            <a:noFill/>
            <a:miter lim="800000"/>
            <a:headEnd/>
            <a:tailEnd/>
          </a:ln>
        </p:spPr>
      </p:pic>
      <p:pic>
        <p:nvPicPr>
          <p:cNvPr id="2" name="Picture 2" descr="https://www.washingtonstatesearch.com/United_States_maps/United_States_map/United_States_map.jpg"/>
          <p:cNvPicPr>
            <a:picLocks noChangeAspect="1" noChangeArrowheads="1"/>
          </p:cNvPicPr>
          <p:nvPr/>
        </p:nvPicPr>
        <p:blipFill>
          <a:blip r:embed="rId4" cstate="print"/>
          <a:srcRect r="-116" b="4574"/>
          <a:stretch>
            <a:fillRect/>
          </a:stretch>
        </p:blipFill>
        <p:spPr bwMode="auto">
          <a:xfrm>
            <a:off x="0" y="990600"/>
            <a:ext cx="9144000" cy="5250568"/>
          </a:xfrm>
          <a:prstGeom prst="rect">
            <a:avLst/>
          </a:prstGeom>
          <a:noFill/>
        </p:spPr>
      </p:pic>
      <p:grpSp>
        <p:nvGrpSpPr>
          <p:cNvPr id="3" name="Group 20"/>
          <p:cNvGrpSpPr/>
          <p:nvPr/>
        </p:nvGrpSpPr>
        <p:grpSpPr>
          <a:xfrm>
            <a:off x="279356" y="1094792"/>
            <a:ext cx="1835386" cy="3501888"/>
            <a:chOff x="279356" y="1094792"/>
            <a:chExt cx="1835386" cy="3501888"/>
          </a:xfrm>
        </p:grpSpPr>
        <p:grpSp>
          <p:nvGrpSpPr>
            <p:cNvPr id="4" name="Group 2"/>
            <p:cNvGrpSpPr/>
            <p:nvPr/>
          </p:nvGrpSpPr>
          <p:grpSpPr>
            <a:xfrm rot="1020000">
              <a:off x="303295" y="1094792"/>
              <a:ext cx="1811447" cy="3501888"/>
              <a:chOff x="4118273" y="516048"/>
              <a:chExt cx="3725311" cy="7201771"/>
            </a:xfrm>
          </p:grpSpPr>
          <p:grpSp>
            <p:nvGrpSpPr>
              <p:cNvPr id="12" name="Group 5"/>
              <p:cNvGrpSpPr>
                <a:grpSpLocks noChangeAspect="1"/>
              </p:cNvGrpSpPr>
              <p:nvPr/>
            </p:nvGrpSpPr>
            <p:grpSpPr>
              <a:xfrm>
                <a:off x="4118273" y="520700"/>
                <a:ext cx="3725311" cy="7178040"/>
                <a:chOff x="4038600" y="685799"/>
                <a:chExt cx="3124200" cy="6019801"/>
              </a:xfrm>
            </p:grpSpPr>
            <p:sp>
              <p:nvSpPr>
                <p:cNvPr id="9" name="Freeform 2"/>
                <p:cNvSpPr/>
                <p:nvPr/>
              </p:nvSpPr>
              <p:spPr>
                <a:xfrm>
                  <a:off x="4038601" y="685799"/>
                  <a:ext cx="1905000" cy="1313121"/>
                </a:xfrm>
                <a:custGeom>
                  <a:avLst/>
                  <a:gdLst>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0 w 1935126"/>
                    <a:gd name="connsiteY12" fmla="*/ 276447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51391 w 1935126"/>
                    <a:gd name="connsiteY12" fmla="*/ 278219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54935 w 1883735"/>
                    <a:gd name="connsiteY14" fmla="*/ 584791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16442 w 1883735"/>
                    <a:gd name="connsiteY11" fmla="*/ 435935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57200 w 1883735"/>
                    <a:gd name="connsiteY10" fmla="*/ 354419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828800 w 1883735"/>
                    <a:gd name="connsiteY0" fmla="*/ 0 h 1313121"/>
                    <a:gd name="connsiteX1" fmla="*/ 310116 w 1883735"/>
                    <a:gd name="connsiteY1" fmla="*/ 69112 h 1313121"/>
                    <a:gd name="connsiteX2" fmla="*/ 533400 w 1883735"/>
                    <a:gd name="connsiteY2" fmla="*/ 152400 h 1313121"/>
                    <a:gd name="connsiteX3" fmla="*/ 533400 w 1883735"/>
                    <a:gd name="connsiteY3" fmla="*/ 304800 h 1313121"/>
                    <a:gd name="connsiteX4" fmla="*/ 609600 w 1883735"/>
                    <a:gd name="connsiteY4" fmla="*/ 457200 h 1313121"/>
                    <a:gd name="connsiteX5" fmla="*/ 609600 w 1883735"/>
                    <a:gd name="connsiteY5" fmla="*/ 685800 h 1313121"/>
                    <a:gd name="connsiteX6" fmla="*/ 533400 w 1883735"/>
                    <a:gd name="connsiteY6" fmla="*/ 685800 h 1313121"/>
                    <a:gd name="connsiteX7" fmla="*/ 533400 w 1883735"/>
                    <a:gd name="connsiteY7" fmla="*/ 609600 h 1313121"/>
                    <a:gd name="connsiteX8" fmla="*/ 533400 w 1883735"/>
                    <a:gd name="connsiteY8" fmla="*/ 609600 h 1313121"/>
                    <a:gd name="connsiteX9" fmla="*/ 533400 w 1883735"/>
                    <a:gd name="connsiteY9" fmla="*/ 457200 h 1313121"/>
                    <a:gd name="connsiteX10" fmla="*/ 457200 w 1883735"/>
                    <a:gd name="connsiteY10" fmla="*/ 381000 h 1313121"/>
                    <a:gd name="connsiteX11" fmla="*/ 457200 w 1883735"/>
                    <a:gd name="connsiteY11" fmla="*/ 381000 h 1313121"/>
                    <a:gd name="connsiteX12" fmla="*/ 278219 w 1883735"/>
                    <a:gd name="connsiteY12" fmla="*/ 398721 h 1313121"/>
                    <a:gd name="connsiteX13" fmla="*/ 0 w 1883735"/>
                    <a:gd name="connsiteY13" fmla="*/ 304800 h 1313121"/>
                    <a:gd name="connsiteX14" fmla="*/ 0 w 1883735"/>
                    <a:gd name="connsiteY14" fmla="*/ 381000 h 1313121"/>
                    <a:gd name="connsiteX15" fmla="*/ 76200 w 1883735"/>
                    <a:gd name="connsiteY15" fmla="*/ 533400 h 1313121"/>
                    <a:gd name="connsiteX16" fmla="*/ 152400 w 1883735"/>
                    <a:gd name="connsiteY16" fmla="*/ 914400 h 1313121"/>
                    <a:gd name="connsiteX17" fmla="*/ 152400 w 1883735"/>
                    <a:gd name="connsiteY17" fmla="*/ 1066800 h 1313121"/>
                    <a:gd name="connsiteX18" fmla="*/ 320749 w 1883735"/>
                    <a:gd name="connsiteY18" fmla="*/ 1089837 h 1313121"/>
                    <a:gd name="connsiteX19" fmla="*/ 384544 w 1883735"/>
                    <a:gd name="connsiteY19" fmla="*/ 1111102 h 1313121"/>
                    <a:gd name="connsiteX20" fmla="*/ 448340 w 1883735"/>
                    <a:gd name="connsiteY20" fmla="*/ 1196163 h 1313121"/>
                    <a:gd name="connsiteX21" fmla="*/ 458972 w 1883735"/>
                    <a:gd name="connsiteY21" fmla="*/ 1302488 h 1313121"/>
                    <a:gd name="connsiteX22" fmla="*/ 597195 w 1883735"/>
                    <a:gd name="connsiteY22" fmla="*/ 1313121 h 1313121"/>
                    <a:gd name="connsiteX23" fmla="*/ 660991 w 1883735"/>
                    <a:gd name="connsiteY23" fmla="*/ 1238693 h 1313121"/>
                    <a:gd name="connsiteX24" fmla="*/ 799214 w 1883735"/>
                    <a:gd name="connsiteY24" fmla="*/ 1259958 h 1313121"/>
                    <a:gd name="connsiteX25" fmla="*/ 884274 w 1883735"/>
                    <a:gd name="connsiteY25" fmla="*/ 1259958 h 1313121"/>
                    <a:gd name="connsiteX26" fmla="*/ 990600 w 1883735"/>
                    <a:gd name="connsiteY26" fmla="*/ 1217428 h 1313121"/>
                    <a:gd name="connsiteX27" fmla="*/ 1192619 w 1883735"/>
                    <a:gd name="connsiteY27" fmla="*/ 1185530 h 1313121"/>
                    <a:gd name="connsiteX28" fmla="*/ 1330842 w 1883735"/>
                    <a:gd name="connsiteY28" fmla="*/ 1132367 h 1313121"/>
                    <a:gd name="connsiteX29" fmla="*/ 1500963 w 1883735"/>
                    <a:gd name="connsiteY29" fmla="*/ 1100470 h 1313121"/>
                    <a:gd name="connsiteX30" fmla="*/ 1883735 w 1883735"/>
                    <a:gd name="connsiteY30" fmla="*/ 1079205 h 1313121"/>
                    <a:gd name="connsiteX31" fmla="*/ 1883735 w 1883735"/>
                    <a:gd name="connsiteY31" fmla="*/ 1079205 h 1313121"/>
                    <a:gd name="connsiteX32" fmla="*/ 1851837 w 1883735"/>
                    <a:gd name="connsiteY32" fmla="*/ 940981 h 1313121"/>
                    <a:gd name="connsiteX33" fmla="*/ 1828800 w 1883735"/>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883735 w 1905000"/>
                    <a:gd name="connsiteY31" fmla="*/ 1079205 h 1313121"/>
                    <a:gd name="connsiteX32" fmla="*/ 1905000 w 1905000"/>
                    <a:gd name="connsiteY32" fmla="*/ 990601 h 1313121"/>
                    <a:gd name="connsiteX33" fmla="*/ 1828800 w 1905000"/>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904999 w 1905000"/>
                    <a:gd name="connsiteY31" fmla="*/ 1066801 h 1313121"/>
                    <a:gd name="connsiteX32" fmla="*/ 1905000 w 1905000"/>
                    <a:gd name="connsiteY32" fmla="*/ 990601 h 1313121"/>
                    <a:gd name="connsiteX33" fmla="*/ 1828800 w 1905000"/>
                    <a:gd name="connsiteY33" fmla="*/ 0 h 131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5000" h="1313121">
                      <a:moveTo>
                        <a:pt x="1828800" y="0"/>
                      </a:moveTo>
                      <a:lnTo>
                        <a:pt x="310116" y="69112"/>
                      </a:lnTo>
                      <a:lnTo>
                        <a:pt x="533400" y="152400"/>
                      </a:lnTo>
                      <a:cubicBezTo>
                        <a:pt x="533400" y="203200"/>
                        <a:pt x="520700" y="254000"/>
                        <a:pt x="533400" y="304800"/>
                      </a:cubicBezTo>
                      <a:cubicBezTo>
                        <a:pt x="546100" y="355600"/>
                        <a:pt x="584200" y="406400"/>
                        <a:pt x="609600" y="457200"/>
                      </a:cubicBezTo>
                      <a:lnTo>
                        <a:pt x="609600" y="685800"/>
                      </a:lnTo>
                      <a:lnTo>
                        <a:pt x="533400" y="685800"/>
                      </a:lnTo>
                      <a:lnTo>
                        <a:pt x="533400" y="609600"/>
                      </a:lnTo>
                      <a:lnTo>
                        <a:pt x="533400" y="609600"/>
                      </a:lnTo>
                      <a:lnTo>
                        <a:pt x="533400" y="457200"/>
                      </a:lnTo>
                      <a:lnTo>
                        <a:pt x="457200" y="381000"/>
                      </a:lnTo>
                      <a:lnTo>
                        <a:pt x="457200" y="381000"/>
                      </a:lnTo>
                      <a:lnTo>
                        <a:pt x="278219" y="398721"/>
                      </a:lnTo>
                      <a:lnTo>
                        <a:pt x="0" y="304800"/>
                      </a:lnTo>
                      <a:lnTo>
                        <a:pt x="0" y="381000"/>
                      </a:lnTo>
                      <a:lnTo>
                        <a:pt x="76200" y="533400"/>
                      </a:lnTo>
                      <a:lnTo>
                        <a:pt x="152400" y="914400"/>
                      </a:lnTo>
                      <a:cubicBezTo>
                        <a:pt x="151809" y="976423"/>
                        <a:pt x="152991" y="1004777"/>
                        <a:pt x="152400" y="1066800"/>
                      </a:cubicBezTo>
                      <a:lnTo>
                        <a:pt x="320749" y="1089837"/>
                      </a:lnTo>
                      <a:lnTo>
                        <a:pt x="384544" y="1111102"/>
                      </a:lnTo>
                      <a:lnTo>
                        <a:pt x="448340" y="1196163"/>
                      </a:lnTo>
                      <a:lnTo>
                        <a:pt x="458972" y="1302488"/>
                      </a:lnTo>
                      <a:lnTo>
                        <a:pt x="597195" y="1313121"/>
                      </a:lnTo>
                      <a:lnTo>
                        <a:pt x="660991" y="1238693"/>
                      </a:lnTo>
                      <a:lnTo>
                        <a:pt x="799214" y="1259958"/>
                      </a:lnTo>
                      <a:lnTo>
                        <a:pt x="884274" y="1259958"/>
                      </a:lnTo>
                      <a:lnTo>
                        <a:pt x="990600" y="1217428"/>
                      </a:lnTo>
                      <a:lnTo>
                        <a:pt x="1192619" y="1185530"/>
                      </a:lnTo>
                      <a:lnTo>
                        <a:pt x="1330842" y="1132367"/>
                      </a:lnTo>
                      <a:lnTo>
                        <a:pt x="1500963" y="1100470"/>
                      </a:lnTo>
                      <a:lnTo>
                        <a:pt x="1883735" y="1079205"/>
                      </a:lnTo>
                      <a:lnTo>
                        <a:pt x="1904999" y="1066801"/>
                      </a:lnTo>
                      <a:cubicBezTo>
                        <a:pt x="1904999" y="1041401"/>
                        <a:pt x="1905000" y="1016001"/>
                        <a:pt x="1905000" y="990601"/>
                      </a:cubicBezTo>
                      <a:lnTo>
                        <a:pt x="182880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4038600" y="1752599"/>
                  <a:ext cx="2117651" cy="1523999"/>
                </a:xfrm>
                <a:custGeom>
                  <a:avLst/>
                  <a:gdLst>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16958 w 2041451"/>
                    <a:gd name="connsiteY17" fmla="*/ 552893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48787 w 2041451"/>
                    <a:gd name="connsiteY23" fmla="*/ 1451267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14207 w 2041451"/>
                    <a:gd name="connsiteY22" fmla="*/ 1451267 h 1520456"/>
                    <a:gd name="connsiteX23" fmla="*/ 1248787 w 2041451"/>
                    <a:gd name="connsiteY23" fmla="*/ 1451267 h 1520456"/>
                    <a:gd name="connsiteX24" fmla="*/ 1977656 w 2041451"/>
                    <a:gd name="connsiteY24" fmla="*/ 1435396 h 1520456"/>
                    <a:gd name="connsiteX0" fmla="*/ 1977656 w 2041451"/>
                    <a:gd name="connsiteY0" fmla="*/ 1435396 h 1451267"/>
                    <a:gd name="connsiteX1" fmla="*/ 1935126 w 2041451"/>
                    <a:gd name="connsiteY1" fmla="*/ 648586 h 1451267"/>
                    <a:gd name="connsiteX2" fmla="*/ 1871330 w 2041451"/>
                    <a:gd name="connsiteY2" fmla="*/ 520996 h 1451267"/>
                    <a:gd name="connsiteX3" fmla="*/ 1988288 w 2041451"/>
                    <a:gd name="connsiteY3" fmla="*/ 308344 h 1451267"/>
                    <a:gd name="connsiteX4" fmla="*/ 2041451 w 2041451"/>
                    <a:gd name="connsiteY4" fmla="*/ 106326 h 1451267"/>
                    <a:gd name="connsiteX5" fmla="*/ 1881963 w 2041451"/>
                    <a:gd name="connsiteY5" fmla="*/ 0 h 1451267"/>
                    <a:gd name="connsiteX6" fmla="*/ 1414130 w 2041451"/>
                    <a:gd name="connsiteY6" fmla="*/ 10633 h 1451267"/>
                    <a:gd name="connsiteX7" fmla="*/ 1063256 w 2041451"/>
                    <a:gd name="connsiteY7" fmla="*/ 127591 h 1451267"/>
                    <a:gd name="connsiteX8" fmla="*/ 903768 w 2041451"/>
                    <a:gd name="connsiteY8" fmla="*/ 170121 h 1451267"/>
                    <a:gd name="connsiteX9" fmla="*/ 680484 w 2041451"/>
                    <a:gd name="connsiteY9" fmla="*/ 148856 h 1451267"/>
                    <a:gd name="connsiteX10" fmla="*/ 616688 w 2041451"/>
                    <a:gd name="connsiteY10" fmla="*/ 223284 h 1451267"/>
                    <a:gd name="connsiteX11" fmla="*/ 404037 w 2041451"/>
                    <a:gd name="connsiteY11" fmla="*/ 202019 h 1451267"/>
                    <a:gd name="connsiteX12" fmla="*/ 435935 w 2041451"/>
                    <a:gd name="connsiteY12" fmla="*/ 106326 h 1451267"/>
                    <a:gd name="connsiteX13" fmla="*/ 361507 w 2041451"/>
                    <a:gd name="connsiteY13" fmla="*/ 0 h 1451267"/>
                    <a:gd name="connsiteX14" fmla="*/ 180754 w 2041451"/>
                    <a:gd name="connsiteY14" fmla="*/ 21265 h 1451267"/>
                    <a:gd name="connsiteX15" fmla="*/ 180754 w 2041451"/>
                    <a:gd name="connsiteY15" fmla="*/ 21265 h 1451267"/>
                    <a:gd name="connsiteX16" fmla="*/ 180754 w 2041451"/>
                    <a:gd name="connsiteY16" fmla="*/ 191386 h 1451267"/>
                    <a:gd name="connsiteX17" fmla="*/ 146916 w 2041451"/>
                    <a:gd name="connsiteY17" fmla="*/ 507944 h 1451267"/>
                    <a:gd name="connsiteX18" fmla="*/ 73458 w 2041451"/>
                    <a:gd name="connsiteY18" fmla="*/ 943324 h 1451267"/>
                    <a:gd name="connsiteX19" fmla="*/ 31898 w 2041451"/>
                    <a:gd name="connsiteY19" fmla="*/ 1105786 h 1451267"/>
                    <a:gd name="connsiteX20" fmla="*/ 0 w 2041451"/>
                    <a:gd name="connsiteY20" fmla="*/ 1212112 h 1451267"/>
                    <a:gd name="connsiteX21" fmla="*/ 73458 w 2041451"/>
                    <a:gd name="connsiteY21" fmla="*/ 1451267 h 1451267"/>
                    <a:gd name="connsiteX22" fmla="*/ 514207 w 2041451"/>
                    <a:gd name="connsiteY22" fmla="*/ 1451267 h 1451267"/>
                    <a:gd name="connsiteX23" fmla="*/ 1248787 w 2041451"/>
                    <a:gd name="connsiteY23" fmla="*/ 1451267 h 1451267"/>
                    <a:gd name="connsiteX24" fmla="*/ 1977656 w 2041451"/>
                    <a:gd name="connsiteY24" fmla="*/ 1435396 h 14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1451" h="1451267">
                      <a:moveTo>
                        <a:pt x="1977656" y="1435396"/>
                      </a:moveTo>
                      <a:lnTo>
                        <a:pt x="1935126" y="648586"/>
                      </a:lnTo>
                      <a:lnTo>
                        <a:pt x="1871330" y="520996"/>
                      </a:lnTo>
                      <a:lnTo>
                        <a:pt x="1988288" y="308344"/>
                      </a:lnTo>
                      <a:lnTo>
                        <a:pt x="2041451" y="106326"/>
                      </a:lnTo>
                      <a:lnTo>
                        <a:pt x="1881963" y="0"/>
                      </a:lnTo>
                      <a:lnTo>
                        <a:pt x="1414130" y="10633"/>
                      </a:lnTo>
                      <a:lnTo>
                        <a:pt x="1063256" y="127591"/>
                      </a:lnTo>
                      <a:lnTo>
                        <a:pt x="903768" y="170121"/>
                      </a:lnTo>
                      <a:lnTo>
                        <a:pt x="680484" y="148856"/>
                      </a:lnTo>
                      <a:lnTo>
                        <a:pt x="616688" y="223284"/>
                      </a:lnTo>
                      <a:lnTo>
                        <a:pt x="404037" y="202019"/>
                      </a:lnTo>
                      <a:lnTo>
                        <a:pt x="435935" y="106326"/>
                      </a:lnTo>
                      <a:lnTo>
                        <a:pt x="361507" y="0"/>
                      </a:lnTo>
                      <a:lnTo>
                        <a:pt x="180754" y="21265"/>
                      </a:lnTo>
                      <a:lnTo>
                        <a:pt x="180754" y="21265"/>
                      </a:lnTo>
                      <a:lnTo>
                        <a:pt x="180754" y="191386"/>
                      </a:lnTo>
                      <a:lnTo>
                        <a:pt x="146916" y="507944"/>
                      </a:lnTo>
                      <a:lnTo>
                        <a:pt x="73458" y="943324"/>
                      </a:lnTo>
                      <a:lnTo>
                        <a:pt x="31898" y="1105786"/>
                      </a:lnTo>
                      <a:lnTo>
                        <a:pt x="0" y="1212112"/>
                      </a:lnTo>
                      <a:lnTo>
                        <a:pt x="73458" y="1451267"/>
                      </a:lnTo>
                      <a:lnTo>
                        <a:pt x="514207" y="1451267"/>
                      </a:lnTo>
                      <a:lnTo>
                        <a:pt x="1248787" y="1451267"/>
                      </a:lnTo>
                      <a:lnTo>
                        <a:pt x="1977656" y="1435396"/>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4082902" y="3285460"/>
                  <a:ext cx="3079898" cy="3420140"/>
                </a:xfrm>
                <a:custGeom>
                  <a:avLst/>
                  <a:gdLst>
                    <a:gd name="connsiteX0" fmla="*/ 1148317 w 2998382"/>
                    <a:gd name="connsiteY0" fmla="*/ 10633 h 3338624"/>
                    <a:gd name="connsiteX1" fmla="*/ 21265 w 2998382"/>
                    <a:gd name="connsiteY1" fmla="*/ 0 h 3338624"/>
                    <a:gd name="connsiteX2" fmla="*/ 42531 w 2998382"/>
                    <a:gd name="connsiteY2" fmla="*/ 127591 h 3338624"/>
                    <a:gd name="connsiteX3" fmla="*/ 74428 w 2998382"/>
                    <a:gd name="connsiteY3" fmla="*/ 212652 h 3338624"/>
                    <a:gd name="connsiteX4" fmla="*/ 31898 w 2998382"/>
                    <a:gd name="connsiteY4" fmla="*/ 393405 h 3338624"/>
                    <a:gd name="connsiteX5" fmla="*/ 0 w 2998382"/>
                    <a:gd name="connsiteY5" fmla="*/ 531628 h 3338624"/>
                    <a:gd name="connsiteX6" fmla="*/ 0 w 2998382"/>
                    <a:gd name="connsiteY6" fmla="*/ 606056 h 3338624"/>
                    <a:gd name="connsiteX7" fmla="*/ 85061 w 2998382"/>
                    <a:gd name="connsiteY7" fmla="*/ 723014 h 3338624"/>
                    <a:gd name="connsiteX8" fmla="*/ 180754 w 2998382"/>
                    <a:gd name="connsiteY8" fmla="*/ 850605 h 3338624"/>
                    <a:gd name="connsiteX9" fmla="*/ 148856 w 2998382"/>
                    <a:gd name="connsiteY9" fmla="*/ 946298 h 3338624"/>
                    <a:gd name="connsiteX10" fmla="*/ 170121 w 2998382"/>
                    <a:gd name="connsiteY10" fmla="*/ 1127052 h 3338624"/>
                    <a:gd name="connsiteX11" fmla="*/ 329610 w 2998382"/>
                    <a:gd name="connsiteY11" fmla="*/ 1318438 h 3338624"/>
                    <a:gd name="connsiteX12" fmla="*/ 489098 w 2998382"/>
                    <a:gd name="connsiteY12" fmla="*/ 1520456 h 3338624"/>
                    <a:gd name="connsiteX13" fmla="*/ 542261 w 2998382"/>
                    <a:gd name="connsiteY13" fmla="*/ 1382233 h 3338624"/>
                    <a:gd name="connsiteX14" fmla="*/ 627321 w 2998382"/>
                    <a:gd name="connsiteY14" fmla="*/ 1403498 h 3338624"/>
                    <a:gd name="connsiteX15" fmla="*/ 680484 w 2998382"/>
                    <a:gd name="connsiteY15" fmla="*/ 1435396 h 3338624"/>
                    <a:gd name="connsiteX16" fmla="*/ 574158 w 2998382"/>
                    <a:gd name="connsiteY16" fmla="*/ 1446028 h 3338624"/>
                    <a:gd name="connsiteX17" fmla="*/ 595424 w 2998382"/>
                    <a:gd name="connsiteY17" fmla="*/ 1531089 h 3338624"/>
                    <a:gd name="connsiteX18" fmla="*/ 595424 w 2998382"/>
                    <a:gd name="connsiteY18" fmla="*/ 1531089 h 3338624"/>
                    <a:gd name="connsiteX19" fmla="*/ 542261 w 2998382"/>
                    <a:gd name="connsiteY19" fmla="*/ 1584252 h 3338624"/>
                    <a:gd name="connsiteX20" fmla="*/ 542261 w 2998382"/>
                    <a:gd name="connsiteY20" fmla="*/ 1584252 h 3338624"/>
                    <a:gd name="connsiteX21" fmla="*/ 552893 w 2998382"/>
                    <a:gd name="connsiteY21" fmla="*/ 1796903 h 3338624"/>
                    <a:gd name="connsiteX22" fmla="*/ 701749 w 2998382"/>
                    <a:gd name="connsiteY22" fmla="*/ 1828800 h 3338624"/>
                    <a:gd name="connsiteX23" fmla="*/ 733647 w 2998382"/>
                    <a:gd name="connsiteY23" fmla="*/ 1892596 h 3338624"/>
                    <a:gd name="connsiteX24" fmla="*/ 691117 w 2998382"/>
                    <a:gd name="connsiteY24" fmla="*/ 1998921 h 3338624"/>
                    <a:gd name="connsiteX25" fmla="*/ 829340 w 2998382"/>
                    <a:gd name="connsiteY25" fmla="*/ 2190307 h 3338624"/>
                    <a:gd name="connsiteX26" fmla="*/ 1031358 w 2998382"/>
                    <a:gd name="connsiteY26" fmla="*/ 2424224 h 3338624"/>
                    <a:gd name="connsiteX27" fmla="*/ 1095154 w 2998382"/>
                    <a:gd name="connsiteY27" fmla="*/ 2530549 h 3338624"/>
                    <a:gd name="connsiteX28" fmla="*/ 1073889 w 2998382"/>
                    <a:gd name="connsiteY28" fmla="*/ 2658140 h 3338624"/>
                    <a:gd name="connsiteX29" fmla="*/ 1158949 w 2998382"/>
                    <a:gd name="connsiteY29" fmla="*/ 2711303 h 3338624"/>
                    <a:gd name="connsiteX30" fmla="*/ 1403498 w 2998382"/>
                    <a:gd name="connsiteY30" fmla="*/ 2721935 h 3338624"/>
                    <a:gd name="connsiteX31" fmla="*/ 1509824 w 2998382"/>
                    <a:gd name="connsiteY31" fmla="*/ 2785731 h 3338624"/>
                    <a:gd name="connsiteX32" fmla="*/ 1626782 w 2998382"/>
                    <a:gd name="connsiteY32" fmla="*/ 2870791 h 3338624"/>
                    <a:gd name="connsiteX33" fmla="*/ 1722475 w 2998382"/>
                    <a:gd name="connsiteY33" fmla="*/ 2849526 h 3338624"/>
                    <a:gd name="connsiteX34" fmla="*/ 1754372 w 2998382"/>
                    <a:gd name="connsiteY34" fmla="*/ 2966484 h 3338624"/>
                    <a:gd name="connsiteX35" fmla="*/ 1850065 w 2998382"/>
                    <a:gd name="connsiteY35" fmla="*/ 2945219 h 3338624"/>
                    <a:gd name="connsiteX36" fmla="*/ 2030819 w 2998382"/>
                    <a:gd name="connsiteY36" fmla="*/ 3072810 h 3338624"/>
                    <a:gd name="connsiteX37" fmla="*/ 2094614 w 2998382"/>
                    <a:gd name="connsiteY37" fmla="*/ 3168503 h 3338624"/>
                    <a:gd name="connsiteX38" fmla="*/ 2179675 w 2998382"/>
                    <a:gd name="connsiteY38" fmla="*/ 3338624 h 3338624"/>
                    <a:gd name="connsiteX39" fmla="*/ 2902689 w 2998382"/>
                    <a:gd name="connsiteY39" fmla="*/ 3221666 h 3338624"/>
                    <a:gd name="connsiteX40" fmla="*/ 2955851 w 2998382"/>
                    <a:gd name="connsiteY40" fmla="*/ 3168503 h 3338624"/>
                    <a:gd name="connsiteX41" fmla="*/ 2934586 w 2998382"/>
                    <a:gd name="connsiteY41" fmla="*/ 3104707 h 3338624"/>
                    <a:gd name="connsiteX42" fmla="*/ 2934586 w 2998382"/>
                    <a:gd name="connsiteY42" fmla="*/ 3104707 h 3338624"/>
                    <a:gd name="connsiteX43" fmla="*/ 2870791 w 2998382"/>
                    <a:gd name="connsiteY43" fmla="*/ 2966484 h 3338624"/>
                    <a:gd name="connsiteX44" fmla="*/ 2923954 w 2998382"/>
                    <a:gd name="connsiteY44" fmla="*/ 2902689 h 3338624"/>
                    <a:gd name="connsiteX45" fmla="*/ 2913321 w 2998382"/>
                    <a:gd name="connsiteY45" fmla="*/ 2743200 h 3338624"/>
                    <a:gd name="connsiteX46" fmla="*/ 2998382 w 2998382"/>
                    <a:gd name="connsiteY46" fmla="*/ 2636875 h 3338624"/>
                    <a:gd name="connsiteX47" fmla="*/ 2934586 w 2998382"/>
                    <a:gd name="connsiteY47" fmla="*/ 2562447 h 3338624"/>
                    <a:gd name="connsiteX48" fmla="*/ 2892056 w 2998382"/>
                    <a:gd name="connsiteY48" fmla="*/ 2488019 h 3338624"/>
                    <a:gd name="connsiteX49" fmla="*/ 2796363 w 2998382"/>
                    <a:gd name="connsiteY49" fmla="*/ 2371061 h 3338624"/>
                    <a:gd name="connsiteX50" fmla="*/ 1190847 w 2998382"/>
                    <a:gd name="connsiteY50" fmla="*/ 1084521 h 3338624"/>
                    <a:gd name="connsiteX51" fmla="*/ 1148317 w 2998382"/>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65298 w 3079898"/>
                    <a:gd name="connsiteY21" fmla="*/ 1702180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79898" h="3338624">
                      <a:moveTo>
                        <a:pt x="1148317" y="10633"/>
                      </a:moveTo>
                      <a:lnTo>
                        <a:pt x="21265" y="0"/>
                      </a:lnTo>
                      <a:lnTo>
                        <a:pt x="42531" y="127591"/>
                      </a:lnTo>
                      <a:lnTo>
                        <a:pt x="74428" y="212652"/>
                      </a:lnTo>
                      <a:lnTo>
                        <a:pt x="31898" y="393405"/>
                      </a:lnTo>
                      <a:lnTo>
                        <a:pt x="0" y="531628"/>
                      </a:lnTo>
                      <a:lnTo>
                        <a:pt x="0" y="606056"/>
                      </a:lnTo>
                      <a:lnTo>
                        <a:pt x="85061" y="723014"/>
                      </a:lnTo>
                      <a:lnTo>
                        <a:pt x="180754" y="850605"/>
                      </a:lnTo>
                      <a:lnTo>
                        <a:pt x="148856" y="946298"/>
                      </a:lnTo>
                      <a:lnTo>
                        <a:pt x="170121" y="1127052"/>
                      </a:lnTo>
                      <a:lnTo>
                        <a:pt x="329610" y="1318438"/>
                      </a:lnTo>
                      <a:lnTo>
                        <a:pt x="489098" y="1520456"/>
                      </a:lnTo>
                      <a:lnTo>
                        <a:pt x="542261" y="1382233"/>
                      </a:lnTo>
                      <a:lnTo>
                        <a:pt x="627321" y="1403498"/>
                      </a:lnTo>
                      <a:lnTo>
                        <a:pt x="680484" y="1435396"/>
                      </a:lnTo>
                      <a:lnTo>
                        <a:pt x="574158" y="1446028"/>
                      </a:lnTo>
                      <a:lnTo>
                        <a:pt x="595424" y="1531089"/>
                      </a:lnTo>
                      <a:lnTo>
                        <a:pt x="595424" y="1531089"/>
                      </a:lnTo>
                      <a:lnTo>
                        <a:pt x="542261" y="1584252"/>
                      </a:lnTo>
                      <a:lnTo>
                        <a:pt x="542261" y="1584252"/>
                      </a:lnTo>
                      <a:lnTo>
                        <a:pt x="565298" y="1702180"/>
                      </a:lnTo>
                      <a:lnTo>
                        <a:pt x="701749" y="1828800"/>
                      </a:lnTo>
                      <a:lnTo>
                        <a:pt x="733647" y="1892596"/>
                      </a:lnTo>
                      <a:lnTo>
                        <a:pt x="691117" y="1998921"/>
                      </a:lnTo>
                      <a:lnTo>
                        <a:pt x="829340" y="2190307"/>
                      </a:lnTo>
                      <a:lnTo>
                        <a:pt x="1031358" y="2424224"/>
                      </a:lnTo>
                      <a:lnTo>
                        <a:pt x="1098698" y="2446018"/>
                      </a:lnTo>
                      <a:lnTo>
                        <a:pt x="1073889" y="2658140"/>
                      </a:lnTo>
                      <a:lnTo>
                        <a:pt x="1174898" y="2669169"/>
                      </a:lnTo>
                      <a:lnTo>
                        <a:pt x="1403498" y="2669169"/>
                      </a:lnTo>
                      <a:lnTo>
                        <a:pt x="1555898" y="2817937"/>
                      </a:lnTo>
                      <a:lnTo>
                        <a:pt x="1632098" y="2817937"/>
                      </a:lnTo>
                      <a:lnTo>
                        <a:pt x="1708298" y="2817937"/>
                      </a:lnTo>
                      <a:lnTo>
                        <a:pt x="1784498" y="2892321"/>
                      </a:lnTo>
                      <a:lnTo>
                        <a:pt x="1860698" y="2892321"/>
                      </a:lnTo>
                      <a:lnTo>
                        <a:pt x="2013098" y="3041089"/>
                      </a:lnTo>
                      <a:lnTo>
                        <a:pt x="2089298" y="3115472"/>
                      </a:lnTo>
                      <a:lnTo>
                        <a:pt x="2179675" y="3338624"/>
                      </a:lnTo>
                      <a:lnTo>
                        <a:pt x="2902689" y="3221666"/>
                      </a:lnTo>
                      <a:lnTo>
                        <a:pt x="3003698" y="3115472"/>
                      </a:lnTo>
                      <a:lnTo>
                        <a:pt x="2934586" y="3104707"/>
                      </a:lnTo>
                      <a:lnTo>
                        <a:pt x="2934586" y="3104707"/>
                      </a:lnTo>
                      <a:lnTo>
                        <a:pt x="2927498" y="2966705"/>
                      </a:lnTo>
                      <a:lnTo>
                        <a:pt x="2927498" y="2966705"/>
                      </a:lnTo>
                      <a:cubicBezTo>
                        <a:pt x="2928679" y="2913660"/>
                        <a:pt x="2926317" y="2796598"/>
                        <a:pt x="2927498" y="2743553"/>
                      </a:cubicBezTo>
                      <a:lnTo>
                        <a:pt x="3079898" y="2594786"/>
                      </a:lnTo>
                      <a:lnTo>
                        <a:pt x="2927498" y="2520402"/>
                      </a:lnTo>
                      <a:lnTo>
                        <a:pt x="2927498" y="2446018"/>
                      </a:lnTo>
                      <a:lnTo>
                        <a:pt x="2851298" y="2371634"/>
                      </a:lnTo>
                      <a:lnTo>
                        <a:pt x="1174898" y="1032725"/>
                      </a:lnTo>
                      <a:lnTo>
                        <a:pt x="1148317" y="10633"/>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Freeform 4"/>
              <p:cNvSpPr/>
              <p:nvPr/>
            </p:nvSpPr>
            <p:spPr>
              <a:xfrm>
                <a:off x="4563165" y="624202"/>
                <a:ext cx="1855960" cy="6183518"/>
              </a:xfrm>
              <a:custGeom>
                <a:avLst/>
                <a:gdLst>
                  <a:gd name="connsiteX0" fmla="*/ 1013989 w 1855961"/>
                  <a:gd name="connsiteY0" fmla="*/ 0 h 6183517"/>
                  <a:gd name="connsiteX1" fmla="*/ 271604 w 1855961"/>
                  <a:gd name="connsiteY1" fmla="*/ 18107 h 6183517"/>
                  <a:gd name="connsiteX2" fmla="*/ 271604 w 1855961"/>
                  <a:gd name="connsiteY2" fmla="*/ 153909 h 6183517"/>
                  <a:gd name="connsiteX3" fmla="*/ 325925 w 1855961"/>
                  <a:gd name="connsiteY3" fmla="*/ 289711 h 6183517"/>
                  <a:gd name="connsiteX4" fmla="*/ 416460 w 1855961"/>
                  <a:gd name="connsiteY4" fmla="*/ 470781 h 6183517"/>
                  <a:gd name="connsiteX5" fmla="*/ 416460 w 1855961"/>
                  <a:gd name="connsiteY5" fmla="*/ 651850 h 6183517"/>
                  <a:gd name="connsiteX6" fmla="*/ 362139 w 1855961"/>
                  <a:gd name="connsiteY6" fmla="*/ 679010 h 6183517"/>
                  <a:gd name="connsiteX7" fmla="*/ 389299 w 1855961"/>
                  <a:gd name="connsiteY7" fmla="*/ 715224 h 6183517"/>
                  <a:gd name="connsiteX8" fmla="*/ 362139 w 1855961"/>
                  <a:gd name="connsiteY8" fmla="*/ 869133 h 6183517"/>
                  <a:gd name="connsiteX9" fmla="*/ 316872 w 1855961"/>
                  <a:gd name="connsiteY9" fmla="*/ 914400 h 6183517"/>
                  <a:gd name="connsiteX10" fmla="*/ 307818 w 1855961"/>
                  <a:gd name="connsiteY10" fmla="*/ 968721 h 6183517"/>
                  <a:gd name="connsiteX11" fmla="*/ 126749 w 1855961"/>
                  <a:gd name="connsiteY11" fmla="*/ 995882 h 6183517"/>
                  <a:gd name="connsiteX12" fmla="*/ 126749 w 1855961"/>
                  <a:gd name="connsiteY12" fmla="*/ 995882 h 6183517"/>
                  <a:gd name="connsiteX13" fmla="*/ 199177 w 1855961"/>
                  <a:gd name="connsiteY13" fmla="*/ 1122630 h 6183517"/>
                  <a:gd name="connsiteX14" fmla="*/ 226337 w 1855961"/>
                  <a:gd name="connsiteY14" fmla="*/ 1321806 h 6183517"/>
                  <a:gd name="connsiteX15" fmla="*/ 253497 w 1855961"/>
                  <a:gd name="connsiteY15" fmla="*/ 1439501 h 6183517"/>
                  <a:gd name="connsiteX16" fmla="*/ 235391 w 1855961"/>
                  <a:gd name="connsiteY16" fmla="*/ 1566250 h 6183517"/>
                  <a:gd name="connsiteX17" fmla="*/ 126749 w 1855961"/>
                  <a:gd name="connsiteY17" fmla="*/ 1810693 h 6183517"/>
                  <a:gd name="connsiteX18" fmla="*/ 72428 w 1855961"/>
                  <a:gd name="connsiteY18" fmla="*/ 2046084 h 6183517"/>
                  <a:gd name="connsiteX19" fmla="*/ 0 w 1855961"/>
                  <a:gd name="connsiteY19" fmla="*/ 2317688 h 6183517"/>
                  <a:gd name="connsiteX20" fmla="*/ 54321 w 1855961"/>
                  <a:gd name="connsiteY20" fmla="*/ 2525917 h 6183517"/>
                  <a:gd name="connsiteX21" fmla="*/ 117696 w 1855961"/>
                  <a:gd name="connsiteY21" fmla="*/ 2652666 h 6183517"/>
                  <a:gd name="connsiteX22" fmla="*/ 108642 w 1855961"/>
                  <a:gd name="connsiteY22" fmla="*/ 2770361 h 6183517"/>
                  <a:gd name="connsiteX23" fmla="*/ 72428 w 1855961"/>
                  <a:gd name="connsiteY23" fmla="*/ 2869949 h 6183517"/>
                  <a:gd name="connsiteX24" fmla="*/ 108642 w 1855961"/>
                  <a:gd name="connsiteY24" fmla="*/ 2906163 h 6183517"/>
                  <a:gd name="connsiteX25" fmla="*/ 181070 w 1855961"/>
                  <a:gd name="connsiteY25" fmla="*/ 3051018 h 6183517"/>
                  <a:gd name="connsiteX26" fmla="*/ 217284 w 1855961"/>
                  <a:gd name="connsiteY26" fmla="*/ 3232088 h 6183517"/>
                  <a:gd name="connsiteX27" fmla="*/ 253497 w 1855961"/>
                  <a:gd name="connsiteY27" fmla="*/ 3349783 h 6183517"/>
                  <a:gd name="connsiteX28" fmla="*/ 398353 w 1855961"/>
                  <a:gd name="connsiteY28" fmla="*/ 3431264 h 6183517"/>
                  <a:gd name="connsiteX29" fmla="*/ 362139 w 1855961"/>
                  <a:gd name="connsiteY29" fmla="*/ 3530852 h 6183517"/>
                  <a:gd name="connsiteX30" fmla="*/ 362139 w 1855961"/>
                  <a:gd name="connsiteY30" fmla="*/ 3757189 h 6183517"/>
                  <a:gd name="connsiteX31" fmla="*/ 398353 w 1855961"/>
                  <a:gd name="connsiteY31" fmla="*/ 3920151 h 6183517"/>
                  <a:gd name="connsiteX32" fmla="*/ 479834 w 1855961"/>
                  <a:gd name="connsiteY32" fmla="*/ 4083113 h 6183517"/>
                  <a:gd name="connsiteX33" fmla="*/ 606583 w 1855961"/>
                  <a:gd name="connsiteY33" fmla="*/ 4209862 h 6183517"/>
                  <a:gd name="connsiteX34" fmla="*/ 688064 w 1855961"/>
                  <a:gd name="connsiteY34" fmla="*/ 4463359 h 6183517"/>
                  <a:gd name="connsiteX35" fmla="*/ 751438 w 1855961"/>
                  <a:gd name="connsiteY35" fmla="*/ 4680642 h 6183517"/>
                  <a:gd name="connsiteX36" fmla="*/ 769545 w 1855961"/>
                  <a:gd name="connsiteY36" fmla="*/ 4816444 h 6183517"/>
                  <a:gd name="connsiteX37" fmla="*/ 968721 w 1855961"/>
                  <a:gd name="connsiteY37" fmla="*/ 4934139 h 6183517"/>
                  <a:gd name="connsiteX38" fmla="*/ 1059256 w 1855961"/>
                  <a:gd name="connsiteY38" fmla="*/ 5069941 h 6183517"/>
                  <a:gd name="connsiteX39" fmla="*/ 1195058 w 1855961"/>
                  <a:gd name="connsiteY39" fmla="*/ 5251010 h 6183517"/>
                  <a:gd name="connsiteX40" fmla="*/ 1321806 w 1855961"/>
                  <a:gd name="connsiteY40" fmla="*/ 5323438 h 6183517"/>
                  <a:gd name="connsiteX41" fmla="*/ 1394234 w 1855961"/>
                  <a:gd name="connsiteY41" fmla="*/ 5432080 h 6183517"/>
                  <a:gd name="connsiteX42" fmla="*/ 1466662 w 1855961"/>
                  <a:gd name="connsiteY42" fmla="*/ 5549775 h 6183517"/>
                  <a:gd name="connsiteX43" fmla="*/ 1457608 w 1855961"/>
                  <a:gd name="connsiteY43" fmla="*/ 5739897 h 6183517"/>
                  <a:gd name="connsiteX44" fmla="*/ 1448555 w 1855961"/>
                  <a:gd name="connsiteY44" fmla="*/ 5839486 h 6183517"/>
                  <a:gd name="connsiteX45" fmla="*/ 1557197 w 1855961"/>
                  <a:gd name="connsiteY45" fmla="*/ 5875699 h 6183517"/>
                  <a:gd name="connsiteX46" fmla="*/ 1566250 w 1855961"/>
                  <a:gd name="connsiteY46" fmla="*/ 6038662 h 6183517"/>
                  <a:gd name="connsiteX47" fmla="*/ 1584357 w 1855961"/>
                  <a:gd name="connsiteY47" fmla="*/ 6056769 h 6183517"/>
                  <a:gd name="connsiteX48" fmla="*/ 1584357 w 1855961"/>
                  <a:gd name="connsiteY48" fmla="*/ 6102036 h 6183517"/>
                  <a:gd name="connsiteX49" fmla="*/ 1511929 w 1855961"/>
                  <a:gd name="connsiteY49" fmla="*/ 6102036 h 6183517"/>
                  <a:gd name="connsiteX50" fmla="*/ 1511929 w 1855961"/>
                  <a:gd name="connsiteY50" fmla="*/ 6138250 h 6183517"/>
                  <a:gd name="connsiteX51" fmla="*/ 1566250 w 1855961"/>
                  <a:gd name="connsiteY51" fmla="*/ 6183517 h 6183517"/>
                  <a:gd name="connsiteX52" fmla="*/ 1647731 w 1855961"/>
                  <a:gd name="connsiteY52" fmla="*/ 6147303 h 6183517"/>
                  <a:gd name="connsiteX53" fmla="*/ 1819747 w 1855961"/>
                  <a:gd name="connsiteY53" fmla="*/ 5984341 h 6183517"/>
                  <a:gd name="connsiteX54" fmla="*/ 1810694 w 1855961"/>
                  <a:gd name="connsiteY54" fmla="*/ 5884753 h 6183517"/>
                  <a:gd name="connsiteX55" fmla="*/ 1855961 w 1855961"/>
                  <a:gd name="connsiteY55" fmla="*/ 5748951 h 6183517"/>
                  <a:gd name="connsiteX56" fmla="*/ 1810694 w 1855961"/>
                  <a:gd name="connsiteY56" fmla="*/ 5613149 h 6183517"/>
                  <a:gd name="connsiteX57" fmla="*/ 1729212 w 1855961"/>
                  <a:gd name="connsiteY57" fmla="*/ 5368705 h 6183517"/>
                  <a:gd name="connsiteX58" fmla="*/ 1674892 w 1855961"/>
                  <a:gd name="connsiteY58" fmla="*/ 5178583 h 6183517"/>
                  <a:gd name="connsiteX59" fmla="*/ 1584357 w 1855961"/>
                  <a:gd name="connsiteY59" fmla="*/ 5042781 h 6183517"/>
                  <a:gd name="connsiteX60" fmla="*/ 1466662 w 1855961"/>
                  <a:gd name="connsiteY60" fmla="*/ 4925086 h 6183517"/>
                  <a:gd name="connsiteX61" fmla="*/ 1412341 w 1855961"/>
                  <a:gd name="connsiteY61" fmla="*/ 4897925 h 6183517"/>
                  <a:gd name="connsiteX62" fmla="*/ 1385181 w 1855961"/>
                  <a:gd name="connsiteY62" fmla="*/ 4680642 h 6183517"/>
                  <a:gd name="connsiteX63" fmla="*/ 1394234 w 1855961"/>
                  <a:gd name="connsiteY63" fmla="*/ 4590107 h 6183517"/>
                  <a:gd name="connsiteX64" fmla="*/ 1303699 w 1855961"/>
                  <a:gd name="connsiteY64" fmla="*/ 4581054 h 6183517"/>
                  <a:gd name="connsiteX65" fmla="*/ 1167897 w 1855961"/>
                  <a:gd name="connsiteY65" fmla="*/ 4436198 h 6183517"/>
                  <a:gd name="connsiteX66" fmla="*/ 1140737 w 1855961"/>
                  <a:gd name="connsiteY66" fmla="*/ 4237022 h 6183517"/>
                  <a:gd name="connsiteX67" fmla="*/ 1122630 w 1855961"/>
                  <a:gd name="connsiteY67" fmla="*/ 4146488 h 6183517"/>
                  <a:gd name="connsiteX68" fmla="*/ 1059256 w 1855961"/>
                  <a:gd name="connsiteY68" fmla="*/ 4074060 h 6183517"/>
                  <a:gd name="connsiteX69" fmla="*/ 1032096 w 1855961"/>
                  <a:gd name="connsiteY69" fmla="*/ 3956365 h 6183517"/>
                  <a:gd name="connsiteX70" fmla="*/ 841973 w 1855961"/>
                  <a:gd name="connsiteY70" fmla="*/ 3811509 h 6183517"/>
                  <a:gd name="connsiteX71" fmla="*/ 706171 w 1855961"/>
                  <a:gd name="connsiteY71" fmla="*/ 3793402 h 6183517"/>
                  <a:gd name="connsiteX72" fmla="*/ 633743 w 1855961"/>
                  <a:gd name="connsiteY72" fmla="*/ 3648547 h 6183517"/>
                  <a:gd name="connsiteX73" fmla="*/ 633743 w 1855961"/>
                  <a:gd name="connsiteY73" fmla="*/ 3530852 h 6183517"/>
                  <a:gd name="connsiteX74" fmla="*/ 579422 w 1855961"/>
                  <a:gd name="connsiteY74" fmla="*/ 3413157 h 6183517"/>
                  <a:gd name="connsiteX75" fmla="*/ 570369 w 1855961"/>
                  <a:gd name="connsiteY75" fmla="*/ 3259248 h 6183517"/>
                  <a:gd name="connsiteX76" fmla="*/ 525101 w 1855961"/>
                  <a:gd name="connsiteY76" fmla="*/ 3186820 h 6183517"/>
                  <a:gd name="connsiteX77" fmla="*/ 452674 w 1855961"/>
                  <a:gd name="connsiteY77" fmla="*/ 3132499 h 6183517"/>
                  <a:gd name="connsiteX78" fmla="*/ 425513 w 1855961"/>
                  <a:gd name="connsiteY78" fmla="*/ 2951430 h 6183517"/>
                  <a:gd name="connsiteX79" fmla="*/ 389299 w 1855961"/>
                  <a:gd name="connsiteY79" fmla="*/ 2824682 h 6183517"/>
                  <a:gd name="connsiteX80" fmla="*/ 452674 w 1855961"/>
                  <a:gd name="connsiteY80" fmla="*/ 2381062 h 6183517"/>
                  <a:gd name="connsiteX81" fmla="*/ 534155 w 1855961"/>
                  <a:gd name="connsiteY81" fmla="*/ 1910282 h 6183517"/>
                  <a:gd name="connsiteX82" fmla="*/ 525101 w 1855961"/>
                  <a:gd name="connsiteY82" fmla="*/ 1593410 h 6183517"/>
                  <a:gd name="connsiteX83" fmla="*/ 525101 w 1855961"/>
                  <a:gd name="connsiteY83" fmla="*/ 1412341 h 6183517"/>
                  <a:gd name="connsiteX84" fmla="*/ 642797 w 1855961"/>
                  <a:gd name="connsiteY84" fmla="*/ 1231272 h 6183517"/>
                  <a:gd name="connsiteX85" fmla="*/ 751438 w 1855961"/>
                  <a:gd name="connsiteY85" fmla="*/ 959668 h 6183517"/>
                  <a:gd name="connsiteX86" fmla="*/ 751438 w 1855961"/>
                  <a:gd name="connsiteY86" fmla="*/ 841973 h 6183517"/>
                  <a:gd name="connsiteX87" fmla="*/ 887240 w 1855961"/>
                  <a:gd name="connsiteY87" fmla="*/ 724278 h 6183517"/>
                  <a:gd name="connsiteX88" fmla="*/ 878187 w 1855961"/>
                  <a:gd name="connsiteY88" fmla="*/ 534155 h 6183517"/>
                  <a:gd name="connsiteX89" fmla="*/ 986828 w 1855961"/>
                  <a:gd name="connsiteY89" fmla="*/ 479834 h 6183517"/>
                  <a:gd name="connsiteX90" fmla="*/ 1013989 w 1855961"/>
                  <a:gd name="connsiteY90" fmla="*/ 316872 h 6183517"/>
                  <a:gd name="connsiteX91" fmla="*/ 1068309 w 1855961"/>
                  <a:gd name="connsiteY91" fmla="*/ 162963 h 6183517"/>
                  <a:gd name="connsiteX92" fmla="*/ 1013989 w 1855961"/>
                  <a:gd name="connsiteY92" fmla="*/ 0 h 618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855961" h="6183517">
                    <a:moveTo>
                      <a:pt x="1013989" y="0"/>
                    </a:moveTo>
                    <a:lnTo>
                      <a:pt x="271604" y="18107"/>
                    </a:lnTo>
                    <a:lnTo>
                      <a:pt x="271604" y="153909"/>
                    </a:lnTo>
                    <a:lnTo>
                      <a:pt x="325925" y="289711"/>
                    </a:lnTo>
                    <a:lnTo>
                      <a:pt x="416460" y="470781"/>
                    </a:lnTo>
                    <a:lnTo>
                      <a:pt x="416460" y="651850"/>
                    </a:lnTo>
                    <a:lnTo>
                      <a:pt x="362139" y="679010"/>
                    </a:lnTo>
                    <a:lnTo>
                      <a:pt x="389299" y="715224"/>
                    </a:lnTo>
                    <a:lnTo>
                      <a:pt x="362139" y="869133"/>
                    </a:lnTo>
                    <a:lnTo>
                      <a:pt x="316872" y="914400"/>
                    </a:lnTo>
                    <a:lnTo>
                      <a:pt x="307818" y="968721"/>
                    </a:lnTo>
                    <a:lnTo>
                      <a:pt x="126749" y="995882"/>
                    </a:lnTo>
                    <a:lnTo>
                      <a:pt x="126749" y="995882"/>
                    </a:lnTo>
                    <a:lnTo>
                      <a:pt x="199177" y="1122630"/>
                    </a:lnTo>
                    <a:lnTo>
                      <a:pt x="226337" y="1321806"/>
                    </a:lnTo>
                    <a:lnTo>
                      <a:pt x="253497" y="1439501"/>
                    </a:lnTo>
                    <a:lnTo>
                      <a:pt x="235391" y="1566250"/>
                    </a:lnTo>
                    <a:lnTo>
                      <a:pt x="126749" y="1810693"/>
                    </a:lnTo>
                    <a:lnTo>
                      <a:pt x="72428" y="2046084"/>
                    </a:lnTo>
                    <a:lnTo>
                      <a:pt x="0" y="2317688"/>
                    </a:lnTo>
                    <a:lnTo>
                      <a:pt x="54321" y="2525917"/>
                    </a:lnTo>
                    <a:lnTo>
                      <a:pt x="117696" y="2652666"/>
                    </a:lnTo>
                    <a:lnTo>
                      <a:pt x="108642" y="2770361"/>
                    </a:lnTo>
                    <a:lnTo>
                      <a:pt x="72428" y="2869949"/>
                    </a:lnTo>
                    <a:lnTo>
                      <a:pt x="108642" y="2906163"/>
                    </a:lnTo>
                    <a:lnTo>
                      <a:pt x="181070" y="3051018"/>
                    </a:lnTo>
                    <a:lnTo>
                      <a:pt x="217284" y="3232088"/>
                    </a:lnTo>
                    <a:lnTo>
                      <a:pt x="253497" y="3349783"/>
                    </a:lnTo>
                    <a:lnTo>
                      <a:pt x="398353" y="3431264"/>
                    </a:lnTo>
                    <a:lnTo>
                      <a:pt x="362139" y="3530852"/>
                    </a:lnTo>
                    <a:lnTo>
                      <a:pt x="362139" y="3757189"/>
                    </a:lnTo>
                    <a:lnTo>
                      <a:pt x="398353" y="3920151"/>
                    </a:lnTo>
                    <a:lnTo>
                      <a:pt x="479834" y="4083113"/>
                    </a:lnTo>
                    <a:lnTo>
                      <a:pt x="606583" y="4209862"/>
                    </a:lnTo>
                    <a:lnTo>
                      <a:pt x="688064" y="4463359"/>
                    </a:lnTo>
                    <a:lnTo>
                      <a:pt x="751438" y="4680642"/>
                    </a:lnTo>
                    <a:lnTo>
                      <a:pt x="769545" y="4816444"/>
                    </a:lnTo>
                    <a:lnTo>
                      <a:pt x="968721" y="4934139"/>
                    </a:lnTo>
                    <a:lnTo>
                      <a:pt x="1059256" y="5069941"/>
                    </a:lnTo>
                    <a:lnTo>
                      <a:pt x="1195058" y="5251010"/>
                    </a:lnTo>
                    <a:lnTo>
                      <a:pt x="1321806" y="5323438"/>
                    </a:lnTo>
                    <a:lnTo>
                      <a:pt x="1394234" y="5432080"/>
                    </a:lnTo>
                    <a:lnTo>
                      <a:pt x="1466662" y="5549775"/>
                    </a:lnTo>
                    <a:lnTo>
                      <a:pt x="1457608" y="5739897"/>
                    </a:lnTo>
                    <a:lnTo>
                      <a:pt x="1448555" y="5839486"/>
                    </a:lnTo>
                    <a:lnTo>
                      <a:pt x="1557197" y="5875699"/>
                    </a:lnTo>
                    <a:lnTo>
                      <a:pt x="1566250" y="6038662"/>
                    </a:lnTo>
                    <a:lnTo>
                      <a:pt x="1584357" y="6056769"/>
                    </a:lnTo>
                    <a:lnTo>
                      <a:pt x="1584357" y="6102036"/>
                    </a:lnTo>
                    <a:lnTo>
                      <a:pt x="1511929" y="6102036"/>
                    </a:lnTo>
                    <a:lnTo>
                      <a:pt x="1511929" y="6138250"/>
                    </a:lnTo>
                    <a:lnTo>
                      <a:pt x="1566250" y="6183517"/>
                    </a:lnTo>
                    <a:lnTo>
                      <a:pt x="1647731" y="6147303"/>
                    </a:lnTo>
                    <a:lnTo>
                      <a:pt x="1819747" y="5984341"/>
                    </a:lnTo>
                    <a:lnTo>
                      <a:pt x="1810694" y="5884753"/>
                    </a:lnTo>
                    <a:lnTo>
                      <a:pt x="1855961" y="5748951"/>
                    </a:lnTo>
                    <a:lnTo>
                      <a:pt x="1810694" y="5613149"/>
                    </a:lnTo>
                    <a:lnTo>
                      <a:pt x="1729212" y="5368705"/>
                    </a:lnTo>
                    <a:lnTo>
                      <a:pt x="1674892" y="5178583"/>
                    </a:lnTo>
                    <a:lnTo>
                      <a:pt x="1584357" y="5042781"/>
                    </a:lnTo>
                    <a:lnTo>
                      <a:pt x="1466662" y="4925086"/>
                    </a:lnTo>
                    <a:lnTo>
                      <a:pt x="1412341" y="4897925"/>
                    </a:lnTo>
                    <a:lnTo>
                      <a:pt x="1385181" y="4680642"/>
                    </a:lnTo>
                    <a:lnTo>
                      <a:pt x="1394234" y="4590107"/>
                    </a:lnTo>
                    <a:lnTo>
                      <a:pt x="1303699" y="4581054"/>
                    </a:lnTo>
                    <a:lnTo>
                      <a:pt x="1167897" y="4436198"/>
                    </a:lnTo>
                    <a:lnTo>
                      <a:pt x="1140737" y="4237022"/>
                    </a:lnTo>
                    <a:lnTo>
                      <a:pt x="1122630" y="4146488"/>
                    </a:lnTo>
                    <a:lnTo>
                      <a:pt x="1059256" y="4074060"/>
                    </a:lnTo>
                    <a:lnTo>
                      <a:pt x="1032096" y="3956365"/>
                    </a:lnTo>
                    <a:lnTo>
                      <a:pt x="841973" y="3811509"/>
                    </a:lnTo>
                    <a:lnTo>
                      <a:pt x="706171" y="3793402"/>
                    </a:lnTo>
                    <a:lnTo>
                      <a:pt x="633743" y="3648547"/>
                    </a:lnTo>
                    <a:lnTo>
                      <a:pt x="633743" y="3530852"/>
                    </a:lnTo>
                    <a:lnTo>
                      <a:pt x="579422" y="3413157"/>
                    </a:lnTo>
                    <a:lnTo>
                      <a:pt x="570369" y="3259248"/>
                    </a:lnTo>
                    <a:lnTo>
                      <a:pt x="525101" y="3186820"/>
                    </a:lnTo>
                    <a:lnTo>
                      <a:pt x="452674" y="3132499"/>
                    </a:lnTo>
                    <a:lnTo>
                      <a:pt x="425513" y="2951430"/>
                    </a:lnTo>
                    <a:lnTo>
                      <a:pt x="389299" y="2824682"/>
                    </a:lnTo>
                    <a:lnTo>
                      <a:pt x="452674" y="2381062"/>
                    </a:lnTo>
                    <a:lnTo>
                      <a:pt x="534155" y="1910282"/>
                    </a:lnTo>
                    <a:lnTo>
                      <a:pt x="525101" y="1593410"/>
                    </a:lnTo>
                    <a:lnTo>
                      <a:pt x="525101" y="1412341"/>
                    </a:lnTo>
                    <a:lnTo>
                      <a:pt x="642797" y="1231272"/>
                    </a:lnTo>
                    <a:lnTo>
                      <a:pt x="751438" y="959668"/>
                    </a:lnTo>
                    <a:lnTo>
                      <a:pt x="751438" y="841973"/>
                    </a:lnTo>
                    <a:lnTo>
                      <a:pt x="887240" y="724278"/>
                    </a:lnTo>
                    <a:lnTo>
                      <a:pt x="878187" y="534155"/>
                    </a:lnTo>
                    <a:lnTo>
                      <a:pt x="986828" y="479834"/>
                    </a:lnTo>
                    <a:lnTo>
                      <a:pt x="1013989" y="316872"/>
                    </a:lnTo>
                    <a:lnTo>
                      <a:pt x="1068309" y="162963"/>
                    </a:lnTo>
                    <a:lnTo>
                      <a:pt x="1013989" y="0"/>
                    </a:lnTo>
                    <a:close/>
                  </a:path>
                </a:pathLst>
              </a:cu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5024673" y="3612333"/>
                <a:ext cx="543208" cy="851025"/>
              </a:xfrm>
              <a:custGeom>
                <a:avLst/>
                <a:gdLst>
                  <a:gd name="connsiteX0" fmla="*/ 0 w 543208"/>
                  <a:gd name="connsiteY0" fmla="*/ 0 h 851025"/>
                  <a:gd name="connsiteX1" fmla="*/ 534155 w 543208"/>
                  <a:gd name="connsiteY1" fmla="*/ 0 h 851025"/>
                  <a:gd name="connsiteX2" fmla="*/ 543208 w 543208"/>
                  <a:gd name="connsiteY2" fmla="*/ 851025 h 851025"/>
                </a:gdLst>
                <a:ahLst/>
                <a:cxnLst>
                  <a:cxn ang="0">
                    <a:pos x="connsiteX0" y="connsiteY0"/>
                  </a:cxn>
                  <a:cxn ang="0">
                    <a:pos x="connsiteX1" y="connsiteY1"/>
                  </a:cxn>
                  <a:cxn ang="0">
                    <a:pos x="connsiteX2" y="connsiteY2"/>
                  </a:cxn>
                </a:cxnLst>
                <a:rect l="l" t="t" r="r" b="b"/>
                <a:pathLst>
                  <a:path w="543208" h="851025">
                    <a:moveTo>
                      <a:pt x="0" y="0"/>
                    </a:moveTo>
                    <a:lnTo>
                      <a:pt x="534155" y="0"/>
                    </a:lnTo>
                    <a:cubicBezTo>
                      <a:pt x="537173" y="283675"/>
                      <a:pt x="540190" y="567350"/>
                      <a:pt x="543208" y="851025"/>
                    </a:cubicBez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Freeform 6"/>
              <p:cNvSpPr/>
              <p:nvPr/>
            </p:nvSpPr>
            <p:spPr>
              <a:xfrm>
                <a:off x="5585988" y="516048"/>
                <a:ext cx="706170" cy="45267"/>
              </a:xfrm>
              <a:custGeom>
                <a:avLst/>
                <a:gdLst>
                  <a:gd name="connsiteX0" fmla="*/ 706170 w 706170"/>
                  <a:gd name="connsiteY0" fmla="*/ 0 h 45267"/>
                  <a:gd name="connsiteX1" fmla="*/ 0 w 706170"/>
                  <a:gd name="connsiteY1" fmla="*/ 45267 h 45267"/>
                </a:gdLst>
                <a:ahLst/>
                <a:cxnLst>
                  <a:cxn ang="0">
                    <a:pos x="connsiteX0" y="connsiteY0"/>
                  </a:cxn>
                  <a:cxn ang="0">
                    <a:pos x="connsiteX1" y="connsiteY1"/>
                  </a:cxn>
                </a:cxnLst>
                <a:rect l="l" t="t" r="r" b="b"/>
                <a:pathLst>
                  <a:path w="706170" h="45267">
                    <a:moveTo>
                      <a:pt x="706170" y="0"/>
                    </a:moveTo>
                    <a:lnTo>
                      <a:pt x="0" y="45267"/>
                    </a:ln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8" name="Straight Connector 7"/>
              <p:cNvCxnSpPr>
                <a:stCxn id="11" idx="39"/>
                <a:endCxn id="5" idx="53"/>
              </p:cNvCxnSpPr>
              <p:nvPr/>
            </p:nvCxnSpPr>
            <p:spPr>
              <a:xfrm rot="20580000" flipH="1" flipV="1">
                <a:off x="6548694" y="6446601"/>
                <a:ext cx="917802" cy="1271218"/>
              </a:xfrm>
              <a:prstGeom prst="line">
                <a:avLst/>
              </a:prstGeom>
              <a:ln>
                <a:noFill/>
              </a:ln>
            </p:spPr>
            <p:style>
              <a:lnRef idx="1">
                <a:schemeClr val="accent1"/>
              </a:lnRef>
              <a:fillRef idx="0">
                <a:schemeClr val="accent1"/>
              </a:fillRef>
              <a:effectRef idx="0">
                <a:schemeClr val="accent1"/>
              </a:effectRef>
              <a:fontRef idx="minor">
                <a:schemeClr val="tx1"/>
              </a:fontRef>
            </p:style>
          </p:cxnSp>
        </p:grpSp>
        <p:grpSp>
          <p:nvGrpSpPr>
            <p:cNvPr id="20" name="Group 11"/>
            <p:cNvGrpSpPr/>
            <p:nvPr/>
          </p:nvGrpSpPr>
          <p:grpSpPr>
            <a:xfrm rot="1020000">
              <a:off x="279356" y="1122205"/>
              <a:ext cx="1526445" cy="3452924"/>
              <a:chOff x="10497493" y="-227091"/>
              <a:chExt cx="2625505" cy="5939073"/>
            </a:xfrm>
            <a:solidFill>
              <a:schemeClr val="tx1">
                <a:lumMod val="75000"/>
                <a:lumOff val="25000"/>
                <a:alpha val="60000"/>
              </a:schemeClr>
            </a:solidFill>
          </p:grpSpPr>
          <p:sp>
            <p:nvSpPr>
              <p:cNvPr id="13" name="Freeform 12"/>
              <p:cNvSpPr/>
              <p:nvPr/>
            </p:nvSpPr>
            <p:spPr>
              <a:xfrm>
                <a:off x="10497493" y="-754"/>
                <a:ext cx="461727" cy="525101"/>
              </a:xfrm>
              <a:custGeom>
                <a:avLst/>
                <a:gdLst>
                  <a:gd name="connsiteX0" fmla="*/ 461727 w 461727"/>
                  <a:gd name="connsiteY0" fmla="*/ 81481 h 525101"/>
                  <a:gd name="connsiteX1" fmla="*/ 289711 w 461727"/>
                  <a:gd name="connsiteY1" fmla="*/ 99588 h 525101"/>
                  <a:gd name="connsiteX2" fmla="*/ 0 w 461727"/>
                  <a:gd name="connsiteY2" fmla="*/ 0 h 525101"/>
                  <a:gd name="connsiteX3" fmla="*/ 36214 w 461727"/>
                  <a:gd name="connsiteY3" fmla="*/ 144855 h 525101"/>
                  <a:gd name="connsiteX4" fmla="*/ 126749 w 461727"/>
                  <a:gd name="connsiteY4" fmla="*/ 416459 h 525101"/>
                  <a:gd name="connsiteX5" fmla="*/ 153909 w 461727"/>
                  <a:gd name="connsiteY5" fmla="*/ 525101 h 525101"/>
                  <a:gd name="connsiteX6" fmla="*/ 443620 w 461727"/>
                  <a:gd name="connsiteY6" fmla="*/ 516047 h 525101"/>
                  <a:gd name="connsiteX7" fmla="*/ 425513 w 461727"/>
                  <a:gd name="connsiteY7" fmla="*/ 289711 h 525101"/>
                  <a:gd name="connsiteX8" fmla="*/ 461727 w 461727"/>
                  <a:gd name="connsiteY8" fmla="*/ 153909 h 525101"/>
                  <a:gd name="connsiteX9" fmla="*/ 461727 w 461727"/>
                  <a:gd name="connsiteY9" fmla="*/ 81481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727" h="525101">
                    <a:moveTo>
                      <a:pt x="461727" y="81481"/>
                    </a:moveTo>
                    <a:lnTo>
                      <a:pt x="289711" y="99588"/>
                    </a:lnTo>
                    <a:lnTo>
                      <a:pt x="0" y="0"/>
                    </a:lnTo>
                    <a:lnTo>
                      <a:pt x="36214" y="144855"/>
                    </a:lnTo>
                    <a:lnTo>
                      <a:pt x="126749" y="416459"/>
                    </a:lnTo>
                    <a:lnTo>
                      <a:pt x="153909" y="525101"/>
                    </a:lnTo>
                    <a:lnTo>
                      <a:pt x="443620" y="516047"/>
                    </a:lnTo>
                    <a:lnTo>
                      <a:pt x="425513" y="289711"/>
                    </a:lnTo>
                    <a:lnTo>
                      <a:pt x="461727" y="153909"/>
                    </a:lnTo>
                    <a:lnTo>
                      <a:pt x="461727" y="81481"/>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10515600" y="533400"/>
                <a:ext cx="461727" cy="1448555"/>
              </a:xfrm>
              <a:custGeom>
                <a:avLst/>
                <a:gdLst>
                  <a:gd name="connsiteX0" fmla="*/ 416459 w 461727"/>
                  <a:gd name="connsiteY0" fmla="*/ 0 h 1448555"/>
                  <a:gd name="connsiteX1" fmla="*/ 135802 w 461727"/>
                  <a:gd name="connsiteY1" fmla="*/ 9054 h 1448555"/>
                  <a:gd name="connsiteX2" fmla="*/ 190123 w 461727"/>
                  <a:gd name="connsiteY2" fmla="*/ 253497 h 1448555"/>
                  <a:gd name="connsiteX3" fmla="*/ 181069 w 461727"/>
                  <a:gd name="connsiteY3" fmla="*/ 588475 h 1448555"/>
                  <a:gd name="connsiteX4" fmla="*/ 126749 w 461727"/>
                  <a:gd name="connsiteY4" fmla="*/ 878186 h 1448555"/>
                  <a:gd name="connsiteX5" fmla="*/ 81481 w 461727"/>
                  <a:gd name="connsiteY5" fmla="*/ 1167897 h 1448555"/>
                  <a:gd name="connsiteX6" fmla="*/ 0 w 461727"/>
                  <a:gd name="connsiteY6" fmla="*/ 1448555 h 1448555"/>
                  <a:gd name="connsiteX7" fmla="*/ 135802 w 461727"/>
                  <a:gd name="connsiteY7" fmla="*/ 1439501 h 1448555"/>
                  <a:gd name="connsiteX8" fmla="*/ 253497 w 461727"/>
                  <a:gd name="connsiteY8" fmla="*/ 1448555 h 1448555"/>
                  <a:gd name="connsiteX9" fmla="*/ 344032 w 461727"/>
                  <a:gd name="connsiteY9" fmla="*/ 1412341 h 1448555"/>
                  <a:gd name="connsiteX10" fmla="*/ 434566 w 461727"/>
                  <a:gd name="connsiteY10" fmla="*/ 1321806 h 1448555"/>
                  <a:gd name="connsiteX11" fmla="*/ 407406 w 461727"/>
                  <a:gd name="connsiteY11" fmla="*/ 1032095 h 1448555"/>
                  <a:gd name="connsiteX12" fmla="*/ 362139 w 461727"/>
                  <a:gd name="connsiteY12" fmla="*/ 860079 h 1448555"/>
                  <a:gd name="connsiteX13" fmla="*/ 389299 w 461727"/>
                  <a:gd name="connsiteY13" fmla="*/ 624689 h 1448555"/>
                  <a:gd name="connsiteX14" fmla="*/ 443620 w 461727"/>
                  <a:gd name="connsiteY14" fmla="*/ 497941 h 1448555"/>
                  <a:gd name="connsiteX15" fmla="*/ 461727 w 461727"/>
                  <a:gd name="connsiteY15" fmla="*/ 325925 h 1448555"/>
                  <a:gd name="connsiteX16" fmla="*/ 452673 w 461727"/>
                  <a:gd name="connsiteY16" fmla="*/ 208230 h 1448555"/>
                  <a:gd name="connsiteX17" fmla="*/ 416459 w 461727"/>
                  <a:gd name="connsiteY17" fmla="*/ 0 h 144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1727" h="1448555">
                    <a:moveTo>
                      <a:pt x="416459" y="0"/>
                    </a:moveTo>
                    <a:lnTo>
                      <a:pt x="135802" y="9054"/>
                    </a:lnTo>
                    <a:lnTo>
                      <a:pt x="190123" y="253497"/>
                    </a:lnTo>
                    <a:lnTo>
                      <a:pt x="181069" y="588475"/>
                    </a:lnTo>
                    <a:lnTo>
                      <a:pt x="126749" y="878186"/>
                    </a:lnTo>
                    <a:lnTo>
                      <a:pt x="81481" y="1167897"/>
                    </a:lnTo>
                    <a:lnTo>
                      <a:pt x="0" y="1448555"/>
                    </a:lnTo>
                    <a:lnTo>
                      <a:pt x="135802" y="1439501"/>
                    </a:lnTo>
                    <a:lnTo>
                      <a:pt x="253497" y="1448555"/>
                    </a:lnTo>
                    <a:lnTo>
                      <a:pt x="344032" y="1412341"/>
                    </a:lnTo>
                    <a:lnTo>
                      <a:pt x="434566" y="1321806"/>
                    </a:lnTo>
                    <a:lnTo>
                      <a:pt x="407406" y="1032095"/>
                    </a:lnTo>
                    <a:lnTo>
                      <a:pt x="362139" y="860079"/>
                    </a:lnTo>
                    <a:lnTo>
                      <a:pt x="389299" y="624689"/>
                    </a:lnTo>
                    <a:lnTo>
                      <a:pt x="443620" y="497941"/>
                    </a:lnTo>
                    <a:lnTo>
                      <a:pt x="461727" y="325925"/>
                    </a:lnTo>
                    <a:lnTo>
                      <a:pt x="452673" y="208230"/>
                    </a:lnTo>
                    <a:lnTo>
                      <a:pt x="416459"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10560867" y="2488951"/>
                <a:ext cx="1647731" cy="2507810"/>
              </a:xfrm>
              <a:custGeom>
                <a:avLst/>
                <a:gdLst>
                  <a:gd name="connsiteX0" fmla="*/ 443620 w 1683945"/>
                  <a:gd name="connsiteY0" fmla="*/ 0 h 3141553"/>
                  <a:gd name="connsiteX1" fmla="*/ 280658 w 1683945"/>
                  <a:gd name="connsiteY1" fmla="*/ 135802 h 3141553"/>
                  <a:gd name="connsiteX2" fmla="*/ 0 w 1683945"/>
                  <a:gd name="connsiteY2" fmla="*/ 126749 h 3141553"/>
                  <a:gd name="connsiteX3" fmla="*/ 45268 w 1683945"/>
                  <a:gd name="connsiteY3" fmla="*/ 371192 h 3141553"/>
                  <a:gd name="connsiteX4" fmla="*/ 72428 w 1683945"/>
                  <a:gd name="connsiteY4" fmla="*/ 443620 h 3141553"/>
                  <a:gd name="connsiteX5" fmla="*/ 54321 w 1683945"/>
                  <a:gd name="connsiteY5" fmla="*/ 534155 h 3141553"/>
                  <a:gd name="connsiteX6" fmla="*/ 99589 w 1683945"/>
                  <a:gd name="connsiteY6" fmla="*/ 633743 h 3141553"/>
                  <a:gd name="connsiteX7" fmla="*/ 36214 w 1683945"/>
                  <a:gd name="connsiteY7" fmla="*/ 986828 h 3141553"/>
                  <a:gd name="connsiteX8" fmla="*/ 36214 w 1683945"/>
                  <a:gd name="connsiteY8" fmla="*/ 1077362 h 3141553"/>
                  <a:gd name="connsiteX9" fmla="*/ 190123 w 1683945"/>
                  <a:gd name="connsiteY9" fmla="*/ 1321806 h 3141553"/>
                  <a:gd name="connsiteX10" fmla="*/ 190123 w 1683945"/>
                  <a:gd name="connsiteY10" fmla="*/ 1475715 h 3141553"/>
                  <a:gd name="connsiteX11" fmla="*/ 208230 w 1683945"/>
                  <a:gd name="connsiteY11" fmla="*/ 1593410 h 3141553"/>
                  <a:gd name="connsiteX12" fmla="*/ 516048 w 1683945"/>
                  <a:gd name="connsiteY12" fmla="*/ 1982709 h 3141553"/>
                  <a:gd name="connsiteX13" fmla="*/ 597529 w 1683945"/>
                  <a:gd name="connsiteY13" fmla="*/ 1865014 h 3141553"/>
                  <a:gd name="connsiteX14" fmla="*/ 697117 w 1683945"/>
                  <a:gd name="connsiteY14" fmla="*/ 1910281 h 3141553"/>
                  <a:gd name="connsiteX15" fmla="*/ 606583 w 1683945"/>
                  <a:gd name="connsiteY15" fmla="*/ 1946495 h 3141553"/>
                  <a:gd name="connsiteX16" fmla="*/ 606583 w 1683945"/>
                  <a:gd name="connsiteY16" fmla="*/ 2009869 h 3141553"/>
                  <a:gd name="connsiteX17" fmla="*/ 606583 w 1683945"/>
                  <a:gd name="connsiteY17" fmla="*/ 2109458 h 3141553"/>
                  <a:gd name="connsiteX18" fmla="*/ 606583 w 1683945"/>
                  <a:gd name="connsiteY18" fmla="*/ 2236206 h 3141553"/>
                  <a:gd name="connsiteX19" fmla="*/ 769545 w 1683945"/>
                  <a:gd name="connsiteY19" fmla="*/ 2353901 h 3141553"/>
                  <a:gd name="connsiteX20" fmla="*/ 733331 w 1683945"/>
                  <a:gd name="connsiteY20" fmla="*/ 2498757 h 3141553"/>
                  <a:gd name="connsiteX21" fmla="*/ 1077363 w 1683945"/>
                  <a:gd name="connsiteY21" fmla="*/ 2924269 h 3141553"/>
                  <a:gd name="connsiteX22" fmla="*/ 1149791 w 1683945"/>
                  <a:gd name="connsiteY22" fmla="*/ 2951430 h 3141553"/>
                  <a:gd name="connsiteX23" fmla="*/ 1321806 w 1683945"/>
                  <a:gd name="connsiteY23" fmla="*/ 3041964 h 3141553"/>
                  <a:gd name="connsiteX24" fmla="*/ 1466662 w 1683945"/>
                  <a:gd name="connsiteY24" fmla="*/ 3141553 h 3141553"/>
                  <a:gd name="connsiteX25" fmla="*/ 1575303 w 1683945"/>
                  <a:gd name="connsiteY25" fmla="*/ 3123446 h 3141553"/>
                  <a:gd name="connsiteX26" fmla="*/ 1683945 w 1683945"/>
                  <a:gd name="connsiteY26" fmla="*/ 3060071 h 3141553"/>
                  <a:gd name="connsiteX27" fmla="*/ 1629624 w 1683945"/>
                  <a:gd name="connsiteY27" fmla="*/ 2969537 h 3141553"/>
                  <a:gd name="connsiteX28" fmla="*/ 1493822 w 1683945"/>
                  <a:gd name="connsiteY28" fmla="*/ 2924269 h 3141553"/>
                  <a:gd name="connsiteX29" fmla="*/ 1348967 w 1683945"/>
                  <a:gd name="connsiteY29" fmla="*/ 2815628 h 3141553"/>
                  <a:gd name="connsiteX30" fmla="*/ 1231272 w 1683945"/>
                  <a:gd name="connsiteY30" fmla="*/ 2516863 h 3141553"/>
                  <a:gd name="connsiteX31" fmla="*/ 986828 w 1683945"/>
                  <a:gd name="connsiteY31" fmla="*/ 2227153 h 3141553"/>
                  <a:gd name="connsiteX32" fmla="*/ 851026 w 1683945"/>
                  <a:gd name="connsiteY32" fmla="*/ 2000816 h 3141553"/>
                  <a:gd name="connsiteX33" fmla="*/ 706171 w 1683945"/>
                  <a:gd name="connsiteY33" fmla="*/ 1874067 h 3141553"/>
                  <a:gd name="connsiteX34" fmla="*/ 733331 w 1683945"/>
                  <a:gd name="connsiteY34" fmla="*/ 1611517 h 3141553"/>
                  <a:gd name="connsiteX35" fmla="*/ 706171 w 1683945"/>
                  <a:gd name="connsiteY35" fmla="*/ 1539089 h 3141553"/>
                  <a:gd name="connsiteX36" fmla="*/ 642797 w 1683945"/>
                  <a:gd name="connsiteY36" fmla="*/ 1412341 h 3141553"/>
                  <a:gd name="connsiteX37" fmla="*/ 597529 w 1683945"/>
                  <a:gd name="connsiteY37" fmla="*/ 1131683 h 3141553"/>
                  <a:gd name="connsiteX38" fmla="*/ 561315 w 1683945"/>
                  <a:gd name="connsiteY38" fmla="*/ 950614 h 3141553"/>
                  <a:gd name="connsiteX39" fmla="*/ 470781 w 1683945"/>
                  <a:gd name="connsiteY39" fmla="*/ 1032095 h 3141553"/>
                  <a:gd name="connsiteX40" fmla="*/ 497941 w 1683945"/>
                  <a:gd name="connsiteY40" fmla="*/ 1195058 h 3141553"/>
                  <a:gd name="connsiteX41" fmla="*/ 380246 w 1683945"/>
                  <a:gd name="connsiteY41" fmla="*/ 1186004 h 3141553"/>
                  <a:gd name="connsiteX42" fmla="*/ 280658 w 1683945"/>
                  <a:gd name="connsiteY42" fmla="*/ 995881 h 3141553"/>
                  <a:gd name="connsiteX43" fmla="*/ 190123 w 1683945"/>
                  <a:gd name="connsiteY43" fmla="*/ 796705 h 3141553"/>
                  <a:gd name="connsiteX44" fmla="*/ 99589 w 1683945"/>
                  <a:gd name="connsiteY44" fmla="*/ 633743 h 3141553"/>
                  <a:gd name="connsiteX0" fmla="*/ 280658 w 1683945"/>
                  <a:gd name="connsiteY0" fmla="*/ 9053 h 3014804"/>
                  <a:gd name="connsiteX1" fmla="*/ 0 w 1683945"/>
                  <a:gd name="connsiteY1" fmla="*/ 0 h 3014804"/>
                  <a:gd name="connsiteX2" fmla="*/ 45268 w 1683945"/>
                  <a:gd name="connsiteY2" fmla="*/ 244443 h 3014804"/>
                  <a:gd name="connsiteX3" fmla="*/ 72428 w 1683945"/>
                  <a:gd name="connsiteY3" fmla="*/ 316871 h 3014804"/>
                  <a:gd name="connsiteX4" fmla="*/ 54321 w 1683945"/>
                  <a:gd name="connsiteY4" fmla="*/ 407406 h 3014804"/>
                  <a:gd name="connsiteX5" fmla="*/ 99589 w 1683945"/>
                  <a:gd name="connsiteY5" fmla="*/ 506994 h 3014804"/>
                  <a:gd name="connsiteX6" fmla="*/ 36214 w 1683945"/>
                  <a:gd name="connsiteY6" fmla="*/ 860079 h 3014804"/>
                  <a:gd name="connsiteX7" fmla="*/ 36214 w 1683945"/>
                  <a:gd name="connsiteY7" fmla="*/ 950613 h 3014804"/>
                  <a:gd name="connsiteX8" fmla="*/ 190123 w 1683945"/>
                  <a:gd name="connsiteY8" fmla="*/ 1195057 h 3014804"/>
                  <a:gd name="connsiteX9" fmla="*/ 190123 w 1683945"/>
                  <a:gd name="connsiteY9" fmla="*/ 1348966 h 3014804"/>
                  <a:gd name="connsiteX10" fmla="*/ 208230 w 1683945"/>
                  <a:gd name="connsiteY10" fmla="*/ 1466661 h 3014804"/>
                  <a:gd name="connsiteX11" fmla="*/ 516048 w 1683945"/>
                  <a:gd name="connsiteY11" fmla="*/ 1855960 h 3014804"/>
                  <a:gd name="connsiteX12" fmla="*/ 597529 w 1683945"/>
                  <a:gd name="connsiteY12" fmla="*/ 1738265 h 3014804"/>
                  <a:gd name="connsiteX13" fmla="*/ 697117 w 1683945"/>
                  <a:gd name="connsiteY13" fmla="*/ 1783532 h 3014804"/>
                  <a:gd name="connsiteX14" fmla="*/ 606583 w 1683945"/>
                  <a:gd name="connsiteY14" fmla="*/ 1819746 h 3014804"/>
                  <a:gd name="connsiteX15" fmla="*/ 606583 w 1683945"/>
                  <a:gd name="connsiteY15" fmla="*/ 1883120 h 3014804"/>
                  <a:gd name="connsiteX16" fmla="*/ 606583 w 1683945"/>
                  <a:gd name="connsiteY16" fmla="*/ 1982709 h 3014804"/>
                  <a:gd name="connsiteX17" fmla="*/ 606583 w 1683945"/>
                  <a:gd name="connsiteY17" fmla="*/ 2109457 h 3014804"/>
                  <a:gd name="connsiteX18" fmla="*/ 769545 w 1683945"/>
                  <a:gd name="connsiteY18" fmla="*/ 2227152 h 3014804"/>
                  <a:gd name="connsiteX19" fmla="*/ 733331 w 1683945"/>
                  <a:gd name="connsiteY19" fmla="*/ 2372008 h 3014804"/>
                  <a:gd name="connsiteX20" fmla="*/ 1077363 w 1683945"/>
                  <a:gd name="connsiteY20" fmla="*/ 2797520 h 3014804"/>
                  <a:gd name="connsiteX21" fmla="*/ 1149791 w 1683945"/>
                  <a:gd name="connsiteY21" fmla="*/ 2824681 h 3014804"/>
                  <a:gd name="connsiteX22" fmla="*/ 1321806 w 1683945"/>
                  <a:gd name="connsiteY22" fmla="*/ 2915215 h 3014804"/>
                  <a:gd name="connsiteX23" fmla="*/ 1466662 w 1683945"/>
                  <a:gd name="connsiteY23" fmla="*/ 3014804 h 3014804"/>
                  <a:gd name="connsiteX24" fmla="*/ 1575303 w 1683945"/>
                  <a:gd name="connsiteY24" fmla="*/ 2996697 h 3014804"/>
                  <a:gd name="connsiteX25" fmla="*/ 1683945 w 1683945"/>
                  <a:gd name="connsiteY25" fmla="*/ 2933322 h 3014804"/>
                  <a:gd name="connsiteX26" fmla="*/ 1629624 w 1683945"/>
                  <a:gd name="connsiteY26" fmla="*/ 2842788 h 3014804"/>
                  <a:gd name="connsiteX27" fmla="*/ 1493822 w 1683945"/>
                  <a:gd name="connsiteY27" fmla="*/ 2797520 h 3014804"/>
                  <a:gd name="connsiteX28" fmla="*/ 1348967 w 1683945"/>
                  <a:gd name="connsiteY28" fmla="*/ 2688879 h 3014804"/>
                  <a:gd name="connsiteX29" fmla="*/ 1231272 w 1683945"/>
                  <a:gd name="connsiteY29" fmla="*/ 2390114 h 3014804"/>
                  <a:gd name="connsiteX30" fmla="*/ 986828 w 1683945"/>
                  <a:gd name="connsiteY30" fmla="*/ 2100404 h 3014804"/>
                  <a:gd name="connsiteX31" fmla="*/ 851026 w 1683945"/>
                  <a:gd name="connsiteY31" fmla="*/ 1874067 h 3014804"/>
                  <a:gd name="connsiteX32" fmla="*/ 706171 w 1683945"/>
                  <a:gd name="connsiteY32" fmla="*/ 1747318 h 3014804"/>
                  <a:gd name="connsiteX33" fmla="*/ 733331 w 1683945"/>
                  <a:gd name="connsiteY33" fmla="*/ 1484768 h 3014804"/>
                  <a:gd name="connsiteX34" fmla="*/ 706171 w 1683945"/>
                  <a:gd name="connsiteY34" fmla="*/ 1412340 h 3014804"/>
                  <a:gd name="connsiteX35" fmla="*/ 642797 w 1683945"/>
                  <a:gd name="connsiteY35" fmla="*/ 1285592 h 3014804"/>
                  <a:gd name="connsiteX36" fmla="*/ 597529 w 1683945"/>
                  <a:gd name="connsiteY36" fmla="*/ 1004934 h 3014804"/>
                  <a:gd name="connsiteX37" fmla="*/ 561315 w 1683945"/>
                  <a:gd name="connsiteY37" fmla="*/ 823865 h 3014804"/>
                  <a:gd name="connsiteX38" fmla="*/ 470781 w 1683945"/>
                  <a:gd name="connsiteY38" fmla="*/ 905346 h 3014804"/>
                  <a:gd name="connsiteX39" fmla="*/ 497941 w 1683945"/>
                  <a:gd name="connsiteY39" fmla="*/ 1068309 h 3014804"/>
                  <a:gd name="connsiteX40" fmla="*/ 380246 w 1683945"/>
                  <a:gd name="connsiteY40" fmla="*/ 1059255 h 3014804"/>
                  <a:gd name="connsiteX41" fmla="*/ 280658 w 1683945"/>
                  <a:gd name="connsiteY41" fmla="*/ 869132 h 3014804"/>
                  <a:gd name="connsiteX42" fmla="*/ 190123 w 1683945"/>
                  <a:gd name="connsiteY42" fmla="*/ 669956 h 3014804"/>
                  <a:gd name="connsiteX43" fmla="*/ 99589 w 1683945"/>
                  <a:gd name="connsiteY43" fmla="*/ 506994 h 3014804"/>
                  <a:gd name="connsiteX0" fmla="*/ 244444 w 1647731"/>
                  <a:gd name="connsiteY0" fmla="*/ 0 h 3005751"/>
                  <a:gd name="connsiteX1" fmla="*/ 9054 w 1647731"/>
                  <a:gd name="connsiteY1" fmla="*/ 235390 h 3005751"/>
                  <a:gd name="connsiteX2" fmla="*/ 36214 w 1647731"/>
                  <a:gd name="connsiteY2" fmla="*/ 307818 h 3005751"/>
                  <a:gd name="connsiteX3" fmla="*/ 18107 w 1647731"/>
                  <a:gd name="connsiteY3" fmla="*/ 398353 h 3005751"/>
                  <a:gd name="connsiteX4" fmla="*/ 63375 w 1647731"/>
                  <a:gd name="connsiteY4" fmla="*/ 497941 h 3005751"/>
                  <a:gd name="connsiteX5" fmla="*/ 0 w 1647731"/>
                  <a:gd name="connsiteY5" fmla="*/ 851026 h 3005751"/>
                  <a:gd name="connsiteX6" fmla="*/ 0 w 1647731"/>
                  <a:gd name="connsiteY6" fmla="*/ 941560 h 3005751"/>
                  <a:gd name="connsiteX7" fmla="*/ 153909 w 1647731"/>
                  <a:gd name="connsiteY7" fmla="*/ 1186004 h 3005751"/>
                  <a:gd name="connsiteX8" fmla="*/ 153909 w 1647731"/>
                  <a:gd name="connsiteY8" fmla="*/ 1339913 h 3005751"/>
                  <a:gd name="connsiteX9" fmla="*/ 172016 w 1647731"/>
                  <a:gd name="connsiteY9" fmla="*/ 1457608 h 3005751"/>
                  <a:gd name="connsiteX10" fmla="*/ 479834 w 1647731"/>
                  <a:gd name="connsiteY10" fmla="*/ 1846907 h 3005751"/>
                  <a:gd name="connsiteX11" fmla="*/ 561315 w 1647731"/>
                  <a:gd name="connsiteY11" fmla="*/ 1729212 h 3005751"/>
                  <a:gd name="connsiteX12" fmla="*/ 660903 w 1647731"/>
                  <a:gd name="connsiteY12" fmla="*/ 1774479 h 3005751"/>
                  <a:gd name="connsiteX13" fmla="*/ 570369 w 1647731"/>
                  <a:gd name="connsiteY13" fmla="*/ 1810693 h 3005751"/>
                  <a:gd name="connsiteX14" fmla="*/ 570369 w 1647731"/>
                  <a:gd name="connsiteY14" fmla="*/ 1874067 h 3005751"/>
                  <a:gd name="connsiteX15" fmla="*/ 570369 w 1647731"/>
                  <a:gd name="connsiteY15" fmla="*/ 1973656 h 3005751"/>
                  <a:gd name="connsiteX16" fmla="*/ 570369 w 1647731"/>
                  <a:gd name="connsiteY16" fmla="*/ 2100404 h 3005751"/>
                  <a:gd name="connsiteX17" fmla="*/ 733331 w 1647731"/>
                  <a:gd name="connsiteY17" fmla="*/ 2218099 h 3005751"/>
                  <a:gd name="connsiteX18" fmla="*/ 697117 w 1647731"/>
                  <a:gd name="connsiteY18" fmla="*/ 2362955 h 3005751"/>
                  <a:gd name="connsiteX19" fmla="*/ 1041149 w 1647731"/>
                  <a:gd name="connsiteY19" fmla="*/ 2788467 h 3005751"/>
                  <a:gd name="connsiteX20" fmla="*/ 1113577 w 1647731"/>
                  <a:gd name="connsiteY20" fmla="*/ 2815628 h 3005751"/>
                  <a:gd name="connsiteX21" fmla="*/ 1285592 w 1647731"/>
                  <a:gd name="connsiteY21" fmla="*/ 2906162 h 3005751"/>
                  <a:gd name="connsiteX22" fmla="*/ 1430448 w 1647731"/>
                  <a:gd name="connsiteY22" fmla="*/ 3005751 h 3005751"/>
                  <a:gd name="connsiteX23" fmla="*/ 1539089 w 1647731"/>
                  <a:gd name="connsiteY23" fmla="*/ 2987644 h 3005751"/>
                  <a:gd name="connsiteX24" fmla="*/ 1647731 w 1647731"/>
                  <a:gd name="connsiteY24" fmla="*/ 2924269 h 3005751"/>
                  <a:gd name="connsiteX25" fmla="*/ 1593410 w 1647731"/>
                  <a:gd name="connsiteY25" fmla="*/ 2833735 h 3005751"/>
                  <a:gd name="connsiteX26" fmla="*/ 1457608 w 1647731"/>
                  <a:gd name="connsiteY26" fmla="*/ 2788467 h 3005751"/>
                  <a:gd name="connsiteX27" fmla="*/ 1312753 w 1647731"/>
                  <a:gd name="connsiteY27" fmla="*/ 2679826 h 3005751"/>
                  <a:gd name="connsiteX28" fmla="*/ 1195058 w 1647731"/>
                  <a:gd name="connsiteY28" fmla="*/ 2381061 h 3005751"/>
                  <a:gd name="connsiteX29" fmla="*/ 950614 w 1647731"/>
                  <a:gd name="connsiteY29" fmla="*/ 2091351 h 3005751"/>
                  <a:gd name="connsiteX30" fmla="*/ 814812 w 1647731"/>
                  <a:gd name="connsiteY30" fmla="*/ 1865014 h 3005751"/>
                  <a:gd name="connsiteX31" fmla="*/ 669957 w 1647731"/>
                  <a:gd name="connsiteY31" fmla="*/ 1738265 h 3005751"/>
                  <a:gd name="connsiteX32" fmla="*/ 697117 w 1647731"/>
                  <a:gd name="connsiteY32" fmla="*/ 1475715 h 3005751"/>
                  <a:gd name="connsiteX33" fmla="*/ 669957 w 1647731"/>
                  <a:gd name="connsiteY33" fmla="*/ 1403287 h 3005751"/>
                  <a:gd name="connsiteX34" fmla="*/ 606583 w 1647731"/>
                  <a:gd name="connsiteY34" fmla="*/ 1276539 h 3005751"/>
                  <a:gd name="connsiteX35" fmla="*/ 561315 w 1647731"/>
                  <a:gd name="connsiteY35" fmla="*/ 995881 h 3005751"/>
                  <a:gd name="connsiteX36" fmla="*/ 525101 w 1647731"/>
                  <a:gd name="connsiteY36" fmla="*/ 814812 h 3005751"/>
                  <a:gd name="connsiteX37" fmla="*/ 434567 w 1647731"/>
                  <a:gd name="connsiteY37" fmla="*/ 896293 h 3005751"/>
                  <a:gd name="connsiteX38" fmla="*/ 461727 w 1647731"/>
                  <a:gd name="connsiteY38" fmla="*/ 1059256 h 3005751"/>
                  <a:gd name="connsiteX39" fmla="*/ 344032 w 1647731"/>
                  <a:gd name="connsiteY39" fmla="*/ 1050202 h 3005751"/>
                  <a:gd name="connsiteX40" fmla="*/ 244444 w 1647731"/>
                  <a:gd name="connsiteY40" fmla="*/ 860079 h 3005751"/>
                  <a:gd name="connsiteX41" fmla="*/ 153909 w 1647731"/>
                  <a:gd name="connsiteY41" fmla="*/ 660903 h 3005751"/>
                  <a:gd name="connsiteX42" fmla="*/ 63375 w 1647731"/>
                  <a:gd name="connsiteY42" fmla="*/ 497941 h 3005751"/>
                  <a:gd name="connsiteX0" fmla="*/ 244444 w 1647731"/>
                  <a:gd name="connsiteY0" fmla="*/ 0 h 3005751"/>
                  <a:gd name="connsiteX1" fmla="*/ 36214 w 1647731"/>
                  <a:gd name="connsiteY1" fmla="*/ 307818 h 3005751"/>
                  <a:gd name="connsiteX2" fmla="*/ 18107 w 1647731"/>
                  <a:gd name="connsiteY2" fmla="*/ 398353 h 3005751"/>
                  <a:gd name="connsiteX3" fmla="*/ 63375 w 1647731"/>
                  <a:gd name="connsiteY3" fmla="*/ 497941 h 3005751"/>
                  <a:gd name="connsiteX4" fmla="*/ 0 w 1647731"/>
                  <a:gd name="connsiteY4" fmla="*/ 851026 h 3005751"/>
                  <a:gd name="connsiteX5" fmla="*/ 0 w 1647731"/>
                  <a:gd name="connsiteY5" fmla="*/ 941560 h 3005751"/>
                  <a:gd name="connsiteX6" fmla="*/ 153909 w 1647731"/>
                  <a:gd name="connsiteY6" fmla="*/ 1186004 h 3005751"/>
                  <a:gd name="connsiteX7" fmla="*/ 153909 w 1647731"/>
                  <a:gd name="connsiteY7" fmla="*/ 1339913 h 3005751"/>
                  <a:gd name="connsiteX8" fmla="*/ 172016 w 1647731"/>
                  <a:gd name="connsiteY8" fmla="*/ 1457608 h 3005751"/>
                  <a:gd name="connsiteX9" fmla="*/ 479834 w 1647731"/>
                  <a:gd name="connsiteY9" fmla="*/ 1846907 h 3005751"/>
                  <a:gd name="connsiteX10" fmla="*/ 561315 w 1647731"/>
                  <a:gd name="connsiteY10" fmla="*/ 1729212 h 3005751"/>
                  <a:gd name="connsiteX11" fmla="*/ 660903 w 1647731"/>
                  <a:gd name="connsiteY11" fmla="*/ 1774479 h 3005751"/>
                  <a:gd name="connsiteX12" fmla="*/ 570369 w 1647731"/>
                  <a:gd name="connsiteY12" fmla="*/ 1810693 h 3005751"/>
                  <a:gd name="connsiteX13" fmla="*/ 570369 w 1647731"/>
                  <a:gd name="connsiteY13" fmla="*/ 1874067 h 3005751"/>
                  <a:gd name="connsiteX14" fmla="*/ 570369 w 1647731"/>
                  <a:gd name="connsiteY14" fmla="*/ 1973656 h 3005751"/>
                  <a:gd name="connsiteX15" fmla="*/ 570369 w 1647731"/>
                  <a:gd name="connsiteY15" fmla="*/ 2100404 h 3005751"/>
                  <a:gd name="connsiteX16" fmla="*/ 733331 w 1647731"/>
                  <a:gd name="connsiteY16" fmla="*/ 2218099 h 3005751"/>
                  <a:gd name="connsiteX17" fmla="*/ 697117 w 1647731"/>
                  <a:gd name="connsiteY17" fmla="*/ 2362955 h 3005751"/>
                  <a:gd name="connsiteX18" fmla="*/ 1041149 w 1647731"/>
                  <a:gd name="connsiteY18" fmla="*/ 2788467 h 3005751"/>
                  <a:gd name="connsiteX19" fmla="*/ 1113577 w 1647731"/>
                  <a:gd name="connsiteY19" fmla="*/ 2815628 h 3005751"/>
                  <a:gd name="connsiteX20" fmla="*/ 1285592 w 1647731"/>
                  <a:gd name="connsiteY20" fmla="*/ 2906162 h 3005751"/>
                  <a:gd name="connsiteX21" fmla="*/ 1430448 w 1647731"/>
                  <a:gd name="connsiteY21" fmla="*/ 3005751 h 3005751"/>
                  <a:gd name="connsiteX22" fmla="*/ 1539089 w 1647731"/>
                  <a:gd name="connsiteY22" fmla="*/ 2987644 h 3005751"/>
                  <a:gd name="connsiteX23" fmla="*/ 1647731 w 1647731"/>
                  <a:gd name="connsiteY23" fmla="*/ 2924269 h 3005751"/>
                  <a:gd name="connsiteX24" fmla="*/ 1593410 w 1647731"/>
                  <a:gd name="connsiteY24" fmla="*/ 2833735 h 3005751"/>
                  <a:gd name="connsiteX25" fmla="*/ 1457608 w 1647731"/>
                  <a:gd name="connsiteY25" fmla="*/ 2788467 h 3005751"/>
                  <a:gd name="connsiteX26" fmla="*/ 1312753 w 1647731"/>
                  <a:gd name="connsiteY26" fmla="*/ 2679826 h 3005751"/>
                  <a:gd name="connsiteX27" fmla="*/ 1195058 w 1647731"/>
                  <a:gd name="connsiteY27" fmla="*/ 2381061 h 3005751"/>
                  <a:gd name="connsiteX28" fmla="*/ 950614 w 1647731"/>
                  <a:gd name="connsiteY28" fmla="*/ 2091351 h 3005751"/>
                  <a:gd name="connsiteX29" fmla="*/ 814812 w 1647731"/>
                  <a:gd name="connsiteY29" fmla="*/ 1865014 h 3005751"/>
                  <a:gd name="connsiteX30" fmla="*/ 669957 w 1647731"/>
                  <a:gd name="connsiteY30" fmla="*/ 1738265 h 3005751"/>
                  <a:gd name="connsiteX31" fmla="*/ 697117 w 1647731"/>
                  <a:gd name="connsiteY31" fmla="*/ 1475715 h 3005751"/>
                  <a:gd name="connsiteX32" fmla="*/ 669957 w 1647731"/>
                  <a:gd name="connsiteY32" fmla="*/ 1403287 h 3005751"/>
                  <a:gd name="connsiteX33" fmla="*/ 606583 w 1647731"/>
                  <a:gd name="connsiteY33" fmla="*/ 1276539 h 3005751"/>
                  <a:gd name="connsiteX34" fmla="*/ 561315 w 1647731"/>
                  <a:gd name="connsiteY34" fmla="*/ 995881 h 3005751"/>
                  <a:gd name="connsiteX35" fmla="*/ 525101 w 1647731"/>
                  <a:gd name="connsiteY35" fmla="*/ 814812 h 3005751"/>
                  <a:gd name="connsiteX36" fmla="*/ 434567 w 1647731"/>
                  <a:gd name="connsiteY36" fmla="*/ 896293 h 3005751"/>
                  <a:gd name="connsiteX37" fmla="*/ 461727 w 1647731"/>
                  <a:gd name="connsiteY37" fmla="*/ 1059256 h 3005751"/>
                  <a:gd name="connsiteX38" fmla="*/ 344032 w 1647731"/>
                  <a:gd name="connsiteY38" fmla="*/ 1050202 h 3005751"/>
                  <a:gd name="connsiteX39" fmla="*/ 244444 w 1647731"/>
                  <a:gd name="connsiteY39" fmla="*/ 860079 h 3005751"/>
                  <a:gd name="connsiteX40" fmla="*/ 153909 w 1647731"/>
                  <a:gd name="connsiteY40" fmla="*/ 660903 h 3005751"/>
                  <a:gd name="connsiteX41" fmla="*/ 63375 w 1647731"/>
                  <a:gd name="connsiteY41" fmla="*/ 497941 h 3005751"/>
                  <a:gd name="connsiteX0" fmla="*/ 244444 w 1647731"/>
                  <a:gd name="connsiteY0" fmla="*/ 0 h 3005751"/>
                  <a:gd name="connsiteX1" fmla="*/ 18107 w 1647731"/>
                  <a:gd name="connsiteY1" fmla="*/ 398353 h 3005751"/>
                  <a:gd name="connsiteX2" fmla="*/ 63375 w 1647731"/>
                  <a:gd name="connsiteY2" fmla="*/ 497941 h 3005751"/>
                  <a:gd name="connsiteX3" fmla="*/ 0 w 1647731"/>
                  <a:gd name="connsiteY3" fmla="*/ 851026 h 3005751"/>
                  <a:gd name="connsiteX4" fmla="*/ 0 w 1647731"/>
                  <a:gd name="connsiteY4" fmla="*/ 941560 h 3005751"/>
                  <a:gd name="connsiteX5" fmla="*/ 153909 w 1647731"/>
                  <a:gd name="connsiteY5" fmla="*/ 1186004 h 3005751"/>
                  <a:gd name="connsiteX6" fmla="*/ 153909 w 1647731"/>
                  <a:gd name="connsiteY6" fmla="*/ 1339913 h 3005751"/>
                  <a:gd name="connsiteX7" fmla="*/ 172016 w 1647731"/>
                  <a:gd name="connsiteY7" fmla="*/ 1457608 h 3005751"/>
                  <a:gd name="connsiteX8" fmla="*/ 479834 w 1647731"/>
                  <a:gd name="connsiteY8" fmla="*/ 1846907 h 3005751"/>
                  <a:gd name="connsiteX9" fmla="*/ 561315 w 1647731"/>
                  <a:gd name="connsiteY9" fmla="*/ 1729212 h 3005751"/>
                  <a:gd name="connsiteX10" fmla="*/ 660903 w 1647731"/>
                  <a:gd name="connsiteY10" fmla="*/ 1774479 h 3005751"/>
                  <a:gd name="connsiteX11" fmla="*/ 570369 w 1647731"/>
                  <a:gd name="connsiteY11" fmla="*/ 1810693 h 3005751"/>
                  <a:gd name="connsiteX12" fmla="*/ 570369 w 1647731"/>
                  <a:gd name="connsiteY12" fmla="*/ 1874067 h 3005751"/>
                  <a:gd name="connsiteX13" fmla="*/ 570369 w 1647731"/>
                  <a:gd name="connsiteY13" fmla="*/ 1973656 h 3005751"/>
                  <a:gd name="connsiteX14" fmla="*/ 570369 w 1647731"/>
                  <a:gd name="connsiteY14" fmla="*/ 2100404 h 3005751"/>
                  <a:gd name="connsiteX15" fmla="*/ 733331 w 1647731"/>
                  <a:gd name="connsiteY15" fmla="*/ 2218099 h 3005751"/>
                  <a:gd name="connsiteX16" fmla="*/ 697117 w 1647731"/>
                  <a:gd name="connsiteY16" fmla="*/ 2362955 h 3005751"/>
                  <a:gd name="connsiteX17" fmla="*/ 1041149 w 1647731"/>
                  <a:gd name="connsiteY17" fmla="*/ 2788467 h 3005751"/>
                  <a:gd name="connsiteX18" fmla="*/ 1113577 w 1647731"/>
                  <a:gd name="connsiteY18" fmla="*/ 2815628 h 3005751"/>
                  <a:gd name="connsiteX19" fmla="*/ 1285592 w 1647731"/>
                  <a:gd name="connsiteY19" fmla="*/ 2906162 h 3005751"/>
                  <a:gd name="connsiteX20" fmla="*/ 1430448 w 1647731"/>
                  <a:gd name="connsiteY20" fmla="*/ 3005751 h 3005751"/>
                  <a:gd name="connsiteX21" fmla="*/ 1539089 w 1647731"/>
                  <a:gd name="connsiteY21" fmla="*/ 2987644 h 3005751"/>
                  <a:gd name="connsiteX22" fmla="*/ 1647731 w 1647731"/>
                  <a:gd name="connsiteY22" fmla="*/ 2924269 h 3005751"/>
                  <a:gd name="connsiteX23" fmla="*/ 1593410 w 1647731"/>
                  <a:gd name="connsiteY23" fmla="*/ 2833735 h 3005751"/>
                  <a:gd name="connsiteX24" fmla="*/ 1457608 w 1647731"/>
                  <a:gd name="connsiteY24" fmla="*/ 2788467 h 3005751"/>
                  <a:gd name="connsiteX25" fmla="*/ 1312753 w 1647731"/>
                  <a:gd name="connsiteY25" fmla="*/ 2679826 h 3005751"/>
                  <a:gd name="connsiteX26" fmla="*/ 1195058 w 1647731"/>
                  <a:gd name="connsiteY26" fmla="*/ 2381061 h 3005751"/>
                  <a:gd name="connsiteX27" fmla="*/ 950614 w 1647731"/>
                  <a:gd name="connsiteY27" fmla="*/ 2091351 h 3005751"/>
                  <a:gd name="connsiteX28" fmla="*/ 814812 w 1647731"/>
                  <a:gd name="connsiteY28" fmla="*/ 1865014 h 3005751"/>
                  <a:gd name="connsiteX29" fmla="*/ 669957 w 1647731"/>
                  <a:gd name="connsiteY29" fmla="*/ 1738265 h 3005751"/>
                  <a:gd name="connsiteX30" fmla="*/ 697117 w 1647731"/>
                  <a:gd name="connsiteY30" fmla="*/ 1475715 h 3005751"/>
                  <a:gd name="connsiteX31" fmla="*/ 669957 w 1647731"/>
                  <a:gd name="connsiteY31" fmla="*/ 1403287 h 3005751"/>
                  <a:gd name="connsiteX32" fmla="*/ 606583 w 1647731"/>
                  <a:gd name="connsiteY32" fmla="*/ 1276539 h 3005751"/>
                  <a:gd name="connsiteX33" fmla="*/ 561315 w 1647731"/>
                  <a:gd name="connsiteY33" fmla="*/ 995881 h 3005751"/>
                  <a:gd name="connsiteX34" fmla="*/ 525101 w 1647731"/>
                  <a:gd name="connsiteY34" fmla="*/ 814812 h 3005751"/>
                  <a:gd name="connsiteX35" fmla="*/ 434567 w 1647731"/>
                  <a:gd name="connsiteY35" fmla="*/ 896293 h 3005751"/>
                  <a:gd name="connsiteX36" fmla="*/ 461727 w 1647731"/>
                  <a:gd name="connsiteY36" fmla="*/ 1059256 h 3005751"/>
                  <a:gd name="connsiteX37" fmla="*/ 344032 w 1647731"/>
                  <a:gd name="connsiteY37" fmla="*/ 1050202 h 3005751"/>
                  <a:gd name="connsiteX38" fmla="*/ 244444 w 1647731"/>
                  <a:gd name="connsiteY38" fmla="*/ 860079 h 3005751"/>
                  <a:gd name="connsiteX39" fmla="*/ 153909 w 1647731"/>
                  <a:gd name="connsiteY39" fmla="*/ 660903 h 3005751"/>
                  <a:gd name="connsiteX40" fmla="*/ 63375 w 1647731"/>
                  <a:gd name="connsiteY40" fmla="*/ 497941 h 3005751"/>
                  <a:gd name="connsiteX0" fmla="*/ 244444 w 1647731"/>
                  <a:gd name="connsiteY0" fmla="*/ 0 h 3005751"/>
                  <a:gd name="connsiteX1" fmla="*/ 63375 w 1647731"/>
                  <a:gd name="connsiteY1" fmla="*/ 497941 h 3005751"/>
                  <a:gd name="connsiteX2" fmla="*/ 0 w 1647731"/>
                  <a:gd name="connsiteY2" fmla="*/ 851026 h 3005751"/>
                  <a:gd name="connsiteX3" fmla="*/ 0 w 1647731"/>
                  <a:gd name="connsiteY3" fmla="*/ 941560 h 3005751"/>
                  <a:gd name="connsiteX4" fmla="*/ 153909 w 1647731"/>
                  <a:gd name="connsiteY4" fmla="*/ 1186004 h 3005751"/>
                  <a:gd name="connsiteX5" fmla="*/ 153909 w 1647731"/>
                  <a:gd name="connsiteY5" fmla="*/ 1339913 h 3005751"/>
                  <a:gd name="connsiteX6" fmla="*/ 172016 w 1647731"/>
                  <a:gd name="connsiteY6" fmla="*/ 1457608 h 3005751"/>
                  <a:gd name="connsiteX7" fmla="*/ 479834 w 1647731"/>
                  <a:gd name="connsiteY7" fmla="*/ 1846907 h 3005751"/>
                  <a:gd name="connsiteX8" fmla="*/ 561315 w 1647731"/>
                  <a:gd name="connsiteY8" fmla="*/ 1729212 h 3005751"/>
                  <a:gd name="connsiteX9" fmla="*/ 660903 w 1647731"/>
                  <a:gd name="connsiteY9" fmla="*/ 1774479 h 3005751"/>
                  <a:gd name="connsiteX10" fmla="*/ 570369 w 1647731"/>
                  <a:gd name="connsiteY10" fmla="*/ 1810693 h 3005751"/>
                  <a:gd name="connsiteX11" fmla="*/ 570369 w 1647731"/>
                  <a:gd name="connsiteY11" fmla="*/ 1874067 h 3005751"/>
                  <a:gd name="connsiteX12" fmla="*/ 570369 w 1647731"/>
                  <a:gd name="connsiteY12" fmla="*/ 1973656 h 3005751"/>
                  <a:gd name="connsiteX13" fmla="*/ 570369 w 1647731"/>
                  <a:gd name="connsiteY13" fmla="*/ 2100404 h 3005751"/>
                  <a:gd name="connsiteX14" fmla="*/ 733331 w 1647731"/>
                  <a:gd name="connsiteY14" fmla="*/ 2218099 h 3005751"/>
                  <a:gd name="connsiteX15" fmla="*/ 697117 w 1647731"/>
                  <a:gd name="connsiteY15" fmla="*/ 2362955 h 3005751"/>
                  <a:gd name="connsiteX16" fmla="*/ 1041149 w 1647731"/>
                  <a:gd name="connsiteY16" fmla="*/ 2788467 h 3005751"/>
                  <a:gd name="connsiteX17" fmla="*/ 1113577 w 1647731"/>
                  <a:gd name="connsiteY17" fmla="*/ 2815628 h 3005751"/>
                  <a:gd name="connsiteX18" fmla="*/ 1285592 w 1647731"/>
                  <a:gd name="connsiteY18" fmla="*/ 2906162 h 3005751"/>
                  <a:gd name="connsiteX19" fmla="*/ 1430448 w 1647731"/>
                  <a:gd name="connsiteY19" fmla="*/ 3005751 h 3005751"/>
                  <a:gd name="connsiteX20" fmla="*/ 1539089 w 1647731"/>
                  <a:gd name="connsiteY20" fmla="*/ 2987644 h 3005751"/>
                  <a:gd name="connsiteX21" fmla="*/ 1647731 w 1647731"/>
                  <a:gd name="connsiteY21" fmla="*/ 2924269 h 3005751"/>
                  <a:gd name="connsiteX22" fmla="*/ 1593410 w 1647731"/>
                  <a:gd name="connsiteY22" fmla="*/ 2833735 h 3005751"/>
                  <a:gd name="connsiteX23" fmla="*/ 1457608 w 1647731"/>
                  <a:gd name="connsiteY23" fmla="*/ 2788467 h 3005751"/>
                  <a:gd name="connsiteX24" fmla="*/ 1312753 w 1647731"/>
                  <a:gd name="connsiteY24" fmla="*/ 2679826 h 3005751"/>
                  <a:gd name="connsiteX25" fmla="*/ 1195058 w 1647731"/>
                  <a:gd name="connsiteY25" fmla="*/ 2381061 h 3005751"/>
                  <a:gd name="connsiteX26" fmla="*/ 950614 w 1647731"/>
                  <a:gd name="connsiteY26" fmla="*/ 2091351 h 3005751"/>
                  <a:gd name="connsiteX27" fmla="*/ 814812 w 1647731"/>
                  <a:gd name="connsiteY27" fmla="*/ 1865014 h 3005751"/>
                  <a:gd name="connsiteX28" fmla="*/ 669957 w 1647731"/>
                  <a:gd name="connsiteY28" fmla="*/ 1738265 h 3005751"/>
                  <a:gd name="connsiteX29" fmla="*/ 697117 w 1647731"/>
                  <a:gd name="connsiteY29" fmla="*/ 1475715 h 3005751"/>
                  <a:gd name="connsiteX30" fmla="*/ 669957 w 1647731"/>
                  <a:gd name="connsiteY30" fmla="*/ 1403287 h 3005751"/>
                  <a:gd name="connsiteX31" fmla="*/ 606583 w 1647731"/>
                  <a:gd name="connsiteY31" fmla="*/ 1276539 h 3005751"/>
                  <a:gd name="connsiteX32" fmla="*/ 561315 w 1647731"/>
                  <a:gd name="connsiteY32" fmla="*/ 995881 h 3005751"/>
                  <a:gd name="connsiteX33" fmla="*/ 525101 w 1647731"/>
                  <a:gd name="connsiteY33" fmla="*/ 814812 h 3005751"/>
                  <a:gd name="connsiteX34" fmla="*/ 434567 w 1647731"/>
                  <a:gd name="connsiteY34" fmla="*/ 896293 h 3005751"/>
                  <a:gd name="connsiteX35" fmla="*/ 461727 w 1647731"/>
                  <a:gd name="connsiteY35" fmla="*/ 1059256 h 3005751"/>
                  <a:gd name="connsiteX36" fmla="*/ 344032 w 1647731"/>
                  <a:gd name="connsiteY36" fmla="*/ 1050202 h 3005751"/>
                  <a:gd name="connsiteX37" fmla="*/ 244444 w 1647731"/>
                  <a:gd name="connsiteY37" fmla="*/ 860079 h 3005751"/>
                  <a:gd name="connsiteX38" fmla="*/ 153909 w 1647731"/>
                  <a:gd name="connsiteY38" fmla="*/ 660903 h 3005751"/>
                  <a:gd name="connsiteX39" fmla="*/ 63375 w 1647731"/>
                  <a:gd name="connsiteY39" fmla="*/ 497941 h 3005751"/>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39" fmla="*/ 63375 w 1647731"/>
                  <a:gd name="connsiteY39" fmla="*/ 0 h 2507810"/>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0" fmla="*/ 175034 w 1647731"/>
                  <a:gd name="connsiteY0" fmla="*/ 181067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47731" h="2507810">
                    <a:moveTo>
                      <a:pt x="175034" y="181067"/>
                    </a:moveTo>
                    <a:lnTo>
                      <a:pt x="63375" y="0"/>
                    </a:lnTo>
                    <a:lnTo>
                      <a:pt x="0" y="353085"/>
                    </a:lnTo>
                    <a:lnTo>
                      <a:pt x="0" y="443619"/>
                    </a:lnTo>
                    <a:lnTo>
                      <a:pt x="153909" y="688063"/>
                    </a:lnTo>
                    <a:lnTo>
                      <a:pt x="153909" y="841972"/>
                    </a:lnTo>
                    <a:lnTo>
                      <a:pt x="172016" y="959667"/>
                    </a:lnTo>
                    <a:lnTo>
                      <a:pt x="479834" y="1348966"/>
                    </a:lnTo>
                    <a:lnTo>
                      <a:pt x="561315" y="1231271"/>
                    </a:lnTo>
                    <a:lnTo>
                      <a:pt x="660903" y="1276538"/>
                    </a:lnTo>
                    <a:lnTo>
                      <a:pt x="570369" y="1312752"/>
                    </a:lnTo>
                    <a:lnTo>
                      <a:pt x="570369" y="1376126"/>
                    </a:lnTo>
                    <a:lnTo>
                      <a:pt x="570369" y="1475715"/>
                    </a:lnTo>
                    <a:lnTo>
                      <a:pt x="570369" y="1602463"/>
                    </a:lnTo>
                    <a:lnTo>
                      <a:pt x="733331" y="1720158"/>
                    </a:lnTo>
                    <a:lnTo>
                      <a:pt x="697117" y="1865014"/>
                    </a:lnTo>
                    <a:lnTo>
                      <a:pt x="1041149" y="2290526"/>
                    </a:lnTo>
                    <a:lnTo>
                      <a:pt x="1113577" y="2317687"/>
                    </a:lnTo>
                    <a:lnTo>
                      <a:pt x="1285592" y="2408221"/>
                    </a:lnTo>
                    <a:lnTo>
                      <a:pt x="1430448" y="2507810"/>
                    </a:lnTo>
                    <a:lnTo>
                      <a:pt x="1539089" y="2489703"/>
                    </a:lnTo>
                    <a:lnTo>
                      <a:pt x="1647731" y="2426328"/>
                    </a:lnTo>
                    <a:lnTo>
                      <a:pt x="1593410" y="2335794"/>
                    </a:lnTo>
                    <a:lnTo>
                      <a:pt x="1457608" y="2290526"/>
                    </a:lnTo>
                    <a:lnTo>
                      <a:pt x="1312753" y="2181885"/>
                    </a:lnTo>
                    <a:lnTo>
                      <a:pt x="1195058" y="1883120"/>
                    </a:lnTo>
                    <a:lnTo>
                      <a:pt x="950614" y="1593410"/>
                    </a:lnTo>
                    <a:lnTo>
                      <a:pt x="814812" y="1367073"/>
                    </a:lnTo>
                    <a:lnTo>
                      <a:pt x="669957" y="1240324"/>
                    </a:lnTo>
                    <a:lnTo>
                      <a:pt x="697117" y="977774"/>
                    </a:lnTo>
                    <a:lnTo>
                      <a:pt x="669957" y="905346"/>
                    </a:lnTo>
                    <a:lnTo>
                      <a:pt x="606583" y="778598"/>
                    </a:lnTo>
                    <a:lnTo>
                      <a:pt x="561315" y="497940"/>
                    </a:lnTo>
                    <a:lnTo>
                      <a:pt x="525101" y="316871"/>
                    </a:lnTo>
                    <a:lnTo>
                      <a:pt x="434567" y="398352"/>
                    </a:lnTo>
                    <a:lnTo>
                      <a:pt x="461727" y="561315"/>
                    </a:lnTo>
                    <a:lnTo>
                      <a:pt x="344032" y="552261"/>
                    </a:lnTo>
                    <a:lnTo>
                      <a:pt x="244444" y="362138"/>
                    </a:lnTo>
                    <a:lnTo>
                      <a:pt x="153909" y="162962"/>
                    </a:lnTo>
                  </a:path>
                </a:pathLst>
              </a:custGeom>
              <a:grp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Freeform 15"/>
              <p:cNvSpPr/>
              <p:nvPr/>
            </p:nvSpPr>
            <p:spPr>
              <a:xfrm>
                <a:off x="10497493" y="1855206"/>
                <a:ext cx="760491" cy="1186004"/>
              </a:xfrm>
              <a:custGeom>
                <a:avLst/>
                <a:gdLst>
                  <a:gd name="connsiteX0" fmla="*/ 461727 w 760491"/>
                  <a:gd name="connsiteY0" fmla="*/ 0 h 1186004"/>
                  <a:gd name="connsiteX1" fmla="*/ 344032 w 760491"/>
                  <a:gd name="connsiteY1" fmla="*/ 126749 h 1186004"/>
                  <a:gd name="connsiteX2" fmla="*/ 199176 w 760491"/>
                  <a:gd name="connsiteY2" fmla="*/ 108642 h 1186004"/>
                  <a:gd name="connsiteX3" fmla="*/ 0 w 760491"/>
                  <a:gd name="connsiteY3" fmla="*/ 135802 h 1186004"/>
                  <a:gd name="connsiteX4" fmla="*/ 90535 w 760491"/>
                  <a:gd name="connsiteY4" fmla="*/ 425513 h 1186004"/>
                  <a:gd name="connsiteX5" fmla="*/ 117695 w 760491"/>
                  <a:gd name="connsiteY5" fmla="*/ 669957 h 1186004"/>
                  <a:gd name="connsiteX6" fmla="*/ 262551 w 760491"/>
                  <a:gd name="connsiteY6" fmla="*/ 814812 h 1186004"/>
                  <a:gd name="connsiteX7" fmla="*/ 398353 w 760491"/>
                  <a:gd name="connsiteY7" fmla="*/ 1186004 h 1186004"/>
                  <a:gd name="connsiteX8" fmla="*/ 516048 w 760491"/>
                  <a:gd name="connsiteY8" fmla="*/ 1186004 h 1186004"/>
                  <a:gd name="connsiteX9" fmla="*/ 497941 w 760491"/>
                  <a:gd name="connsiteY9" fmla="*/ 1023042 h 1186004"/>
                  <a:gd name="connsiteX10" fmla="*/ 570368 w 760491"/>
                  <a:gd name="connsiteY10" fmla="*/ 950614 h 1186004"/>
                  <a:gd name="connsiteX11" fmla="*/ 724277 w 760491"/>
                  <a:gd name="connsiteY11" fmla="*/ 932507 h 1186004"/>
                  <a:gd name="connsiteX12" fmla="*/ 760491 w 760491"/>
                  <a:gd name="connsiteY12" fmla="*/ 841972 h 1186004"/>
                  <a:gd name="connsiteX13" fmla="*/ 760491 w 760491"/>
                  <a:gd name="connsiteY13" fmla="*/ 841972 h 1186004"/>
                  <a:gd name="connsiteX14" fmla="*/ 606582 w 760491"/>
                  <a:gd name="connsiteY14" fmla="*/ 697117 h 1186004"/>
                  <a:gd name="connsiteX15" fmla="*/ 579422 w 760491"/>
                  <a:gd name="connsiteY15" fmla="*/ 525101 h 1186004"/>
                  <a:gd name="connsiteX16" fmla="*/ 561315 w 760491"/>
                  <a:gd name="connsiteY16" fmla="*/ 407406 h 1186004"/>
                  <a:gd name="connsiteX17" fmla="*/ 488887 w 760491"/>
                  <a:gd name="connsiteY17" fmla="*/ 353085 h 1186004"/>
                  <a:gd name="connsiteX18" fmla="*/ 506994 w 760491"/>
                  <a:gd name="connsiteY18" fmla="*/ 181069 h 1186004"/>
                  <a:gd name="connsiteX19" fmla="*/ 516048 w 760491"/>
                  <a:gd name="connsiteY19" fmla="*/ 108642 h 1186004"/>
                  <a:gd name="connsiteX20" fmla="*/ 461727 w 760491"/>
                  <a:gd name="connsiteY20" fmla="*/ 0 h 11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491" h="1186004">
                    <a:moveTo>
                      <a:pt x="461727" y="0"/>
                    </a:moveTo>
                    <a:lnTo>
                      <a:pt x="344032" y="126749"/>
                    </a:lnTo>
                    <a:lnTo>
                      <a:pt x="199176" y="108642"/>
                    </a:lnTo>
                    <a:lnTo>
                      <a:pt x="0" y="135802"/>
                    </a:lnTo>
                    <a:lnTo>
                      <a:pt x="90535" y="425513"/>
                    </a:lnTo>
                    <a:lnTo>
                      <a:pt x="117695" y="669957"/>
                    </a:lnTo>
                    <a:lnTo>
                      <a:pt x="262551" y="814812"/>
                    </a:lnTo>
                    <a:lnTo>
                      <a:pt x="398353" y="1186004"/>
                    </a:lnTo>
                    <a:lnTo>
                      <a:pt x="516048" y="1186004"/>
                    </a:lnTo>
                    <a:lnTo>
                      <a:pt x="497941" y="1023042"/>
                    </a:lnTo>
                    <a:lnTo>
                      <a:pt x="570368" y="950614"/>
                    </a:lnTo>
                    <a:lnTo>
                      <a:pt x="724277" y="932507"/>
                    </a:lnTo>
                    <a:lnTo>
                      <a:pt x="760491" y="841972"/>
                    </a:lnTo>
                    <a:lnTo>
                      <a:pt x="760491" y="841972"/>
                    </a:lnTo>
                    <a:lnTo>
                      <a:pt x="606582" y="697117"/>
                    </a:lnTo>
                    <a:lnTo>
                      <a:pt x="579422" y="525101"/>
                    </a:lnTo>
                    <a:lnTo>
                      <a:pt x="561315" y="407406"/>
                    </a:lnTo>
                    <a:lnTo>
                      <a:pt x="488887" y="353085"/>
                    </a:lnTo>
                    <a:lnTo>
                      <a:pt x="506994" y="181069"/>
                    </a:lnTo>
                    <a:lnTo>
                      <a:pt x="516048" y="108642"/>
                    </a:lnTo>
                    <a:lnTo>
                      <a:pt x="461727"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11656337" y="4797582"/>
                <a:ext cx="1466661" cy="914400"/>
              </a:xfrm>
              <a:custGeom>
                <a:avLst/>
                <a:gdLst>
                  <a:gd name="connsiteX0" fmla="*/ 0 w 1466661"/>
                  <a:gd name="connsiteY0" fmla="*/ 0 h 914400"/>
                  <a:gd name="connsiteX1" fmla="*/ 0 w 1466661"/>
                  <a:gd name="connsiteY1" fmla="*/ 235390 h 914400"/>
                  <a:gd name="connsiteX2" fmla="*/ 316871 w 1466661"/>
                  <a:gd name="connsiteY2" fmla="*/ 244444 h 914400"/>
                  <a:gd name="connsiteX3" fmla="*/ 425513 w 1466661"/>
                  <a:gd name="connsiteY3" fmla="*/ 389299 h 914400"/>
                  <a:gd name="connsiteX4" fmla="*/ 624689 w 1466661"/>
                  <a:gd name="connsiteY4" fmla="*/ 371192 h 914400"/>
                  <a:gd name="connsiteX5" fmla="*/ 715223 w 1466661"/>
                  <a:gd name="connsiteY5" fmla="*/ 479834 h 914400"/>
                  <a:gd name="connsiteX6" fmla="*/ 751437 w 1466661"/>
                  <a:gd name="connsiteY6" fmla="*/ 461727 h 914400"/>
                  <a:gd name="connsiteX7" fmla="*/ 995881 w 1466661"/>
                  <a:gd name="connsiteY7" fmla="*/ 669957 h 914400"/>
                  <a:gd name="connsiteX8" fmla="*/ 1095469 w 1466661"/>
                  <a:gd name="connsiteY8" fmla="*/ 914400 h 914400"/>
                  <a:gd name="connsiteX9" fmla="*/ 1385180 w 1466661"/>
                  <a:gd name="connsiteY9" fmla="*/ 860080 h 914400"/>
                  <a:gd name="connsiteX10" fmla="*/ 1466661 w 1466661"/>
                  <a:gd name="connsiteY10" fmla="*/ 841973 h 914400"/>
                  <a:gd name="connsiteX11" fmla="*/ 1312752 w 1466661"/>
                  <a:gd name="connsiteY11" fmla="*/ 706171 h 914400"/>
                  <a:gd name="connsiteX12" fmla="*/ 1412340 w 1466661"/>
                  <a:gd name="connsiteY12" fmla="*/ 660903 h 914400"/>
                  <a:gd name="connsiteX13" fmla="*/ 1412340 w 1466661"/>
                  <a:gd name="connsiteY13" fmla="*/ 561315 h 914400"/>
                  <a:gd name="connsiteX14" fmla="*/ 1249378 w 1466661"/>
                  <a:gd name="connsiteY14" fmla="*/ 416460 h 914400"/>
                  <a:gd name="connsiteX15" fmla="*/ 1249378 w 1466661"/>
                  <a:gd name="connsiteY15" fmla="*/ 416460 h 914400"/>
                  <a:gd name="connsiteX16" fmla="*/ 1285592 w 1466661"/>
                  <a:gd name="connsiteY16" fmla="*/ 344032 h 914400"/>
                  <a:gd name="connsiteX17" fmla="*/ 1394233 w 1466661"/>
                  <a:gd name="connsiteY17" fmla="*/ 307818 h 914400"/>
                  <a:gd name="connsiteX18" fmla="*/ 1249378 w 1466661"/>
                  <a:gd name="connsiteY18" fmla="*/ 271604 h 914400"/>
                  <a:gd name="connsiteX19" fmla="*/ 1059255 w 1466661"/>
                  <a:gd name="connsiteY19" fmla="*/ 244444 h 914400"/>
                  <a:gd name="connsiteX20" fmla="*/ 914400 w 1466661"/>
                  <a:gd name="connsiteY20" fmla="*/ 244444 h 914400"/>
                  <a:gd name="connsiteX21" fmla="*/ 697116 w 1466661"/>
                  <a:gd name="connsiteY21" fmla="*/ 172016 h 914400"/>
                  <a:gd name="connsiteX22" fmla="*/ 552261 w 1466661"/>
                  <a:gd name="connsiteY22" fmla="*/ 126749 h 914400"/>
                  <a:gd name="connsiteX23" fmla="*/ 434566 w 1466661"/>
                  <a:gd name="connsiteY23" fmla="*/ 199177 h 914400"/>
                  <a:gd name="connsiteX24" fmla="*/ 353085 w 1466661"/>
                  <a:gd name="connsiteY24" fmla="*/ 190123 h 914400"/>
                  <a:gd name="connsiteX25" fmla="*/ 135802 w 1466661"/>
                  <a:gd name="connsiteY25" fmla="*/ 72428 h 914400"/>
                  <a:gd name="connsiteX26" fmla="*/ 0 w 1466661"/>
                  <a:gd name="connsiteY2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661" h="914400">
                    <a:moveTo>
                      <a:pt x="0" y="0"/>
                    </a:moveTo>
                    <a:lnTo>
                      <a:pt x="0" y="235390"/>
                    </a:lnTo>
                    <a:lnTo>
                      <a:pt x="316871" y="244444"/>
                    </a:lnTo>
                    <a:lnTo>
                      <a:pt x="425513" y="389299"/>
                    </a:lnTo>
                    <a:lnTo>
                      <a:pt x="624689" y="371192"/>
                    </a:lnTo>
                    <a:lnTo>
                      <a:pt x="715223" y="479834"/>
                    </a:lnTo>
                    <a:lnTo>
                      <a:pt x="751437" y="461727"/>
                    </a:lnTo>
                    <a:lnTo>
                      <a:pt x="995881" y="669957"/>
                    </a:lnTo>
                    <a:lnTo>
                      <a:pt x="1095469" y="914400"/>
                    </a:lnTo>
                    <a:lnTo>
                      <a:pt x="1385180" y="860080"/>
                    </a:lnTo>
                    <a:lnTo>
                      <a:pt x="1466661" y="841973"/>
                    </a:lnTo>
                    <a:lnTo>
                      <a:pt x="1312752" y="706171"/>
                    </a:lnTo>
                    <a:lnTo>
                      <a:pt x="1412340" y="660903"/>
                    </a:lnTo>
                    <a:lnTo>
                      <a:pt x="1412340" y="561315"/>
                    </a:lnTo>
                    <a:lnTo>
                      <a:pt x="1249378" y="416460"/>
                    </a:lnTo>
                    <a:lnTo>
                      <a:pt x="1249378" y="416460"/>
                    </a:lnTo>
                    <a:lnTo>
                      <a:pt x="1285592" y="344032"/>
                    </a:lnTo>
                    <a:lnTo>
                      <a:pt x="1394233" y="307818"/>
                    </a:lnTo>
                    <a:lnTo>
                      <a:pt x="1249378" y="271604"/>
                    </a:lnTo>
                    <a:lnTo>
                      <a:pt x="1059255" y="244444"/>
                    </a:lnTo>
                    <a:lnTo>
                      <a:pt x="914400" y="244444"/>
                    </a:lnTo>
                    <a:lnTo>
                      <a:pt x="697116" y="172016"/>
                    </a:lnTo>
                    <a:lnTo>
                      <a:pt x="552261" y="126749"/>
                    </a:lnTo>
                    <a:lnTo>
                      <a:pt x="434566" y="199177"/>
                    </a:lnTo>
                    <a:lnTo>
                      <a:pt x="353085" y="190123"/>
                    </a:lnTo>
                    <a:lnTo>
                      <a:pt x="135802" y="72428"/>
                    </a:lnTo>
                    <a:lnTo>
                      <a:pt x="0"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11095022" y="2814873"/>
                <a:ext cx="1158843" cy="2082297"/>
              </a:xfrm>
              <a:custGeom>
                <a:avLst/>
                <a:gdLst>
                  <a:gd name="connsiteX0" fmla="*/ 117695 w 1158843"/>
                  <a:gd name="connsiteY0" fmla="*/ 0 h 2082297"/>
                  <a:gd name="connsiteX1" fmla="*/ 0 w 1158843"/>
                  <a:gd name="connsiteY1" fmla="*/ 0 h 2082297"/>
                  <a:gd name="connsiteX2" fmla="*/ 81481 w 1158843"/>
                  <a:gd name="connsiteY2" fmla="*/ 461727 h 2082297"/>
                  <a:gd name="connsiteX3" fmla="*/ 153909 w 1158843"/>
                  <a:gd name="connsiteY3" fmla="*/ 633743 h 2082297"/>
                  <a:gd name="connsiteX4" fmla="*/ 126748 w 1158843"/>
                  <a:gd name="connsiteY4" fmla="*/ 932507 h 2082297"/>
                  <a:gd name="connsiteX5" fmla="*/ 298764 w 1158843"/>
                  <a:gd name="connsiteY5" fmla="*/ 1041149 h 2082297"/>
                  <a:gd name="connsiteX6" fmla="*/ 452673 w 1158843"/>
                  <a:gd name="connsiteY6" fmla="*/ 1339913 h 2082297"/>
                  <a:gd name="connsiteX7" fmla="*/ 679010 w 1158843"/>
                  <a:gd name="connsiteY7" fmla="*/ 1575303 h 2082297"/>
                  <a:gd name="connsiteX8" fmla="*/ 796705 w 1158843"/>
                  <a:gd name="connsiteY8" fmla="*/ 1865014 h 2082297"/>
                  <a:gd name="connsiteX9" fmla="*/ 1059255 w 1158843"/>
                  <a:gd name="connsiteY9" fmla="*/ 2009870 h 2082297"/>
                  <a:gd name="connsiteX10" fmla="*/ 1122629 w 1158843"/>
                  <a:gd name="connsiteY10" fmla="*/ 2082297 h 2082297"/>
                  <a:gd name="connsiteX11" fmla="*/ 1158843 w 1158843"/>
                  <a:gd name="connsiteY11" fmla="*/ 2009870 h 2082297"/>
                  <a:gd name="connsiteX12" fmla="*/ 1131683 w 1158843"/>
                  <a:gd name="connsiteY12" fmla="*/ 1855961 h 2082297"/>
                  <a:gd name="connsiteX13" fmla="*/ 1032095 w 1158843"/>
                  <a:gd name="connsiteY13" fmla="*/ 1747319 h 2082297"/>
                  <a:gd name="connsiteX14" fmla="*/ 1068309 w 1158843"/>
                  <a:gd name="connsiteY14" fmla="*/ 1620571 h 2082297"/>
                  <a:gd name="connsiteX15" fmla="*/ 986828 w 1158843"/>
                  <a:gd name="connsiteY15" fmla="*/ 1457608 h 2082297"/>
                  <a:gd name="connsiteX16" fmla="*/ 760491 w 1158843"/>
                  <a:gd name="connsiteY16" fmla="*/ 1258432 h 2082297"/>
                  <a:gd name="connsiteX17" fmla="*/ 669956 w 1158843"/>
                  <a:gd name="connsiteY17" fmla="*/ 1077363 h 2082297"/>
                  <a:gd name="connsiteX18" fmla="*/ 479833 w 1158843"/>
                  <a:gd name="connsiteY18" fmla="*/ 968721 h 2082297"/>
                  <a:gd name="connsiteX19" fmla="*/ 371192 w 1158843"/>
                  <a:gd name="connsiteY19" fmla="*/ 651850 h 2082297"/>
                  <a:gd name="connsiteX20" fmla="*/ 353085 w 1158843"/>
                  <a:gd name="connsiteY20" fmla="*/ 452674 h 2082297"/>
                  <a:gd name="connsiteX21" fmla="*/ 199176 w 1158843"/>
                  <a:gd name="connsiteY21" fmla="*/ 289711 h 2082297"/>
                  <a:gd name="connsiteX22" fmla="*/ 126748 w 1158843"/>
                  <a:gd name="connsiteY22" fmla="*/ 63375 h 2082297"/>
                  <a:gd name="connsiteX23" fmla="*/ 117695 w 1158843"/>
                  <a:gd name="connsiteY23" fmla="*/ 0 h 20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58843" h="2082297">
                    <a:moveTo>
                      <a:pt x="117695" y="0"/>
                    </a:moveTo>
                    <a:lnTo>
                      <a:pt x="0" y="0"/>
                    </a:lnTo>
                    <a:lnTo>
                      <a:pt x="81481" y="461727"/>
                    </a:lnTo>
                    <a:lnTo>
                      <a:pt x="153909" y="633743"/>
                    </a:lnTo>
                    <a:lnTo>
                      <a:pt x="126748" y="932507"/>
                    </a:lnTo>
                    <a:lnTo>
                      <a:pt x="298764" y="1041149"/>
                    </a:lnTo>
                    <a:lnTo>
                      <a:pt x="452673" y="1339913"/>
                    </a:lnTo>
                    <a:lnTo>
                      <a:pt x="679010" y="1575303"/>
                    </a:lnTo>
                    <a:lnTo>
                      <a:pt x="796705" y="1865014"/>
                    </a:lnTo>
                    <a:lnTo>
                      <a:pt x="1059255" y="2009870"/>
                    </a:lnTo>
                    <a:lnTo>
                      <a:pt x="1122629" y="2082297"/>
                    </a:lnTo>
                    <a:lnTo>
                      <a:pt x="1158843" y="2009870"/>
                    </a:lnTo>
                    <a:lnTo>
                      <a:pt x="1131683" y="1855961"/>
                    </a:lnTo>
                    <a:lnTo>
                      <a:pt x="1032095" y="1747319"/>
                    </a:lnTo>
                    <a:lnTo>
                      <a:pt x="1068309" y="1620571"/>
                    </a:lnTo>
                    <a:lnTo>
                      <a:pt x="986828" y="1457608"/>
                    </a:lnTo>
                    <a:lnTo>
                      <a:pt x="760491" y="1258432"/>
                    </a:lnTo>
                    <a:lnTo>
                      <a:pt x="669956" y="1077363"/>
                    </a:lnTo>
                    <a:lnTo>
                      <a:pt x="479833" y="968721"/>
                    </a:lnTo>
                    <a:lnTo>
                      <a:pt x="371192" y="651850"/>
                    </a:lnTo>
                    <a:lnTo>
                      <a:pt x="353085" y="452674"/>
                    </a:lnTo>
                    <a:lnTo>
                      <a:pt x="199176" y="289711"/>
                    </a:lnTo>
                    <a:lnTo>
                      <a:pt x="126748" y="63375"/>
                    </a:lnTo>
                    <a:lnTo>
                      <a:pt x="117695"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10875601" y="-227091"/>
                <a:ext cx="382382" cy="1804909"/>
              </a:xfrm>
              <a:custGeom>
                <a:avLst/>
                <a:gdLst>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72428 w 307818"/>
                  <a:gd name="connsiteY7" fmla="*/ 606582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14335 w 307818"/>
                  <a:gd name="connsiteY7" fmla="*/ 306309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242935 w 369683"/>
                  <a:gd name="connsiteY0" fmla="*/ 0 h 1204111"/>
                  <a:gd name="connsiteX1" fmla="*/ 125240 w 369683"/>
                  <a:gd name="connsiteY1" fmla="*/ 0 h 1204111"/>
                  <a:gd name="connsiteX2" fmla="*/ 125240 w 369683"/>
                  <a:gd name="connsiteY2" fmla="*/ 72428 h 1204111"/>
                  <a:gd name="connsiteX3" fmla="*/ 170507 w 369683"/>
                  <a:gd name="connsiteY3" fmla="*/ 208230 h 1204111"/>
                  <a:gd name="connsiteX4" fmla="*/ 206721 w 369683"/>
                  <a:gd name="connsiteY4" fmla="*/ 316871 h 1204111"/>
                  <a:gd name="connsiteX5" fmla="*/ 251988 w 369683"/>
                  <a:gd name="connsiteY5" fmla="*/ 389299 h 1204111"/>
                  <a:gd name="connsiteX6" fmla="*/ 224828 w 369683"/>
                  <a:gd name="connsiteY6" fmla="*/ 588475 h 1204111"/>
                  <a:gd name="connsiteX7" fmla="*/ 76200 w 369683"/>
                  <a:gd name="connsiteY7" fmla="*/ 306309 h 1204111"/>
                  <a:gd name="connsiteX8" fmla="*/ 0 w 369683"/>
                  <a:gd name="connsiteY8" fmla="*/ 534909 h 1204111"/>
                  <a:gd name="connsiteX9" fmla="*/ 61865 w 369683"/>
                  <a:gd name="connsiteY9" fmla="*/ 697117 h 1204111"/>
                  <a:gd name="connsiteX10" fmla="*/ 61865 w 369683"/>
                  <a:gd name="connsiteY10" fmla="*/ 796705 h 1204111"/>
                  <a:gd name="connsiteX11" fmla="*/ 89026 w 369683"/>
                  <a:gd name="connsiteY11" fmla="*/ 932507 h 1204111"/>
                  <a:gd name="connsiteX12" fmla="*/ 98079 w 369683"/>
                  <a:gd name="connsiteY12" fmla="*/ 1186004 h 1204111"/>
                  <a:gd name="connsiteX13" fmla="*/ 233881 w 369683"/>
                  <a:gd name="connsiteY13" fmla="*/ 1204111 h 1204111"/>
                  <a:gd name="connsiteX14" fmla="*/ 233881 w 369683"/>
                  <a:gd name="connsiteY14" fmla="*/ 1104523 h 1204111"/>
                  <a:gd name="connsiteX15" fmla="*/ 197667 w 369683"/>
                  <a:gd name="connsiteY15" fmla="*/ 941560 h 1204111"/>
                  <a:gd name="connsiteX16" fmla="*/ 143347 w 369683"/>
                  <a:gd name="connsiteY16" fmla="*/ 805759 h 1204111"/>
                  <a:gd name="connsiteX17" fmla="*/ 288202 w 369683"/>
                  <a:gd name="connsiteY17" fmla="*/ 787652 h 1204111"/>
                  <a:gd name="connsiteX18" fmla="*/ 342523 w 369683"/>
                  <a:gd name="connsiteY18" fmla="*/ 688063 h 1204111"/>
                  <a:gd name="connsiteX19" fmla="*/ 369683 w 369683"/>
                  <a:gd name="connsiteY19" fmla="*/ 534155 h 1204111"/>
                  <a:gd name="connsiteX20" fmla="*/ 369683 w 369683"/>
                  <a:gd name="connsiteY20" fmla="*/ 398353 h 1204111"/>
                  <a:gd name="connsiteX21" fmla="*/ 369683 w 369683"/>
                  <a:gd name="connsiteY21" fmla="*/ 398353 h 1204111"/>
                  <a:gd name="connsiteX22" fmla="*/ 288202 w 369683"/>
                  <a:gd name="connsiteY22" fmla="*/ 226337 h 1204111"/>
                  <a:gd name="connsiteX23" fmla="*/ 288202 w 369683"/>
                  <a:gd name="connsiteY23" fmla="*/ 144856 h 1204111"/>
                  <a:gd name="connsiteX24" fmla="*/ 251988 w 369683"/>
                  <a:gd name="connsiteY24" fmla="*/ 90535 h 1204111"/>
                  <a:gd name="connsiteX25" fmla="*/ 242935 w 369683"/>
                  <a:gd name="connsiteY25" fmla="*/ 0 h 1204111"/>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320691"/>
                  <a:gd name="connsiteX1" fmla="*/ 125240 w 369683"/>
                  <a:gd name="connsiteY1" fmla="*/ 0 h 1320691"/>
                  <a:gd name="connsiteX2" fmla="*/ 125240 w 369683"/>
                  <a:gd name="connsiteY2" fmla="*/ 72428 h 1320691"/>
                  <a:gd name="connsiteX3" fmla="*/ 170507 w 369683"/>
                  <a:gd name="connsiteY3" fmla="*/ 208230 h 1320691"/>
                  <a:gd name="connsiteX4" fmla="*/ 206721 w 369683"/>
                  <a:gd name="connsiteY4" fmla="*/ 316871 h 1320691"/>
                  <a:gd name="connsiteX5" fmla="*/ 251988 w 369683"/>
                  <a:gd name="connsiteY5" fmla="*/ 389299 h 1320691"/>
                  <a:gd name="connsiteX6" fmla="*/ 224828 w 369683"/>
                  <a:gd name="connsiteY6" fmla="*/ 588475 h 1320691"/>
                  <a:gd name="connsiteX7" fmla="*/ 76200 w 369683"/>
                  <a:gd name="connsiteY7" fmla="*/ 306309 h 1320691"/>
                  <a:gd name="connsiteX8" fmla="*/ 0 w 369683"/>
                  <a:gd name="connsiteY8" fmla="*/ 534909 h 1320691"/>
                  <a:gd name="connsiteX9" fmla="*/ 61865 w 369683"/>
                  <a:gd name="connsiteY9" fmla="*/ 697117 h 1320691"/>
                  <a:gd name="connsiteX10" fmla="*/ 61865 w 369683"/>
                  <a:gd name="connsiteY10" fmla="*/ 796705 h 1320691"/>
                  <a:gd name="connsiteX11" fmla="*/ 89026 w 369683"/>
                  <a:gd name="connsiteY11" fmla="*/ 932507 h 1320691"/>
                  <a:gd name="connsiteX12" fmla="*/ 98079 w 369683"/>
                  <a:gd name="connsiteY12" fmla="*/ 1186004 h 1320691"/>
                  <a:gd name="connsiteX13" fmla="*/ 160352 w 369683"/>
                  <a:gd name="connsiteY13" fmla="*/ 1247213 h 1320691"/>
                  <a:gd name="connsiteX14" fmla="*/ 228601 w 369683"/>
                  <a:gd name="connsiteY14" fmla="*/ 1296909 h 1320691"/>
                  <a:gd name="connsiteX15" fmla="*/ 233881 w 369683"/>
                  <a:gd name="connsiteY15" fmla="*/ 1104523 h 1320691"/>
                  <a:gd name="connsiteX16" fmla="*/ 197667 w 369683"/>
                  <a:gd name="connsiteY16" fmla="*/ 941560 h 1320691"/>
                  <a:gd name="connsiteX17" fmla="*/ 143347 w 369683"/>
                  <a:gd name="connsiteY17" fmla="*/ 805759 h 1320691"/>
                  <a:gd name="connsiteX18" fmla="*/ 288202 w 369683"/>
                  <a:gd name="connsiteY18" fmla="*/ 787652 h 1320691"/>
                  <a:gd name="connsiteX19" fmla="*/ 342523 w 369683"/>
                  <a:gd name="connsiteY19" fmla="*/ 688063 h 1320691"/>
                  <a:gd name="connsiteX20" fmla="*/ 369683 w 369683"/>
                  <a:gd name="connsiteY20" fmla="*/ 534155 h 1320691"/>
                  <a:gd name="connsiteX21" fmla="*/ 369683 w 369683"/>
                  <a:gd name="connsiteY21" fmla="*/ 398353 h 1320691"/>
                  <a:gd name="connsiteX22" fmla="*/ 369683 w 369683"/>
                  <a:gd name="connsiteY22" fmla="*/ 398353 h 1320691"/>
                  <a:gd name="connsiteX23" fmla="*/ 288202 w 369683"/>
                  <a:gd name="connsiteY23" fmla="*/ 226337 h 1320691"/>
                  <a:gd name="connsiteX24" fmla="*/ 288202 w 369683"/>
                  <a:gd name="connsiteY24" fmla="*/ 144856 h 1320691"/>
                  <a:gd name="connsiteX25" fmla="*/ 251988 w 369683"/>
                  <a:gd name="connsiteY25" fmla="*/ 90535 h 1320691"/>
                  <a:gd name="connsiteX26" fmla="*/ 242935 w 369683"/>
                  <a:gd name="connsiteY26" fmla="*/ 0 h 1320691"/>
                  <a:gd name="connsiteX0" fmla="*/ 242935 w 369683"/>
                  <a:gd name="connsiteY0" fmla="*/ 0 h 1467793"/>
                  <a:gd name="connsiteX1" fmla="*/ 125240 w 369683"/>
                  <a:gd name="connsiteY1" fmla="*/ 0 h 1467793"/>
                  <a:gd name="connsiteX2" fmla="*/ 125240 w 369683"/>
                  <a:gd name="connsiteY2" fmla="*/ 72428 h 1467793"/>
                  <a:gd name="connsiteX3" fmla="*/ 170507 w 369683"/>
                  <a:gd name="connsiteY3" fmla="*/ 208230 h 1467793"/>
                  <a:gd name="connsiteX4" fmla="*/ 206721 w 369683"/>
                  <a:gd name="connsiteY4" fmla="*/ 316871 h 1467793"/>
                  <a:gd name="connsiteX5" fmla="*/ 251988 w 369683"/>
                  <a:gd name="connsiteY5" fmla="*/ 389299 h 1467793"/>
                  <a:gd name="connsiteX6" fmla="*/ 224828 w 369683"/>
                  <a:gd name="connsiteY6" fmla="*/ 588475 h 1467793"/>
                  <a:gd name="connsiteX7" fmla="*/ 76200 w 369683"/>
                  <a:gd name="connsiteY7" fmla="*/ 306309 h 1467793"/>
                  <a:gd name="connsiteX8" fmla="*/ 0 w 369683"/>
                  <a:gd name="connsiteY8" fmla="*/ 534909 h 1467793"/>
                  <a:gd name="connsiteX9" fmla="*/ 61865 w 369683"/>
                  <a:gd name="connsiteY9" fmla="*/ 697117 h 1467793"/>
                  <a:gd name="connsiteX10" fmla="*/ 61865 w 369683"/>
                  <a:gd name="connsiteY10" fmla="*/ 796705 h 1467793"/>
                  <a:gd name="connsiteX11" fmla="*/ 89026 w 369683"/>
                  <a:gd name="connsiteY11" fmla="*/ 932507 h 1467793"/>
                  <a:gd name="connsiteX12" fmla="*/ 98079 w 369683"/>
                  <a:gd name="connsiteY12" fmla="*/ 1186004 h 1467793"/>
                  <a:gd name="connsiteX13" fmla="*/ 152401 w 369683"/>
                  <a:gd name="connsiteY13" fmla="*/ 1449309 h 1467793"/>
                  <a:gd name="connsiteX14" fmla="*/ 228601 w 369683"/>
                  <a:gd name="connsiteY14" fmla="*/ 1296909 h 1467793"/>
                  <a:gd name="connsiteX15" fmla="*/ 233881 w 369683"/>
                  <a:gd name="connsiteY15" fmla="*/ 1104523 h 1467793"/>
                  <a:gd name="connsiteX16" fmla="*/ 197667 w 369683"/>
                  <a:gd name="connsiteY16" fmla="*/ 941560 h 1467793"/>
                  <a:gd name="connsiteX17" fmla="*/ 143347 w 369683"/>
                  <a:gd name="connsiteY17" fmla="*/ 805759 h 1467793"/>
                  <a:gd name="connsiteX18" fmla="*/ 288202 w 369683"/>
                  <a:gd name="connsiteY18" fmla="*/ 787652 h 1467793"/>
                  <a:gd name="connsiteX19" fmla="*/ 342523 w 369683"/>
                  <a:gd name="connsiteY19" fmla="*/ 688063 h 1467793"/>
                  <a:gd name="connsiteX20" fmla="*/ 369683 w 369683"/>
                  <a:gd name="connsiteY20" fmla="*/ 534155 h 1467793"/>
                  <a:gd name="connsiteX21" fmla="*/ 369683 w 369683"/>
                  <a:gd name="connsiteY21" fmla="*/ 398353 h 1467793"/>
                  <a:gd name="connsiteX22" fmla="*/ 369683 w 369683"/>
                  <a:gd name="connsiteY22" fmla="*/ 398353 h 1467793"/>
                  <a:gd name="connsiteX23" fmla="*/ 288202 w 369683"/>
                  <a:gd name="connsiteY23" fmla="*/ 226337 h 1467793"/>
                  <a:gd name="connsiteX24" fmla="*/ 288202 w 369683"/>
                  <a:gd name="connsiteY24" fmla="*/ 144856 h 1467793"/>
                  <a:gd name="connsiteX25" fmla="*/ 251988 w 369683"/>
                  <a:gd name="connsiteY25" fmla="*/ 90535 h 1467793"/>
                  <a:gd name="connsiteX26" fmla="*/ 242935 w 369683"/>
                  <a:gd name="connsiteY26" fmla="*/ 0 h 1467793"/>
                  <a:gd name="connsiteX0" fmla="*/ 242935 w 369683"/>
                  <a:gd name="connsiteY0" fmla="*/ 0 h 1459579"/>
                  <a:gd name="connsiteX1" fmla="*/ 125240 w 369683"/>
                  <a:gd name="connsiteY1" fmla="*/ 0 h 1459579"/>
                  <a:gd name="connsiteX2" fmla="*/ 125240 w 369683"/>
                  <a:gd name="connsiteY2" fmla="*/ 72428 h 1459579"/>
                  <a:gd name="connsiteX3" fmla="*/ 170507 w 369683"/>
                  <a:gd name="connsiteY3" fmla="*/ 208230 h 1459579"/>
                  <a:gd name="connsiteX4" fmla="*/ 206721 w 369683"/>
                  <a:gd name="connsiteY4" fmla="*/ 316871 h 1459579"/>
                  <a:gd name="connsiteX5" fmla="*/ 251988 w 369683"/>
                  <a:gd name="connsiteY5" fmla="*/ 389299 h 1459579"/>
                  <a:gd name="connsiteX6" fmla="*/ 224828 w 369683"/>
                  <a:gd name="connsiteY6" fmla="*/ 588475 h 1459579"/>
                  <a:gd name="connsiteX7" fmla="*/ 76200 w 369683"/>
                  <a:gd name="connsiteY7" fmla="*/ 306309 h 1459579"/>
                  <a:gd name="connsiteX8" fmla="*/ 0 w 369683"/>
                  <a:gd name="connsiteY8" fmla="*/ 534909 h 1459579"/>
                  <a:gd name="connsiteX9" fmla="*/ 61865 w 369683"/>
                  <a:gd name="connsiteY9" fmla="*/ 697117 h 1459579"/>
                  <a:gd name="connsiteX10" fmla="*/ 61865 w 369683"/>
                  <a:gd name="connsiteY10" fmla="*/ 796705 h 1459579"/>
                  <a:gd name="connsiteX11" fmla="*/ 89026 w 369683"/>
                  <a:gd name="connsiteY11" fmla="*/ 932507 h 1459579"/>
                  <a:gd name="connsiteX12" fmla="*/ 98079 w 369683"/>
                  <a:gd name="connsiteY12" fmla="*/ 1186004 h 1459579"/>
                  <a:gd name="connsiteX13" fmla="*/ 128547 w 369683"/>
                  <a:gd name="connsiteY13" fmla="*/ 1358532 h 1459579"/>
                  <a:gd name="connsiteX14" fmla="*/ 152401 w 369683"/>
                  <a:gd name="connsiteY14" fmla="*/ 1449309 h 1459579"/>
                  <a:gd name="connsiteX15" fmla="*/ 228601 w 369683"/>
                  <a:gd name="connsiteY15" fmla="*/ 1296909 h 1459579"/>
                  <a:gd name="connsiteX16" fmla="*/ 233881 w 369683"/>
                  <a:gd name="connsiteY16" fmla="*/ 1104523 h 1459579"/>
                  <a:gd name="connsiteX17" fmla="*/ 197667 w 369683"/>
                  <a:gd name="connsiteY17" fmla="*/ 941560 h 1459579"/>
                  <a:gd name="connsiteX18" fmla="*/ 143347 w 369683"/>
                  <a:gd name="connsiteY18" fmla="*/ 805759 h 1459579"/>
                  <a:gd name="connsiteX19" fmla="*/ 288202 w 369683"/>
                  <a:gd name="connsiteY19" fmla="*/ 787652 h 1459579"/>
                  <a:gd name="connsiteX20" fmla="*/ 342523 w 369683"/>
                  <a:gd name="connsiteY20" fmla="*/ 688063 h 1459579"/>
                  <a:gd name="connsiteX21" fmla="*/ 369683 w 369683"/>
                  <a:gd name="connsiteY21" fmla="*/ 534155 h 1459579"/>
                  <a:gd name="connsiteX22" fmla="*/ 369683 w 369683"/>
                  <a:gd name="connsiteY22" fmla="*/ 398353 h 1459579"/>
                  <a:gd name="connsiteX23" fmla="*/ 369683 w 369683"/>
                  <a:gd name="connsiteY23" fmla="*/ 398353 h 1459579"/>
                  <a:gd name="connsiteX24" fmla="*/ 288202 w 369683"/>
                  <a:gd name="connsiteY24" fmla="*/ 226337 h 1459579"/>
                  <a:gd name="connsiteX25" fmla="*/ 288202 w 369683"/>
                  <a:gd name="connsiteY25" fmla="*/ 144856 h 1459579"/>
                  <a:gd name="connsiteX26" fmla="*/ 251988 w 369683"/>
                  <a:gd name="connsiteY26" fmla="*/ 90535 h 1459579"/>
                  <a:gd name="connsiteX27" fmla="*/ 242935 w 369683"/>
                  <a:gd name="connsiteY27" fmla="*/ 0 h 1459579"/>
                  <a:gd name="connsiteX0" fmla="*/ 242935 w 369683"/>
                  <a:gd name="connsiteY0" fmla="*/ 0 h 1721793"/>
                  <a:gd name="connsiteX1" fmla="*/ 125240 w 369683"/>
                  <a:gd name="connsiteY1" fmla="*/ 0 h 1721793"/>
                  <a:gd name="connsiteX2" fmla="*/ 125240 w 369683"/>
                  <a:gd name="connsiteY2" fmla="*/ 72428 h 1721793"/>
                  <a:gd name="connsiteX3" fmla="*/ 170507 w 369683"/>
                  <a:gd name="connsiteY3" fmla="*/ 208230 h 1721793"/>
                  <a:gd name="connsiteX4" fmla="*/ 206721 w 369683"/>
                  <a:gd name="connsiteY4" fmla="*/ 316871 h 1721793"/>
                  <a:gd name="connsiteX5" fmla="*/ 251988 w 369683"/>
                  <a:gd name="connsiteY5" fmla="*/ 389299 h 1721793"/>
                  <a:gd name="connsiteX6" fmla="*/ 224828 w 369683"/>
                  <a:gd name="connsiteY6" fmla="*/ 588475 h 1721793"/>
                  <a:gd name="connsiteX7" fmla="*/ 76200 w 369683"/>
                  <a:gd name="connsiteY7" fmla="*/ 306309 h 1721793"/>
                  <a:gd name="connsiteX8" fmla="*/ 0 w 369683"/>
                  <a:gd name="connsiteY8" fmla="*/ 534909 h 1721793"/>
                  <a:gd name="connsiteX9" fmla="*/ 61865 w 369683"/>
                  <a:gd name="connsiteY9" fmla="*/ 697117 h 1721793"/>
                  <a:gd name="connsiteX10" fmla="*/ 61865 w 369683"/>
                  <a:gd name="connsiteY10" fmla="*/ 796705 h 1721793"/>
                  <a:gd name="connsiteX11" fmla="*/ 89026 w 369683"/>
                  <a:gd name="connsiteY11" fmla="*/ 932507 h 1721793"/>
                  <a:gd name="connsiteX12" fmla="*/ 98079 w 369683"/>
                  <a:gd name="connsiteY12" fmla="*/ 1186004 h 1721793"/>
                  <a:gd name="connsiteX13" fmla="*/ 76201 w 369683"/>
                  <a:gd name="connsiteY13" fmla="*/ 1677909 h 1721793"/>
                  <a:gd name="connsiteX14" fmla="*/ 152401 w 369683"/>
                  <a:gd name="connsiteY14" fmla="*/ 1449309 h 1721793"/>
                  <a:gd name="connsiteX15" fmla="*/ 228601 w 369683"/>
                  <a:gd name="connsiteY15" fmla="*/ 1296909 h 1721793"/>
                  <a:gd name="connsiteX16" fmla="*/ 233881 w 369683"/>
                  <a:gd name="connsiteY16" fmla="*/ 1104523 h 1721793"/>
                  <a:gd name="connsiteX17" fmla="*/ 197667 w 369683"/>
                  <a:gd name="connsiteY17" fmla="*/ 941560 h 1721793"/>
                  <a:gd name="connsiteX18" fmla="*/ 143347 w 369683"/>
                  <a:gd name="connsiteY18" fmla="*/ 805759 h 1721793"/>
                  <a:gd name="connsiteX19" fmla="*/ 288202 w 369683"/>
                  <a:gd name="connsiteY19" fmla="*/ 787652 h 1721793"/>
                  <a:gd name="connsiteX20" fmla="*/ 342523 w 369683"/>
                  <a:gd name="connsiteY20" fmla="*/ 688063 h 1721793"/>
                  <a:gd name="connsiteX21" fmla="*/ 369683 w 369683"/>
                  <a:gd name="connsiteY21" fmla="*/ 534155 h 1721793"/>
                  <a:gd name="connsiteX22" fmla="*/ 369683 w 369683"/>
                  <a:gd name="connsiteY22" fmla="*/ 398353 h 1721793"/>
                  <a:gd name="connsiteX23" fmla="*/ 369683 w 369683"/>
                  <a:gd name="connsiteY23" fmla="*/ 398353 h 1721793"/>
                  <a:gd name="connsiteX24" fmla="*/ 288202 w 369683"/>
                  <a:gd name="connsiteY24" fmla="*/ 226337 h 1721793"/>
                  <a:gd name="connsiteX25" fmla="*/ 288202 w 369683"/>
                  <a:gd name="connsiteY25" fmla="*/ 144856 h 1721793"/>
                  <a:gd name="connsiteX26" fmla="*/ 251988 w 369683"/>
                  <a:gd name="connsiteY26" fmla="*/ 90535 h 1721793"/>
                  <a:gd name="connsiteX27" fmla="*/ 242935 w 369683"/>
                  <a:gd name="connsiteY27" fmla="*/ 0 h 1721793"/>
                  <a:gd name="connsiteX0" fmla="*/ 242935 w 369683"/>
                  <a:gd name="connsiteY0" fmla="*/ 0 h 1686633"/>
                  <a:gd name="connsiteX1" fmla="*/ 125240 w 369683"/>
                  <a:gd name="connsiteY1" fmla="*/ 0 h 1686633"/>
                  <a:gd name="connsiteX2" fmla="*/ 125240 w 369683"/>
                  <a:gd name="connsiteY2" fmla="*/ 72428 h 1686633"/>
                  <a:gd name="connsiteX3" fmla="*/ 170507 w 369683"/>
                  <a:gd name="connsiteY3" fmla="*/ 208230 h 1686633"/>
                  <a:gd name="connsiteX4" fmla="*/ 206721 w 369683"/>
                  <a:gd name="connsiteY4" fmla="*/ 316871 h 1686633"/>
                  <a:gd name="connsiteX5" fmla="*/ 251988 w 369683"/>
                  <a:gd name="connsiteY5" fmla="*/ 389299 h 1686633"/>
                  <a:gd name="connsiteX6" fmla="*/ 224828 w 369683"/>
                  <a:gd name="connsiteY6" fmla="*/ 588475 h 1686633"/>
                  <a:gd name="connsiteX7" fmla="*/ 76200 w 369683"/>
                  <a:gd name="connsiteY7" fmla="*/ 306309 h 1686633"/>
                  <a:gd name="connsiteX8" fmla="*/ 0 w 369683"/>
                  <a:gd name="connsiteY8" fmla="*/ 534909 h 1686633"/>
                  <a:gd name="connsiteX9" fmla="*/ 61865 w 369683"/>
                  <a:gd name="connsiteY9" fmla="*/ 697117 h 1686633"/>
                  <a:gd name="connsiteX10" fmla="*/ 61865 w 369683"/>
                  <a:gd name="connsiteY10" fmla="*/ 796705 h 1686633"/>
                  <a:gd name="connsiteX11" fmla="*/ 89026 w 369683"/>
                  <a:gd name="connsiteY11" fmla="*/ 932507 h 1686633"/>
                  <a:gd name="connsiteX12" fmla="*/ 98079 w 369683"/>
                  <a:gd name="connsiteY12" fmla="*/ 1186004 h 1686633"/>
                  <a:gd name="connsiteX13" fmla="*/ 84815 w 369683"/>
                  <a:gd name="connsiteY13" fmla="*/ 1501655 h 1686633"/>
                  <a:gd name="connsiteX14" fmla="*/ 76201 w 369683"/>
                  <a:gd name="connsiteY14" fmla="*/ 1677909 h 1686633"/>
                  <a:gd name="connsiteX15" fmla="*/ 152401 w 369683"/>
                  <a:gd name="connsiteY15" fmla="*/ 1449309 h 1686633"/>
                  <a:gd name="connsiteX16" fmla="*/ 228601 w 369683"/>
                  <a:gd name="connsiteY16" fmla="*/ 1296909 h 1686633"/>
                  <a:gd name="connsiteX17" fmla="*/ 233881 w 369683"/>
                  <a:gd name="connsiteY17" fmla="*/ 1104523 h 1686633"/>
                  <a:gd name="connsiteX18" fmla="*/ 197667 w 369683"/>
                  <a:gd name="connsiteY18" fmla="*/ 941560 h 1686633"/>
                  <a:gd name="connsiteX19" fmla="*/ 143347 w 369683"/>
                  <a:gd name="connsiteY19" fmla="*/ 805759 h 1686633"/>
                  <a:gd name="connsiteX20" fmla="*/ 288202 w 369683"/>
                  <a:gd name="connsiteY20" fmla="*/ 787652 h 1686633"/>
                  <a:gd name="connsiteX21" fmla="*/ 342523 w 369683"/>
                  <a:gd name="connsiteY21" fmla="*/ 688063 h 1686633"/>
                  <a:gd name="connsiteX22" fmla="*/ 369683 w 369683"/>
                  <a:gd name="connsiteY22" fmla="*/ 534155 h 1686633"/>
                  <a:gd name="connsiteX23" fmla="*/ 369683 w 369683"/>
                  <a:gd name="connsiteY23" fmla="*/ 398353 h 1686633"/>
                  <a:gd name="connsiteX24" fmla="*/ 369683 w 369683"/>
                  <a:gd name="connsiteY24" fmla="*/ 398353 h 1686633"/>
                  <a:gd name="connsiteX25" fmla="*/ 288202 w 369683"/>
                  <a:gd name="connsiteY25" fmla="*/ 226337 h 1686633"/>
                  <a:gd name="connsiteX26" fmla="*/ 288202 w 369683"/>
                  <a:gd name="connsiteY26" fmla="*/ 144856 h 1686633"/>
                  <a:gd name="connsiteX27" fmla="*/ 251988 w 369683"/>
                  <a:gd name="connsiteY27" fmla="*/ 90535 h 1686633"/>
                  <a:gd name="connsiteX28" fmla="*/ 242935 w 369683"/>
                  <a:gd name="connsiteY28" fmla="*/ 0 h 1686633"/>
                  <a:gd name="connsiteX0" fmla="*/ 242935 w 369683"/>
                  <a:gd name="connsiteY0" fmla="*/ 0 h 1836093"/>
                  <a:gd name="connsiteX1" fmla="*/ 125240 w 369683"/>
                  <a:gd name="connsiteY1" fmla="*/ 0 h 1836093"/>
                  <a:gd name="connsiteX2" fmla="*/ 125240 w 369683"/>
                  <a:gd name="connsiteY2" fmla="*/ 72428 h 1836093"/>
                  <a:gd name="connsiteX3" fmla="*/ 170507 w 369683"/>
                  <a:gd name="connsiteY3" fmla="*/ 208230 h 1836093"/>
                  <a:gd name="connsiteX4" fmla="*/ 206721 w 369683"/>
                  <a:gd name="connsiteY4" fmla="*/ 316871 h 1836093"/>
                  <a:gd name="connsiteX5" fmla="*/ 251988 w 369683"/>
                  <a:gd name="connsiteY5" fmla="*/ 389299 h 1836093"/>
                  <a:gd name="connsiteX6" fmla="*/ 224828 w 369683"/>
                  <a:gd name="connsiteY6" fmla="*/ 588475 h 1836093"/>
                  <a:gd name="connsiteX7" fmla="*/ 76200 w 369683"/>
                  <a:gd name="connsiteY7" fmla="*/ 306309 h 1836093"/>
                  <a:gd name="connsiteX8" fmla="*/ 0 w 369683"/>
                  <a:gd name="connsiteY8" fmla="*/ 534909 h 1836093"/>
                  <a:gd name="connsiteX9" fmla="*/ 61865 w 369683"/>
                  <a:gd name="connsiteY9" fmla="*/ 697117 h 1836093"/>
                  <a:gd name="connsiteX10" fmla="*/ 61865 w 369683"/>
                  <a:gd name="connsiteY10" fmla="*/ 796705 h 1836093"/>
                  <a:gd name="connsiteX11" fmla="*/ 89026 w 369683"/>
                  <a:gd name="connsiteY11" fmla="*/ 932507 h 1836093"/>
                  <a:gd name="connsiteX12" fmla="*/ 98079 w 369683"/>
                  <a:gd name="connsiteY12" fmla="*/ 1186004 h 1836093"/>
                  <a:gd name="connsiteX13" fmla="*/ 76201 w 369683"/>
                  <a:gd name="connsiteY13" fmla="*/ 1754109 h 1836093"/>
                  <a:gd name="connsiteX14" fmla="*/ 76201 w 369683"/>
                  <a:gd name="connsiteY14" fmla="*/ 1677909 h 1836093"/>
                  <a:gd name="connsiteX15" fmla="*/ 152401 w 369683"/>
                  <a:gd name="connsiteY15" fmla="*/ 1449309 h 1836093"/>
                  <a:gd name="connsiteX16" fmla="*/ 228601 w 369683"/>
                  <a:gd name="connsiteY16" fmla="*/ 1296909 h 1836093"/>
                  <a:gd name="connsiteX17" fmla="*/ 233881 w 369683"/>
                  <a:gd name="connsiteY17" fmla="*/ 1104523 h 1836093"/>
                  <a:gd name="connsiteX18" fmla="*/ 197667 w 369683"/>
                  <a:gd name="connsiteY18" fmla="*/ 941560 h 1836093"/>
                  <a:gd name="connsiteX19" fmla="*/ 143347 w 369683"/>
                  <a:gd name="connsiteY19" fmla="*/ 805759 h 1836093"/>
                  <a:gd name="connsiteX20" fmla="*/ 288202 w 369683"/>
                  <a:gd name="connsiteY20" fmla="*/ 787652 h 1836093"/>
                  <a:gd name="connsiteX21" fmla="*/ 342523 w 369683"/>
                  <a:gd name="connsiteY21" fmla="*/ 688063 h 1836093"/>
                  <a:gd name="connsiteX22" fmla="*/ 369683 w 369683"/>
                  <a:gd name="connsiteY22" fmla="*/ 534155 h 1836093"/>
                  <a:gd name="connsiteX23" fmla="*/ 369683 w 369683"/>
                  <a:gd name="connsiteY23" fmla="*/ 398353 h 1836093"/>
                  <a:gd name="connsiteX24" fmla="*/ 369683 w 369683"/>
                  <a:gd name="connsiteY24" fmla="*/ 398353 h 1836093"/>
                  <a:gd name="connsiteX25" fmla="*/ 288202 w 369683"/>
                  <a:gd name="connsiteY25" fmla="*/ 226337 h 1836093"/>
                  <a:gd name="connsiteX26" fmla="*/ 288202 w 369683"/>
                  <a:gd name="connsiteY26" fmla="*/ 144856 h 1836093"/>
                  <a:gd name="connsiteX27" fmla="*/ 251988 w 369683"/>
                  <a:gd name="connsiteY27" fmla="*/ 90535 h 1836093"/>
                  <a:gd name="connsiteX28" fmla="*/ 242935 w 369683"/>
                  <a:gd name="connsiteY28" fmla="*/ 0 h 1836093"/>
                  <a:gd name="connsiteX0" fmla="*/ 242935 w 369683"/>
                  <a:gd name="connsiteY0" fmla="*/ 0 h 1792761"/>
                  <a:gd name="connsiteX1" fmla="*/ 125240 w 369683"/>
                  <a:gd name="connsiteY1" fmla="*/ 0 h 1792761"/>
                  <a:gd name="connsiteX2" fmla="*/ 125240 w 369683"/>
                  <a:gd name="connsiteY2" fmla="*/ 72428 h 1792761"/>
                  <a:gd name="connsiteX3" fmla="*/ 170507 w 369683"/>
                  <a:gd name="connsiteY3" fmla="*/ 208230 h 1792761"/>
                  <a:gd name="connsiteX4" fmla="*/ 206721 w 369683"/>
                  <a:gd name="connsiteY4" fmla="*/ 316871 h 1792761"/>
                  <a:gd name="connsiteX5" fmla="*/ 251988 w 369683"/>
                  <a:gd name="connsiteY5" fmla="*/ 389299 h 1792761"/>
                  <a:gd name="connsiteX6" fmla="*/ 224828 w 369683"/>
                  <a:gd name="connsiteY6" fmla="*/ 588475 h 1792761"/>
                  <a:gd name="connsiteX7" fmla="*/ 76200 w 369683"/>
                  <a:gd name="connsiteY7" fmla="*/ 306309 h 1792761"/>
                  <a:gd name="connsiteX8" fmla="*/ 0 w 369683"/>
                  <a:gd name="connsiteY8" fmla="*/ 534909 h 1792761"/>
                  <a:gd name="connsiteX9" fmla="*/ 61865 w 369683"/>
                  <a:gd name="connsiteY9" fmla="*/ 697117 h 1792761"/>
                  <a:gd name="connsiteX10" fmla="*/ 61865 w 369683"/>
                  <a:gd name="connsiteY10" fmla="*/ 796705 h 1792761"/>
                  <a:gd name="connsiteX11" fmla="*/ 89026 w 369683"/>
                  <a:gd name="connsiteY11" fmla="*/ 932507 h 1792761"/>
                  <a:gd name="connsiteX12" fmla="*/ 98079 w 369683"/>
                  <a:gd name="connsiteY12" fmla="*/ 1186004 h 1792761"/>
                  <a:gd name="connsiteX13" fmla="*/ 88791 w 369683"/>
                  <a:gd name="connsiteY13" fmla="*/ 1445996 h 1792761"/>
                  <a:gd name="connsiteX14" fmla="*/ 76201 w 369683"/>
                  <a:gd name="connsiteY14" fmla="*/ 1754109 h 1792761"/>
                  <a:gd name="connsiteX15" fmla="*/ 76201 w 369683"/>
                  <a:gd name="connsiteY15" fmla="*/ 1677909 h 1792761"/>
                  <a:gd name="connsiteX16" fmla="*/ 152401 w 369683"/>
                  <a:gd name="connsiteY16" fmla="*/ 1449309 h 1792761"/>
                  <a:gd name="connsiteX17" fmla="*/ 228601 w 369683"/>
                  <a:gd name="connsiteY17" fmla="*/ 1296909 h 1792761"/>
                  <a:gd name="connsiteX18" fmla="*/ 233881 w 369683"/>
                  <a:gd name="connsiteY18" fmla="*/ 1104523 h 1792761"/>
                  <a:gd name="connsiteX19" fmla="*/ 197667 w 369683"/>
                  <a:gd name="connsiteY19" fmla="*/ 941560 h 1792761"/>
                  <a:gd name="connsiteX20" fmla="*/ 143347 w 369683"/>
                  <a:gd name="connsiteY20" fmla="*/ 805759 h 1792761"/>
                  <a:gd name="connsiteX21" fmla="*/ 288202 w 369683"/>
                  <a:gd name="connsiteY21" fmla="*/ 787652 h 1792761"/>
                  <a:gd name="connsiteX22" fmla="*/ 342523 w 369683"/>
                  <a:gd name="connsiteY22" fmla="*/ 688063 h 1792761"/>
                  <a:gd name="connsiteX23" fmla="*/ 369683 w 369683"/>
                  <a:gd name="connsiteY23" fmla="*/ 534155 h 1792761"/>
                  <a:gd name="connsiteX24" fmla="*/ 369683 w 369683"/>
                  <a:gd name="connsiteY24" fmla="*/ 398353 h 1792761"/>
                  <a:gd name="connsiteX25" fmla="*/ 369683 w 369683"/>
                  <a:gd name="connsiteY25" fmla="*/ 398353 h 1792761"/>
                  <a:gd name="connsiteX26" fmla="*/ 288202 w 369683"/>
                  <a:gd name="connsiteY26" fmla="*/ 226337 h 1792761"/>
                  <a:gd name="connsiteX27" fmla="*/ 288202 w 369683"/>
                  <a:gd name="connsiteY27" fmla="*/ 144856 h 1792761"/>
                  <a:gd name="connsiteX28" fmla="*/ 251988 w 369683"/>
                  <a:gd name="connsiteY28" fmla="*/ 90535 h 1792761"/>
                  <a:gd name="connsiteX29" fmla="*/ 242935 w 369683"/>
                  <a:gd name="connsiteY29" fmla="*/ 0 h 1792761"/>
                  <a:gd name="connsiteX0" fmla="*/ 246580 w 373328"/>
                  <a:gd name="connsiteY0" fmla="*/ 0 h 1792209"/>
                  <a:gd name="connsiteX1" fmla="*/ 128885 w 373328"/>
                  <a:gd name="connsiteY1" fmla="*/ 0 h 1792209"/>
                  <a:gd name="connsiteX2" fmla="*/ 128885 w 373328"/>
                  <a:gd name="connsiteY2" fmla="*/ 72428 h 1792209"/>
                  <a:gd name="connsiteX3" fmla="*/ 174152 w 373328"/>
                  <a:gd name="connsiteY3" fmla="*/ 208230 h 1792209"/>
                  <a:gd name="connsiteX4" fmla="*/ 210366 w 373328"/>
                  <a:gd name="connsiteY4" fmla="*/ 316871 h 1792209"/>
                  <a:gd name="connsiteX5" fmla="*/ 255633 w 373328"/>
                  <a:gd name="connsiteY5" fmla="*/ 389299 h 1792209"/>
                  <a:gd name="connsiteX6" fmla="*/ 228473 w 373328"/>
                  <a:gd name="connsiteY6" fmla="*/ 588475 h 1792209"/>
                  <a:gd name="connsiteX7" fmla="*/ 79845 w 373328"/>
                  <a:gd name="connsiteY7" fmla="*/ 306309 h 1792209"/>
                  <a:gd name="connsiteX8" fmla="*/ 3645 w 373328"/>
                  <a:gd name="connsiteY8" fmla="*/ 534909 h 1792209"/>
                  <a:gd name="connsiteX9" fmla="*/ 65510 w 373328"/>
                  <a:gd name="connsiteY9" fmla="*/ 697117 h 1792209"/>
                  <a:gd name="connsiteX10" fmla="*/ 65510 w 373328"/>
                  <a:gd name="connsiteY10" fmla="*/ 796705 h 1792209"/>
                  <a:gd name="connsiteX11" fmla="*/ 92671 w 373328"/>
                  <a:gd name="connsiteY11" fmla="*/ 932507 h 1792209"/>
                  <a:gd name="connsiteX12" fmla="*/ 101724 w 373328"/>
                  <a:gd name="connsiteY12" fmla="*/ 1186004 h 1792209"/>
                  <a:gd name="connsiteX13" fmla="*/ 3646 w 373328"/>
                  <a:gd name="connsiteY13" fmla="*/ 1449309 h 1792209"/>
                  <a:gd name="connsiteX14" fmla="*/ 79846 w 373328"/>
                  <a:gd name="connsiteY14" fmla="*/ 1754109 h 1792209"/>
                  <a:gd name="connsiteX15" fmla="*/ 79846 w 373328"/>
                  <a:gd name="connsiteY15" fmla="*/ 1677909 h 1792209"/>
                  <a:gd name="connsiteX16" fmla="*/ 156046 w 373328"/>
                  <a:gd name="connsiteY16" fmla="*/ 1449309 h 1792209"/>
                  <a:gd name="connsiteX17" fmla="*/ 232246 w 373328"/>
                  <a:gd name="connsiteY17" fmla="*/ 1296909 h 1792209"/>
                  <a:gd name="connsiteX18" fmla="*/ 237526 w 373328"/>
                  <a:gd name="connsiteY18" fmla="*/ 1104523 h 1792209"/>
                  <a:gd name="connsiteX19" fmla="*/ 201312 w 373328"/>
                  <a:gd name="connsiteY19" fmla="*/ 941560 h 1792209"/>
                  <a:gd name="connsiteX20" fmla="*/ 146992 w 373328"/>
                  <a:gd name="connsiteY20" fmla="*/ 805759 h 1792209"/>
                  <a:gd name="connsiteX21" fmla="*/ 291847 w 373328"/>
                  <a:gd name="connsiteY21" fmla="*/ 787652 h 1792209"/>
                  <a:gd name="connsiteX22" fmla="*/ 346168 w 373328"/>
                  <a:gd name="connsiteY22" fmla="*/ 688063 h 1792209"/>
                  <a:gd name="connsiteX23" fmla="*/ 373328 w 373328"/>
                  <a:gd name="connsiteY23" fmla="*/ 534155 h 1792209"/>
                  <a:gd name="connsiteX24" fmla="*/ 373328 w 373328"/>
                  <a:gd name="connsiteY24" fmla="*/ 398353 h 1792209"/>
                  <a:gd name="connsiteX25" fmla="*/ 373328 w 373328"/>
                  <a:gd name="connsiteY25" fmla="*/ 398353 h 1792209"/>
                  <a:gd name="connsiteX26" fmla="*/ 291847 w 373328"/>
                  <a:gd name="connsiteY26" fmla="*/ 226337 h 1792209"/>
                  <a:gd name="connsiteX27" fmla="*/ 291847 w 373328"/>
                  <a:gd name="connsiteY27" fmla="*/ 144856 h 1792209"/>
                  <a:gd name="connsiteX28" fmla="*/ 255633 w 373328"/>
                  <a:gd name="connsiteY28" fmla="*/ 90535 h 1792209"/>
                  <a:gd name="connsiteX29" fmla="*/ 246580 w 373328"/>
                  <a:gd name="connsiteY29" fmla="*/ 0 h 1792209"/>
                  <a:gd name="connsiteX0" fmla="*/ 253096 w 379844"/>
                  <a:gd name="connsiteY0" fmla="*/ 0 h 1764269"/>
                  <a:gd name="connsiteX1" fmla="*/ 135401 w 379844"/>
                  <a:gd name="connsiteY1" fmla="*/ 0 h 1764269"/>
                  <a:gd name="connsiteX2" fmla="*/ 135401 w 379844"/>
                  <a:gd name="connsiteY2" fmla="*/ 72428 h 1764269"/>
                  <a:gd name="connsiteX3" fmla="*/ 180668 w 379844"/>
                  <a:gd name="connsiteY3" fmla="*/ 208230 h 1764269"/>
                  <a:gd name="connsiteX4" fmla="*/ 216882 w 379844"/>
                  <a:gd name="connsiteY4" fmla="*/ 316871 h 1764269"/>
                  <a:gd name="connsiteX5" fmla="*/ 262149 w 379844"/>
                  <a:gd name="connsiteY5" fmla="*/ 389299 h 1764269"/>
                  <a:gd name="connsiteX6" fmla="*/ 234989 w 379844"/>
                  <a:gd name="connsiteY6" fmla="*/ 588475 h 1764269"/>
                  <a:gd name="connsiteX7" fmla="*/ 86361 w 379844"/>
                  <a:gd name="connsiteY7" fmla="*/ 306309 h 1764269"/>
                  <a:gd name="connsiteX8" fmla="*/ 10161 w 379844"/>
                  <a:gd name="connsiteY8" fmla="*/ 534909 h 1764269"/>
                  <a:gd name="connsiteX9" fmla="*/ 72026 w 379844"/>
                  <a:gd name="connsiteY9" fmla="*/ 697117 h 1764269"/>
                  <a:gd name="connsiteX10" fmla="*/ 72026 w 379844"/>
                  <a:gd name="connsiteY10" fmla="*/ 796705 h 1764269"/>
                  <a:gd name="connsiteX11" fmla="*/ 99187 w 379844"/>
                  <a:gd name="connsiteY11" fmla="*/ 932507 h 1764269"/>
                  <a:gd name="connsiteX12" fmla="*/ 108240 w 379844"/>
                  <a:gd name="connsiteY12" fmla="*/ 1186004 h 1764269"/>
                  <a:gd name="connsiteX13" fmla="*/ 10162 w 379844"/>
                  <a:gd name="connsiteY13" fmla="*/ 1449309 h 1764269"/>
                  <a:gd name="connsiteX14" fmla="*/ 47268 w 379844"/>
                  <a:gd name="connsiteY14" fmla="*/ 1616949 h 1764269"/>
                  <a:gd name="connsiteX15" fmla="*/ 86362 w 379844"/>
                  <a:gd name="connsiteY15" fmla="*/ 1754109 h 1764269"/>
                  <a:gd name="connsiteX16" fmla="*/ 86362 w 379844"/>
                  <a:gd name="connsiteY16" fmla="*/ 1677909 h 1764269"/>
                  <a:gd name="connsiteX17" fmla="*/ 162562 w 379844"/>
                  <a:gd name="connsiteY17" fmla="*/ 1449309 h 1764269"/>
                  <a:gd name="connsiteX18" fmla="*/ 238762 w 379844"/>
                  <a:gd name="connsiteY18" fmla="*/ 1296909 h 1764269"/>
                  <a:gd name="connsiteX19" fmla="*/ 244042 w 379844"/>
                  <a:gd name="connsiteY19" fmla="*/ 1104523 h 1764269"/>
                  <a:gd name="connsiteX20" fmla="*/ 207828 w 379844"/>
                  <a:gd name="connsiteY20" fmla="*/ 941560 h 1764269"/>
                  <a:gd name="connsiteX21" fmla="*/ 153508 w 379844"/>
                  <a:gd name="connsiteY21" fmla="*/ 805759 h 1764269"/>
                  <a:gd name="connsiteX22" fmla="*/ 298363 w 379844"/>
                  <a:gd name="connsiteY22" fmla="*/ 787652 h 1764269"/>
                  <a:gd name="connsiteX23" fmla="*/ 352684 w 379844"/>
                  <a:gd name="connsiteY23" fmla="*/ 688063 h 1764269"/>
                  <a:gd name="connsiteX24" fmla="*/ 379844 w 379844"/>
                  <a:gd name="connsiteY24" fmla="*/ 534155 h 1764269"/>
                  <a:gd name="connsiteX25" fmla="*/ 379844 w 379844"/>
                  <a:gd name="connsiteY25" fmla="*/ 398353 h 1764269"/>
                  <a:gd name="connsiteX26" fmla="*/ 379844 w 379844"/>
                  <a:gd name="connsiteY26" fmla="*/ 398353 h 1764269"/>
                  <a:gd name="connsiteX27" fmla="*/ 298363 w 379844"/>
                  <a:gd name="connsiteY27" fmla="*/ 226337 h 1764269"/>
                  <a:gd name="connsiteX28" fmla="*/ 298363 w 379844"/>
                  <a:gd name="connsiteY28" fmla="*/ 144856 h 1764269"/>
                  <a:gd name="connsiteX29" fmla="*/ 262149 w 379844"/>
                  <a:gd name="connsiteY29" fmla="*/ 90535 h 1764269"/>
                  <a:gd name="connsiteX30" fmla="*/ 253096 w 379844"/>
                  <a:gd name="connsiteY30" fmla="*/ 0 h 1764269"/>
                  <a:gd name="connsiteX0" fmla="*/ 255634 w 382382"/>
                  <a:gd name="connsiteY0" fmla="*/ 0 h 1804909"/>
                  <a:gd name="connsiteX1" fmla="*/ 137939 w 382382"/>
                  <a:gd name="connsiteY1" fmla="*/ 0 h 1804909"/>
                  <a:gd name="connsiteX2" fmla="*/ 137939 w 382382"/>
                  <a:gd name="connsiteY2" fmla="*/ 72428 h 1804909"/>
                  <a:gd name="connsiteX3" fmla="*/ 183206 w 382382"/>
                  <a:gd name="connsiteY3" fmla="*/ 208230 h 1804909"/>
                  <a:gd name="connsiteX4" fmla="*/ 219420 w 382382"/>
                  <a:gd name="connsiteY4" fmla="*/ 316871 h 1804909"/>
                  <a:gd name="connsiteX5" fmla="*/ 264687 w 382382"/>
                  <a:gd name="connsiteY5" fmla="*/ 389299 h 1804909"/>
                  <a:gd name="connsiteX6" fmla="*/ 237527 w 382382"/>
                  <a:gd name="connsiteY6" fmla="*/ 588475 h 1804909"/>
                  <a:gd name="connsiteX7" fmla="*/ 88899 w 382382"/>
                  <a:gd name="connsiteY7" fmla="*/ 306309 h 1804909"/>
                  <a:gd name="connsiteX8" fmla="*/ 12699 w 382382"/>
                  <a:gd name="connsiteY8" fmla="*/ 534909 h 1804909"/>
                  <a:gd name="connsiteX9" fmla="*/ 74564 w 382382"/>
                  <a:gd name="connsiteY9" fmla="*/ 697117 h 1804909"/>
                  <a:gd name="connsiteX10" fmla="*/ 74564 w 382382"/>
                  <a:gd name="connsiteY10" fmla="*/ 796705 h 1804909"/>
                  <a:gd name="connsiteX11" fmla="*/ 101725 w 382382"/>
                  <a:gd name="connsiteY11" fmla="*/ 932507 h 1804909"/>
                  <a:gd name="connsiteX12" fmla="*/ 110778 w 382382"/>
                  <a:gd name="connsiteY12" fmla="*/ 1186004 h 1804909"/>
                  <a:gd name="connsiteX13" fmla="*/ 12700 w 382382"/>
                  <a:gd name="connsiteY13" fmla="*/ 1449309 h 1804909"/>
                  <a:gd name="connsiteX14" fmla="*/ 12700 w 382382"/>
                  <a:gd name="connsiteY14" fmla="*/ 1754109 h 1804909"/>
                  <a:gd name="connsiteX15" fmla="*/ 88900 w 382382"/>
                  <a:gd name="connsiteY15" fmla="*/ 1754109 h 1804909"/>
                  <a:gd name="connsiteX16" fmla="*/ 88900 w 382382"/>
                  <a:gd name="connsiteY16" fmla="*/ 1677909 h 1804909"/>
                  <a:gd name="connsiteX17" fmla="*/ 165100 w 382382"/>
                  <a:gd name="connsiteY17" fmla="*/ 1449309 h 1804909"/>
                  <a:gd name="connsiteX18" fmla="*/ 241300 w 382382"/>
                  <a:gd name="connsiteY18" fmla="*/ 1296909 h 1804909"/>
                  <a:gd name="connsiteX19" fmla="*/ 246580 w 382382"/>
                  <a:gd name="connsiteY19" fmla="*/ 1104523 h 1804909"/>
                  <a:gd name="connsiteX20" fmla="*/ 210366 w 382382"/>
                  <a:gd name="connsiteY20" fmla="*/ 941560 h 1804909"/>
                  <a:gd name="connsiteX21" fmla="*/ 156046 w 382382"/>
                  <a:gd name="connsiteY21" fmla="*/ 805759 h 1804909"/>
                  <a:gd name="connsiteX22" fmla="*/ 300901 w 382382"/>
                  <a:gd name="connsiteY22" fmla="*/ 787652 h 1804909"/>
                  <a:gd name="connsiteX23" fmla="*/ 355222 w 382382"/>
                  <a:gd name="connsiteY23" fmla="*/ 688063 h 1804909"/>
                  <a:gd name="connsiteX24" fmla="*/ 382382 w 382382"/>
                  <a:gd name="connsiteY24" fmla="*/ 534155 h 1804909"/>
                  <a:gd name="connsiteX25" fmla="*/ 382382 w 382382"/>
                  <a:gd name="connsiteY25" fmla="*/ 398353 h 1804909"/>
                  <a:gd name="connsiteX26" fmla="*/ 382382 w 382382"/>
                  <a:gd name="connsiteY26" fmla="*/ 398353 h 1804909"/>
                  <a:gd name="connsiteX27" fmla="*/ 300901 w 382382"/>
                  <a:gd name="connsiteY27" fmla="*/ 226337 h 1804909"/>
                  <a:gd name="connsiteX28" fmla="*/ 300901 w 382382"/>
                  <a:gd name="connsiteY28" fmla="*/ 144856 h 1804909"/>
                  <a:gd name="connsiteX29" fmla="*/ 264687 w 382382"/>
                  <a:gd name="connsiteY29" fmla="*/ 90535 h 1804909"/>
                  <a:gd name="connsiteX30" fmla="*/ 255634 w 382382"/>
                  <a:gd name="connsiteY30" fmla="*/ 0 h 180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2382" h="1804909">
                    <a:moveTo>
                      <a:pt x="255634" y="0"/>
                    </a:moveTo>
                    <a:lnTo>
                      <a:pt x="137939" y="0"/>
                    </a:lnTo>
                    <a:lnTo>
                      <a:pt x="137939" y="72428"/>
                    </a:lnTo>
                    <a:lnTo>
                      <a:pt x="183206" y="208230"/>
                    </a:lnTo>
                    <a:lnTo>
                      <a:pt x="219420" y="316871"/>
                    </a:lnTo>
                    <a:lnTo>
                      <a:pt x="264687" y="389299"/>
                    </a:lnTo>
                    <a:lnTo>
                      <a:pt x="237527" y="588475"/>
                    </a:lnTo>
                    <a:lnTo>
                      <a:pt x="88899" y="306309"/>
                    </a:lnTo>
                    <a:lnTo>
                      <a:pt x="12699" y="534909"/>
                    </a:lnTo>
                    <a:lnTo>
                      <a:pt x="74564" y="697117"/>
                    </a:lnTo>
                    <a:lnTo>
                      <a:pt x="74564" y="796705"/>
                    </a:lnTo>
                    <a:lnTo>
                      <a:pt x="101725" y="932507"/>
                    </a:lnTo>
                    <a:lnTo>
                      <a:pt x="110778" y="1186004"/>
                    </a:lnTo>
                    <a:cubicBezTo>
                      <a:pt x="110739" y="1271585"/>
                      <a:pt x="16346" y="1354625"/>
                      <a:pt x="12700" y="1449309"/>
                    </a:cubicBezTo>
                    <a:cubicBezTo>
                      <a:pt x="2538" y="1521133"/>
                      <a:pt x="0" y="1703309"/>
                      <a:pt x="12700" y="1754109"/>
                    </a:cubicBezTo>
                    <a:cubicBezTo>
                      <a:pt x="25400" y="1804909"/>
                      <a:pt x="76200" y="1766809"/>
                      <a:pt x="88900" y="1754109"/>
                    </a:cubicBezTo>
                    <a:cubicBezTo>
                      <a:pt x="101600" y="1741409"/>
                      <a:pt x="76200" y="1728709"/>
                      <a:pt x="88900" y="1677909"/>
                    </a:cubicBezTo>
                    <a:cubicBezTo>
                      <a:pt x="101600" y="1627109"/>
                      <a:pt x="139700" y="1512809"/>
                      <a:pt x="165100" y="1449309"/>
                    </a:cubicBezTo>
                    <a:cubicBezTo>
                      <a:pt x="190500" y="1385809"/>
                      <a:pt x="229045" y="1320691"/>
                      <a:pt x="241300" y="1296909"/>
                    </a:cubicBezTo>
                    <a:lnTo>
                      <a:pt x="246580" y="1104523"/>
                    </a:lnTo>
                    <a:lnTo>
                      <a:pt x="210366" y="941560"/>
                    </a:lnTo>
                    <a:lnTo>
                      <a:pt x="156046" y="805759"/>
                    </a:lnTo>
                    <a:lnTo>
                      <a:pt x="300901" y="787652"/>
                    </a:lnTo>
                    <a:lnTo>
                      <a:pt x="355222" y="688063"/>
                    </a:lnTo>
                    <a:lnTo>
                      <a:pt x="382382" y="534155"/>
                    </a:lnTo>
                    <a:lnTo>
                      <a:pt x="382382" y="398353"/>
                    </a:lnTo>
                    <a:lnTo>
                      <a:pt x="382382" y="398353"/>
                    </a:lnTo>
                    <a:lnTo>
                      <a:pt x="300901" y="226337"/>
                    </a:lnTo>
                    <a:lnTo>
                      <a:pt x="300901" y="144856"/>
                    </a:lnTo>
                    <a:lnTo>
                      <a:pt x="264687" y="90535"/>
                    </a:lnTo>
                    <a:lnTo>
                      <a:pt x="255634"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2" name="Rectangle 21"/>
          <p:cNvSpPr/>
          <p:nvPr/>
        </p:nvSpPr>
        <p:spPr>
          <a:xfrm>
            <a:off x="0" y="0"/>
            <a:ext cx="9144000" cy="830997"/>
          </a:xfrm>
          <a:prstGeom prst="rect">
            <a:avLst/>
          </a:prstGeom>
          <a:solidFill>
            <a:srgbClr val="FFFF00"/>
          </a:solidFill>
        </p:spPr>
        <p:txBody>
          <a:bodyPr wrap="square">
            <a:spAutoFit/>
          </a:bodyPr>
          <a:lstStyle/>
          <a:p>
            <a:pPr algn="ctr"/>
            <a:r>
              <a:rPr lang="en-US" sz="4800" b="1" dirty="0" smtClean="0"/>
              <a:t>1</a:t>
            </a:r>
            <a:r>
              <a:rPr lang="en-US" sz="4800" b="1" baseline="30000" dirty="0" smtClean="0"/>
              <a:t>ST</a:t>
            </a:r>
            <a:r>
              <a:rPr lang="en-US" sz="4800" b="1" dirty="0" smtClean="0"/>
              <a:t> - PACIFIC GEOLOGIC PROVINCE</a:t>
            </a:r>
            <a:endParaRPr lang="en-US" sz="4800" b="1" dirty="0"/>
          </a:p>
        </p:txBody>
      </p:sp>
      <p:sp>
        <p:nvSpPr>
          <p:cNvPr id="62" name="Bent Arrow 61"/>
          <p:cNvSpPr/>
          <p:nvPr/>
        </p:nvSpPr>
        <p:spPr>
          <a:xfrm rot="10800000">
            <a:off x="838200" y="762000"/>
            <a:ext cx="2743200" cy="2590800"/>
          </a:xfrm>
          <a:prstGeom prst="bentArrow">
            <a:avLst>
              <a:gd name="adj1" fmla="val 25000"/>
              <a:gd name="adj2" fmla="val 25000"/>
              <a:gd name="adj3" fmla="val 25000"/>
              <a:gd name="adj4" fmla="val 5483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93538"/>
                                        </p:tgtEl>
                                      </p:cBhvr>
                                    </p:animEffect>
                                    <p:set>
                                      <p:cBhvr>
                                        <p:cTn id="7" dur="1" fill="hold">
                                          <p:stCondLst>
                                            <p:cond delay="1999"/>
                                          </p:stCondLst>
                                        </p:cTn>
                                        <p:tgtEl>
                                          <p:spTgt spid="193538"/>
                                        </p:tgtEl>
                                        <p:attrNameLst>
                                          <p:attrName>style.visibility</p:attrName>
                                        </p:attrNameLst>
                                      </p:cBhvr>
                                      <p:to>
                                        <p:strVal val="hidden"/>
                                      </p:to>
                                    </p:se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2000"/>
                                        <p:tgtEl>
                                          <p:spTgt spid="3"/>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wheel(1)">
                                      <p:cBhvr>
                                        <p:cTn id="20"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450"/>
          <p:cNvPicPr>
            <a:picLocks noChangeAspect="1" noChangeArrowheads="1"/>
          </p:cNvPicPr>
          <p:nvPr/>
        </p:nvPicPr>
        <p:blipFill>
          <a:blip r:embed="rId3" cstate="print"/>
          <a:srcRect/>
          <a:stretch>
            <a:fillRect/>
          </a:stretch>
        </p:blipFill>
        <p:spPr bwMode="auto">
          <a:xfrm>
            <a:off x="2951018" y="784946"/>
            <a:ext cx="8702675" cy="5605463"/>
          </a:xfrm>
          <a:prstGeom prst="rect">
            <a:avLst/>
          </a:prstGeom>
          <a:noFill/>
          <a:ln w="9525">
            <a:noFill/>
            <a:miter lim="800000"/>
            <a:headEnd/>
            <a:tailEnd/>
          </a:ln>
        </p:spPr>
      </p:pic>
      <p:cxnSp>
        <p:nvCxnSpPr>
          <p:cNvPr id="4" name="Straight Connector 3"/>
          <p:cNvCxnSpPr/>
          <p:nvPr/>
        </p:nvCxnSpPr>
        <p:spPr>
          <a:xfrm>
            <a:off x="2958955" y="296140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450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460"/>
          <p:cNvPicPr>
            <a:picLocks noChangeAspect="1" noChangeArrowheads="1"/>
          </p:cNvPicPr>
          <p:nvPr/>
        </p:nvPicPr>
        <p:blipFill>
          <a:blip r:embed="rId3" cstate="print"/>
          <a:srcRect/>
          <a:stretch>
            <a:fillRect/>
          </a:stretch>
        </p:blipFill>
        <p:spPr bwMode="auto">
          <a:xfrm>
            <a:off x="2966316" y="840364"/>
            <a:ext cx="8702675" cy="5605463"/>
          </a:xfrm>
          <a:prstGeom prst="rect">
            <a:avLst/>
          </a:prstGeom>
          <a:noFill/>
          <a:ln w="9525">
            <a:noFill/>
            <a:miter lim="800000"/>
            <a:headEnd/>
            <a:tailEnd/>
          </a:ln>
        </p:spPr>
      </p:pic>
      <p:cxnSp>
        <p:nvCxnSpPr>
          <p:cNvPr id="4" name="Straight Connector 3"/>
          <p:cNvCxnSpPr/>
          <p:nvPr/>
        </p:nvCxnSpPr>
        <p:spPr>
          <a:xfrm>
            <a:off x="2974253" y="301682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460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470"/>
          <p:cNvPicPr>
            <a:picLocks noChangeAspect="1" noChangeArrowheads="1"/>
          </p:cNvPicPr>
          <p:nvPr/>
        </p:nvPicPr>
        <p:blipFill>
          <a:blip r:embed="rId3" cstate="print"/>
          <a:srcRect/>
          <a:stretch>
            <a:fillRect/>
          </a:stretch>
        </p:blipFill>
        <p:spPr bwMode="auto">
          <a:xfrm>
            <a:off x="2971800" y="926814"/>
            <a:ext cx="8702675" cy="5605463"/>
          </a:xfrm>
          <a:prstGeom prst="rect">
            <a:avLst/>
          </a:prstGeom>
          <a:noFill/>
          <a:ln w="9525">
            <a:noFill/>
            <a:miter lim="800000"/>
            <a:headEnd/>
            <a:tailEnd/>
          </a:ln>
        </p:spPr>
      </p:pic>
      <p:cxnSp>
        <p:nvCxnSpPr>
          <p:cNvPr id="4" name="Straight Connector 3"/>
          <p:cNvCxnSpPr/>
          <p:nvPr/>
        </p:nvCxnSpPr>
        <p:spPr>
          <a:xfrm>
            <a:off x="2979737" y="310327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5-Point Star 4"/>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81272"/>
              <a:ext cx="4794351" cy="2548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470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480"/>
          <p:cNvPicPr>
            <a:picLocks noChangeAspect="1" noChangeArrowheads="1"/>
          </p:cNvPicPr>
          <p:nvPr/>
        </p:nvPicPr>
        <p:blipFill>
          <a:blip r:embed="rId3" cstate="print"/>
          <a:srcRect/>
          <a:stretch>
            <a:fillRect/>
          </a:stretch>
        </p:blipFill>
        <p:spPr bwMode="auto">
          <a:xfrm>
            <a:off x="2952462" y="1131310"/>
            <a:ext cx="8702675" cy="5605463"/>
          </a:xfrm>
          <a:prstGeom prst="rect">
            <a:avLst/>
          </a:prstGeom>
          <a:noFill/>
          <a:ln w="9525">
            <a:noFill/>
            <a:miter lim="800000"/>
            <a:headEnd/>
            <a:tailEnd/>
          </a:ln>
        </p:spPr>
      </p:pic>
      <p:cxnSp>
        <p:nvCxnSpPr>
          <p:cNvPr id="4" name="Straight Connector 3"/>
          <p:cNvCxnSpPr/>
          <p:nvPr/>
        </p:nvCxnSpPr>
        <p:spPr>
          <a:xfrm>
            <a:off x="2960399" y="3307773"/>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480 Ma </a:t>
            </a:r>
          </a:p>
        </p:txBody>
      </p:sp>
      <p:cxnSp>
        <p:nvCxnSpPr>
          <p:cNvPr id="13" name="Straight Connector 12"/>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490"/>
          <p:cNvPicPr>
            <a:picLocks noChangeAspect="1" noChangeArrowheads="1"/>
          </p:cNvPicPr>
          <p:nvPr/>
        </p:nvPicPr>
        <p:blipFill>
          <a:blip r:embed="rId3" cstate="print"/>
          <a:srcRect/>
          <a:stretch>
            <a:fillRect/>
          </a:stretch>
        </p:blipFill>
        <p:spPr bwMode="auto">
          <a:xfrm>
            <a:off x="2845855" y="1454967"/>
            <a:ext cx="8702675" cy="5605463"/>
          </a:xfrm>
          <a:prstGeom prst="rect">
            <a:avLst/>
          </a:prstGeom>
          <a:noFill/>
          <a:ln w="9525">
            <a:noFill/>
            <a:miter lim="800000"/>
            <a:headEnd/>
            <a:tailEnd/>
          </a:ln>
        </p:spPr>
      </p:pic>
      <p:cxnSp>
        <p:nvCxnSpPr>
          <p:cNvPr id="4" name="Straight Connector 3"/>
          <p:cNvCxnSpPr/>
          <p:nvPr/>
        </p:nvCxnSpPr>
        <p:spPr>
          <a:xfrm>
            <a:off x="2853792" y="3631430"/>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490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500"/>
          <p:cNvPicPr>
            <a:picLocks noChangeAspect="1" noChangeArrowheads="1"/>
          </p:cNvPicPr>
          <p:nvPr/>
        </p:nvPicPr>
        <p:blipFill>
          <a:blip r:embed="rId3" cstate="print"/>
          <a:srcRect/>
          <a:stretch>
            <a:fillRect/>
          </a:stretch>
        </p:blipFill>
        <p:spPr bwMode="auto">
          <a:xfrm>
            <a:off x="2955147" y="915409"/>
            <a:ext cx="8702675" cy="5605463"/>
          </a:xfrm>
          <a:prstGeom prst="rect">
            <a:avLst/>
          </a:prstGeom>
          <a:noFill/>
          <a:ln w="9525">
            <a:noFill/>
            <a:miter lim="800000"/>
            <a:headEnd/>
            <a:tailEnd/>
          </a:ln>
        </p:spPr>
      </p:pic>
      <p:cxnSp>
        <p:nvCxnSpPr>
          <p:cNvPr id="4" name="Straight Connector 3"/>
          <p:cNvCxnSpPr/>
          <p:nvPr/>
        </p:nvCxnSpPr>
        <p:spPr>
          <a:xfrm>
            <a:off x="2963084" y="309187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500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510"/>
          <p:cNvPicPr>
            <a:picLocks noChangeAspect="1" noChangeArrowheads="1"/>
          </p:cNvPicPr>
          <p:nvPr/>
        </p:nvPicPr>
        <p:blipFill>
          <a:blip r:embed="rId3" cstate="print"/>
          <a:srcRect/>
          <a:stretch>
            <a:fillRect/>
          </a:stretch>
        </p:blipFill>
        <p:spPr bwMode="auto">
          <a:xfrm>
            <a:off x="2968606" y="895105"/>
            <a:ext cx="8702675" cy="5526088"/>
          </a:xfrm>
          <a:prstGeom prst="rect">
            <a:avLst/>
          </a:prstGeom>
          <a:noFill/>
          <a:ln w="9525">
            <a:noFill/>
            <a:miter lim="800000"/>
            <a:headEnd/>
            <a:tailEnd/>
          </a:ln>
        </p:spPr>
      </p:pic>
      <p:cxnSp>
        <p:nvCxnSpPr>
          <p:cNvPr id="4" name="Straight Connector 3"/>
          <p:cNvCxnSpPr/>
          <p:nvPr/>
        </p:nvCxnSpPr>
        <p:spPr>
          <a:xfrm>
            <a:off x="2976543" y="307525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510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5-Point Star 24"/>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520"/>
          <p:cNvPicPr>
            <a:picLocks noChangeAspect="1" noChangeArrowheads="1"/>
          </p:cNvPicPr>
          <p:nvPr/>
        </p:nvPicPr>
        <p:blipFill>
          <a:blip r:embed="rId3" cstate="print"/>
          <a:srcRect/>
          <a:stretch>
            <a:fillRect/>
          </a:stretch>
        </p:blipFill>
        <p:spPr bwMode="auto">
          <a:xfrm>
            <a:off x="2977090" y="779652"/>
            <a:ext cx="8702675" cy="5526087"/>
          </a:xfrm>
          <a:prstGeom prst="rect">
            <a:avLst/>
          </a:prstGeom>
          <a:noFill/>
          <a:ln w="9525">
            <a:noFill/>
            <a:miter lim="800000"/>
            <a:headEnd/>
            <a:tailEnd/>
          </a:ln>
        </p:spPr>
      </p:pic>
      <p:cxnSp>
        <p:nvCxnSpPr>
          <p:cNvPr id="4" name="Straight Connector 3"/>
          <p:cNvCxnSpPr/>
          <p:nvPr/>
        </p:nvCxnSpPr>
        <p:spPr>
          <a:xfrm>
            <a:off x="2985027" y="296087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520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530"/>
          <p:cNvPicPr>
            <a:picLocks noChangeAspect="1" noChangeArrowheads="1"/>
          </p:cNvPicPr>
          <p:nvPr/>
        </p:nvPicPr>
        <p:blipFill>
          <a:blip r:embed="rId3" cstate="print"/>
          <a:srcRect/>
          <a:stretch>
            <a:fillRect/>
          </a:stretch>
        </p:blipFill>
        <p:spPr bwMode="auto">
          <a:xfrm>
            <a:off x="2989783" y="586073"/>
            <a:ext cx="8702675" cy="5526087"/>
          </a:xfrm>
          <a:prstGeom prst="rect">
            <a:avLst/>
          </a:prstGeom>
          <a:noFill/>
          <a:ln w="9525">
            <a:noFill/>
            <a:miter lim="800000"/>
            <a:headEnd/>
            <a:tailEnd/>
          </a:ln>
        </p:spPr>
      </p:pic>
      <p:cxnSp>
        <p:nvCxnSpPr>
          <p:cNvPr id="4" name="Straight Connector 3"/>
          <p:cNvCxnSpPr/>
          <p:nvPr/>
        </p:nvCxnSpPr>
        <p:spPr>
          <a:xfrm>
            <a:off x="2997720" y="276729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6282"/>
              <a:ext cx="4044843" cy="2698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530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540"/>
          <p:cNvPicPr>
            <a:picLocks noChangeAspect="1" noChangeArrowheads="1"/>
          </p:cNvPicPr>
          <p:nvPr/>
        </p:nvPicPr>
        <p:blipFill>
          <a:blip r:embed="rId3" cstate="print"/>
          <a:srcRect/>
          <a:stretch>
            <a:fillRect/>
          </a:stretch>
        </p:blipFill>
        <p:spPr bwMode="auto">
          <a:xfrm>
            <a:off x="2977090" y="394082"/>
            <a:ext cx="8702675" cy="5526087"/>
          </a:xfrm>
          <a:prstGeom prst="rect">
            <a:avLst/>
          </a:prstGeom>
          <a:noFill/>
          <a:ln w="9525">
            <a:noFill/>
            <a:miter lim="800000"/>
            <a:headEnd/>
            <a:tailEnd/>
          </a:ln>
        </p:spPr>
      </p:pic>
      <p:cxnSp>
        <p:nvCxnSpPr>
          <p:cNvPr id="5" name="Straight Connector 4"/>
          <p:cNvCxnSpPr/>
          <p:nvPr/>
        </p:nvCxnSpPr>
        <p:spPr>
          <a:xfrm>
            <a:off x="2985027" y="257530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36302"/>
              <a:ext cx="3220384" cy="299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540 Ma </a:t>
            </a:r>
          </a:p>
        </p:txBody>
      </p:sp>
      <p:grpSp>
        <p:nvGrpSpPr>
          <p:cNvPr id="3" name="Group 14"/>
          <p:cNvGrpSpPr/>
          <p:nvPr/>
        </p:nvGrpSpPr>
        <p:grpSpPr>
          <a:xfrm>
            <a:off x="2895600" y="0"/>
            <a:ext cx="6248400" cy="6858000"/>
            <a:chOff x="2895600" y="0"/>
            <a:chExt cx="6248400" cy="6858000"/>
          </a:xfrm>
        </p:grpSpPr>
        <p:cxnSp>
          <p:nvCxnSpPr>
            <p:cNvPr id="16" name="Straight Connector 15"/>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2"/>
          <p:cNvGrpSpPr/>
          <p:nvPr/>
        </p:nvGrpSpPr>
        <p:grpSpPr>
          <a:xfrm>
            <a:off x="0" y="0"/>
            <a:ext cx="9144000" cy="6858000"/>
            <a:chOff x="0" y="0"/>
            <a:chExt cx="9144000" cy="6858000"/>
          </a:xfrm>
        </p:grpSpPr>
        <p:sp>
          <p:nvSpPr>
            <p:cNvPr id="24" name="Rectangle 23"/>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5-Point Star 2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0" y="0"/>
            <a:ext cx="9144000" cy="830997"/>
          </a:xfrm>
          <a:prstGeom prst="rect">
            <a:avLst/>
          </a:prstGeom>
          <a:solidFill>
            <a:srgbClr val="FFFF00"/>
          </a:solidFill>
        </p:spPr>
        <p:txBody>
          <a:bodyPr wrap="square">
            <a:spAutoFit/>
          </a:bodyPr>
          <a:lstStyle/>
          <a:p>
            <a:pPr algn="ctr"/>
            <a:r>
              <a:rPr lang="en-US" sz="4800" b="1" dirty="0" smtClean="0"/>
              <a:t>1</a:t>
            </a:r>
            <a:r>
              <a:rPr lang="en-US" sz="4800" b="1" baseline="30000" dirty="0" smtClean="0"/>
              <a:t>ST</a:t>
            </a:r>
            <a:r>
              <a:rPr lang="en-US" sz="4800" b="1" dirty="0" smtClean="0"/>
              <a:t> - PACIFIC GEOLOGIC PROVINCE</a:t>
            </a:r>
            <a:endParaRPr lang="en-US" sz="4800" b="1" dirty="0"/>
          </a:p>
        </p:txBody>
      </p:sp>
      <p:grpSp>
        <p:nvGrpSpPr>
          <p:cNvPr id="2" name="Group 44"/>
          <p:cNvGrpSpPr/>
          <p:nvPr/>
        </p:nvGrpSpPr>
        <p:grpSpPr>
          <a:xfrm>
            <a:off x="0" y="990600"/>
            <a:ext cx="9144000" cy="5250568"/>
            <a:chOff x="0" y="990600"/>
            <a:chExt cx="9144000" cy="5250568"/>
          </a:xfrm>
        </p:grpSpPr>
        <p:pic>
          <p:nvPicPr>
            <p:cNvPr id="26" name="Picture 2" descr="https://www.washingtonstatesearch.com/United_States_maps/United_States_map/United_States_map.jpg"/>
            <p:cNvPicPr>
              <a:picLocks noChangeAspect="1" noChangeArrowheads="1"/>
            </p:cNvPicPr>
            <p:nvPr/>
          </p:nvPicPr>
          <p:blipFill>
            <a:blip r:embed="rId3" cstate="print"/>
            <a:srcRect r="-116" b="4574"/>
            <a:stretch>
              <a:fillRect/>
            </a:stretch>
          </p:blipFill>
          <p:spPr bwMode="auto">
            <a:xfrm>
              <a:off x="0" y="990600"/>
              <a:ext cx="9144000" cy="5250568"/>
            </a:xfrm>
            <a:prstGeom prst="rect">
              <a:avLst/>
            </a:prstGeom>
            <a:noFill/>
          </p:spPr>
        </p:pic>
        <p:grpSp>
          <p:nvGrpSpPr>
            <p:cNvPr id="3" name="Group 26"/>
            <p:cNvGrpSpPr/>
            <p:nvPr/>
          </p:nvGrpSpPr>
          <p:grpSpPr>
            <a:xfrm>
              <a:off x="279356" y="1094792"/>
              <a:ext cx="1835386" cy="3501888"/>
              <a:chOff x="279356" y="1094792"/>
              <a:chExt cx="1835386" cy="3501888"/>
            </a:xfrm>
          </p:grpSpPr>
          <p:grpSp>
            <p:nvGrpSpPr>
              <p:cNvPr id="4" name="Group 2"/>
              <p:cNvGrpSpPr/>
              <p:nvPr/>
            </p:nvGrpSpPr>
            <p:grpSpPr>
              <a:xfrm rot="1020000">
                <a:off x="303295" y="1094792"/>
                <a:ext cx="1811447" cy="3501888"/>
                <a:chOff x="4118273" y="516048"/>
                <a:chExt cx="3725311" cy="7201771"/>
              </a:xfrm>
            </p:grpSpPr>
            <p:grpSp>
              <p:nvGrpSpPr>
                <p:cNvPr id="5" name="Group 5"/>
                <p:cNvGrpSpPr>
                  <a:grpSpLocks noChangeAspect="1"/>
                </p:cNvGrpSpPr>
                <p:nvPr/>
              </p:nvGrpSpPr>
              <p:grpSpPr>
                <a:xfrm>
                  <a:off x="4118273" y="520700"/>
                  <a:ext cx="3725311" cy="7178040"/>
                  <a:chOff x="4038600" y="685799"/>
                  <a:chExt cx="3124200" cy="6019801"/>
                </a:xfrm>
              </p:grpSpPr>
              <p:sp>
                <p:nvSpPr>
                  <p:cNvPr id="42" name="Freeform 2"/>
                  <p:cNvSpPr/>
                  <p:nvPr/>
                </p:nvSpPr>
                <p:spPr>
                  <a:xfrm>
                    <a:off x="4038601" y="685799"/>
                    <a:ext cx="1905000" cy="1313121"/>
                  </a:xfrm>
                  <a:custGeom>
                    <a:avLst/>
                    <a:gdLst>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0 w 1935126"/>
                      <a:gd name="connsiteY12" fmla="*/ 276447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51391 w 1935126"/>
                      <a:gd name="connsiteY12" fmla="*/ 278219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54935 w 1883735"/>
                      <a:gd name="connsiteY14" fmla="*/ 584791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16442 w 1883735"/>
                      <a:gd name="connsiteY11" fmla="*/ 435935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57200 w 1883735"/>
                      <a:gd name="connsiteY10" fmla="*/ 354419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828800 w 1883735"/>
                      <a:gd name="connsiteY0" fmla="*/ 0 h 1313121"/>
                      <a:gd name="connsiteX1" fmla="*/ 310116 w 1883735"/>
                      <a:gd name="connsiteY1" fmla="*/ 69112 h 1313121"/>
                      <a:gd name="connsiteX2" fmla="*/ 533400 w 1883735"/>
                      <a:gd name="connsiteY2" fmla="*/ 152400 h 1313121"/>
                      <a:gd name="connsiteX3" fmla="*/ 533400 w 1883735"/>
                      <a:gd name="connsiteY3" fmla="*/ 304800 h 1313121"/>
                      <a:gd name="connsiteX4" fmla="*/ 609600 w 1883735"/>
                      <a:gd name="connsiteY4" fmla="*/ 457200 h 1313121"/>
                      <a:gd name="connsiteX5" fmla="*/ 609600 w 1883735"/>
                      <a:gd name="connsiteY5" fmla="*/ 685800 h 1313121"/>
                      <a:gd name="connsiteX6" fmla="*/ 533400 w 1883735"/>
                      <a:gd name="connsiteY6" fmla="*/ 685800 h 1313121"/>
                      <a:gd name="connsiteX7" fmla="*/ 533400 w 1883735"/>
                      <a:gd name="connsiteY7" fmla="*/ 609600 h 1313121"/>
                      <a:gd name="connsiteX8" fmla="*/ 533400 w 1883735"/>
                      <a:gd name="connsiteY8" fmla="*/ 609600 h 1313121"/>
                      <a:gd name="connsiteX9" fmla="*/ 533400 w 1883735"/>
                      <a:gd name="connsiteY9" fmla="*/ 457200 h 1313121"/>
                      <a:gd name="connsiteX10" fmla="*/ 457200 w 1883735"/>
                      <a:gd name="connsiteY10" fmla="*/ 381000 h 1313121"/>
                      <a:gd name="connsiteX11" fmla="*/ 457200 w 1883735"/>
                      <a:gd name="connsiteY11" fmla="*/ 381000 h 1313121"/>
                      <a:gd name="connsiteX12" fmla="*/ 278219 w 1883735"/>
                      <a:gd name="connsiteY12" fmla="*/ 398721 h 1313121"/>
                      <a:gd name="connsiteX13" fmla="*/ 0 w 1883735"/>
                      <a:gd name="connsiteY13" fmla="*/ 304800 h 1313121"/>
                      <a:gd name="connsiteX14" fmla="*/ 0 w 1883735"/>
                      <a:gd name="connsiteY14" fmla="*/ 381000 h 1313121"/>
                      <a:gd name="connsiteX15" fmla="*/ 76200 w 1883735"/>
                      <a:gd name="connsiteY15" fmla="*/ 533400 h 1313121"/>
                      <a:gd name="connsiteX16" fmla="*/ 152400 w 1883735"/>
                      <a:gd name="connsiteY16" fmla="*/ 914400 h 1313121"/>
                      <a:gd name="connsiteX17" fmla="*/ 152400 w 1883735"/>
                      <a:gd name="connsiteY17" fmla="*/ 1066800 h 1313121"/>
                      <a:gd name="connsiteX18" fmla="*/ 320749 w 1883735"/>
                      <a:gd name="connsiteY18" fmla="*/ 1089837 h 1313121"/>
                      <a:gd name="connsiteX19" fmla="*/ 384544 w 1883735"/>
                      <a:gd name="connsiteY19" fmla="*/ 1111102 h 1313121"/>
                      <a:gd name="connsiteX20" fmla="*/ 448340 w 1883735"/>
                      <a:gd name="connsiteY20" fmla="*/ 1196163 h 1313121"/>
                      <a:gd name="connsiteX21" fmla="*/ 458972 w 1883735"/>
                      <a:gd name="connsiteY21" fmla="*/ 1302488 h 1313121"/>
                      <a:gd name="connsiteX22" fmla="*/ 597195 w 1883735"/>
                      <a:gd name="connsiteY22" fmla="*/ 1313121 h 1313121"/>
                      <a:gd name="connsiteX23" fmla="*/ 660991 w 1883735"/>
                      <a:gd name="connsiteY23" fmla="*/ 1238693 h 1313121"/>
                      <a:gd name="connsiteX24" fmla="*/ 799214 w 1883735"/>
                      <a:gd name="connsiteY24" fmla="*/ 1259958 h 1313121"/>
                      <a:gd name="connsiteX25" fmla="*/ 884274 w 1883735"/>
                      <a:gd name="connsiteY25" fmla="*/ 1259958 h 1313121"/>
                      <a:gd name="connsiteX26" fmla="*/ 990600 w 1883735"/>
                      <a:gd name="connsiteY26" fmla="*/ 1217428 h 1313121"/>
                      <a:gd name="connsiteX27" fmla="*/ 1192619 w 1883735"/>
                      <a:gd name="connsiteY27" fmla="*/ 1185530 h 1313121"/>
                      <a:gd name="connsiteX28" fmla="*/ 1330842 w 1883735"/>
                      <a:gd name="connsiteY28" fmla="*/ 1132367 h 1313121"/>
                      <a:gd name="connsiteX29" fmla="*/ 1500963 w 1883735"/>
                      <a:gd name="connsiteY29" fmla="*/ 1100470 h 1313121"/>
                      <a:gd name="connsiteX30" fmla="*/ 1883735 w 1883735"/>
                      <a:gd name="connsiteY30" fmla="*/ 1079205 h 1313121"/>
                      <a:gd name="connsiteX31" fmla="*/ 1883735 w 1883735"/>
                      <a:gd name="connsiteY31" fmla="*/ 1079205 h 1313121"/>
                      <a:gd name="connsiteX32" fmla="*/ 1851837 w 1883735"/>
                      <a:gd name="connsiteY32" fmla="*/ 940981 h 1313121"/>
                      <a:gd name="connsiteX33" fmla="*/ 1828800 w 1883735"/>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883735 w 1905000"/>
                      <a:gd name="connsiteY31" fmla="*/ 1079205 h 1313121"/>
                      <a:gd name="connsiteX32" fmla="*/ 1905000 w 1905000"/>
                      <a:gd name="connsiteY32" fmla="*/ 990601 h 1313121"/>
                      <a:gd name="connsiteX33" fmla="*/ 1828800 w 1905000"/>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904999 w 1905000"/>
                      <a:gd name="connsiteY31" fmla="*/ 1066801 h 1313121"/>
                      <a:gd name="connsiteX32" fmla="*/ 1905000 w 1905000"/>
                      <a:gd name="connsiteY32" fmla="*/ 990601 h 1313121"/>
                      <a:gd name="connsiteX33" fmla="*/ 1828800 w 1905000"/>
                      <a:gd name="connsiteY33" fmla="*/ 0 h 131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5000" h="1313121">
                        <a:moveTo>
                          <a:pt x="1828800" y="0"/>
                        </a:moveTo>
                        <a:lnTo>
                          <a:pt x="310116" y="69112"/>
                        </a:lnTo>
                        <a:lnTo>
                          <a:pt x="533400" y="152400"/>
                        </a:lnTo>
                        <a:cubicBezTo>
                          <a:pt x="533400" y="203200"/>
                          <a:pt x="520700" y="254000"/>
                          <a:pt x="533400" y="304800"/>
                        </a:cubicBezTo>
                        <a:cubicBezTo>
                          <a:pt x="546100" y="355600"/>
                          <a:pt x="584200" y="406400"/>
                          <a:pt x="609600" y="457200"/>
                        </a:cubicBezTo>
                        <a:lnTo>
                          <a:pt x="609600" y="685800"/>
                        </a:lnTo>
                        <a:lnTo>
                          <a:pt x="533400" y="685800"/>
                        </a:lnTo>
                        <a:lnTo>
                          <a:pt x="533400" y="609600"/>
                        </a:lnTo>
                        <a:lnTo>
                          <a:pt x="533400" y="609600"/>
                        </a:lnTo>
                        <a:lnTo>
                          <a:pt x="533400" y="457200"/>
                        </a:lnTo>
                        <a:lnTo>
                          <a:pt x="457200" y="381000"/>
                        </a:lnTo>
                        <a:lnTo>
                          <a:pt x="457200" y="381000"/>
                        </a:lnTo>
                        <a:lnTo>
                          <a:pt x="278219" y="398721"/>
                        </a:lnTo>
                        <a:lnTo>
                          <a:pt x="0" y="304800"/>
                        </a:lnTo>
                        <a:lnTo>
                          <a:pt x="0" y="381000"/>
                        </a:lnTo>
                        <a:lnTo>
                          <a:pt x="76200" y="533400"/>
                        </a:lnTo>
                        <a:lnTo>
                          <a:pt x="152400" y="914400"/>
                        </a:lnTo>
                        <a:cubicBezTo>
                          <a:pt x="151809" y="976423"/>
                          <a:pt x="152991" y="1004777"/>
                          <a:pt x="152400" y="1066800"/>
                        </a:cubicBezTo>
                        <a:lnTo>
                          <a:pt x="320749" y="1089837"/>
                        </a:lnTo>
                        <a:lnTo>
                          <a:pt x="384544" y="1111102"/>
                        </a:lnTo>
                        <a:lnTo>
                          <a:pt x="448340" y="1196163"/>
                        </a:lnTo>
                        <a:lnTo>
                          <a:pt x="458972" y="1302488"/>
                        </a:lnTo>
                        <a:lnTo>
                          <a:pt x="597195" y="1313121"/>
                        </a:lnTo>
                        <a:lnTo>
                          <a:pt x="660991" y="1238693"/>
                        </a:lnTo>
                        <a:lnTo>
                          <a:pt x="799214" y="1259958"/>
                        </a:lnTo>
                        <a:lnTo>
                          <a:pt x="884274" y="1259958"/>
                        </a:lnTo>
                        <a:lnTo>
                          <a:pt x="990600" y="1217428"/>
                        </a:lnTo>
                        <a:lnTo>
                          <a:pt x="1192619" y="1185530"/>
                        </a:lnTo>
                        <a:lnTo>
                          <a:pt x="1330842" y="1132367"/>
                        </a:lnTo>
                        <a:lnTo>
                          <a:pt x="1500963" y="1100470"/>
                        </a:lnTo>
                        <a:lnTo>
                          <a:pt x="1883735" y="1079205"/>
                        </a:lnTo>
                        <a:lnTo>
                          <a:pt x="1904999" y="1066801"/>
                        </a:lnTo>
                        <a:cubicBezTo>
                          <a:pt x="1904999" y="1041401"/>
                          <a:pt x="1905000" y="1016001"/>
                          <a:pt x="1905000" y="990601"/>
                        </a:cubicBezTo>
                        <a:lnTo>
                          <a:pt x="182880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42"/>
                  <p:cNvSpPr/>
                  <p:nvPr/>
                </p:nvSpPr>
                <p:spPr>
                  <a:xfrm>
                    <a:off x="4038600" y="1752599"/>
                    <a:ext cx="2117651" cy="1523999"/>
                  </a:xfrm>
                  <a:custGeom>
                    <a:avLst/>
                    <a:gdLst>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16958 w 2041451"/>
                      <a:gd name="connsiteY17" fmla="*/ 552893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48787 w 2041451"/>
                      <a:gd name="connsiteY23" fmla="*/ 1451267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14207 w 2041451"/>
                      <a:gd name="connsiteY22" fmla="*/ 1451267 h 1520456"/>
                      <a:gd name="connsiteX23" fmla="*/ 1248787 w 2041451"/>
                      <a:gd name="connsiteY23" fmla="*/ 1451267 h 1520456"/>
                      <a:gd name="connsiteX24" fmla="*/ 1977656 w 2041451"/>
                      <a:gd name="connsiteY24" fmla="*/ 1435396 h 1520456"/>
                      <a:gd name="connsiteX0" fmla="*/ 1977656 w 2041451"/>
                      <a:gd name="connsiteY0" fmla="*/ 1435396 h 1451267"/>
                      <a:gd name="connsiteX1" fmla="*/ 1935126 w 2041451"/>
                      <a:gd name="connsiteY1" fmla="*/ 648586 h 1451267"/>
                      <a:gd name="connsiteX2" fmla="*/ 1871330 w 2041451"/>
                      <a:gd name="connsiteY2" fmla="*/ 520996 h 1451267"/>
                      <a:gd name="connsiteX3" fmla="*/ 1988288 w 2041451"/>
                      <a:gd name="connsiteY3" fmla="*/ 308344 h 1451267"/>
                      <a:gd name="connsiteX4" fmla="*/ 2041451 w 2041451"/>
                      <a:gd name="connsiteY4" fmla="*/ 106326 h 1451267"/>
                      <a:gd name="connsiteX5" fmla="*/ 1881963 w 2041451"/>
                      <a:gd name="connsiteY5" fmla="*/ 0 h 1451267"/>
                      <a:gd name="connsiteX6" fmla="*/ 1414130 w 2041451"/>
                      <a:gd name="connsiteY6" fmla="*/ 10633 h 1451267"/>
                      <a:gd name="connsiteX7" fmla="*/ 1063256 w 2041451"/>
                      <a:gd name="connsiteY7" fmla="*/ 127591 h 1451267"/>
                      <a:gd name="connsiteX8" fmla="*/ 903768 w 2041451"/>
                      <a:gd name="connsiteY8" fmla="*/ 170121 h 1451267"/>
                      <a:gd name="connsiteX9" fmla="*/ 680484 w 2041451"/>
                      <a:gd name="connsiteY9" fmla="*/ 148856 h 1451267"/>
                      <a:gd name="connsiteX10" fmla="*/ 616688 w 2041451"/>
                      <a:gd name="connsiteY10" fmla="*/ 223284 h 1451267"/>
                      <a:gd name="connsiteX11" fmla="*/ 404037 w 2041451"/>
                      <a:gd name="connsiteY11" fmla="*/ 202019 h 1451267"/>
                      <a:gd name="connsiteX12" fmla="*/ 435935 w 2041451"/>
                      <a:gd name="connsiteY12" fmla="*/ 106326 h 1451267"/>
                      <a:gd name="connsiteX13" fmla="*/ 361507 w 2041451"/>
                      <a:gd name="connsiteY13" fmla="*/ 0 h 1451267"/>
                      <a:gd name="connsiteX14" fmla="*/ 180754 w 2041451"/>
                      <a:gd name="connsiteY14" fmla="*/ 21265 h 1451267"/>
                      <a:gd name="connsiteX15" fmla="*/ 180754 w 2041451"/>
                      <a:gd name="connsiteY15" fmla="*/ 21265 h 1451267"/>
                      <a:gd name="connsiteX16" fmla="*/ 180754 w 2041451"/>
                      <a:gd name="connsiteY16" fmla="*/ 191386 h 1451267"/>
                      <a:gd name="connsiteX17" fmla="*/ 146916 w 2041451"/>
                      <a:gd name="connsiteY17" fmla="*/ 507944 h 1451267"/>
                      <a:gd name="connsiteX18" fmla="*/ 73458 w 2041451"/>
                      <a:gd name="connsiteY18" fmla="*/ 943324 h 1451267"/>
                      <a:gd name="connsiteX19" fmla="*/ 31898 w 2041451"/>
                      <a:gd name="connsiteY19" fmla="*/ 1105786 h 1451267"/>
                      <a:gd name="connsiteX20" fmla="*/ 0 w 2041451"/>
                      <a:gd name="connsiteY20" fmla="*/ 1212112 h 1451267"/>
                      <a:gd name="connsiteX21" fmla="*/ 73458 w 2041451"/>
                      <a:gd name="connsiteY21" fmla="*/ 1451267 h 1451267"/>
                      <a:gd name="connsiteX22" fmla="*/ 514207 w 2041451"/>
                      <a:gd name="connsiteY22" fmla="*/ 1451267 h 1451267"/>
                      <a:gd name="connsiteX23" fmla="*/ 1248787 w 2041451"/>
                      <a:gd name="connsiteY23" fmla="*/ 1451267 h 1451267"/>
                      <a:gd name="connsiteX24" fmla="*/ 1977656 w 2041451"/>
                      <a:gd name="connsiteY24" fmla="*/ 1435396 h 14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1451" h="1451267">
                        <a:moveTo>
                          <a:pt x="1977656" y="1435396"/>
                        </a:moveTo>
                        <a:lnTo>
                          <a:pt x="1935126" y="648586"/>
                        </a:lnTo>
                        <a:lnTo>
                          <a:pt x="1871330" y="520996"/>
                        </a:lnTo>
                        <a:lnTo>
                          <a:pt x="1988288" y="308344"/>
                        </a:lnTo>
                        <a:lnTo>
                          <a:pt x="2041451" y="106326"/>
                        </a:lnTo>
                        <a:lnTo>
                          <a:pt x="1881963" y="0"/>
                        </a:lnTo>
                        <a:lnTo>
                          <a:pt x="1414130" y="10633"/>
                        </a:lnTo>
                        <a:lnTo>
                          <a:pt x="1063256" y="127591"/>
                        </a:lnTo>
                        <a:lnTo>
                          <a:pt x="903768" y="170121"/>
                        </a:lnTo>
                        <a:lnTo>
                          <a:pt x="680484" y="148856"/>
                        </a:lnTo>
                        <a:lnTo>
                          <a:pt x="616688" y="223284"/>
                        </a:lnTo>
                        <a:lnTo>
                          <a:pt x="404037" y="202019"/>
                        </a:lnTo>
                        <a:lnTo>
                          <a:pt x="435935" y="106326"/>
                        </a:lnTo>
                        <a:lnTo>
                          <a:pt x="361507" y="0"/>
                        </a:lnTo>
                        <a:lnTo>
                          <a:pt x="180754" y="21265"/>
                        </a:lnTo>
                        <a:lnTo>
                          <a:pt x="180754" y="21265"/>
                        </a:lnTo>
                        <a:lnTo>
                          <a:pt x="180754" y="191386"/>
                        </a:lnTo>
                        <a:lnTo>
                          <a:pt x="146916" y="507944"/>
                        </a:lnTo>
                        <a:lnTo>
                          <a:pt x="73458" y="943324"/>
                        </a:lnTo>
                        <a:lnTo>
                          <a:pt x="31898" y="1105786"/>
                        </a:lnTo>
                        <a:lnTo>
                          <a:pt x="0" y="1212112"/>
                        </a:lnTo>
                        <a:lnTo>
                          <a:pt x="73458" y="1451267"/>
                        </a:lnTo>
                        <a:lnTo>
                          <a:pt x="514207" y="1451267"/>
                        </a:lnTo>
                        <a:lnTo>
                          <a:pt x="1248787" y="1451267"/>
                        </a:lnTo>
                        <a:lnTo>
                          <a:pt x="1977656" y="1435396"/>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43"/>
                  <p:cNvSpPr/>
                  <p:nvPr/>
                </p:nvSpPr>
                <p:spPr>
                  <a:xfrm>
                    <a:off x="4082902" y="3285460"/>
                    <a:ext cx="3079898" cy="3420140"/>
                  </a:xfrm>
                  <a:custGeom>
                    <a:avLst/>
                    <a:gdLst>
                      <a:gd name="connsiteX0" fmla="*/ 1148317 w 2998382"/>
                      <a:gd name="connsiteY0" fmla="*/ 10633 h 3338624"/>
                      <a:gd name="connsiteX1" fmla="*/ 21265 w 2998382"/>
                      <a:gd name="connsiteY1" fmla="*/ 0 h 3338624"/>
                      <a:gd name="connsiteX2" fmla="*/ 42531 w 2998382"/>
                      <a:gd name="connsiteY2" fmla="*/ 127591 h 3338624"/>
                      <a:gd name="connsiteX3" fmla="*/ 74428 w 2998382"/>
                      <a:gd name="connsiteY3" fmla="*/ 212652 h 3338624"/>
                      <a:gd name="connsiteX4" fmla="*/ 31898 w 2998382"/>
                      <a:gd name="connsiteY4" fmla="*/ 393405 h 3338624"/>
                      <a:gd name="connsiteX5" fmla="*/ 0 w 2998382"/>
                      <a:gd name="connsiteY5" fmla="*/ 531628 h 3338624"/>
                      <a:gd name="connsiteX6" fmla="*/ 0 w 2998382"/>
                      <a:gd name="connsiteY6" fmla="*/ 606056 h 3338624"/>
                      <a:gd name="connsiteX7" fmla="*/ 85061 w 2998382"/>
                      <a:gd name="connsiteY7" fmla="*/ 723014 h 3338624"/>
                      <a:gd name="connsiteX8" fmla="*/ 180754 w 2998382"/>
                      <a:gd name="connsiteY8" fmla="*/ 850605 h 3338624"/>
                      <a:gd name="connsiteX9" fmla="*/ 148856 w 2998382"/>
                      <a:gd name="connsiteY9" fmla="*/ 946298 h 3338624"/>
                      <a:gd name="connsiteX10" fmla="*/ 170121 w 2998382"/>
                      <a:gd name="connsiteY10" fmla="*/ 1127052 h 3338624"/>
                      <a:gd name="connsiteX11" fmla="*/ 329610 w 2998382"/>
                      <a:gd name="connsiteY11" fmla="*/ 1318438 h 3338624"/>
                      <a:gd name="connsiteX12" fmla="*/ 489098 w 2998382"/>
                      <a:gd name="connsiteY12" fmla="*/ 1520456 h 3338624"/>
                      <a:gd name="connsiteX13" fmla="*/ 542261 w 2998382"/>
                      <a:gd name="connsiteY13" fmla="*/ 1382233 h 3338624"/>
                      <a:gd name="connsiteX14" fmla="*/ 627321 w 2998382"/>
                      <a:gd name="connsiteY14" fmla="*/ 1403498 h 3338624"/>
                      <a:gd name="connsiteX15" fmla="*/ 680484 w 2998382"/>
                      <a:gd name="connsiteY15" fmla="*/ 1435396 h 3338624"/>
                      <a:gd name="connsiteX16" fmla="*/ 574158 w 2998382"/>
                      <a:gd name="connsiteY16" fmla="*/ 1446028 h 3338624"/>
                      <a:gd name="connsiteX17" fmla="*/ 595424 w 2998382"/>
                      <a:gd name="connsiteY17" fmla="*/ 1531089 h 3338624"/>
                      <a:gd name="connsiteX18" fmla="*/ 595424 w 2998382"/>
                      <a:gd name="connsiteY18" fmla="*/ 1531089 h 3338624"/>
                      <a:gd name="connsiteX19" fmla="*/ 542261 w 2998382"/>
                      <a:gd name="connsiteY19" fmla="*/ 1584252 h 3338624"/>
                      <a:gd name="connsiteX20" fmla="*/ 542261 w 2998382"/>
                      <a:gd name="connsiteY20" fmla="*/ 1584252 h 3338624"/>
                      <a:gd name="connsiteX21" fmla="*/ 552893 w 2998382"/>
                      <a:gd name="connsiteY21" fmla="*/ 1796903 h 3338624"/>
                      <a:gd name="connsiteX22" fmla="*/ 701749 w 2998382"/>
                      <a:gd name="connsiteY22" fmla="*/ 1828800 h 3338624"/>
                      <a:gd name="connsiteX23" fmla="*/ 733647 w 2998382"/>
                      <a:gd name="connsiteY23" fmla="*/ 1892596 h 3338624"/>
                      <a:gd name="connsiteX24" fmla="*/ 691117 w 2998382"/>
                      <a:gd name="connsiteY24" fmla="*/ 1998921 h 3338624"/>
                      <a:gd name="connsiteX25" fmla="*/ 829340 w 2998382"/>
                      <a:gd name="connsiteY25" fmla="*/ 2190307 h 3338624"/>
                      <a:gd name="connsiteX26" fmla="*/ 1031358 w 2998382"/>
                      <a:gd name="connsiteY26" fmla="*/ 2424224 h 3338624"/>
                      <a:gd name="connsiteX27" fmla="*/ 1095154 w 2998382"/>
                      <a:gd name="connsiteY27" fmla="*/ 2530549 h 3338624"/>
                      <a:gd name="connsiteX28" fmla="*/ 1073889 w 2998382"/>
                      <a:gd name="connsiteY28" fmla="*/ 2658140 h 3338624"/>
                      <a:gd name="connsiteX29" fmla="*/ 1158949 w 2998382"/>
                      <a:gd name="connsiteY29" fmla="*/ 2711303 h 3338624"/>
                      <a:gd name="connsiteX30" fmla="*/ 1403498 w 2998382"/>
                      <a:gd name="connsiteY30" fmla="*/ 2721935 h 3338624"/>
                      <a:gd name="connsiteX31" fmla="*/ 1509824 w 2998382"/>
                      <a:gd name="connsiteY31" fmla="*/ 2785731 h 3338624"/>
                      <a:gd name="connsiteX32" fmla="*/ 1626782 w 2998382"/>
                      <a:gd name="connsiteY32" fmla="*/ 2870791 h 3338624"/>
                      <a:gd name="connsiteX33" fmla="*/ 1722475 w 2998382"/>
                      <a:gd name="connsiteY33" fmla="*/ 2849526 h 3338624"/>
                      <a:gd name="connsiteX34" fmla="*/ 1754372 w 2998382"/>
                      <a:gd name="connsiteY34" fmla="*/ 2966484 h 3338624"/>
                      <a:gd name="connsiteX35" fmla="*/ 1850065 w 2998382"/>
                      <a:gd name="connsiteY35" fmla="*/ 2945219 h 3338624"/>
                      <a:gd name="connsiteX36" fmla="*/ 2030819 w 2998382"/>
                      <a:gd name="connsiteY36" fmla="*/ 3072810 h 3338624"/>
                      <a:gd name="connsiteX37" fmla="*/ 2094614 w 2998382"/>
                      <a:gd name="connsiteY37" fmla="*/ 3168503 h 3338624"/>
                      <a:gd name="connsiteX38" fmla="*/ 2179675 w 2998382"/>
                      <a:gd name="connsiteY38" fmla="*/ 3338624 h 3338624"/>
                      <a:gd name="connsiteX39" fmla="*/ 2902689 w 2998382"/>
                      <a:gd name="connsiteY39" fmla="*/ 3221666 h 3338624"/>
                      <a:gd name="connsiteX40" fmla="*/ 2955851 w 2998382"/>
                      <a:gd name="connsiteY40" fmla="*/ 3168503 h 3338624"/>
                      <a:gd name="connsiteX41" fmla="*/ 2934586 w 2998382"/>
                      <a:gd name="connsiteY41" fmla="*/ 3104707 h 3338624"/>
                      <a:gd name="connsiteX42" fmla="*/ 2934586 w 2998382"/>
                      <a:gd name="connsiteY42" fmla="*/ 3104707 h 3338624"/>
                      <a:gd name="connsiteX43" fmla="*/ 2870791 w 2998382"/>
                      <a:gd name="connsiteY43" fmla="*/ 2966484 h 3338624"/>
                      <a:gd name="connsiteX44" fmla="*/ 2923954 w 2998382"/>
                      <a:gd name="connsiteY44" fmla="*/ 2902689 h 3338624"/>
                      <a:gd name="connsiteX45" fmla="*/ 2913321 w 2998382"/>
                      <a:gd name="connsiteY45" fmla="*/ 2743200 h 3338624"/>
                      <a:gd name="connsiteX46" fmla="*/ 2998382 w 2998382"/>
                      <a:gd name="connsiteY46" fmla="*/ 2636875 h 3338624"/>
                      <a:gd name="connsiteX47" fmla="*/ 2934586 w 2998382"/>
                      <a:gd name="connsiteY47" fmla="*/ 2562447 h 3338624"/>
                      <a:gd name="connsiteX48" fmla="*/ 2892056 w 2998382"/>
                      <a:gd name="connsiteY48" fmla="*/ 2488019 h 3338624"/>
                      <a:gd name="connsiteX49" fmla="*/ 2796363 w 2998382"/>
                      <a:gd name="connsiteY49" fmla="*/ 2371061 h 3338624"/>
                      <a:gd name="connsiteX50" fmla="*/ 1190847 w 2998382"/>
                      <a:gd name="connsiteY50" fmla="*/ 1084521 h 3338624"/>
                      <a:gd name="connsiteX51" fmla="*/ 1148317 w 2998382"/>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65298 w 3079898"/>
                      <a:gd name="connsiteY21" fmla="*/ 1702180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79898" h="3338624">
                        <a:moveTo>
                          <a:pt x="1148317" y="10633"/>
                        </a:moveTo>
                        <a:lnTo>
                          <a:pt x="21265" y="0"/>
                        </a:lnTo>
                        <a:lnTo>
                          <a:pt x="42531" y="127591"/>
                        </a:lnTo>
                        <a:lnTo>
                          <a:pt x="74428" y="212652"/>
                        </a:lnTo>
                        <a:lnTo>
                          <a:pt x="31898" y="393405"/>
                        </a:lnTo>
                        <a:lnTo>
                          <a:pt x="0" y="531628"/>
                        </a:lnTo>
                        <a:lnTo>
                          <a:pt x="0" y="606056"/>
                        </a:lnTo>
                        <a:lnTo>
                          <a:pt x="85061" y="723014"/>
                        </a:lnTo>
                        <a:lnTo>
                          <a:pt x="180754" y="850605"/>
                        </a:lnTo>
                        <a:lnTo>
                          <a:pt x="148856" y="946298"/>
                        </a:lnTo>
                        <a:lnTo>
                          <a:pt x="170121" y="1127052"/>
                        </a:lnTo>
                        <a:lnTo>
                          <a:pt x="329610" y="1318438"/>
                        </a:lnTo>
                        <a:lnTo>
                          <a:pt x="489098" y="1520456"/>
                        </a:lnTo>
                        <a:lnTo>
                          <a:pt x="542261" y="1382233"/>
                        </a:lnTo>
                        <a:lnTo>
                          <a:pt x="627321" y="1403498"/>
                        </a:lnTo>
                        <a:lnTo>
                          <a:pt x="680484" y="1435396"/>
                        </a:lnTo>
                        <a:lnTo>
                          <a:pt x="574158" y="1446028"/>
                        </a:lnTo>
                        <a:lnTo>
                          <a:pt x="595424" y="1531089"/>
                        </a:lnTo>
                        <a:lnTo>
                          <a:pt x="595424" y="1531089"/>
                        </a:lnTo>
                        <a:lnTo>
                          <a:pt x="542261" y="1584252"/>
                        </a:lnTo>
                        <a:lnTo>
                          <a:pt x="542261" y="1584252"/>
                        </a:lnTo>
                        <a:lnTo>
                          <a:pt x="565298" y="1702180"/>
                        </a:lnTo>
                        <a:lnTo>
                          <a:pt x="701749" y="1828800"/>
                        </a:lnTo>
                        <a:lnTo>
                          <a:pt x="733647" y="1892596"/>
                        </a:lnTo>
                        <a:lnTo>
                          <a:pt x="691117" y="1998921"/>
                        </a:lnTo>
                        <a:lnTo>
                          <a:pt x="829340" y="2190307"/>
                        </a:lnTo>
                        <a:lnTo>
                          <a:pt x="1031358" y="2424224"/>
                        </a:lnTo>
                        <a:lnTo>
                          <a:pt x="1098698" y="2446018"/>
                        </a:lnTo>
                        <a:lnTo>
                          <a:pt x="1073889" y="2658140"/>
                        </a:lnTo>
                        <a:lnTo>
                          <a:pt x="1174898" y="2669169"/>
                        </a:lnTo>
                        <a:lnTo>
                          <a:pt x="1403498" y="2669169"/>
                        </a:lnTo>
                        <a:lnTo>
                          <a:pt x="1555898" y="2817937"/>
                        </a:lnTo>
                        <a:lnTo>
                          <a:pt x="1632098" y="2817937"/>
                        </a:lnTo>
                        <a:lnTo>
                          <a:pt x="1708298" y="2817937"/>
                        </a:lnTo>
                        <a:lnTo>
                          <a:pt x="1784498" y="2892321"/>
                        </a:lnTo>
                        <a:lnTo>
                          <a:pt x="1860698" y="2892321"/>
                        </a:lnTo>
                        <a:lnTo>
                          <a:pt x="2013098" y="3041089"/>
                        </a:lnTo>
                        <a:lnTo>
                          <a:pt x="2089298" y="3115472"/>
                        </a:lnTo>
                        <a:lnTo>
                          <a:pt x="2179675" y="3338624"/>
                        </a:lnTo>
                        <a:lnTo>
                          <a:pt x="2902689" y="3221666"/>
                        </a:lnTo>
                        <a:lnTo>
                          <a:pt x="3003698" y="3115472"/>
                        </a:lnTo>
                        <a:lnTo>
                          <a:pt x="2934586" y="3104707"/>
                        </a:lnTo>
                        <a:lnTo>
                          <a:pt x="2934586" y="3104707"/>
                        </a:lnTo>
                        <a:lnTo>
                          <a:pt x="2927498" y="2966705"/>
                        </a:lnTo>
                        <a:lnTo>
                          <a:pt x="2927498" y="2966705"/>
                        </a:lnTo>
                        <a:cubicBezTo>
                          <a:pt x="2928679" y="2913660"/>
                          <a:pt x="2926317" y="2796598"/>
                          <a:pt x="2927498" y="2743553"/>
                        </a:cubicBezTo>
                        <a:lnTo>
                          <a:pt x="3079898" y="2594786"/>
                        </a:lnTo>
                        <a:lnTo>
                          <a:pt x="2927498" y="2520402"/>
                        </a:lnTo>
                        <a:lnTo>
                          <a:pt x="2927498" y="2446018"/>
                        </a:lnTo>
                        <a:lnTo>
                          <a:pt x="2851298" y="2371634"/>
                        </a:lnTo>
                        <a:lnTo>
                          <a:pt x="1174898" y="1032725"/>
                        </a:lnTo>
                        <a:lnTo>
                          <a:pt x="1148317" y="10633"/>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Freeform 4"/>
                <p:cNvSpPr/>
                <p:nvPr/>
              </p:nvSpPr>
              <p:spPr>
                <a:xfrm>
                  <a:off x="4563165" y="624202"/>
                  <a:ext cx="1855960" cy="6183518"/>
                </a:xfrm>
                <a:custGeom>
                  <a:avLst/>
                  <a:gdLst>
                    <a:gd name="connsiteX0" fmla="*/ 1013989 w 1855961"/>
                    <a:gd name="connsiteY0" fmla="*/ 0 h 6183517"/>
                    <a:gd name="connsiteX1" fmla="*/ 271604 w 1855961"/>
                    <a:gd name="connsiteY1" fmla="*/ 18107 h 6183517"/>
                    <a:gd name="connsiteX2" fmla="*/ 271604 w 1855961"/>
                    <a:gd name="connsiteY2" fmla="*/ 153909 h 6183517"/>
                    <a:gd name="connsiteX3" fmla="*/ 325925 w 1855961"/>
                    <a:gd name="connsiteY3" fmla="*/ 289711 h 6183517"/>
                    <a:gd name="connsiteX4" fmla="*/ 416460 w 1855961"/>
                    <a:gd name="connsiteY4" fmla="*/ 470781 h 6183517"/>
                    <a:gd name="connsiteX5" fmla="*/ 416460 w 1855961"/>
                    <a:gd name="connsiteY5" fmla="*/ 651850 h 6183517"/>
                    <a:gd name="connsiteX6" fmla="*/ 362139 w 1855961"/>
                    <a:gd name="connsiteY6" fmla="*/ 679010 h 6183517"/>
                    <a:gd name="connsiteX7" fmla="*/ 389299 w 1855961"/>
                    <a:gd name="connsiteY7" fmla="*/ 715224 h 6183517"/>
                    <a:gd name="connsiteX8" fmla="*/ 362139 w 1855961"/>
                    <a:gd name="connsiteY8" fmla="*/ 869133 h 6183517"/>
                    <a:gd name="connsiteX9" fmla="*/ 316872 w 1855961"/>
                    <a:gd name="connsiteY9" fmla="*/ 914400 h 6183517"/>
                    <a:gd name="connsiteX10" fmla="*/ 307818 w 1855961"/>
                    <a:gd name="connsiteY10" fmla="*/ 968721 h 6183517"/>
                    <a:gd name="connsiteX11" fmla="*/ 126749 w 1855961"/>
                    <a:gd name="connsiteY11" fmla="*/ 995882 h 6183517"/>
                    <a:gd name="connsiteX12" fmla="*/ 126749 w 1855961"/>
                    <a:gd name="connsiteY12" fmla="*/ 995882 h 6183517"/>
                    <a:gd name="connsiteX13" fmla="*/ 199177 w 1855961"/>
                    <a:gd name="connsiteY13" fmla="*/ 1122630 h 6183517"/>
                    <a:gd name="connsiteX14" fmla="*/ 226337 w 1855961"/>
                    <a:gd name="connsiteY14" fmla="*/ 1321806 h 6183517"/>
                    <a:gd name="connsiteX15" fmla="*/ 253497 w 1855961"/>
                    <a:gd name="connsiteY15" fmla="*/ 1439501 h 6183517"/>
                    <a:gd name="connsiteX16" fmla="*/ 235391 w 1855961"/>
                    <a:gd name="connsiteY16" fmla="*/ 1566250 h 6183517"/>
                    <a:gd name="connsiteX17" fmla="*/ 126749 w 1855961"/>
                    <a:gd name="connsiteY17" fmla="*/ 1810693 h 6183517"/>
                    <a:gd name="connsiteX18" fmla="*/ 72428 w 1855961"/>
                    <a:gd name="connsiteY18" fmla="*/ 2046084 h 6183517"/>
                    <a:gd name="connsiteX19" fmla="*/ 0 w 1855961"/>
                    <a:gd name="connsiteY19" fmla="*/ 2317688 h 6183517"/>
                    <a:gd name="connsiteX20" fmla="*/ 54321 w 1855961"/>
                    <a:gd name="connsiteY20" fmla="*/ 2525917 h 6183517"/>
                    <a:gd name="connsiteX21" fmla="*/ 117696 w 1855961"/>
                    <a:gd name="connsiteY21" fmla="*/ 2652666 h 6183517"/>
                    <a:gd name="connsiteX22" fmla="*/ 108642 w 1855961"/>
                    <a:gd name="connsiteY22" fmla="*/ 2770361 h 6183517"/>
                    <a:gd name="connsiteX23" fmla="*/ 72428 w 1855961"/>
                    <a:gd name="connsiteY23" fmla="*/ 2869949 h 6183517"/>
                    <a:gd name="connsiteX24" fmla="*/ 108642 w 1855961"/>
                    <a:gd name="connsiteY24" fmla="*/ 2906163 h 6183517"/>
                    <a:gd name="connsiteX25" fmla="*/ 181070 w 1855961"/>
                    <a:gd name="connsiteY25" fmla="*/ 3051018 h 6183517"/>
                    <a:gd name="connsiteX26" fmla="*/ 217284 w 1855961"/>
                    <a:gd name="connsiteY26" fmla="*/ 3232088 h 6183517"/>
                    <a:gd name="connsiteX27" fmla="*/ 253497 w 1855961"/>
                    <a:gd name="connsiteY27" fmla="*/ 3349783 h 6183517"/>
                    <a:gd name="connsiteX28" fmla="*/ 398353 w 1855961"/>
                    <a:gd name="connsiteY28" fmla="*/ 3431264 h 6183517"/>
                    <a:gd name="connsiteX29" fmla="*/ 362139 w 1855961"/>
                    <a:gd name="connsiteY29" fmla="*/ 3530852 h 6183517"/>
                    <a:gd name="connsiteX30" fmla="*/ 362139 w 1855961"/>
                    <a:gd name="connsiteY30" fmla="*/ 3757189 h 6183517"/>
                    <a:gd name="connsiteX31" fmla="*/ 398353 w 1855961"/>
                    <a:gd name="connsiteY31" fmla="*/ 3920151 h 6183517"/>
                    <a:gd name="connsiteX32" fmla="*/ 479834 w 1855961"/>
                    <a:gd name="connsiteY32" fmla="*/ 4083113 h 6183517"/>
                    <a:gd name="connsiteX33" fmla="*/ 606583 w 1855961"/>
                    <a:gd name="connsiteY33" fmla="*/ 4209862 h 6183517"/>
                    <a:gd name="connsiteX34" fmla="*/ 688064 w 1855961"/>
                    <a:gd name="connsiteY34" fmla="*/ 4463359 h 6183517"/>
                    <a:gd name="connsiteX35" fmla="*/ 751438 w 1855961"/>
                    <a:gd name="connsiteY35" fmla="*/ 4680642 h 6183517"/>
                    <a:gd name="connsiteX36" fmla="*/ 769545 w 1855961"/>
                    <a:gd name="connsiteY36" fmla="*/ 4816444 h 6183517"/>
                    <a:gd name="connsiteX37" fmla="*/ 968721 w 1855961"/>
                    <a:gd name="connsiteY37" fmla="*/ 4934139 h 6183517"/>
                    <a:gd name="connsiteX38" fmla="*/ 1059256 w 1855961"/>
                    <a:gd name="connsiteY38" fmla="*/ 5069941 h 6183517"/>
                    <a:gd name="connsiteX39" fmla="*/ 1195058 w 1855961"/>
                    <a:gd name="connsiteY39" fmla="*/ 5251010 h 6183517"/>
                    <a:gd name="connsiteX40" fmla="*/ 1321806 w 1855961"/>
                    <a:gd name="connsiteY40" fmla="*/ 5323438 h 6183517"/>
                    <a:gd name="connsiteX41" fmla="*/ 1394234 w 1855961"/>
                    <a:gd name="connsiteY41" fmla="*/ 5432080 h 6183517"/>
                    <a:gd name="connsiteX42" fmla="*/ 1466662 w 1855961"/>
                    <a:gd name="connsiteY42" fmla="*/ 5549775 h 6183517"/>
                    <a:gd name="connsiteX43" fmla="*/ 1457608 w 1855961"/>
                    <a:gd name="connsiteY43" fmla="*/ 5739897 h 6183517"/>
                    <a:gd name="connsiteX44" fmla="*/ 1448555 w 1855961"/>
                    <a:gd name="connsiteY44" fmla="*/ 5839486 h 6183517"/>
                    <a:gd name="connsiteX45" fmla="*/ 1557197 w 1855961"/>
                    <a:gd name="connsiteY45" fmla="*/ 5875699 h 6183517"/>
                    <a:gd name="connsiteX46" fmla="*/ 1566250 w 1855961"/>
                    <a:gd name="connsiteY46" fmla="*/ 6038662 h 6183517"/>
                    <a:gd name="connsiteX47" fmla="*/ 1584357 w 1855961"/>
                    <a:gd name="connsiteY47" fmla="*/ 6056769 h 6183517"/>
                    <a:gd name="connsiteX48" fmla="*/ 1584357 w 1855961"/>
                    <a:gd name="connsiteY48" fmla="*/ 6102036 h 6183517"/>
                    <a:gd name="connsiteX49" fmla="*/ 1511929 w 1855961"/>
                    <a:gd name="connsiteY49" fmla="*/ 6102036 h 6183517"/>
                    <a:gd name="connsiteX50" fmla="*/ 1511929 w 1855961"/>
                    <a:gd name="connsiteY50" fmla="*/ 6138250 h 6183517"/>
                    <a:gd name="connsiteX51" fmla="*/ 1566250 w 1855961"/>
                    <a:gd name="connsiteY51" fmla="*/ 6183517 h 6183517"/>
                    <a:gd name="connsiteX52" fmla="*/ 1647731 w 1855961"/>
                    <a:gd name="connsiteY52" fmla="*/ 6147303 h 6183517"/>
                    <a:gd name="connsiteX53" fmla="*/ 1819747 w 1855961"/>
                    <a:gd name="connsiteY53" fmla="*/ 5984341 h 6183517"/>
                    <a:gd name="connsiteX54" fmla="*/ 1810694 w 1855961"/>
                    <a:gd name="connsiteY54" fmla="*/ 5884753 h 6183517"/>
                    <a:gd name="connsiteX55" fmla="*/ 1855961 w 1855961"/>
                    <a:gd name="connsiteY55" fmla="*/ 5748951 h 6183517"/>
                    <a:gd name="connsiteX56" fmla="*/ 1810694 w 1855961"/>
                    <a:gd name="connsiteY56" fmla="*/ 5613149 h 6183517"/>
                    <a:gd name="connsiteX57" fmla="*/ 1729212 w 1855961"/>
                    <a:gd name="connsiteY57" fmla="*/ 5368705 h 6183517"/>
                    <a:gd name="connsiteX58" fmla="*/ 1674892 w 1855961"/>
                    <a:gd name="connsiteY58" fmla="*/ 5178583 h 6183517"/>
                    <a:gd name="connsiteX59" fmla="*/ 1584357 w 1855961"/>
                    <a:gd name="connsiteY59" fmla="*/ 5042781 h 6183517"/>
                    <a:gd name="connsiteX60" fmla="*/ 1466662 w 1855961"/>
                    <a:gd name="connsiteY60" fmla="*/ 4925086 h 6183517"/>
                    <a:gd name="connsiteX61" fmla="*/ 1412341 w 1855961"/>
                    <a:gd name="connsiteY61" fmla="*/ 4897925 h 6183517"/>
                    <a:gd name="connsiteX62" fmla="*/ 1385181 w 1855961"/>
                    <a:gd name="connsiteY62" fmla="*/ 4680642 h 6183517"/>
                    <a:gd name="connsiteX63" fmla="*/ 1394234 w 1855961"/>
                    <a:gd name="connsiteY63" fmla="*/ 4590107 h 6183517"/>
                    <a:gd name="connsiteX64" fmla="*/ 1303699 w 1855961"/>
                    <a:gd name="connsiteY64" fmla="*/ 4581054 h 6183517"/>
                    <a:gd name="connsiteX65" fmla="*/ 1167897 w 1855961"/>
                    <a:gd name="connsiteY65" fmla="*/ 4436198 h 6183517"/>
                    <a:gd name="connsiteX66" fmla="*/ 1140737 w 1855961"/>
                    <a:gd name="connsiteY66" fmla="*/ 4237022 h 6183517"/>
                    <a:gd name="connsiteX67" fmla="*/ 1122630 w 1855961"/>
                    <a:gd name="connsiteY67" fmla="*/ 4146488 h 6183517"/>
                    <a:gd name="connsiteX68" fmla="*/ 1059256 w 1855961"/>
                    <a:gd name="connsiteY68" fmla="*/ 4074060 h 6183517"/>
                    <a:gd name="connsiteX69" fmla="*/ 1032096 w 1855961"/>
                    <a:gd name="connsiteY69" fmla="*/ 3956365 h 6183517"/>
                    <a:gd name="connsiteX70" fmla="*/ 841973 w 1855961"/>
                    <a:gd name="connsiteY70" fmla="*/ 3811509 h 6183517"/>
                    <a:gd name="connsiteX71" fmla="*/ 706171 w 1855961"/>
                    <a:gd name="connsiteY71" fmla="*/ 3793402 h 6183517"/>
                    <a:gd name="connsiteX72" fmla="*/ 633743 w 1855961"/>
                    <a:gd name="connsiteY72" fmla="*/ 3648547 h 6183517"/>
                    <a:gd name="connsiteX73" fmla="*/ 633743 w 1855961"/>
                    <a:gd name="connsiteY73" fmla="*/ 3530852 h 6183517"/>
                    <a:gd name="connsiteX74" fmla="*/ 579422 w 1855961"/>
                    <a:gd name="connsiteY74" fmla="*/ 3413157 h 6183517"/>
                    <a:gd name="connsiteX75" fmla="*/ 570369 w 1855961"/>
                    <a:gd name="connsiteY75" fmla="*/ 3259248 h 6183517"/>
                    <a:gd name="connsiteX76" fmla="*/ 525101 w 1855961"/>
                    <a:gd name="connsiteY76" fmla="*/ 3186820 h 6183517"/>
                    <a:gd name="connsiteX77" fmla="*/ 452674 w 1855961"/>
                    <a:gd name="connsiteY77" fmla="*/ 3132499 h 6183517"/>
                    <a:gd name="connsiteX78" fmla="*/ 425513 w 1855961"/>
                    <a:gd name="connsiteY78" fmla="*/ 2951430 h 6183517"/>
                    <a:gd name="connsiteX79" fmla="*/ 389299 w 1855961"/>
                    <a:gd name="connsiteY79" fmla="*/ 2824682 h 6183517"/>
                    <a:gd name="connsiteX80" fmla="*/ 452674 w 1855961"/>
                    <a:gd name="connsiteY80" fmla="*/ 2381062 h 6183517"/>
                    <a:gd name="connsiteX81" fmla="*/ 534155 w 1855961"/>
                    <a:gd name="connsiteY81" fmla="*/ 1910282 h 6183517"/>
                    <a:gd name="connsiteX82" fmla="*/ 525101 w 1855961"/>
                    <a:gd name="connsiteY82" fmla="*/ 1593410 h 6183517"/>
                    <a:gd name="connsiteX83" fmla="*/ 525101 w 1855961"/>
                    <a:gd name="connsiteY83" fmla="*/ 1412341 h 6183517"/>
                    <a:gd name="connsiteX84" fmla="*/ 642797 w 1855961"/>
                    <a:gd name="connsiteY84" fmla="*/ 1231272 h 6183517"/>
                    <a:gd name="connsiteX85" fmla="*/ 751438 w 1855961"/>
                    <a:gd name="connsiteY85" fmla="*/ 959668 h 6183517"/>
                    <a:gd name="connsiteX86" fmla="*/ 751438 w 1855961"/>
                    <a:gd name="connsiteY86" fmla="*/ 841973 h 6183517"/>
                    <a:gd name="connsiteX87" fmla="*/ 887240 w 1855961"/>
                    <a:gd name="connsiteY87" fmla="*/ 724278 h 6183517"/>
                    <a:gd name="connsiteX88" fmla="*/ 878187 w 1855961"/>
                    <a:gd name="connsiteY88" fmla="*/ 534155 h 6183517"/>
                    <a:gd name="connsiteX89" fmla="*/ 986828 w 1855961"/>
                    <a:gd name="connsiteY89" fmla="*/ 479834 h 6183517"/>
                    <a:gd name="connsiteX90" fmla="*/ 1013989 w 1855961"/>
                    <a:gd name="connsiteY90" fmla="*/ 316872 h 6183517"/>
                    <a:gd name="connsiteX91" fmla="*/ 1068309 w 1855961"/>
                    <a:gd name="connsiteY91" fmla="*/ 162963 h 6183517"/>
                    <a:gd name="connsiteX92" fmla="*/ 1013989 w 1855961"/>
                    <a:gd name="connsiteY92" fmla="*/ 0 h 618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855961" h="6183517">
                      <a:moveTo>
                        <a:pt x="1013989" y="0"/>
                      </a:moveTo>
                      <a:lnTo>
                        <a:pt x="271604" y="18107"/>
                      </a:lnTo>
                      <a:lnTo>
                        <a:pt x="271604" y="153909"/>
                      </a:lnTo>
                      <a:lnTo>
                        <a:pt x="325925" y="289711"/>
                      </a:lnTo>
                      <a:lnTo>
                        <a:pt x="416460" y="470781"/>
                      </a:lnTo>
                      <a:lnTo>
                        <a:pt x="416460" y="651850"/>
                      </a:lnTo>
                      <a:lnTo>
                        <a:pt x="362139" y="679010"/>
                      </a:lnTo>
                      <a:lnTo>
                        <a:pt x="389299" y="715224"/>
                      </a:lnTo>
                      <a:lnTo>
                        <a:pt x="362139" y="869133"/>
                      </a:lnTo>
                      <a:lnTo>
                        <a:pt x="316872" y="914400"/>
                      </a:lnTo>
                      <a:lnTo>
                        <a:pt x="307818" y="968721"/>
                      </a:lnTo>
                      <a:lnTo>
                        <a:pt x="126749" y="995882"/>
                      </a:lnTo>
                      <a:lnTo>
                        <a:pt x="126749" y="995882"/>
                      </a:lnTo>
                      <a:lnTo>
                        <a:pt x="199177" y="1122630"/>
                      </a:lnTo>
                      <a:lnTo>
                        <a:pt x="226337" y="1321806"/>
                      </a:lnTo>
                      <a:lnTo>
                        <a:pt x="253497" y="1439501"/>
                      </a:lnTo>
                      <a:lnTo>
                        <a:pt x="235391" y="1566250"/>
                      </a:lnTo>
                      <a:lnTo>
                        <a:pt x="126749" y="1810693"/>
                      </a:lnTo>
                      <a:lnTo>
                        <a:pt x="72428" y="2046084"/>
                      </a:lnTo>
                      <a:lnTo>
                        <a:pt x="0" y="2317688"/>
                      </a:lnTo>
                      <a:lnTo>
                        <a:pt x="54321" y="2525917"/>
                      </a:lnTo>
                      <a:lnTo>
                        <a:pt x="117696" y="2652666"/>
                      </a:lnTo>
                      <a:lnTo>
                        <a:pt x="108642" y="2770361"/>
                      </a:lnTo>
                      <a:lnTo>
                        <a:pt x="72428" y="2869949"/>
                      </a:lnTo>
                      <a:lnTo>
                        <a:pt x="108642" y="2906163"/>
                      </a:lnTo>
                      <a:lnTo>
                        <a:pt x="181070" y="3051018"/>
                      </a:lnTo>
                      <a:lnTo>
                        <a:pt x="217284" y="3232088"/>
                      </a:lnTo>
                      <a:lnTo>
                        <a:pt x="253497" y="3349783"/>
                      </a:lnTo>
                      <a:lnTo>
                        <a:pt x="398353" y="3431264"/>
                      </a:lnTo>
                      <a:lnTo>
                        <a:pt x="362139" y="3530852"/>
                      </a:lnTo>
                      <a:lnTo>
                        <a:pt x="362139" y="3757189"/>
                      </a:lnTo>
                      <a:lnTo>
                        <a:pt x="398353" y="3920151"/>
                      </a:lnTo>
                      <a:lnTo>
                        <a:pt x="479834" y="4083113"/>
                      </a:lnTo>
                      <a:lnTo>
                        <a:pt x="606583" y="4209862"/>
                      </a:lnTo>
                      <a:lnTo>
                        <a:pt x="688064" y="4463359"/>
                      </a:lnTo>
                      <a:lnTo>
                        <a:pt x="751438" y="4680642"/>
                      </a:lnTo>
                      <a:lnTo>
                        <a:pt x="769545" y="4816444"/>
                      </a:lnTo>
                      <a:lnTo>
                        <a:pt x="968721" y="4934139"/>
                      </a:lnTo>
                      <a:lnTo>
                        <a:pt x="1059256" y="5069941"/>
                      </a:lnTo>
                      <a:lnTo>
                        <a:pt x="1195058" y="5251010"/>
                      </a:lnTo>
                      <a:lnTo>
                        <a:pt x="1321806" y="5323438"/>
                      </a:lnTo>
                      <a:lnTo>
                        <a:pt x="1394234" y="5432080"/>
                      </a:lnTo>
                      <a:lnTo>
                        <a:pt x="1466662" y="5549775"/>
                      </a:lnTo>
                      <a:lnTo>
                        <a:pt x="1457608" y="5739897"/>
                      </a:lnTo>
                      <a:lnTo>
                        <a:pt x="1448555" y="5839486"/>
                      </a:lnTo>
                      <a:lnTo>
                        <a:pt x="1557197" y="5875699"/>
                      </a:lnTo>
                      <a:lnTo>
                        <a:pt x="1566250" y="6038662"/>
                      </a:lnTo>
                      <a:lnTo>
                        <a:pt x="1584357" y="6056769"/>
                      </a:lnTo>
                      <a:lnTo>
                        <a:pt x="1584357" y="6102036"/>
                      </a:lnTo>
                      <a:lnTo>
                        <a:pt x="1511929" y="6102036"/>
                      </a:lnTo>
                      <a:lnTo>
                        <a:pt x="1511929" y="6138250"/>
                      </a:lnTo>
                      <a:lnTo>
                        <a:pt x="1566250" y="6183517"/>
                      </a:lnTo>
                      <a:lnTo>
                        <a:pt x="1647731" y="6147303"/>
                      </a:lnTo>
                      <a:lnTo>
                        <a:pt x="1819747" y="5984341"/>
                      </a:lnTo>
                      <a:lnTo>
                        <a:pt x="1810694" y="5884753"/>
                      </a:lnTo>
                      <a:lnTo>
                        <a:pt x="1855961" y="5748951"/>
                      </a:lnTo>
                      <a:lnTo>
                        <a:pt x="1810694" y="5613149"/>
                      </a:lnTo>
                      <a:lnTo>
                        <a:pt x="1729212" y="5368705"/>
                      </a:lnTo>
                      <a:lnTo>
                        <a:pt x="1674892" y="5178583"/>
                      </a:lnTo>
                      <a:lnTo>
                        <a:pt x="1584357" y="5042781"/>
                      </a:lnTo>
                      <a:lnTo>
                        <a:pt x="1466662" y="4925086"/>
                      </a:lnTo>
                      <a:lnTo>
                        <a:pt x="1412341" y="4897925"/>
                      </a:lnTo>
                      <a:lnTo>
                        <a:pt x="1385181" y="4680642"/>
                      </a:lnTo>
                      <a:lnTo>
                        <a:pt x="1394234" y="4590107"/>
                      </a:lnTo>
                      <a:lnTo>
                        <a:pt x="1303699" y="4581054"/>
                      </a:lnTo>
                      <a:lnTo>
                        <a:pt x="1167897" y="4436198"/>
                      </a:lnTo>
                      <a:lnTo>
                        <a:pt x="1140737" y="4237022"/>
                      </a:lnTo>
                      <a:lnTo>
                        <a:pt x="1122630" y="4146488"/>
                      </a:lnTo>
                      <a:lnTo>
                        <a:pt x="1059256" y="4074060"/>
                      </a:lnTo>
                      <a:lnTo>
                        <a:pt x="1032096" y="3956365"/>
                      </a:lnTo>
                      <a:lnTo>
                        <a:pt x="841973" y="3811509"/>
                      </a:lnTo>
                      <a:lnTo>
                        <a:pt x="706171" y="3793402"/>
                      </a:lnTo>
                      <a:lnTo>
                        <a:pt x="633743" y="3648547"/>
                      </a:lnTo>
                      <a:lnTo>
                        <a:pt x="633743" y="3530852"/>
                      </a:lnTo>
                      <a:lnTo>
                        <a:pt x="579422" y="3413157"/>
                      </a:lnTo>
                      <a:lnTo>
                        <a:pt x="570369" y="3259248"/>
                      </a:lnTo>
                      <a:lnTo>
                        <a:pt x="525101" y="3186820"/>
                      </a:lnTo>
                      <a:lnTo>
                        <a:pt x="452674" y="3132499"/>
                      </a:lnTo>
                      <a:lnTo>
                        <a:pt x="425513" y="2951430"/>
                      </a:lnTo>
                      <a:lnTo>
                        <a:pt x="389299" y="2824682"/>
                      </a:lnTo>
                      <a:lnTo>
                        <a:pt x="452674" y="2381062"/>
                      </a:lnTo>
                      <a:lnTo>
                        <a:pt x="534155" y="1910282"/>
                      </a:lnTo>
                      <a:lnTo>
                        <a:pt x="525101" y="1593410"/>
                      </a:lnTo>
                      <a:lnTo>
                        <a:pt x="525101" y="1412341"/>
                      </a:lnTo>
                      <a:lnTo>
                        <a:pt x="642797" y="1231272"/>
                      </a:lnTo>
                      <a:lnTo>
                        <a:pt x="751438" y="959668"/>
                      </a:lnTo>
                      <a:lnTo>
                        <a:pt x="751438" y="841973"/>
                      </a:lnTo>
                      <a:lnTo>
                        <a:pt x="887240" y="724278"/>
                      </a:lnTo>
                      <a:lnTo>
                        <a:pt x="878187" y="534155"/>
                      </a:lnTo>
                      <a:lnTo>
                        <a:pt x="986828" y="479834"/>
                      </a:lnTo>
                      <a:lnTo>
                        <a:pt x="1013989" y="316872"/>
                      </a:lnTo>
                      <a:lnTo>
                        <a:pt x="1068309" y="162963"/>
                      </a:lnTo>
                      <a:lnTo>
                        <a:pt x="1013989" y="0"/>
                      </a:lnTo>
                      <a:close/>
                    </a:path>
                  </a:pathLst>
                </a:cu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38"/>
                <p:cNvSpPr/>
                <p:nvPr/>
              </p:nvSpPr>
              <p:spPr>
                <a:xfrm>
                  <a:off x="5024673" y="3612333"/>
                  <a:ext cx="543208" cy="851025"/>
                </a:xfrm>
                <a:custGeom>
                  <a:avLst/>
                  <a:gdLst>
                    <a:gd name="connsiteX0" fmla="*/ 0 w 543208"/>
                    <a:gd name="connsiteY0" fmla="*/ 0 h 851025"/>
                    <a:gd name="connsiteX1" fmla="*/ 534155 w 543208"/>
                    <a:gd name="connsiteY1" fmla="*/ 0 h 851025"/>
                    <a:gd name="connsiteX2" fmla="*/ 543208 w 543208"/>
                    <a:gd name="connsiteY2" fmla="*/ 851025 h 851025"/>
                  </a:gdLst>
                  <a:ahLst/>
                  <a:cxnLst>
                    <a:cxn ang="0">
                      <a:pos x="connsiteX0" y="connsiteY0"/>
                    </a:cxn>
                    <a:cxn ang="0">
                      <a:pos x="connsiteX1" y="connsiteY1"/>
                    </a:cxn>
                    <a:cxn ang="0">
                      <a:pos x="connsiteX2" y="connsiteY2"/>
                    </a:cxn>
                  </a:cxnLst>
                  <a:rect l="l" t="t" r="r" b="b"/>
                  <a:pathLst>
                    <a:path w="543208" h="851025">
                      <a:moveTo>
                        <a:pt x="0" y="0"/>
                      </a:moveTo>
                      <a:lnTo>
                        <a:pt x="534155" y="0"/>
                      </a:lnTo>
                      <a:cubicBezTo>
                        <a:pt x="537173" y="283675"/>
                        <a:pt x="540190" y="567350"/>
                        <a:pt x="543208" y="851025"/>
                      </a:cubicBez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Freeform 39"/>
                <p:cNvSpPr/>
                <p:nvPr/>
              </p:nvSpPr>
              <p:spPr>
                <a:xfrm>
                  <a:off x="5585988" y="516048"/>
                  <a:ext cx="706170" cy="45267"/>
                </a:xfrm>
                <a:custGeom>
                  <a:avLst/>
                  <a:gdLst>
                    <a:gd name="connsiteX0" fmla="*/ 706170 w 706170"/>
                    <a:gd name="connsiteY0" fmla="*/ 0 h 45267"/>
                    <a:gd name="connsiteX1" fmla="*/ 0 w 706170"/>
                    <a:gd name="connsiteY1" fmla="*/ 45267 h 45267"/>
                  </a:gdLst>
                  <a:ahLst/>
                  <a:cxnLst>
                    <a:cxn ang="0">
                      <a:pos x="connsiteX0" y="connsiteY0"/>
                    </a:cxn>
                    <a:cxn ang="0">
                      <a:pos x="connsiteX1" y="connsiteY1"/>
                    </a:cxn>
                  </a:cxnLst>
                  <a:rect l="l" t="t" r="r" b="b"/>
                  <a:pathLst>
                    <a:path w="706170" h="45267">
                      <a:moveTo>
                        <a:pt x="706170" y="0"/>
                      </a:moveTo>
                      <a:lnTo>
                        <a:pt x="0" y="45267"/>
                      </a:ln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1" name="Straight Connector 40"/>
                <p:cNvCxnSpPr>
                  <a:stCxn id="44" idx="39"/>
                </p:cNvCxnSpPr>
                <p:nvPr/>
              </p:nvCxnSpPr>
              <p:spPr>
                <a:xfrm rot="20580000" flipH="1" flipV="1">
                  <a:off x="6548694" y="6446601"/>
                  <a:ext cx="917802" cy="1271218"/>
                </a:xfrm>
                <a:prstGeom prst="line">
                  <a:avLst/>
                </a:prstGeom>
                <a:ln>
                  <a:noFill/>
                </a:ln>
              </p:spPr>
              <p:style>
                <a:lnRef idx="1">
                  <a:schemeClr val="accent1"/>
                </a:lnRef>
                <a:fillRef idx="0">
                  <a:schemeClr val="accent1"/>
                </a:fillRef>
                <a:effectRef idx="0">
                  <a:schemeClr val="accent1"/>
                </a:effectRef>
                <a:fontRef idx="minor">
                  <a:schemeClr val="tx1"/>
                </a:fontRef>
              </p:style>
            </p:cxnSp>
          </p:grpSp>
          <p:grpSp>
            <p:nvGrpSpPr>
              <p:cNvPr id="6" name="Group 11"/>
              <p:cNvGrpSpPr/>
              <p:nvPr/>
            </p:nvGrpSpPr>
            <p:grpSpPr>
              <a:xfrm rot="1020000">
                <a:off x="279356" y="1122205"/>
                <a:ext cx="1526445" cy="3452924"/>
                <a:chOff x="10497493" y="-227091"/>
                <a:chExt cx="2625505" cy="5939073"/>
              </a:xfrm>
              <a:solidFill>
                <a:schemeClr val="tx1">
                  <a:lumMod val="75000"/>
                  <a:lumOff val="25000"/>
                  <a:alpha val="60000"/>
                </a:schemeClr>
              </a:solidFill>
            </p:grpSpPr>
            <p:sp>
              <p:nvSpPr>
                <p:cNvPr id="30" name="Freeform 29"/>
                <p:cNvSpPr/>
                <p:nvPr/>
              </p:nvSpPr>
              <p:spPr>
                <a:xfrm>
                  <a:off x="10497493" y="-754"/>
                  <a:ext cx="461727" cy="525101"/>
                </a:xfrm>
                <a:custGeom>
                  <a:avLst/>
                  <a:gdLst>
                    <a:gd name="connsiteX0" fmla="*/ 461727 w 461727"/>
                    <a:gd name="connsiteY0" fmla="*/ 81481 h 525101"/>
                    <a:gd name="connsiteX1" fmla="*/ 289711 w 461727"/>
                    <a:gd name="connsiteY1" fmla="*/ 99588 h 525101"/>
                    <a:gd name="connsiteX2" fmla="*/ 0 w 461727"/>
                    <a:gd name="connsiteY2" fmla="*/ 0 h 525101"/>
                    <a:gd name="connsiteX3" fmla="*/ 36214 w 461727"/>
                    <a:gd name="connsiteY3" fmla="*/ 144855 h 525101"/>
                    <a:gd name="connsiteX4" fmla="*/ 126749 w 461727"/>
                    <a:gd name="connsiteY4" fmla="*/ 416459 h 525101"/>
                    <a:gd name="connsiteX5" fmla="*/ 153909 w 461727"/>
                    <a:gd name="connsiteY5" fmla="*/ 525101 h 525101"/>
                    <a:gd name="connsiteX6" fmla="*/ 443620 w 461727"/>
                    <a:gd name="connsiteY6" fmla="*/ 516047 h 525101"/>
                    <a:gd name="connsiteX7" fmla="*/ 425513 w 461727"/>
                    <a:gd name="connsiteY7" fmla="*/ 289711 h 525101"/>
                    <a:gd name="connsiteX8" fmla="*/ 461727 w 461727"/>
                    <a:gd name="connsiteY8" fmla="*/ 153909 h 525101"/>
                    <a:gd name="connsiteX9" fmla="*/ 461727 w 461727"/>
                    <a:gd name="connsiteY9" fmla="*/ 81481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727" h="525101">
                      <a:moveTo>
                        <a:pt x="461727" y="81481"/>
                      </a:moveTo>
                      <a:lnTo>
                        <a:pt x="289711" y="99588"/>
                      </a:lnTo>
                      <a:lnTo>
                        <a:pt x="0" y="0"/>
                      </a:lnTo>
                      <a:lnTo>
                        <a:pt x="36214" y="144855"/>
                      </a:lnTo>
                      <a:lnTo>
                        <a:pt x="126749" y="416459"/>
                      </a:lnTo>
                      <a:lnTo>
                        <a:pt x="153909" y="525101"/>
                      </a:lnTo>
                      <a:lnTo>
                        <a:pt x="443620" y="516047"/>
                      </a:lnTo>
                      <a:lnTo>
                        <a:pt x="425513" y="289711"/>
                      </a:lnTo>
                      <a:lnTo>
                        <a:pt x="461727" y="153909"/>
                      </a:lnTo>
                      <a:lnTo>
                        <a:pt x="461727" y="81481"/>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a:off x="10515600" y="533400"/>
                  <a:ext cx="461727" cy="1448555"/>
                </a:xfrm>
                <a:custGeom>
                  <a:avLst/>
                  <a:gdLst>
                    <a:gd name="connsiteX0" fmla="*/ 416459 w 461727"/>
                    <a:gd name="connsiteY0" fmla="*/ 0 h 1448555"/>
                    <a:gd name="connsiteX1" fmla="*/ 135802 w 461727"/>
                    <a:gd name="connsiteY1" fmla="*/ 9054 h 1448555"/>
                    <a:gd name="connsiteX2" fmla="*/ 190123 w 461727"/>
                    <a:gd name="connsiteY2" fmla="*/ 253497 h 1448555"/>
                    <a:gd name="connsiteX3" fmla="*/ 181069 w 461727"/>
                    <a:gd name="connsiteY3" fmla="*/ 588475 h 1448555"/>
                    <a:gd name="connsiteX4" fmla="*/ 126749 w 461727"/>
                    <a:gd name="connsiteY4" fmla="*/ 878186 h 1448555"/>
                    <a:gd name="connsiteX5" fmla="*/ 81481 w 461727"/>
                    <a:gd name="connsiteY5" fmla="*/ 1167897 h 1448555"/>
                    <a:gd name="connsiteX6" fmla="*/ 0 w 461727"/>
                    <a:gd name="connsiteY6" fmla="*/ 1448555 h 1448555"/>
                    <a:gd name="connsiteX7" fmla="*/ 135802 w 461727"/>
                    <a:gd name="connsiteY7" fmla="*/ 1439501 h 1448555"/>
                    <a:gd name="connsiteX8" fmla="*/ 253497 w 461727"/>
                    <a:gd name="connsiteY8" fmla="*/ 1448555 h 1448555"/>
                    <a:gd name="connsiteX9" fmla="*/ 344032 w 461727"/>
                    <a:gd name="connsiteY9" fmla="*/ 1412341 h 1448555"/>
                    <a:gd name="connsiteX10" fmla="*/ 434566 w 461727"/>
                    <a:gd name="connsiteY10" fmla="*/ 1321806 h 1448555"/>
                    <a:gd name="connsiteX11" fmla="*/ 407406 w 461727"/>
                    <a:gd name="connsiteY11" fmla="*/ 1032095 h 1448555"/>
                    <a:gd name="connsiteX12" fmla="*/ 362139 w 461727"/>
                    <a:gd name="connsiteY12" fmla="*/ 860079 h 1448555"/>
                    <a:gd name="connsiteX13" fmla="*/ 389299 w 461727"/>
                    <a:gd name="connsiteY13" fmla="*/ 624689 h 1448555"/>
                    <a:gd name="connsiteX14" fmla="*/ 443620 w 461727"/>
                    <a:gd name="connsiteY14" fmla="*/ 497941 h 1448555"/>
                    <a:gd name="connsiteX15" fmla="*/ 461727 w 461727"/>
                    <a:gd name="connsiteY15" fmla="*/ 325925 h 1448555"/>
                    <a:gd name="connsiteX16" fmla="*/ 452673 w 461727"/>
                    <a:gd name="connsiteY16" fmla="*/ 208230 h 1448555"/>
                    <a:gd name="connsiteX17" fmla="*/ 416459 w 461727"/>
                    <a:gd name="connsiteY17" fmla="*/ 0 h 144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1727" h="1448555">
                      <a:moveTo>
                        <a:pt x="416459" y="0"/>
                      </a:moveTo>
                      <a:lnTo>
                        <a:pt x="135802" y="9054"/>
                      </a:lnTo>
                      <a:lnTo>
                        <a:pt x="190123" y="253497"/>
                      </a:lnTo>
                      <a:lnTo>
                        <a:pt x="181069" y="588475"/>
                      </a:lnTo>
                      <a:lnTo>
                        <a:pt x="126749" y="878186"/>
                      </a:lnTo>
                      <a:lnTo>
                        <a:pt x="81481" y="1167897"/>
                      </a:lnTo>
                      <a:lnTo>
                        <a:pt x="0" y="1448555"/>
                      </a:lnTo>
                      <a:lnTo>
                        <a:pt x="135802" y="1439501"/>
                      </a:lnTo>
                      <a:lnTo>
                        <a:pt x="253497" y="1448555"/>
                      </a:lnTo>
                      <a:lnTo>
                        <a:pt x="344032" y="1412341"/>
                      </a:lnTo>
                      <a:lnTo>
                        <a:pt x="434566" y="1321806"/>
                      </a:lnTo>
                      <a:lnTo>
                        <a:pt x="407406" y="1032095"/>
                      </a:lnTo>
                      <a:lnTo>
                        <a:pt x="362139" y="860079"/>
                      </a:lnTo>
                      <a:lnTo>
                        <a:pt x="389299" y="624689"/>
                      </a:lnTo>
                      <a:lnTo>
                        <a:pt x="443620" y="497941"/>
                      </a:lnTo>
                      <a:lnTo>
                        <a:pt x="461727" y="325925"/>
                      </a:lnTo>
                      <a:lnTo>
                        <a:pt x="452673" y="208230"/>
                      </a:lnTo>
                      <a:lnTo>
                        <a:pt x="416459"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10560867" y="2488951"/>
                  <a:ext cx="1647731" cy="2507810"/>
                </a:xfrm>
                <a:custGeom>
                  <a:avLst/>
                  <a:gdLst>
                    <a:gd name="connsiteX0" fmla="*/ 443620 w 1683945"/>
                    <a:gd name="connsiteY0" fmla="*/ 0 h 3141553"/>
                    <a:gd name="connsiteX1" fmla="*/ 280658 w 1683945"/>
                    <a:gd name="connsiteY1" fmla="*/ 135802 h 3141553"/>
                    <a:gd name="connsiteX2" fmla="*/ 0 w 1683945"/>
                    <a:gd name="connsiteY2" fmla="*/ 126749 h 3141553"/>
                    <a:gd name="connsiteX3" fmla="*/ 45268 w 1683945"/>
                    <a:gd name="connsiteY3" fmla="*/ 371192 h 3141553"/>
                    <a:gd name="connsiteX4" fmla="*/ 72428 w 1683945"/>
                    <a:gd name="connsiteY4" fmla="*/ 443620 h 3141553"/>
                    <a:gd name="connsiteX5" fmla="*/ 54321 w 1683945"/>
                    <a:gd name="connsiteY5" fmla="*/ 534155 h 3141553"/>
                    <a:gd name="connsiteX6" fmla="*/ 99589 w 1683945"/>
                    <a:gd name="connsiteY6" fmla="*/ 633743 h 3141553"/>
                    <a:gd name="connsiteX7" fmla="*/ 36214 w 1683945"/>
                    <a:gd name="connsiteY7" fmla="*/ 986828 h 3141553"/>
                    <a:gd name="connsiteX8" fmla="*/ 36214 w 1683945"/>
                    <a:gd name="connsiteY8" fmla="*/ 1077362 h 3141553"/>
                    <a:gd name="connsiteX9" fmla="*/ 190123 w 1683945"/>
                    <a:gd name="connsiteY9" fmla="*/ 1321806 h 3141553"/>
                    <a:gd name="connsiteX10" fmla="*/ 190123 w 1683945"/>
                    <a:gd name="connsiteY10" fmla="*/ 1475715 h 3141553"/>
                    <a:gd name="connsiteX11" fmla="*/ 208230 w 1683945"/>
                    <a:gd name="connsiteY11" fmla="*/ 1593410 h 3141553"/>
                    <a:gd name="connsiteX12" fmla="*/ 516048 w 1683945"/>
                    <a:gd name="connsiteY12" fmla="*/ 1982709 h 3141553"/>
                    <a:gd name="connsiteX13" fmla="*/ 597529 w 1683945"/>
                    <a:gd name="connsiteY13" fmla="*/ 1865014 h 3141553"/>
                    <a:gd name="connsiteX14" fmla="*/ 697117 w 1683945"/>
                    <a:gd name="connsiteY14" fmla="*/ 1910281 h 3141553"/>
                    <a:gd name="connsiteX15" fmla="*/ 606583 w 1683945"/>
                    <a:gd name="connsiteY15" fmla="*/ 1946495 h 3141553"/>
                    <a:gd name="connsiteX16" fmla="*/ 606583 w 1683945"/>
                    <a:gd name="connsiteY16" fmla="*/ 2009869 h 3141553"/>
                    <a:gd name="connsiteX17" fmla="*/ 606583 w 1683945"/>
                    <a:gd name="connsiteY17" fmla="*/ 2109458 h 3141553"/>
                    <a:gd name="connsiteX18" fmla="*/ 606583 w 1683945"/>
                    <a:gd name="connsiteY18" fmla="*/ 2236206 h 3141553"/>
                    <a:gd name="connsiteX19" fmla="*/ 769545 w 1683945"/>
                    <a:gd name="connsiteY19" fmla="*/ 2353901 h 3141553"/>
                    <a:gd name="connsiteX20" fmla="*/ 733331 w 1683945"/>
                    <a:gd name="connsiteY20" fmla="*/ 2498757 h 3141553"/>
                    <a:gd name="connsiteX21" fmla="*/ 1077363 w 1683945"/>
                    <a:gd name="connsiteY21" fmla="*/ 2924269 h 3141553"/>
                    <a:gd name="connsiteX22" fmla="*/ 1149791 w 1683945"/>
                    <a:gd name="connsiteY22" fmla="*/ 2951430 h 3141553"/>
                    <a:gd name="connsiteX23" fmla="*/ 1321806 w 1683945"/>
                    <a:gd name="connsiteY23" fmla="*/ 3041964 h 3141553"/>
                    <a:gd name="connsiteX24" fmla="*/ 1466662 w 1683945"/>
                    <a:gd name="connsiteY24" fmla="*/ 3141553 h 3141553"/>
                    <a:gd name="connsiteX25" fmla="*/ 1575303 w 1683945"/>
                    <a:gd name="connsiteY25" fmla="*/ 3123446 h 3141553"/>
                    <a:gd name="connsiteX26" fmla="*/ 1683945 w 1683945"/>
                    <a:gd name="connsiteY26" fmla="*/ 3060071 h 3141553"/>
                    <a:gd name="connsiteX27" fmla="*/ 1629624 w 1683945"/>
                    <a:gd name="connsiteY27" fmla="*/ 2969537 h 3141553"/>
                    <a:gd name="connsiteX28" fmla="*/ 1493822 w 1683945"/>
                    <a:gd name="connsiteY28" fmla="*/ 2924269 h 3141553"/>
                    <a:gd name="connsiteX29" fmla="*/ 1348967 w 1683945"/>
                    <a:gd name="connsiteY29" fmla="*/ 2815628 h 3141553"/>
                    <a:gd name="connsiteX30" fmla="*/ 1231272 w 1683945"/>
                    <a:gd name="connsiteY30" fmla="*/ 2516863 h 3141553"/>
                    <a:gd name="connsiteX31" fmla="*/ 986828 w 1683945"/>
                    <a:gd name="connsiteY31" fmla="*/ 2227153 h 3141553"/>
                    <a:gd name="connsiteX32" fmla="*/ 851026 w 1683945"/>
                    <a:gd name="connsiteY32" fmla="*/ 2000816 h 3141553"/>
                    <a:gd name="connsiteX33" fmla="*/ 706171 w 1683945"/>
                    <a:gd name="connsiteY33" fmla="*/ 1874067 h 3141553"/>
                    <a:gd name="connsiteX34" fmla="*/ 733331 w 1683945"/>
                    <a:gd name="connsiteY34" fmla="*/ 1611517 h 3141553"/>
                    <a:gd name="connsiteX35" fmla="*/ 706171 w 1683945"/>
                    <a:gd name="connsiteY35" fmla="*/ 1539089 h 3141553"/>
                    <a:gd name="connsiteX36" fmla="*/ 642797 w 1683945"/>
                    <a:gd name="connsiteY36" fmla="*/ 1412341 h 3141553"/>
                    <a:gd name="connsiteX37" fmla="*/ 597529 w 1683945"/>
                    <a:gd name="connsiteY37" fmla="*/ 1131683 h 3141553"/>
                    <a:gd name="connsiteX38" fmla="*/ 561315 w 1683945"/>
                    <a:gd name="connsiteY38" fmla="*/ 950614 h 3141553"/>
                    <a:gd name="connsiteX39" fmla="*/ 470781 w 1683945"/>
                    <a:gd name="connsiteY39" fmla="*/ 1032095 h 3141553"/>
                    <a:gd name="connsiteX40" fmla="*/ 497941 w 1683945"/>
                    <a:gd name="connsiteY40" fmla="*/ 1195058 h 3141553"/>
                    <a:gd name="connsiteX41" fmla="*/ 380246 w 1683945"/>
                    <a:gd name="connsiteY41" fmla="*/ 1186004 h 3141553"/>
                    <a:gd name="connsiteX42" fmla="*/ 280658 w 1683945"/>
                    <a:gd name="connsiteY42" fmla="*/ 995881 h 3141553"/>
                    <a:gd name="connsiteX43" fmla="*/ 190123 w 1683945"/>
                    <a:gd name="connsiteY43" fmla="*/ 796705 h 3141553"/>
                    <a:gd name="connsiteX44" fmla="*/ 99589 w 1683945"/>
                    <a:gd name="connsiteY44" fmla="*/ 633743 h 3141553"/>
                    <a:gd name="connsiteX0" fmla="*/ 280658 w 1683945"/>
                    <a:gd name="connsiteY0" fmla="*/ 9053 h 3014804"/>
                    <a:gd name="connsiteX1" fmla="*/ 0 w 1683945"/>
                    <a:gd name="connsiteY1" fmla="*/ 0 h 3014804"/>
                    <a:gd name="connsiteX2" fmla="*/ 45268 w 1683945"/>
                    <a:gd name="connsiteY2" fmla="*/ 244443 h 3014804"/>
                    <a:gd name="connsiteX3" fmla="*/ 72428 w 1683945"/>
                    <a:gd name="connsiteY3" fmla="*/ 316871 h 3014804"/>
                    <a:gd name="connsiteX4" fmla="*/ 54321 w 1683945"/>
                    <a:gd name="connsiteY4" fmla="*/ 407406 h 3014804"/>
                    <a:gd name="connsiteX5" fmla="*/ 99589 w 1683945"/>
                    <a:gd name="connsiteY5" fmla="*/ 506994 h 3014804"/>
                    <a:gd name="connsiteX6" fmla="*/ 36214 w 1683945"/>
                    <a:gd name="connsiteY6" fmla="*/ 860079 h 3014804"/>
                    <a:gd name="connsiteX7" fmla="*/ 36214 w 1683945"/>
                    <a:gd name="connsiteY7" fmla="*/ 950613 h 3014804"/>
                    <a:gd name="connsiteX8" fmla="*/ 190123 w 1683945"/>
                    <a:gd name="connsiteY8" fmla="*/ 1195057 h 3014804"/>
                    <a:gd name="connsiteX9" fmla="*/ 190123 w 1683945"/>
                    <a:gd name="connsiteY9" fmla="*/ 1348966 h 3014804"/>
                    <a:gd name="connsiteX10" fmla="*/ 208230 w 1683945"/>
                    <a:gd name="connsiteY10" fmla="*/ 1466661 h 3014804"/>
                    <a:gd name="connsiteX11" fmla="*/ 516048 w 1683945"/>
                    <a:gd name="connsiteY11" fmla="*/ 1855960 h 3014804"/>
                    <a:gd name="connsiteX12" fmla="*/ 597529 w 1683945"/>
                    <a:gd name="connsiteY12" fmla="*/ 1738265 h 3014804"/>
                    <a:gd name="connsiteX13" fmla="*/ 697117 w 1683945"/>
                    <a:gd name="connsiteY13" fmla="*/ 1783532 h 3014804"/>
                    <a:gd name="connsiteX14" fmla="*/ 606583 w 1683945"/>
                    <a:gd name="connsiteY14" fmla="*/ 1819746 h 3014804"/>
                    <a:gd name="connsiteX15" fmla="*/ 606583 w 1683945"/>
                    <a:gd name="connsiteY15" fmla="*/ 1883120 h 3014804"/>
                    <a:gd name="connsiteX16" fmla="*/ 606583 w 1683945"/>
                    <a:gd name="connsiteY16" fmla="*/ 1982709 h 3014804"/>
                    <a:gd name="connsiteX17" fmla="*/ 606583 w 1683945"/>
                    <a:gd name="connsiteY17" fmla="*/ 2109457 h 3014804"/>
                    <a:gd name="connsiteX18" fmla="*/ 769545 w 1683945"/>
                    <a:gd name="connsiteY18" fmla="*/ 2227152 h 3014804"/>
                    <a:gd name="connsiteX19" fmla="*/ 733331 w 1683945"/>
                    <a:gd name="connsiteY19" fmla="*/ 2372008 h 3014804"/>
                    <a:gd name="connsiteX20" fmla="*/ 1077363 w 1683945"/>
                    <a:gd name="connsiteY20" fmla="*/ 2797520 h 3014804"/>
                    <a:gd name="connsiteX21" fmla="*/ 1149791 w 1683945"/>
                    <a:gd name="connsiteY21" fmla="*/ 2824681 h 3014804"/>
                    <a:gd name="connsiteX22" fmla="*/ 1321806 w 1683945"/>
                    <a:gd name="connsiteY22" fmla="*/ 2915215 h 3014804"/>
                    <a:gd name="connsiteX23" fmla="*/ 1466662 w 1683945"/>
                    <a:gd name="connsiteY23" fmla="*/ 3014804 h 3014804"/>
                    <a:gd name="connsiteX24" fmla="*/ 1575303 w 1683945"/>
                    <a:gd name="connsiteY24" fmla="*/ 2996697 h 3014804"/>
                    <a:gd name="connsiteX25" fmla="*/ 1683945 w 1683945"/>
                    <a:gd name="connsiteY25" fmla="*/ 2933322 h 3014804"/>
                    <a:gd name="connsiteX26" fmla="*/ 1629624 w 1683945"/>
                    <a:gd name="connsiteY26" fmla="*/ 2842788 h 3014804"/>
                    <a:gd name="connsiteX27" fmla="*/ 1493822 w 1683945"/>
                    <a:gd name="connsiteY27" fmla="*/ 2797520 h 3014804"/>
                    <a:gd name="connsiteX28" fmla="*/ 1348967 w 1683945"/>
                    <a:gd name="connsiteY28" fmla="*/ 2688879 h 3014804"/>
                    <a:gd name="connsiteX29" fmla="*/ 1231272 w 1683945"/>
                    <a:gd name="connsiteY29" fmla="*/ 2390114 h 3014804"/>
                    <a:gd name="connsiteX30" fmla="*/ 986828 w 1683945"/>
                    <a:gd name="connsiteY30" fmla="*/ 2100404 h 3014804"/>
                    <a:gd name="connsiteX31" fmla="*/ 851026 w 1683945"/>
                    <a:gd name="connsiteY31" fmla="*/ 1874067 h 3014804"/>
                    <a:gd name="connsiteX32" fmla="*/ 706171 w 1683945"/>
                    <a:gd name="connsiteY32" fmla="*/ 1747318 h 3014804"/>
                    <a:gd name="connsiteX33" fmla="*/ 733331 w 1683945"/>
                    <a:gd name="connsiteY33" fmla="*/ 1484768 h 3014804"/>
                    <a:gd name="connsiteX34" fmla="*/ 706171 w 1683945"/>
                    <a:gd name="connsiteY34" fmla="*/ 1412340 h 3014804"/>
                    <a:gd name="connsiteX35" fmla="*/ 642797 w 1683945"/>
                    <a:gd name="connsiteY35" fmla="*/ 1285592 h 3014804"/>
                    <a:gd name="connsiteX36" fmla="*/ 597529 w 1683945"/>
                    <a:gd name="connsiteY36" fmla="*/ 1004934 h 3014804"/>
                    <a:gd name="connsiteX37" fmla="*/ 561315 w 1683945"/>
                    <a:gd name="connsiteY37" fmla="*/ 823865 h 3014804"/>
                    <a:gd name="connsiteX38" fmla="*/ 470781 w 1683945"/>
                    <a:gd name="connsiteY38" fmla="*/ 905346 h 3014804"/>
                    <a:gd name="connsiteX39" fmla="*/ 497941 w 1683945"/>
                    <a:gd name="connsiteY39" fmla="*/ 1068309 h 3014804"/>
                    <a:gd name="connsiteX40" fmla="*/ 380246 w 1683945"/>
                    <a:gd name="connsiteY40" fmla="*/ 1059255 h 3014804"/>
                    <a:gd name="connsiteX41" fmla="*/ 280658 w 1683945"/>
                    <a:gd name="connsiteY41" fmla="*/ 869132 h 3014804"/>
                    <a:gd name="connsiteX42" fmla="*/ 190123 w 1683945"/>
                    <a:gd name="connsiteY42" fmla="*/ 669956 h 3014804"/>
                    <a:gd name="connsiteX43" fmla="*/ 99589 w 1683945"/>
                    <a:gd name="connsiteY43" fmla="*/ 506994 h 3014804"/>
                    <a:gd name="connsiteX0" fmla="*/ 244444 w 1647731"/>
                    <a:gd name="connsiteY0" fmla="*/ 0 h 3005751"/>
                    <a:gd name="connsiteX1" fmla="*/ 9054 w 1647731"/>
                    <a:gd name="connsiteY1" fmla="*/ 235390 h 3005751"/>
                    <a:gd name="connsiteX2" fmla="*/ 36214 w 1647731"/>
                    <a:gd name="connsiteY2" fmla="*/ 307818 h 3005751"/>
                    <a:gd name="connsiteX3" fmla="*/ 18107 w 1647731"/>
                    <a:gd name="connsiteY3" fmla="*/ 398353 h 3005751"/>
                    <a:gd name="connsiteX4" fmla="*/ 63375 w 1647731"/>
                    <a:gd name="connsiteY4" fmla="*/ 497941 h 3005751"/>
                    <a:gd name="connsiteX5" fmla="*/ 0 w 1647731"/>
                    <a:gd name="connsiteY5" fmla="*/ 851026 h 3005751"/>
                    <a:gd name="connsiteX6" fmla="*/ 0 w 1647731"/>
                    <a:gd name="connsiteY6" fmla="*/ 941560 h 3005751"/>
                    <a:gd name="connsiteX7" fmla="*/ 153909 w 1647731"/>
                    <a:gd name="connsiteY7" fmla="*/ 1186004 h 3005751"/>
                    <a:gd name="connsiteX8" fmla="*/ 153909 w 1647731"/>
                    <a:gd name="connsiteY8" fmla="*/ 1339913 h 3005751"/>
                    <a:gd name="connsiteX9" fmla="*/ 172016 w 1647731"/>
                    <a:gd name="connsiteY9" fmla="*/ 1457608 h 3005751"/>
                    <a:gd name="connsiteX10" fmla="*/ 479834 w 1647731"/>
                    <a:gd name="connsiteY10" fmla="*/ 1846907 h 3005751"/>
                    <a:gd name="connsiteX11" fmla="*/ 561315 w 1647731"/>
                    <a:gd name="connsiteY11" fmla="*/ 1729212 h 3005751"/>
                    <a:gd name="connsiteX12" fmla="*/ 660903 w 1647731"/>
                    <a:gd name="connsiteY12" fmla="*/ 1774479 h 3005751"/>
                    <a:gd name="connsiteX13" fmla="*/ 570369 w 1647731"/>
                    <a:gd name="connsiteY13" fmla="*/ 1810693 h 3005751"/>
                    <a:gd name="connsiteX14" fmla="*/ 570369 w 1647731"/>
                    <a:gd name="connsiteY14" fmla="*/ 1874067 h 3005751"/>
                    <a:gd name="connsiteX15" fmla="*/ 570369 w 1647731"/>
                    <a:gd name="connsiteY15" fmla="*/ 1973656 h 3005751"/>
                    <a:gd name="connsiteX16" fmla="*/ 570369 w 1647731"/>
                    <a:gd name="connsiteY16" fmla="*/ 2100404 h 3005751"/>
                    <a:gd name="connsiteX17" fmla="*/ 733331 w 1647731"/>
                    <a:gd name="connsiteY17" fmla="*/ 2218099 h 3005751"/>
                    <a:gd name="connsiteX18" fmla="*/ 697117 w 1647731"/>
                    <a:gd name="connsiteY18" fmla="*/ 2362955 h 3005751"/>
                    <a:gd name="connsiteX19" fmla="*/ 1041149 w 1647731"/>
                    <a:gd name="connsiteY19" fmla="*/ 2788467 h 3005751"/>
                    <a:gd name="connsiteX20" fmla="*/ 1113577 w 1647731"/>
                    <a:gd name="connsiteY20" fmla="*/ 2815628 h 3005751"/>
                    <a:gd name="connsiteX21" fmla="*/ 1285592 w 1647731"/>
                    <a:gd name="connsiteY21" fmla="*/ 2906162 h 3005751"/>
                    <a:gd name="connsiteX22" fmla="*/ 1430448 w 1647731"/>
                    <a:gd name="connsiteY22" fmla="*/ 3005751 h 3005751"/>
                    <a:gd name="connsiteX23" fmla="*/ 1539089 w 1647731"/>
                    <a:gd name="connsiteY23" fmla="*/ 2987644 h 3005751"/>
                    <a:gd name="connsiteX24" fmla="*/ 1647731 w 1647731"/>
                    <a:gd name="connsiteY24" fmla="*/ 2924269 h 3005751"/>
                    <a:gd name="connsiteX25" fmla="*/ 1593410 w 1647731"/>
                    <a:gd name="connsiteY25" fmla="*/ 2833735 h 3005751"/>
                    <a:gd name="connsiteX26" fmla="*/ 1457608 w 1647731"/>
                    <a:gd name="connsiteY26" fmla="*/ 2788467 h 3005751"/>
                    <a:gd name="connsiteX27" fmla="*/ 1312753 w 1647731"/>
                    <a:gd name="connsiteY27" fmla="*/ 2679826 h 3005751"/>
                    <a:gd name="connsiteX28" fmla="*/ 1195058 w 1647731"/>
                    <a:gd name="connsiteY28" fmla="*/ 2381061 h 3005751"/>
                    <a:gd name="connsiteX29" fmla="*/ 950614 w 1647731"/>
                    <a:gd name="connsiteY29" fmla="*/ 2091351 h 3005751"/>
                    <a:gd name="connsiteX30" fmla="*/ 814812 w 1647731"/>
                    <a:gd name="connsiteY30" fmla="*/ 1865014 h 3005751"/>
                    <a:gd name="connsiteX31" fmla="*/ 669957 w 1647731"/>
                    <a:gd name="connsiteY31" fmla="*/ 1738265 h 3005751"/>
                    <a:gd name="connsiteX32" fmla="*/ 697117 w 1647731"/>
                    <a:gd name="connsiteY32" fmla="*/ 1475715 h 3005751"/>
                    <a:gd name="connsiteX33" fmla="*/ 669957 w 1647731"/>
                    <a:gd name="connsiteY33" fmla="*/ 1403287 h 3005751"/>
                    <a:gd name="connsiteX34" fmla="*/ 606583 w 1647731"/>
                    <a:gd name="connsiteY34" fmla="*/ 1276539 h 3005751"/>
                    <a:gd name="connsiteX35" fmla="*/ 561315 w 1647731"/>
                    <a:gd name="connsiteY35" fmla="*/ 995881 h 3005751"/>
                    <a:gd name="connsiteX36" fmla="*/ 525101 w 1647731"/>
                    <a:gd name="connsiteY36" fmla="*/ 814812 h 3005751"/>
                    <a:gd name="connsiteX37" fmla="*/ 434567 w 1647731"/>
                    <a:gd name="connsiteY37" fmla="*/ 896293 h 3005751"/>
                    <a:gd name="connsiteX38" fmla="*/ 461727 w 1647731"/>
                    <a:gd name="connsiteY38" fmla="*/ 1059256 h 3005751"/>
                    <a:gd name="connsiteX39" fmla="*/ 344032 w 1647731"/>
                    <a:gd name="connsiteY39" fmla="*/ 1050202 h 3005751"/>
                    <a:gd name="connsiteX40" fmla="*/ 244444 w 1647731"/>
                    <a:gd name="connsiteY40" fmla="*/ 860079 h 3005751"/>
                    <a:gd name="connsiteX41" fmla="*/ 153909 w 1647731"/>
                    <a:gd name="connsiteY41" fmla="*/ 660903 h 3005751"/>
                    <a:gd name="connsiteX42" fmla="*/ 63375 w 1647731"/>
                    <a:gd name="connsiteY42" fmla="*/ 497941 h 3005751"/>
                    <a:gd name="connsiteX0" fmla="*/ 244444 w 1647731"/>
                    <a:gd name="connsiteY0" fmla="*/ 0 h 3005751"/>
                    <a:gd name="connsiteX1" fmla="*/ 36214 w 1647731"/>
                    <a:gd name="connsiteY1" fmla="*/ 307818 h 3005751"/>
                    <a:gd name="connsiteX2" fmla="*/ 18107 w 1647731"/>
                    <a:gd name="connsiteY2" fmla="*/ 398353 h 3005751"/>
                    <a:gd name="connsiteX3" fmla="*/ 63375 w 1647731"/>
                    <a:gd name="connsiteY3" fmla="*/ 497941 h 3005751"/>
                    <a:gd name="connsiteX4" fmla="*/ 0 w 1647731"/>
                    <a:gd name="connsiteY4" fmla="*/ 851026 h 3005751"/>
                    <a:gd name="connsiteX5" fmla="*/ 0 w 1647731"/>
                    <a:gd name="connsiteY5" fmla="*/ 941560 h 3005751"/>
                    <a:gd name="connsiteX6" fmla="*/ 153909 w 1647731"/>
                    <a:gd name="connsiteY6" fmla="*/ 1186004 h 3005751"/>
                    <a:gd name="connsiteX7" fmla="*/ 153909 w 1647731"/>
                    <a:gd name="connsiteY7" fmla="*/ 1339913 h 3005751"/>
                    <a:gd name="connsiteX8" fmla="*/ 172016 w 1647731"/>
                    <a:gd name="connsiteY8" fmla="*/ 1457608 h 3005751"/>
                    <a:gd name="connsiteX9" fmla="*/ 479834 w 1647731"/>
                    <a:gd name="connsiteY9" fmla="*/ 1846907 h 3005751"/>
                    <a:gd name="connsiteX10" fmla="*/ 561315 w 1647731"/>
                    <a:gd name="connsiteY10" fmla="*/ 1729212 h 3005751"/>
                    <a:gd name="connsiteX11" fmla="*/ 660903 w 1647731"/>
                    <a:gd name="connsiteY11" fmla="*/ 1774479 h 3005751"/>
                    <a:gd name="connsiteX12" fmla="*/ 570369 w 1647731"/>
                    <a:gd name="connsiteY12" fmla="*/ 1810693 h 3005751"/>
                    <a:gd name="connsiteX13" fmla="*/ 570369 w 1647731"/>
                    <a:gd name="connsiteY13" fmla="*/ 1874067 h 3005751"/>
                    <a:gd name="connsiteX14" fmla="*/ 570369 w 1647731"/>
                    <a:gd name="connsiteY14" fmla="*/ 1973656 h 3005751"/>
                    <a:gd name="connsiteX15" fmla="*/ 570369 w 1647731"/>
                    <a:gd name="connsiteY15" fmla="*/ 2100404 h 3005751"/>
                    <a:gd name="connsiteX16" fmla="*/ 733331 w 1647731"/>
                    <a:gd name="connsiteY16" fmla="*/ 2218099 h 3005751"/>
                    <a:gd name="connsiteX17" fmla="*/ 697117 w 1647731"/>
                    <a:gd name="connsiteY17" fmla="*/ 2362955 h 3005751"/>
                    <a:gd name="connsiteX18" fmla="*/ 1041149 w 1647731"/>
                    <a:gd name="connsiteY18" fmla="*/ 2788467 h 3005751"/>
                    <a:gd name="connsiteX19" fmla="*/ 1113577 w 1647731"/>
                    <a:gd name="connsiteY19" fmla="*/ 2815628 h 3005751"/>
                    <a:gd name="connsiteX20" fmla="*/ 1285592 w 1647731"/>
                    <a:gd name="connsiteY20" fmla="*/ 2906162 h 3005751"/>
                    <a:gd name="connsiteX21" fmla="*/ 1430448 w 1647731"/>
                    <a:gd name="connsiteY21" fmla="*/ 3005751 h 3005751"/>
                    <a:gd name="connsiteX22" fmla="*/ 1539089 w 1647731"/>
                    <a:gd name="connsiteY22" fmla="*/ 2987644 h 3005751"/>
                    <a:gd name="connsiteX23" fmla="*/ 1647731 w 1647731"/>
                    <a:gd name="connsiteY23" fmla="*/ 2924269 h 3005751"/>
                    <a:gd name="connsiteX24" fmla="*/ 1593410 w 1647731"/>
                    <a:gd name="connsiteY24" fmla="*/ 2833735 h 3005751"/>
                    <a:gd name="connsiteX25" fmla="*/ 1457608 w 1647731"/>
                    <a:gd name="connsiteY25" fmla="*/ 2788467 h 3005751"/>
                    <a:gd name="connsiteX26" fmla="*/ 1312753 w 1647731"/>
                    <a:gd name="connsiteY26" fmla="*/ 2679826 h 3005751"/>
                    <a:gd name="connsiteX27" fmla="*/ 1195058 w 1647731"/>
                    <a:gd name="connsiteY27" fmla="*/ 2381061 h 3005751"/>
                    <a:gd name="connsiteX28" fmla="*/ 950614 w 1647731"/>
                    <a:gd name="connsiteY28" fmla="*/ 2091351 h 3005751"/>
                    <a:gd name="connsiteX29" fmla="*/ 814812 w 1647731"/>
                    <a:gd name="connsiteY29" fmla="*/ 1865014 h 3005751"/>
                    <a:gd name="connsiteX30" fmla="*/ 669957 w 1647731"/>
                    <a:gd name="connsiteY30" fmla="*/ 1738265 h 3005751"/>
                    <a:gd name="connsiteX31" fmla="*/ 697117 w 1647731"/>
                    <a:gd name="connsiteY31" fmla="*/ 1475715 h 3005751"/>
                    <a:gd name="connsiteX32" fmla="*/ 669957 w 1647731"/>
                    <a:gd name="connsiteY32" fmla="*/ 1403287 h 3005751"/>
                    <a:gd name="connsiteX33" fmla="*/ 606583 w 1647731"/>
                    <a:gd name="connsiteY33" fmla="*/ 1276539 h 3005751"/>
                    <a:gd name="connsiteX34" fmla="*/ 561315 w 1647731"/>
                    <a:gd name="connsiteY34" fmla="*/ 995881 h 3005751"/>
                    <a:gd name="connsiteX35" fmla="*/ 525101 w 1647731"/>
                    <a:gd name="connsiteY35" fmla="*/ 814812 h 3005751"/>
                    <a:gd name="connsiteX36" fmla="*/ 434567 w 1647731"/>
                    <a:gd name="connsiteY36" fmla="*/ 896293 h 3005751"/>
                    <a:gd name="connsiteX37" fmla="*/ 461727 w 1647731"/>
                    <a:gd name="connsiteY37" fmla="*/ 1059256 h 3005751"/>
                    <a:gd name="connsiteX38" fmla="*/ 344032 w 1647731"/>
                    <a:gd name="connsiteY38" fmla="*/ 1050202 h 3005751"/>
                    <a:gd name="connsiteX39" fmla="*/ 244444 w 1647731"/>
                    <a:gd name="connsiteY39" fmla="*/ 860079 h 3005751"/>
                    <a:gd name="connsiteX40" fmla="*/ 153909 w 1647731"/>
                    <a:gd name="connsiteY40" fmla="*/ 660903 h 3005751"/>
                    <a:gd name="connsiteX41" fmla="*/ 63375 w 1647731"/>
                    <a:gd name="connsiteY41" fmla="*/ 497941 h 3005751"/>
                    <a:gd name="connsiteX0" fmla="*/ 244444 w 1647731"/>
                    <a:gd name="connsiteY0" fmla="*/ 0 h 3005751"/>
                    <a:gd name="connsiteX1" fmla="*/ 18107 w 1647731"/>
                    <a:gd name="connsiteY1" fmla="*/ 398353 h 3005751"/>
                    <a:gd name="connsiteX2" fmla="*/ 63375 w 1647731"/>
                    <a:gd name="connsiteY2" fmla="*/ 497941 h 3005751"/>
                    <a:gd name="connsiteX3" fmla="*/ 0 w 1647731"/>
                    <a:gd name="connsiteY3" fmla="*/ 851026 h 3005751"/>
                    <a:gd name="connsiteX4" fmla="*/ 0 w 1647731"/>
                    <a:gd name="connsiteY4" fmla="*/ 941560 h 3005751"/>
                    <a:gd name="connsiteX5" fmla="*/ 153909 w 1647731"/>
                    <a:gd name="connsiteY5" fmla="*/ 1186004 h 3005751"/>
                    <a:gd name="connsiteX6" fmla="*/ 153909 w 1647731"/>
                    <a:gd name="connsiteY6" fmla="*/ 1339913 h 3005751"/>
                    <a:gd name="connsiteX7" fmla="*/ 172016 w 1647731"/>
                    <a:gd name="connsiteY7" fmla="*/ 1457608 h 3005751"/>
                    <a:gd name="connsiteX8" fmla="*/ 479834 w 1647731"/>
                    <a:gd name="connsiteY8" fmla="*/ 1846907 h 3005751"/>
                    <a:gd name="connsiteX9" fmla="*/ 561315 w 1647731"/>
                    <a:gd name="connsiteY9" fmla="*/ 1729212 h 3005751"/>
                    <a:gd name="connsiteX10" fmla="*/ 660903 w 1647731"/>
                    <a:gd name="connsiteY10" fmla="*/ 1774479 h 3005751"/>
                    <a:gd name="connsiteX11" fmla="*/ 570369 w 1647731"/>
                    <a:gd name="connsiteY11" fmla="*/ 1810693 h 3005751"/>
                    <a:gd name="connsiteX12" fmla="*/ 570369 w 1647731"/>
                    <a:gd name="connsiteY12" fmla="*/ 1874067 h 3005751"/>
                    <a:gd name="connsiteX13" fmla="*/ 570369 w 1647731"/>
                    <a:gd name="connsiteY13" fmla="*/ 1973656 h 3005751"/>
                    <a:gd name="connsiteX14" fmla="*/ 570369 w 1647731"/>
                    <a:gd name="connsiteY14" fmla="*/ 2100404 h 3005751"/>
                    <a:gd name="connsiteX15" fmla="*/ 733331 w 1647731"/>
                    <a:gd name="connsiteY15" fmla="*/ 2218099 h 3005751"/>
                    <a:gd name="connsiteX16" fmla="*/ 697117 w 1647731"/>
                    <a:gd name="connsiteY16" fmla="*/ 2362955 h 3005751"/>
                    <a:gd name="connsiteX17" fmla="*/ 1041149 w 1647731"/>
                    <a:gd name="connsiteY17" fmla="*/ 2788467 h 3005751"/>
                    <a:gd name="connsiteX18" fmla="*/ 1113577 w 1647731"/>
                    <a:gd name="connsiteY18" fmla="*/ 2815628 h 3005751"/>
                    <a:gd name="connsiteX19" fmla="*/ 1285592 w 1647731"/>
                    <a:gd name="connsiteY19" fmla="*/ 2906162 h 3005751"/>
                    <a:gd name="connsiteX20" fmla="*/ 1430448 w 1647731"/>
                    <a:gd name="connsiteY20" fmla="*/ 3005751 h 3005751"/>
                    <a:gd name="connsiteX21" fmla="*/ 1539089 w 1647731"/>
                    <a:gd name="connsiteY21" fmla="*/ 2987644 h 3005751"/>
                    <a:gd name="connsiteX22" fmla="*/ 1647731 w 1647731"/>
                    <a:gd name="connsiteY22" fmla="*/ 2924269 h 3005751"/>
                    <a:gd name="connsiteX23" fmla="*/ 1593410 w 1647731"/>
                    <a:gd name="connsiteY23" fmla="*/ 2833735 h 3005751"/>
                    <a:gd name="connsiteX24" fmla="*/ 1457608 w 1647731"/>
                    <a:gd name="connsiteY24" fmla="*/ 2788467 h 3005751"/>
                    <a:gd name="connsiteX25" fmla="*/ 1312753 w 1647731"/>
                    <a:gd name="connsiteY25" fmla="*/ 2679826 h 3005751"/>
                    <a:gd name="connsiteX26" fmla="*/ 1195058 w 1647731"/>
                    <a:gd name="connsiteY26" fmla="*/ 2381061 h 3005751"/>
                    <a:gd name="connsiteX27" fmla="*/ 950614 w 1647731"/>
                    <a:gd name="connsiteY27" fmla="*/ 2091351 h 3005751"/>
                    <a:gd name="connsiteX28" fmla="*/ 814812 w 1647731"/>
                    <a:gd name="connsiteY28" fmla="*/ 1865014 h 3005751"/>
                    <a:gd name="connsiteX29" fmla="*/ 669957 w 1647731"/>
                    <a:gd name="connsiteY29" fmla="*/ 1738265 h 3005751"/>
                    <a:gd name="connsiteX30" fmla="*/ 697117 w 1647731"/>
                    <a:gd name="connsiteY30" fmla="*/ 1475715 h 3005751"/>
                    <a:gd name="connsiteX31" fmla="*/ 669957 w 1647731"/>
                    <a:gd name="connsiteY31" fmla="*/ 1403287 h 3005751"/>
                    <a:gd name="connsiteX32" fmla="*/ 606583 w 1647731"/>
                    <a:gd name="connsiteY32" fmla="*/ 1276539 h 3005751"/>
                    <a:gd name="connsiteX33" fmla="*/ 561315 w 1647731"/>
                    <a:gd name="connsiteY33" fmla="*/ 995881 h 3005751"/>
                    <a:gd name="connsiteX34" fmla="*/ 525101 w 1647731"/>
                    <a:gd name="connsiteY34" fmla="*/ 814812 h 3005751"/>
                    <a:gd name="connsiteX35" fmla="*/ 434567 w 1647731"/>
                    <a:gd name="connsiteY35" fmla="*/ 896293 h 3005751"/>
                    <a:gd name="connsiteX36" fmla="*/ 461727 w 1647731"/>
                    <a:gd name="connsiteY36" fmla="*/ 1059256 h 3005751"/>
                    <a:gd name="connsiteX37" fmla="*/ 344032 w 1647731"/>
                    <a:gd name="connsiteY37" fmla="*/ 1050202 h 3005751"/>
                    <a:gd name="connsiteX38" fmla="*/ 244444 w 1647731"/>
                    <a:gd name="connsiteY38" fmla="*/ 860079 h 3005751"/>
                    <a:gd name="connsiteX39" fmla="*/ 153909 w 1647731"/>
                    <a:gd name="connsiteY39" fmla="*/ 660903 h 3005751"/>
                    <a:gd name="connsiteX40" fmla="*/ 63375 w 1647731"/>
                    <a:gd name="connsiteY40" fmla="*/ 497941 h 3005751"/>
                    <a:gd name="connsiteX0" fmla="*/ 244444 w 1647731"/>
                    <a:gd name="connsiteY0" fmla="*/ 0 h 3005751"/>
                    <a:gd name="connsiteX1" fmla="*/ 63375 w 1647731"/>
                    <a:gd name="connsiteY1" fmla="*/ 497941 h 3005751"/>
                    <a:gd name="connsiteX2" fmla="*/ 0 w 1647731"/>
                    <a:gd name="connsiteY2" fmla="*/ 851026 h 3005751"/>
                    <a:gd name="connsiteX3" fmla="*/ 0 w 1647731"/>
                    <a:gd name="connsiteY3" fmla="*/ 941560 h 3005751"/>
                    <a:gd name="connsiteX4" fmla="*/ 153909 w 1647731"/>
                    <a:gd name="connsiteY4" fmla="*/ 1186004 h 3005751"/>
                    <a:gd name="connsiteX5" fmla="*/ 153909 w 1647731"/>
                    <a:gd name="connsiteY5" fmla="*/ 1339913 h 3005751"/>
                    <a:gd name="connsiteX6" fmla="*/ 172016 w 1647731"/>
                    <a:gd name="connsiteY6" fmla="*/ 1457608 h 3005751"/>
                    <a:gd name="connsiteX7" fmla="*/ 479834 w 1647731"/>
                    <a:gd name="connsiteY7" fmla="*/ 1846907 h 3005751"/>
                    <a:gd name="connsiteX8" fmla="*/ 561315 w 1647731"/>
                    <a:gd name="connsiteY8" fmla="*/ 1729212 h 3005751"/>
                    <a:gd name="connsiteX9" fmla="*/ 660903 w 1647731"/>
                    <a:gd name="connsiteY9" fmla="*/ 1774479 h 3005751"/>
                    <a:gd name="connsiteX10" fmla="*/ 570369 w 1647731"/>
                    <a:gd name="connsiteY10" fmla="*/ 1810693 h 3005751"/>
                    <a:gd name="connsiteX11" fmla="*/ 570369 w 1647731"/>
                    <a:gd name="connsiteY11" fmla="*/ 1874067 h 3005751"/>
                    <a:gd name="connsiteX12" fmla="*/ 570369 w 1647731"/>
                    <a:gd name="connsiteY12" fmla="*/ 1973656 h 3005751"/>
                    <a:gd name="connsiteX13" fmla="*/ 570369 w 1647731"/>
                    <a:gd name="connsiteY13" fmla="*/ 2100404 h 3005751"/>
                    <a:gd name="connsiteX14" fmla="*/ 733331 w 1647731"/>
                    <a:gd name="connsiteY14" fmla="*/ 2218099 h 3005751"/>
                    <a:gd name="connsiteX15" fmla="*/ 697117 w 1647731"/>
                    <a:gd name="connsiteY15" fmla="*/ 2362955 h 3005751"/>
                    <a:gd name="connsiteX16" fmla="*/ 1041149 w 1647731"/>
                    <a:gd name="connsiteY16" fmla="*/ 2788467 h 3005751"/>
                    <a:gd name="connsiteX17" fmla="*/ 1113577 w 1647731"/>
                    <a:gd name="connsiteY17" fmla="*/ 2815628 h 3005751"/>
                    <a:gd name="connsiteX18" fmla="*/ 1285592 w 1647731"/>
                    <a:gd name="connsiteY18" fmla="*/ 2906162 h 3005751"/>
                    <a:gd name="connsiteX19" fmla="*/ 1430448 w 1647731"/>
                    <a:gd name="connsiteY19" fmla="*/ 3005751 h 3005751"/>
                    <a:gd name="connsiteX20" fmla="*/ 1539089 w 1647731"/>
                    <a:gd name="connsiteY20" fmla="*/ 2987644 h 3005751"/>
                    <a:gd name="connsiteX21" fmla="*/ 1647731 w 1647731"/>
                    <a:gd name="connsiteY21" fmla="*/ 2924269 h 3005751"/>
                    <a:gd name="connsiteX22" fmla="*/ 1593410 w 1647731"/>
                    <a:gd name="connsiteY22" fmla="*/ 2833735 h 3005751"/>
                    <a:gd name="connsiteX23" fmla="*/ 1457608 w 1647731"/>
                    <a:gd name="connsiteY23" fmla="*/ 2788467 h 3005751"/>
                    <a:gd name="connsiteX24" fmla="*/ 1312753 w 1647731"/>
                    <a:gd name="connsiteY24" fmla="*/ 2679826 h 3005751"/>
                    <a:gd name="connsiteX25" fmla="*/ 1195058 w 1647731"/>
                    <a:gd name="connsiteY25" fmla="*/ 2381061 h 3005751"/>
                    <a:gd name="connsiteX26" fmla="*/ 950614 w 1647731"/>
                    <a:gd name="connsiteY26" fmla="*/ 2091351 h 3005751"/>
                    <a:gd name="connsiteX27" fmla="*/ 814812 w 1647731"/>
                    <a:gd name="connsiteY27" fmla="*/ 1865014 h 3005751"/>
                    <a:gd name="connsiteX28" fmla="*/ 669957 w 1647731"/>
                    <a:gd name="connsiteY28" fmla="*/ 1738265 h 3005751"/>
                    <a:gd name="connsiteX29" fmla="*/ 697117 w 1647731"/>
                    <a:gd name="connsiteY29" fmla="*/ 1475715 h 3005751"/>
                    <a:gd name="connsiteX30" fmla="*/ 669957 w 1647731"/>
                    <a:gd name="connsiteY30" fmla="*/ 1403287 h 3005751"/>
                    <a:gd name="connsiteX31" fmla="*/ 606583 w 1647731"/>
                    <a:gd name="connsiteY31" fmla="*/ 1276539 h 3005751"/>
                    <a:gd name="connsiteX32" fmla="*/ 561315 w 1647731"/>
                    <a:gd name="connsiteY32" fmla="*/ 995881 h 3005751"/>
                    <a:gd name="connsiteX33" fmla="*/ 525101 w 1647731"/>
                    <a:gd name="connsiteY33" fmla="*/ 814812 h 3005751"/>
                    <a:gd name="connsiteX34" fmla="*/ 434567 w 1647731"/>
                    <a:gd name="connsiteY34" fmla="*/ 896293 h 3005751"/>
                    <a:gd name="connsiteX35" fmla="*/ 461727 w 1647731"/>
                    <a:gd name="connsiteY35" fmla="*/ 1059256 h 3005751"/>
                    <a:gd name="connsiteX36" fmla="*/ 344032 w 1647731"/>
                    <a:gd name="connsiteY36" fmla="*/ 1050202 h 3005751"/>
                    <a:gd name="connsiteX37" fmla="*/ 244444 w 1647731"/>
                    <a:gd name="connsiteY37" fmla="*/ 860079 h 3005751"/>
                    <a:gd name="connsiteX38" fmla="*/ 153909 w 1647731"/>
                    <a:gd name="connsiteY38" fmla="*/ 660903 h 3005751"/>
                    <a:gd name="connsiteX39" fmla="*/ 63375 w 1647731"/>
                    <a:gd name="connsiteY39" fmla="*/ 497941 h 3005751"/>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39" fmla="*/ 63375 w 1647731"/>
                    <a:gd name="connsiteY39" fmla="*/ 0 h 2507810"/>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0" fmla="*/ 175034 w 1647731"/>
                    <a:gd name="connsiteY0" fmla="*/ 181067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47731" h="2507810">
                      <a:moveTo>
                        <a:pt x="175034" y="181067"/>
                      </a:moveTo>
                      <a:lnTo>
                        <a:pt x="63375" y="0"/>
                      </a:lnTo>
                      <a:lnTo>
                        <a:pt x="0" y="353085"/>
                      </a:lnTo>
                      <a:lnTo>
                        <a:pt x="0" y="443619"/>
                      </a:lnTo>
                      <a:lnTo>
                        <a:pt x="153909" y="688063"/>
                      </a:lnTo>
                      <a:lnTo>
                        <a:pt x="153909" y="841972"/>
                      </a:lnTo>
                      <a:lnTo>
                        <a:pt x="172016" y="959667"/>
                      </a:lnTo>
                      <a:lnTo>
                        <a:pt x="479834" y="1348966"/>
                      </a:lnTo>
                      <a:lnTo>
                        <a:pt x="561315" y="1231271"/>
                      </a:lnTo>
                      <a:lnTo>
                        <a:pt x="660903" y="1276538"/>
                      </a:lnTo>
                      <a:lnTo>
                        <a:pt x="570369" y="1312752"/>
                      </a:lnTo>
                      <a:lnTo>
                        <a:pt x="570369" y="1376126"/>
                      </a:lnTo>
                      <a:lnTo>
                        <a:pt x="570369" y="1475715"/>
                      </a:lnTo>
                      <a:lnTo>
                        <a:pt x="570369" y="1602463"/>
                      </a:lnTo>
                      <a:lnTo>
                        <a:pt x="733331" y="1720158"/>
                      </a:lnTo>
                      <a:lnTo>
                        <a:pt x="697117" y="1865014"/>
                      </a:lnTo>
                      <a:lnTo>
                        <a:pt x="1041149" y="2290526"/>
                      </a:lnTo>
                      <a:lnTo>
                        <a:pt x="1113577" y="2317687"/>
                      </a:lnTo>
                      <a:lnTo>
                        <a:pt x="1285592" y="2408221"/>
                      </a:lnTo>
                      <a:lnTo>
                        <a:pt x="1430448" y="2507810"/>
                      </a:lnTo>
                      <a:lnTo>
                        <a:pt x="1539089" y="2489703"/>
                      </a:lnTo>
                      <a:lnTo>
                        <a:pt x="1647731" y="2426328"/>
                      </a:lnTo>
                      <a:lnTo>
                        <a:pt x="1593410" y="2335794"/>
                      </a:lnTo>
                      <a:lnTo>
                        <a:pt x="1457608" y="2290526"/>
                      </a:lnTo>
                      <a:lnTo>
                        <a:pt x="1312753" y="2181885"/>
                      </a:lnTo>
                      <a:lnTo>
                        <a:pt x="1195058" y="1883120"/>
                      </a:lnTo>
                      <a:lnTo>
                        <a:pt x="950614" y="1593410"/>
                      </a:lnTo>
                      <a:lnTo>
                        <a:pt x="814812" y="1367073"/>
                      </a:lnTo>
                      <a:lnTo>
                        <a:pt x="669957" y="1240324"/>
                      </a:lnTo>
                      <a:lnTo>
                        <a:pt x="697117" y="977774"/>
                      </a:lnTo>
                      <a:lnTo>
                        <a:pt x="669957" y="905346"/>
                      </a:lnTo>
                      <a:lnTo>
                        <a:pt x="606583" y="778598"/>
                      </a:lnTo>
                      <a:lnTo>
                        <a:pt x="561315" y="497940"/>
                      </a:lnTo>
                      <a:lnTo>
                        <a:pt x="525101" y="316871"/>
                      </a:lnTo>
                      <a:lnTo>
                        <a:pt x="434567" y="398352"/>
                      </a:lnTo>
                      <a:lnTo>
                        <a:pt x="461727" y="561315"/>
                      </a:lnTo>
                      <a:lnTo>
                        <a:pt x="344032" y="552261"/>
                      </a:lnTo>
                      <a:lnTo>
                        <a:pt x="244444" y="362138"/>
                      </a:lnTo>
                      <a:lnTo>
                        <a:pt x="153909" y="162962"/>
                      </a:lnTo>
                    </a:path>
                  </a:pathLst>
                </a:custGeom>
                <a:grp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Freeform 32"/>
                <p:cNvSpPr/>
                <p:nvPr/>
              </p:nvSpPr>
              <p:spPr>
                <a:xfrm>
                  <a:off x="10497493" y="1855206"/>
                  <a:ext cx="760491" cy="1186004"/>
                </a:xfrm>
                <a:custGeom>
                  <a:avLst/>
                  <a:gdLst>
                    <a:gd name="connsiteX0" fmla="*/ 461727 w 760491"/>
                    <a:gd name="connsiteY0" fmla="*/ 0 h 1186004"/>
                    <a:gd name="connsiteX1" fmla="*/ 344032 w 760491"/>
                    <a:gd name="connsiteY1" fmla="*/ 126749 h 1186004"/>
                    <a:gd name="connsiteX2" fmla="*/ 199176 w 760491"/>
                    <a:gd name="connsiteY2" fmla="*/ 108642 h 1186004"/>
                    <a:gd name="connsiteX3" fmla="*/ 0 w 760491"/>
                    <a:gd name="connsiteY3" fmla="*/ 135802 h 1186004"/>
                    <a:gd name="connsiteX4" fmla="*/ 90535 w 760491"/>
                    <a:gd name="connsiteY4" fmla="*/ 425513 h 1186004"/>
                    <a:gd name="connsiteX5" fmla="*/ 117695 w 760491"/>
                    <a:gd name="connsiteY5" fmla="*/ 669957 h 1186004"/>
                    <a:gd name="connsiteX6" fmla="*/ 262551 w 760491"/>
                    <a:gd name="connsiteY6" fmla="*/ 814812 h 1186004"/>
                    <a:gd name="connsiteX7" fmla="*/ 398353 w 760491"/>
                    <a:gd name="connsiteY7" fmla="*/ 1186004 h 1186004"/>
                    <a:gd name="connsiteX8" fmla="*/ 516048 w 760491"/>
                    <a:gd name="connsiteY8" fmla="*/ 1186004 h 1186004"/>
                    <a:gd name="connsiteX9" fmla="*/ 497941 w 760491"/>
                    <a:gd name="connsiteY9" fmla="*/ 1023042 h 1186004"/>
                    <a:gd name="connsiteX10" fmla="*/ 570368 w 760491"/>
                    <a:gd name="connsiteY10" fmla="*/ 950614 h 1186004"/>
                    <a:gd name="connsiteX11" fmla="*/ 724277 w 760491"/>
                    <a:gd name="connsiteY11" fmla="*/ 932507 h 1186004"/>
                    <a:gd name="connsiteX12" fmla="*/ 760491 w 760491"/>
                    <a:gd name="connsiteY12" fmla="*/ 841972 h 1186004"/>
                    <a:gd name="connsiteX13" fmla="*/ 760491 w 760491"/>
                    <a:gd name="connsiteY13" fmla="*/ 841972 h 1186004"/>
                    <a:gd name="connsiteX14" fmla="*/ 606582 w 760491"/>
                    <a:gd name="connsiteY14" fmla="*/ 697117 h 1186004"/>
                    <a:gd name="connsiteX15" fmla="*/ 579422 w 760491"/>
                    <a:gd name="connsiteY15" fmla="*/ 525101 h 1186004"/>
                    <a:gd name="connsiteX16" fmla="*/ 561315 w 760491"/>
                    <a:gd name="connsiteY16" fmla="*/ 407406 h 1186004"/>
                    <a:gd name="connsiteX17" fmla="*/ 488887 w 760491"/>
                    <a:gd name="connsiteY17" fmla="*/ 353085 h 1186004"/>
                    <a:gd name="connsiteX18" fmla="*/ 506994 w 760491"/>
                    <a:gd name="connsiteY18" fmla="*/ 181069 h 1186004"/>
                    <a:gd name="connsiteX19" fmla="*/ 516048 w 760491"/>
                    <a:gd name="connsiteY19" fmla="*/ 108642 h 1186004"/>
                    <a:gd name="connsiteX20" fmla="*/ 461727 w 760491"/>
                    <a:gd name="connsiteY20" fmla="*/ 0 h 11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491" h="1186004">
                      <a:moveTo>
                        <a:pt x="461727" y="0"/>
                      </a:moveTo>
                      <a:lnTo>
                        <a:pt x="344032" y="126749"/>
                      </a:lnTo>
                      <a:lnTo>
                        <a:pt x="199176" y="108642"/>
                      </a:lnTo>
                      <a:lnTo>
                        <a:pt x="0" y="135802"/>
                      </a:lnTo>
                      <a:lnTo>
                        <a:pt x="90535" y="425513"/>
                      </a:lnTo>
                      <a:lnTo>
                        <a:pt x="117695" y="669957"/>
                      </a:lnTo>
                      <a:lnTo>
                        <a:pt x="262551" y="814812"/>
                      </a:lnTo>
                      <a:lnTo>
                        <a:pt x="398353" y="1186004"/>
                      </a:lnTo>
                      <a:lnTo>
                        <a:pt x="516048" y="1186004"/>
                      </a:lnTo>
                      <a:lnTo>
                        <a:pt x="497941" y="1023042"/>
                      </a:lnTo>
                      <a:lnTo>
                        <a:pt x="570368" y="950614"/>
                      </a:lnTo>
                      <a:lnTo>
                        <a:pt x="724277" y="932507"/>
                      </a:lnTo>
                      <a:lnTo>
                        <a:pt x="760491" y="841972"/>
                      </a:lnTo>
                      <a:lnTo>
                        <a:pt x="760491" y="841972"/>
                      </a:lnTo>
                      <a:lnTo>
                        <a:pt x="606582" y="697117"/>
                      </a:lnTo>
                      <a:lnTo>
                        <a:pt x="579422" y="525101"/>
                      </a:lnTo>
                      <a:lnTo>
                        <a:pt x="561315" y="407406"/>
                      </a:lnTo>
                      <a:lnTo>
                        <a:pt x="488887" y="353085"/>
                      </a:lnTo>
                      <a:lnTo>
                        <a:pt x="506994" y="181069"/>
                      </a:lnTo>
                      <a:lnTo>
                        <a:pt x="516048" y="108642"/>
                      </a:lnTo>
                      <a:lnTo>
                        <a:pt x="461727"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11656337" y="4797582"/>
                  <a:ext cx="1466661" cy="914400"/>
                </a:xfrm>
                <a:custGeom>
                  <a:avLst/>
                  <a:gdLst>
                    <a:gd name="connsiteX0" fmla="*/ 0 w 1466661"/>
                    <a:gd name="connsiteY0" fmla="*/ 0 h 914400"/>
                    <a:gd name="connsiteX1" fmla="*/ 0 w 1466661"/>
                    <a:gd name="connsiteY1" fmla="*/ 235390 h 914400"/>
                    <a:gd name="connsiteX2" fmla="*/ 316871 w 1466661"/>
                    <a:gd name="connsiteY2" fmla="*/ 244444 h 914400"/>
                    <a:gd name="connsiteX3" fmla="*/ 425513 w 1466661"/>
                    <a:gd name="connsiteY3" fmla="*/ 389299 h 914400"/>
                    <a:gd name="connsiteX4" fmla="*/ 624689 w 1466661"/>
                    <a:gd name="connsiteY4" fmla="*/ 371192 h 914400"/>
                    <a:gd name="connsiteX5" fmla="*/ 715223 w 1466661"/>
                    <a:gd name="connsiteY5" fmla="*/ 479834 h 914400"/>
                    <a:gd name="connsiteX6" fmla="*/ 751437 w 1466661"/>
                    <a:gd name="connsiteY6" fmla="*/ 461727 h 914400"/>
                    <a:gd name="connsiteX7" fmla="*/ 995881 w 1466661"/>
                    <a:gd name="connsiteY7" fmla="*/ 669957 h 914400"/>
                    <a:gd name="connsiteX8" fmla="*/ 1095469 w 1466661"/>
                    <a:gd name="connsiteY8" fmla="*/ 914400 h 914400"/>
                    <a:gd name="connsiteX9" fmla="*/ 1385180 w 1466661"/>
                    <a:gd name="connsiteY9" fmla="*/ 860080 h 914400"/>
                    <a:gd name="connsiteX10" fmla="*/ 1466661 w 1466661"/>
                    <a:gd name="connsiteY10" fmla="*/ 841973 h 914400"/>
                    <a:gd name="connsiteX11" fmla="*/ 1312752 w 1466661"/>
                    <a:gd name="connsiteY11" fmla="*/ 706171 h 914400"/>
                    <a:gd name="connsiteX12" fmla="*/ 1412340 w 1466661"/>
                    <a:gd name="connsiteY12" fmla="*/ 660903 h 914400"/>
                    <a:gd name="connsiteX13" fmla="*/ 1412340 w 1466661"/>
                    <a:gd name="connsiteY13" fmla="*/ 561315 h 914400"/>
                    <a:gd name="connsiteX14" fmla="*/ 1249378 w 1466661"/>
                    <a:gd name="connsiteY14" fmla="*/ 416460 h 914400"/>
                    <a:gd name="connsiteX15" fmla="*/ 1249378 w 1466661"/>
                    <a:gd name="connsiteY15" fmla="*/ 416460 h 914400"/>
                    <a:gd name="connsiteX16" fmla="*/ 1285592 w 1466661"/>
                    <a:gd name="connsiteY16" fmla="*/ 344032 h 914400"/>
                    <a:gd name="connsiteX17" fmla="*/ 1394233 w 1466661"/>
                    <a:gd name="connsiteY17" fmla="*/ 307818 h 914400"/>
                    <a:gd name="connsiteX18" fmla="*/ 1249378 w 1466661"/>
                    <a:gd name="connsiteY18" fmla="*/ 271604 h 914400"/>
                    <a:gd name="connsiteX19" fmla="*/ 1059255 w 1466661"/>
                    <a:gd name="connsiteY19" fmla="*/ 244444 h 914400"/>
                    <a:gd name="connsiteX20" fmla="*/ 914400 w 1466661"/>
                    <a:gd name="connsiteY20" fmla="*/ 244444 h 914400"/>
                    <a:gd name="connsiteX21" fmla="*/ 697116 w 1466661"/>
                    <a:gd name="connsiteY21" fmla="*/ 172016 h 914400"/>
                    <a:gd name="connsiteX22" fmla="*/ 552261 w 1466661"/>
                    <a:gd name="connsiteY22" fmla="*/ 126749 h 914400"/>
                    <a:gd name="connsiteX23" fmla="*/ 434566 w 1466661"/>
                    <a:gd name="connsiteY23" fmla="*/ 199177 h 914400"/>
                    <a:gd name="connsiteX24" fmla="*/ 353085 w 1466661"/>
                    <a:gd name="connsiteY24" fmla="*/ 190123 h 914400"/>
                    <a:gd name="connsiteX25" fmla="*/ 135802 w 1466661"/>
                    <a:gd name="connsiteY25" fmla="*/ 72428 h 914400"/>
                    <a:gd name="connsiteX26" fmla="*/ 0 w 1466661"/>
                    <a:gd name="connsiteY2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661" h="914400">
                      <a:moveTo>
                        <a:pt x="0" y="0"/>
                      </a:moveTo>
                      <a:lnTo>
                        <a:pt x="0" y="235390"/>
                      </a:lnTo>
                      <a:lnTo>
                        <a:pt x="316871" y="244444"/>
                      </a:lnTo>
                      <a:lnTo>
                        <a:pt x="425513" y="389299"/>
                      </a:lnTo>
                      <a:lnTo>
                        <a:pt x="624689" y="371192"/>
                      </a:lnTo>
                      <a:lnTo>
                        <a:pt x="715223" y="479834"/>
                      </a:lnTo>
                      <a:lnTo>
                        <a:pt x="751437" y="461727"/>
                      </a:lnTo>
                      <a:lnTo>
                        <a:pt x="995881" y="669957"/>
                      </a:lnTo>
                      <a:lnTo>
                        <a:pt x="1095469" y="914400"/>
                      </a:lnTo>
                      <a:lnTo>
                        <a:pt x="1385180" y="860080"/>
                      </a:lnTo>
                      <a:lnTo>
                        <a:pt x="1466661" y="841973"/>
                      </a:lnTo>
                      <a:lnTo>
                        <a:pt x="1312752" y="706171"/>
                      </a:lnTo>
                      <a:lnTo>
                        <a:pt x="1412340" y="660903"/>
                      </a:lnTo>
                      <a:lnTo>
                        <a:pt x="1412340" y="561315"/>
                      </a:lnTo>
                      <a:lnTo>
                        <a:pt x="1249378" y="416460"/>
                      </a:lnTo>
                      <a:lnTo>
                        <a:pt x="1249378" y="416460"/>
                      </a:lnTo>
                      <a:lnTo>
                        <a:pt x="1285592" y="344032"/>
                      </a:lnTo>
                      <a:lnTo>
                        <a:pt x="1394233" y="307818"/>
                      </a:lnTo>
                      <a:lnTo>
                        <a:pt x="1249378" y="271604"/>
                      </a:lnTo>
                      <a:lnTo>
                        <a:pt x="1059255" y="244444"/>
                      </a:lnTo>
                      <a:lnTo>
                        <a:pt x="914400" y="244444"/>
                      </a:lnTo>
                      <a:lnTo>
                        <a:pt x="697116" y="172016"/>
                      </a:lnTo>
                      <a:lnTo>
                        <a:pt x="552261" y="126749"/>
                      </a:lnTo>
                      <a:lnTo>
                        <a:pt x="434566" y="199177"/>
                      </a:lnTo>
                      <a:lnTo>
                        <a:pt x="353085" y="190123"/>
                      </a:lnTo>
                      <a:lnTo>
                        <a:pt x="135802" y="72428"/>
                      </a:lnTo>
                      <a:lnTo>
                        <a:pt x="0"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34"/>
                <p:cNvSpPr/>
                <p:nvPr/>
              </p:nvSpPr>
              <p:spPr>
                <a:xfrm>
                  <a:off x="11095022" y="2814873"/>
                  <a:ext cx="1158843" cy="2082297"/>
                </a:xfrm>
                <a:custGeom>
                  <a:avLst/>
                  <a:gdLst>
                    <a:gd name="connsiteX0" fmla="*/ 117695 w 1158843"/>
                    <a:gd name="connsiteY0" fmla="*/ 0 h 2082297"/>
                    <a:gd name="connsiteX1" fmla="*/ 0 w 1158843"/>
                    <a:gd name="connsiteY1" fmla="*/ 0 h 2082297"/>
                    <a:gd name="connsiteX2" fmla="*/ 81481 w 1158843"/>
                    <a:gd name="connsiteY2" fmla="*/ 461727 h 2082297"/>
                    <a:gd name="connsiteX3" fmla="*/ 153909 w 1158843"/>
                    <a:gd name="connsiteY3" fmla="*/ 633743 h 2082297"/>
                    <a:gd name="connsiteX4" fmla="*/ 126748 w 1158843"/>
                    <a:gd name="connsiteY4" fmla="*/ 932507 h 2082297"/>
                    <a:gd name="connsiteX5" fmla="*/ 298764 w 1158843"/>
                    <a:gd name="connsiteY5" fmla="*/ 1041149 h 2082297"/>
                    <a:gd name="connsiteX6" fmla="*/ 452673 w 1158843"/>
                    <a:gd name="connsiteY6" fmla="*/ 1339913 h 2082297"/>
                    <a:gd name="connsiteX7" fmla="*/ 679010 w 1158843"/>
                    <a:gd name="connsiteY7" fmla="*/ 1575303 h 2082297"/>
                    <a:gd name="connsiteX8" fmla="*/ 796705 w 1158843"/>
                    <a:gd name="connsiteY8" fmla="*/ 1865014 h 2082297"/>
                    <a:gd name="connsiteX9" fmla="*/ 1059255 w 1158843"/>
                    <a:gd name="connsiteY9" fmla="*/ 2009870 h 2082297"/>
                    <a:gd name="connsiteX10" fmla="*/ 1122629 w 1158843"/>
                    <a:gd name="connsiteY10" fmla="*/ 2082297 h 2082297"/>
                    <a:gd name="connsiteX11" fmla="*/ 1158843 w 1158843"/>
                    <a:gd name="connsiteY11" fmla="*/ 2009870 h 2082297"/>
                    <a:gd name="connsiteX12" fmla="*/ 1131683 w 1158843"/>
                    <a:gd name="connsiteY12" fmla="*/ 1855961 h 2082297"/>
                    <a:gd name="connsiteX13" fmla="*/ 1032095 w 1158843"/>
                    <a:gd name="connsiteY13" fmla="*/ 1747319 h 2082297"/>
                    <a:gd name="connsiteX14" fmla="*/ 1068309 w 1158843"/>
                    <a:gd name="connsiteY14" fmla="*/ 1620571 h 2082297"/>
                    <a:gd name="connsiteX15" fmla="*/ 986828 w 1158843"/>
                    <a:gd name="connsiteY15" fmla="*/ 1457608 h 2082297"/>
                    <a:gd name="connsiteX16" fmla="*/ 760491 w 1158843"/>
                    <a:gd name="connsiteY16" fmla="*/ 1258432 h 2082297"/>
                    <a:gd name="connsiteX17" fmla="*/ 669956 w 1158843"/>
                    <a:gd name="connsiteY17" fmla="*/ 1077363 h 2082297"/>
                    <a:gd name="connsiteX18" fmla="*/ 479833 w 1158843"/>
                    <a:gd name="connsiteY18" fmla="*/ 968721 h 2082297"/>
                    <a:gd name="connsiteX19" fmla="*/ 371192 w 1158843"/>
                    <a:gd name="connsiteY19" fmla="*/ 651850 h 2082297"/>
                    <a:gd name="connsiteX20" fmla="*/ 353085 w 1158843"/>
                    <a:gd name="connsiteY20" fmla="*/ 452674 h 2082297"/>
                    <a:gd name="connsiteX21" fmla="*/ 199176 w 1158843"/>
                    <a:gd name="connsiteY21" fmla="*/ 289711 h 2082297"/>
                    <a:gd name="connsiteX22" fmla="*/ 126748 w 1158843"/>
                    <a:gd name="connsiteY22" fmla="*/ 63375 h 2082297"/>
                    <a:gd name="connsiteX23" fmla="*/ 117695 w 1158843"/>
                    <a:gd name="connsiteY23" fmla="*/ 0 h 20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58843" h="2082297">
                      <a:moveTo>
                        <a:pt x="117695" y="0"/>
                      </a:moveTo>
                      <a:lnTo>
                        <a:pt x="0" y="0"/>
                      </a:lnTo>
                      <a:lnTo>
                        <a:pt x="81481" y="461727"/>
                      </a:lnTo>
                      <a:lnTo>
                        <a:pt x="153909" y="633743"/>
                      </a:lnTo>
                      <a:lnTo>
                        <a:pt x="126748" y="932507"/>
                      </a:lnTo>
                      <a:lnTo>
                        <a:pt x="298764" y="1041149"/>
                      </a:lnTo>
                      <a:lnTo>
                        <a:pt x="452673" y="1339913"/>
                      </a:lnTo>
                      <a:lnTo>
                        <a:pt x="679010" y="1575303"/>
                      </a:lnTo>
                      <a:lnTo>
                        <a:pt x="796705" y="1865014"/>
                      </a:lnTo>
                      <a:lnTo>
                        <a:pt x="1059255" y="2009870"/>
                      </a:lnTo>
                      <a:lnTo>
                        <a:pt x="1122629" y="2082297"/>
                      </a:lnTo>
                      <a:lnTo>
                        <a:pt x="1158843" y="2009870"/>
                      </a:lnTo>
                      <a:lnTo>
                        <a:pt x="1131683" y="1855961"/>
                      </a:lnTo>
                      <a:lnTo>
                        <a:pt x="1032095" y="1747319"/>
                      </a:lnTo>
                      <a:lnTo>
                        <a:pt x="1068309" y="1620571"/>
                      </a:lnTo>
                      <a:lnTo>
                        <a:pt x="986828" y="1457608"/>
                      </a:lnTo>
                      <a:lnTo>
                        <a:pt x="760491" y="1258432"/>
                      </a:lnTo>
                      <a:lnTo>
                        <a:pt x="669956" y="1077363"/>
                      </a:lnTo>
                      <a:lnTo>
                        <a:pt x="479833" y="968721"/>
                      </a:lnTo>
                      <a:lnTo>
                        <a:pt x="371192" y="651850"/>
                      </a:lnTo>
                      <a:lnTo>
                        <a:pt x="353085" y="452674"/>
                      </a:lnTo>
                      <a:lnTo>
                        <a:pt x="199176" y="289711"/>
                      </a:lnTo>
                      <a:lnTo>
                        <a:pt x="126748" y="63375"/>
                      </a:lnTo>
                      <a:lnTo>
                        <a:pt x="117695"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10875601" y="-227091"/>
                  <a:ext cx="382382" cy="1804909"/>
                </a:xfrm>
                <a:custGeom>
                  <a:avLst/>
                  <a:gdLst>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72428 w 307818"/>
                    <a:gd name="connsiteY7" fmla="*/ 606582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14335 w 307818"/>
                    <a:gd name="connsiteY7" fmla="*/ 306309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242935 w 369683"/>
                    <a:gd name="connsiteY0" fmla="*/ 0 h 1204111"/>
                    <a:gd name="connsiteX1" fmla="*/ 125240 w 369683"/>
                    <a:gd name="connsiteY1" fmla="*/ 0 h 1204111"/>
                    <a:gd name="connsiteX2" fmla="*/ 125240 w 369683"/>
                    <a:gd name="connsiteY2" fmla="*/ 72428 h 1204111"/>
                    <a:gd name="connsiteX3" fmla="*/ 170507 w 369683"/>
                    <a:gd name="connsiteY3" fmla="*/ 208230 h 1204111"/>
                    <a:gd name="connsiteX4" fmla="*/ 206721 w 369683"/>
                    <a:gd name="connsiteY4" fmla="*/ 316871 h 1204111"/>
                    <a:gd name="connsiteX5" fmla="*/ 251988 w 369683"/>
                    <a:gd name="connsiteY5" fmla="*/ 389299 h 1204111"/>
                    <a:gd name="connsiteX6" fmla="*/ 224828 w 369683"/>
                    <a:gd name="connsiteY6" fmla="*/ 588475 h 1204111"/>
                    <a:gd name="connsiteX7" fmla="*/ 76200 w 369683"/>
                    <a:gd name="connsiteY7" fmla="*/ 306309 h 1204111"/>
                    <a:gd name="connsiteX8" fmla="*/ 0 w 369683"/>
                    <a:gd name="connsiteY8" fmla="*/ 534909 h 1204111"/>
                    <a:gd name="connsiteX9" fmla="*/ 61865 w 369683"/>
                    <a:gd name="connsiteY9" fmla="*/ 697117 h 1204111"/>
                    <a:gd name="connsiteX10" fmla="*/ 61865 w 369683"/>
                    <a:gd name="connsiteY10" fmla="*/ 796705 h 1204111"/>
                    <a:gd name="connsiteX11" fmla="*/ 89026 w 369683"/>
                    <a:gd name="connsiteY11" fmla="*/ 932507 h 1204111"/>
                    <a:gd name="connsiteX12" fmla="*/ 98079 w 369683"/>
                    <a:gd name="connsiteY12" fmla="*/ 1186004 h 1204111"/>
                    <a:gd name="connsiteX13" fmla="*/ 233881 w 369683"/>
                    <a:gd name="connsiteY13" fmla="*/ 1204111 h 1204111"/>
                    <a:gd name="connsiteX14" fmla="*/ 233881 w 369683"/>
                    <a:gd name="connsiteY14" fmla="*/ 1104523 h 1204111"/>
                    <a:gd name="connsiteX15" fmla="*/ 197667 w 369683"/>
                    <a:gd name="connsiteY15" fmla="*/ 941560 h 1204111"/>
                    <a:gd name="connsiteX16" fmla="*/ 143347 w 369683"/>
                    <a:gd name="connsiteY16" fmla="*/ 805759 h 1204111"/>
                    <a:gd name="connsiteX17" fmla="*/ 288202 w 369683"/>
                    <a:gd name="connsiteY17" fmla="*/ 787652 h 1204111"/>
                    <a:gd name="connsiteX18" fmla="*/ 342523 w 369683"/>
                    <a:gd name="connsiteY18" fmla="*/ 688063 h 1204111"/>
                    <a:gd name="connsiteX19" fmla="*/ 369683 w 369683"/>
                    <a:gd name="connsiteY19" fmla="*/ 534155 h 1204111"/>
                    <a:gd name="connsiteX20" fmla="*/ 369683 w 369683"/>
                    <a:gd name="connsiteY20" fmla="*/ 398353 h 1204111"/>
                    <a:gd name="connsiteX21" fmla="*/ 369683 w 369683"/>
                    <a:gd name="connsiteY21" fmla="*/ 398353 h 1204111"/>
                    <a:gd name="connsiteX22" fmla="*/ 288202 w 369683"/>
                    <a:gd name="connsiteY22" fmla="*/ 226337 h 1204111"/>
                    <a:gd name="connsiteX23" fmla="*/ 288202 w 369683"/>
                    <a:gd name="connsiteY23" fmla="*/ 144856 h 1204111"/>
                    <a:gd name="connsiteX24" fmla="*/ 251988 w 369683"/>
                    <a:gd name="connsiteY24" fmla="*/ 90535 h 1204111"/>
                    <a:gd name="connsiteX25" fmla="*/ 242935 w 369683"/>
                    <a:gd name="connsiteY25" fmla="*/ 0 h 1204111"/>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320691"/>
                    <a:gd name="connsiteX1" fmla="*/ 125240 w 369683"/>
                    <a:gd name="connsiteY1" fmla="*/ 0 h 1320691"/>
                    <a:gd name="connsiteX2" fmla="*/ 125240 w 369683"/>
                    <a:gd name="connsiteY2" fmla="*/ 72428 h 1320691"/>
                    <a:gd name="connsiteX3" fmla="*/ 170507 w 369683"/>
                    <a:gd name="connsiteY3" fmla="*/ 208230 h 1320691"/>
                    <a:gd name="connsiteX4" fmla="*/ 206721 w 369683"/>
                    <a:gd name="connsiteY4" fmla="*/ 316871 h 1320691"/>
                    <a:gd name="connsiteX5" fmla="*/ 251988 w 369683"/>
                    <a:gd name="connsiteY5" fmla="*/ 389299 h 1320691"/>
                    <a:gd name="connsiteX6" fmla="*/ 224828 w 369683"/>
                    <a:gd name="connsiteY6" fmla="*/ 588475 h 1320691"/>
                    <a:gd name="connsiteX7" fmla="*/ 76200 w 369683"/>
                    <a:gd name="connsiteY7" fmla="*/ 306309 h 1320691"/>
                    <a:gd name="connsiteX8" fmla="*/ 0 w 369683"/>
                    <a:gd name="connsiteY8" fmla="*/ 534909 h 1320691"/>
                    <a:gd name="connsiteX9" fmla="*/ 61865 w 369683"/>
                    <a:gd name="connsiteY9" fmla="*/ 697117 h 1320691"/>
                    <a:gd name="connsiteX10" fmla="*/ 61865 w 369683"/>
                    <a:gd name="connsiteY10" fmla="*/ 796705 h 1320691"/>
                    <a:gd name="connsiteX11" fmla="*/ 89026 w 369683"/>
                    <a:gd name="connsiteY11" fmla="*/ 932507 h 1320691"/>
                    <a:gd name="connsiteX12" fmla="*/ 98079 w 369683"/>
                    <a:gd name="connsiteY12" fmla="*/ 1186004 h 1320691"/>
                    <a:gd name="connsiteX13" fmla="*/ 160352 w 369683"/>
                    <a:gd name="connsiteY13" fmla="*/ 1247213 h 1320691"/>
                    <a:gd name="connsiteX14" fmla="*/ 228601 w 369683"/>
                    <a:gd name="connsiteY14" fmla="*/ 1296909 h 1320691"/>
                    <a:gd name="connsiteX15" fmla="*/ 233881 w 369683"/>
                    <a:gd name="connsiteY15" fmla="*/ 1104523 h 1320691"/>
                    <a:gd name="connsiteX16" fmla="*/ 197667 w 369683"/>
                    <a:gd name="connsiteY16" fmla="*/ 941560 h 1320691"/>
                    <a:gd name="connsiteX17" fmla="*/ 143347 w 369683"/>
                    <a:gd name="connsiteY17" fmla="*/ 805759 h 1320691"/>
                    <a:gd name="connsiteX18" fmla="*/ 288202 w 369683"/>
                    <a:gd name="connsiteY18" fmla="*/ 787652 h 1320691"/>
                    <a:gd name="connsiteX19" fmla="*/ 342523 w 369683"/>
                    <a:gd name="connsiteY19" fmla="*/ 688063 h 1320691"/>
                    <a:gd name="connsiteX20" fmla="*/ 369683 w 369683"/>
                    <a:gd name="connsiteY20" fmla="*/ 534155 h 1320691"/>
                    <a:gd name="connsiteX21" fmla="*/ 369683 w 369683"/>
                    <a:gd name="connsiteY21" fmla="*/ 398353 h 1320691"/>
                    <a:gd name="connsiteX22" fmla="*/ 369683 w 369683"/>
                    <a:gd name="connsiteY22" fmla="*/ 398353 h 1320691"/>
                    <a:gd name="connsiteX23" fmla="*/ 288202 w 369683"/>
                    <a:gd name="connsiteY23" fmla="*/ 226337 h 1320691"/>
                    <a:gd name="connsiteX24" fmla="*/ 288202 w 369683"/>
                    <a:gd name="connsiteY24" fmla="*/ 144856 h 1320691"/>
                    <a:gd name="connsiteX25" fmla="*/ 251988 w 369683"/>
                    <a:gd name="connsiteY25" fmla="*/ 90535 h 1320691"/>
                    <a:gd name="connsiteX26" fmla="*/ 242935 w 369683"/>
                    <a:gd name="connsiteY26" fmla="*/ 0 h 1320691"/>
                    <a:gd name="connsiteX0" fmla="*/ 242935 w 369683"/>
                    <a:gd name="connsiteY0" fmla="*/ 0 h 1467793"/>
                    <a:gd name="connsiteX1" fmla="*/ 125240 w 369683"/>
                    <a:gd name="connsiteY1" fmla="*/ 0 h 1467793"/>
                    <a:gd name="connsiteX2" fmla="*/ 125240 w 369683"/>
                    <a:gd name="connsiteY2" fmla="*/ 72428 h 1467793"/>
                    <a:gd name="connsiteX3" fmla="*/ 170507 w 369683"/>
                    <a:gd name="connsiteY3" fmla="*/ 208230 h 1467793"/>
                    <a:gd name="connsiteX4" fmla="*/ 206721 w 369683"/>
                    <a:gd name="connsiteY4" fmla="*/ 316871 h 1467793"/>
                    <a:gd name="connsiteX5" fmla="*/ 251988 w 369683"/>
                    <a:gd name="connsiteY5" fmla="*/ 389299 h 1467793"/>
                    <a:gd name="connsiteX6" fmla="*/ 224828 w 369683"/>
                    <a:gd name="connsiteY6" fmla="*/ 588475 h 1467793"/>
                    <a:gd name="connsiteX7" fmla="*/ 76200 w 369683"/>
                    <a:gd name="connsiteY7" fmla="*/ 306309 h 1467793"/>
                    <a:gd name="connsiteX8" fmla="*/ 0 w 369683"/>
                    <a:gd name="connsiteY8" fmla="*/ 534909 h 1467793"/>
                    <a:gd name="connsiteX9" fmla="*/ 61865 w 369683"/>
                    <a:gd name="connsiteY9" fmla="*/ 697117 h 1467793"/>
                    <a:gd name="connsiteX10" fmla="*/ 61865 w 369683"/>
                    <a:gd name="connsiteY10" fmla="*/ 796705 h 1467793"/>
                    <a:gd name="connsiteX11" fmla="*/ 89026 w 369683"/>
                    <a:gd name="connsiteY11" fmla="*/ 932507 h 1467793"/>
                    <a:gd name="connsiteX12" fmla="*/ 98079 w 369683"/>
                    <a:gd name="connsiteY12" fmla="*/ 1186004 h 1467793"/>
                    <a:gd name="connsiteX13" fmla="*/ 152401 w 369683"/>
                    <a:gd name="connsiteY13" fmla="*/ 1449309 h 1467793"/>
                    <a:gd name="connsiteX14" fmla="*/ 228601 w 369683"/>
                    <a:gd name="connsiteY14" fmla="*/ 1296909 h 1467793"/>
                    <a:gd name="connsiteX15" fmla="*/ 233881 w 369683"/>
                    <a:gd name="connsiteY15" fmla="*/ 1104523 h 1467793"/>
                    <a:gd name="connsiteX16" fmla="*/ 197667 w 369683"/>
                    <a:gd name="connsiteY16" fmla="*/ 941560 h 1467793"/>
                    <a:gd name="connsiteX17" fmla="*/ 143347 w 369683"/>
                    <a:gd name="connsiteY17" fmla="*/ 805759 h 1467793"/>
                    <a:gd name="connsiteX18" fmla="*/ 288202 w 369683"/>
                    <a:gd name="connsiteY18" fmla="*/ 787652 h 1467793"/>
                    <a:gd name="connsiteX19" fmla="*/ 342523 w 369683"/>
                    <a:gd name="connsiteY19" fmla="*/ 688063 h 1467793"/>
                    <a:gd name="connsiteX20" fmla="*/ 369683 w 369683"/>
                    <a:gd name="connsiteY20" fmla="*/ 534155 h 1467793"/>
                    <a:gd name="connsiteX21" fmla="*/ 369683 w 369683"/>
                    <a:gd name="connsiteY21" fmla="*/ 398353 h 1467793"/>
                    <a:gd name="connsiteX22" fmla="*/ 369683 w 369683"/>
                    <a:gd name="connsiteY22" fmla="*/ 398353 h 1467793"/>
                    <a:gd name="connsiteX23" fmla="*/ 288202 w 369683"/>
                    <a:gd name="connsiteY23" fmla="*/ 226337 h 1467793"/>
                    <a:gd name="connsiteX24" fmla="*/ 288202 w 369683"/>
                    <a:gd name="connsiteY24" fmla="*/ 144856 h 1467793"/>
                    <a:gd name="connsiteX25" fmla="*/ 251988 w 369683"/>
                    <a:gd name="connsiteY25" fmla="*/ 90535 h 1467793"/>
                    <a:gd name="connsiteX26" fmla="*/ 242935 w 369683"/>
                    <a:gd name="connsiteY26" fmla="*/ 0 h 1467793"/>
                    <a:gd name="connsiteX0" fmla="*/ 242935 w 369683"/>
                    <a:gd name="connsiteY0" fmla="*/ 0 h 1459579"/>
                    <a:gd name="connsiteX1" fmla="*/ 125240 w 369683"/>
                    <a:gd name="connsiteY1" fmla="*/ 0 h 1459579"/>
                    <a:gd name="connsiteX2" fmla="*/ 125240 w 369683"/>
                    <a:gd name="connsiteY2" fmla="*/ 72428 h 1459579"/>
                    <a:gd name="connsiteX3" fmla="*/ 170507 w 369683"/>
                    <a:gd name="connsiteY3" fmla="*/ 208230 h 1459579"/>
                    <a:gd name="connsiteX4" fmla="*/ 206721 w 369683"/>
                    <a:gd name="connsiteY4" fmla="*/ 316871 h 1459579"/>
                    <a:gd name="connsiteX5" fmla="*/ 251988 w 369683"/>
                    <a:gd name="connsiteY5" fmla="*/ 389299 h 1459579"/>
                    <a:gd name="connsiteX6" fmla="*/ 224828 w 369683"/>
                    <a:gd name="connsiteY6" fmla="*/ 588475 h 1459579"/>
                    <a:gd name="connsiteX7" fmla="*/ 76200 w 369683"/>
                    <a:gd name="connsiteY7" fmla="*/ 306309 h 1459579"/>
                    <a:gd name="connsiteX8" fmla="*/ 0 w 369683"/>
                    <a:gd name="connsiteY8" fmla="*/ 534909 h 1459579"/>
                    <a:gd name="connsiteX9" fmla="*/ 61865 w 369683"/>
                    <a:gd name="connsiteY9" fmla="*/ 697117 h 1459579"/>
                    <a:gd name="connsiteX10" fmla="*/ 61865 w 369683"/>
                    <a:gd name="connsiteY10" fmla="*/ 796705 h 1459579"/>
                    <a:gd name="connsiteX11" fmla="*/ 89026 w 369683"/>
                    <a:gd name="connsiteY11" fmla="*/ 932507 h 1459579"/>
                    <a:gd name="connsiteX12" fmla="*/ 98079 w 369683"/>
                    <a:gd name="connsiteY12" fmla="*/ 1186004 h 1459579"/>
                    <a:gd name="connsiteX13" fmla="*/ 128547 w 369683"/>
                    <a:gd name="connsiteY13" fmla="*/ 1358532 h 1459579"/>
                    <a:gd name="connsiteX14" fmla="*/ 152401 w 369683"/>
                    <a:gd name="connsiteY14" fmla="*/ 1449309 h 1459579"/>
                    <a:gd name="connsiteX15" fmla="*/ 228601 w 369683"/>
                    <a:gd name="connsiteY15" fmla="*/ 1296909 h 1459579"/>
                    <a:gd name="connsiteX16" fmla="*/ 233881 w 369683"/>
                    <a:gd name="connsiteY16" fmla="*/ 1104523 h 1459579"/>
                    <a:gd name="connsiteX17" fmla="*/ 197667 w 369683"/>
                    <a:gd name="connsiteY17" fmla="*/ 941560 h 1459579"/>
                    <a:gd name="connsiteX18" fmla="*/ 143347 w 369683"/>
                    <a:gd name="connsiteY18" fmla="*/ 805759 h 1459579"/>
                    <a:gd name="connsiteX19" fmla="*/ 288202 w 369683"/>
                    <a:gd name="connsiteY19" fmla="*/ 787652 h 1459579"/>
                    <a:gd name="connsiteX20" fmla="*/ 342523 w 369683"/>
                    <a:gd name="connsiteY20" fmla="*/ 688063 h 1459579"/>
                    <a:gd name="connsiteX21" fmla="*/ 369683 w 369683"/>
                    <a:gd name="connsiteY21" fmla="*/ 534155 h 1459579"/>
                    <a:gd name="connsiteX22" fmla="*/ 369683 w 369683"/>
                    <a:gd name="connsiteY22" fmla="*/ 398353 h 1459579"/>
                    <a:gd name="connsiteX23" fmla="*/ 369683 w 369683"/>
                    <a:gd name="connsiteY23" fmla="*/ 398353 h 1459579"/>
                    <a:gd name="connsiteX24" fmla="*/ 288202 w 369683"/>
                    <a:gd name="connsiteY24" fmla="*/ 226337 h 1459579"/>
                    <a:gd name="connsiteX25" fmla="*/ 288202 w 369683"/>
                    <a:gd name="connsiteY25" fmla="*/ 144856 h 1459579"/>
                    <a:gd name="connsiteX26" fmla="*/ 251988 w 369683"/>
                    <a:gd name="connsiteY26" fmla="*/ 90535 h 1459579"/>
                    <a:gd name="connsiteX27" fmla="*/ 242935 w 369683"/>
                    <a:gd name="connsiteY27" fmla="*/ 0 h 1459579"/>
                    <a:gd name="connsiteX0" fmla="*/ 242935 w 369683"/>
                    <a:gd name="connsiteY0" fmla="*/ 0 h 1721793"/>
                    <a:gd name="connsiteX1" fmla="*/ 125240 w 369683"/>
                    <a:gd name="connsiteY1" fmla="*/ 0 h 1721793"/>
                    <a:gd name="connsiteX2" fmla="*/ 125240 w 369683"/>
                    <a:gd name="connsiteY2" fmla="*/ 72428 h 1721793"/>
                    <a:gd name="connsiteX3" fmla="*/ 170507 w 369683"/>
                    <a:gd name="connsiteY3" fmla="*/ 208230 h 1721793"/>
                    <a:gd name="connsiteX4" fmla="*/ 206721 w 369683"/>
                    <a:gd name="connsiteY4" fmla="*/ 316871 h 1721793"/>
                    <a:gd name="connsiteX5" fmla="*/ 251988 w 369683"/>
                    <a:gd name="connsiteY5" fmla="*/ 389299 h 1721793"/>
                    <a:gd name="connsiteX6" fmla="*/ 224828 w 369683"/>
                    <a:gd name="connsiteY6" fmla="*/ 588475 h 1721793"/>
                    <a:gd name="connsiteX7" fmla="*/ 76200 w 369683"/>
                    <a:gd name="connsiteY7" fmla="*/ 306309 h 1721793"/>
                    <a:gd name="connsiteX8" fmla="*/ 0 w 369683"/>
                    <a:gd name="connsiteY8" fmla="*/ 534909 h 1721793"/>
                    <a:gd name="connsiteX9" fmla="*/ 61865 w 369683"/>
                    <a:gd name="connsiteY9" fmla="*/ 697117 h 1721793"/>
                    <a:gd name="connsiteX10" fmla="*/ 61865 w 369683"/>
                    <a:gd name="connsiteY10" fmla="*/ 796705 h 1721793"/>
                    <a:gd name="connsiteX11" fmla="*/ 89026 w 369683"/>
                    <a:gd name="connsiteY11" fmla="*/ 932507 h 1721793"/>
                    <a:gd name="connsiteX12" fmla="*/ 98079 w 369683"/>
                    <a:gd name="connsiteY12" fmla="*/ 1186004 h 1721793"/>
                    <a:gd name="connsiteX13" fmla="*/ 76201 w 369683"/>
                    <a:gd name="connsiteY13" fmla="*/ 1677909 h 1721793"/>
                    <a:gd name="connsiteX14" fmla="*/ 152401 w 369683"/>
                    <a:gd name="connsiteY14" fmla="*/ 1449309 h 1721793"/>
                    <a:gd name="connsiteX15" fmla="*/ 228601 w 369683"/>
                    <a:gd name="connsiteY15" fmla="*/ 1296909 h 1721793"/>
                    <a:gd name="connsiteX16" fmla="*/ 233881 w 369683"/>
                    <a:gd name="connsiteY16" fmla="*/ 1104523 h 1721793"/>
                    <a:gd name="connsiteX17" fmla="*/ 197667 w 369683"/>
                    <a:gd name="connsiteY17" fmla="*/ 941560 h 1721793"/>
                    <a:gd name="connsiteX18" fmla="*/ 143347 w 369683"/>
                    <a:gd name="connsiteY18" fmla="*/ 805759 h 1721793"/>
                    <a:gd name="connsiteX19" fmla="*/ 288202 w 369683"/>
                    <a:gd name="connsiteY19" fmla="*/ 787652 h 1721793"/>
                    <a:gd name="connsiteX20" fmla="*/ 342523 w 369683"/>
                    <a:gd name="connsiteY20" fmla="*/ 688063 h 1721793"/>
                    <a:gd name="connsiteX21" fmla="*/ 369683 w 369683"/>
                    <a:gd name="connsiteY21" fmla="*/ 534155 h 1721793"/>
                    <a:gd name="connsiteX22" fmla="*/ 369683 w 369683"/>
                    <a:gd name="connsiteY22" fmla="*/ 398353 h 1721793"/>
                    <a:gd name="connsiteX23" fmla="*/ 369683 w 369683"/>
                    <a:gd name="connsiteY23" fmla="*/ 398353 h 1721793"/>
                    <a:gd name="connsiteX24" fmla="*/ 288202 w 369683"/>
                    <a:gd name="connsiteY24" fmla="*/ 226337 h 1721793"/>
                    <a:gd name="connsiteX25" fmla="*/ 288202 w 369683"/>
                    <a:gd name="connsiteY25" fmla="*/ 144856 h 1721793"/>
                    <a:gd name="connsiteX26" fmla="*/ 251988 w 369683"/>
                    <a:gd name="connsiteY26" fmla="*/ 90535 h 1721793"/>
                    <a:gd name="connsiteX27" fmla="*/ 242935 w 369683"/>
                    <a:gd name="connsiteY27" fmla="*/ 0 h 1721793"/>
                    <a:gd name="connsiteX0" fmla="*/ 242935 w 369683"/>
                    <a:gd name="connsiteY0" fmla="*/ 0 h 1686633"/>
                    <a:gd name="connsiteX1" fmla="*/ 125240 w 369683"/>
                    <a:gd name="connsiteY1" fmla="*/ 0 h 1686633"/>
                    <a:gd name="connsiteX2" fmla="*/ 125240 w 369683"/>
                    <a:gd name="connsiteY2" fmla="*/ 72428 h 1686633"/>
                    <a:gd name="connsiteX3" fmla="*/ 170507 w 369683"/>
                    <a:gd name="connsiteY3" fmla="*/ 208230 h 1686633"/>
                    <a:gd name="connsiteX4" fmla="*/ 206721 w 369683"/>
                    <a:gd name="connsiteY4" fmla="*/ 316871 h 1686633"/>
                    <a:gd name="connsiteX5" fmla="*/ 251988 w 369683"/>
                    <a:gd name="connsiteY5" fmla="*/ 389299 h 1686633"/>
                    <a:gd name="connsiteX6" fmla="*/ 224828 w 369683"/>
                    <a:gd name="connsiteY6" fmla="*/ 588475 h 1686633"/>
                    <a:gd name="connsiteX7" fmla="*/ 76200 w 369683"/>
                    <a:gd name="connsiteY7" fmla="*/ 306309 h 1686633"/>
                    <a:gd name="connsiteX8" fmla="*/ 0 w 369683"/>
                    <a:gd name="connsiteY8" fmla="*/ 534909 h 1686633"/>
                    <a:gd name="connsiteX9" fmla="*/ 61865 w 369683"/>
                    <a:gd name="connsiteY9" fmla="*/ 697117 h 1686633"/>
                    <a:gd name="connsiteX10" fmla="*/ 61865 w 369683"/>
                    <a:gd name="connsiteY10" fmla="*/ 796705 h 1686633"/>
                    <a:gd name="connsiteX11" fmla="*/ 89026 w 369683"/>
                    <a:gd name="connsiteY11" fmla="*/ 932507 h 1686633"/>
                    <a:gd name="connsiteX12" fmla="*/ 98079 w 369683"/>
                    <a:gd name="connsiteY12" fmla="*/ 1186004 h 1686633"/>
                    <a:gd name="connsiteX13" fmla="*/ 84815 w 369683"/>
                    <a:gd name="connsiteY13" fmla="*/ 1501655 h 1686633"/>
                    <a:gd name="connsiteX14" fmla="*/ 76201 w 369683"/>
                    <a:gd name="connsiteY14" fmla="*/ 1677909 h 1686633"/>
                    <a:gd name="connsiteX15" fmla="*/ 152401 w 369683"/>
                    <a:gd name="connsiteY15" fmla="*/ 1449309 h 1686633"/>
                    <a:gd name="connsiteX16" fmla="*/ 228601 w 369683"/>
                    <a:gd name="connsiteY16" fmla="*/ 1296909 h 1686633"/>
                    <a:gd name="connsiteX17" fmla="*/ 233881 w 369683"/>
                    <a:gd name="connsiteY17" fmla="*/ 1104523 h 1686633"/>
                    <a:gd name="connsiteX18" fmla="*/ 197667 w 369683"/>
                    <a:gd name="connsiteY18" fmla="*/ 941560 h 1686633"/>
                    <a:gd name="connsiteX19" fmla="*/ 143347 w 369683"/>
                    <a:gd name="connsiteY19" fmla="*/ 805759 h 1686633"/>
                    <a:gd name="connsiteX20" fmla="*/ 288202 w 369683"/>
                    <a:gd name="connsiteY20" fmla="*/ 787652 h 1686633"/>
                    <a:gd name="connsiteX21" fmla="*/ 342523 w 369683"/>
                    <a:gd name="connsiteY21" fmla="*/ 688063 h 1686633"/>
                    <a:gd name="connsiteX22" fmla="*/ 369683 w 369683"/>
                    <a:gd name="connsiteY22" fmla="*/ 534155 h 1686633"/>
                    <a:gd name="connsiteX23" fmla="*/ 369683 w 369683"/>
                    <a:gd name="connsiteY23" fmla="*/ 398353 h 1686633"/>
                    <a:gd name="connsiteX24" fmla="*/ 369683 w 369683"/>
                    <a:gd name="connsiteY24" fmla="*/ 398353 h 1686633"/>
                    <a:gd name="connsiteX25" fmla="*/ 288202 w 369683"/>
                    <a:gd name="connsiteY25" fmla="*/ 226337 h 1686633"/>
                    <a:gd name="connsiteX26" fmla="*/ 288202 w 369683"/>
                    <a:gd name="connsiteY26" fmla="*/ 144856 h 1686633"/>
                    <a:gd name="connsiteX27" fmla="*/ 251988 w 369683"/>
                    <a:gd name="connsiteY27" fmla="*/ 90535 h 1686633"/>
                    <a:gd name="connsiteX28" fmla="*/ 242935 w 369683"/>
                    <a:gd name="connsiteY28" fmla="*/ 0 h 1686633"/>
                    <a:gd name="connsiteX0" fmla="*/ 242935 w 369683"/>
                    <a:gd name="connsiteY0" fmla="*/ 0 h 1836093"/>
                    <a:gd name="connsiteX1" fmla="*/ 125240 w 369683"/>
                    <a:gd name="connsiteY1" fmla="*/ 0 h 1836093"/>
                    <a:gd name="connsiteX2" fmla="*/ 125240 w 369683"/>
                    <a:gd name="connsiteY2" fmla="*/ 72428 h 1836093"/>
                    <a:gd name="connsiteX3" fmla="*/ 170507 w 369683"/>
                    <a:gd name="connsiteY3" fmla="*/ 208230 h 1836093"/>
                    <a:gd name="connsiteX4" fmla="*/ 206721 w 369683"/>
                    <a:gd name="connsiteY4" fmla="*/ 316871 h 1836093"/>
                    <a:gd name="connsiteX5" fmla="*/ 251988 w 369683"/>
                    <a:gd name="connsiteY5" fmla="*/ 389299 h 1836093"/>
                    <a:gd name="connsiteX6" fmla="*/ 224828 w 369683"/>
                    <a:gd name="connsiteY6" fmla="*/ 588475 h 1836093"/>
                    <a:gd name="connsiteX7" fmla="*/ 76200 w 369683"/>
                    <a:gd name="connsiteY7" fmla="*/ 306309 h 1836093"/>
                    <a:gd name="connsiteX8" fmla="*/ 0 w 369683"/>
                    <a:gd name="connsiteY8" fmla="*/ 534909 h 1836093"/>
                    <a:gd name="connsiteX9" fmla="*/ 61865 w 369683"/>
                    <a:gd name="connsiteY9" fmla="*/ 697117 h 1836093"/>
                    <a:gd name="connsiteX10" fmla="*/ 61865 w 369683"/>
                    <a:gd name="connsiteY10" fmla="*/ 796705 h 1836093"/>
                    <a:gd name="connsiteX11" fmla="*/ 89026 w 369683"/>
                    <a:gd name="connsiteY11" fmla="*/ 932507 h 1836093"/>
                    <a:gd name="connsiteX12" fmla="*/ 98079 w 369683"/>
                    <a:gd name="connsiteY12" fmla="*/ 1186004 h 1836093"/>
                    <a:gd name="connsiteX13" fmla="*/ 76201 w 369683"/>
                    <a:gd name="connsiteY13" fmla="*/ 1754109 h 1836093"/>
                    <a:gd name="connsiteX14" fmla="*/ 76201 w 369683"/>
                    <a:gd name="connsiteY14" fmla="*/ 1677909 h 1836093"/>
                    <a:gd name="connsiteX15" fmla="*/ 152401 w 369683"/>
                    <a:gd name="connsiteY15" fmla="*/ 1449309 h 1836093"/>
                    <a:gd name="connsiteX16" fmla="*/ 228601 w 369683"/>
                    <a:gd name="connsiteY16" fmla="*/ 1296909 h 1836093"/>
                    <a:gd name="connsiteX17" fmla="*/ 233881 w 369683"/>
                    <a:gd name="connsiteY17" fmla="*/ 1104523 h 1836093"/>
                    <a:gd name="connsiteX18" fmla="*/ 197667 w 369683"/>
                    <a:gd name="connsiteY18" fmla="*/ 941560 h 1836093"/>
                    <a:gd name="connsiteX19" fmla="*/ 143347 w 369683"/>
                    <a:gd name="connsiteY19" fmla="*/ 805759 h 1836093"/>
                    <a:gd name="connsiteX20" fmla="*/ 288202 w 369683"/>
                    <a:gd name="connsiteY20" fmla="*/ 787652 h 1836093"/>
                    <a:gd name="connsiteX21" fmla="*/ 342523 w 369683"/>
                    <a:gd name="connsiteY21" fmla="*/ 688063 h 1836093"/>
                    <a:gd name="connsiteX22" fmla="*/ 369683 w 369683"/>
                    <a:gd name="connsiteY22" fmla="*/ 534155 h 1836093"/>
                    <a:gd name="connsiteX23" fmla="*/ 369683 w 369683"/>
                    <a:gd name="connsiteY23" fmla="*/ 398353 h 1836093"/>
                    <a:gd name="connsiteX24" fmla="*/ 369683 w 369683"/>
                    <a:gd name="connsiteY24" fmla="*/ 398353 h 1836093"/>
                    <a:gd name="connsiteX25" fmla="*/ 288202 w 369683"/>
                    <a:gd name="connsiteY25" fmla="*/ 226337 h 1836093"/>
                    <a:gd name="connsiteX26" fmla="*/ 288202 w 369683"/>
                    <a:gd name="connsiteY26" fmla="*/ 144856 h 1836093"/>
                    <a:gd name="connsiteX27" fmla="*/ 251988 w 369683"/>
                    <a:gd name="connsiteY27" fmla="*/ 90535 h 1836093"/>
                    <a:gd name="connsiteX28" fmla="*/ 242935 w 369683"/>
                    <a:gd name="connsiteY28" fmla="*/ 0 h 1836093"/>
                    <a:gd name="connsiteX0" fmla="*/ 242935 w 369683"/>
                    <a:gd name="connsiteY0" fmla="*/ 0 h 1792761"/>
                    <a:gd name="connsiteX1" fmla="*/ 125240 w 369683"/>
                    <a:gd name="connsiteY1" fmla="*/ 0 h 1792761"/>
                    <a:gd name="connsiteX2" fmla="*/ 125240 w 369683"/>
                    <a:gd name="connsiteY2" fmla="*/ 72428 h 1792761"/>
                    <a:gd name="connsiteX3" fmla="*/ 170507 w 369683"/>
                    <a:gd name="connsiteY3" fmla="*/ 208230 h 1792761"/>
                    <a:gd name="connsiteX4" fmla="*/ 206721 w 369683"/>
                    <a:gd name="connsiteY4" fmla="*/ 316871 h 1792761"/>
                    <a:gd name="connsiteX5" fmla="*/ 251988 w 369683"/>
                    <a:gd name="connsiteY5" fmla="*/ 389299 h 1792761"/>
                    <a:gd name="connsiteX6" fmla="*/ 224828 w 369683"/>
                    <a:gd name="connsiteY6" fmla="*/ 588475 h 1792761"/>
                    <a:gd name="connsiteX7" fmla="*/ 76200 w 369683"/>
                    <a:gd name="connsiteY7" fmla="*/ 306309 h 1792761"/>
                    <a:gd name="connsiteX8" fmla="*/ 0 w 369683"/>
                    <a:gd name="connsiteY8" fmla="*/ 534909 h 1792761"/>
                    <a:gd name="connsiteX9" fmla="*/ 61865 w 369683"/>
                    <a:gd name="connsiteY9" fmla="*/ 697117 h 1792761"/>
                    <a:gd name="connsiteX10" fmla="*/ 61865 w 369683"/>
                    <a:gd name="connsiteY10" fmla="*/ 796705 h 1792761"/>
                    <a:gd name="connsiteX11" fmla="*/ 89026 w 369683"/>
                    <a:gd name="connsiteY11" fmla="*/ 932507 h 1792761"/>
                    <a:gd name="connsiteX12" fmla="*/ 98079 w 369683"/>
                    <a:gd name="connsiteY12" fmla="*/ 1186004 h 1792761"/>
                    <a:gd name="connsiteX13" fmla="*/ 88791 w 369683"/>
                    <a:gd name="connsiteY13" fmla="*/ 1445996 h 1792761"/>
                    <a:gd name="connsiteX14" fmla="*/ 76201 w 369683"/>
                    <a:gd name="connsiteY14" fmla="*/ 1754109 h 1792761"/>
                    <a:gd name="connsiteX15" fmla="*/ 76201 w 369683"/>
                    <a:gd name="connsiteY15" fmla="*/ 1677909 h 1792761"/>
                    <a:gd name="connsiteX16" fmla="*/ 152401 w 369683"/>
                    <a:gd name="connsiteY16" fmla="*/ 1449309 h 1792761"/>
                    <a:gd name="connsiteX17" fmla="*/ 228601 w 369683"/>
                    <a:gd name="connsiteY17" fmla="*/ 1296909 h 1792761"/>
                    <a:gd name="connsiteX18" fmla="*/ 233881 w 369683"/>
                    <a:gd name="connsiteY18" fmla="*/ 1104523 h 1792761"/>
                    <a:gd name="connsiteX19" fmla="*/ 197667 w 369683"/>
                    <a:gd name="connsiteY19" fmla="*/ 941560 h 1792761"/>
                    <a:gd name="connsiteX20" fmla="*/ 143347 w 369683"/>
                    <a:gd name="connsiteY20" fmla="*/ 805759 h 1792761"/>
                    <a:gd name="connsiteX21" fmla="*/ 288202 w 369683"/>
                    <a:gd name="connsiteY21" fmla="*/ 787652 h 1792761"/>
                    <a:gd name="connsiteX22" fmla="*/ 342523 w 369683"/>
                    <a:gd name="connsiteY22" fmla="*/ 688063 h 1792761"/>
                    <a:gd name="connsiteX23" fmla="*/ 369683 w 369683"/>
                    <a:gd name="connsiteY23" fmla="*/ 534155 h 1792761"/>
                    <a:gd name="connsiteX24" fmla="*/ 369683 w 369683"/>
                    <a:gd name="connsiteY24" fmla="*/ 398353 h 1792761"/>
                    <a:gd name="connsiteX25" fmla="*/ 369683 w 369683"/>
                    <a:gd name="connsiteY25" fmla="*/ 398353 h 1792761"/>
                    <a:gd name="connsiteX26" fmla="*/ 288202 w 369683"/>
                    <a:gd name="connsiteY26" fmla="*/ 226337 h 1792761"/>
                    <a:gd name="connsiteX27" fmla="*/ 288202 w 369683"/>
                    <a:gd name="connsiteY27" fmla="*/ 144856 h 1792761"/>
                    <a:gd name="connsiteX28" fmla="*/ 251988 w 369683"/>
                    <a:gd name="connsiteY28" fmla="*/ 90535 h 1792761"/>
                    <a:gd name="connsiteX29" fmla="*/ 242935 w 369683"/>
                    <a:gd name="connsiteY29" fmla="*/ 0 h 1792761"/>
                    <a:gd name="connsiteX0" fmla="*/ 246580 w 373328"/>
                    <a:gd name="connsiteY0" fmla="*/ 0 h 1792209"/>
                    <a:gd name="connsiteX1" fmla="*/ 128885 w 373328"/>
                    <a:gd name="connsiteY1" fmla="*/ 0 h 1792209"/>
                    <a:gd name="connsiteX2" fmla="*/ 128885 w 373328"/>
                    <a:gd name="connsiteY2" fmla="*/ 72428 h 1792209"/>
                    <a:gd name="connsiteX3" fmla="*/ 174152 w 373328"/>
                    <a:gd name="connsiteY3" fmla="*/ 208230 h 1792209"/>
                    <a:gd name="connsiteX4" fmla="*/ 210366 w 373328"/>
                    <a:gd name="connsiteY4" fmla="*/ 316871 h 1792209"/>
                    <a:gd name="connsiteX5" fmla="*/ 255633 w 373328"/>
                    <a:gd name="connsiteY5" fmla="*/ 389299 h 1792209"/>
                    <a:gd name="connsiteX6" fmla="*/ 228473 w 373328"/>
                    <a:gd name="connsiteY6" fmla="*/ 588475 h 1792209"/>
                    <a:gd name="connsiteX7" fmla="*/ 79845 w 373328"/>
                    <a:gd name="connsiteY7" fmla="*/ 306309 h 1792209"/>
                    <a:gd name="connsiteX8" fmla="*/ 3645 w 373328"/>
                    <a:gd name="connsiteY8" fmla="*/ 534909 h 1792209"/>
                    <a:gd name="connsiteX9" fmla="*/ 65510 w 373328"/>
                    <a:gd name="connsiteY9" fmla="*/ 697117 h 1792209"/>
                    <a:gd name="connsiteX10" fmla="*/ 65510 w 373328"/>
                    <a:gd name="connsiteY10" fmla="*/ 796705 h 1792209"/>
                    <a:gd name="connsiteX11" fmla="*/ 92671 w 373328"/>
                    <a:gd name="connsiteY11" fmla="*/ 932507 h 1792209"/>
                    <a:gd name="connsiteX12" fmla="*/ 101724 w 373328"/>
                    <a:gd name="connsiteY12" fmla="*/ 1186004 h 1792209"/>
                    <a:gd name="connsiteX13" fmla="*/ 3646 w 373328"/>
                    <a:gd name="connsiteY13" fmla="*/ 1449309 h 1792209"/>
                    <a:gd name="connsiteX14" fmla="*/ 79846 w 373328"/>
                    <a:gd name="connsiteY14" fmla="*/ 1754109 h 1792209"/>
                    <a:gd name="connsiteX15" fmla="*/ 79846 w 373328"/>
                    <a:gd name="connsiteY15" fmla="*/ 1677909 h 1792209"/>
                    <a:gd name="connsiteX16" fmla="*/ 156046 w 373328"/>
                    <a:gd name="connsiteY16" fmla="*/ 1449309 h 1792209"/>
                    <a:gd name="connsiteX17" fmla="*/ 232246 w 373328"/>
                    <a:gd name="connsiteY17" fmla="*/ 1296909 h 1792209"/>
                    <a:gd name="connsiteX18" fmla="*/ 237526 w 373328"/>
                    <a:gd name="connsiteY18" fmla="*/ 1104523 h 1792209"/>
                    <a:gd name="connsiteX19" fmla="*/ 201312 w 373328"/>
                    <a:gd name="connsiteY19" fmla="*/ 941560 h 1792209"/>
                    <a:gd name="connsiteX20" fmla="*/ 146992 w 373328"/>
                    <a:gd name="connsiteY20" fmla="*/ 805759 h 1792209"/>
                    <a:gd name="connsiteX21" fmla="*/ 291847 w 373328"/>
                    <a:gd name="connsiteY21" fmla="*/ 787652 h 1792209"/>
                    <a:gd name="connsiteX22" fmla="*/ 346168 w 373328"/>
                    <a:gd name="connsiteY22" fmla="*/ 688063 h 1792209"/>
                    <a:gd name="connsiteX23" fmla="*/ 373328 w 373328"/>
                    <a:gd name="connsiteY23" fmla="*/ 534155 h 1792209"/>
                    <a:gd name="connsiteX24" fmla="*/ 373328 w 373328"/>
                    <a:gd name="connsiteY24" fmla="*/ 398353 h 1792209"/>
                    <a:gd name="connsiteX25" fmla="*/ 373328 w 373328"/>
                    <a:gd name="connsiteY25" fmla="*/ 398353 h 1792209"/>
                    <a:gd name="connsiteX26" fmla="*/ 291847 w 373328"/>
                    <a:gd name="connsiteY26" fmla="*/ 226337 h 1792209"/>
                    <a:gd name="connsiteX27" fmla="*/ 291847 w 373328"/>
                    <a:gd name="connsiteY27" fmla="*/ 144856 h 1792209"/>
                    <a:gd name="connsiteX28" fmla="*/ 255633 w 373328"/>
                    <a:gd name="connsiteY28" fmla="*/ 90535 h 1792209"/>
                    <a:gd name="connsiteX29" fmla="*/ 246580 w 373328"/>
                    <a:gd name="connsiteY29" fmla="*/ 0 h 1792209"/>
                    <a:gd name="connsiteX0" fmla="*/ 253096 w 379844"/>
                    <a:gd name="connsiteY0" fmla="*/ 0 h 1764269"/>
                    <a:gd name="connsiteX1" fmla="*/ 135401 w 379844"/>
                    <a:gd name="connsiteY1" fmla="*/ 0 h 1764269"/>
                    <a:gd name="connsiteX2" fmla="*/ 135401 w 379844"/>
                    <a:gd name="connsiteY2" fmla="*/ 72428 h 1764269"/>
                    <a:gd name="connsiteX3" fmla="*/ 180668 w 379844"/>
                    <a:gd name="connsiteY3" fmla="*/ 208230 h 1764269"/>
                    <a:gd name="connsiteX4" fmla="*/ 216882 w 379844"/>
                    <a:gd name="connsiteY4" fmla="*/ 316871 h 1764269"/>
                    <a:gd name="connsiteX5" fmla="*/ 262149 w 379844"/>
                    <a:gd name="connsiteY5" fmla="*/ 389299 h 1764269"/>
                    <a:gd name="connsiteX6" fmla="*/ 234989 w 379844"/>
                    <a:gd name="connsiteY6" fmla="*/ 588475 h 1764269"/>
                    <a:gd name="connsiteX7" fmla="*/ 86361 w 379844"/>
                    <a:gd name="connsiteY7" fmla="*/ 306309 h 1764269"/>
                    <a:gd name="connsiteX8" fmla="*/ 10161 w 379844"/>
                    <a:gd name="connsiteY8" fmla="*/ 534909 h 1764269"/>
                    <a:gd name="connsiteX9" fmla="*/ 72026 w 379844"/>
                    <a:gd name="connsiteY9" fmla="*/ 697117 h 1764269"/>
                    <a:gd name="connsiteX10" fmla="*/ 72026 w 379844"/>
                    <a:gd name="connsiteY10" fmla="*/ 796705 h 1764269"/>
                    <a:gd name="connsiteX11" fmla="*/ 99187 w 379844"/>
                    <a:gd name="connsiteY11" fmla="*/ 932507 h 1764269"/>
                    <a:gd name="connsiteX12" fmla="*/ 108240 w 379844"/>
                    <a:gd name="connsiteY12" fmla="*/ 1186004 h 1764269"/>
                    <a:gd name="connsiteX13" fmla="*/ 10162 w 379844"/>
                    <a:gd name="connsiteY13" fmla="*/ 1449309 h 1764269"/>
                    <a:gd name="connsiteX14" fmla="*/ 47268 w 379844"/>
                    <a:gd name="connsiteY14" fmla="*/ 1616949 h 1764269"/>
                    <a:gd name="connsiteX15" fmla="*/ 86362 w 379844"/>
                    <a:gd name="connsiteY15" fmla="*/ 1754109 h 1764269"/>
                    <a:gd name="connsiteX16" fmla="*/ 86362 w 379844"/>
                    <a:gd name="connsiteY16" fmla="*/ 1677909 h 1764269"/>
                    <a:gd name="connsiteX17" fmla="*/ 162562 w 379844"/>
                    <a:gd name="connsiteY17" fmla="*/ 1449309 h 1764269"/>
                    <a:gd name="connsiteX18" fmla="*/ 238762 w 379844"/>
                    <a:gd name="connsiteY18" fmla="*/ 1296909 h 1764269"/>
                    <a:gd name="connsiteX19" fmla="*/ 244042 w 379844"/>
                    <a:gd name="connsiteY19" fmla="*/ 1104523 h 1764269"/>
                    <a:gd name="connsiteX20" fmla="*/ 207828 w 379844"/>
                    <a:gd name="connsiteY20" fmla="*/ 941560 h 1764269"/>
                    <a:gd name="connsiteX21" fmla="*/ 153508 w 379844"/>
                    <a:gd name="connsiteY21" fmla="*/ 805759 h 1764269"/>
                    <a:gd name="connsiteX22" fmla="*/ 298363 w 379844"/>
                    <a:gd name="connsiteY22" fmla="*/ 787652 h 1764269"/>
                    <a:gd name="connsiteX23" fmla="*/ 352684 w 379844"/>
                    <a:gd name="connsiteY23" fmla="*/ 688063 h 1764269"/>
                    <a:gd name="connsiteX24" fmla="*/ 379844 w 379844"/>
                    <a:gd name="connsiteY24" fmla="*/ 534155 h 1764269"/>
                    <a:gd name="connsiteX25" fmla="*/ 379844 w 379844"/>
                    <a:gd name="connsiteY25" fmla="*/ 398353 h 1764269"/>
                    <a:gd name="connsiteX26" fmla="*/ 379844 w 379844"/>
                    <a:gd name="connsiteY26" fmla="*/ 398353 h 1764269"/>
                    <a:gd name="connsiteX27" fmla="*/ 298363 w 379844"/>
                    <a:gd name="connsiteY27" fmla="*/ 226337 h 1764269"/>
                    <a:gd name="connsiteX28" fmla="*/ 298363 w 379844"/>
                    <a:gd name="connsiteY28" fmla="*/ 144856 h 1764269"/>
                    <a:gd name="connsiteX29" fmla="*/ 262149 w 379844"/>
                    <a:gd name="connsiteY29" fmla="*/ 90535 h 1764269"/>
                    <a:gd name="connsiteX30" fmla="*/ 253096 w 379844"/>
                    <a:gd name="connsiteY30" fmla="*/ 0 h 1764269"/>
                    <a:gd name="connsiteX0" fmla="*/ 255634 w 382382"/>
                    <a:gd name="connsiteY0" fmla="*/ 0 h 1804909"/>
                    <a:gd name="connsiteX1" fmla="*/ 137939 w 382382"/>
                    <a:gd name="connsiteY1" fmla="*/ 0 h 1804909"/>
                    <a:gd name="connsiteX2" fmla="*/ 137939 w 382382"/>
                    <a:gd name="connsiteY2" fmla="*/ 72428 h 1804909"/>
                    <a:gd name="connsiteX3" fmla="*/ 183206 w 382382"/>
                    <a:gd name="connsiteY3" fmla="*/ 208230 h 1804909"/>
                    <a:gd name="connsiteX4" fmla="*/ 219420 w 382382"/>
                    <a:gd name="connsiteY4" fmla="*/ 316871 h 1804909"/>
                    <a:gd name="connsiteX5" fmla="*/ 264687 w 382382"/>
                    <a:gd name="connsiteY5" fmla="*/ 389299 h 1804909"/>
                    <a:gd name="connsiteX6" fmla="*/ 237527 w 382382"/>
                    <a:gd name="connsiteY6" fmla="*/ 588475 h 1804909"/>
                    <a:gd name="connsiteX7" fmla="*/ 88899 w 382382"/>
                    <a:gd name="connsiteY7" fmla="*/ 306309 h 1804909"/>
                    <a:gd name="connsiteX8" fmla="*/ 12699 w 382382"/>
                    <a:gd name="connsiteY8" fmla="*/ 534909 h 1804909"/>
                    <a:gd name="connsiteX9" fmla="*/ 74564 w 382382"/>
                    <a:gd name="connsiteY9" fmla="*/ 697117 h 1804909"/>
                    <a:gd name="connsiteX10" fmla="*/ 74564 w 382382"/>
                    <a:gd name="connsiteY10" fmla="*/ 796705 h 1804909"/>
                    <a:gd name="connsiteX11" fmla="*/ 101725 w 382382"/>
                    <a:gd name="connsiteY11" fmla="*/ 932507 h 1804909"/>
                    <a:gd name="connsiteX12" fmla="*/ 110778 w 382382"/>
                    <a:gd name="connsiteY12" fmla="*/ 1186004 h 1804909"/>
                    <a:gd name="connsiteX13" fmla="*/ 12700 w 382382"/>
                    <a:gd name="connsiteY13" fmla="*/ 1449309 h 1804909"/>
                    <a:gd name="connsiteX14" fmla="*/ 12700 w 382382"/>
                    <a:gd name="connsiteY14" fmla="*/ 1754109 h 1804909"/>
                    <a:gd name="connsiteX15" fmla="*/ 88900 w 382382"/>
                    <a:gd name="connsiteY15" fmla="*/ 1754109 h 1804909"/>
                    <a:gd name="connsiteX16" fmla="*/ 88900 w 382382"/>
                    <a:gd name="connsiteY16" fmla="*/ 1677909 h 1804909"/>
                    <a:gd name="connsiteX17" fmla="*/ 165100 w 382382"/>
                    <a:gd name="connsiteY17" fmla="*/ 1449309 h 1804909"/>
                    <a:gd name="connsiteX18" fmla="*/ 241300 w 382382"/>
                    <a:gd name="connsiteY18" fmla="*/ 1296909 h 1804909"/>
                    <a:gd name="connsiteX19" fmla="*/ 246580 w 382382"/>
                    <a:gd name="connsiteY19" fmla="*/ 1104523 h 1804909"/>
                    <a:gd name="connsiteX20" fmla="*/ 210366 w 382382"/>
                    <a:gd name="connsiteY20" fmla="*/ 941560 h 1804909"/>
                    <a:gd name="connsiteX21" fmla="*/ 156046 w 382382"/>
                    <a:gd name="connsiteY21" fmla="*/ 805759 h 1804909"/>
                    <a:gd name="connsiteX22" fmla="*/ 300901 w 382382"/>
                    <a:gd name="connsiteY22" fmla="*/ 787652 h 1804909"/>
                    <a:gd name="connsiteX23" fmla="*/ 355222 w 382382"/>
                    <a:gd name="connsiteY23" fmla="*/ 688063 h 1804909"/>
                    <a:gd name="connsiteX24" fmla="*/ 382382 w 382382"/>
                    <a:gd name="connsiteY24" fmla="*/ 534155 h 1804909"/>
                    <a:gd name="connsiteX25" fmla="*/ 382382 w 382382"/>
                    <a:gd name="connsiteY25" fmla="*/ 398353 h 1804909"/>
                    <a:gd name="connsiteX26" fmla="*/ 382382 w 382382"/>
                    <a:gd name="connsiteY26" fmla="*/ 398353 h 1804909"/>
                    <a:gd name="connsiteX27" fmla="*/ 300901 w 382382"/>
                    <a:gd name="connsiteY27" fmla="*/ 226337 h 1804909"/>
                    <a:gd name="connsiteX28" fmla="*/ 300901 w 382382"/>
                    <a:gd name="connsiteY28" fmla="*/ 144856 h 1804909"/>
                    <a:gd name="connsiteX29" fmla="*/ 264687 w 382382"/>
                    <a:gd name="connsiteY29" fmla="*/ 90535 h 1804909"/>
                    <a:gd name="connsiteX30" fmla="*/ 255634 w 382382"/>
                    <a:gd name="connsiteY30" fmla="*/ 0 h 180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2382" h="1804909">
                      <a:moveTo>
                        <a:pt x="255634" y="0"/>
                      </a:moveTo>
                      <a:lnTo>
                        <a:pt x="137939" y="0"/>
                      </a:lnTo>
                      <a:lnTo>
                        <a:pt x="137939" y="72428"/>
                      </a:lnTo>
                      <a:lnTo>
                        <a:pt x="183206" y="208230"/>
                      </a:lnTo>
                      <a:lnTo>
                        <a:pt x="219420" y="316871"/>
                      </a:lnTo>
                      <a:lnTo>
                        <a:pt x="264687" y="389299"/>
                      </a:lnTo>
                      <a:lnTo>
                        <a:pt x="237527" y="588475"/>
                      </a:lnTo>
                      <a:lnTo>
                        <a:pt x="88899" y="306309"/>
                      </a:lnTo>
                      <a:lnTo>
                        <a:pt x="12699" y="534909"/>
                      </a:lnTo>
                      <a:lnTo>
                        <a:pt x="74564" y="697117"/>
                      </a:lnTo>
                      <a:lnTo>
                        <a:pt x="74564" y="796705"/>
                      </a:lnTo>
                      <a:lnTo>
                        <a:pt x="101725" y="932507"/>
                      </a:lnTo>
                      <a:lnTo>
                        <a:pt x="110778" y="1186004"/>
                      </a:lnTo>
                      <a:cubicBezTo>
                        <a:pt x="110739" y="1271585"/>
                        <a:pt x="16346" y="1354625"/>
                        <a:pt x="12700" y="1449309"/>
                      </a:cubicBezTo>
                      <a:cubicBezTo>
                        <a:pt x="2538" y="1521133"/>
                        <a:pt x="0" y="1703309"/>
                        <a:pt x="12700" y="1754109"/>
                      </a:cubicBezTo>
                      <a:cubicBezTo>
                        <a:pt x="25400" y="1804909"/>
                        <a:pt x="76200" y="1766809"/>
                        <a:pt x="88900" y="1754109"/>
                      </a:cubicBezTo>
                      <a:cubicBezTo>
                        <a:pt x="101600" y="1741409"/>
                        <a:pt x="76200" y="1728709"/>
                        <a:pt x="88900" y="1677909"/>
                      </a:cubicBezTo>
                      <a:cubicBezTo>
                        <a:pt x="101600" y="1627109"/>
                        <a:pt x="139700" y="1512809"/>
                        <a:pt x="165100" y="1449309"/>
                      </a:cubicBezTo>
                      <a:cubicBezTo>
                        <a:pt x="190500" y="1385809"/>
                        <a:pt x="229045" y="1320691"/>
                        <a:pt x="241300" y="1296909"/>
                      </a:cubicBezTo>
                      <a:lnTo>
                        <a:pt x="246580" y="1104523"/>
                      </a:lnTo>
                      <a:lnTo>
                        <a:pt x="210366" y="941560"/>
                      </a:lnTo>
                      <a:lnTo>
                        <a:pt x="156046" y="805759"/>
                      </a:lnTo>
                      <a:lnTo>
                        <a:pt x="300901" y="787652"/>
                      </a:lnTo>
                      <a:lnTo>
                        <a:pt x="355222" y="688063"/>
                      </a:lnTo>
                      <a:lnTo>
                        <a:pt x="382382" y="534155"/>
                      </a:lnTo>
                      <a:lnTo>
                        <a:pt x="382382" y="398353"/>
                      </a:lnTo>
                      <a:lnTo>
                        <a:pt x="382382" y="398353"/>
                      </a:lnTo>
                      <a:lnTo>
                        <a:pt x="300901" y="226337"/>
                      </a:lnTo>
                      <a:lnTo>
                        <a:pt x="300901" y="144856"/>
                      </a:lnTo>
                      <a:lnTo>
                        <a:pt x="264687" y="90535"/>
                      </a:lnTo>
                      <a:lnTo>
                        <a:pt x="255634"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pic>
        <p:nvPicPr>
          <p:cNvPr id="192515" name="Picture 3"/>
          <p:cNvPicPr>
            <a:picLocks noChangeAspect="1" noChangeArrowheads="1"/>
          </p:cNvPicPr>
          <p:nvPr/>
        </p:nvPicPr>
        <p:blipFill>
          <a:blip r:embed="rId4" cstate="print"/>
          <a:srcRect r="12857"/>
          <a:stretch>
            <a:fillRect/>
          </a:stretch>
        </p:blipFill>
        <p:spPr bwMode="auto">
          <a:xfrm>
            <a:off x="3238500" y="774239"/>
            <a:ext cx="2324100" cy="6083761"/>
          </a:xfrm>
          <a:prstGeom prst="rect">
            <a:avLst/>
          </a:prstGeom>
          <a:noFill/>
          <a:ln w="9525">
            <a:noFill/>
            <a:miter lim="800000"/>
            <a:headEnd/>
            <a:tailEnd/>
          </a:ln>
        </p:spPr>
      </p:pic>
      <p:grpSp>
        <p:nvGrpSpPr>
          <p:cNvPr id="7" name="Group 47"/>
          <p:cNvGrpSpPr/>
          <p:nvPr/>
        </p:nvGrpSpPr>
        <p:grpSpPr>
          <a:xfrm>
            <a:off x="0" y="990600"/>
            <a:ext cx="1905000" cy="4171724"/>
            <a:chOff x="0" y="990600"/>
            <a:chExt cx="1905000" cy="4171724"/>
          </a:xfrm>
        </p:grpSpPr>
        <p:pic>
          <p:nvPicPr>
            <p:cNvPr id="47" name="Picture 3"/>
            <p:cNvPicPr>
              <a:picLocks noChangeAspect="1" noChangeArrowheads="1"/>
            </p:cNvPicPr>
            <p:nvPr/>
          </p:nvPicPr>
          <p:blipFill>
            <a:blip r:embed="rId4" cstate="print"/>
            <a:srcRect/>
            <a:stretch>
              <a:fillRect/>
            </a:stretch>
          </p:blipFill>
          <p:spPr bwMode="auto">
            <a:xfrm>
              <a:off x="76199" y="990601"/>
              <a:ext cx="1828801" cy="4171723"/>
            </a:xfrm>
            <a:prstGeom prst="rect">
              <a:avLst/>
            </a:prstGeom>
            <a:noFill/>
            <a:ln w="9525">
              <a:noFill/>
              <a:miter lim="800000"/>
              <a:headEnd/>
              <a:tailEnd/>
            </a:ln>
          </p:spPr>
        </p:pic>
        <p:sp>
          <p:nvSpPr>
            <p:cNvPr id="46" name="Rounded Rectangle 45"/>
            <p:cNvSpPr/>
            <p:nvPr/>
          </p:nvSpPr>
          <p:spPr>
            <a:xfrm>
              <a:off x="0" y="990600"/>
              <a:ext cx="1752600" cy="403860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2"/>
          <p:cNvGrpSpPr/>
          <p:nvPr/>
        </p:nvGrpSpPr>
        <p:grpSpPr>
          <a:xfrm rot="1020000">
            <a:off x="3550892" y="898417"/>
            <a:ext cx="2676129" cy="5173490"/>
            <a:chOff x="4118273" y="516048"/>
            <a:chExt cx="3725311" cy="7201771"/>
          </a:xfrm>
        </p:grpSpPr>
        <p:grpSp>
          <p:nvGrpSpPr>
            <p:cNvPr id="9" name="Group 5"/>
            <p:cNvGrpSpPr>
              <a:grpSpLocks noChangeAspect="1"/>
            </p:cNvGrpSpPr>
            <p:nvPr/>
          </p:nvGrpSpPr>
          <p:grpSpPr>
            <a:xfrm>
              <a:off x="4118273" y="520700"/>
              <a:ext cx="3725311" cy="7178040"/>
              <a:chOff x="4038600" y="685799"/>
              <a:chExt cx="3124200" cy="6019801"/>
            </a:xfrm>
          </p:grpSpPr>
          <p:sp>
            <p:nvSpPr>
              <p:cNvPr id="55" name="Freeform 2"/>
              <p:cNvSpPr/>
              <p:nvPr/>
            </p:nvSpPr>
            <p:spPr>
              <a:xfrm>
                <a:off x="4038601" y="685799"/>
                <a:ext cx="1905000" cy="1313121"/>
              </a:xfrm>
              <a:custGeom>
                <a:avLst/>
                <a:gdLst>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0 w 1935126"/>
                  <a:gd name="connsiteY12" fmla="*/ 276447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51391 w 1935126"/>
                  <a:gd name="connsiteY12" fmla="*/ 278219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54935 w 1883735"/>
                  <a:gd name="connsiteY14" fmla="*/ 584791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16442 w 1883735"/>
                  <a:gd name="connsiteY11" fmla="*/ 435935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57200 w 1883735"/>
                  <a:gd name="connsiteY10" fmla="*/ 354419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828800 w 1883735"/>
                  <a:gd name="connsiteY0" fmla="*/ 0 h 1313121"/>
                  <a:gd name="connsiteX1" fmla="*/ 310116 w 1883735"/>
                  <a:gd name="connsiteY1" fmla="*/ 69112 h 1313121"/>
                  <a:gd name="connsiteX2" fmla="*/ 533400 w 1883735"/>
                  <a:gd name="connsiteY2" fmla="*/ 152400 h 1313121"/>
                  <a:gd name="connsiteX3" fmla="*/ 533400 w 1883735"/>
                  <a:gd name="connsiteY3" fmla="*/ 304800 h 1313121"/>
                  <a:gd name="connsiteX4" fmla="*/ 609600 w 1883735"/>
                  <a:gd name="connsiteY4" fmla="*/ 457200 h 1313121"/>
                  <a:gd name="connsiteX5" fmla="*/ 609600 w 1883735"/>
                  <a:gd name="connsiteY5" fmla="*/ 685800 h 1313121"/>
                  <a:gd name="connsiteX6" fmla="*/ 533400 w 1883735"/>
                  <a:gd name="connsiteY6" fmla="*/ 685800 h 1313121"/>
                  <a:gd name="connsiteX7" fmla="*/ 533400 w 1883735"/>
                  <a:gd name="connsiteY7" fmla="*/ 609600 h 1313121"/>
                  <a:gd name="connsiteX8" fmla="*/ 533400 w 1883735"/>
                  <a:gd name="connsiteY8" fmla="*/ 609600 h 1313121"/>
                  <a:gd name="connsiteX9" fmla="*/ 533400 w 1883735"/>
                  <a:gd name="connsiteY9" fmla="*/ 457200 h 1313121"/>
                  <a:gd name="connsiteX10" fmla="*/ 457200 w 1883735"/>
                  <a:gd name="connsiteY10" fmla="*/ 381000 h 1313121"/>
                  <a:gd name="connsiteX11" fmla="*/ 457200 w 1883735"/>
                  <a:gd name="connsiteY11" fmla="*/ 381000 h 1313121"/>
                  <a:gd name="connsiteX12" fmla="*/ 278219 w 1883735"/>
                  <a:gd name="connsiteY12" fmla="*/ 398721 h 1313121"/>
                  <a:gd name="connsiteX13" fmla="*/ 0 w 1883735"/>
                  <a:gd name="connsiteY13" fmla="*/ 304800 h 1313121"/>
                  <a:gd name="connsiteX14" fmla="*/ 0 w 1883735"/>
                  <a:gd name="connsiteY14" fmla="*/ 381000 h 1313121"/>
                  <a:gd name="connsiteX15" fmla="*/ 76200 w 1883735"/>
                  <a:gd name="connsiteY15" fmla="*/ 533400 h 1313121"/>
                  <a:gd name="connsiteX16" fmla="*/ 152400 w 1883735"/>
                  <a:gd name="connsiteY16" fmla="*/ 914400 h 1313121"/>
                  <a:gd name="connsiteX17" fmla="*/ 152400 w 1883735"/>
                  <a:gd name="connsiteY17" fmla="*/ 1066800 h 1313121"/>
                  <a:gd name="connsiteX18" fmla="*/ 320749 w 1883735"/>
                  <a:gd name="connsiteY18" fmla="*/ 1089837 h 1313121"/>
                  <a:gd name="connsiteX19" fmla="*/ 384544 w 1883735"/>
                  <a:gd name="connsiteY19" fmla="*/ 1111102 h 1313121"/>
                  <a:gd name="connsiteX20" fmla="*/ 448340 w 1883735"/>
                  <a:gd name="connsiteY20" fmla="*/ 1196163 h 1313121"/>
                  <a:gd name="connsiteX21" fmla="*/ 458972 w 1883735"/>
                  <a:gd name="connsiteY21" fmla="*/ 1302488 h 1313121"/>
                  <a:gd name="connsiteX22" fmla="*/ 597195 w 1883735"/>
                  <a:gd name="connsiteY22" fmla="*/ 1313121 h 1313121"/>
                  <a:gd name="connsiteX23" fmla="*/ 660991 w 1883735"/>
                  <a:gd name="connsiteY23" fmla="*/ 1238693 h 1313121"/>
                  <a:gd name="connsiteX24" fmla="*/ 799214 w 1883735"/>
                  <a:gd name="connsiteY24" fmla="*/ 1259958 h 1313121"/>
                  <a:gd name="connsiteX25" fmla="*/ 884274 w 1883735"/>
                  <a:gd name="connsiteY25" fmla="*/ 1259958 h 1313121"/>
                  <a:gd name="connsiteX26" fmla="*/ 990600 w 1883735"/>
                  <a:gd name="connsiteY26" fmla="*/ 1217428 h 1313121"/>
                  <a:gd name="connsiteX27" fmla="*/ 1192619 w 1883735"/>
                  <a:gd name="connsiteY27" fmla="*/ 1185530 h 1313121"/>
                  <a:gd name="connsiteX28" fmla="*/ 1330842 w 1883735"/>
                  <a:gd name="connsiteY28" fmla="*/ 1132367 h 1313121"/>
                  <a:gd name="connsiteX29" fmla="*/ 1500963 w 1883735"/>
                  <a:gd name="connsiteY29" fmla="*/ 1100470 h 1313121"/>
                  <a:gd name="connsiteX30" fmla="*/ 1883735 w 1883735"/>
                  <a:gd name="connsiteY30" fmla="*/ 1079205 h 1313121"/>
                  <a:gd name="connsiteX31" fmla="*/ 1883735 w 1883735"/>
                  <a:gd name="connsiteY31" fmla="*/ 1079205 h 1313121"/>
                  <a:gd name="connsiteX32" fmla="*/ 1851837 w 1883735"/>
                  <a:gd name="connsiteY32" fmla="*/ 940981 h 1313121"/>
                  <a:gd name="connsiteX33" fmla="*/ 1828800 w 1883735"/>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883735 w 1905000"/>
                  <a:gd name="connsiteY31" fmla="*/ 1079205 h 1313121"/>
                  <a:gd name="connsiteX32" fmla="*/ 1905000 w 1905000"/>
                  <a:gd name="connsiteY32" fmla="*/ 990601 h 1313121"/>
                  <a:gd name="connsiteX33" fmla="*/ 1828800 w 1905000"/>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904999 w 1905000"/>
                  <a:gd name="connsiteY31" fmla="*/ 1066801 h 1313121"/>
                  <a:gd name="connsiteX32" fmla="*/ 1905000 w 1905000"/>
                  <a:gd name="connsiteY32" fmla="*/ 990601 h 1313121"/>
                  <a:gd name="connsiteX33" fmla="*/ 1828800 w 1905000"/>
                  <a:gd name="connsiteY33" fmla="*/ 0 h 131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5000" h="1313121">
                    <a:moveTo>
                      <a:pt x="1828800" y="0"/>
                    </a:moveTo>
                    <a:lnTo>
                      <a:pt x="310116" y="69112"/>
                    </a:lnTo>
                    <a:lnTo>
                      <a:pt x="533400" y="152400"/>
                    </a:lnTo>
                    <a:cubicBezTo>
                      <a:pt x="533400" y="203200"/>
                      <a:pt x="520700" y="254000"/>
                      <a:pt x="533400" y="304800"/>
                    </a:cubicBezTo>
                    <a:cubicBezTo>
                      <a:pt x="546100" y="355600"/>
                      <a:pt x="584200" y="406400"/>
                      <a:pt x="609600" y="457200"/>
                    </a:cubicBezTo>
                    <a:lnTo>
                      <a:pt x="609600" y="685800"/>
                    </a:lnTo>
                    <a:lnTo>
                      <a:pt x="533400" y="685800"/>
                    </a:lnTo>
                    <a:lnTo>
                      <a:pt x="533400" y="609600"/>
                    </a:lnTo>
                    <a:lnTo>
                      <a:pt x="533400" y="609600"/>
                    </a:lnTo>
                    <a:lnTo>
                      <a:pt x="533400" y="457200"/>
                    </a:lnTo>
                    <a:lnTo>
                      <a:pt x="457200" y="381000"/>
                    </a:lnTo>
                    <a:lnTo>
                      <a:pt x="457200" y="381000"/>
                    </a:lnTo>
                    <a:lnTo>
                      <a:pt x="278219" y="398721"/>
                    </a:lnTo>
                    <a:lnTo>
                      <a:pt x="0" y="304800"/>
                    </a:lnTo>
                    <a:lnTo>
                      <a:pt x="0" y="381000"/>
                    </a:lnTo>
                    <a:lnTo>
                      <a:pt x="76200" y="533400"/>
                    </a:lnTo>
                    <a:lnTo>
                      <a:pt x="152400" y="914400"/>
                    </a:lnTo>
                    <a:cubicBezTo>
                      <a:pt x="151809" y="976423"/>
                      <a:pt x="152991" y="1004777"/>
                      <a:pt x="152400" y="1066800"/>
                    </a:cubicBezTo>
                    <a:lnTo>
                      <a:pt x="320749" y="1089837"/>
                    </a:lnTo>
                    <a:lnTo>
                      <a:pt x="384544" y="1111102"/>
                    </a:lnTo>
                    <a:lnTo>
                      <a:pt x="448340" y="1196163"/>
                    </a:lnTo>
                    <a:lnTo>
                      <a:pt x="458972" y="1302488"/>
                    </a:lnTo>
                    <a:lnTo>
                      <a:pt x="597195" y="1313121"/>
                    </a:lnTo>
                    <a:lnTo>
                      <a:pt x="660991" y="1238693"/>
                    </a:lnTo>
                    <a:lnTo>
                      <a:pt x="799214" y="1259958"/>
                    </a:lnTo>
                    <a:lnTo>
                      <a:pt x="884274" y="1259958"/>
                    </a:lnTo>
                    <a:lnTo>
                      <a:pt x="990600" y="1217428"/>
                    </a:lnTo>
                    <a:lnTo>
                      <a:pt x="1192619" y="1185530"/>
                    </a:lnTo>
                    <a:lnTo>
                      <a:pt x="1330842" y="1132367"/>
                    </a:lnTo>
                    <a:lnTo>
                      <a:pt x="1500963" y="1100470"/>
                    </a:lnTo>
                    <a:lnTo>
                      <a:pt x="1883735" y="1079205"/>
                    </a:lnTo>
                    <a:lnTo>
                      <a:pt x="1904999" y="1066801"/>
                    </a:lnTo>
                    <a:cubicBezTo>
                      <a:pt x="1904999" y="1041401"/>
                      <a:pt x="1905000" y="1016001"/>
                      <a:pt x="1905000" y="990601"/>
                    </a:cubicBezTo>
                    <a:lnTo>
                      <a:pt x="182880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55"/>
              <p:cNvSpPr/>
              <p:nvPr/>
            </p:nvSpPr>
            <p:spPr>
              <a:xfrm>
                <a:off x="4038600" y="1752599"/>
                <a:ext cx="2117651" cy="1523999"/>
              </a:xfrm>
              <a:custGeom>
                <a:avLst/>
                <a:gdLst>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16958 w 2041451"/>
                  <a:gd name="connsiteY17" fmla="*/ 552893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48787 w 2041451"/>
                  <a:gd name="connsiteY23" fmla="*/ 1451267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14207 w 2041451"/>
                  <a:gd name="connsiteY22" fmla="*/ 1451267 h 1520456"/>
                  <a:gd name="connsiteX23" fmla="*/ 1248787 w 2041451"/>
                  <a:gd name="connsiteY23" fmla="*/ 1451267 h 1520456"/>
                  <a:gd name="connsiteX24" fmla="*/ 1977656 w 2041451"/>
                  <a:gd name="connsiteY24" fmla="*/ 1435396 h 1520456"/>
                  <a:gd name="connsiteX0" fmla="*/ 1977656 w 2041451"/>
                  <a:gd name="connsiteY0" fmla="*/ 1435396 h 1451267"/>
                  <a:gd name="connsiteX1" fmla="*/ 1935126 w 2041451"/>
                  <a:gd name="connsiteY1" fmla="*/ 648586 h 1451267"/>
                  <a:gd name="connsiteX2" fmla="*/ 1871330 w 2041451"/>
                  <a:gd name="connsiteY2" fmla="*/ 520996 h 1451267"/>
                  <a:gd name="connsiteX3" fmla="*/ 1988288 w 2041451"/>
                  <a:gd name="connsiteY3" fmla="*/ 308344 h 1451267"/>
                  <a:gd name="connsiteX4" fmla="*/ 2041451 w 2041451"/>
                  <a:gd name="connsiteY4" fmla="*/ 106326 h 1451267"/>
                  <a:gd name="connsiteX5" fmla="*/ 1881963 w 2041451"/>
                  <a:gd name="connsiteY5" fmla="*/ 0 h 1451267"/>
                  <a:gd name="connsiteX6" fmla="*/ 1414130 w 2041451"/>
                  <a:gd name="connsiteY6" fmla="*/ 10633 h 1451267"/>
                  <a:gd name="connsiteX7" fmla="*/ 1063256 w 2041451"/>
                  <a:gd name="connsiteY7" fmla="*/ 127591 h 1451267"/>
                  <a:gd name="connsiteX8" fmla="*/ 903768 w 2041451"/>
                  <a:gd name="connsiteY8" fmla="*/ 170121 h 1451267"/>
                  <a:gd name="connsiteX9" fmla="*/ 680484 w 2041451"/>
                  <a:gd name="connsiteY9" fmla="*/ 148856 h 1451267"/>
                  <a:gd name="connsiteX10" fmla="*/ 616688 w 2041451"/>
                  <a:gd name="connsiteY10" fmla="*/ 223284 h 1451267"/>
                  <a:gd name="connsiteX11" fmla="*/ 404037 w 2041451"/>
                  <a:gd name="connsiteY11" fmla="*/ 202019 h 1451267"/>
                  <a:gd name="connsiteX12" fmla="*/ 435935 w 2041451"/>
                  <a:gd name="connsiteY12" fmla="*/ 106326 h 1451267"/>
                  <a:gd name="connsiteX13" fmla="*/ 361507 w 2041451"/>
                  <a:gd name="connsiteY13" fmla="*/ 0 h 1451267"/>
                  <a:gd name="connsiteX14" fmla="*/ 180754 w 2041451"/>
                  <a:gd name="connsiteY14" fmla="*/ 21265 h 1451267"/>
                  <a:gd name="connsiteX15" fmla="*/ 180754 w 2041451"/>
                  <a:gd name="connsiteY15" fmla="*/ 21265 h 1451267"/>
                  <a:gd name="connsiteX16" fmla="*/ 180754 w 2041451"/>
                  <a:gd name="connsiteY16" fmla="*/ 191386 h 1451267"/>
                  <a:gd name="connsiteX17" fmla="*/ 146916 w 2041451"/>
                  <a:gd name="connsiteY17" fmla="*/ 507944 h 1451267"/>
                  <a:gd name="connsiteX18" fmla="*/ 73458 w 2041451"/>
                  <a:gd name="connsiteY18" fmla="*/ 943324 h 1451267"/>
                  <a:gd name="connsiteX19" fmla="*/ 31898 w 2041451"/>
                  <a:gd name="connsiteY19" fmla="*/ 1105786 h 1451267"/>
                  <a:gd name="connsiteX20" fmla="*/ 0 w 2041451"/>
                  <a:gd name="connsiteY20" fmla="*/ 1212112 h 1451267"/>
                  <a:gd name="connsiteX21" fmla="*/ 73458 w 2041451"/>
                  <a:gd name="connsiteY21" fmla="*/ 1451267 h 1451267"/>
                  <a:gd name="connsiteX22" fmla="*/ 514207 w 2041451"/>
                  <a:gd name="connsiteY22" fmla="*/ 1451267 h 1451267"/>
                  <a:gd name="connsiteX23" fmla="*/ 1248787 w 2041451"/>
                  <a:gd name="connsiteY23" fmla="*/ 1451267 h 1451267"/>
                  <a:gd name="connsiteX24" fmla="*/ 1977656 w 2041451"/>
                  <a:gd name="connsiteY24" fmla="*/ 1435396 h 14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1451" h="1451267">
                    <a:moveTo>
                      <a:pt x="1977656" y="1435396"/>
                    </a:moveTo>
                    <a:lnTo>
                      <a:pt x="1935126" y="648586"/>
                    </a:lnTo>
                    <a:lnTo>
                      <a:pt x="1871330" y="520996"/>
                    </a:lnTo>
                    <a:lnTo>
                      <a:pt x="1988288" y="308344"/>
                    </a:lnTo>
                    <a:lnTo>
                      <a:pt x="2041451" y="106326"/>
                    </a:lnTo>
                    <a:lnTo>
                      <a:pt x="1881963" y="0"/>
                    </a:lnTo>
                    <a:lnTo>
                      <a:pt x="1414130" y="10633"/>
                    </a:lnTo>
                    <a:lnTo>
                      <a:pt x="1063256" y="127591"/>
                    </a:lnTo>
                    <a:lnTo>
                      <a:pt x="903768" y="170121"/>
                    </a:lnTo>
                    <a:lnTo>
                      <a:pt x="680484" y="148856"/>
                    </a:lnTo>
                    <a:lnTo>
                      <a:pt x="616688" y="223284"/>
                    </a:lnTo>
                    <a:lnTo>
                      <a:pt x="404037" y="202019"/>
                    </a:lnTo>
                    <a:lnTo>
                      <a:pt x="435935" y="106326"/>
                    </a:lnTo>
                    <a:lnTo>
                      <a:pt x="361507" y="0"/>
                    </a:lnTo>
                    <a:lnTo>
                      <a:pt x="180754" y="21265"/>
                    </a:lnTo>
                    <a:lnTo>
                      <a:pt x="180754" y="21265"/>
                    </a:lnTo>
                    <a:lnTo>
                      <a:pt x="180754" y="191386"/>
                    </a:lnTo>
                    <a:lnTo>
                      <a:pt x="146916" y="507944"/>
                    </a:lnTo>
                    <a:lnTo>
                      <a:pt x="73458" y="943324"/>
                    </a:lnTo>
                    <a:lnTo>
                      <a:pt x="31898" y="1105786"/>
                    </a:lnTo>
                    <a:lnTo>
                      <a:pt x="0" y="1212112"/>
                    </a:lnTo>
                    <a:lnTo>
                      <a:pt x="73458" y="1451267"/>
                    </a:lnTo>
                    <a:lnTo>
                      <a:pt x="514207" y="1451267"/>
                    </a:lnTo>
                    <a:lnTo>
                      <a:pt x="1248787" y="1451267"/>
                    </a:lnTo>
                    <a:lnTo>
                      <a:pt x="1977656" y="1435396"/>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56"/>
              <p:cNvSpPr/>
              <p:nvPr/>
            </p:nvSpPr>
            <p:spPr>
              <a:xfrm>
                <a:off x="4082902" y="3285460"/>
                <a:ext cx="3079898" cy="3420140"/>
              </a:xfrm>
              <a:custGeom>
                <a:avLst/>
                <a:gdLst>
                  <a:gd name="connsiteX0" fmla="*/ 1148317 w 2998382"/>
                  <a:gd name="connsiteY0" fmla="*/ 10633 h 3338624"/>
                  <a:gd name="connsiteX1" fmla="*/ 21265 w 2998382"/>
                  <a:gd name="connsiteY1" fmla="*/ 0 h 3338624"/>
                  <a:gd name="connsiteX2" fmla="*/ 42531 w 2998382"/>
                  <a:gd name="connsiteY2" fmla="*/ 127591 h 3338624"/>
                  <a:gd name="connsiteX3" fmla="*/ 74428 w 2998382"/>
                  <a:gd name="connsiteY3" fmla="*/ 212652 h 3338624"/>
                  <a:gd name="connsiteX4" fmla="*/ 31898 w 2998382"/>
                  <a:gd name="connsiteY4" fmla="*/ 393405 h 3338624"/>
                  <a:gd name="connsiteX5" fmla="*/ 0 w 2998382"/>
                  <a:gd name="connsiteY5" fmla="*/ 531628 h 3338624"/>
                  <a:gd name="connsiteX6" fmla="*/ 0 w 2998382"/>
                  <a:gd name="connsiteY6" fmla="*/ 606056 h 3338624"/>
                  <a:gd name="connsiteX7" fmla="*/ 85061 w 2998382"/>
                  <a:gd name="connsiteY7" fmla="*/ 723014 h 3338624"/>
                  <a:gd name="connsiteX8" fmla="*/ 180754 w 2998382"/>
                  <a:gd name="connsiteY8" fmla="*/ 850605 h 3338624"/>
                  <a:gd name="connsiteX9" fmla="*/ 148856 w 2998382"/>
                  <a:gd name="connsiteY9" fmla="*/ 946298 h 3338624"/>
                  <a:gd name="connsiteX10" fmla="*/ 170121 w 2998382"/>
                  <a:gd name="connsiteY10" fmla="*/ 1127052 h 3338624"/>
                  <a:gd name="connsiteX11" fmla="*/ 329610 w 2998382"/>
                  <a:gd name="connsiteY11" fmla="*/ 1318438 h 3338624"/>
                  <a:gd name="connsiteX12" fmla="*/ 489098 w 2998382"/>
                  <a:gd name="connsiteY12" fmla="*/ 1520456 h 3338624"/>
                  <a:gd name="connsiteX13" fmla="*/ 542261 w 2998382"/>
                  <a:gd name="connsiteY13" fmla="*/ 1382233 h 3338624"/>
                  <a:gd name="connsiteX14" fmla="*/ 627321 w 2998382"/>
                  <a:gd name="connsiteY14" fmla="*/ 1403498 h 3338624"/>
                  <a:gd name="connsiteX15" fmla="*/ 680484 w 2998382"/>
                  <a:gd name="connsiteY15" fmla="*/ 1435396 h 3338624"/>
                  <a:gd name="connsiteX16" fmla="*/ 574158 w 2998382"/>
                  <a:gd name="connsiteY16" fmla="*/ 1446028 h 3338624"/>
                  <a:gd name="connsiteX17" fmla="*/ 595424 w 2998382"/>
                  <a:gd name="connsiteY17" fmla="*/ 1531089 h 3338624"/>
                  <a:gd name="connsiteX18" fmla="*/ 595424 w 2998382"/>
                  <a:gd name="connsiteY18" fmla="*/ 1531089 h 3338624"/>
                  <a:gd name="connsiteX19" fmla="*/ 542261 w 2998382"/>
                  <a:gd name="connsiteY19" fmla="*/ 1584252 h 3338624"/>
                  <a:gd name="connsiteX20" fmla="*/ 542261 w 2998382"/>
                  <a:gd name="connsiteY20" fmla="*/ 1584252 h 3338624"/>
                  <a:gd name="connsiteX21" fmla="*/ 552893 w 2998382"/>
                  <a:gd name="connsiteY21" fmla="*/ 1796903 h 3338624"/>
                  <a:gd name="connsiteX22" fmla="*/ 701749 w 2998382"/>
                  <a:gd name="connsiteY22" fmla="*/ 1828800 h 3338624"/>
                  <a:gd name="connsiteX23" fmla="*/ 733647 w 2998382"/>
                  <a:gd name="connsiteY23" fmla="*/ 1892596 h 3338624"/>
                  <a:gd name="connsiteX24" fmla="*/ 691117 w 2998382"/>
                  <a:gd name="connsiteY24" fmla="*/ 1998921 h 3338624"/>
                  <a:gd name="connsiteX25" fmla="*/ 829340 w 2998382"/>
                  <a:gd name="connsiteY25" fmla="*/ 2190307 h 3338624"/>
                  <a:gd name="connsiteX26" fmla="*/ 1031358 w 2998382"/>
                  <a:gd name="connsiteY26" fmla="*/ 2424224 h 3338624"/>
                  <a:gd name="connsiteX27" fmla="*/ 1095154 w 2998382"/>
                  <a:gd name="connsiteY27" fmla="*/ 2530549 h 3338624"/>
                  <a:gd name="connsiteX28" fmla="*/ 1073889 w 2998382"/>
                  <a:gd name="connsiteY28" fmla="*/ 2658140 h 3338624"/>
                  <a:gd name="connsiteX29" fmla="*/ 1158949 w 2998382"/>
                  <a:gd name="connsiteY29" fmla="*/ 2711303 h 3338624"/>
                  <a:gd name="connsiteX30" fmla="*/ 1403498 w 2998382"/>
                  <a:gd name="connsiteY30" fmla="*/ 2721935 h 3338624"/>
                  <a:gd name="connsiteX31" fmla="*/ 1509824 w 2998382"/>
                  <a:gd name="connsiteY31" fmla="*/ 2785731 h 3338624"/>
                  <a:gd name="connsiteX32" fmla="*/ 1626782 w 2998382"/>
                  <a:gd name="connsiteY32" fmla="*/ 2870791 h 3338624"/>
                  <a:gd name="connsiteX33" fmla="*/ 1722475 w 2998382"/>
                  <a:gd name="connsiteY33" fmla="*/ 2849526 h 3338624"/>
                  <a:gd name="connsiteX34" fmla="*/ 1754372 w 2998382"/>
                  <a:gd name="connsiteY34" fmla="*/ 2966484 h 3338624"/>
                  <a:gd name="connsiteX35" fmla="*/ 1850065 w 2998382"/>
                  <a:gd name="connsiteY35" fmla="*/ 2945219 h 3338624"/>
                  <a:gd name="connsiteX36" fmla="*/ 2030819 w 2998382"/>
                  <a:gd name="connsiteY36" fmla="*/ 3072810 h 3338624"/>
                  <a:gd name="connsiteX37" fmla="*/ 2094614 w 2998382"/>
                  <a:gd name="connsiteY37" fmla="*/ 3168503 h 3338624"/>
                  <a:gd name="connsiteX38" fmla="*/ 2179675 w 2998382"/>
                  <a:gd name="connsiteY38" fmla="*/ 3338624 h 3338624"/>
                  <a:gd name="connsiteX39" fmla="*/ 2902689 w 2998382"/>
                  <a:gd name="connsiteY39" fmla="*/ 3221666 h 3338624"/>
                  <a:gd name="connsiteX40" fmla="*/ 2955851 w 2998382"/>
                  <a:gd name="connsiteY40" fmla="*/ 3168503 h 3338624"/>
                  <a:gd name="connsiteX41" fmla="*/ 2934586 w 2998382"/>
                  <a:gd name="connsiteY41" fmla="*/ 3104707 h 3338624"/>
                  <a:gd name="connsiteX42" fmla="*/ 2934586 w 2998382"/>
                  <a:gd name="connsiteY42" fmla="*/ 3104707 h 3338624"/>
                  <a:gd name="connsiteX43" fmla="*/ 2870791 w 2998382"/>
                  <a:gd name="connsiteY43" fmla="*/ 2966484 h 3338624"/>
                  <a:gd name="connsiteX44" fmla="*/ 2923954 w 2998382"/>
                  <a:gd name="connsiteY44" fmla="*/ 2902689 h 3338624"/>
                  <a:gd name="connsiteX45" fmla="*/ 2913321 w 2998382"/>
                  <a:gd name="connsiteY45" fmla="*/ 2743200 h 3338624"/>
                  <a:gd name="connsiteX46" fmla="*/ 2998382 w 2998382"/>
                  <a:gd name="connsiteY46" fmla="*/ 2636875 h 3338624"/>
                  <a:gd name="connsiteX47" fmla="*/ 2934586 w 2998382"/>
                  <a:gd name="connsiteY47" fmla="*/ 2562447 h 3338624"/>
                  <a:gd name="connsiteX48" fmla="*/ 2892056 w 2998382"/>
                  <a:gd name="connsiteY48" fmla="*/ 2488019 h 3338624"/>
                  <a:gd name="connsiteX49" fmla="*/ 2796363 w 2998382"/>
                  <a:gd name="connsiteY49" fmla="*/ 2371061 h 3338624"/>
                  <a:gd name="connsiteX50" fmla="*/ 1190847 w 2998382"/>
                  <a:gd name="connsiteY50" fmla="*/ 1084521 h 3338624"/>
                  <a:gd name="connsiteX51" fmla="*/ 1148317 w 2998382"/>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65298 w 3079898"/>
                  <a:gd name="connsiteY21" fmla="*/ 1702180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79898" h="3338624">
                    <a:moveTo>
                      <a:pt x="1148317" y="10633"/>
                    </a:moveTo>
                    <a:lnTo>
                      <a:pt x="21265" y="0"/>
                    </a:lnTo>
                    <a:lnTo>
                      <a:pt x="42531" y="127591"/>
                    </a:lnTo>
                    <a:lnTo>
                      <a:pt x="74428" y="212652"/>
                    </a:lnTo>
                    <a:lnTo>
                      <a:pt x="31898" y="393405"/>
                    </a:lnTo>
                    <a:lnTo>
                      <a:pt x="0" y="531628"/>
                    </a:lnTo>
                    <a:lnTo>
                      <a:pt x="0" y="606056"/>
                    </a:lnTo>
                    <a:lnTo>
                      <a:pt x="85061" y="723014"/>
                    </a:lnTo>
                    <a:lnTo>
                      <a:pt x="180754" y="850605"/>
                    </a:lnTo>
                    <a:lnTo>
                      <a:pt x="148856" y="946298"/>
                    </a:lnTo>
                    <a:lnTo>
                      <a:pt x="170121" y="1127052"/>
                    </a:lnTo>
                    <a:lnTo>
                      <a:pt x="329610" y="1318438"/>
                    </a:lnTo>
                    <a:lnTo>
                      <a:pt x="489098" y="1520456"/>
                    </a:lnTo>
                    <a:lnTo>
                      <a:pt x="542261" y="1382233"/>
                    </a:lnTo>
                    <a:lnTo>
                      <a:pt x="627321" y="1403498"/>
                    </a:lnTo>
                    <a:lnTo>
                      <a:pt x="680484" y="1435396"/>
                    </a:lnTo>
                    <a:lnTo>
                      <a:pt x="574158" y="1446028"/>
                    </a:lnTo>
                    <a:lnTo>
                      <a:pt x="595424" y="1531089"/>
                    </a:lnTo>
                    <a:lnTo>
                      <a:pt x="595424" y="1531089"/>
                    </a:lnTo>
                    <a:lnTo>
                      <a:pt x="542261" y="1584252"/>
                    </a:lnTo>
                    <a:lnTo>
                      <a:pt x="542261" y="1584252"/>
                    </a:lnTo>
                    <a:lnTo>
                      <a:pt x="565298" y="1702180"/>
                    </a:lnTo>
                    <a:lnTo>
                      <a:pt x="701749" y="1828800"/>
                    </a:lnTo>
                    <a:lnTo>
                      <a:pt x="733647" y="1892596"/>
                    </a:lnTo>
                    <a:lnTo>
                      <a:pt x="691117" y="1998921"/>
                    </a:lnTo>
                    <a:lnTo>
                      <a:pt x="829340" y="2190307"/>
                    </a:lnTo>
                    <a:lnTo>
                      <a:pt x="1031358" y="2424224"/>
                    </a:lnTo>
                    <a:lnTo>
                      <a:pt x="1098698" y="2446018"/>
                    </a:lnTo>
                    <a:lnTo>
                      <a:pt x="1073889" y="2658140"/>
                    </a:lnTo>
                    <a:lnTo>
                      <a:pt x="1174898" y="2669169"/>
                    </a:lnTo>
                    <a:lnTo>
                      <a:pt x="1403498" y="2669169"/>
                    </a:lnTo>
                    <a:lnTo>
                      <a:pt x="1555898" y="2817937"/>
                    </a:lnTo>
                    <a:lnTo>
                      <a:pt x="1632098" y="2817937"/>
                    </a:lnTo>
                    <a:lnTo>
                      <a:pt x="1708298" y="2817937"/>
                    </a:lnTo>
                    <a:lnTo>
                      <a:pt x="1784498" y="2892321"/>
                    </a:lnTo>
                    <a:lnTo>
                      <a:pt x="1860698" y="2892321"/>
                    </a:lnTo>
                    <a:lnTo>
                      <a:pt x="2013098" y="3041089"/>
                    </a:lnTo>
                    <a:lnTo>
                      <a:pt x="2089298" y="3115472"/>
                    </a:lnTo>
                    <a:lnTo>
                      <a:pt x="2179675" y="3338624"/>
                    </a:lnTo>
                    <a:lnTo>
                      <a:pt x="2902689" y="3221666"/>
                    </a:lnTo>
                    <a:lnTo>
                      <a:pt x="3003698" y="3115472"/>
                    </a:lnTo>
                    <a:lnTo>
                      <a:pt x="2934586" y="3104707"/>
                    </a:lnTo>
                    <a:lnTo>
                      <a:pt x="2934586" y="3104707"/>
                    </a:lnTo>
                    <a:lnTo>
                      <a:pt x="2927498" y="2966705"/>
                    </a:lnTo>
                    <a:lnTo>
                      <a:pt x="2927498" y="2966705"/>
                    </a:lnTo>
                    <a:cubicBezTo>
                      <a:pt x="2928679" y="2913660"/>
                      <a:pt x="2926317" y="2796598"/>
                      <a:pt x="2927498" y="2743553"/>
                    </a:cubicBezTo>
                    <a:lnTo>
                      <a:pt x="3079898" y="2594786"/>
                    </a:lnTo>
                    <a:lnTo>
                      <a:pt x="2927498" y="2520402"/>
                    </a:lnTo>
                    <a:lnTo>
                      <a:pt x="2927498" y="2446018"/>
                    </a:lnTo>
                    <a:lnTo>
                      <a:pt x="2851298" y="2371634"/>
                    </a:lnTo>
                    <a:lnTo>
                      <a:pt x="1174898" y="1032725"/>
                    </a:lnTo>
                    <a:lnTo>
                      <a:pt x="1148317" y="10633"/>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Freeform 4"/>
            <p:cNvSpPr/>
            <p:nvPr/>
          </p:nvSpPr>
          <p:spPr>
            <a:xfrm>
              <a:off x="4563165" y="624202"/>
              <a:ext cx="1855960" cy="6183518"/>
            </a:xfrm>
            <a:custGeom>
              <a:avLst/>
              <a:gdLst>
                <a:gd name="connsiteX0" fmla="*/ 1013989 w 1855961"/>
                <a:gd name="connsiteY0" fmla="*/ 0 h 6183517"/>
                <a:gd name="connsiteX1" fmla="*/ 271604 w 1855961"/>
                <a:gd name="connsiteY1" fmla="*/ 18107 h 6183517"/>
                <a:gd name="connsiteX2" fmla="*/ 271604 w 1855961"/>
                <a:gd name="connsiteY2" fmla="*/ 153909 h 6183517"/>
                <a:gd name="connsiteX3" fmla="*/ 325925 w 1855961"/>
                <a:gd name="connsiteY3" fmla="*/ 289711 h 6183517"/>
                <a:gd name="connsiteX4" fmla="*/ 416460 w 1855961"/>
                <a:gd name="connsiteY4" fmla="*/ 470781 h 6183517"/>
                <a:gd name="connsiteX5" fmla="*/ 416460 w 1855961"/>
                <a:gd name="connsiteY5" fmla="*/ 651850 h 6183517"/>
                <a:gd name="connsiteX6" fmla="*/ 362139 w 1855961"/>
                <a:gd name="connsiteY6" fmla="*/ 679010 h 6183517"/>
                <a:gd name="connsiteX7" fmla="*/ 389299 w 1855961"/>
                <a:gd name="connsiteY7" fmla="*/ 715224 h 6183517"/>
                <a:gd name="connsiteX8" fmla="*/ 362139 w 1855961"/>
                <a:gd name="connsiteY8" fmla="*/ 869133 h 6183517"/>
                <a:gd name="connsiteX9" fmla="*/ 316872 w 1855961"/>
                <a:gd name="connsiteY9" fmla="*/ 914400 h 6183517"/>
                <a:gd name="connsiteX10" fmla="*/ 307818 w 1855961"/>
                <a:gd name="connsiteY10" fmla="*/ 968721 h 6183517"/>
                <a:gd name="connsiteX11" fmla="*/ 126749 w 1855961"/>
                <a:gd name="connsiteY11" fmla="*/ 995882 h 6183517"/>
                <a:gd name="connsiteX12" fmla="*/ 126749 w 1855961"/>
                <a:gd name="connsiteY12" fmla="*/ 995882 h 6183517"/>
                <a:gd name="connsiteX13" fmla="*/ 199177 w 1855961"/>
                <a:gd name="connsiteY13" fmla="*/ 1122630 h 6183517"/>
                <a:gd name="connsiteX14" fmla="*/ 226337 w 1855961"/>
                <a:gd name="connsiteY14" fmla="*/ 1321806 h 6183517"/>
                <a:gd name="connsiteX15" fmla="*/ 253497 w 1855961"/>
                <a:gd name="connsiteY15" fmla="*/ 1439501 h 6183517"/>
                <a:gd name="connsiteX16" fmla="*/ 235391 w 1855961"/>
                <a:gd name="connsiteY16" fmla="*/ 1566250 h 6183517"/>
                <a:gd name="connsiteX17" fmla="*/ 126749 w 1855961"/>
                <a:gd name="connsiteY17" fmla="*/ 1810693 h 6183517"/>
                <a:gd name="connsiteX18" fmla="*/ 72428 w 1855961"/>
                <a:gd name="connsiteY18" fmla="*/ 2046084 h 6183517"/>
                <a:gd name="connsiteX19" fmla="*/ 0 w 1855961"/>
                <a:gd name="connsiteY19" fmla="*/ 2317688 h 6183517"/>
                <a:gd name="connsiteX20" fmla="*/ 54321 w 1855961"/>
                <a:gd name="connsiteY20" fmla="*/ 2525917 h 6183517"/>
                <a:gd name="connsiteX21" fmla="*/ 117696 w 1855961"/>
                <a:gd name="connsiteY21" fmla="*/ 2652666 h 6183517"/>
                <a:gd name="connsiteX22" fmla="*/ 108642 w 1855961"/>
                <a:gd name="connsiteY22" fmla="*/ 2770361 h 6183517"/>
                <a:gd name="connsiteX23" fmla="*/ 72428 w 1855961"/>
                <a:gd name="connsiteY23" fmla="*/ 2869949 h 6183517"/>
                <a:gd name="connsiteX24" fmla="*/ 108642 w 1855961"/>
                <a:gd name="connsiteY24" fmla="*/ 2906163 h 6183517"/>
                <a:gd name="connsiteX25" fmla="*/ 181070 w 1855961"/>
                <a:gd name="connsiteY25" fmla="*/ 3051018 h 6183517"/>
                <a:gd name="connsiteX26" fmla="*/ 217284 w 1855961"/>
                <a:gd name="connsiteY26" fmla="*/ 3232088 h 6183517"/>
                <a:gd name="connsiteX27" fmla="*/ 253497 w 1855961"/>
                <a:gd name="connsiteY27" fmla="*/ 3349783 h 6183517"/>
                <a:gd name="connsiteX28" fmla="*/ 398353 w 1855961"/>
                <a:gd name="connsiteY28" fmla="*/ 3431264 h 6183517"/>
                <a:gd name="connsiteX29" fmla="*/ 362139 w 1855961"/>
                <a:gd name="connsiteY29" fmla="*/ 3530852 h 6183517"/>
                <a:gd name="connsiteX30" fmla="*/ 362139 w 1855961"/>
                <a:gd name="connsiteY30" fmla="*/ 3757189 h 6183517"/>
                <a:gd name="connsiteX31" fmla="*/ 398353 w 1855961"/>
                <a:gd name="connsiteY31" fmla="*/ 3920151 h 6183517"/>
                <a:gd name="connsiteX32" fmla="*/ 479834 w 1855961"/>
                <a:gd name="connsiteY32" fmla="*/ 4083113 h 6183517"/>
                <a:gd name="connsiteX33" fmla="*/ 606583 w 1855961"/>
                <a:gd name="connsiteY33" fmla="*/ 4209862 h 6183517"/>
                <a:gd name="connsiteX34" fmla="*/ 688064 w 1855961"/>
                <a:gd name="connsiteY34" fmla="*/ 4463359 h 6183517"/>
                <a:gd name="connsiteX35" fmla="*/ 751438 w 1855961"/>
                <a:gd name="connsiteY35" fmla="*/ 4680642 h 6183517"/>
                <a:gd name="connsiteX36" fmla="*/ 769545 w 1855961"/>
                <a:gd name="connsiteY36" fmla="*/ 4816444 h 6183517"/>
                <a:gd name="connsiteX37" fmla="*/ 968721 w 1855961"/>
                <a:gd name="connsiteY37" fmla="*/ 4934139 h 6183517"/>
                <a:gd name="connsiteX38" fmla="*/ 1059256 w 1855961"/>
                <a:gd name="connsiteY38" fmla="*/ 5069941 h 6183517"/>
                <a:gd name="connsiteX39" fmla="*/ 1195058 w 1855961"/>
                <a:gd name="connsiteY39" fmla="*/ 5251010 h 6183517"/>
                <a:gd name="connsiteX40" fmla="*/ 1321806 w 1855961"/>
                <a:gd name="connsiteY40" fmla="*/ 5323438 h 6183517"/>
                <a:gd name="connsiteX41" fmla="*/ 1394234 w 1855961"/>
                <a:gd name="connsiteY41" fmla="*/ 5432080 h 6183517"/>
                <a:gd name="connsiteX42" fmla="*/ 1466662 w 1855961"/>
                <a:gd name="connsiteY42" fmla="*/ 5549775 h 6183517"/>
                <a:gd name="connsiteX43" fmla="*/ 1457608 w 1855961"/>
                <a:gd name="connsiteY43" fmla="*/ 5739897 h 6183517"/>
                <a:gd name="connsiteX44" fmla="*/ 1448555 w 1855961"/>
                <a:gd name="connsiteY44" fmla="*/ 5839486 h 6183517"/>
                <a:gd name="connsiteX45" fmla="*/ 1557197 w 1855961"/>
                <a:gd name="connsiteY45" fmla="*/ 5875699 h 6183517"/>
                <a:gd name="connsiteX46" fmla="*/ 1566250 w 1855961"/>
                <a:gd name="connsiteY46" fmla="*/ 6038662 h 6183517"/>
                <a:gd name="connsiteX47" fmla="*/ 1584357 w 1855961"/>
                <a:gd name="connsiteY47" fmla="*/ 6056769 h 6183517"/>
                <a:gd name="connsiteX48" fmla="*/ 1584357 w 1855961"/>
                <a:gd name="connsiteY48" fmla="*/ 6102036 h 6183517"/>
                <a:gd name="connsiteX49" fmla="*/ 1511929 w 1855961"/>
                <a:gd name="connsiteY49" fmla="*/ 6102036 h 6183517"/>
                <a:gd name="connsiteX50" fmla="*/ 1511929 w 1855961"/>
                <a:gd name="connsiteY50" fmla="*/ 6138250 h 6183517"/>
                <a:gd name="connsiteX51" fmla="*/ 1566250 w 1855961"/>
                <a:gd name="connsiteY51" fmla="*/ 6183517 h 6183517"/>
                <a:gd name="connsiteX52" fmla="*/ 1647731 w 1855961"/>
                <a:gd name="connsiteY52" fmla="*/ 6147303 h 6183517"/>
                <a:gd name="connsiteX53" fmla="*/ 1819747 w 1855961"/>
                <a:gd name="connsiteY53" fmla="*/ 5984341 h 6183517"/>
                <a:gd name="connsiteX54" fmla="*/ 1810694 w 1855961"/>
                <a:gd name="connsiteY54" fmla="*/ 5884753 h 6183517"/>
                <a:gd name="connsiteX55" fmla="*/ 1855961 w 1855961"/>
                <a:gd name="connsiteY55" fmla="*/ 5748951 h 6183517"/>
                <a:gd name="connsiteX56" fmla="*/ 1810694 w 1855961"/>
                <a:gd name="connsiteY56" fmla="*/ 5613149 h 6183517"/>
                <a:gd name="connsiteX57" fmla="*/ 1729212 w 1855961"/>
                <a:gd name="connsiteY57" fmla="*/ 5368705 h 6183517"/>
                <a:gd name="connsiteX58" fmla="*/ 1674892 w 1855961"/>
                <a:gd name="connsiteY58" fmla="*/ 5178583 h 6183517"/>
                <a:gd name="connsiteX59" fmla="*/ 1584357 w 1855961"/>
                <a:gd name="connsiteY59" fmla="*/ 5042781 h 6183517"/>
                <a:gd name="connsiteX60" fmla="*/ 1466662 w 1855961"/>
                <a:gd name="connsiteY60" fmla="*/ 4925086 h 6183517"/>
                <a:gd name="connsiteX61" fmla="*/ 1412341 w 1855961"/>
                <a:gd name="connsiteY61" fmla="*/ 4897925 h 6183517"/>
                <a:gd name="connsiteX62" fmla="*/ 1385181 w 1855961"/>
                <a:gd name="connsiteY62" fmla="*/ 4680642 h 6183517"/>
                <a:gd name="connsiteX63" fmla="*/ 1394234 w 1855961"/>
                <a:gd name="connsiteY63" fmla="*/ 4590107 h 6183517"/>
                <a:gd name="connsiteX64" fmla="*/ 1303699 w 1855961"/>
                <a:gd name="connsiteY64" fmla="*/ 4581054 h 6183517"/>
                <a:gd name="connsiteX65" fmla="*/ 1167897 w 1855961"/>
                <a:gd name="connsiteY65" fmla="*/ 4436198 h 6183517"/>
                <a:gd name="connsiteX66" fmla="*/ 1140737 w 1855961"/>
                <a:gd name="connsiteY66" fmla="*/ 4237022 h 6183517"/>
                <a:gd name="connsiteX67" fmla="*/ 1122630 w 1855961"/>
                <a:gd name="connsiteY67" fmla="*/ 4146488 h 6183517"/>
                <a:gd name="connsiteX68" fmla="*/ 1059256 w 1855961"/>
                <a:gd name="connsiteY68" fmla="*/ 4074060 h 6183517"/>
                <a:gd name="connsiteX69" fmla="*/ 1032096 w 1855961"/>
                <a:gd name="connsiteY69" fmla="*/ 3956365 h 6183517"/>
                <a:gd name="connsiteX70" fmla="*/ 841973 w 1855961"/>
                <a:gd name="connsiteY70" fmla="*/ 3811509 h 6183517"/>
                <a:gd name="connsiteX71" fmla="*/ 706171 w 1855961"/>
                <a:gd name="connsiteY71" fmla="*/ 3793402 h 6183517"/>
                <a:gd name="connsiteX72" fmla="*/ 633743 w 1855961"/>
                <a:gd name="connsiteY72" fmla="*/ 3648547 h 6183517"/>
                <a:gd name="connsiteX73" fmla="*/ 633743 w 1855961"/>
                <a:gd name="connsiteY73" fmla="*/ 3530852 h 6183517"/>
                <a:gd name="connsiteX74" fmla="*/ 579422 w 1855961"/>
                <a:gd name="connsiteY74" fmla="*/ 3413157 h 6183517"/>
                <a:gd name="connsiteX75" fmla="*/ 570369 w 1855961"/>
                <a:gd name="connsiteY75" fmla="*/ 3259248 h 6183517"/>
                <a:gd name="connsiteX76" fmla="*/ 525101 w 1855961"/>
                <a:gd name="connsiteY76" fmla="*/ 3186820 h 6183517"/>
                <a:gd name="connsiteX77" fmla="*/ 452674 w 1855961"/>
                <a:gd name="connsiteY77" fmla="*/ 3132499 h 6183517"/>
                <a:gd name="connsiteX78" fmla="*/ 425513 w 1855961"/>
                <a:gd name="connsiteY78" fmla="*/ 2951430 h 6183517"/>
                <a:gd name="connsiteX79" fmla="*/ 389299 w 1855961"/>
                <a:gd name="connsiteY79" fmla="*/ 2824682 h 6183517"/>
                <a:gd name="connsiteX80" fmla="*/ 452674 w 1855961"/>
                <a:gd name="connsiteY80" fmla="*/ 2381062 h 6183517"/>
                <a:gd name="connsiteX81" fmla="*/ 534155 w 1855961"/>
                <a:gd name="connsiteY81" fmla="*/ 1910282 h 6183517"/>
                <a:gd name="connsiteX82" fmla="*/ 525101 w 1855961"/>
                <a:gd name="connsiteY82" fmla="*/ 1593410 h 6183517"/>
                <a:gd name="connsiteX83" fmla="*/ 525101 w 1855961"/>
                <a:gd name="connsiteY83" fmla="*/ 1412341 h 6183517"/>
                <a:gd name="connsiteX84" fmla="*/ 642797 w 1855961"/>
                <a:gd name="connsiteY84" fmla="*/ 1231272 h 6183517"/>
                <a:gd name="connsiteX85" fmla="*/ 751438 w 1855961"/>
                <a:gd name="connsiteY85" fmla="*/ 959668 h 6183517"/>
                <a:gd name="connsiteX86" fmla="*/ 751438 w 1855961"/>
                <a:gd name="connsiteY86" fmla="*/ 841973 h 6183517"/>
                <a:gd name="connsiteX87" fmla="*/ 887240 w 1855961"/>
                <a:gd name="connsiteY87" fmla="*/ 724278 h 6183517"/>
                <a:gd name="connsiteX88" fmla="*/ 878187 w 1855961"/>
                <a:gd name="connsiteY88" fmla="*/ 534155 h 6183517"/>
                <a:gd name="connsiteX89" fmla="*/ 986828 w 1855961"/>
                <a:gd name="connsiteY89" fmla="*/ 479834 h 6183517"/>
                <a:gd name="connsiteX90" fmla="*/ 1013989 w 1855961"/>
                <a:gd name="connsiteY90" fmla="*/ 316872 h 6183517"/>
                <a:gd name="connsiteX91" fmla="*/ 1068309 w 1855961"/>
                <a:gd name="connsiteY91" fmla="*/ 162963 h 6183517"/>
                <a:gd name="connsiteX92" fmla="*/ 1013989 w 1855961"/>
                <a:gd name="connsiteY92" fmla="*/ 0 h 618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855961" h="6183517">
                  <a:moveTo>
                    <a:pt x="1013989" y="0"/>
                  </a:moveTo>
                  <a:lnTo>
                    <a:pt x="271604" y="18107"/>
                  </a:lnTo>
                  <a:lnTo>
                    <a:pt x="271604" y="153909"/>
                  </a:lnTo>
                  <a:lnTo>
                    <a:pt x="325925" y="289711"/>
                  </a:lnTo>
                  <a:lnTo>
                    <a:pt x="416460" y="470781"/>
                  </a:lnTo>
                  <a:lnTo>
                    <a:pt x="416460" y="651850"/>
                  </a:lnTo>
                  <a:lnTo>
                    <a:pt x="362139" y="679010"/>
                  </a:lnTo>
                  <a:lnTo>
                    <a:pt x="389299" y="715224"/>
                  </a:lnTo>
                  <a:lnTo>
                    <a:pt x="362139" y="869133"/>
                  </a:lnTo>
                  <a:lnTo>
                    <a:pt x="316872" y="914400"/>
                  </a:lnTo>
                  <a:lnTo>
                    <a:pt x="307818" y="968721"/>
                  </a:lnTo>
                  <a:lnTo>
                    <a:pt x="126749" y="995882"/>
                  </a:lnTo>
                  <a:lnTo>
                    <a:pt x="126749" y="995882"/>
                  </a:lnTo>
                  <a:lnTo>
                    <a:pt x="199177" y="1122630"/>
                  </a:lnTo>
                  <a:lnTo>
                    <a:pt x="226337" y="1321806"/>
                  </a:lnTo>
                  <a:lnTo>
                    <a:pt x="253497" y="1439501"/>
                  </a:lnTo>
                  <a:lnTo>
                    <a:pt x="235391" y="1566250"/>
                  </a:lnTo>
                  <a:lnTo>
                    <a:pt x="126749" y="1810693"/>
                  </a:lnTo>
                  <a:lnTo>
                    <a:pt x="72428" y="2046084"/>
                  </a:lnTo>
                  <a:lnTo>
                    <a:pt x="0" y="2317688"/>
                  </a:lnTo>
                  <a:lnTo>
                    <a:pt x="54321" y="2525917"/>
                  </a:lnTo>
                  <a:lnTo>
                    <a:pt x="117696" y="2652666"/>
                  </a:lnTo>
                  <a:lnTo>
                    <a:pt x="108642" y="2770361"/>
                  </a:lnTo>
                  <a:lnTo>
                    <a:pt x="72428" y="2869949"/>
                  </a:lnTo>
                  <a:lnTo>
                    <a:pt x="108642" y="2906163"/>
                  </a:lnTo>
                  <a:lnTo>
                    <a:pt x="181070" y="3051018"/>
                  </a:lnTo>
                  <a:lnTo>
                    <a:pt x="217284" y="3232088"/>
                  </a:lnTo>
                  <a:lnTo>
                    <a:pt x="253497" y="3349783"/>
                  </a:lnTo>
                  <a:lnTo>
                    <a:pt x="398353" y="3431264"/>
                  </a:lnTo>
                  <a:lnTo>
                    <a:pt x="362139" y="3530852"/>
                  </a:lnTo>
                  <a:lnTo>
                    <a:pt x="362139" y="3757189"/>
                  </a:lnTo>
                  <a:lnTo>
                    <a:pt x="398353" y="3920151"/>
                  </a:lnTo>
                  <a:lnTo>
                    <a:pt x="479834" y="4083113"/>
                  </a:lnTo>
                  <a:lnTo>
                    <a:pt x="606583" y="4209862"/>
                  </a:lnTo>
                  <a:lnTo>
                    <a:pt x="688064" y="4463359"/>
                  </a:lnTo>
                  <a:lnTo>
                    <a:pt x="751438" y="4680642"/>
                  </a:lnTo>
                  <a:lnTo>
                    <a:pt x="769545" y="4816444"/>
                  </a:lnTo>
                  <a:lnTo>
                    <a:pt x="968721" y="4934139"/>
                  </a:lnTo>
                  <a:lnTo>
                    <a:pt x="1059256" y="5069941"/>
                  </a:lnTo>
                  <a:lnTo>
                    <a:pt x="1195058" y="5251010"/>
                  </a:lnTo>
                  <a:lnTo>
                    <a:pt x="1321806" y="5323438"/>
                  </a:lnTo>
                  <a:lnTo>
                    <a:pt x="1394234" y="5432080"/>
                  </a:lnTo>
                  <a:lnTo>
                    <a:pt x="1466662" y="5549775"/>
                  </a:lnTo>
                  <a:lnTo>
                    <a:pt x="1457608" y="5739897"/>
                  </a:lnTo>
                  <a:lnTo>
                    <a:pt x="1448555" y="5839486"/>
                  </a:lnTo>
                  <a:lnTo>
                    <a:pt x="1557197" y="5875699"/>
                  </a:lnTo>
                  <a:lnTo>
                    <a:pt x="1566250" y="6038662"/>
                  </a:lnTo>
                  <a:lnTo>
                    <a:pt x="1584357" y="6056769"/>
                  </a:lnTo>
                  <a:lnTo>
                    <a:pt x="1584357" y="6102036"/>
                  </a:lnTo>
                  <a:lnTo>
                    <a:pt x="1511929" y="6102036"/>
                  </a:lnTo>
                  <a:lnTo>
                    <a:pt x="1511929" y="6138250"/>
                  </a:lnTo>
                  <a:lnTo>
                    <a:pt x="1566250" y="6183517"/>
                  </a:lnTo>
                  <a:lnTo>
                    <a:pt x="1647731" y="6147303"/>
                  </a:lnTo>
                  <a:lnTo>
                    <a:pt x="1819747" y="5984341"/>
                  </a:lnTo>
                  <a:lnTo>
                    <a:pt x="1810694" y="5884753"/>
                  </a:lnTo>
                  <a:lnTo>
                    <a:pt x="1855961" y="5748951"/>
                  </a:lnTo>
                  <a:lnTo>
                    <a:pt x="1810694" y="5613149"/>
                  </a:lnTo>
                  <a:lnTo>
                    <a:pt x="1729212" y="5368705"/>
                  </a:lnTo>
                  <a:lnTo>
                    <a:pt x="1674892" y="5178583"/>
                  </a:lnTo>
                  <a:lnTo>
                    <a:pt x="1584357" y="5042781"/>
                  </a:lnTo>
                  <a:lnTo>
                    <a:pt x="1466662" y="4925086"/>
                  </a:lnTo>
                  <a:lnTo>
                    <a:pt x="1412341" y="4897925"/>
                  </a:lnTo>
                  <a:lnTo>
                    <a:pt x="1385181" y="4680642"/>
                  </a:lnTo>
                  <a:lnTo>
                    <a:pt x="1394234" y="4590107"/>
                  </a:lnTo>
                  <a:lnTo>
                    <a:pt x="1303699" y="4581054"/>
                  </a:lnTo>
                  <a:lnTo>
                    <a:pt x="1167897" y="4436198"/>
                  </a:lnTo>
                  <a:lnTo>
                    <a:pt x="1140737" y="4237022"/>
                  </a:lnTo>
                  <a:lnTo>
                    <a:pt x="1122630" y="4146488"/>
                  </a:lnTo>
                  <a:lnTo>
                    <a:pt x="1059256" y="4074060"/>
                  </a:lnTo>
                  <a:lnTo>
                    <a:pt x="1032096" y="3956365"/>
                  </a:lnTo>
                  <a:lnTo>
                    <a:pt x="841973" y="3811509"/>
                  </a:lnTo>
                  <a:lnTo>
                    <a:pt x="706171" y="3793402"/>
                  </a:lnTo>
                  <a:lnTo>
                    <a:pt x="633743" y="3648547"/>
                  </a:lnTo>
                  <a:lnTo>
                    <a:pt x="633743" y="3530852"/>
                  </a:lnTo>
                  <a:lnTo>
                    <a:pt x="579422" y="3413157"/>
                  </a:lnTo>
                  <a:lnTo>
                    <a:pt x="570369" y="3259248"/>
                  </a:lnTo>
                  <a:lnTo>
                    <a:pt x="525101" y="3186820"/>
                  </a:lnTo>
                  <a:lnTo>
                    <a:pt x="452674" y="3132499"/>
                  </a:lnTo>
                  <a:lnTo>
                    <a:pt x="425513" y="2951430"/>
                  </a:lnTo>
                  <a:lnTo>
                    <a:pt x="389299" y="2824682"/>
                  </a:lnTo>
                  <a:lnTo>
                    <a:pt x="452674" y="2381062"/>
                  </a:lnTo>
                  <a:lnTo>
                    <a:pt x="534155" y="1910282"/>
                  </a:lnTo>
                  <a:lnTo>
                    <a:pt x="525101" y="1593410"/>
                  </a:lnTo>
                  <a:lnTo>
                    <a:pt x="525101" y="1412341"/>
                  </a:lnTo>
                  <a:lnTo>
                    <a:pt x="642797" y="1231272"/>
                  </a:lnTo>
                  <a:lnTo>
                    <a:pt x="751438" y="959668"/>
                  </a:lnTo>
                  <a:lnTo>
                    <a:pt x="751438" y="841973"/>
                  </a:lnTo>
                  <a:lnTo>
                    <a:pt x="887240" y="724278"/>
                  </a:lnTo>
                  <a:lnTo>
                    <a:pt x="878187" y="534155"/>
                  </a:lnTo>
                  <a:lnTo>
                    <a:pt x="986828" y="479834"/>
                  </a:lnTo>
                  <a:lnTo>
                    <a:pt x="1013989" y="316872"/>
                  </a:lnTo>
                  <a:lnTo>
                    <a:pt x="1068309" y="162963"/>
                  </a:lnTo>
                  <a:lnTo>
                    <a:pt x="1013989"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51"/>
            <p:cNvSpPr/>
            <p:nvPr/>
          </p:nvSpPr>
          <p:spPr>
            <a:xfrm>
              <a:off x="5024673" y="3612333"/>
              <a:ext cx="543208" cy="851025"/>
            </a:xfrm>
            <a:custGeom>
              <a:avLst/>
              <a:gdLst>
                <a:gd name="connsiteX0" fmla="*/ 0 w 543208"/>
                <a:gd name="connsiteY0" fmla="*/ 0 h 851025"/>
                <a:gd name="connsiteX1" fmla="*/ 534155 w 543208"/>
                <a:gd name="connsiteY1" fmla="*/ 0 h 851025"/>
                <a:gd name="connsiteX2" fmla="*/ 543208 w 543208"/>
                <a:gd name="connsiteY2" fmla="*/ 851025 h 851025"/>
              </a:gdLst>
              <a:ahLst/>
              <a:cxnLst>
                <a:cxn ang="0">
                  <a:pos x="connsiteX0" y="connsiteY0"/>
                </a:cxn>
                <a:cxn ang="0">
                  <a:pos x="connsiteX1" y="connsiteY1"/>
                </a:cxn>
                <a:cxn ang="0">
                  <a:pos x="connsiteX2" y="connsiteY2"/>
                </a:cxn>
              </a:cxnLst>
              <a:rect l="l" t="t" r="r" b="b"/>
              <a:pathLst>
                <a:path w="543208" h="851025">
                  <a:moveTo>
                    <a:pt x="0" y="0"/>
                  </a:moveTo>
                  <a:lnTo>
                    <a:pt x="534155" y="0"/>
                  </a:lnTo>
                  <a:cubicBezTo>
                    <a:pt x="537173" y="283675"/>
                    <a:pt x="540190" y="567350"/>
                    <a:pt x="543208" y="851025"/>
                  </a:cubicBez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Freeform 52"/>
            <p:cNvSpPr/>
            <p:nvPr/>
          </p:nvSpPr>
          <p:spPr>
            <a:xfrm>
              <a:off x="5585988" y="516048"/>
              <a:ext cx="706170" cy="45267"/>
            </a:xfrm>
            <a:custGeom>
              <a:avLst/>
              <a:gdLst>
                <a:gd name="connsiteX0" fmla="*/ 706170 w 706170"/>
                <a:gd name="connsiteY0" fmla="*/ 0 h 45267"/>
                <a:gd name="connsiteX1" fmla="*/ 0 w 706170"/>
                <a:gd name="connsiteY1" fmla="*/ 45267 h 45267"/>
              </a:gdLst>
              <a:ahLst/>
              <a:cxnLst>
                <a:cxn ang="0">
                  <a:pos x="connsiteX0" y="connsiteY0"/>
                </a:cxn>
                <a:cxn ang="0">
                  <a:pos x="connsiteX1" y="connsiteY1"/>
                </a:cxn>
              </a:cxnLst>
              <a:rect l="l" t="t" r="r" b="b"/>
              <a:pathLst>
                <a:path w="706170" h="45267">
                  <a:moveTo>
                    <a:pt x="706170" y="0"/>
                  </a:moveTo>
                  <a:lnTo>
                    <a:pt x="0" y="45267"/>
                  </a:ln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4" name="Straight Connector 53"/>
            <p:cNvCxnSpPr>
              <a:stCxn id="57" idx="39"/>
            </p:cNvCxnSpPr>
            <p:nvPr/>
          </p:nvCxnSpPr>
          <p:spPr>
            <a:xfrm rot="20580000" flipH="1" flipV="1">
              <a:off x="6548694" y="6446601"/>
              <a:ext cx="917802" cy="1271218"/>
            </a:xfrm>
            <a:prstGeom prst="line">
              <a:avLst/>
            </a:prstGeom>
            <a:ln>
              <a:noFill/>
            </a:ln>
          </p:spPr>
          <p:style>
            <a:lnRef idx="1">
              <a:schemeClr val="accent1"/>
            </a:lnRef>
            <a:fillRef idx="0">
              <a:schemeClr val="accent1"/>
            </a:fillRef>
            <a:effectRef idx="0">
              <a:schemeClr val="accent1"/>
            </a:effectRef>
            <a:fontRef idx="minor">
              <a:schemeClr val="tx1"/>
            </a:fontRef>
          </p:style>
        </p:cxnSp>
      </p:grpSp>
      <p:grpSp>
        <p:nvGrpSpPr>
          <p:cNvPr id="10" name="Group 57"/>
          <p:cNvGrpSpPr/>
          <p:nvPr/>
        </p:nvGrpSpPr>
        <p:grpSpPr>
          <a:xfrm>
            <a:off x="3334703" y="829796"/>
            <a:ext cx="1783257" cy="5261489"/>
            <a:chOff x="3165582" y="864335"/>
            <a:chExt cx="1783257" cy="5261489"/>
          </a:xfrm>
          <a:solidFill>
            <a:srgbClr val="FF0000"/>
          </a:solidFill>
        </p:grpSpPr>
        <p:sp>
          <p:nvSpPr>
            <p:cNvPr id="59" name="Freeform 58"/>
            <p:cNvSpPr/>
            <p:nvPr/>
          </p:nvSpPr>
          <p:spPr>
            <a:xfrm rot="1020000">
              <a:off x="4009955" y="989272"/>
              <a:ext cx="396584" cy="451017"/>
            </a:xfrm>
            <a:custGeom>
              <a:avLst/>
              <a:gdLst>
                <a:gd name="connsiteX0" fmla="*/ 461727 w 461727"/>
                <a:gd name="connsiteY0" fmla="*/ 81481 h 525101"/>
                <a:gd name="connsiteX1" fmla="*/ 289711 w 461727"/>
                <a:gd name="connsiteY1" fmla="*/ 99588 h 525101"/>
                <a:gd name="connsiteX2" fmla="*/ 0 w 461727"/>
                <a:gd name="connsiteY2" fmla="*/ 0 h 525101"/>
                <a:gd name="connsiteX3" fmla="*/ 36214 w 461727"/>
                <a:gd name="connsiteY3" fmla="*/ 144855 h 525101"/>
                <a:gd name="connsiteX4" fmla="*/ 126749 w 461727"/>
                <a:gd name="connsiteY4" fmla="*/ 416459 h 525101"/>
                <a:gd name="connsiteX5" fmla="*/ 153909 w 461727"/>
                <a:gd name="connsiteY5" fmla="*/ 525101 h 525101"/>
                <a:gd name="connsiteX6" fmla="*/ 443620 w 461727"/>
                <a:gd name="connsiteY6" fmla="*/ 516047 h 525101"/>
                <a:gd name="connsiteX7" fmla="*/ 425513 w 461727"/>
                <a:gd name="connsiteY7" fmla="*/ 289711 h 525101"/>
                <a:gd name="connsiteX8" fmla="*/ 461727 w 461727"/>
                <a:gd name="connsiteY8" fmla="*/ 153909 h 525101"/>
                <a:gd name="connsiteX9" fmla="*/ 461727 w 461727"/>
                <a:gd name="connsiteY9" fmla="*/ 81481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727" h="525101">
                  <a:moveTo>
                    <a:pt x="461727" y="81481"/>
                  </a:moveTo>
                  <a:lnTo>
                    <a:pt x="289711" y="99588"/>
                  </a:lnTo>
                  <a:lnTo>
                    <a:pt x="0" y="0"/>
                  </a:lnTo>
                  <a:lnTo>
                    <a:pt x="36214" y="144855"/>
                  </a:lnTo>
                  <a:lnTo>
                    <a:pt x="126749" y="416459"/>
                  </a:lnTo>
                  <a:lnTo>
                    <a:pt x="153909" y="525101"/>
                  </a:lnTo>
                  <a:lnTo>
                    <a:pt x="443620" y="516047"/>
                  </a:lnTo>
                  <a:lnTo>
                    <a:pt x="425513" y="289711"/>
                  </a:lnTo>
                  <a:lnTo>
                    <a:pt x="461727" y="153909"/>
                  </a:lnTo>
                  <a:lnTo>
                    <a:pt x="461727" y="81481"/>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reeform 59"/>
            <p:cNvSpPr/>
            <p:nvPr/>
          </p:nvSpPr>
          <p:spPr>
            <a:xfrm rot="1020000">
              <a:off x="3774740" y="1415235"/>
              <a:ext cx="396584" cy="1244184"/>
            </a:xfrm>
            <a:custGeom>
              <a:avLst/>
              <a:gdLst>
                <a:gd name="connsiteX0" fmla="*/ 416459 w 461727"/>
                <a:gd name="connsiteY0" fmla="*/ 0 h 1448555"/>
                <a:gd name="connsiteX1" fmla="*/ 135802 w 461727"/>
                <a:gd name="connsiteY1" fmla="*/ 9054 h 1448555"/>
                <a:gd name="connsiteX2" fmla="*/ 190123 w 461727"/>
                <a:gd name="connsiteY2" fmla="*/ 253497 h 1448555"/>
                <a:gd name="connsiteX3" fmla="*/ 181069 w 461727"/>
                <a:gd name="connsiteY3" fmla="*/ 588475 h 1448555"/>
                <a:gd name="connsiteX4" fmla="*/ 126749 w 461727"/>
                <a:gd name="connsiteY4" fmla="*/ 878186 h 1448555"/>
                <a:gd name="connsiteX5" fmla="*/ 81481 w 461727"/>
                <a:gd name="connsiteY5" fmla="*/ 1167897 h 1448555"/>
                <a:gd name="connsiteX6" fmla="*/ 0 w 461727"/>
                <a:gd name="connsiteY6" fmla="*/ 1448555 h 1448555"/>
                <a:gd name="connsiteX7" fmla="*/ 135802 w 461727"/>
                <a:gd name="connsiteY7" fmla="*/ 1439501 h 1448555"/>
                <a:gd name="connsiteX8" fmla="*/ 253497 w 461727"/>
                <a:gd name="connsiteY8" fmla="*/ 1448555 h 1448555"/>
                <a:gd name="connsiteX9" fmla="*/ 344032 w 461727"/>
                <a:gd name="connsiteY9" fmla="*/ 1412341 h 1448555"/>
                <a:gd name="connsiteX10" fmla="*/ 434566 w 461727"/>
                <a:gd name="connsiteY10" fmla="*/ 1321806 h 1448555"/>
                <a:gd name="connsiteX11" fmla="*/ 407406 w 461727"/>
                <a:gd name="connsiteY11" fmla="*/ 1032095 h 1448555"/>
                <a:gd name="connsiteX12" fmla="*/ 362139 w 461727"/>
                <a:gd name="connsiteY12" fmla="*/ 860079 h 1448555"/>
                <a:gd name="connsiteX13" fmla="*/ 389299 w 461727"/>
                <a:gd name="connsiteY13" fmla="*/ 624689 h 1448555"/>
                <a:gd name="connsiteX14" fmla="*/ 443620 w 461727"/>
                <a:gd name="connsiteY14" fmla="*/ 497941 h 1448555"/>
                <a:gd name="connsiteX15" fmla="*/ 461727 w 461727"/>
                <a:gd name="connsiteY15" fmla="*/ 325925 h 1448555"/>
                <a:gd name="connsiteX16" fmla="*/ 452673 w 461727"/>
                <a:gd name="connsiteY16" fmla="*/ 208230 h 1448555"/>
                <a:gd name="connsiteX17" fmla="*/ 416459 w 461727"/>
                <a:gd name="connsiteY17" fmla="*/ 0 h 144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1727" h="1448555">
                  <a:moveTo>
                    <a:pt x="416459" y="0"/>
                  </a:moveTo>
                  <a:lnTo>
                    <a:pt x="135802" y="9054"/>
                  </a:lnTo>
                  <a:lnTo>
                    <a:pt x="190123" y="253497"/>
                  </a:lnTo>
                  <a:lnTo>
                    <a:pt x="181069" y="588475"/>
                  </a:lnTo>
                  <a:lnTo>
                    <a:pt x="126749" y="878186"/>
                  </a:lnTo>
                  <a:lnTo>
                    <a:pt x="81481" y="1167897"/>
                  </a:lnTo>
                  <a:lnTo>
                    <a:pt x="0" y="1448555"/>
                  </a:lnTo>
                  <a:lnTo>
                    <a:pt x="135802" y="1439501"/>
                  </a:lnTo>
                  <a:lnTo>
                    <a:pt x="253497" y="1448555"/>
                  </a:lnTo>
                  <a:lnTo>
                    <a:pt x="344032" y="1412341"/>
                  </a:lnTo>
                  <a:lnTo>
                    <a:pt x="434566" y="1321806"/>
                  </a:lnTo>
                  <a:lnTo>
                    <a:pt x="407406" y="1032095"/>
                  </a:lnTo>
                  <a:lnTo>
                    <a:pt x="362139" y="860079"/>
                  </a:lnTo>
                  <a:lnTo>
                    <a:pt x="389299" y="624689"/>
                  </a:lnTo>
                  <a:lnTo>
                    <a:pt x="443620" y="497941"/>
                  </a:lnTo>
                  <a:lnTo>
                    <a:pt x="461727" y="325925"/>
                  </a:lnTo>
                  <a:lnTo>
                    <a:pt x="452673" y="208230"/>
                  </a:lnTo>
                  <a:lnTo>
                    <a:pt x="416459"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60"/>
            <p:cNvSpPr/>
            <p:nvPr/>
          </p:nvSpPr>
          <p:spPr>
            <a:xfrm rot="1020000">
              <a:off x="3165582" y="3161899"/>
              <a:ext cx="1415259" cy="2153993"/>
            </a:xfrm>
            <a:custGeom>
              <a:avLst/>
              <a:gdLst>
                <a:gd name="connsiteX0" fmla="*/ 443620 w 1683945"/>
                <a:gd name="connsiteY0" fmla="*/ 0 h 3141553"/>
                <a:gd name="connsiteX1" fmla="*/ 280658 w 1683945"/>
                <a:gd name="connsiteY1" fmla="*/ 135802 h 3141553"/>
                <a:gd name="connsiteX2" fmla="*/ 0 w 1683945"/>
                <a:gd name="connsiteY2" fmla="*/ 126749 h 3141553"/>
                <a:gd name="connsiteX3" fmla="*/ 45268 w 1683945"/>
                <a:gd name="connsiteY3" fmla="*/ 371192 h 3141553"/>
                <a:gd name="connsiteX4" fmla="*/ 72428 w 1683945"/>
                <a:gd name="connsiteY4" fmla="*/ 443620 h 3141553"/>
                <a:gd name="connsiteX5" fmla="*/ 54321 w 1683945"/>
                <a:gd name="connsiteY5" fmla="*/ 534155 h 3141553"/>
                <a:gd name="connsiteX6" fmla="*/ 99589 w 1683945"/>
                <a:gd name="connsiteY6" fmla="*/ 633743 h 3141553"/>
                <a:gd name="connsiteX7" fmla="*/ 36214 w 1683945"/>
                <a:gd name="connsiteY7" fmla="*/ 986828 h 3141553"/>
                <a:gd name="connsiteX8" fmla="*/ 36214 w 1683945"/>
                <a:gd name="connsiteY8" fmla="*/ 1077362 h 3141553"/>
                <a:gd name="connsiteX9" fmla="*/ 190123 w 1683945"/>
                <a:gd name="connsiteY9" fmla="*/ 1321806 h 3141553"/>
                <a:gd name="connsiteX10" fmla="*/ 190123 w 1683945"/>
                <a:gd name="connsiteY10" fmla="*/ 1475715 h 3141553"/>
                <a:gd name="connsiteX11" fmla="*/ 208230 w 1683945"/>
                <a:gd name="connsiteY11" fmla="*/ 1593410 h 3141553"/>
                <a:gd name="connsiteX12" fmla="*/ 516048 w 1683945"/>
                <a:gd name="connsiteY12" fmla="*/ 1982709 h 3141553"/>
                <a:gd name="connsiteX13" fmla="*/ 597529 w 1683945"/>
                <a:gd name="connsiteY13" fmla="*/ 1865014 h 3141553"/>
                <a:gd name="connsiteX14" fmla="*/ 697117 w 1683945"/>
                <a:gd name="connsiteY14" fmla="*/ 1910281 h 3141553"/>
                <a:gd name="connsiteX15" fmla="*/ 606583 w 1683945"/>
                <a:gd name="connsiteY15" fmla="*/ 1946495 h 3141553"/>
                <a:gd name="connsiteX16" fmla="*/ 606583 w 1683945"/>
                <a:gd name="connsiteY16" fmla="*/ 2009869 h 3141553"/>
                <a:gd name="connsiteX17" fmla="*/ 606583 w 1683945"/>
                <a:gd name="connsiteY17" fmla="*/ 2109458 h 3141553"/>
                <a:gd name="connsiteX18" fmla="*/ 606583 w 1683945"/>
                <a:gd name="connsiteY18" fmla="*/ 2236206 h 3141553"/>
                <a:gd name="connsiteX19" fmla="*/ 769545 w 1683945"/>
                <a:gd name="connsiteY19" fmla="*/ 2353901 h 3141553"/>
                <a:gd name="connsiteX20" fmla="*/ 733331 w 1683945"/>
                <a:gd name="connsiteY20" fmla="*/ 2498757 h 3141553"/>
                <a:gd name="connsiteX21" fmla="*/ 1077363 w 1683945"/>
                <a:gd name="connsiteY21" fmla="*/ 2924269 h 3141553"/>
                <a:gd name="connsiteX22" fmla="*/ 1149791 w 1683945"/>
                <a:gd name="connsiteY22" fmla="*/ 2951430 h 3141553"/>
                <a:gd name="connsiteX23" fmla="*/ 1321806 w 1683945"/>
                <a:gd name="connsiteY23" fmla="*/ 3041964 h 3141553"/>
                <a:gd name="connsiteX24" fmla="*/ 1466662 w 1683945"/>
                <a:gd name="connsiteY24" fmla="*/ 3141553 h 3141553"/>
                <a:gd name="connsiteX25" fmla="*/ 1575303 w 1683945"/>
                <a:gd name="connsiteY25" fmla="*/ 3123446 h 3141553"/>
                <a:gd name="connsiteX26" fmla="*/ 1683945 w 1683945"/>
                <a:gd name="connsiteY26" fmla="*/ 3060071 h 3141553"/>
                <a:gd name="connsiteX27" fmla="*/ 1629624 w 1683945"/>
                <a:gd name="connsiteY27" fmla="*/ 2969537 h 3141553"/>
                <a:gd name="connsiteX28" fmla="*/ 1493822 w 1683945"/>
                <a:gd name="connsiteY28" fmla="*/ 2924269 h 3141553"/>
                <a:gd name="connsiteX29" fmla="*/ 1348967 w 1683945"/>
                <a:gd name="connsiteY29" fmla="*/ 2815628 h 3141553"/>
                <a:gd name="connsiteX30" fmla="*/ 1231272 w 1683945"/>
                <a:gd name="connsiteY30" fmla="*/ 2516863 h 3141553"/>
                <a:gd name="connsiteX31" fmla="*/ 986828 w 1683945"/>
                <a:gd name="connsiteY31" fmla="*/ 2227153 h 3141553"/>
                <a:gd name="connsiteX32" fmla="*/ 851026 w 1683945"/>
                <a:gd name="connsiteY32" fmla="*/ 2000816 h 3141553"/>
                <a:gd name="connsiteX33" fmla="*/ 706171 w 1683945"/>
                <a:gd name="connsiteY33" fmla="*/ 1874067 h 3141553"/>
                <a:gd name="connsiteX34" fmla="*/ 733331 w 1683945"/>
                <a:gd name="connsiteY34" fmla="*/ 1611517 h 3141553"/>
                <a:gd name="connsiteX35" fmla="*/ 706171 w 1683945"/>
                <a:gd name="connsiteY35" fmla="*/ 1539089 h 3141553"/>
                <a:gd name="connsiteX36" fmla="*/ 642797 w 1683945"/>
                <a:gd name="connsiteY36" fmla="*/ 1412341 h 3141553"/>
                <a:gd name="connsiteX37" fmla="*/ 597529 w 1683945"/>
                <a:gd name="connsiteY37" fmla="*/ 1131683 h 3141553"/>
                <a:gd name="connsiteX38" fmla="*/ 561315 w 1683945"/>
                <a:gd name="connsiteY38" fmla="*/ 950614 h 3141553"/>
                <a:gd name="connsiteX39" fmla="*/ 470781 w 1683945"/>
                <a:gd name="connsiteY39" fmla="*/ 1032095 h 3141553"/>
                <a:gd name="connsiteX40" fmla="*/ 497941 w 1683945"/>
                <a:gd name="connsiteY40" fmla="*/ 1195058 h 3141553"/>
                <a:gd name="connsiteX41" fmla="*/ 380246 w 1683945"/>
                <a:gd name="connsiteY41" fmla="*/ 1186004 h 3141553"/>
                <a:gd name="connsiteX42" fmla="*/ 280658 w 1683945"/>
                <a:gd name="connsiteY42" fmla="*/ 995881 h 3141553"/>
                <a:gd name="connsiteX43" fmla="*/ 190123 w 1683945"/>
                <a:gd name="connsiteY43" fmla="*/ 796705 h 3141553"/>
                <a:gd name="connsiteX44" fmla="*/ 99589 w 1683945"/>
                <a:gd name="connsiteY44" fmla="*/ 633743 h 3141553"/>
                <a:gd name="connsiteX0" fmla="*/ 280658 w 1683945"/>
                <a:gd name="connsiteY0" fmla="*/ 9053 h 3014804"/>
                <a:gd name="connsiteX1" fmla="*/ 0 w 1683945"/>
                <a:gd name="connsiteY1" fmla="*/ 0 h 3014804"/>
                <a:gd name="connsiteX2" fmla="*/ 45268 w 1683945"/>
                <a:gd name="connsiteY2" fmla="*/ 244443 h 3014804"/>
                <a:gd name="connsiteX3" fmla="*/ 72428 w 1683945"/>
                <a:gd name="connsiteY3" fmla="*/ 316871 h 3014804"/>
                <a:gd name="connsiteX4" fmla="*/ 54321 w 1683945"/>
                <a:gd name="connsiteY4" fmla="*/ 407406 h 3014804"/>
                <a:gd name="connsiteX5" fmla="*/ 99589 w 1683945"/>
                <a:gd name="connsiteY5" fmla="*/ 506994 h 3014804"/>
                <a:gd name="connsiteX6" fmla="*/ 36214 w 1683945"/>
                <a:gd name="connsiteY6" fmla="*/ 860079 h 3014804"/>
                <a:gd name="connsiteX7" fmla="*/ 36214 w 1683945"/>
                <a:gd name="connsiteY7" fmla="*/ 950613 h 3014804"/>
                <a:gd name="connsiteX8" fmla="*/ 190123 w 1683945"/>
                <a:gd name="connsiteY8" fmla="*/ 1195057 h 3014804"/>
                <a:gd name="connsiteX9" fmla="*/ 190123 w 1683945"/>
                <a:gd name="connsiteY9" fmla="*/ 1348966 h 3014804"/>
                <a:gd name="connsiteX10" fmla="*/ 208230 w 1683945"/>
                <a:gd name="connsiteY10" fmla="*/ 1466661 h 3014804"/>
                <a:gd name="connsiteX11" fmla="*/ 516048 w 1683945"/>
                <a:gd name="connsiteY11" fmla="*/ 1855960 h 3014804"/>
                <a:gd name="connsiteX12" fmla="*/ 597529 w 1683945"/>
                <a:gd name="connsiteY12" fmla="*/ 1738265 h 3014804"/>
                <a:gd name="connsiteX13" fmla="*/ 697117 w 1683945"/>
                <a:gd name="connsiteY13" fmla="*/ 1783532 h 3014804"/>
                <a:gd name="connsiteX14" fmla="*/ 606583 w 1683945"/>
                <a:gd name="connsiteY14" fmla="*/ 1819746 h 3014804"/>
                <a:gd name="connsiteX15" fmla="*/ 606583 w 1683945"/>
                <a:gd name="connsiteY15" fmla="*/ 1883120 h 3014804"/>
                <a:gd name="connsiteX16" fmla="*/ 606583 w 1683945"/>
                <a:gd name="connsiteY16" fmla="*/ 1982709 h 3014804"/>
                <a:gd name="connsiteX17" fmla="*/ 606583 w 1683945"/>
                <a:gd name="connsiteY17" fmla="*/ 2109457 h 3014804"/>
                <a:gd name="connsiteX18" fmla="*/ 769545 w 1683945"/>
                <a:gd name="connsiteY18" fmla="*/ 2227152 h 3014804"/>
                <a:gd name="connsiteX19" fmla="*/ 733331 w 1683945"/>
                <a:gd name="connsiteY19" fmla="*/ 2372008 h 3014804"/>
                <a:gd name="connsiteX20" fmla="*/ 1077363 w 1683945"/>
                <a:gd name="connsiteY20" fmla="*/ 2797520 h 3014804"/>
                <a:gd name="connsiteX21" fmla="*/ 1149791 w 1683945"/>
                <a:gd name="connsiteY21" fmla="*/ 2824681 h 3014804"/>
                <a:gd name="connsiteX22" fmla="*/ 1321806 w 1683945"/>
                <a:gd name="connsiteY22" fmla="*/ 2915215 h 3014804"/>
                <a:gd name="connsiteX23" fmla="*/ 1466662 w 1683945"/>
                <a:gd name="connsiteY23" fmla="*/ 3014804 h 3014804"/>
                <a:gd name="connsiteX24" fmla="*/ 1575303 w 1683945"/>
                <a:gd name="connsiteY24" fmla="*/ 2996697 h 3014804"/>
                <a:gd name="connsiteX25" fmla="*/ 1683945 w 1683945"/>
                <a:gd name="connsiteY25" fmla="*/ 2933322 h 3014804"/>
                <a:gd name="connsiteX26" fmla="*/ 1629624 w 1683945"/>
                <a:gd name="connsiteY26" fmla="*/ 2842788 h 3014804"/>
                <a:gd name="connsiteX27" fmla="*/ 1493822 w 1683945"/>
                <a:gd name="connsiteY27" fmla="*/ 2797520 h 3014804"/>
                <a:gd name="connsiteX28" fmla="*/ 1348967 w 1683945"/>
                <a:gd name="connsiteY28" fmla="*/ 2688879 h 3014804"/>
                <a:gd name="connsiteX29" fmla="*/ 1231272 w 1683945"/>
                <a:gd name="connsiteY29" fmla="*/ 2390114 h 3014804"/>
                <a:gd name="connsiteX30" fmla="*/ 986828 w 1683945"/>
                <a:gd name="connsiteY30" fmla="*/ 2100404 h 3014804"/>
                <a:gd name="connsiteX31" fmla="*/ 851026 w 1683945"/>
                <a:gd name="connsiteY31" fmla="*/ 1874067 h 3014804"/>
                <a:gd name="connsiteX32" fmla="*/ 706171 w 1683945"/>
                <a:gd name="connsiteY32" fmla="*/ 1747318 h 3014804"/>
                <a:gd name="connsiteX33" fmla="*/ 733331 w 1683945"/>
                <a:gd name="connsiteY33" fmla="*/ 1484768 h 3014804"/>
                <a:gd name="connsiteX34" fmla="*/ 706171 w 1683945"/>
                <a:gd name="connsiteY34" fmla="*/ 1412340 h 3014804"/>
                <a:gd name="connsiteX35" fmla="*/ 642797 w 1683945"/>
                <a:gd name="connsiteY35" fmla="*/ 1285592 h 3014804"/>
                <a:gd name="connsiteX36" fmla="*/ 597529 w 1683945"/>
                <a:gd name="connsiteY36" fmla="*/ 1004934 h 3014804"/>
                <a:gd name="connsiteX37" fmla="*/ 561315 w 1683945"/>
                <a:gd name="connsiteY37" fmla="*/ 823865 h 3014804"/>
                <a:gd name="connsiteX38" fmla="*/ 470781 w 1683945"/>
                <a:gd name="connsiteY38" fmla="*/ 905346 h 3014804"/>
                <a:gd name="connsiteX39" fmla="*/ 497941 w 1683945"/>
                <a:gd name="connsiteY39" fmla="*/ 1068309 h 3014804"/>
                <a:gd name="connsiteX40" fmla="*/ 380246 w 1683945"/>
                <a:gd name="connsiteY40" fmla="*/ 1059255 h 3014804"/>
                <a:gd name="connsiteX41" fmla="*/ 280658 w 1683945"/>
                <a:gd name="connsiteY41" fmla="*/ 869132 h 3014804"/>
                <a:gd name="connsiteX42" fmla="*/ 190123 w 1683945"/>
                <a:gd name="connsiteY42" fmla="*/ 669956 h 3014804"/>
                <a:gd name="connsiteX43" fmla="*/ 99589 w 1683945"/>
                <a:gd name="connsiteY43" fmla="*/ 506994 h 3014804"/>
                <a:gd name="connsiteX0" fmla="*/ 244444 w 1647731"/>
                <a:gd name="connsiteY0" fmla="*/ 0 h 3005751"/>
                <a:gd name="connsiteX1" fmla="*/ 9054 w 1647731"/>
                <a:gd name="connsiteY1" fmla="*/ 235390 h 3005751"/>
                <a:gd name="connsiteX2" fmla="*/ 36214 w 1647731"/>
                <a:gd name="connsiteY2" fmla="*/ 307818 h 3005751"/>
                <a:gd name="connsiteX3" fmla="*/ 18107 w 1647731"/>
                <a:gd name="connsiteY3" fmla="*/ 398353 h 3005751"/>
                <a:gd name="connsiteX4" fmla="*/ 63375 w 1647731"/>
                <a:gd name="connsiteY4" fmla="*/ 497941 h 3005751"/>
                <a:gd name="connsiteX5" fmla="*/ 0 w 1647731"/>
                <a:gd name="connsiteY5" fmla="*/ 851026 h 3005751"/>
                <a:gd name="connsiteX6" fmla="*/ 0 w 1647731"/>
                <a:gd name="connsiteY6" fmla="*/ 941560 h 3005751"/>
                <a:gd name="connsiteX7" fmla="*/ 153909 w 1647731"/>
                <a:gd name="connsiteY7" fmla="*/ 1186004 h 3005751"/>
                <a:gd name="connsiteX8" fmla="*/ 153909 w 1647731"/>
                <a:gd name="connsiteY8" fmla="*/ 1339913 h 3005751"/>
                <a:gd name="connsiteX9" fmla="*/ 172016 w 1647731"/>
                <a:gd name="connsiteY9" fmla="*/ 1457608 h 3005751"/>
                <a:gd name="connsiteX10" fmla="*/ 479834 w 1647731"/>
                <a:gd name="connsiteY10" fmla="*/ 1846907 h 3005751"/>
                <a:gd name="connsiteX11" fmla="*/ 561315 w 1647731"/>
                <a:gd name="connsiteY11" fmla="*/ 1729212 h 3005751"/>
                <a:gd name="connsiteX12" fmla="*/ 660903 w 1647731"/>
                <a:gd name="connsiteY12" fmla="*/ 1774479 h 3005751"/>
                <a:gd name="connsiteX13" fmla="*/ 570369 w 1647731"/>
                <a:gd name="connsiteY13" fmla="*/ 1810693 h 3005751"/>
                <a:gd name="connsiteX14" fmla="*/ 570369 w 1647731"/>
                <a:gd name="connsiteY14" fmla="*/ 1874067 h 3005751"/>
                <a:gd name="connsiteX15" fmla="*/ 570369 w 1647731"/>
                <a:gd name="connsiteY15" fmla="*/ 1973656 h 3005751"/>
                <a:gd name="connsiteX16" fmla="*/ 570369 w 1647731"/>
                <a:gd name="connsiteY16" fmla="*/ 2100404 h 3005751"/>
                <a:gd name="connsiteX17" fmla="*/ 733331 w 1647731"/>
                <a:gd name="connsiteY17" fmla="*/ 2218099 h 3005751"/>
                <a:gd name="connsiteX18" fmla="*/ 697117 w 1647731"/>
                <a:gd name="connsiteY18" fmla="*/ 2362955 h 3005751"/>
                <a:gd name="connsiteX19" fmla="*/ 1041149 w 1647731"/>
                <a:gd name="connsiteY19" fmla="*/ 2788467 h 3005751"/>
                <a:gd name="connsiteX20" fmla="*/ 1113577 w 1647731"/>
                <a:gd name="connsiteY20" fmla="*/ 2815628 h 3005751"/>
                <a:gd name="connsiteX21" fmla="*/ 1285592 w 1647731"/>
                <a:gd name="connsiteY21" fmla="*/ 2906162 h 3005751"/>
                <a:gd name="connsiteX22" fmla="*/ 1430448 w 1647731"/>
                <a:gd name="connsiteY22" fmla="*/ 3005751 h 3005751"/>
                <a:gd name="connsiteX23" fmla="*/ 1539089 w 1647731"/>
                <a:gd name="connsiteY23" fmla="*/ 2987644 h 3005751"/>
                <a:gd name="connsiteX24" fmla="*/ 1647731 w 1647731"/>
                <a:gd name="connsiteY24" fmla="*/ 2924269 h 3005751"/>
                <a:gd name="connsiteX25" fmla="*/ 1593410 w 1647731"/>
                <a:gd name="connsiteY25" fmla="*/ 2833735 h 3005751"/>
                <a:gd name="connsiteX26" fmla="*/ 1457608 w 1647731"/>
                <a:gd name="connsiteY26" fmla="*/ 2788467 h 3005751"/>
                <a:gd name="connsiteX27" fmla="*/ 1312753 w 1647731"/>
                <a:gd name="connsiteY27" fmla="*/ 2679826 h 3005751"/>
                <a:gd name="connsiteX28" fmla="*/ 1195058 w 1647731"/>
                <a:gd name="connsiteY28" fmla="*/ 2381061 h 3005751"/>
                <a:gd name="connsiteX29" fmla="*/ 950614 w 1647731"/>
                <a:gd name="connsiteY29" fmla="*/ 2091351 h 3005751"/>
                <a:gd name="connsiteX30" fmla="*/ 814812 w 1647731"/>
                <a:gd name="connsiteY30" fmla="*/ 1865014 h 3005751"/>
                <a:gd name="connsiteX31" fmla="*/ 669957 w 1647731"/>
                <a:gd name="connsiteY31" fmla="*/ 1738265 h 3005751"/>
                <a:gd name="connsiteX32" fmla="*/ 697117 w 1647731"/>
                <a:gd name="connsiteY32" fmla="*/ 1475715 h 3005751"/>
                <a:gd name="connsiteX33" fmla="*/ 669957 w 1647731"/>
                <a:gd name="connsiteY33" fmla="*/ 1403287 h 3005751"/>
                <a:gd name="connsiteX34" fmla="*/ 606583 w 1647731"/>
                <a:gd name="connsiteY34" fmla="*/ 1276539 h 3005751"/>
                <a:gd name="connsiteX35" fmla="*/ 561315 w 1647731"/>
                <a:gd name="connsiteY35" fmla="*/ 995881 h 3005751"/>
                <a:gd name="connsiteX36" fmla="*/ 525101 w 1647731"/>
                <a:gd name="connsiteY36" fmla="*/ 814812 h 3005751"/>
                <a:gd name="connsiteX37" fmla="*/ 434567 w 1647731"/>
                <a:gd name="connsiteY37" fmla="*/ 896293 h 3005751"/>
                <a:gd name="connsiteX38" fmla="*/ 461727 w 1647731"/>
                <a:gd name="connsiteY38" fmla="*/ 1059256 h 3005751"/>
                <a:gd name="connsiteX39" fmla="*/ 344032 w 1647731"/>
                <a:gd name="connsiteY39" fmla="*/ 1050202 h 3005751"/>
                <a:gd name="connsiteX40" fmla="*/ 244444 w 1647731"/>
                <a:gd name="connsiteY40" fmla="*/ 860079 h 3005751"/>
                <a:gd name="connsiteX41" fmla="*/ 153909 w 1647731"/>
                <a:gd name="connsiteY41" fmla="*/ 660903 h 3005751"/>
                <a:gd name="connsiteX42" fmla="*/ 63375 w 1647731"/>
                <a:gd name="connsiteY42" fmla="*/ 497941 h 3005751"/>
                <a:gd name="connsiteX0" fmla="*/ 244444 w 1647731"/>
                <a:gd name="connsiteY0" fmla="*/ 0 h 3005751"/>
                <a:gd name="connsiteX1" fmla="*/ 36214 w 1647731"/>
                <a:gd name="connsiteY1" fmla="*/ 307818 h 3005751"/>
                <a:gd name="connsiteX2" fmla="*/ 18107 w 1647731"/>
                <a:gd name="connsiteY2" fmla="*/ 398353 h 3005751"/>
                <a:gd name="connsiteX3" fmla="*/ 63375 w 1647731"/>
                <a:gd name="connsiteY3" fmla="*/ 497941 h 3005751"/>
                <a:gd name="connsiteX4" fmla="*/ 0 w 1647731"/>
                <a:gd name="connsiteY4" fmla="*/ 851026 h 3005751"/>
                <a:gd name="connsiteX5" fmla="*/ 0 w 1647731"/>
                <a:gd name="connsiteY5" fmla="*/ 941560 h 3005751"/>
                <a:gd name="connsiteX6" fmla="*/ 153909 w 1647731"/>
                <a:gd name="connsiteY6" fmla="*/ 1186004 h 3005751"/>
                <a:gd name="connsiteX7" fmla="*/ 153909 w 1647731"/>
                <a:gd name="connsiteY7" fmla="*/ 1339913 h 3005751"/>
                <a:gd name="connsiteX8" fmla="*/ 172016 w 1647731"/>
                <a:gd name="connsiteY8" fmla="*/ 1457608 h 3005751"/>
                <a:gd name="connsiteX9" fmla="*/ 479834 w 1647731"/>
                <a:gd name="connsiteY9" fmla="*/ 1846907 h 3005751"/>
                <a:gd name="connsiteX10" fmla="*/ 561315 w 1647731"/>
                <a:gd name="connsiteY10" fmla="*/ 1729212 h 3005751"/>
                <a:gd name="connsiteX11" fmla="*/ 660903 w 1647731"/>
                <a:gd name="connsiteY11" fmla="*/ 1774479 h 3005751"/>
                <a:gd name="connsiteX12" fmla="*/ 570369 w 1647731"/>
                <a:gd name="connsiteY12" fmla="*/ 1810693 h 3005751"/>
                <a:gd name="connsiteX13" fmla="*/ 570369 w 1647731"/>
                <a:gd name="connsiteY13" fmla="*/ 1874067 h 3005751"/>
                <a:gd name="connsiteX14" fmla="*/ 570369 w 1647731"/>
                <a:gd name="connsiteY14" fmla="*/ 1973656 h 3005751"/>
                <a:gd name="connsiteX15" fmla="*/ 570369 w 1647731"/>
                <a:gd name="connsiteY15" fmla="*/ 2100404 h 3005751"/>
                <a:gd name="connsiteX16" fmla="*/ 733331 w 1647731"/>
                <a:gd name="connsiteY16" fmla="*/ 2218099 h 3005751"/>
                <a:gd name="connsiteX17" fmla="*/ 697117 w 1647731"/>
                <a:gd name="connsiteY17" fmla="*/ 2362955 h 3005751"/>
                <a:gd name="connsiteX18" fmla="*/ 1041149 w 1647731"/>
                <a:gd name="connsiteY18" fmla="*/ 2788467 h 3005751"/>
                <a:gd name="connsiteX19" fmla="*/ 1113577 w 1647731"/>
                <a:gd name="connsiteY19" fmla="*/ 2815628 h 3005751"/>
                <a:gd name="connsiteX20" fmla="*/ 1285592 w 1647731"/>
                <a:gd name="connsiteY20" fmla="*/ 2906162 h 3005751"/>
                <a:gd name="connsiteX21" fmla="*/ 1430448 w 1647731"/>
                <a:gd name="connsiteY21" fmla="*/ 3005751 h 3005751"/>
                <a:gd name="connsiteX22" fmla="*/ 1539089 w 1647731"/>
                <a:gd name="connsiteY22" fmla="*/ 2987644 h 3005751"/>
                <a:gd name="connsiteX23" fmla="*/ 1647731 w 1647731"/>
                <a:gd name="connsiteY23" fmla="*/ 2924269 h 3005751"/>
                <a:gd name="connsiteX24" fmla="*/ 1593410 w 1647731"/>
                <a:gd name="connsiteY24" fmla="*/ 2833735 h 3005751"/>
                <a:gd name="connsiteX25" fmla="*/ 1457608 w 1647731"/>
                <a:gd name="connsiteY25" fmla="*/ 2788467 h 3005751"/>
                <a:gd name="connsiteX26" fmla="*/ 1312753 w 1647731"/>
                <a:gd name="connsiteY26" fmla="*/ 2679826 h 3005751"/>
                <a:gd name="connsiteX27" fmla="*/ 1195058 w 1647731"/>
                <a:gd name="connsiteY27" fmla="*/ 2381061 h 3005751"/>
                <a:gd name="connsiteX28" fmla="*/ 950614 w 1647731"/>
                <a:gd name="connsiteY28" fmla="*/ 2091351 h 3005751"/>
                <a:gd name="connsiteX29" fmla="*/ 814812 w 1647731"/>
                <a:gd name="connsiteY29" fmla="*/ 1865014 h 3005751"/>
                <a:gd name="connsiteX30" fmla="*/ 669957 w 1647731"/>
                <a:gd name="connsiteY30" fmla="*/ 1738265 h 3005751"/>
                <a:gd name="connsiteX31" fmla="*/ 697117 w 1647731"/>
                <a:gd name="connsiteY31" fmla="*/ 1475715 h 3005751"/>
                <a:gd name="connsiteX32" fmla="*/ 669957 w 1647731"/>
                <a:gd name="connsiteY32" fmla="*/ 1403287 h 3005751"/>
                <a:gd name="connsiteX33" fmla="*/ 606583 w 1647731"/>
                <a:gd name="connsiteY33" fmla="*/ 1276539 h 3005751"/>
                <a:gd name="connsiteX34" fmla="*/ 561315 w 1647731"/>
                <a:gd name="connsiteY34" fmla="*/ 995881 h 3005751"/>
                <a:gd name="connsiteX35" fmla="*/ 525101 w 1647731"/>
                <a:gd name="connsiteY35" fmla="*/ 814812 h 3005751"/>
                <a:gd name="connsiteX36" fmla="*/ 434567 w 1647731"/>
                <a:gd name="connsiteY36" fmla="*/ 896293 h 3005751"/>
                <a:gd name="connsiteX37" fmla="*/ 461727 w 1647731"/>
                <a:gd name="connsiteY37" fmla="*/ 1059256 h 3005751"/>
                <a:gd name="connsiteX38" fmla="*/ 344032 w 1647731"/>
                <a:gd name="connsiteY38" fmla="*/ 1050202 h 3005751"/>
                <a:gd name="connsiteX39" fmla="*/ 244444 w 1647731"/>
                <a:gd name="connsiteY39" fmla="*/ 860079 h 3005751"/>
                <a:gd name="connsiteX40" fmla="*/ 153909 w 1647731"/>
                <a:gd name="connsiteY40" fmla="*/ 660903 h 3005751"/>
                <a:gd name="connsiteX41" fmla="*/ 63375 w 1647731"/>
                <a:gd name="connsiteY41" fmla="*/ 497941 h 3005751"/>
                <a:gd name="connsiteX0" fmla="*/ 244444 w 1647731"/>
                <a:gd name="connsiteY0" fmla="*/ 0 h 3005751"/>
                <a:gd name="connsiteX1" fmla="*/ 18107 w 1647731"/>
                <a:gd name="connsiteY1" fmla="*/ 398353 h 3005751"/>
                <a:gd name="connsiteX2" fmla="*/ 63375 w 1647731"/>
                <a:gd name="connsiteY2" fmla="*/ 497941 h 3005751"/>
                <a:gd name="connsiteX3" fmla="*/ 0 w 1647731"/>
                <a:gd name="connsiteY3" fmla="*/ 851026 h 3005751"/>
                <a:gd name="connsiteX4" fmla="*/ 0 w 1647731"/>
                <a:gd name="connsiteY4" fmla="*/ 941560 h 3005751"/>
                <a:gd name="connsiteX5" fmla="*/ 153909 w 1647731"/>
                <a:gd name="connsiteY5" fmla="*/ 1186004 h 3005751"/>
                <a:gd name="connsiteX6" fmla="*/ 153909 w 1647731"/>
                <a:gd name="connsiteY6" fmla="*/ 1339913 h 3005751"/>
                <a:gd name="connsiteX7" fmla="*/ 172016 w 1647731"/>
                <a:gd name="connsiteY7" fmla="*/ 1457608 h 3005751"/>
                <a:gd name="connsiteX8" fmla="*/ 479834 w 1647731"/>
                <a:gd name="connsiteY8" fmla="*/ 1846907 h 3005751"/>
                <a:gd name="connsiteX9" fmla="*/ 561315 w 1647731"/>
                <a:gd name="connsiteY9" fmla="*/ 1729212 h 3005751"/>
                <a:gd name="connsiteX10" fmla="*/ 660903 w 1647731"/>
                <a:gd name="connsiteY10" fmla="*/ 1774479 h 3005751"/>
                <a:gd name="connsiteX11" fmla="*/ 570369 w 1647731"/>
                <a:gd name="connsiteY11" fmla="*/ 1810693 h 3005751"/>
                <a:gd name="connsiteX12" fmla="*/ 570369 w 1647731"/>
                <a:gd name="connsiteY12" fmla="*/ 1874067 h 3005751"/>
                <a:gd name="connsiteX13" fmla="*/ 570369 w 1647731"/>
                <a:gd name="connsiteY13" fmla="*/ 1973656 h 3005751"/>
                <a:gd name="connsiteX14" fmla="*/ 570369 w 1647731"/>
                <a:gd name="connsiteY14" fmla="*/ 2100404 h 3005751"/>
                <a:gd name="connsiteX15" fmla="*/ 733331 w 1647731"/>
                <a:gd name="connsiteY15" fmla="*/ 2218099 h 3005751"/>
                <a:gd name="connsiteX16" fmla="*/ 697117 w 1647731"/>
                <a:gd name="connsiteY16" fmla="*/ 2362955 h 3005751"/>
                <a:gd name="connsiteX17" fmla="*/ 1041149 w 1647731"/>
                <a:gd name="connsiteY17" fmla="*/ 2788467 h 3005751"/>
                <a:gd name="connsiteX18" fmla="*/ 1113577 w 1647731"/>
                <a:gd name="connsiteY18" fmla="*/ 2815628 h 3005751"/>
                <a:gd name="connsiteX19" fmla="*/ 1285592 w 1647731"/>
                <a:gd name="connsiteY19" fmla="*/ 2906162 h 3005751"/>
                <a:gd name="connsiteX20" fmla="*/ 1430448 w 1647731"/>
                <a:gd name="connsiteY20" fmla="*/ 3005751 h 3005751"/>
                <a:gd name="connsiteX21" fmla="*/ 1539089 w 1647731"/>
                <a:gd name="connsiteY21" fmla="*/ 2987644 h 3005751"/>
                <a:gd name="connsiteX22" fmla="*/ 1647731 w 1647731"/>
                <a:gd name="connsiteY22" fmla="*/ 2924269 h 3005751"/>
                <a:gd name="connsiteX23" fmla="*/ 1593410 w 1647731"/>
                <a:gd name="connsiteY23" fmla="*/ 2833735 h 3005751"/>
                <a:gd name="connsiteX24" fmla="*/ 1457608 w 1647731"/>
                <a:gd name="connsiteY24" fmla="*/ 2788467 h 3005751"/>
                <a:gd name="connsiteX25" fmla="*/ 1312753 w 1647731"/>
                <a:gd name="connsiteY25" fmla="*/ 2679826 h 3005751"/>
                <a:gd name="connsiteX26" fmla="*/ 1195058 w 1647731"/>
                <a:gd name="connsiteY26" fmla="*/ 2381061 h 3005751"/>
                <a:gd name="connsiteX27" fmla="*/ 950614 w 1647731"/>
                <a:gd name="connsiteY27" fmla="*/ 2091351 h 3005751"/>
                <a:gd name="connsiteX28" fmla="*/ 814812 w 1647731"/>
                <a:gd name="connsiteY28" fmla="*/ 1865014 h 3005751"/>
                <a:gd name="connsiteX29" fmla="*/ 669957 w 1647731"/>
                <a:gd name="connsiteY29" fmla="*/ 1738265 h 3005751"/>
                <a:gd name="connsiteX30" fmla="*/ 697117 w 1647731"/>
                <a:gd name="connsiteY30" fmla="*/ 1475715 h 3005751"/>
                <a:gd name="connsiteX31" fmla="*/ 669957 w 1647731"/>
                <a:gd name="connsiteY31" fmla="*/ 1403287 h 3005751"/>
                <a:gd name="connsiteX32" fmla="*/ 606583 w 1647731"/>
                <a:gd name="connsiteY32" fmla="*/ 1276539 h 3005751"/>
                <a:gd name="connsiteX33" fmla="*/ 561315 w 1647731"/>
                <a:gd name="connsiteY33" fmla="*/ 995881 h 3005751"/>
                <a:gd name="connsiteX34" fmla="*/ 525101 w 1647731"/>
                <a:gd name="connsiteY34" fmla="*/ 814812 h 3005751"/>
                <a:gd name="connsiteX35" fmla="*/ 434567 w 1647731"/>
                <a:gd name="connsiteY35" fmla="*/ 896293 h 3005751"/>
                <a:gd name="connsiteX36" fmla="*/ 461727 w 1647731"/>
                <a:gd name="connsiteY36" fmla="*/ 1059256 h 3005751"/>
                <a:gd name="connsiteX37" fmla="*/ 344032 w 1647731"/>
                <a:gd name="connsiteY37" fmla="*/ 1050202 h 3005751"/>
                <a:gd name="connsiteX38" fmla="*/ 244444 w 1647731"/>
                <a:gd name="connsiteY38" fmla="*/ 860079 h 3005751"/>
                <a:gd name="connsiteX39" fmla="*/ 153909 w 1647731"/>
                <a:gd name="connsiteY39" fmla="*/ 660903 h 3005751"/>
                <a:gd name="connsiteX40" fmla="*/ 63375 w 1647731"/>
                <a:gd name="connsiteY40" fmla="*/ 497941 h 3005751"/>
                <a:gd name="connsiteX0" fmla="*/ 244444 w 1647731"/>
                <a:gd name="connsiteY0" fmla="*/ 0 h 3005751"/>
                <a:gd name="connsiteX1" fmla="*/ 63375 w 1647731"/>
                <a:gd name="connsiteY1" fmla="*/ 497941 h 3005751"/>
                <a:gd name="connsiteX2" fmla="*/ 0 w 1647731"/>
                <a:gd name="connsiteY2" fmla="*/ 851026 h 3005751"/>
                <a:gd name="connsiteX3" fmla="*/ 0 w 1647731"/>
                <a:gd name="connsiteY3" fmla="*/ 941560 h 3005751"/>
                <a:gd name="connsiteX4" fmla="*/ 153909 w 1647731"/>
                <a:gd name="connsiteY4" fmla="*/ 1186004 h 3005751"/>
                <a:gd name="connsiteX5" fmla="*/ 153909 w 1647731"/>
                <a:gd name="connsiteY5" fmla="*/ 1339913 h 3005751"/>
                <a:gd name="connsiteX6" fmla="*/ 172016 w 1647731"/>
                <a:gd name="connsiteY6" fmla="*/ 1457608 h 3005751"/>
                <a:gd name="connsiteX7" fmla="*/ 479834 w 1647731"/>
                <a:gd name="connsiteY7" fmla="*/ 1846907 h 3005751"/>
                <a:gd name="connsiteX8" fmla="*/ 561315 w 1647731"/>
                <a:gd name="connsiteY8" fmla="*/ 1729212 h 3005751"/>
                <a:gd name="connsiteX9" fmla="*/ 660903 w 1647731"/>
                <a:gd name="connsiteY9" fmla="*/ 1774479 h 3005751"/>
                <a:gd name="connsiteX10" fmla="*/ 570369 w 1647731"/>
                <a:gd name="connsiteY10" fmla="*/ 1810693 h 3005751"/>
                <a:gd name="connsiteX11" fmla="*/ 570369 w 1647731"/>
                <a:gd name="connsiteY11" fmla="*/ 1874067 h 3005751"/>
                <a:gd name="connsiteX12" fmla="*/ 570369 w 1647731"/>
                <a:gd name="connsiteY12" fmla="*/ 1973656 h 3005751"/>
                <a:gd name="connsiteX13" fmla="*/ 570369 w 1647731"/>
                <a:gd name="connsiteY13" fmla="*/ 2100404 h 3005751"/>
                <a:gd name="connsiteX14" fmla="*/ 733331 w 1647731"/>
                <a:gd name="connsiteY14" fmla="*/ 2218099 h 3005751"/>
                <a:gd name="connsiteX15" fmla="*/ 697117 w 1647731"/>
                <a:gd name="connsiteY15" fmla="*/ 2362955 h 3005751"/>
                <a:gd name="connsiteX16" fmla="*/ 1041149 w 1647731"/>
                <a:gd name="connsiteY16" fmla="*/ 2788467 h 3005751"/>
                <a:gd name="connsiteX17" fmla="*/ 1113577 w 1647731"/>
                <a:gd name="connsiteY17" fmla="*/ 2815628 h 3005751"/>
                <a:gd name="connsiteX18" fmla="*/ 1285592 w 1647731"/>
                <a:gd name="connsiteY18" fmla="*/ 2906162 h 3005751"/>
                <a:gd name="connsiteX19" fmla="*/ 1430448 w 1647731"/>
                <a:gd name="connsiteY19" fmla="*/ 3005751 h 3005751"/>
                <a:gd name="connsiteX20" fmla="*/ 1539089 w 1647731"/>
                <a:gd name="connsiteY20" fmla="*/ 2987644 h 3005751"/>
                <a:gd name="connsiteX21" fmla="*/ 1647731 w 1647731"/>
                <a:gd name="connsiteY21" fmla="*/ 2924269 h 3005751"/>
                <a:gd name="connsiteX22" fmla="*/ 1593410 w 1647731"/>
                <a:gd name="connsiteY22" fmla="*/ 2833735 h 3005751"/>
                <a:gd name="connsiteX23" fmla="*/ 1457608 w 1647731"/>
                <a:gd name="connsiteY23" fmla="*/ 2788467 h 3005751"/>
                <a:gd name="connsiteX24" fmla="*/ 1312753 w 1647731"/>
                <a:gd name="connsiteY24" fmla="*/ 2679826 h 3005751"/>
                <a:gd name="connsiteX25" fmla="*/ 1195058 w 1647731"/>
                <a:gd name="connsiteY25" fmla="*/ 2381061 h 3005751"/>
                <a:gd name="connsiteX26" fmla="*/ 950614 w 1647731"/>
                <a:gd name="connsiteY26" fmla="*/ 2091351 h 3005751"/>
                <a:gd name="connsiteX27" fmla="*/ 814812 w 1647731"/>
                <a:gd name="connsiteY27" fmla="*/ 1865014 h 3005751"/>
                <a:gd name="connsiteX28" fmla="*/ 669957 w 1647731"/>
                <a:gd name="connsiteY28" fmla="*/ 1738265 h 3005751"/>
                <a:gd name="connsiteX29" fmla="*/ 697117 w 1647731"/>
                <a:gd name="connsiteY29" fmla="*/ 1475715 h 3005751"/>
                <a:gd name="connsiteX30" fmla="*/ 669957 w 1647731"/>
                <a:gd name="connsiteY30" fmla="*/ 1403287 h 3005751"/>
                <a:gd name="connsiteX31" fmla="*/ 606583 w 1647731"/>
                <a:gd name="connsiteY31" fmla="*/ 1276539 h 3005751"/>
                <a:gd name="connsiteX32" fmla="*/ 561315 w 1647731"/>
                <a:gd name="connsiteY32" fmla="*/ 995881 h 3005751"/>
                <a:gd name="connsiteX33" fmla="*/ 525101 w 1647731"/>
                <a:gd name="connsiteY33" fmla="*/ 814812 h 3005751"/>
                <a:gd name="connsiteX34" fmla="*/ 434567 w 1647731"/>
                <a:gd name="connsiteY34" fmla="*/ 896293 h 3005751"/>
                <a:gd name="connsiteX35" fmla="*/ 461727 w 1647731"/>
                <a:gd name="connsiteY35" fmla="*/ 1059256 h 3005751"/>
                <a:gd name="connsiteX36" fmla="*/ 344032 w 1647731"/>
                <a:gd name="connsiteY36" fmla="*/ 1050202 h 3005751"/>
                <a:gd name="connsiteX37" fmla="*/ 244444 w 1647731"/>
                <a:gd name="connsiteY37" fmla="*/ 860079 h 3005751"/>
                <a:gd name="connsiteX38" fmla="*/ 153909 w 1647731"/>
                <a:gd name="connsiteY38" fmla="*/ 660903 h 3005751"/>
                <a:gd name="connsiteX39" fmla="*/ 63375 w 1647731"/>
                <a:gd name="connsiteY39" fmla="*/ 497941 h 3005751"/>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39" fmla="*/ 63375 w 1647731"/>
                <a:gd name="connsiteY39" fmla="*/ 0 h 2507810"/>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0" fmla="*/ 175034 w 1647731"/>
                <a:gd name="connsiteY0" fmla="*/ 181067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47731" h="2507810">
                  <a:moveTo>
                    <a:pt x="175034" y="181067"/>
                  </a:moveTo>
                  <a:lnTo>
                    <a:pt x="63375" y="0"/>
                  </a:lnTo>
                  <a:lnTo>
                    <a:pt x="0" y="353085"/>
                  </a:lnTo>
                  <a:lnTo>
                    <a:pt x="0" y="443619"/>
                  </a:lnTo>
                  <a:lnTo>
                    <a:pt x="153909" y="688063"/>
                  </a:lnTo>
                  <a:lnTo>
                    <a:pt x="153909" y="841972"/>
                  </a:lnTo>
                  <a:lnTo>
                    <a:pt x="172016" y="959667"/>
                  </a:lnTo>
                  <a:lnTo>
                    <a:pt x="479834" y="1348966"/>
                  </a:lnTo>
                  <a:lnTo>
                    <a:pt x="561315" y="1231271"/>
                  </a:lnTo>
                  <a:lnTo>
                    <a:pt x="660903" y="1276538"/>
                  </a:lnTo>
                  <a:lnTo>
                    <a:pt x="570369" y="1312752"/>
                  </a:lnTo>
                  <a:lnTo>
                    <a:pt x="570369" y="1376126"/>
                  </a:lnTo>
                  <a:lnTo>
                    <a:pt x="570369" y="1475715"/>
                  </a:lnTo>
                  <a:lnTo>
                    <a:pt x="570369" y="1602463"/>
                  </a:lnTo>
                  <a:lnTo>
                    <a:pt x="733331" y="1720158"/>
                  </a:lnTo>
                  <a:lnTo>
                    <a:pt x="697117" y="1865014"/>
                  </a:lnTo>
                  <a:lnTo>
                    <a:pt x="1041149" y="2290526"/>
                  </a:lnTo>
                  <a:lnTo>
                    <a:pt x="1113577" y="2317687"/>
                  </a:lnTo>
                  <a:lnTo>
                    <a:pt x="1285592" y="2408221"/>
                  </a:lnTo>
                  <a:lnTo>
                    <a:pt x="1430448" y="2507810"/>
                  </a:lnTo>
                  <a:lnTo>
                    <a:pt x="1539089" y="2489703"/>
                  </a:lnTo>
                  <a:lnTo>
                    <a:pt x="1647731" y="2426328"/>
                  </a:lnTo>
                  <a:lnTo>
                    <a:pt x="1593410" y="2335794"/>
                  </a:lnTo>
                  <a:lnTo>
                    <a:pt x="1457608" y="2290526"/>
                  </a:lnTo>
                  <a:lnTo>
                    <a:pt x="1312753" y="2181885"/>
                  </a:lnTo>
                  <a:lnTo>
                    <a:pt x="1195058" y="1883120"/>
                  </a:lnTo>
                  <a:lnTo>
                    <a:pt x="950614" y="1593410"/>
                  </a:lnTo>
                  <a:lnTo>
                    <a:pt x="814812" y="1367073"/>
                  </a:lnTo>
                  <a:lnTo>
                    <a:pt x="669957" y="1240324"/>
                  </a:lnTo>
                  <a:lnTo>
                    <a:pt x="697117" y="977774"/>
                  </a:lnTo>
                  <a:lnTo>
                    <a:pt x="669957" y="905346"/>
                  </a:lnTo>
                  <a:lnTo>
                    <a:pt x="606583" y="778598"/>
                  </a:lnTo>
                  <a:lnTo>
                    <a:pt x="561315" y="497940"/>
                  </a:lnTo>
                  <a:lnTo>
                    <a:pt x="525101" y="316871"/>
                  </a:lnTo>
                  <a:lnTo>
                    <a:pt x="434567" y="398352"/>
                  </a:lnTo>
                  <a:lnTo>
                    <a:pt x="461727" y="561315"/>
                  </a:lnTo>
                  <a:lnTo>
                    <a:pt x="344032" y="552261"/>
                  </a:lnTo>
                  <a:lnTo>
                    <a:pt x="244444" y="362138"/>
                  </a:lnTo>
                  <a:lnTo>
                    <a:pt x="153909" y="162962"/>
                  </a:lnTo>
                </a:path>
              </a:pathLst>
            </a:custGeom>
            <a:grp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Freeform 61"/>
            <p:cNvSpPr/>
            <p:nvPr/>
          </p:nvSpPr>
          <p:spPr>
            <a:xfrm rot="1020000">
              <a:off x="3455292" y="2538838"/>
              <a:ext cx="653196" cy="1018675"/>
            </a:xfrm>
            <a:custGeom>
              <a:avLst/>
              <a:gdLst>
                <a:gd name="connsiteX0" fmla="*/ 461727 w 760491"/>
                <a:gd name="connsiteY0" fmla="*/ 0 h 1186004"/>
                <a:gd name="connsiteX1" fmla="*/ 344032 w 760491"/>
                <a:gd name="connsiteY1" fmla="*/ 126749 h 1186004"/>
                <a:gd name="connsiteX2" fmla="*/ 199176 w 760491"/>
                <a:gd name="connsiteY2" fmla="*/ 108642 h 1186004"/>
                <a:gd name="connsiteX3" fmla="*/ 0 w 760491"/>
                <a:gd name="connsiteY3" fmla="*/ 135802 h 1186004"/>
                <a:gd name="connsiteX4" fmla="*/ 90535 w 760491"/>
                <a:gd name="connsiteY4" fmla="*/ 425513 h 1186004"/>
                <a:gd name="connsiteX5" fmla="*/ 117695 w 760491"/>
                <a:gd name="connsiteY5" fmla="*/ 669957 h 1186004"/>
                <a:gd name="connsiteX6" fmla="*/ 262551 w 760491"/>
                <a:gd name="connsiteY6" fmla="*/ 814812 h 1186004"/>
                <a:gd name="connsiteX7" fmla="*/ 398353 w 760491"/>
                <a:gd name="connsiteY7" fmla="*/ 1186004 h 1186004"/>
                <a:gd name="connsiteX8" fmla="*/ 516048 w 760491"/>
                <a:gd name="connsiteY8" fmla="*/ 1186004 h 1186004"/>
                <a:gd name="connsiteX9" fmla="*/ 497941 w 760491"/>
                <a:gd name="connsiteY9" fmla="*/ 1023042 h 1186004"/>
                <a:gd name="connsiteX10" fmla="*/ 570368 w 760491"/>
                <a:gd name="connsiteY10" fmla="*/ 950614 h 1186004"/>
                <a:gd name="connsiteX11" fmla="*/ 724277 w 760491"/>
                <a:gd name="connsiteY11" fmla="*/ 932507 h 1186004"/>
                <a:gd name="connsiteX12" fmla="*/ 760491 w 760491"/>
                <a:gd name="connsiteY12" fmla="*/ 841972 h 1186004"/>
                <a:gd name="connsiteX13" fmla="*/ 760491 w 760491"/>
                <a:gd name="connsiteY13" fmla="*/ 841972 h 1186004"/>
                <a:gd name="connsiteX14" fmla="*/ 606582 w 760491"/>
                <a:gd name="connsiteY14" fmla="*/ 697117 h 1186004"/>
                <a:gd name="connsiteX15" fmla="*/ 579422 w 760491"/>
                <a:gd name="connsiteY15" fmla="*/ 525101 h 1186004"/>
                <a:gd name="connsiteX16" fmla="*/ 561315 w 760491"/>
                <a:gd name="connsiteY16" fmla="*/ 407406 h 1186004"/>
                <a:gd name="connsiteX17" fmla="*/ 488887 w 760491"/>
                <a:gd name="connsiteY17" fmla="*/ 353085 h 1186004"/>
                <a:gd name="connsiteX18" fmla="*/ 506994 w 760491"/>
                <a:gd name="connsiteY18" fmla="*/ 181069 h 1186004"/>
                <a:gd name="connsiteX19" fmla="*/ 516048 w 760491"/>
                <a:gd name="connsiteY19" fmla="*/ 108642 h 1186004"/>
                <a:gd name="connsiteX20" fmla="*/ 461727 w 760491"/>
                <a:gd name="connsiteY20" fmla="*/ 0 h 11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491" h="1186004">
                  <a:moveTo>
                    <a:pt x="461727" y="0"/>
                  </a:moveTo>
                  <a:lnTo>
                    <a:pt x="344032" y="126749"/>
                  </a:lnTo>
                  <a:lnTo>
                    <a:pt x="199176" y="108642"/>
                  </a:lnTo>
                  <a:lnTo>
                    <a:pt x="0" y="135802"/>
                  </a:lnTo>
                  <a:lnTo>
                    <a:pt x="90535" y="425513"/>
                  </a:lnTo>
                  <a:lnTo>
                    <a:pt x="117695" y="669957"/>
                  </a:lnTo>
                  <a:lnTo>
                    <a:pt x="262551" y="814812"/>
                  </a:lnTo>
                  <a:lnTo>
                    <a:pt x="398353" y="1186004"/>
                  </a:lnTo>
                  <a:lnTo>
                    <a:pt x="516048" y="1186004"/>
                  </a:lnTo>
                  <a:lnTo>
                    <a:pt x="497941" y="1023042"/>
                  </a:lnTo>
                  <a:lnTo>
                    <a:pt x="570368" y="950614"/>
                  </a:lnTo>
                  <a:lnTo>
                    <a:pt x="724277" y="932507"/>
                  </a:lnTo>
                  <a:lnTo>
                    <a:pt x="760491" y="841972"/>
                  </a:lnTo>
                  <a:lnTo>
                    <a:pt x="760491" y="841972"/>
                  </a:lnTo>
                  <a:lnTo>
                    <a:pt x="606582" y="697117"/>
                  </a:lnTo>
                  <a:lnTo>
                    <a:pt x="579422" y="525101"/>
                  </a:lnTo>
                  <a:lnTo>
                    <a:pt x="561315" y="407406"/>
                  </a:lnTo>
                  <a:lnTo>
                    <a:pt x="488887" y="353085"/>
                  </a:lnTo>
                  <a:lnTo>
                    <a:pt x="506994" y="181069"/>
                  </a:lnTo>
                  <a:lnTo>
                    <a:pt x="516048" y="108642"/>
                  </a:lnTo>
                  <a:lnTo>
                    <a:pt x="461727"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020000">
              <a:off x="3689103" y="5340433"/>
              <a:ext cx="1259736" cy="785391"/>
            </a:xfrm>
            <a:custGeom>
              <a:avLst/>
              <a:gdLst>
                <a:gd name="connsiteX0" fmla="*/ 0 w 1466661"/>
                <a:gd name="connsiteY0" fmla="*/ 0 h 914400"/>
                <a:gd name="connsiteX1" fmla="*/ 0 w 1466661"/>
                <a:gd name="connsiteY1" fmla="*/ 235390 h 914400"/>
                <a:gd name="connsiteX2" fmla="*/ 316871 w 1466661"/>
                <a:gd name="connsiteY2" fmla="*/ 244444 h 914400"/>
                <a:gd name="connsiteX3" fmla="*/ 425513 w 1466661"/>
                <a:gd name="connsiteY3" fmla="*/ 389299 h 914400"/>
                <a:gd name="connsiteX4" fmla="*/ 624689 w 1466661"/>
                <a:gd name="connsiteY4" fmla="*/ 371192 h 914400"/>
                <a:gd name="connsiteX5" fmla="*/ 715223 w 1466661"/>
                <a:gd name="connsiteY5" fmla="*/ 479834 h 914400"/>
                <a:gd name="connsiteX6" fmla="*/ 751437 w 1466661"/>
                <a:gd name="connsiteY6" fmla="*/ 461727 h 914400"/>
                <a:gd name="connsiteX7" fmla="*/ 995881 w 1466661"/>
                <a:gd name="connsiteY7" fmla="*/ 669957 h 914400"/>
                <a:gd name="connsiteX8" fmla="*/ 1095469 w 1466661"/>
                <a:gd name="connsiteY8" fmla="*/ 914400 h 914400"/>
                <a:gd name="connsiteX9" fmla="*/ 1385180 w 1466661"/>
                <a:gd name="connsiteY9" fmla="*/ 860080 h 914400"/>
                <a:gd name="connsiteX10" fmla="*/ 1466661 w 1466661"/>
                <a:gd name="connsiteY10" fmla="*/ 841973 h 914400"/>
                <a:gd name="connsiteX11" fmla="*/ 1312752 w 1466661"/>
                <a:gd name="connsiteY11" fmla="*/ 706171 h 914400"/>
                <a:gd name="connsiteX12" fmla="*/ 1412340 w 1466661"/>
                <a:gd name="connsiteY12" fmla="*/ 660903 h 914400"/>
                <a:gd name="connsiteX13" fmla="*/ 1412340 w 1466661"/>
                <a:gd name="connsiteY13" fmla="*/ 561315 h 914400"/>
                <a:gd name="connsiteX14" fmla="*/ 1249378 w 1466661"/>
                <a:gd name="connsiteY14" fmla="*/ 416460 h 914400"/>
                <a:gd name="connsiteX15" fmla="*/ 1249378 w 1466661"/>
                <a:gd name="connsiteY15" fmla="*/ 416460 h 914400"/>
                <a:gd name="connsiteX16" fmla="*/ 1285592 w 1466661"/>
                <a:gd name="connsiteY16" fmla="*/ 344032 h 914400"/>
                <a:gd name="connsiteX17" fmla="*/ 1394233 w 1466661"/>
                <a:gd name="connsiteY17" fmla="*/ 307818 h 914400"/>
                <a:gd name="connsiteX18" fmla="*/ 1249378 w 1466661"/>
                <a:gd name="connsiteY18" fmla="*/ 271604 h 914400"/>
                <a:gd name="connsiteX19" fmla="*/ 1059255 w 1466661"/>
                <a:gd name="connsiteY19" fmla="*/ 244444 h 914400"/>
                <a:gd name="connsiteX20" fmla="*/ 914400 w 1466661"/>
                <a:gd name="connsiteY20" fmla="*/ 244444 h 914400"/>
                <a:gd name="connsiteX21" fmla="*/ 697116 w 1466661"/>
                <a:gd name="connsiteY21" fmla="*/ 172016 h 914400"/>
                <a:gd name="connsiteX22" fmla="*/ 552261 w 1466661"/>
                <a:gd name="connsiteY22" fmla="*/ 126749 h 914400"/>
                <a:gd name="connsiteX23" fmla="*/ 434566 w 1466661"/>
                <a:gd name="connsiteY23" fmla="*/ 199177 h 914400"/>
                <a:gd name="connsiteX24" fmla="*/ 353085 w 1466661"/>
                <a:gd name="connsiteY24" fmla="*/ 190123 h 914400"/>
                <a:gd name="connsiteX25" fmla="*/ 135802 w 1466661"/>
                <a:gd name="connsiteY25" fmla="*/ 72428 h 914400"/>
                <a:gd name="connsiteX26" fmla="*/ 0 w 1466661"/>
                <a:gd name="connsiteY2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661" h="914400">
                  <a:moveTo>
                    <a:pt x="0" y="0"/>
                  </a:moveTo>
                  <a:lnTo>
                    <a:pt x="0" y="235390"/>
                  </a:lnTo>
                  <a:lnTo>
                    <a:pt x="316871" y="244444"/>
                  </a:lnTo>
                  <a:lnTo>
                    <a:pt x="425513" y="389299"/>
                  </a:lnTo>
                  <a:lnTo>
                    <a:pt x="624689" y="371192"/>
                  </a:lnTo>
                  <a:lnTo>
                    <a:pt x="715223" y="479834"/>
                  </a:lnTo>
                  <a:lnTo>
                    <a:pt x="751437" y="461727"/>
                  </a:lnTo>
                  <a:lnTo>
                    <a:pt x="995881" y="669957"/>
                  </a:lnTo>
                  <a:lnTo>
                    <a:pt x="1095469" y="914400"/>
                  </a:lnTo>
                  <a:lnTo>
                    <a:pt x="1385180" y="860080"/>
                  </a:lnTo>
                  <a:lnTo>
                    <a:pt x="1466661" y="841973"/>
                  </a:lnTo>
                  <a:lnTo>
                    <a:pt x="1312752" y="706171"/>
                  </a:lnTo>
                  <a:lnTo>
                    <a:pt x="1412340" y="660903"/>
                  </a:lnTo>
                  <a:lnTo>
                    <a:pt x="1412340" y="561315"/>
                  </a:lnTo>
                  <a:lnTo>
                    <a:pt x="1249378" y="416460"/>
                  </a:lnTo>
                  <a:lnTo>
                    <a:pt x="1249378" y="416460"/>
                  </a:lnTo>
                  <a:lnTo>
                    <a:pt x="1285592" y="344032"/>
                  </a:lnTo>
                  <a:lnTo>
                    <a:pt x="1394233" y="307818"/>
                  </a:lnTo>
                  <a:lnTo>
                    <a:pt x="1249378" y="271604"/>
                  </a:lnTo>
                  <a:lnTo>
                    <a:pt x="1059255" y="244444"/>
                  </a:lnTo>
                  <a:lnTo>
                    <a:pt x="914400" y="244444"/>
                  </a:lnTo>
                  <a:lnTo>
                    <a:pt x="697116" y="172016"/>
                  </a:lnTo>
                  <a:lnTo>
                    <a:pt x="552261" y="126749"/>
                  </a:lnTo>
                  <a:lnTo>
                    <a:pt x="434566" y="199177"/>
                  </a:lnTo>
                  <a:lnTo>
                    <a:pt x="353085" y="190123"/>
                  </a:lnTo>
                  <a:lnTo>
                    <a:pt x="135802" y="72428"/>
                  </a:lnTo>
                  <a:lnTo>
                    <a:pt x="0"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reeform 63"/>
            <p:cNvSpPr/>
            <p:nvPr/>
          </p:nvSpPr>
          <p:spPr>
            <a:xfrm rot="1020000">
              <a:off x="3585084" y="3510344"/>
              <a:ext cx="995346" cy="1788514"/>
            </a:xfrm>
            <a:custGeom>
              <a:avLst/>
              <a:gdLst>
                <a:gd name="connsiteX0" fmla="*/ 117695 w 1158843"/>
                <a:gd name="connsiteY0" fmla="*/ 0 h 2082297"/>
                <a:gd name="connsiteX1" fmla="*/ 0 w 1158843"/>
                <a:gd name="connsiteY1" fmla="*/ 0 h 2082297"/>
                <a:gd name="connsiteX2" fmla="*/ 81481 w 1158843"/>
                <a:gd name="connsiteY2" fmla="*/ 461727 h 2082297"/>
                <a:gd name="connsiteX3" fmla="*/ 153909 w 1158843"/>
                <a:gd name="connsiteY3" fmla="*/ 633743 h 2082297"/>
                <a:gd name="connsiteX4" fmla="*/ 126748 w 1158843"/>
                <a:gd name="connsiteY4" fmla="*/ 932507 h 2082297"/>
                <a:gd name="connsiteX5" fmla="*/ 298764 w 1158843"/>
                <a:gd name="connsiteY5" fmla="*/ 1041149 h 2082297"/>
                <a:gd name="connsiteX6" fmla="*/ 452673 w 1158843"/>
                <a:gd name="connsiteY6" fmla="*/ 1339913 h 2082297"/>
                <a:gd name="connsiteX7" fmla="*/ 679010 w 1158843"/>
                <a:gd name="connsiteY7" fmla="*/ 1575303 h 2082297"/>
                <a:gd name="connsiteX8" fmla="*/ 796705 w 1158843"/>
                <a:gd name="connsiteY8" fmla="*/ 1865014 h 2082297"/>
                <a:gd name="connsiteX9" fmla="*/ 1059255 w 1158843"/>
                <a:gd name="connsiteY9" fmla="*/ 2009870 h 2082297"/>
                <a:gd name="connsiteX10" fmla="*/ 1122629 w 1158843"/>
                <a:gd name="connsiteY10" fmla="*/ 2082297 h 2082297"/>
                <a:gd name="connsiteX11" fmla="*/ 1158843 w 1158843"/>
                <a:gd name="connsiteY11" fmla="*/ 2009870 h 2082297"/>
                <a:gd name="connsiteX12" fmla="*/ 1131683 w 1158843"/>
                <a:gd name="connsiteY12" fmla="*/ 1855961 h 2082297"/>
                <a:gd name="connsiteX13" fmla="*/ 1032095 w 1158843"/>
                <a:gd name="connsiteY13" fmla="*/ 1747319 h 2082297"/>
                <a:gd name="connsiteX14" fmla="*/ 1068309 w 1158843"/>
                <a:gd name="connsiteY14" fmla="*/ 1620571 h 2082297"/>
                <a:gd name="connsiteX15" fmla="*/ 986828 w 1158843"/>
                <a:gd name="connsiteY15" fmla="*/ 1457608 h 2082297"/>
                <a:gd name="connsiteX16" fmla="*/ 760491 w 1158843"/>
                <a:gd name="connsiteY16" fmla="*/ 1258432 h 2082297"/>
                <a:gd name="connsiteX17" fmla="*/ 669956 w 1158843"/>
                <a:gd name="connsiteY17" fmla="*/ 1077363 h 2082297"/>
                <a:gd name="connsiteX18" fmla="*/ 479833 w 1158843"/>
                <a:gd name="connsiteY18" fmla="*/ 968721 h 2082297"/>
                <a:gd name="connsiteX19" fmla="*/ 371192 w 1158843"/>
                <a:gd name="connsiteY19" fmla="*/ 651850 h 2082297"/>
                <a:gd name="connsiteX20" fmla="*/ 353085 w 1158843"/>
                <a:gd name="connsiteY20" fmla="*/ 452674 h 2082297"/>
                <a:gd name="connsiteX21" fmla="*/ 199176 w 1158843"/>
                <a:gd name="connsiteY21" fmla="*/ 289711 h 2082297"/>
                <a:gd name="connsiteX22" fmla="*/ 126748 w 1158843"/>
                <a:gd name="connsiteY22" fmla="*/ 63375 h 2082297"/>
                <a:gd name="connsiteX23" fmla="*/ 117695 w 1158843"/>
                <a:gd name="connsiteY23" fmla="*/ 0 h 20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58843" h="2082297">
                  <a:moveTo>
                    <a:pt x="117695" y="0"/>
                  </a:moveTo>
                  <a:lnTo>
                    <a:pt x="0" y="0"/>
                  </a:lnTo>
                  <a:lnTo>
                    <a:pt x="81481" y="461727"/>
                  </a:lnTo>
                  <a:lnTo>
                    <a:pt x="153909" y="633743"/>
                  </a:lnTo>
                  <a:lnTo>
                    <a:pt x="126748" y="932507"/>
                  </a:lnTo>
                  <a:lnTo>
                    <a:pt x="298764" y="1041149"/>
                  </a:lnTo>
                  <a:lnTo>
                    <a:pt x="452673" y="1339913"/>
                  </a:lnTo>
                  <a:lnTo>
                    <a:pt x="679010" y="1575303"/>
                  </a:lnTo>
                  <a:lnTo>
                    <a:pt x="796705" y="1865014"/>
                  </a:lnTo>
                  <a:lnTo>
                    <a:pt x="1059255" y="2009870"/>
                  </a:lnTo>
                  <a:lnTo>
                    <a:pt x="1122629" y="2082297"/>
                  </a:lnTo>
                  <a:lnTo>
                    <a:pt x="1158843" y="2009870"/>
                  </a:lnTo>
                  <a:lnTo>
                    <a:pt x="1131683" y="1855961"/>
                  </a:lnTo>
                  <a:lnTo>
                    <a:pt x="1032095" y="1747319"/>
                  </a:lnTo>
                  <a:lnTo>
                    <a:pt x="1068309" y="1620571"/>
                  </a:lnTo>
                  <a:lnTo>
                    <a:pt x="986828" y="1457608"/>
                  </a:lnTo>
                  <a:lnTo>
                    <a:pt x="760491" y="1258432"/>
                  </a:lnTo>
                  <a:lnTo>
                    <a:pt x="669956" y="1077363"/>
                  </a:lnTo>
                  <a:lnTo>
                    <a:pt x="479833" y="968721"/>
                  </a:lnTo>
                  <a:lnTo>
                    <a:pt x="371192" y="651850"/>
                  </a:lnTo>
                  <a:lnTo>
                    <a:pt x="353085" y="452674"/>
                  </a:lnTo>
                  <a:lnTo>
                    <a:pt x="199176" y="289711"/>
                  </a:lnTo>
                  <a:lnTo>
                    <a:pt x="126748" y="63375"/>
                  </a:lnTo>
                  <a:lnTo>
                    <a:pt x="117695"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64"/>
            <p:cNvSpPr/>
            <p:nvPr/>
          </p:nvSpPr>
          <p:spPr>
            <a:xfrm rot="1020000">
              <a:off x="4218159" y="864335"/>
              <a:ext cx="328433" cy="1550262"/>
            </a:xfrm>
            <a:custGeom>
              <a:avLst/>
              <a:gdLst>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72428 w 307818"/>
                <a:gd name="connsiteY7" fmla="*/ 606582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14335 w 307818"/>
                <a:gd name="connsiteY7" fmla="*/ 306309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242935 w 369683"/>
                <a:gd name="connsiteY0" fmla="*/ 0 h 1204111"/>
                <a:gd name="connsiteX1" fmla="*/ 125240 w 369683"/>
                <a:gd name="connsiteY1" fmla="*/ 0 h 1204111"/>
                <a:gd name="connsiteX2" fmla="*/ 125240 w 369683"/>
                <a:gd name="connsiteY2" fmla="*/ 72428 h 1204111"/>
                <a:gd name="connsiteX3" fmla="*/ 170507 w 369683"/>
                <a:gd name="connsiteY3" fmla="*/ 208230 h 1204111"/>
                <a:gd name="connsiteX4" fmla="*/ 206721 w 369683"/>
                <a:gd name="connsiteY4" fmla="*/ 316871 h 1204111"/>
                <a:gd name="connsiteX5" fmla="*/ 251988 w 369683"/>
                <a:gd name="connsiteY5" fmla="*/ 389299 h 1204111"/>
                <a:gd name="connsiteX6" fmla="*/ 224828 w 369683"/>
                <a:gd name="connsiteY6" fmla="*/ 588475 h 1204111"/>
                <a:gd name="connsiteX7" fmla="*/ 76200 w 369683"/>
                <a:gd name="connsiteY7" fmla="*/ 306309 h 1204111"/>
                <a:gd name="connsiteX8" fmla="*/ 0 w 369683"/>
                <a:gd name="connsiteY8" fmla="*/ 534909 h 1204111"/>
                <a:gd name="connsiteX9" fmla="*/ 61865 w 369683"/>
                <a:gd name="connsiteY9" fmla="*/ 697117 h 1204111"/>
                <a:gd name="connsiteX10" fmla="*/ 61865 w 369683"/>
                <a:gd name="connsiteY10" fmla="*/ 796705 h 1204111"/>
                <a:gd name="connsiteX11" fmla="*/ 89026 w 369683"/>
                <a:gd name="connsiteY11" fmla="*/ 932507 h 1204111"/>
                <a:gd name="connsiteX12" fmla="*/ 98079 w 369683"/>
                <a:gd name="connsiteY12" fmla="*/ 1186004 h 1204111"/>
                <a:gd name="connsiteX13" fmla="*/ 233881 w 369683"/>
                <a:gd name="connsiteY13" fmla="*/ 1204111 h 1204111"/>
                <a:gd name="connsiteX14" fmla="*/ 233881 w 369683"/>
                <a:gd name="connsiteY14" fmla="*/ 1104523 h 1204111"/>
                <a:gd name="connsiteX15" fmla="*/ 197667 w 369683"/>
                <a:gd name="connsiteY15" fmla="*/ 941560 h 1204111"/>
                <a:gd name="connsiteX16" fmla="*/ 143347 w 369683"/>
                <a:gd name="connsiteY16" fmla="*/ 805759 h 1204111"/>
                <a:gd name="connsiteX17" fmla="*/ 288202 w 369683"/>
                <a:gd name="connsiteY17" fmla="*/ 787652 h 1204111"/>
                <a:gd name="connsiteX18" fmla="*/ 342523 w 369683"/>
                <a:gd name="connsiteY18" fmla="*/ 688063 h 1204111"/>
                <a:gd name="connsiteX19" fmla="*/ 369683 w 369683"/>
                <a:gd name="connsiteY19" fmla="*/ 534155 h 1204111"/>
                <a:gd name="connsiteX20" fmla="*/ 369683 w 369683"/>
                <a:gd name="connsiteY20" fmla="*/ 398353 h 1204111"/>
                <a:gd name="connsiteX21" fmla="*/ 369683 w 369683"/>
                <a:gd name="connsiteY21" fmla="*/ 398353 h 1204111"/>
                <a:gd name="connsiteX22" fmla="*/ 288202 w 369683"/>
                <a:gd name="connsiteY22" fmla="*/ 226337 h 1204111"/>
                <a:gd name="connsiteX23" fmla="*/ 288202 w 369683"/>
                <a:gd name="connsiteY23" fmla="*/ 144856 h 1204111"/>
                <a:gd name="connsiteX24" fmla="*/ 251988 w 369683"/>
                <a:gd name="connsiteY24" fmla="*/ 90535 h 1204111"/>
                <a:gd name="connsiteX25" fmla="*/ 242935 w 369683"/>
                <a:gd name="connsiteY25" fmla="*/ 0 h 1204111"/>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320691"/>
                <a:gd name="connsiteX1" fmla="*/ 125240 w 369683"/>
                <a:gd name="connsiteY1" fmla="*/ 0 h 1320691"/>
                <a:gd name="connsiteX2" fmla="*/ 125240 w 369683"/>
                <a:gd name="connsiteY2" fmla="*/ 72428 h 1320691"/>
                <a:gd name="connsiteX3" fmla="*/ 170507 w 369683"/>
                <a:gd name="connsiteY3" fmla="*/ 208230 h 1320691"/>
                <a:gd name="connsiteX4" fmla="*/ 206721 w 369683"/>
                <a:gd name="connsiteY4" fmla="*/ 316871 h 1320691"/>
                <a:gd name="connsiteX5" fmla="*/ 251988 w 369683"/>
                <a:gd name="connsiteY5" fmla="*/ 389299 h 1320691"/>
                <a:gd name="connsiteX6" fmla="*/ 224828 w 369683"/>
                <a:gd name="connsiteY6" fmla="*/ 588475 h 1320691"/>
                <a:gd name="connsiteX7" fmla="*/ 76200 w 369683"/>
                <a:gd name="connsiteY7" fmla="*/ 306309 h 1320691"/>
                <a:gd name="connsiteX8" fmla="*/ 0 w 369683"/>
                <a:gd name="connsiteY8" fmla="*/ 534909 h 1320691"/>
                <a:gd name="connsiteX9" fmla="*/ 61865 w 369683"/>
                <a:gd name="connsiteY9" fmla="*/ 697117 h 1320691"/>
                <a:gd name="connsiteX10" fmla="*/ 61865 w 369683"/>
                <a:gd name="connsiteY10" fmla="*/ 796705 h 1320691"/>
                <a:gd name="connsiteX11" fmla="*/ 89026 w 369683"/>
                <a:gd name="connsiteY11" fmla="*/ 932507 h 1320691"/>
                <a:gd name="connsiteX12" fmla="*/ 98079 w 369683"/>
                <a:gd name="connsiteY12" fmla="*/ 1186004 h 1320691"/>
                <a:gd name="connsiteX13" fmla="*/ 160352 w 369683"/>
                <a:gd name="connsiteY13" fmla="*/ 1247213 h 1320691"/>
                <a:gd name="connsiteX14" fmla="*/ 228601 w 369683"/>
                <a:gd name="connsiteY14" fmla="*/ 1296909 h 1320691"/>
                <a:gd name="connsiteX15" fmla="*/ 233881 w 369683"/>
                <a:gd name="connsiteY15" fmla="*/ 1104523 h 1320691"/>
                <a:gd name="connsiteX16" fmla="*/ 197667 w 369683"/>
                <a:gd name="connsiteY16" fmla="*/ 941560 h 1320691"/>
                <a:gd name="connsiteX17" fmla="*/ 143347 w 369683"/>
                <a:gd name="connsiteY17" fmla="*/ 805759 h 1320691"/>
                <a:gd name="connsiteX18" fmla="*/ 288202 w 369683"/>
                <a:gd name="connsiteY18" fmla="*/ 787652 h 1320691"/>
                <a:gd name="connsiteX19" fmla="*/ 342523 w 369683"/>
                <a:gd name="connsiteY19" fmla="*/ 688063 h 1320691"/>
                <a:gd name="connsiteX20" fmla="*/ 369683 w 369683"/>
                <a:gd name="connsiteY20" fmla="*/ 534155 h 1320691"/>
                <a:gd name="connsiteX21" fmla="*/ 369683 w 369683"/>
                <a:gd name="connsiteY21" fmla="*/ 398353 h 1320691"/>
                <a:gd name="connsiteX22" fmla="*/ 369683 w 369683"/>
                <a:gd name="connsiteY22" fmla="*/ 398353 h 1320691"/>
                <a:gd name="connsiteX23" fmla="*/ 288202 w 369683"/>
                <a:gd name="connsiteY23" fmla="*/ 226337 h 1320691"/>
                <a:gd name="connsiteX24" fmla="*/ 288202 w 369683"/>
                <a:gd name="connsiteY24" fmla="*/ 144856 h 1320691"/>
                <a:gd name="connsiteX25" fmla="*/ 251988 w 369683"/>
                <a:gd name="connsiteY25" fmla="*/ 90535 h 1320691"/>
                <a:gd name="connsiteX26" fmla="*/ 242935 w 369683"/>
                <a:gd name="connsiteY26" fmla="*/ 0 h 1320691"/>
                <a:gd name="connsiteX0" fmla="*/ 242935 w 369683"/>
                <a:gd name="connsiteY0" fmla="*/ 0 h 1467793"/>
                <a:gd name="connsiteX1" fmla="*/ 125240 w 369683"/>
                <a:gd name="connsiteY1" fmla="*/ 0 h 1467793"/>
                <a:gd name="connsiteX2" fmla="*/ 125240 w 369683"/>
                <a:gd name="connsiteY2" fmla="*/ 72428 h 1467793"/>
                <a:gd name="connsiteX3" fmla="*/ 170507 w 369683"/>
                <a:gd name="connsiteY3" fmla="*/ 208230 h 1467793"/>
                <a:gd name="connsiteX4" fmla="*/ 206721 w 369683"/>
                <a:gd name="connsiteY4" fmla="*/ 316871 h 1467793"/>
                <a:gd name="connsiteX5" fmla="*/ 251988 w 369683"/>
                <a:gd name="connsiteY5" fmla="*/ 389299 h 1467793"/>
                <a:gd name="connsiteX6" fmla="*/ 224828 w 369683"/>
                <a:gd name="connsiteY6" fmla="*/ 588475 h 1467793"/>
                <a:gd name="connsiteX7" fmla="*/ 76200 w 369683"/>
                <a:gd name="connsiteY7" fmla="*/ 306309 h 1467793"/>
                <a:gd name="connsiteX8" fmla="*/ 0 w 369683"/>
                <a:gd name="connsiteY8" fmla="*/ 534909 h 1467793"/>
                <a:gd name="connsiteX9" fmla="*/ 61865 w 369683"/>
                <a:gd name="connsiteY9" fmla="*/ 697117 h 1467793"/>
                <a:gd name="connsiteX10" fmla="*/ 61865 w 369683"/>
                <a:gd name="connsiteY10" fmla="*/ 796705 h 1467793"/>
                <a:gd name="connsiteX11" fmla="*/ 89026 w 369683"/>
                <a:gd name="connsiteY11" fmla="*/ 932507 h 1467793"/>
                <a:gd name="connsiteX12" fmla="*/ 98079 w 369683"/>
                <a:gd name="connsiteY12" fmla="*/ 1186004 h 1467793"/>
                <a:gd name="connsiteX13" fmla="*/ 152401 w 369683"/>
                <a:gd name="connsiteY13" fmla="*/ 1449309 h 1467793"/>
                <a:gd name="connsiteX14" fmla="*/ 228601 w 369683"/>
                <a:gd name="connsiteY14" fmla="*/ 1296909 h 1467793"/>
                <a:gd name="connsiteX15" fmla="*/ 233881 w 369683"/>
                <a:gd name="connsiteY15" fmla="*/ 1104523 h 1467793"/>
                <a:gd name="connsiteX16" fmla="*/ 197667 w 369683"/>
                <a:gd name="connsiteY16" fmla="*/ 941560 h 1467793"/>
                <a:gd name="connsiteX17" fmla="*/ 143347 w 369683"/>
                <a:gd name="connsiteY17" fmla="*/ 805759 h 1467793"/>
                <a:gd name="connsiteX18" fmla="*/ 288202 w 369683"/>
                <a:gd name="connsiteY18" fmla="*/ 787652 h 1467793"/>
                <a:gd name="connsiteX19" fmla="*/ 342523 w 369683"/>
                <a:gd name="connsiteY19" fmla="*/ 688063 h 1467793"/>
                <a:gd name="connsiteX20" fmla="*/ 369683 w 369683"/>
                <a:gd name="connsiteY20" fmla="*/ 534155 h 1467793"/>
                <a:gd name="connsiteX21" fmla="*/ 369683 w 369683"/>
                <a:gd name="connsiteY21" fmla="*/ 398353 h 1467793"/>
                <a:gd name="connsiteX22" fmla="*/ 369683 w 369683"/>
                <a:gd name="connsiteY22" fmla="*/ 398353 h 1467793"/>
                <a:gd name="connsiteX23" fmla="*/ 288202 w 369683"/>
                <a:gd name="connsiteY23" fmla="*/ 226337 h 1467793"/>
                <a:gd name="connsiteX24" fmla="*/ 288202 w 369683"/>
                <a:gd name="connsiteY24" fmla="*/ 144856 h 1467793"/>
                <a:gd name="connsiteX25" fmla="*/ 251988 w 369683"/>
                <a:gd name="connsiteY25" fmla="*/ 90535 h 1467793"/>
                <a:gd name="connsiteX26" fmla="*/ 242935 w 369683"/>
                <a:gd name="connsiteY26" fmla="*/ 0 h 1467793"/>
                <a:gd name="connsiteX0" fmla="*/ 242935 w 369683"/>
                <a:gd name="connsiteY0" fmla="*/ 0 h 1459579"/>
                <a:gd name="connsiteX1" fmla="*/ 125240 w 369683"/>
                <a:gd name="connsiteY1" fmla="*/ 0 h 1459579"/>
                <a:gd name="connsiteX2" fmla="*/ 125240 w 369683"/>
                <a:gd name="connsiteY2" fmla="*/ 72428 h 1459579"/>
                <a:gd name="connsiteX3" fmla="*/ 170507 w 369683"/>
                <a:gd name="connsiteY3" fmla="*/ 208230 h 1459579"/>
                <a:gd name="connsiteX4" fmla="*/ 206721 w 369683"/>
                <a:gd name="connsiteY4" fmla="*/ 316871 h 1459579"/>
                <a:gd name="connsiteX5" fmla="*/ 251988 w 369683"/>
                <a:gd name="connsiteY5" fmla="*/ 389299 h 1459579"/>
                <a:gd name="connsiteX6" fmla="*/ 224828 w 369683"/>
                <a:gd name="connsiteY6" fmla="*/ 588475 h 1459579"/>
                <a:gd name="connsiteX7" fmla="*/ 76200 w 369683"/>
                <a:gd name="connsiteY7" fmla="*/ 306309 h 1459579"/>
                <a:gd name="connsiteX8" fmla="*/ 0 w 369683"/>
                <a:gd name="connsiteY8" fmla="*/ 534909 h 1459579"/>
                <a:gd name="connsiteX9" fmla="*/ 61865 w 369683"/>
                <a:gd name="connsiteY9" fmla="*/ 697117 h 1459579"/>
                <a:gd name="connsiteX10" fmla="*/ 61865 w 369683"/>
                <a:gd name="connsiteY10" fmla="*/ 796705 h 1459579"/>
                <a:gd name="connsiteX11" fmla="*/ 89026 w 369683"/>
                <a:gd name="connsiteY11" fmla="*/ 932507 h 1459579"/>
                <a:gd name="connsiteX12" fmla="*/ 98079 w 369683"/>
                <a:gd name="connsiteY12" fmla="*/ 1186004 h 1459579"/>
                <a:gd name="connsiteX13" fmla="*/ 128547 w 369683"/>
                <a:gd name="connsiteY13" fmla="*/ 1358532 h 1459579"/>
                <a:gd name="connsiteX14" fmla="*/ 152401 w 369683"/>
                <a:gd name="connsiteY14" fmla="*/ 1449309 h 1459579"/>
                <a:gd name="connsiteX15" fmla="*/ 228601 w 369683"/>
                <a:gd name="connsiteY15" fmla="*/ 1296909 h 1459579"/>
                <a:gd name="connsiteX16" fmla="*/ 233881 w 369683"/>
                <a:gd name="connsiteY16" fmla="*/ 1104523 h 1459579"/>
                <a:gd name="connsiteX17" fmla="*/ 197667 w 369683"/>
                <a:gd name="connsiteY17" fmla="*/ 941560 h 1459579"/>
                <a:gd name="connsiteX18" fmla="*/ 143347 w 369683"/>
                <a:gd name="connsiteY18" fmla="*/ 805759 h 1459579"/>
                <a:gd name="connsiteX19" fmla="*/ 288202 w 369683"/>
                <a:gd name="connsiteY19" fmla="*/ 787652 h 1459579"/>
                <a:gd name="connsiteX20" fmla="*/ 342523 w 369683"/>
                <a:gd name="connsiteY20" fmla="*/ 688063 h 1459579"/>
                <a:gd name="connsiteX21" fmla="*/ 369683 w 369683"/>
                <a:gd name="connsiteY21" fmla="*/ 534155 h 1459579"/>
                <a:gd name="connsiteX22" fmla="*/ 369683 w 369683"/>
                <a:gd name="connsiteY22" fmla="*/ 398353 h 1459579"/>
                <a:gd name="connsiteX23" fmla="*/ 369683 w 369683"/>
                <a:gd name="connsiteY23" fmla="*/ 398353 h 1459579"/>
                <a:gd name="connsiteX24" fmla="*/ 288202 w 369683"/>
                <a:gd name="connsiteY24" fmla="*/ 226337 h 1459579"/>
                <a:gd name="connsiteX25" fmla="*/ 288202 w 369683"/>
                <a:gd name="connsiteY25" fmla="*/ 144856 h 1459579"/>
                <a:gd name="connsiteX26" fmla="*/ 251988 w 369683"/>
                <a:gd name="connsiteY26" fmla="*/ 90535 h 1459579"/>
                <a:gd name="connsiteX27" fmla="*/ 242935 w 369683"/>
                <a:gd name="connsiteY27" fmla="*/ 0 h 1459579"/>
                <a:gd name="connsiteX0" fmla="*/ 242935 w 369683"/>
                <a:gd name="connsiteY0" fmla="*/ 0 h 1721793"/>
                <a:gd name="connsiteX1" fmla="*/ 125240 w 369683"/>
                <a:gd name="connsiteY1" fmla="*/ 0 h 1721793"/>
                <a:gd name="connsiteX2" fmla="*/ 125240 w 369683"/>
                <a:gd name="connsiteY2" fmla="*/ 72428 h 1721793"/>
                <a:gd name="connsiteX3" fmla="*/ 170507 w 369683"/>
                <a:gd name="connsiteY3" fmla="*/ 208230 h 1721793"/>
                <a:gd name="connsiteX4" fmla="*/ 206721 w 369683"/>
                <a:gd name="connsiteY4" fmla="*/ 316871 h 1721793"/>
                <a:gd name="connsiteX5" fmla="*/ 251988 w 369683"/>
                <a:gd name="connsiteY5" fmla="*/ 389299 h 1721793"/>
                <a:gd name="connsiteX6" fmla="*/ 224828 w 369683"/>
                <a:gd name="connsiteY6" fmla="*/ 588475 h 1721793"/>
                <a:gd name="connsiteX7" fmla="*/ 76200 w 369683"/>
                <a:gd name="connsiteY7" fmla="*/ 306309 h 1721793"/>
                <a:gd name="connsiteX8" fmla="*/ 0 w 369683"/>
                <a:gd name="connsiteY8" fmla="*/ 534909 h 1721793"/>
                <a:gd name="connsiteX9" fmla="*/ 61865 w 369683"/>
                <a:gd name="connsiteY9" fmla="*/ 697117 h 1721793"/>
                <a:gd name="connsiteX10" fmla="*/ 61865 w 369683"/>
                <a:gd name="connsiteY10" fmla="*/ 796705 h 1721793"/>
                <a:gd name="connsiteX11" fmla="*/ 89026 w 369683"/>
                <a:gd name="connsiteY11" fmla="*/ 932507 h 1721793"/>
                <a:gd name="connsiteX12" fmla="*/ 98079 w 369683"/>
                <a:gd name="connsiteY12" fmla="*/ 1186004 h 1721793"/>
                <a:gd name="connsiteX13" fmla="*/ 76201 w 369683"/>
                <a:gd name="connsiteY13" fmla="*/ 1677909 h 1721793"/>
                <a:gd name="connsiteX14" fmla="*/ 152401 w 369683"/>
                <a:gd name="connsiteY14" fmla="*/ 1449309 h 1721793"/>
                <a:gd name="connsiteX15" fmla="*/ 228601 w 369683"/>
                <a:gd name="connsiteY15" fmla="*/ 1296909 h 1721793"/>
                <a:gd name="connsiteX16" fmla="*/ 233881 w 369683"/>
                <a:gd name="connsiteY16" fmla="*/ 1104523 h 1721793"/>
                <a:gd name="connsiteX17" fmla="*/ 197667 w 369683"/>
                <a:gd name="connsiteY17" fmla="*/ 941560 h 1721793"/>
                <a:gd name="connsiteX18" fmla="*/ 143347 w 369683"/>
                <a:gd name="connsiteY18" fmla="*/ 805759 h 1721793"/>
                <a:gd name="connsiteX19" fmla="*/ 288202 w 369683"/>
                <a:gd name="connsiteY19" fmla="*/ 787652 h 1721793"/>
                <a:gd name="connsiteX20" fmla="*/ 342523 w 369683"/>
                <a:gd name="connsiteY20" fmla="*/ 688063 h 1721793"/>
                <a:gd name="connsiteX21" fmla="*/ 369683 w 369683"/>
                <a:gd name="connsiteY21" fmla="*/ 534155 h 1721793"/>
                <a:gd name="connsiteX22" fmla="*/ 369683 w 369683"/>
                <a:gd name="connsiteY22" fmla="*/ 398353 h 1721793"/>
                <a:gd name="connsiteX23" fmla="*/ 369683 w 369683"/>
                <a:gd name="connsiteY23" fmla="*/ 398353 h 1721793"/>
                <a:gd name="connsiteX24" fmla="*/ 288202 w 369683"/>
                <a:gd name="connsiteY24" fmla="*/ 226337 h 1721793"/>
                <a:gd name="connsiteX25" fmla="*/ 288202 w 369683"/>
                <a:gd name="connsiteY25" fmla="*/ 144856 h 1721793"/>
                <a:gd name="connsiteX26" fmla="*/ 251988 w 369683"/>
                <a:gd name="connsiteY26" fmla="*/ 90535 h 1721793"/>
                <a:gd name="connsiteX27" fmla="*/ 242935 w 369683"/>
                <a:gd name="connsiteY27" fmla="*/ 0 h 1721793"/>
                <a:gd name="connsiteX0" fmla="*/ 242935 w 369683"/>
                <a:gd name="connsiteY0" fmla="*/ 0 h 1686633"/>
                <a:gd name="connsiteX1" fmla="*/ 125240 w 369683"/>
                <a:gd name="connsiteY1" fmla="*/ 0 h 1686633"/>
                <a:gd name="connsiteX2" fmla="*/ 125240 w 369683"/>
                <a:gd name="connsiteY2" fmla="*/ 72428 h 1686633"/>
                <a:gd name="connsiteX3" fmla="*/ 170507 w 369683"/>
                <a:gd name="connsiteY3" fmla="*/ 208230 h 1686633"/>
                <a:gd name="connsiteX4" fmla="*/ 206721 w 369683"/>
                <a:gd name="connsiteY4" fmla="*/ 316871 h 1686633"/>
                <a:gd name="connsiteX5" fmla="*/ 251988 w 369683"/>
                <a:gd name="connsiteY5" fmla="*/ 389299 h 1686633"/>
                <a:gd name="connsiteX6" fmla="*/ 224828 w 369683"/>
                <a:gd name="connsiteY6" fmla="*/ 588475 h 1686633"/>
                <a:gd name="connsiteX7" fmla="*/ 76200 w 369683"/>
                <a:gd name="connsiteY7" fmla="*/ 306309 h 1686633"/>
                <a:gd name="connsiteX8" fmla="*/ 0 w 369683"/>
                <a:gd name="connsiteY8" fmla="*/ 534909 h 1686633"/>
                <a:gd name="connsiteX9" fmla="*/ 61865 w 369683"/>
                <a:gd name="connsiteY9" fmla="*/ 697117 h 1686633"/>
                <a:gd name="connsiteX10" fmla="*/ 61865 w 369683"/>
                <a:gd name="connsiteY10" fmla="*/ 796705 h 1686633"/>
                <a:gd name="connsiteX11" fmla="*/ 89026 w 369683"/>
                <a:gd name="connsiteY11" fmla="*/ 932507 h 1686633"/>
                <a:gd name="connsiteX12" fmla="*/ 98079 w 369683"/>
                <a:gd name="connsiteY12" fmla="*/ 1186004 h 1686633"/>
                <a:gd name="connsiteX13" fmla="*/ 84815 w 369683"/>
                <a:gd name="connsiteY13" fmla="*/ 1501655 h 1686633"/>
                <a:gd name="connsiteX14" fmla="*/ 76201 w 369683"/>
                <a:gd name="connsiteY14" fmla="*/ 1677909 h 1686633"/>
                <a:gd name="connsiteX15" fmla="*/ 152401 w 369683"/>
                <a:gd name="connsiteY15" fmla="*/ 1449309 h 1686633"/>
                <a:gd name="connsiteX16" fmla="*/ 228601 w 369683"/>
                <a:gd name="connsiteY16" fmla="*/ 1296909 h 1686633"/>
                <a:gd name="connsiteX17" fmla="*/ 233881 w 369683"/>
                <a:gd name="connsiteY17" fmla="*/ 1104523 h 1686633"/>
                <a:gd name="connsiteX18" fmla="*/ 197667 w 369683"/>
                <a:gd name="connsiteY18" fmla="*/ 941560 h 1686633"/>
                <a:gd name="connsiteX19" fmla="*/ 143347 w 369683"/>
                <a:gd name="connsiteY19" fmla="*/ 805759 h 1686633"/>
                <a:gd name="connsiteX20" fmla="*/ 288202 w 369683"/>
                <a:gd name="connsiteY20" fmla="*/ 787652 h 1686633"/>
                <a:gd name="connsiteX21" fmla="*/ 342523 w 369683"/>
                <a:gd name="connsiteY21" fmla="*/ 688063 h 1686633"/>
                <a:gd name="connsiteX22" fmla="*/ 369683 w 369683"/>
                <a:gd name="connsiteY22" fmla="*/ 534155 h 1686633"/>
                <a:gd name="connsiteX23" fmla="*/ 369683 w 369683"/>
                <a:gd name="connsiteY23" fmla="*/ 398353 h 1686633"/>
                <a:gd name="connsiteX24" fmla="*/ 369683 w 369683"/>
                <a:gd name="connsiteY24" fmla="*/ 398353 h 1686633"/>
                <a:gd name="connsiteX25" fmla="*/ 288202 w 369683"/>
                <a:gd name="connsiteY25" fmla="*/ 226337 h 1686633"/>
                <a:gd name="connsiteX26" fmla="*/ 288202 w 369683"/>
                <a:gd name="connsiteY26" fmla="*/ 144856 h 1686633"/>
                <a:gd name="connsiteX27" fmla="*/ 251988 w 369683"/>
                <a:gd name="connsiteY27" fmla="*/ 90535 h 1686633"/>
                <a:gd name="connsiteX28" fmla="*/ 242935 w 369683"/>
                <a:gd name="connsiteY28" fmla="*/ 0 h 1686633"/>
                <a:gd name="connsiteX0" fmla="*/ 242935 w 369683"/>
                <a:gd name="connsiteY0" fmla="*/ 0 h 1836093"/>
                <a:gd name="connsiteX1" fmla="*/ 125240 w 369683"/>
                <a:gd name="connsiteY1" fmla="*/ 0 h 1836093"/>
                <a:gd name="connsiteX2" fmla="*/ 125240 w 369683"/>
                <a:gd name="connsiteY2" fmla="*/ 72428 h 1836093"/>
                <a:gd name="connsiteX3" fmla="*/ 170507 w 369683"/>
                <a:gd name="connsiteY3" fmla="*/ 208230 h 1836093"/>
                <a:gd name="connsiteX4" fmla="*/ 206721 w 369683"/>
                <a:gd name="connsiteY4" fmla="*/ 316871 h 1836093"/>
                <a:gd name="connsiteX5" fmla="*/ 251988 w 369683"/>
                <a:gd name="connsiteY5" fmla="*/ 389299 h 1836093"/>
                <a:gd name="connsiteX6" fmla="*/ 224828 w 369683"/>
                <a:gd name="connsiteY6" fmla="*/ 588475 h 1836093"/>
                <a:gd name="connsiteX7" fmla="*/ 76200 w 369683"/>
                <a:gd name="connsiteY7" fmla="*/ 306309 h 1836093"/>
                <a:gd name="connsiteX8" fmla="*/ 0 w 369683"/>
                <a:gd name="connsiteY8" fmla="*/ 534909 h 1836093"/>
                <a:gd name="connsiteX9" fmla="*/ 61865 w 369683"/>
                <a:gd name="connsiteY9" fmla="*/ 697117 h 1836093"/>
                <a:gd name="connsiteX10" fmla="*/ 61865 w 369683"/>
                <a:gd name="connsiteY10" fmla="*/ 796705 h 1836093"/>
                <a:gd name="connsiteX11" fmla="*/ 89026 w 369683"/>
                <a:gd name="connsiteY11" fmla="*/ 932507 h 1836093"/>
                <a:gd name="connsiteX12" fmla="*/ 98079 w 369683"/>
                <a:gd name="connsiteY12" fmla="*/ 1186004 h 1836093"/>
                <a:gd name="connsiteX13" fmla="*/ 76201 w 369683"/>
                <a:gd name="connsiteY13" fmla="*/ 1754109 h 1836093"/>
                <a:gd name="connsiteX14" fmla="*/ 76201 w 369683"/>
                <a:gd name="connsiteY14" fmla="*/ 1677909 h 1836093"/>
                <a:gd name="connsiteX15" fmla="*/ 152401 w 369683"/>
                <a:gd name="connsiteY15" fmla="*/ 1449309 h 1836093"/>
                <a:gd name="connsiteX16" fmla="*/ 228601 w 369683"/>
                <a:gd name="connsiteY16" fmla="*/ 1296909 h 1836093"/>
                <a:gd name="connsiteX17" fmla="*/ 233881 w 369683"/>
                <a:gd name="connsiteY17" fmla="*/ 1104523 h 1836093"/>
                <a:gd name="connsiteX18" fmla="*/ 197667 w 369683"/>
                <a:gd name="connsiteY18" fmla="*/ 941560 h 1836093"/>
                <a:gd name="connsiteX19" fmla="*/ 143347 w 369683"/>
                <a:gd name="connsiteY19" fmla="*/ 805759 h 1836093"/>
                <a:gd name="connsiteX20" fmla="*/ 288202 w 369683"/>
                <a:gd name="connsiteY20" fmla="*/ 787652 h 1836093"/>
                <a:gd name="connsiteX21" fmla="*/ 342523 w 369683"/>
                <a:gd name="connsiteY21" fmla="*/ 688063 h 1836093"/>
                <a:gd name="connsiteX22" fmla="*/ 369683 w 369683"/>
                <a:gd name="connsiteY22" fmla="*/ 534155 h 1836093"/>
                <a:gd name="connsiteX23" fmla="*/ 369683 w 369683"/>
                <a:gd name="connsiteY23" fmla="*/ 398353 h 1836093"/>
                <a:gd name="connsiteX24" fmla="*/ 369683 w 369683"/>
                <a:gd name="connsiteY24" fmla="*/ 398353 h 1836093"/>
                <a:gd name="connsiteX25" fmla="*/ 288202 w 369683"/>
                <a:gd name="connsiteY25" fmla="*/ 226337 h 1836093"/>
                <a:gd name="connsiteX26" fmla="*/ 288202 w 369683"/>
                <a:gd name="connsiteY26" fmla="*/ 144856 h 1836093"/>
                <a:gd name="connsiteX27" fmla="*/ 251988 w 369683"/>
                <a:gd name="connsiteY27" fmla="*/ 90535 h 1836093"/>
                <a:gd name="connsiteX28" fmla="*/ 242935 w 369683"/>
                <a:gd name="connsiteY28" fmla="*/ 0 h 1836093"/>
                <a:gd name="connsiteX0" fmla="*/ 242935 w 369683"/>
                <a:gd name="connsiteY0" fmla="*/ 0 h 1792761"/>
                <a:gd name="connsiteX1" fmla="*/ 125240 w 369683"/>
                <a:gd name="connsiteY1" fmla="*/ 0 h 1792761"/>
                <a:gd name="connsiteX2" fmla="*/ 125240 w 369683"/>
                <a:gd name="connsiteY2" fmla="*/ 72428 h 1792761"/>
                <a:gd name="connsiteX3" fmla="*/ 170507 w 369683"/>
                <a:gd name="connsiteY3" fmla="*/ 208230 h 1792761"/>
                <a:gd name="connsiteX4" fmla="*/ 206721 w 369683"/>
                <a:gd name="connsiteY4" fmla="*/ 316871 h 1792761"/>
                <a:gd name="connsiteX5" fmla="*/ 251988 w 369683"/>
                <a:gd name="connsiteY5" fmla="*/ 389299 h 1792761"/>
                <a:gd name="connsiteX6" fmla="*/ 224828 w 369683"/>
                <a:gd name="connsiteY6" fmla="*/ 588475 h 1792761"/>
                <a:gd name="connsiteX7" fmla="*/ 76200 w 369683"/>
                <a:gd name="connsiteY7" fmla="*/ 306309 h 1792761"/>
                <a:gd name="connsiteX8" fmla="*/ 0 w 369683"/>
                <a:gd name="connsiteY8" fmla="*/ 534909 h 1792761"/>
                <a:gd name="connsiteX9" fmla="*/ 61865 w 369683"/>
                <a:gd name="connsiteY9" fmla="*/ 697117 h 1792761"/>
                <a:gd name="connsiteX10" fmla="*/ 61865 w 369683"/>
                <a:gd name="connsiteY10" fmla="*/ 796705 h 1792761"/>
                <a:gd name="connsiteX11" fmla="*/ 89026 w 369683"/>
                <a:gd name="connsiteY11" fmla="*/ 932507 h 1792761"/>
                <a:gd name="connsiteX12" fmla="*/ 98079 w 369683"/>
                <a:gd name="connsiteY12" fmla="*/ 1186004 h 1792761"/>
                <a:gd name="connsiteX13" fmla="*/ 88791 w 369683"/>
                <a:gd name="connsiteY13" fmla="*/ 1445996 h 1792761"/>
                <a:gd name="connsiteX14" fmla="*/ 76201 w 369683"/>
                <a:gd name="connsiteY14" fmla="*/ 1754109 h 1792761"/>
                <a:gd name="connsiteX15" fmla="*/ 76201 w 369683"/>
                <a:gd name="connsiteY15" fmla="*/ 1677909 h 1792761"/>
                <a:gd name="connsiteX16" fmla="*/ 152401 w 369683"/>
                <a:gd name="connsiteY16" fmla="*/ 1449309 h 1792761"/>
                <a:gd name="connsiteX17" fmla="*/ 228601 w 369683"/>
                <a:gd name="connsiteY17" fmla="*/ 1296909 h 1792761"/>
                <a:gd name="connsiteX18" fmla="*/ 233881 w 369683"/>
                <a:gd name="connsiteY18" fmla="*/ 1104523 h 1792761"/>
                <a:gd name="connsiteX19" fmla="*/ 197667 w 369683"/>
                <a:gd name="connsiteY19" fmla="*/ 941560 h 1792761"/>
                <a:gd name="connsiteX20" fmla="*/ 143347 w 369683"/>
                <a:gd name="connsiteY20" fmla="*/ 805759 h 1792761"/>
                <a:gd name="connsiteX21" fmla="*/ 288202 w 369683"/>
                <a:gd name="connsiteY21" fmla="*/ 787652 h 1792761"/>
                <a:gd name="connsiteX22" fmla="*/ 342523 w 369683"/>
                <a:gd name="connsiteY22" fmla="*/ 688063 h 1792761"/>
                <a:gd name="connsiteX23" fmla="*/ 369683 w 369683"/>
                <a:gd name="connsiteY23" fmla="*/ 534155 h 1792761"/>
                <a:gd name="connsiteX24" fmla="*/ 369683 w 369683"/>
                <a:gd name="connsiteY24" fmla="*/ 398353 h 1792761"/>
                <a:gd name="connsiteX25" fmla="*/ 369683 w 369683"/>
                <a:gd name="connsiteY25" fmla="*/ 398353 h 1792761"/>
                <a:gd name="connsiteX26" fmla="*/ 288202 w 369683"/>
                <a:gd name="connsiteY26" fmla="*/ 226337 h 1792761"/>
                <a:gd name="connsiteX27" fmla="*/ 288202 w 369683"/>
                <a:gd name="connsiteY27" fmla="*/ 144856 h 1792761"/>
                <a:gd name="connsiteX28" fmla="*/ 251988 w 369683"/>
                <a:gd name="connsiteY28" fmla="*/ 90535 h 1792761"/>
                <a:gd name="connsiteX29" fmla="*/ 242935 w 369683"/>
                <a:gd name="connsiteY29" fmla="*/ 0 h 1792761"/>
                <a:gd name="connsiteX0" fmla="*/ 246580 w 373328"/>
                <a:gd name="connsiteY0" fmla="*/ 0 h 1792209"/>
                <a:gd name="connsiteX1" fmla="*/ 128885 w 373328"/>
                <a:gd name="connsiteY1" fmla="*/ 0 h 1792209"/>
                <a:gd name="connsiteX2" fmla="*/ 128885 w 373328"/>
                <a:gd name="connsiteY2" fmla="*/ 72428 h 1792209"/>
                <a:gd name="connsiteX3" fmla="*/ 174152 w 373328"/>
                <a:gd name="connsiteY3" fmla="*/ 208230 h 1792209"/>
                <a:gd name="connsiteX4" fmla="*/ 210366 w 373328"/>
                <a:gd name="connsiteY4" fmla="*/ 316871 h 1792209"/>
                <a:gd name="connsiteX5" fmla="*/ 255633 w 373328"/>
                <a:gd name="connsiteY5" fmla="*/ 389299 h 1792209"/>
                <a:gd name="connsiteX6" fmla="*/ 228473 w 373328"/>
                <a:gd name="connsiteY6" fmla="*/ 588475 h 1792209"/>
                <a:gd name="connsiteX7" fmla="*/ 79845 w 373328"/>
                <a:gd name="connsiteY7" fmla="*/ 306309 h 1792209"/>
                <a:gd name="connsiteX8" fmla="*/ 3645 w 373328"/>
                <a:gd name="connsiteY8" fmla="*/ 534909 h 1792209"/>
                <a:gd name="connsiteX9" fmla="*/ 65510 w 373328"/>
                <a:gd name="connsiteY9" fmla="*/ 697117 h 1792209"/>
                <a:gd name="connsiteX10" fmla="*/ 65510 w 373328"/>
                <a:gd name="connsiteY10" fmla="*/ 796705 h 1792209"/>
                <a:gd name="connsiteX11" fmla="*/ 92671 w 373328"/>
                <a:gd name="connsiteY11" fmla="*/ 932507 h 1792209"/>
                <a:gd name="connsiteX12" fmla="*/ 101724 w 373328"/>
                <a:gd name="connsiteY12" fmla="*/ 1186004 h 1792209"/>
                <a:gd name="connsiteX13" fmla="*/ 3646 w 373328"/>
                <a:gd name="connsiteY13" fmla="*/ 1449309 h 1792209"/>
                <a:gd name="connsiteX14" fmla="*/ 79846 w 373328"/>
                <a:gd name="connsiteY14" fmla="*/ 1754109 h 1792209"/>
                <a:gd name="connsiteX15" fmla="*/ 79846 w 373328"/>
                <a:gd name="connsiteY15" fmla="*/ 1677909 h 1792209"/>
                <a:gd name="connsiteX16" fmla="*/ 156046 w 373328"/>
                <a:gd name="connsiteY16" fmla="*/ 1449309 h 1792209"/>
                <a:gd name="connsiteX17" fmla="*/ 232246 w 373328"/>
                <a:gd name="connsiteY17" fmla="*/ 1296909 h 1792209"/>
                <a:gd name="connsiteX18" fmla="*/ 237526 w 373328"/>
                <a:gd name="connsiteY18" fmla="*/ 1104523 h 1792209"/>
                <a:gd name="connsiteX19" fmla="*/ 201312 w 373328"/>
                <a:gd name="connsiteY19" fmla="*/ 941560 h 1792209"/>
                <a:gd name="connsiteX20" fmla="*/ 146992 w 373328"/>
                <a:gd name="connsiteY20" fmla="*/ 805759 h 1792209"/>
                <a:gd name="connsiteX21" fmla="*/ 291847 w 373328"/>
                <a:gd name="connsiteY21" fmla="*/ 787652 h 1792209"/>
                <a:gd name="connsiteX22" fmla="*/ 346168 w 373328"/>
                <a:gd name="connsiteY22" fmla="*/ 688063 h 1792209"/>
                <a:gd name="connsiteX23" fmla="*/ 373328 w 373328"/>
                <a:gd name="connsiteY23" fmla="*/ 534155 h 1792209"/>
                <a:gd name="connsiteX24" fmla="*/ 373328 w 373328"/>
                <a:gd name="connsiteY24" fmla="*/ 398353 h 1792209"/>
                <a:gd name="connsiteX25" fmla="*/ 373328 w 373328"/>
                <a:gd name="connsiteY25" fmla="*/ 398353 h 1792209"/>
                <a:gd name="connsiteX26" fmla="*/ 291847 w 373328"/>
                <a:gd name="connsiteY26" fmla="*/ 226337 h 1792209"/>
                <a:gd name="connsiteX27" fmla="*/ 291847 w 373328"/>
                <a:gd name="connsiteY27" fmla="*/ 144856 h 1792209"/>
                <a:gd name="connsiteX28" fmla="*/ 255633 w 373328"/>
                <a:gd name="connsiteY28" fmla="*/ 90535 h 1792209"/>
                <a:gd name="connsiteX29" fmla="*/ 246580 w 373328"/>
                <a:gd name="connsiteY29" fmla="*/ 0 h 1792209"/>
                <a:gd name="connsiteX0" fmla="*/ 253096 w 379844"/>
                <a:gd name="connsiteY0" fmla="*/ 0 h 1764269"/>
                <a:gd name="connsiteX1" fmla="*/ 135401 w 379844"/>
                <a:gd name="connsiteY1" fmla="*/ 0 h 1764269"/>
                <a:gd name="connsiteX2" fmla="*/ 135401 w 379844"/>
                <a:gd name="connsiteY2" fmla="*/ 72428 h 1764269"/>
                <a:gd name="connsiteX3" fmla="*/ 180668 w 379844"/>
                <a:gd name="connsiteY3" fmla="*/ 208230 h 1764269"/>
                <a:gd name="connsiteX4" fmla="*/ 216882 w 379844"/>
                <a:gd name="connsiteY4" fmla="*/ 316871 h 1764269"/>
                <a:gd name="connsiteX5" fmla="*/ 262149 w 379844"/>
                <a:gd name="connsiteY5" fmla="*/ 389299 h 1764269"/>
                <a:gd name="connsiteX6" fmla="*/ 234989 w 379844"/>
                <a:gd name="connsiteY6" fmla="*/ 588475 h 1764269"/>
                <a:gd name="connsiteX7" fmla="*/ 86361 w 379844"/>
                <a:gd name="connsiteY7" fmla="*/ 306309 h 1764269"/>
                <a:gd name="connsiteX8" fmla="*/ 10161 w 379844"/>
                <a:gd name="connsiteY8" fmla="*/ 534909 h 1764269"/>
                <a:gd name="connsiteX9" fmla="*/ 72026 w 379844"/>
                <a:gd name="connsiteY9" fmla="*/ 697117 h 1764269"/>
                <a:gd name="connsiteX10" fmla="*/ 72026 w 379844"/>
                <a:gd name="connsiteY10" fmla="*/ 796705 h 1764269"/>
                <a:gd name="connsiteX11" fmla="*/ 99187 w 379844"/>
                <a:gd name="connsiteY11" fmla="*/ 932507 h 1764269"/>
                <a:gd name="connsiteX12" fmla="*/ 108240 w 379844"/>
                <a:gd name="connsiteY12" fmla="*/ 1186004 h 1764269"/>
                <a:gd name="connsiteX13" fmla="*/ 10162 w 379844"/>
                <a:gd name="connsiteY13" fmla="*/ 1449309 h 1764269"/>
                <a:gd name="connsiteX14" fmla="*/ 47268 w 379844"/>
                <a:gd name="connsiteY14" fmla="*/ 1616949 h 1764269"/>
                <a:gd name="connsiteX15" fmla="*/ 86362 w 379844"/>
                <a:gd name="connsiteY15" fmla="*/ 1754109 h 1764269"/>
                <a:gd name="connsiteX16" fmla="*/ 86362 w 379844"/>
                <a:gd name="connsiteY16" fmla="*/ 1677909 h 1764269"/>
                <a:gd name="connsiteX17" fmla="*/ 162562 w 379844"/>
                <a:gd name="connsiteY17" fmla="*/ 1449309 h 1764269"/>
                <a:gd name="connsiteX18" fmla="*/ 238762 w 379844"/>
                <a:gd name="connsiteY18" fmla="*/ 1296909 h 1764269"/>
                <a:gd name="connsiteX19" fmla="*/ 244042 w 379844"/>
                <a:gd name="connsiteY19" fmla="*/ 1104523 h 1764269"/>
                <a:gd name="connsiteX20" fmla="*/ 207828 w 379844"/>
                <a:gd name="connsiteY20" fmla="*/ 941560 h 1764269"/>
                <a:gd name="connsiteX21" fmla="*/ 153508 w 379844"/>
                <a:gd name="connsiteY21" fmla="*/ 805759 h 1764269"/>
                <a:gd name="connsiteX22" fmla="*/ 298363 w 379844"/>
                <a:gd name="connsiteY22" fmla="*/ 787652 h 1764269"/>
                <a:gd name="connsiteX23" fmla="*/ 352684 w 379844"/>
                <a:gd name="connsiteY23" fmla="*/ 688063 h 1764269"/>
                <a:gd name="connsiteX24" fmla="*/ 379844 w 379844"/>
                <a:gd name="connsiteY24" fmla="*/ 534155 h 1764269"/>
                <a:gd name="connsiteX25" fmla="*/ 379844 w 379844"/>
                <a:gd name="connsiteY25" fmla="*/ 398353 h 1764269"/>
                <a:gd name="connsiteX26" fmla="*/ 379844 w 379844"/>
                <a:gd name="connsiteY26" fmla="*/ 398353 h 1764269"/>
                <a:gd name="connsiteX27" fmla="*/ 298363 w 379844"/>
                <a:gd name="connsiteY27" fmla="*/ 226337 h 1764269"/>
                <a:gd name="connsiteX28" fmla="*/ 298363 w 379844"/>
                <a:gd name="connsiteY28" fmla="*/ 144856 h 1764269"/>
                <a:gd name="connsiteX29" fmla="*/ 262149 w 379844"/>
                <a:gd name="connsiteY29" fmla="*/ 90535 h 1764269"/>
                <a:gd name="connsiteX30" fmla="*/ 253096 w 379844"/>
                <a:gd name="connsiteY30" fmla="*/ 0 h 1764269"/>
                <a:gd name="connsiteX0" fmla="*/ 255634 w 382382"/>
                <a:gd name="connsiteY0" fmla="*/ 0 h 1804909"/>
                <a:gd name="connsiteX1" fmla="*/ 137939 w 382382"/>
                <a:gd name="connsiteY1" fmla="*/ 0 h 1804909"/>
                <a:gd name="connsiteX2" fmla="*/ 137939 w 382382"/>
                <a:gd name="connsiteY2" fmla="*/ 72428 h 1804909"/>
                <a:gd name="connsiteX3" fmla="*/ 183206 w 382382"/>
                <a:gd name="connsiteY3" fmla="*/ 208230 h 1804909"/>
                <a:gd name="connsiteX4" fmla="*/ 219420 w 382382"/>
                <a:gd name="connsiteY4" fmla="*/ 316871 h 1804909"/>
                <a:gd name="connsiteX5" fmla="*/ 264687 w 382382"/>
                <a:gd name="connsiteY5" fmla="*/ 389299 h 1804909"/>
                <a:gd name="connsiteX6" fmla="*/ 237527 w 382382"/>
                <a:gd name="connsiteY6" fmla="*/ 588475 h 1804909"/>
                <a:gd name="connsiteX7" fmla="*/ 88899 w 382382"/>
                <a:gd name="connsiteY7" fmla="*/ 306309 h 1804909"/>
                <a:gd name="connsiteX8" fmla="*/ 12699 w 382382"/>
                <a:gd name="connsiteY8" fmla="*/ 534909 h 1804909"/>
                <a:gd name="connsiteX9" fmla="*/ 74564 w 382382"/>
                <a:gd name="connsiteY9" fmla="*/ 697117 h 1804909"/>
                <a:gd name="connsiteX10" fmla="*/ 74564 w 382382"/>
                <a:gd name="connsiteY10" fmla="*/ 796705 h 1804909"/>
                <a:gd name="connsiteX11" fmla="*/ 101725 w 382382"/>
                <a:gd name="connsiteY11" fmla="*/ 932507 h 1804909"/>
                <a:gd name="connsiteX12" fmla="*/ 110778 w 382382"/>
                <a:gd name="connsiteY12" fmla="*/ 1186004 h 1804909"/>
                <a:gd name="connsiteX13" fmla="*/ 12700 w 382382"/>
                <a:gd name="connsiteY13" fmla="*/ 1449309 h 1804909"/>
                <a:gd name="connsiteX14" fmla="*/ 12700 w 382382"/>
                <a:gd name="connsiteY14" fmla="*/ 1754109 h 1804909"/>
                <a:gd name="connsiteX15" fmla="*/ 88900 w 382382"/>
                <a:gd name="connsiteY15" fmla="*/ 1754109 h 1804909"/>
                <a:gd name="connsiteX16" fmla="*/ 88900 w 382382"/>
                <a:gd name="connsiteY16" fmla="*/ 1677909 h 1804909"/>
                <a:gd name="connsiteX17" fmla="*/ 165100 w 382382"/>
                <a:gd name="connsiteY17" fmla="*/ 1449309 h 1804909"/>
                <a:gd name="connsiteX18" fmla="*/ 241300 w 382382"/>
                <a:gd name="connsiteY18" fmla="*/ 1296909 h 1804909"/>
                <a:gd name="connsiteX19" fmla="*/ 246580 w 382382"/>
                <a:gd name="connsiteY19" fmla="*/ 1104523 h 1804909"/>
                <a:gd name="connsiteX20" fmla="*/ 210366 w 382382"/>
                <a:gd name="connsiteY20" fmla="*/ 941560 h 1804909"/>
                <a:gd name="connsiteX21" fmla="*/ 156046 w 382382"/>
                <a:gd name="connsiteY21" fmla="*/ 805759 h 1804909"/>
                <a:gd name="connsiteX22" fmla="*/ 300901 w 382382"/>
                <a:gd name="connsiteY22" fmla="*/ 787652 h 1804909"/>
                <a:gd name="connsiteX23" fmla="*/ 355222 w 382382"/>
                <a:gd name="connsiteY23" fmla="*/ 688063 h 1804909"/>
                <a:gd name="connsiteX24" fmla="*/ 382382 w 382382"/>
                <a:gd name="connsiteY24" fmla="*/ 534155 h 1804909"/>
                <a:gd name="connsiteX25" fmla="*/ 382382 w 382382"/>
                <a:gd name="connsiteY25" fmla="*/ 398353 h 1804909"/>
                <a:gd name="connsiteX26" fmla="*/ 382382 w 382382"/>
                <a:gd name="connsiteY26" fmla="*/ 398353 h 1804909"/>
                <a:gd name="connsiteX27" fmla="*/ 300901 w 382382"/>
                <a:gd name="connsiteY27" fmla="*/ 226337 h 1804909"/>
                <a:gd name="connsiteX28" fmla="*/ 300901 w 382382"/>
                <a:gd name="connsiteY28" fmla="*/ 144856 h 1804909"/>
                <a:gd name="connsiteX29" fmla="*/ 264687 w 382382"/>
                <a:gd name="connsiteY29" fmla="*/ 90535 h 1804909"/>
                <a:gd name="connsiteX30" fmla="*/ 255634 w 382382"/>
                <a:gd name="connsiteY30" fmla="*/ 0 h 180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2382" h="1804909">
                  <a:moveTo>
                    <a:pt x="255634" y="0"/>
                  </a:moveTo>
                  <a:lnTo>
                    <a:pt x="137939" y="0"/>
                  </a:lnTo>
                  <a:lnTo>
                    <a:pt x="137939" y="72428"/>
                  </a:lnTo>
                  <a:lnTo>
                    <a:pt x="183206" y="208230"/>
                  </a:lnTo>
                  <a:lnTo>
                    <a:pt x="219420" y="316871"/>
                  </a:lnTo>
                  <a:lnTo>
                    <a:pt x="264687" y="389299"/>
                  </a:lnTo>
                  <a:lnTo>
                    <a:pt x="237527" y="588475"/>
                  </a:lnTo>
                  <a:lnTo>
                    <a:pt x="88899" y="306309"/>
                  </a:lnTo>
                  <a:lnTo>
                    <a:pt x="12699" y="534909"/>
                  </a:lnTo>
                  <a:lnTo>
                    <a:pt x="74564" y="697117"/>
                  </a:lnTo>
                  <a:lnTo>
                    <a:pt x="74564" y="796705"/>
                  </a:lnTo>
                  <a:lnTo>
                    <a:pt x="101725" y="932507"/>
                  </a:lnTo>
                  <a:lnTo>
                    <a:pt x="110778" y="1186004"/>
                  </a:lnTo>
                  <a:cubicBezTo>
                    <a:pt x="110739" y="1271585"/>
                    <a:pt x="16346" y="1354625"/>
                    <a:pt x="12700" y="1449309"/>
                  </a:cubicBezTo>
                  <a:cubicBezTo>
                    <a:pt x="2538" y="1521133"/>
                    <a:pt x="0" y="1703309"/>
                    <a:pt x="12700" y="1754109"/>
                  </a:cubicBezTo>
                  <a:cubicBezTo>
                    <a:pt x="25400" y="1804909"/>
                    <a:pt x="76200" y="1766809"/>
                    <a:pt x="88900" y="1754109"/>
                  </a:cubicBezTo>
                  <a:cubicBezTo>
                    <a:pt x="101600" y="1741409"/>
                    <a:pt x="76200" y="1728709"/>
                    <a:pt x="88900" y="1677909"/>
                  </a:cubicBezTo>
                  <a:cubicBezTo>
                    <a:pt x="101600" y="1627109"/>
                    <a:pt x="139700" y="1512809"/>
                    <a:pt x="165100" y="1449309"/>
                  </a:cubicBezTo>
                  <a:cubicBezTo>
                    <a:pt x="190500" y="1385809"/>
                    <a:pt x="229045" y="1320691"/>
                    <a:pt x="241300" y="1296909"/>
                  </a:cubicBezTo>
                  <a:lnTo>
                    <a:pt x="246580" y="1104523"/>
                  </a:lnTo>
                  <a:lnTo>
                    <a:pt x="210366" y="941560"/>
                  </a:lnTo>
                  <a:lnTo>
                    <a:pt x="156046" y="805759"/>
                  </a:lnTo>
                  <a:lnTo>
                    <a:pt x="300901" y="787652"/>
                  </a:lnTo>
                  <a:lnTo>
                    <a:pt x="355222" y="688063"/>
                  </a:lnTo>
                  <a:lnTo>
                    <a:pt x="382382" y="534155"/>
                  </a:lnTo>
                  <a:lnTo>
                    <a:pt x="382382" y="398353"/>
                  </a:lnTo>
                  <a:lnTo>
                    <a:pt x="382382" y="398353"/>
                  </a:lnTo>
                  <a:lnTo>
                    <a:pt x="300901" y="226337"/>
                  </a:lnTo>
                  <a:lnTo>
                    <a:pt x="300901" y="144856"/>
                  </a:lnTo>
                  <a:lnTo>
                    <a:pt x="264687" y="90535"/>
                  </a:lnTo>
                  <a:lnTo>
                    <a:pt x="255634"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p:cNvSpPr/>
          <p:nvPr/>
        </p:nvSpPr>
        <p:spPr>
          <a:xfrm>
            <a:off x="0" y="0"/>
            <a:ext cx="9144000" cy="769441"/>
          </a:xfrm>
          <a:prstGeom prst="rect">
            <a:avLst/>
          </a:prstGeom>
          <a:solidFill>
            <a:srgbClr val="FFFF00"/>
          </a:solidFill>
        </p:spPr>
        <p:txBody>
          <a:bodyPr wrap="square">
            <a:spAutoFit/>
          </a:bodyPr>
          <a:lstStyle/>
          <a:p>
            <a:pPr algn="ctr"/>
            <a:r>
              <a:rPr lang="en-US" sz="4400" b="1" dirty="0" smtClean="0"/>
              <a:t>PACIFIC PROVINCE = </a:t>
            </a:r>
            <a:r>
              <a:rPr lang="en-US" sz="4400" b="1" dirty="0" smtClean="0">
                <a:ln>
                  <a:solidFill>
                    <a:schemeClr val="tx1"/>
                  </a:solidFill>
                </a:ln>
                <a:solidFill>
                  <a:srgbClr val="FF0000"/>
                </a:solidFill>
                <a:effectLst>
                  <a:outerShdw blurRad="38100" dist="38100" dir="2700000" algn="tl">
                    <a:srgbClr val="000000"/>
                  </a:outerShdw>
                </a:effectLst>
              </a:rPr>
              <a:t>2 SUB-PROVINCES</a:t>
            </a:r>
            <a:endParaRPr lang="en-US" sz="4400" b="1" dirty="0">
              <a:ln>
                <a:solidFill>
                  <a:schemeClr val="tx1"/>
                </a:solidFill>
              </a:ln>
              <a:solidFill>
                <a:srgbClr val="FF0000"/>
              </a:solidFill>
              <a:effectLst>
                <a:outerShdw blurRad="38100" dist="38100" dir="2700000" algn="tl">
                  <a:srgbClr val="000000"/>
                </a:outerShdw>
              </a:effectLst>
            </a:endParaRPr>
          </a:p>
        </p:txBody>
      </p:sp>
      <p:sp>
        <p:nvSpPr>
          <p:cNvPr id="67" name="Bent Arrow 66"/>
          <p:cNvSpPr/>
          <p:nvPr/>
        </p:nvSpPr>
        <p:spPr>
          <a:xfrm rot="10800000">
            <a:off x="838200" y="762000"/>
            <a:ext cx="2743200" cy="2590800"/>
          </a:xfrm>
          <a:prstGeom prst="bentArrow">
            <a:avLst>
              <a:gd name="adj1" fmla="val 25000"/>
              <a:gd name="adj2" fmla="val 25000"/>
              <a:gd name="adj3" fmla="val 25000"/>
              <a:gd name="adj4" fmla="val 5483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67"/>
                                        </p:tgtEl>
                                      </p:cBhvr>
                                    </p:animEffect>
                                    <p:set>
                                      <p:cBhvr>
                                        <p:cTn id="7" dur="1" fill="hold">
                                          <p:stCondLst>
                                            <p:cond delay="999"/>
                                          </p:stCondLst>
                                        </p:cTn>
                                        <p:tgtEl>
                                          <p:spTgt spid="67"/>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2"/>
                                        </p:tgtEl>
                                      </p:cBhvr>
                                    </p:animEffect>
                                    <p:set>
                                      <p:cBhvr>
                                        <p:cTn id="15" dur="1" fill="hold">
                                          <p:stCondLst>
                                            <p:cond delay="1999"/>
                                          </p:stCondLst>
                                        </p:cTn>
                                        <p:tgtEl>
                                          <p:spTgt spid="2"/>
                                        </p:tgtEl>
                                        <p:attrNameLst>
                                          <p:attrName>style.visibility</p:attrName>
                                        </p:attrNameLst>
                                      </p:cBhvr>
                                      <p:to>
                                        <p:strVal val="hidden"/>
                                      </p:to>
                                    </p:set>
                                  </p:childTnLst>
                                </p:cTn>
                              </p:par>
                              <p:par>
                                <p:cTn id="16" presetID="63" presetClass="path" presetSubtype="0" accel="50000" decel="50000" fill="hold" nodeType="withEffect">
                                  <p:stCondLst>
                                    <p:cond delay="0"/>
                                  </p:stCondLst>
                                  <p:childTnLst>
                                    <p:animMotion origin="layout" path="M 3.33333E-6 -1.11111E-6 L 0.3875 0.12917 " pathEditMode="relative" rAng="0" ptsTypes="AA">
                                      <p:cBhvr>
                                        <p:cTn id="17" dur="2000" fill="hold"/>
                                        <p:tgtEl>
                                          <p:spTgt spid="7"/>
                                        </p:tgtEl>
                                        <p:attrNameLst>
                                          <p:attrName>ppt_x</p:attrName>
                                          <p:attrName>ppt_y</p:attrName>
                                        </p:attrNameLst>
                                      </p:cBhvr>
                                      <p:rCtr x="194" y="65"/>
                                    </p:animMotion>
                                  </p:childTnLst>
                                </p:cTn>
                              </p:par>
                              <p:par>
                                <p:cTn id="18" presetID="6" presetClass="emph" presetSubtype="0" fill="hold" nodeType="withEffect">
                                  <p:stCondLst>
                                    <p:cond delay="0"/>
                                  </p:stCondLst>
                                  <p:childTnLst>
                                    <p:animScale>
                                      <p:cBhvr>
                                        <p:cTn id="19" dur="2000" fill="hold"/>
                                        <p:tgtEl>
                                          <p:spTgt spid="7"/>
                                        </p:tgtEl>
                                      </p:cBhvr>
                                      <p:by x="150000" y="150000"/>
                                    </p:animScale>
                                  </p:childTnLst>
                                </p:cTn>
                              </p:par>
                              <p:par>
                                <p:cTn id="20" presetID="10" presetClass="entr" presetSubtype="0" fill="hold" nodeType="withEffect">
                                  <p:stCondLst>
                                    <p:cond delay="1000"/>
                                  </p:stCondLst>
                                  <p:childTnLst>
                                    <p:set>
                                      <p:cBhvr>
                                        <p:cTn id="21" dur="1" fill="hold">
                                          <p:stCondLst>
                                            <p:cond delay="0"/>
                                          </p:stCondLst>
                                        </p:cTn>
                                        <p:tgtEl>
                                          <p:spTgt spid="192515"/>
                                        </p:tgtEl>
                                        <p:attrNameLst>
                                          <p:attrName>style.visibility</p:attrName>
                                        </p:attrNameLst>
                                      </p:cBhvr>
                                      <p:to>
                                        <p:strVal val="visible"/>
                                      </p:to>
                                    </p:set>
                                    <p:animEffect transition="in" filter="fade">
                                      <p:cBhvr>
                                        <p:cTn id="22" dur="2000"/>
                                        <p:tgtEl>
                                          <p:spTgt spid="192515"/>
                                        </p:tgtEl>
                                      </p:cBhvr>
                                    </p:animEffect>
                                  </p:childTnLst>
                                </p:cTn>
                              </p:par>
                              <p:par>
                                <p:cTn id="23" presetID="10" presetClass="exit" presetSubtype="0" fill="hold" nodeType="withEffect">
                                  <p:stCondLst>
                                    <p:cond delay="1000"/>
                                  </p:stCondLst>
                                  <p:childTnLst>
                                    <p:animEffect transition="out" filter="fade">
                                      <p:cBhvr>
                                        <p:cTn id="24" dur="2000"/>
                                        <p:tgtEl>
                                          <p:spTgt spid="7"/>
                                        </p:tgtEl>
                                      </p:cBhvr>
                                    </p:animEffect>
                                    <p:set>
                                      <p:cBhvr>
                                        <p:cTn id="25" dur="1" fill="hold">
                                          <p:stCondLst>
                                            <p:cond delay="19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20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2000"/>
                                        <p:tgtEl>
                                          <p:spTgt spid="10"/>
                                        </p:tgtEl>
                                      </p:cBhvr>
                                    </p:animEffect>
                                  </p:childTnLst>
                                </p:cTn>
                              </p:par>
                            </p:childTnLst>
                          </p:cTn>
                        </p:par>
                        <p:par>
                          <p:cTn id="36" fill="hold">
                            <p:stCondLst>
                              <p:cond delay="2000"/>
                            </p:stCondLst>
                            <p:childTnLst>
                              <p:par>
                                <p:cTn id="37" presetID="22" presetClass="entr" presetSubtype="4"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7"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600"/>
          <p:cNvPicPr>
            <a:picLocks noChangeAspect="1" noChangeArrowheads="1"/>
          </p:cNvPicPr>
          <p:nvPr/>
        </p:nvPicPr>
        <p:blipFill>
          <a:blip r:embed="rId3" cstate="print"/>
          <a:srcRect/>
          <a:stretch>
            <a:fillRect/>
          </a:stretch>
        </p:blipFill>
        <p:spPr bwMode="auto">
          <a:xfrm>
            <a:off x="2689222" y="-585026"/>
            <a:ext cx="8702675" cy="5526087"/>
          </a:xfrm>
          <a:prstGeom prst="rect">
            <a:avLst/>
          </a:prstGeom>
          <a:noFill/>
          <a:ln w="9525">
            <a:noFill/>
            <a:miter lim="800000"/>
            <a:headEnd/>
            <a:tailEnd/>
          </a:ln>
        </p:spPr>
      </p:pic>
      <p:cxnSp>
        <p:nvCxnSpPr>
          <p:cNvPr id="6" name="Straight Connector 5"/>
          <p:cNvCxnSpPr/>
          <p:nvPr/>
        </p:nvCxnSpPr>
        <p:spPr>
          <a:xfrm>
            <a:off x="2697159" y="159619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600 Ma </a:t>
            </a:r>
          </a:p>
        </p:txBody>
      </p:sp>
      <p:grpSp>
        <p:nvGrpSpPr>
          <p:cNvPr id="3" name="Group 15"/>
          <p:cNvGrpSpPr/>
          <p:nvPr/>
        </p:nvGrpSpPr>
        <p:grpSpPr>
          <a:xfrm>
            <a:off x="2895600" y="0"/>
            <a:ext cx="6248400" cy="6858000"/>
            <a:chOff x="2895600" y="0"/>
            <a:chExt cx="6248400" cy="6858000"/>
          </a:xfrm>
        </p:grpSpPr>
        <p:cxnSp>
          <p:nvCxnSpPr>
            <p:cNvPr id="17" name="Straight Connector 16"/>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3"/>
          <p:cNvGrpSpPr/>
          <p:nvPr/>
        </p:nvGrpSpPr>
        <p:grpSpPr>
          <a:xfrm>
            <a:off x="0" y="0"/>
            <a:ext cx="9144000" cy="6858000"/>
            <a:chOff x="0" y="0"/>
            <a:chExt cx="9144000" cy="6858000"/>
          </a:xfrm>
        </p:grpSpPr>
        <p:sp>
          <p:nvSpPr>
            <p:cNvPr id="25" name="Rectangle 2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5-Point Star 2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650"/>
          <p:cNvPicPr>
            <a:picLocks noChangeAspect="1" noChangeArrowheads="1"/>
          </p:cNvPicPr>
          <p:nvPr/>
        </p:nvPicPr>
        <p:blipFill>
          <a:blip r:embed="rId3" cstate="print"/>
          <a:srcRect/>
          <a:stretch>
            <a:fillRect/>
          </a:stretch>
        </p:blipFill>
        <p:spPr bwMode="auto">
          <a:xfrm>
            <a:off x="3098802" y="227016"/>
            <a:ext cx="8702675" cy="5526087"/>
          </a:xfrm>
          <a:prstGeom prst="rect">
            <a:avLst/>
          </a:prstGeom>
          <a:noFill/>
          <a:ln w="9525">
            <a:noFill/>
            <a:miter lim="800000"/>
            <a:headEnd/>
            <a:tailEnd/>
          </a:ln>
        </p:spPr>
      </p:pic>
      <p:cxnSp>
        <p:nvCxnSpPr>
          <p:cNvPr id="4" name="Straight Connector 3"/>
          <p:cNvCxnSpPr/>
          <p:nvPr/>
        </p:nvCxnSpPr>
        <p:spPr>
          <a:xfrm>
            <a:off x="3106739" y="240824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4"/>
          <p:cNvGrpSpPr/>
          <p:nvPr/>
        </p:nvGrpSpPr>
        <p:grpSpPr>
          <a:xfrm>
            <a:off x="32482" y="5336498"/>
            <a:ext cx="8916646" cy="1521502"/>
            <a:chOff x="32482" y="5336498"/>
            <a:chExt cx="8916646" cy="1521502"/>
          </a:xfrm>
        </p:grpSpPr>
        <p:sp useBgFill="1">
          <p:nvSpPr>
            <p:cNvPr id="6" name="Rectangle 5"/>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ectangle 6"/>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9" name="TextBox 8"/>
          <p:cNvSpPr txBox="1"/>
          <p:nvPr/>
        </p:nvSpPr>
        <p:spPr>
          <a:xfrm>
            <a:off x="89940" y="5201587"/>
            <a:ext cx="1297150" cy="461665"/>
          </a:xfrm>
          <a:prstGeom prst="rect">
            <a:avLst/>
          </a:prstGeom>
        </p:spPr>
        <p:txBody>
          <a:bodyPr wrap="none" rtlCol="0">
            <a:spAutoFit/>
          </a:bodyPr>
          <a:lstStyle/>
          <a:p>
            <a:r>
              <a:rPr lang="en-US" sz="2400" b="1" dirty="0" smtClean="0"/>
              <a:t>650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20"/>
          <p:cNvGrpSpPr/>
          <p:nvPr/>
        </p:nvGrpSpPr>
        <p:grpSpPr>
          <a:xfrm>
            <a:off x="0" y="0"/>
            <a:ext cx="9144000" cy="6858000"/>
            <a:chOff x="0" y="0"/>
            <a:chExt cx="9144000" cy="6858000"/>
          </a:xfrm>
        </p:grpSpPr>
        <p:sp>
          <p:nvSpPr>
            <p:cNvPr id="22" name="Rectangle 21"/>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5-Point Star 25"/>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700"/>
          <p:cNvPicPr>
            <a:picLocks noChangeAspect="1" noChangeArrowheads="1"/>
          </p:cNvPicPr>
          <p:nvPr/>
        </p:nvPicPr>
        <p:blipFill>
          <a:blip r:embed="rId3" cstate="print"/>
          <a:srcRect/>
          <a:stretch>
            <a:fillRect/>
          </a:stretch>
        </p:blipFill>
        <p:spPr bwMode="auto">
          <a:xfrm>
            <a:off x="3031068" y="1060977"/>
            <a:ext cx="8702675" cy="5526087"/>
          </a:xfrm>
          <a:prstGeom prst="rect">
            <a:avLst/>
          </a:prstGeom>
          <a:noFill/>
          <a:ln w="9525">
            <a:noFill/>
            <a:miter lim="800000"/>
            <a:headEnd/>
            <a:tailEnd/>
          </a:ln>
        </p:spPr>
      </p:pic>
      <p:cxnSp>
        <p:nvCxnSpPr>
          <p:cNvPr id="4" name="Straight Connector 3"/>
          <p:cNvCxnSpPr/>
          <p:nvPr/>
        </p:nvCxnSpPr>
        <p:spPr>
          <a:xfrm>
            <a:off x="3039005" y="324220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4"/>
          <p:cNvGrpSpPr/>
          <p:nvPr/>
        </p:nvGrpSpPr>
        <p:grpSpPr>
          <a:xfrm>
            <a:off x="32482" y="5336498"/>
            <a:ext cx="8916646" cy="1521502"/>
            <a:chOff x="32482" y="5336498"/>
            <a:chExt cx="8916646" cy="1521502"/>
          </a:xfrm>
        </p:grpSpPr>
        <p:sp useBgFill="1">
          <p:nvSpPr>
            <p:cNvPr id="6" name="Rectangle 5"/>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ectangle 6"/>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9" name="TextBox 8"/>
          <p:cNvSpPr txBox="1"/>
          <p:nvPr/>
        </p:nvSpPr>
        <p:spPr>
          <a:xfrm>
            <a:off x="89940" y="5201587"/>
            <a:ext cx="1297150" cy="461665"/>
          </a:xfrm>
          <a:prstGeom prst="rect">
            <a:avLst/>
          </a:prstGeom>
        </p:spPr>
        <p:txBody>
          <a:bodyPr wrap="none" rtlCol="0">
            <a:spAutoFit/>
          </a:bodyPr>
          <a:lstStyle/>
          <a:p>
            <a:r>
              <a:rPr lang="en-US" sz="2400" b="1" dirty="0" smtClean="0"/>
              <a:t>700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20"/>
          <p:cNvGrpSpPr/>
          <p:nvPr/>
        </p:nvGrpSpPr>
        <p:grpSpPr>
          <a:xfrm>
            <a:off x="0" y="0"/>
            <a:ext cx="9144000" cy="6858000"/>
            <a:chOff x="0" y="0"/>
            <a:chExt cx="9144000" cy="6858000"/>
          </a:xfrm>
        </p:grpSpPr>
        <p:sp>
          <p:nvSpPr>
            <p:cNvPr id="22" name="Rectangle 21"/>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5-Point Star 25"/>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750"/>
          <p:cNvPicPr>
            <a:picLocks noChangeAspect="1" noChangeArrowheads="1"/>
          </p:cNvPicPr>
          <p:nvPr/>
        </p:nvPicPr>
        <p:blipFill>
          <a:blip r:embed="rId3" cstate="print"/>
          <a:srcRect/>
          <a:stretch>
            <a:fillRect/>
          </a:stretch>
        </p:blipFill>
        <p:spPr bwMode="auto">
          <a:xfrm>
            <a:off x="2494109" y="1861079"/>
            <a:ext cx="8702675" cy="5526088"/>
          </a:xfrm>
          <a:prstGeom prst="rect">
            <a:avLst/>
          </a:prstGeom>
          <a:noFill/>
          <a:ln w="9525">
            <a:noFill/>
            <a:miter lim="800000"/>
            <a:headEnd/>
            <a:tailEnd/>
          </a:ln>
        </p:spPr>
      </p:pic>
      <p:cxnSp>
        <p:nvCxnSpPr>
          <p:cNvPr id="5" name="Straight Connector 4"/>
          <p:cNvCxnSpPr/>
          <p:nvPr/>
        </p:nvCxnSpPr>
        <p:spPr>
          <a:xfrm>
            <a:off x="2502046" y="404122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750 Ma </a:t>
            </a:r>
          </a:p>
        </p:txBody>
      </p:sp>
      <p:grpSp>
        <p:nvGrpSpPr>
          <p:cNvPr id="3" name="Group 13"/>
          <p:cNvGrpSpPr/>
          <p:nvPr/>
        </p:nvGrpSpPr>
        <p:grpSpPr>
          <a:xfrm>
            <a:off x="2438400" y="0"/>
            <a:ext cx="6705600" cy="6858000"/>
            <a:chOff x="2438400" y="0"/>
            <a:chExt cx="6705600" cy="6858000"/>
          </a:xfrm>
        </p:grpSpPr>
        <p:cxnSp>
          <p:nvCxnSpPr>
            <p:cNvPr id="15" name="Straight Connector 14"/>
            <p:cNvCxnSpPr/>
            <p:nvPr/>
          </p:nvCxnSpPr>
          <p:spPr>
            <a:xfrm>
              <a:off x="2438400" y="2819400"/>
              <a:ext cx="6705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3"/>
          <p:cNvGrpSpPr/>
          <p:nvPr/>
        </p:nvGrpSpPr>
        <p:grpSpPr>
          <a:xfrm>
            <a:off x="0" y="0"/>
            <a:ext cx="9144000" cy="6858000"/>
            <a:chOff x="0" y="0"/>
            <a:chExt cx="9144000" cy="6858000"/>
          </a:xfrm>
        </p:grpSpPr>
        <p:sp>
          <p:nvSpPr>
            <p:cNvPr id="25" name="Rectangle 2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5-Point Star 2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TextBox 29"/>
          <p:cNvSpPr txBox="1"/>
          <p:nvPr/>
        </p:nvSpPr>
        <p:spPr>
          <a:xfrm>
            <a:off x="0" y="152400"/>
            <a:ext cx="9144000" cy="553998"/>
          </a:xfrm>
          <a:prstGeom prst="rect">
            <a:avLst/>
          </a:prstGeom>
          <a:noFill/>
        </p:spPr>
        <p:txBody>
          <a:bodyPr wrap="square" rtlCol="0">
            <a:spAutoFit/>
          </a:bodyPr>
          <a:lstStyle/>
          <a:p>
            <a:pPr algn="ctr"/>
            <a:r>
              <a:rPr lang="en-US" sz="3000" b="1" dirty="0" smtClean="0">
                <a:solidFill>
                  <a:schemeClr val="bg1"/>
                </a:solidFill>
                <a:effectLst>
                  <a:outerShdw blurRad="38100" dist="38100" dir="2700000" algn="tl">
                    <a:srgbClr val="000000"/>
                  </a:outerShdw>
                </a:effectLst>
              </a:rPr>
              <a:t>END OF THE “REVERSE VIEW”</a:t>
            </a:r>
            <a:endParaRPr lang="en-US" sz="3000" b="1" dirty="0">
              <a:solidFill>
                <a:schemeClr val="bg1"/>
              </a:solidFill>
              <a:effectLst>
                <a:outerShdw blurRad="38100" dist="38100" dir="2700000" algn="tl">
                  <a:srgbClr val="000000"/>
                </a:outerShdw>
              </a:effectLst>
            </a:endParaRPr>
          </a:p>
        </p:txBody>
      </p:sp>
    </p:spTree>
  </p:cSld>
  <p:clrMapOvr>
    <a:masterClrMapping/>
  </p:clrMapOvr>
  <p:transition advTm="1000"/>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750"/>
          <p:cNvPicPr>
            <a:picLocks noChangeAspect="1" noChangeArrowheads="1"/>
          </p:cNvPicPr>
          <p:nvPr/>
        </p:nvPicPr>
        <p:blipFill>
          <a:blip r:embed="rId3" cstate="print"/>
          <a:srcRect/>
          <a:stretch>
            <a:fillRect/>
          </a:stretch>
        </p:blipFill>
        <p:spPr bwMode="auto">
          <a:xfrm>
            <a:off x="2494109" y="1861079"/>
            <a:ext cx="8702675" cy="5526088"/>
          </a:xfrm>
          <a:prstGeom prst="rect">
            <a:avLst/>
          </a:prstGeom>
          <a:noFill/>
          <a:ln w="9525">
            <a:noFill/>
            <a:miter lim="800000"/>
            <a:headEnd/>
            <a:tailEnd/>
          </a:ln>
        </p:spPr>
      </p:pic>
      <p:cxnSp>
        <p:nvCxnSpPr>
          <p:cNvPr id="5" name="Straight Connector 4"/>
          <p:cNvCxnSpPr/>
          <p:nvPr/>
        </p:nvCxnSpPr>
        <p:spPr>
          <a:xfrm>
            <a:off x="2502046" y="404122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750 Ma </a:t>
            </a:r>
          </a:p>
        </p:txBody>
      </p:sp>
      <p:grpSp>
        <p:nvGrpSpPr>
          <p:cNvPr id="3" name="Group 13"/>
          <p:cNvGrpSpPr/>
          <p:nvPr/>
        </p:nvGrpSpPr>
        <p:grpSpPr>
          <a:xfrm>
            <a:off x="2438400" y="0"/>
            <a:ext cx="6705600" cy="6858000"/>
            <a:chOff x="2438400" y="0"/>
            <a:chExt cx="6705600" cy="6858000"/>
          </a:xfrm>
        </p:grpSpPr>
        <p:cxnSp>
          <p:nvCxnSpPr>
            <p:cNvPr id="15" name="Straight Connector 14"/>
            <p:cNvCxnSpPr/>
            <p:nvPr/>
          </p:nvCxnSpPr>
          <p:spPr>
            <a:xfrm>
              <a:off x="2438400" y="2819400"/>
              <a:ext cx="6705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3"/>
          <p:cNvGrpSpPr/>
          <p:nvPr/>
        </p:nvGrpSpPr>
        <p:grpSpPr>
          <a:xfrm>
            <a:off x="0" y="0"/>
            <a:ext cx="9144000" cy="6858000"/>
            <a:chOff x="0" y="0"/>
            <a:chExt cx="9144000" cy="6858000"/>
          </a:xfrm>
        </p:grpSpPr>
        <p:sp>
          <p:nvSpPr>
            <p:cNvPr id="25" name="Rectangle 2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9"/>
          <p:cNvSpPr txBox="1"/>
          <p:nvPr/>
        </p:nvSpPr>
        <p:spPr>
          <a:xfrm>
            <a:off x="0" y="152400"/>
            <a:ext cx="9144000" cy="553998"/>
          </a:xfrm>
          <a:prstGeom prst="rect">
            <a:avLst/>
          </a:prstGeom>
          <a:noFill/>
        </p:spPr>
        <p:txBody>
          <a:bodyPr wrap="square" rtlCol="0">
            <a:spAutoFit/>
          </a:bodyPr>
          <a:lstStyle/>
          <a:p>
            <a:r>
              <a:rPr lang="en-US" sz="3000" b="1" dirty="0" smtClean="0">
                <a:solidFill>
                  <a:schemeClr val="bg1"/>
                </a:solidFill>
                <a:effectLst>
                  <a:outerShdw blurRad="38100" dist="38100" dir="2700000" algn="tl">
                    <a:srgbClr val="000000"/>
                  </a:outerShdw>
                </a:effectLst>
              </a:rPr>
              <a:t>NOW MOVING FORWARD IN TIME: 750 Ma TO TODAY</a:t>
            </a:r>
            <a:endParaRPr lang="en-US" sz="3000" b="1" dirty="0">
              <a:solidFill>
                <a:schemeClr val="bg1"/>
              </a:solidFill>
              <a:effectLst>
                <a:outerShdw blurRad="38100" dist="38100" dir="2700000" algn="tl">
                  <a:srgbClr val="000000"/>
                </a:outerShdw>
              </a:effectLst>
            </a:endParaRPr>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4000"/>
                                  </p:stCondLst>
                                  <p:childTnLst>
                                    <p:animScale>
                                      <p:cBhvr>
                                        <p:cTn id="11" dur="2000" fill="hold"/>
                                        <p:tgtEl>
                                          <p:spTgt spid="10"/>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700"/>
          <p:cNvPicPr>
            <a:picLocks noChangeAspect="1" noChangeArrowheads="1"/>
          </p:cNvPicPr>
          <p:nvPr/>
        </p:nvPicPr>
        <p:blipFill>
          <a:blip r:embed="rId3" cstate="print"/>
          <a:srcRect/>
          <a:stretch>
            <a:fillRect/>
          </a:stretch>
        </p:blipFill>
        <p:spPr bwMode="auto">
          <a:xfrm>
            <a:off x="3031068" y="1060977"/>
            <a:ext cx="8702675" cy="5526087"/>
          </a:xfrm>
          <a:prstGeom prst="rect">
            <a:avLst/>
          </a:prstGeom>
          <a:noFill/>
          <a:ln w="9525">
            <a:noFill/>
            <a:miter lim="800000"/>
            <a:headEnd/>
            <a:tailEnd/>
          </a:ln>
        </p:spPr>
      </p:pic>
      <p:cxnSp>
        <p:nvCxnSpPr>
          <p:cNvPr id="4" name="Straight Connector 3"/>
          <p:cNvCxnSpPr/>
          <p:nvPr/>
        </p:nvCxnSpPr>
        <p:spPr>
          <a:xfrm>
            <a:off x="3039005" y="324220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4"/>
          <p:cNvGrpSpPr/>
          <p:nvPr/>
        </p:nvGrpSpPr>
        <p:grpSpPr>
          <a:xfrm>
            <a:off x="32482" y="5336498"/>
            <a:ext cx="8916646" cy="1521502"/>
            <a:chOff x="32482" y="5336498"/>
            <a:chExt cx="8916646" cy="1521502"/>
          </a:xfrm>
        </p:grpSpPr>
        <p:sp useBgFill="1">
          <p:nvSpPr>
            <p:cNvPr id="6" name="Rectangle 5"/>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ectangle 6"/>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9" name="TextBox 8"/>
          <p:cNvSpPr txBox="1"/>
          <p:nvPr/>
        </p:nvSpPr>
        <p:spPr>
          <a:xfrm>
            <a:off x="89940" y="5201587"/>
            <a:ext cx="1297150" cy="461665"/>
          </a:xfrm>
          <a:prstGeom prst="rect">
            <a:avLst/>
          </a:prstGeom>
        </p:spPr>
        <p:txBody>
          <a:bodyPr wrap="none" rtlCol="0">
            <a:spAutoFit/>
          </a:bodyPr>
          <a:lstStyle/>
          <a:p>
            <a:r>
              <a:rPr lang="en-US" sz="2400" b="1" dirty="0" smtClean="0"/>
              <a:t>700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20"/>
          <p:cNvGrpSpPr/>
          <p:nvPr/>
        </p:nvGrpSpPr>
        <p:grpSpPr>
          <a:xfrm>
            <a:off x="0" y="0"/>
            <a:ext cx="9144000" cy="6858000"/>
            <a:chOff x="0" y="0"/>
            <a:chExt cx="9144000" cy="6858000"/>
          </a:xfrm>
        </p:grpSpPr>
        <p:sp>
          <p:nvSpPr>
            <p:cNvPr id="22" name="Rectangle 21"/>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650"/>
          <p:cNvPicPr>
            <a:picLocks noChangeAspect="1" noChangeArrowheads="1"/>
          </p:cNvPicPr>
          <p:nvPr/>
        </p:nvPicPr>
        <p:blipFill>
          <a:blip r:embed="rId3" cstate="print"/>
          <a:srcRect/>
          <a:stretch>
            <a:fillRect/>
          </a:stretch>
        </p:blipFill>
        <p:spPr bwMode="auto">
          <a:xfrm>
            <a:off x="3098802" y="227016"/>
            <a:ext cx="8702675" cy="5526087"/>
          </a:xfrm>
          <a:prstGeom prst="rect">
            <a:avLst/>
          </a:prstGeom>
          <a:noFill/>
          <a:ln w="9525">
            <a:noFill/>
            <a:miter lim="800000"/>
            <a:headEnd/>
            <a:tailEnd/>
          </a:ln>
        </p:spPr>
      </p:pic>
      <p:cxnSp>
        <p:nvCxnSpPr>
          <p:cNvPr id="4" name="Straight Connector 3"/>
          <p:cNvCxnSpPr/>
          <p:nvPr/>
        </p:nvCxnSpPr>
        <p:spPr>
          <a:xfrm>
            <a:off x="3106739" y="240824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4"/>
          <p:cNvGrpSpPr/>
          <p:nvPr/>
        </p:nvGrpSpPr>
        <p:grpSpPr>
          <a:xfrm>
            <a:off x="32482" y="5336498"/>
            <a:ext cx="8916646" cy="1521502"/>
            <a:chOff x="32482" y="5336498"/>
            <a:chExt cx="8916646" cy="1521502"/>
          </a:xfrm>
        </p:grpSpPr>
        <p:sp useBgFill="1">
          <p:nvSpPr>
            <p:cNvPr id="6" name="Rectangle 5"/>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ectangle 6"/>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9" name="TextBox 8"/>
          <p:cNvSpPr txBox="1"/>
          <p:nvPr/>
        </p:nvSpPr>
        <p:spPr>
          <a:xfrm>
            <a:off x="89940" y="5201587"/>
            <a:ext cx="1297150" cy="461665"/>
          </a:xfrm>
          <a:prstGeom prst="rect">
            <a:avLst/>
          </a:prstGeom>
        </p:spPr>
        <p:txBody>
          <a:bodyPr wrap="none" rtlCol="0">
            <a:spAutoFit/>
          </a:bodyPr>
          <a:lstStyle/>
          <a:p>
            <a:r>
              <a:rPr lang="en-US" sz="2400" b="1" dirty="0" smtClean="0"/>
              <a:t>650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20"/>
          <p:cNvGrpSpPr/>
          <p:nvPr/>
        </p:nvGrpSpPr>
        <p:grpSpPr>
          <a:xfrm>
            <a:off x="0" y="0"/>
            <a:ext cx="9144000" cy="6858000"/>
            <a:chOff x="0" y="0"/>
            <a:chExt cx="9144000" cy="6858000"/>
          </a:xfrm>
        </p:grpSpPr>
        <p:sp>
          <p:nvSpPr>
            <p:cNvPr id="22" name="Rectangle 21"/>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600"/>
          <p:cNvPicPr>
            <a:picLocks noChangeAspect="1" noChangeArrowheads="1"/>
          </p:cNvPicPr>
          <p:nvPr/>
        </p:nvPicPr>
        <p:blipFill>
          <a:blip r:embed="rId3" cstate="print"/>
          <a:srcRect/>
          <a:stretch>
            <a:fillRect/>
          </a:stretch>
        </p:blipFill>
        <p:spPr bwMode="auto">
          <a:xfrm>
            <a:off x="2689222" y="-585026"/>
            <a:ext cx="8702675" cy="5526087"/>
          </a:xfrm>
          <a:prstGeom prst="rect">
            <a:avLst/>
          </a:prstGeom>
          <a:noFill/>
          <a:ln w="9525">
            <a:noFill/>
            <a:miter lim="800000"/>
            <a:headEnd/>
            <a:tailEnd/>
          </a:ln>
        </p:spPr>
      </p:pic>
      <p:cxnSp>
        <p:nvCxnSpPr>
          <p:cNvPr id="6" name="Straight Connector 5"/>
          <p:cNvCxnSpPr/>
          <p:nvPr/>
        </p:nvCxnSpPr>
        <p:spPr>
          <a:xfrm>
            <a:off x="2697159" y="159619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600 Ma </a:t>
            </a:r>
          </a:p>
        </p:txBody>
      </p:sp>
      <p:grpSp>
        <p:nvGrpSpPr>
          <p:cNvPr id="3" name="Group 15"/>
          <p:cNvGrpSpPr/>
          <p:nvPr/>
        </p:nvGrpSpPr>
        <p:grpSpPr>
          <a:xfrm>
            <a:off x="2895600" y="0"/>
            <a:ext cx="6248400" cy="6858000"/>
            <a:chOff x="2895600" y="0"/>
            <a:chExt cx="6248400" cy="6858000"/>
          </a:xfrm>
        </p:grpSpPr>
        <p:cxnSp>
          <p:nvCxnSpPr>
            <p:cNvPr id="17" name="Straight Connector 16"/>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3"/>
          <p:cNvGrpSpPr/>
          <p:nvPr/>
        </p:nvGrpSpPr>
        <p:grpSpPr>
          <a:xfrm>
            <a:off x="0" y="0"/>
            <a:ext cx="9144000" cy="6858000"/>
            <a:chOff x="0" y="0"/>
            <a:chExt cx="9144000" cy="6858000"/>
          </a:xfrm>
        </p:grpSpPr>
        <p:sp>
          <p:nvSpPr>
            <p:cNvPr id="25" name="Rectangle 2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540"/>
          <p:cNvPicPr>
            <a:picLocks noChangeAspect="1" noChangeArrowheads="1"/>
          </p:cNvPicPr>
          <p:nvPr/>
        </p:nvPicPr>
        <p:blipFill>
          <a:blip r:embed="rId3" cstate="print"/>
          <a:srcRect/>
          <a:stretch>
            <a:fillRect/>
          </a:stretch>
        </p:blipFill>
        <p:spPr bwMode="auto">
          <a:xfrm>
            <a:off x="2977090" y="394082"/>
            <a:ext cx="8702675" cy="5526087"/>
          </a:xfrm>
          <a:prstGeom prst="rect">
            <a:avLst/>
          </a:prstGeom>
          <a:noFill/>
          <a:ln w="9525">
            <a:noFill/>
            <a:miter lim="800000"/>
            <a:headEnd/>
            <a:tailEnd/>
          </a:ln>
        </p:spPr>
      </p:pic>
      <p:cxnSp>
        <p:nvCxnSpPr>
          <p:cNvPr id="5" name="Straight Connector 4"/>
          <p:cNvCxnSpPr/>
          <p:nvPr/>
        </p:nvCxnSpPr>
        <p:spPr>
          <a:xfrm>
            <a:off x="2985027" y="257530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36302"/>
              <a:ext cx="3220384" cy="299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540 Ma </a:t>
            </a:r>
          </a:p>
        </p:txBody>
      </p:sp>
      <p:grpSp>
        <p:nvGrpSpPr>
          <p:cNvPr id="3" name="Group 14"/>
          <p:cNvGrpSpPr/>
          <p:nvPr/>
        </p:nvGrpSpPr>
        <p:grpSpPr>
          <a:xfrm>
            <a:off x="2895600" y="0"/>
            <a:ext cx="6248400" cy="6858000"/>
            <a:chOff x="2895600" y="0"/>
            <a:chExt cx="6248400" cy="6858000"/>
          </a:xfrm>
        </p:grpSpPr>
        <p:cxnSp>
          <p:nvCxnSpPr>
            <p:cNvPr id="16" name="Straight Connector 15"/>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2"/>
          <p:cNvGrpSpPr/>
          <p:nvPr/>
        </p:nvGrpSpPr>
        <p:grpSpPr>
          <a:xfrm>
            <a:off x="0" y="0"/>
            <a:ext cx="9144000" cy="6858000"/>
            <a:chOff x="0" y="0"/>
            <a:chExt cx="9144000" cy="6858000"/>
          </a:xfrm>
        </p:grpSpPr>
        <p:sp>
          <p:nvSpPr>
            <p:cNvPr id="24" name="Rectangle 23"/>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530"/>
          <p:cNvPicPr>
            <a:picLocks noChangeAspect="1" noChangeArrowheads="1"/>
          </p:cNvPicPr>
          <p:nvPr/>
        </p:nvPicPr>
        <p:blipFill>
          <a:blip r:embed="rId3" cstate="print"/>
          <a:srcRect/>
          <a:stretch>
            <a:fillRect/>
          </a:stretch>
        </p:blipFill>
        <p:spPr bwMode="auto">
          <a:xfrm>
            <a:off x="2989783" y="586073"/>
            <a:ext cx="8702675" cy="5526087"/>
          </a:xfrm>
          <a:prstGeom prst="rect">
            <a:avLst/>
          </a:prstGeom>
          <a:noFill/>
          <a:ln w="9525">
            <a:noFill/>
            <a:miter lim="800000"/>
            <a:headEnd/>
            <a:tailEnd/>
          </a:ln>
        </p:spPr>
      </p:pic>
      <p:cxnSp>
        <p:nvCxnSpPr>
          <p:cNvPr id="4" name="Straight Connector 3"/>
          <p:cNvCxnSpPr/>
          <p:nvPr/>
        </p:nvCxnSpPr>
        <p:spPr>
          <a:xfrm>
            <a:off x="2997720" y="276729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6282"/>
              <a:ext cx="4044843" cy="2698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530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0" y="0"/>
            <a:ext cx="9144000" cy="769441"/>
          </a:xfrm>
          <a:prstGeom prst="rect">
            <a:avLst/>
          </a:prstGeom>
          <a:solidFill>
            <a:srgbClr val="FFFF00"/>
          </a:solidFill>
        </p:spPr>
        <p:txBody>
          <a:bodyPr wrap="square">
            <a:spAutoFit/>
          </a:bodyPr>
          <a:lstStyle/>
          <a:p>
            <a:pPr algn="ctr"/>
            <a:r>
              <a:rPr lang="en-US" sz="4400" b="1" dirty="0" smtClean="0"/>
              <a:t>PACIFIC PROVINCE = </a:t>
            </a:r>
            <a:r>
              <a:rPr lang="en-US" sz="4400" b="1" dirty="0" smtClean="0">
                <a:ln>
                  <a:solidFill>
                    <a:schemeClr val="tx1"/>
                  </a:solidFill>
                </a:ln>
                <a:solidFill>
                  <a:srgbClr val="FF0000"/>
                </a:solidFill>
                <a:effectLst>
                  <a:outerShdw blurRad="38100" dist="38100" dir="2700000" algn="tl">
                    <a:srgbClr val="000000"/>
                  </a:outerShdw>
                </a:effectLst>
              </a:rPr>
              <a:t>2 SUB-PROVINCES</a:t>
            </a:r>
            <a:endParaRPr lang="en-US" sz="4400" b="1" dirty="0">
              <a:ln>
                <a:solidFill>
                  <a:schemeClr val="tx1"/>
                </a:solidFill>
              </a:ln>
              <a:solidFill>
                <a:srgbClr val="FF0000"/>
              </a:solidFill>
              <a:effectLst>
                <a:outerShdw blurRad="38100" dist="38100" dir="2700000" algn="tl">
                  <a:srgbClr val="000000"/>
                </a:outerShdw>
              </a:effectLst>
            </a:endParaRPr>
          </a:p>
        </p:txBody>
      </p:sp>
      <p:pic>
        <p:nvPicPr>
          <p:cNvPr id="192515" name="Picture 3"/>
          <p:cNvPicPr>
            <a:picLocks noChangeAspect="1" noChangeArrowheads="1"/>
          </p:cNvPicPr>
          <p:nvPr/>
        </p:nvPicPr>
        <p:blipFill>
          <a:blip r:embed="rId3" cstate="print"/>
          <a:srcRect/>
          <a:stretch>
            <a:fillRect/>
          </a:stretch>
        </p:blipFill>
        <p:spPr bwMode="auto">
          <a:xfrm>
            <a:off x="3238500" y="774239"/>
            <a:ext cx="2667001" cy="6083761"/>
          </a:xfrm>
          <a:prstGeom prst="rect">
            <a:avLst/>
          </a:prstGeom>
          <a:noFill/>
          <a:ln w="9525">
            <a:noFill/>
            <a:miter lim="800000"/>
            <a:headEnd/>
            <a:tailEnd/>
          </a:ln>
        </p:spPr>
      </p:pic>
      <p:grpSp>
        <p:nvGrpSpPr>
          <p:cNvPr id="2" name="Group 2"/>
          <p:cNvGrpSpPr/>
          <p:nvPr/>
        </p:nvGrpSpPr>
        <p:grpSpPr>
          <a:xfrm rot="1020000">
            <a:off x="3550892" y="898417"/>
            <a:ext cx="2676129" cy="5173490"/>
            <a:chOff x="4118273" y="516048"/>
            <a:chExt cx="3725311" cy="7201771"/>
          </a:xfrm>
        </p:grpSpPr>
        <p:grpSp>
          <p:nvGrpSpPr>
            <p:cNvPr id="3" name="Group 5"/>
            <p:cNvGrpSpPr>
              <a:grpSpLocks noChangeAspect="1"/>
            </p:cNvGrpSpPr>
            <p:nvPr/>
          </p:nvGrpSpPr>
          <p:grpSpPr>
            <a:xfrm>
              <a:off x="4118273" y="520700"/>
              <a:ext cx="3725311" cy="7178040"/>
              <a:chOff x="4038600" y="685799"/>
              <a:chExt cx="3124200" cy="6019801"/>
            </a:xfrm>
          </p:grpSpPr>
          <p:sp>
            <p:nvSpPr>
              <p:cNvPr id="55" name="Freeform 2"/>
              <p:cNvSpPr/>
              <p:nvPr/>
            </p:nvSpPr>
            <p:spPr>
              <a:xfrm>
                <a:off x="4038601" y="685799"/>
                <a:ext cx="1905000" cy="1313121"/>
              </a:xfrm>
              <a:custGeom>
                <a:avLst/>
                <a:gdLst>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0 w 1935126"/>
                  <a:gd name="connsiteY12" fmla="*/ 276447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51391 w 1935126"/>
                  <a:gd name="connsiteY12" fmla="*/ 278219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54935 w 1883735"/>
                  <a:gd name="connsiteY14" fmla="*/ 584791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16442 w 1883735"/>
                  <a:gd name="connsiteY11" fmla="*/ 435935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57200 w 1883735"/>
                  <a:gd name="connsiteY10" fmla="*/ 354419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828800 w 1883735"/>
                  <a:gd name="connsiteY0" fmla="*/ 0 h 1313121"/>
                  <a:gd name="connsiteX1" fmla="*/ 310116 w 1883735"/>
                  <a:gd name="connsiteY1" fmla="*/ 69112 h 1313121"/>
                  <a:gd name="connsiteX2" fmla="*/ 533400 w 1883735"/>
                  <a:gd name="connsiteY2" fmla="*/ 152400 h 1313121"/>
                  <a:gd name="connsiteX3" fmla="*/ 533400 w 1883735"/>
                  <a:gd name="connsiteY3" fmla="*/ 304800 h 1313121"/>
                  <a:gd name="connsiteX4" fmla="*/ 609600 w 1883735"/>
                  <a:gd name="connsiteY4" fmla="*/ 457200 h 1313121"/>
                  <a:gd name="connsiteX5" fmla="*/ 609600 w 1883735"/>
                  <a:gd name="connsiteY5" fmla="*/ 685800 h 1313121"/>
                  <a:gd name="connsiteX6" fmla="*/ 533400 w 1883735"/>
                  <a:gd name="connsiteY6" fmla="*/ 685800 h 1313121"/>
                  <a:gd name="connsiteX7" fmla="*/ 533400 w 1883735"/>
                  <a:gd name="connsiteY7" fmla="*/ 609600 h 1313121"/>
                  <a:gd name="connsiteX8" fmla="*/ 533400 w 1883735"/>
                  <a:gd name="connsiteY8" fmla="*/ 609600 h 1313121"/>
                  <a:gd name="connsiteX9" fmla="*/ 533400 w 1883735"/>
                  <a:gd name="connsiteY9" fmla="*/ 457200 h 1313121"/>
                  <a:gd name="connsiteX10" fmla="*/ 457200 w 1883735"/>
                  <a:gd name="connsiteY10" fmla="*/ 381000 h 1313121"/>
                  <a:gd name="connsiteX11" fmla="*/ 457200 w 1883735"/>
                  <a:gd name="connsiteY11" fmla="*/ 381000 h 1313121"/>
                  <a:gd name="connsiteX12" fmla="*/ 278219 w 1883735"/>
                  <a:gd name="connsiteY12" fmla="*/ 398721 h 1313121"/>
                  <a:gd name="connsiteX13" fmla="*/ 0 w 1883735"/>
                  <a:gd name="connsiteY13" fmla="*/ 304800 h 1313121"/>
                  <a:gd name="connsiteX14" fmla="*/ 0 w 1883735"/>
                  <a:gd name="connsiteY14" fmla="*/ 381000 h 1313121"/>
                  <a:gd name="connsiteX15" fmla="*/ 76200 w 1883735"/>
                  <a:gd name="connsiteY15" fmla="*/ 533400 h 1313121"/>
                  <a:gd name="connsiteX16" fmla="*/ 152400 w 1883735"/>
                  <a:gd name="connsiteY16" fmla="*/ 914400 h 1313121"/>
                  <a:gd name="connsiteX17" fmla="*/ 152400 w 1883735"/>
                  <a:gd name="connsiteY17" fmla="*/ 1066800 h 1313121"/>
                  <a:gd name="connsiteX18" fmla="*/ 320749 w 1883735"/>
                  <a:gd name="connsiteY18" fmla="*/ 1089837 h 1313121"/>
                  <a:gd name="connsiteX19" fmla="*/ 384544 w 1883735"/>
                  <a:gd name="connsiteY19" fmla="*/ 1111102 h 1313121"/>
                  <a:gd name="connsiteX20" fmla="*/ 448340 w 1883735"/>
                  <a:gd name="connsiteY20" fmla="*/ 1196163 h 1313121"/>
                  <a:gd name="connsiteX21" fmla="*/ 458972 w 1883735"/>
                  <a:gd name="connsiteY21" fmla="*/ 1302488 h 1313121"/>
                  <a:gd name="connsiteX22" fmla="*/ 597195 w 1883735"/>
                  <a:gd name="connsiteY22" fmla="*/ 1313121 h 1313121"/>
                  <a:gd name="connsiteX23" fmla="*/ 660991 w 1883735"/>
                  <a:gd name="connsiteY23" fmla="*/ 1238693 h 1313121"/>
                  <a:gd name="connsiteX24" fmla="*/ 799214 w 1883735"/>
                  <a:gd name="connsiteY24" fmla="*/ 1259958 h 1313121"/>
                  <a:gd name="connsiteX25" fmla="*/ 884274 w 1883735"/>
                  <a:gd name="connsiteY25" fmla="*/ 1259958 h 1313121"/>
                  <a:gd name="connsiteX26" fmla="*/ 990600 w 1883735"/>
                  <a:gd name="connsiteY26" fmla="*/ 1217428 h 1313121"/>
                  <a:gd name="connsiteX27" fmla="*/ 1192619 w 1883735"/>
                  <a:gd name="connsiteY27" fmla="*/ 1185530 h 1313121"/>
                  <a:gd name="connsiteX28" fmla="*/ 1330842 w 1883735"/>
                  <a:gd name="connsiteY28" fmla="*/ 1132367 h 1313121"/>
                  <a:gd name="connsiteX29" fmla="*/ 1500963 w 1883735"/>
                  <a:gd name="connsiteY29" fmla="*/ 1100470 h 1313121"/>
                  <a:gd name="connsiteX30" fmla="*/ 1883735 w 1883735"/>
                  <a:gd name="connsiteY30" fmla="*/ 1079205 h 1313121"/>
                  <a:gd name="connsiteX31" fmla="*/ 1883735 w 1883735"/>
                  <a:gd name="connsiteY31" fmla="*/ 1079205 h 1313121"/>
                  <a:gd name="connsiteX32" fmla="*/ 1851837 w 1883735"/>
                  <a:gd name="connsiteY32" fmla="*/ 940981 h 1313121"/>
                  <a:gd name="connsiteX33" fmla="*/ 1828800 w 1883735"/>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883735 w 1905000"/>
                  <a:gd name="connsiteY31" fmla="*/ 1079205 h 1313121"/>
                  <a:gd name="connsiteX32" fmla="*/ 1905000 w 1905000"/>
                  <a:gd name="connsiteY32" fmla="*/ 990601 h 1313121"/>
                  <a:gd name="connsiteX33" fmla="*/ 1828800 w 1905000"/>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904999 w 1905000"/>
                  <a:gd name="connsiteY31" fmla="*/ 1066801 h 1313121"/>
                  <a:gd name="connsiteX32" fmla="*/ 1905000 w 1905000"/>
                  <a:gd name="connsiteY32" fmla="*/ 990601 h 1313121"/>
                  <a:gd name="connsiteX33" fmla="*/ 1828800 w 1905000"/>
                  <a:gd name="connsiteY33" fmla="*/ 0 h 131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5000" h="1313121">
                    <a:moveTo>
                      <a:pt x="1828800" y="0"/>
                    </a:moveTo>
                    <a:lnTo>
                      <a:pt x="310116" y="69112"/>
                    </a:lnTo>
                    <a:lnTo>
                      <a:pt x="533400" y="152400"/>
                    </a:lnTo>
                    <a:cubicBezTo>
                      <a:pt x="533400" y="203200"/>
                      <a:pt x="520700" y="254000"/>
                      <a:pt x="533400" y="304800"/>
                    </a:cubicBezTo>
                    <a:cubicBezTo>
                      <a:pt x="546100" y="355600"/>
                      <a:pt x="584200" y="406400"/>
                      <a:pt x="609600" y="457200"/>
                    </a:cubicBezTo>
                    <a:lnTo>
                      <a:pt x="609600" y="685800"/>
                    </a:lnTo>
                    <a:lnTo>
                      <a:pt x="533400" y="685800"/>
                    </a:lnTo>
                    <a:lnTo>
                      <a:pt x="533400" y="609600"/>
                    </a:lnTo>
                    <a:lnTo>
                      <a:pt x="533400" y="609600"/>
                    </a:lnTo>
                    <a:lnTo>
                      <a:pt x="533400" y="457200"/>
                    </a:lnTo>
                    <a:lnTo>
                      <a:pt x="457200" y="381000"/>
                    </a:lnTo>
                    <a:lnTo>
                      <a:pt x="457200" y="381000"/>
                    </a:lnTo>
                    <a:lnTo>
                      <a:pt x="278219" y="398721"/>
                    </a:lnTo>
                    <a:lnTo>
                      <a:pt x="0" y="304800"/>
                    </a:lnTo>
                    <a:lnTo>
                      <a:pt x="0" y="381000"/>
                    </a:lnTo>
                    <a:lnTo>
                      <a:pt x="76200" y="533400"/>
                    </a:lnTo>
                    <a:lnTo>
                      <a:pt x="152400" y="914400"/>
                    </a:lnTo>
                    <a:cubicBezTo>
                      <a:pt x="151809" y="976423"/>
                      <a:pt x="152991" y="1004777"/>
                      <a:pt x="152400" y="1066800"/>
                    </a:cubicBezTo>
                    <a:lnTo>
                      <a:pt x="320749" y="1089837"/>
                    </a:lnTo>
                    <a:lnTo>
                      <a:pt x="384544" y="1111102"/>
                    </a:lnTo>
                    <a:lnTo>
                      <a:pt x="448340" y="1196163"/>
                    </a:lnTo>
                    <a:lnTo>
                      <a:pt x="458972" y="1302488"/>
                    </a:lnTo>
                    <a:lnTo>
                      <a:pt x="597195" y="1313121"/>
                    </a:lnTo>
                    <a:lnTo>
                      <a:pt x="660991" y="1238693"/>
                    </a:lnTo>
                    <a:lnTo>
                      <a:pt x="799214" y="1259958"/>
                    </a:lnTo>
                    <a:lnTo>
                      <a:pt x="884274" y="1259958"/>
                    </a:lnTo>
                    <a:lnTo>
                      <a:pt x="990600" y="1217428"/>
                    </a:lnTo>
                    <a:lnTo>
                      <a:pt x="1192619" y="1185530"/>
                    </a:lnTo>
                    <a:lnTo>
                      <a:pt x="1330842" y="1132367"/>
                    </a:lnTo>
                    <a:lnTo>
                      <a:pt x="1500963" y="1100470"/>
                    </a:lnTo>
                    <a:lnTo>
                      <a:pt x="1883735" y="1079205"/>
                    </a:lnTo>
                    <a:lnTo>
                      <a:pt x="1904999" y="1066801"/>
                    </a:lnTo>
                    <a:cubicBezTo>
                      <a:pt x="1904999" y="1041401"/>
                      <a:pt x="1905000" y="1016001"/>
                      <a:pt x="1905000" y="990601"/>
                    </a:cubicBezTo>
                    <a:lnTo>
                      <a:pt x="182880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55"/>
              <p:cNvSpPr/>
              <p:nvPr/>
            </p:nvSpPr>
            <p:spPr>
              <a:xfrm>
                <a:off x="4038600" y="1752599"/>
                <a:ext cx="2117651" cy="1523999"/>
              </a:xfrm>
              <a:custGeom>
                <a:avLst/>
                <a:gdLst>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16958 w 2041451"/>
                  <a:gd name="connsiteY17" fmla="*/ 552893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48787 w 2041451"/>
                  <a:gd name="connsiteY23" fmla="*/ 1451267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14207 w 2041451"/>
                  <a:gd name="connsiteY22" fmla="*/ 1451267 h 1520456"/>
                  <a:gd name="connsiteX23" fmla="*/ 1248787 w 2041451"/>
                  <a:gd name="connsiteY23" fmla="*/ 1451267 h 1520456"/>
                  <a:gd name="connsiteX24" fmla="*/ 1977656 w 2041451"/>
                  <a:gd name="connsiteY24" fmla="*/ 1435396 h 1520456"/>
                  <a:gd name="connsiteX0" fmla="*/ 1977656 w 2041451"/>
                  <a:gd name="connsiteY0" fmla="*/ 1435396 h 1451267"/>
                  <a:gd name="connsiteX1" fmla="*/ 1935126 w 2041451"/>
                  <a:gd name="connsiteY1" fmla="*/ 648586 h 1451267"/>
                  <a:gd name="connsiteX2" fmla="*/ 1871330 w 2041451"/>
                  <a:gd name="connsiteY2" fmla="*/ 520996 h 1451267"/>
                  <a:gd name="connsiteX3" fmla="*/ 1988288 w 2041451"/>
                  <a:gd name="connsiteY3" fmla="*/ 308344 h 1451267"/>
                  <a:gd name="connsiteX4" fmla="*/ 2041451 w 2041451"/>
                  <a:gd name="connsiteY4" fmla="*/ 106326 h 1451267"/>
                  <a:gd name="connsiteX5" fmla="*/ 1881963 w 2041451"/>
                  <a:gd name="connsiteY5" fmla="*/ 0 h 1451267"/>
                  <a:gd name="connsiteX6" fmla="*/ 1414130 w 2041451"/>
                  <a:gd name="connsiteY6" fmla="*/ 10633 h 1451267"/>
                  <a:gd name="connsiteX7" fmla="*/ 1063256 w 2041451"/>
                  <a:gd name="connsiteY7" fmla="*/ 127591 h 1451267"/>
                  <a:gd name="connsiteX8" fmla="*/ 903768 w 2041451"/>
                  <a:gd name="connsiteY8" fmla="*/ 170121 h 1451267"/>
                  <a:gd name="connsiteX9" fmla="*/ 680484 w 2041451"/>
                  <a:gd name="connsiteY9" fmla="*/ 148856 h 1451267"/>
                  <a:gd name="connsiteX10" fmla="*/ 616688 w 2041451"/>
                  <a:gd name="connsiteY10" fmla="*/ 223284 h 1451267"/>
                  <a:gd name="connsiteX11" fmla="*/ 404037 w 2041451"/>
                  <a:gd name="connsiteY11" fmla="*/ 202019 h 1451267"/>
                  <a:gd name="connsiteX12" fmla="*/ 435935 w 2041451"/>
                  <a:gd name="connsiteY12" fmla="*/ 106326 h 1451267"/>
                  <a:gd name="connsiteX13" fmla="*/ 361507 w 2041451"/>
                  <a:gd name="connsiteY13" fmla="*/ 0 h 1451267"/>
                  <a:gd name="connsiteX14" fmla="*/ 180754 w 2041451"/>
                  <a:gd name="connsiteY14" fmla="*/ 21265 h 1451267"/>
                  <a:gd name="connsiteX15" fmla="*/ 180754 w 2041451"/>
                  <a:gd name="connsiteY15" fmla="*/ 21265 h 1451267"/>
                  <a:gd name="connsiteX16" fmla="*/ 180754 w 2041451"/>
                  <a:gd name="connsiteY16" fmla="*/ 191386 h 1451267"/>
                  <a:gd name="connsiteX17" fmla="*/ 146916 w 2041451"/>
                  <a:gd name="connsiteY17" fmla="*/ 507944 h 1451267"/>
                  <a:gd name="connsiteX18" fmla="*/ 73458 w 2041451"/>
                  <a:gd name="connsiteY18" fmla="*/ 943324 h 1451267"/>
                  <a:gd name="connsiteX19" fmla="*/ 31898 w 2041451"/>
                  <a:gd name="connsiteY19" fmla="*/ 1105786 h 1451267"/>
                  <a:gd name="connsiteX20" fmla="*/ 0 w 2041451"/>
                  <a:gd name="connsiteY20" fmla="*/ 1212112 h 1451267"/>
                  <a:gd name="connsiteX21" fmla="*/ 73458 w 2041451"/>
                  <a:gd name="connsiteY21" fmla="*/ 1451267 h 1451267"/>
                  <a:gd name="connsiteX22" fmla="*/ 514207 w 2041451"/>
                  <a:gd name="connsiteY22" fmla="*/ 1451267 h 1451267"/>
                  <a:gd name="connsiteX23" fmla="*/ 1248787 w 2041451"/>
                  <a:gd name="connsiteY23" fmla="*/ 1451267 h 1451267"/>
                  <a:gd name="connsiteX24" fmla="*/ 1977656 w 2041451"/>
                  <a:gd name="connsiteY24" fmla="*/ 1435396 h 14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1451" h="1451267">
                    <a:moveTo>
                      <a:pt x="1977656" y="1435396"/>
                    </a:moveTo>
                    <a:lnTo>
                      <a:pt x="1935126" y="648586"/>
                    </a:lnTo>
                    <a:lnTo>
                      <a:pt x="1871330" y="520996"/>
                    </a:lnTo>
                    <a:lnTo>
                      <a:pt x="1988288" y="308344"/>
                    </a:lnTo>
                    <a:lnTo>
                      <a:pt x="2041451" y="106326"/>
                    </a:lnTo>
                    <a:lnTo>
                      <a:pt x="1881963" y="0"/>
                    </a:lnTo>
                    <a:lnTo>
                      <a:pt x="1414130" y="10633"/>
                    </a:lnTo>
                    <a:lnTo>
                      <a:pt x="1063256" y="127591"/>
                    </a:lnTo>
                    <a:lnTo>
                      <a:pt x="903768" y="170121"/>
                    </a:lnTo>
                    <a:lnTo>
                      <a:pt x="680484" y="148856"/>
                    </a:lnTo>
                    <a:lnTo>
                      <a:pt x="616688" y="223284"/>
                    </a:lnTo>
                    <a:lnTo>
                      <a:pt x="404037" y="202019"/>
                    </a:lnTo>
                    <a:lnTo>
                      <a:pt x="435935" y="106326"/>
                    </a:lnTo>
                    <a:lnTo>
                      <a:pt x="361507" y="0"/>
                    </a:lnTo>
                    <a:lnTo>
                      <a:pt x="180754" y="21265"/>
                    </a:lnTo>
                    <a:lnTo>
                      <a:pt x="180754" y="21265"/>
                    </a:lnTo>
                    <a:lnTo>
                      <a:pt x="180754" y="191386"/>
                    </a:lnTo>
                    <a:lnTo>
                      <a:pt x="146916" y="507944"/>
                    </a:lnTo>
                    <a:lnTo>
                      <a:pt x="73458" y="943324"/>
                    </a:lnTo>
                    <a:lnTo>
                      <a:pt x="31898" y="1105786"/>
                    </a:lnTo>
                    <a:lnTo>
                      <a:pt x="0" y="1212112"/>
                    </a:lnTo>
                    <a:lnTo>
                      <a:pt x="73458" y="1451267"/>
                    </a:lnTo>
                    <a:lnTo>
                      <a:pt x="514207" y="1451267"/>
                    </a:lnTo>
                    <a:lnTo>
                      <a:pt x="1248787" y="1451267"/>
                    </a:lnTo>
                    <a:lnTo>
                      <a:pt x="1977656" y="1435396"/>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56"/>
              <p:cNvSpPr/>
              <p:nvPr/>
            </p:nvSpPr>
            <p:spPr>
              <a:xfrm>
                <a:off x="4082902" y="3285460"/>
                <a:ext cx="3079898" cy="3420140"/>
              </a:xfrm>
              <a:custGeom>
                <a:avLst/>
                <a:gdLst>
                  <a:gd name="connsiteX0" fmla="*/ 1148317 w 2998382"/>
                  <a:gd name="connsiteY0" fmla="*/ 10633 h 3338624"/>
                  <a:gd name="connsiteX1" fmla="*/ 21265 w 2998382"/>
                  <a:gd name="connsiteY1" fmla="*/ 0 h 3338624"/>
                  <a:gd name="connsiteX2" fmla="*/ 42531 w 2998382"/>
                  <a:gd name="connsiteY2" fmla="*/ 127591 h 3338624"/>
                  <a:gd name="connsiteX3" fmla="*/ 74428 w 2998382"/>
                  <a:gd name="connsiteY3" fmla="*/ 212652 h 3338624"/>
                  <a:gd name="connsiteX4" fmla="*/ 31898 w 2998382"/>
                  <a:gd name="connsiteY4" fmla="*/ 393405 h 3338624"/>
                  <a:gd name="connsiteX5" fmla="*/ 0 w 2998382"/>
                  <a:gd name="connsiteY5" fmla="*/ 531628 h 3338624"/>
                  <a:gd name="connsiteX6" fmla="*/ 0 w 2998382"/>
                  <a:gd name="connsiteY6" fmla="*/ 606056 h 3338624"/>
                  <a:gd name="connsiteX7" fmla="*/ 85061 w 2998382"/>
                  <a:gd name="connsiteY7" fmla="*/ 723014 h 3338624"/>
                  <a:gd name="connsiteX8" fmla="*/ 180754 w 2998382"/>
                  <a:gd name="connsiteY8" fmla="*/ 850605 h 3338624"/>
                  <a:gd name="connsiteX9" fmla="*/ 148856 w 2998382"/>
                  <a:gd name="connsiteY9" fmla="*/ 946298 h 3338624"/>
                  <a:gd name="connsiteX10" fmla="*/ 170121 w 2998382"/>
                  <a:gd name="connsiteY10" fmla="*/ 1127052 h 3338624"/>
                  <a:gd name="connsiteX11" fmla="*/ 329610 w 2998382"/>
                  <a:gd name="connsiteY11" fmla="*/ 1318438 h 3338624"/>
                  <a:gd name="connsiteX12" fmla="*/ 489098 w 2998382"/>
                  <a:gd name="connsiteY12" fmla="*/ 1520456 h 3338624"/>
                  <a:gd name="connsiteX13" fmla="*/ 542261 w 2998382"/>
                  <a:gd name="connsiteY13" fmla="*/ 1382233 h 3338624"/>
                  <a:gd name="connsiteX14" fmla="*/ 627321 w 2998382"/>
                  <a:gd name="connsiteY14" fmla="*/ 1403498 h 3338624"/>
                  <a:gd name="connsiteX15" fmla="*/ 680484 w 2998382"/>
                  <a:gd name="connsiteY15" fmla="*/ 1435396 h 3338624"/>
                  <a:gd name="connsiteX16" fmla="*/ 574158 w 2998382"/>
                  <a:gd name="connsiteY16" fmla="*/ 1446028 h 3338624"/>
                  <a:gd name="connsiteX17" fmla="*/ 595424 w 2998382"/>
                  <a:gd name="connsiteY17" fmla="*/ 1531089 h 3338624"/>
                  <a:gd name="connsiteX18" fmla="*/ 595424 w 2998382"/>
                  <a:gd name="connsiteY18" fmla="*/ 1531089 h 3338624"/>
                  <a:gd name="connsiteX19" fmla="*/ 542261 w 2998382"/>
                  <a:gd name="connsiteY19" fmla="*/ 1584252 h 3338624"/>
                  <a:gd name="connsiteX20" fmla="*/ 542261 w 2998382"/>
                  <a:gd name="connsiteY20" fmla="*/ 1584252 h 3338624"/>
                  <a:gd name="connsiteX21" fmla="*/ 552893 w 2998382"/>
                  <a:gd name="connsiteY21" fmla="*/ 1796903 h 3338624"/>
                  <a:gd name="connsiteX22" fmla="*/ 701749 w 2998382"/>
                  <a:gd name="connsiteY22" fmla="*/ 1828800 h 3338624"/>
                  <a:gd name="connsiteX23" fmla="*/ 733647 w 2998382"/>
                  <a:gd name="connsiteY23" fmla="*/ 1892596 h 3338624"/>
                  <a:gd name="connsiteX24" fmla="*/ 691117 w 2998382"/>
                  <a:gd name="connsiteY24" fmla="*/ 1998921 h 3338624"/>
                  <a:gd name="connsiteX25" fmla="*/ 829340 w 2998382"/>
                  <a:gd name="connsiteY25" fmla="*/ 2190307 h 3338624"/>
                  <a:gd name="connsiteX26" fmla="*/ 1031358 w 2998382"/>
                  <a:gd name="connsiteY26" fmla="*/ 2424224 h 3338624"/>
                  <a:gd name="connsiteX27" fmla="*/ 1095154 w 2998382"/>
                  <a:gd name="connsiteY27" fmla="*/ 2530549 h 3338624"/>
                  <a:gd name="connsiteX28" fmla="*/ 1073889 w 2998382"/>
                  <a:gd name="connsiteY28" fmla="*/ 2658140 h 3338624"/>
                  <a:gd name="connsiteX29" fmla="*/ 1158949 w 2998382"/>
                  <a:gd name="connsiteY29" fmla="*/ 2711303 h 3338624"/>
                  <a:gd name="connsiteX30" fmla="*/ 1403498 w 2998382"/>
                  <a:gd name="connsiteY30" fmla="*/ 2721935 h 3338624"/>
                  <a:gd name="connsiteX31" fmla="*/ 1509824 w 2998382"/>
                  <a:gd name="connsiteY31" fmla="*/ 2785731 h 3338624"/>
                  <a:gd name="connsiteX32" fmla="*/ 1626782 w 2998382"/>
                  <a:gd name="connsiteY32" fmla="*/ 2870791 h 3338624"/>
                  <a:gd name="connsiteX33" fmla="*/ 1722475 w 2998382"/>
                  <a:gd name="connsiteY33" fmla="*/ 2849526 h 3338624"/>
                  <a:gd name="connsiteX34" fmla="*/ 1754372 w 2998382"/>
                  <a:gd name="connsiteY34" fmla="*/ 2966484 h 3338624"/>
                  <a:gd name="connsiteX35" fmla="*/ 1850065 w 2998382"/>
                  <a:gd name="connsiteY35" fmla="*/ 2945219 h 3338624"/>
                  <a:gd name="connsiteX36" fmla="*/ 2030819 w 2998382"/>
                  <a:gd name="connsiteY36" fmla="*/ 3072810 h 3338624"/>
                  <a:gd name="connsiteX37" fmla="*/ 2094614 w 2998382"/>
                  <a:gd name="connsiteY37" fmla="*/ 3168503 h 3338624"/>
                  <a:gd name="connsiteX38" fmla="*/ 2179675 w 2998382"/>
                  <a:gd name="connsiteY38" fmla="*/ 3338624 h 3338624"/>
                  <a:gd name="connsiteX39" fmla="*/ 2902689 w 2998382"/>
                  <a:gd name="connsiteY39" fmla="*/ 3221666 h 3338624"/>
                  <a:gd name="connsiteX40" fmla="*/ 2955851 w 2998382"/>
                  <a:gd name="connsiteY40" fmla="*/ 3168503 h 3338624"/>
                  <a:gd name="connsiteX41" fmla="*/ 2934586 w 2998382"/>
                  <a:gd name="connsiteY41" fmla="*/ 3104707 h 3338624"/>
                  <a:gd name="connsiteX42" fmla="*/ 2934586 w 2998382"/>
                  <a:gd name="connsiteY42" fmla="*/ 3104707 h 3338624"/>
                  <a:gd name="connsiteX43" fmla="*/ 2870791 w 2998382"/>
                  <a:gd name="connsiteY43" fmla="*/ 2966484 h 3338624"/>
                  <a:gd name="connsiteX44" fmla="*/ 2923954 w 2998382"/>
                  <a:gd name="connsiteY44" fmla="*/ 2902689 h 3338624"/>
                  <a:gd name="connsiteX45" fmla="*/ 2913321 w 2998382"/>
                  <a:gd name="connsiteY45" fmla="*/ 2743200 h 3338624"/>
                  <a:gd name="connsiteX46" fmla="*/ 2998382 w 2998382"/>
                  <a:gd name="connsiteY46" fmla="*/ 2636875 h 3338624"/>
                  <a:gd name="connsiteX47" fmla="*/ 2934586 w 2998382"/>
                  <a:gd name="connsiteY47" fmla="*/ 2562447 h 3338624"/>
                  <a:gd name="connsiteX48" fmla="*/ 2892056 w 2998382"/>
                  <a:gd name="connsiteY48" fmla="*/ 2488019 h 3338624"/>
                  <a:gd name="connsiteX49" fmla="*/ 2796363 w 2998382"/>
                  <a:gd name="connsiteY49" fmla="*/ 2371061 h 3338624"/>
                  <a:gd name="connsiteX50" fmla="*/ 1190847 w 2998382"/>
                  <a:gd name="connsiteY50" fmla="*/ 1084521 h 3338624"/>
                  <a:gd name="connsiteX51" fmla="*/ 1148317 w 2998382"/>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65298 w 3079898"/>
                  <a:gd name="connsiteY21" fmla="*/ 1702180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79898" h="3338624">
                    <a:moveTo>
                      <a:pt x="1148317" y="10633"/>
                    </a:moveTo>
                    <a:lnTo>
                      <a:pt x="21265" y="0"/>
                    </a:lnTo>
                    <a:lnTo>
                      <a:pt x="42531" y="127591"/>
                    </a:lnTo>
                    <a:lnTo>
                      <a:pt x="74428" y="212652"/>
                    </a:lnTo>
                    <a:lnTo>
                      <a:pt x="31898" y="393405"/>
                    </a:lnTo>
                    <a:lnTo>
                      <a:pt x="0" y="531628"/>
                    </a:lnTo>
                    <a:lnTo>
                      <a:pt x="0" y="606056"/>
                    </a:lnTo>
                    <a:lnTo>
                      <a:pt x="85061" y="723014"/>
                    </a:lnTo>
                    <a:lnTo>
                      <a:pt x="180754" y="850605"/>
                    </a:lnTo>
                    <a:lnTo>
                      <a:pt x="148856" y="946298"/>
                    </a:lnTo>
                    <a:lnTo>
                      <a:pt x="170121" y="1127052"/>
                    </a:lnTo>
                    <a:lnTo>
                      <a:pt x="329610" y="1318438"/>
                    </a:lnTo>
                    <a:lnTo>
                      <a:pt x="489098" y="1520456"/>
                    </a:lnTo>
                    <a:lnTo>
                      <a:pt x="542261" y="1382233"/>
                    </a:lnTo>
                    <a:lnTo>
                      <a:pt x="627321" y="1403498"/>
                    </a:lnTo>
                    <a:lnTo>
                      <a:pt x="680484" y="1435396"/>
                    </a:lnTo>
                    <a:lnTo>
                      <a:pt x="574158" y="1446028"/>
                    </a:lnTo>
                    <a:lnTo>
                      <a:pt x="595424" y="1531089"/>
                    </a:lnTo>
                    <a:lnTo>
                      <a:pt x="595424" y="1531089"/>
                    </a:lnTo>
                    <a:lnTo>
                      <a:pt x="542261" y="1584252"/>
                    </a:lnTo>
                    <a:lnTo>
                      <a:pt x="542261" y="1584252"/>
                    </a:lnTo>
                    <a:lnTo>
                      <a:pt x="565298" y="1702180"/>
                    </a:lnTo>
                    <a:lnTo>
                      <a:pt x="701749" y="1828800"/>
                    </a:lnTo>
                    <a:lnTo>
                      <a:pt x="733647" y="1892596"/>
                    </a:lnTo>
                    <a:lnTo>
                      <a:pt x="691117" y="1998921"/>
                    </a:lnTo>
                    <a:lnTo>
                      <a:pt x="829340" y="2190307"/>
                    </a:lnTo>
                    <a:lnTo>
                      <a:pt x="1031358" y="2424224"/>
                    </a:lnTo>
                    <a:lnTo>
                      <a:pt x="1098698" y="2446018"/>
                    </a:lnTo>
                    <a:lnTo>
                      <a:pt x="1073889" y="2658140"/>
                    </a:lnTo>
                    <a:lnTo>
                      <a:pt x="1174898" y="2669169"/>
                    </a:lnTo>
                    <a:lnTo>
                      <a:pt x="1403498" y="2669169"/>
                    </a:lnTo>
                    <a:lnTo>
                      <a:pt x="1555898" y="2817937"/>
                    </a:lnTo>
                    <a:lnTo>
                      <a:pt x="1632098" y="2817937"/>
                    </a:lnTo>
                    <a:lnTo>
                      <a:pt x="1708298" y="2817937"/>
                    </a:lnTo>
                    <a:lnTo>
                      <a:pt x="1784498" y="2892321"/>
                    </a:lnTo>
                    <a:lnTo>
                      <a:pt x="1860698" y="2892321"/>
                    </a:lnTo>
                    <a:lnTo>
                      <a:pt x="2013098" y="3041089"/>
                    </a:lnTo>
                    <a:lnTo>
                      <a:pt x="2089298" y="3115472"/>
                    </a:lnTo>
                    <a:lnTo>
                      <a:pt x="2179675" y="3338624"/>
                    </a:lnTo>
                    <a:lnTo>
                      <a:pt x="2902689" y="3221666"/>
                    </a:lnTo>
                    <a:lnTo>
                      <a:pt x="3003698" y="3115472"/>
                    </a:lnTo>
                    <a:lnTo>
                      <a:pt x="2934586" y="3104707"/>
                    </a:lnTo>
                    <a:lnTo>
                      <a:pt x="2934586" y="3104707"/>
                    </a:lnTo>
                    <a:lnTo>
                      <a:pt x="2927498" y="2966705"/>
                    </a:lnTo>
                    <a:lnTo>
                      <a:pt x="2927498" y="2966705"/>
                    </a:lnTo>
                    <a:cubicBezTo>
                      <a:pt x="2928679" y="2913660"/>
                      <a:pt x="2926317" y="2796598"/>
                      <a:pt x="2927498" y="2743553"/>
                    </a:cubicBezTo>
                    <a:lnTo>
                      <a:pt x="3079898" y="2594786"/>
                    </a:lnTo>
                    <a:lnTo>
                      <a:pt x="2927498" y="2520402"/>
                    </a:lnTo>
                    <a:lnTo>
                      <a:pt x="2927498" y="2446018"/>
                    </a:lnTo>
                    <a:lnTo>
                      <a:pt x="2851298" y="2371634"/>
                    </a:lnTo>
                    <a:lnTo>
                      <a:pt x="1174898" y="1032725"/>
                    </a:lnTo>
                    <a:lnTo>
                      <a:pt x="1148317" y="10633"/>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Freeform 4"/>
            <p:cNvSpPr/>
            <p:nvPr/>
          </p:nvSpPr>
          <p:spPr>
            <a:xfrm>
              <a:off x="4563165" y="624202"/>
              <a:ext cx="1855960" cy="6183518"/>
            </a:xfrm>
            <a:custGeom>
              <a:avLst/>
              <a:gdLst>
                <a:gd name="connsiteX0" fmla="*/ 1013989 w 1855961"/>
                <a:gd name="connsiteY0" fmla="*/ 0 h 6183517"/>
                <a:gd name="connsiteX1" fmla="*/ 271604 w 1855961"/>
                <a:gd name="connsiteY1" fmla="*/ 18107 h 6183517"/>
                <a:gd name="connsiteX2" fmla="*/ 271604 w 1855961"/>
                <a:gd name="connsiteY2" fmla="*/ 153909 h 6183517"/>
                <a:gd name="connsiteX3" fmla="*/ 325925 w 1855961"/>
                <a:gd name="connsiteY3" fmla="*/ 289711 h 6183517"/>
                <a:gd name="connsiteX4" fmla="*/ 416460 w 1855961"/>
                <a:gd name="connsiteY4" fmla="*/ 470781 h 6183517"/>
                <a:gd name="connsiteX5" fmla="*/ 416460 w 1855961"/>
                <a:gd name="connsiteY5" fmla="*/ 651850 h 6183517"/>
                <a:gd name="connsiteX6" fmla="*/ 362139 w 1855961"/>
                <a:gd name="connsiteY6" fmla="*/ 679010 h 6183517"/>
                <a:gd name="connsiteX7" fmla="*/ 389299 w 1855961"/>
                <a:gd name="connsiteY7" fmla="*/ 715224 h 6183517"/>
                <a:gd name="connsiteX8" fmla="*/ 362139 w 1855961"/>
                <a:gd name="connsiteY8" fmla="*/ 869133 h 6183517"/>
                <a:gd name="connsiteX9" fmla="*/ 316872 w 1855961"/>
                <a:gd name="connsiteY9" fmla="*/ 914400 h 6183517"/>
                <a:gd name="connsiteX10" fmla="*/ 307818 w 1855961"/>
                <a:gd name="connsiteY10" fmla="*/ 968721 h 6183517"/>
                <a:gd name="connsiteX11" fmla="*/ 126749 w 1855961"/>
                <a:gd name="connsiteY11" fmla="*/ 995882 h 6183517"/>
                <a:gd name="connsiteX12" fmla="*/ 126749 w 1855961"/>
                <a:gd name="connsiteY12" fmla="*/ 995882 h 6183517"/>
                <a:gd name="connsiteX13" fmla="*/ 199177 w 1855961"/>
                <a:gd name="connsiteY13" fmla="*/ 1122630 h 6183517"/>
                <a:gd name="connsiteX14" fmla="*/ 226337 w 1855961"/>
                <a:gd name="connsiteY14" fmla="*/ 1321806 h 6183517"/>
                <a:gd name="connsiteX15" fmla="*/ 253497 w 1855961"/>
                <a:gd name="connsiteY15" fmla="*/ 1439501 h 6183517"/>
                <a:gd name="connsiteX16" fmla="*/ 235391 w 1855961"/>
                <a:gd name="connsiteY16" fmla="*/ 1566250 h 6183517"/>
                <a:gd name="connsiteX17" fmla="*/ 126749 w 1855961"/>
                <a:gd name="connsiteY17" fmla="*/ 1810693 h 6183517"/>
                <a:gd name="connsiteX18" fmla="*/ 72428 w 1855961"/>
                <a:gd name="connsiteY18" fmla="*/ 2046084 h 6183517"/>
                <a:gd name="connsiteX19" fmla="*/ 0 w 1855961"/>
                <a:gd name="connsiteY19" fmla="*/ 2317688 h 6183517"/>
                <a:gd name="connsiteX20" fmla="*/ 54321 w 1855961"/>
                <a:gd name="connsiteY20" fmla="*/ 2525917 h 6183517"/>
                <a:gd name="connsiteX21" fmla="*/ 117696 w 1855961"/>
                <a:gd name="connsiteY21" fmla="*/ 2652666 h 6183517"/>
                <a:gd name="connsiteX22" fmla="*/ 108642 w 1855961"/>
                <a:gd name="connsiteY22" fmla="*/ 2770361 h 6183517"/>
                <a:gd name="connsiteX23" fmla="*/ 72428 w 1855961"/>
                <a:gd name="connsiteY23" fmla="*/ 2869949 h 6183517"/>
                <a:gd name="connsiteX24" fmla="*/ 108642 w 1855961"/>
                <a:gd name="connsiteY24" fmla="*/ 2906163 h 6183517"/>
                <a:gd name="connsiteX25" fmla="*/ 181070 w 1855961"/>
                <a:gd name="connsiteY25" fmla="*/ 3051018 h 6183517"/>
                <a:gd name="connsiteX26" fmla="*/ 217284 w 1855961"/>
                <a:gd name="connsiteY26" fmla="*/ 3232088 h 6183517"/>
                <a:gd name="connsiteX27" fmla="*/ 253497 w 1855961"/>
                <a:gd name="connsiteY27" fmla="*/ 3349783 h 6183517"/>
                <a:gd name="connsiteX28" fmla="*/ 398353 w 1855961"/>
                <a:gd name="connsiteY28" fmla="*/ 3431264 h 6183517"/>
                <a:gd name="connsiteX29" fmla="*/ 362139 w 1855961"/>
                <a:gd name="connsiteY29" fmla="*/ 3530852 h 6183517"/>
                <a:gd name="connsiteX30" fmla="*/ 362139 w 1855961"/>
                <a:gd name="connsiteY30" fmla="*/ 3757189 h 6183517"/>
                <a:gd name="connsiteX31" fmla="*/ 398353 w 1855961"/>
                <a:gd name="connsiteY31" fmla="*/ 3920151 h 6183517"/>
                <a:gd name="connsiteX32" fmla="*/ 479834 w 1855961"/>
                <a:gd name="connsiteY32" fmla="*/ 4083113 h 6183517"/>
                <a:gd name="connsiteX33" fmla="*/ 606583 w 1855961"/>
                <a:gd name="connsiteY33" fmla="*/ 4209862 h 6183517"/>
                <a:gd name="connsiteX34" fmla="*/ 688064 w 1855961"/>
                <a:gd name="connsiteY34" fmla="*/ 4463359 h 6183517"/>
                <a:gd name="connsiteX35" fmla="*/ 751438 w 1855961"/>
                <a:gd name="connsiteY35" fmla="*/ 4680642 h 6183517"/>
                <a:gd name="connsiteX36" fmla="*/ 769545 w 1855961"/>
                <a:gd name="connsiteY36" fmla="*/ 4816444 h 6183517"/>
                <a:gd name="connsiteX37" fmla="*/ 968721 w 1855961"/>
                <a:gd name="connsiteY37" fmla="*/ 4934139 h 6183517"/>
                <a:gd name="connsiteX38" fmla="*/ 1059256 w 1855961"/>
                <a:gd name="connsiteY38" fmla="*/ 5069941 h 6183517"/>
                <a:gd name="connsiteX39" fmla="*/ 1195058 w 1855961"/>
                <a:gd name="connsiteY39" fmla="*/ 5251010 h 6183517"/>
                <a:gd name="connsiteX40" fmla="*/ 1321806 w 1855961"/>
                <a:gd name="connsiteY40" fmla="*/ 5323438 h 6183517"/>
                <a:gd name="connsiteX41" fmla="*/ 1394234 w 1855961"/>
                <a:gd name="connsiteY41" fmla="*/ 5432080 h 6183517"/>
                <a:gd name="connsiteX42" fmla="*/ 1466662 w 1855961"/>
                <a:gd name="connsiteY42" fmla="*/ 5549775 h 6183517"/>
                <a:gd name="connsiteX43" fmla="*/ 1457608 w 1855961"/>
                <a:gd name="connsiteY43" fmla="*/ 5739897 h 6183517"/>
                <a:gd name="connsiteX44" fmla="*/ 1448555 w 1855961"/>
                <a:gd name="connsiteY44" fmla="*/ 5839486 h 6183517"/>
                <a:gd name="connsiteX45" fmla="*/ 1557197 w 1855961"/>
                <a:gd name="connsiteY45" fmla="*/ 5875699 h 6183517"/>
                <a:gd name="connsiteX46" fmla="*/ 1566250 w 1855961"/>
                <a:gd name="connsiteY46" fmla="*/ 6038662 h 6183517"/>
                <a:gd name="connsiteX47" fmla="*/ 1584357 w 1855961"/>
                <a:gd name="connsiteY47" fmla="*/ 6056769 h 6183517"/>
                <a:gd name="connsiteX48" fmla="*/ 1584357 w 1855961"/>
                <a:gd name="connsiteY48" fmla="*/ 6102036 h 6183517"/>
                <a:gd name="connsiteX49" fmla="*/ 1511929 w 1855961"/>
                <a:gd name="connsiteY49" fmla="*/ 6102036 h 6183517"/>
                <a:gd name="connsiteX50" fmla="*/ 1511929 w 1855961"/>
                <a:gd name="connsiteY50" fmla="*/ 6138250 h 6183517"/>
                <a:gd name="connsiteX51" fmla="*/ 1566250 w 1855961"/>
                <a:gd name="connsiteY51" fmla="*/ 6183517 h 6183517"/>
                <a:gd name="connsiteX52" fmla="*/ 1647731 w 1855961"/>
                <a:gd name="connsiteY52" fmla="*/ 6147303 h 6183517"/>
                <a:gd name="connsiteX53" fmla="*/ 1819747 w 1855961"/>
                <a:gd name="connsiteY53" fmla="*/ 5984341 h 6183517"/>
                <a:gd name="connsiteX54" fmla="*/ 1810694 w 1855961"/>
                <a:gd name="connsiteY54" fmla="*/ 5884753 h 6183517"/>
                <a:gd name="connsiteX55" fmla="*/ 1855961 w 1855961"/>
                <a:gd name="connsiteY55" fmla="*/ 5748951 h 6183517"/>
                <a:gd name="connsiteX56" fmla="*/ 1810694 w 1855961"/>
                <a:gd name="connsiteY56" fmla="*/ 5613149 h 6183517"/>
                <a:gd name="connsiteX57" fmla="*/ 1729212 w 1855961"/>
                <a:gd name="connsiteY57" fmla="*/ 5368705 h 6183517"/>
                <a:gd name="connsiteX58" fmla="*/ 1674892 w 1855961"/>
                <a:gd name="connsiteY58" fmla="*/ 5178583 h 6183517"/>
                <a:gd name="connsiteX59" fmla="*/ 1584357 w 1855961"/>
                <a:gd name="connsiteY59" fmla="*/ 5042781 h 6183517"/>
                <a:gd name="connsiteX60" fmla="*/ 1466662 w 1855961"/>
                <a:gd name="connsiteY60" fmla="*/ 4925086 h 6183517"/>
                <a:gd name="connsiteX61" fmla="*/ 1412341 w 1855961"/>
                <a:gd name="connsiteY61" fmla="*/ 4897925 h 6183517"/>
                <a:gd name="connsiteX62" fmla="*/ 1385181 w 1855961"/>
                <a:gd name="connsiteY62" fmla="*/ 4680642 h 6183517"/>
                <a:gd name="connsiteX63" fmla="*/ 1394234 w 1855961"/>
                <a:gd name="connsiteY63" fmla="*/ 4590107 h 6183517"/>
                <a:gd name="connsiteX64" fmla="*/ 1303699 w 1855961"/>
                <a:gd name="connsiteY64" fmla="*/ 4581054 h 6183517"/>
                <a:gd name="connsiteX65" fmla="*/ 1167897 w 1855961"/>
                <a:gd name="connsiteY65" fmla="*/ 4436198 h 6183517"/>
                <a:gd name="connsiteX66" fmla="*/ 1140737 w 1855961"/>
                <a:gd name="connsiteY66" fmla="*/ 4237022 h 6183517"/>
                <a:gd name="connsiteX67" fmla="*/ 1122630 w 1855961"/>
                <a:gd name="connsiteY67" fmla="*/ 4146488 h 6183517"/>
                <a:gd name="connsiteX68" fmla="*/ 1059256 w 1855961"/>
                <a:gd name="connsiteY68" fmla="*/ 4074060 h 6183517"/>
                <a:gd name="connsiteX69" fmla="*/ 1032096 w 1855961"/>
                <a:gd name="connsiteY69" fmla="*/ 3956365 h 6183517"/>
                <a:gd name="connsiteX70" fmla="*/ 841973 w 1855961"/>
                <a:gd name="connsiteY70" fmla="*/ 3811509 h 6183517"/>
                <a:gd name="connsiteX71" fmla="*/ 706171 w 1855961"/>
                <a:gd name="connsiteY71" fmla="*/ 3793402 h 6183517"/>
                <a:gd name="connsiteX72" fmla="*/ 633743 w 1855961"/>
                <a:gd name="connsiteY72" fmla="*/ 3648547 h 6183517"/>
                <a:gd name="connsiteX73" fmla="*/ 633743 w 1855961"/>
                <a:gd name="connsiteY73" fmla="*/ 3530852 h 6183517"/>
                <a:gd name="connsiteX74" fmla="*/ 579422 w 1855961"/>
                <a:gd name="connsiteY74" fmla="*/ 3413157 h 6183517"/>
                <a:gd name="connsiteX75" fmla="*/ 570369 w 1855961"/>
                <a:gd name="connsiteY75" fmla="*/ 3259248 h 6183517"/>
                <a:gd name="connsiteX76" fmla="*/ 525101 w 1855961"/>
                <a:gd name="connsiteY76" fmla="*/ 3186820 h 6183517"/>
                <a:gd name="connsiteX77" fmla="*/ 452674 w 1855961"/>
                <a:gd name="connsiteY77" fmla="*/ 3132499 h 6183517"/>
                <a:gd name="connsiteX78" fmla="*/ 425513 w 1855961"/>
                <a:gd name="connsiteY78" fmla="*/ 2951430 h 6183517"/>
                <a:gd name="connsiteX79" fmla="*/ 389299 w 1855961"/>
                <a:gd name="connsiteY79" fmla="*/ 2824682 h 6183517"/>
                <a:gd name="connsiteX80" fmla="*/ 452674 w 1855961"/>
                <a:gd name="connsiteY80" fmla="*/ 2381062 h 6183517"/>
                <a:gd name="connsiteX81" fmla="*/ 534155 w 1855961"/>
                <a:gd name="connsiteY81" fmla="*/ 1910282 h 6183517"/>
                <a:gd name="connsiteX82" fmla="*/ 525101 w 1855961"/>
                <a:gd name="connsiteY82" fmla="*/ 1593410 h 6183517"/>
                <a:gd name="connsiteX83" fmla="*/ 525101 w 1855961"/>
                <a:gd name="connsiteY83" fmla="*/ 1412341 h 6183517"/>
                <a:gd name="connsiteX84" fmla="*/ 642797 w 1855961"/>
                <a:gd name="connsiteY84" fmla="*/ 1231272 h 6183517"/>
                <a:gd name="connsiteX85" fmla="*/ 751438 w 1855961"/>
                <a:gd name="connsiteY85" fmla="*/ 959668 h 6183517"/>
                <a:gd name="connsiteX86" fmla="*/ 751438 w 1855961"/>
                <a:gd name="connsiteY86" fmla="*/ 841973 h 6183517"/>
                <a:gd name="connsiteX87" fmla="*/ 887240 w 1855961"/>
                <a:gd name="connsiteY87" fmla="*/ 724278 h 6183517"/>
                <a:gd name="connsiteX88" fmla="*/ 878187 w 1855961"/>
                <a:gd name="connsiteY88" fmla="*/ 534155 h 6183517"/>
                <a:gd name="connsiteX89" fmla="*/ 986828 w 1855961"/>
                <a:gd name="connsiteY89" fmla="*/ 479834 h 6183517"/>
                <a:gd name="connsiteX90" fmla="*/ 1013989 w 1855961"/>
                <a:gd name="connsiteY90" fmla="*/ 316872 h 6183517"/>
                <a:gd name="connsiteX91" fmla="*/ 1068309 w 1855961"/>
                <a:gd name="connsiteY91" fmla="*/ 162963 h 6183517"/>
                <a:gd name="connsiteX92" fmla="*/ 1013989 w 1855961"/>
                <a:gd name="connsiteY92" fmla="*/ 0 h 618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855961" h="6183517">
                  <a:moveTo>
                    <a:pt x="1013989" y="0"/>
                  </a:moveTo>
                  <a:lnTo>
                    <a:pt x="271604" y="18107"/>
                  </a:lnTo>
                  <a:lnTo>
                    <a:pt x="271604" y="153909"/>
                  </a:lnTo>
                  <a:lnTo>
                    <a:pt x="325925" y="289711"/>
                  </a:lnTo>
                  <a:lnTo>
                    <a:pt x="416460" y="470781"/>
                  </a:lnTo>
                  <a:lnTo>
                    <a:pt x="416460" y="651850"/>
                  </a:lnTo>
                  <a:lnTo>
                    <a:pt x="362139" y="679010"/>
                  </a:lnTo>
                  <a:lnTo>
                    <a:pt x="389299" y="715224"/>
                  </a:lnTo>
                  <a:lnTo>
                    <a:pt x="362139" y="869133"/>
                  </a:lnTo>
                  <a:lnTo>
                    <a:pt x="316872" y="914400"/>
                  </a:lnTo>
                  <a:lnTo>
                    <a:pt x="307818" y="968721"/>
                  </a:lnTo>
                  <a:lnTo>
                    <a:pt x="126749" y="995882"/>
                  </a:lnTo>
                  <a:lnTo>
                    <a:pt x="126749" y="995882"/>
                  </a:lnTo>
                  <a:lnTo>
                    <a:pt x="199177" y="1122630"/>
                  </a:lnTo>
                  <a:lnTo>
                    <a:pt x="226337" y="1321806"/>
                  </a:lnTo>
                  <a:lnTo>
                    <a:pt x="253497" y="1439501"/>
                  </a:lnTo>
                  <a:lnTo>
                    <a:pt x="235391" y="1566250"/>
                  </a:lnTo>
                  <a:lnTo>
                    <a:pt x="126749" y="1810693"/>
                  </a:lnTo>
                  <a:lnTo>
                    <a:pt x="72428" y="2046084"/>
                  </a:lnTo>
                  <a:lnTo>
                    <a:pt x="0" y="2317688"/>
                  </a:lnTo>
                  <a:lnTo>
                    <a:pt x="54321" y="2525917"/>
                  </a:lnTo>
                  <a:lnTo>
                    <a:pt x="117696" y="2652666"/>
                  </a:lnTo>
                  <a:lnTo>
                    <a:pt x="108642" y="2770361"/>
                  </a:lnTo>
                  <a:lnTo>
                    <a:pt x="72428" y="2869949"/>
                  </a:lnTo>
                  <a:lnTo>
                    <a:pt x="108642" y="2906163"/>
                  </a:lnTo>
                  <a:lnTo>
                    <a:pt x="181070" y="3051018"/>
                  </a:lnTo>
                  <a:lnTo>
                    <a:pt x="217284" y="3232088"/>
                  </a:lnTo>
                  <a:lnTo>
                    <a:pt x="253497" y="3349783"/>
                  </a:lnTo>
                  <a:lnTo>
                    <a:pt x="398353" y="3431264"/>
                  </a:lnTo>
                  <a:lnTo>
                    <a:pt x="362139" y="3530852"/>
                  </a:lnTo>
                  <a:lnTo>
                    <a:pt x="362139" y="3757189"/>
                  </a:lnTo>
                  <a:lnTo>
                    <a:pt x="398353" y="3920151"/>
                  </a:lnTo>
                  <a:lnTo>
                    <a:pt x="479834" y="4083113"/>
                  </a:lnTo>
                  <a:lnTo>
                    <a:pt x="606583" y="4209862"/>
                  </a:lnTo>
                  <a:lnTo>
                    <a:pt x="688064" y="4463359"/>
                  </a:lnTo>
                  <a:lnTo>
                    <a:pt x="751438" y="4680642"/>
                  </a:lnTo>
                  <a:lnTo>
                    <a:pt x="769545" y="4816444"/>
                  </a:lnTo>
                  <a:lnTo>
                    <a:pt x="968721" y="4934139"/>
                  </a:lnTo>
                  <a:lnTo>
                    <a:pt x="1059256" y="5069941"/>
                  </a:lnTo>
                  <a:lnTo>
                    <a:pt x="1195058" y="5251010"/>
                  </a:lnTo>
                  <a:lnTo>
                    <a:pt x="1321806" y="5323438"/>
                  </a:lnTo>
                  <a:lnTo>
                    <a:pt x="1394234" y="5432080"/>
                  </a:lnTo>
                  <a:lnTo>
                    <a:pt x="1466662" y="5549775"/>
                  </a:lnTo>
                  <a:lnTo>
                    <a:pt x="1457608" y="5739897"/>
                  </a:lnTo>
                  <a:lnTo>
                    <a:pt x="1448555" y="5839486"/>
                  </a:lnTo>
                  <a:lnTo>
                    <a:pt x="1557197" y="5875699"/>
                  </a:lnTo>
                  <a:lnTo>
                    <a:pt x="1566250" y="6038662"/>
                  </a:lnTo>
                  <a:lnTo>
                    <a:pt x="1584357" y="6056769"/>
                  </a:lnTo>
                  <a:lnTo>
                    <a:pt x="1584357" y="6102036"/>
                  </a:lnTo>
                  <a:lnTo>
                    <a:pt x="1511929" y="6102036"/>
                  </a:lnTo>
                  <a:lnTo>
                    <a:pt x="1511929" y="6138250"/>
                  </a:lnTo>
                  <a:lnTo>
                    <a:pt x="1566250" y="6183517"/>
                  </a:lnTo>
                  <a:lnTo>
                    <a:pt x="1647731" y="6147303"/>
                  </a:lnTo>
                  <a:lnTo>
                    <a:pt x="1819747" y="5984341"/>
                  </a:lnTo>
                  <a:lnTo>
                    <a:pt x="1810694" y="5884753"/>
                  </a:lnTo>
                  <a:lnTo>
                    <a:pt x="1855961" y="5748951"/>
                  </a:lnTo>
                  <a:lnTo>
                    <a:pt x="1810694" y="5613149"/>
                  </a:lnTo>
                  <a:lnTo>
                    <a:pt x="1729212" y="5368705"/>
                  </a:lnTo>
                  <a:lnTo>
                    <a:pt x="1674892" y="5178583"/>
                  </a:lnTo>
                  <a:lnTo>
                    <a:pt x="1584357" y="5042781"/>
                  </a:lnTo>
                  <a:lnTo>
                    <a:pt x="1466662" y="4925086"/>
                  </a:lnTo>
                  <a:lnTo>
                    <a:pt x="1412341" y="4897925"/>
                  </a:lnTo>
                  <a:lnTo>
                    <a:pt x="1385181" y="4680642"/>
                  </a:lnTo>
                  <a:lnTo>
                    <a:pt x="1394234" y="4590107"/>
                  </a:lnTo>
                  <a:lnTo>
                    <a:pt x="1303699" y="4581054"/>
                  </a:lnTo>
                  <a:lnTo>
                    <a:pt x="1167897" y="4436198"/>
                  </a:lnTo>
                  <a:lnTo>
                    <a:pt x="1140737" y="4237022"/>
                  </a:lnTo>
                  <a:lnTo>
                    <a:pt x="1122630" y="4146488"/>
                  </a:lnTo>
                  <a:lnTo>
                    <a:pt x="1059256" y="4074060"/>
                  </a:lnTo>
                  <a:lnTo>
                    <a:pt x="1032096" y="3956365"/>
                  </a:lnTo>
                  <a:lnTo>
                    <a:pt x="841973" y="3811509"/>
                  </a:lnTo>
                  <a:lnTo>
                    <a:pt x="706171" y="3793402"/>
                  </a:lnTo>
                  <a:lnTo>
                    <a:pt x="633743" y="3648547"/>
                  </a:lnTo>
                  <a:lnTo>
                    <a:pt x="633743" y="3530852"/>
                  </a:lnTo>
                  <a:lnTo>
                    <a:pt x="579422" y="3413157"/>
                  </a:lnTo>
                  <a:lnTo>
                    <a:pt x="570369" y="3259248"/>
                  </a:lnTo>
                  <a:lnTo>
                    <a:pt x="525101" y="3186820"/>
                  </a:lnTo>
                  <a:lnTo>
                    <a:pt x="452674" y="3132499"/>
                  </a:lnTo>
                  <a:lnTo>
                    <a:pt x="425513" y="2951430"/>
                  </a:lnTo>
                  <a:lnTo>
                    <a:pt x="389299" y="2824682"/>
                  </a:lnTo>
                  <a:lnTo>
                    <a:pt x="452674" y="2381062"/>
                  </a:lnTo>
                  <a:lnTo>
                    <a:pt x="534155" y="1910282"/>
                  </a:lnTo>
                  <a:lnTo>
                    <a:pt x="525101" y="1593410"/>
                  </a:lnTo>
                  <a:lnTo>
                    <a:pt x="525101" y="1412341"/>
                  </a:lnTo>
                  <a:lnTo>
                    <a:pt x="642797" y="1231272"/>
                  </a:lnTo>
                  <a:lnTo>
                    <a:pt x="751438" y="959668"/>
                  </a:lnTo>
                  <a:lnTo>
                    <a:pt x="751438" y="841973"/>
                  </a:lnTo>
                  <a:lnTo>
                    <a:pt x="887240" y="724278"/>
                  </a:lnTo>
                  <a:lnTo>
                    <a:pt x="878187" y="534155"/>
                  </a:lnTo>
                  <a:lnTo>
                    <a:pt x="986828" y="479834"/>
                  </a:lnTo>
                  <a:lnTo>
                    <a:pt x="1013989" y="316872"/>
                  </a:lnTo>
                  <a:lnTo>
                    <a:pt x="1068309" y="162963"/>
                  </a:lnTo>
                  <a:lnTo>
                    <a:pt x="1013989"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51"/>
            <p:cNvSpPr/>
            <p:nvPr/>
          </p:nvSpPr>
          <p:spPr>
            <a:xfrm>
              <a:off x="5024673" y="3612333"/>
              <a:ext cx="543208" cy="851025"/>
            </a:xfrm>
            <a:custGeom>
              <a:avLst/>
              <a:gdLst>
                <a:gd name="connsiteX0" fmla="*/ 0 w 543208"/>
                <a:gd name="connsiteY0" fmla="*/ 0 h 851025"/>
                <a:gd name="connsiteX1" fmla="*/ 534155 w 543208"/>
                <a:gd name="connsiteY1" fmla="*/ 0 h 851025"/>
                <a:gd name="connsiteX2" fmla="*/ 543208 w 543208"/>
                <a:gd name="connsiteY2" fmla="*/ 851025 h 851025"/>
              </a:gdLst>
              <a:ahLst/>
              <a:cxnLst>
                <a:cxn ang="0">
                  <a:pos x="connsiteX0" y="connsiteY0"/>
                </a:cxn>
                <a:cxn ang="0">
                  <a:pos x="connsiteX1" y="connsiteY1"/>
                </a:cxn>
                <a:cxn ang="0">
                  <a:pos x="connsiteX2" y="connsiteY2"/>
                </a:cxn>
              </a:cxnLst>
              <a:rect l="l" t="t" r="r" b="b"/>
              <a:pathLst>
                <a:path w="543208" h="851025">
                  <a:moveTo>
                    <a:pt x="0" y="0"/>
                  </a:moveTo>
                  <a:lnTo>
                    <a:pt x="534155" y="0"/>
                  </a:lnTo>
                  <a:cubicBezTo>
                    <a:pt x="537173" y="283675"/>
                    <a:pt x="540190" y="567350"/>
                    <a:pt x="543208" y="851025"/>
                  </a:cubicBez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Freeform 52"/>
            <p:cNvSpPr/>
            <p:nvPr/>
          </p:nvSpPr>
          <p:spPr>
            <a:xfrm>
              <a:off x="5585988" y="516048"/>
              <a:ext cx="706170" cy="45267"/>
            </a:xfrm>
            <a:custGeom>
              <a:avLst/>
              <a:gdLst>
                <a:gd name="connsiteX0" fmla="*/ 706170 w 706170"/>
                <a:gd name="connsiteY0" fmla="*/ 0 h 45267"/>
                <a:gd name="connsiteX1" fmla="*/ 0 w 706170"/>
                <a:gd name="connsiteY1" fmla="*/ 45267 h 45267"/>
              </a:gdLst>
              <a:ahLst/>
              <a:cxnLst>
                <a:cxn ang="0">
                  <a:pos x="connsiteX0" y="connsiteY0"/>
                </a:cxn>
                <a:cxn ang="0">
                  <a:pos x="connsiteX1" y="connsiteY1"/>
                </a:cxn>
              </a:cxnLst>
              <a:rect l="l" t="t" r="r" b="b"/>
              <a:pathLst>
                <a:path w="706170" h="45267">
                  <a:moveTo>
                    <a:pt x="706170" y="0"/>
                  </a:moveTo>
                  <a:lnTo>
                    <a:pt x="0" y="45267"/>
                  </a:ln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4" name="Straight Connector 53"/>
            <p:cNvCxnSpPr>
              <a:stCxn id="57" idx="39"/>
            </p:cNvCxnSpPr>
            <p:nvPr/>
          </p:nvCxnSpPr>
          <p:spPr>
            <a:xfrm rot="20580000" flipH="1" flipV="1">
              <a:off x="6548694" y="6446601"/>
              <a:ext cx="917802" cy="1271218"/>
            </a:xfrm>
            <a:prstGeom prst="line">
              <a:avLst/>
            </a:prstGeom>
            <a:ln>
              <a:noFill/>
            </a:ln>
          </p:spPr>
          <p:style>
            <a:lnRef idx="1">
              <a:schemeClr val="accent1"/>
            </a:lnRef>
            <a:fillRef idx="0">
              <a:schemeClr val="accent1"/>
            </a:fillRef>
            <a:effectRef idx="0">
              <a:schemeClr val="accent1"/>
            </a:effectRef>
            <a:fontRef idx="minor">
              <a:schemeClr val="tx1"/>
            </a:fontRef>
          </p:style>
        </p:cxnSp>
      </p:grpSp>
      <p:grpSp>
        <p:nvGrpSpPr>
          <p:cNvPr id="4" name="Group 57"/>
          <p:cNvGrpSpPr/>
          <p:nvPr/>
        </p:nvGrpSpPr>
        <p:grpSpPr>
          <a:xfrm>
            <a:off x="3334703" y="829796"/>
            <a:ext cx="1783257" cy="5261489"/>
            <a:chOff x="3165582" y="864335"/>
            <a:chExt cx="1783257" cy="5261489"/>
          </a:xfrm>
          <a:solidFill>
            <a:srgbClr val="FF0000"/>
          </a:solidFill>
        </p:grpSpPr>
        <p:sp>
          <p:nvSpPr>
            <p:cNvPr id="59" name="Freeform 58"/>
            <p:cNvSpPr/>
            <p:nvPr/>
          </p:nvSpPr>
          <p:spPr>
            <a:xfrm rot="1020000">
              <a:off x="4009955" y="989272"/>
              <a:ext cx="396584" cy="451017"/>
            </a:xfrm>
            <a:custGeom>
              <a:avLst/>
              <a:gdLst>
                <a:gd name="connsiteX0" fmla="*/ 461727 w 461727"/>
                <a:gd name="connsiteY0" fmla="*/ 81481 h 525101"/>
                <a:gd name="connsiteX1" fmla="*/ 289711 w 461727"/>
                <a:gd name="connsiteY1" fmla="*/ 99588 h 525101"/>
                <a:gd name="connsiteX2" fmla="*/ 0 w 461727"/>
                <a:gd name="connsiteY2" fmla="*/ 0 h 525101"/>
                <a:gd name="connsiteX3" fmla="*/ 36214 w 461727"/>
                <a:gd name="connsiteY3" fmla="*/ 144855 h 525101"/>
                <a:gd name="connsiteX4" fmla="*/ 126749 w 461727"/>
                <a:gd name="connsiteY4" fmla="*/ 416459 h 525101"/>
                <a:gd name="connsiteX5" fmla="*/ 153909 w 461727"/>
                <a:gd name="connsiteY5" fmla="*/ 525101 h 525101"/>
                <a:gd name="connsiteX6" fmla="*/ 443620 w 461727"/>
                <a:gd name="connsiteY6" fmla="*/ 516047 h 525101"/>
                <a:gd name="connsiteX7" fmla="*/ 425513 w 461727"/>
                <a:gd name="connsiteY7" fmla="*/ 289711 h 525101"/>
                <a:gd name="connsiteX8" fmla="*/ 461727 w 461727"/>
                <a:gd name="connsiteY8" fmla="*/ 153909 h 525101"/>
                <a:gd name="connsiteX9" fmla="*/ 461727 w 461727"/>
                <a:gd name="connsiteY9" fmla="*/ 81481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727" h="525101">
                  <a:moveTo>
                    <a:pt x="461727" y="81481"/>
                  </a:moveTo>
                  <a:lnTo>
                    <a:pt x="289711" y="99588"/>
                  </a:lnTo>
                  <a:lnTo>
                    <a:pt x="0" y="0"/>
                  </a:lnTo>
                  <a:lnTo>
                    <a:pt x="36214" y="144855"/>
                  </a:lnTo>
                  <a:lnTo>
                    <a:pt x="126749" y="416459"/>
                  </a:lnTo>
                  <a:lnTo>
                    <a:pt x="153909" y="525101"/>
                  </a:lnTo>
                  <a:lnTo>
                    <a:pt x="443620" y="516047"/>
                  </a:lnTo>
                  <a:lnTo>
                    <a:pt x="425513" y="289711"/>
                  </a:lnTo>
                  <a:lnTo>
                    <a:pt x="461727" y="153909"/>
                  </a:lnTo>
                  <a:lnTo>
                    <a:pt x="461727" y="81481"/>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reeform 59"/>
            <p:cNvSpPr/>
            <p:nvPr/>
          </p:nvSpPr>
          <p:spPr>
            <a:xfrm rot="1020000">
              <a:off x="3774740" y="1415235"/>
              <a:ext cx="396584" cy="1244184"/>
            </a:xfrm>
            <a:custGeom>
              <a:avLst/>
              <a:gdLst>
                <a:gd name="connsiteX0" fmla="*/ 416459 w 461727"/>
                <a:gd name="connsiteY0" fmla="*/ 0 h 1448555"/>
                <a:gd name="connsiteX1" fmla="*/ 135802 w 461727"/>
                <a:gd name="connsiteY1" fmla="*/ 9054 h 1448555"/>
                <a:gd name="connsiteX2" fmla="*/ 190123 w 461727"/>
                <a:gd name="connsiteY2" fmla="*/ 253497 h 1448555"/>
                <a:gd name="connsiteX3" fmla="*/ 181069 w 461727"/>
                <a:gd name="connsiteY3" fmla="*/ 588475 h 1448555"/>
                <a:gd name="connsiteX4" fmla="*/ 126749 w 461727"/>
                <a:gd name="connsiteY4" fmla="*/ 878186 h 1448555"/>
                <a:gd name="connsiteX5" fmla="*/ 81481 w 461727"/>
                <a:gd name="connsiteY5" fmla="*/ 1167897 h 1448555"/>
                <a:gd name="connsiteX6" fmla="*/ 0 w 461727"/>
                <a:gd name="connsiteY6" fmla="*/ 1448555 h 1448555"/>
                <a:gd name="connsiteX7" fmla="*/ 135802 w 461727"/>
                <a:gd name="connsiteY7" fmla="*/ 1439501 h 1448555"/>
                <a:gd name="connsiteX8" fmla="*/ 253497 w 461727"/>
                <a:gd name="connsiteY8" fmla="*/ 1448555 h 1448555"/>
                <a:gd name="connsiteX9" fmla="*/ 344032 w 461727"/>
                <a:gd name="connsiteY9" fmla="*/ 1412341 h 1448555"/>
                <a:gd name="connsiteX10" fmla="*/ 434566 w 461727"/>
                <a:gd name="connsiteY10" fmla="*/ 1321806 h 1448555"/>
                <a:gd name="connsiteX11" fmla="*/ 407406 w 461727"/>
                <a:gd name="connsiteY11" fmla="*/ 1032095 h 1448555"/>
                <a:gd name="connsiteX12" fmla="*/ 362139 w 461727"/>
                <a:gd name="connsiteY12" fmla="*/ 860079 h 1448555"/>
                <a:gd name="connsiteX13" fmla="*/ 389299 w 461727"/>
                <a:gd name="connsiteY13" fmla="*/ 624689 h 1448555"/>
                <a:gd name="connsiteX14" fmla="*/ 443620 w 461727"/>
                <a:gd name="connsiteY14" fmla="*/ 497941 h 1448555"/>
                <a:gd name="connsiteX15" fmla="*/ 461727 w 461727"/>
                <a:gd name="connsiteY15" fmla="*/ 325925 h 1448555"/>
                <a:gd name="connsiteX16" fmla="*/ 452673 w 461727"/>
                <a:gd name="connsiteY16" fmla="*/ 208230 h 1448555"/>
                <a:gd name="connsiteX17" fmla="*/ 416459 w 461727"/>
                <a:gd name="connsiteY17" fmla="*/ 0 h 144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1727" h="1448555">
                  <a:moveTo>
                    <a:pt x="416459" y="0"/>
                  </a:moveTo>
                  <a:lnTo>
                    <a:pt x="135802" y="9054"/>
                  </a:lnTo>
                  <a:lnTo>
                    <a:pt x="190123" y="253497"/>
                  </a:lnTo>
                  <a:lnTo>
                    <a:pt x="181069" y="588475"/>
                  </a:lnTo>
                  <a:lnTo>
                    <a:pt x="126749" y="878186"/>
                  </a:lnTo>
                  <a:lnTo>
                    <a:pt x="81481" y="1167897"/>
                  </a:lnTo>
                  <a:lnTo>
                    <a:pt x="0" y="1448555"/>
                  </a:lnTo>
                  <a:lnTo>
                    <a:pt x="135802" y="1439501"/>
                  </a:lnTo>
                  <a:lnTo>
                    <a:pt x="253497" y="1448555"/>
                  </a:lnTo>
                  <a:lnTo>
                    <a:pt x="344032" y="1412341"/>
                  </a:lnTo>
                  <a:lnTo>
                    <a:pt x="434566" y="1321806"/>
                  </a:lnTo>
                  <a:lnTo>
                    <a:pt x="407406" y="1032095"/>
                  </a:lnTo>
                  <a:lnTo>
                    <a:pt x="362139" y="860079"/>
                  </a:lnTo>
                  <a:lnTo>
                    <a:pt x="389299" y="624689"/>
                  </a:lnTo>
                  <a:lnTo>
                    <a:pt x="443620" y="497941"/>
                  </a:lnTo>
                  <a:lnTo>
                    <a:pt x="461727" y="325925"/>
                  </a:lnTo>
                  <a:lnTo>
                    <a:pt x="452673" y="208230"/>
                  </a:lnTo>
                  <a:lnTo>
                    <a:pt x="416459"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60"/>
            <p:cNvSpPr/>
            <p:nvPr/>
          </p:nvSpPr>
          <p:spPr>
            <a:xfrm rot="1020000">
              <a:off x="3165582" y="3161899"/>
              <a:ext cx="1415259" cy="2153993"/>
            </a:xfrm>
            <a:custGeom>
              <a:avLst/>
              <a:gdLst>
                <a:gd name="connsiteX0" fmla="*/ 443620 w 1683945"/>
                <a:gd name="connsiteY0" fmla="*/ 0 h 3141553"/>
                <a:gd name="connsiteX1" fmla="*/ 280658 w 1683945"/>
                <a:gd name="connsiteY1" fmla="*/ 135802 h 3141553"/>
                <a:gd name="connsiteX2" fmla="*/ 0 w 1683945"/>
                <a:gd name="connsiteY2" fmla="*/ 126749 h 3141553"/>
                <a:gd name="connsiteX3" fmla="*/ 45268 w 1683945"/>
                <a:gd name="connsiteY3" fmla="*/ 371192 h 3141553"/>
                <a:gd name="connsiteX4" fmla="*/ 72428 w 1683945"/>
                <a:gd name="connsiteY4" fmla="*/ 443620 h 3141553"/>
                <a:gd name="connsiteX5" fmla="*/ 54321 w 1683945"/>
                <a:gd name="connsiteY5" fmla="*/ 534155 h 3141553"/>
                <a:gd name="connsiteX6" fmla="*/ 99589 w 1683945"/>
                <a:gd name="connsiteY6" fmla="*/ 633743 h 3141553"/>
                <a:gd name="connsiteX7" fmla="*/ 36214 w 1683945"/>
                <a:gd name="connsiteY7" fmla="*/ 986828 h 3141553"/>
                <a:gd name="connsiteX8" fmla="*/ 36214 w 1683945"/>
                <a:gd name="connsiteY8" fmla="*/ 1077362 h 3141553"/>
                <a:gd name="connsiteX9" fmla="*/ 190123 w 1683945"/>
                <a:gd name="connsiteY9" fmla="*/ 1321806 h 3141553"/>
                <a:gd name="connsiteX10" fmla="*/ 190123 w 1683945"/>
                <a:gd name="connsiteY10" fmla="*/ 1475715 h 3141553"/>
                <a:gd name="connsiteX11" fmla="*/ 208230 w 1683945"/>
                <a:gd name="connsiteY11" fmla="*/ 1593410 h 3141553"/>
                <a:gd name="connsiteX12" fmla="*/ 516048 w 1683945"/>
                <a:gd name="connsiteY12" fmla="*/ 1982709 h 3141553"/>
                <a:gd name="connsiteX13" fmla="*/ 597529 w 1683945"/>
                <a:gd name="connsiteY13" fmla="*/ 1865014 h 3141553"/>
                <a:gd name="connsiteX14" fmla="*/ 697117 w 1683945"/>
                <a:gd name="connsiteY14" fmla="*/ 1910281 h 3141553"/>
                <a:gd name="connsiteX15" fmla="*/ 606583 w 1683945"/>
                <a:gd name="connsiteY15" fmla="*/ 1946495 h 3141553"/>
                <a:gd name="connsiteX16" fmla="*/ 606583 w 1683945"/>
                <a:gd name="connsiteY16" fmla="*/ 2009869 h 3141553"/>
                <a:gd name="connsiteX17" fmla="*/ 606583 w 1683945"/>
                <a:gd name="connsiteY17" fmla="*/ 2109458 h 3141553"/>
                <a:gd name="connsiteX18" fmla="*/ 606583 w 1683945"/>
                <a:gd name="connsiteY18" fmla="*/ 2236206 h 3141553"/>
                <a:gd name="connsiteX19" fmla="*/ 769545 w 1683945"/>
                <a:gd name="connsiteY19" fmla="*/ 2353901 h 3141553"/>
                <a:gd name="connsiteX20" fmla="*/ 733331 w 1683945"/>
                <a:gd name="connsiteY20" fmla="*/ 2498757 h 3141553"/>
                <a:gd name="connsiteX21" fmla="*/ 1077363 w 1683945"/>
                <a:gd name="connsiteY21" fmla="*/ 2924269 h 3141553"/>
                <a:gd name="connsiteX22" fmla="*/ 1149791 w 1683945"/>
                <a:gd name="connsiteY22" fmla="*/ 2951430 h 3141553"/>
                <a:gd name="connsiteX23" fmla="*/ 1321806 w 1683945"/>
                <a:gd name="connsiteY23" fmla="*/ 3041964 h 3141553"/>
                <a:gd name="connsiteX24" fmla="*/ 1466662 w 1683945"/>
                <a:gd name="connsiteY24" fmla="*/ 3141553 h 3141553"/>
                <a:gd name="connsiteX25" fmla="*/ 1575303 w 1683945"/>
                <a:gd name="connsiteY25" fmla="*/ 3123446 h 3141553"/>
                <a:gd name="connsiteX26" fmla="*/ 1683945 w 1683945"/>
                <a:gd name="connsiteY26" fmla="*/ 3060071 h 3141553"/>
                <a:gd name="connsiteX27" fmla="*/ 1629624 w 1683945"/>
                <a:gd name="connsiteY27" fmla="*/ 2969537 h 3141553"/>
                <a:gd name="connsiteX28" fmla="*/ 1493822 w 1683945"/>
                <a:gd name="connsiteY28" fmla="*/ 2924269 h 3141553"/>
                <a:gd name="connsiteX29" fmla="*/ 1348967 w 1683945"/>
                <a:gd name="connsiteY29" fmla="*/ 2815628 h 3141553"/>
                <a:gd name="connsiteX30" fmla="*/ 1231272 w 1683945"/>
                <a:gd name="connsiteY30" fmla="*/ 2516863 h 3141553"/>
                <a:gd name="connsiteX31" fmla="*/ 986828 w 1683945"/>
                <a:gd name="connsiteY31" fmla="*/ 2227153 h 3141553"/>
                <a:gd name="connsiteX32" fmla="*/ 851026 w 1683945"/>
                <a:gd name="connsiteY32" fmla="*/ 2000816 h 3141553"/>
                <a:gd name="connsiteX33" fmla="*/ 706171 w 1683945"/>
                <a:gd name="connsiteY33" fmla="*/ 1874067 h 3141553"/>
                <a:gd name="connsiteX34" fmla="*/ 733331 w 1683945"/>
                <a:gd name="connsiteY34" fmla="*/ 1611517 h 3141553"/>
                <a:gd name="connsiteX35" fmla="*/ 706171 w 1683945"/>
                <a:gd name="connsiteY35" fmla="*/ 1539089 h 3141553"/>
                <a:gd name="connsiteX36" fmla="*/ 642797 w 1683945"/>
                <a:gd name="connsiteY36" fmla="*/ 1412341 h 3141553"/>
                <a:gd name="connsiteX37" fmla="*/ 597529 w 1683945"/>
                <a:gd name="connsiteY37" fmla="*/ 1131683 h 3141553"/>
                <a:gd name="connsiteX38" fmla="*/ 561315 w 1683945"/>
                <a:gd name="connsiteY38" fmla="*/ 950614 h 3141553"/>
                <a:gd name="connsiteX39" fmla="*/ 470781 w 1683945"/>
                <a:gd name="connsiteY39" fmla="*/ 1032095 h 3141553"/>
                <a:gd name="connsiteX40" fmla="*/ 497941 w 1683945"/>
                <a:gd name="connsiteY40" fmla="*/ 1195058 h 3141553"/>
                <a:gd name="connsiteX41" fmla="*/ 380246 w 1683945"/>
                <a:gd name="connsiteY41" fmla="*/ 1186004 h 3141553"/>
                <a:gd name="connsiteX42" fmla="*/ 280658 w 1683945"/>
                <a:gd name="connsiteY42" fmla="*/ 995881 h 3141553"/>
                <a:gd name="connsiteX43" fmla="*/ 190123 w 1683945"/>
                <a:gd name="connsiteY43" fmla="*/ 796705 h 3141553"/>
                <a:gd name="connsiteX44" fmla="*/ 99589 w 1683945"/>
                <a:gd name="connsiteY44" fmla="*/ 633743 h 3141553"/>
                <a:gd name="connsiteX0" fmla="*/ 280658 w 1683945"/>
                <a:gd name="connsiteY0" fmla="*/ 9053 h 3014804"/>
                <a:gd name="connsiteX1" fmla="*/ 0 w 1683945"/>
                <a:gd name="connsiteY1" fmla="*/ 0 h 3014804"/>
                <a:gd name="connsiteX2" fmla="*/ 45268 w 1683945"/>
                <a:gd name="connsiteY2" fmla="*/ 244443 h 3014804"/>
                <a:gd name="connsiteX3" fmla="*/ 72428 w 1683945"/>
                <a:gd name="connsiteY3" fmla="*/ 316871 h 3014804"/>
                <a:gd name="connsiteX4" fmla="*/ 54321 w 1683945"/>
                <a:gd name="connsiteY4" fmla="*/ 407406 h 3014804"/>
                <a:gd name="connsiteX5" fmla="*/ 99589 w 1683945"/>
                <a:gd name="connsiteY5" fmla="*/ 506994 h 3014804"/>
                <a:gd name="connsiteX6" fmla="*/ 36214 w 1683945"/>
                <a:gd name="connsiteY6" fmla="*/ 860079 h 3014804"/>
                <a:gd name="connsiteX7" fmla="*/ 36214 w 1683945"/>
                <a:gd name="connsiteY7" fmla="*/ 950613 h 3014804"/>
                <a:gd name="connsiteX8" fmla="*/ 190123 w 1683945"/>
                <a:gd name="connsiteY8" fmla="*/ 1195057 h 3014804"/>
                <a:gd name="connsiteX9" fmla="*/ 190123 w 1683945"/>
                <a:gd name="connsiteY9" fmla="*/ 1348966 h 3014804"/>
                <a:gd name="connsiteX10" fmla="*/ 208230 w 1683945"/>
                <a:gd name="connsiteY10" fmla="*/ 1466661 h 3014804"/>
                <a:gd name="connsiteX11" fmla="*/ 516048 w 1683945"/>
                <a:gd name="connsiteY11" fmla="*/ 1855960 h 3014804"/>
                <a:gd name="connsiteX12" fmla="*/ 597529 w 1683945"/>
                <a:gd name="connsiteY12" fmla="*/ 1738265 h 3014804"/>
                <a:gd name="connsiteX13" fmla="*/ 697117 w 1683945"/>
                <a:gd name="connsiteY13" fmla="*/ 1783532 h 3014804"/>
                <a:gd name="connsiteX14" fmla="*/ 606583 w 1683945"/>
                <a:gd name="connsiteY14" fmla="*/ 1819746 h 3014804"/>
                <a:gd name="connsiteX15" fmla="*/ 606583 w 1683945"/>
                <a:gd name="connsiteY15" fmla="*/ 1883120 h 3014804"/>
                <a:gd name="connsiteX16" fmla="*/ 606583 w 1683945"/>
                <a:gd name="connsiteY16" fmla="*/ 1982709 h 3014804"/>
                <a:gd name="connsiteX17" fmla="*/ 606583 w 1683945"/>
                <a:gd name="connsiteY17" fmla="*/ 2109457 h 3014804"/>
                <a:gd name="connsiteX18" fmla="*/ 769545 w 1683945"/>
                <a:gd name="connsiteY18" fmla="*/ 2227152 h 3014804"/>
                <a:gd name="connsiteX19" fmla="*/ 733331 w 1683945"/>
                <a:gd name="connsiteY19" fmla="*/ 2372008 h 3014804"/>
                <a:gd name="connsiteX20" fmla="*/ 1077363 w 1683945"/>
                <a:gd name="connsiteY20" fmla="*/ 2797520 h 3014804"/>
                <a:gd name="connsiteX21" fmla="*/ 1149791 w 1683945"/>
                <a:gd name="connsiteY21" fmla="*/ 2824681 h 3014804"/>
                <a:gd name="connsiteX22" fmla="*/ 1321806 w 1683945"/>
                <a:gd name="connsiteY22" fmla="*/ 2915215 h 3014804"/>
                <a:gd name="connsiteX23" fmla="*/ 1466662 w 1683945"/>
                <a:gd name="connsiteY23" fmla="*/ 3014804 h 3014804"/>
                <a:gd name="connsiteX24" fmla="*/ 1575303 w 1683945"/>
                <a:gd name="connsiteY24" fmla="*/ 2996697 h 3014804"/>
                <a:gd name="connsiteX25" fmla="*/ 1683945 w 1683945"/>
                <a:gd name="connsiteY25" fmla="*/ 2933322 h 3014804"/>
                <a:gd name="connsiteX26" fmla="*/ 1629624 w 1683945"/>
                <a:gd name="connsiteY26" fmla="*/ 2842788 h 3014804"/>
                <a:gd name="connsiteX27" fmla="*/ 1493822 w 1683945"/>
                <a:gd name="connsiteY27" fmla="*/ 2797520 h 3014804"/>
                <a:gd name="connsiteX28" fmla="*/ 1348967 w 1683945"/>
                <a:gd name="connsiteY28" fmla="*/ 2688879 h 3014804"/>
                <a:gd name="connsiteX29" fmla="*/ 1231272 w 1683945"/>
                <a:gd name="connsiteY29" fmla="*/ 2390114 h 3014804"/>
                <a:gd name="connsiteX30" fmla="*/ 986828 w 1683945"/>
                <a:gd name="connsiteY30" fmla="*/ 2100404 h 3014804"/>
                <a:gd name="connsiteX31" fmla="*/ 851026 w 1683945"/>
                <a:gd name="connsiteY31" fmla="*/ 1874067 h 3014804"/>
                <a:gd name="connsiteX32" fmla="*/ 706171 w 1683945"/>
                <a:gd name="connsiteY32" fmla="*/ 1747318 h 3014804"/>
                <a:gd name="connsiteX33" fmla="*/ 733331 w 1683945"/>
                <a:gd name="connsiteY33" fmla="*/ 1484768 h 3014804"/>
                <a:gd name="connsiteX34" fmla="*/ 706171 w 1683945"/>
                <a:gd name="connsiteY34" fmla="*/ 1412340 h 3014804"/>
                <a:gd name="connsiteX35" fmla="*/ 642797 w 1683945"/>
                <a:gd name="connsiteY35" fmla="*/ 1285592 h 3014804"/>
                <a:gd name="connsiteX36" fmla="*/ 597529 w 1683945"/>
                <a:gd name="connsiteY36" fmla="*/ 1004934 h 3014804"/>
                <a:gd name="connsiteX37" fmla="*/ 561315 w 1683945"/>
                <a:gd name="connsiteY37" fmla="*/ 823865 h 3014804"/>
                <a:gd name="connsiteX38" fmla="*/ 470781 w 1683945"/>
                <a:gd name="connsiteY38" fmla="*/ 905346 h 3014804"/>
                <a:gd name="connsiteX39" fmla="*/ 497941 w 1683945"/>
                <a:gd name="connsiteY39" fmla="*/ 1068309 h 3014804"/>
                <a:gd name="connsiteX40" fmla="*/ 380246 w 1683945"/>
                <a:gd name="connsiteY40" fmla="*/ 1059255 h 3014804"/>
                <a:gd name="connsiteX41" fmla="*/ 280658 w 1683945"/>
                <a:gd name="connsiteY41" fmla="*/ 869132 h 3014804"/>
                <a:gd name="connsiteX42" fmla="*/ 190123 w 1683945"/>
                <a:gd name="connsiteY42" fmla="*/ 669956 h 3014804"/>
                <a:gd name="connsiteX43" fmla="*/ 99589 w 1683945"/>
                <a:gd name="connsiteY43" fmla="*/ 506994 h 3014804"/>
                <a:gd name="connsiteX0" fmla="*/ 244444 w 1647731"/>
                <a:gd name="connsiteY0" fmla="*/ 0 h 3005751"/>
                <a:gd name="connsiteX1" fmla="*/ 9054 w 1647731"/>
                <a:gd name="connsiteY1" fmla="*/ 235390 h 3005751"/>
                <a:gd name="connsiteX2" fmla="*/ 36214 w 1647731"/>
                <a:gd name="connsiteY2" fmla="*/ 307818 h 3005751"/>
                <a:gd name="connsiteX3" fmla="*/ 18107 w 1647731"/>
                <a:gd name="connsiteY3" fmla="*/ 398353 h 3005751"/>
                <a:gd name="connsiteX4" fmla="*/ 63375 w 1647731"/>
                <a:gd name="connsiteY4" fmla="*/ 497941 h 3005751"/>
                <a:gd name="connsiteX5" fmla="*/ 0 w 1647731"/>
                <a:gd name="connsiteY5" fmla="*/ 851026 h 3005751"/>
                <a:gd name="connsiteX6" fmla="*/ 0 w 1647731"/>
                <a:gd name="connsiteY6" fmla="*/ 941560 h 3005751"/>
                <a:gd name="connsiteX7" fmla="*/ 153909 w 1647731"/>
                <a:gd name="connsiteY7" fmla="*/ 1186004 h 3005751"/>
                <a:gd name="connsiteX8" fmla="*/ 153909 w 1647731"/>
                <a:gd name="connsiteY8" fmla="*/ 1339913 h 3005751"/>
                <a:gd name="connsiteX9" fmla="*/ 172016 w 1647731"/>
                <a:gd name="connsiteY9" fmla="*/ 1457608 h 3005751"/>
                <a:gd name="connsiteX10" fmla="*/ 479834 w 1647731"/>
                <a:gd name="connsiteY10" fmla="*/ 1846907 h 3005751"/>
                <a:gd name="connsiteX11" fmla="*/ 561315 w 1647731"/>
                <a:gd name="connsiteY11" fmla="*/ 1729212 h 3005751"/>
                <a:gd name="connsiteX12" fmla="*/ 660903 w 1647731"/>
                <a:gd name="connsiteY12" fmla="*/ 1774479 h 3005751"/>
                <a:gd name="connsiteX13" fmla="*/ 570369 w 1647731"/>
                <a:gd name="connsiteY13" fmla="*/ 1810693 h 3005751"/>
                <a:gd name="connsiteX14" fmla="*/ 570369 w 1647731"/>
                <a:gd name="connsiteY14" fmla="*/ 1874067 h 3005751"/>
                <a:gd name="connsiteX15" fmla="*/ 570369 w 1647731"/>
                <a:gd name="connsiteY15" fmla="*/ 1973656 h 3005751"/>
                <a:gd name="connsiteX16" fmla="*/ 570369 w 1647731"/>
                <a:gd name="connsiteY16" fmla="*/ 2100404 h 3005751"/>
                <a:gd name="connsiteX17" fmla="*/ 733331 w 1647731"/>
                <a:gd name="connsiteY17" fmla="*/ 2218099 h 3005751"/>
                <a:gd name="connsiteX18" fmla="*/ 697117 w 1647731"/>
                <a:gd name="connsiteY18" fmla="*/ 2362955 h 3005751"/>
                <a:gd name="connsiteX19" fmla="*/ 1041149 w 1647731"/>
                <a:gd name="connsiteY19" fmla="*/ 2788467 h 3005751"/>
                <a:gd name="connsiteX20" fmla="*/ 1113577 w 1647731"/>
                <a:gd name="connsiteY20" fmla="*/ 2815628 h 3005751"/>
                <a:gd name="connsiteX21" fmla="*/ 1285592 w 1647731"/>
                <a:gd name="connsiteY21" fmla="*/ 2906162 h 3005751"/>
                <a:gd name="connsiteX22" fmla="*/ 1430448 w 1647731"/>
                <a:gd name="connsiteY22" fmla="*/ 3005751 h 3005751"/>
                <a:gd name="connsiteX23" fmla="*/ 1539089 w 1647731"/>
                <a:gd name="connsiteY23" fmla="*/ 2987644 h 3005751"/>
                <a:gd name="connsiteX24" fmla="*/ 1647731 w 1647731"/>
                <a:gd name="connsiteY24" fmla="*/ 2924269 h 3005751"/>
                <a:gd name="connsiteX25" fmla="*/ 1593410 w 1647731"/>
                <a:gd name="connsiteY25" fmla="*/ 2833735 h 3005751"/>
                <a:gd name="connsiteX26" fmla="*/ 1457608 w 1647731"/>
                <a:gd name="connsiteY26" fmla="*/ 2788467 h 3005751"/>
                <a:gd name="connsiteX27" fmla="*/ 1312753 w 1647731"/>
                <a:gd name="connsiteY27" fmla="*/ 2679826 h 3005751"/>
                <a:gd name="connsiteX28" fmla="*/ 1195058 w 1647731"/>
                <a:gd name="connsiteY28" fmla="*/ 2381061 h 3005751"/>
                <a:gd name="connsiteX29" fmla="*/ 950614 w 1647731"/>
                <a:gd name="connsiteY29" fmla="*/ 2091351 h 3005751"/>
                <a:gd name="connsiteX30" fmla="*/ 814812 w 1647731"/>
                <a:gd name="connsiteY30" fmla="*/ 1865014 h 3005751"/>
                <a:gd name="connsiteX31" fmla="*/ 669957 w 1647731"/>
                <a:gd name="connsiteY31" fmla="*/ 1738265 h 3005751"/>
                <a:gd name="connsiteX32" fmla="*/ 697117 w 1647731"/>
                <a:gd name="connsiteY32" fmla="*/ 1475715 h 3005751"/>
                <a:gd name="connsiteX33" fmla="*/ 669957 w 1647731"/>
                <a:gd name="connsiteY33" fmla="*/ 1403287 h 3005751"/>
                <a:gd name="connsiteX34" fmla="*/ 606583 w 1647731"/>
                <a:gd name="connsiteY34" fmla="*/ 1276539 h 3005751"/>
                <a:gd name="connsiteX35" fmla="*/ 561315 w 1647731"/>
                <a:gd name="connsiteY35" fmla="*/ 995881 h 3005751"/>
                <a:gd name="connsiteX36" fmla="*/ 525101 w 1647731"/>
                <a:gd name="connsiteY36" fmla="*/ 814812 h 3005751"/>
                <a:gd name="connsiteX37" fmla="*/ 434567 w 1647731"/>
                <a:gd name="connsiteY37" fmla="*/ 896293 h 3005751"/>
                <a:gd name="connsiteX38" fmla="*/ 461727 w 1647731"/>
                <a:gd name="connsiteY38" fmla="*/ 1059256 h 3005751"/>
                <a:gd name="connsiteX39" fmla="*/ 344032 w 1647731"/>
                <a:gd name="connsiteY39" fmla="*/ 1050202 h 3005751"/>
                <a:gd name="connsiteX40" fmla="*/ 244444 w 1647731"/>
                <a:gd name="connsiteY40" fmla="*/ 860079 h 3005751"/>
                <a:gd name="connsiteX41" fmla="*/ 153909 w 1647731"/>
                <a:gd name="connsiteY41" fmla="*/ 660903 h 3005751"/>
                <a:gd name="connsiteX42" fmla="*/ 63375 w 1647731"/>
                <a:gd name="connsiteY42" fmla="*/ 497941 h 3005751"/>
                <a:gd name="connsiteX0" fmla="*/ 244444 w 1647731"/>
                <a:gd name="connsiteY0" fmla="*/ 0 h 3005751"/>
                <a:gd name="connsiteX1" fmla="*/ 36214 w 1647731"/>
                <a:gd name="connsiteY1" fmla="*/ 307818 h 3005751"/>
                <a:gd name="connsiteX2" fmla="*/ 18107 w 1647731"/>
                <a:gd name="connsiteY2" fmla="*/ 398353 h 3005751"/>
                <a:gd name="connsiteX3" fmla="*/ 63375 w 1647731"/>
                <a:gd name="connsiteY3" fmla="*/ 497941 h 3005751"/>
                <a:gd name="connsiteX4" fmla="*/ 0 w 1647731"/>
                <a:gd name="connsiteY4" fmla="*/ 851026 h 3005751"/>
                <a:gd name="connsiteX5" fmla="*/ 0 w 1647731"/>
                <a:gd name="connsiteY5" fmla="*/ 941560 h 3005751"/>
                <a:gd name="connsiteX6" fmla="*/ 153909 w 1647731"/>
                <a:gd name="connsiteY6" fmla="*/ 1186004 h 3005751"/>
                <a:gd name="connsiteX7" fmla="*/ 153909 w 1647731"/>
                <a:gd name="connsiteY7" fmla="*/ 1339913 h 3005751"/>
                <a:gd name="connsiteX8" fmla="*/ 172016 w 1647731"/>
                <a:gd name="connsiteY8" fmla="*/ 1457608 h 3005751"/>
                <a:gd name="connsiteX9" fmla="*/ 479834 w 1647731"/>
                <a:gd name="connsiteY9" fmla="*/ 1846907 h 3005751"/>
                <a:gd name="connsiteX10" fmla="*/ 561315 w 1647731"/>
                <a:gd name="connsiteY10" fmla="*/ 1729212 h 3005751"/>
                <a:gd name="connsiteX11" fmla="*/ 660903 w 1647731"/>
                <a:gd name="connsiteY11" fmla="*/ 1774479 h 3005751"/>
                <a:gd name="connsiteX12" fmla="*/ 570369 w 1647731"/>
                <a:gd name="connsiteY12" fmla="*/ 1810693 h 3005751"/>
                <a:gd name="connsiteX13" fmla="*/ 570369 w 1647731"/>
                <a:gd name="connsiteY13" fmla="*/ 1874067 h 3005751"/>
                <a:gd name="connsiteX14" fmla="*/ 570369 w 1647731"/>
                <a:gd name="connsiteY14" fmla="*/ 1973656 h 3005751"/>
                <a:gd name="connsiteX15" fmla="*/ 570369 w 1647731"/>
                <a:gd name="connsiteY15" fmla="*/ 2100404 h 3005751"/>
                <a:gd name="connsiteX16" fmla="*/ 733331 w 1647731"/>
                <a:gd name="connsiteY16" fmla="*/ 2218099 h 3005751"/>
                <a:gd name="connsiteX17" fmla="*/ 697117 w 1647731"/>
                <a:gd name="connsiteY17" fmla="*/ 2362955 h 3005751"/>
                <a:gd name="connsiteX18" fmla="*/ 1041149 w 1647731"/>
                <a:gd name="connsiteY18" fmla="*/ 2788467 h 3005751"/>
                <a:gd name="connsiteX19" fmla="*/ 1113577 w 1647731"/>
                <a:gd name="connsiteY19" fmla="*/ 2815628 h 3005751"/>
                <a:gd name="connsiteX20" fmla="*/ 1285592 w 1647731"/>
                <a:gd name="connsiteY20" fmla="*/ 2906162 h 3005751"/>
                <a:gd name="connsiteX21" fmla="*/ 1430448 w 1647731"/>
                <a:gd name="connsiteY21" fmla="*/ 3005751 h 3005751"/>
                <a:gd name="connsiteX22" fmla="*/ 1539089 w 1647731"/>
                <a:gd name="connsiteY22" fmla="*/ 2987644 h 3005751"/>
                <a:gd name="connsiteX23" fmla="*/ 1647731 w 1647731"/>
                <a:gd name="connsiteY23" fmla="*/ 2924269 h 3005751"/>
                <a:gd name="connsiteX24" fmla="*/ 1593410 w 1647731"/>
                <a:gd name="connsiteY24" fmla="*/ 2833735 h 3005751"/>
                <a:gd name="connsiteX25" fmla="*/ 1457608 w 1647731"/>
                <a:gd name="connsiteY25" fmla="*/ 2788467 h 3005751"/>
                <a:gd name="connsiteX26" fmla="*/ 1312753 w 1647731"/>
                <a:gd name="connsiteY26" fmla="*/ 2679826 h 3005751"/>
                <a:gd name="connsiteX27" fmla="*/ 1195058 w 1647731"/>
                <a:gd name="connsiteY27" fmla="*/ 2381061 h 3005751"/>
                <a:gd name="connsiteX28" fmla="*/ 950614 w 1647731"/>
                <a:gd name="connsiteY28" fmla="*/ 2091351 h 3005751"/>
                <a:gd name="connsiteX29" fmla="*/ 814812 w 1647731"/>
                <a:gd name="connsiteY29" fmla="*/ 1865014 h 3005751"/>
                <a:gd name="connsiteX30" fmla="*/ 669957 w 1647731"/>
                <a:gd name="connsiteY30" fmla="*/ 1738265 h 3005751"/>
                <a:gd name="connsiteX31" fmla="*/ 697117 w 1647731"/>
                <a:gd name="connsiteY31" fmla="*/ 1475715 h 3005751"/>
                <a:gd name="connsiteX32" fmla="*/ 669957 w 1647731"/>
                <a:gd name="connsiteY32" fmla="*/ 1403287 h 3005751"/>
                <a:gd name="connsiteX33" fmla="*/ 606583 w 1647731"/>
                <a:gd name="connsiteY33" fmla="*/ 1276539 h 3005751"/>
                <a:gd name="connsiteX34" fmla="*/ 561315 w 1647731"/>
                <a:gd name="connsiteY34" fmla="*/ 995881 h 3005751"/>
                <a:gd name="connsiteX35" fmla="*/ 525101 w 1647731"/>
                <a:gd name="connsiteY35" fmla="*/ 814812 h 3005751"/>
                <a:gd name="connsiteX36" fmla="*/ 434567 w 1647731"/>
                <a:gd name="connsiteY36" fmla="*/ 896293 h 3005751"/>
                <a:gd name="connsiteX37" fmla="*/ 461727 w 1647731"/>
                <a:gd name="connsiteY37" fmla="*/ 1059256 h 3005751"/>
                <a:gd name="connsiteX38" fmla="*/ 344032 w 1647731"/>
                <a:gd name="connsiteY38" fmla="*/ 1050202 h 3005751"/>
                <a:gd name="connsiteX39" fmla="*/ 244444 w 1647731"/>
                <a:gd name="connsiteY39" fmla="*/ 860079 h 3005751"/>
                <a:gd name="connsiteX40" fmla="*/ 153909 w 1647731"/>
                <a:gd name="connsiteY40" fmla="*/ 660903 h 3005751"/>
                <a:gd name="connsiteX41" fmla="*/ 63375 w 1647731"/>
                <a:gd name="connsiteY41" fmla="*/ 497941 h 3005751"/>
                <a:gd name="connsiteX0" fmla="*/ 244444 w 1647731"/>
                <a:gd name="connsiteY0" fmla="*/ 0 h 3005751"/>
                <a:gd name="connsiteX1" fmla="*/ 18107 w 1647731"/>
                <a:gd name="connsiteY1" fmla="*/ 398353 h 3005751"/>
                <a:gd name="connsiteX2" fmla="*/ 63375 w 1647731"/>
                <a:gd name="connsiteY2" fmla="*/ 497941 h 3005751"/>
                <a:gd name="connsiteX3" fmla="*/ 0 w 1647731"/>
                <a:gd name="connsiteY3" fmla="*/ 851026 h 3005751"/>
                <a:gd name="connsiteX4" fmla="*/ 0 w 1647731"/>
                <a:gd name="connsiteY4" fmla="*/ 941560 h 3005751"/>
                <a:gd name="connsiteX5" fmla="*/ 153909 w 1647731"/>
                <a:gd name="connsiteY5" fmla="*/ 1186004 h 3005751"/>
                <a:gd name="connsiteX6" fmla="*/ 153909 w 1647731"/>
                <a:gd name="connsiteY6" fmla="*/ 1339913 h 3005751"/>
                <a:gd name="connsiteX7" fmla="*/ 172016 w 1647731"/>
                <a:gd name="connsiteY7" fmla="*/ 1457608 h 3005751"/>
                <a:gd name="connsiteX8" fmla="*/ 479834 w 1647731"/>
                <a:gd name="connsiteY8" fmla="*/ 1846907 h 3005751"/>
                <a:gd name="connsiteX9" fmla="*/ 561315 w 1647731"/>
                <a:gd name="connsiteY9" fmla="*/ 1729212 h 3005751"/>
                <a:gd name="connsiteX10" fmla="*/ 660903 w 1647731"/>
                <a:gd name="connsiteY10" fmla="*/ 1774479 h 3005751"/>
                <a:gd name="connsiteX11" fmla="*/ 570369 w 1647731"/>
                <a:gd name="connsiteY11" fmla="*/ 1810693 h 3005751"/>
                <a:gd name="connsiteX12" fmla="*/ 570369 w 1647731"/>
                <a:gd name="connsiteY12" fmla="*/ 1874067 h 3005751"/>
                <a:gd name="connsiteX13" fmla="*/ 570369 w 1647731"/>
                <a:gd name="connsiteY13" fmla="*/ 1973656 h 3005751"/>
                <a:gd name="connsiteX14" fmla="*/ 570369 w 1647731"/>
                <a:gd name="connsiteY14" fmla="*/ 2100404 h 3005751"/>
                <a:gd name="connsiteX15" fmla="*/ 733331 w 1647731"/>
                <a:gd name="connsiteY15" fmla="*/ 2218099 h 3005751"/>
                <a:gd name="connsiteX16" fmla="*/ 697117 w 1647731"/>
                <a:gd name="connsiteY16" fmla="*/ 2362955 h 3005751"/>
                <a:gd name="connsiteX17" fmla="*/ 1041149 w 1647731"/>
                <a:gd name="connsiteY17" fmla="*/ 2788467 h 3005751"/>
                <a:gd name="connsiteX18" fmla="*/ 1113577 w 1647731"/>
                <a:gd name="connsiteY18" fmla="*/ 2815628 h 3005751"/>
                <a:gd name="connsiteX19" fmla="*/ 1285592 w 1647731"/>
                <a:gd name="connsiteY19" fmla="*/ 2906162 h 3005751"/>
                <a:gd name="connsiteX20" fmla="*/ 1430448 w 1647731"/>
                <a:gd name="connsiteY20" fmla="*/ 3005751 h 3005751"/>
                <a:gd name="connsiteX21" fmla="*/ 1539089 w 1647731"/>
                <a:gd name="connsiteY21" fmla="*/ 2987644 h 3005751"/>
                <a:gd name="connsiteX22" fmla="*/ 1647731 w 1647731"/>
                <a:gd name="connsiteY22" fmla="*/ 2924269 h 3005751"/>
                <a:gd name="connsiteX23" fmla="*/ 1593410 w 1647731"/>
                <a:gd name="connsiteY23" fmla="*/ 2833735 h 3005751"/>
                <a:gd name="connsiteX24" fmla="*/ 1457608 w 1647731"/>
                <a:gd name="connsiteY24" fmla="*/ 2788467 h 3005751"/>
                <a:gd name="connsiteX25" fmla="*/ 1312753 w 1647731"/>
                <a:gd name="connsiteY25" fmla="*/ 2679826 h 3005751"/>
                <a:gd name="connsiteX26" fmla="*/ 1195058 w 1647731"/>
                <a:gd name="connsiteY26" fmla="*/ 2381061 h 3005751"/>
                <a:gd name="connsiteX27" fmla="*/ 950614 w 1647731"/>
                <a:gd name="connsiteY27" fmla="*/ 2091351 h 3005751"/>
                <a:gd name="connsiteX28" fmla="*/ 814812 w 1647731"/>
                <a:gd name="connsiteY28" fmla="*/ 1865014 h 3005751"/>
                <a:gd name="connsiteX29" fmla="*/ 669957 w 1647731"/>
                <a:gd name="connsiteY29" fmla="*/ 1738265 h 3005751"/>
                <a:gd name="connsiteX30" fmla="*/ 697117 w 1647731"/>
                <a:gd name="connsiteY30" fmla="*/ 1475715 h 3005751"/>
                <a:gd name="connsiteX31" fmla="*/ 669957 w 1647731"/>
                <a:gd name="connsiteY31" fmla="*/ 1403287 h 3005751"/>
                <a:gd name="connsiteX32" fmla="*/ 606583 w 1647731"/>
                <a:gd name="connsiteY32" fmla="*/ 1276539 h 3005751"/>
                <a:gd name="connsiteX33" fmla="*/ 561315 w 1647731"/>
                <a:gd name="connsiteY33" fmla="*/ 995881 h 3005751"/>
                <a:gd name="connsiteX34" fmla="*/ 525101 w 1647731"/>
                <a:gd name="connsiteY34" fmla="*/ 814812 h 3005751"/>
                <a:gd name="connsiteX35" fmla="*/ 434567 w 1647731"/>
                <a:gd name="connsiteY35" fmla="*/ 896293 h 3005751"/>
                <a:gd name="connsiteX36" fmla="*/ 461727 w 1647731"/>
                <a:gd name="connsiteY36" fmla="*/ 1059256 h 3005751"/>
                <a:gd name="connsiteX37" fmla="*/ 344032 w 1647731"/>
                <a:gd name="connsiteY37" fmla="*/ 1050202 h 3005751"/>
                <a:gd name="connsiteX38" fmla="*/ 244444 w 1647731"/>
                <a:gd name="connsiteY38" fmla="*/ 860079 h 3005751"/>
                <a:gd name="connsiteX39" fmla="*/ 153909 w 1647731"/>
                <a:gd name="connsiteY39" fmla="*/ 660903 h 3005751"/>
                <a:gd name="connsiteX40" fmla="*/ 63375 w 1647731"/>
                <a:gd name="connsiteY40" fmla="*/ 497941 h 3005751"/>
                <a:gd name="connsiteX0" fmla="*/ 244444 w 1647731"/>
                <a:gd name="connsiteY0" fmla="*/ 0 h 3005751"/>
                <a:gd name="connsiteX1" fmla="*/ 63375 w 1647731"/>
                <a:gd name="connsiteY1" fmla="*/ 497941 h 3005751"/>
                <a:gd name="connsiteX2" fmla="*/ 0 w 1647731"/>
                <a:gd name="connsiteY2" fmla="*/ 851026 h 3005751"/>
                <a:gd name="connsiteX3" fmla="*/ 0 w 1647731"/>
                <a:gd name="connsiteY3" fmla="*/ 941560 h 3005751"/>
                <a:gd name="connsiteX4" fmla="*/ 153909 w 1647731"/>
                <a:gd name="connsiteY4" fmla="*/ 1186004 h 3005751"/>
                <a:gd name="connsiteX5" fmla="*/ 153909 w 1647731"/>
                <a:gd name="connsiteY5" fmla="*/ 1339913 h 3005751"/>
                <a:gd name="connsiteX6" fmla="*/ 172016 w 1647731"/>
                <a:gd name="connsiteY6" fmla="*/ 1457608 h 3005751"/>
                <a:gd name="connsiteX7" fmla="*/ 479834 w 1647731"/>
                <a:gd name="connsiteY7" fmla="*/ 1846907 h 3005751"/>
                <a:gd name="connsiteX8" fmla="*/ 561315 w 1647731"/>
                <a:gd name="connsiteY8" fmla="*/ 1729212 h 3005751"/>
                <a:gd name="connsiteX9" fmla="*/ 660903 w 1647731"/>
                <a:gd name="connsiteY9" fmla="*/ 1774479 h 3005751"/>
                <a:gd name="connsiteX10" fmla="*/ 570369 w 1647731"/>
                <a:gd name="connsiteY10" fmla="*/ 1810693 h 3005751"/>
                <a:gd name="connsiteX11" fmla="*/ 570369 w 1647731"/>
                <a:gd name="connsiteY11" fmla="*/ 1874067 h 3005751"/>
                <a:gd name="connsiteX12" fmla="*/ 570369 w 1647731"/>
                <a:gd name="connsiteY12" fmla="*/ 1973656 h 3005751"/>
                <a:gd name="connsiteX13" fmla="*/ 570369 w 1647731"/>
                <a:gd name="connsiteY13" fmla="*/ 2100404 h 3005751"/>
                <a:gd name="connsiteX14" fmla="*/ 733331 w 1647731"/>
                <a:gd name="connsiteY14" fmla="*/ 2218099 h 3005751"/>
                <a:gd name="connsiteX15" fmla="*/ 697117 w 1647731"/>
                <a:gd name="connsiteY15" fmla="*/ 2362955 h 3005751"/>
                <a:gd name="connsiteX16" fmla="*/ 1041149 w 1647731"/>
                <a:gd name="connsiteY16" fmla="*/ 2788467 h 3005751"/>
                <a:gd name="connsiteX17" fmla="*/ 1113577 w 1647731"/>
                <a:gd name="connsiteY17" fmla="*/ 2815628 h 3005751"/>
                <a:gd name="connsiteX18" fmla="*/ 1285592 w 1647731"/>
                <a:gd name="connsiteY18" fmla="*/ 2906162 h 3005751"/>
                <a:gd name="connsiteX19" fmla="*/ 1430448 w 1647731"/>
                <a:gd name="connsiteY19" fmla="*/ 3005751 h 3005751"/>
                <a:gd name="connsiteX20" fmla="*/ 1539089 w 1647731"/>
                <a:gd name="connsiteY20" fmla="*/ 2987644 h 3005751"/>
                <a:gd name="connsiteX21" fmla="*/ 1647731 w 1647731"/>
                <a:gd name="connsiteY21" fmla="*/ 2924269 h 3005751"/>
                <a:gd name="connsiteX22" fmla="*/ 1593410 w 1647731"/>
                <a:gd name="connsiteY22" fmla="*/ 2833735 h 3005751"/>
                <a:gd name="connsiteX23" fmla="*/ 1457608 w 1647731"/>
                <a:gd name="connsiteY23" fmla="*/ 2788467 h 3005751"/>
                <a:gd name="connsiteX24" fmla="*/ 1312753 w 1647731"/>
                <a:gd name="connsiteY24" fmla="*/ 2679826 h 3005751"/>
                <a:gd name="connsiteX25" fmla="*/ 1195058 w 1647731"/>
                <a:gd name="connsiteY25" fmla="*/ 2381061 h 3005751"/>
                <a:gd name="connsiteX26" fmla="*/ 950614 w 1647731"/>
                <a:gd name="connsiteY26" fmla="*/ 2091351 h 3005751"/>
                <a:gd name="connsiteX27" fmla="*/ 814812 w 1647731"/>
                <a:gd name="connsiteY27" fmla="*/ 1865014 h 3005751"/>
                <a:gd name="connsiteX28" fmla="*/ 669957 w 1647731"/>
                <a:gd name="connsiteY28" fmla="*/ 1738265 h 3005751"/>
                <a:gd name="connsiteX29" fmla="*/ 697117 w 1647731"/>
                <a:gd name="connsiteY29" fmla="*/ 1475715 h 3005751"/>
                <a:gd name="connsiteX30" fmla="*/ 669957 w 1647731"/>
                <a:gd name="connsiteY30" fmla="*/ 1403287 h 3005751"/>
                <a:gd name="connsiteX31" fmla="*/ 606583 w 1647731"/>
                <a:gd name="connsiteY31" fmla="*/ 1276539 h 3005751"/>
                <a:gd name="connsiteX32" fmla="*/ 561315 w 1647731"/>
                <a:gd name="connsiteY32" fmla="*/ 995881 h 3005751"/>
                <a:gd name="connsiteX33" fmla="*/ 525101 w 1647731"/>
                <a:gd name="connsiteY33" fmla="*/ 814812 h 3005751"/>
                <a:gd name="connsiteX34" fmla="*/ 434567 w 1647731"/>
                <a:gd name="connsiteY34" fmla="*/ 896293 h 3005751"/>
                <a:gd name="connsiteX35" fmla="*/ 461727 w 1647731"/>
                <a:gd name="connsiteY35" fmla="*/ 1059256 h 3005751"/>
                <a:gd name="connsiteX36" fmla="*/ 344032 w 1647731"/>
                <a:gd name="connsiteY36" fmla="*/ 1050202 h 3005751"/>
                <a:gd name="connsiteX37" fmla="*/ 244444 w 1647731"/>
                <a:gd name="connsiteY37" fmla="*/ 860079 h 3005751"/>
                <a:gd name="connsiteX38" fmla="*/ 153909 w 1647731"/>
                <a:gd name="connsiteY38" fmla="*/ 660903 h 3005751"/>
                <a:gd name="connsiteX39" fmla="*/ 63375 w 1647731"/>
                <a:gd name="connsiteY39" fmla="*/ 497941 h 3005751"/>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39" fmla="*/ 63375 w 1647731"/>
                <a:gd name="connsiteY39" fmla="*/ 0 h 2507810"/>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0" fmla="*/ 175034 w 1647731"/>
                <a:gd name="connsiteY0" fmla="*/ 181067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47731" h="2507810">
                  <a:moveTo>
                    <a:pt x="175034" y="181067"/>
                  </a:moveTo>
                  <a:lnTo>
                    <a:pt x="63375" y="0"/>
                  </a:lnTo>
                  <a:lnTo>
                    <a:pt x="0" y="353085"/>
                  </a:lnTo>
                  <a:lnTo>
                    <a:pt x="0" y="443619"/>
                  </a:lnTo>
                  <a:lnTo>
                    <a:pt x="153909" y="688063"/>
                  </a:lnTo>
                  <a:lnTo>
                    <a:pt x="153909" y="841972"/>
                  </a:lnTo>
                  <a:lnTo>
                    <a:pt x="172016" y="959667"/>
                  </a:lnTo>
                  <a:lnTo>
                    <a:pt x="479834" y="1348966"/>
                  </a:lnTo>
                  <a:lnTo>
                    <a:pt x="561315" y="1231271"/>
                  </a:lnTo>
                  <a:lnTo>
                    <a:pt x="660903" y="1276538"/>
                  </a:lnTo>
                  <a:lnTo>
                    <a:pt x="570369" y="1312752"/>
                  </a:lnTo>
                  <a:lnTo>
                    <a:pt x="570369" y="1376126"/>
                  </a:lnTo>
                  <a:lnTo>
                    <a:pt x="570369" y="1475715"/>
                  </a:lnTo>
                  <a:lnTo>
                    <a:pt x="570369" y="1602463"/>
                  </a:lnTo>
                  <a:lnTo>
                    <a:pt x="733331" y="1720158"/>
                  </a:lnTo>
                  <a:lnTo>
                    <a:pt x="697117" y="1865014"/>
                  </a:lnTo>
                  <a:lnTo>
                    <a:pt x="1041149" y="2290526"/>
                  </a:lnTo>
                  <a:lnTo>
                    <a:pt x="1113577" y="2317687"/>
                  </a:lnTo>
                  <a:lnTo>
                    <a:pt x="1285592" y="2408221"/>
                  </a:lnTo>
                  <a:lnTo>
                    <a:pt x="1430448" y="2507810"/>
                  </a:lnTo>
                  <a:lnTo>
                    <a:pt x="1539089" y="2489703"/>
                  </a:lnTo>
                  <a:lnTo>
                    <a:pt x="1647731" y="2426328"/>
                  </a:lnTo>
                  <a:lnTo>
                    <a:pt x="1593410" y="2335794"/>
                  </a:lnTo>
                  <a:lnTo>
                    <a:pt x="1457608" y="2290526"/>
                  </a:lnTo>
                  <a:lnTo>
                    <a:pt x="1312753" y="2181885"/>
                  </a:lnTo>
                  <a:lnTo>
                    <a:pt x="1195058" y="1883120"/>
                  </a:lnTo>
                  <a:lnTo>
                    <a:pt x="950614" y="1593410"/>
                  </a:lnTo>
                  <a:lnTo>
                    <a:pt x="814812" y="1367073"/>
                  </a:lnTo>
                  <a:lnTo>
                    <a:pt x="669957" y="1240324"/>
                  </a:lnTo>
                  <a:lnTo>
                    <a:pt x="697117" y="977774"/>
                  </a:lnTo>
                  <a:lnTo>
                    <a:pt x="669957" y="905346"/>
                  </a:lnTo>
                  <a:lnTo>
                    <a:pt x="606583" y="778598"/>
                  </a:lnTo>
                  <a:lnTo>
                    <a:pt x="561315" y="497940"/>
                  </a:lnTo>
                  <a:lnTo>
                    <a:pt x="525101" y="316871"/>
                  </a:lnTo>
                  <a:lnTo>
                    <a:pt x="434567" y="398352"/>
                  </a:lnTo>
                  <a:lnTo>
                    <a:pt x="461727" y="561315"/>
                  </a:lnTo>
                  <a:lnTo>
                    <a:pt x="344032" y="552261"/>
                  </a:lnTo>
                  <a:lnTo>
                    <a:pt x="244444" y="362138"/>
                  </a:lnTo>
                  <a:lnTo>
                    <a:pt x="153909" y="162962"/>
                  </a:lnTo>
                </a:path>
              </a:pathLst>
            </a:custGeom>
            <a:grp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Freeform 61"/>
            <p:cNvSpPr/>
            <p:nvPr/>
          </p:nvSpPr>
          <p:spPr>
            <a:xfrm rot="1020000">
              <a:off x="3455292" y="2538838"/>
              <a:ext cx="653196" cy="1018675"/>
            </a:xfrm>
            <a:custGeom>
              <a:avLst/>
              <a:gdLst>
                <a:gd name="connsiteX0" fmla="*/ 461727 w 760491"/>
                <a:gd name="connsiteY0" fmla="*/ 0 h 1186004"/>
                <a:gd name="connsiteX1" fmla="*/ 344032 w 760491"/>
                <a:gd name="connsiteY1" fmla="*/ 126749 h 1186004"/>
                <a:gd name="connsiteX2" fmla="*/ 199176 w 760491"/>
                <a:gd name="connsiteY2" fmla="*/ 108642 h 1186004"/>
                <a:gd name="connsiteX3" fmla="*/ 0 w 760491"/>
                <a:gd name="connsiteY3" fmla="*/ 135802 h 1186004"/>
                <a:gd name="connsiteX4" fmla="*/ 90535 w 760491"/>
                <a:gd name="connsiteY4" fmla="*/ 425513 h 1186004"/>
                <a:gd name="connsiteX5" fmla="*/ 117695 w 760491"/>
                <a:gd name="connsiteY5" fmla="*/ 669957 h 1186004"/>
                <a:gd name="connsiteX6" fmla="*/ 262551 w 760491"/>
                <a:gd name="connsiteY6" fmla="*/ 814812 h 1186004"/>
                <a:gd name="connsiteX7" fmla="*/ 398353 w 760491"/>
                <a:gd name="connsiteY7" fmla="*/ 1186004 h 1186004"/>
                <a:gd name="connsiteX8" fmla="*/ 516048 w 760491"/>
                <a:gd name="connsiteY8" fmla="*/ 1186004 h 1186004"/>
                <a:gd name="connsiteX9" fmla="*/ 497941 w 760491"/>
                <a:gd name="connsiteY9" fmla="*/ 1023042 h 1186004"/>
                <a:gd name="connsiteX10" fmla="*/ 570368 w 760491"/>
                <a:gd name="connsiteY10" fmla="*/ 950614 h 1186004"/>
                <a:gd name="connsiteX11" fmla="*/ 724277 w 760491"/>
                <a:gd name="connsiteY11" fmla="*/ 932507 h 1186004"/>
                <a:gd name="connsiteX12" fmla="*/ 760491 w 760491"/>
                <a:gd name="connsiteY12" fmla="*/ 841972 h 1186004"/>
                <a:gd name="connsiteX13" fmla="*/ 760491 w 760491"/>
                <a:gd name="connsiteY13" fmla="*/ 841972 h 1186004"/>
                <a:gd name="connsiteX14" fmla="*/ 606582 w 760491"/>
                <a:gd name="connsiteY14" fmla="*/ 697117 h 1186004"/>
                <a:gd name="connsiteX15" fmla="*/ 579422 w 760491"/>
                <a:gd name="connsiteY15" fmla="*/ 525101 h 1186004"/>
                <a:gd name="connsiteX16" fmla="*/ 561315 w 760491"/>
                <a:gd name="connsiteY16" fmla="*/ 407406 h 1186004"/>
                <a:gd name="connsiteX17" fmla="*/ 488887 w 760491"/>
                <a:gd name="connsiteY17" fmla="*/ 353085 h 1186004"/>
                <a:gd name="connsiteX18" fmla="*/ 506994 w 760491"/>
                <a:gd name="connsiteY18" fmla="*/ 181069 h 1186004"/>
                <a:gd name="connsiteX19" fmla="*/ 516048 w 760491"/>
                <a:gd name="connsiteY19" fmla="*/ 108642 h 1186004"/>
                <a:gd name="connsiteX20" fmla="*/ 461727 w 760491"/>
                <a:gd name="connsiteY20" fmla="*/ 0 h 11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491" h="1186004">
                  <a:moveTo>
                    <a:pt x="461727" y="0"/>
                  </a:moveTo>
                  <a:lnTo>
                    <a:pt x="344032" y="126749"/>
                  </a:lnTo>
                  <a:lnTo>
                    <a:pt x="199176" y="108642"/>
                  </a:lnTo>
                  <a:lnTo>
                    <a:pt x="0" y="135802"/>
                  </a:lnTo>
                  <a:lnTo>
                    <a:pt x="90535" y="425513"/>
                  </a:lnTo>
                  <a:lnTo>
                    <a:pt x="117695" y="669957"/>
                  </a:lnTo>
                  <a:lnTo>
                    <a:pt x="262551" y="814812"/>
                  </a:lnTo>
                  <a:lnTo>
                    <a:pt x="398353" y="1186004"/>
                  </a:lnTo>
                  <a:lnTo>
                    <a:pt x="516048" y="1186004"/>
                  </a:lnTo>
                  <a:lnTo>
                    <a:pt x="497941" y="1023042"/>
                  </a:lnTo>
                  <a:lnTo>
                    <a:pt x="570368" y="950614"/>
                  </a:lnTo>
                  <a:lnTo>
                    <a:pt x="724277" y="932507"/>
                  </a:lnTo>
                  <a:lnTo>
                    <a:pt x="760491" y="841972"/>
                  </a:lnTo>
                  <a:lnTo>
                    <a:pt x="760491" y="841972"/>
                  </a:lnTo>
                  <a:lnTo>
                    <a:pt x="606582" y="697117"/>
                  </a:lnTo>
                  <a:lnTo>
                    <a:pt x="579422" y="525101"/>
                  </a:lnTo>
                  <a:lnTo>
                    <a:pt x="561315" y="407406"/>
                  </a:lnTo>
                  <a:lnTo>
                    <a:pt x="488887" y="353085"/>
                  </a:lnTo>
                  <a:lnTo>
                    <a:pt x="506994" y="181069"/>
                  </a:lnTo>
                  <a:lnTo>
                    <a:pt x="516048" y="108642"/>
                  </a:lnTo>
                  <a:lnTo>
                    <a:pt x="461727"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020000">
              <a:off x="3689103" y="5340433"/>
              <a:ext cx="1259736" cy="785391"/>
            </a:xfrm>
            <a:custGeom>
              <a:avLst/>
              <a:gdLst>
                <a:gd name="connsiteX0" fmla="*/ 0 w 1466661"/>
                <a:gd name="connsiteY0" fmla="*/ 0 h 914400"/>
                <a:gd name="connsiteX1" fmla="*/ 0 w 1466661"/>
                <a:gd name="connsiteY1" fmla="*/ 235390 h 914400"/>
                <a:gd name="connsiteX2" fmla="*/ 316871 w 1466661"/>
                <a:gd name="connsiteY2" fmla="*/ 244444 h 914400"/>
                <a:gd name="connsiteX3" fmla="*/ 425513 w 1466661"/>
                <a:gd name="connsiteY3" fmla="*/ 389299 h 914400"/>
                <a:gd name="connsiteX4" fmla="*/ 624689 w 1466661"/>
                <a:gd name="connsiteY4" fmla="*/ 371192 h 914400"/>
                <a:gd name="connsiteX5" fmla="*/ 715223 w 1466661"/>
                <a:gd name="connsiteY5" fmla="*/ 479834 h 914400"/>
                <a:gd name="connsiteX6" fmla="*/ 751437 w 1466661"/>
                <a:gd name="connsiteY6" fmla="*/ 461727 h 914400"/>
                <a:gd name="connsiteX7" fmla="*/ 995881 w 1466661"/>
                <a:gd name="connsiteY7" fmla="*/ 669957 h 914400"/>
                <a:gd name="connsiteX8" fmla="*/ 1095469 w 1466661"/>
                <a:gd name="connsiteY8" fmla="*/ 914400 h 914400"/>
                <a:gd name="connsiteX9" fmla="*/ 1385180 w 1466661"/>
                <a:gd name="connsiteY9" fmla="*/ 860080 h 914400"/>
                <a:gd name="connsiteX10" fmla="*/ 1466661 w 1466661"/>
                <a:gd name="connsiteY10" fmla="*/ 841973 h 914400"/>
                <a:gd name="connsiteX11" fmla="*/ 1312752 w 1466661"/>
                <a:gd name="connsiteY11" fmla="*/ 706171 h 914400"/>
                <a:gd name="connsiteX12" fmla="*/ 1412340 w 1466661"/>
                <a:gd name="connsiteY12" fmla="*/ 660903 h 914400"/>
                <a:gd name="connsiteX13" fmla="*/ 1412340 w 1466661"/>
                <a:gd name="connsiteY13" fmla="*/ 561315 h 914400"/>
                <a:gd name="connsiteX14" fmla="*/ 1249378 w 1466661"/>
                <a:gd name="connsiteY14" fmla="*/ 416460 h 914400"/>
                <a:gd name="connsiteX15" fmla="*/ 1249378 w 1466661"/>
                <a:gd name="connsiteY15" fmla="*/ 416460 h 914400"/>
                <a:gd name="connsiteX16" fmla="*/ 1285592 w 1466661"/>
                <a:gd name="connsiteY16" fmla="*/ 344032 h 914400"/>
                <a:gd name="connsiteX17" fmla="*/ 1394233 w 1466661"/>
                <a:gd name="connsiteY17" fmla="*/ 307818 h 914400"/>
                <a:gd name="connsiteX18" fmla="*/ 1249378 w 1466661"/>
                <a:gd name="connsiteY18" fmla="*/ 271604 h 914400"/>
                <a:gd name="connsiteX19" fmla="*/ 1059255 w 1466661"/>
                <a:gd name="connsiteY19" fmla="*/ 244444 h 914400"/>
                <a:gd name="connsiteX20" fmla="*/ 914400 w 1466661"/>
                <a:gd name="connsiteY20" fmla="*/ 244444 h 914400"/>
                <a:gd name="connsiteX21" fmla="*/ 697116 w 1466661"/>
                <a:gd name="connsiteY21" fmla="*/ 172016 h 914400"/>
                <a:gd name="connsiteX22" fmla="*/ 552261 w 1466661"/>
                <a:gd name="connsiteY22" fmla="*/ 126749 h 914400"/>
                <a:gd name="connsiteX23" fmla="*/ 434566 w 1466661"/>
                <a:gd name="connsiteY23" fmla="*/ 199177 h 914400"/>
                <a:gd name="connsiteX24" fmla="*/ 353085 w 1466661"/>
                <a:gd name="connsiteY24" fmla="*/ 190123 h 914400"/>
                <a:gd name="connsiteX25" fmla="*/ 135802 w 1466661"/>
                <a:gd name="connsiteY25" fmla="*/ 72428 h 914400"/>
                <a:gd name="connsiteX26" fmla="*/ 0 w 1466661"/>
                <a:gd name="connsiteY2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661" h="914400">
                  <a:moveTo>
                    <a:pt x="0" y="0"/>
                  </a:moveTo>
                  <a:lnTo>
                    <a:pt x="0" y="235390"/>
                  </a:lnTo>
                  <a:lnTo>
                    <a:pt x="316871" y="244444"/>
                  </a:lnTo>
                  <a:lnTo>
                    <a:pt x="425513" y="389299"/>
                  </a:lnTo>
                  <a:lnTo>
                    <a:pt x="624689" y="371192"/>
                  </a:lnTo>
                  <a:lnTo>
                    <a:pt x="715223" y="479834"/>
                  </a:lnTo>
                  <a:lnTo>
                    <a:pt x="751437" y="461727"/>
                  </a:lnTo>
                  <a:lnTo>
                    <a:pt x="995881" y="669957"/>
                  </a:lnTo>
                  <a:lnTo>
                    <a:pt x="1095469" y="914400"/>
                  </a:lnTo>
                  <a:lnTo>
                    <a:pt x="1385180" y="860080"/>
                  </a:lnTo>
                  <a:lnTo>
                    <a:pt x="1466661" y="841973"/>
                  </a:lnTo>
                  <a:lnTo>
                    <a:pt x="1312752" y="706171"/>
                  </a:lnTo>
                  <a:lnTo>
                    <a:pt x="1412340" y="660903"/>
                  </a:lnTo>
                  <a:lnTo>
                    <a:pt x="1412340" y="561315"/>
                  </a:lnTo>
                  <a:lnTo>
                    <a:pt x="1249378" y="416460"/>
                  </a:lnTo>
                  <a:lnTo>
                    <a:pt x="1249378" y="416460"/>
                  </a:lnTo>
                  <a:lnTo>
                    <a:pt x="1285592" y="344032"/>
                  </a:lnTo>
                  <a:lnTo>
                    <a:pt x="1394233" y="307818"/>
                  </a:lnTo>
                  <a:lnTo>
                    <a:pt x="1249378" y="271604"/>
                  </a:lnTo>
                  <a:lnTo>
                    <a:pt x="1059255" y="244444"/>
                  </a:lnTo>
                  <a:lnTo>
                    <a:pt x="914400" y="244444"/>
                  </a:lnTo>
                  <a:lnTo>
                    <a:pt x="697116" y="172016"/>
                  </a:lnTo>
                  <a:lnTo>
                    <a:pt x="552261" y="126749"/>
                  </a:lnTo>
                  <a:lnTo>
                    <a:pt x="434566" y="199177"/>
                  </a:lnTo>
                  <a:lnTo>
                    <a:pt x="353085" y="190123"/>
                  </a:lnTo>
                  <a:lnTo>
                    <a:pt x="135802" y="72428"/>
                  </a:lnTo>
                  <a:lnTo>
                    <a:pt x="0"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reeform 63"/>
            <p:cNvSpPr/>
            <p:nvPr/>
          </p:nvSpPr>
          <p:spPr>
            <a:xfrm rot="1020000">
              <a:off x="3585084" y="3510344"/>
              <a:ext cx="995346" cy="1788514"/>
            </a:xfrm>
            <a:custGeom>
              <a:avLst/>
              <a:gdLst>
                <a:gd name="connsiteX0" fmla="*/ 117695 w 1158843"/>
                <a:gd name="connsiteY0" fmla="*/ 0 h 2082297"/>
                <a:gd name="connsiteX1" fmla="*/ 0 w 1158843"/>
                <a:gd name="connsiteY1" fmla="*/ 0 h 2082297"/>
                <a:gd name="connsiteX2" fmla="*/ 81481 w 1158843"/>
                <a:gd name="connsiteY2" fmla="*/ 461727 h 2082297"/>
                <a:gd name="connsiteX3" fmla="*/ 153909 w 1158843"/>
                <a:gd name="connsiteY3" fmla="*/ 633743 h 2082297"/>
                <a:gd name="connsiteX4" fmla="*/ 126748 w 1158843"/>
                <a:gd name="connsiteY4" fmla="*/ 932507 h 2082297"/>
                <a:gd name="connsiteX5" fmla="*/ 298764 w 1158843"/>
                <a:gd name="connsiteY5" fmla="*/ 1041149 h 2082297"/>
                <a:gd name="connsiteX6" fmla="*/ 452673 w 1158843"/>
                <a:gd name="connsiteY6" fmla="*/ 1339913 h 2082297"/>
                <a:gd name="connsiteX7" fmla="*/ 679010 w 1158843"/>
                <a:gd name="connsiteY7" fmla="*/ 1575303 h 2082297"/>
                <a:gd name="connsiteX8" fmla="*/ 796705 w 1158843"/>
                <a:gd name="connsiteY8" fmla="*/ 1865014 h 2082297"/>
                <a:gd name="connsiteX9" fmla="*/ 1059255 w 1158843"/>
                <a:gd name="connsiteY9" fmla="*/ 2009870 h 2082297"/>
                <a:gd name="connsiteX10" fmla="*/ 1122629 w 1158843"/>
                <a:gd name="connsiteY10" fmla="*/ 2082297 h 2082297"/>
                <a:gd name="connsiteX11" fmla="*/ 1158843 w 1158843"/>
                <a:gd name="connsiteY11" fmla="*/ 2009870 h 2082297"/>
                <a:gd name="connsiteX12" fmla="*/ 1131683 w 1158843"/>
                <a:gd name="connsiteY12" fmla="*/ 1855961 h 2082297"/>
                <a:gd name="connsiteX13" fmla="*/ 1032095 w 1158843"/>
                <a:gd name="connsiteY13" fmla="*/ 1747319 h 2082297"/>
                <a:gd name="connsiteX14" fmla="*/ 1068309 w 1158843"/>
                <a:gd name="connsiteY14" fmla="*/ 1620571 h 2082297"/>
                <a:gd name="connsiteX15" fmla="*/ 986828 w 1158843"/>
                <a:gd name="connsiteY15" fmla="*/ 1457608 h 2082297"/>
                <a:gd name="connsiteX16" fmla="*/ 760491 w 1158843"/>
                <a:gd name="connsiteY16" fmla="*/ 1258432 h 2082297"/>
                <a:gd name="connsiteX17" fmla="*/ 669956 w 1158843"/>
                <a:gd name="connsiteY17" fmla="*/ 1077363 h 2082297"/>
                <a:gd name="connsiteX18" fmla="*/ 479833 w 1158843"/>
                <a:gd name="connsiteY18" fmla="*/ 968721 h 2082297"/>
                <a:gd name="connsiteX19" fmla="*/ 371192 w 1158843"/>
                <a:gd name="connsiteY19" fmla="*/ 651850 h 2082297"/>
                <a:gd name="connsiteX20" fmla="*/ 353085 w 1158843"/>
                <a:gd name="connsiteY20" fmla="*/ 452674 h 2082297"/>
                <a:gd name="connsiteX21" fmla="*/ 199176 w 1158843"/>
                <a:gd name="connsiteY21" fmla="*/ 289711 h 2082297"/>
                <a:gd name="connsiteX22" fmla="*/ 126748 w 1158843"/>
                <a:gd name="connsiteY22" fmla="*/ 63375 h 2082297"/>
                <a:gd name="connsiteX23" fmla="*/ 117695 w 1158843"/>
                <a:gd name="connsiteY23" fmla="*/ 0 h 20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58843" h="2082297">
                  <a:moveTo>
                    <a:pt x="117695" y="0"/>
                  </a:moveTo>
                  <a:lnTo>
                    <a:pt x="0" y="0"/>
                  </a:lnTo>
                  <a:lnTo>
                    <a:pt x="81481" y="461727"/>
                  </a:lnTo>
                  <a:lnTo>
                    <a:pt x="153909" y="633743"/>
                  </a:lnTo>
                  <a:lnTo>
                    <a:pt x="126748" y="932507"/>
                  </a:lnTo>
                  <a:lnTo>
                    <a:pt x="298764" y="1041149"/>
                  </a:lnTo>
                  <a:lnTo>
                    <a:pt x="452673" y="1339913"/>
                  </a:lnTo>
                  <a:lnTo>
                    <a:pt x="679010" y="1575303"/>
                  </a:lnTo>
                  <a:lnTo>
                    <a:pt x="796705" y="1865014"/>
                  </a:lnTo>
                  <a:lnTo>
                    <a:pt x="1059255" y="2009870"/>
                  </a:lnTo>
                  <a:lnTo>
                    <a:pt x="1122629" y="2082297"/>
                  </a:lnTo>
                  <a:lnTo>
                    <a:pt x="1158843" y="2009870"/>
                  </a:lnTo>
                  <a:lnTo>
                    <a:pt x="1131683" y="1855961"/>
                  </a:lnTo>
                  <a:lnTo>
                    <a:pt x="1032095" y="1747319"/>
                  </a:lnTo>
                  <a:lnTo>
                    <a:pt x="1068309" y="1620571"/>
                  </a:lnTo>
                  <a:lnTo>
                    <a:pt x="986828" y="1457608"/>
                  </a:lnTo>
                  <a:lnTo>
                    <a:pt x="760491" y="1258432"/>
                  </a:lnTo>
                  <a:lnTo>
                    <a:pt x="669956" y="1077363"/>
                  </a:lnTo>
                  <a:lnTo>
                    <a:pt x="479833" y="968721"/>
                  </a:lnTo>
                  <a:lnTo>
                    <a:pt x="371192" y="651850"/>
                  </a:lnTo>
                  <a:lnTo>
                    <a:pt x="353085" y="452674"/>
                  </a:lnTo>
                  <a:lnTo>
                    <a:pt x="199176" y="289711"/>
                  </a:lnTo>
                  <a:lnTo>
                    <a:pt x="126748" y="63375"/>
                  </a:lnTo>
                  <a:lnTo>
                    <a:pt x="117695"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64"/>
            <p:cNvSpPr/>
            <p:nvPr/>
          </p:nvSpPr>
          <p:spPr>
            <a:xfrm rot="1020000">
              <a:off x="4218159" y="864335"/>
              <a:ext cx="328433" cy="1550262"/>
            </a:xfrm>
            <a:custGeom>
              <a:avLst/>
              <a:gdLst>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72428 w 307818"/>
                <a:gd name="connsiteY7" fmla="*/ 606582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14335 w 307818"/>
                <a:gd name="connsiteY7" fmla="*/ 306309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242935 w 369683"/>
                <a:gd name="connsiteY0" fmla="*/ 0 h 1204111"/>
                <a:gd name="connsiteX1" fmla="*/ 125240 w 369683"/>
                <a:gd name="connsiteY1" fmla="*/ 0 h 1204111"/>
                <a:gd name="connsiteX2" fmla="*/ 125240 w 369683"/>
                <a:gd name="connsiteY2" fmla="*/ 72428 h 1204111"/>
                <a:gd name="connsiteX3" fmla="*/ 170507 w 369683"/>
                <a:gd name="connsiteY3" fmla="*/ 208230 h 1204111"/>
                <a:gd name="connsiteX4" fmla="*/ 206721 w 369683"/>
                <a:gd name="connsiteY4" fmla="*/ 316871 h 1204111"/>
                <a:gd name="connsiteX5" fmla="*/ 251988 w 369683"/>
                <a:gd name="connsiteY5" fmla="*/ 389299 h 1204111"/>
                <a:gd name="connsiteX6" fmla="*/ 224828 w 369683"/>
                <a:gd name="connsiteY6" fmla="*/ 588475 h 1204111"/>
                <a:gd name="connsiteX7" fmla="*/ 76200 w 369683"/>
                <a:gd name="connsiteY7" fmla="*/ 306309 h 1204111"/>
                <a:gd name="connsiteX8" fmla="*/ 0 w 369683"/>
                <a:gd name="connsiteY8" fmla="*/ 534909 h 1204111"/>
                <a:gd name="connsiteX9" fmla="*/ 61865 w 369683"/>
                <a:gd name="connsiteY9" fmla="*/ 697117 h 1204111"/>
                <a:gd name="connsiteX10" fmla="*/ 61865 w 369683"/>
                <a:gd name="connsiteY10" fmla="*/ 796705 h 1204111"/>
                <a:gd name="connsiteX11" fmla="*/ 89026 w 369683"/>
                <a:gd name="connsiteY11" fmla="*/ 932507 h 1204111"/>
                <a:gd name="connsiteX12" fmla="*/ 98079 w 369683"/>
                <a:gd name="connsiteY12" fmla="*/ 1186004 h 1204111"/>
                <a:gd name="connsiteX13" fmla="*/ 233881 w 369683"/>
                <a:gd name="connsiteY13" fmla="*/ 1204111 h 1204111"/>
                <a:gd name="connsiteX14" fmla="*/ 233881 w 369683"/>
                <a:gd name="connsiteY14" fmla="*/ 1104523 h 1204111"/>
                <a:gd name="connsiteX15" fmla="*/ 197667 w 369683"/>
                <a:gd name="connsiteY15" fmla="*/ 941560 h 1204111"/>
                <a:gd name="connsiteX16" fmla="*/ 143347 w 369683"/>
                <a:gd name="connsiteY16" fmla="*/ 805759 h 1204111"/>
                <a:gd name="connsiteX17" fmla="*/ 288202 w 369683"/>
                <a:gd name="connsiteY17" fmla="*/ 787652 h 1204111"/>
                <a:gd name="connsiteX18" fmla="*/ 342523 w 369683"/>
                <a:gd name="connsiteY18" fmla="*/ 688063 h 1204111"/>
                <a:gd name="connsiteX19" fmla="*/ 369683 w 369683"/>
                <a:gd name="connsiteY19" fmla="*/ 534155 h 1204111"/>
                <a:gd name="connsiteX20" fmla="*/ 369683 w 369683"/>
                <a:gd name="connsiteY20" fmla="*/ 398353 h 1204111"/>
                <a:gd name="connsiteX21" fmla="*/ 369683 w 369683"/>
                <a:gd name="connsiteY21" fmla="*/ 398353 h 1204111"/>
                <a:gd name="connsiteX22" fmla="*/ 288202 w 369683"/>
                <a:gd name="connsiteY22" fmla="*/ 226337 h 1204111"/>
                <a:gd name="connsiteX23" fmla="*/ 288202 w 369683"/>
                <a:gd name="connsiteY23" fmla="*/ 144856 h 1204111"/>
                <a:gd name="connsiteX24" fmla="*/ 251988 w 369683"/>
                <a:gd name="connsiteY24" fmla="*/ 90535 h 1204111"/>
                <a:gd name="connsiteX25" fmla="*/ 242935 w 369683"/>
                <a:gd name="connsiteY25" fmla="*/ 0 h 1204111"/>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320691"/>
                <a:gd name="connsiteX1" fmla="*/ 125240 w 369683"/>
                <a:gd name="connsiteY1" fmla="*/ 0 h 1320691"/>
                <a:gd name="connsiteX2" fmla="*/ 125240 w 369683"/>
                <a:gd name="connsiteY2" fmla="*/ 72428 h 1320691"/>
                <a:gd name="connsiteX3" fmla="*/ 170507 w 369683"/>
                <a:gd name="connsiteY3" fmla="*/ 208230 h 1320691"/>
                <a:gd name="connsiteX4" fmla="*/ 206721 w 369683"/>
                <a:gd name="connsiteY4" fmla="*/ 316871 h 1320691"/>
                <a:gd name="connsiteX5" fmla="*/ 251988 w 369683"/>
                <a:gd name="connsiteY5" fmla="*/ 389299 h 1320691"/>
                <a:gd name="connsiteX6" fmla="*/ 224828 w 369683"/>
                <a:gd name="connsiteY6" fmla="*/ 588475 h 1320691"/>
                <a:gd name="connsiteX7" fmla="*/ 76200 w 369683"/>
                <a:gd name="connsiteY7" fmla="*/ 306309 h 1320691"/>
                <a:gd name="connsiteX8" fmla="*/ 0 w 369683"/>
                <a:gd name="connsiteY8" fmla="*/ 534909 h 1320691"/>
                <a:gd name="connsiteX9" fmla="*/ 61865 w 369683"/>
                <a:gd name="connsiteY9" fmla="*/ 697117 h 1320691"/>
                <a:gd name="connsiteX10" fmla="*/ 61865 w 369683"/>
                <a:gd name="connsiteY10" fmla="*/ 796705 h 1320691"/>
                <a:gd name="connsiteX11" fmla="*/ 89026 w 369683"/>
                <a:gd name="connsiteY11" fmla="*/ 932507 h 1320691"/>
                <a:gd name="connsiteX12" fmla="*/ 98079 w 369683"/>
                <a:gd name="connsiteY12" fmla="*/ 1186004 h 1320691"/>
                <a:gd name="connsiteX13" fmla="*/ 160352 w 369683"/>
                <a:gd name="connsiteY13" fmla="*/ 1247213 h 1320691"/>
                <a:gd name="connsiteX14" fmla="*/ 228601 w 369683"/>
                <a:gd name="connsiteY14" fmla="*/ 1296909 h 1320691"/>
                <a:gd name="connsiteX15" fmla="*/ 233881 w 369683"/>
                <a:gd name="connsiteY15" fmla="*/ 1104523 h 1320691"/>
                <a:gd name="connsiteX16" fmla="*/ 197667 w 369683"/>
                <a:gd name="connsiteY16" fmla="*/ 941560 h 1320691"/>
                <a:gd name="connsiteX17" fmla="*/ 143347 w 369683"/>
                <a:gd name="connsiteY17" fmla="*/ 805759 h 1320691"/>
                <a:gd name="connsiteX18" fmla="*/ 288202 w 369683"/>
                <a:gd name="connsiteY18" fmla="*/ 787652 h 1320691"/>
                <a:gd name="connsiteX19" fmla="*/ 342523 w 369683"/>
                <a:gd name="connsiteY19" fmla="*/ 688063 h 1320691"/>
                <a:gd name="connsiteX20" fmla="*/ 369683 w 369683"/>
                <a:gd name="connsiteY20" fmla="*/ 534155 h 1320691"/>
                <a:gd name="connsiteX21" fmla="*/ 369683 w 369683"/>
                <a:gd name="connsiteY21" fmla="*/ 398353 h 1320691"/>
                <a:gd name="connsiteX22" fmla="*/ 369683 w 369683"/>
                <a:gd name="connsiteY22" fmla="*/ 398353 h 1320691"/>
                <a:gd name="connsiteX23" fmla="*/ 288202 w 369683"/>
                <a:gd name="connsiteY23" fmla="*/ 226337 h 1320691"/>
                <a:gd name="connsiteX24" fmla="*/ 288202 w 369683"/>
                <a:gd name="connsiteY24" fmla="*/ 144856 h 1320691"/>
                <a:gd name="connsiteX25" fmla="*/ 251988 w 369683"/>
                <a:gd name="connsiteY25" fmla="*/ 90535 h 1320691"/>
                <a:gd name="connsiteX26" fmla="*/ 242935 w 369683"/>
                <a:gd name="connsiteY26" fmla="*/ 0 h 1320691"/>
                <a:gd name="connsiteX0" fmla="*/ 242935 w 369683"/>
                <a:gd name="connsiteY0" fmla="*/ 0 h 1467793"/>
                <a:gd name="connsiteX1" fmla="*/ 125240 w 369683"/>
                <a:gd name="connsiteY1" fmla="*/ 0 h 1467793"/>
                <a:gd name="connsiteX2" fmla="*/ 125240 w 369683"/>
                <a:gd name="connsiteY2" fmla="*/ 72428 h 1467793"/>
                <a:gd name="connsiteX3" fmla="*/ 170507 w 369683"/>
                <a:gd name="connsiteY3" fmla="*/ 208230 h 1467793"/>
                <a:gd name="connsiteX4" fmla="*/ 206721 w 369683"/>
                <a:gd name="connsiteY4" fmla="*/ 316871 h 1467793"/>
                <a:gd name="connsiteX5" fmla="*/ 251988 w 369683"/>
                <a:gd name="connsiteY5" fmla="*/ 389299 h 1467793"/>
                <a:gd name="connsiteX6" fmla="*/ 224828 w 369683"/>
                <a:gd name="connsiteY6" fmla="*/ 588475 h 1467793"/>
                <a:gd name="connsiteX7" fmla="*/ 76200 w 369683"/>
                <a:gd name="connsiteY7" fmla="*/ 306309 h 1467793"/>
                <a:gd name="connsiteX8" fmla="*/ 0 w 369683"/>
                <a:gd name="connsiteY8" fmla="*/ 534909 h 1467793"/>
                <a:gd name="connsiteX9" fmla="*/ 61865 w 369683"/>
                <a:gd name="connsiteY9" fmla="*/ 697117 h 1467793"/>
                <a:gd name="connsiteX10" fmla="*/ 61865 w 369683"/>
                <a:gd name="connsiteY10" fmla="*/ 796705 h 1467793"/>
                <a:gd name="connsiteX11" fmla="*/ 89026 w 369683"/>
                <a:gd name="connsiteY11" fmla="*/ 932507 h 1467793"/>
                <a:gd name="connsiteX12" fmla="*/ 98079 w 369683"/>
                <a:gd name="connsiteY12" fmla="*/ 1186004 h 1467793"/>
                <a:gd name="connsiteX13" fmla="*/ 152401 w 369683"/>
                <a:gd name="connsiteY13" fmla="*/ 1449309 h 1467793"/>
                <a:gd name="connsiteX14" fmla="*/ 228601 w 369683"/>
                <a:gd name="connsiteY14" fmla="*/ 1296909 h 1467793"/>
                <a:gd name="connsiteX15" fmla="*/ 233881 w 369683"/>
                <a:gd name="connsiteY15" fmla="*/ 1104523 h 1467793"/>
                <a:gd name="connsiteX16" fmla="*/ 197667 w 369683"/>
                <a:gd name="connsiteY16" fmla="*/ 941560 h 1467793"/>
                <a:gd name="connsiteX17" fmla="*/ 143347 w 369683"/>
                <a:gd name="connsiteY17" fmla="*/ 805759 h 1467793"/>
                <a:gd name="connsiteX18" fmla="*/ 288202 w 369683"/>
                <a:gd name="connsiteY18" fmla="*/ 787652 h 1467793"/>
                <a:gd name="connsiteX19" fmla="*/ 342523 w 369683"/>
                <a:gd name="connsiteY19" fmla="*/ 688063 h 1467793"/>
                <a:gd name="connsiteX20" fmla="*/ 369683 w 369683"/>
                <a:gd name="connsiteY20" fmla="*/ 534155 h 1467793"/>
                <a:gd name="connsiteX21" fmla="*/ 369683 w 369683"/>
                <a:gd name="connsiteY21" fmla="*/ 398353 h 1467793"/>
                <a:gd name="connsiteX22" fmla="*/ 369683 w 369683"/>
                <a:gd name="connsiteY22" fmla="*/ 398353 h 1467793"/>
                <a:gd name="connsiteX23" fmla="*/ 288202 w 369683"/>
                <a:gd name="connsiteY23" fmla="*/ 226337 h 1467793"/>
                <a:gd name="connsiteX24" fmla="*/ 288202 w 369683"/>
                <a:gd name="connsiteY24" fmla="*/ 144856 h 1467793"/>
                <a:gd name="connsiteX25" fmla="*/ 251988 w 369683"/>
                <a:gd name="connsiteY25" fmla="*/ 90535 h 1467793"/>
                <a:gd name="connsiteX26" fmla="*/ 242935 w 369683"/>
                <a:gd name="connsiteY26" fmla="*/ 0 h 1467793"/>
                <a:gd name="connsiteX0" fmla="*/ 242935 w 369683"/>
                <a:gd name="connsiteY0" fmla="*/ 0 h 1459579"/>
                <a:gd name="connsiteX1" fmla="*/ 125240 w 369683"/>
                <a:gd name="connsiteY1" fmla="*/ 0 h 1459579"/>
                <a:gd name="connsiteX2" fmla="*/ 125240 w 369683"/>
                <a:gd name="connsiteY2" fmla="*/ 72428 h 1459579"/>
                <a:gd name="connsiteX3" fmla="*/ 170507 w 369683"/>
                <a:gd name="connsiteY3" fmla="*/ 208230 h 1459579"/>
                <a:gd name="connsiteX4" fmla="*/ 206721 w 369683"/>
                <a:gd name="connsiteY4" fmla="*/ 316871 h 1459579"/>
                <a:gd name="connsiteX5" fmla="*/ 251988 w 369683"/>
                <a:gd name="connsiteY5" fmla="*/ 389299 h 1459579"/>
                <a:gd name="connsiteX6" fmla="*/ 224828 w 369683"/>
                <a:gd name="connsiteY6" fmla="*/ 588475 h 1459579"/>
                <a:gd name="connsiteX7" fmla="*/ 76200 w 369683"/>
                <a:gd name="connsiteY7" fmla="*/ 306309 h 1459579"/>
                <a:gd name="connsiteX8" fmla="*/ 0 w 369683"/>
                <a:gd name="connsiteY8" fmla="*/ 534909 h 1459579"/>
                <a:gd name="connsiteX9" fmla="*/ 61865 w 369683"/>
                <a:gd name="connsiteY9" fmla="*/ 697117 h 1459579"/>
                <a:gd name="connsiteX10" fmla="*/ 61865 w 369683"/>
                <a:gd name="connsiteY10" fmla="*/ 796705 h 1459579"/>
                <a:gd name="connsiteX11" fmla="*/ 89026 w 369683"/>
                <a:gd name="connsiteY11" fmla="*/ 932507 h 1459579"/>
                <a:gd name="connsiteX12" fmla="*/ 98079 w 369683"/>
                <a:gd name="connsiteY12" fmla="*/ 1186004 h 1459579"/>
                <a:gd name="connsiteX13" fmla="*/ 128547 w 369683"/>
                <a:gd name="connsiteY13" fmla="*/ 1358532 h 1459579"/>
                <a:gd name="connsiteX14" fmla="*/ 152401 w 369683"/>
                <a:gd name="connsiteY14" fmla="*/ 1449309 h 1459579"/>
                <a:gd name="connsiteX15" fmla="*/ 228601 w 369683"/>
                <a:gd name="connsiteY15" fmla="*/ 1296909 h 1459579"/>
                <a:gd name="connsiteX16" fmla="*/ 233881 w 369683"/>
                <a:gd name="connsiteY16" fmla="*/ 1104523 h 1459579"/>
                <a:gd name="connsiteX17" fmla="*/ 197667 w 369683"/>
                <a:gd name="connsiteY17" fmla="*/ 941560 h 1459579"/>
                <a:gd name="connsiteX18" fmla="*/ 143347 w 369683"/>
                <a:gd name="connsiteY18" fmla="*/ 805759 h 1459579"/>
                <a:gd name="connsiteX19" fmla="*/ 288202 w 369683"/>
                <a:gd name="connsiteY19" fmla="*/ 787652 h 1459579"/>
                <a:gd name="connsiteX20" fmla="*/ 342523 w 369683"/>
                <a:gd name="connsiteY20" fmla="*/ 688063 h 1459579"/>
                <a:gd name="connsiteX21" fmla="*/ 369683 w 369683"/>
                <a:gd name="connsiteY21" fmla="*/ 534155 h 1459579"/>
                <a:gd name="connsiteX22" fmla="*/ 369683 w 369683"/>
                <a:gd name="connsiteY22" fmla="*/ 398353 h 1459579"/>
                <a:gd name="connsiteX23" fmla="*/ 369683 w 369683"/>
                <a:gd name="connsiteY23" fmla="*/ 398353 h 1459579"/>
                <a:gd name="connsiteX24" fmla="*/ 288202 w 369683"/>
                <a:gd name="connsiteY24" fmla="*/ 226337 h 1459579"/>
                <a:gd name="connsiteX25" fmla="*/ 288202 w 369683"/>
                <a:gd name="connsiteY25" fmla="*/ 144856 h 1459579"/>
                <a:gd name="connsiteX26" fmla="*/ 251988 w 369683"/>
                <a:gd name="connsiteY26" fmla="*/ 90535 h 1459579"/>
                <a:gd name="connsiteX27" fmla="*/ 242935 w 369683"/>
                <a:gd name="connsiteY27" fmla="*/ 0 h 1459579"/>
                <a:gd name="connsiteX0" fmla="*/ 242935 w 369683"/>
                <a:gd name="connsiteY0" fmla="*/ 0 h 1721793"/>
                <a:gd name="connsiteX1" fmla="*/ 125240 w 369683"/>
                <a:gd name="connsiteY1" fmla="*/ 0 h 1721793"/>
                <a:gd name="connsiteX2" fmla="*/ 125240 w 369683"/>
                <a:gd name="connsiteY2" fmla="*/ 72428 h 1721793"/>
                <a:gd name="connsiteX3" fmla="*/ 170507 w 369683"/>
                <a:gd name="connsiteY3" fmla="*/ 208230 h 1721793"/>
                <a:gd name="connsiteX4" fmla="*/ 206721 w 369683"/>
                <a:gd name="connsiteY4" fmla="*/ 316871 h 1721793"/>
                <a:gd name="connsiteX5" fmla="*/ 251988 w 369683"/>
                <a:gd name="connsiteY5" fmla="*/ 389299 h 1721793"/>
                <a:gd name="connsiteX6" fmla="*/ 224828 w 369683"/>
                <a:gd name="connsiteY6" fmla="*/ 588475 h 1721793"/>
                <a:gd name="connsiteX7" fmla="*/ 76200 w 369683"/>
                <a:gd name="connsiteY7" fmla="*/ 306309 h 1721793"/>
                <a:gd name="connsiteX8" fmla="*/ 0 w 369683"/>
                <a:gd name="connsiteY8" fmla="*/ 534909 h 1721793"/>
                <a:gd name="connsiteX9" fmla="*/ 61865 w 369683"/>
                <a:gd name="connsiteY9" fmla="*/ 697117 h 1721793"/>
                <a:gd name="connsiteX10" fmla="*/ 61865 w 369683"/>
                <a:gd name="connsiteY10" fmla="*/ 796705 h 1721793"/>
                <a:gd name="connsiteX11" fmla="*/ 89026 w 369683"/>
                <a:gd name="connsiteY11" fmla="*/ 932507 h 1721793"/>
                <a:gd name="connsiteX12" fmla="*/ 98079 w 369683"/>
                <a:gd name="connsiteY12" fmla="*/ 1186004 h 1721793"/>
                <a:gd name="connsiteX13" fmla="*/ 76201 w 369683"/>
                <a:gd name="connsiteY13" fmla="*/ 1677909 h 1721793"/>
                <a:gd name="connsiteX14" fmla="*/ 152401 w 369683"/>
                <a:gd name="connsiteY14" fmla="*/ 1449309 h 1721793"/>
                <a:gd name="connsiteX15" fmla="*/ 228601 w 369683"/>
                <a:gd name="connsiteY15" fmla="*/ 1296909 h 1721793"/>
                <a:gd name="connsiteX16" fmla="*/ 233881 w 369683"/>
                <a:gd name="connsiteY16" fmla="*/ 1104523 h 1721793"/>
                <a:gd name="connsiteX17" fmla="*/ 197667 w 369683"/>
                <a:gd name="connsiteY17" fmla="*/ 941560 h 1721793"/>
                <a:gd name="connsiteX18" fmla="*/ 143347 w 369683"/>
                <a:gd name="connsiteY18" fmla="*/ 805759 h 1721793"/>
                <a:gd name="connsiteX19" fmla="*/ 288202 w 369683"/>
                <a:gd name="connsiteY19" fmla="*/ 787652 h 1721793"/>
                <a:gd name="connsiteX20" fmla="*/ 342523 w 369683"/>
                <a:gd name="connsiteY20" fmla="*/ 688063 h 1721793"/>
                <a:gd name="connsiteX21" fmla="*/ 369683 w 369683"/>
                <a:gd name="connsiteY21" fmla="*/ 534155 h 1721793"/>
                <a:gd name="connsiteX22" fmla="*/ 369683 w 369683"/>
                <a:gd name="connsiteY22" fmla="*/ 398353 h 1721793"/>
                <a:gd name="connsiteX23" fmla="*/ 369683 w 369683"/>
                <a:gd name="connsiteY23" fmla="*/ 398353 h 1721793"/>
                <a:gd name="connsiteX24" fmla="*/ 288202 w 369683"/>
                <a:gd name="connsiteY24" fmla="*/ 226337 h 1721793"/>
                <a:gd name="connsiteX25" fmla="*/ 288202 w 369683"/>
                <a:gd name="connsiteY25" fmla="*/ 144856 h 1721793"/>
                <a:gd name="connsiteX26" fmla="*/ 251988 w 369683"/>
                <a:gd name="connsiteY26" fmla="*/ 90535 h 1721793"/>
                <a:gd name="connsiteX27" fmla="*/ 242935 w 369683"/>
                <a:gd name="connsiteY27" fmla="*/ 0 h 1721793"/>
                <a:gd name="connsiteX0" fmla="*/ 242935 w 369683"/>
                <a:gd name="connsiteY0" fmla="*/ 0 h 1686633"/>
                <a:gd name="connsiteX1" fmla="*/ 125240 w 369683"/>
                <a:gd name="connsiteY1" fmla="*/ 0 h 1686633"/>
                <a:gd name="connsiteX2" fmla="*/ 125240 w 369683"/>
                <a:gd name="connsiteY2" fmla="*/ 72428 h 1686633"/>
                <a:gd name="connsiteX3" fmla="*/ 170507 w 369683"/>
                <a:gd name="connsiteY3" fmla="*/ 208230 h 1686633"/>
                <a:gd name="connsiteX4" fmla="*/ 206721 w 369683"/>
                <a:gd name="connsiteY4" fmla="*/ 316871 h 1686633"/>
                <a:gd name="connsiteX5" fmla="*/ 251988 w 369683"/>
                <a:gd name="connsiteY5" fmla="*/ 389299 h 1686633"/>
                <a:gd name="connsiteX6" fmla="*/ 224828 w 369683"/>
                <a:gd name="connsiteY6" fmla="*/ 588475 h 1686633"/>
                <a:gd name="connsiteX7" fmla="*/ 76200 w 369683"/>
                <a:gd name="connsiteY7" fmla="*/ 306309 h 1686633"/>
                <a:gd name="connsiteX8" fmla="*/ 0 w 369683"/>
                <a:gd name="connsiteY8" fmla="*/ 534909 h 1686633"/>
                <a:gd name="connsiteX9" fmla="*/ 61865 w 369683"/>
                <a:gd name="connsiteY9" fmla="*/ 697117 h 1686633"/>
                <a:gd name="connsiteX10" fmla="*/ 61865 w 369683"/>
                <a:gd name="connsiteY10" fmla="*/ 796705 h 1686633"/>
                <a:gd name="connsiteX11" fmla="*/ 89026 w 369683"/>
                <a:gd name="connsiteY11" fmla="*/ 932507 h 1686633"/>
                <a:gd name="connsiteX12" fmla="*/ 98079 w 369683"/>
                <a:gd name="connsiteY12" fmla="*/ 1186004 h 1686633"/>
                <a:gd name="connsiteX13" fmla="*/ 84815 w 369683"/>
                <a:gd name="connsiteY13" fmla="*/ 1501655 h 1686633"/>
                <a:gd name="connsiteX14" fmla="*/ 76201 w 369683"/>
                <a:gd name="connsiteY14" fmla="*/ 1677909 h 1686633"/>
                <a:gd name="connsiteX15" fmla="*/ 152401 w 369683"/>
                <a:gd name="connsiteY15" fmla="*/ 1449309 h 1686633"/>
                <a:gd name="connsiteX16" fmla="*/ 228601 w 369683"/>
                <a:gd name="connsiteY16" fmla="*/ 1296909 h 1686633"/>
                <a:gd name="connsiteX17" fmla="*/ 233881 w 369683"/>
                <a:gd name="connsiteY17" fmla="*/ 1104523 h 1686633"/>
                <a:gd name="connsiteX18" fmla="*/ 197667 w 369683"/>
                <a:gd name="connsiteY18" fmla="*/ 941560 h 1686633"/>
                <a:gd name="connsiteX19" fmla="*/ 143347 w 369683"/>
                <a:gd name="connsiteY19" fmla="*/ 805759 h 1686633"/>
                <a:gd name="connsiteX20" fmla="*/ 288202 w 369683"/>
                <a:gd name="connsiteY20" fmla="*/ 787652 h 1686633"/>
                <a:gd name="connsiteX21" fmla="*/ 342523 w 369683"/>
                <a:gd name="connsiteY21" fmla="*/ 688063 h 1686633"/>
                <a:gd name="connsiteX22" fmla="*/ 369683 w 369683"/>
                <a:gd name="connsiteY22" fmla="*/ 534155 h 1686633"/>
                <a:gd name="connsiteX23" fmla="*/ 369683 w 369683"/>
                <a:gd name="connsiteY23" fmla="*/ 398353 h 1686633"/>
                <a:gd name="connsiteX24" fmla="*/ 369683 w 369683"/>
                <a:gd name="connsiteY24" fmla="*/ 398353 h 1686633"/>
                <a:gd name="connsiteX25" fmla="*/ 288202 w 369683"/>
                <a:gd name="connsiteY25" fmla="*/ 226337 h 1686633"/>
                <a:gd name="connsiteX26" fmla="*/ 288202 w 369683"/>
                <a:gd name="connsiteY26" fmla="*/ 144856 h 1686633"/>
                <a:gd name="connsiteX27" fmla="*/ 251988 w 369683"/>
                <a:gd name="connsiteY27" fmla="*/ 90535 h 1686633"/>
                <a:gd name="connsiteX28" fmla="*/ 242935 w 369683"/>
                <a:gd name="connsiteY28" fmla="*/ 0 h 1686633"/>
                <a:gd name="connsiteX0" fmla="*/ 242935 w 369683"/>
                <a:gd name="connsiteY0" fmla="*/ 0 h 1836093"/>
                <a:gd name="connsiteX1" fmla="*/ 125240 w 369683"/>
                <a:gd name="connsiteY1" fmla="*/ 0 h 1836093"/>
                <a:gd name="connsiteX2" fmla="*/ 125240 w 369683"/>
                <a:gd name="connsiteY2" fmla="*/ 72428 h 1836093"/>
                <a:gd name="connsiteX3" fmla="*/ 170507 w 369683"/>
                <a:gd name="connsiteY3" fmla="*/ 208230 h 1836093"/>
                <a:gd name="connsiteX4" fmla="*/ 206721 w 369683"/>
                <a:gd name="connsiteY4" fmla="*/ 316871 h 1836093"/>
                <a:gd name="connsiteX5" fmla="*/ 251988 w 369683"/>
                <a:gd name="connsiteY5" fmla="*/ 389299 h 1836093"/>
                <a:gd name="connsiteX6" fmla="*/ 224828 w 369683"/>
                <a:gd name="connsiteY6" fmla="*/ 588475 h 1836093"/>
                <a:gd name="connsiteX7" fmla="*/ 76200 w 369683"/>
                <a:gd name="connsiteY7" fmla="*/ 306309 h 1836093"/>
                <a:gd name="connsiteX8" fmla="*/ 0 w 369683"/>
                <a:gd name="connsiteY8" fmla="*/ 534909 h 1836093"/>
                <a:gd name="connsiteX9" fmla="*/ 61865 w 369683"/>
                <a:gd name="connsiteY9" fmla="*/ 697117 h 1836093"/>
                <a:gd name="connsiteX10" fmla="*/ 61865 w 369683"/>
                <a:gd name="connsiteY10" fmla="*/ 796705 h 1836093"/>
                <a:gd name="connsiteX11" fmla="*/ 89026 w 369683"/>
                <a:gd name="connsiteY11" fmla="*/ 932507 h 1836093"/>
                <a:gd name="connsiteX12" fmla="*/ 98079 w 369683"/>
                <a:gd name="connsiteY12" fmla="*/ 1186004 h 1836093"/>
                <a:gd name="connsiteX13" fmla="*/ 76201 w 369683"/>
                <a:gd name="connsiteY13" fmla="*/ 1754109 h 1836093"/>
                <a:gd name="connsiteX14" fmla="*/ 76201 w 369683"/>
                <a:gd name="connsiteY14" fmla="*/ 1677909 h 1836093"/>
                <a:gd name="connsiteX15" fmla="*/ 152401 w 369683"/>
                <a:gd name="connsiteY15" fmla="*/ 1449309 h 1836093"/>
                <a:gd name="connsiteX16" fmla="*/ 228601 w 369683"/>
                <a:gd name="connsiteY16" fmla="*/ 1296909 h 1836093"/>
                <a:gd name="connsiteX17" fmla="*/ 233881 w 369683"/>
                <a:gd name="connsiteY17" fmla="*/ 1104523 h 1836093"/>
                <a:gd name="connsiteX18" fmla="*/ 197667 w 369683"/>
                <a:gd name="connsiteY18" fmla="*/ 941560 h 1836093"/>
                <a:gd name="connsiteX19" fmla="*/ 143347 w 369683"/>
                <a:gd name="connsiteY19" fmla="*/ 805759 h 1836093"/>
                <a:gd name="connsiteX20" fmla="*/ 288202 w 369683"/>
                <a:gd name="connsiteY20" fmla="*/ 787652 h 1836093"/>
                <a:gd name="connsiteX21" fmla="*/ 342523 w 369683"/>
                <a:gd name="connsiteY21" fmla="*/ 688063 h 1836093"/>
                <a:gd name="connsiteX22" fmla="*/ 369683 w 369683"/>
                <a:gd name="connsiteY22" fmla="*/ 534155 h 1836093"/>
                <a:gd name="connsiteX23" fmla="*/ 369683 w 369683"/>
                <a:gd name="connsiteY23" fmla="*/ 398353 h 1836093"/>
                <a:gd name="connsiteX24" fmla="*/ 369683 w 369683"/>
                <a:gd name="connsiteY24" fmla="*/ 398353 h 1836093"/>
                <a:gd name="connsiteX25" fmla="*/ 288202 w 369683"/>
                <a:gd name="connsiteY25" fmla="*/ 226337 h 1836093"/>
                <a:gd name="connsiteX26" fmla="*/ 288202 w 369683"/>
                <a:gd name="connsiteY26" fmla="*/ 144856 h 1836093"/>
                <a:gd name="connsiteX27" fmla="*/ 251988 w 369683"/>
                <a:gd name="connsiteY27" fmla="*/ 90535 h 1836093"/>
                <a:gd name="connsiteX28" fmla="*/ 242935 w 369683"/>
                <a:gd name="connsiteY28" fmla="*/ 0 h 1836093"/>
                <a:gd name="connsiteX0" fmla="*/ 242935 w 369683"/>
                <a:gd name="connsiteY0" fmla="*/ 0 h 1792761"/>
                <a:gd name="connsiteX1" fmla="*/ 125240 w 369683"/>
                <a:gd name="connsiteY1" fmla="*/ 0 h 1792761"/>
                <a:gd name="connsiteX2" fmla="*/ 125240 w 369683"/>
                <a:gd name="connsiteY2" fmla="*/ 72428 h 1792761"/>
                <a:gd name="connsiteX3" fmla="*/ 170507 w 369683"/>
                <a:gd name="connsiteY3" fmla="*/ 208230 h 1792761"/>
                <a:gd name="connsiteX4" fmla="*/ 206721 w 369683"/>
                <a:gd name="connsiteY4" fmla="*/ 316871 h 1792761"/>
                <a:gd name="connsiteX5" fmla="*/ 251988 w 369683"/>
                <a:gd name="connsiteY5" fmla="*/ 389299 h 1792761"/>
                <a:gd name="connsiteX6" fmla="*/ 224828 w 369683"/>
                <a:gd name="connsiteY6" fmla="*/ 588475 h 1792761"/>
                <a:gd name="connsiteX7" fmla="*/ 76200 w 369683"/>
                <a:gd name="connsiteY7" fmla="*/ 306309 h 1792761"/>
                <a:gd name="connsiteX8" fmla="*/ 0 w 369683"/>
                <a:gd name="connsiteY8" fmla="*/ 534909 h 1792761"/>
                <a:gd name="connsiteX9" fmla="*/ 61865 w 369683"/>
                <a:gd name="connsiteY9" fmla="*/ 697117 h 1792761"/>
                <a:gd name="connsiteX10" fmla="*/ 61865 w 369683"/>
                <a:gd name="connsiteY10" fmla="*/ 796705 h 1792761"/>
                <a:gd name="connsiteX11" fmla="*/ 89026 w 369683"/>
                <a:gd name="connsiteY11" fmla="*/ 932507 h 1792761"/>
                <a:gd name="connsiteX12" fmla="*/ 98079 w 369683"/>
                <a:gd name="connsiteY12" fmla="*/ 1186004 h 1792761"/>
                <a:gd name="connsiteX13" fmla="*/ 88791 w 369683"/>
                <a:gd name="connsiteY13" fmla="*/ 1445996 h 1792761"/>
                <a:gd name="connsiteX14" fmla="*/ 76201 w 369683"/>
                <a:gd name="connsiteY14" fmla="*/ 1754109 h 1792761"/>
                <a:gd name="connsiteX15" fmla="*/ 76201 w 369683"/>
                <a:gd name="connsiteY15" fmla="*/ 1677909 h 1792761"/>
                <a:gd name="connsiteX16" fmla="*/ 152401 w 369683"/>
                <a:gd name="connsiteY16" fmla="*/ 1449309 h 1792761"/>
                <a:gd name="connsiteX17" fmla="*/ 228601 w 369683"/>
                <a:gd name="connsiteY17" fmla="*/ 1296909 h 1792761"/>
                <a:gd name="connsiteX18" fmla="*/ 233881 w 369683"/>
                <a:gd name="connsiteY18" fmla="*/ 1104523 h 1792761"/>
                <a:gd name="connsiteX19" fmla="*/ 197667 w 369683"/>
                <a:gd name="connsiteY19" fmla="*/ 941560 h 1792761"/>
                <a:gd name="connsiteX20" fmla="*/ 143347 w 369683"/>
                <a:gd name="connsiteY20" fmla="*/ 805759 h 1792761"/>
                <a:gd name="connsiteX21" fmla="*/ 288202 w 369683"/>
                <a:gd name="connsiteY21" fmla="*/ 787652 h 1792761"/>
                <a:gd name="connsiteX22" fmla="*/ 342523 w 369683"/>
                <a:gd name="connsiteY22" fmla="*/ 688063 h 1792761"/>
                <a:gd name="connsiteX23" fmla="*/ 369683 w 369683"/>
                <a:gd name="connsiteY23" fmla="*/ 534155 h 1792761"/>
                <a:gd name="connsiteX24" fmla="*/ 369683 w 369683"/>
                <a:gd name="connsiteY24" fmla="*/ 398353 h 1792761"/>
                <a:gd name="connsiteX25" fmla="*/ 369683 w 369683"/>
                <a:gd name="connsiteY25" fmla="*/ 398353 h 1792761"/>
                <a:gd name="connsiteX26" fmla="*/ 288202 w 369683"/>
                <a:gd name="connsiteY26" fmla="*/ 226337 h 1792761"/>
                <a:gd name="connsiteX27" fmla="*/ 288202 w 369683"/>
                <a:gd name="connsiteY27" fmla="*/ 144856 h 1792761"/>
                <a:gd name="connsiteX28" fmla="*/ 251988 w 369683"/>
                <a:gd name="connsiteY28" fmla="*/ 90535 h 1792761"/>
                <a:gd name="connsiteX29" fmla="*/ 242935 w 369683"/>
                <a:gd name="connsiteY29" fmla="*/ 0 h 1792761"/>
                <a:gd name="connsiteX0" fmla="*/ 246580 w 373328"/>
                <a:gd name="connsiteY0" fmla="*/ 0 h 1792209"/>
                <a:gd name="connsiteX1" fmla="*/ 128885 w 373328"/>
                <a:gd name="connsiteY1" fmla="*/ 0 h 1792209"/>
                <a:gd name="connsiteX2" fmla="*/ 128885 w 373328"/>
                <a:gd name="connsiteY2" fmla="*/ 72428 h 1792209"/>
                <a:gd name="connsiteX3" fmla="*/ 174152 w 373328"/>
                <a:gd name="connsiteY3" fmla="*/ 208230 h 1792209"/>
                <a:gd name="connsiteX4" fmla="*/ 210366 w 373328"/>
                <a:gd name="connsiteY4" fmla="*/ 316871 h 1792209"/>
                <a:gd name="connsiteX5" fmla="*/ 255633 w 373328"/>
                <a:gd name="connsiteY5" fmla="*/ 389299 h 1792209"/>
                <a:gd name="connsiteX6" fmla="*/ 228473 w 373328"/>
                <a:gd name="connsiteY6" fmla="*/ 588475 h 1792209"/>
                <a:gd name="connsiteX7" fmla="*/ 79845 w 373328"/>
                <a:gd name="connsiteY7" fmla="*/ 306309 h 1792209"/>
                <a:gd name="connsiteX8" fmla="*/ 3645 w 373328"/>
                <a:gd name="connsiteY8" fmla="*/ 534909 h 1792209"/>
                <a:gd name="connsiteX9" fmla="*/ 65510 w 373328"/>
                <a:gd name="connsiteY9" fmla="*/ 697117 h 1792209"/>
                <a:gd name="connsiteX10" fmla="*/ 65510 w 373328"/>
                <a:gd name="connsiteY10" fmla="*/ 796705 h 1792209"/>
                <a:gd name="connsiteX11" fmla="*/ 92671 w 373328"/>
                <a:gd name="connsiteY11" fmla="*/ 932507 h 1792209"/>
                <a:gd name="connsiteX12" fmla="*/ 101724 w 373328"/>
                <a:gd name="connsiteY12" fmla="*/ 1186004 h 1792209"/>
                <a:gd name="connsiteX13" fmla="*/ 3646 w 373328"/>
                <a:gd name="connsiteY13" fmla="*/ 1449309 h 1792209"/>
                <a:gd name="connsiteX14" fmla="*/ 79846 w 373328"/>
                <a:gd name="connsiteY14" fmla="*/ 1754109 h 1792209"/>
                <a:gd name="connsiteX15" fmla="*/ 79846 w 373328"/>
                <a:gd name="connsiteY15" fmla="*/ 1677909 h 1792209"/>
                <a:gd name="connsiteX16" fmla="*/ 156046 w 373328"/>
                <a:gd name="connsiteY16" fmla="*/ 1449309 h 1792209"/>
                <a:gd name="connsiteX17" fmla="*/ 232246 w 373328"/>
                <a:gd name="connsiteY17" fmla="*/ 1296909 h 1792209"/>
                <a:gd name="connsiteX18" fmla="*/ 237526 w 373328"/>
                <a:gd name="connsiteY18" fmla="*/ 1104523 h 1792209"/>
                <a:gd name="connsiteX19" fmla="*/ 201312 w 373328"/>
                <a:gd name="connsiteY19" fmla="*/ 941560 h 1792209"/>
                <a:gd name="connsiteX20" fmla="*/ 146992 w 373328"/>
                <a:gd name="connsiteY20" fmla="*/ 805759 h 1792209"/>
                <a:gd name="connsiteX21" fmla="*/ 291847 w 373328"/>
                <a:gd name="connsiteY21" fmla="*/ 787652 h 1792209"/>
                <a:gd name="connsiteX22" fmla="*/ 346168 w 373328"/>
                <a:gd name="connsiteY22" fmla="*/ 688063 h 1792209"/>
                <a:gd name="connsiteX23" fmla="*/ 373328 w 373328"/>
                <a:gd name="connsiteY23" fmla="*/ 534155 h 1792209"/>
                <a:gd name="connsiteX24" fmla="*/ 373328 w 373328"/>
                <a:gd name="connsiteY24" fmla="*/ 398353 h 1792209"/>
                <a:gd name="connsiteX25" fmla="*/ 373328 w 373328"/>
                <a:gd name="connsiteY25" fmla="*/ 398353 h 1792209"/>
                <a:gd name="connsiteX26" fmla="*/ 291847 w 373328"/>
                <a:gd name="connsiteY26" fmla="*/ 226337 h 1792209"/>
                <a:gd name="connsiteX27" fmla="*/ 291847 w 373328"/>
                <a:gd name="connsiteY27" fmla="*/ 144856 h 1792209"/>
                <a:gd name="connsiteX28" fmla="*/ 255633 w 373328"/>
                <a:gd name="connsiteY28" fmla="*/ 90535 h 1792209"/>
                <a:gd name="connsiteX29" fmla="*/ 246580 w 373328"/>
                <a:gd name="connsiteY29" fmla="*/ 0 h 1792209"/>
                <a:gd name="connsiteX0" fmla="*/ 253096 w 379844"/>
                <a:gd name="connsiteY0" fmla="*/ 0 h 1764269"/>
                <a:gd name="connsiteX1" fmla="*/ 135401 w 379844"/>
                <a:gd name="connsiteY1" fmla="*/ 0 h 1764269"/>
                <a:gd name="connsiteX2" fmla="*/ 135401 w 379844"/>
                <a:gd name="connsiteY2" fmla="*/ 72428 h 1764269"/>
                <a:gd name="connsiteX3" fmla="*/ 180668 w 379844"/>
                <a:gd name="connsiteY3" fmla="*/ 208230 h 1764269"/>
                <a:gd name="connsiteX4" fmla="*/ 216882 w 379844"/>
                <a:gd name="connsiteY4" fmla="*/ 316871 h 1764269"/>
                <a:gd name="connsiteX5" fmla="*/ 262149 w 379844"/>
                <a:gd name="connsiteY5" fmla="*/ 389299 h 1764269"/>
                <a:gd name="connsiteX6" fmla="*/ 234989 w 379844"/>
                <a:gd name="connsiteY6" fmla="*/ 588475 h 1764269"/>
                <a:gd name="connsiteX7" fmla="*/ 86361 w 379844"/>
                <a:gd name="connsiteY7" fmla="*/ 306309 h 1764269"/>
                <a:gd name="connsiteX8" fmla="*/ 10161 w 379844"/>
                <a:gd name="connsiteY8" fmla="*/ 534909 h 1764269"/>
                <a:gd name="connsiteX9" fmla="*/ 72026 w 379844"/>
                <a:gd name="connsiteY9" fmla="*/ 697117 h 1764269"/>
                <a:gd name="connsiteX10" fmla="*/ 72026 w 379844"/>
                <a:gd name="connsiteY10" fmla="*/ 796705 h 1764269"/>
                <a:gd name="connsiteX11" fmla="*/ 99187 w 379844"/>
                <a:gd name="connsiteY11" fmla="*/ 932507 h 1764269"/>
                <a:gd name="connsiteX12" fmla="*/ 108240 w 379844"/>
                <a:gd name="connsiteY12" fmla="*/ 1186004 h 1764269"/>
                <a:gd name="connsiteX13" fmla="*/ 10162 w 379844"/>
                <a:gd name="connsiteY13" fmla="*/ 1449309 h 1764269"/>
                <a:gd name="connsiteX14" fmla="*/ 47268 w 379844"/>
                <a:gd name="connsiteY14" fmla="*/ 1616949 h 1764269"/>
                <a:gd name="connsiteX15" fmla="*/ 86362 w 379844"/>
                <a:gd name="connsiteY15" fmla="*/ 1754109 h 1764269"/>
                <a:gd name="connsiteX16" fmla="*/ 86362 w 379844"/>
                <a:gd name="connsiteY16" fmla="*/ 1677909 h 1764269"/>
                <a:gd name="connsiteX17" fmla="*/ 162562 w 379844"/>
                <a:gd name="connsiteY17" fmla="*/ 1449309 h 1764269"/>
                <a:gd name="connsiteX18" fmla="*/ 238762 w 379844"/>
                <a:gd name="connsiteY18" fmla="*/ 1296909 h 1764269"/>
                <a:gd name="connsiteX19" fmla="*/ 244042 w 379844"/>
                <a:gd name="connsiteY19" fmla="*/ 1104523 h 1764269"/>
                <a:gd name="connsiteX20" fmla="*/ 207828 w 379844"/>
                <a:gd name="connsiteY20" fmla="*/ 941560 h 1764269"/>
                <a:gd name="connsiteX21" fmla="*/ 153508 w 379844"/>
                <a:gd name="connsiteY21" fmla="*/ 805759 h 1764269"/>
                <a:gd name="connsiteX22" fmla="*/ 298363 w 379844"/>
                <a:gd name="connsiteY22" fmla="*/ 787652 h 1764269"/>
                <a:gd name="connsiteX23" fmla="*/ 352684 w 379844"/>
                <a:gd name="connsiteY23" fmla="*/ 688063 h 1764269"/>
                <a:gd name="connsiteX24" fmla="*/ 379844 w 379844"/>
                <a:gd name="connsiteY24" fmla="*/ 534155 h 1764269"/>
                <a:gd name="connsiteX25" fmla="*/ 379844 w 379844"/>
                <a:gd name="connsiteY25" fmla="*/ 398353 h 1764269"/>
                <a:gd name="connsiteX26" fmla="*/ 379844 w 379844"/>
                <a:gd name="connsiteY26" fmla="*/ 398353 h 1764269"/>
                <a:gd name="connsiteX27" fmla="*/ 298363 w 379844"/>
                <a:gd name="connsiteY27" fmla="*/ 226337 h 1764269"/>
                <a:gd name="connsiteX28" fmla="*/ 298363 w 379844"/>
                <a:gd name="connsiteY28" fmla="*/ 144856 h 1764269"/>
                <a:gd name="connsiteX29" fmla="*/ 262149 w 379844"/>
                <a:gd name="connsiteY29" fmla="*/ 90535 h 1764269"/>
                <a:gd name="connsiteX30" fmla="*/ 253096 w 379844"/>
                <a:gd name="connsiteY30" fmla="*/ 0 h 1764269"/>
                <a:gd name="connsiteX0" fmla="*/ 255634 w 382382"/>
                <a:gd name="connsiteY0" fmla="*/ 0 h 1804909"/>
                <a:gd name="connsiteX1" fmla="*/ 137939 w 382382"/>
                <a:gd name="connsiteY1" fmla="*/ 0 h 1804909"/>
                <a:gd name="connsiteX2" fmla="*/ 137939 w 382382"/>
                <a:gd name="connsiteY2" fmla="*/ 72428 h 1804909"/>
                <a:gd name="connsiteX3" fmla="*/ 183206 w 382382"/>
                <a:gd name="connsiteY3" fmla="*/ 208230 h 1804909"/>
                <a:gd name="connsiteX4" fmla="*/ 219420 w 382382"/>
                <a:gd name="connsiteY4" fmla="*/ 316871 h 1804909"/>
                <a:gd name="connsiteX5" fmla="*/ 264687 w 382382"/>
                <a:gd name="connsiteY5" fmla="*/ 389299 h 1804909"/>
                <a:gd name="connsiteX6" fmla="*/ 237527 w 382382"/>
                <a:gd name="connsiteY6" fmla="*/ 588475 h 1804909"/>
                <a:gd name="connsiteX7" fmla="*/ 88899 w 382382"/>
                <a:gd name="connsiteY7" fmla="*/ 306309 h 1804909"/>
                <a:gd name="connsiteX8" fmla="*/ 12699 w 382382"/>
                <a:gd name="connsiteY8" fmla="*/ 534909 h 1804909"/>
                <a:gd name="connsiteX9" fmla="*/ 74564 w 382382"/>
                <a:gd name="connsiteY9" fmla="*/ 697117 h 1804909"/>
                <a:gd name="connsiteX10" fmla="*/ 74564 w 382382"/>
                <a:gd name="connsiteY10" fmla="*/ 796705 h 1804909"/>
                <a:gd name="connsiteX11" fmla="*/ 101725 w 382382"/>
                <a:gd name="connsiteY11" fmla="*/ 932507 h 1804909"/>
                <a:gd name="connsiteX12" fmla="*/ 110778 w 382382"/>
                <a:gd name="connsiteY12" fmla="*/ 1186004 h 1804909"/>
                <a:gd name="connsiteX13" fmla="*/ 12700 w 382382"/>
                <a:gd name="connsiteY13" fmla="*/ 1449309 h 1804909"/>
                <a:gd name="connsiteX14" fmla="*/ 12700 w 382382"/>
                <a:gd name="connsiteY14" fmla="*/ 1754109 h 1804909"/>
                <a:gd name="connsiteX15" fmla="*/ 88900 w 382382"/>
                <a:gd name="connsiteY15" fmla="*/ 1754109 h 1804909"/>
                <a:gd name="connsiteX16" fmla="*/ 88900 w 382382"/>
                <a:gd name="connsiteY16" fmla="*/ 1677909 h 1804909"/>
                <a:gd name="connsiteX17" fmla="*/ 165100 w 382382"/>
                <a:gd name="connsiteY17" fmla="*/ 1449309 h 1804909"/>
                <a:gd name="connsiteX18" fmla="*/ 241300 w 382382"/>
                <a:gd name="connsiteY18" fmla="*/ 1296909 h 1804909"/>
                <a:gd name="connsiteX19" fmla="*/ 246580 w 382382"/>
                <a:gd name="connsiteY19" fmla="*/ 1104523 h 1804909"/>
                <a:gd name="connsiteX20" fmla="*/ 210366 w 382382"/>
                <a:gd name="connsiteY20" fmla="*/ 941560 h 1804909"/>
                <a:gd name="connsiteX21" fmla="*/ 156046 w 382382"/>
                <a:gd name="connsiteY21" fmla="*/ 805759 h 1804909"/>
                <a:gd name="connsiteX22" fmla="*/ 300901 w 382382"/>
                <a:gd name="connsiteY22" fmla="*/ 787652 h 1804909"/>
                <a:gd name="connsiteX23" fmla="*/ 355222 w 382382"/>
                <a:gd name="connsiteY23" fmla="*/ 688063 h 1804909"/>
                <a:gd name="connsiteX24" fmla="*/ 382382 w 382382"/>
                <a:gd name="connsiteY24" fmla="*/ 534155 h 1804909"/>
                <a:gd name="connsiteX25" fmla="*/ 382382 w 382382"/>
                <a:gd name="connsiteY25" fmla="*/ 398353 h 1804909"/>
                <a:gd name="connsiteX26" fmla="*/ 382382 w 382382"/>
                <a:gd name="connsiteY26" fmla="*/ 398353 h 1804909"/>
                <a:gd name="connsiteX27" fmla="*/ 300901 w 382382"/>
                <a:gd name="connsiteY27" fmla="*/ 226337 h 1804909"/>
                <a:gd name="connsiteX28" fmla="*/ 300901 w 382382"/>
                <a:gd name="connsiteY28" fmla="*/ 144856 h 1804909"/>
                <a:gd name="connsiteX29" fmla="*/ 264687 w 382382"/>
                <a:gd name="connsiteY29" fmla="*/ 90535 h 1804909"/>
                <a:gd name="connsiteX30" fmla="*/ 255634 w 382382"/>
                <a:gd name="connsiteY30" fmla="*/ 0 h 180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2382" h="1804909">
                  <a:moveTo>
                    <a:pt x="255634" y="0"/>
                  </a:moveTo>
                  <a:lnTo>
                    <a:pt x="137939" y="0"/>
                  </a:lnTo>
                  <a:lnTo>
                    <a:pt x="137939" y="72428"/>
                  </a:lnTo>
                  <a:lnTo>
                    <a:pt x="183206" y="208230"/>
                  </a:lnTo>
                  <a:lnTo>
                    <a:pt x="219420" y="316871"/>
                  </a:lnTo>
                  <a:lnTo>
                    <a:pt x="264687" y="389299"/>
                  </a:lnTo>
                  <a:lnTo>
                    <a:pt x="237527" y="588475"/>
                  </a:lnTo>
                  <a:lnTo>
                    <a:pt x="88899" y="306309"/>
                  </a:lnTo>
                  <a:lnTo>
                    <a:pt x="12699" y="534909"/>
                  </a:lnTo>
                  <a:lnTo>
                    <a:pt x="74564" y="697117"/>
                  </a:lnTo>
                  <a:lnTo>
                    <a:pt x="74564" y="796705"/>
                  </a:lnTo>
                  <a:lnTo>
                    <a:pt x="101725" y="932507"/>
                  </a:lnTo>
                  <a:lnTo>
                    <a:pt x="110778" y="1186004"/>
                  </a:lnTo>
                  <a:cubicBezTo>
                    <a:pt x="110739" y="1271585"/>
                    <a:pt x="16346" y="1354625"/>
                    <a:pt x="12700" y="1449309"/>
                  </a:cubicBezTo>
                  <a:cubicBezTo>
                    <a:pt x="2538" y="1521133"/>
                    <a:pt x="0" y="1703309"/>
                    <a:pt x="12700" y="1754109"/>
                  </a:cubicBezTo>
                  <a:cubicBezTo>
                    <a:pt x="25400" y="1804909"/>
                    <a:pt x="76200" y="1766809"/>
                    <a:pt x="88900" y="1754109"/>
                  </a:cubicBezTo>
                  <a:cubicBezTo>
                    <a:pt x="101600" y="1741409"/>
                    <a:pt x="76200" y="1728709"/>
                    <a:pt x="88900" y="1677909"/>
                  </a:cubicBezTo>
                  <a:cubicBezTo>
                    <a:pt x="101600" y="1627109"/>
                    <a:pt x="139700" y="1512809"/>
                    <a:pt x="165100" y="1449309"/>
                  </a:cubicBezTo>
                  <a:cubicBezTo>
                    <a:pt x="190500" y="1385809"/>
                    <a:pt x="229045" y="1320691"/>
                    <a:pt x="241300" y="1296909"/>
                  </a:cubicBezTo>
                  <a:lnTo>
                    <a:pt x="246580" y="1104523"/>
                  </a:lnTo>
                  <a:lnTo>
                    <a:pt x="210366" y="941560"/>
                  </a:lnTo>
                  <a:lnTo>
                    <a:pt x="156046" y="805759"/>
                  </a:lnTo>
                  <a:lnTo>
                    <a:pt x="300901" y="787652"/>
                  </a:lnTo>
                  <a:lnTo>
                    <a:pt x="355222" y="688063"/>
                  </a:lnTo>
                  <a:lnTo>
                    <a:pt x="382382" y="534155"/>
                  </a:lnTo>
                  <a:lnTo>
                    <a:pt x="382382" y="398353"/>
                  </a:lnTo>
                  <a:lnTo>
                    <a:pt x="382382" y="398353"/>
                  </a:lnTo>
                  <a:lnTo>
                    <a:pt x="300901" y="226337"/>
                  </a:lnTo>
                  <a:lnTo>
                    <a:pt x="300901" y="144856"/>
                  </a:lnTo>
                  <a:lnTo>
                    <a:pt x="264687" y="90535"/>
                  </a:lnTo>
                  <a:lnTo>
                    <a:pt x="255634"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TextBox 44"/>
          <p:cNvSpPr txBox="1"/>
          <p:nvPr/>
        </p:nvSpPr>
        <p:spPr>
          <a:xfrm>
            <a:off x="0" y="762000"/>
            <a:ext cx="3429000" cy="5970865"/>
          </a:xfrm>
          <a:prstGeom prst="rect">
            <a:avLst/>
          </a:prstGeom>
          <a:solidFill>
            <a:srgbClr val="10D1D6"/>
          </a:solidFill>
        </p:spPr>
        <p:txBody>
          <a:bodyPr wrap="square" rtlCol="0">
            <a:spAutoFit/>
          </a:bodyPr>
          <a:lstStyle/>
          <a:p>
            <a:pPr algn="ctr">
              <a:lnSpc>
                <a:spcPts val="3000"/>
              </a:lnSpc>
              <a:spcAft>
                <a:spcPts val="600"/>
              </a:spcAft>
            </a:pPr>
            <a:r>
              <a:rPr lang="en-US" sz="3200" b="1" dirty="0" smtClean="0">
                <a:solidFill>
                  <a:srgbClr val="FF0000"/>
                </a:solidFill>
                <a:effectLst>
                  <a:outerShdw blurRad="50800" dist="50800" dir="5400000" algn="ctr" rotWithShape="0">
                    <a:schemeClr val="tx1"/>
                  </a:outerShdw>
                </a:effectLst>
              </a:rPr>
              <a:t>Pacific Border Section</a:t>
            </a:r>
          </a:p>
          <a:p>
            <a:pPr marL="176213" indent="-176213">
              <a:spcBef>
                <a:spcPts val="600"/>
              </a:spcBef>
              <a:buFont typeface="Arial" pitchFamily="34" charset="0"/>
              <a:buChar char="•"/>
            </a:pPr>
            <a:r>
              <a:rPr lang="en-US" sz="2600" dirty="0" smtClean="0"/>
              <a:t>Area is a direct result of pre-historic tectonic forces ramming island-arcs &amp; exotic terranes into western N.A.</a:t>
            </a:r>
          </a:p>
          <a:p>
            <a:pPr marL="176213" indent="-176213">
              <a:spcBef>
                <a:spcPts val="600"/>
              </a:spcBef>
              <a:buFont typeface="Arial" pitchFamily="34" charset="0"/>
              <a:buChar char="•"/>
            </a:pPr>
            <a:r>
              <a:rPr lang="en-US" sz="2600" dirty="0" smtClean="0"/>
              <a:t>Results in two distinct types of topography: lowlands and Mtn. ranges. </a:t>
            </a:r>
          </a:p>
          <a:p>
            <a:pPr marL="176213" indent="-176213">
              <a:spcBef>
                <a:spcPts val="600"/>
              </a:spcBef>
              <a:buFont typeface="Arial" pitchFamily="34" charset="0"/>
              <a:buChar char="•"/>
            </a:pPr>
            <a:r>
              <a:rPr lang="en-US" sz="2600" dirty="0" smtClean="0"/>
              <a:t>The lowlands are a trough on the eastside of the Mtn. ranges</a:t>
            </a:r>
            <a:endParaRPr lang="en-US" sz="2800" b="1" dirty="0">
              <a:solidFill>
                <a:schemeClr val="bg1"/>
              </a:solidFill>
            </a:endParaRPr>
          </a:p>
        </p:txBody>
      </p:sp>
      <p:sp>
        <p:nvSpPr>
          <p:cNvPr id="48" name="TextBox 47"/>
          <p:cNvSpPr txBox="1"/>
          <p:nvPr/>
        </p:nvSpPr>
        <p:spPr>
          <a:xfrm>
            <a:off x="5559552" y="762000"/>
            <a:ext cx="3584448" cy="873957"/>
          </a:xfrm>
          <a:prstGeom prst="rect">
            <a:avLst/>
          </a:prstGeom>
          <a:solidFill>
            <a:srgbClr val="10D1D6"/>
          </a:solidFill>
        </p:spPr>
        <p:txBody>
          <a:bodyPr wrap="square" rtlCol="0">
            <a:spAutoFit/>
          </a:bodyPr>
          <a:lstStyle/>
          <a:p>
            <a:pPr algn="ctr">
              <a:lnSpc>
                <a:spcPts val="3000"/>
              </a:lnSpc>
              <a:spcAft>
                <a:spcPts val="600"/>
              </a:spcAft>
            </a:pPr>
            <a:r>
              <a:rPr lang="en-US" sz="3200" b="1" dirty="0" smtClean="0">
                <a:solidFill>
                  <a:srgbClr val="7030A0"/>
                </a:solidFill>
                <a:effectLst>
                  <a:outerShdw blurRad="38100" dist="38100" dir="2700000" algn="tl">
                    <a:schemeClr val="tx1"/>
                  </a:outerShdw>
                </a:effectLst>
              </a:rPr>
              <a:t>Cascade-Sierra Section</a:t>
            </a:r>
            <a:endParaRPr lang="en-US" sz="1000" b="1" dirty="0" smtClean="0">
              <a:solidFill>
                <a:srgbClr val="FF0000"/>
              </a:solidFill>
              <a:effectLst>
                <a:outerShdw blurRad="50800" dist="50800" dir="5400000" algn="ctr" rotWithShape="0">
                  <a:schemeClr val="tx1"/>
                </a:outerShdw>
              </a:effectLst>
            </a:endParaRPr>
          </a:p>
        </p:txBody>
      </p:sp>
      <p:sp>
        <p:nvSpPr>
          <p:cNvPr id="70" name="Freeform 69"/>
          <p:cNvSpPr/>
          <p:nvPr/>
        </p:nvSpPr>
        <p:spPr>
          <a:xfrm>
            <a:off x="2895601" y="1371600"/>
            <a:ext cx="1410586" cy="318977"/>
          </a:xfrm>
          <a:custGeom>
            <a:avLst/>
            <a:gdLst>
              <a:gd name="connsiteX0" fmla="*/ 0 w 861237"/>
              <a:gd name="connsiteY0" fmla="*/ 0 h 584791"/>
              <a:gd name="connsiteX1" fmla="*/ 478465 w 861237"/>
              <a:gd name="connsiteY1" fmla="*/ 74428 h 584791"/>
              <a:gd name="connsiteX2" fmla="*/ 861237 w 861237"/>
              <a:gd name="connsiteY2" fmla="*/ 584791 h 584791"/>
            </a:gdLst>
            <a:ahLst/>
            <a:cxnLst>
              <a:cxn ang="0">
                <a:pos x="connsiteX0" y="connsiteY0"/>
              </a:cxn>
              <a:cxn ang="0">
                <a:pos x="connsiteX1" y="connsiteY1"/>
              </a:cxn>
              <a:cxn ang="0">
                <a:pos x="connsiteX2" y="connsiteY2"/>
              </a:cxn>
            </a:cxnLst>
            <a:rect l="l" t="t" r="r" b="b"/>
            <a:pathLst>
              <a:path w="861237" h="584791">
                <a:moveTo>
                  <a:pt x="0" y="0"/>
                </a:moveTo>
                <a:lnTo>
                  <a:pt x="478465" y="74428"/>
                </a:lnTo>
                <a:lnTo>
                  <a:pt x="861237" y="584791"/>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4" name="TextBox 73"/>
          <p:cNvSpPr txBox="1"/>
          <p:nvPr/>
        </p:nvSpPr>
        <p:spPr>
          <a:xfrm>
            <a:off x="5559552" y="1600200"/>
            <a:ext cx="3584448" cy="5570756"/>
          </a:xfrm>
          <a:prstGeom prst="rect">
            <a:avLst/>
          </a:prstGeom>
          <a:solidFill>
            <a:srgbClr val="10D1D6"/>
          </a:solidFill>
        </p:spPr>
        <p:txBody>
          <a:bodyPr wrap="square" rtlCol="0">
            <a:spAutoFit/>
          </a:bodyPr>
          <a:lstStyle/>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2600" dirty="0" smtClean="0"/>
          </a:p>
        </p:txBody>
      </p:sp>
      <p:sp>
        <p:nvSpPr>
          <p:cNvPr id="72" name="Freeform 71"/>
          <p:cNvSpPr/>
          <p:nvPr/>
        </p:nvSpPr>
        <p:spPr>
          <a:xfrm>
            <a:off x="4933507" y="1201479"/>
            <a:ext cx="1095153" cy="457200"/>
          </a:xfrm>
          <a:custGeom>
            <a:avLst/>
            <a:gdLst>
              <a:gd name="connsiteX0" fmla="*/ 1095153 w 1095153"/>
              <a:gd name="connsiteY0" fmla="*/ 0 h 457200"/>
              <a:gd name="connsiteX1" fmla="*/ 786809 w 1095153"/>
              <a:gd name="connsiteY1" fmla="*/ 457200 h 457200"/>
              <a:gd name="connsiteX2" fmla="*/ 0 w 1095153"/>
              <a:gd name="connsiteY2" fmla="*/ 446568 h 457200"/>
            </a:gdLst>
            <a:ahLst/>
            <a:cxnLst>
              <a:cxn ang="0">
                <a:pos x="connsiteX0" y="connsiteY0"/>
              </a:cxn>
              <a:cxn ang="0">
                <a:pos x="connsiteX1" y="connsiteY1"/>
              </a:cxn>
              <a:cxn ang="0">
                <a:pos x="connsiteX2" y="connsiteY2"/>
              </a:cxn>
            </a:cxnLst>
            <a:rect l="l" t="t" r="r" b="b"/>
            <a:pathLst>
              <a:path w="1095153" h="457200">
                <a:moveTo>
                  <a:pt x="1095153" y="0"/>
                </a:moveTo>
                <a:lnTo>
                  <a:pt x="786809" y="457200"/>
                </a:lnTo>
                <a:lnTo>
                  <a:pt x="0" y="446568"/>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7" name="TextBox 76"/>
          <p:cNvSpPr txBox="1"/>
          <p:nvPr/>
        </p:nvSpPr>
        <p:spPr>
          <a:xfrm>
            <a:off x="685800" y="1536174"/>
            <a:ext cx="7772400" cy="1569660"/>
          </a:xfrm>
          <a:prstGeom prst="rect">
            <a:avLst/>
          </a:prstGeom>
          <a:solidFill>
            <a:srgbClr val="FFFF00"/>
          </a:solidFill>
          <a:ln>
            <a:solidFill>
              <a:schemeClr val="tx1"/>
            </a:solidFill>
          </a:ln>
        </p:spPr>
        <p:txBody>
          <a:bodyPr wrap="square" rtlCol="0">
            <a:spAutoFit/>
          </a:bodyPr>
          <a:lstStyle/>
          <a:p>
            <a:pPr algn="ctr"/>
            <a:r>
              <a:rPr lang="en-US" sz="4800" dirty="0" smtClean="0">
                <a:ln w="0">
                  <a:solidFill>
                    <a:sysClr val="windowText" lastClr="000000"/>
                  </a:solidFill>
                </a:ln>
              </a:rPr>
              <a:t>Let’s look at only the </a:t>
            </a:r>
          </a:p>
          <a:p>
            <a:pPr algn="ctr"/>
            <a:r>
              <a:rPr lang="en-US" sz="4800" dirty="0" smtClean="0">
                <a:ln w="0">
                  <a:solidFill>
                    <a:sysClr val="windowText" lastClr="000000"/>
                  </a:solidFill>
                </a:ln>
              </a:rPr>
              <a:t>Pacific Border Section first</a:t>
            </a:r>
            <a:endParaRPr lang="en-US" sz="4800" dirty="0">
              <a:ln w="0">
                <a:solidFill>
                  <a:sysClr val="windowText" lastClr="000000"/>
                </a:solidFill>
              </a:ln>
            </a:endParaRPr>
          </a:p>
        </p:txBody>
      </p:sp>
      <p:pic>
        <p:nvPicPr>
          <p:cNvPr id="73" name="Picture 4" descr="https://www.nps.gov/common/uploads/photogallery/nri/park/geology/49453EC7-1DD8-B71B-0B20690E8186BDDA/49453EC7-1DD8-B71B-0B20690E8186BDDA-large.jpg"/>
          <p:cNvPicPr>
            <a:picLocks noChangeAspect="1" noChangeArrowheads="1"/>
          </p:cNvPicPr>
          <p:nvPr/>
        </p:nvPicPr>
        <p:blipFill>
          <a:blip r:embed="rId4" cstate="print"/>
          <a:srcRect/>
          <a:stretch>
            <a:fillRect/>
          </a:stretch>
        </p:blipFill>
        <p:spPr bwMode="auto">
          <a:xfrm>
            <a:off x="1923098" y="0"/>
            <a:ext cx="5297805"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wipe(left)">
                                      <p:cBhvr>
                                        <p:cTn id="7" dur="500"/>
                                        <p:tgtEl>
                                          <p:spTgt spid="4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1000"/>
                                        <p:tgtEl>
                                          <p:spTgt spid="70"/>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48">
                                            <p:txEl>
                                              <p:pRg st="0" end="0"/>
                                            </p:txEl>
                                          </p:spTgt>
                                        </p:tgtEl>
                                        <p:attrNameLst>
                                          <p:attrName>style.visibility</p:attrName>
                                        </p:attrNameLst>
                                      </p:cBhvr>
                                      <p:to>
                                        <p:strVal val="visible"/>
                                      </p:to>
                                    </p:set>
                                    <p:animEffect transition="in" filter="wipe(left)">
                                      <p:cBhvr>
                                        <p:cTn id="15" dur="500"/>
                                        <p:tgtEl>
                                          <p:spTgt spid="48">
                                            <p:txEl>
                                              <p:pRg st="0" end="0"/>
                                            </p:txEl>
                                          </p:spTgt>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wipe(left)">
                                      <p:cBhvr>
                                        <p:cTn id="19" dur="500"/>
                                        <p:tgtEl>
                                          <p:spTgt spid="7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5">
                                            <p:txEl>
                                              <p:pRg st="1" end="1"/>
                                            </p:txEl>
                                          </p:spTgt>
                                        </p:tgtEl>
                                        <p:attrNameLst>
                                          <p:attrName>style.visibility</p:attrName>
                                        </p:attrNameLst>
                                      </p:cBhvr>
                                      <p:to>
                                        <p:strVal val="visible"/>
                                      </p:to>
                                    </p:set>
                                    <p:animEffect transition="in" filter="wipe(left)">
                                      <p:cBhvr>
                                        <p:cTn id="24" dur="1000"/>
                                        <p:tgtEl>
                                          <p:spTgt spid="4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5">
                                            <p:txEl>
                                              <p:pRg st="2" end="2"/>
                                            </p:txEl>
                                          </p:spTgt>
                                        </p:tgtEl>
                                        <p:attrNameLst>
                                          <p:attrName>style.visibility</p:attrName>
                                        </p:attrNameLst>
                                      </p:cBhvr>
                                      <p:to>
                                        <p:strVal val="visible"/>
                                      </p:to>
                                    </p:set>
                                    <p:animEffect transition="in" filter="wipe(left)">
                                      <p:cBhvr>
                                        <p:cTn id="29" dur="1000"/>
                                        <p:tgtEl>
                                          <p:spTgt spid="4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5">
                                            <p:txEl>
                                              <p:pRg st="3" end="3"/>
                                            </p:txEl>
                                          </p:spTgt>
                                        </p:tgtEl>
                                        <p:attrNameLst>
                                          <p:attrName>style.visibility</p:attrName>
                                        </p:attrNameLst>
                                      </p:cBhvr>
                                      <p:to>
                                        <p:strVal val="visible"/>
                                      </p:to>
                                    </p:set>
                                    <p:animEffect transition="in" filter="wipe(left)">
                                      <p:cBhvr>
                                        <p:cTn id="34" dur="1000"/>
                                        <p:tgtEl>
                                          <p:spTgt spid="4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000"/>
                                        <p:tgtEl>
                                          <p:spTgt spid="2"/>
                                        </p:tgtEl>
                                      </p:cBhvr>
                                    </p:animEffect>
                                    <p:set>
                                      <p:cBhvr>
                                        <p:cTn id="39" dur="1" fill="hold">
                                          <p:stCondLst>
                                            <p:cond delay="1999"/>
                                          </p:stCondLst>
                                        </p:cTn>
                                        <p:tgtEl>
                                          <p:spTgt spid="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72"/>
                                        </p:tgtEl>
                                      </p:cBhvr>
                                    </p:animEffect>
                                    <p:set>
                                      <p:cBhvr>
                                        <p:cTn id="42" dur="1" fill="hold">
                                          <p:stCondLst>
                                            <p:cond delay="1999"/>
                                          </p:stCondLst>
                                        </p:cTn>
                                        <p:tgtEl>
                                          <p:spTgt spid="72"/>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2000"/>
                                        <p:tgtEl>
                                          <p:spTgt spid="48">
                                            <p:txEl>
                                              <p:pRg st="0" end="0"/>
                                            </p:txEl>
                                          </p:spTgt>
                                        </p:tgtEl>
                                      </p:cBhvr>
                                    </p:animEffect>
                                    <p:set>
                                      <p:cBhvr>
                                        <p:cTn id="45" dur="1" fill="hold">
                                          <p:stCondLst>
                                            <p:cond delay="1999"/>
                                          </p:stCondLst>
                                        </p:cTn>
                                        <p:tgtEl>
                                          <p:spTgt spid="48">
                                            <p:txEl>
                                              <p:pRg st="0" end="0"/>
                                            </p:txEl>
                                          </p:spTgt>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2000"/>
                                        <p:tgtEl>
                                          <p:spTgt spid="48">
                                            <p:bg/>
                                          </p:spTgt>
                                        </p:tgtEl>
                                      </p:cBhvr>
                                    </p:animEffect>
                                    <p:set>
                                      <p:cBhvr>
                                        <p:cTn id="48" dur="1" fill="hold">
                                          <p:stCondLst>
                                            <p:cond delay="1999"/>
                                          </p:stCondLst>
                                        </p:cTn>
                                        <p:tgtEl>
                                          <p:spTgt spid="48">
                                            <p:bg/>
                                          </p:spTgt>
                                        </p:tgtEl>
                                        <p:attrNameLst>
                                          <p:attrName>style.visibility</p:attrName>
                                        </p:attrNameLst>
                                      </p:cBhvr>
                                      <p:to>
                                        <p:strVal val="hidden"/>
                                      </p:to>
                                    </p:set>
                                  </p:childTnLst>
                                </p:cTn>
                              </p:par>
                              <p:par>
                                <p:cTn id="49" presetID="53" presetClass="entr" presetSubtype="0" fill="hold" grpId="0" nodeType="withEffect">
                                  <p:stCondLst>
                                    <p:cond delay="0"/>
                                  </p:stCondLst>
                                  <p:childTnLst>
                                    <p:set>
                                      <p:cBhvr>
                                        <p:cTn id="50" dur="1" fill="hold">
                                          <p:stCondLst>
                                            <p:cond delay="0"/>
                                          </p:stCondLst>
                                        </p:cTn>
                                        <p:tgtEl>
                                          <p:spTgt spid="77"/>
                                        </p:tgtEl>
                                        <p:attrNameLst>
                                          <p:attrName>style.visibility</p:attrName>
                                        </p:attrNameLst>
                                      </p:cBhvr>
                                      <p:to>
                                        <p:strVal val="visible"/>
                                      </p:to>
                                    </p:set>
                                    <p:anim calcmode="lin" valueType="num">
                                      <p:cBhvr>
                                        <p:cTn id="51" dur="500" fill="hold"/>
                                        <p:tgtEl>
                                          <p:spTgt spid="77"/>
                                        </p:tgtEl>
                                        <p:attrNameLst>
                                          <p:attrName>ppt_w</p:attrName>
                                        </p:attrNameLst>
                                      </p:cBhvr>
                                      <p:tavLst>
                                        <p:tav tm="0">
                                          <p:val>
                                            <p:fltVal val="0"/>
                                          </p:val>
                                        </p:tav>
                                        <p:tav tm="100000">
                                          <p:val>
                                            <p:strVal val="#ppt_w"/>
                                          </p:val>
                                        </p:tav>
                                      </p:tavLst>
                                    </p:anim>
                                    <p:anim calcmode="lin" valueType="num">
                                      <p:cBhvr>
                                        <p:cTn id="52" dur="500" fill="hold"/>
                                        <p:tgtEl>
                                          <p:spTgt spid="77"/>
                                        </p:tgtEl>
                                        <p:attrNameLst>
                                          <p:attrName>ppt_h</p:attrName>
                                        </p:attrNameLst>
                                      </p:cBhvr>
                                      <p:tavLst>
                                        <p:tav tm="0">
                                          <p:val>
                                            <p:fltVal val="0"/>
                                          </p:val>
                                        </p:tav>
                                        <p:tav tm="100000">
                                          <p:val>
                                            <p:strVal val="#ppt_h"/>
                                          </p:val>
                                        </p:tav>
                                      </p:tavLst>
                                    </p:anim>
                                    <p:animEffect transition="in" filter="fade">
                                      <p:cBhvr>
                                        <p:cTn id="53" dur="500"/>
                                        <p:tgtEl>
                                          <p:spTgt spid="7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0" fill="hold" nodeType="clickEffect">
                                  <p:stCondLst>
                                    <p:cond delay="0"/>
                                  </p:stCondLst>
                                  <p:childTnLst>
                                    <p:set>
                                      <p:cBhvr>
                                        <p:cTn id="57" dur="1" fill="hold">
                                          <p:stCondLst>
                                            <p:cond delay="0"/>
                                          </p:stCondLst>
                                        </p:cTn>
                                        <p:tgtEl>
                                          <p:spTgt spid="73"/>
                                        </p:tgtEl>
                                        <p:attrNameLst>
                                          <p:attrName>style.visibility</p:attrName>
                                        </p:attrNameLst>
                                      </p:cBhvr>
                                      <p:to>
                                        <p:strVal val="visible"/>
                                      </p:to>
                                    </p:set>
                                    <p:anim calcmode="lin" valueType="num">
                                      <p:cBhvr>
                                        <p:cTn id="58" dur="3000" fill="hold"/>
                                        <p:tgtEl>
                                          <p:spTgt spid="73"/>
                                        </p:tgtEl>
                                        <p:attrNameLst>
                                          <p:attrName>ppt_w</p:attrName>
                                        </p:attrNameLst>
                                      </p:cBhvr>
                                      <p:tavLst>
                                        <p:tav tm="0">
                                          <p:val>
                                            <p:fltVal val="0"/>
                                          </p:val>
                                        </p:tav>
                                        <p:tav tm="100000">
                                          <p:val>
                                            <p:strVal val="#ppt_w"/>
                                          </p:val>
                                        </p:tav>
                                      </p:tavLst>
                                    </p:anim>
                                    <p:anim calcmode="lin" valueType="num">
                                      <p:cBhvr>
                                        <p:cTn id="59" dur="3000" fill="hold"/>
                                        <p:tgtEl>
                                          <p:spTgt spid="73"/>
                                        </p:tgtEl>
                                        <p:attrNameLst>
                                          <p:attrName>ppt_h</p:attrName>
                                        </p:attrNameLst>
                                      </p:cBhvr>
                                      <p:tavLst>
                                        <p:tav tm="0">
                                          <p:val>
                                            <p:fltVal val="0"/>
                                          </p:val>
                                        </p:tav>
                                        <p:tav tm="100000">
                                          <p:val>
                                            <p:strVal val="#ppt_h"/>
                                          </p:val>
                                        </p:tav>
                                      </p:tavLst>
                                    </p:anim>
                                    <p:animEffect transition="in" filter="fade">
                                      <p:cBhvr>
                                        <p:cTn id="60" dur="3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allAtOnce" animBg="1"/>
      <p:bldP spid="70" grpId="0" animBg="1"/>
      <p:bldP spid="72" grpId="0" animBg="1"/>
      <p:bldP spid="72" grpId="1" animBg="1"/>
      <p:bldP spid="77"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520"/>
          <p:cNvPicPr>
            <a:picLocks noChangeAspect="1" noChangeArrowheads="1"/>
          </p:cNvPicPr>
          <p:nvPr/>
        </p:nvPicPr>
        <p:blipFill>
          <a:blip r:embed="rId3" cstate="print"/>
          <a:srcRect/>
          <a:stretch>
            <a:fillRect/>
          </a:stretch>
        </p:blipFill>
        <p:spPr bwMode="auto">
          <a:xfrm>
            <a:off x="2977090" y="779652"/>
            <a:ext cx="8702675" cy="5526087"/>
          </a:xfrm>
          <a:prstGeom prst="rect">
            <a:avLst/>
          </a:prstGeom>
          <a:noFill/>
          <a:ln w="9525">
            <a:noFill/>
            <a:miter lim="800000"/>
            <a:headEnd/>
            <a:tailEnd/>
          </a:ln>
        </p:spPr>
      </p:pic>
      <p:cxnSp>
        <p:nvCxnSpPr>
          <p:cNvPr id="4" name="Straight Connector 3"/>
          <p:cNvCxnSpPr/>
          <p:nvPr/>
        </p:nvCxnSpPr>
        <p:spPr>
          <a:xfrm>
            <a:off x="2985027" y="296087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520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510"/>
          <p:cNvPicPr>
            <a:picLocks noChangeAspect="1" noChangeArrowheads="1"/>
          </p:cNvPicPr>
          <p:nvPr/>
        </p:nvPicPr>
        <p:blipFill>
          <a:blip r:embed="rId3" cstate="print"/>
          <a:srcRect/>
          <a:stretch>
            <a:fillRect/>
          </a:stretch>
        </p:blipFill>
        <p:spPr bwMode="auto">
          <a:xfrm>
            <a:off x="2968606" y="895105"/>
            <a:ext cx="8702675" cy="5526088"/>
          </a:xfrm>
          <a:prstGeom prst="rect">
            <a:avLst/>
          </a:prstGeom>
          <a:noFill/>
          <a:ln w="9525">
            <a:noFill/>
            <a:miter lim="800000"/>
            <a:headEnd/>
            <a:tailEnd/>
          </a:ln>
        </p:spPr>
      </p:pic>
      <p:cxnSp>
        <p:nvCxnSpPr>
          <p:cNvPr id="4" name="Straight Connector 3"/>
          <p:cNvCxnSpPr/>
          <p:nvPr/>
        </p:nvCxnSpPr>
        <p:spPr>
          <a:xfrm>
            <a:off x="2976543" y="307525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510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500"/>
          <p:cNvPicPr>
            <a:picLocks noChangeAspect="1" noChangeArrowheads="1"/>
          </p:cNvPicPr>
          <p:nvPr/>
        </p:nvPicPr>
        <p:blipFill>
          <a:blip r:embed="rId3" cstate="print"/>
          <a:srcRect/>
          <a:stretch>
            <a:fillRect/>
          </a:stretch>
        </p:blipFill>
        <p:spPr bwMode="auto">
          <a:xfrm>
            <a:off x="2955147" y="915409"/>
            <a:ext cx="8702675" cy="5605463"/>
          </a:xfrm>
          <a:prstGeom prst="rect">
            <a:avLst/>
          </a:prstGeom>
          <a:noFill/>
          <a:ln w="9525">
            <a:noFill/>
            <a:miter lim="800000"/>
            <a:headEnd/>
            <a:tailEnd/>
          </a:ln>
        </p:spPr>
      </p:pic>
      <p:cxnSp>
        <p:nvCxnSpPr>
          <p:cNvPr id="4" name="Straight Connector 3"/>
          <p:cNvCxnSpPr/>
          <p:nvPr/>
        </p:nvCxnSpPr>
        <p:spPr>
          <a:xfrm>
            <a:off x="2963084" y="309187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500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490"/>
          <p:cNvPicPr>
            <a:picLocks noChangeAspect="1" noChangeArrowheads="1"/>
          </p:cNvPicPr>
          <p:nvPr/>
        </p:nvPicPr>
        <p:blipFill>
          <a:blip r:embed="rId3" cstate="print"/>
          <a:srcRect/>
          <a:stretch>
            <a:fillRect/>
          </a:stretch>
        </p:blipFill>
        <p:spPr bwMode="auto">
          <a:xfrm>
            <a:off x="2845855" y="1454967"/>
            <a:ext cx="8702675" cy="5605463"/>
          </a:xfrm>
          <a:prstGeom prst="rect">
            <a:avLst/>
          </a:prstGeom>
          <a:noFill/>
          <a:ln w="9525">
            <a:noFill/>
            <a:miter lim="800000"/>
            <a:headEnd/>
            <a:tailEnd/>
          </a:ln>
        </p:spPr>
      </p:pic>
      <p:cxnSp>
        <p:nvCxnSpPr>
          <p:cNvPr id="4" name="Straight Connector 3"/>
          <p:cNvCxnSpPr/>
          <p:nvPr/>
        </p:nvCxnSpPr>
        <p:spPr>
          <a:xfrm>
            <a:off x="2853792" y="3631430"/>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490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480"/>
          <p:cNvPicPr>
            <a:picLocks noChangeAspect="1" noChangeArrowheads="1"/>
          </p:cNvPicPr>
          <p:nvPr/>
        </p:nvPicPr>
        <p:blipFill>
          <a:blip r:embed="rId3" cstate="print"/>
          <a:srcRect/>
          <a:stretch>
            <a:fillRect/>
          </a:stretch>
        </p:blipFill>
        <p:spPr bwMode="auto">
          <a:xfrm>
            <a:off x="2952462" y="1131310"/>
            <a:ext cx="8702675" cy="5605463"/>
          </a:xfrm>
          <a:prstGeom prst="rect">
            <a:avLst/>
          </a:prstGeom>
          <a:noFill/>
          <a:ln w="9525">
            <a:noFill/>
            <a:miter lim="800000"/>
            <a:headEnd/>
            <a:tailEnd/>
          </a:ln>
        </p:spPr>
      </p:pic>
      <p:cxnSp>
        <p:nvCxnSpPr>
          <p:cNvPr id="4" name="Straight Connector 3"/>
          <p:cNvCxnSpPr/>
          <p:nvPr/>
        </p:nvCxnSpPr>
        <p:spPr>
          <a:xfrm>
            <a:off x="2960399" y="3307773"/>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480 Ma </a:t>
            </a:r>
          </a:p>
        </p:txBody>
      </p:sp>
      <p:cxnSp>
        <p:nvCxnSpPr>
          <p:cNvPr id="13" name="Straight Connector 12"/>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470"/>
          <p:cNvPicPr>
            <a:picLocks noChangeAspect="1" noChangeArrowheads="1"/>
          </p:cNvPicPr>
          <p:nvPr/>
        </p:nvPicPr>
        <p:blipFill>
          <a:blip r:embed="rId3" cstate="print"/>
          <a:srcRect/>
          <a:stretch>
            <a:fillRect/>
          </a:stretch>
        </p:blipFill>
        <p:spPr bwMode="auto">
          <a:xfrm>
            <a:off x="2971800" y="926814"/>
            <a:ext cx="8702675" cy="5605463"/>
          </a:xfrm>
          <a:prstGeom prst="rect">
            <a:avLst/>
          </a:prstGeom>
          <a:noFill/>
          <a:ln w="9525">
            <a:noFill/>
            <a:miter lim="800000"/>
            <a:headEnd/>
            <a:tailEnd/>
          </a:ln>
        </p:spPr>
      </p:pic>
      <p:cxnSp>
        <p:nvCxnSpPr>
          <p:cNvPr id="4" name="Straight Connector 3"/>
          <p:cNvCxnSpPr/>
          <p:nvPr/>
        </p:nvCxnSpPr>
        <p:spPr>
          <a:xfrm>
            <a:off x="2979737" y="310327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5-Point Star 4"/>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81272"/>
              <a:ext cx="4794351" cy="2548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470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460"/>
          <p:cNvPicPr>
            <a:picLocks noChangeAspect="1" noChangeArrowheads="1"/>
          </p:cNvPicPr>
          <p:nvPr/>
        </p:nvPicPr>
        <p:blipFill>
          <a:blip r:embed="rId3" cstate="print"/>
          <a:srcRect/>
          <a:stretch>
            <a:fillRect/>
          </a:stretch>
        </p:blipFill>
        <p:spPr bwMode="auto">
          <a:xfrm>
            <a:off x="2966316" y="840364"/>
            <a:ext cx="8702675" cy="5605463"/>
          </a:xfrm>
          <a:prstGeom prst="rect">
            <a:avLst/>
          </a:prstGeom>
          <a:noFill/>
          <a:ln w="9525">
            <a:noFill/>
            <a:miter lim="800000"/>
            <a:headEnd/>
            <a:tailEnd/>
          </a:ln>
        </p:spPr>
      </p:pic>
      <p:cxnSp>
        <p:nvCxnSpPr>
          <p:cNvPr id="4" name="Straight Connector 3"/>
          <p:cNvCxnSpPr/>
          <p:nvPr/>
        </p:nvCxnSpPr>
        <p:spPr>
          <a:xfrm>
            <a:off x="2974253" y="301682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460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450"/>
          <p:cNvPicPr>
            <a:picLocks noChangeAspect="1" noChangeArrowheads="1"/>
          </p:cNvPicPr>
          <p:nvPr/>
        </p:nvPicPr>
        <p:blipFill>
          <a:blip r:embed="rId3" cstate="print"/>
          <a:srcRect/>
          <a:stretch>
            <a:fillRect/>
          </a:stretch>
        </p:blipFill>
        <p:spPr bwMode="auto">
          <a:xfrm>
            <a:off x="2951018" y="784946"/>
            <a:ext cx="8702675" cy="5605463"/>
          </a:xfrm>
          <a:prstGeom prst="rect">
            <a:avLst/>
          </a:prstGeom>
          <a:noFill/>
          <a:ln w="9525">
            <a:noFill/>
            <a:miter lim="800000"/>
            <a:headEnd/>
            <a:tailEnd/>
          </a:ln>
        </p:spPr>
      </p:pic>
      <p:cxnSp>
        <p:nvCxnSpPr>
          <p:cNvPr id="4" name="Straight Connector 3"/>
          <p:cNvCxnSpPr/>
          <p:nvPr/>
        </p:nvCxnSpPr>
        <p:spPr>
          <a:xfrm>
            <a:off x="2958955" y="296140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450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440"/>
          <p:cNvPicPr>
            <a:picLocks noChangeAspect="1" noChangeArrowheads="1"/>
          </p:cNvPicPr>
          <p:nvPr/>
        </p:nvPicPr>
        <p:blipFill>
          <a:blip r:embed="rId3" cstate="print"/>
          <a:srcRect/>
          <a:stretch>
            <a:fillRect/>
          </a:stretch>
        </p:blipFill>
        <p:spPr bwMode="auto">
          <a:xfrm>
            <a:off x="2954868" y="516468"/>
            <a:ext cx="8702675" cy="5605463"/>
          </a:xfrm>
          <a:prstGeom prst="rect">
            <a:avLst/>
          </a:prstGeom>
          <a:noFill/>
          <a:ln w="9525">
            <a:noFill/>
            <a:miter lim="800000"/>
            <a:headEnd/>
            <a:tailEnd/>
          </a:ln>
        </p:spPr>
      </p:pic>
      <p:cxnSp>
        <p:nvCxnSpPr>
          <p:cNvPr id="4" name="Straight Connector 3"/>
          <p:cNvCxnSpPr/>
          <p:nvPr/>
        </p:nvCxnSpPr>
        <p:spPr>
          <a:xfrm>
            <a:off x="2962805" y="269293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06322"/>
              <a:ext cx="2965551" cy="329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440 Ma </a:t>
            </a:r>
          </a:p>
        </p:txBody>
      </p:sp>
      <p:grpSp>
        <p:nvGrpSpPr>
          <p:cNvPr id="3" name="Group 10"/>
          <p:cNvGrpSpPr/>
          <p:nvPr/>
        </p:nvGrpSpPr>
        <p:grpSpPr>
          <a:xfrm>
            <a:off x="2895600" y="0"/>
            <a:ext cx="6248400" cy="6858000"/>
            <a:chOff x="2895600" y="0"/>
            <a:chExt cx="6248400" cy="68580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3"/>
          <p:cNvGrpSpPr/>
          <p:nvPr/>
        </p:nvGrpSpPr>
        <p:grpSpPr>
          <a:xfrm>
            <a:off x="0" y="0"/>
            <a:ext cx="9144000" cy="6858000"/>
            <a:chOff x="0" y="0"/>
            <a:chExt cx="9144000" cy="6858000"/>
          </a:xfrm>
        </p:grpSpPr>
        <p:sp>
          <p:nvSpPr>
            <p:cNvPr id="15" name="Rectangle 1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430"/>
          <p:cNvPicPr>
            <a:picLocks noChangeAspect="1" noChangeArrowheads="1"/>
          </p:cNvPicPr>
          <p:nvPr/>
        </p:nvPicPr>
        <p:blipFill>
          <a:blip r:embed="rId3" cstate="print"/>
          <a:srcRect/>
          <a:stretch>
            <a:fillRect/>
          </a:stretch>
        </p:blipFill>
        <p:spPr bwMode="auto">
          <a:xfrm>
            <a:off x="2888191" y="241299"/>
            <a:ext cx="8702675" cy="5605463"/>
          </a:xfrm>
          <a:prstGeom prst="rect">
            <a:avLst/>
          </a:prstGeom>
          <a:noFill/>
          <a:ln w="9525">
            <a:noFill/>
            <a:miter lim="800000"/>
            <a:headEnd/>
            <a:tailEnd/>
          </a:ln>
        </p:spPr>
      </p:pic>
      <p:cxnSp>
        <p:nvCxnSpPr>
          <p:cNvPr id="4" name="Straight Connector 3"/>
          <p:cNvCxnSpPr/>
          <p:nvPr/>
        </p:nvCxnSpPr>
        <p:spPr>
          <a:xfrm>
            <a:off x="2896128" y="241776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21312"/>
              <a:ext cx="2920580" cy="314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430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www.nps.gov/common/uploads/photogallery/nri/park/geology/49453EC7-1DD8-B71B-0B20690E8186BDDA/49453EC7-1DD8-B71B-0B20690E8186BDDA-large.jpg"/>
          <p:cNvPicPr>
            <a:picLocks noChangeAspect="1" noChangeArrowheads="1"/>
          </p:cNvPicPr>
          <p:nvPr/>
        </p:nvPicPr>
        <p:blipFill>
          <a:blip r:embed="rId3" cstate="print"/>
          <a:srcRect/>
          <a:stretch>
            <a:fillRect/>
          </a:stretch>
        </p:blipFill>
        <p:spPr bwMode="auto">
          <a:xfrm>
            <a:off x="1923098" y="0"/>
            <a:ext cx="5297805" cy="6858000"/>
          </a:xfrm>
          <a:prstGeom prst="rect">
            <a:avLst/>
          </a:prstGeom>
          <a:noFill/>
        </p:spPr>
      </p:pic>
      <p:sp>
        <p:nvSpPr>
          <p:cNvPr id="74" name="TextBox 73"/>
          <p:cNvSpPr txBox="1"/>
          <p:nvPr/>
        </p:nvSpPr>
        <p:spPr>
          <a:xfrm>
            <a:off x="4572000" y="1371600"/>
            <a:ext cx="1371600" cy="369332"/>
          </a:xfrm>
          <a:prstGeom prst="rect">
            <a:avLst/>
          </a:prstGeom>
          <a:solidFill>
            <a:schemeClr val="bg1"/>
          </a:solidFill>
        </p:spPr>
        <p:txBody>
          <a:bodyPr wrap="square" rtlCol="0">
            <a:spAutoFit/>
          </a:bodyPr>
          <a:lstStyle/>
          <a:p>
            <a:pPr algn="ctr"/>
            <a:r>
              <a:rPr lang="en-US" b="1" dirty="0" smtClean="0"/>
              <a:t>Washington</a:t>
            </a:r>
            <a:endParaRPr lang="en-US" b="1" dirty="0"/>
          </a:p>
        </p:txBody>
      </p:sp>
      <p:sp>
        <p:nvSpPr>
          <p:cNvPr id="75" name="TextBox 74"/>
          <p:cNvSpPr txBox="1"/>
          <p:nvPr/>
        </p:nvSpPr>
        <p:spPr>
          <a:xfrm>
            <a:off x="4572000" y="2362200"/>
            <a:ext cx="1371600" cy="369332"/>
          </a:xfrm>
          <a:prstGeom prst="rect">
            <a:avLst/>
          </a:prstGeom>
          <a:solidFill>
            <a:schemeClr val="bg1"/>
          </a:solidFill>
        </p:spPr>
        <p:txBody>
          <a:bodyPr wrap="square" rtlCol="0">
            <a:spAutoFit/>
          </a:bodyPr>
          <a:lstStyle/>
          <a:p>
            <a:pPr algn="ctr"/>
            <a:r>
              <a:rPr lang="en-US" b="1" dirty="0" smtClean="0"/>
              <a:t>Oregon</a:t>
            </a:r>
            <a:endParaRPr lang="en-US" b="1" dirty="0"/>
          </a:p>
        </p:txBody>
      </p:sp>
      <p:sp>
        <p:nvSpPr>
          <p:cNvPr id="76" name="TextBox 75"/>
          <p:cNvSpPr txBox="1"/>
          <p:nvPr/>
        </p:nvSpPr>
        <p:spPr>
          <a:xfrm rot="2307570">
            <a:off x="5136480" y="4974114"/>
            <a:ext cx="1371600" cy="369332"/>
          </a:xfrm>
          <a:prstGeom prst="rect">
            <a:avLst/>
          </a:prstGeom>
          <a:solidFill>
            <a:schemeClr val="bg1"/>
          </a:solidFill>
        </p:spPr>
        <p:txBody>
          <a:bodyPr wrap="square" rtlCol="0">
            <a:spAutoFit/>
          </a:bodyPr>
          <a:lstStyle/>
          <a:p>
            <a:pPr algn="ctr"/>
            <a:r>
              <a:rPr lang="en-US" b="1" dirty="0" smtClean="0"/>
              <a:t>California</a:t>
            </a:r>
            <a:endParaRPr lang="en-US" b="1" dirty="0"/>
          </a:p>
        </p:txBody>
      </p:sp>
      <p:sp>
        <p:nvSpPr>
          <p:cNvPr id="4" name="Freeform 3"/>
          <p:cNvSpPr/>
          <p:nvPr/>
        </p:nvSpPr>
        <p:spPr>
          <a:xfrm>
            <a:off x="4038601" y="685799"/>
            <a:ext cx="1905000" cy="1313121"/>
          </a:xfrm>
          <a:custGeom>
            <a:avLst/>
            <a:gdLst>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0 w 1935126"/>
              <a:gd name="connsiteY12" fmla="*/ 276447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51391 w 1935126"/>
              <a:gd name="connsiteY12" fmla="*/ 278219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54935 w 1883735"/>
              <a:gd name="connsiteY14" fmla="*/ 584791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16442 w 1883735"/>
              <a:gd name="connsiteY11" fmla="*/ 435935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57200 w 1883735"/>
              <a:gd name="connsiteY10" fmla="*/ 354419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828800 w 1883735"/>
              <a:gd name="connsiteY0" fmla="*/ 0 h 1313121"/>
              <a:gd name="connsiteX1" fmla="*/ 310116 w 1883735"/>
              <a:gd name="connsiteY1" fmla="*/ 69112 h 1313121"/>
              <a:gd name="connsiteX2" fmla="*/ 533400 w 1883735"/>
              <a:gd name="connsiteY2" fmla="*/ 152400 h 1313121"/>
              <a:gd name="connsiteX3" fmla="*/ 533400 w 1883735"/>
              <a:gd name="connsiteY3" fmla="*/ 304800 h 1313121"/>
              <a:gd name="connsiteX4" fmla="*/ 609600 w 1883735"/>
              <a:gd name="connsiteY4" fmla="*/ 457200 h 1313121"/>
              <a:gd name="connsiteX5" fmla="*/ 609600 w 1883735"/>
              <a:gd name="connsiteY5" fmla="*/ 685800 h 1313121"/>
              <a:gd name="connsiteX6" fmla="*/ 533400 w 1883735"/>
              <a:gd name="connsiteY6" fmla="*/ 685800 h 1313121"/>
              <a:gd name="connsiteX7" fmla="*/ 533400 w 1883735"/>
              <a:gd name="connsiteY7" fmla="*/ 609600 h 1313121"/>
              <a:gd name="connsiteX8" fmla="*/ 533400 w 1883735"/>
              <a:gd name="connsiteY8" fmla="*/ 609600 h 1313121"/>
              <a:gd name="connsiteX9" fmla="*/ 533400 w 1883735"/>
              <a:gd name="connsiteY9" fmla="*/ 457200 h 1313121"/>
              <a:gd name="connsiteX10" fmla="*/ 457200 w 1883735"/>
              <a:gd name="connsiteY10" fmla="*/ 381000 h 1313121"/>
              <a:gd name="connsiteX11" fmla="*/ 457200 w 1883735"/>
              <a:gd name="connsiteY11" fmla="*/ 381000 h 1313121"/>
              <a:gd name="connsiteX12" fmla="*/ 278219 w 1883735"/>
              <a:gd name="connsiteY12" fmla="*/ 398721 h 1313121"/>
              <a:gd name="connsiteX13" fmla="*/ 0 w 1883735"/>
              <a:gd name="connsiteY13" fmla="*/ 304800 h 1313121"/>
              <a:gd name="connsiteX14" fmla="*/ 0 w 1883735"/>
              <a:gd name="connsiteY14" fmla="*/ 381000 h 1313121"/>
              <a:gd name="connsiteX15" fmla="*/ 76200 w 1883735"/>
              <a:gd name="connsiteY15" fmla="*/ 533400 h 1313121"/>
              <a:gd name="connsiteX16" fmla="*/ 152400 w 1883735"/>
              <a:gd name="connsiteY16" fmla="*/ 914400 h 1313121"/>
              <a:gd name="connsiteX17" fmla="*/ 152400 w 1883735"/>
              <a:gd name="connsiteY17" fmla="*/ 1066800 h 1313121"/>
              <a:gd name="connsiteX18" fmla="*/ 320749 w 1883735"/>
              <a:gd name="connsiteY18" fmla="*/ 1089837 h 1313121"/>
              <a:gd name="connsiteX19" fmla="*/ 384544 w 1883735"/>
              <a:gd name="connsiteY19" fmla="*/ 1111102 h 1313121"/>
              <a:gd name="connsiteX20" fmla="*/ 448340 w 1883735"/>
              <a:gd name="connsiteY20" fmla="*/ 1196163 h 1313121"/>
              <a:gd name="connsiteX21" fmla="*/ 458972 w 1883735"/>
              <a:gd name="connsiteY21" fmla="*/ 1302488 h 1313121"/>
              <a:gd name="connsiteX22" fmla="*/ 597195 w 1883735"/>
              <a:gd name="connsiteY22" fmla="*/ 1313121 h 1313121"/>
              <a:gd name="connsiteX23" fmla="*/ 660991 w 1883735"/>
              <a:gd name="connsiteY23" fmla="*/ 1238693 h 1313121"/>
              <a:gd name="connsiteX24" fmla="*/ 799214 w 1883735"/>
              <a:gd name="connsiteY24" fmla="*/ 1259958 h 1313121"/>
              <a:gd name="connsiteX25" fmla="*/ 884274 w 1883735"/>
              <a:gd name="connsiteY25" fmla="*/ 1259958 h 1313121"/>
              <a:gd name="connsiteX26" fmla="*/ 990600 w 1883735"/>
              <a:gd name="connsiteY26" fmla="*/ 1217428 h 1313121"/>
              <a:gd name="connsiteX27" fmla="*/ 1192619 w 1883735"/>
              <a:gd name="connsiteY27" fmla="*/ 1185530 h 1313121"/>
              <a:gd name="connsiteX28" fmla="*/ 1330842 w 1883735"/>
              <a:gd name="connsiteY28" fmla="*/ 1132367 h 1313121"/>
              <a:gd name="connsiteX29" fmla="*/ 1500963 w 1883735"/>
              <a:gd name="connsiteY29" fmla="*/ 1100470 h 1313121"/>
              <a:gd name="connsiteX30" fmla="*/ 1883735 w 1883735"/>
              <a:gd name="connsiteY30" fmla="*/ 1079205 h 1313121"/>
              <a:gd name="connsiteX31" fmla="*/ 1883735 w 1883735"/>
              <a:gd name="connsiteY31" fmla="*/ 1079205 h 1313121"/>
              <a:gd name="connsiteX32" fmla="*/ 1851837 w 1883735"/>
              <a:gd name="connsiteY32" fmla="*/ 940981 h 1313121"/>
              <a:gd name="connsiteX33" fmla="*/ 1828800 w 1883735"/>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883735 w 1905000"/>
              <a:gd name="connsiteY31" fmla="*/ 1079205 h 1313121"/>
              <a:gd name="connsiteX32" fmla="*/ 1905000 w 1905000"/>
              <a:gd name="connsiteY32" fmla="*/ 990601 h 1313121"/>
              <a:gd name="connsiteX33" fmla="*/ 1828800 w 1905000"/>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904999 w 1905000"/>
              <a:gd name="connsiteY31" fmla="*/ 1066801 h 1313121"/>
              <a:gd name="connsiteX32" fmla="*/ 1905000 w 1905000"/>
              <a:gd name="connsiteY32" fmla="*/ 990601 h 1313121"/>
              <a:gd name="connsiteX33" fmla="*/ 1828800 w 1905000"/>
              <a:gd name="connsiteY33" fmla="*/ 0 h 131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5000" h="1313121">
                <a:moveTo>
                  <a:pt x="1828800" y="0"/>
                </a:moveTo>
                <a:lnTo>
                  <a:pt x="310116" y="69112"/>
                </a:lnTo>
                <a:lnTo>
                  <a:pt x="533400" y="152400"/>
                </a:lnTo>
                <a:cubicBezTo>
                  <a:pt x="533400" y="203200"/>
                  <a:pt x="520700" y="254000"/>
                  <a:pt x="533400" y="304800"/>
                </a:cubicBezTo>
                <a:cubicBezTo>
                  <a:pt x="546100" y="355600"/>
                  <a:pt x="584200" y="406400"/>
                  <a:pt x="609600" y="457200"/>
                </a:cubicBezTo>
                <a:lnTo>
                  <a:pt x="609600" y="685800"/>
                </a:lnTo>
                <a:lnTo>
                  <a:pt x="533400" y="685800"/>
                </a:lnTo>
                <a:lnTo>
                  <a:pt x="533400" y="609600"/>
                </a:lnTo>
                <a:lnTo>
                  <a:pt x="533400" y="609600"/>
                </a:lnTo>
                <a:lnTo>
                  <a:pt x="533400" y="457200"/>
                </a:lnTo>
                <a:lnTo>
                  <a:pt x="457200" y="381000"/>
                </a:lnTo>
                <a:lnTo>
                  <a:pt x="457200" y="381000"/>
                </a:lnTo>
                <a:lnTo>
                  <a:pt x="278219" y="398721"/>
                </a:lnTo>
                <a:lnTo>
                  <a:pt x="0" y="304800"/>
                </a:lnTo>
                <a:lnTo>
                  <a:pt x="0" y="381000"/>
                </a:lnTo>
                <a:lnTo>
                  <a:pt x="76200" y="533400"/>
                </a:lnTo>
                <a:lnTo>
                  <a:pt x="152400" y="914400"/>
                </a:lnTo>
                <a:cubicBezTo>
                  <a:pt x="151809" y="976423"/>
                  <a:pt x="152991" y="1004777"/>
                  <a:pt x="152400" y="1066800"/>
                </a:cubicBezTo>
                <a:lnTo>
                  <a:pt x="320749" y="1089837"/>
                </a:lnTo>
                <a:lnTo>
                  <a:pt x="384544" y="1111102"/>
                </a:lnTo>
                <a:lnTo>
                  <a:pt x="448340" y="1196163"/>
                </a:lnTo>
                <a:lnTo>
                  <a:pt x="458972" y="1302488"/>
                </a:lnTo>
                <a:lnTo>
                  <a:pt x="597195" y="1313121"/>
                </a:lnTo>
                <a:lnTo>
                  <a:pt x="660991" y="1238693"/>
                </a:lnTo>
                <a:lnTo>
                  <a:pt x="799214" y="1259958"/>
                </a:lnTo>
                <a:lnTo>
                  <a:pt x="884274" y="1259958"/>
                </a:lnTo>
                <a:lnTo>
                  <a:pt x="990600" y="1217428"/>
                </a:lnTo>
                <a:lnTo>
                  <a:pt x="1192619" y="1185530"/>
                </a:lnTo>
                <a:lnTo>
                  <a:pt x="1330842" y="1132367"/>
                </a:lnTo>
                <a:lnTo>
                  <a:pt x="1500963" y="1100470"/>
                </a:lnTo>
                <a:lnTo>
                  <a:pt x="1883735" y="1079205"/>
                </a:lnTo>
                <a:lnTo>
                  <a:pt x="1904999" y="1066801"/>
                </a:lnTo>
                <a:cubicBezTo>
                  <a:pt x="1904999" y="1041401"/>
                  <a:pt x="1905000" y="1016001"/>
                  <a:pt x="1905000" y="990601"/>
                </a:cubicBezTo>
                <a:lnTo>
                  <a:pt x="1828800" y="0"/>
                </a:lnTo>
                <a:close/>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p:cNvSpPr/>
          <p:nvPr/>
        </p:nvSpPr>
        <p:spPr>
          <a:xfrm>
            <a:off x="4038600" y="1752599"/>
            <a:ext cx="2117651" cy="1523999"/>
          </a:xfrm>
          <a:custGeom>
            <a:avLst/>
            <a:gdLst>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16958 w 2041451"/>
              <a:gd name="connsiteY17" fmla="*/ 552893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48787 w 2041451"/>
              <a:gd name="connsiteY23" fmla="*/ 1451267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14207 w 2041451"/>
              <a:gd name="connsiteY22" fmla="*/ 1451267 h 1520456"/>
              <a:gd name="connsiteX23" fmla="*/ 1248787 w 2041451"/>
              <a:gd name="connsiteY23" fmla="*/ 1451267 h 1520456"/>
              <a:gd name="connsiteX24" fmla="*/ 1977656 w 2041451"/>
              <a:gd name="connsiteY24" fmla="*/ 1435396 h 1520456"/>
              <a:gd name="connsiteX0" fmla="*/ 1977656 w 2041451"/>
              <a:gd name="connsiteY0" fmla="*/ 1435396 h 1451267"/>
              <a:gd name="connsiteX1" fmla="*/ 1935126 w 2041451"/>
              <a:gd name="connsiteY1" fmla="*/ 648586 h 1451267"/>
              <a:gd name="connsiteX2" fmla="*/ 1871330 w 2041451"/>
              <a:gd name="connsiteY2" fmla="*/ 520996 h 1451267"/>
              <a:gd name="connsiteX3" fmla="*/ 1988288 w 2041451"/>
              <a:gd name="connsiteY3" fmla="*/ 308344 h 1451267"/>
              <a:gd name="connsiteX4" fmla="*/ 2041451 w 2041451"/>
              <a:gd name="connsiteY4" fmla="*/ 106326 h 1451267"/>
              <a:gd name="connsiteX5" fmla="*/ 1881963 w 2041451"/>
              <a:gd name="connsiteY5" fmla="*/ 0 h 1451267"/>
              <a:gd name="connsiteX6" fmla="*/ 1414130 w 2041451"/>
              <a:gd name="connsiteY6" fmla="*/ 10633 h 1451267"/>
              <a:gd name="connsiteX7" fmla="*/ 1063256 w 2041451"/>
              <a:gd name="connsiteY7" fmla="*/ 127591 h 1451267"/>
              <a:gd name="connsiteX8" fmla="*/ 903768 w 2041451"/>
              <a:gd name="connsiteY8" fmla="*/ 170121 h 1451267"/>
              <a:gd name="connsiteX9" fmla="*/ 680484 w 2041451"/>
              <a:gd name="connsiteY9" fmla="*/ 148856 h 1451267"/>
              <a:gd name="connsiteX10" fmla="*/ 616688 w 2041451"/>
              <a:gd name="connsiteY10" fmla="*/ 223284 h 1451267"/>
              <a:gd name="connsiteX11" fmla="*/ 404037 w 2041451"/>
              <a:gd name="connsiteY11" fmla="*/ 202019 h 1451267"/>
              <a:gd name="connsiteX12" fmla="*/ 435935 w 2041451"/>
              <a:gd name="connsiteY12" fmla="*/ 106326 h 1451267"/>
              <a:gd name="connsiteX13" fmla="*/ 361507 w 2041451"/>
              <a:gd name="connsiteY13" fmla="*/ 0 h 1451267"/>
              <a:gd name="connsiteX14" fmla="*/ 180754 w 2041451"/>
              <a:gd name="connsiteY14" fmla="*/ 21265 h 1451267"/>
              <a:gd name="connsiteX15" fmla="*/ 180754 w 2041451"/>
              <a:gd name="connsiteY15" fmla="*/ 21265 h 1451267"/>
              <a:gd name="connsiteX16" fmla="*/ 180754 w 2041451"/>
              <a:gd name="connsiteY16" fmla="*/ 191386 h 1451267"/>
              <a:gd name="connsiteX17" fmla="*/ 146916 w 2041451"/>
              <a:gd name="connsiteY17" fmla="*/ 507944 h 1451267"/>
              <a:gd name="connsiteX18" fmla="*/ 73458 w 2041451"/>
              <a:gd name="connsiteY18" fmla="*/ 943324 h 1451267"/>
              <a:gd name="connsiteX19" fmla="*/ 31898 w 2041451"/>
              <a:gd name="connsiteY19" fmla="*/ 1105786 h 1451267"/>
              <a:gd name="connsiteX20" fmla="*/ 0 w 2041451"/>
              <a:gd name="connsiteY20" fmla="*/ 1212112 h 1451267"/>
              <a:gd name="connsiteX21" fmla="*/ 73458 w 2041451"/>
              <a:gd name="connsiteY21" fmla="*/ 1451267 h 1451267"/>
              <a:gd name="connsiteX22" fmla="*/ 514207 w 2041451"/>
              <a:gd name="connsiteY22" fmla="*/ 1451267 h 1451267"/>
              <a:gd name="connsiteX23" fmla="*/ 1248787 w 2041451"/>
              <a:gd name="connsiteY23" fmla="*/ 1451267 h 1451267"/>
              <a:gd name="connsiteX24" fmla="*/ 1977656 w 2041451"/>
              <a:gd name="connsiteY24" fmla="*/ 1435396 h 14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1451" h="1451267">
                <a:moveTo>
                  <a:pt x="1977656" y="1435396"/>
                </a:moveTo>
                <a:lnTo>
                  <a:pt x="1935126" y="648586"/>
                </a:lnTo>
                <a:lnTo>
                  <a:pt x="1871330" y="520996"/>
                </a:lnTo>
                <a:lnTo>
                  <a:pt x="1988288" y="308344"/>
                </a:lnTo>
                <a:lnTo>
                  <a:pt x="2041451" y="106326"/>
                </a:lnTo>
                <a:lnTo>
                  <a:pt x="1881963" y="0"/>
                </a:lnTo>
                <a:lnTo>
                  <a:pt x="1414130" y="10633"/>
                </a:lnTo>
                <a:lnTo>
                  <a:pt x="1063256" y="127591"/>
                </a:lnTo>
                <a:lnTo>
                  <a:pt x="903768" y="170121"/>
                </a:lnTo>
                <a:lnTo>
                  <a:pt x="680484" y="148856"/>
                </a:lnTo>
                <a:lnTo>
                  <a:pt x="616688" y="223284"/>
                </a:lnTo>
                <a:lnTo>
                  <a:pt x="404037" y="202019"/>
                </a:lnTo>
                <a:lnTo>
                  <a:pt x="435935" y="106326"/>
                </a:lnTo>
                <a:lnTo>
                  <a:pt x="361507" y="0"/>
                </a:lnTo>
                <a:lnTo>
                  <a:pt x="180754" y="21265"/>
                </a:lnTo>
                <a:lnTo>
                  <a:pt x="180754" y="21265"/>
                </a:lnTo>
                <a:lnTo>
                  <a:pt x="180754" y="191386"/>
                </a:lnTo>
                <a:lnTo>
                  <a:pt x="146916" y="507944"/>
                </a:lnTo>
                <a:lnTo>
                  <a:pt x="73458" y="943324"/>
                </a:lnTo>
                <a:lnTo>
                  <a:pt x="31898" y="1105786"/>
                </a:lnTo>
                <a:lnTo>
                  <a:pt x="0" y="1212112"/>
                </a:lnTo>
                <a:lnTo>
                  <a:pt x="73458" y="1451267"/>
                </a:lnTo>
                <a:lnTo>
                  <a:pt x="514207" y="1451267"/>
                </a:lnTo>
                <a:lnTo>
                  <a:pt x="1248787" y="1451267"/>
                </a:lnTo>
                <a:lnTo>
                  <a:pt x="1977656" y="1435396"/>
                </a:lnTo>
                <a:close/>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4082902" y="3285460"/>
            <a:ext cx="3079898" cy="3420140"/>
          </a:xfrm>
          <a:custGeom>
            <a:avLst/>
            <a:gdLst>
              <a:gd name="connsiteX0" fmla="*/ 1148317 w 2998382"/>
              <a:gd name="connsiteY0" fmla="*/ 10633 h 3338624"/>
              <a:gd name="connsiteX1" fmla="*/ 21265 w 2998382"/>
              <a:gd name="connsiteY1" fmla="*/ 0 h 3338624"/>
              <a:gd name="connsiteX2" fmla="*/ 42531 w 2998382"/>
              <a:gd name="connsiteY2" fmla="*/ 127591 h 3338624"/>
              <a:gd name="connsiteX3" fmla="*/ 74428 w 2998382"/>
              <a:gd name="connsiteY3" fmla="*/ 212652 h 3338624"/>
              <a:gd name="connsiteX4" fmla="*/ 31898 w 2998382"/>
              <a:gd name="connsiteY4" fmla="*/ 393405 h 3338624"/>
              <a:gd name="connsiteX5" fmla="*/ 0 w 2998382"/>
              <a:gd name="connsiteY5" fmla="*/ 531628 h 3338624"/>
              <a:gd name="connsiteX6" fmla="*/ 0 w 2998382"/>
              <a:gd name="connsiteY6" fmla="*/ 606056 h 3338624"/>
              <a:gd name="connsiteX7" fmla="*/ 85061 w 2998382"/>
              <a:gd name="connsiteY7" fmla="*/ 723014 h 3338624"/>
              <a:gd name="connsiteX8" fmla="*/ 180754 w 2998382"/>
              <a:gd name="connsiteY8" fmla="*/ 850605 h 3338624"/>
              <a:gd name="connsiteX9" fmla="*/ 148856 w 2998382"/>
              <a:gd name="connsiteY9" fmla="*/ 946298 h 3338624"/>
              <a:gd name="connsiteX10" fmla="*/ 170121 w 2998382"/>
              <a:gd name="connsiteY10" fmla="*/ 1127052 h 3338624"/>
              <a:gd name="connsiteX11" fmla="*/ 329610 w 2998382"/>
              <a:gd name="connsiteY11" fmla="*/ 1318438 h 3338624"/>
              <a:gd name="connsiteX12" fmla="*/ 489098 w 2998382"/>
              <a:gd name="connsiteY12" fmla="*/ 1520456 h 3338624"/>
              <a:gd name="connsiteX13" fmla="*/ 542261 w 2998382"/>
              <a:gd name="connsiteY13" fmla="*/ 1382233 h 3338624"/>
              <a:gd name="connsiteX14" fmla="*/ 627321 w 2998382"/>
              <a:gd name="connsiteY14" fmla="*/ 1403498 h 3338624"/>
              <a:gd name="connsiteX15" fmla="*/ 680484 w 2998382"/>
              <a:gd name="connsiteY15" fmla="*/ 1435396 h 3338624"/>
              <a:gd name="connsiteX16" fmla="*/ 574158 w 2998382"/>
              <a:gd name="connsiteY16" fmla="*/ 1446028 h 3338624"/>
              <a:gd name="connsiteX17" fmla="*/ 595424 w 2998382"/>
              <a:gd name="connsiteY17" fmla="*/ 1531089 h 3338624"/>
              <a:gd name="connsiteX18" fmla="*/ 595424 w 2998382"/>
              <a:gd name="connsiteY18" fmla="*/ 1531089 h 3338624"/>
              <a:gd name="connsiteX19" fmla="*/ 542261 w 2998382"/>
              <a:gd name="connsiteY19" fmla="*/ 1584252 h 3338624"/>
              <a:gd name="connsiteX20" fmla="*/ 542261 w 2998382"/>
              <a:gd name="connsiteY20" fmla="*/ 1584252 h 3338624"/>
              <a:gd name="connsiteX21" fmla="*/ 552893 w 2998382"/>
              <a:gd name="connsiteY21" fmla="*/ 1796903 h 3338624"/>
              <a:gd name="connsiteX22" fmla="*/ 701749 w 2998382"/>
              <a:gd name="connsiteY22" fmla="*/ 1828800 h 3338624"/>
              <a:gd name="connsiteX23" fmla="*/ 733647 w 2998382"/>
              <a:gd name="connsiteY23" fmla="*/ 1892596 h 3338624"/>
              <a:gd name="connsiteX24" fmla="*/ 691117 w 2998382"/>
              <a:gd name="connsiteY24" fmla="*/ 1998921 h 3338624"/>
              <a:gd name="connsiteX25" fmla="*/ 829340 w 2998382"/>
              <a:gd name="connsiteY25" fmla="*/ 2190307 h 3338624"/>
              <a:gd name="connsiteX26" fmla="*/ 1031358 w 2998382"/>
              <a:gd name="connsiteY26" fmla="*/ 2424224 h 3338624"/>
              <a:gd name="connsiteX27" fmla="*/ 1095154 w 2998382"/>
              <a:gd name="connsiteY27" fmla="*/ 2530549 h 3338624"/>
              <a:gd name="connsiteX28" fmla="*/ 1073889 w 2998382"/>
              <a:gd name="connsiteY28" fmla="*/ 2658140 h 3338624"/>
              <a:gd name="connsiteX29" fmla="*/ 1158949 w 2998382"/>
              <a:gd name="connsiteY29" fmla="*/ 2711303 h 3338624"/>
              <a:gd name="connsiteX30" fmla="*/ 1403498 w 2998382"/>
              <a:gd name="connsiteY30" fmla="*/ 2721935 h 3338624"/>
              <a:gd name="connsiteX31" fmla="*/ 1509824 w 2998382"/>
              <a:gd name="connsiteY31" fmla="*/ 2785731 h 3338624"/>
              <a:gd name="connsiteX32" fmla="*/ 1626782 w 2998382"/>
              <a:gd name="connsiteY32" fmla="*/ 2870791 h 3338624"/>
              <a:gd name="connsiteX33" fmla="*/ 1722475 w 2998382"/>
              <a:gd name="connsiteY33" fmla="*/ 2849526 h 3338624"/>
              <a:gd name="connsiteX34" fmla="*/ 1754372 w 2998382"/>
              <a:gd name="connsiteY34" fmla="*/ 2966484 h 3338624"/>
              <a:gd name="connsiteX35" fmla="*/ 1850065 w 2998382"/>
              <a:gd name="connsiteY35" fmla="*/ 2945219 h 3338624"/>
              <a:gd name="connsiteX36" fmla="*/ 2030819 w 2998382"/>
              <a:gd name="connsiteY36" fmla="*/ 3072810 h 3338624"/>
              <a:gd name="connsiteX37" fmla="*/ 2094614 w 2998382"/>
              <a:gd name="connsiteY37" fmla="*/ 3168503 h 3338624"/>
              <a:gd name="connsiteX38" fmla="*/ 2179675 w 2998382"/>
              <a:gd name="connsiteY38" fmla="*/ 3338624 h 3338624"/>
              <a:gd name="connsiteX39" fmla="*/ 2902689 w 2998382"/>
              <a:gd name="connsiteY39" fmla="*/ 3221666 h 3338624"/>
              <a:gd name="connsiteX40" fmla="*/ 2955851 w 2998382"/>
              <a:gd name="connsiteY40" fmla="*/ 3168503 h 3338624"/>
              <a:gd name="connsiteX41" fmla="*/ 2934586 w 2998382"/>
              <a:gd name="connsiteY41" fmla="*/ 3104707 h 3338624"/>
              <a:gd name="connsiteX42" fmla="*/ 2934586 w 2998382"/>
              <a:gd name="connsiteY42" fmla="*/ 3104707 h 3338624"/>
              <a:gd name="connsiteX43" fmla="*/ 2870791 w 2998382"/>
              <a:gd name="connsiteY43" fmla="*/ 2966484 h 3338624"/>
              <a:gd name="connsiteX44" fmla="*/ 2923954 w 2998382"/>
              <a:gd name="connsiteY44" fmla="*/ 2902689 h 3338624"/>
              <a:gd name="connsiteX45" fmla="*/ 2913321 w 2998382"/>
              <a:gd name="connsiteY45" fmla="*/ 2743200 h 3338624"/>
              <a:gd name="connsiteX46" fmla="*/ 2998382 w 2998382"/>
              <a:gd name="connsiteY46" fmla="*/ 2636875 h 3338624"/>
              <a:gd name="connsiteX47" fmla="*/ 2934586 w 2998382"/>
              <a:gd name="connsiteY47" fmla="*/ 2562447 h 3338624"/>
              <a:gd name="connsiteX48" fmla="*/ 2892056 w 2998382"/>
              <a:gd name="connsiteY48" fmla="*/ 2488019 h 3338624"/>
              <a:gd name="connsiteX49" fmla="*/ 2796363 w 2998382"/>
              <a:gd name="connsiteY49" fmla="*/ 2371061 h 3338624"/>
              <a:gd name="connsiteX50" fmla="*/ 1190847 w 2998382"/>
              <a:gd name="connsiteY50" fmla="*/ 1084521 h 3338624"/>
              <a:gd name="connsiteX51" fmla="*/ 1148317 w 2998382"/>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65298 w 3079898"/>
              <a:gd name="connsiteY21" fmla="*/ 1702180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79898" h="3338624">
                <a:moveTo>
                  <a:pt x="1148317" y="10633"/>
                </a:moveTo>
                <a:lnTo>
                  <a:pt x="21265" y="0"/>
                </a:lnTo>
                <a:lnTo>
                  <a:pt x="42531" y="127591"/>
                </a:lnTo>
                <a:lnTo>
                  <a:pt x="74428" y="212652"/>
                </a:lnTo>
                <a:lnTo>
                  <a:pt x="31898" y="393405"/>
                </a:lnTo>
                <a:lnTo>
                  <a:pt x="0" y="531628"/>
                </a:lnTo>
                <a:lnTo>
                  <a:pt x="0" y="606056"/>
                </a:lnTo>
                <a:lnTo>
                  <a:pt x="85061" y="723014"/>
                </a:lnTo>
                <a:lnTo>
                  <a:pt x="180754" y="850605"/>
                </a:lnTo>
                <a:lnTo>
                  <a:pt x="148856" y="946298"/>
                </a:lnTo>
                <a:lnTo>
                  <a:pt x="170121" y="1127052"/>
                </a:lnTo>
                <a:lnTo>
                  <a:pt x="329610" y="1318438"/>
                </a:lnTo>
                <a:lnTo>
                  <a:pt x="489098" y="1520456"/>
                </a:lnTo>
                <a:lnTo>
                  <a:pt x="542261" y="1382233"/>
                </a:lnTo>
                <a:lnTo>
                  <a:pt x="627321" y="1403498"/>
                </a:lnTo>
                <a:lnTo>
                  <a:pt x="680484" y="1435396"/>
                </a:lnTo>
                <a:lnTo>
                  <a:pt x="574158" y="1446028"/>
                </a:lnTo>
                <a:lnTo>
                  <a:pt x="595424" y="1531089"/>
                </a:lnTo>
                <a:lnTo>
                  <a:pt x="595424" y="1531089"/>
                </a:lnTo>
                <a:lnTo>
                  <a:pt x="542261" y="1584252"/>
                </a:lnTo>
                <a:lnTo>
                  <a:pt x="542261" y="1584252"/>
                </a:lnTo>
                <a:lnTo>
                  <a:pt x="565298" y="1702180"/>
                </a:lnTo>
                <a:lnTo>
                  <a:pt x="701749" y="1828800"/>
                </a:lnTo>
                <a:lnTo>
                  <a:pt x="733647" y="1892596"/>
                </a:lnTo>
                <a:lnTo>
                  <a:pt x="691117" y="1998921"/>
                </a:lnTo>
                <a:lnTo>
                  <a:pt x="829340" y="2190307"/>
                </a:lnTo>
                <a:lnTo>
                  <a:pt x="1031358" y="2424224"/>
                </a:lnTo>
                <a:lnTo>
                  <a:pt x="1098698" y="2446018"/>
                </a:lnTo>
                <a:lnTo>
                  <a:pt x="1073889" y="2658140"/>
                </a:lnTo>
                <a:lnTo>
                  <a:pt x="1174898" y="2669169"/>
                </a:lnTo>
                <a:lnTo>
                  <a:pt x="1403498" y="2669169"/>
                </a:lnTo>
                <a:lnTo>
                  <a:pt x="1555898" y="2817937"/>
                </a:lnTo>
                <a:lnTo>
                  <a:pt x="1632098" y="2817937"/>
                </a:lnTo>
                <a:lnTo>
                  <a:pt x="1708298" y="2817937"/>
                </a:lnTo>
                <a:lnTo>
                  <a:pt x="1784498" y="2892321"/>
                </a:lnTo>
                <a:lnTo>
                  <a:pt x="1860698" y="2892321"/>
                </a:lnTo>
                <a:lnTo>
                  <a:pt x="2013098" y="3041089"/>
                </a:lnTo>
                <a:lnTo>
                  <a:pt x="2089298" y="3115472"/>
                </a:lnTo>
                <a:lnTo>
                  <a:pt x="2179675" y="3338624"/>
                </a:lnTo>
                <a:lnTo>
                  <a:pt x="2902689" y="3221666"/>
                </a:lnTo>
                <a:lnTo>
                  <a:pt x="3003698" y="3115472"/>
                </a:lnTo>
                <a:lnTo>
                  <a:pt x="2934586" y="3104707"/>
                </a:lnTo>
                <a:lnTo>
                  <a:pt x="2934586" y="3104707"/>
                </a:lnTo>
                <a:lnTo>
                  <a:pt x="2927498" y="2966705"/>
                </a:lnTo>
                <a:lnTo>
                  <a:pt x="2927498" y="2966705"/>
                </a:lnTo>
                <a:cubicBezTo>
                  <a:pt x="2928679" y="2913660"/>
                  <a:pt x="2926317" y="2796598"/>
                  <a:pt x="2927498" y="2743553"/>
                </a:cubicBezTo>
                <a:lnTo>
                  <a:pt x="3079898" y="2594786"/>
                </a:lnTo>
                <a:lnTo>
                  <a:pt x="2927498" y="2520402"/>
                </a:lnTo>
                <a:lnTo>
                  <a:pt x="2927498" y="2446018"/>
                </a:lnTo>
                <a:lnTo>
                  <a:pt x="2851298" y="2371634"/>
                </a:lnTo>
                <a:lnTo>
                  <a:pt x="1174898" y="1032725"/>
                </a:lnTo>
                <a:lnTo>
                  <a:pt x="1148317" y="10633"/>
                </a:lnTo>
                <a:close/>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4028792" y="986828"/>
            <a:ext cx="461727" cy="525101"/>
          </a:xfrm>
          <a:custGeom>
            <a:avLst/>
            <a:gdLst>
              <a:gd name="connsiteX0" fmla="*/ 461727 w 461727"/>
              <a:gd name="connsiteY0" fmla="*/ 81481 h 525101"/>
              <a:gd name="connsiteX1" fmla="*/ 289711 w 461727"/>
              <a:gd name="connsiteY1" fmla="*/ 99588 h 525101"/>
              <a:gd name="connsiteX2" fmla="*/ 0 w 461727"/>
              <a:gd name="connsiteY2" fmla="*/ 0 h 525101"/>
              <a:gd name="connsiteX3" fmla="*/ 36214 w 461727"/>
              <a:gd name="connsiteY3" fmla="*/ 144855 h 525101"/>
              <a:gd name="connsiteX4" fmla="*/ 126749 w 461727"/>
              <a:gd name="connsiteY4" fmla="*/ 416459 h 525101"/>
              <a:gd name="connsiteX5" fmla="*/ 153909 w 461727"/>
              <a:gd name="connsiteY5" fmla="*/ 525101 h 525101"/>
              <a:gd name="connsiteX6" fmla="*/ 443620 w 461727"/>
              <a:gd name="connsiteY6" fmla="*/ 516047 h 525101"/>
              <a:gd name="connsiteX7" fmla="*/ 425513 w 461727"/>
              <a:gd name="connsiteY7" fmla="*/ 289711 h 525101"/>
              <a:gd name="connsiteX8" fmla="*/ 461727 w 461727"/>
              <a:gd name="connsiteY8" fmla="*/ 153909 h 525101"/>
              <a:gd name="connsiteX9" fmla="*/ 461727 w 461727"/>
              <a:gd name="connsiteY9" fmla="*/ 81481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727" h="525101">
                <a:moveTo>
                  <a:pt x="461727" y="81481"/>
                </a:moveTo>
                <a:lnTo>
                  <a:pt x="289711" y="99588"/>
                </a:lnTo>
                <a:lnTo>
                  <a:pt x="0" y="0"/>
                </a:lnTo>
                <a:lnTo>
                  <a:pt x="36214" y="144855"/>
                </a:lnTo>
                <a:lnTo>
                  <a:pt x="126749" y="416459"/>
                </a:lnTo>
                <a:lnTo>
                  <a:pt x="153909" y="525101"/>
                </a:lnTo>
                <a:lnTo>
                  <a:pt x="443620" y="516047"/>
                </a:lnTo>
                <a:lnTo>
                  <a:pt x="425513" y="289711"/>
                </a:lnTo>
                <a:lnTo>
                  <a:pt x="461727" y="153909"/>
                </a:lnTo>
                <a:lnTo>
                  <a:pt x="461727" y="81481"/>
                </a:lnTo>
                <a:close/>
              </a:path>
            </a:pathLst>
          </a:cu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4046899" y="1520982"/>
            <a:ext cx="461727" cy="1448555"/>
          </a:xfrm>
          <a:custGeom>
            <a:avLst/>
            <a:gdLst>
              <a:gd name="connsiteX0" fmla="*/ 416459 w 461727"/>
              <a:gd name="connsiteY0" fmla="*/ 0 h 1448555"/>
              <a:gd name="connsiteX1" fmla="*/ 135802 w 461727"/>
              <a:gd name="connsiteY1" fmla="*/ 9054 h 1448555"/>
              <a:gd name="connsiteX2" fmla="*/ 190123 w 461727"/>
              <a:gd name="connsiteY2" fmla="*/ 253497 h 1448555"/>
              <a:gd name="connsiteX3" fmla="*/ 181069 w 461727"/>
              <a:gd name="connsiteY3" fmla="*/ 588475 h 1448555"/>
              <a:gd name="connsiteX4" fmla="*/ 126749 w 461727"/>
              <a:gd name="connsiteY4" fmla="*/ 878186 h 1448555"/>
              <a:gd name="connsiteX5" fmla="*/ 81481 w 461727"/>
              <a:gd name="connsiteY5" fmla="*/ 1167897 h 1448555"/>
              <a:gd name="connsiteX6" fmla="*/ 0 w 461727"/>
              <a:gd name="connsiteY6" fmla="*/ 1448555 h 1448555"/>
              <a:gd name="connsiteX7" fmla="*/ 135802 w 461727"/>
              <a:gd name="connsiteY7" fmla="*/ 1439501 h 1448555"/>
              <a:gd name="connsiteX8" fmla="*/ 253497 w 461727"/>
              <a:gd name="connsiteY8" fmla="*/ 1448555 h 1448555"/>
              <a:gd name="connsiteX9" fmla="*/ 344032 w 461727"/>
              <a:gd name="connsiteY9" fmla="*/ 1412341 h 1448555"/>
              <a:gd name="connsiteX10" fmla="*/ 434566 w 461727"/>
              <a:gd name="connsiteY10" fmla="*/ 1321806 h 1448555"/>
              <a:gd name="connsiteX11" fmla="*/ 407406 w 461727"/>
              <a:gd name="connsiteY11" fmla="*/ 1032095 h 1448555"/>
              <a:gd name="connsiteX12" fmla="*/ 362139 w 461727"/>
              <a:gd name="connsiteY12" fmla="*/ 860079 h 1448555"/>
              <a:gd name="connsiteX13" fmla="*/ 389299 w 461727"/>
              <a:gd name="connsiteY13" fmla="*/ 624689 h 1448555"/>
              <a:gd name="connsiteX14" fmla="*/ 443620 w 461727"/>
              <a:gd name="connsiteY14" fmla="*/ 497941 h 1448555"/>
              <a:gd name="connsiteX15" fmla="*/ 461727 w 461727"/>
              <a:gd name="connsiteY15" fmla="*/ 325925 h 1448555"/>
              <a:gd name="connsiteX16" fmla="*/ 452673 w 461727"/>
              <a:gd name="connsiteY16" fmla="*/ 208230 h 1448555"/>
              <a:gd name="connsiteX17" fmla="*/ 416459 w 461727"/>
              <a:gd name="connsiteY17" fmla="*/ 0 h 144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1727" h="1448555">
                <a:moveTo>
                  <a:pt x="416459" y="0"/>
                </a:moveTo>
                <a:lnTo>
                  <a:pt x="135802" y="9054"/>
                </a:lnTo>
                <a:lnTo>
                  <a:pt x="190123" y="253497"/>
                </a:lnTo>
                <a:lnTo>
                  <a:pt x="181069" y="588475"/>
                </a:lnTo>
                <a:lnTo>
                  <a:pt x="126749" y="878186"/>
                </a:lnTo>
                <a:lnTo>
                  <a:pt x="81481" y="1167897"/>
                </a:lnTo>
                <a:lnTo>
                  <a:pt x="0" y="1448555"/>
                </a:lnTo>
                <a:lnTo>
                  <a:pt x="135802" y="1439501"/>
                </a:lnTo>
                <a:lnTo>
                  <a:pt x="253497" y="1448555"/>
                </a:lnTo>
                <a:lnTo>
                  <a:pt x="344032" y="1412341"/>
                </a:lnTo>
                <a:lnTo>
                  <a:pt x="434566" y="1321806"/>
                </a:lnTo>
                <a:lnTo>
                  <a:pt x="407406" y="1032095"/>
                </a:lnTo>
                <a:lnTo>
                  <a:pt x="362139" y="860079"/>
                </a:lnTo>
                <a:lnTo>
                  <a:pt x="389299" y="624689"/>
                </a:lnTo>
                <a:lnTo>
                  <a:pt x="443620" y="497941"/>
                </a:lnTo>
                <a:lnTo>
                  <a:pt x="461727" y="325925"/>
                </a:lnTo>
                <a:lnTo>
                  <a:pt x="452673" y="208230"/>
                </a:lnTo>
                <a:lnTo>
                  <a:pt x="416459" y="0"/>
                </a:lnTo>
                <a:close/>
              </a:path>
            </a:pathLst>
          </a:cu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4092166" y="3476533"/>
            <a:ext cx="1647731" cy="2507810"/>
          </a:xfrm>
          <a:custGeom>
            <a:avLst/>
            <a:gdLst>
              <a:gd name="connsiteX0" fmla="*/ 443620 w 1683945"/>
              <a:gd name="connsiteY0" fmla="*/ 0 h 3141553"/>
              <a:gd name="connsiteX1" fmla="*/ 280658 w 1683945"/>
              <a:gd name="connsiteY1" fmla="*/ 135802 h 3141553"/>
              <a:gd name="connsiteX2" fmla="*/ 0 w 1683945"/>
              <a:gd name="connsiteY2" fmla="*/ 126749 h 3141553"/>
              <a:gd name="connsiteX3" fmla="*/ 45268 w 1683945"/>
              <a:gd name="connsiteY3" fmla="*/ 371192 h 3141553"/>
              <a:gd name="connsiteX4" fmla="*/ 72428 w 1683945"/>
              <a:gd name="connsiteY4" fmla="*/ 443620 h 3141553"/>
              <a:gd name="connsiteX5" fmla="*/ 54321 w 1683945"/>
              <a:gd name="connsiteY5" fmla="*/ 534155 h 3141553"/>
              <a:gd name="connsiteX6" fmla="*/ 99589 w 1683945"/>
              <a:gd name="connsiteY6" fmla="*/ 633743 h 3141553"/>
              <a:gd name="connsiteX7" fmla="*/ 36214 w 1683945"/>
              <a:gd name="connsiteY7" fmla="*/ 986828 h 3141553"/>
              <a:gd name="connsiteX8" fmla="*/ 36214 w 1683945"/>
              <a:gd name="connsiteY8" fmla="*/ 1077362 h 3141553"/>
              <a:gd name="connsiteX9" fmla="*/ 190123 w 1683945"/>
              <a:gd name="connsiteY9" fmla="*/ 1321806 h 3141553"/>
              <a:gd name="connsiteX10" fmla="*/ 190123 w 1683945"/>
              <a:gd name="connsiteY10" fmla="*/ 1475715 h 3141553"/>
              <a:gd name="connsiteX11" fmla="*/ 208230 w 1683945"/>
              <a:gd name="connsiteY11" fmla="*/ 1593410 h 3141553"/>
              <a:gd name="connsiteX12" fmla="*/ 516048 w 1683945"/>
              <a:gd name="connsiteY12" fmla="*/ 1982709 h 3141553"/>
              <a:gd name="connsiteX13" fmla="*/ 597529 w 1683945"/>
              <a:gd name="connsiteY13" fmla="*/ 1865014 h 3141553"/>
              <a:gd name="connsiteX14" fmla="*/ 697117 w 1683945"/>
              <a:gd name="connsiteY14" fmla="*/ 1910281 h 3141553"/>
              <a:gd name="connsiteX15" fmla="*/ 606583 w 1683945"/>
              <a:gd name="connsiteY15" fmla="*/ 1946495 h 3141553"/>
              <a:gd name="connsiteX16" fmla="*/ 606583 w 1683945"/>
              <a:gd name="connsiteY16" fmla="*/ 2009869 h 3141553"/>
              <a:gd name="connsiteX17" fmla="*/ 606583 w 1683945"/>
              <a:gd name="connsiteY17" fmla="*/ 2109458 h 3141553"/>
              <a:gd name="connsiteX18" fmla="*/ 606583 w 1683945"/>
              <a:gd name="connsiteY18" fmla="*/ 2236206 h 3141553"/>
              <a:gd name="connsiteX19" fmla="*/ 769545 w 1683945"/>
              <a:gd name="connsiteY19" fmla="*/ 2353901 h 3141553"/>
              <a:gd name="connsiteX20" fmla="*/ 733331 w 1683945"/>
              <a:gd name="connsiteY20" fmla="*/ 2498757 h 3141553"/>
              <a:gd name="connsiteX21" fmla="*/ 1077363 w 1683945"/>
              <a:gd name="connsiteY21" fmla="*/ 2924269 h 3141553"/>
              <a:gd name="connsiteX22" fmla="*/ 1149791 w 1683945"/>
              <a:gd name="connsiteY22" fmla="*/ 2951430 h 3141553"/>
              <a:gd name="connsiteX23" fmla="*/ 1321806 w 1683945"/>
              <a:gd name="connsiteY23" fmla="*/ 3041964 h 3141553"/>
              <a:gd name="connsiteX24" fmla="*/ 1466662 w 1683945"/>
              <a:gd name="connsiteY24" fmla="*/ 3141553 h 3141553"/>
              <a:gd name="connsiteX25" fmla="*/ 1575303 w 1683945"/>
              <a:gd name="connsiteY25" fmla="*/ 3123446 h 3141553"/>
              <a:gd name="connsiteX26" fmla="*/ 1683945 w 1683945"/>
              <a:gd name="connsiteY26" fmla="*/ 3060071 h 3141553"/>
              <a:gd name="connsiteX27" fmla="*/ 1629624 w 1683945"/>
              <a:gd name="connsiteY27" fmla="*/ 2969537 h 3141553"/>
              <a:gd name="connsiteX28" fmla="*/ 1493822 w 1683945"/>
              <a:gd name="connsiteY28" fmla="*/ 2924269 h 3141553"/>
              <a:gd name="connsiteX29" fmla="*/ 1348967 w 1683945"/>
              <a:gd name="connsiteY29" fmla="*/ 2815628 h 3141553"/>
              <a:gd name="connsiteX30" fmla="*/ 1231272 w 1683945"/>
              <a:gd name="connsiteY30" fmla="*/ 2516863 h 3141553"/>
              <a:gd name="connsiteX31" fmla="*/ 986828 w 1683945"/>
              <a:gd name="connsiteY31" fmla="*/ 2227153 h 3141553"/>
              <a:gd name="connsiteX32" fmla="*/ 851026 w 1683945"/>
              <a:gd name="connsiteY32" fmla="*/ 2000816 h 3141553"/>
              <a:gd name="connsiteX33" fmla="*/ 706171 w 1683945"/>
              <a:gd name="connsiteY33" fmla="*/ 1874067 h 3141553"/>
              <a:gd name="connsiteX34" fmla="*/ 733331 w 1683945"/>
              <a:gd name="connsiteY34" fmla="*/ 1611517 h 3141553"/>
              <a:gd name="connsiteX35" fmla="*/ 706171 w 1683945"/>
              <a:gd name="connsiteY35" fmla="*/ 1539089 h 3141553"/>
              <a:gd name="connsiteX36" fmla="*/ 642797 w 1683945"/>
              <a:gd name="connsiteY36" fmla="*/ 1412341 h 3141553"/>
              <a:gd name="connsiteX37" fmla="*/ 597529 w 1683945"/>
              <a:gd name="connsiteY37" fmla="*/ 1131683 h 3141553"/>
              <a:gd name="connsiteX38" fmla="*/ 561315 w 1683945"/>
              <a:gd name="connsiteY38" fmla="*/ 950614 h 3141553"/>
              <a:gd name="connsiteX39" fmla="*/ 470781 w 1683945"/>
              <a:gd name="connsiteY39" fmla="*/ 1032095 h 3141553"/>
              <a:gd name="connsiteX40" fmla="*/ 497941 w 1683945"/>
              <a:gd name="connsiteY40" fmla="*/ 1195058 h 3141553"/>
              <a:gd name="connsiteX41" fmla="*/ 380246 w 1683945"/>
              <a:gd name="connsiteY41" fmla="*/ 1186004 h 3141553"/>
              <a:gd name="connsiteX42" fmla="*/ 280658 w 1683945"/>
              <a:gd name="connsiteY42" fmla="*/ 995881 h 3141553"/>
              <a:gd name="connsiteX43" fmla="*/ 190123 w 1683945"/>
              <a:gd name="connsiteY43" fmla="*/ 796705 h 3141553"/>
              <a:gd name="connsiteX44" fmla="*/ 99589 w 1683945"/>
              <a:gd name="connsiteY44" fmla="*/ 633743 h 3141553"/>
              <a:gd name="connsiteX0" fmla="*/ 280658 w 1683945"/>
              <a:gd name="connsiteY0" fmla="*/ 9053 h 3014804"/>
              <a:gd name="connsiteX1" fmla="*/ 0 w 1683945"/>
              <a:gd name="connsiteY1" fmla="*/ 0 h 3014804"/>
              <a:gd name="connsiteX2" fmla="*/ 45268 w 1683945"/>
              <a:gd name="connsiteY2" fmla="*/ 244443 h 3014804"/>
              <a:gd name="connsiteX3" fmla="*/ 72428 w 1683945"/>
              <a:gd name="connsiteY3" fmla="*/ 316871 h 3014804"/>
              <a:gd name="connsiteX4" fmla="*/ 54321 w 1683945"/>
              <a:gd name="connsiteY4" fmla="*/ 407406 h 3014804"/>
              <a:gd name="connsiteX5" fmla="*/ 99589 w 1683945"/>
              <a:gd name="connsiteY5" fmla="*/ 506994 h 3014804"/>
              <a:gd name="connsiteX6" fmla="*/ 36214 w 1683945"/>
              <a:gd name="connsiteY6" fmla="*/ 860079 h 3014804"/>
              <a:gd name="connsiteX7" fmla="*/ 36214 w 1683945"/>
              <a:gd name="connsiteY7" fmla="*/ 950613 h 3014804"/>
              <a:gd name="connsiteX8" fmla="*/ 190123 w 1683945"/>
              <a:gd name="connsiteY8" fmla="*/ 1195057 h 3014804"/>
              <a:gd name="connsiteX9" fmla="*/ 190123 w 1683945"/>
              <a:gd name="connsiteY9" fmla="*/ 1348966 h 3014804"/>
              <a:gd name="connsiteX10" fmla="*/ 208230 w 1683945"/>
              <a:gd name="connsiteY10" fmla="*/ 1466661 h 3014804"/>
              <a:gd name="connsiteX11" fmla="*/ 516048 w 1683945"/>
              <a:gd name="connsiteY11" fmla="*/ 1855960 h 3014804"/>
              <a:gd name="connsiteX12" fmla="*/ 597529 w 1683945"/>
              <a:gd name="connsiteY12" fmla="*/ 1738265 h 3014804"/>
              <a:gd name="connsiteX13" fmla="*/ 697117 w 1683945"/>
              <a:gd name="connsiteY13" fmla="*/ 1783532 h 3014804"/>
              <a:gd name="connsiteX14" fmla="*/ 606583 w 1683945"/>
              <a:gd name="connsiteY14" fmla="*/ 1819746 h 3014804"/>
              <a:gd name="connsiteX15" fmla="*/ 606583 w 1683945"/>
              <a:gd name="connsiteY15" fmla="*/ 1883120 h 3014804"/>
              <a:gd name="connsiteX16" fmla="*/ 606583 w 1683945"/>
              <a:gd name="connsiteY16" fmla="*/ 1982709 h 3014804"/>
              <a:gd name="connsiteX17" fmla="*/ 606583 w 1683945"/>
              <a:gd name="connsiteY17" fmla="*/ 2109457 h 3014804"/>
              <a:gd name="connsiteX18" fmla="*/ 769545 w 1683945"/>
              <a:gd name="connsiteY18" fmla="*/ 2227152 h 3014804"/>
              <a:gd name="connsiteX19" fmla="*/ 733331 w 1683945"/>
              <a:gd name="connsiteY19" fmla="*/ 2372008 h 3014804"/>
              <a:gd name="connsiteX20" fmla="*/ 1077363 w 1683945"/>
              <a:gd name="connsiteY20" fmla="*/ 2797520 h 3014804"/>
              <a:gd name="connsiteX21" fmla="*/ 1149791 w 1683945"/>
              <a:gd name="connsiteY21" fmla="*/ 2824681 h 3014804"/>
              <a:gd name="connsiteX22" fmla="*/ 1321806 w 1683945"/>
              <a:gd name="connsiteY22" fmla="*/ 2915215 h 3014804"/>
              <a:gd name="connsiteX23" fmla="*/ 1466662 w 1683945"/>
              <a:gd name="connsiteY23" fmla="*/ 3014804 h 3014804"/>
              <a:gd name="connsiteX24" fmla="*/ 1575303 w 1683945"/>
              <a:gd name="connsiteY24" fmla="*/ 2996697 h 3014804"/>
              <a:gd name="connsiteX25" fmla="*/ 1683945 w 1683945"/>
              <a:gd name="connsiteY25" fmla="*/ 2933322 h 3014804"/>
              <a:gd name="connsiteX26" fmla="*/ 1629624 w 1683945"/>
              <a:gd name="connsiteY26" fmla="*/ 2842788 h 3014804"/>
              <a:gd name="connsiteX27" fmla="*/ 1493822 w 1683945"/>
              <a:gd name="connsiteY27" fmla="*/ 2797520 h 3014804"/>
              <a:gd name="connsiteX28" fmla="*/ 1348967 w 1683945"/>
              <a:gd name="connsiteY28" fmla="*/ 2688879 h 3014804"/>
              <a:gd name="connsiteX29" fmla="*/ 1231272 w 1683945"/>
              <a:gd name="connsiteY29" fmla="*/ 2390114 h 3014804"/>
              <a:gd name="connsiteX30" fmla="*/ 986828 w 1683945"/>
              <a:gd name="connsiteY30" fmla="*/ 2100404 h 3014804"/>
              <a:gd name="connsiteX31" fmla="*/ 851026 w 1683945"/>
              <a:gd name="connsiteY31" fmla="*/ 1874067 h 3014804"/>
              <a:gd name="connsiteX32" fmla="*/ 706171 w 1683945"/>
              <a:gd name="connsiteY32" fmla="*/ 1747318 h 3014804"/>
              <a:gd name="connsiteX33" fmla="*/ 733331 w 1683945"/>
              <a:gd name="connsiteY33" fmla="*/ 1484768 h 3014804"/>
              <a:gd name="connsiteX34" fmla="*/ 706171 w 1683945"/>
              <a:gd name="connsiteY34" fmla="*/ 1412340 h 3014804"/>
              <a:gd name="connsiteX35" fmla="*/ 642797 w 1683945"/>
              <a:gd name="connsiteY35" fmla="*/ 1285592 h 3014804"/>
              <a:gd name="connsiteX36" fmla="*/ 597529 w 1683945"/>
              <a:gd name="connsiteY36" fmla="*/ 1004934 h 3014804"/>
              <a:gd name="connsiteX37" fmla="*/ 561315 w 1683945"/>
              <a:gd name="connsiteY37" fmla="*/ 823865 h 3014804"/>
              <a:gd name="connsiteX38" fmla="*/ 470781 w 1683945"/>
              <a:gd name="connsiteY38" fmla="*/ 905346 h 3014804"/>
              <a:gd name="connsiteX39" fmla="*/ 497941 w 1683945"/>
              <a:gd name="connsiteY39" fmla="*/ 1068309 h 3014804"/>
              <a:gd name="connsiteX40" fmla="*/ 380246 w 1683945"/>
              <a:gd name="connsiteY40" fmla="*/ 1059255 h 3014804"/>
              <a:gd name="connsiteX41" fmla="*/ 280658 w 1683945"/>
              <a:gd name="connsiteY41" fmla="*/ 869132 h 3014804"/>
              <a:gd name="connsiteX42" fmla="*/ 190123 w 1683945"/>
              <a:gd name="connsiteY42" fmla="*/ 669956 h 3014804"/>
              <a:gd name="connsiteX43" fmla="*/ 99589 w 1683945"/>
              <a:gd name="connsiteY43" fmla="*/ 506994 h 3014804"/>
              <a:gd name="connsiteX0" fmla="*/ 244444 w 1647731"/>
              <a:gd name="connsiteY0" fmla="*/ 0 h 3005751"/>
              <a:gd name="connsiteX1" fmla="*/ 9054 w 1647731"/>
              <a:gd name="connsiteY1" fmla="*/ 235390 h 3005751"/>
              <a:gd name="connsiteX2" fmla="*/ 36214 w 1647731"/>
              <a:gd name="connsiteY2" fmla="*/ 307818 h 3005751"/>
              <a:gd name="connsiteX3" fmla="*/ 18107 w 1647731"/>
              <a:gd name="connsiteY3" fmla="*/ 398353 h 3005751"/>
              <a:gd name="connsiteX4" fmla="*/ 63375 w 1647731"/>
              <a:gd name="connsiteY4" fmla="*/ 497941 h 3005751"/>
              <a:gd name="connsiteX5" fmla="*/ 0 w 1647731"/>
              <a:gd name="connsiteY5" fmla="*/ 851026 h 3005751"/>
              <a:gd name="connsiteX6" fmla="*/ 0 w 1647731"/>
              <a:gd name="connsiteY6" fmla="*/ 941560 h 3005751"/>
              <a:gd name="connsiteX7" fmla="*/ 153909 w 1647731"/>
              <a:gd name="connsiteY7" fmla="*/ 1186004 h 3005751"/>
              <a:gd name="connsiteX8" fmla="*/ 153909 w 1647731"/>
              <a:gd name="connsiteY8" fmla="*/ 1339913 h 3005751"/>
              <a:gd name="connsiteX9" fmla="*/ 172016 w 1647731"/>
              <a:gd name="connsiteY9" fmla="*/ 1457608 h 3005751"/>
              <a:gd name="connsiteX10" fmla="*/ 479834 w 1647731"/>
              <a:gd name="connsiteY10" fmla="*/ 1846907 h 3005751"/>
              <a:gd name="connsiteX11" fmla="*/ 561315 w 1647731"/>
              <a:gd name="connsiteY11" fmla="*/ 1729212 h 3005751"/>
              <a:gd name="connsiteX12" fmla="*/ 660903 w 1647731"/>
              <a:gd name="connsiteY12" fmla="*/ 1774479 h 3005751"/>
              <a:gd name="connsiteX13" fmla="*/ 570369 w 1647731"/>
              <a:gd name="connsiteY13" fmla="*/ 1810693 h 3005751"/>
              <a:gd name="connsiteX14" fmla="*/ 570369 w 1647731"/>
              <a:gd name="connsiteY14" fmla="*/ 1874067 h 3005751"/>
              <a:gd name="connsiteX15" fmla="*/ 570369 w 1647731"/>
              <a:gd name="connsiteY15" fmla="*/ 1973656 h 3005751"/>
              <a:gd name="connsiteX16" fmla="*/ 570369 w 1647731"/>
              <a:gd name="connsiteY16" fmla="*/ 2100404 h 3005751"/>
              <a:gd name="connsiteX17" fmla="*/ 733331 w 1647731"/>
              <a:gd name="connsiteY17" fmla="*/ 2218099 h 3005751"/>
              <a:gd name="connsiteX18" fmla="*/ 697117 w 1647731"/>
              <a:gd name="connsiteY18" fmla="*/ 2362955 h 3005751"/>
              <a:gd name="connsiteX19" fmla="*/ 1041149 w 1647731"/>
              <a:gd name="connsiteY19" fmla="*/ 2788467 h 3005751"/>
              <a:gd name="connsiteX20" fmla="*/ 1113577 w 1647731"/>
              <a:gd name="connsiteY20" fmla="*/ 2815628 h 3005751"/>
              <a:gd name="connsiteX21" fmla="*/ 1285592 w 1647731"/>
              <a:gd name="connsiteY21" fmla="*/ 2906162 h 3005751"/>
              <a:gd name="connsiteX22" fmla="*/ 1430448 w 1647731"/>
              <a:gd name="connsiteY22" fmla="*/ 3005751 h 3005751"/>
              <a:gd name="connsiteX23" fmla="*/ 1539089 w 1647731"/>
              <a:gd name="connsiteY23" fmla="*/ 2987644 h 3005751"/>
              <a:gd name="connsiteX24" fmla="*/ 1647731 w 1647731"/>
              <a:gd name="connsiteY24" fmla="*/ 2924269 h 3005751"/>
              <a:gd name="connsiteX25" fmla="*/ 1593410 w 1647731"/>
              <a:gd name="connsiteY25" fmla="*/ 2833735 h 3005751"/>
              <a:gd name="connsiteX26" fmla="*/ 1457608 w 1647731"/>
              <a:gd name="connsiteY26" fmla="*/ 2788467 h 3005751"/>
              <a:gd name="connsiteX27" fmla="*/ 1312753 w 1647731"/>
              <a:gd name="connsiteY27" fmla="*/ 2679826 h 3005751"/>
              <a:gd name="connsiteX28" fmla="*/ 1195058 w 1647731"/>
              <a:gd name="connsiteY28" fmla="*/ 2381061 h 3005751"/>
              <a:gd name="connsiteX29" fmla="*/ 950614 w 1647731"/>
              <a:gd name="connsiteY29" fmla="*/ 2091351 h 3005751"/>
              <a:gd name="connsiteX30" fmla="*/ 814812 w 1647731"/>
              <a:gd name="connsiteY30" fmla="*/ 1865014 h 3005751"/>
              <a:gd name="connsiteX31" fmla="*/ 669957 w 1647731"/>
              <a:gd name="connsiteY31" fmla="*/ 1738265 h 3005751"/>
              <a:gd name="connsiteX32" fmla="*/ 697117 w 1647731"/>
              <a:gd name="connsiteY32" fmla="*/ 1475715 h 3005751"/>
              <a:gd name="connsiteX33" fmla="*/ 669957 w 1647731"/>
              <a:gd name="connsiteY33" fmla="*/ 1403287 h 3005751"/>
              <a:gd name="connsiteX34" fmla="*/ 606583 w 1647731"/>
              <a:gd name="connsiteY34" fmla="*/ 1276539 h 3005751"/>
              <a:gd name="connsiteX35" fmla="*/ 561315 w 1647731"/>
              <a:gd name="connsiteY35" fmla="*/ 995881 h 3005751"/>
              <a:gd name="connsiteX36" fmla="*/ 525101 w 1647731"/>
              <a:gd name="connsiteY36" fmla="*/ 814812 h 3005751"/>
              <a:gd name="connsiteX37" fmla="*/ 434567 w 1647731"/>
              <a:gd name="connsiteY37" fmla="*/ 896293 h 3005751"/>
              <a:gd name="connsiteX38" fmla="*/ 461727 w 1647731"/>
              <a:gd name="connsiteY38" fmla="*/ 1059256 h 3005751"/>
              <a:gd name="connsiteX39" fmla="*/ 344032 w 1647731"/>
              <a:gd name="connsiteY39" fmla="*/ 1050202 h 3005751"/>
              <a:gd name="connsiteX40" fmla="*/ 244444 w 1647731"/>
              <a:gd name="connsiteY40" fmla="*/ 860079 h 3005751"/>
              <a:gd name="connsiteX41" fmla="*/ 153909 w 1647731"/>
              <a:gd name="connsiteY41" fmla="*/ 660903 h 3005751"/>
              <a:gd name="connsiteX42" fmla="*/ 63375 w 1647731"/>
              <a:gd name="connsiteY42" fmla="*/ 497941 h 3005751"/>
              <a:gd name="connsiteX0" fmla="*/ 244444 w 1647731"/>
              <a:gd name="connsiteY0" fmla="*/ 0 h 3005751"/>
              <a:gd name="connsiteX1" fmla="*/ 36214 w 1647731"/>
              <a:gd name="connsiteY1" fmla="*/ 307818 h 3005751"/>
              <a:gd name="connsiteX2" fmla="*/ 18107 w 1647731"/>
              <a:gd name="connsiteY2" fmla="*/ 398353 h 3005751"/>
              <a:gd name="connsiteX3" fmla="*/ 63375 w 1647731"/>
              <a:gd name="connsiteY3" fmla="*/ 497941 h 3005751"/>
              <a:gd name="connsiteX4" fmla="*/ 0 w 1647731"/>
              <a:gd name="connsiteY4" fmla="*/ 851026 h 3005751"/>
              <a:gd name="connsiteX5" fmla="*/ 0 w 1647731"/>
              <a:gd name="connsiteY5" fmla="*/ 941560 h 3005751"/>
              <a:gd name="connsiteX6" fmla="*/ 153909 w 1647731"/>
              <a:gd name="connsiteY6" fmla="*/ 1186004 h 3005751"/>
              <a:gd name="connsiteX7" fmla="*/ 153909 w 1647731"/>
              <a:gd name="connsiteY7" fmla="*/ 1339913 h 3005751"/>
              <a:gd name="connsiteX8" fmla="*/ 172016 w 1647731"/>
              <a:gd name="connsiteY8" fmla="*/ 1457608 h 3005751"/>
              <a:gd name="connsiteX9" fmla="*/ 479834 w 1647731"/>
              <a:gd name="connsiteY9" fmla="*/ 1846907 h 3005751"/>
              <a:gd name="connsiteX10" fmla="*/ 561315 w 1647731"/>
              <a:gd name="connsiteY10" fmla="*/ 1729212 h 3005751"/>
              <a:gd name="connsiteX11" fmla="*/ 660903 w 1647731"/>
              <a:gd name="connsiteY11" fmla="*/ 1774479 h 3005751"/>
              <a:gd name="connsiteX12" fmla="*/ 570369 w 1647731"/>
              <a:gd name="connsiteY12" fmla="*/ 1810693 h 3005751"/>
              <a:gd name="connsiteX13" fmla="*/ 570369 w 1647731"/>
              <a:gd name="connsiteY13" fmla="*/ 1874067 h 3005751"/>
              <a:gd name="connsiteX14" fmla="*/ 570369 w 1647731"/>
              <a:gd name="connsiteY14" fmla="*/ 1973656 h 3005751"/>
              <a:gd name="connsiteX15" fmla="*/ 570369 w 1647731"/>
              <a:gd name="connsiteY15" fmla="*/ 2100404 h 3005751"/>
              <a:gd name="connsiteX16" fmla="*/ 733331 w 1647731"/>
              <a:gd name="connsiteY16" fmla="*/ 2218099 h 3005751"/>
              <a:gd name="connsiteX17" fmla="*/ 697117 w 1647731"/>
              <a:gd name="connsiteY17" fmla="*/ 2362955 h 3005751"/>
              <a:gd name="connsiteX18" fmla="*/ 1041149 w 1647731"/>
              <a:gd name="connsiteY18" fmla="*/ 2788467 h 3005751"/>
              <a:gd name="connsiteX19" fmla="*/ 1113577 w 1647731"/>
              <a:gd name="connsiteY19" fmla="*/ 2815628 h 3005751"/>
              <a:gd name="connsiteX20" fmla="*/ 1285592 w 1647731"/>
              <a:gd name="connsiteY20" fmla="*/ 2906162 h 3005751"/>
              <a:gd name="connsiteX21" fmla="*/ 1430448 w 1647731"/>
              <a:gd name="connsiteY21" fmla="*/ 3005751 h 3005751"/>
              <a:gd name="connsiteX22" fmla="*/ 1539089 w 1647731"/>
              <a:gd name="connsiteY22" fmla="*/ 2987644 h 3005751"/>
              <a:gd name="connsiteX23" fmla="*/ 1647731 w 1647731"/>
              <a:gd name="connsiteY23" fmla="*/ 2924269 h 3005751"/>
              <a:gd name="connsiteX24" fmla="*/ 1593410 w 1647731"/>
              <a:gd name="connsiteY24" fmla="*/ 2833735 h 3005751"/>
              <a:gd name="connsiteX25" fmla="*/ 1457608 w 1647731"/>
              <a:gd name="connsiteY25" fmla="*/ 2788467 h 3005751"/>
              <a:gd name="connsiteX26" fmla="*/ 1312753 w 1647731"/>
              <a:gd name="connsiteY26" fmla="*/ 2679826 h 3005751"/>
              <a:gd name="connsiteX27" fmla="*/ 1195058 w 1647731"/>
              <a:gd name="connsiteY27" fmla="*/ 2381061 h 3005751"/>
              <a:gd name="connsiteX28" fmla="*/ 950614 w 1647731"/>
              <a:gd name="connsiteY28" fmla="*/ 2091351 h 3005751"/>
              <a:gd name="connsiteX29" fmla="*/ 814812 w 1647731"/>
              <a:gd name="connsiteY29" fmla="*/ 1865014 h 3005751"/>
              <a:gd name="connsiteX30" fmla="*/ 669957 w 1647731"/>
              <a:gd name="connsiteY30" fmla="*/ 1738265 h 3005751"/>
              <a:gd name="connsiteX31" fmla="*/ 697117 w 1647731"/>
              <a:gd name="connsiteY31" fmla="*/ 1475715 h 3005751"/>
              <a:gd name="connsiteX32" fmla="*/ 669957 w 1647731"/>
              <a:gd name="connsiteY32" fmla="*/ 1403287 h 3005751"/>
              <a:gd name="connsiteX33" fmla="*/ 606583 w 1647731"/>
              <a:gd name="connsiteY33" fmla="*/ 1276539 h 3005751"/>
              <a:gd name="connsiteX34" fmla="*/ 561315 w 1647731"/>
              <a:gd name="connsiteY34" fmla="*/ 995881 h 3005751"/>
              <a:gd name="connsiteX35" fmla="*/ 525101 w 1647731"/>
              <a:gd name="connsiteY35" fmla="*/ 814812 h 3005751"/>
              <a:gd name="connsiteX36" fmla="*/ 434567 w 1647731"/>
              <a:gd name="connsiteY36" fmla="*/ 896293 h 3005751"/>
              <a:gd name="connsiteX37" fmla="*/ 461727 w 1647731"/>
              <a:gd name="connsiteY37" fmla="*/ 1059256 h 3005751"/>
              <a:gd name="connsiteX38" fmla="*/ 344032 w 1647731"/>
              <a:gd name="connsiteY38" fmla="*/ 1050202 h 3005751"/>
              <a:gd name="connsiteX39" fmla="*/ 244444 w 1647731"/>
              <a:gd name="connsiteY39" fmla="*/ 860079 h 3005751"/>
              <a:gd name="connsiteX40" fmla="*/ 153909 w 1647731"/>
              <a:gd name="connsiteY40" fmla="*/ 660903 h 3005751"/>
              <a:gd name="connsiteX41" fmla="*/ 63375 w 1647731"/>
              <a:gd name="connsiteY41" fmla="*/ 497941 h 3005751"/>
              <a:gd name="connsiteX0" fmla="*/ 244444 w 1647731"/>
              <a:gd name="connsiteY0" fmla="*/ 0 h 3005751"/>
              <a:gd name="connsiteX1" fmla="*/ 18107 w 1647731"/>
              <a:gd name="connsiteY1" fmla="*/ 398353 h 3005751"/>
              <a:gd name="connsiteX2" fmla="*/ 63375 w 1647731"/>
              <a:gd name="connsiteY2" fmla="*/ 497941 h 3005751"/>
              <a:gd name="connsiteX3" fmla="*/ 0 w 1647731"/>
              <a:gd name="connsiteY3" fmla="*/ 851026 h 3005751"/>
              <a:gd name="connsiteX4" fmla="*/ 0 w 1647731"/>
              <a:gd name="connsiteY4" fmla="*/ 941560 h 3005751"/>
              <a:gd name="connsiteX5" fmla="*/ 153909 w 1647731"/>
              <a:gd name="connsiteY5" fmla="*/ 1186004 h 3005751"/>
              <a:gd name="connsiteX6" fmla="*/ 153909 w 1647731"/>
              <a:gd name="connsiteY6" fmla="*/ 1339913 h 3005751"/>
              <a:gd name="connsiteX7" fmla="*/ 172016 w 1647731"/>
              <a:gd name="connsiteY7" fmla="*/ 1457608 h 3005751"/>
              <a:gd name="connsiteX8" fmla="*/ 479834 w 1647731"/>
              <a:gd name="connsiteY8" fmla="*/ 1846907 h 3005751"/>
              <a:gd name="connsiteX9" fmla="*/ 561315 w 1647731"/>
              <a:gd name="connsiteY9" fmla="*/ 1729212 h 3005751"/>
              <a:gd name="connsiteX10" fmla="*/ 660903 w 1647731"/>
              <a:gd name="connsiteY10" fmla="*/ 1774479 h 3005751"/>
              <a:gd name="connsiteX11" fmla="*/ 570369 w 1647731"/>
              <a:gd name="connsiteY11" fmla="*/ 1810693 h 3005751"/>
              <a:gd name="connsiteX12" fmla="*/ 570369 w 1647731"/>
              <a:gd name="connsiteY12" fmla="*/ 1874067 h 3005751"/>
              <a:gd name="connsiteX13" fmla="*/ 570369 w 1647731"/>
              <a:gd name="connsiteY13" fmla="*/ 1973656 h 3005751"/>
              <a:gd name="connsiteX14" fmla="*/ 570369 w 1647731"/>
              <a:gd name="connsiteY14" fmla="*/ 2100404 h 3005751"/>
              <a:gd name="connsiteX15" fmla="*/ 733331 w 1647731"/>
              <a:gd name="connsiteY15" fmla="*/ 2218099 h 3005751"/>
              <a:gd name="connsiteX16" fmla="*/ 697117 w 1647731"/>
              <a:gd name="connsiteY16" fmla="*/ 2362955 h 3005751"/>
              <a:gd name="connsiteX17" fmla="*/ 1041149 w 1647731"/>
              <a:gd name="connsiteY17" fmla="*/ 2788467 h 3005751"/>
              <a:gd name="connsiteX18" fmla="*/ 1113577 w 1647731"/>
              <a:gd name="connsiteY18" fmla="*/ 2815628 h 3005751"/>
              <a:gd name="connsiteX19" fmla="*/ 1285592 w 1647731"/>
              <a:gd name="connsiteY19" fmla="*/ 2906162 h 3005751"/>
              <a:gd name="connsiteX20" fmla="*/ 1430448 w 1647731"/>
              <a:gd name="connsiteY20" fmla="*/ 3005751 h 3005751"/>
              <a:gd name="connsiteX21" fmla="*/ 1539089 w 1647731"/>
              <a:gd name="connsiteY21" fmla="*/ 2987644 h 3005751"/>
              <a:gd name="connsiteX22" fmla="*/ 1647731 w 1647731"/>
              <a:gd name="connsiteY22" fmla="*/ 2924269 h 3005751"/>
              <a:gd name="connsiteX23" fmla="*/ 1593410 w 1647731"/>
              <a:gd name="connsiteY23" fmla="*/ 2833735 h 3005751"/>
              <a:gd name="connsiteX24" fmla="*/ 1457608 w 1647731"/>
              <a:gd name="connsiteY24" fmla="*/ 2788467 h 3005751"/>
              <a:gd name="connsiteX25" fmla="*/ 1312753 w 1647731"/>
              <a:gd name="connsiteY25" fmla="*/ 2679826 h 3005751"/>
              <a:gd name="connsiteX26" fmla="*/ 1195058 w 1647731"/>
              <a:gd name="connsiteY26" fmla="*/ 2381061 h 3005751"/>
              <a:gd name="connsiteX27" fmla="*/ 950614 w 1647731"/>
              <a:gd name="connsiteY27" fmla="*/ 2091351 h 3005751"/>
              <a:gd name="connsiteX28" fmla="*/ 814812 w 1647731"/>
              <a:gd name="connsiteY28" fmla="*/ 1865014 h 3005751"/>
              <a:gd name="connsiteX29" fmla="*/ 669957 w 1647731"/>
              <a:gd name="connsiteY29" fmla="*/ 1738265 h 3005751"/>
              <a:gd name="connsiteX30" fmla="*/ 697117 w 1647731"/>
              <a:gd name="connsiteY30" fmla="*/ 1475715 h 3005751"/>
              <a:gd name="connsiteX31" fmla="*/ 669957 w 1647731"/>
              <a:gd name="connsiteY31" fmla="*/ 1403287 h 3005751"/>
              <a:gd name="connsiteX32" fmla="*/ 606583 w 1647731"/>
              <a:gd name="connsiteY32" fmla="*/ 1276539 h 3005751"/>
              <a:gd name="connsiteX33" fmla="*/ 561315 w 1647731"/>
              <a:gd name="connsiteY33" fmla="*/ 995881 h 3005751"/>
              <a:gd name="connsiteX34" fmla="*/ 525101 w 1647731"/>
              <a:gd name="connsiteY34" fmla="*/ 814812 h 3005751"/>
              <a:gd name="connsiteX35" fmla="*/ 434567 w 1647731"/>
              <a:gd name="connsiteY35" fmla="*/ 896293 h 3005751"/>
              <a:gd name="connsiteX36" fmla="*/ 461727 w 1647731"/>
              <a:gd name="connsiteY36" fmla="*/ 1059256 h 3005751"/>
              <a:gd name="connsiteX37" fmla="*/ 344032 w 1647731"/>
              <a:gd name="connsiteY37" fmla="*/ 1050202 h 3005751"/>
              <a:gd name="connsiteX38" fmla="*/ 244444 w 1647731"/>
              <a:gd name="connsiteY38" fmla="*/ 860079 h 3005751"/>
              <a:gd name="connsiteX39" fmla="*/ 153909 w 1647731"/>
              <a:gd name="connsiteY39" fmla="*/ 660903 h 3005751"/>
              <a:gd name="connsiteX40" fmla="*/ 63375 w 1647731"/>
              <a:gd name="connsiteY40" fmla="*/ 497941 h 3005751"/>
              <a:gd name="connsiteX0" fmla="*/ 244444 w 1647731"/>
              <a:gd name="connsiteY0" fmla="*/ 0 h 3005751"/>
              <a:gd name="connsiteX1" fmla="*/ 63375 w 1647731"/>
              <a:gd name="connsiteY1" fmla="*/ 497941 h 3005751"/>
              <a:gd name="connsiteX2" fmla="*/ 0 w 1647731"/>
              <a:gd name="connsiteY2" fmla="*/ 851026 h 3005751"/>
              <a:gd name="connsiteX3" fmla="*/ 0 w 1647731"/>
              <a:gd name="connsiteY3" fmla="*/ 941560 h 3005751"/>
              <a:gd name="connsiteX4" fmla="*/ 153909 w 1647731"/>
              <a:gd name="connsiteY4" fmla="*/ 1186004 h 3005751"/>
              <a:gd name="connsiteX5" fmla="*/ 153909 w 1647731"/>
              <a:gd name="connsiteY5" fmla="*/ 1339913 h 3005751"/>
              <a:gd name="connsiteX6" fmla="*/ 172016 w 1647731"/>
              <a:gd name="connsiteY6" fmla="*/ 1457608 h 3005751"/>
              <a:gd name="connsiteX7" fmla="*/ 479834 w 1647731"/>
              <a:gd name="connsiteY7" fmla="*/ 1846907 h 3005751"/>
              <a:gd name="connsiteX8" fmla="*/ 561315 w 1647731"/>
              <a:gd name="connsiteY8" fmla="*/ 1729212 h 3005751"/>
              <a:gd name="connsiteX9" fmla="*/ 660903 w 1647731"/>
              <a:gd name="connsiteY9" fmla="*/ 1774479 h 3005751"/>
              <a:gd name="connsiteX10" fmla="*/ 570369 w 1647731"/>
              <a:gd name="connsiteY10" fmla="*/ 1810693 h 3005751"/>
              <a:gd name="connsiteX11" fmla="*/ 570369 w 1647731"/>
              <a:gd name="connsiteY11" fmla="*/ 1874067 h 3005751"/>
              <a:gd name="connsiteX12" fmla="*/ 570369 w 1647731"/>
              <a:gd name="connsiteY12" fmla="*/ 1973656 h 3005751"/>
              <a:gd name="connsiteX13" fmla="*/ 570369 w 1647731"/>
              <a:gd name="connsiteY13" fmla="*/ 2100404 h 3005751"/>
              <a:gd name="connsiteX14" fmla="*/ 733331 w 1647731"/>
              <a:gd name="connsiteY14" fmla="*/ 2218099 h 3005751"/>
              <a:gd name="connsiteX15" fmla="*/ 697117 w 1647731"/>
              <a:gd name="connsiteY15" fmla="*/ 2362955 h 3005751"/>
              <a:gd name="connsiteX16" fmla="*/ 1041149 w 1647731"/>
              <a:gd name="connsiteY16" fmla="*/ 2788467 h 3005751"/>
              <a:gd name="connsiteX17" fmla="*/ 1113577 w 1647731"/>
              <a:gd name="connsiteY17" fmla="*/ 2815628 h 3005751"/>
              <a:gd name="connsiteX18" fmla="*/ 1285592 w 1647731"/>
              <a:gd name="connsiteY18" fmla="*/ 2906162 h 3005751"/>
              <a:gd name="connsiteX19" fmla="*/ 1430448 w 1647731"/>
              <a:gd name="connsiteY19" fmla="*/ 3005751 h 3005751"/>
              <a:gd name="connsiteX20" fmla="*/ 1539089 w 1647731"/>
              <a:gd name="connsiteY20" fmla="*/ 2987644 h 3005751"/>
              <a:gd name="connsiteX21" fmla="*/ 1647731 w 1647731"/>
              <a:gd name="connsiteY21" fmla="*/ 2924269 h 3005751"/>
              <a:gd name="connsiteX22" fmla="*/ 1593410 w 1647731"/>
              <a:gd name="connsiteY22" fmla="*/ 2833735 h 3005751"/>
              <a:gd name="connsiteX23" fmla="*/ 1457608 w 1647731"/>
              <a:gd name="connsiteY23" fmla="*/ 2788467 h 3005751"/>
              <a:gd name="connsiteX24" fmla="*/ 1312753 w 1647731"/>
              <a:gd name="connsiteY24" fmla="*/ 2679826 h 3005751"/>
              <a:gd name="connsiteX25" fmla="*/ 1195058 w 1647731"/>
              <a:gd name="connsiteY25" fmla="*/ 2381061 h 3005751"/>
              <a:gd name="connsiteX26" fmla="*/ 950614 w 1647731"/>
              <a:gd name="connsiteY26" fmla="*/ 2091351 h 3005751"/>
              <a:gd name="connsiteX27" fmla="*/ 814812 w 1647731"/>
              <a:gd name="connsiteY27" fmla="*/ 1865014 h 3005751"/>
              <a:gd name="connsiteX28" fmla="*/ 669957 w 1647731"/>
              <a:gd name="connsiteY28" fmla="*/ 1738265 h 3005751"/>
              <a:gd name="connsiteX29" fmla="*/ 697117 w 1647731"/>
              <a:gd name="connsiteY29" fmla="*/ 1475715 h 3005751"/>
              <a:gd name="connsiteX30" fmla="*/ 669957 w 1647731"/>
              <a:gd name="connsiteY30" fmla="*/ 1403287 h 3005751"/>
              <a:gd name="connsiteX31" fmla="*/ 606583 w 1647731"/>
              <a:gd name="connsiteY31" fmla="*/ 1276539 h 3005751"/>
              <a:gd name="connsiteX32" fmla="*/ 561315 w 1647731"/>
              <a:gd name="connsiteY32" fmla="*/ 995881 h 3005751"/>
              <a:gd name="connsiteX33" fmla="*/ 525101 w 1647731"/>
              <a:gd name="connsiteY33" fmla="*/ 814812 h 3005751"/>
              <a:gd name="connsiteX34" fmla="*/ 434567 w 1647731"/>
              <a:gd name="connsiteY34" fmla="*/ 896293 h 3005751"/>
              <a:gd name="connsiteX35" fmla="*/ 461727 w 1647731"/>
              <a:gd name="connsiteY35" fmla="*/ 1059256 h 3005751"/>
              <a:gd name="connsiteX36" fmla="*/ 344032 w 1647731"/>
              <a:gd name="connsiteY36" fmla="*/ 1050202 h 3005751"/>
              <a:gd name="connsiteX37" fmla="*/ 244444 w 1647731"/>
              <a:gd name="connsiteY37" fmla="*/ 860079 h 3005751"/>
              <a:gd name="connsiteX38" fmla="*/ 153909 w 1647731"/>
              <a:gd name="connsiteY38" fmla="*/ 660903 h 3005751"/>
              <a:gd name="connsiteX39" fmla="*/ 63375 w 1647731"/>
              <a:gd name="connsiteY39" fmla="*/ 497941 h 3005751"/>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39" fmla="*/ 63375 w 1647731"/>
              <a:gd name="connsiteY39" fmla="*/ 0 h 2507810"/>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0" fmla="*/ 175034 w 1647731"/>
              <a:gd name="connsiteY0" fmla="*/ 181067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47731" h="2507810">
                <a:moveTo>
                  <a:pt x="175034" y="181067"/>
                </a:moveTo>
                <a:lnTo>
                  <a:pt x="63375" y="0"/>
                </a:lnTo>
                <a:lnTo>
                  <a:pt x="0" y="353085"/>
                </a:lnTo>
                <a:lnTo>
                  <a:pt x="0" y="443619"/>
                </a:lnTo>
                <a:lnTo>
                  <a:pt x="153909" y="688063"/>
                </a:lnTo>
                <a:lnTo>
                  <a:pt x="153909" y="841972"/>
                </a:lnTo>
                <a:lnTo>
                  <a:pt x="172016" y="959667"/>
                </a:lnTo>
                <a:lnTo>
                  <a:pt x="479834" y="1348966"/>
                </a:lnTo>
                <a:lnTo>
                  <a:pt x="561315" y="1231271"/>
                </a:lnTo>
                <a:lnTo>
                  <a:pt x="660903" y="1276538"/>
                </a:lnTo>
                <a:lnTo>
                  <a:pt x="570369" y="1312752"/>
                </a:lnTo>
                <a:lnTo>
                  <a:pt x="570369" y="1376126"/>
                </a:lnTo>
                <a:lnTo>
                  <a:pt x="570369" y="1475715"/>
                </a:lnTo>
                <a:lnTo>
                  <a:pt x="570369" y="1602463"/>
                </a:lnTo>
                <a:lnTo>
                  <a:pt x="733331" y="1720158"/>
                </a:lnTo>
                <a:lnTo>
                  <a:pt x="697117" y="1865014"/>
                </a:lnTo>
                <a:lnTo>
                  <a:pt x="1041149" y="2290526"/>
                </a:lnTo>
                <a:lnTo>
                  <a:pt x="1113577" y="2317687"/>
                </a:lnTo>
                <a:lnTo>
                  <a:pt x="1285592" y="2408221"/>
                </a:lnTo>
                <a:lnTo>
                  <a:pt x="1430448" y="2507810"/>
                </a:lnTo>
                <a:lnTo>
                  <a:pt x="1539089" y="2489703"/>
                </a:lnTo>
                <a:lnTo>
                  <a:pt x="1647731" y="2426328"/>
                </a:lnTo>
                <a:lnTo>
                  <a:pt x="1593410" y="2335794"/>
                </a:lnTo>
                <a:lnTo>
                  <a:pt x="1457608" y="2290526"/>
                </a:lnTo>
                <a:lnTo>
                  <a:pt x="1312753" y="2181885"/>
                </a:lnTo>
                <a:lnTo>
                  <a:pt x="1195058" y="1883120"/>
                </a:lnTo>
                <a:lnTo>
                  <a:pt x="950614" y="1593410"/>
                </a:lnTo>
                <a:lnTo>
                  <a:pt x="814812" y="1367073"/>
                </a:lnTo>
                <a:lnTo>
                  <a:pt x="669957" y="1240324"/>
                </a:lnTo>
                <a:lnTo>
                  <a:pt x="697117" y="977774"/>
                </a:lnTo>
                <a:lnTo>
                  <a:pt x="669957" y="905346"/>
                </a:lnTo>
                <a:lnTo>
                  <a:pt x="606583" y="778598"/>
                </a:lnTo>
                <a:lnTo>
                  <a:pt x="561315" y="497940"/>
                </a:lnTo>
                <a:lnTo>
                  <a:pt x="525101" y="316871"/>
                </a:lnTo>
                <a:lnTo>
                  <a:pt x="434567" y="398352"/>
                </a:lnTo>
                <a:lnTo>
                  <a:pt x="461727" y="561315"/>
                </a:lnTo>
                <a:lnTo>
                  <a:pt x="344032" y="552261"/>
                </a:lnTo>
                <a:lnTo>
                  <a:pt x="244444" y="362138"/>
                </a:lnTo>
                <a:lnTo>
                  <a:pt x="153909" y="162962"/>
                </a:lnTo>
              </a:path>
            </a:pathLst>
          </a:custGeom>
          <a:solidFill>
            <a:srgbClr val="92D050"/>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Freeform 18"/>
          <p:cNvSpPr/>
          <p:nvPr/>
        </p:nvSpPr>
        <p:spPr>
          <a:xfrm>
            <a:off x="4028792" y="2842788"/>
            <a:ext cx="760491" cy="1186004"/>
          </a:xfrm>
          <a:custGeom>
            <a:avLst/>
            <a:gdLst>
              <a:gd name="connsiteX0" fmla="*/ 461727 w 760491"/>
              <a:gd name="connsiteY0" fmla="*/ 0 h 1186004"/>
              <a:gd name="connsiteX1" fmla="*/ 344032 w 760491"/>
              <a:gd name="connsiteY1" fmla="*/ 126749 h 1186004"/>
              <a:gd name="connsiteX2" fmla="*/ 199176 w 760491"/>
              <a:gd name="connsiteY2" fmla="*/ 108642 h 1186004"/>
              <a:gd name="connsiteX3" fmla="*/ 0 w 760491"/>
              <a:gd name="connsiteY3" fmla="*/ 135802 h 1186004"/>
              <a:gd name="connsiteX4" fmla="*/ 90535 w 760491"/>
              <a:gd name="connsiteY4" fmla="*/ 425513 h 1186004"/>
              <a:gd name="connsiteX5" fmla="*/ 117695 w 760491"/>
              <a:gd name="connsiteY5" fmla="*/ 669957 h 1186004"/>
              <a:gd name="connsiteX6" fmla="*/ 262551 w 760491"/>
              <a:gd name="connsiteY6" fmla="*/ 814812 h 1186004"/>
              <a:gd name="connsiteX7" fmla="*/ 398353 w 760491"/>
              <a:gd name="connsiteY7" fmla="*/ 1186004 h 1186004"/>
              <a:gd name="connsiteX8" fmla="*/ 516048 w 760491"/>
              <a:gd name="connsiteY8" fmla="*/ 1186004 h 1186004"/>
              <a:gd name="connsiteX9" fmla="*/ 497941 w 760491"/>
              <a:gd name="connsiteY9" fmla="*/ 1023042 h 1186004"/>
              <a:gd name="connsiteX10" fmla="*/ 570368 w 760491"/>
              <a:gd name="connsiteY10" fmla="*/ 950614 h 1186004"/>
              <a:gd name="connsiteX11" fmla="*/ 724277 w 760491"/>
              <a:gd name="connsiteY11" fmla="*/ 932507 h 1186004"/>
              <a:gd name="connsiteX12" fmla="*/ 760491 w 760491"/>
              <a:gd name="connsiteY12" fmla="*/ 841972 h 1186004"/>
              <a:gd name="connsiteX13" fmla="*/ 760491 w 760491"/>
              <a:gd name="connsiteY13" fmla="*/ 841972 h 1186004"/>
              <a:gd name="connsiteX14" fmla="*/ 606582 w 760491"/>
              <a:gd name="connsiteY14" fmla="*/ 697117 h 1186004"/>
              <a:gd name="connsiteX15" fmla="*/ 579422 w 760491"/>
              <a:gd name="connsiteY15" fmla="*/ 525101 h 1186004"/>
              <a:gd name="connsiteX16" fmla="*/ 561315 w 760491"/>
              <a:gd name="connsiteY16" fmla="*/ 407406 h 1186004"/>
              <a:gd name="connsiteX17" fmla="*/ 488887 w 760491"/>
              <a:gd name="connsiteY17" fmla="*/ 353085 h 1186004"/>
              <a:gd name="connsiteX18" fmla="*/ 506994 w 760491"/>
              <a:gd name="connsiteY18" fmla="*/ 181069 h 1186004"/>
              <a:gd name="connsiteX19" fmla="*/ 516048 w 760491"/>
              <a:gd name="connsiteY19" fmla="*/ 108642 h 1186004"/>
              <a:gd name="connsiteX20" fmla="*/ 461727 w 760491"/>
              <a:gd name="connsiteY20" fmla="*/ 0 h 11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491" h="1186004">
                <a:moveTo>
                  <a:pt x="461727" y="0"/>
                </a:moveTo>
                <a:lnTo>
                  <a:pt x="344032" y="126749"/>
                </a:lnTo>
                <a:lnTo>
                  <a:pt x="199176" y="108642"/>
                </a:lnTo>
                <a:lnTo>
                  <a:pt x="0" y="135802"/>
                </a:lnTo>
                <a:lnTo>
                  <a:pt x="90535" y="425513"/>
                </a:lnTo>
                <a:lnTo>
                  <a:pt x="117695" y="669957"/>
                </a:lnTo>
                <a:lnTo>
                  <a:pt x="262551" y="814812"/>
                </a:lnTo>
                <a:lnTo>
                  <a:pt x="398353" y="1186004"/>
                </a:lnTo>
                <a:lnTo>
                  <a:pt x="516048" y="1186004"/>
                </a:lnTo>
                <a:lnTo>
                  <a:pt x="497941" y="1023042"/>
                </a:lnTo>
                <a:lnTo>
                  <a:pt x="570368" y="950614"/>
                </a:lnTo>
                <a:lnTo>
                  <a:pt x="724277" y="932507"/>
                </a:lnTo>
                <a:lnTo>
                  <a:pt x="760491" y="841972"/>
                </a:lnTo>
                <a:lnTo>
                  <a:pt x="760491" y="841972"/>
                </a:lnTo>
                <a:lnTo>
                  <a:pt x="606582" y="697117"/>
                </a:lnTo>
                <a:lnTo>
                  <a:pt x="579422" y="525101"/>
                </a:lnTo>
                <a:lnTo>
                  <a:pt x="561315" y="407406"/>
                </a:lnTo>
                <a:lnTo>
                  <a:pt x="488887" y="353085"/>
                </a:lnTo>
                <a:lnTo>
                  <a:pt x="506994" y="181069"/>
                </a:lnTo>
                <a:lnTo>
                  <a:pt x="516048" y="108642"/>
                </a:lnTo>
                <a:lnTo>
                  <a:pt x="461727" y="0"/>
                </a:lnTo>
                <a:close/>
              </a:path>
            </a:pathLst>
          </a:cu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5187636" y="5785164"/>
            <a:ext cx="1466661" cy="914400"/>
          </a:xfrm>
          <a:custGeom>
            <a:avLst/>
            <a:gdLst>
              <a:gd name="connsiteX0" fmla="*/ 0 w 1466661"/>
              <a:gd name="connsiteY0" fmla="*/ 0 h 914400"/>
              <a:gd name="connsiteX1" fmla="*/ 0 w 1466661"/>
              <a:gd name="connsiteY1" fmla="*/ 235390 h 914400"/>
              <a:gd name="connsiteX2" fmla="*/ 316871 w 1466661"/>
              <a:gd name="connsiteY2" fmla="*/ 244444 h 914400"/>
              <a:gd name="connsiteX3" fmla="*/ 425513 w 1466661"/>
              <a:gd name="connsiteY3" fmla="*/ 389299 h 914400"/>
              <a:gd name="connsiteX4" fmla="*/ 624689 w 1466661"/>
              <a:gd name="connsiteY4" fmla="*/ 371192 h 914400"/>
              <a:gd name="connsiteX5" fmla="*/ 715223 w 1466661"/>
              <a:gd name="connsiteY5" fmla="*/ 479834 h 914400"/>
              <a:gd name="connsiteX6" fmla="*/ 751437 w 1466661"/>
              <a:gd name="connsiteY6" fmla="*/ 461727 h 914400"/>
              <a:gd name="connsiteX7" fmla="*/ 995881 w 1466661"/>
              <a:gd name="connsiteY7" fmla="*/ 669957 h 914400"/>
              <a:gd name="connsiteX8" fmla="*/ 1095469 w 1466661"/>
              <a:gd name="connsiteY8" fmla="*/ 914400 h 914400"/>
              <a:gd name="connsiteX9" fmla="*/ 1385180 w 1466661"/>
              <a:gd name="connsiteY9" fmla="*/ 860080 h 914400"/>
              <a:gd name="connsiteX10" fmla="*/ 1466661 w 1466661"/>
              <a:gd name="connsiteY10" fmla="*/ 841973 h 914400"/>
              <a:gd name="connsiteX11" fmla="*/ 1312752 w 1466661"/>
              <a:gd name="connsiteY11" fmla="*/ 706171 h 914400"/>
              <a:gd name="connsiteX12" fmla="*/ 1412340 w 1466661"/>
              <a:gd name="connsiteY12" fmla="*/ 660903 h 914400"/>
              <a:gd name="connsiteX13" fmla="*/ 1412340 w 1466661"/>
              <a:gd name="connsiteY13" fmla="*/ 561315 h 914400"/>
              <a:gd name="connsiteX14" fmla="*/ 1249378 w 1466661"/>
              <a:gd name="connsiteY14" fmla="*/ 416460 h 914400"/>
              <a:gd name="connsiteX15" fmla="*/ 1249378 w 1466661"/>
              <a:gd name="connsiteY15" fmla="*/ 416460 h 914400"/>
              <a:gd name="connsiteX16" fmla="*/ 1285592 w 1466661"/>
              <a:gd name="connsiteY16" fmla="*/ 344032 h 914400"/>
              <a:gd name="connsiteX17" fmla="*/ 1394233 w 1466661"/>
              <a:gd name="connsiteY17" fmla="*/ 307818 h 914400"/>
              <a:gd name="connsiteX18" fmla="*/ 1249378 w 1466661"/>
              <a:gd name="connsiteY18" fmla="*/ 271604 h 914400"/>
              <a:gd name="connsiteX19" fmla="*/ 1059255 w 1466661"/>
              <a:gd name="connsiteY19" fmla="*/ 244444 h 914400"/>
              <a:gd name="connsiteX20" fmla="*/ 914400 w 1466661"/>
              <a:gd name="connsiteY20" fmla="*/ 244444 h 914400"/>
              <a:gd name="connsiteX21" fmla="*/ 697116 w 1466661"/>
              <a:gd name="connsiteY21" fmla="*/ 172016 h 914400"/>
              <a:gd name="connsiteX22" fmla="*/ 552261 w 1466661"/>
              <a:gd name="connsiteY22" fmla="*/ 126749 h 914400"/>
              <a:gd name="connsiteX23" fmla="*/ 434566 w 1466661"/>
              <a:gd name="connsiteY23" fmla="*/ 199177 h 914400"/>
              <a:gd name="connsiteX24" fmla="*/ 353085 w 1466661"/>
              <a:gd name="connsiteY24" fmla="*/ 190123 h 914400"/>
              <a:gd name="connsiteX25" fmla="*/ 135802 w 1466661"/>
              <a:gd name="connsiteY25" fmla="*/ 72428 h 914400"/>
              <a:gd name="connsiteX26" fmla="*/ 0 w 1466661"/>
              <a:gd name="connsiteY2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661" h="914400">
                <a:moveTo>
                  <a:pt x="0" y="0"/>
                </a:moveTo>
                <a:lnTo>
                  <a:pt x="0" y="235390"/>
                </a:lnTo>
                <a:lnTo>
                  <a:pt x="316871" y="244444"/>
                </a:lnTo>
                <a:lnTo>
                  <a:pt x="425513" y="389299"/>
                </a:lnTo>
                <a:lnTo>
                  <a:pt x="624689" y="371192"/>
                </a:lnTo>
                <a:lnTo>
                  <a:pt x="715223" y="479834"/>
                </a:lnTo>
                <a:lnTo>
                  <a:pt x="751437" y="461727"/>
                </a:lnTo>
                <a:lnTo>
                  <a:pt x="995881" y="669957"/>
                </a:lnTo>
                <a:lnTo>
                  <a:pt x="1095469" y="914400"/>
                </a:lnTo>
                <a:lnTo>
                  <a:pt x="1385180" y="860080"/>
                </a:lnTo>
                <a:lnTo>
                  <a:pt x="1466661" y="841973"/>
                </a:lnTo>
                <a:lnTo>
                  <a:pt x="1312752" y="706171"/>
                </a:lnTo>
                <a:lnTo>
                  <a:pt x="1412340" y="660903"/>
                </a:lnTo>
                <a:lnTo>
                  <a:pt x="1412340" y="561315"/>
                </a:lnTo>
                <a:lnTo>
                  <a:pt x="1249378" y="416460"/>
                </a:lnTo>
                <a:lnTo>
                  <a:pt x="1249378" y="416460"/>
                </a:lnTo>
                <a:lnTo>
                  <a:pt x="1285592" y="344032"/>
                </a:lnTo>
                <a:lnTo>
                  <a:pt x="1394233" y="307818"/>
                </a:lnTo>
                <a:lnTo>
                  <a:pt x="1249378" y="271604"/>
                </a:lnTo>
                <a:lnTo>
                  <a:pt x="1059255" y="244444"/>
                </a:lnTo>
                <a:lnTo>
                  <a:pt x="914400" y="244444"/>
                </a:lnTo>
                <a:lnTo>
                  <a:pt x="697116" y="172016"/>
                </a:lnTo>
                <a:lnTo>
                  <a:pt x="552261" y="126749"/>
                </a:lnTo>
                <a:lnTo>
                  <a:pt x="434566" y="199177"/>
                </a:lnTo>
                <a:lnTo>
                  <a:pt x="353085" y="190123"/>
                </a:lnTo>
                <a:lnTo>
                  <a:pt x="135802" y="72428"/>
                </a:lnTo>
                <a:lnTo>
                  <a:pt x="0" y="0"/>
                </a:lnTo>
                <a:close/>
              </a:path>
            </a:pathLst>
          </a:cu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p:cNvSpPr/>
          <p:nvPr/>
        </p:nvSpPr>
        <p:spPr>
          <a:xfrm>
            <a:off x="4626321" y="3802455"/>
            <a:ext cx="1158843" cy="2082297"/>
          </a:xfrm>
          <a:custGeom>
            <a:avLst/>
            <a:gdLst>
              <a:gd name="connsiteX0" fmla="*/ 117695 w 1158843"/>
              <a:gd name="connsiteY0" fmla="*/ 0 h 2082297"/>
              <a:gd name="connsiteX1" fmla="*/ 0 w 1158843"/>
              <a:gd name="connsiteY1" fmla="*/ 0 h 2082297"/>
              <a:gd name="connsiteX2" fmla="*/ 81481 w 1158843"/>
              <a:gd name="connsiteY2" fmla="*/ 461727 h 2082297"/>
              <a:gd name="connsiteX3" fmla="*/ 153909 w 1158843"/>
              <a:gd name="connsiteY3" fmla="*/ 633743 h 2082297"/>
              <a:gd name="connsiteX4" fmla="*/ 126748 w 1158843"/>
              <a:gd name="connsiteY4" fmla="*/ 932507 h 2082297"/>
              <a:gd name="connsiteX5" fmla="*/ 298764 w 1158843"/>
              <a:gd name="connsiteY5" fmla="*/ 1041149 h 2082297"/>
              <a:gd name="connsiteX6" fmla="*/ 452673 w 1158843"/>
              <a:gd name="connsiteY6" fmla="*/ 1339913 h 2082297"/>
              <a:gd name="connsiteX7" fmla="*/ 679010 w 1158843"/>
              <a:gd name="connsiteY7" fmla="*/ 1575303 h 2082297"/>
              <a:gd name="connsiteX8" fmla="*/ 796705 w 1158843"/>
              <a:gd name="connsiteY8" fmla="*/ 1865014 h 2082297"/>
              <a:gd name="connsiteX9" fmla="*/ 1059255 w 1158843"/>
              <a:gd name="connsiteY9" fmla="*/ 2009870 h 2082297"/>
              <a:gd name="connsiteX10" fmla="*/ 1122629 w 1158843"/>
              <a:gd name="connsiteY10" fmla="*/ 2082297 h 2082297"/>
              <a:gd name="connsiteX11" fmla="*/ 1158843 w 1158843"/>
              <a:gd name="connsiteY11" fmla="*/ 2009870 h 2082297"/>
              <a:gd name="connsiteX12" fmla="*/ 1131683 w 1158843"/>
              <a:gd name="connsiteY12" fmla="*/ 1855961 h 2082297"/>
              <a:gd name="connsiteX13" fmla="*/ 1032095 w 1158843"/>
              <a:gd name="connsiteY13" fmla="*/ 1747319 h 2082297"/>
              <a:gd name="connsiteX14" fmla="*/ 1068309 w 1158843"/>
              <a:gd name="connsiteY14" fmla="*/ 1620571 h 2082297"/>
              <a:gd name="connsiteX15" fmla="*/ 986828 w 1158843"/>
              <a:gd name="connsiteY15" fmla="*/ 1457608 h 2082297"/>
              <a:gd name="connsiteX16" fmla="*/ 760491 w 1158843"/>
              <a:gd name="connsiteY16" fmla="*/ 1258432 h 2082297"/>
              <a:gd name="connsiteX17" fmla="*/ 669956 w 1158843"/>
              <a:gd name="connsiteY17" fmla="*/ 1077363 h 2082297"/>
              <a:gd name="connsiteX18" fmla="*/ 479833 w 1158843"/>
              <a:gd name="connsiteY18" fmla="*/ 968721 h 2082297"/>
              <a:gd name="connsiteX19" fmla="*/ 371192 w 1158843"/>
              <a:gd name="connsiteY19" fmla="*/ 651850 h 2082297"/>
              <a:gd name="connsiteX20" fmla="*/ 353085 w 1158843"/>
              <a:gd name="connsiteY20" fmla="*/ 452674 h 2082297"/>
              <a:gd name="connsiteX21" fmla="*/ 199176 w 1158843"/>
              <a:gd name="connsiteY21" fmla="*/ 289711 h 2082297"/>
              <a:gd name="connsiteX22" fmla="*/ 126748 w 1158843"/>
              <a:gd name="connsiteY22" fmla="*/ 63375 h 2082297"/>
              <a:gd name="connsiteX23" fmla="*/ 117695 w 1158843"/>
              <a:gd name="connsiteY23" fmla="*/ 0 h 20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58843" h="2082297">
                <a:moveTo>
                  <a:pt x="117695" y="0"/>
                </a:moveTo>
                <a:lnTo>
                  <a:pt x="0" y="0"/>
                </a:lnTo>
                <a:lnTo>
                  <a:pt x="81481" y="461727"/>
                </a:lnTo>
                <a:lnTo>
                  <a:pt x="153909" y="633743"/>
                </a:lnTo>
                <a:lnTo>
                  <a:pt x="126748" y="932507"/>
                </a:lnTo>
                <a:lnTo>
                  <a:pt x="298764" y="1041149"/>
                </a:lnTo>
                <a:lnTo>
                  <a:pt x="452673" y="1339913"/>
                </a:lnTo>
                <a:lnTo>
                  <a:pt x="679010" y="1575303"/>
                </a:lnTo>
                <a:lnTo>
                  <a:pt x="796705" y="1865014"/>
                </a:lnTo>
                <a:lnTo>
                  <a:pt x="1059255" y="2009870"/>
                </a:lnTo>
                <a:lnTo>
                  <a:pt x="1122629" y="2082297"/>
                </a:lnTo>
                <a:lnTo>
                  <a:pt x="1158843" y="2009870"/>
                </a:lnTo>
                <a:lnTo>
                  <a:pt x="1131683" y="1855961"/>
                </a:lnTo>
                <a:lnTo>
                  <a:pt x="1032095" y="1747319"/>
                </a:lnTo>
                <a:lnTo>
                  <a:pt x="1068309" y="1620571"/>
                </a:lnTo>
                <a:lnTo>
                  <a:pt x="986828" y="1457608"/>
                </a:lnTo>
                <a:lnTo>
                  <a:pt x="760491" y="1258432"/>
                </a:lnTo>
                <a:lnTo>
                  <a:pt x="669956" y="1077363"/>
                </a:lnTo>
                <a:lnTo>
                  <a:pt x="479833" y="968721"/>
                </a:lnTo>
                <a:lnTo>
                  <a:pt x="371192" y="651850"/>
                </a:lnTo>
                <a:lnTo>
                  <a:pt x="353085" y="452674"/>
                </a:lnTo>
                <a:lnTo>
                  <a:pt x="199176" y="289711"/>
                </a:lnTo>
                <a:lnTo>
                  <a:pt x="126748" y="63375"/>
                </a:lnTo>
                <a:lnTo>
                  <a:pt x="117695" y="0"/>
                </a:lnTo>
                <a:close/>
              </a:path>
            </a:pathLst>
          </a:cu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a:off x="4406900" y="760491"/>
            <a:ext cx="382382" cy="1804909"/>
          </a:xfrm>
          <a:custGeom>
            <a:avLst/>
            <a:gdLst>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72428 w 307818"/>
              <a:gd name="connsiteY7" fmla="*/ 606582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14335 w 307818"/>
              <a:gd name="connsiteY7" fmla="*/ 306309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242935 w 369683"/>
              <a:gd name="connsiteY0" fmla="*/ 0 h 1204111"/>
              <a:gd name="connsiteX1" fmla="*/ 125240 w 369683"/>
              <a:gd name="connsiteY1" fmla="*/ 0 h 1204111"/>
              <a:gd name="connsiteX2" fmla="*/ 125240 w 369683"/>
              <a:gd name="connsiteY2" fmla="*/ 72428 h 1204111"/>
              <a:gd name="connsiteX3" fmla="*/ 170507 w 369683"/>
              <a:gd name="connsiteY3" fmla="*/ 208230 h 1204111"/>
              <a:gd name="connsiteX4" fmla="*/ 206721 w 369683"/>
              <a:gd name="connsiteY4" fmla="*/ 316871 h 1204111"/>
              <a:gd name="connsiteX5" fmla="*/ 251988 w 369683"/>
              <a:gd name="connsiteY5" fmla="*/ 389299 h 1204111"/>
              <a:gd name="connsiteX6" fmla="*/ 224828 w 369683"/>
              <a:gd name="connsiteY6" fmla="*/ 588475 h 1204111"/>
              <a:gd name="connsiteX7" fmla="*/ 76200 w 369683"/>
              <a:gd name="connsiteY7" fmla="*/ 306309 h 1204111"/>
              <a:gd name="connsiteX8" fmla="*/ 0 w 369683"/>
              <a:gd name="connsiteY8" fmla="*/ 534909 h 1204111"/>
              <a:gd name="connsiteX9" fmla="*/ 61865 w 369683"/>
              <a:gd name="connsiteY9" fmla="*/ 697117 h 1204111"/>
              <a:gd name="connsiteX10" fmla="*/ 61865 w 369683"/>
              <a:gd name="connsiteY10" fmla="*/ 796705 h 1204111"/>
              <a:gd name="connsiteX11" fmla="*/ 89026 w 369683"/>
              <a:gd name="connsiteY11" fmla="*/ 932507 h 1204111"/>
              <a:gd name="connsiteX12" fmla="*/ 98079 w 369683"/>
              <a:gd name="connsiteY12" fmla="*/ 1186004 h 1204111"/>
              <a:gd name="connsiteX13" fmla="*/ 233881 w 369683"/>
              <a:gd name="connsiteY13" fmla="*/ 1204111 h 1204111"/>
              <a:gd name="connsiteX14" fmla="*/ 233881 w 369683"/>
              <a:gd name="connsiteY14" fmla="*/ 1104523 h 1204111"/>
              <a:gd name="connsiteX15" fmla="*/ 197667 w 369683"/>
              <a:gd name="connsiteY15" fmla="*/ 941560 h 1204111"/>
              <a:gd name="connsiteX16" fmla="*/ 143347 w 369683"/>
              <a:gd name="connsiteY16" fmla="*/ 805759 h 1204111"/>
              <a:gd name="connsiteX17" fmla="*/ 288202 w 369683"/>
              <a:gd name="connsiteY17" fmla="*/ 787652 h 1204111"/>
              <a:gd name="connsiteX18" fmla="*/ 342523 w 369683"/>
              <a:gd name="connsiteY18" fmla="*/ 688063 h 1204111"/>
              <a:gd name="connsiteX19" fmla="*/ 369683 w 369683"/>
              <a:gd name="connsiteY19" fmla="*/ 534155 h 1204111"/>
              <a:gd name="connsiteX20" fmla="*/ 369683 w 369683"/>
              <a:gd name="connsiteY20" fmla="*/ 398353 h 1204111"/>
              <a:gd name="connsiteX21" fmla="*/ 369683 w 369683"/>
              <a:gd name="connsiteY21" fmla="*/ 398353 h 1204111"/>
              <a:gd name="connsiteX22" fmla="*/ 288202 w 369683"/>
              <a:gd name="connsiteY22" fmla="*/ 226337 h 1204111"/>
              <a:gd name="connsiteX23" fmla="*/ 288202 w 369683"/>
              <a:gd name="connsiteY23" fmla="*/ 144856 h 1204111"/>
              <a:gd name="connsiteX24" fmla="*/ 251988 w 369683"/>
              <a:gd name="connsiteY24" fmla="*/ 90535 h 1204111"/>
              <a:gd name="connsiteX25" fmla="*/ 242935 w 369683"/>
              <a:gd name="connsiteY25" fmla="*/ 0 h 1204111"/>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320691"/>
              <a:gd name="connsiteX1" fmla="*/ 125240 w 369683"/>
              <a:gd name="connsiteY1" fmla="*/ 0 h 1320691"/>
              <a:gd name="connsiteX2" fmla="*/ 125240 w 369683"/>
              <a:gd name="connsiteY2" fmla="*/ 72428 h 1320691"/>
              <a:gd name="connsiteX3" fmla="*/ 170507 w 369683"/>
              <a:gd name="connsiteY3" fmla="*/ 208230 h 1320691"/>
              <a:gd name="connsiteX4" fmla="*/ 206721 w 369683"/>
              <a:gd name="connsiteY4" fmla="*/ 316871 h 1320691"/>
              <a:gd name="connsiteX5" fmla="*/ 251988 w 369683"/>
              <a:gd name="connsiteY5" fmla="*/ 389299 h 1320691"/>
              <a:gd name="connsiteX6" fmla="*/ 224828 w 369683"/>
              <a:gd name="connsiteY6" fmla="*/ 588475 h 1320691"/>
              <a:gd name="connsiteX7" fmla="*/ 76200 w 369683"/>
              <a:gd name="connsiteY7" fmla="*/ 306309 h 1320691"/>
              <a:gd name="connsiteX8" fmla="*/ 0 w 369683"/>
              <a:gd name="connsiteY8" fmla="*/ 534909 h 1320691"/>
              <a:gd name="connsiteX9" fmla="*/ 61865 w 369683"/>
              <a:gd name="connsiteY9" fmla="*/ 697117 h 1320691"/>
              <a:gd name="connsiteX10" fmla="*/ 61865 w 369683"/>
              <a:gd name="connsiteY10" fmla="*/ 796705 h 1320691"/>
              <a:gd name="connsiteX11" fmla="*/ 89026 w 369683"/>
              <a:gd name="connsiteY11" fmla="*/ 932507 h 1320691"/>
              <a:gd name="connsiteX12" fmla="*/ 98079 w 369683"/>
              <a:gd name="connsiteY12" fmla="*/ 1186004 h 1320691"/>
              <a:gd name="connsiteX13" fmla="*/ 160352 w 369683"/>
              <a:gd name="connsiteY13" fmla="*/ 1247213 h 1320691"/>
              <a:gd name="connsiteX14" fmla="*/ 228601 w 369683"/>
              <a:gd name="connsiteY14" fmla="*/ 1296909 h 1320691"/>
              <a:gd name="connsiteX15" fmla="*/ 233881 w 369683"/>
              <a:gd name="connsiteY15" fmla="*/ 1104523 h 1320691"/>
              <a:gd name="connsiteX16" fmla="*/ 197667 w 369683"/>
              <a:gd name="connsiteY16" fmla="*/ 941560 h 1320691"/>
              <a:gd name="connsiteX17" fmla="*/ 143347 w 369683"/>
              <a:gd name="connsiteY17" fmla="*/ 805759 h 1320691"/>
              <a:gd name="connsiteX18" fmla="*/ 288202 w 369683"/>
              <a:gd name="connsiteY18" fmla="*/ 787652 h 1320691"/>
              <a:gd name="connsiteX19" fmla="*/ 342523 w 369683"/>
              <a:gd name="connsiteY19" fmla="*/ 688063 h 1320691"/>
              <a:gd name="connsiteX20" fmla="*/ 369683 w 369683"/>
              <a:gd name="connsiteY20" fmla="*/ 534155 h 1320691"/>
              <a:gd name="connsiteX21" fmla="*/ 369683 w 369683"/>
              <a:gd name="connsiteY21" fmla="*/ 398353 h 1320691"/>
              <a:gd name="connsiteX22" fmla="*/ 369683 w 369683"/>
              <a:gd name="connsiteY22" fmla="*/ 398353 h 1320691"/>
              <a:gd name="connsiteX23" fmla="*/ 288202 w 369683"/>
              <a:gd name="connsiteY23" fmla="*/ 226337 h 1320691"/>
              <a:gd name="connsiteX24" fmla="*/ 288202 w 369683"/>
              <a:gd name="connsiteY24" fmla="*/ 144856 h 1320691"/>
              <a:gd name="connsiteX25" fmla="*/ 251988 w 369683"/>
              <a:gd name="connsiteY25" fmla="*/ 90535 h 1320691"/>
              <a:gd name="connsiteX26" fmla="*/ 242935 w 369683"/>
              <a:gd name="connsiteY26" fmla="*/ 0 h 1320691"/>
              <a:gd name="connsiteX0" fmla="*/ 242935 w 369683"/>
              <a:gd name="connsiteY0" fmla="*/ 0 h 1467793"/>
              <a:gd name="connsiteX1" fmla="*/ 125240 w 369683"/>
              <a:gd name="connsiteY1" fmla="*/ 0 h 1467793"/>
              <a:gd name="connsiteX2" fmla="*/ 125240 w 369683"/>
              <a:gd name="connsiteY2" fmla="*/ 72428 h 1467793"/>
              <a:gd name="connsiteX3" fmla="*/ 170507 w 369683"/>
              <a:gd name="connsiteY3" fmla="*/ 208230 h 1467793"/>
              <a:gd name="connsiteX4" fmla="*/ 206721 w 369683"/>
              <a:gd name="connsiteY4" fmla="*/ 316871 h 1467793"/>
              <a:gd name="connsiteX5" fmla="*/ 251988 w 369683"/>
              <a:gd name="connsiteY5" fmla="*/ 389299 h 1467793"/>
              <a:gd name="connsiteX6" fmla="*/ 224828 w 369683"/>
              <a:gd name="connsiteY6" fmla="*/ 588475 h 1467793"/>
              <a:gd name="connsiteX7" fmla="*/ 76200 w 369683"/>
              <a:gd name="connsiteY7" fmla="*/ 306309 h 1467793"/>
              <a:gd name="connsiteX8" fmla="*/ 0 w 369683"/>
              <a:gd name="connsiteY8" fmla="*/ 534909 h 1467793"/>
              <a:gd name="connsiteX9" fmla="*/ 61865 w 369683"/>
              <a:gd name="connsiteY9" fmla="*/ 697117 h 1467793"/>
              <a:gd name="connsiteX10" fmla="*/ 61865 w 369683"/>
              <a:gd name="connsiteY10" fmla="*/ 796705 h 1467793"/>
              <a:gd name="connsiteX11" fmla="*/ 89026 w 369683"/>
              <a:gd name="connsiteY11" fmla="*/ 932507 h 1467793"/>
              <a:gd name="connsiteX12" fmla="*/ 98079 w 369683"/>
              <a:gd name="connsiteY12" fmla="*/ 1186004 h 1467793"/>
              <a:gd name="connsiteX13" fmla="*/ 152401 w 369683"/>
              <a:gd name="connsiteY13" fmla="*/ 1449309 h 1467793"/>
              <a:gd name="connsiteX14" fmla="*/ 228601 w 369683"/>
              <a:gd name="connsiteY14" fmla="*/ 1296909 h 1467793"/>
              <a:gd name="connsiteX15" fmla="*/ 233881 w 369683"/>
              <a:gd name="connsiteY15" fmla="*/ 1104523 h 1467793"/>
              <a:gd name="connsiteX16" fmla="*/ 197667 w 369683"/>
              <a:gd name="connsiteY16" fmla="*/ 941560 h 1467793"/>
              <a:gd name="connsiteX17" fmla="*/ 143347 w 369683"/>
              <a:gd name="connsiteY17" fmla="*/ 805759 h 1467793"/>
              <a:gd name="connsiteX18" fmla="*/ 288202 w 369683"/>
              <a:gd name="connsiteY18" fmla="*/ 787652 h 1467793"/>
              <a:gd name="connsiteX19" fmla="*/ 342523 w 369683"/>
              <a:gd name="connsiteY19" fmla="*/ 688063 h 1467793"/>
              <a:gd name="connsiteX20" fmla="*/ 369683 w 369683"/>
              <a:gd name="connsiteY20" fmla="*/ 534155 h 1467793"/>
              <a:gd name="connsiteX21" fmla="*/ 369683 w 369683"/>
              <a:gd name="connsiteY21" fmla="*/ 398353 h 1467793"/>
              <a:gd name="connsiteX22" fmla="*/ 369683 w 369683"/>
              <a:gd name="connsiteY22" fmla="*/ 398353 h 1467793"/>
              <a:gd name="connsiteX23" fmla="*/ 288202 w 369683"/>
              <a:gd name="connsiteY23" fmla="*/ 226337 h 1467793"/>
              <a:gd name="connsiteX24" fmla="*/ 288202 w 369683"/>
              <a:gd name="connsiteY24" fmla="*/ 144856 h 1467793"/>
              <a:gd name="connsiteX25" fmla="*/ 251988 w 369683"/>
              <a:gd name="connsiteY25" fmla="*/ 90535 h 1467793"/>
              <a:gd name="connsiteX26" fmla="*/ 242935 w 369683"/>
              <a:gd name="connsiteY26" fmla="*/ 0 h 1467793"/>
              <a:gd name="connsiteX0" fmla="*/ 242935 w 369683"/>
              <a:gd name="connsiteY0" fmla="*/ 0 h 1459579"/>
              <a:gd name="connsiteX1" fmla="*/ 125240 w 369683"/>
              <a:gd name="connsiteY1" fmla="*/ 0 h 1459579"/>
              <a:gd name="connsiteX2" fmla="*/ 125240 w 369683"/>
              <a:gd name="connsiteY2" fmla="*/ 72428 h 1459579"/>
              <a:gd name="connsiteX3" fmla="*/ 170507 w 369683"/>
              <a:gd name="connsiteY3" fmla="*/ 208230 h 1459579"/>
              <a:gd name="connsiteX4" fmla="*/ 206721 w 369683"/>
              <a:gd name="connsiteY4" fmla="*/ 316871 h 1459579"/>
              <a:gd name="connsiteX5" fmla="*/ 251988 w 369683"/>
              <a:gd name="connsiteY5" fmla="*/ 389299 h 1459579"/>
              <a:gd name="connsiteX6" fmla="*/ 224828 w 369683"/>
              <a:gd name="connsiteY6" fmla="*/ 588475 h 1459579"/>
              <a:gd name="connsiteX7" fmla="*/ 76200 w 369683"/>
              <a:gd name="connsiteY7" fmla="*/ 306309 h 1459579"/>
              <a:gd name="connsiteX8" fmla="*/ 0 w 369683"/>
              <a:gd name="connsiteY8" fmla="*/ 534909 h 1459579"/>
              <a:gd name="connsiteX9" fmla="*/ 61865 w 369683"/>
              <a:gd name="connsiteY9" fmla="*/ 697117 h 1459579"/>
              <a:gd name="connsiteX10" fmla="*/ 61865 w 369683"/>
              <a:gd name="connsiteY10" fmla="*/ 796705 h 1459579"/>
              <a:gd name="connsiteX11" fmla="*/ 89026 w 369683"/>
              <a:gd name="connsiteY11" fmla="*/ 932507 h 1459579"/>
              <a:gd name="connsiteX12" fmla="*/ 98079 w 369683"/>
              <a:gd name="connsiteY12" fmla="*/ 1186004 h 1459579"/>
              <a:gd name="connsiteX13" fmla="*/ 128547 w 369683"/>
              <a:gd name="connsiteY13" fmla="*/ 1358532 h 1459579"/>
              <a:gd name="connsiteX14" fmla="*/ 152401 w 369683"/>
              <a:gd name="connsiteY14" fmla="*/ 1449309 h 1459579"/>
              <a:gd name="connsiteX15" fmla="*/ 228601 w 369683"/>
              <a:gd name="connsiteY15" fmla="*/ 1296909 h 1459579"/>
              <a:gd name="connsiteX16" fmla="*/ 233881 w 369683"/>
              <a:gd name="connsiteY16" fmla="*/ 1104523 h 1459579"/>
              <a:gd name="connsiteX17" fmla="*/ 197667 w 369683"/>
              <a:gd name="connsiteY17" fmla="*/ 941560 h 1459579"/>
              <a:gd name="connsiteX18" fmla="*/ 143347 w 369683"/>
              <a:gd name="connsiteY18" fmla="*/ 805759 h 1459579"/>
              <a:gd name="connsiteX19" fmla="*/ 288202 w 369683"/>
              <a:gd name="connsiteY19" fmla="*/ 787652 h 1459579"/>
              <a:gd name="connsiteX20" fmla="*/ 342523 w 369683"/>
              <a:gd name="connsiteY20" fmla="*/ 688063 h 1459579"/>
              <a:gd name="connsiteX21" fmla="*/ 369683 w 369683"/>
              <a:gd name="connsiteY21" fmla="*/ 534155 h 1459579"/>
              <a:gd name="connsiteX22" fmla="*/ 369683 w 369683"/>
              <a:gd name="connsiteY22" fmla="*/ 398353 h 1459579"/>
              <a:gd name="connsiteX23" fmla="*/ 369683 w 369683"/>
              <a:gd name="connsiteY23" fmla="*/ 398353 h 1459579"/>
              <a:gd name="connsiteX24" fmla="*/ 288202 w 369683"/>
              <a:gd name="connsiteY24" fmla="*/ 226337 h 1459579"/>
              <a:gd name="connsiteX25" fmla="*/ 288202 w 369683"/>
              <a:gd name="connsiteY25" fmla="*/ 144856 h 1459579"/>
              <a:gd name="connsiteX26" fmla="*/ 251988 w 369683"/>
              <a:gd name="connsiteY26" fmla="*/ 90535 h 1459579"/>
              <a:gd name="connsiteX27" fmla="*/ 242935 w 369683"/>
              <a:gd name="connsiteY27" fmla="*/ 0 h 1459579"/>
              <a:gd name="connsiteX0" fmla="*/ 242935 w 369683"/>
              <a:gd name="connsiteY0" fmla="*/ 0 h 1721793"/>
              <a:gd name="connsiteX1" fmla="*/ 125240 w 369683"/>
              <a:gd name="connsiteY1" fmla="*/ 0 h 1721793"/>
              <a:gd name="connsiteX2" fmla="*/ 125240 w 369683"/>
              <a:gd name="connsiteY2" fmla="*/ 72428 h 1721793"/>
              <a:gd name="connsiteX3" fmla="*/ 170507 w 369683"/>
              <a:gd name="connsiteY3" fmla="*/ 208230 h 1721793"/>
              <a:gd name="connsiteX4" fmla="*/ 206721 w 369683"/>
              <a:gd name="connsiteY4" fmla="*/ 316871 h 1721793"/>
              <a:gd name="connsiteX5" fmla="*/ 251988 w 369683"/>
              <a:gd name="connsiteY5" fmla="*/ 389299 h 1721793"/>
              <a:gd name="connsiteX6" fmla="*/ 224828 w 369683"/>
              <a:gd name="connsiteY6" fmla="*/ 588475 h 1721793"/>
              <a:gd name="connsiteX7" fmla="*/ 76200 w 369683"/>
              <a:gd name="connsiteY7" fmla="*/ 306309 h 1721793"/>
              <a:gd name="connsiteX8" fmla="*/ 0 w 369683"/>
              <a:gd name="connsiteY8" fmla="*/ 534909 h 1721793"/>
              <a:gd name="connsiteX9" fmla="*/ 61865 w 369683"/>
              <a:gd name="connsiteY9" fmla="*/ 697117 h 1721793"/>
              <a:gd name="connsiteX10" fmla="*/ 61865 w 369683"/>
              <a:gd name="connsiteY10" fmla="*/ 796705 h 1721793"/>
              <a:gd name="connsiteX11" fmla="*/ 89026 w 369683"/>
              <a:gd name="connsiteY11" fmla="*/ 932507 h 1721793"/>
              <a:gd name="connsiteX12" fmla="*/ 98079 w 369683"/>
              <a:gd name="connsiteY12" fmla="*/ 1186004 h 1721793"/>
              <a:gd name="connsiteX13" fmla="*/ 76201 w 369683"/>
              <a:gd name="connsiteY13" fmla="*/ 1677909 h 1721793"/>
              <a:gd name="connsiteX14" fmla="*/ 152401 w 369683"/>
              <a:gd name="connsiteY14" fmla="*/ 1449309 h 1721793"/>
              <a:gd name="connsiteX15" fmla="*/ 228601 w 369683"/>
              <a:gd name="connsiteY15" fmla="*/ 1296909 h 1721793"/>
              <a:gd name="connsiteX16" fmla="*/ 233881 w 369683"/>
              <a:gd name="connsiteY16" fmla="*/ 1104523 h 1721793"/>
              <a:gd name="connsiteX17" fmla="*/ 197667 w 369683"/>
              <a:gd name="connsiteY17" fmla="*/ 941560 h 1721793"/>
              <a:gd name="connsiteX18" fmla="*/ 143347 w 369683"/>
              <a:gd name="connsiteY18" fmla="*/ 805759 h 1721793"/>
              <a:gd name="connsiteX19" fmla="*/ 288202 w 369683"/>
              <a:gd name="connsiteY19" fmla="*/ 787652 h 1721793"/>
              <a:gd name="connsiteX20" fmla="*/ 342523 w 369683"/>
              <a:gd name="connsiteY20" fmla="*/ 688063 h 1721793"/>
              <a:gd name="connsiteX21" fmla="*/ 369683 w 369683"/>
              <a:gd name="connsiteY21" fmla="*/ 534155 h 1721793"/>
              <a:gd name="connsiteX22" fmla="*/ 369683 w 369683"/>
              <a:gd name="connsiteY22" fmla="*/ 398353 h 1721793"/>
              <a:gd name="connsiteX23" fmla="*/ 369683 w 369683"/>
              <a:gd name="connsiteY23" fmla="*/ 398353 h 1721793"/>
              <a:gd name="connsiteX24" fmla="*/ 288202 w 369683"/>
              <a:gd name="connsiteY24" fmla="*/ 226337 h 1721793"/>
              <a:gd name="connsiteX25" fmla="*/ 288202 w 369683"/>
              <a:gd name="connsiteY25" fmla="*/ 144856 h 1721793"/>
              <a:gd name="connsiteX26" fmla="*/ 251988 w 369683"/>
              <a:gd name="connsiteY26" fmla="*/ 90535 h 1721793"/>
              <a:gd name="connsiteX27" fmla="*/ 242935 w 369683"/>
              <a:gd name="connsiteY27" fmla="*/ 0 h 1721793"/>
              <a:gd name="connsiteX0" fmla="*/ 242935 w 369683"/>
              <a:gd name="connsiteY0" fmla="*/ 0 h 1686633"/>
              <a:gd name="connsiteX1" fmla="*/ 125240 w 369683"/>
              <a:gd name="connsiteY1" fmla="*/ 0 h 1686633"/>
              <a:gd name="connsiteX2" fmla="*/ 125240 w 369683"/>
              <a:gd name="connsiteY2" fmla="*/ 72428 h 1686633"/>
              <a:gd name="connsiteX3" fmla="*/ 170507 w 369683"/>
              <a:gd name="connsiteY3" fmla="*/ 208230 h 1686633"/>
              <a:gd name="connsiteX4" fmla="*/ 206721 w 369683"/>
              <a:gd name="connsiteY4" fmla="*/ 316871 h 1686633"/>
              <a:gd name="connsiteX5" fmla="*/ 251988 w 369683"/>
              <a:gd name="connsiteY5" fmla="*/ 389299 h 1686633"/>
              <a:gd name="connsiteX6" fmla="*/ 224828 w 369683"/>
              <a:gd name="connsiteY6" fmla="*/ 588475 h 1686633"/>
              <a:gd name="connsiteX7" fmla="*/ 76200 w 369683"/>
              <a:gd name="connsiteY7" fmla="*/ 306309 h 1686633"/>
              <a:gd name="connsiteX8" fmla="*/ 0 w 369683"/>
              <a:gd name="connsiteY8" fmla="*/ 534909 h 1686633"/>
              <a:gd name="connsiteX9" fmla="*/ 61865 w 369683"/>
              <a:gd name="connsiteY9" fmla="*/ 697117 h 1686633"/>
              <a:gd name="connsiteX10" fmla="*/ 61865 w 369683"/>
              <a:gd name="connsiteY10" fmla="*/ 796705 h 1686633"/>
              <a:gd name="connsiteX11" fmla="*/ 89026 w 369683"/>
              <a:gd name="connsiteY11" fmla="*/ 932507 h 1686633"/>
              <a:gd name="connsiteX12" fmla="*/ 98079 w 369683"/>
              <a:gd name="connsiteY12" fmla="*/ 1186004 h 1686633"/>
              <a:gd name="connsiteX13" fmla="*/ 84815 w 369683"/>
              <a:gd name="connsiteY13" fmla="*/ 1501655 h 1686633"/>
              <a:gd name="connsiteX14" fmla="*/ 76201 w 369683"/>
              <a:gd name="connsiteY14" fmla="*/ 1677909 h 1686633"/>
              <a:gd name="connsiteX15" fmla="*/ 152401 w 369683"/>
              <a:gd name="connsiteY15" fmla="*/ 1449309 h 1686633"/>
              <a:gd name="connsiteX16" fmla="*/ 228601 w 369683"/>
              <a:gd name="connsiteY16" fmla="*/ 1296909 h 1686633"/>
              <a:gd name="connsiteX17" fmla="*/ 233881 w 369683"/>
              <a:gd name="connsiteY17" fmla="*/ 1104523 h 1686633"/>
              <a:gd name="connsiteX18" fmla="*/ 197667 w 369683"/>
              <a:gd name="connsiteY18" fmla="*/ 941560 h 1686633"/>
              <a:gd name="connsiteX19" fmla="*/ 143347 w 369683"/>
              <a:gd name="connsiteY19" fmla="*/ 805759 h 1686633"/>
              <a:gd name="connsiteX20" fmla="*/ 288202 w 369683"/>
              <a:gd name="connsiteY20" fmla="*/ 787652 h 1686633"/>
              <a:gd name="connsiteX21" fmla="*/ 342523 w 369683"/>
              <a:gd name="connsiteY21" fmla="*/ 688063 h 1686633"/>
              <a:gd name="connsiteX22" fmla="*/ 369683 w 369683"/>
              <a:gd name="connsiteY22" fmla="*/ 534155 h 1686633"/>
              <a:gd name="connsiteX23" fmla="*/ 369683 w 369683"/>
              <a:gd name="connsiteY23" fmla="*/ 398353 h 1686633"/>
              <a:gd name="connsiteX24" fmla="*/ 369683 w 369683"/>
              <a:gd name="connsiteY24" fmla="*/ 398353 h 1686633"/>
              <a:gd name="connsiteX25" fmla="*/ 288202 w 369683"/>
              <a:gd name="connsiteY25" fmla="*/ 226337 h 1686633"/>
              <a:gd name="connsiteX26" fmla="*/ 288202 w 369683"/>
              <a:gd name="connsiteY26" fmla="*/ 144856 h 1686633"/>
              <a:gd name="connsiteX27" fmla="*/ 251988 w 369683"/>
              <a:gd name="connsiteY27" fmla="*/ 90535 h 1686633"/>
              <a:gd name="connsiteX28" fmla="*/ 242935 w 369683"/>
              <a:gd name="connsiteY28" fmla="*/ 0 h 1686633"/>
              <a:gd name="connsiteX0" fmla="*/ 242935 w 369683"/>
              <a:gd name="connsiteY0" fmla="*/ 0 h 1836093"/>
              <a:gd name="connsiteX1" fmla="*/ 125240 w 369683"/>
              <a:gd name="connsiteY1" fmla="*/ 0 h 1836093"/>
              <a:gd name="connsiteX2" fmla="*/ 125240 w 369683"/>
              <a:gd name="connsiteY2" fmla="*/ 72428 h 1836093"/>
              <a:gd name="connsiteX3" fmla="*/ 170507 w 369683"/>
              <a:gd name="connsiteY3" fmla="*/ 208230 h 1836093"/>
              <a:gd name="connsiteX4" fmla="*/ 206721 w 369683"/>
              <a:gd name="connsiteY4" fmla="*/ 316871 h 1836093"/>
              <a:gd name="connsiteX5" fmla="*/ 251988 w 369683"/>
              <a:gd name="connsiteY5" fmla="*/ 389299 h 1836093"/>
              <a:gd name="connsiteX6" fmla="*/ 224828 w 369683"/>
              <a:gd name="connsiteY6" fmla="*/ 588475 h 1836093"/>
              <a:gd name="connsiteX7" fmla="*/ 76200 w 369683"/>
              <a:gd name="connsiteY7" fmla="*/ 306309 h 1836093"/>
              <a:gd name="connsiteX8" fmla="*/ 0 w 369683"/>
              <a:gd name="connsiteY8" fmla="*/ 534909 h 1836093"/>
              <a:gd name="connsiteX9" fmla="*/ 61865 w 369683"/>
              <a:gd name="connsiteY9" fmla="*/ 697117 h 1836093"/>
              <a:gd name="connsiteX10" fmla="*/ 61865 w 369683"/>
              <a:gd name="connsiteY10" fmla="*/ 796705 h 1836093"/>
              <a:gd name="connsiteX11" fmla="*/ 89026 w 369683"/>
              <a:gd name="connsiteY11" fmla="*/ 932507 h 1836093"/>
              <a:gd name="connsiteX12" fmla="*/ 98079 w 369683"/>
              <a:gd name="connsiteY12" fmla="*/ 1186004 h 1836093"/>
              <a:gd name="connsiteX13" fmla="*/ 76201 w 369683"/>
              <a:gd name="connsiteY13" fmla="*/ 1754109 h 1836093"/>
              <a:gd name="connsiteX14" fmla="*/ 76201 w 369683"/>
              <a:gd name="connsiteY14" fmla="*/ 1677909 h 1836093"/>
              <a:gd name="connsiteX15" fmla="*/ 152401 w 369683"/>
              <a:gd name="connsiteY15" fmla="*/ 1449309 h 1836093"/>
              <a:gd name="connsiteX16" fmla="*/ 228601 w 369683"/>
              <a:gd name="connsiteY16" fmla="*/ 1296909 h 1836093"/>
              <a:gd name="connsiteX17" fmla="*/ 233881 w 369683"/>
              <a:gd name="connsiteY17" fmla="*/ 1104523 h 1836093"/>
              <a:gd name="connsiteX18" fmla="*/ 197667 w 369683"/>
              <a:gd name="connsiteY18" fmla="*/ 941560 h 1836093"/>
              <a:gd name="connsiteX19" fmla="*/ 143347 w 369683"/>
              <a:gd name="connsiteY19" fmla="*/ 805759 h 1836093"/>
              <a:gd name="connsiteX20" fmla="*/ 288202 w 369683"/>
              <a:gd name="connsiteY20" fmla="*/ 787652 h 1836093"/>
              <a:gd name="connsiteX21" fmla="*/ 342523 w 369683"/>
              <a:gd name="connsiteY21" fmla="*/ 688063 h 1836093"/>
              <a:gd name="connsiteX22" fmla="*/ 369683 w 369683"/>
              <a:gd name="connsiteY22" fmla="*/ 534155 h 1836093"/>
              <a:gd name="connsiteX23" fmla="*/ 369683 w 369683"/>
              <a:gd name="connsiteY23" fmla="*/ 398353 h 1836093"/>
              <a:gd name="connsiteX24" fmla="*/ 369683 w 369683"/>
              <a:gd name="connsiteY24" fmla="*/ 398353 h 1836093"/>
              <a:gd name="connsiteX25" fmla="*/ 288202 w 369683"/>
              <a:gd name="connsiteY25" fmla="*/ 226337 h 1836093"/>
              <a:gd name="connsiteX26" fmla="*/ 288202 w 369683"/>
              <a:gd name="connsiteY26" fmla="*/ 144856 h 1836093"/>
              <a:gd name="connsiteX27" fmla="*/ 251988 w 369683"/>
              <a:gd name="connsiteY27" fmla="*/ 90535 h 1836093"/>
              <a:gd name="connsiteX28" fmla="*/ 242935 w 369683"/>
              <a:gd name="connsiteY28" fmla="*/ 0 h 1836093"/>
              <a:gd name="connsiteX0" fmla="*/ 242935 w 369683"/>
              <a:gd name="connsiteY0" fmla="*/ 0 h 1792761"/>
              <a:gd name="connsiteX1" fmla="*/ 125240 w 369683"/>
              <a:gd name="connsiteY1" fmla="*/ 0 h 1792761"/>
              <a:gd name="connsiteX2" fmla="*/ 125240 w 369683"/>
              <a:gd name="connsiteY2" fmla="*/ 72428 h 1792761"/>
              <a:gd name="connsiteX3" fmla="*/ 170507 w 369683"/>
              <a:gd name="connsiteY3" fmla="*/ 208230 h 1792761"/>
              <a:gd name="connsiteX4" fmla="*/ 206721 w 369683"/>
              <a:gd name="connsiteY4" fmla="*/ 316871 h 1792761"/>
              <a:gd name="connsiteX5" fmla="*/ 251988 w 369683"/>
              <a:gd name="connsiteY5" fmla="*/ 389299 h 1792761"/>
              <a:gd name="connsiteX6" fmla="*/ 224828 w 369683"/>
              <a:gd name="connsiteY6" fmla="*/ 588475 h 1792761"/>
              <a:gd name="connsiteX7" fmla="*/ 76200 w 369683"/>
              <a:gd name="connsiteY7" fmla="*/ 306309 h 1792761"/>
              <a:gd name="connsiteX8" fmla="*/ 0 w 369683"/>
              <a:gd name="connsiteY8" fmla="*/ 534909 h 1792761"/>
              <a:gd name="connsiteX9" fmla="*/ 61865 w 369683"/>
              <a:gd name="connsiteY9" fmla="*/ 697117 h 1792761"/>
              <a:gd name="connsiteX10" fmla="*/ 61865 w 369683"/>
              <a:gd name="connsiteY10" fmla="*/ 796705 h 1792761"/>
              <a:gd name="connsiteX11" fmla="*/ 89026 w 369683"/>
              <a:gd name="connsiteY11" fmla="*/ 932507 h 1792761"/>
              <a:gd name="connsiteX12" fmla="*/ 98079 w 369683"/>
              <a:gd name="connsiteY12" fmla="*/ 1186004 h 1792761"/>
              <a:gd name="connsiteX13" fmla="*/ 88791 w 369683"/>
              <a:gd name="connsiteY13" fmla="*/ 1445996 h 1792761"/>
              <a:gd name="connsiteX14" fmla="*/ 76201 w 369683"/>
              <a:gd name="connsiteY14" fmla="*/ 1754109 h 1792761"/>
              <a:gd name="connsiteX15" fmla="*/ 76201 w 369683"/>
              <a:gd name="connsiteY15" fmla="*/ 1677909 h 1792761"/>
              <a:gd name="connsiteX16" fmla="*/ 152401 w 369683"/>
              <a:gd name="connsiteY16" fmla="*/ 1449309 h 1792761"/>
              <a:gd name="connsiteX17" fmla="*/ 228601 w 369683"/>
              <a:gd name="connsiteY17" fmla="*/ 1296909 h 1792761"/>
              <a:gd name="connsiteX18" fmla="*/ 233881 w 369683"/>
              <a:gd name="connsiteY18" fmla="*/ 1104523 h 1792761"/>
              <a:gd name="connsiteX19" fmla="*/ 197667 w 369683"/>
              <a:gd name="connsiteY19" fmla="*/ 941560 h 1792761"/>
              <a:gd name="connsiteX20" fmla="*/ 143347 w 369683"/>
              <a:gd name="connsiteY20" fmla="*/ 805759 h 1792761"/>
              <a:gd name="connsiteX21" fmla="*/ 288202 w 369683"/>
              <a:gd name="connsiteY21" fmla="*/ 787652 h 1792761"/>
              <a:gd name="connsiteX22" fmla="*/ 342523 w 369683"/>
              <a:gd name="connsiteY22" fmla="*/ 688063 h 1792761"/>
              <a:gd name="connsiteX23" fmla="*/ 369683 w 369683"/>
              <a:gd name="connsiteY23" fmla="*/ 534155 h 1792761"/>
              <a:gd name="connsiteX24" fmla="*/ 369683 w 369683"/>
              <a:gd name="connsiteY24" fmla="*/ 398353 h 1792761"/>
              <a:gd name="connsiteX25" fmla="*/ 369683 w 369683"/>
              <a:gd name="connsiteY25" fmla="*/ 398353 h 1792761"/>
              <a:gd name="connsiteX26" fmla="*/ 288202 w 369683"/>
              <a:gd name="connsiteY26" fmla="*/ 226337 h 1792761"/>
              <a:gd name="connsiteX27" fmla="*/ 288202 w 369683"/>
              <a:gd name="connsiteY27" fmla="*/ 144856 h 1792761"/>
              <a:gd name="connsiteX28" fmla="*/ 251988 w 369683"/>
              <a:gd name="connsiteY28" fmla="*/ 90535 h 1792761"/>
              <a:gd name="connsiteX29" fmla="*/ 242935 w 369683"/>
              <a:gd name="connsiteY29" fmla="*/ 0 h 1792761"/>
              <a:gd name="connsiteX0" fmla="*/ 246580 w 373328"/>
              <a:gd name="connsiteY0" fmla="*/ 0 h 1792209"/>
              <a:gd name="connsiteX1" fmla="*/ 128885 w 373328"/>
              <a:gd name="connsiteY1" fmla="*/ 0 h 1792209"/>
              <a:gd name="connsiteX2" fmla="*/ 128885 w 373328"/>
              <a:gd name="connsiteY2" fmla="*/ 72428 h 1792209"/>
              <a:gd name="connsiteX3" fmla="*/ 174152 w 373328"/>
              <a:gd name="connsiteY3" fmla="*/ 208230 h 1792209"/>
              <a:gd name="connsiteX4" fmla="*/ 210366 w 373328"/>
              <a:gd name="connsiteY4" fmla="*/ 316871 h 1792209"/>
              <a:gd name="connsiteX5" fmla="*/ 255633 w 373328"/>
              <a:gd name="connsiteY5" fmla="*/ 389299 h 1792209"/>
              <a:gd name="connsiteX6" fmla="*/ 228473 w 373328"/>
              <a:gd name="connsiteY6" fmla="*/ 588475 h 1792209"/>
              <a:gd name="connsiteX7" fmla="*/ 79845 w 373328"/>
              <a:gd name="connsiteY7" fmla="*/ 306309 h 1792209"/>
              <a:gd name="connsiteX8" fmla="*/ 3645 w 373328"/>
              <a:gd name="connsiteY8" fmla="*/ 534909 h 1792209"/>
              <a:gd name="connsiteX9" fmla="*/ 65510 w 373328"/>
              <a:gd name="connsiteY9" fmla="*/ 697117 h 1792209"/>
              <a:gd name="connsiteX10" fmla="*/ 65510 w 373328"/>
              <a:gd name="connsiteY10" fmla="*/ 796705 h 1792209"/>
              <a:gd name="connsiteX11" fmla="*/ 92671 w 373328"/>
              <a:gd name="connsiteY11" fmla="*/ 932507 h 1792209"/>
              <a:gd name="connsiteX12" fmla="*/ 101724 w 373328"/>
              <a:gd name="connsiteY12" fmla="*/ 1186004 h 1792209"/>
              <a:gd name="connsiteX13" fmla="*/ 3646 w 373328"/>
              <a:gd name="connsiteY13" fmla="*/ 1449309 h 1792209"/>
              <a:gd name="connsiteX14" fmla="*/ 79846 w 373328"/>
              <a:gd name="connsiteY14" fmla="*/ 1754109 h 1792209"/>
              <a:gd name="connsiteX15" fmla="*/ 79846 w 373328"/>
              <a:gd name="connsiteY15" fmla="*/ 1677909 h 1792209"/>
              <a:gd name="connsiteX16" fmla="*/ 156046 w 373328"/>
              <a:gd name="connsiteY16" fmla="*/ 1449309 h 1792209"/>
              <a:gd name="connsiteX17" fmla="*/ 232246 w 373328"/>
              <a:gd name="connsiteY17" fmla="*/ 1296909 h 1792209"/>
              <a:gd name="connsiteX18" fmla="*/ 237526 w 373328"/>
              <a:gd name="connsiteY18" fmla="*/ 1104523 h 1792209"/>
              <a:gd name="connsiteX19" fmla="*/ 201312 w 373328"/>
              <a:gd name="connsiteY19" fmla="*/ 941560 h 1792209"/>
              <a:gd name="connsiteX20" fmla="*/ 146992 w 373328"/>
              <a:gd name="connsiteY20" fmla="*/ 805759 h 1792209"/>
              <a:gd name="connsiteX21" fmla="*/ 291847 w 373328"/>
              <a:gd name="connsiteY21" fmla="*/ 787652 h 1792209"/>
              <a:gd name="connsiteX22" fmla="*/ 346168 w 373328"/>
              <a:gd name="connsiteY22" fmla="*/ 688063 h 1792209"/>
              <a:gd name="connsiteX23" fmla="*/ 373328 w 373328"/>
              <a:gd name="connsiteY23" fmla="*/ 534155 h 1792209"/>
              <a:gd name="connsiteX24" fmla="*/ 373328 w 373328"/>
              <a:gd name="connsiteY24" fmla="*/ 398353 h 1792209"/>
              <a:gd name="connsiteX25" fmla="*/ 373328 w 373328"/>
              <a:gd name="connsiteY25" fmla="*/ 398353 h 1792209"/>
              <a:gd name="connsiteX26" fmla="*/ 291847 w 373328"/>
              <a:gd name="connsiteY26" fmla="*/ 226337 h 1792209"/>
              <a:gd name="connsiteX27" fmla="*/ 291847 w 373328"/>
              <a:gd name="connsiteY27" fmla="*/ 144856 h 1792209"/>
              <a:gd name="connsiteX28" fmla="*/ 255633 w 373328"/>
              <a:gd name="connsiteY28" fmla="*/ 90535 h 1792209"/>
              <a:gd name="connsiteX29" fmla="*/ 246580 w 373328"/>
              <a:gd name="connsiteY29" fmla="*/ 0 h 1792209"/>
              <a:gd name="connsiteX0" fmla="*/ 253096 w 379844"/>
              <a:gd name="connsiteY0" fmla="*/ 0 h 1764269"/>
              <a:gd name="connsiteX1" fmla="*/ 135401 w 379844"/>
              <a:gd name="connsiteY1" fmla="*/ 0 h 1764269"/>
              <a:gd name="connsiteX2" fmla="*/ 135401 w 379844"/>
              <a:gd name="connsiteY2" fmla="*/ 72428 h 1764269"/>
              <a:gd name="connsiteX3" fmla="*/ 180668 w 379844"/>
              <a:gd name="connsiteY3" fmla="*/ 208230 h 1764269"/>
              <a:gd name="connsiteX4" fmla="*/ 216882 w 379844"/>
              <a:gd name="connsiteY4" fmla="*/ 316871 h 1764269"/>
              <a:gd name="connsiteX5" fmla="*/ 262149 w 379844"/>
              <a:gd name="connsiteY5" fmla="*/ 389299 h 1764269"/>
              <a:gd name="connsiteX6" fmla="*/ 234989 w 379844"/>
              <a:gd name="connsiteY6" fmla="*/ 588475 h 1764269"/>
              <a:gd name="connsiteX7" fmla="*/ 86361 w 379844"/>
              <a:gd name="connsiteY7" fmla="*/ 306309 h 1764269"/>
              <a:gd name="connsiteX8" fmla="*/ 10161 w 379844"/>
              <a:gd name="connsiteY8" fmla="*/ 534909 h 1764269"/>
              <a:gd name="connsiteX9" fmla="*/ 72026 w 379844"/>
              <a:gd name="connsiteY9" fmla="*/ 697117 h 1764269"/>
              <a:gd name="connsiteX10" fmla="*/ 72026 w 379844"/>
              <a:gd name="connsiteY10" fmla="*/ 796705 h 1764269"/>
              <a:gd name="connsiteX11" fmla="*/ 99187 w 379844"/>
              <a:gd name="connsiteY11" fmla="*/ 932507 h 1764269"/>
              <a:gd name="connsiteX12" fmla="*/ 108240 w 379844"/>
              <a:gd name="connsiteY12" fmla="*/ 1186004 h 1764269"/>
              <a:gd name="connsiteX13" fmla="*/ 10162 w 379844"/>
              <a:gd name="connsiteY13" fmla="*/ 1449309 h 1764269"/>
              <a:gd name="connsiteX14" fmla="*/ 47268 w 379844"/>
              <a:gd name="connsiteY14" fmla="*/ 1616949 h 1764269"/>
              <a:gd name="connsiteX15" fmla="*/ 86362 w 379844"/>
              <a:gd name="connsiteY15" fmla="*/ 1754109 h 1764269"/>
              <a:gd name="connsiteX16" fmla="*/ 86362 w 379844"/>
              <a:gd name="connsiteY16" fmla="*/ 1677909 h 1764269"/>
              <a:gd name="connsiteX17" fmla="*/ 162562 w 379844"/>
              <a:gd name="connsiteY17" fmla="*/ 1449309 h 1764269"/>
              <a:gd name="connsiteX18" fmla="*/ 238762 w 379844"/>
              <a:gd name="connsiteY18" fmla="*/ 1296909 h 1764269"/>
              <a:gd name="connsiteX19" fmla="*/ 244042 w 379844"/>
              <a:gd name="connsiteY19" fmla="*/ 1104523 h 1764269"/>
              <a:gd name="connsiteX20" fmla="*/ 207828 w 379844"/>
              <a:gd name="connsiteY20" fmla="*/ 941560 h 1764269"/>
              <a:gd name="connsiteX21" fmla="*/ 153508 w 379844"/>
              <a:gd name="connsiteY21" fmla="*/ 805759 h 1764269"/>
              <a:gd name="connsiteX22" fmla="*/ 298363 w 379844"/>
              <a:gd name="connsiteY22" fmla="*/ 787652 h 1764269"/>
              <a:gd name="connsiteX23" fmla="*/ 352684 w 379844"/>
              <a:gd name="connsiteY23" fmla="*/ 688063 h 1764269"/>
              <a:gd name="connsiteX24" fmla="*/ 379844 w 379844"/>
              <a:gd name="connsiteY24" fmla="*/ 534155 h 1764269"/>
              <a:gd name="connsiteX25" fmla="*/ 379844 w 379844"/>
              <a:gd name="connsiteY25" fmla="*/ 398353 h 1764269"/>
              <a:gd name="connsiteX26" fmla="*/ 379844 w 379844"/>
              <a:gd name="connsiteY26" fmla="*/ 398353 h 1764269"/>
              <a:gd name="connsiteX27" fmla="*/ 298363 w 379844"/>
              <a:gd name="connsiteY27" fmla="*/ 226337 h 1764269"/>
              <a:gd name="connsiteX28" fmla="*/ 298363 w 379844"/>
              <a:gd name="connsiteY28" fmla="*/ 144856 h 1764269"/>
              <a:gd name="connsiteX29" fmla="*/ 262149 w 379844"/>
              <a:gd name="connsiteY29" fmla="*/ 90535 h 1764269"/>
              <a:gd name="connsiteX30" fmla="*/ 253096 w 379844"/>
              <a:gd name="connsiteY30" fmla="*/ 0 h 1764269"/>
              <a:gd name="connsiteX0" fmla="*/ 255634 w 382382"/>
              <a:gd name="connsiteY0" fmla="*/ 0 h 1804909"/>
              <a:gd name="connsiteX1" fmla="*/ 137939 w 382382"/>
              <a:gd name="connsiteY1" fmla="*/ 0 h 1804909"/>
              <a:gd name="connsiteX2" fmla="*/ 137939 w 382382"/>
              <a:gd name="connsiteY2" fmla="*/ 72428 h 1804909"/>
              <a:gd name="connsiteX3" fmla="*/ 183206 w 382382"/>
              <a:gd name="connsiteY3" fmla="*/ 208230 h 1804909"/>
              <a:gd name="connsiteX4" fmla="*/ 219420 w 382382"/>
              <a:gd name="connsiteY4" fmla="*/ 316871 h 1804909"/>
              <a:gd name="connsiteX5" fmla="*/ 264687 w 382382"/>
              <a:gd name="connsiteY5" fmla="*/ 389299 h 1804909"/>
              <a:gd name="connsiteX6" fmla="*/ 237527 w 382382"/>
              <a:gd name="connsiteY6" fmla="*/ 588475 h 1804909"/>
              <a:gd name="connsiteX7" fmla="*/ 88899 w 382382"/>
              <a:gd name="connsiteY7" fmla="*/ 306309 h 1804909"/>
              <a:gd name="connsiteX8" fmla="*/ 12699 w 382382"/>
              <a:gd name="connsiteY8" fmla="*/ 534909 h 1804909"/>
              <a:gd name="connsiteX9" fmla="*/ 74564 w 382382"/>
              <a:gd name="connsiteY9" fmla="*/ 697117 h 1804909"/>
              <a:gd name="connsiteX10" fmla="*/ 74564 w 382382"/>
              <a:gd name="connsiteY10" fmla="*/ 796705 h 1804909"/>
              <a:gd name="connsiteX11" fmla="*/ 101725 w 382382"/>
              <a:gd name="connsiteY11" fmla="*/ 932507 h 1804909"/>
              <a:gd name="connsiteX12" fmla="*/ 110778 w 382382"/>
              <a:gd name="connsiteY12" fmla="*/ 1186004 h 1804909"/>
              <a:gd name="connsiteX13" fmla="*/ 12700 w 382382"/>
              <a:gd name="connsiteY13" fmla="*/ 1449309 h 1804909"/>
              <a:gd name="connsiteX14" fmla="*/ 12700 w 382382"/>
              <a:gd name="connsiteY14" fmla="*/ 1754109 h 1804909"/>
              <a:gd name="connsiteX15" fmla="*/ 88900 w 382382"/>
              <a:gd name="connsiteY15" fmla="*/ 1754109 h 1804909"/>
              <a:gd name="connsiteX16" fmla="*/ 88900 w 382382"/>
              <a:gd name="connsiteY16" fmla="*/ 1677909 h 1804909"/>
              <a:gd name="connsiteX17" fmla="*/ 165100 w 382382"/>
              <a:gd name="connsiteY17" fmla="*/ 1449309 h 1804909"/>
              <a:gd name="connsiteX18" fmla="*/ 241300 w 382382"/>
              <a:gd name="connsiteY18" fmla="*/ 1296909 h 1804909"/>
              <a:gd name="connsiteX19" fmla="*/ 246580 w 382382"/>
              <a:gd name="connsiteY19" fmla="*/ 1104523 h 1804909"/>
              <a:gd name="connsiteX20" fmla="*/ 210366 w 382382"/>
              <a:gd name="connsiteY20" fmla="*/ 941560 h 1804909"/>
              <a:gd name="connsiteX21" fmla="*/ 156046 w 382382"/>
              <a:gd name="connsiteY21" fmla="*/ 805759 h 1804909"/>
              <a:gd name="connsiteX22" fmla="*/ 300901 w 382382"/>
              <a:gd name="connsiteY22" fmla="*/ 787652 h 1804909"/>
              <a:gd name="connsiteX23" fmla="*/ 355222 w 382382"/>
              <a:gd name="connsiteY23" fmla="*/ 688063 h 1804909"/>
              <a:gd name="connsiteX24" fmla="*/ 382382 w 382382"/>
              <a:gd name="connsiteY24" fmla="*/ 534155 h 1804909"/>
              <a:gd name="connsiteX25" fmla="*/ 382382 w 382382"/>
              <a:gd name="connsiteY25" fmla="*/ 398353 h 1804909"/>
              <a:gd name="connsiteX26" fmla="*/ 382382 w 382382"/>
              <a:gd name="connsiteY26" fmla="*/ 398353 h 1804909"/>
              <a:gd name="connsiteX27" fmla="*/ 300901 w 382382"/>
              <a:gd name="connsiteY27" fmla="*/ 226337 h 1804909"/>
              <a:gd name="connsiteX28" fmla="*/ 300901 w 382382"/>
              <a:gd name="connsiteY28" fmla="*/ 144856 h 1804909"/>
              <a:gd name="connsiteX29" fmla="*/ 264687 w 382382"/>
              <a:gd name="connsiteY29" fmla="*/ 90535 h 1804909"/>
              <a:gd name="connsiteX30" fmla="*/ 255634 w 382382"/>
              <a:gd name="connsiteY30" fmla="*/ 0 h 180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2382" h="1804909">
                <a:moveTo>
                  <a:pt x="255634" y="0"/>
                </a:moveTo>
                <a:lnTo>
                  <a:pt x="137939" y="0"/>
                </a:lnTo>
                <a:lnTo>
                  <a:pt x="137939" y="72428"/>
                </a:lnTo>
                <a:lnTo>
                  <a:pt x="183206" y="208230"/>
                </a:lnTo>
                <a:lnTo>
                  <a:pt x="219420" y="316871"/>
                </a:lnTo>
                <a:lnTo>
                  <a:pt x="264687" y="389299"/>
                </a:lnTo>
                <a:lnTo>
                  <a:pt x="237527" y="588475"/>
                </a:lnTo>
                <a:lnTo>
                  <a:pt x="88899" y="306309"/>
                </a:lnTo>
                <a:lnTo>
                  <a:pt x="12699" y="534909"/>
                </a:lnTo>
                <a:lnTo>
                  <a:pt x="74564" y="697117"/>
                </a:lnTo>
                <a:lnTo>
                  <a:pt x="74564" y="796705"/>
                </a:lnTo>
                <a:lnTo>
                  <a:pt x="101725" y="932507"/>
                </a:lnTo>
                <a:lnTo>
                  <a:pt x="110778" y="1186004"/>
                </a:lnTo>
                <a:cubicBezTo>
                  <a:pt x="110739" y="1271585"/>
                  <a:pt x="16346" y="1354625"/>
                  <a:pt x="12700" y="1449309"/>
                </a:cubicBezTo>
                <a:cubicBezTo>
                  <a:pt x="2538" y="1521133"/>
                  <a:pt x="0" y="1703309"/>
                  <a:pt x="12700" y="1754109"/>
                </a:cubicBezTo>
                <a:cubicBezTo>
                  <a:pt x="25400" y="1804909"/>
                  <a:pt x="76200" y="1766809"/>
                  <a:pt x="88900" y="1754109"/>
                </a:cubicBezTo>
                <a:cubicBezTo>
                  <a:pt x="101600" y="1741409"/>
                  <a:pt x="76200" y="1728709"/>
                  <a:pt x="88900" y="1677909"/>
                </a:cubicBezTo>
                <a:cubicBezTo>
                  <a:pt x="101600" y="1627109"/>
                  <a:pt x="139700" y="1512809"/>
                  <a:pt x="165100" y="1449309"/>
                </a:cubicBezTo>
                <a:cubicBezTo>
                  <a:pt x="190500" y="1385809"/>
                  <a:pt x="229045" y="1320691"/>
                  <a:pt x="241300" y="1296909"/>
                </a:cubicBezTo>
                <a:lnTo>
                  <a:pt x="246580" y="1104523"/>
                </a:lnTo>
                <a:lnTo>
                  <a:pt x="210366" y="941560"/>
                </a:lnTo>
                <a:lnTo>
                  <a:pt x="156046" y="805759"/>
                </a:lnTo>
                <a:lnTo>
                  <a:pt x="300901" y="787652"/>
                </a:lnTo>
                <a:lnTo>
                  <a:pt x="355222" y="688063"/>
                </a:lnTo>
                <a:lnTo>
                  <a:pt x="382382" y="534155"/>
                </a:lnTo>
                <a:lnTo>
                  <a:pt x="382382" y="398353"/>
                </a:lnTo>
                <a:lnTo>
                  <a:pt x="382382" y="398353"/>
                </a:lnTo>
                <a:lnTo>
                  <a:pt x="300901" y="226337"/>
                </a:lnTo>
                <a:lnTo>
                  <a:pt x="300901" y="144856"/>
                </a:lnTo>
                <a:lnTo>
                  <a:pt x="264687" y="90535"/>
                </a:lnTo>
                <a:lnTo>
                  <a:pt x="255634" y="0"/>
                </a:lnTo>
                <a:close/>
              </a:path>
            </a:pathLst>
          </a:custGeom>
          <a:solidFill>
            <a:srgbClr val="C0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5"/>
          <p:cNvGrpSpPr/>
          <p:nvPr/>
        </p:nvGrpSpPr>
        <p:grpSpPr>
          <a:xfrm>
            <a:off x="0" y="914400"/>
            <a:ext cx="4114800" cy="461665"/>
            <a:chOff x="381000" y="914400"/>
            <a:chExt cx="3733800" cy="461665"/>
          </a:xfrm>
        </p:grpSpPr>
        <p:sp>
          <p:nvSpPr>
            <p:cNvPr id="23" name="TextBox 22"/>
            <p:cNvSpPr txBox="1"/>
            <p:nvPr/>
          </p:nvSpPr>
          <p:spPr>
            <a:xfrm>
              <a:off x="381000" y="914400"/>
              <a:ext cx="1728611" cy="461665"/>
            </a:xfrm>
            <a:prstGeom prst="rect">
              <a:avLst/>
            </a:prstGeom>
            <a:noFill/>
          </p:spPr>
          <p:txBody>
            <a:bodyPr wrap="square" rtlCol="0">
              <a:spAutoFit/>
            </a:bodyPr>
            <a:lstStyle/>
            <a:p>
              <a:pPr algn="ctr"/>
              <a:r>
                <a:rPr lang="en-US" sz="2400" b="1" dirty="0" smtClean="0"/>
                <a:t>Olympic Mtn</a:t>
              </a:r>
              <a:endParaRPr lang="en-US" sz="2400" b="1" dirty="0"/>
            </a:p>
          </p:txBody>
        </p:sp>
        <p:cxnSp>
          <p:nvCxnSpPr>
            <p:cNvPr id="25" name="Straight Arrow Connector 24"/>
            <p:cNvCxnSpPr>
              <a:stCxn id="23" idx="3"/>
            </p:cNvCxnSpPr>
            <p:nvPr/>
          </p:nvCxnSpPr>
          <p:spPr>
            <a:xfrm>
              <a:off x="2109611" y="1145233"/>
              <a:ext cx="2005189" cy="1501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26"/>
          <p:cNvGrpSpPr/>
          <p:nvPr/>
        </p:nvGrpSpPr>
        <p:grpSpPr>
          <a:xfrm>
            <a:off x="0" y="2057400"/>
            <a:ext cx="4227968" cy="830997"/>
            <a:chOff x="381000" y="1066800"/>
            <a:chExt cx="3846968" cy="830997"/>
          </a:xfrm>
        </p:grpSpPr>
        <p:sp>
          <p:nvSpPr>
            <p:cNvPr id="28" name="TextBox 27"/>
            <p:cNvSpPr txBox="1"/>
            <p:nvPr/>
          </p:nvSpPr>
          <p:spPr>
            <a:xfrm>
              <a:off x="381000" y="1066800"/>
              <a:ext cx="1733332" cy="830997"/>
            </a:xfrm>
            <a:prstGeom prst="rect">
              <a:avLst/>
            </a:prstGeom>
            <a:noFill/>
          </p:spPr>
          <p:txBody>
            <a:bodyPr wrap="square" rtlCol="0">
              <a:spAutoFit/>
            </a:bodyPr>
            <a:lstStyle/>
            <a:p>
              <a:pPr algn="ctr"/>
              <a:r>
                <a:rPr lang="en-US" sz="2400" b="1" dirty="0" smtClean="0"/>
                <a:t>Oregon Coast Range</a:t>
              </a:r>
              <a:endParaRPr lang="en-US" sz="2400" b="1" dirty="0"/>
            </a:p>
          </p:txBody>
        </p:sp>
        <p:cxnSp>
          <p:nvCxnSpPr>
            <p:cNvPr id="29" name="Straight Arrow Connector 28"/>
            <p:cNvCxnSpPr>
              <a:stCxn id="28" idx="3"/>
              <a:endCxn id="17" idx="3"/>
            </p:cNvCxnSpPr>
            <p:nvPr/>
          </p:nvCxnSpPr>
          <p:spPr>
            <a:xfrm flipV="1">
              <a:off x="2114332" y="1118857"/>
              <a:ext cx="2113636" cy="36344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43"/>
          <p:cNvGrpSpPr/>
          <p:nvPr/>
        </p:nvGrpSpPr>
        <p:grpSpPr>
          <a:xfrm>
            <a:off x="0" y="3733800"/>
            <a:ext cx="4789283" cy="1607747"/>
            <a:chOff x="0" y="3733800"/>
            <a:chExt cx="4789283" cy="1607747"/>
          </a:xfrm>
        </p:grpSpPr>
        <p:grpSp>
          <p:nvGrpSpPr>
            <p:cNvPr id="9" name="Group 33"/>
            <p:cNvGrpSpPr/>
            <p:nvPr/>
          </p:nvGrpSpPr>
          <p:grpSpPr>
            <a:xfrm>
              <a:off x="0" y="3733800"/>
              <a:ext cx="4246075" cy="830997"/>
              <a:chOff x="381000" y="609600"/>
              <a:chExt cx="3863443" cy="830997"/>
            </a:xfrm>
          </p:grpSpPr>
          <p:sp>
            <p:nvSpPr>
              <p:cNvPr id="35" name="TextBox 34"/>
              <p:cNvSpPr txBox="1"/>
              <p:nvPr/>
            </p:nvSpPr>
            <p:spPr>
              <a:xfrm>
                <a:off x="381000" y="609600"/>
                <a:ext cx="1733332" cy="830997"/>
              </a:xfrm>
              <a:prstGeom prst="rect">
                <a:avLst/>
              </a:prstGeom>
              <a:noFill/>
            </p:spPr>
            <p:txBody>
              <a:bodyPr wrap="square" rtlCol="0">
                <a:spAutoFit/>
              </a:bodyPr>
              <a:lstStyle/>
              <a:p>
                <a:pPr algn="ctr"/>
                <a:r>
                  <a:rPr lang="en-US" sz="2400" b="1" dirty="0" smtClean="0"/>
                  <a:t>California Coast Range</a:t>
                </a:r>
                <a:endParaRPr lang="en-US" sz="2400" b="1" dirty="0"/>
              </a:p>
            </p:txBody>
          </p:sp>
          <p:cxnSp>
            <p:nvCxnSpPr>
              <p:cNvPr id="36" name="Straight Arrow Connector 35"/>
              <p:cNvCxnSpPr>
                <a:stCxn id="35" idx="3"/>
                <a:endCxn id="18" idx="5"/>
              </p:cNvCxnSpPr>
              <p:nvPr/>
            </p:nvCxnSpPr>
            <p:spPr>
              <a:xfrm>
                <a:off x="2114332" y="1025099"/>
                <a:ext cx="2130111" cy="1692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41" name="Straight Arrow Connector 40"/>
            <p:cNvCxnSpPr>
              <a:stCxn id="35" idx="3"/>
              <a:endCxn id="18" idx="15"/>
            </p:cNvCxnSpPr>
            <p:nvPr/>
          </p:nvCxnSpPr>
          <p:spPr>
            <a:xfrm>
              <a:off x="1905000" y="4149299"/>
              <a:ext cx="2884283" cy="11922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44"/>
          <p:cNvGrpSpPr/>
          <p:nvPr/>
        </p:nvGrpSpPr>
        <p:grpSpPr>
          <a:xfrm>
            <a:off x="4789283" y="1143000"/>
            <a:ext cx="4354718" cy="461665"/>
            <a:chOff x="-1841892" y="914400"/>
            <a:chExt cx="3951503" cy="461665"/>
          </a:xfrm>
        </p:grpSpPr>
        <p:sp>
          <p:nvSpPr>
            <p:cNvPr id="46" name="TextBox 45"/>
            <p:cNvSpPr txBox="1"/>
            <p:nvPr/>
          </p:nvSpPr>
          <p:spPr>
            <a:xfrm>
              <a:off x="381000" y="914400"/>
              <a:ext cx="1728611" cy="461665"/>
            </a:xfrm>
            <a:prstGeom prst="rect">
              <a:avLst/>
            </a:prstGeom>
            <a:noFill/>
          </p:spPr>
          <p:txBody>
            <a:bodyPr wrap="square" rtlCol="0">
              <a:spAutoFit/>
            </a:bodyPr>
            <a:lstStyle/>
            <a:p>
              <a:pPr algn="ctr"/>
              <a:r>
                <a:rPr lang="en-US" sz="2400" b="1" dirty="0" smtClean="0"/>
                <a:t>Puget Trough</a:t>
              </a:r>
              <a:endParaRPr lang="en-US" sz="2400" b="1" dirty="0"/>
            </a:p>
          </p:txBody>
        </p:sp>
        <p:cxnSp>
          <p:nvCxnSpPr>
            <p:cNvPr id="47" name="Straight Arrow Connector 46"/>
            <p:cNvCxnSpPr>
              <a:endCxn id="22" idx="24"/>
            </p:cNvCxnSpPr>
            <p:nvPr/>
          </p:nvCxnSpPr>
          <p:spPr>
            <a:xfrm flipH="1" flipV="1">
              <a:off x="-1841892" y="1066046"/>
              <a:ext cx="2153748" cy="7695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49"/>
          <p:cNvGrpSpPr/>
          <p:nvPr/>
        </p:nvGrpSpPr>
        <p:grpSpPr>
          <a:xfrm>
            <a:off x="4635374" y="2286000"/>
            <a:ext cx="4508626" cy="1253905"/>
            <a:chOff x="-1912405" y="-152400"/>
            <a:chExt cx="4091160" cy="1253905"/>
          </a:xfrm>
        </p:grpSpPr>
        <p:sp>
          <p:nvSpPr>
            <p:cNvPr id="51" name="TextBox 50"/>
            <p:cNvSpPr txBox="1"/>
            <p:nvPr/>
          </p:nvSpPr>
          <p:spPr>
            <a:xfrm>
              <a:off x="450144" y="-152400"/>
              <a:ext cx="1728611" cy="830997"/>
            </a:xfrm>
            <a:prstGeom prst="rect">
              <a:avLst/>
            </a:prstGeom>
            <a:noFill/>
          </p:spPr>
          <p:txBody>
            <a:bodyPr wrap="square" rtlCol="0">
              <a:spAutoFit/>
            </a:bodyPr>
            <a:lstStyle/>
            <a:p>
              <a:pPr algn="ctr"/>
              <a:r>
                <a:rPr lang="en-US" sz="2400" b="1" dirty="0" smtClean="0"/>
                <a:t>Klamath Mountains</a:t>
              </a:r>
              <a:endParaRPr lang="en-US" sz="2400" b="1" dirty="0"/>
            </a:p>
          </p:txBody>
        </p:sp>
        <p:cxnSp>
          <p:nvCxnSpPr>
            <p:cNvPr id="52" name="Straight Arrow Connector 51"/>
            <p:cNvCxnSpPr>
              <a:stCxn id="51" idx="1"/>
              <a:endCxn id="19" idx="14"/>
            </p:cNvCxnSpPr>
            <p:nvPr/>
          </p:nvCxnSpPr>
          <p:spPr>
            <a:xfrm flipH="1">
              <a:off x="-1912405" y="263099"/>
              <a:ext cx="2362549" cy="8384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55"/>
          <p:cNvGrpSpPr/>
          <p:nvPr/>
        </p:nvGrpSpPr>
        <p:grpSpPr>
          <a:xfrm>
            <a:off x="5029200" y="3810000"/>
            <a:ext cx="4114800" cy="830997"/>
            <a:chOff x="-1555045" y="-76200"/>
            <a:chExt cx="3733800" cy="830997"/>
          </a:xfrm>
        </p:grpSpPr>
        <p:sp>
          <p:nvSpPr>
            <p:cNvPr id="57" name="TextBox 56"/>
            <p:cNvSpPr txBox="1"/>
            <p:nvPr/>
          </p:nvSpPr>
          <p:spPr>
            <a:xfrm>
              <a:off x="450144" y="-76200"/>
              <a:ext cx="1728611" cy="830997"/>
            </a:xfrm>
            <a:prstGeom prst="rect">
              <a:avLst/>
            </a:prstGeom>
            <a:noFill/>
          </p:spPr>
          <p:txBody>
            <a:bodyPr wrap="square" rtlCol="0">
              <a:spAutoFit/>
            </a:bodyPr>
            <a:lstStyle/>
            <a:p>
              <a:pPr algn="ctr"/>
              <a:r>
                <a:rPr lang="en-US" sz="2400" b="1" dirty="0" smtClean="0"/>
                <a:t>California Trough</a:t>
              </a:r>
              <a:endParaRPr lang="en-US" sz="2400" b="1" dirty="0"/>
            </a:p>
          </p:txBody>
        </p:sp>
        <p:cxnSp>
          <p:nvCxnSpPr>
            <p:cNvPr id="58" name="Straight Arrow Connector 57"/>
            <p:cNvCxnSpPr>
              <a:stCxn id="57" idx="1"/>
            </p:cNvCxnSpPr>
            <p:nvPr/>
          </p:nvCxnSpPr>
          <p:spPr>
            <a:xfrm flipH="1">
              <a:off x="-1555045" y="339299"/>
              <a:ext cx="2005189" cy="3465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oup 59"/>
          <p:cNvGrpSpPr/>
          <p:nvPr/>
        </p:nvGrpSpPr>
        <p:grpSpPr>
          <a:xfrm>
            <a:off x="6437014" y="5410200"/>
            <a:ext cx="2706986" cy="830997"/>
            <a:chOff x="-277584" y="304800"/>
            <a:chExt cx="2456339" cy="830997"/>
          </a:xfrm>
        </p:grpSpPr>
        <p:sp>
          <p:nvSpPr>
            <p:cNvPr id="61" name="TextBox 60"/>
            <p:cNvSpPr txBox="1"/>
            <p:nvPr/>
          </p:nvSpPr>
          <p:spPr>
            <a:xfrm>
              <a:off x="450144" y="304800"/>
              <a:ext cx="1728611" cy="830997"/>
            </a:xfrm>
            <a:prstGeom prst="rect">
              <a:avLst/>
            </a:prstGeom>
            <a:noFill/>
          </p:spPr>
          <p:txBody>
            <a:bodyPr wrap="square" rtlCol="0">
              <a:spAutoFit/>
            </a:bodyPr>
            <a:lstStyle/>
            <a:p>
              <a:pPr algn="ctr"/>
              <a:r>
                <a:rPr lang="en-US" sz="2400" b="1" dirty="0" smtClean="0"/>
                <a:t>Los Angeles Ranges</a:t>
              </a:r>
              <a:endParaRPr lang="en-US" sz="2400" b="1" dirty="0"/>
            </a:p>
          </p:txBody>
        </p:sp>
        <p:cxnSp>
          <p:nvCxnSpPr>
            <p:cNvPr id="62" name="Straight Arrow Connector 61"/>
            <p:cNvCxnSpPr>
              <a:stCxn id="61" idx="1"/>
              <a:endCxn id="20" idx="18"/>
            </p:cNvCxnSpPr>
            <p:nvPr/>
          </p:nvCxnSpPr>
          <p:spPr>
            <a:xfrm flipH="1">
              <a:off x="-277584" y="720299"/>
              <a:ext cx="727728" cy="23106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53" presetClass="entr" presetSubtype="0" fill="hold" grpId="0" nodeType="after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p:cTn id="11" dur="500" fill="hold"/>
                                        <p:tgtEl>
                                          <p:spTgt spid="74"/>
                                        </p:tgtEl>
                                        <p:attrNameLst>
                                          <p:attrName>ppt_w</p:attrName>
                                        </p:attrNameLst>
                                      </p:cBhvr>
                                      <p:tavLst>
                                        <p:tav tm="0">
                                          <p:val>
                                            <p:fltVal val="0"/>
                                          </p:val>
                                        </p:tav>
                                        <p:tav tm="100000">
                                          <p:val>
                                            <p:strVal val="#ppt_w"/>
                                          </p:val>
                                        </p:tav>
                                      </p:tavLst>
                                    </p:anim>
                                    <p:anim calcmode="lin" valueType="num">
                                      <p:cBhvr>
                                        <p:cTn id="12" dur="500" fill="hold"/>
                                        <p:tgtEl>
                                          <p:spTgt spid="74"/>
                                        </p:tgtEl>
                                        <p:attrNameLst>
                                          <p:attrName>ppt_h</p:attrName>
                                        </p:attrNameLst>
                                      </p:cBhvr>
                                      <p:tavLst>
                                        <p:tav tm="0">
                                          <p:val>
                                            <p:fltVal val="0"/>
                                          </p:val>
                                        </p:tav>
                                        <p:tav tm="100000">
                                          <p:val>
                                            <p:strVal val="#ppt_h"/>
                                          </p:val>
                                        </p:tav>
                                      </p:tavLst>
                                    </p:anim>
                                    <p:animEffect transition="in" filter="fade">
                                      <p:cBhvr>
                                        <p:cTn id="13" dur="500"/>
                                        <p:tgtEl>
                                          <p:spTgt spid="74"/>
                                        </p:tgtEl>
                                      </p:cBhvr>
                                    </p:animEffect>
                                  </p:childTnLst>
                                </p:cTn>
                              </p:par>
                            </p:childTnLst>
                          </p:cTn>
                        </p:par>
                        <p:par>
                          <p:cTn id="14" fill="hold">
                            <p:stCondLst>
                              <p:cond delay="2500"/>
                            </p:stCondLst>
                            <p:childTnLst>
                              <p:par>
                                <p:cTn id="15" presetID="21"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par>
                          <p:cTn id="18" fill="hold">
                            <p:stCondLst>
                              <p:cond delay="4500"/>
                            </p:stCondLst>
                            <p:childTnLst>
                              <p:par>
                                <p:cTn id="19" presetID="53" presetClass="entr" presetSubtype="0" fill="hold" grpId="0" nodeType="afterEffect">
                                  <p:stCondLst>
                                    <p:cond delay="0"/>
                                  </p:stCondLst>
                                  <p:childTnLst>
                                    <p:set>
                                      <p:cBhvr>
                                        <p:cTn id="20" dur="1" fill="hold">
                                          <p:stCondLst>
                                            <p:cond delay="0"/>
                                          </p:stCondLst>
                                        </p:cTn>
                                        <p:tgtEl>
                                          <p:spTgt spid="75"/>
                                        </p:tgtEl>
                                        <p:attrNameLst>
                                          <p:attrName>style.visibility</p:attrName>
                                        </p:attrNameLst>
                                      </p:cBhvr>
                                      <p:to>
                                        <p:strVal val="visible"/>
                                      </p:to>
                                    </p:set>
                                    <p:anim calcmode="lin" valueType="num">
                                      <p:cBhvr>
                                        <p:cTn id="21" dur="500" fill="hold"/>
                                        <p:tgtEl>
                                          <p:spTgt spid="75"/>
                                        </p:tgtEl>
                                        <p:attrNameLst>
                                          <p:attrName>ppt_w</p:attrName>
                                        </p:attrNameLst>
                                      </p:cBhvr>
                                      <p:tavLst>
                                        <p:tav tm="0">
                                          <p:val>
                                            <p:fltVal val="0"/>
                                          </p:val>
                                        </p:tav>
                                        <p:tav tm="100000">
                                          <p:val>
                                            <p:strVal val="#ppt_w"/>
                                          </p:val>
                                        </p:tav>
                                      </p:tavLst>
                                    </p:anim>
                                    <p:anim calcmode="lin" valueType="num">
                                      <p:cBhvr>
                                        <p:cTn id="22" dur="500" fill="hold"/>
                                        <p:tgtEl>
                                          <p:spTgt spid="75"/>
                                        </p:tgtEl>
                                        <p:attrNameLst>
                                          <p:attrName>ppt_h</p:attrName>
                                        </p:attrNameLst>
                                      </p:cBhvr>
                                      <p:tavLst>
                                        <p:tav tm="0">
                                          <p:val>
                                            <p:fltVal val="0"/>
                                          </p:val>
                                        </p:tav>
                                        <p:tav tm="100000">
                                          <p:val>
                                            <p:strVal val="#ppt_h"/>
                                          </p:val>
                                        </p:tav>
                                      </p:tavLst>
                                    </p:anim>
                                    <p:animEffect transition="in" filter="fade">
                                      <p:cBhvr>
                                        <p:cTn id="23" dur="500"/>
                                        <p:tgtEl>
                                          <p:spTgt spid="75"/>
                                        </p:tgtEl>
                                      </p:cBhvr>
                                    </p:animEffect>
                                  </p:childTnLst>
                                </p:cTn>
                              </p:par>
                            </p:childTnLst>
                          </p:cTn>
                        </p:par>
                        <p:par>
                          <p:cTn id="24" fill="hold">
                            <p:stCondLst>
                              <p:cond delay="5000"/>
                            </p:stCondLst>
                            <p:childTnLst>
                              <p:par>
                                <p:cTn id="25" presetID="21" presetClass="entr" presetSubtype="1"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3000"/>
                                        <p:tgtEl>
                                          <p:spTgt spid="6"/>
                                        </p:tgtEl>
                                      </p:cBhvr>
                                    </p:animEffect>
                                  </p:childTnLst>
                                </p:cTn>
                              </p:par>
                            </p:childTnLst>
                          </p:cTn>
                        </p:par>
                        <p:par>
                          <p:cTn id="28" fill="hold">
                            <p:stCondLst>
                              <p:cond delay="8000"/>
                            </p:stCondLst>
                            <p:childTnLst>
                              <p:par>
                                <p:cTn id="29" presetID="53" presetClass="entr" presetSubtype="0" fill="hold" grpId="0" nodeType="afterEffect">
                                  <p:stCondLst>
                                    <p:cond delay="0"/>
                                  </p:stCondLst>
                                  <p:childTnLst>
                                    <p:set>
                                      <p:cBhvr>
                                        <p:cTn id="30" dur="1" fill="hold">
                                          <p:stCondLst>
                                            <p:cond delay="0"/>
                                          </p:stCondLst>
                                        </p:cTn>
                                        <p:tgtEl>
                                          <p:spTgt spid="76"/>
                                        </p:tgtEl>
                                        <p:attrNameLst>
                                          <p:attrName>style.visibility</p:attrName>
                                        </p:attrNameLst>
                                      </p:cBhvr>
                                      <p:to>
                                        <p:strVal val="visible"/>
                                      </p:to>
                                    </p:set>
                                    <p:anim calcmode="lin" valueType="num">
                                      <p:cBhvr>
                                        <p:cTn id="31" dur="500" fill="hold"/>
                                        <p:tgtEl>
                                          <p:spTgt spid="76"/>
                                        </p:tgtEl>
                                        <p:attrNameLst>
                                          <p:attrName>ppt_w</p:attrName>
                                        </p:attrNameLst>
                                      </p:cBhvr>
                                      <p:tavLst>
                                        <p:tav tm="0">
                                          <p:val>
                                            <p:fltVal val="0"/>
                                          </p:val>
                                        </p:tav>
                                        <p:tav tm="100000">
                                          <p:val>
                                            <p:strVal val="#ppt_w"/>
                                          </p:val>
                                        </p:tav>
                                      </p:tavLst>
                                    </p:anim>
                                    <p:anim calcmode="lin" valueType="num">
                                      <p:cBhvr>
                                        <p:cTn id="32" dur="500" fill="hold"/>
                                        <p:tgtEl>
                                          <p:spTgt spid="76"/>
                                        </p:tgtEl>
                                        <p:attrNameLst>
                                          <p:attrName>ppt_h</p:attrName>
                                        </p:attrNameLst>
                                      </p:cBhvr>
                                      <p:tavLst>
                                        <p:tav tm="0">
                                          <p:val>
                                            <p:fltVal val="0"/>
                                          </p:val>
                                        </p:tav>
                                        <p:tav tm="100000">
                                          <p:val>
                                            <p:strVal val="#ppt_h"/>
                                          </p:val>
                                        </p:tav>
                                      </p:tavLst>
                                    </p:anim>
                                    <p:animEffect transition="in" filter="fade">
                                      <p:cBhvr>
                                        <p:cTn id="33" dur="500"/>
                                        <p:tgtEl>
                                          <p:spTgt spid="7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1000"/>
                                        <p:tgtEl>
                                          <p:spTgt spid="3"/>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1000"/>
                                        <p:tgtEl>
                                          <p:spTgt spid="7"/>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10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1000"/>
                                        <p:tgtEl>
                                          <p:spTgt spid="8"/>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10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right)">
                                      <p:cBhvr>
                                        <p:cTn id="65" dur="1000"/>
                                        <p:tgtEl>
                                          <p:spTgt spid="10"/>
                                        </p:tgtEl>
                                      </p:cBhvr>
                                    </p:animEffect>
                                  </p:childTnLst>
                                </p:cTn>
                              </p:par>
                            </p:childTnLst>
                          </p:cTn>
                        </p:par>
                        <p:par>
                          <p:cTn id="66" fill="hold">
                            <p:stCondLst>
                              <p:cond delay="1000"/>
                            </p:stCondLst>
                            <p:childTnLst>
                              <p:par>
                                <p:cTn id="67" presetID="22" presetClass="entr" presetSubtype="2" fill="hold" grpId="0" nodeType="after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right)">
                                      <p:cBhvr>
                                        <p:cTn id="69" dur="10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2"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wipe(right)">
                                      <p:cBhvr>
                                        <p:cTn id="74" dur="1000"/>
                                        <p:tgtEl>
                                          <p:spTgt spid="11"/>
                                        </p:tgtEl>
                                      </p:cBhvr>
                                    </p:animEffect>
                                  </p:childTnLst>
                                </p:cTn>
                              </p:par>
                            </p:childTnLst>
                          </p:cTn>
                        </p:par>
                        <p:par>
                          <p:cTn id="75" fill="hold">
                            <p:stCondLst>
                              <p:cond delay="1000"/>
                            </p:stCondLst>
                            <p:childTnLst>
                              <p:par>
                                <p:cTn id="76" presetID="22" presetClass="entr" presetSubtype="2"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wipe(right)">
                                      <p:cBhvr>
                                        <p:cTn id="78" dur="10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2" fill="hold" nodeType="click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wipe(right)">
                                      <p:cBhvr>
                                        <p:cTn id="83" dur="1000"/>
                                        <p:tgtEl>
                                          <p:spTgt spid="12"/>
                                        </p:tgtEl>
                                      </p:cBhvr>
                                    </p:animEffect>
                                  </p:childTnLst>
                                </p:cTn>
                              </p:par>
                              <p:par>
                                <p:cTn id="84" presetID="22" presetClass="entr" presetSubtype="2" fill="hold" grpId="0"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wipe(right)">
                                      <p:cBhvr>
                                        <p:cTn id="86" dur="500"/>
                                        <p:tgtEl>
                                          <p:spTgt spid="21"/>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wipe(right)">
                                      <p:cBhvr>
                                        <p:cTn id="91" dur="1000"/>
                                        <p:tgtEl>
                                          <p:spTgt spid="13"/>
                                        </p:tgtEl>
                                      </p:cBhvr>
                                    </p:animEffect>
                                  </p:childTnLst>
                                </p:cTn>
                              </p:par>
                            </p:childTnLst>
                          </p:cTn>
                        </p:par>
                        <p:par>
                          <p:cTn id="92" fill="hold">
                            <p:stCondLst>
                              <p:cond delay="1000"/>
                            </p:stCondLst>
                            <p:childTnLst>
                              <p:par>
                                <p:cTn id="93" presetID="22" presetClass="entr" presetSubtype="2" fill="hold" grpId="0" nodeType="after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wipe(right)">
                                      <p:cBhvr>
                                        <p:cTn id="9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4" grpId="0" animBg="1"/>
      <p:bldP spid="5" grpId="0" animBg="1"/>
      <p:bldP spid="6" grpId="0" animBg="1"/>
      <p:bldP spid="16" grpId="0" animBg="1"/>
      <p:bldP spid="17" grpId="0" animBg="1"/>
      <p:bldP spid="18" grpId="0" animBg="1"/>
      <p:bldP spid="19" grpId="0" animBg="1"/>
      <p:bldP spid="20" grpId="0" animBg="1"/>
      <p:bldP spid="21" grpId="0" animBg="1"/>
      <p:bldP spid="22"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420"/>
          <p:cNvPicPr>
            <a:picLocks noChangeAspect="1" noChangeArrowheads="1"/>
          </p:cNvPicPr>
          <p:nvPr/>
        </p:nvPicPr>
        <p:blipFill>
          <a:blip r:embed="rId3" cstate="print"/>
          <a:srcRect/>
          <a:stretch>
            <a:fillRect/>
          </a:stretch>
        </p:blipFill>
        <p:spPr bwMode="auto">
          <a:xfrm>
            <a:off x="2756962" y="-71967"/>
            <a:ext cx="8702675" cy="5605463"/>
          </a:xfrm>
          <a:prstGeom prst="rect">
            <a:avLst/>
          </a:prstGeom>
          <a:noFill/>
          <a:ln w="9525">
            <a:noFill/>
            <a:miter lim="800000"/>
            <a:headEnd/>
            <a:tailEnd/>
          </a:ln>
        </p:spPr>
      </p:pic>
      <p:cxnSp>
        <p:nvCxnSpPr>
          <p:cNvPr id="4" name="Straight Connector 3"/>
          <p:cNvCxnSpPr/>
          <p:nvPr/>
        </p:nvCxnSpPr>
        <p:spPr>
          <a:xfrm>
            <a:off x="2764899" y="210449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420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410"/>
          <p:cNvPicPr>
            <a:picLocks noChangeAspect="1" noChangeArrowheads="1"/>
          </p:cNvPicPr>
          <p:nvPr/>
        </p:nvPicPr>
        <p:blipFill>
          <a:blip r:embed="rId3" cstate="print"/>
          <a:srcRect/>
          <a:stretch>
            <a:fillRect/>
          </a:stretch>
        </p:blipFill>
        <p:spPr bwMode="auto">
          <a:xfrm>
            <a:off x="2452928" y="-540318"/>
            <a:ext cx="8702675" cy="5605463"/>
          </a:xfrm>
          <a:prstGeom prst="rect">
            <a:avLst/>
          </a:prstGeom>
          <a:noFill/>
          <a:ln w="9525">
            <a:noFill/>
            <a:miter lim="800000"/>
            <a:headEnd/>
            <a:tailEnd/>
          </a:ln>
        </p:spPr>
      </p:pic>
      <p:cxnSp>
        <p:nvCxnSpPr>
          <p:cNvPr id="4" name="Straight Connector 3"/>
          <p:cNvCxnSpPr/>
          <p:nvPr/>
        </p:nvCxnSpPr>
        <p:spPr>
          <a:xfrm>
            <a:off x="2460865" y="163614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410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400"/>
          <p:cNvPicPr>
            <a:picLocks noChangeAspect="1" noChangeArrowheads="1"/>
          </p:cNvPicPr>
          <p:nvPr/>
        </p:nvPicPr>
        <p:blipFill>
          <a:blip r:embed="rId3" cstate="print"/>
          <a:srcRect/>
          <a:stretch>
            <a:fillRect/>
          </a:stretch>
        </p:blipFill>
        <p:spPr bwMode="auto">
          <a:xfrm>
            <a:off x="2431859" y="-495830"/>
            <a:ext cx="8702675" cy="5605463"/>
          </a:xfrm>
          <a:prstGeom prst="rect">
            <a:avLst/>
          </a:prstGeom>
          <a:noFill/>
          <a:ln w="9525">
            <a:noFill/>
            <a:miter lim="800000"/>
            <a:headEnd/>
            <a:tailEnd/>
          </a:ln>
        </p:spPr>
      </p:pic>
      <p:cxnSp>
        <p:nvCxnSpPr>
          <p:cNvPr id="4" name="Straight Connector 3"/>
          <p:cNvCxnSpPr/>
          <p:nvPr/>
        </p:nvCxnSpPr>
        <p:spPr>
          <a:xfrm>
            <a:off x="2439796" y="1680633"/>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51292"/>
              <a:ext cx="3550167"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400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390"/>
          <p:cNvPicPr>
            <a:picLocks noChangeAspect="1" noChangeArrowheads="1"/>
          </p:cNvPicPr>
          <p:nvPr/>
        </p:nvPicPr>
        <p:blipFill>
          <a:blip r:embed="rId3" cstate="print"/>
          <a:srcRect/>
          <a:stretch>
            <a:fillRect/>
          </a:stretch>
        </p:blipFill>
        <p:spPr bwMode="auto">
          <a:xfrm>
            <a:off x="2640830" y="-95817"/>
            <a:ext cx="8702675" cy="5605463"/>
          </a:xfrm>
          <a:prstGeom prst="rect">
            <a:avLst/>
          </a:prstGeom>
          <a:noFill/>
          <a:ln w="9525">
            <a:noFill/>
            <a:miter lim="800000"/>
            <a:headEnd/>
            <a:tailEnd/>
          </a:ln>
        </p:spPr>
      </p:pic>
      <p:cxnSp>
        <p:nvCxnSpPr>
          <p:cNvPr id="4" name="Straight Connector 3"/>
          <p:cNvCxnSpPr/>
          <p:nvPr/>
        </p:nvCxnSpPr>
        <p:spPr>
          <a:xfrm>
            <a:off x="2648767" y="208064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390 Ma </a:t>
            </a:r>
          </a:p>
        </p:txBody>
      </p:sp>
      <p:grpSp>
        <p:nvGrpSpPr>
          <p:cNvPr id="3" name="Group 10"/>
          <p:cNvGrpSpPr/>
          <p:nvPr/>
        </p:nvGrpSpPr>
        <p:grpSpPr>
          <a:xfrm>
            <a:off x="2895600" y="0"/>
            <a:ext cx="6248400" cy="6858000"/>
            <a:chOff x="2895600" y="0"/>
            <a:chExt cx="6248400" cy="68580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3"/>
          <p:cNvGrpSpPr/>
          <p:nvPr/>
        </p:nvGrpSpPr>
        <p:grpSpPr>
          <a:xfrm>
            <a:off x="0" y="0"/>
            <a:ext cx="9144000" cy="6858000"/>
            <a:chOff x="0" y="0"/>
            <a:chExt cx="9144000" cy="6858000"/>
          </a:xfrm>
        </p:grpSpPr>
        <p:sp>
          <p:nvSpPr>
            <p:cNvPr id="15" name="Rectangle 1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pic>
        <p:nvPicPr>
          <p:cNvPr id="44035" name="Picture 3" descr="380"/>
          <p:cNvPicPr>
            <a:picLocks noChangeAspect="1" noChangeArrowheads="1"/>
          </p:cNvPicPr>
          <p:nvPr/>
        </p:nvPicPr>
        <p:blipFill>
          <a:blip r:embed="rId3" cstate="print"/>
          <a:srcRect/>
          <a:stretch>
            <a:fillRect/>
          </a:stretch>
        </p:blipFill>
        <p:spPr bwMode="auto">
          <a:xfrm>
            <a:off x="2688165" y="-3068"/>
            <a:ext cx="8702675" cy="5605463"/>
          </a:xfrm>
          <a:prstGeom prst="rect">
            <a:avLst/>
          </a:prstGeom>
          <a:noFill/>
          <a:ln w="9525">
            <a:noFill/>
            <a:miter lim="800000"/>
            <a:headEnd/>
            <a:tailEnd/>
          </a:ln>
        </p:spPr>
      </p:pic>
      <p:cxnSp>
        <p:nvCxnSpPr>
          <p:cNvPr id="5" name="Straight Connector 4"/>
          <p:cNvCxnSpPr/>
          <p:nvPr/>
        </p:nvCxnSpPr>
        <p:spPr>
          <a:xfrm>
            <a:off x="2696102" y="217339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36302"/>
              <a:ext cx="4119793" cy="299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380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4"/>
          <p:cNvGrpSpPr/>
          <p:nvPr/>
        </p:nvGrpSpPr>
        <p:grpSpPr>
          <a:xfrm>
            <a:off x="0" y="0"/>
            <a:ext cx="9144000" cy="6858000"/>
            <a:chOff x="0" y="0"/>
            <a:chExt cx="9144000" cy="6858000"/>
          </a:xfrm>
        </p:grpSpPr>
        <p:sp>
          <p:nvSpPr>
            <p:cNvPr id="16" name="Rectangle 1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5-Point Star 1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370"/>
          <p:cNvPicPr>
            <a:picLocks noChangeAspect="1" noChangeArrowheads="1"/>
          </p:cNvPicPr>
          <p:nvPr/>
        </p:nvPicPr>
        <p:blipFill>
          <a:blip r:embed="rId3" cstate="print"/>
          <a:srcRect/>
          <a:stretch>
            <a:fillRect/>
          </a:stretch>
        </p:blipFill>
        <p:spPr bwMode="auto">
          <a:xfrm>
            <a:off x="2688839" y="97371"/>
            <a:ext cx="8702675" cy="5605463"/>
          </a:xfrm>
          <a:prstGeom prst="rect">
            <a:avLst/>
          </a:prstGeom>
          <a:noFill/>
          <a:ln w="9525">
            <a:noFill/>
            <a:miter lim="800000"/>
            <a:headEnd/>
            <a:tailEnd/>
          </a:ln>
        </p:spPr>
      </p:pic>
      <p:cxnSp>
        <p:nvCxnSpPr>
          <p:cNvPr id="4" name="Straight Connector 3"/>
          <p:cNvCxnSpPr/>
          <p:nvPr/>
        </p:nvCxnSpPr>
        <p:spPr>
          <a:xfrm>
            <a:off x="2696776" y="2273834"/>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51292"/>
              <a:ext cx="3760029"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370 Ma </a:t>
            </a:r>
          </a:p>
        </p:txBody>
      </p:sp>
      <p:grpSp>
        <p:nvGrpSpPr>
          <p:cNvPr id="3" name="Group 10"/>
          <p:cNvGrpSpPr/>
          <p:nvPr/>
        </p:nvGrpSpPr>
        <p:grpSpPr>
          <a:xfrm>
            <a:off x="2895600" y="0"/>
            <a:ext cx="6248400" cy="7010400"/>
            <a:chOff x="2895600" y="0"/>
            <a:chExt cx="6248400" cy="70104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3"/>
          <p:cNvGrpSpPr/>
          <p:nvPr/>
        </p:nvGrpSpPr>
        <p:grpSpPr>
          <a:xfrm>
            <a:off x="0" y="0"/>
            <a:ext cx="9144000" cy="6858000"/>
            <a:chOff x="0" y="0"/>
            <a:chExt cx="9144000" cy="6858000"/>
          </a:xfrm>
        </p:grpSpPr>
        <p:sp>
          <p:nvSpPr>
            <p:cNvPr id="15" name="Rectangle 1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360"/>
          <p:cNvPicPr>
            <a:picLocks noChangeAspect="1" noChangeArrowheads="1"/>
          </p:cNvPicPr>
          <p:nvPr/>
        </p:nvPicPr>
        <p:blipFill>
          <a:blip r:embed="rId3" cstate="print"/>
          <a:srcRect/>
          <a:stretch>
            <a:fillRect/>
          </a:stretch>
        </p:blipFill>
        <p:spPr bwMode="auto">
          <a:xfrm>
            <a:off x="2555392" y="184977"/>
            <a:ext cx="8702675" cy="5605463"/>
          </a:xfrm>
          <a:prstGeom prst="rect">
            <a:avLst/>
          </a:prstGeom>
          <a:noFill/>
          <a:ln w="9525">
            <a:noFill/>
            <a:miter lim="800000"/>
            <a:headEnd/>
            <a:tailEnd/>
          </a:ln>
        </p:spPr>
      </p:pic>
      <p:cxnSp>
        <p:nvCxnSpPr>
          <p:cNvPr id="4" name="Straight Connector 3"/>
          <p:cNvCxnSpPr/>
          <p:nvPr/>
        </p:nvCxnSpPr>
        <p:spPr>
          <a:xfrm>
            <a:off x="2563329" y="2361440"/>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360 Ma </a:t>
            </a:r>
          </a:p>
        </p:txBody>
      </p:sp>
      <p:grpSp>
        <p:nvGrpSpPr>
          <p:cNvPr id="3" name="Group 10"/>
          <p:cNvGrpSpPr/>
          <p:nvPr/>
        </p:nvGrpSpPr>
        <p:grpSpPr>
          <a:xfrm>
            <a:off x="2895600" y="0"/>
            <a:ext cx="6248400" cy="7010400"/>
            <a:chOff x="2895600" y="0"/>
            <a:chExt cx="6248400" cy="70104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3"/>
          <p:cNvGrpSpPr/>
          <p:nvPr/>
        </p:nvGrpSpPr>
        <p:grpSpPr>
          <a:xfrm>
            <a:off x="0" y="0"/>
            <a:ext cx="9144000" cy="6858000"/>
            <a:chOff x="0" y="0"/>
            <a:chExt cx="9144000" cy="6858000"/>
          </a:xfrm>
        </p:grpSpPr>
        <p:sp>
          <p:nvSpPr>
            <p:cNvPr id="15" name="Rectangle 1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350"/>
          <p:cNvPicPr>
            <a:picLocks noChangeAspect="1" noChangeArrowheads="1"/>
          </p:cNvPicPr>
          <p:nvPr/>
        </p:nvPicPr>
        <p:blipFill>
          <a:blip r:embed="rId3" cstate="print"/>
          <a:srcRect/>
          <a:stretch>
            <a:fillRect/>
          </a:stretch>
        </p:blipFill>
        <p:spPr bwMode="auto">
          <a:xfrm>
            <a:off x="2415691" y="262464"/>
            <a:ext cx="8702675" cy="5605463"/>
          </a:xfrm>
          <a:prstGeom prst="rect">
            <a:avLst/>
          </a:prstGeom>
          <a:noFill/>
          <a:ln w="9525">
            <a:noFill/>
            <a:miter lim="800000"/>
            <a:headEnd/>
            <a:tailEnd/>
          </a:ln>
        </p:spPr>
      </p:pic>
      <p:cxnSp>
        <p:nvCxnSpPr>
          <p:cNvPr id="4" name="Straight Connector 3"/>
          <p:cNvCxnSpPr/>
          <p:nvPr/>
        </p:nvCxnSpPr>
        <p:spPr>
          <a:xfrm>
            <a:off x="2423628" y="243892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350 Ma </a:t>
            </a:r>
          </a:p>
        </p:txBody>
      </p:sp>
      <p:grpSp>
        <p:nvGrpSpPr>
          <p:cNvPr id="3" name="Group 10"/>
          <p:cNvGrpSpPr/>
          <p:nvPr/>
        </p:nvGrpSpPr>
        <p:grpSpPr>
          <a:xfrm>
            <a:off x="2895600" y="0"/>
            <a:ext cx="6248400" cy="7010400"/>
            <a:chOff x="2895600" y="0"/>
            <a:chExt cx="6248400" cy="70104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4"/>
          <p:cNvGrpSpPr/>
          <p:nvPr/>
        </p:nvGrpSpPr>
        <p:grpSpPr>
          <a:xfrm>
            <a:off x="0" y="0"/>
            <a:ext cx="9144000" cy="6858000"/>
            <a:chOff x="0" y="0"/>
            <a:chExt cx="9144000" cy="6858000"/>
          </a:xfrm>
        </p:grpSpPr>
        <p:sp>
          <p:nvSpPr>
            <p:cNvPr id="16" name="Rectangle 1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5-Point Star 1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340"/>
          <p:cNvPicPr>
            <a:picLocks noChangeAspect="1" noChangeArrowheads="1"/>
          </p:cNvPicPr>
          <p:nvPr/>
        </p:nvPicPr>
        <p:blipFill>
          <a:blip r:embed="rId3" cstate="print"/>
          <a:srcRect/>
          <a:stretch>
            <a:fillRect/>
          </a:stretch>
        </p:blipFill>
        <p:spPr bwMode="auto">
          <a:xfrm>
            <a:off x="2261659" y="321732"/>
            <a:ext cx="8702675" cy="5605463"/>
          </a:xfrm>
          <a:prstGeom prst="rect">
            <a:avLst/>
          </a:prstGeom>
          <a:noFill/>
          <a:ln w="9525">
            <a:noFill/>
            <a:miter lim="800000"/>
            <a:headEnd/>
            <a:tailEnd/>
          </a:ln>
        </p:spPr>
      </p:pic>
      <p:cxnSp>
        <p:nvCxnSpPr>
          <p:cNvPr id="4" name="Straight Connector 3"/>
          <p:cNvCxnSpPr/>
          <p:nvPr/>
        </p:nvCxnSpPr>
        <p:spPr>
          <a:xfrm>
            <a:off x="2269596" y="249819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340 Ma </a:t>
            </a:r>
          </a:p>
        </p:txBody>
      </p:sp>
      <p:grpSp>
        <p:nvGrpSpPr>
          <p:cNvPr id="3" name="Group 13"/>
          <p:cNvGrpSpPr/>
          <p:nvPr/>
        </p:nvGrpSpPr>
        <p:grpSpPr>
          <a:xfrm>
            <a:off x="2895600" y="0"/>
            <a:ext cx="6248400" cy="7010400"/>
            <a:chOff x="2895600" y="0"/>
            <a:chExt cx="6248400" cy="70104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330"/>
          <p:cNvPicPr>
            <a:picLocks noChangeAspect="1" noChangeArrowheads="1"/>
          </p:cNvPicPr>
          <p:nvPr/>
        </p:nvPicPr>
        <p:blipFill>
          <a:blip r:embed="rId3" cstate="print"/>
          <a:srcRect/>
          <a:stretch>
            <a:fillRect/>
          </a:stretch>
        </p:blipFill>
        <p:spPr bwMode="auto">
          <a:xfrm>
            <a:off x="2106945" y="365855"/>
            <a:ext cx="8702675" cy="5605463"/>
          </a:xfrm>
          <a:prstGeom prst="rect">
            <a:avLst/>
          </a:prstGeom>
          <a:noFill/>
          <a:ln w="9525">
            <a:noFill/>
            <a:miter lim="800000"/>
            <a:headEnd/>
            <a:tailEnd/>
          </a:ln>
        </p:spPr>
      </p:pic>
      <p:cxnSp>
        <p:nvCxnSpPr>
          <p:cNvPr id="4" name="Straight Connector 3"/>
          <p:cNvCxnSpPr/>
          <p:nvPr/>
        </p:nvCxnSpPr>
        <p:spPr>
          <a:xfrm>
            <a:off x="2114882" y="254231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9"/>
          <p:cNvGrpSpPr/>
          <p:nvPr/>
        </p:nvGrpSpPr>
        <p:grpSpPr>
          <a:xfrm>
            <a:off x="32482" y="5336498"/>
            <a:ext cx="8916646" cy="1521502"/>
            <a:chOff x="32482" y="5336498"/>
            <a:chExt cx="8916646" cy="1521502"/>
          </a:xfrm>
        </p:grpSpPr>
        <p:sp useBgFill="1">
          <p:nvSpPr>
            <p:cNvPr id="11" name="Rectangle 10"/>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4" name="TextBox 13"/>
          <p:cNvSpPr txBox="1"/>
          <p:nvPr/>
        </p:nvSpPr>
        <p:spPr>
          <a:xfrm>
            <a:off x="89940" y="5201587"/>
            <a:ext cx="1297150" cy="461665"/>
          </a:xfrm>
          <a:prstGeom prst="rect">
            <a:avLst/>
          </a:prstGeom>
        </p:spPr>
        <p:txBody>
          <a:bodyPr wrap="none" rtlCol="0">
            <a:spAutoFit/>
          </a:bodyPr>
          <a:lstStyle/>
          <a:p>
            <a:r>
              <a:rPr lang="en-US" sz="2400" b="1" dirty="0" smtClean="0"/>
              <a:t>330 Ma </a:t>
            </a:r>
          </a:p>
        </p:txBody>
      </p:sp>
      <p:grpSp>
        <p:nvGrpSpPr>
          <p:cNvPr id="3" name="Group 15"/>
          <p:cNvGrpSpPr/>
          <p:nvPr/>
        </p:nvGrpSpPr>
        <p:grpSpPr>
          <a:xfrm>
            <a:off x="2895600" y="0"/>
            <a:ext cx="6248400" cy="7010400"/>
            <a:chOff x="2895600" y="0"/>
            <a:chExt cx="6248400" cy="7010400"/>
          </a:xfrm>
        </p:grpSpPr>
        <p:cxnSp>
          <p:nvCxnSpPr>
            <p:cNvPr id="17" name="Straight Connector 16"/>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23"/>
          <p:cNvGrpSpPr/>
          <p:nvPr/>
        </p:nvGrpSpPr>
        <p:grpSpPr>
          <a:xfrm>
            <a:off x="0" y="0"/>
            <a:ext cx="9144000" cy="6858000"/>
            <a:chOff x="0" y="0"/>
            <a:chExt cx="9144000" cy="6858000"/>
          </a:xfrm>
        </p:grpSpPr>
        <p:sp>
          <p:nvSpPr>
            <p:cNvPr id="25" name="Rectangle 2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Topographic map of the Pacific Border region of the western United States."/>
          <p:cNvPicPr>
            <a:picLocks noChangeAspect="1" noChangeArrowheads="1"/>
          </p:cNvPicPr>
          <p:nvPr/>
        </p:nvPicPr>
        <p:blipFill>
          <a:blip r:embed="rId3" cstate="print">
            <a:lum bright="10000"/>
          </a:blip>
          <a:srcRect l="18000" r="42333" b="45767"/>
          <a:stretch>
            <a:fillRect/>
          </a:stretch>
        </p:blipFill>
        <p:spPr bwMode="auto">
          <a:xfrm>
            <a:off x="0" y="2209800"/>
            <a:ext cx="9067800" cy="18592800"/>
          </a:xfrm>
          <a:prstGeom prst="rect">
            <a:avLst/>
          </a:prstGeom>
          <a:noFill/>
        </p:spPr>
      </p:pic>
      <p:pic>
        <p:nvPicPr>
          <p:cNvPr id="3" name="Picture 5" descr="Topographic map of the Pacific Border region of the western United States."/>
          <p:cNvPicPr>
            <a:picLocks noChangeAspect="1" noChangeArrowheads="1"/>
          </p:cNvPicPr>
          <p:nvPr/>
        </p:nvPicPr>
        <p:blipFill>
          <a:blip r:embed="rId3" cstate="print">
            <a:lum bright="10000"/>
          </a:blip>
          <a:srcRect l="18000" t="34229" r="42333" b="5537"/>
          <a:stretch>
            <a:fillRect/>
          </a:stretch>
        </p:blipFill>
        <p:spPr bwMode="auto">
          <a:xfrm>
            <a:off x="0" y="0"/>
            <a:ext cx="9144000" cy="20823731"/>
          </a:xfrm>
          <a:prstGeom prst="rect">
            <a:avLst/>
          </a:prstGeom>
          <a:noFill/>
        </p:spPr>
      </p:pic>
      <p:sp>
        <p:nvSpPr>
          <p:cNvPr id="4" name="Rectangle 3"/>
          <p:cNvSpPr/>
          <p:nvPr/>
        </p:nvSpPr>
        <p:spPr>
          <a:xfrm>
            <a:off x="0" y="0"/>
            <a:ext cx="9144000" cy="830997"/>
          </a:xfrm>
          <a:prstGeom prst="rect">
            <a:avLst/>
          </a:prstGeom>
          <a:solidFill>
            <a:srgbClr val="FFFF00"/>
          </a:solidFill>
        </p:spPr>
        <p:txBody>
          <a:bodyPr wrap="square">
            <a:spAutoFit/>
          </a:bodyPr>
          <a:lstStyle/>
          <a:p>
            <a:pPr algn="ctr"/>
            <a:r>
              <a:rPr lang="en-US" sz="4800" b="1" dirty="0" smtClean="0"/>
              <a:t>Close-up Aerial View of Province</a:t>
            </a:r>
            <a:endParaRPr lang="en-US" sz="4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nodeType="clickEffect">
                                  <p:stCondLst>
                                    <p:cond delay="0"/>
                                  </p:stCondLst>
                                  <p:childTnLst>
                                    <p:animMotion origin="layout" path="M 3.33333E-6 2.22222E-6 L 3.33333E-6 -2.04445 " pathEditMode="relative" rAng="0" ptsTypes="AA">
                                      <p:cBhvr>
                                        <p:cTn id="6" dur="20000" fill="hold"/>
                                        <p:tgtEl>
                                          <p:spTgt spid="2"/>
                                        </p:tgtEl>
                                        <p:attrNameLst>
                                          <p:attrName>ppt_x</p:attrName>
                                          <p:attrName>ppt_y</p:attrName>
                                        </p:attrNameLst>
                                      </p:cBhvr>
                                      <p:rCtr x="0" y="-1022"/>
                                    </p:animMotion>
                                  </p:childTnLst>
                                </p:cTn>
                              </p:par>
                            </p:childTnLst>
                          </p:cTn>
                        </p:par>
                        <p:par>
                          <p:cTn id="7" fill="hold">
                            <p:stCondLst>
                              <p:cond delay="2000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64" presetClass="path" presetSubtype="0" fill="hold" nodeType="withEffect">
                                  <p:stCondLst>
                                    <p:cond delay="0"/>
                                  </p:stCondLst>
                                  <p:childTnLst>
                                    <p:animMotion origin="layout" path="M 3.33333E-6 2.22222E-6 L 3.33333E-6 -2.04445 " pathEditMode="relative" rAng="0" ptsTypes="AA">
                                      <p:cBhvr>
                                        <p:cTn id="12" dur="25000" fill="hold"/>
                                        <p:tgtEl>
                                          <p:spTgt spid="3"/>
                                        </p:tgtEl>
                                        <p:attrNameLst>
                                          <p:attrName>ppt_x</p:attrName>
                                          <p:attrName>ppt_y</p:attrName>
                                        </p:attrNameLst>
                                      </p:cBhvr>
                                      <p:rCtr x="0" y="-10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320"/>
          <p:cNvPicPr>
            <a:picLocks noChangeAspect="1" noChangeArrowheads="1"/>
          </p:cNvPicPr>
          <p:nvPr/>
        </p:nvPicPr>
        <p:blipFill>
          <a:blip r:embed="rId3" cstate="print"/>
          <a:srcRect/>
          <a:stretch>
            <a:fillRect/>
          </a:stretch>
        </p:blipFill>
        <p:spPr bwMode="auto">
          <a:xfrm>
            <a:off x="1959804" y="412138"/>
            <a:ext cx="8702675" cy="5605463"/>
          </a:xfrm>
          <a:prstGeom prst="rect">
            <a:avLst/>
          </a:prstGeom>
          <a:noFill/>
          <a:ln w="9525">
            <a:noFill/>
            <a:miter lim="800000"/>
            <a:headEnd/>
            <a:tailEnd/>
          </a:ln>
        </p:spPr>
      </p:pic>
      <p:cxnSp>
        <p:nvCxnSpPr>
          <p:cNvPr id="4" name="Straight Connector 3"/>
          <p:cNvCxnSpPr/>
          <p:nvPr/>
        </p:nvCxnSpPr>
        <p:spPr>
          <a:xfrm>
            <a:off x="1967741" y="259312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320 Ma </a:t>
            </a:r>
          </a:p>
        </p:txBody>
      </p:sp>
      <p:grpSp>
        <p:nvGrpSpPr>
          <p:cNvPr id="3" name="Group 13"/>
          <p:cNvGrpSpPr/>
          <p:nvPr/>
        </p:nvGrpSpPr>
        <p:grpSpPr>
          <a:xfrm>
            <a:off x="2895600" y="0"/>
            <a:ext cx="6248400" cy="7010400"/>
            <a:chOff x="2895600" y="0"/>
            <a:chExt cx="6248400" cy="70104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21"/>
          <p:cNvGrpSpPr/>
          <p:nvPr/>
        </p:nvGrpSpPr>
        <p:grpSpPr>
          <a:xfrm>
            <a:off x="0" y="0"/>
            <a:ext cx="9144000" cy="6858000"/>
            <a:chOff x="0" y="0"/>
            <a:chExt cx="9144000" cy="6858000"/>
          </a:xfrm>
        </p:grpSpPr>
        <p:sp>
          <p:nvSpPr>
            <p:cNvPr id="23" name="Rectangle 22"/>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useBgFill="1">
        <p:nvSpPr>
          <p:cNvPr id="18" name="TextBox 17"/>
          <p:cNvSpPr txBox="1"/>
          <p:nvPr/>
        </p:nvSpPr>
        <p:spPr>
          <a:xfrm>
            <a:off x="89940" y="5201587"/>
            <a:ext cx="1297150" cy="461665"/>
          </a:xfrm>
          <a:prstGeom prst="rect">
            <a:avLst/>
          </a:prstGeom>
        </p:spPr>
        <p:txBody>
          <a:bodyPr wrap="none" rtlCol="0">
            <a:spAutoFit/>
          </a:bodyPr>
          <a:lstStyle/>
          <a:p>
            <a:r>
              <a:rPr lang="en-US" sz="2400" b="1" dirty="0" smtClean="0"/>
              <a:t>320 Ma </a:t>
            </a:r>
          </a:p>
        </p:txBody>
      </p:sp>
      <p:grpSp>
        <p:nvGrpSpPr>
          <p:cNvPr id="6" name="Group 18"/>
          <p:cNvGrpSpPr/>
          <p:nvPr/>
        </p:nvGrpSpPr>
        <p:grpSpPr>
          <a:xfrm>
            <a:off x="0" y="609600"/>
            <a:ext cx="4956193" cy="4247317"/>
            <a:chOff x="6395500" y="685800"/>
            <a:chExt cx="4956193" cy="4247317"/>
          </a:xfrm>
        </p:grpSpPr>
        <p:sp>
          <p:nvSpPr>
            <p:cNvPr id="20" name="Rounded Rectangle 19"/>
            <p:cNvSpPr/>
            <p:nvPr/>
          </p:nvSpPr>
          <p:spPr>
            <a:xfrm rot="20249597">
              <a:off x="10387593" y="1690484"/>
              <a:ext cx="964100" cy="57327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6395500" y="685800"/>
              <a:ext cx="2819400" cy="4247317"/>
            </a:xfrm>
            <a:prstGeom prst="rect">
              <a:avLst/>
            </a:prstGeom>
            <a:noFill/>
          </p:spPr>
          <p:txBody>
            <a:bodyPr wrap="square" rtlCol="0">
              <a:spAutoFit/>
            </a:bodyPr>
            <a:lstStyle/>
            <a:p>
              <a:r>
                <a:rPr lang="en-US" sz="3000" b="1" dirty="0" smtClean="0">
                  <a:solidFill>
                    <a:schemeClr val="bg1"/>
                  </a:solidFill>
                  <a:effectLst>
                    <a:outerShdw blurRad="38100" dist="38100" dir="2700000" algn="tl">
                      <a:srgbClr val="000000"/>
                    </a:outerShdw>
                  </a:effectLst>
                </a:rPr>
                <a:t>The Oceanic Plate that these islands are riding on is being </a:t>
              </a:r>
              <a:r>
                <a:rPr lang="en-US" sz="3000" b="1" dirty="0" smtClean="0">
                  <a:solidFill>
                    <a:srgbClr val="FF0000"/>
                  </a:solidFill>
                  <a:effectLst>
                    <a:outerShdw blurRad="38100" dist="38100" dir="2700000" algn="tl">
                      <a:srgbClr val="000000"/>
                    </a:outerShdw>
                  </a:effectLst>
                </a:rPr>
                <a:t>SUBDUCTED</a:t>
              </a:r>
              <a:r>
                <a:rPr lang="en-US" sz="3000" b="1" dirty="0" smtClean="0">
                  <a:solidFill>
                    <a:schemeClr val="bg1"/>
                  </a:solidFill>
                  <a:effectLst>
                    <a:outerShdw blurRad="38100" dist="38100" dir="2700000" algn="tl">
                      <a:srgbClr val="000000"/>
                    </a:outerShdw>
                  </a:effectLst>
                </a:rPr>
                <a:t> below the North American Continent</a:t>
              </a:r>
              <a:endParaRPr lang="en-US" sz="3000" b="1" dirty="0">
                <a:solidFill>
                  <a:schemeClr val="bg1"/>
                </a:solidFill>
                <a:effectLst>
                  <a:outerShdw blurRad="38100" dist="38100" dir="2700000" algn="tl">
                    <a:srgbClr val="000000"/>
                  </a:outerShdw>
                </a:effectLst>
              </a:endParaRPr>
            </a:p>
          </p:txBody>
        </p:sp>
        <p:sp>
          <p:nvSpPr>
            <p:cNvPr id="22" name="Freeform 21"/>
            <p:cNvSpPr/>
            <p:nvPr/>
          </p:nvSpPr>
          <p:spPr>
            <a:xfrm flipH="1" flipV="1">
              <a:off x="8859020" y="1981200"/>
              <a:ext cx="1498880" cy="228600"/>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7" name="TextBox 26"/>
          <p:cNvSpPr txBox="1"/>
          <p:nvPr/>
        </p:nvSpPr>
        <p:spPr>
          <a:xfrm>
            <a:off x="2362200" y="4648200"/>
            <a:ext cx="4724400" cy="1938992"/>
          </a:xfrm>
          <a:prstGeom prst="rect">
            <a:avLst/>
          </a:prstGeom>
          <a:noFill/>
        </p:spPr>
        <p:txBody>
          <a:bodyPr wrap="square" rtlCol="0">
            <a:spAutoFit/>
          </a:bodyPr>
          <a:lstStyle/>
          <a:p>
            <a:r>
              <a:rPr lang="en-US" sz="3000" b="1" dirty="0" smtClean="0">
                <a:solidFill>
                  <a:schemeClr val="bg1"/>
                </a:solidFill>
                <a:effectLst>
                  <a:outerShdw blurRad="38100" dist="38100" dir="2700000" algn="tl">
                    <a:srgbClr val="000000"/>
                  </a:outerShdw>
                </a:effectLst>
              </a:rPr>
              <a:t>The forces are so great that the rocks are partially melted (“welded”) onto the continent</a:t>
            </a:r>
            <a:endParaRPr lang="en-US" sz="3000" b="1" dirty="0">
              <a:solidFill>
                <a:schemeClr val="bg1"/>
              </a:solidFill>
              <a:effectLst>
                <a:outerShdw blurRad="38100" dist="38100" dir="2700000" algn="tl">
                  <a:srgbClr val="000000"/>
                </a:outerShdw>
              </a:effectLst>
            </a:endParaRPr>
          </a:p>
        </p:txBody>
      </p:sp>
      <p:grpSp>
        <p:nvGrpSpPr>
          <p:cNvPr id="11" name="Group 27"/>
          <p:cNvGrpSpPr/>
          <p:nvPr/>
        </p:nvGrpSpPr>
        <p:grpSpPr>
          <a:xfrm>
            <a:off x="4848201" y="1371600"/>
            <a:ext cx="4295799" cy="2007542"/>
            <a:chOff x="5452501" y="2057400"/>
            <a:chExt cx="4295799" cy="2007542"/>
          </a:xfrm>
        </p:grpSpPr>
        <p:sp>
          <p:nvSpPr>
            <p:cNvPr id="29" name="Rounded Rectangle 28"/>
            <p:cNvSpPr/>
            <p:nvPr/>
          </p:nvSpPr>
          <p:spPr>
            <a:xfrm rot="20249597">
              <a:off x="5452501" y="3602429"/>
              <a:ext cx="600023" cy="4625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852700" y="2057400"/>
              <a:ext cx="2895600" cy="1938992"/>
            </a:xfrm>
            <a:prstGeom prst="rect">
              <a:avLst/>
            </a:prstGeom>
            <a:noFill/>
          </p:spPr>
          <p:txBody>
            <a:bodyPr wrap="square" rtlCol="0">
              <a:spAutoFit/>
            </a:bodyPr>
            <a:lstStyle/>
            <a:p>
              <a:r>
                <a:rPr lang="en-US" sz="3000" b="1" dirty="0" smtClean="0">
                  <a:solidFill>
                    <a:schemeClr val="bg1"/>
                  </a:solidFill>
                  <a:effectLst>
                    <a:outerShdw blurRad="38100" dist="38100" dir="2700000" algn="tl">
                      <a:srgbClr val="000000"/>
                    </a:outerShdw>
                  </a:effectLst>
                </a:rPr>
                <a:t>Side note: Florida and the SW US are about to be welded on</a:t>
              </a:r>
              <a:endParaRPr lang="en-US" sz="3000" b="1" dirty="0">
                <a:solidFill>
                  <a:schemeClr val="bg1"/>
                </a:solidFill>
                <a:effectLst>
                  <a:outerShdw blurRad="38100" dist="38100" dir="2700000" algn="tl">
                    <a:srgbClr val="000000"/>
                  </a:outerShdw>
                </a:effectLst>
              </a:endParaRPr>
            </a:p>
          </p:txBody>
        </p:sp>
        <p:sp>
          <p:nvSpPr>
            <p:cNvPr id="31" name="Freeform 30"/>
            <p:cNvSpPr/>
            <p:nvPr/>
          </p:nvSpPr>
          <p:spPr>
            <a:xfrm rot="19340423" flipV="1">
              <a:off x="5910072" y="3447620"/>
              <a:ext cx="1136522" cy="45719"/>
            </a:xfrm>
            <a:custGeom>
              <a:avLst/>
              <a:gdLst>
                <a:gd name="connsiteX0" fmla="*/ 1396721 w 1396721"/>
                <a:gd name="connsiteY0" fmla="*/ 0 h 452176"/>
                <a:gd name="connsiteX1" fmla="*/ 572756 w 1396721"/>
                <a:gd name="connsiteY1" fmla="*/ 10048 h 452176"/>
                <a:gd name="connsiteX2" fmla="*/ 0 w 1396721"/>
                <a:gd name="connsiteY2" fmla="*/ 452176 h 452176"/>
                <a:gd name="connsiteX0" fmla="*/ 1396721 w 1396721"/>
                <a:gd name="connsiteY0" fmla="*/ 0 h 452176"/>
                <a:gd name="connsiteX1" fmla="*/ 0 w 1396721"/>
                <a:gd name="connsiteY1" fmla="*/ 452176 h 452176"/>
              </a:gdLst>
              <a:ahLst/>
              <a:cxnLst>
                <a:cxn ang="0">
                  <a:pos x="connsiteX0" y="connsiteY0"/>
                </a:cxn>
                <a:cxn ang="0">
                  <a:pos x="connsiteX1" y="connsiteY1"/>
                </a:cxn>
              </a:cxnLst>
              <a:rect l="l" t="t" r="r" b="b"/>
              <a:pathLst>
                <a:path w="1396721" h="452176">
                  <a:moveTo>
                    <a:pt x="1396721" y="0"/>
                  </a:move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300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600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grpId="0" nodeType="clickEffect">
                                  <p:stCondLst>
                                    <p:cond delay="3000"/>
                                  </p:stCondLst>
                                  <p:childTnLst>
                                    <p:animScale>
                                      <p:cBhvr>
                                        <p:cTn id="21" dur="2000" fill="hold"/>
                                        <p:tgtEl>
                                          <p:spTgt spid="18"/>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310"/>
          <p:cNvPicPr>
            <a:picLocks noChangeAspect="1" noChangeArrowheads="1"/>
          </p:cNvPicPr>
          <p:nvPr/>
        </p:nvPicPr>
        <p:blipFill>
          <a:blip r:embed="rId3" cstate="print"/>
          <a:srcRect/>
          <a:stretch>
            <a:fillRect/>
          </a:stretch>
        </p:blipFill>
        <p:spPr bwMode="auto">
          <a:xfrm>
            <a:off x="1817158" y="461433"/>
            <a:ext cx="8702675" cy="5605463"/>
          </a:xfrm>
          <a:prstGeom prst="rect">
            <a:avLst/>
          </a:prstGeom>
          <a:noFill/>
          <a:ln w="9525">
            <a:noFill/>
            <a:miter lim="800000"/>
            <a:headEnd/>
            <a:tailEnd/>
          </a:ln>
        </p:spPr>
      </p:pic>
      <p:cxnSp>
        <p:nvCxnSpPr>
          <p:cNvPr id="5" name="Straight Connector 4"/>
          <p:cNvCxnSpPr/>
          <p:nvPr/>
        </p:nvCxnSpPr>
        <p:spPr>
          <a:xfrm>
            <a:off x="1825095" y="263789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310 Ma </a:t>
            </a:r>
          </a:p>
        </p:txBody>
      </p:sp>
      <p:grpSp>
        <p:nvGrpSpPr>
          <p:cNvPr id="3" name="Group 14"/>
          <p:cNvGrpSpPr/>
          <p:nvPr/>
        </p:nvGrpSpPr>
        <p:grpSpPr>
          <a:xfrm>
            <a:off x="2895600" y="0"/>
            <a:ext cx="6248400" cy="7010400"/>
            <a:chOff x="2895600" y="0"/>
            <a:chExt cx="6248400" cy="7010400"/>
          </a:xfrm>
        </p:grpSpPr>
        <p:cxnSp>
          <p:nvCxnSpPr>
            <p:cNvPr id="16" name="Straight Connector 15"/>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7"/>
          <p:cNvGrpSpPr/>
          <p:nvPr/>
        </p:nvGrpSpPr>
        <p:grpSpPr>
          <a:xfrm>
            <a:off x="0" y="0"/>
            <a:ext cx="9144000" cy="6858000"/>
            <a:chOff x="0" y="0"/>
            <a:chExt cx="9144000" cy="6858000"/>
          </a:xfrm>
        </p:grpSpPr>
        <p:sp>
          <p:nvSpPr>
            <p:cNvPr id="29" name="Rectangle 28"/>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300"/>
          <p:cNvPicPr>
            <a:picLocks noChangeAspect="1" noChangeArrowheads="1"/>
          </p:cNvPicPr>
          <p:nvPr/>
        </p:nvPicPr>
        <p:blipFill>
          <a:blip r:embed="rId3" cstate="print"/>
          <a:srcRect/>
          <a:stretch>
            <a:fillRect/>
          </a:stretch>
        </p:blipFill>
        <p:spPr bwMode="auto">
          <a:xfrm>
            <a:off x="1757362" y="517542"/>
            <a:ext cx="8702675" cy="5605463"/>
          </a:xfrm>
          <a:prstGeom prst="rect">
            <a:avLst/>
          </a:prstGeom>
          <a:noFill/>
          <a:ln w="9525">
            <a:noFill/>
            <a:miter lim="800000"/>
            <a:headEnd/>
            <a:tailEnd/>
          </a:ln>
        </p:spPr>
      </p:pic>
      <p:cxnSp>
        <p:nvCxnSpPr>
          <p:cNvPr id="5" name="Straight Connector 4"/>
          <p:cNvCxnSpPr/>
          <p:nvPr/>
        </p:nvCxnSpPr>
        <p:spPr>
          <a:xfrm>
            <a:off x="1765299" y="269400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300 Ma </a:t>
            </a:r>
          </a:p>
        </p:txBody>
      </p:sp>
      <p:grpSp>
        <p:nvGrpSpPr>
          <p:cNvPr id="3" name="Group 14"/>
          <p:cNvGrpSpPr/>
          <p:nvPr/>
        </p:nvGrpSpPr>
        <p:grpSpPr>
          <a:xfrm>
            <a:off x="2895600" y="0"/>
            <a:ext cx="6248400" cy="7010400"/>
            <a:chOff x="2895600" y="0"/>
            <a:chExt cx="6248400" cy="7010400"/>
          </a:xfrm>
        </p:grpSpPr>
        <p:cxnSp>
          <p:nvCxnSpPr>
            <p:cNvPr id="16" name="Straight Connector 15"/>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290"/>
          <p:cNvPicPr>
            <a:picLocks noChangeAspect="1" noChangeArrowheads="1"/>
          </p:cNvPicPr>
          <p:nvPr/>
        </p:nvPicPr>
        <p:blipFill>
          <a:blip r:embed="rId3" cstate="print"/>
          <a:srcRect/>
          <a:stretch>
            <a:fillRect/>
          </a:stretch>
        </p:blipFill>
        <p:spPr bwMode="auto">
          <a:xfrm>
            <a:off x="1722456" y="569408"/>
            <a:ext cx="8702675" cy="5605463"/>
          </a:xfrm>
          <a:prstGeom prst="rect">
            <a:avLst/>
          </a:prstGeom>
          <a:noFill/>
          <a:ln w="9525">
            <a:noFill/>
            <a:miter lim="800000"/>
            <a:headEnd/>
            <a:tailEnd/>
          </a:ln>
        </p:spPr>
      </p:pic>
      <p:cxnSp>
        <p:nvCxnSpPr>
          <p:cNvPr id="5" name="Straight Connector 4"/>
          <p:cNvCxnSpPr/>
          <p:nvPr/>
        </p:nvCxnSpPr>
        <p:spPr>
          <a:xfrm>
            <a:off x="1730393" y="274587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546362"/>
              <a:ext cx="4254705" cy="389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290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280"/>
          <p:cNvPicPr>
            <a:picLocks noChangeAspect="1" noChangeArrowheads="1"/>
          </p:cNvPicPr>
          <p:nvPr/>
        </p:nvPicPr>
        <p:blipFill>
          <a:blip r:embed="rId3" cstate="print"/>
          <a:srcRect/>
          <a:stretch>
            <a:fillRect/>
          </a:stretch>
        </p:blipFill>
        <p:spPr bwMode="auto">
          <a:xfrm>
            <a:off x="1670573" y="595331"/>
            <a:ext cx="8702675" cy="5605463"/>
          </a:xfrm>
          <a:prstGeom prst="rect">
            <a:avLst/>
          </a:prstGeom>
          <a:noFill/>
          <a:ln w="9525">
            <a:noFill/>
            <a:miter lim="800000"/>
            <a:headEnd/>
            <a:tailEnd/>
          </a:ln>
        </p:spPr>
      </p:pic>
      <p:cxnSp>
        <p:nvCxnSpPr>
          <p:cNvPr id="5" name="Straight Connector 4"/>
          <p:cNvCxnSpPr/>
          <p:nvPr/>
        </p:nvCxnSpPr>
        <p:spPr>
          <a:xfrm>
            <a:off x="1678510" y="2771794"/>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280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270"/>
          <p:cNvPicPr>
            <a:picLocks noChangeAspect="1" noChangeArrowheads="1"/>
          </p:cNvPicPr>
          <p:nvPr/>
        </p:nvPicPr>
        <p:blipFill>
          <a:blip r:embed="rId3" cstate="print"/>
          <a:srcRect/>
          <a:stretch>
            <a:fillRect/>
          </a:stretch>
        </p:blipFill>
        <p:spPr bwMode="auto">
          <a:xfrm>
            <a:off x="1616041" y="604693"/>
            <a:ext cx="8702675" cy="5605463"/>
          </a:xfrm>
          <a:prstGeom prst="rect">
            <a:avLst/>
          </a:prstGeom>
          <a:noFill/>
          <a:ln w="9525">
            <a:noFill/>
            <a:miter lim="800000"/>
            <a:headEnd/>
            <a:tailEnd/>
          </a:ln>
        </p:spPr>
      </p:pic>
      <p:cxnSp>
        <p:nvCxnSpPr>
          <p:cNvPr id="5" name="Straight Connector 4"/>
          <p:cNvCxnSpPr/>
          <p:nvPr/>
        </p:nvCxnSpPr>
        <p:spPr>
          <a:xfrm>
            <a:off x="1623978" y="278115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270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260"/>
          <p:cNvPicPr>
            <a:picLocks noChangeAspect="1" noChangeArrowheads="1"/>
          </p:cNvPicPr>
          <p:nvPr/>
        </p:nvPicPr>
        <p:blipFill>
          <a:blip r:embed="rId3" cstate="print"/>
          <a:srcRect/>
          <a:stretch>
            <a:fillRect/>
          </a:stretch>
        </p:blipFill>
        <p:spPr bwMode="auto">
          <a:xfrm>
            <a:off x="1563198" y="625475"/>
            <a:ext cx="8702675" cy="5605463"/>
          </a:xfrm>
          <a:prstGeom prst="rect">
            <a:avLst/>
          </a:prstGeom>
          <a:noFill/>
          <a:ln w="9525">
            <a:noFill/>
            <a:miter lim="800000"/>
            <a:headEnd/>
            <a:tailEnd/>
          </a:ln>
        </p:spPr>
      </p:pic>
      <p:cxnSp>
        <p:nvCxnSpPr>
          <p:cNvPr id="5" name="Straight Connector 4"/>
          <p:cNvCxnSpPr/>
          <p:nvPr/>
        </p:nvCxnSpPr>
        <p:spPr>
          <a:xfrm>
            <a:off x="1571135"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15" name="TextBox 14"/>
          <p:cNvSpPr txBox="1"/>
          <p:nvPr/>
        </p:nvSpPr>
        <p:spPr>
          <a:xfrm>
            <a:off x="89940" y="5201587"/>
            <a:ext cx="1297150" cy="461665"/>
          </a:xfrm>
          <a:prstGeom prst="rect">
            <a:avLst/>
          </a:prstGeom>
        </p:spPr>
        <p:txBody>
          <a:bodyPr wrap="none" rtlCol="0">
            <a:spAutoFit/>
          </a:bodyPr>
          <a:lstStyle/>
          <a:p>
            <a:r>
              <a:rPr lang="en-US" sz="2400" b="1" dirty="0" smtClean="0"/>
              <a:t>260 Ma </a:t>
            </a:r>
          </a:p>
        </p:txBody>
      </p:sp>
      <p:grpSp>
        <p:nvGrpSpPr>
          <p:cNvPr id="2" name="Group 8"/>
          <p:cNvGrpSpPr/>
          <p:nvPr/>
        </p:nvGrpSpPr>
        <p:grpSpPr>
          <a:xfrm>
            <a:off x="2895600" y="0"/>
            <a:ext cx="6248400" cy="6858000"/>
            <a:chOff x="2895600" y="0"/>
            <a:chExt cx="6248400" cy="6858000"/>
          </a:xfrm>
        </p:grpSpPr>
        <p:cxnSp>
          <p:nvCxnSpPr>
            <p:cNvPr id="10" name="Straight Connector 9"/>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 name="Group 10"/>
          <p:cNvGrpSpPr/>
          <p:nvPr/>
        </p:nvGrpSpPr>
        <p:grpSpPr>
          <a:xfrm>
            <a:off x="32482" y="5336498"/>
            <a:ext cx="8916646" cy="1521502"/>
            <a:chOff x="32482" y="5336498"/>
            <a:chExt cx="8916646" cy="1521502"/>
          </a:xfrm>
        </p:grpSpPr>
        <p:sp useBgFill="1">
          <p:nvSpPr>
            <p:cNvPr id="12" name="Rectangle 11"/>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p:cNvSpPr/>
            <p:nvPr/>
          </p:nvSpPr>
          <p:spPr>
            <a:xfrm>
              <a:off x="32482" y="5561351"/>
              <a:ext cx="3909931" cy="3747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20"/>
          <p:cNvGrpSpPr/>
          <p:nvPr/>
        </p:nvGrpSpPr>
        <p:grpSpPr>
          <a:xfrm>
            <a:off x="0" y="0"/>
            <a:ext cx="9144000" cy="6858000"/>
            <a:chOff x="0" y="0"/>
            <a:chExt cx="9144000" cy="6858000"/>
          </a:xfrm>
        </p:grpSpPr>
        <p:sp>
          <p:nvSpPr>
            <p:cNvPr id="22" name="Rectangle 21"/>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250"/>
          <p:cNvPicPr>
            <a:picLocks noChangeAspect="1" noChangeArrowheads="1"/>
          </p:cNvPicPr>
          <p:nvPr/>
        </p:nvPicPr>
        <p:blipFill>
          <a:blip r:embed="rId3" cstate="print"/>
          <a:srcRect/>
          <a:stretch>
            <a:fillRect/>
          </a:stretch>
        </p:blipFill>
        <p:spPr bwMode="auto">
          <a:xfrm>
            <a:off x="1524000" y="625475"/>
            <a:ext cx="8702675" cy="5605463"/>
          </a:xfrm>
          <a:prstGeom prst="rect">
            <a:avLst/>
          </a:prstGeom>
          <a:noFill/>
          <a:ln w="9525">
            <a:noFill/>
            <a:miter lim="800000"/>
            <a:headEnd/>
            <a:tailEnd/>
          </a:ln>
        </p:spPr>
      </p:pic>
      <p:cxnSp>
        <p:nvCxnSpPr>
          <p:cNvPr id="5" name="Straight Connector 4"/>
          <p:cNvCxnSpPr/>
          <p:nvPr/>
        </p:nvCxnSpPr>
        <p:spPr>
          <a:xfrm>
            <a:off x="1531937"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250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240"/>
          <p:cNvPicPr>
            <a:picLocks noChangeAspect="1" noChangeArrowheads="1"/>
          </p:cNvPicPr>
          <p:nvPr/>
        </p:nvPicPr>
        <p:blipFill>
          <a:blip r:embed="rId3" cstate="print"/>
          <a:srcRect/>
          <a:stretch>
            <a:fillRect/>
          </a:stretch>
        </p:blipFill>
        <p:spPr bwMode="auto">
          <a:xfrm>
            <a:off x="1477944" y="655619"/>
            <a:ext cx="8702675" cy="5605463"/>
          </a:xfrm>
          <a:prstGeom prst="rect">
            <a:avLst/>
          </a:prstGeom>
          <a:noFill/>
          <a:ln w="9525">
            <a:noFill/>
            <a:miter lim="800000"/>
            <a:headEnd/>
            <a:tailEnd/>
          </a:ln>
        </p:spPr>
      </p:pic>
      <p:sp>
        <p:nvSpPr>
          <p:cNvPr id="2969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85881" y="283208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240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230"/>
          <p:cNvPicPr>
            <a:picLocks noChangeAspect="1" noChangeArrowheads="1"/>
          </p:cNvPicPr>
          <p:nvPr/>
        </p:nvPicPr>
        <p:blipFill>
          <a:blip r:embed="rId3" cstate="print"/>
          <a:srcRect/>
          <a:stretch>
            <a:fillRect/>
          </a:stretch>
        </p:blipFill>
        <p:spPr bwMode="auto">
          <a:xfrm>
            <a:off x="1457848" y="685763"/>
            <a:ext cx="8702675" cy="5605463"/>
          </a:xfrm>
          <a:prstGeom prst="rect">
            <a:avLst/>
          </a:prstGeom>
          <a:noFill/>
          <a:ln w="9525">
            <a:noFill/>
            <a:miter lim="800000"/>
            <a:headEnd/>
            <a:tailEnd/>
          </a:ln>
        </p:spPr>
      </p:pic>
      <p:sp>
        <p:nvSpPr>
          <p:cNvPr id="2867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65785" y="286222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230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5" name="Picture 3"/>
          <p:cNvPicPr>
            <a:picLocks noChangeAspect="1" noChangeArrowheads="1"/>
          </p:cNvPicPr>
          <p:nvPr/>
        </p:nvPicPr>
        <p:blipFill>
          <a:blip r:embed="rId3" cstate="print"/>
          <a:srcRect/>
          <a:stretch>
            <a:fillRect/>
          </a:stretch>
        </p:blipFill>
        <p:spPr bwMode="auto">
          <a:xfrm>
            <a:off x="3238500" y="774239"/>
            <a:ext cx="2667001" cy="6083761"/>
          </a:xfrm>
          <a:prstGeom prst="rect">
            <a:avLst/>
          </a:prstGeom>
          <a:noFill/>
          <a:ln w="9525">
            <a:noFill/>
            <a:miter lim="800000"/>
            <a:headEnd/>
            <a:tailEnd/>
          </a:ln>
        </p:spPr>
      </p:pic>
      <p:grpSp>
        <p:nvGrpSpPr>
          <p:cNvPr id="2" name="Group 2"/>
          <p:cNvGrpSpPr/>
          <p:nvPr/>
        </p:nvGrpSpPr>
        <p:grpSpPr>
          <a:xfrm rot="1020000">
            <a:off x="3550892" y="898417"/>
            <a:ext cx="2676129" cy="5173490"/>
            <a:chOff x="4118273" y="516048"/>
            <a:chExt cx="3725311" cy="7201771"/>
          </a:xfrm>
        </p:grpSpPr>
        <p:grpSp>
          <p:nvGrpSpPr>
            <p:cNvPr id="3" name="Group 5"/>
            <p:cNvGrpSpPr>
              <a:grpSpLocks noChangeAspect="1"/>
            </p:cNvGrpSpPr>
            <p:nvPr/>
          </p:nvGrpSpPr>
          <p:grpSpPr>
            <a:xfrm>
              <a:off x="4118273" y="520700"/>
              <a:ext cx="3725311" cy="7178040"/>
              <a:chOff x="4038600" y="685799"/>
              <a:chExt cx="3124200" cy="6019801"/>
            </a:xfrm>
          </p:grpSpPr>
          <p:sp>
            <p:nvSpPr>
              <p:cNvPr id="55" name="Freeform 2"/>
              <p:cNvSpPr/>
              <p:nvPr/>
            </p:nvSpPr>
            <p:spPr>
              <a:xfrm>
                <a:off x="4038601" y="685799"/>
                <a:ext cx="1905000" cy="1313121"/>
              </a:xfrm>
              <a:custGeom>
                <a:avLst/>
                <a:gdLst>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0 w 1935126"/>
                  <a:gd name="connsiteY12" fmla="*/ 276447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51391 w 1935126"/>
                  <a:gd name="connsiteY12" fmla="*/ 278219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54935 w 1883735"/>
                  <a:gd name="connsiteY14" fmla="*/ 584791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16442 w 1883735"/>
                  <a:gd name="connsiteY11" fmla="*/ 435935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57200 w 1883735"/>
                  <a:gd name="connsiteY10" fmla="*/ 354419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828800 w 1883735"/>
                  <a:gd name="connsiteY0" fmla="*/ 0 h 1313121"/>
                  <a:gd name="connsiteX1" fmla="*/ 310116 w 1883735"/>
                  <a:gd name="connsiteY1" fmla="*/ 69112 h 1313121"/>
                  <a:gd name="connsiteX2" fmla="*/ 533400 w 1883735"/>
                  <a:gd name="connsiteY2" fmla="*/ 152400 h 1313121"/>
                  <a:gd name="connsiteX3" fmla="*/ 533400 w 1883735"/>
                  <a:gd name="connsiteY3" fmla="*/ 304800 h 1313121"/>
                  <a:gd name="connsiteX4" fmla="*/ 609600 w 1883735"/>
                  <a:gd name="connsiteY4" fmla="*/ 457200 h 1313121"/>
                  <a:gd name="connsiteX5" fmla="*/ 609600 w 1883735"/>
                  <a:gd name="connsiteY5" fmla="*/ 685800 h 1313121"/>
                  <a:gd name="connsiteX6" fmla="*/ 533400 w 1883735"/>
                  <a:gd name="connsiteY6" fmla="*/ 685800 h 1313121"/>
                  <a:gd name="connsiteX7" fmla="*/ 533400 w 1883735"/>
                  <a:gd name="connsiteY7" fmla="*/ 609600 h 1313121"/>
                  <a:gd name="connsiteX8" fmla="*/ 533400 w 1883735"/>
                  <a:gd name="connsiteY8" fmla="*/ 609600 h 1313121"/>
                  <a:gd name="connsiteX9" fmla="*/ 533400 w 1883735"/>
                  <a:gd name="connsiteY9" fmla="*/ 457200 h 1313121"/>
                  <a:gd name="connsiteX10" fmla="*/ 457200 w 1883735"/>
                  <a:gd name="connsiteY10" fmla="*/ 381000 h 1313121"/>
                  <a:gd name="connsiteX11" fmla="*/ 457200 w 1883735"/>
                  <a:gd name="connsiteY11" fmla="*/ 381000 h 1313121"/>
                  <a:gd name="connsiteX12" fmla="*/ 278219 w 1883735"/>
                  <a:gd name="connsiteY12" fmla="*/ 398721 h 1313121"/>
                  <a:gd name="connsiteX13" fmla="*/ 0 w 1883735"/>
                  <a:gd name="connsiteY13" fmla="*/ 304800 h 1313121"/>
                  <a:gd name="connsiteX14" fmla="*/ 0 w 1883735"/>
                  <a:gd name="connsiteY14" fmla="*/ 381000 h 1313121"/>
                  <a:gd name="connsiteX15" fmla="*/ 76200 w 1883735"/>
                  <a:gd name="connsiteY15" fmla="*/ 533400 h 1313121"/>
                  <a:gd name="connsiteX16" fmla="*/ 152400 w 1883735"/>
                  <a:gd name="connsiteY16" fmla="*/ 914400 h 1313121"/>
                  <a:gd name="connsiteX17" fmla="*/ 152400 w 1883735"/>
                  <a:gd name="connsiteY17" fmla="*/ 1066800 h 1313121"/>
                  <a:gd name="connsiteX18" fmla="*/ 320749 w 1883735"/>
                  <a:gd name="connsiteY18" fmla="*/ 1089837 h 1313121"/>
                  <a:gd name="connsiteX19" fmla="*/ 384544 w 1883735"/>
                  <a:gd name="connsiteY19" fmla="*/ 1111102 h 1313121"/>
                  <a:gd name="connsiteX20" fmla="*/ 448340 w 1883735"/>
                  <a:gd name="connsiteY20" fmla="*/ 1196163 h 1313121"/>
                  <a:gd name="connsiteX21" fmla="*/ 458972 w 1883735"/>
                  <a:gd name="connsiteY21" fmla="*/ 1302488 h 1313121"/>
                  <a:gd name="connsiteX22" fmla="*/ 597195 w 1883735"/>
                  <a:gd name="connsiteY22" fmla="*/ 1313121 h 1313121"/>
                  <a:gd name="connsiteX23" fmla="*/ 660991 w 1883735"/>
                  <a:gd name="connsiteY23" fmla="*/ 1238693 h 1313121"/>
                  <a:gd name="connsiteX24" fmla="*/ 799214 w 1883735"/>
                  <a:gd name="connsiteY24" fmla="*/ 1259958 h 1313121"/>
                  <a:gd name="connsiteX25" fmla="*/ 884274 w 1883735"/>
                  <a:gd name="connsiteY25" fmla="*/ 1259958 h 1313121"/>
                  <a:gd name="connsiteX26" fmla="*/ 990600 w 1883735"/>
                  <a:gd name="connsiteY26" fmla="*/ 1217428 h 1313121"/>
                  <a:gd name="connsiteX27" fmla="*/ 1192619 w 1883735"/>
                  <a:gd name="connsiteY27" fmla="*/ 1185530 h 1313121"/>
                  <a:gd name="connsiteX28" fmla="*/ 1330842 w 1883735"/>
                  <a:gd name="connsiteY28" fmla="*/ 1132367 h 1313121"/>
                  <a:gd name="connsiteX29" fmla="*/ 1500963 w 1883735"/>
                  <a:gd name="connsiteY29" fmla="*/ 1100470 h 1313121"/>
                  <a:gd name="connsiteX30" fmla="*/ 1883735 w 1883735"/>
                  <a:gd name="connsiteY30" fmla="*/ 1079205 h 1313121"/>
                  <a:gd name="connsiteX31" fmla="*/ 1883735 w 1883735"/>
                  <a:gd name="connsiteY31" fmla="*/ 1079205 h 1313121"/>
                  <a:gd name="connsiteX32" fmla="*/ 1851837 w 1883735"/>
                  <a:gd name="connsiteY32" fmla="*/ 940981 h 1313121"/>
                  <a:gd name="connsiteX33" fmla="*/ 1828800 w 1883735"/>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883735 w 1905000"/>
                  <a:gd name="connsiteY31" fmla="*/ 1079205 h 1313121"/>
                  <a:gd name="connsiteX32" fmla="*/ 1905000 w 1905000"/>
                  <a:gd name="connsiteY32" fmla="*/ 990601 h 1313121"/>
                  <a:gd name="connsiteX33" fmla="*/ 1828800 w 1905000"/>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904999 w 1905000"/>
                  <a:gd name="connsiteY31" fmla="*/ 1066801 h 1313121"/>
                  <a:gd name="connsiteX32" fmla="*/ 1905000 w 1905000"/>
                  <a:gd name="connsiteY32" fmla="*/ 990601 h 1313121"/>
                  <a:gd name="connsiteX33" fmla="*/ 1828800 w 1905000"/>
                  <a:gd name="connsiteY33" fmla="*/ 0 h 131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5000" h="1313121">
                    <a:moveTo>
                      <a:pt x="1828800" y="0"/>
                    </a:moveTo>
                    <a:lnTo>
                      <a:pt x="310116" y="69112"/>
                    </a:lnTo>
                    <a:lnTo>
                      <a:pt x="533400" y="152400"/>
                    </a:lnTo>
                    <a:cubicBezTo>
                      <a:pt x="533400" y="203200"/>
                      <a:pt x="520700" y="254000"/>
                      <a:pt x="533400" y="304800"/>
                    </a:cubicBezTo>
                    <a:cubicBezTo>
                      <a:pt x="546100" y="355600"/>
                      <a:pt x="584200" y="406400"/>
                      <a:pt x="609600" y="457200"/>
                    </a:cubicBezTo>
                    <a:lnTo>
                      <a:pt x="609600" y="685800"/>
                    </a:lnTo>
                    <a:lnTo>
                      <a:pt x="533400" y="685800"/>
                    </a:lnTo>
                    <a:lnTo>
                      <a:pt x="533400" y="609600"/>
                    </a:lnTo>
                    <a:lnTo>
                      <a:pt x="533400" y="609600"/>
                    </a:lnTo>
                    <a:lnTo>
                      <a:pt x="533400" y="457200"/>
                    </a:lnTo>
                    <a:lnTo>
                      <a:pt x="457200" y="381000"/>
                    </a:lnTo>
                    <a:lnTo>
                      <a:pt x="457200" y="381000"/>
                    </a:lnTo>
                    <a:lnTo>
                      <a:pt x="278219" y="398721"/>
                    </a:lnTo>
                    <a:lnTo>
                      <a:pt x="0" y="304800"/>
                    </a:lnTo>
                    <a:lnTo>
                      <a:pt x="0" y="381000"/>
                    </a:lnTo>
                    <a:lnTo>
                      <a:pt x="76200" y="533400"/>
                    </a:lnTo>
                    <a:lnTo>
                      <a:pt x="152400" y="914400"/>
                    </a:lnTo>
                    <a:cubicBezTo>
                      <a:pt x="151809" y="976423"/>
                      <a:pt x="152991" y="1004777"/>
                      <a:pt x="152400" y="1066800"/>
                    </a:cubicBezTo>
                    <a:lnTo>
                      <a:pt x="320749" y="1089837"/>
                    </a:lnTo>
                    <a:lnTo>
                      <a:pt x="384544" y="1111102"/>
                    </a:lnTo>
                    <a:lnTo>
                      <a:pt x="448340" y="1196163"/>
                    </a:lnTo>
                    <a:lnTo>
                      <a:pt x="458972" y="1302488"/>
                    </a:lnTo>
                    <a:lnTo>
                      <a:pt x="597195" y="1313121"/>
                    </a:lnTo>
                    <a:lnTo>
                      <a:pt x="660991" y="1238693"/>
                    </a:lnTo>
                    <a:lnTo>
                      <a:pt x="799214" y="1259958"/>
                    </a:lnTo>
                    <a:lnTo>
                      <a:pt x="884274" y="1259958"/>
                    </a:lnTo>
                    <a:lnTo>
                      <a:pt x="990600" y="1217428"/>
                    </a:lnTo>
                    <a:lnTo>
                      <a:pt x="1192619" y="1185530"/>
                    </a:lnTo>
                    <a:lnTo>
                      <a:pt x="1330842" y="1132367"/>
                    </a:lnTo>
                    <a:lnTo>
                      <a:pt x="1500963" y="1100470"/>
                    </a:lnTo>
                    <a:lnTo>
                      <a:pt x="1883735" y="1079205"/>
                    </a:lnTo>
                    <a:lnTo>
                      <a:pt x="1904999" y="1066801"/>
                    </a:lnTo>
                    <a:cubicBezTo>
                      <a:pt x="1904999" y="1041401"/>
                      <a:pt x="1905000" y="1016001"/>
                      <a:pt x="1905000" y="990601"/>
                    </a:cubicBezTo>
                    <a:lnTo>
                      <a:pt x="182880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55"/>
              <p:cNvSpPr/>
              <p:nvPr/>
            </p:nvSpPr>
            <p:spPr>
              <a:xfrm>
                <a:off x="4038600" y="1752599"/>
                <a:ext cx="2117651" cy="1523999"/>
              </a:xfrm>
              <a:custGeom>
                <a:avLst/>
                <a:gdLst>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16958 w 2041451"/>
                  <a:gd name="connsiteY17" fmla="*/ 552893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48787 w 2041451"/>
                  <a:gd name="connsiteY23" fmla="*/ 1451267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14207 w 2041451"/>
                  <a:gd name="connsiteY22" fmla="*/ 1451267 h 1520456"/>
                  <a:gd name="connsiteX23" fmla="*/ 1248787 w 2041451"/>
                  <a:gd name="connsiteY23" fmla="*/ 1451267 h 1520456"/>
                  <a:gd name="connsiteX24" fmla="*/ 1977656 w 2041451"/>
                  <a:gd name="connsiteY24" fmla="*/ 1435396 h 1520456"/>
                  <a:gd name="connsiteX0" fmla="*/ 1977656 w 2041451"/>
                  <a:gd name="connsiteY0" fmla="*/ 1435396 h 1451267"/>
                  <a:gd name="connsiteX1" fmla="*/ 1935126 w 2041451"/>
                  <a:gd name="connsiteY1" fmla="*/ 648586 h 1451267"/>
                  <a:gd name="connsiteX2" fmla="*/ 1871330 w 2041451"/>
                  <a:gd name="connsiteY2" fmla="*/ 520996 h 1451267"/>
                  <a:gd name="connsiteX3" fmla="*/ 1988288 w 2041451"/>
                  <a:gd name="connsiteY3" fmla="*/ 308344 h 1451267"/>
                  <a:gd name="connsiteX4" fmla="*/ 2041451 w 2041451"/>
                  <a:gd name="connsiteY4" fmla="*/ 106326 h 1451267"/>
                  <a:gd name="connsiteX5" fmla="*/ 1881963 w 2041451"/>
                  <a:gd name="connsiteY5" fmla="*/ 0 h 1451267"/>
                  <a:gd name="connsiteX6" fmla="*/ 1414130 w 2041451"/>
                  <a:gd name="connsiteY6" fmla="*/ 10633 h 1451267"/>
                  <a:gd name="connsiteX7" fmla="*/ 1063256 w 2041451"/>
                  <a:gd name="connsiteY7" fmla="*/ 127591 h 1451267"/>
                  <a:gd name="connsiteX8" fmla="*/ 903768 w 2041451"/>
                  <a:gd name="connsiteY8" fmla="*/ 170121 h 1451267"/>
                  <a:gd name="connsiteX9" fmla="*/ 680484 w 2041451"/>
                  <a:gd name="connsiteY9" fmla="*/ 148856 h 1451267"/>
                  <a:gd name="connsiteX10" fmla="*/ 616688 w 2041451"/>
                  <a:gd name="connsiteY10" fmla="*/ 223284 h 1451267"/>
                  <a:gd name="connsiteX11" fmla="*/ 404037 w 2041451"/>
                  <a:gd name="connsiteY11" fmla="*/ 202019 h 1451267"/>
                  <a:gd name="connsiteX12" fmla="*/ 435935 w 2041451"/>
                  <a:gd name="connsiteY12" fmla="*/ 106326 h 1451267"/>
                  <a:gd name="connsiteX13" fmla="*/ 361507 w 2041451"/>
                  <a:gd name="connsiteY13" fmla="*/ 0 h 1451267"/>
                  <a:gd name="connsiteX14" fmla="*/ 180754 w 2041451"/>
                  <a:gd name="connsiteY14" fmla="*/ 21265 h 1451267"/>
                  <a:gd name="connsiteX15" fmla="*/ 180754 w 2041451"/>
                  <a:gd name="connsiteY15" fmla="*/ 21265 h 1451267"/>
                  <a:gd name="connsiteX16" fmla="*/ 180754 w 2041451"/>
                  <a:gd name="connsiteY16" fmla="*/ 191386 h 1451267"/>
                  <a:gd name="connsiteX17" fmla="*/ 146916 w 2041451"/>
                  <a:gd name="connsiteY17" fmla="*/ 507944 h 1451267"/>
                  <a:gd name="connsiteX18" fmla="*/ 73458 w 2041451"/>
                  <a:gd name="connsiteY18" fmla="*/ 943324 h 1451267"/>
                  <a:gd name="connsiteX19" fmla="*/ 31898 w 2041451"/>
                  <a:gd name="connsiteY19" fmla="*/ 1105786 h 1451267"/>
                  <a:gd name="connsiteX20" fmla="*/ 0 w 2041451"/>
                  <a:gd name="connsiteY20" fmla="*/ 1212112 h 1451267"/>
                  <a:gd name="connsiteX21" fmla="*/ 73458 w 2041451"/>
                  <a:gd name="connsiteY21" fmla="*/ 1451267 h 1451267"/>
                  <a:gd name="connsiteX22" fmla="*/ 514207 w 2041451"/>
                  <a:gd name="connsiteY22" fmla="*/ 1451267 h 1451267"/>
                  <a:gd name="connsiteX23" fmla="*/ 1248787 w 2041451"/>
                  <a:gd name="connsiteY23" fmla="*/ 1451267 h 1451267"/>
                  <a:gd name="connsiteX24" fmla="*/ 1977656 w 2041451"/>
                  <a:gd name="connsiteY24" fmla="*/ 1435396 h 14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1451" h="1451267">
                    <a:moveTo>
                      <a:pt x="1977656" y="1435396"/>
                    </a:moveTo>
                    <a:lnTo>
                      <a:pt x="1935126" y="648586"/>
                    </a:lnTo>
                    <a:lnTo>
                      <a:pt x="1871330" y="520996"/>
                    </a:lnTo>
                    <a:lnTo>
                      <a:pt x="1988288" y="308344"/>
                    </a:lnTo>
                    <a:lnTo>
                      <a:pt x="2041451" y="106326"/>
                    </a:lnTo>
                    <a:lnTo>
                      <a:pt x="1881963" y="0"/>
                    </a:lnTo>
                    <a:lnTo>
                      <a:pt x="1414130" y="10633"/>
                    </a:lnTo>
                    <a:lnTo>
                      <a:pt x="1063256" y="127591"/>
                    </a:lnTo>
                    <a:lnTo>
                      <a:pt x="903768" y="170121"/>
                    </a:lnTo>
                    <a:lnTo>
                      <a:pt x="680484" y="148856"/>
                    </a:lnTo>
                    <a:lnTo>
                      <a:pt x="616688" y="223284"/>
                    </a:lnTo>
                    <a:lnTo>
                      <a:pt x="404037" y="202019"/>
                    </a:lnTo>
                    <a:lnTo>
                      <a:pt x="435935" y="106326"/>
                    </a:lnTo>
                    <a:lnTo>
                      <a:pt x="361507" y="0"/>
                    </a:lnTo>
                    <a:lnTo>
                      <a:pt x="180754" y="21265"/>
                    </a:lnTo>
                    <a:lnTo>
                      <a:pt x="180754" y="21265"/>
                    </a:lnTo>
                    <a:lnTo>
                      <a:pt x="180754" y="191386"/>
                    </a:lnTo>
                    <a:lnTo>
                      <a:pt x="146916" y="507944"/>
                    </a:lnTo>
                    <a:lnTo>
                      <a:pt x="73458" y="943324"/>
                    </a:lnTo>
                    <a:lnTo>
                      <a:pt x="31898" y="1105786"/>
                    </a:lnTo>
                    <a:lnTo>
                      <a:pt x="0" y="1212112"/>
                    </a:lnTo>
                    <a:lnTo>
                      <a:pt x="73458" y="1451267"/>
                    </a:lnTo>
                    <a:lnTo>
                      <a:pt x="514207" y="1451267"/>
                    </a:lnTo>
                    <a:lnTo>
                      <a:pt x="1248787" y="1451267"/>
                    </a:lnTo>
                    <a:lnTo>
                      <a:pt x="1977656" y="1435396"/>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56"/>
              <p:cNvSpPr/>
              <p:nvPr/>
            </p:nvSpPr>
            <p:spPr>
              <a:xfrm>
                <a:off x="4082902" y="3285460"/>
                <a:ext cx="3079898" cy="3420140"/>
              </a:xfrm>
              <a:custGeom>
                <a:avLst/>
                <a:gdLst>
                  <a:gd name="connsiteX0" fmla="*/ 1148317 w 2998382"/>
                  <a:gd name="connsiteY0" fmla="*/ 10633 h 3338624"/>
                  <a:gd name="connsiteX1" fmla="*/ 21265 w 2998382"/>
                  <a:gd name="connsiteY1" fmla="*/ 0 h 3338624"/>
                  <a:gd name="connsiteX2" fmla="*/ 42531 w 2998382"/>
                  <a:gd name="connsiteY2" fmla="*/ 127591 h 3338624"/>
                  <a:gd name="connsiteX3" fmla="*/ 74428 w 2998382"/>
                  <a:gd name="connsiteY3" fmla="*/ 212652 h 3338624"/>
                  <a:gd name="connsiteX4" fmla="*/ 31898 w 2998382"/>
                  <a:gd name="connsiteY4" fmla="*/ 393405 h 3338624"/>
                  <a:gd name="connsiteX5" fmla="*/ 0 w 2998382"/>
                  <a:gd name="connsiteY5" fmla="*/ 531628 h 3338624"/>
                  <a:gd name="connsiteX6" fmla="*/ 0 w 2998382"/>
                  <a:gd name="connsiteY6" fmla="*/ 606056 h 3338624"/>
                  <a:gd name="connsiteX7" fmla="*/ 85061 w 2998382"/>
                  <a:gd name="connsiteY7" fmla="*/ 723014 h 3338624"/>
                  <a:gd name="connsiteX8" fmla="*/ 180754 w 2998382"/>
                  <a:gd name="connsiteY8" fmla="*/ 850605 h 3338624"/>
                  <a:gd name="connsiteX9" fmla="*/ 148856 w 2998382"/>
                  <a:gd name="connsiteY9" fmla="*/ 946298 h 3338624"/>
                  <a:gd name="connsiteX10" fmla="*/ 170121 w 2998382"/>
                  <a:gd name="connsiteY10" fmla="*/ 1127052 h 3338624"/>
                  <a:gd name="connsiteX11" fmla="*/ 329610 w 2998382"/>
                  <a:gd name="connsiteY11" fmla="*/ 1318438 h 3338624"/>
                  <a:gd name="connsiteX12" fmla="*/ 489098 w 2998382"/>
                  <a:gd name="connsiteY12" fmla="*/ 1520456 h 3338624"/>
                  <a:gd name="connsiteX13" fmla="*/ 542261 w 2998382"/>
                  <a:gd name="connsiteY13" fmla="*/ 1382233 h 3338624"/>
                  <a:gd name="connsiteX14" fmla="*/ 627321 w 2998382"/>
                  <a:gd name="connsiteY14" fmla="*/ 1403498 h 3338624"/>
                  <a:gd name="connsiteX15" fmla="*/ 680484 w 2998382"/>
                  <a:gd name="connsiteY15" fmla="*/ 1435396 h 3338624"/>
                  <a:gd name="connsiteX16" fmla="*/ 574158 w 2998382"/>
                  <a:gd name="connsiteY16" fmla="*/ 1446028 h 3338624"/>
                  <a:gd name="connsiteX17" fmla="*/ 595424 w 2998382"/>
                  <a:gd name="connsiteY17" fmla="*/ 1531089 h 3338624"/>
                  <a:gd name="connsiteX18" fmla="*/ 595424 w 2998382"/>
                  <a:gd name="connsiteY18" fmla="*/ 1531089 h 3338624"/>
                  <a:gd name="connsiteX19" fmla="*/ 542261 w 2998382"/>
                  <a:gd name="connsiteY19" fmla="*/ 1584252 h 3338624"/>
                  <a:gd name="connsiteX20" fmla="*/ 542261 w 2998382"/>
                  <a:gd name="connsiteY20" fmla="*/ 1584252 h 3338624"/>
                  <a:gd name="connsiteX21" fmla="*/ 552893 w 2998382"/>
                  <a:gd name="connsiteY21" fmla="*/ 1796903 h 3338624"/>
                  <a:gd name="connsiteX22" fmla="*/ 701749 w 2998382"/>
                  <a:gd name="connsiteY22" fmla="*/ 1828800 h 3338624"/>
                  <a:gd name="connsiteX23" fmla="*/ 733647 w 2998382"/>
                  <a:gd name="connsiteY23" fmla="*/ 1892596 h 3338624"/>
                  <a:gd name="connsiteX24" fmla="*/ 691117 w 2998382"/>
                  <a:gd name="connsiteY24" fmla="*/ 1998921 h 3338624"/>
                  <a:gd name="connsiteX25" fmla="*/ 829340 w 2998382"/>
                  <a:gd name="connsiteY25" fmla="*/ 2190307 h 3338624"/>
                  <a:gd name="connsiteX26" fmla="*/ 1031358 w 2998382"/>
                  <a:gd name="connsiteY26" fmla="*/ 2424224 h 3338624"/>
                  <a:gd name="connsiteX27" fmla="*/ 1095154 w 2998382"/>
                  <a:gd name="connsiteY27" fmla="*/ 2530549 h 3338624"/>
                  <a:gd name="connsiteX28" fmla="*/ 1073889 w 2998382"/>
                  <a:gd name="connsiteY28" fmla="*/ 2658140 h 3338624"/>
                  <a:gd name="connsiteX29" fmla="*/ 1158949 w 2998382"/>
                  <a:gd name="connsiteY29" fmla="*/ 2711303 h 3338624"/>
                  <a:gd name="connsiteX30" fmla="*/ 1403498 w 2998382"/>
                  <a:gd name="connsiteY30" fmla="*/ 2721935 h 3338624"/>
                  <a:gd name="connsiteX31" fmla="*/ 1509824 w 2998382"/>
                  <a:gd name="connsiteY31" fmla="*/ 2785731 h 3338624"/>
                  <a:gd name="connsiteX32" fmla="*/ 1626782 w 2998382"/>
                  <a:gd name="connsiteY32" fmla="*/ 2870791 h 3338624"/>
                  <a:gd name="connsiteX33" fmla="*/ 1722475 w 2998382"/>
                  <a:gd name="connsiteY33" fmla="*/ 2849526 h 3338624"/>
                  <a:gd name="connsiteX34" fmla="*/ 1754372 w 2998382"/>
                  <a:gd name="connsiteY34" fmla="*/ 2966484 h 3338624"/>
                  <a:gd name="connsiteX35" fmla="*/ 1850065 w 2998382"/>
                  <a:gd name="connsiteY35" fmla="*/ 2945219 h 3338624"/>
                  <a:gd name="connsiteX36" fmla="*/ 2030819 w 2998382"/>
                  <a:gd name="connsiteY36" fmla="*/ 3072810 h 3338624"/>
                  <a:gd name="connsiteX37" fmla="*/ 2094614 w 2998382"/>
                  <a:gd name="connsiteY37" fmla="*/ 3168503 h 3338624"/>
                  <a:gd name="connsiteX38" fmla="*/ 2179675 w 2998382"/>
                  <a:gd name="connsiteY38" fmla="*/ 3338624 h 3338624"/>
                  <a:gd name="connsiteX39" fmla="*/ 2902689 w 2998382"/>
                  <a:gd name="connsiteY39" fmla="*/ 3221666 h 3338624"/>
                  <a:gd name="connsiteX40" fmla="*/ 2955851 w 2998382"/>
                  <a:gd name="connsiteY40" fmla="*/ 3168503 h 3338624"/>
                  <a:gd name="connsiteX41" fmla="*/ 2934586 w 2998382"/>
                  <a:gd name="connsiteY41" fmla="*/ 3104707 h 3338624"/>
                  <a:gd name="connsiteX42" fmla="*/ 2934586 w 2998382"/>
                  <a:gd name="connsiteY42" fmla="*/ 3104707 h 3338624"/>
                  <a:gd name="connsiteX43" fmla="*/ 2870791 w 2998382"/>
                  <a:gd name="connsiteY43" fmla="*/ 2966484 h 3338624"/>
                  <a:gd name="connsiteX44" fmla="*/ 2923954 w 2998382"/>
                  <a:gd name="connsiteY44" fmla="*/ 2902689 h 3338624"/>
                  <a:gd name="connsiteX45" fmla="*/ 2913321 w 2998382"/>
                  <a:gd name="connsiteY45" fmla="*/ 2743200 h 3338624"/>
                  <a:gd name="connsiteX46" fmla="*/ 2998382 w 2998382"/>
                  <a:gd name="connsiteY46" fmla="*/ 2636875 h 3338624"/>
                  <a:gd name="connsiteX47" fmla="*/ 2934586 w 2998382"/>
                  <a:gd name="connsiteY47" fmla="*/ 2562447 h 3338624"/>
                  <a:gd name="connsiteX48" fmla="*/ 2892056 w 2998382"/>
                  <a:gd name="connsiteY48" fmla="*/ 2488019 h 3338624"/>
                  <a:gd name="connsiteX49" fmla="*/ 2796363 w 2998382"/>
                  <a:gd name="connsiteY49" fmla="*/ 2371061 h 3338624"/>
                  <a:gd name="connsiteX50" fmla="*/ 1190847 w 2998382"/>
                  <a:gd name="connsiteY50" fmla="*/ 1084521 h 3338624"/>
                  <a:gd name="connsiteX51" fmla="*/ 1148317 w 2998382"/>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65298 w 3079898"/>
                  <a:gd name="connsiteY21" fmla="*/ 1702180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79898" h="3338624">
                    <a:moveTo>
                      <a:pt x="1148317" y="10633"/>
                    </a:moveTo>
                    <a:lnTo>
                      <a:pt x="21265" y="0"/>
                    </a:lnTo>
                    <a:lnTo>
                      <a:pt x="42531" y="127591"/>
                    </a:lnTo>
                    <a:lnTo>
                      <a:pt x="74428" y="212652"/>
                    </a:lnTo>
                    <a:lnTo>
                      <a:pt x="31898" y="393405"/>
                    </a:lnTo>
                    <a:lnTo>
                      <a:pt x="0" y="531628"/>
                    </a:lnTo>
                    <a:lnTo>
                      <a:pt x="0" y="606056"/>
                    </a:lnTo>
                    <a:lnTo>
                      <a:pt x="85061" y="723014"/>
                    </a:lnTo>
                    <a:lnTo>
                      <a:pt x="180754" y="850605"/>
                    </a:lnTo>
                    <a:lnTo>
                      <a:pt x="148856" y="946298"/>
                    </a:lnTo>
                    <a:lnTo>
                      <a:pt x="170121" y="1127052"/>
                    </a:lnTo>
                    <a:lnTo>
                      <a:pt x="329610" y="1318438"/>
                    </a:lnTo>
                    <a:lnTo>
                      <a:pt x="489098" y="1520456"/>
                    </a:lnTo>
                    <a:lnTo>
                      <a:pt x="542261" y="1382233"/>
                    </a:lnTo>
                    <a:lnTo>
                      <a:pt x="627321" y="1403498"/>
                    </a:lnTo>
                    <a:lnTo>
                      <a:pt x="680484" y="1435396"/>
                    </a:lnTo>
                    <a:lnTo>
                      <a:pt x="574158" y="1446028"/>
                    </a:lnTo>
                    <a:lnTo>
                      <a:pt x="595424" y="1531089"/>
                    </a:lnTo>
                    <a:lnTo>
                      <a:pt x="595424" y="1531089"/>
                    </a:lnTo>
                    <a:lnTo>
                      <a:pt x="542261" y="1584252"/>
                    </a:lnTo>
                    <a:lnTo>
                      <a:pt x="542261" y="1584252"/>
                    </a:lnTo>
                    <a:lnTo>
                      <a:pt x="565298" y="1702180"/>
                    </a:lnTo>
                    <a:lnTo>
                      <a:pt x="701749" y="1828800"/>
                    </a:lnTo>
                    <a:lnTo>
                      <a:pt x="733647" y="1892596"/>
                    </a:lnTo>
                    <a:lnTo>
                      <a:pt x="691117" y="1998921"/>
                    </a:lnTo>
                    <a:lnTo>
                      <a:pt x="829340" y="2190307"/>
                    </a:lnTo>
                    <a:lnTo>
                      <a:pt x="1031358" y="2424224"/>
                    </a:lnTo>
                    <a:lnTo>
                      <a:pt x="1098698" y="2446018"/>
                    </a:lnTo>
                    <a:lnTo>
                      <a:pt x="1073889" y="2658140"/>
                    </a:lnTo>
                    <a:lnTo>
                      <a:pt x="1174898" y="2669169"/>
                    </a:lnTo>
                    <a:lnTo>
                      <a:pt x="1403498" y="2669169"/>
                    </a:lnTo>
                    <a:lnTo>
                      <a:pt x="1555898" y="2817937"/>
                    </a:lnTo>
                    <a:lnTo>
                      <a:pt x="1632098" y="2817937"/>
                    </a:lnTo>
                    <a:lnTo>
                      <a:pt x="1708298" y="2817937"/>
                    </a:lnTo>
                    <a:lnTo>
                      <a:pt x="1784498" y="2892321"/>
                    </a:lnTo>
                    <a:lnTo>
                      <a:pt x="1860698" y="2892321"/>
                    </a:lnTo>
                    <a:lnTo>
                      <a:pt x="2013098" y="3041089"/>
                    </a:lnTo>
                    <a:lnTo>
                      <a:pt x="2089298" y="3115472"/>
                    </a:lnTo>
                    <a:lnTo>
                      <a:pt x="2179675" y="3338624"/>
                    </a:lnTo>
                    <a:lnTo>
                      <a:pt x="2902689" y="3221666"/>
                    </a:lnTo>
                    <a:lnTo>
                      <a:pt x="3003698" y="3115472"/>
                    </a:lnTo>
                    <a:lnTo>
                      <a:pt x="2934586" y="3104707"/>
                    </a:lnTo>
                    <a:lnTo>
                      <a:pt x="2934586" y="3104707"/>
                    </a:lnTo>
                    <a:lnTo>
                      <a:pt x="2927498" y="2966705"/>
                    </a:lnTo>
                    <a:lnTo>
                      <a:pt x="2927498" y="2966705"/>
                    </a:lnTo>
                    <a:cubicBezTo>
                      <a:pt x="2928679" y="2913660"/>
                      <a:pt x="2926317" y="2796598"/>
                      <a:pt x="2927498" y="2743553"/>
                    </a:cubicBezTo>
                    <a:lnTo>
                      <a:pt x="3079898" y="2594786"/>
                    </a:lnTo>
                    <a:lnTo>
                      <a:pt x="2927498" y="2520402"/>
                    </a:lnTo>
                    <a:lnTo>
                      <a:pt x="2927498" y="2446018"/>
                    </a:lnTo>
                    <a:lnTo>
                      <a:pt x="2851298" y="2371634"/>
                    </a:lnTo>
                    <a:lnTo>
                      <a:pt x="1174898" y="1032725"/>
                    </a:lnTo>
                    <a:lnTo>
                      <a:pt x="1148317" y="10633"/>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Freeform 4"/>
            <p:cNvSpPr/>
            <p:nvPr/>
          </p:nvSpPr>
          <p:spPr>
            <a:xfrm>
              <a:off x="4563165" y="624202"/>
              <a:ext cx="1855960" cy="6183518"/>
            </a:xfrm>
            <a:custGeom>
              <a:avLst/>
              <a:gdLst>
                <a:gd name="connsiteX0" fmla="*/ 1013989 w 1855961"/>
                <a:gd name="connsiteY0" fmla="*/ 0 h 6183517"/>
                <a:gd name="connsiteX1" fmla="*/ 271604 w 1855961"/>
                <a:gd name="connsiteY1" fmla="*/ 18107 h 6183517"/>
                <a:gd name="connsiteX2" fmla="*/ 271604 w 1855961"/>
                <a:gd name="connsiteY2" fmla="*/ 153909 h 6183517"/>
                <a:gd name="connsiteX3" fmla="*/ 325925 w 1855961"/>
                <a:gd name="connsiteY3" fmla="*/ 289711 h 6183517"/>
                <a:gd name="connsiteX4" fmla="*/ 416460 w 1855961"/>
                <a:gd name="connsiteY4" fmla="*/ 470781 h 6183517"/>
                <a:gd name="connsiteX5" fmla="*/ 416460 w 1855961"/>
                <a:gd name="connsiteY5" fmla="*/ 651850 h 6183517"/>
                <a:gd name="connsiteX6" fmla="*/ 362139 w 1855961"/>
                <a:gd name="connsiteY6" fmla="*/ 679010 h 6183517"/>
                <a:gd name="connsiteX7" fmla="*/ 389299 w 1855961"/>
                <a:gd name="connsiteY7" fmla="*/ 715224 h 6183517"/>
                <a:gd name="connsiteX8" fmla="*/ 362139 w 1855961"/>
                <a:gd name="connsiteY8" fmla="*/ 869133 h 6183517"/>
                <a:gd name="connsiteX9" fmla="*/ 316872 w 1855961"/>
                <a:gd name="connsiteY9" fmla="*/ 914400 h 6183517"/>
                <a:gd name="connsiteX10" fmla="*/ 307818 w 1855961"/>
                <a:gd name="connsiteY10" fmla="*/ 968721 h 6183517"/>
                <a:gd name="connsiteX11" fmla="*/ 126749 w 1855961"/>
                <a:gd name="connsiteY11" fmla="*/ 995882 h 6183517"/>
                <a:gd name="connsiteX12" fmla="*/ 126749 w 1855961"/>
                <a:gd name="connsiteY12" fmla="*/ 995882 h 6183517"/>
                <a:gd name="connsiteX13" fmla="*/ 199177 w 1855961"/>
                <a:gd name="connsiteY13" fmla="*/ 1122630 h 6183517"/>
                <a:gd name="connsiteX14" fmla="*/ 226337 w 1855961"/>
                <a:gd name="connsiteY14" fmla="*/ 1321806 h 6183517"/>
                <a:gd name="connsiteX15" fmla="*/ 253497 w 1855961"/>
                <a:gd name="connsiteY15" fmla="*/ 1439501 h 6183517"/>
                <a:gd name="connsiteX16" fmla="*/ 235391 w 1855961"/>
                <a:gd name="connsiteY16" fmla="*/ 1566250 h 6183517"/>
                <a:gd name="connsiteX17" fmla="*/ 126749 w 1855961"/>
                <a:gd name="connsiteY17" fmla="*/ 1810693 h 6183517"/>
                <a:gd name="connsiteX18" fmla="*/ 72428 w 1855961"/>
                <a:gd name="connsiteY18" fmla="*/ 2046084 h 6183517"/>
                <a:gd name="connsiteX19" fmla="*/ 0 w 1855961"/>
                <a:gd name="connsiteY19" fmla="*/ 2317688 h 6183517"/>
                <a:gd name="connsiteX20" fmla="*/ 54321 w 1855961"/>
                <a:gd name="connsiteY20" fmla="*/ 2525917 h 6183517"/>
                <a:gd name="connsiteX21" fmla="*/ 117696 w 1855961"/>
                <a:gd name="connsiteY21" fmla="*/ 2652666 h 6183517"/>
                <a:gd name="connsiteX22" fmla="*/ 108642 w 1855961"/>
                <a:gd name="connsiteY22" fmla="*/ 2770361 h 6183517"/>
                <a:gd name="connsiteX23" fmla="*/ 72428 w 1855961"/>
                <a:gd name="connsiteY23" fmla="*/ 2869949 h 6183517"/>
                <a:gd name="connsiteX24" fmla="*/ 108642 w 1855961"/>
                <a:gd name="connsiteY24" fmla="*/ 2906163 h 6183517"/>
                <a:gd name="connsiteX25" fmla="*/ 181070 w 1855961"/>
                <a:gd name="connsiteY25" fmla="*/ 3051018 h 6183517"/>
                <a:gd name="connsiteX26" fmla="*/ 217284 w 1855961"/>
                <a:gd name="connsiteY26" fmla="*/ 3232088 h 6183517"/>
                <a:gd name="connsiteX27" fmla="*/ 253497 w 1855961"/>
                <a:gd name="connsiteY27" fmla="*/ 3349783 h 6183517"/>
                <a:gd name="connsiteX28" fmla="*/ 398353 w 1855961"/>
                <a:gd name="connsiteY28" fmla="*/ 3431264 h 6183517"/>
                <a:gd name="connsiteX29" fmla="*/ 362139 w 1855961"/>
                <a:gd name="connsiteY29" fmla="*/ 3530852 h 6183517"/>
                <a:gd name="connsiteX30" fmla="*/ 362139 w 1855961"/>
                <a:gd name="connsiteY30" fmla="*/ 3757189 h 6183517"/>
                <a:gd name="connsiteX31" fmla="*/ 398353 w 1855961"/>
                <a:gd name="connsiteY31" fmla="*/ 3920151 h 6183517"/>
                <a:gd name="connsiteX32" fmla="*/ 479834 w 1855961"/>
                <a:gd name="connsiteY32" fmla="*/ 4083113 h 6183517"/>
                <a:gd name="connsiteX33" fmla="*/ 606583 w 1855961"/>
                <a:gd name="connsiteY33" fmla="*/ 4209862 h 6183517"/>
                <a:gd name="connsiteX34" fmla="*/ 688064 w 1855961"/>
                <a:gd name="connsiteY34" fmla="*/ 4463359 h 6183517"/>
                <a:gd name="connsiteX35" fmla="*/ 751438 w 1855961"/>
                <a:gd name="connsiteY35" fmla="*/ 4680642 h 6183517"/>
                <a:gd name="connsiteX36" fmla="*/ 769545 w 1855961"/>
                <a:gd name="connsiteY36" fmla="*/ 4816444 h 6183517"/>
                <a:gd name="connsiteX37" fmla="*/ 968721 w 1855961"/>
                <a:gd name="connsiteY37" fmla="*/ 4934139 h 6183517"/>
                <a:gd name="connsiteX38" fmla="*/ 1059256 w 1855961"/>
                <a:gd name="connsiteY38" fmla="*/ 5069941 h 6183517"/>
                <a:gd name="connsiteX39" fmla="*/ 1195058 w 1855961"/>
                <a:gd name="connsiteY39" fmla="*/ 5251010 h 6183517"/>
                <a:gd name="connsiteX40" fmla="*/ 1321806 w 1855961"/>
                <a:gd name="connsiteY40" fmla="*/ 5323438 h 6183517"/>
                <a:gd name="connsiteX41" fmla="*/ 1394234 w 1855961"/>
                <a:gd name="connsiteY41" fmla="*/ 5432080 h 6183517"/>
                <a:gd name="connsiteX42" fmla="*/ 1466662 w 1855961"/>
                <a:gd name="connsiteY42" fmla="*/ 5549775 h 6183517"/>
                <a:gd name="connsiteX43" fmla="*/ 1457608 w 1855961"/>
                <a:gd name="connsiteY43" fmla="*/ 5739897 h 6183517"/>
                <a:gd name="connsiteX44" fmla="*/ 1448555 w 1855961"/>
                <a:gd name="connsiteY44" fmla="*/ 5839486 h 6183517"/>
                <a:gd name="connsiteX45" fmla="*/ 1557197 w 1855961"/>
                <a:gd name="connsiteY45" fmla="*/ 5875699 h 6183517"/>
                <a:gd name="connsiteX46" fmla="*/ 1566250 w 1855961"/>
                <a:gd name="connsiteY46" fmla="*/ 6038662 h 6183517"/>
                <a:gd name="connsiteX47" fmla="*/ 1584357 w 1855961"/>
                <a:gd name="connsiteY47" fmla="*/ 6056769 h 6183517"/>
                <a:gd name="connsiteX48" fmla="*/ 1584357 w 1855961"/>
                <a:gd name="connsiteY48" fmla="*/ 6102036 h 6183517"/>
                <a:gd name="connsiteX49" fmla="*/ 1511929 w 1855961"/>
                <a:gd name="connsiteY49" fmla="*/ 6102036 h 6183517"/>
                <a:gd name="connsiteX50" fmla="*/ 1511929 w 1855961"/>
                <a:gd name="connsiteY50" fmla="*/ 6138250 h 6183517"/>
                <a:gd name="connsiteX51" fmla="*/ 1566250 w 1855961"/>
                <a:gd name="connsiteY51" fmla="*/ 6183517 h 6183517"/>
                <a:gd name="connsiteX52" fmla="*/ 1647731 w 1855961"/>
                <a:gd name="connsiteY52" fmla="*/ 6147303 h 6183517"/>
                <a:gd name="connsiteX53" fmla="*/ 1819747 w 1855961"/>
                <a:gd name="connsiteY53" fmla="*/ 5984341 h 6183517"/>
                <a:gd name="connsiteX54" fmla="*/ 1810694 w 1855961"/>
                <a:gd name="connsiteY54" fmla="*/ 5884753 h 6183517"/>
                <a:gd name="connsiteX55" fmla="*/ 1855961 w 1855961"/>
                <a:gd name="connsiteY55" fmla="*/ 5748951 h 6183517"/>
                <a:gd name="connsiteX56" fmla="*/ 1810694 w 1855961"/>
                <a:gd name="connsiteY56" fmla="*/ 5613149 h 6183517"/>
                <a:gd name="connsiteX57" fmla="*/ 1729212 w 1855961"/>
                <a:gd name="connsiteY57" fmla="*/ 5368705 h 6183517"/>
                <a:gd name="connsiteX58" fmla="*/ 1674892 w 1855961"/>
                <a:gd name="connsiteY58" fmla="*/ 5178583 h 6183517"/>
                <a:gd name="connsiteX59" fmla="*/ 1584357 w 1855961"/>
                <a:gd name="connsiteY59" fmla="*/ 5042781 h 6183517"/>
                <a:gd name="connsiteX60" fmla="*/ 1466662 w 1855961"/>
                <a:gd name="connsiteY60" fmla="*/ 4925086 h 6183517"/>
                <a:gd name="connsiteX61" fmla="*/ 1412341 w 1855961"/>
                <a:gd name="connsiteY61" fmla="*/ 4897925 h 6183517"/>
                <a:gd name="connsiteX62" fmla="*/ 1385181 w 1855961"/>
                <a:gd name="connsiteY62" fmla="*/ 4680642 h 6183517"/>
                <a:gd name="connsiteX63" fmla="*/ 1394234 w 1855961"/>
                <a:gd name="connsiteY63" fmla="*/ 4590107 h 6183517"/>
                <a:gd name="connsiteX64" fmla="*/ 1303699 w 1855961"/>
                <a:gd name="connsiteY64" fmla="*/ 4581054 h 6183517"/>
                <a:gd name="connsiteX65" fmla="*/ 1167897 w 1855961"/>
                <a:gd name="connsiteY65" fmla="*/ 4436198 h 6183517"/>
                <a:gd name="connsiteX66" fmla="*/ 1140737 w 1855961"/>
                <a:gd name="connsiteY66" fmla="*/ 4237022 h 6183517"/>
                <a:gd name="connsiteX67" fmla="*/ 1122630 w 1855961"/>
                <a:gd name="connsiteY67" fmla="*/ 4146488 h 6183517"/>
                <a:gd name="connsiteX68" fmla="*/ 1059256 w 1855961"/>
                <a:gd name="connsiteY68" fmla="*/ 4074060 h 6183517"/>
                <a:gd name="connsiteX69" fmla="*/ 1032096 w 1855961"/>
                <a:gd name="connsiteY69" fmla="*/ 3956365 h 6183517"/>
                <a:gd name="connsiteX70" fmla="*/ 841973 w 1855961"/>
                <a:gd name="connsiteY70" fmla="*/ 3811509 h 6183517"/>
                <a:gd name="connsiteX71" fmla="*/ 706171 w 1855961"/>
                <a:gd name="connsiteY71" fmla="*/ 3793402 h 6183517"/>
                <a:gd name="connsiteX72" fmla="*/ 633743 w 1855961"/>
                <a:gd name="connsiteY72" fmla="*/ 3648547 h 6183517"/>
                <a:gd name="connsiteX73" fmla="*/ 633743 w 1855961"/>
                <a:gd name="connsiteY73" fmla="*/ 3530852 h 6183517"/>
                <a:gd name="connsiteX74" fmla="*/ 579422 w 1855961"/>
                <a:gd name="connsiteY74" fmla="*/ 3413157 h 6183517"/>
                <a:gd name="connsiteX75" fmla="*/ 570369 w 1855961"/>
                <a:gd name="connsiteY75" fmla="*/ 3259248 h 6183517"/>
                <a:gd name="connsiteX76" fmla="*/ 525101 w 1855961"/>
                <a:gd name="connsiteY76" fmla="*/ 3186820 h 6183517"/>
                <a:gd name="connsiteX77" fmla="*/ 452674 w 1855961"/>
                <a:gd name="connsiteY77" fmla="*/ 3132499 h 6183517"/>
                <a:gd name="connsiteX78" fmla="*/ 425513 w 1855961"/>
                <a:gd name="connsiteY78" fmla="*/ 2951430 h 6183517"/>
                <a:gd name="connsiteX79" fmla="*/ 389299 w 1855961"/>
                <a:gd name="connsiteY79" fmla="*/ 2824682 h 6183517"/>
                <a:gd name="connsiteX80" fmla="*/ 452674 w 1855961"/>
                <a:gd name="connsiteY80" fmla="*/ 2381062 h 6183517"/>
                <a:gd name="connsiteX81" fmla="*/ 534155 w 1855961"/>
                <a:gd name="connsiteY81" fmla="*/ 1910282 h 6183517"/>
                <a:gd name="connsiteX82" fmla="*/ 525101 w 1855961"/>
                <a:gd name="connsiteY82" fmla="*/ 1593410 h 6183517"/>
                <a:gd name="connsiteX83" fmla="*/ 525101 w 1855961"/>
                <a:gd name="connsiteY83" fmla="*/ 1412341 h 6183517"/>
                <a:gd name="connsiteX84" fmla="*/ 642797 w 1855961"/>
                <a:gd name="connsiteY84" fmla="*/ 1231272 h 6183517"/>
                <a:gd name="connsiteX85" fmla="*/ 751438 w 1855961"/>
                <a:gd name="connsiteY85" fmla="*/ 959668 h 6183517"/>
                <a:gd name="connsiteX86" fmla="*/ 751438 w 1855961"/>
                <a:gd name="connsiteY86" fmla="*/ 841973 h 6183517"/>
                <a:gd name="connsiteX87" fmla="*/ 887240 w 1855961"/>
                <a:gd name="connsiteY87" fmla="*/ 724278 h 6183517"/>
                <a:gd name="connsiteX88" fmla="*/ 878187 w 1855961"/>
                <a:gd name="connsiteY88" fmla="*/ 534155 h 6183517"/>
                <a:gd name="connsiteX89" fmla="*/ 986828 w 1855961"/>
                <a:gd name="connsiteY89" fmla="*/ 479834 h 6183517"/>
                <a:gd name="connsiteX90" fmla="*/ 1013989 w 1855961"/>
                <a:gd name="connsiteY90" fmla="*/ 316872 h 6183517"/>
                <a:gd name="connsiteX91" fmla="*/ 1068309 w 1855961"/>
                <a:gd name="connsiteY91" fmla="*/ 162963 h 6183517"/>
                <a:gd name="connsiteX92" fmla="*/ 1013989 w 1855961"/>
                <a:gd name="connsiteY92" fmla="*/ 0 h 618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855961" h="6183517">
                  <a:moveTo>
                    <a:pt x="1013989" y="0"/>
                  </a:moveTo>
                  <a:lnTo>
                    <a:pt x="271604" y="18107"/>
                  </a:lnTo>
                  <a:lnTo>
                    <a:pt x="271604" y="153909"/>
                  </a:lnTo>
                  <a:lnTo>
                    <a:pt x="325925" y="289711"/>
                  </a:lnTo>
                  <a:lnTo>
                    <a:pt x="416460" y="470781"/>
                  </a:lnTo>
                  <a:lnTo>
                    <a:pt x="416460" y="651850"/>
                  </a:lnTo>
                  <a:lnTo>
                    <a:pt x="362139" y="679010"/>
                  </a:lnTo>
                  <a:lnTo>
                    <a:pt x="389299" y="715224"/>
                  </a:lnTo>
                  <a:lnTo>
                    <a:pt x="362139" y="869133"/>
                  </a:lnTo>
                  <a:lnTo>
                    <a:pt x="316872" y="914400"/>
                  </a:lnTo>
                  <a:lnTo>
                    <a:pt x="307818" y="968721"/>
                  </a:lnTo>
                  <a:lnTo>
                    <a:pt x="126749" y="995882"/>
                  </a:lnTo>
                  <a:lnTo>
                    <a:pt x="126749" y="995882"/>
                  </a:lnTo>
                  <a:lnTo>
                    <a:pt x="199177" y="1122630"/>
                  </a:lnTo>
                  <a:lnTo>
                    <a:pt x="226337" y="1321806"/>
                  </a:lnTo>
                  <a:lnTo>
                    <a:pt x="253497" y="1439501"/>
                  </a:lnTo>
                  <a:lnTo>
                    <a:pt x="235391" y="1566250"/>
                  </a:lnTo>
                  <a:lnTo>
                    <a:pt x="126749" y="1810693"/>
                  </a:lnTo>
                  <a:lnTo>
                    <a:pt x="72428" y="2046084"/>
                  </a:lnTo>
                  <a:lnTo>
                    <a:pt x="0" y="2317688"/>
                  </a:lnTo>
                  <a:lnTo>
                    <a:pt x="54321" y="2525917"/>
                  </a:lnTo>
                  <a:lnTo>
                    <a:pt x="117696" y="2652666"/>
                  </a:lnTo>
                  <a:lnTo>
                    <a:pt x="108642" y="2770361"/>
                  </a:lnTo>
                  <a:lnTo>
                    <a:pt x="72428" y="2869949"/>
                  </a:lnTo>
                  <a:lnTo>
                    <a:pt x="108642" y="2906163"/>
                  </a:lnTo>
                  <a:lnTo>
                    <a:pt x="181070" y="3051018"/>
                  </a:lnTo>
                  <a:lnTo>
                    <a:pt x="217284" y="3232088"/>
                  </a:lnTo>
                  <a:lnTo>
                    <a:pt x="253497" y="3349783"/>
                  </a:lnTo>
                  <a:lnTo>
                    <a:pt x="398353" y="3431264"/>
                  </a:lnTo>
                  <a:lnTo>
                    <a:pt x="362139" y="3530852"/>
                  </a:lnTo>
                  <a:lnTo>
                    <a:pt x="362139" y="3757189"/>
                  </a:lnTo>
                  <a:lnTo>
                    <a:pt x="398353" y="3920151"/>
                  </a:lnTo>
                  <a:lnTo>
                    <a:pt x="479834" y="4083113"/>
                  </a:lnTo>
                  <a:lnTo>
                    <a:pt x="606583" y="4209862"/>
                  </a:lnTo>
                  <a:lnTo>
                    <a:pt x="688064" y="4463359"/>
                  </a:lnTo>
                  <a:lnTo>
                    <a:pt x="751438" y="4680642"/>
                  </a:lnTo>
                  <a:lnTo>
                    <a:pt x="769545" y="4816444"/>
                  </a:lnTo>
                  <a:lnTo>
                    <a:pt x="968721" y="4934139"/>
                  </a:lnTo>
                  <a:lnTo>
                    <a:pt x="1059256" y="5069941"/>
                  </a:lnTo>
                  <a:lnTo>
                    <a:pt x="1195058" y="5251010"/>
                  </a:lnTo>
                  <a:lnTo>
                    <a:pt x="1321806" y="5323438"/>
                  </a:lnTo>
                  <a:lnTo>
                    <a:pt x="1394234" y="5432080"/>
                  </a:lnTo>
                  <a:lnTo>
                    <a:pt x="1466662" y="5549775"/>
                  </a:lnTo>
                  <a:lnTo>
                    <a:pt x="1457608" y="5739897"/>
                  </a:lnTo>
                  <a:lnTo>
                    <a:pt x="1448555" y="5839486"/>
                  </a:lnTo>
                  <a:lnTo>
                    <a:pt x="1557197" y="5875699"/>
                  </a:lnTo>
                  <a:lnTo>
                    <a:pt x="1566250" y="6038662"/>
                  </a:lnTo>
                  <a:lnTo>
                    <a:pt x="1584357" y="6056769"/>
                  </a:lnTo>
                  <a:lnTo>
                    <a:pt x="1584357" y="6102036"/>
                  </a:lnTo>
                  <a:lnTo>
                    <a:pt x="1511929" y="6102036"/>
                  </a:lnTo>
                  <a:lnTo>
                    <a:pt x="1511929" y="6138250"/>
                  </a:lnTo>
                  <a:lnTo>
                    <a:pt x="1566250" y="6183517"/>
                  </a:lnTo>
                  <a:lnTo>
                    <a:pt x="1647731" y="6147303"/>
                  </a:lnTo>
                  <a:lnTo>
                    <a:pt x="1819747" y="5984341"/>
                  </a:lnTo>
                  <a:lnTo>
                    <a:pt x="1810694" y="5884753"/>
                  </a:lnTo>
                  <a:lnTo>
                    <a:pt x="1855961" y="5748951"/>
                  </a:lnTo>
                  <a:lnTo>
                    <a:pt x="1810694" y="5613149"/>
                  </a:lnTo>
                  <a:lnTo>
                    <a:pt x="1729212" y="5368705"/>
                  </a:lnTo>
                  <a:lnTo>
                    <a:pt x="1674892" y="5178583"/>
                  </a:lnTo>
                  <a:lnTo>
                    <a:pt x="1584357" y="5042781"/>
                  </a:lnTo>
                  <a:lnTo>
                    <a:pt x="1466662" y="4925086"/>
                  </a:lnTo>
                  <a:lnTo>
                    <a:pt x="1412341" y="4897925"/>
                  </a:lnTo>
                  <a:lnTo>
                    <a:pt x="1385181" y="4680642"/>
                  </a:lnTo>
                  <a:lnTo>
                    <a:pt x="1394234" y="4590107"/>
                  </a:lnTo>
                  <a:lnTo>
                    <a:pt x="1303699" y="4581054"/>
                  </a:lnTo>
                  <a:lnTo>
                    <a:pt x="1167897" y="4436198"/>
                  </a:lnTo>
                  <a:lnTo>
                    <a:pt x="1140737" y="4237022"/>
                  </a:lnTo>
                  <a:lnTo>
                    <a:pt x="1122630" y="4146488"/>
                  </a:lnTo>
                  <a:lnTo>
                    <a:pt x="1059256" y="4074060"/>
                  </a:lnTo>
                  <a:lnTo>
                    <a:pt x="1032096" y="3956365"/>
                  </a:lnTo>
                  <a:lnTo>
                    <a:pt x="841973" y="3811509"/>
                  </a:lnTo>
                  <a:lnTo>
                    <a:pt x="706171" y="3793402"/>
                  </a:lnTo>
                  <a:lnTo>
                    <a:pt x="633743" y="3648547"/>
                  </a:lnTo>
                  <a:lnTo>
                    <a:pt x="633743" y="3530852"/>
                  </a:lnTo>
                  <a:lnTo>
                    <a:pt x="579422" y="3413157"/>
                  </a:lnTo>
                  <a:lnTo>
                    <a:pt x="570369" y="3259248"/>
                  </a:lnTo>
                  <a:lnTo>
                    <a:pt x="525101" y="3186820"/>
                  </a:lnTo>
                  <a:lnTo>
                    <a:pt x="452674" y="3132499"/>
                  </a:lnTo>
                  <a:lnTo>
                    <a:pt x="425513" y="2951430"/>
                  </a:lnTo>
                  <a:lnTo>
                    <a:pt x="389299" y="2824682"/>
                  </a:lnTo>
                  <a:lnTo>
                    <a:pt x="452674" y="2381062"/>
                  </a:lnTo>
                  <a:lnTo>
                    <a:pt x="534155" y="1910282"/>
                  </a:lnTo>
                  <a:lnTo>
                    <a:pt x="525101" y="1593410"/>
                  </a:lnTo>
                  <a:lnTo>
                    <a:pt x="525101" y="1412341"/>
                  </a:lnTo>
                  <a:lnTo>
                    <a:pt x="642797" y="1231272"/>
                  </a:lnTo>
                  <a:lnTo>
                    <a:pt x="751438" y="959668"/>
                  </a:lnTo>
                  <a:lnTo>
                    <a:pt x="751438" y="841973"/>
                  </a:lnTo>
                  <a:lnTo>
                    <a:pt x="887240" y="724278"/>
                  </a:lnTo>
                  <a:lnTo>
                    <a:pt x="878187" y="534155"/>
                  </a:lnTo>
                  <a:lnTo>
                    <a:pt x="986828" y="479834"/>
                  </a:lnTo>
                  <a:lnTo>
                    <a:pt x="1013989" y="316872"/>
                  </a:lnTo>
                  <a:lnTo>
                    <a:pt x="1068309" y="162963"/>
                  </a:lnTo>
                  <a:lnTo>
                    <a:pt x="1013989"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51"/>
            <p:cNvSpPr/>
            <p:nvPr/>
          </p:nvSpPr>
          <p:spPr>
            <a:xfrm>
              <a:off x="5024673" y="3612333"/>
              <a:ext cx="543208" cy="851025"/>
            </a:xfrm>
            <a:custGeom>
              <a:avLst/>
              <a:gdLst>
                <a:gd name="connsiteX0" fmla="*/ 0 w 543208"/>
                <a:gd name="connsiteY0" fmla="*/ 0 h 851025"/>
                <a:gd name="connsiteX1" fmla="*/ 534155 w 543208"/>
                <a:gd name="connsiteY1" fmla="*/ 0 h 851025"/>
                <a:gd name="connsiteX2" fmla="*/ 543208 w 543208"/>
                <a:gd name="connsiteY2" fmla="*/ 851025 h 851025"/>
              </a:gdLst>
              <a:ahLst/>
              <a:cxnLst>
                <a:cxn ang="0">
                  <a:pos x="connsiteX0" y="connsiteY0"/>
                </a:cxn>
                <a:cxn ang="0">
                  <a:pos x="connsiteX1" y="connsiteY1"/>
                </a:cxn>
                <a:cxn ang="0">
                  <a:pos x="connsiteX2" y="connsiteY2"/>
                </a:cxn>
              </a:cxnLst>
              <a:rect l="l" t="t" r="r" b="b"/>
              <a:pathLst>
                <a:path w="543208" h="851025">
                  <a:moveTo>
                    <a:pt x="0" y="0"/>
                  </a:moveTo>
                  <a:lnTo>
                    <a:pt x="534155" y="0"/>
                  </a:lnTo>
                  <a:cubicBezTo>
                    <a:pt x="537173" y="283675"/>
                    <a:pt x="540190" y="567350"/>
                    <a:pt x="543208" y="851025"/>
                  </a:cubicBez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Freeform 52"/>
            <p:cNvSpPr/>
            <p:nvPr/>
          </p:nvSpPr>
          <p:spPr>
            <a:xfrm>
              <a:off x="5585988" y="516048"/>
              <a:ext cx="706170" cy="45267"/>
            </a:xfrm>
            <a:custGeom>
              <a:avLst/>
              <a:gdLst>
                <a:gd name="connsiteX0" fmla="*/ 706170 w 706170"/>
                <a:gd name="connsiteY0" fmla="*/ 0 h 45267"/>
                <a:gd name="connsiteX1" fmla="*/ 0 w 706170"/>
                <a:gd name="connsiteY1" fmla="*/ 45267 h 45267"/>
              </a:gdLst>
              <a:ahLst/>
              <a:cxnLst>
                <a:cxn ang="0">
                  <a:pos x="connsiteX0" y="connsiteY0"/>
                </a:cxn>
                <a:cxn ang="0">
                  <a:pos x="connsiteX1" y="connsiteY1"/>
                </a:cxn>
              </a:cxnLst>
              <a:rect l="l" t="t" r="r" b="b"/>
              <a:pathLst>
                <a:path w="706170" h="45267">
                  <a:moveTo>
                    <a:pt x="706170" y="0"/>
                  </a:moveTo>
                  <a:lnTo>
                    <a:pt x="0" y="45267"/>
                  </a:ln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4" name="Straight Connector 53"/>
            <p:cNvCxnSpPr>
              <a:stCxn id="57" idx="39"/>
            </p:cNvCxnSpPr>
            <p:nvPr/>
          </p:nvCxnSpPr>
          <p:spPr>
            <a:xfrm rot="20580000" flipH="1" flipV="1">
              <a:off x="6548694" y="6446601"/>
              <a:ext cx="917802" cy="1271218"/>
            </a:xfrm>
            <a:prstGeom prst="line">
              <a:avLst/>
            </a:prstGeom>
            <a:ln>
              <a:noFill/>
            </a:ln>
          </p:spPr>
          <p:style>
            <a:lnRef idx="1">
              <a:schemeClr val="accent1"/>
            </a:lnRef>
            <a:fillRef idx="0">
              <a:schemeClr val="accent1"/>
            </a:fillRef>
            <a:effectRef idx="0">
              <a:schemeClr val="accent1"/>
            </a:effectRef>
            <a:fontRef idx="minor">
              <a:schemeClr val="tx1"/>
            </a:fontRef>
          </p:style>
        </p:cxnSp>
      </p:grpSp>
      <p:grpSp>
        <p:nvGrpSpPr>
          <p:cNvPr id="4" name="Group 57"/>
          <p:cNvGrpSpPr/>
          <p:nvPr/>
        </p:nvGrpSpPr>
        <p:grpSpPr>
          <a:xfrm>
            <a:off x="3334703" y="829796"/>
            <a:ext cx="1783257" cy="5261489"/>
            <a:chOff x="3165582" y="864335"/>
            <a:chExt cx="1783257" cy="5261489"/>
          </a:xfrm>
          <a:solidFill>
            <a:srgbClr val="FF0000"/>
          </a:solidFill>
        </p:grpSpPr>
        <p:sp>
          <p:nvSpPr>
            <p:cNvPr id="59" name="Freeform 58"/>
            <p:cNvSpPr/>
            <p:nvPr/>
          </p:nvSpPr>
          <p:spPr>
            <a:xfrm rot="1020000">
              <a:off x="4009955" y="989272"/>
              <a:ext cx="396584" cy="451017"/>
            </a:xfrm>
            <a:custGeom>
              <a:avLst/>
              <a:gdLst>
                <a:gd name="connsiteX0" fmla="*/ 461727 w 461727"/>
                <a:gd name="connsiteY0" fmla="*/ 81481 h 525101"/>
                <a:gd name="connsiteX1" fmla="*/ 289711 w 461727"/>
                <a:gd name="connsiteY1" fmla="*/ 99588 h 525101"/>
                <a:gd name="connsiteX2" fmla="*/ 0 w 461727"/>
                <a:gd name="connsiteY2" fmla="*/ 0 h 525101"/>
                <a:gd name="connsiteX3" fmla="*/ 36214 w 461727"/>
                <a:gd name="connsiteY3" fmla="*/ 144855 h 525101"/>
                <a:gd name="connsiteX4" fmla="*/ 126749 w 461727"/>
                <a:gd name="connsiteY4" fmla="*/ 416459 h 525101"/>
                <a:gd name="connsiteX5" fmla="*/ 153909 w 461727"/>
                <a:gd name="connsiteY5" fmla="*/ 525101 h 525101"/>
                <a:gd name="connsiteX6" fmla="*/ 443620 w 461727"/>
                <a:gd name="connsiteY6" fmla="*/ 516047 h 525101"/>
                <a:gd name="connsiteX7" fmla="*/ 425513 w 461727"/>
                <a:gd name="connsiteY7" fmla="*/ 289711 h 525101"/>
                <a:gd name="connsiteX8" fmla="*/ 461727 w 461727"/>
                <a:gd name="connsiteY8" fmla="*/ 153909 h 525101"/>
                <a:gd name="connsiteX9" fmla="*/ 461727 w 461727"/>
                <a:gd name="connsiteY9" fmla="*/ 81481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727" h="525101">
                  <a:moveTo>
                    <a:pt x="461727" y="81481"/>
                  </a:moveTo>
                  <a:lnTo>
                    <a:pt x="289711" y="99588"/>
                  </a:lnTo>
                  <a:lnTo>
                    <a:pt x="0" y="0"/>
                  </a:lnTo>
                  <a:lnTo>
                    <a:pt x="36214" y="144855"/>
                  </a:lnTo>
                  <a:lnTo>
                    <a:pt x="126749" y="416459"/>
                  </a:lnTo>
                  <a:lnTo>
                    <a:pt x="153909" y="525101"/>
                  </a:lnTo>
                  <a:lnTo>
                    <a:pt x="443620" y="516047"/>
                  </a:lnTo>
                  <a:lnTo>
                    <a:pt x="425513" y="289711"/>
                  </a:lnTo>
                  <a:lnTo>
                    <a:pt x="461727" y="153909"/>
                  </a:lnTo>
                  <a:lnTo>
                    <a:pt x="461727" y="81481"/>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reeform 59"/>
            <p:cNvSpPr/>
            <p:nvPr/>
          </p:nvSpPr>
          <p:spPr>
            <a:xfrm rot="1020000">
              <a:off x="3774740" y="1415235"/>
              <a:ext cx="396584" cy="1244184"/>
            </a:xfrm>
            <a:custGeom>
              <a:avLst/>
              <a:gdLst>
                <a:gd name="connsiteX0" fmla="*/ 416459 w 461727"/>
                <a:gd name="connsiteY0" fmla="*/ 0 h 1448555"/>
                <a:gd name="connsiteX1" fmla="*/ 135802 w 461727"/>
                <a:gd name="connsiteY1" fmla="*/ 9054 h 1448555"/>
                <a:gd name="connsiteX2" fmla="*/ 190123 w 461727"/>
                <a:gd name="connsiteY2" fmla="*/ 253497 h 1448555"/>
                <a:gd name="connsiteX3" fmla="*/ 181069 w 461727"/>
                <a:gd name="connsiteY3" fmla="*/ 588475 h 1448555"/>
                <a:gd name="connsiteX4" fmla="*/ 126749 w 461727"/>
                <a:gd name="connsiteY4" fmla="*/ 878186 h 1448555"/>
                <a:gd name="connsiteX5" fmla="*/ 81481 w 461727"/>
                <a:gd name="connsiteY5" fmla="*/ 1167897 h 1448555"/>
                <a:gd name="connsiteX6" fmla="*/ 0 w 461727"/>
                <a:gd name="connsiteY6" fmla="*/ 1448555 h 1448555"/>
                <a:gd name="connsiteX7" fmla="*/ 135802 w 461727"/>
                <a:gd name="connsiteY7" fmla="*/ 1439501 h 1448555"/>
                <a:gd name="connsiteX8" fmla="*/ 253497 w 461727"/>
                <a:gd name="connsiteY8" fmla="*/ 1448555 h 1448555"/>
                <a:gd name="connsiteX9" fmla="*/ 344032 w 461727"/>
                <a:gd name="connsiteY9" fmla="*/ 1412341 h 1448555"/>
                <a:gd name="connsiteX10" fmla="*/ 434566 w 461727"/>
                <a:gd name="connsiteY10" fmla="*/ 1321806 h 1448555"/>
                <a:gd name="connsiteX11" fmla="*/ 407406 w 461727"/>
                <a:gd name="connsiteY11" fmla="*/ 1032095 h 1448555"/>
                <a:gd name="connsiteX12" fmla="*/ 362139 w 461727"/>
                <a:gd name="connsiteY12" fmla="*/ 860079 h 1448555"/>
                <a:gd name="connsiteX13" fmla="*/ 389299 w 461727"/>
                <a:gd name="connsiteY13" fmla="*/ 624689 h 1448555"/>
                <a:gd name="connsiteX14" fmla="*/ 443620 w 461727"/>
                <a:gd name="connsiteY14" fmla="*/ 497941 h 1448555"/>
                <a:gd name="connsiteX15" fmla="*/ 461727 w 461727"/>
                <a:gd name="connsiteY15" fmla="*/ 325925 h 1448555"/>
                <a:gd name="connsiteX16" fmla="*/ 452673 w 461727"/>
                <a:gd name="connsiteY16" fmla="*/ 208230 h 1448555"/>
                <a:gd name="connsiteX17" fmla="*/ 416459 w 461727"/>
                <a:gd name="connsiteY17" fmla="*/ 0 h 144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1727" h="1448555">
                  <a:moveTo>
                    <a:pt x="416459" y="0"/>
                  </a:moveTo>
                  <a:lnTo>
                    <a:pt x="135802" y="9054"/>
                  </a:lnTo>
                  <a:lnTo>
                    <a:pt x="190123" y="253497"/>
                  </a:lnTo>
                  <a:lnTo>
                    <a:pt x="181069" y="588475"/>
                  </a:lnTo>
                  <a:lnTo>
                    <a:pt x="126749" y="878186"/>
                  </a:lnTo>
                  <a:lnTo>
                    <a:pt x="81481" y="1167897"/>
                  </a:lnTo>
                  <a:lnTo>
                    <a:pt x="0" y="1448555"/>
                  </a:lnTo>
                  <a:lnTo>
                    <a:pt x="135802" y="1439501"/>
                  </a:lnTo>
                  <a:lnTo>
                    <a:pt x="253497" y="1448555"/>
                  </a:lnTo>
                  <a:lnTo>
                    <a:pt x="344032" y="1412341"/>
                  </a:lnTo>
                  <a:lnTo>
                    <a:pt x="434566" y="1321806"/>
                  </a:lnTo>
                  <a:lnTo>
                    <a:pt x="407406" y="1032095"/>
                  </a:lnTo>
                  <a:lnTo>
                    <a:pt x="362139" y="860079"/>
                  </a:lnTo>
                  <a:lnTo>
                    <a:pt x="389299" y="624689"/>
                  </a:lnTo>
                  <a:lnTo>
                    <a:pt x="443620" y="497941"/>
                  </a:lnTo>
                  <a:lnTo>
                    <a:pt x="461727" y="325925"/>
                  </a:lnTo>
                  <a:lnTo>
                    <a:pt x="452673" y="208230"/>
                  </a:lnTo>
                  <a:lnTo>
                    <a:pt x="416459"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60"/>
            <p:cNvSpPr/>
            <p:nvPr/>
          </p:nvSpPr>
          <p:spPr>
            <a:xfrm rot="1020000">
              <a:off x="3165582" y="3161899"/>
              <a:ext cx="1415259" cy="2153993"/>
            </a:xfrm>
            <a:custGeom>
              <a:avLst/>
              <a:gdLst>
                <a:gd name="connsiteX0" fmla="*/ 443620 w 1683945"/>
                <a:gd name="connsiteY0" fmla="*/ 0 h 3141553"/>
                <a:gd name="connsiteX1" fmla="*/ 280658 w 1683945"/>
                <a:gd name="connsiteY1" fmla="*/ 135802 h 3141553"/>
                <a:gd name="connsiteX2" fmla="*/ 0 w 1683945"/>
                <a:gd name="connsiteY2" fmla="*/ 126749 h 3141553"/>
                <a:gd name="connsiteX3" fmla="*/ 45268 w 1683945"/>
                <a:gd name="connsiteY3" fmla="*/ 371192 h 3141553"/>
                <a:gd name="connsiteX4" fmla="*/ 72428 w 1683945"/>
                <a:gd name="connsiteY4" fmla="*/ 443620 h 3141553"/>
                <a:gd name="connsiteX5" fmla="*/ 54321 w 1683945"/>
                <a:gd name="connsiteY5" fmla="*/ 534155 h 3141553"/>
                <a:gd name="connsiteX6" fmla="*/ 99589 w 1683945"/>
                <a:gd name="connsiteY6" fmla="*/ 633743 h 3141553"/>
                <a:gd name="connsiteX7" fmla="*/ 36214 w 1683945"/>
                <a:gd name="connsiteY7" fmla="*/ 986828 h 3141553"/>
                <a:gd name="connsiteX8" fmla="*/ 36214 w 1683945"/>
                <a:gd name="connsiteY8" fmla="*/ 1077362 h 3141553"/>
                <a:gd name="connsiteX9" fmla="*/ 190123 w 1683945"/>
                <a:gd name="connsiteY9" fmla="*/ 1321806 h 3141553"/>
                <a:gd name="connsiteX10" fmla="*/ 190123 w 1683945"/>
                <a:gd name="connsiteY10" fmla="*/ 1475715 h 3141553"/>
                <a:gd name="connsiteX11" fmla="*/ 208230 w 1683945"/>
                <a:gd name="connsiteY11" fmla="*/ 1593410 h 3141553"/>
                <a:gd name="connsiteX12" fmla="*/ 516048 w 1683945"/>
                <a:gd name="connsiteY12" fmla="*/ 1982709 h 3141553"/>
                <a:gd name="connsiteX13" fmla="*/ 597529 w 1683945"/>
                <a:gd name="connsiteY13" fmla="*/ 1865014 h 3141553"/>
                <a:gd name="connsiteX14" fmla="*/ 697117 w 1683945"/>
                <a:gd name="connsiteY14" fmla="*/ 1910281 h 3141553"/>
                <a:gd name="connsiteX15" fmla="*/ 606583 w 1683945"/>
                <a:gd name="connsiteY15" fmla="*/ 1946495 h 3141553"/>
                <a:gd name="connsiteX16" fmla="*/ 606583 w 1683945"/>
                <a:gd name="connsiteY16" fmla="*/ 2009869 h 3141553"/>
                <a:gd name="connsiteX17" fmla="*/ 606583 w 1683945"/>
                <a:gd name="connsiteY17" fmla="*/ 2109458 h 3141553"/>
                <a:gd name="connsiteX18" fmla="*/ 606583 w 1683945"/>
                <a:gd name="connsiteY18" fmla="*/ 2236206 h 3141553"/>
                <a:gd name="connsiteX19" fmla="*/ 769545 w 1683945"/>
                <a:gd name="connsiteY19" fmla="*/ 2353901 h 3141553"/>
                <a:gd name="connsiteX20" fmla="*/ 733331 w 1683945"/>
                <a:gd name="connsiteY20" fmla="*/ 2498757 h 3141553"/>
                <a:gd name="connsiteX21" fmla="*/ 1077363 w 1683945"/>
                <a:gd name="connsiteY21" fmla="*/ 2924269 h 3141553"/>
                <a:gd name="connsiteX22" fmla="*/ 1149791 w 1683945"/>
                <a:gd name="connsiteY22" fmla="*/ 2951430 h 3141553"/>
                <a:gd name="connsiteX23" fmla="*/ 1321806 w 1683945"/>
                <a:gd name="connsiteY23" fmla="*/ 3041964 h 3141553"/>
                <a:gd name="connsiteX24" fmla="*/ 1466662 w 1683945"/>
                <a:gd name="connsiteY24" fmla="*/ 3141553 h 3141553"/>
                <a:gd name="connsiteX25" fmla="*/ 1575303 w 1683945"/>
                <a:gd name="connsiteY25" fmla="*/ 3123446 h 3141553"/>
                <a:gd name="connsiteX26" fmla="*/ 1683945 w 1683945"/>
                <a:gd name="connsiteY26" fmla="*/ 3060071 h 3141553"/>
                <a:gd name="connsiteX27" fmla="*/ 1629624 w 1683945"/>
                <a:gd name="connsiteY27" fmla="*/ 2969537 h 3141553"/>
                <a:gd name="connsiteX28" fmla="*/ 1493822 w 1683945"/>
                <a:gd name="connsiteY28" fmla="*/ 2924269 h 3141553"/>
                <a:gd name="connsiteX29" fmla="*/ 1348967 w 1683945"/>
                <a:gd name="connsiteY29" fmla="*/ 2815628 h 3141553"/>
                <a:gd name="connsiteX30" fmla="*/ 1231272 w 1683945"/>
                <a:gd name="connsiteY30" fmla="*/ 2516863 h 3141553"/>
                <a:gd name="connsiteX31" fmla="*/ 986828 w 1683945"/>
                <a:gd name="connsiteY31" fmla="*/ 2227153 h 3141553"/>
                <a:gd name="connsiteX32" fmla="*/ 851026 w 1683945"/>
                <a:gd name="connsiteY32" fmla="*/ 2000816 h 3141553"/>
                <a:gd name="connsiteX33" fmla="*/ 706171 w 1683945"/>
                <a:gd name="connsiteY33" fmla="*/ 1874067 h 3141553"/>
                <a:gd name="connsiteX34" fmla="*/ 733331 w 1683945"/>
                <a:gd name="connsiteY34" fmla="*/ 1611517 h 3141553"/>
                <a:gd name="connsiteX35" fmla="*/ 706171 w 1683945"/>
                <a:gd name="connsiteY35" fmla="*/ 1539089 h 3141553"/>
                <a:gd name="connsiteX36" fmla="*/ 642797 w 1683945"/>
                <a:gd name="connsiteY36" fmla="*/ 1412341 h 3141553"/>
                <a:gd name="connsiteX37" fmla="*/ 597529 w 1683945"/>
                <a:gd name="connsiteY37" fmla="*/ 1131683 h 3141553"/>
                <a:gd name="connsiteX38" fmla="*/ 561315 w 1683945"/>
                <a:gd name="connsiteY38" fmla="*/ 950614 h 3141553"/>
                <a:gd name="connsiteX39" fmla="*/ 470781 w 1683945"/>
                <a:gd name="connsiteY39" fmla="*/ 1032095 h 3141553"/>
                <a:gd name="connsiteX40" fmla="*/ 497941 w 1683945"/>
                <a:gd name="connsiteY40" fmla="*/ 1195058 h 3141553"/>
                <a:gd name="connsiteX41" fmla="*/ 380246 w 1683945"/>
                <a:gd name="connsiteY41" fmla="*/ 1186004 h 3141553"/>
                <a:gd name="connsiteX42" fmla="*/ 280658 w 1683945"/>
                <a:gd name="connsiteY42" fmla="*/ 995881 h 3141553"/>
                <a:gd name="connsiteX43" fmla="*/ 190123 w 1683945"/>
                <a:gd name="connsiteY43" fmla="*/ 796705 h 3141553"/>
                <a:gd name="connsiteX44" fmla="*/ 99589 w 1683945"/>
                <a:gd name="connsiteY44" fmla="*/ 633743 h 3141553"/>
                <a:gd name="connsiteX0" fmla="*/ 280658 w 1683945"/>
                <a:gd name="connsiteY0" fmla="*/ 9053 h 3014804"/>
                <a:gd name="connsiteX1" fmla="*/ 0 w 1683945"/>
                <a:gd name="connsiteY1" fmla="*/ 0 h 3014804"/>
                <a:gd name="connsiteX2" fmla="*/ 45268 w 1683945"/>
                <a:gd name="connsiteY2" fmla="*/ 244443 h 3014804"/>
                <a:gd name="connsiteX3" fmla="*/ 72428 w 1683945"/>
                <a:gd name="connsiteY3" fmla="*/ 316871 h 3014804"/>
                <a:gd name="connsiteX4" fmla="*/ 54321 w 1683945"/>
                <a:gd name="connsiteY4" fmla="*/ 407406 h 3014804"/>
                <a:gd name="connsiteX5" fmla="*/ 99589 w 1683945"/>
                <a:gd name="connsiteY5" fmla="*/ 506994 h 3014804"/>
                <a:gd name="connsiteX6" fmla="*/ 36214 w 1683945"/>
                <a:gd name="connsiteY6" fmla="*/ 860079 h 3014804"/>
                <a:gd name="connsiteX7" fmla="*/ 36214 w 1683945"/>
                <a:gd name="connsiteY7" fmla="*/ 950613 h 3014804"/>
                <a:gd name="connsiteX8" fmla="*/ 190123 w 1683945"/>
                <a:gd name="connsiteY8" fmla="*/ 1195057 h 3014804"/>
                <a:gd name="connsiteX9" fmla="*/ 190123 w 1683945"/>
                <a:gd name="connsiteY9" fmla="*/ 1348966 h 3014804"/>
                <a:gd name="connsiteX10" fmla="*/ 208230 w 1683945"/>
                <a:gd name="connsiteY10" fmla="*/ 1466661 h 3014804"/>
                <a:gd name="connsiteX11" fmla="*/ 516048 w 1683945"/>
                <a:gd name="connsiteY11" fmla="*/ 1855960 h 3014804"/>
                <a:gd name="connsiteX12" fmla="*/ 597529 w 1683945"/>
                <a:gd name="connsiteY12" fmla="*/ 1738265 h 3014804"/>
                <a:gd name="connsiteX13" fmla="*/ 697117 w 1683945"/>
                <a:gd name="connsiteY13" fmla="*/ 1783532 h 3014804"/>
                <a:gd name="connsiteX14" fmla="*/ 606583 w 1683945"/>
                <a:gd name="connsiteY14" fmla="*/ 1819746 h 3014804"/>
                <a:gd name="connsiteX15" fmla="*/ 606583 w 1683945"/>
                <a:gd name="connsiteY15" fmla="*/ 1883120 h 3014804"/>
                <a:gd name="connsiteX16" fmla="*/ 606583 w 1683945"/>
                <a:gd name="connsiteY16" fmla="*/ 1982709 h 3014804"/>
                <a:gd name="connsiteX17" fmla="*/ 606583 w 1683945"/>
                <a:gd name="connsiteY17" fmla="*/ 2109457 h 3014804"/>
                <a:gd name="connsiteX18" fmla="*/ 769545 w 1683945"/>
                <a:gd name="connsiteY18" fmla="*/ 2227152 h 3014804"/>
                <a:gd name="connsiteX19" fmla="*/ 733331 w 1683945"/>
                <a:gd name="connsiteY19" fmla="*/ 2372008 h 3014804"/>
                <a:gd name="connsiteX20" fmla="*/ 1077363 w 1683945"/>
                <a:gd name="connsiteY20" fmla="*/ 2797520 h 3014804"/>
                <a:gd name="connsiteX21" fmla="*/ 1149791 w 1683945"/>
                <a:gd name="connsiteY21" fmla="*/ 2824681 h 3014804"/>
                <a:gd name="connsiteX22" fmla="*/ 1321806 w 1683945"/>
                <a:gd name="connsiteY22" fmla="*/ 2915215 h 3014804"/>
                <a:gd name="connsiteX23" fmla="*/ 1466662 w 1683945"/>
                <a:gd name="connsiteY23" fmla="*/ 3014804 h 3014804"/>
                <a:gd name="connsiteX24" fmla="*/ 1575303 w 1683945"/>
                <a:gd name="connsiteY24" fmla="*/ 2996697 h 3014804"/>
                <a:gd name="connsiteX25" fmla="*/ 1683945 w 1683945"/>
                <a:gd name="connsiteY25" fmla="*/ 2933322 h 3014804"/>
                <a:gd name="connsiteX26" fmla="*/ 1629624 w 1683945"/>
                <a:gd name="connsiteY26" fmla="*/ 2842788 h 3014804"/>
                <a:gd name="connsiteX27" fmla="*/ 1493822 w 1683945"/>
                <a:gd name="connsiteY27" fmla="*/ 2797520 h 3014804"/>
                <a:gd name="connsiteX28" fmla="*/ 1348967 w 1683945"/>
                <a:gd name="connsiteY28" fmla="*/ 2688879 h 3014804"/>
                <a:gd name="connsiteX29" fmla="*/ 1231272 w 1683945"/>
                <a:gd name="connsiteY29" fmla="*/ 2390114 h 3014804"/>
                <a:gd name="connsiteX30" fmla="*/ 986828 w 1683945"/>
                <a:gd name="connsiteY30" fmla="*/ 2100404 h 3014804"/>
                <a:gd name="connsiteX31" fmla="*/ 851026 w 1683945"/>
                <a:gd name="connsiteY31" fmla="*/ 1874067 h 3014804"/>
                <a:gd name="connsiteX32" fmla="*/ 706171 w 1683945"/>
                <a:gd name="connsiteY32" fmla="*/ 1747318 h 3014804"/>
                <a:gd name="connsiteX33" fmla="*/ 733331 w 1683945"/>
                <a:gd name="connsiteY33" fmla="*/ 1484768 h 3014804"/>
                <a:gd name="connsiteX34" fmla="*/ 706171 w 1683945"/>
                <a:gd name="connsiteY34" fmla="*/ 1412340 h 3014804"/>
                <a:gd name="connsiteX35" fmla="*/ 642797 w 1683945"/>
                <a:gd name="connsiteY35" fmla="*/ 1285592 h 3014804"/>
                <a:gd name="connsiteX36" fmla="*/ 597529 w 1683945"/>
                <a:gd name="connsiteY36" fmla="*/ 1004934 h 3014804"/>
                <a:gd name="connsiteX37" fmla="*/ 561315 w 1683945"/>
                <a:gd name="connsiteY37" fmla="*/ 823865 h 3014804"/>
                <a:gd name="connsiteX38" fmla="*/ 470781 w 1683945"/>
                <a:gd name="connsiteY38" fmla="*/ 905346 h 3014804"/>
                <a:gd name="connsiteX39" fmla="*/ 497941 w 1683945"/>
                <a:gd name="connsiteY39" fmla="*/ 1068309 h 3014804"/>
                <a:gd name="connsiteX40" fmla="*/ 380246 w 1683945"/>
                <a:gd name="connsiteY40" fmla="*/ 1059255 h 3014804"/>
                <a:gd name="connsiteX41" fmla="*/ 280658 w 1683945"/>
                <a:gd name="connsiteY41" fmla="*/ 869132 h 3014804"/>
                <a:gd name="connsiteX42" fmla="*/ 190123 w 1683945"/>
                <a:gd name="connsiteY42" fmla="*/ 669956 h 3014804"/>
                <a:gd name="connsiteX43" fmla="*/ 99589 w 1683945"/>
                <a:gd name="connsiteY43" fmla="*/ 506994 h 3014804"/>
                <a:gd name="connsiteX0" fmla="*/ 244444 w 1647731"/>
                <a:gd name="connsiteY0" fmla="*/ 0 h 3005751"/>
                <a:gd name="connsiteX1" fmla="*/ 9054 w 1647731"/>
                <a:gd name="connsiteY1" fmla="*/ 235390 h 3005751"/>
                <a:gd name="connsiteX2" fmla="*/ 36214 w 1647731"/>
                <a:gd name="connsiteY2" fmla="*/ 307818 h 3005751"/>
                <a:gd name="connsiteX3" fmla="*/ 18107 w 1647731"/>
                <a:gd name="connsiteY3" fmla="*/ 398353 h 3005751"/>
                <a:gd name="connsiteX4" fmla="*/ 63375 w 1647731"/>
                <a:gd name="connsiteY4" fmla="*/ 497941 h 3005751"/>
                <a:gd name="connsiteX5" fmla="*/ 0 w 1647731"/>
                <a:gd name="connsiteY5" fmla="*/ 851026 h 3005751"/>
                <a:gd name="connsiteX6" fmla="*/ 0 w 1647731"/>
                <a:gd name="connsiteY6" fmla="*/ 941560 h 3005751"/>
                <a:gd name="connsiteX7" fmla="*/ 153909 w 1647731"/>
                <a:gd name="connsiteY7" fmla="*/ 1186004 h 3005751"/>
                <a:gd name="connsiteX8" fmla="*/ 153909 w 1647731"/>
                <a:gd name="connsiteY8" fmla="*/ 1339913 h 3005751"/>
                <a:gd name="connsiteX9" fmla="*/ 172016 w 1647731"/>
                <a:gd name="connsiteY9" fmla="*/ 1457608 h 3005751"/>
                <a:gd name="connsiteX10" fmla="*/ 479834 w 1647731"/>
                <a:gd name="connsiteY10" fmla="*/ 1846907 h 3005751"/>
                <a:gd name="connsiteX11" fmla="*/ 561315 w 1647731"/>
                <a:gd name="connsiteY11" fmla="*/ 1729212 h 3005751"/>
                <a:gd name="connsiteX12" fmla="*/ 660903 w 1647731"/>
                <a:gd name="connsiteY12" fmla="*/ 1774479 h 3005751"/>
                <a:gd name="connsiteX13" fmla="*/ 570369 w 1647731"/>
                <a:gd name="connsiteY13" fmla="*/ 1810693 h 3005751"/>
                <a:gd name="connsiteX14" fmla="*/ 570369 w 1647731"/>
                <a:gd name="connsiteY14" fmla="*/ 1874067 h 3005751"/>
                <a:gd name="connsiteX15" fmla="*/ 570369 w 1647731"/>
                <a:gd name="connsiteY15" fmla="*/ 1973656 h 3005751"/>
                <a:gd name="connsiteX16" fmla="*/ 570369 w 1647731"/>
                <a:gd name="connsiteY16" fmla="*/ 2100404 h 3005751"/>
                <a:gd name="connsiteX17" fmla="*/ 733331 w 1647731"/>
                <a:gd name="connsiteY17" fmla="*/ 2218099 h 3005751"/>
                <a:gd name="connsiteX18" fmla="*/ 697117 w 1647731"/>
                <a:gd name="connsiteY18" fmla="*/ 2362955 h 3005751"/>
                <a:gd name="connsiteX19" fmla="*/ 1041149 w 1647731"/>
                <a:gd name="connsiteY19" fmla="*/ 2788467 h 3005751"/>
                <a:gd name="connsiteX20" fmla="*/ 1113577 w 1647731"/>
                <a:gd name="connsiteY20" fmla="*/ 2815628 h 3005751"/>
                <a:gd name="connsiteX21" fmla="*/ 1285592 w 1647731"/>
                <a:gd name="connsiteY21" fmla="*/ 2906162 h 3005751"/>
                <a:gd name="connsiteX22" fmla="*/ 1430448 w 1647731"/>
                <a:gd name="connsiteY22" fmla="*/ 3005751 h 3005751"/>
                <a:gd name="connsiteX23" fmla="*/ 1539089 w 1647731"/>
                <a:gd name="connsiteY23" fmla="*/ 2987644 h 3005751"/>
                <a:gd name="connsiteX24" fmla="*/ 1647731 w 1647731"/>
                <a:gd name="connsiteY24" fmla="*/ 2924269 h 3005751"/>
                <a:gd name="connsiteX25" fmla="*/ 1593410 w 1647731"/>
                <a:gd name="connsiteY25" fmla="*/ 2833735 h 3005751"/>
                <a:gd name="connsiteX26" fmla="*/ 1457608 w 1647731"/>
                <a:gd name="connsiteY26" fmla="*/ 2788467 h 3005751"/>
                <a:gd name="connsiteX27" fmla="*/ 1312753 w 1647731"/>
                <a:gd name="connsiteY27" fmla="*/ 2679826 h 3005751"/>
                <a:gd name="connsiteX28" fmla="*/ 1195058 w 1647731"/>
                <a:gd name="connsiteY28" fmla="*/ 2381061 h 3005751"/>
                <a:gd name="connsiteX29" fmla="*/ 950614 w 1647731"/>
                <a:gd name="connsiteY29" fmla="*/ 2091351 h 3005751"/>
                <a:gd name="connsiteX30" fmla="*/ 814812 w 1647731"/>
                <a:gd name="connsiteY30" fmla="*/ 1865014 h 3005751"/>
                <a:gd name="connsiteX31" fmla="*/ 669957 w 1647731"/>
                <a:gd name="connsiteY31" fmla="*/ 1738265 h 3005751"/>
                <a:gd name="connsiteX32" fmla="*/ 697117 w 1647731"/>
                <a:gd name="connsiteY32" fmla="*/ 1475715 h 3005751"/>
                <a:gd name="connsiteX33" fmla="*/ 669957 w 1647731"/>
                <a:gd name="connsiteY33" fmla="*/ 1403287 h 3005751"/>
                <a:gd name="connsiteX34" fmla="*/ 606583 w 1647731"/>
                <a:gd name="connsiteY34" fmla="*/ 1276539 h 3005751"/>
                <a:gd name="connsiteX35" fmla="*/ 561315 w 1647731"/>
                <a:gd name="connsiteY35" fmla="*/ 995881 h 3005751"/>
                <a:gd name="connsiteX36" fmla="*/ 525101 w 1647731"/>
                <a:gd name="connsiteY36" fmla="*/ 814812 h 3005751"/>
                <a:gd name="connsiteX37" fmla="*/ 434567 w 1647731"/>
                <a:gd name="connsiteY37" fmla="*/ 896293 h 3005751"/>
                <a:gd name="connsiteX38" fmla="*/ 461727 w 1647731"/>
                <a:gd name="connsiteY38" fmla="*/ 1059256 h 3005751"/>
                <a:gd name="connsiteX39" fmla="*/ 344032 w 1647731"/>
                <a:gd name="connsiteY39" fmla="*/ 1050202 h 3005751"/>
                <a:gd name="connsiteX40" fmla="*/ 244444 w 1647731"/>
                <a:gd name="connsiteY40" fmla="*/ 860079 h 3005751"/>
                <a:gd name="connsiteX41" fmla="*/ 153909 w 1647731"/>
                <a:gd name="connsiteY41" fmla="*/ 660903 h 3005751"/>
                <a:gd name="connsiteX42" fmla="*/ 63375 w 1647731"/>
                <a:gd name="connsiteY42" fmla="*/ 497941 h 3005751"/>
                <a:gd name="connsiteX0" fmla="*/ 244444 w 1647731"/>
                <a:gd name="connsiteY0" fmla="*/ 0 h 3005751"/>
                <a:gd name="connsiteX1" fmla="*/ 36214 w 1647731"/>
                <a:gd name="connsiteY1" fmla="*/ 307818 h 3005751"/>
                <a:gd name="connsiteX2" fmla="*/ 18107 w 1647731"/>
                <a:gd name="connsiteY2" fmla="*/ 398353 h 3005751"/>
                <a:gd name="connsiteX3" fmla="*/ 63375 w 1647731"/>
                <a:gd name="connsiteY3" fmla="*/ 497941 h 3005751"/>
                <a:gd name="connsiteX4" fmla="*/ 0 w 1647731"/>
                <a:gd name="connsiteY4" fmla="*/ 851026 h 3005751"/>
                <a:gd name="connsiteX5" fmla="*/ 0 w 1647731"/>
                <a:gd name="connsiteY5" fmla="*/ 941560 h 3005751"/>
                <a:gd name="connsiteX6" fmla="*/ 153909 w 1647731"/>
                <a:gd name="connsiteY6" fmla="*/ 1186004 h 3005751"/>
                <a:gd name="connsiteX7" fmla="*/ 153909 w 1647731"/>
                <a:gd name="connsiteY7" fmla="*/ 1339913 h 3005751"/>
                <a:gd name="connsiteX8" fmla="*/ 172016 w 1647731"/>
                <a:gd name="connsiteY8" fmla="*/ 1457608 h 3005751"/>
                <a:gd name="connsiteX9" fmla="*/ 479834 w 1647731"/>
                <a:gd name="connsiteY9" fmla="*/ 1846907 h 3005751"/>
                <a:gd name="connsiteX10" fmla="*/ 561315 w 1647731"/>
                <a:gd name="connsiteY10" fmla="*/ 1729212 h 3005751"/>
                <a:gd name="connsiteX11" fmla="*/ 660903 w 1647731"/>
                <a:gd name="connsiteY11" fmla="*/ 1774479 h 3005751"/>
                <a:gd name="connsiteX12" fmla="*/ 570369 w 1647731"/>
                <a:gd name="connsiteY12" fmla="*/ 1810693 h 3005751"/>
                <a:gd name="connsiteX13" fmla="*/ 570369 w 1647731"/>
                <a:gd name="connsiteY13" fmla="*/ 1874067 h 3005751"/>
                <a:gd name="connsiteX14" fmla="*/ 570369 w 1647731"/>
                <a:gd name="connsiteY14" fmla="*/ 1973656 h 3005751"/>
                <a:gd name="connsiteX15" fmla="*/ 570369 w 1647731"/>
                <a:gd name="connsiteY15" fmla="*/ 2100404 h 3005751"/>
                <a:gd name="connsiteX16" fmla="*/ 733331 w 1647731"/>
                <a:gd name="connsiteY16" fmla="*/ 2218099 h 3005751"/>
                <a:gd name="connsiteX17" fmla="*/ 697117 w 1647731"/>
                <a:gd name="connsiteY17" fmla="*/ 2362955 h 3005751"/>
                <a:gd name="connsiteX18" fmla="*/ 1041149 w 1647731"/>
                <a:gd name="connsiteY18" fmla="*/ 2788467 h 3005751"/>
                <a:gd name="connsiteX19" fmla="*/ 1113577 w 1647731"/>
                <a:gd name="connsiteY19" fmla="*/ 2815628 h 3005751"/>
                <a:gd name="connsiteX20" fmla="*/ 1285592 w 1647731"/>
                <a:gd name="connsiteY20" fmla="*/ 2906162 h 3005751"/>
                <a:gd name="connsiteX21" fmla="*/ 1430448 w 1647731"/>
                <a:gd name="connsiteY21" fmla="*/ 3005751 h 3005751"/>
                <a:gd name="connsiteX22" fmla="*/ 1539089 w 1647731"/>
                <a:gd name="connsiteY22" fmla="*/ 2987644 h 3005751"/>
                <a:gd name="connsiteX23" fmla="*/ 1647731 w 1647731"/>
                <a:gd name="connsiteY23" fmla="*/ 2924269 h 3005751"/>
                <a:gd name="connsiteX24" fmla="*/ 1593410 w 1647731"/>
                <a:gd name="connsiteY24" fmla="*/ 2833735 h 3005751"/>
                <a:gd name="connsiteX25" fmla="*/ 1457608 w 1647731"/>
                <a:gd name="connsiteY25" fmla="*/ 2788467 h 3005751"/>
                <a:gd name="connsiteX26" fmla="*/ 1312753 w 1647731"/>
                <a:gd name="connsiteY26" fmla="*/ 2679826 h 3005751"/>
                <a:gd name="connsiteX27" fmla="*/ 1195058 w 1647731"/>
                <a:gd name="connsiteY27" fmla="*/ 2381061 h 3005751"/>
                <a:gd name="connsiteX28" fmla="*/ 950614 w 1647731"/>
                <a:gd name="connsiteY28" fmla="*/ 2091351 h 3005751"/>
                <a:gd name="connsiteX29" fmla="*/ 814812 w 1647731"/>
                <a:gd name="connsiteY29" fmla="*/ 1865014 h 3005751"/>
                <a:gd name="connsiteX30" fmla="*/ 669957 w 1647731"/>
                <a:gd name="connsiteY30" fmla="*/ 1738265 h 3005751"/>
                <a:gd name="connsiteX31" fmla="*/ 697117 w 1647731"/>
                <a:gd name="connsiteY31" fmla="*/ 1475715 h 3005751"/>
                <a:gd name="connsiteX32" fmla="*/ 669957 w 1647731"/>
                <a:gd name="connsiteY32" fmla="*/ 1403287 h 3005751"/>
                <a:gd name="connsiteX33" fmla="*/ 606583 w 1647731"/>
                <a:gd name="connsiteY33" fmla="*/ 1276539 h 3005751"/>
                <a:gd name="connsiteX34" fmla="*/ 561315 w 1647731"/>
                <a:gd name="connsiteY34" fmla="*/ 995881 h 3005751"/>
                <a:gd name="connsiteX35" fmla="*/ 525101 w 1647731"/>
                <a:gd name="connsiteY35" fmla="*/ 814812 h 3005751"/>
                <a:gd name="connsiteX36" fmla="*/ 434567 w 1647731"/>
                <a:gd name="connsiteY36" fmla="*/ 896293 h 3005751"/>
                <a:gd name="connsiteX37" fmla="*/ 461727 w 1647731"/>
                <a:gd name="connsiteY37" fmla="*/ 1059256 h 3005751"/>
                <a:gd name="connsiteX38" fmla="*/ 344032 w 1647731"/>
                <a:gd name="connsiteY38" fmla="*/ 1050202 h 3005751"/>
                <a:gd name="connsiteX39" fmla="*/ 244444 w 1647731"/>
                <a:gd name="connsiteY39" fmla="*/ 860079 h 3005751"/>
                <a:gd name="connsiteX40" fmla="*/ 153909 w 1647731"/>
                <a:gd name="connsiteY40" fmla="*/ 660903 h 3005751"/>
                <a:gd name="connsiteX41" fmla="*/ 63375 w 1647731"/>
                <a:gd name="connsiteY41" fmla="*/ 497941 h 3005751"/>
                <a:gd name="connsiteX0" fmla="*/ 244444 w 1647731"/>
                <a:gd name="connsiteY0" fmla="*/ 0 h 3005751"/>
                <a:gd name="connsiteX1" fmla="*/ 18107 w 1647731"/>
                <a:gd name="connsiteY1" fmla="*/ 398353 h 3005751"/>
                <a:gd name="connsiteX2" fmla="*/ 63375 w 1647731"/>
                <a:gd name="connsiteY2" fmla="*/ 497941 h 3005751"/>
                <a:gd name="connsiteX3" fmla="*/ 0 w 1647731"/>
                <a:gd name="connsiteY3" fmla="*/ 851026 h 3005751"/>
                <a:gd name="connsiteX4" fmla="*/ 0 w 1647731"/>
                <a:gd name="connsiteY4" fmla="*/ 941560 h 3005751"/>
                <a:gd name="connsiteX5" fmla="*/ 153909 w 1647731"/>
                <a:gd name="connsiteY5" fmla="*/ 1186004 h 3005751"/>
                <a:gd name="connsiteX6" fmla="*/ 153909 w 1647731"/>
                <a:gd name="connsiteY6" fmla="*/ 1339913 h 3005751"/>
                <a:gd name="connsiteX7" fmla="*/ 172016 w 1647731"/>
                <a:gd name="connsiteY7" fmla="*/ 1457608 h 3005751"/>
                <a:gd name="connsiteX8" fmla="*/ 479834 w 1647731"/>
                <a:gd name="connsiteY8" fmla="*/ 1846907 h 3005751"/>
                <a:gd name="connsiteX9" fmla="*/ 561315 w 1647731"/>
                <a:gd name="connsiteY9" fmla="*/ 1729212 h 3005751"/>
                <a:gd name="connsiteX10" fmla="*/ 660903 w 1647731"/>
                <a:gd name="connsiteY10" fmla="*/ 1774479 h 3005751"/>
                <a:gd name="connsiteX11" fmla="*/ 570369 w 1647731"/>
                <a:gd name="connsiteY11" fmla="*/ 1810693 h 3005751"/>
                <a:gd name="connsiteX12" fmla="*/ 570369 w 1647731"/>
                <a:gd name="connsiteY12" fmla="*/ 1874067 h 3005751"/>
                <a:gd name="connsiteX13" fmla="*/ 570369 w 1647731"/>
                <a:gd name="connsiteY13" fmla="*/ 1973656 h 3005751"/>
                <a:gd name="connsiteX14" fmla="*/ 570369 w 1647731"/>
                <a:gd name="connsiteY14" fmla="*/ 2100404 h 3005751"/>
                <a:gd name="connsiteX15" fmla="*/ 733331 w 1647731"/>
                <a:gd name="connsiteY15" fmla="*/ 2218099 h 3005751"/>
                <a:gd name="connsiteX16" fmla="*/ 697117 w 1647731"/>
                <a:gd name="connsiteY16" fmla="*/ 2362955 h 3005751"/>
                <a:gd name="connsiteX17" fmla="*/ 1041149 w 1647731"/>
                <a:gd name="connsiteY17" fmla="*/ 2788467 h 3005751"/>
                <a:gd name="connsiteX18" fmla="*/ 1113577 w 1647731"/>
                <a:gd name="connsiteY18" fmla="*/ 2815628 h 3005751"/>
                <a:gd name="connsiteX19" fmla="*/ 1285592 w 1647731"/>
                <a:gd name="connsiteY19" fmla="*/ 2906162 h 3005751"/>
                <a:gd name="connsiteX20" fmla="*/ 1430448 w 1647731"/>
                <a:gd name="connsiteY20" fmla="*/ 3005751 h 3005751"/>
                <a:gd name="connsiteX21" fmla="*/ 1539089 w 1647731"/>
                <a:gd name="connsiteY21" fmla="*/ 2987644 h 3005751"/>
                <a:gd name="connsiteX22" fmla="*/ 1647731 w 1647731"/>
                <a:gd name="connsiteY22" fmla="*/ 2924269 h 3005751"/>
                <a:gd name="connsiteX23" fmla="*/ 1593410 w 1647731"/>
                <a:gd name="connsiteY23" fmla="*/ 2833735 h 3005751"/>
                <a:gd name="connsiteX24" fmla="*/ 1457608 w 1647731"/>
                <a:gd name="connsiteY24" fmla="*/ 2788467 h 3005751"/>
                <a:gd name="connsiteX25" fmla="*/ 1312753 w 1647731"/>
                <a:gd name="connsiteY25" fmla="*/ 2679826 h 3005751"/>
                <a:gd name="connsiteX26" fmla="*/ 1195058 w 1647731"/>
                <a:gd name="connsiteY26" fmla="*/ 2381061 h 3005751"/>
                <a:gd name="connsiteX27" fmla="*/ 950614 w 1647731"/>
                <a:gd name="connsiteY27" fmla="*/ 2091351 h 3005751"/>
                <a:gd name="connsiteX28" fmla="*/ 814812 w 1647731"/>
                <a:gd name="connsiteY28" fmla="*/ 1865014 h 3005751"/>
                <a:gd name="connsiteX29" fmla="*/ 669957 w 1647731"/>
                <a:gd name="connsiteY29" fmla="*/ 1738265 h 3005751"/>
                <a:gd name="connsiteX30" fmla="*/ 697117 w 1647731"/>
                <a:gd name="connsiteY30" fmla="*/ 1475715 h 3005751"/>
                <a:gd name="connsiteX31" fmla="*/ 669957 w 1647731"/>
                <a:gd name="connsiteY31" fmla="*/ 1403287 h 3005751"/>
                <a:gd name="connsiteX32" fmla="*/ 606583 w 1647731"/>
                <a:gd name="connsiteY32" fmla="*/ 1276539 h 3005751"/>
                <a:gd name="connsiteX33" fmla="*/ 561315 w 1647731"/>
                <a:gd name="connsiteY33" fmla="*/ 995881 h 3005751"/>
                <a:gd name="connsiteX34" fmla="*/ 525101 w 1647731"/>
                <a:gd name="connsiteY34" fmla="*/ 814812 h 3005751"/>
                <a:gd name="connsiteX35" fmla="*/ 434567 w 1647731"/>
                <a:gd name="connsiteY35" fmla="*/ 896293 h 3005751"/>
                <a:gd name="connsiteX36" fmla="*/ 461727 w 1647731"/>
                <a:gd name="connsiteY36" fmla="*/ 1059256 h 3005751"/>
                <a:gd name="connsiteX37" fmla="*/ 344032 w 1647731"/>
                <a:gd name="connsiteY37" fmla="*/ 1050202 h 3005751"/>
                <a:gd name="connsiteX38" fmla="*/ 244444 w 1647731"/>
                <a:gd name="connsiteY38" fmla="*/ 860079 h 3005751"/>
                <a:gd name="connsiteX39" fmla="*/ 153909 w 1647731"/>
                <a:gd name="connsiteY39" fmla="*/ 660903 h 3005751"/>
                <a:gd name="connsiteX40" fmla="*/ 63375 w 1647731"/>
                <a:gd name="connsiteY40" fmla="*/ 497941 h 3005751"/>
                <a:gd name="connsiteX0" fmla="*/ 244444 w 1647731"/>
                <a:gd name="connsiteY0" fmla="*/ 0 h 3005751"/>
                <a:gd name="connsiteX1" fmla="*/ 63375 w 1647731"/>
                <a:gd name="connsiteY1" fmla="*/ 497941 h 3005751"/>
                <a:gd name="connsiteX2" fmla="*/ 0 w 1647731"/>
                <a:gd name="connsiteY2" fmla="*/ 851026 h 3005751"/>
                <a:gd name="connsiteX3" fmla="*/ 0 w 1647731"/>
                <a:gd name="connsiteY3" fmla="*/ 941560 h 3005751"/>
                <a:gd name="connsiteX4" fmla="*/ 153909 w 1647731"/>
                <a:gd name="connsiteY4" fmla="*/ 1186004 h 3005751"/>
                <a:gd name="connsiteX5" fmla="*/ 153909 w 1647731"/>
                <a:gd name="connsiteY5" fmla="*/ 1339913 h 3005751"/>
                <a:gd name="connsiteX6" fmla="*/ 172016 w 1647731"/>
                <a:gd name="connsiteY6" fmla="*/ 1457608 h 3005751"/>
                <a:gd name="connsiteX7" fmla="*/ 479834 w 1647731"/>
                <a:gd name="connsiteY7" fmla="*/ 1846907 h 3005751"/>
                <a:gd name="connsiteX8" fmla="*/ 561315 w 1647731"/>
                <a:gd name="connsiteY8" fmla="*/ 1729212 h 3005751"/>
                <a:gd name="connsiteX9" fmla="*/ 660903 w 1647731"/>
                <a:gd name="connsiteY9" fmla="*/ 1774479 h 3005751"/>
                <a:gd name="connsiteX10" fmla="*/ 570369 w 1647731"/>
                <a:gd name="connsiteY10" fmla="*/ 1810693 h 3005751"/>
                <a:gd name="connsiteX11" fmla="*/ 570369 w 1647731"/>
                <a:gd name="connsiteY11" fmla="*/ 1874067 h 3005751"/>
                <a:gd name="connsiteX12" fmla="*/ 570369 w 1647731"/>
                <a:gd name="connsiteY12" fmla="*/ 1973656 h 3005751"/>
                <a:gd name="connsiteX13" fmla="*/ 570369 w 1647731"/>
                <a:gd name="connsiteY13" fmla="*/ 2100404 h 3005751"/>
                <a:gd name="connsiteX14" fmla="*/ 733331 w 1647731"/>
                <a:gd name="connsiteY14" fmla="*/ 2218099 h 3005751"/>
                <a:gd name="connsiteX15" fmla="*/ 697117 w 1647731"/>
                <a:gd name="connsiteY15" fmla="*/ 2362955 h 3005751"/>
                <a:gd name="connsiteX16" fmla="*/ 1041149 w 1647731"/>
                <a:gd name="connsiteY16" fmla="*/ 2788467 h 3005751"/>
                <a:gd name="connsiteX17" fmla="*/ 1113577 w 1647731"/>
                <a:gd name="connsiteY17" fmla="*/ 2815628 h 3005751"/>
                <a:gd name="connsiteX18" fmla="*/ 1285592 w 1647731"/>
                <a:gd name="connsiteY18" fmla="*/ 2906162 h 3005751"/>
                <a:gd name="connsiteX19" fmla="*/ 1430448 w 1647731"/>
                <a:gd name="connsiteY19" fmla="*/ 3005751 h 3005751"/>
                <a:gd name="connsiteX20" fmla="*/ 1539089 w 1647731"/>
                <a:gd name="connsiteY20" fmla="*/ 2987644 h 3005751"/>
                <a:gd name="connsiteX21" fmla="*/ 1647731 w 1647731"/>
                <a:gd name="connsiteY21" fmla="*/ 2924269 h 3005751"/>
                <a:gd name="connsiteX22" fmla="*/ 1593410 w 1647731"/>
                <a:gd name="connsiteY22" fmla="*/ 2833735 h 3005751"/>
                <a:gd name="connsiteX23" fmla="*/ 1457608 w 1647731"/>
                <a:gd name="connsiteY23" fmla="*/ 2788467 h 3005751"/>
                <a:gd name="connsiteX24" fmla="*/ 1312753 w 1647731"/>
                <a:gd name="connsiteY24" fmla="*/ 2679826 h 3005751"/>
                <a:gd name="connsiteX25" fmla="*/ 1195058 w 1647731"/>
                <a:gd name="connsiteY25" fmla="*/ 2381061 h 3005751"/>
                <a:gd name="connsiteX26" fmla="*/ 950614 w 1647731"/>
                <a:gd name="connsiteY26" fmla="*/ 2091351 h 3005751"/>
                <a:gd name="connsiteX27" fmla="*/ 814812 w 1647731"/>
                <a:gd name="connsiteY27" fmla="*/ 1865014 h 3005751"/>
                <a:gd name="connsiteX28" fmla="*/ 669957 w 1647731"/>
                <a:gd name="connsiteY28" fmla="*/ 1738265 h 3005751"/>
                <a:gd name="connsiteX29" fmla="*/ 697117 w 1647731"/>
                <a:gd name="connsiteY29" fmla="*/ 1475715 h 3005751"/>
                <a:gd name="connsiteX30" fmla="*/ 669957 w 1647731"/>
                <a:gd name="connsiteY30" fmla="*/ 1403287 h 3005751"/>
                <a:gd name="connsiteX31" fmla="*/ 606583 w 1647731"/>
                <a:gd name="connsiteY31" fmla="*/ 1276539 h 3005751"/>
                <a:gd name="connsiteX32" fmla="*/ 561315 w 1647731"/>
                <a:gd name="connsiteY32" fmla="*/ 995881 h 3005751"/>
                <a:gd name="connsiteX33" fmla="*/ 525101 w 1647731"/>
                <a:gd name="connsiteY33" fmla="*/ 814812 h 3005751"/>
                <a:gd name="connsiteX34" fmla="*/ 434567 w 1647731"/>
                <a:gd name="connsiteY34" fmla="*/ 896293 h 3005751"/>
                <a:gd name="connsiteX35" fmla="*/ 461727 w 1647731"/>
                <a:gd name="connsiteY35" fmla="*/ 1059256 h 3005751"/>
                <a:gd name="connsiteX36" fmla="*/ 344032 w 1647731"/>
                <a:gd name="connsiteY36" fmla="*/ 1050202 h 3005751"/>
                <a:gd name="connsiteX37" fmla="*/ 244444 w 1647731"/>
                <a:gd name="connsiteY37" fmla="*/ 860079 h 3005751"/>
                <a:gd name="connsiteX38" fmla="*/ 153909 w 1647731"/>
                <a:gd name="connsiteY38" fmla="*/ 660903 h 3005751"/>
                <a:gd name="connsiteX39" fmla="*/ 63375 w 1647731"/>
                <a:gd name="connsiteY39" fmla="*/ 497941 h 3005751"/>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39" fmla="*/ 63375 w 1647731"/>
                <a:gd name="connsiteY39" fmla="*/ 0 h 2507810"/>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0" fmla="*/ 175034 w 1647731"/>
                <a:gd name="connsiteY0" fmla="*/ 181067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47731" h="2507810">
                  <a:moveTo>
                    <a:pt x="175034" y="181067"/>
                  </a:moveTo>
                  <a:lnTo>
                    <a:pt x="63375" y="0"/>
                  </a:lnTo>
                  <a:lnTo>
                    <a:pt x="0" y="353085"/>
                  </a:lnTo>
                  <a:lnTo>
                    <a:pt x="0" y="443619"/>
                  </a:lnTo>
                  <a:lnTo>
                    <a:pt x="153909" y="688063"/>
                  </a:lnTo>
                  <a:lnTo>
                    <a:pt x="153909" y="841972"/>
                  </a:lnTo>
                  <a:lnTo>
                    <a:pt x="172016" y="959667"/>
                  </a:lnTo>
                  <a:lnTo>
                    <a:pt x="479834" y="1348966"/>
                  </a:lnTo>
                  <a:lnTo>
                    <a:pt x="561315" y="1231271"/>
                  </a:lnTo>
                  <a:lnTo>
                    <a:pt x="660903" y="1276538"/>
                  </a:lnTo>
                  <a:lnTo>
                    <a:pt x="570369" y="1312752"/>
                  </a:lnTo>
                  <a:lnTo>
                    <a:pt x="570369" y="1376126"/>
                  </a:lnTo>
                  <a:lnTo>
                    <a:pt x="570369" y="1475715"/>
                  </a:lnTo>
                  <a:lnTo>
                    <a:pt x="570369" y="1602463"/>
                  </a:lnTo>
                  <a:lnTo>
                    <a:pt x="733331" y="1720158"/>
                  </a:lnTo>
                  <a:lnTo>
                    <a:pt x="697117" y="1865014"/>
                  </a:lnTo>
                  <a:lnTo>
                    <a:pt x="1041149" y="2290526"/>
                  </a:lnTo>
                  <a:lnTo>
                    <a:pt x="1113577" y="2317687"/>
                  </a:lnTo>
                  <a:lnTo>
                    <a:pt x="1285592" y="2408221"/>
                  </a:lnTo>
                  <a:lnTo>
                    <a:pt x="1430448" y="2507810"/>
                  </a:lnTo>
                  <a:lnTo>
                    <a:pt x="1539089" y="2489703"/>
                  </a:lnTo>
                  <a:lnTo>
                    <a:pt x="1647731" y="2426328"/>
                  </a:lnTo>
                  <a:lnTo>
                    <a:pt x="1593410" y="2335794"/>
                  </a:lnTo>
                  <a:lnTo>
                    <a:pt x="1457608" y="2290526"/>
                  </a:lnTo>
                  <a:lnTo>
                    <a:pt x="1312753" y="2181885"/>
                  </a:lnTo>
                  <a:lnTo>
                    <a:pt x="1195058" y="1883120"/>
                  </a:lnTo>
                  <a:lnTo>
                    <a:pt x="950614" y="1593410"/>
                  </a:lnTo>
                  <a:lnTo>
                    <a:pt x="814812" y="1367073"/>
                  </a:lnTo>
                  <a:lnTo>
                    <a:pt x="669957" y="1240324"/>
                  </a:lnTo>
                  <a:lnTo>
                    <a:pt x="697117" y="977774"/>
                  </a:lnTo>
                  <a:lnTo>
                    <a:pt x="669957" y="905346"/>
                  </a:lnTo>
                  <a:lnTo>
                    <a:pt x="606583" y="778598"/>
                  </a:lnTo>
                  <a:lnTo>
                    <a:pt x="561315" y="497940"/>
                  </a:lnTo>
                  <a:lnTo>
                    <a:pt x="525101" y="316871"/>
                  </a:lnTo>
                  <a:lnTo>
                    <a:pt x="434567" y="398352"/>
                  </a:lnTo>
                  <a:lnTo>
                    <a:pt x="461727" y="561315"/>
                  </a:lnTo>
                  <a:lnTo>
                    <a:pt x="344032" y="552261"/>
                  </a:lnTo>
                  <a:lnTo>
                    <a:pt x="244444" y="362138"/>
                  </a:lnTo>
                  <a:lnTo>
                    <a:pt x="153909" y="162962"/>
                  </a:lnTo>
                </a:path>
              </a:pathLst>
            </a:custGeom>
            <a:grp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Freeform 61"/>
            <p:cNvSpPr/>
            <p:nvPr/>
          </p:nvSpPr>
          <p:spPr>
            <a:xfrm rot="1020000">
              <a:off x="3455292" y="2538838"/>
              <a:ext cx="653196" cy="1018675"/>
            </a:xfrm>
            <a:custGeom>
              <a:avLst/>
              <a:gdLst>
                <a:gd name="connsiteX0" fmla="*/ 461727 w 760491"/>
                <a:gd name="connsiteY0" fmla="*/ 0 h 1186004"/>
                <a:gd name="connsiteX1" fmla="*/ 344032 w 760491"/>
                <a:gd name="connsiteY1" fmla="*/ 126749 h 1186004"/>
                <a:gd name="connsiteX2" fmla="*/ 199176 w 760491"/>
                <a:gd name="connsiteY2" fmla="*/ 108642 h 1186004"/>
                <a:gd name="connsiteX3" fmla="*/ 0 w 760491"/>
                <a:gd name="connsiteY3" fmla="*/ 135802 h 1186004"/>
                <a:gd name="connsiteX4" fmla="*/ 90535 w 760491"/>
                <a:gd name="connsiteY4" fmla="*/ 425513 h 1186004"/>
                <a:gd name="connsiteX5" fmla="*/ 117695 w 760491"/>
                <a:gd name="connsiteY5" fmla="*/ 669957 h 1186004"/>
                <a:gd name="connsiteX6" fmla="*/ 262551 w 760491"/>
                <a:gd name="connsiteY6" fmla="*/ 814812 h 1186004"/>
                <a:gd name="connsiteX7" fmla="*/ 398353 w 760491"/>
                <a:gd name="connsiteY7" fmla="*/ 1186004 h 1186004"/>
                <a:gd name="connsiteX8" fmla="*/ 516048 w 760491"/>
                <a:gd name="connsiteY8" fmla="*/ 1186004 h 1186004"/>
                <a:gd name="connsiteX9" fmla="*/ 497941 w 760491"/>
                <a:gd name="connsiteY9" fmla="*/ 1023042 h 1186004"/>
                <a:gd name="connsiteX10" fmla="*/ 570368 w 760491"/>
                <a:gd name="connsiteY10" fmla="*/ 950614 h 1186004"/>
                <a:gd name="connsiteX11" fmla="*/ 724277 w 760491"/>
                <a:gd name="connsiteY11" fmla="*/ 932507 h 1186004"/>
                <a:gd name="connsiteX12" fmla="*/ 760491 w 760491"/>
                <a:gd name="connsiteY12" fmla="*/ 841972 h 1186004"/>
                <a:gd name="connsiteX13" fmla="*/ 760491 w 760491"/>
                <a:gd name="connsiteY13" fmla="*/ 841972 h 1186004"/>
                <a:gd name="connsiteX14" fmla="*/ 606582 w 760491"/>
                <a:gd name="connsiteY14" fmla="*/ 697117 h 1186004"/>
                <a:gd name="connsiteX15" fmla="*/ 579422 w 760491"/>
                <a:gd name="connsiteY15" fmla="*/ 525101 h 1186004"/>
                <a:gd name="connsiteX16" fmla="*/ 561315 w 760491"/>
                <a:gd name="connsiteY16" fmla="*/ 407406 h 1186004"/>
                <a:gd name="connsiteX17" fmla="*/ 488887 w 760491"/>
                <a:gd name="connsiteY17" fmla="*/ 353085 h 1186004"/>
                <a:gd name="connsiteX18" fmla="*/ 506994 w 760491"/>
                <a:gd name="connsiteY18" fmla="*/ 181069 h 1186004"/>
                <a:gd name="connsiteX19" fmla="*/ 516048 w 760491"/>
                <a:gd name="connsiteY19" fmla="*/ 108642 h 1186004"/>
                <a:gd name="connsiteX20" fmla="*/ 461727 w 760491"/>
                <a:gd name="connsiteY20" fmla="*/ 0 h 11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491" h="1186004">
                  <a:moveTo>
                    <a:pt x="461727" y="0"/>
                  </a:moveTo>
                  <a:lnTo>
                    <a:pt x="344032" y="126749"/>
                  </a:lnTo>
                  <a:lnTo>
                    <a:pt x="199176" y="108642"/>
                  </a:lnTo>
                  <a:lnTo>
                    <a:pt x="0" y="135802"/>
                  </a:lnTo>
                  <a:lnTo>
                    <a:pt x="90535" y="425513"/>
                  </a:lnTo>
                  <a:lnTo>
                    <a:pt x="117695" y="669957"/>
                  </a:lnTo>
                  <a:lnTo>
                    <a:pt x="262551" y="814812"/>
                  </a:lnTo>
                  <a:lnTo>
                    <a:pt x="398353" y="1186004"/>
                  </a:lnTo>
                  <a:lnTo>
                    <a:pt x="516048" y="1186004"/>
                  </a:lnTo>
                  <a:lnTo>
                    <a:pt x="497941" y="1023042"/>
                  </a:lnTo>
                  <a:lnTo>
                    <a:pt x="570368" y="950614"/>
                  </a:lnTo>
                  <a:lnTo>
                    <a:pt x="724277" y="932507"/>
                  </a:lnTo>
                  <a:lnTo>
                    <a:pt x="760491" y="841972"/>
                  </a:lnTo>
                  <a:lnTo>
                    <a:pt x="760491" y="841972"/>
                  </a:lnTo>
                  <a:lnTo>
                    <a:pt x="606582" y="697117"/>
                  </a:lnTo>
                  <a:lnTo>
                    <a:pt x="579422" y="525101"/>
                  </a:lnTo>
                  <a:lnTo>
                    <a:pt x="561315" y="407406"/>
                  </a:lnTo>
                  <a:lnTo>
                    <a:pt x="488887" y="353085"/>
                  </a:lnTo>
                  <a:lnTo>
                    <a:pt x="506994" y="181069"/>
                  </a:lnTo>
                  <a:lnTo>
                    <a:pt x="516048" y="108642"/>
                  </a:lnTo>
                  <a:lnTo>
                    <a:pt x="461727"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020000">
              <a:off x="3689103" y="5340433"/>
              <a:ext cx="1259736" cy="785391"/>
            </a:xfrm>
            <a:custGeom>
              <a:avLst/>
              <a:gdLst>
                <a:gd name="connsiteX0" fmla="*/ 0 w 1466661"/>
                <a:gd name="connsiteY0" fmla="*/ 0 h 914400"/>
                <a:gd name="connsiteX1" fmla="*/ 0 w 1466661"/>
                <a:gd name="connsiteY1" fmla="*/ 235390 h 914400"/>
                <a:gd name="connsiteX2" fmla="*/ 316871 w 1466661"/>
                <a:gd name="connsiteY2" fmla="*/ 244444 h 914400"/>
                <a:gd name="connsiteX3" fmla="*/ 425513 w 1466661"/>
                <a:gd name="connsiteY3" fmla="*/ 389299 h 914400"/>
                <a:gd name="connsiteX4" fmla="*/ 624689 w 1466661"/>
                <a:gd name="connsiteY4" fmla="*/ 371192 h 914400"/>
                <a:gd name="connsiteX5" fmla="*/ 715223 w 1466661"/>
                <a:gd name="connsiteY5" fmla="*/ 479834 h 914400"/>
                <a:gd name="connsiteX6" fmla="*/ 751437 w 1466661"/>
                <a:gd name="connsiteY6" fmla="*/ 461727 h 914400"/>
                <a:gd name="connsiteX7" fmla="*/ 995881 w 1466661"/>
                <a:gd name="connsiteY7" fmla="*/ 669957 h 914400"/>
                <a:gd name="connsiteX8" fmla="*/ 1095469 w 1466661"/>
                <a:gd name="connsiteY8" fmla="*/ 914400 h 914400"/>
                <a:gd name="connsiteX9" fmla="*/ 1385180 w 1466661"/>
                <a:gd name="connsiteY9" fmla="*/ 860080 h 914400"/>
                <a:gd name="connsiteX10" fmla="*/ 1466661 w 1466661"/>
                <a:gd name="connsiteY10" fmla="*/ 841973 h 914400"/>
                <a:gd name="connsiteX11" fmla="*/ 1312752 w 1466661"/>
                <a:gd name="connsiteY11" fmla="*/ 706171 h 914400"/>
                <a:gd name="connsiteX12" fmla="*/ 1412340 w 1466661"/>
                <a:gd name="connsiteY12" fmla="*/ 660903 h 914400"/>
                <a:gd name="connsiteX13" fmla="*/ 1412340 w 1466661"/>
                <a:gd name="connsiteY13" fmla="*/ 561315 h 914400"/>
                <a:gd name="connsiteX14" fmla="*/ 1249378 w 1466661"/>
                <a:gd name="connsiteY14" fmla="*/ 416460 h 914400"/>
                <a:gd name="connsiteX15" fmla="*/ 1249378 w 1466661"/>
                <a:gd name="connsiteY15" fmla="*/ 416460 h 914400"/>
                <a:gd name="connsiteX16" fmla="*/ 1285592 w 1466661"/>
                <a:gd name="connsiteY16" fmla="*/ 344032 h 914400"/>
                <a:gd name="connsiteX17" fmla="*/ 1394233 w 1466661"/>
                <a:gd name="connsiteY17" fmla="*/ 307818 h 914400"/>
                <a:gd name="connsiteX18" fmla="*/ 1249378 w 1466661"/>
                <a:gd name="connsiteY18" fmla="*/ 271604 h 914400"/>
                <a:gd name="connsiteX19" fmla="*/ 1059255 w 1466661"/>
                <a:gd name="connsiteY19" fmla="*/ 244444 h 914400"/>
                <a:gd name="connsiteX20" fmla="*/ 914400 w 1466661"/>
                <a:gd name="connsiteY20" fmla="*/ 244444 h 914400"/>
                <a:gd name="connsiteX21" fmla="*/ 697116 w 1466661"/>
                <a:gd name="connsiteY21" fmla="*/ 172016 h 914400"/>
                <a:gd name="connsiteX22" fmla="*/ 552261 w 1466661"/>
                <a:gd name="connsiteY22" fmla="*/ 126749 h 914400"/>
                <a:gd name="connsiteX23" fmla="*/ 434566 w 1466661"/>
                <a:gd name="connsiteY23" fmla="*/ 199177 h 914400"/>
                <a:gd name="connsiteX24" fmla="*/ 353085 w 1466661"/>
                <a:gd name="connsiteY24" fmla="*/ 190123 h 914400"/>
                <a:gd name="connsiteX25" fmla="*/ 135802 w 1466661"/>
                <a:gd name="connsiteY25" fmla="*/ 72428 h 914400"/>
                <a:gd name="connsiteX26" fmla="*/ 0 w 1466661"/>
                <a:gd name="connsiteY2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661" h="914400">
                  <a:moveTo>
                    <a:pt x="0" y="0"/>
                  </a:moveTo>
                  <a:lnTo>
                    <a:pt x="0" y="235390"/>
                  </a:lnTo>
                  <a:lnTo>
                    <a:pt x="316871" y="244444"/>
                  </a:lnTo>
                  <a:lnTo>
                    <a:pt x="425513" y="389299"/>
                  </a:lnTo>
                  <a:lnTo>
                    <a:pt x="624689" y="371192"/>
                  </a:lnTo>
                  <a:lnTo>
                    <a:pt x="715223" y="479834"/>
                  </a:lnTo>
                  <a:lnTo>
                    <a:pt x="751437" y="461727"/>
                  </a:lnTo>
                  <a:lnTo>
                    <a:pt x="995881" y="669957"/>
                  </a:lnTo>
                  <a:lnTo>
                    <a:pt x="1095469" y="914400"/>
                  </a:lnTo>
                  <a:lnTo>
                    <a:pt x="1385180" y="860080"/>
                  </a:lnTo>
                  <a:lnTo>
                    <a:pt x="1466661" y="841973"/>
                  </a:lnTo>
                  <a:lnTo>
                    <a:pt x="1312752" y="706171"/>
                  </a:lnTo>
                  <a:lnTo>
                    <a:pt x="1412340" y="660903"/>
                  </a:lnTo>
                  <a:lnTo>
                    <a:pt x="1412340" y="561315"/>
                  </a:lnTo>
                  <a:lnTo>
                    <a:pt x="1249378" y="416460"/>
                  </a:lnTo>
                  <a:lnTo>
                    <a:pt x="1249378" y="416460"/>
                  </a:lnTo>
                  <a:lnTo>
                    <a:pt x="1285592" y="344032"/>
                  </a:lnTo>
                  <a:lnTo>
                    <a:pt x="1394233" y="307818"/>
                  </a:lnTo>
                  <a:lnTo>
                    <a:pt x="1249378" y="271604"/>
                  </a:lnTo>
                  <a:lnTo>
                    <a:pt x="1059255" y="244444"/>
                  </a:lnTo>
                  <a:lnTo>
                    <a:pt x="914400" y="244444"/>
                  </a:lnTo>
                  <a:lnTo>
                    <a:pt x="697116" y="172016"/>
                  </a:lnTo>
                  <a:lnTo>
                    <a:pt x="552261" y="126749"/>
                  </a:lnTo>
                  <a:lnTo>
                    <a:pt x="434566" y="199177"/>
                  </a:lnTo>
                  <a:lnTo>
                    <a:pt x="353085" y="190123"/>
                  </a:lnTo>
                  <a:lnTo>
                    <a:pt x="135802" y="72428"/>
                  </a:lnTo>
                  <a:lnTo>
                    <a:pt x="0"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reeform 63"/>
            <p:cNvSpPr/>
            <p:nvPr/>
          </p:nvSpPr>
          <p:spPr>
            <a:xfrm rot="1020000">
              <a:off x="3585084" y="3510344"/>
              <a:ext cx="995346" cy="1788514"/>
            </a:xfrm>
            <a:custGeom>
              <a:avLst/>
              <a:gdLst>
                <a:gd name="connsiteX0" fmla="*/ 117695 w 1158843"/>
                <a:gd name="connsiteY0" fmla="*/ 0 h 2082297"/>
                <a:gd name="connsiteX1" fmla="*/ 0 w 1158843"/>
                <a:gd name="connsiteY1" fmla="*/ 0 h 2082297"/>
                <a:gd name="connsiteX2" fmla="*/ 81481 w 1158843"/>
                <a:gd name="connsiteY2" fmla="*/ 461727 h 2082297"/>
                <a:gd name="connsiteX3" fmla="*/ 153909 w 1158843"/>
                <a:gd name="connsiteY3" fmla="*/ 633743 h 2082297"/>
                <a:gd name="connsiteX4" fmla="*/ 126748 w 1158843"/>
                <a:gd name="connsiteY4" fmla="*/ 932507 h 2082297"/>
                <a:gd name="connsiteX5" fmla="*/ 298764 w 1158843"/>
                <a:gd name="connsiteY5" fmla="*/ 1041149 h 2082297"/>
                <a:gd name="connsiteX6" fmla="*/ 452673 w 1158843"/>
                <a:gd name="connsiteY6" fmla="*/ 1339913 h 2082297"/>
                <a:gd name="connsiteX7" fmla="*/ 679010 w 1158843"/>
                <a:gd name="connsiteY7" fmla="*/ 1575303 h 2082297"/>
                <a:gd name="connsiteX8" fmla="*/ 796705 w 1158843"/>
                <a:gd name="connsiteY8" fmla="*/ 1865014 h 2082297"/>
                <a:gd name="connsiteX9" fmla="*/ 1059255 w 1158843"/>
                <a:gd name="connsiteY9" fmla="*/ 2009870 h 2082297"/>
                <a:gd name="connsiteX10" fmla="*/ 1122629 w 1158843"/>
                <a:gd name="connsiteY10" fmla="*/ 2082297 h 2082297"/>
                <a:gd name="connsiteX11" fmla="*/ 1158843 w 1158843"/>
                <a:gd name="connsiteY11" fmla="*/ 2009870 h 2082297"/>
                <a:gd name="connsiteX12" fmla="*/ 1131683 w 1158843"/>
                <a:gd name="connsiteY12" fmla="*/ 1855961 h 2082297"/>
                <a:gd name="connsiteX13" fmla="*/ 1032095 w 1158843"/>
                <a:gd name="connsiteY13" fmla="*/ 1747319 h 2082297"/>
                <a:gd name="connsiteX14" fmla="*/ 1068309 w 1158843"/>
                <a:gd name="connsiteY14" fmla="*/ 1620571 h 2082297"/>
                <a:gd name="connsiteX15" fmla="*/ 986828 w 1158843"/>
                <a:gd name="connsiteY15" fmla="*/ 1457608 h 2082297"/>
                <a:gd name="connsiteX16" fmla="*/ 760491 w 1158843"/>
                <a:gd name="connsiteY16" fmla="*/ 1258432 h 2082297"/>
                <a:gd name="connsiteX17" fmla="*/ 669956 w 1158843"/>
                <a:gd name="connsiteY17" fmla="*/ 1077363 h 2082297"/>
                <a:gd name="connsiteX18" fmla="*/ 479833 w 1158843"/>
                <a:gd name="connsiteY18" fmla="*/ 968721 h 2082297"/>
                <a:gd name="connsiteX19" fmla="*/ 371192 w 1158843"/>
                <a:gd name="connsiteY19" fmla="*/ 651850 h 2082297"/>
                <a:gd name="connsiteX20" fmla="*/ 353085 w 1158843"/>
                <a:gd name="connsiteY20" fmla="*/ 452674 h 2082297"/>
                <a:gd name="connsiteX21" fmla="*/ 199176 w 1158843"/>
                <a:gd name="connsiteY21" fmla="*/ 289711 h 2082297"/>
                <a:gd name="connsiteX22" fmla="*/ 126748 w 1158843"/>
                <a:gd name="connsiteY22" fmla="*/ 63375 h 2082297"/>
                <a:gd name="connsiteX23" fmla="*/ 117695 w 1158843"/>
                <a:gd name="connsiteY23" fmla="*/ 0 h 20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58843" h="2082297">
                  <a:moveTo>
                    <a:pt x="117695" y="0"/>
                  </a:moveTo>
                  <a:lnTo>
                    <a:pt x="0" y="0"/>
                  </a:lnTo>
                  <a:lnTo>
                    <a:pt x="81481" y="461727"/>
                  </a:lnTo>
                  <a:lnTo>
                    <a:pt x="153909" y="633743"/>
                  </a:lnTo>
                  <a:lnTo>
                    <a:pt x="126748" y="932507"/>
                  </a:lnTo>
                  <a:lnTo>
                    <a:pt x="298764" y="1041149"/>
                  </a:lnTo>
                  <a:lnTo>
                    <a:pt x="452673" y="1339913"/>
                  </a:lnTo>
                  <a:lnTo>
                    <a:pt x="679010" y="1575303"/>
                  </a:lnTo>
                  <a:lnTo>
                    <a:pt x="796705" y="1865014"/>
                  </a:lnTo>
                  <a:lnTo>
                    <a:pt x="1059255" y="2009870"/>
                  </a:lnTo>
                  <a:lnTo>
                    <a:pt x="1122629" y="2082297"/>
                  </a:lnTo>
                  <a:lnTo>
                    <a:pt x="1158843" y="2009870"/>
                  </a:lnTo>
                  <a:lnTo>
                    <a:pt x="1131683" y="1855961"/>
                  </a:lnTo>
                  <a:lnTo>
                    <a:pt x="1032095" y="1747319"/>
                  </a:lnTo>
                  <a:lnTo>
                    <a:pt x="1068309" y="1620571"/>
                  </a:lnTo>
                  <a:lnTo>
                    <a:pt x="986828" y="1457608"/>
                  </a:lnTo>
                  <a:lnTo>
                    <a:pt x="760491" y="1258432"/>
                  </a:lnTo>
                  <a:lnTo>
                    <a:pt x="669956" y="1077363"/>
                  </a:lnTo>
                  <a:lnTo>
                    <a:pt x="479833" y="968721"/>
                  </a:lnTo>
                  <a:lnTo>
                    <a:pt x="371192" y="651850"/>
                  </a:lnTo>
                  <a:lnTo>
                    <a:pt x="353085" y="452674"/>
                  </a:lnTo>
                  <a:lnTo>
                    <a:pt x="199176" y="289711"/>
                  </a:lnTo>
                  <a:lnTo>
                    <a:pt x="126748" y="63375"/>
                  </a:lnTo>
                  <a:lnTo>
                    <a:pt x="117695"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64"/>
            <p:cNvSpPr/>
            <p:nvPr/>
          </p:nvSpPr>
          <p:spPr>
            <a:xfrm rot="1020000">
              <a:off x="4218159" y="864335"/>
              <a:ext cx="328433" cy="1550262"/>
            </a:xfrm>
            <a:custGeom>
              <a:avLst/>
              <a:gdLst>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72428 w 307818"/>
                <a:gd name="connsiteY7" fmla="*/ 606582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14335 w 307818"/>
                <a:gd name="connsiteY7" fmla="*/ 306309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242935 w 369683"/>
                <a:gd name="connsiteY0" fmla="*/ 0 h 1204111"/>
                <a:gd name="connsiteX1" fmla="*/ 125240 w 369683"/>
                <a:gd name="connsiteY1" fmla="*/ 0 h 1204111"/>
                <a:gd name="connsiteX2" fmla="*/ 125240 w 369683"/>
                <a:gd name="connsiteY2" fmla="*/ 72428 h 1204111"/>
                <a:gd name="connsiteX3" fmla="*/ 170507 w 369683"/>
                <a:gd name="connsiteY3" fmla="*/ 208230 h 1204111"/>
                <a:gd name="connsiteX4" fmla="*/ 206721 w 369683"/>
                <a:gd name="connsiteY4" fmla="*/ 316871 h 1204111"/>
                <a:gd name="connsiteX5" fmla="*/ 251988 w 369683"/>
                <a:gd name="connsiteY5" fmla="*/ 389299 h 1204111"/>
                <a:gd name="connsiteX6" fmla="*/ 224828 w 369683"/>
                <a:gd name="connsiteY6" fmla="*/ 588475 h 1204111"/>
                <a:gd name="connsiteX7" fmla="*/ 76200 w 369683"/>
                <a:gd name="connsiteY7" fmla="*/ 306309 h 1204111"/>
                <a:gd name="connsiteX8" fmla="*/ 0 w 369683"/>
                <a:gd name="connsiteY8" fmla="*/ 534909 h 1204111"/>
                <a:gd name="connsiteX9" fmla="*/ 61865 w 369683"/>
                <a:gd name="connsiteY9" fmla="*/ 697117 h 1204111"/>
                <a:gd name="connsiteX10" fmla="*/ 61865 w 369683"/>
                <a:gd name="connsiteY10" fmla="*/ 796705 h 1204111"/>
                <a:gd name="connsiteX11" fmla="*/ 89026 w 369683"/>
                <a:gd name="connsiteY11" fmla="*/ 932507 h 1204111"/>
                <a:gd name="connsiteX12" fmla="*/ 98079 w 369683"/>
                <a:gd name="connsiteY12" fmla="*/ 1186004 h 1204111"/>
                <a:gd name="connsiteX13" fmla="*/ 233881 w 369683"/>
                <a:gd name="connsiteY13" fmla="*/ 1204111 h 1204111"/>
                <a:gd name="connsiteX14" fmla="*/ 233881 w 369683"/>
                <a:gd name="connsiteY14" fmla="*/ 1104523 h 1204111"/>
                <a:gd name="connsiteX15" fmla="*/ 197667 w 369683"/>
                <a:gd name="connsiteY15" fmla="*/ 941560 h 1204111"/>
                <a:gd name="connsiteX16" fmla="*/ 143347 w 369683"/>
                <a:gd name="connsiteY16" fmla="*/ 805759 h 1204111"/>
                <a:gd name="connsiteX17" fmla="*/ 288202 w 369683"/>
                <a:gd name="connsiteY17" fmla="*/ 787652 h 1204111"/>
                <a:gd name="connsiteX18" fmla="*/ 342523 w 369683"/>
                <a:gd name="connsiteY18" fmla="*/ 688063 h 1204111"/>
                <a:gd name="connsiteX19" fmla="*/ 369683 w 369683"/>
                <a:gd name="connsiteY19" fmla="*/ 534155 h 1204111"/>
                <a:gd name="connsiteX20" fmla="*/ 369683 w 369683"/>
                <a:gd name="connsiteY20" fmla="*/ 398353 h 1204111"/>
                <a:gd name="connsiteX21" fmla="*/ 369683 w 369683"/>
                <a:gd name="connsiteY21" fmla="*/ 398353 h 1204111"/>
                <a:gd name="connsiteX22" fmla="*/ 288202 w 369683"/>
                <a:gd name="connsiteY22" fmla="*/ 226337 h 1204111"/>
                <a:gd name="connsiteX23" fmla="*/ 288202 w 369683"/>
                <a:gd name="connsiteY23" fmla="*/ 144856 h 1204111"/>
                <a:gd name="connsiteX24" fmla="*/ 251988 w 369683"/>
                <a:gd name="connsiteY24" fmla="*/ 90535 h 1204111"/>
                <a:gd name="connsiteX25" fmla="*/ 242935 w 369683"/>
                <a:gd name="connsiteY25" fmla="*/ 0 h 1204111"/>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320691"/>
                <a:gd name="connsiteX1" fmla="*/ 125240 w 369683"/>
                <a:gd name="connsiteY1" fmla="*/ 0 h 1320691"/>
                <a:gd name="connsiteX2" fmla="*/ 125240 w 369683"/>
                <a:gd name="connsiteY2" fmla="*/ 72428 h 1320691"/>
                <a:gd name="connsiteX3" fmla="*/ 170507 w 369683"/>
                <a:gd name="connsiteY3" fmla="*/ 208230 h 1320691"/>
                <a:gd name="connsiteX4" fmla="*/ 206721 w 369683"/>
                <a:gd name="connsiteY4" fmla="*/ 316871 h 1320691"/>
                <a:gd name="connsiteX5" fmla="*/ 251988 w 369683"/>
                <a:gd name="connsiteY5" fmla="*/ 389299 h 1320691"/>
                <a:gd name="connsiteX6" fmla="*/ 224828 w 369683"/>
                <a:gd name="connsiteY6" fmla="*/ 588475 h 1320691"/>
                <a:gd name="connsiteX7" fmla="*/ 76200 w 369683"/>
                <a:gd name="connsiteY7" fmla="*/ 306309 h 1320691"/>
                <a:gd name="connsiteX8" fmla="*/ 0 w 369683"/>
                <a:gd name="connsiteY8" fmla="*/ 534909 h 1320691"/>
                <a:gd name="connsiteX9" fmla="*/ 61865 w 369683"/>
                <a:gd name="connsiteY9" fmla="*/ 697117 h 1320691"/>
                <a:gd name="connsiteX10" fmla="*/ 61865 w 369683"/>
                <a:gd name="connsiteY10" fmla="*/ 796705 h 1320691"/>
                <a:gd name="connsiteX11" fmla="*/ 89026 w 369683"/>
                <a:gd name="connsiteY11" fmla="*/ 932507 h 1320691"/>
                <a:gd name="connsiteX12" fmla="*/ 98079 w 369683"/>
                <a:gd name="connsiteY12" fmla="*/ 1186004 h 1320691"/>
                <a:gd name="connsiteX13" fmla="*/ 160352 w 369683"/>
                <a:gd name="connsiteY13" fmla="*/ 1247213 h 1320691"/>
                <a:gd name="connsiteX14" fmla="*/ 228601 w 369683"/>
                <a:gd name="connsiteY14" fmla="*/ 1296909 h 1320691"/>
                <a:gd name="connsiteX15" fmla="*/ 233881 w 369683"/>
                <a:gd name="connsiteY15" fmla="*/ 1104523 h 1320691"/>
                <a:gd name="connsiteX16" fmla="*/ 197667 w 369683"/>
                <a:gd name="connsiteY16" fmla="*/ 941560 h 1320691"/>
                <a:gd name="connsiteX17" fmla="*/ 143347 w 369683"/>
                <a:gd name="connsiteY17" fmla="*/ 805759 h 1320691"/>
                <a:gd name="connsiteX18" fmla="*/ 288202 w 369683"/>
                <a:gd name="connsiteY18" fmla="*/ 787652 h 1320691"/>
                <a:gd name="connsiteX19" fmla="*/ 342523 w 369683"/>
                <a:gd name="connsiteY19" fmla="*/ 688063 h 1320691"/>
                <a:gd name="connsiteX20" fmla="*/ 369683 w 369683"/>
                <a:gd name="connsiteY20" fmla="*/ 534155 h 1320691"/>
                <a:gd name="connsiteX21" fmla="*/ 369683 w 369683"/>
                <a:gd name="connsiteY21" fmla="*/ 398353 h 1320691"/>
                <a:gd name="connsiteX22" fmla="*/ 369683 w 369683"/>
                <a:gd name="connsiteY22" fmla="*/ 398353 h 1320691"/>
                <a:gd name="connsiteX23" fmla="*/ 288202 w 369683"/>
                <a:gd name="connsiteY23" fmla="*/ 226337 h 1320691"/>
                <a:gd name="connsiteX24" fmla="*/ 288202 w 369683"/>
                <a:gd name="connsiteY24" fmla="*/ 144856 h 1320691"/>
                <a:gd name="connsiteX25" fmla="*/ 251988 w 369683"/>
                <a:gd name="connsiteY25" fmla="*/ 90535 h 1320691"/>
                <a:gd name="connsiteX26" fmla="*/ 242935 w 369683"/>
                <a:gd name="connsiteY26" fmla="*/ 0 h 1320691"/>
                <a:gd name="connsiteX0" fmla="*/ 242935 w 369683"/>
                <a:gd name="connsiteY0" fmla="*/ 0 h 1467793"/>
                <a:gd name="connsiteX1" fmla="*/ 125240 w 369683"/>
                <a:gd name="connsiteY1" fmla="*/ 0 h 1467793"/>
                <a:gd name="connsiteX2" fmla="*/ 125240 w 369683"/>
                <a:gd name="connsiteY2" fmla="*/ 72428 h 1467793"/>
                <a:gd name="connsiteX3" fmla="*/ 170507 w 369683"/>
                <a:gd name="connsiteY3" fmla="*/ 208230 h 1467793"/>
                <a:gd name="connsiteX4" fmla="*/ 206721 w 369683"/>
                <a:gd name="connsiteY4" fmla="*/ 316871 h 1467793"/>
                <a:gd name="connsiteX5" fmla="*/ 251988 w 369683"/>
                <a:gd name="connsiteY5" fmla="*/ 389299 h 1467793"/>
                <a:gd name="connsiteX6" fmla="*/ 224828 w 369683"/>
                <a:gd name="connsiteY6" fmla="*/ 588475 h 1467793"/>
                <a:gd name="connsiteX7" fmla="*/ 76200 w 369683"/>
                <a:gd name="connsiteY7" fmla="*/ 306309 h 1467793"/>
                <a:gd name="connsiteX8" fmla="*/ 0 w 369683"/>
                <a:gd name="connsiteY8" fmla="*/ 534909 h 1467793"/>
                <a:gd name="connsiteX9" fmla="*/ 61865 w 369683"/>
                <a:gd name="connsiteY9" fmla="*/ 697117 h 1467793"/>
                <a:gd name="connsiteX10" fmla="*/ 61865 w 369683"/>
                <a:gd name="connsiteY10" fmla="*/ 796705 h 1467793"/>
                <a:gd name="connsiteX11" fmla="*/ 89026 w 369683"/>
                <a:gd name="connsiteY11" fmla="*/ 932507 h 1467793"/>
                <a:gd name="connsiteX12" fmla="*/ 98079 w 369683"/>
                <a:gd name="connsiteY12" fmla="*/ 1186004 h 1467793"/>
                <a:gd name="connsiteX13" fmla="*/ 152401 w 369683"/>
                <a:gd name="connsiteY13" fmla="*/ 1449309 h 1467793"/>
                <a:gd name="connsiteX14" fmla="*/ 228601 w 369683"/>
                <a:gd name="connsiteY14" fmla="*/ 1296909 h 1467793"/>
                <a:gd name="connsiteX15" fmla="*/ 233881 w 369683"/>
                <a:gd name="connsiteY15" fmla="*/ 1104523 h 1467793"/>
                <a:gd name="connsiteX16" fmla="*/ 197667 w 369683"/>
                <a:gd name="connsiteY16" fmla="*/ 941560 h 1467793"/>
                <a:gd name="connsiteX17" fmla="*/ 143347 w 369683"/>
                <a:gd name="connsiteY17" fmla="*/ 805759 h 1467793"/>
                <a:gd name="connsiteX18" fmla="*/ 288202 w 369683"/>
                <a:gd name="connsiteY18" fmla="*/ 787652 h 1467793"/>
                <a:gd name="connsiteX19" fmla="*/ 342523 w 369683"/>
                <a:gd name="connsiteY19" fmla="*/ 688063 h 1467793"/>
                <a:gd name="connsiteX20" fmla="*/ 369683 w 369683"/>
                <a:gd name="connsiteY20" fmla="*/ 534155 h 1467793"/>
                <a:gd name="connsiteX21" fmla="*/ 369683 w 369683"/>
                <a:gd name="connsiteY21" fmla="*/ 398353 h 1467793"/>
                <a:gd name="connsiteX22" fmla="*/ 369683 w 369683"/>
                <a:gd name="connsiteY22" fmla="*/ 398353 h 1467793"/>
                <a:gd name="connsiteX23" fmla="*/ 288202 w 369683"/>
                <a:gd name="connsiteY23" fmla="*/ 226337 h 1467793"/>
                <a:gd name="connsiteX24" fmla="*/ 288202 w 369683"/>
                <a:gd name="connsiteY24" fmla="*/ 144856 h 1467793"/>
                <a:gd name="connsiteX25" fmla="*/ 251988 w 369683"/>
                <a:gd name="connsiteY25" fmla="*/ 90535 h 1467793"/>
                <a:gd name="connsiteX26" fmla="*/ 242935 w 369683"/>
                <a:gd name="connsiteY26" fmla="*/ 0 h 1467793"/>
                <a:gd name="connsiteX0" fmla="*/ 242935 w 369683"/>
                <a:gd name="connsiteY0" fmla="*/ 0 h 1459579"/>
                <a:gd name="connsiteX1" fmla="*/ 125240 w 369683"/>
                <a:gd name="connsiteY1" fmla="*/ 0 h 1459579"/>
                <a:gd name="connsiteX2" fmla="*/ 125240 w 369683"/>
                <a:gd name="connsiteY2" fmla="*/ 72428 h 1459579"/>
                <a:gd name="connsiteX3" fmla="*/ 170507 w 369683"/>
                <a:gd name="connsiteY3" fmla="*/ 208230 h 1459579"/>
                <a:gd name="connsiteX4" fmla="*/ 206721 w 369683"/>
                <a:gd name="connsiteY4" fmla="*/ 316871 h 1459579"/>
                <a:gd name="connsiteX5" fmla="*/ 251988 w 369683"/>
                <a:gd name="connsiteY5" fmla="*/ 389299 h 1459579"/>
                <a:gd name="connsiteX6" fmla="*/ 224828 w 369683"/>
                <a:gd name="connsiteY6" fmla="*/ 588475 h 1459579"/>
                <a:gd name="connsiteX7" fmla="*/ 76200 w 369683"/>
                <a:gd name="connsiteY7" fmla="*/ 306309 h 1459579"/>
                <a:gd name="connsiteX8" fmla="*/ 0 w 369683"/>
                <a:gd name="connsiteY8" fmla="*/ 534909 h 1459579"/>
                <a:gd name="connsiteX9" fmla="*/ 61865 w 369683"/>
                <a:gd name="connsiteY9" fmla="*/ 697117 h 1459579"/>
                <a:gd name="connsiteX10" fmla="*/ 61865 w 369683"/>
                <a:gd name="connsiteY10" fmla="*/ 796705 h 1459579"/>
                <a:gd name="connsiteX11" fmla="*/ 89026 w 369683"/>
                <a:gd name="connsiteY11" fmla="*/ 932507 h 1459579"/>
                <a:gd name="connsiteX12" fmla="*/ 98079 w 369683"/>
                <a:gd name="connsiteY12" fmla="*/ 1186004 h 1459579"/>
                <a:gd name="connsiteX13" fmla="*/ 128547 w 369683"/>
                <a:gd name="connsiteY13" fmla="*/ 1358532 h 1459579"/>
                <a:gd name="connsiteX14" fmla="*/ 152401 w 369683"/>
                <a:gd name="connsiteY14" fmla="*/ 1449309 h 1459579"/>
                <a:gd name="connsiteX15" fmla="*/ 228601 w 369683"/>
                <a:gd name="connsiteY15" fmla="*/ 1296909 h 1459579"/>
                <a:gd name="connsiteX16" fmla="*/ 233881 w 369683"/>
                <a:gd name="connsiteY16" fmla="*/ 1104523 h 1459579"/>
                <a:gd name="connsiteX17" fmla="*/ 197667 w 369683"/>
                <a:gd name="connsiteY17" fmla="*/ 941560 h 1459579"/>
                <a:gd name="connsiteX18" fmla="*/ 143347 w 369683"/>
                <a:gd name="connsiteY18" fmla="*/ 805759 h 1459579"/>
                <a:gd name="connsiteX19" fmla="*/ 288202 w 369683"/>
                <a:gd name="connsiteY19" fmla="*/ 787652 h 1459579"/>
                <a:gd name="connsiteX20" fmla="*/ 342523 w 369683"/>
                <a:gd name="connsiteY20" fmla="*/ 688063 h 1459579"/>
                <a:gd name="connsiteX21" fmla="*/ 369683 w 369683"/>
                <a:gd name="connsiteY21" fmla="*/ 534155 h 1459579"/>
                <a:gd name="connsiteX22" fmla="*/ 369683 w 369683"/>
                <a:gd name="connsiteY22" fmla="*/ 398353 h 1459579"/>
                <a:gd name="connsiteX23" fmla="*/ 369683 w 369683"/>
                <a:gd name="connsiteY23" fmla="*/ 398353 h 1459579"/>
                <a:gd name="connsiteX24" fmla="*/ 288202 w 369683"/>
                <a:gd name="connsiteY24" fmla="*/ 226337 h 1459579"/>
                <a:gd name="connsiteX25" fmla="*/ 288202 w 369683"/>
                <a:gd name="connsiteY25" fmla="*/ 144856 h 1459579"/>
                <a:gd name="connsiteX26" fmla="*/ 251988 w 369683"/>
                <a:gd name="connsiteY26" fmla="*/ 90535 h 1459579"/>
                <a:gd name="connsiteX27" fmla="*/ 242935 w 369683"/>
                <a:gd name="connsiteY27" fmla="*/ 0 h 1459579"/>
                <a:gd name="connsiteX0" fmla="*/ 242935 w 369683"/>
                <a:gd name="connsiteY0" fmla="*/ 0 h 1721793"/>
                <a:gd name="connsiteX1" fmla="*/ 125240 w 369683"/>
                <a:gd name="connsiteY1" fmla="*/ 0 h 1721793"/>
                <a:gd name="connsiteX2" fmla="*/ 125240 w 369683"/>
                <a:gd name="connsiteY2" fmla="*/ 72428 h 1721793"/>
                <a:gd name="connsiteX3" fmla="*/ 170507 w 369683"/>
                <a:gd name="connsiteY3" fmla="*/ 208230 h 1721793"/>
                <a:gd name="connsiteX4" fmla="*/ 206721 w 369683"/>
                <a:gd name="connsiteY4" fmla="*/ 316871 h 1721793"/>
                <a:gd name="connsiteX5" fmla="*/ 251988 w 369683"/>
                <a:gd name="connsiteY5" fmla="*/ 389299 h 1721793"/>
                <a:gd name="connsiteX6" fmla="*/ 224828 w 369683"/>
                <a:gd name="connsiteY6" fmla="*/ 588475 h 1721793"/>
                <a:gd name="connsiteX7" fmla="*/ 76200 w 369683"/>
                <a:gd name="connsiteY7" fmla="*/ 306309 h 1721793"/>
                <a:gd name="connsiteX8" fmla="*/ 0 w 369683"/>
                <a:gd name="connsiteY8" fmla="*/ 534909 h 1721793"/>
                <a:gd name="connsiteX9" fmla="*/ 61865 w 369683"/>
                <a:gd name="connsiteY9" fmla="*/ 697117 h 1721793"/>
                <a:gd name="connsiteX10" fmla="*/ 61865 w 369683"/>
                <a:gd name="connsiteY10" fmla="*/ 796705 h 1721793"/>
                <a:gd name="connsiteX11" fmla="*/ 89026 w 369683"/>
                <a:gd name="connsiteY11" fmla="*/ 932507 h 1721793"/>
                <a:gd name="connsiteX12" fmla="*/ 98079 w 369683"/>
                <a:gd name="connsiteY12" fmla="*/ 1186004 h 1721793"/>
                <a:gd name="connsiteX13" fmla="*/ 76201 w 369683"/>
                <a:gd name="connsiteY13" fmla="*/ 1677909 h 1721793"/>
                <a:gd name="connsiteX14" fmla="*/ 152401 w 369683"/>
                <a:gd name="connsiteY14" fmla="*/ 1449309 h 1721793"/>
                <a:gd name="connsiteX15" fmla="*/ 228601 w 369683"/>
                <a:gd name="connsiteY15" fmla="*/ 1296909 h 1721793"/>
                <a:gd name="connsiteX16" fmla="*/ 233881 w 369683"/>
                <a:gd name="connsiteY16" fmla="*/ 1104523 h 1721793"/>
                <a:gd name="connsiteX17" fmla="*/ 197667 w 369683"/>
                <a:gd name="connsiteY17" fmla="*/ 941560 h 1721793"/>
                <a:gd name="connsiteX18" fmla="*/ 143347 w 369683"/>
                <a:gd name="connsiteY18" fmla="*/ 805759 h 1721793"/>
                <a:gd name="connsiteX19" fmla="*/ 288202 w 369683"/>
                <a:gd name="connsiteY19" fmla="*/ 787652 h 1721793"/>
                <a:gd name="connsiteX20" fmla="*/ 342523 w 369683"/>
                <a:gd name="connsiteY20" fmla="*/ 688063 h 1721793"/>
                <a:gd name="connsiteX21" fmla="*/ 369683 w 369683"/>
                <a:gd name="connsiteY21" fmla="*/ 534155 h 1721793"/>
                <a:gd name="connsiteX22" fmla="*/ 369683 w 369683"/>
                <a:gd name="connsiteY22" fmla="*/ 398353 h 1721793"/>
                <a:gd name="connsiteX23" fmla="*/ 369683 w 369683"/>
                <a:gd name="connsiteY23" fmla="*/ 398353 h 1721793"/>
                <a:gd name="connsiteX24" fmla="*/ 288202 w 369683"/>
                <a:gd name="connsiteY24" fmla="*/ 226337 h 1721793"/>
                <a:gd name="connsiteX25" fmla="*/ 288202 w 369683"/>
                <a:gd name="connsiteY25" fmla="*/ 144856 h 1721793"/>
                <a:gd name="connsiteX26" fmla="*/ 251988 w 369683"/>
                <a:gd name="connsiteY26" fmla="*/ 90535 h 1721793"/>
                <a:gd name="connsiteX27" fmla="*/ 242935 w 369683"/>
                <a:gd name="connsiteY27" fmla="*/ 0 h 1721793"/>
                <a:gd name="connsiteX0" fmla="*/ 242935 w 369683"/>
                <a:gd name="connsiteY0" fmla="*/ 0 h 1686633"/>
                <a:gd name="connsiteX1" fmla="*/ 125240 w 369683"/>
                <a:gd name="connsiteY1" fmla="*/ 0 h 1686633"/>
                <a:gd name="connsiteX2" fmla="*/ 125240 w 369683"/>
                <a:gd name="connsiteY2" fmla="*/ 72428 h 1686633"/>
                <a:gd name="connsiteX3" fmla="*/ 170507 w 369683"/>
                <a:gd name="connsiteY3" fmla="*/ 208230 h 1686633"/>
                <a:gd name="connsiteX4" fmla="*/ 206721 w 369683"/>
                <a:gd name="connsiteY4" fmla="*/ 316871 h 1686633"/>
                <a:gd name="connsiteX5" fmla="*/ 251988 w 369683"/>
                <a:gd name="connsiteY5" fmla="*/ 389299 h 1686633"/>
                <a:gd name="connsiteX6" fmla="*/ 224828 w 369683"/>
                <a:gd name="connsiteY6" fmla="*/ 588475 h 1686633"/>
                <a:gd name="connsiteX7" fmla="*/ 76200 w 369683"/>
                <a:gd name="connsiteY7" fmla="*/ 306309 h 1686633"/>
                <a:gd name="connsiteX8" fmla="*/ 0 w 369683"/>
                <a:gd name="connsiteY8" fmla="*/ 534909 h 1686633"/>
                <a:gd name="connsiteX9" fmla="*/ 61865 w 369683"/>
                <a:gd name="connsiteY9" fmla="*/ 697117 h 1686633"/>
                <a:gd name="connsiteX10" fmla="*/ 61865 w 369683"/>
                <a:gd name="connsiteY10" fmla="*/ 796705 h 1686633"/>
                <a:gd name="connsiteX11" fmla="*/ 89026 w 369683"/>
                <a:gd name="connsiteY11" fmla="*/ 932507 h 1686633"/>
                <a:gd name="connsiteX12" fmla="*/ 98079 w 369683"/>
                <a:gd name="connsiteY12" fmla="*/ 1186004 h 1686633"/>
                <a:gd name="connsiteX13" fmla="*/ 84815 w 369683"/>
                <a:gd name="connsiteY13" fmla="*/ 1501655 h 1686633"/>
                <a:gd name="connsiteX14" fmla="*/ 76201 w 369683"/>
                <a:gd name="connsiteY14" fmla="*/ 1677909 h 1686633"/>
                <a:gd name="connsiteX15" fmla="*/ 152401 w 369683"/>
                <a:gd name="connsiteY15" fmla="*/ 1449309 h 1686633"/>
                <a:gd name="connsiteX16" fmla="*/ 228601 w 369683"/>
                <a:gd name="connsiteY16" fmla="*/ 1296909 h 1686633"/>
                <a:gd name="connsiteX17" fmla="*/ 233881 w 369683"/>
                <a:gd name="connsiteY17" fmla="*/ 1104523 h 1686633"/>
                <a:gd name="connsiteX18" fmla="*/ 197667 w 369683"/>
                <a:gd name="connsiteY18" fmla="*/ 941560 h 1686633"/>
                <a:gd name="connsiteX19" fmla="*/ 143347 w 369683"/>
                <a:gd name="connsiteY19" fmla="*/ 805759 h 1686633"/>
                <a:gd name="connsiteX20" fmla="*/ 288202 w 369683"/>
                <a:gd name="connsiteY20" fmla="*/ 787652 h 1686633"/>
                <a:gd name="connsiteX21" fmla="*/ 342523 w 369683"/>
                <a:gd name="connsiteY21" fmla="*/ 688063 h 1686633"/>
                <a:gd name="connsiteX22" fmla="*/ 369683 w 369683"/>
                <a:gd name="connsiteY22" fmla="*/ 534155 h 1686633"/>
                <a:gd name="connsiteX23" fmla="*/ 369683 w 369683"/>
                <a:gd name="connsiteY23" fmla="*/ 398353 h 1686633"/>
                <a:gd name="connsiteX24" fmla="*/ 369683 w 369683"/>
                <a:gd name="connsiteY24" fmla="*/ 398353 h 1686633"/>
                <a:gd name="connsiteX25" fmla="*/ 288202 w 369683"/>
                <a:gd name="connsiteY25" fmla="*/ 226337 h 1686633"/>
                <a:gd name="connsiteX26" fmla="*/ 288202 w 369683"/>
                <a:gd name="connsiteY26" fmla="*/ 144856 h 1686633"/>
                <a:gd name="connsiteX27" fmla="*/ 251988 w 369683"/>
                <a:gd name="connsiteY27" fmla="*/ 90535 h 1686633"/>
                <a:gd name="connsiteX28" fmla="*/ 242935 w 369683"/>
                <a:gd name="connsiteY28" fmla="*/ 0 h 1686633"/>
                <a:gd name="connsiteX0" fmla="*/ 242935 w 369683"/>
                <a:gd name="connsiteY0" fmla="*/ 0 h 1836093"/>
                <a:gd name="connsiteX1" fmla="*/ 125240 w 369683"/>
                <a:gd name="connsiteY1" fmla="*/ 0 h 1836093"/>
                <a:gd name="connsiteX2" fmla="*/ 125240 w 369683"/>
                <a:gd name="connsiteY2" fmla="*/ 72428 h 1836093"/>
                <a:gd name="connsiteX3" fmla="*/ 170507 w 369683"/>
                <a:gd name="connsiteY3" fmla="*/ 208230 h 1836093"/>
                <a:gd name="connsiteX4" fmla="*/ 206721 w 369683"/>
                <a:gd name="connsiteY4" fmla="*/ 316871 h 1836093"/>
                <a:gd name="connsiteX5" fmla="*/ 251988 w 369683"/>
                <a:gd name="connsiteY5" fmla="*/ 389299 h 1836093"/>
                <a:gd name="connsiteX6" fmla="*/ 224828 w 369683"/>
                <a:gd name="connsiteY6" fmla="*/ 588475 h 1836093"/>
                <a:gd name="connsiteX7" fmla="*/ 76200 w 369683"/>
                <a:gd name="connsiteY7" fmla="*/ 306309 h 1836093"/>
                <a:gd name="connsiteX8" fmla="*/ 0 w 369683"/>
                <a:gd name="connsiteY8" fmla="*/ 534909 h 1836093"/>
                <a:gd name="connsiteX9" fmla="*/ 61865 w 369683"/>
                <a:gd name="connsiteY9" fmla="*/ 697117 h 1836093"/>
                <a:gd name="connsiteX10" fmla="*/ 61865 w 369683"/>
                <a:gd name="connsiteY10" fmla="*/ 796705 h 1836093"/>
                <a:gd name="connsiteX11" fmla="*/ 89026 w 369683"/>
                <a:gd name="connsiteY11" fmla="*/ 932507 h 1836093"/>
                <a:gd name="connsiteX12" fmla="*/ 98079 w 369683"/>
                <a:gd name="connsiteY12" fmla="*/ 1186004 h 1836093"/>
                <a:gd name="connsiteX13" fmla="*/ 76201 w 369683"/>
                <a:gd name="connsiteY13" fmla="*/ 1754109 h 1836093"/>
                <a:gd name="connsiteX14" fmla="*/ 76201 w 369683"/>
                <a:gd name="connsiteY14" fmla="*/ 1677909 h 1836093"/>
                <a:gd name="connsiteX15" fmla="*/ 152401 w 369683"/>
                <a:gd name="connsiteY15" fmla="*/ 1449309 h 1836093"/>
                <a:gd name="connsiteX16" fmla="*/ 228601 w 369683"/>
                <a:gd name="connsiteY16" fmla="*/ 1296909 h 1836093"/>
                <a:gd name="connsiteX17" fmla="*/ 233881 w 369683"/>
                <a:gd name="connsiteY17" fmla="*/ 1104523 h 1836093"/>
                <a:gd name="connsiteX18" fmla="*/ 197667 w 369683"/>
                <a:gd name="connsiteY18" fmla="*/ 941560 h 1836093"/>
                <a:gd name="connsiteX19" fmla="*/ 143347 w 369683"/>
                <a:gd name="connsiteY19" fmla="*/ 805759 h 1836093"/>
                <a:gd name="connsiteX20" fmla="*/ 288202 w 369683"/>
                <a:gd name="connsiteY20" fmla="*/ 787652 h 1836093"/>
                <a:gd name="connsiteX21" fmla="*/ 342523 w 369683"/>
                <a:gd name="connsiteY21" fmla="*/ 688063 h 1836093"/>
                <a:gd name="connsiteX22" fmla="*/ 369683 w 369683"/>
                <a:gd name="connsiteY22" fmla="*/ 534155 h 1836093"/>
                <a:gd name="connsiteX23" fmla="*/ 369683 w 369683"/>
                <a:gd name="connsiteY23" fmla="*/ 398353 h 1836093"/>
                <a:gd name="connsiteX24" fmla="*/ 369683 w 369683"/>
                <a:gd name="connsiteY24" fmla="*/ 398353 h 1836093"/>
                <a:gd name="connsiteX25" fmla="*/ 288202 w 369683"/>
                <a:gd name="connsiteY25" fmla="*/ 226337 h 1836093"/>
                <a:gd name="connsiteX26" fmla="*/ 288202 w 369683"/>
                <a:gd name="connsiteY26" fmla="*/ 144856 h 1836093"/>
                <a:gd name="connsiteX27" fmla="*/ 251988 w 369683"/>
                <a:gd name="connsiteY27" fmla="*/ 90535 h 1836093"/>
                <a:gd name="connsiteX28" fmla="*/ 242935 w 369683"/>
                <a:gd name="connsiteY28" fmla="*/ 0 h 1836093"/>
                <a:gd name="connsiteX0" fmla="*/ 242935 w 369683"/>
                <a:gd name="connsiteY0" fmla="*/ 0 h 1792761"/>
                <a:gd name="connsiteX1" fmla="*/ 125240 w 369683"/>
                <a:gd name="connsiteY1" fmla="*/ 0 h 1792761"/>
                <a:gd name="connsiteX2" fmla="*/ 125240 w 369683"/>
                <a:gd name="connsiteY2" fmla="*/ 72428 h 1792761"/>
                <a:gd name="connsiteX3" fmla="*/ 170507 w 369683"/>
                <a:gd name="connsiteY3" fmla="*/ 208230 h 1792761"/>
                <a:gd name="connsiteX4" fmla="*/ 206721 w 369683"/>
                <a:gd name="connsiteY4" fmla="*/ 316871 h 1792761"/>
                <a:gd name="connsiteX5" fmla="*/ 251988 w 369683"/>
                <a:gd name="connsiteY5" fmla="*/ 389299 h 1792761"/>
                <a:gd name="connsiteX6" fmla="*/ 224828 w 369683"/>
                <a:gd name="connsiteY6" fmla="*/ 588475 h 1792761"/>
                <a:gd name="connsiteX7" fmla="*/ 76200 w 369683"/>
                <a:gd name="connsiteY7" fmla="*/ 306309 h 1792761"/>
                <a:gd name="connsiteX8" fmla="*/ 0 w 369683"/>
                <a:gd name="connsiteY8" fmla="*/ 534909 h 1792761"/>
                <a:gd name="connsiteX9" fmla="*/ 61865 w 369683"/>
                <a:gd name="connsiteY9" fmla="*/ 697117 h 1792761"/>
                <a:gd name="connsiteX10" fmla="*/ 61865 w 369683"/>
                <a:gd name="connsiteY10" fmla="*/ 796705 h 1792761"/>
                <a:gd name="connsiteX11" fmla="*/ 89026 w 369683"/>
                <a:gd name="connsiteY11" fmla="*/ 932507 h 1792761"/>
                <a:gd name="connsiteX12" fmla="*/ 98079 w 369683"/>
                <a:gd name="connsiteY12" fmla="*/ 1186004 h 1792761"/>
                <a:gd name="connsiteX13" fmla="*/ 88791 w 369683"/>
                <a:gd name="connsiteY13" fmla="*/ 1445996 h 1792761"/>
                <a:gd name="connsiteX14" fmla="*/ 76201 w 369683"/>
                <a:gd name="connsiteY14" fmla="*/ 1754109 h 1792761"/>
                <a:gd name="connsiteX15" fmla="*/ 76201 w 369683"/>
                <a:gd name="connsiteY15" fmla="*/ 1677909 h 1792761"/>
                <a:gd name="connsiteX16" fmla="*/ 152401 w 369683"/>
                <a:gd name="connsiteY16" fmla="*/ 1449309 h 1792761"/>
                <a:gd name="connsiteX17" fmla="*/ 228601 w 369683"/>
                <a:gd name="connsiteY17" fmla="*/ 1296909 h 1792761"/>
                <a:gd name="connsiteX18" fmla="*/ 233881 w 369683"/>
                <a:gd name="connsiteY18" fmla="*/ 1104523 h 1792761"/>
                <a:gd name="connsiteX19" fmla="*/ 197667 w 369683"/>
                <a:gd name="connsiteY19" fmla="*/ 941560 h 1792761"/>
                <a:gd name="connsiteX20" fmla="*/ 143347 w 369683"/>
                <a:gd name="connsiteY20" fmla="*/ 805759 h 1792761"/>
                <a:gd name="connsiteX21" fmla="*/ 288202 w 369683"/>
                <a:gd name="connsiteY21" fmla="*/ 787652 h 1792761"/>
                <a:gd name="connsiteX22" fmla="*/ 342523 w 369683"/>
                <a:gd name="connsiteY22" fmla="*/ 688063 h 1792761"/>
                <a:gd name="connsiteX23" fmla="*/ 369683 w 369683"/>
                <a:gd name="connsiteY23" fmla="*/ 534155 h 1792761"/>
                <a:gd name="connsiteX24" fmla="*/ 369683 w 369683"/>
                <a:gd name="connsiteY24" fmla="*/ 398353 h 1792761"/>
                <a:gd name="connsiteX25" fmla="*/ 369683 w 369683"/>
                <a:gd name="connsiteY25" fmla="*/ 398353 h 1792761"/>
                <a:gd name="connsiteX26" fmla="*/ 288202 w 369683"/>
                <a:gd name="connsiteY26" fmla="*/ 226337 h 1792761"/>
                <a:gd name="connsiteX27" fmla="*/ 288202 w 369683"/>
                <a:gd name="connsiteY27" fmla="*/ 144856 h 1792761"/>
                <a:gd name="connsiteX28" fmla="*/ 251988 w 369683"/>
                <a:gd name="connsiteY28" fmla="*/ 90535 h 1792761"/>
                <a:gd name="connsiteX29" fmla="*/ 242935 w 369683"/>
                <a:gd name="connsiteY29" fmla="*/ 0 h 1792761"/>
                <a:gd name="connsiteX0" fmla="*/ 246580 w 373328"/>
                <a:gd name="connsiteY0" fmla="*/ 0 h 1792209"/>
                <a:gd name="connsiteX1" fmla="*/ 128885 w 373328"/>
                <a:gd name="connsiteY1" fmla="*/ 0 h 1792209"/>
                <a:gd name="connsiteX2" fmla="*/ 128885 w 373328"/>
                <a:gd name="connsiteY2" fmla="*/ 72428 h 1792209"/>
                <a:gd name="connsiteX3" fmla="*/ 174152 w 373328"/>
                <a:gd name="connsiteY3" fmla="*/ 208230 h 1792209"/>
                <a:gd name="connsiteX4" fmla="*/ 210366 w 373328"/>
                <a:gd name="connsiteY4" fmla="*/ 316871 h 1792209"/>
                <a:gd name="connsiteX5" fmla="*/ 255633 w 373328"/>
                <a:gd name="connsiteY5" fmla="*/ 389299 h 1792209"/>
                <a:gd name="connsiteX6" fmla="*/ 228473 w 373328"/>
                <a:gd name="connsiteY6" fmla="*/ 588475 h 1792209"/>
                <a:gd name="connsiteX7" fmla="*/ 79845 w 373328"/>
                <a:gd name="connsiteY7" fmla="*/ 306309 h 1792209"/>
                <a:gd name="connsiteX8" fmla="*/ 3645 w 373328"/>
                <a:gd name="connsiteY8" fmla="*/ 534909 h 1792209"/>
                <a:gd name="connsiteX9" fmla="*/ 65510 w 373328"/>
                <a:gd name="connsiteY9" fmla="*/ 697117 h 1792209"/>
                <a:gd name="connsiteX10" fmla="*/ 65510 w 373328"/>
                <a:gd name="connsiteY10" fmla="*/ 796705 h 1792209"/>
                <a:gd name="connsiteX11" fmla="*/ 92671 w 373328"/>
                <a:gd name="connsiteY11" fmla="*/ 932507 h 1792209"/>
                <a:gd name="connsiteX12" fmla="*/ 101724 w 373328"/>
                <a:gd name="connsiteY12" fmla="*/ 1186004 h 1792209"/>
                <a:gd name="connsiteX13" fmla="*/ 3646 w 373328"/>
                <a:gd name="connsiteY13" fmla="*/ 1449309 h 1792209"/>
                <a:gd name="connsiteX14" fmla="*/ 79846 w 373328"/>
                <a:gd name="connsiteY14" fmla="*/ 1754109 h 1792209"/>
                <a:gd name="connsiteX15" fmla="*/ 79846 w 373328"/>
                <a:gd name="connsiteY15" fmla="*/ 1677909 h 1792209"/>
                <a:gd name="connsiteX16" fmla="*/ 156046 w 373328"/>
                <a:gd name="connsiteY16" fmla="*/ 1449309 h 1792209"/>
                <a:gd name="connsiteX17" fmla="*/ 232246 w 373328"/>
                <a:gd name="connsiteY17" fmla="*/ 1296909 h 1792209"/>
                <a:gd name="connsiteX18" fmla="*/ 237526 w 373328"/>
                <a:gd name="connsiteY18" fmla="*/ 1104523 h 1792209"/>
                <a:gd name="connsiteX19" fmla="*/ 201312 w 373328"/>
                <a:gd name="connsiteY19" fmla="*/ 941560 h 1792209"/>
                <a:gd name="connsiteX20" fmla="*/ 146992 w 373328"/>
                <a:gd name="connsiteY20" fmla="*/ 805759 h 1792209"/>
                <a:gd name="connsiteX21" fmla="*/ 291847 w 373328"/>
                <a:gd name="connsiteY21" fmla="*/ 787652 h 1792209"/>
                <a:gd name="connsiteX22" fmla="*/ 346168 w 373328"/>
                <a:gd name="connsiteY22" fmla="*/ 688063 h 1792209"/>
                <a:gd name="connsiteX23" fmla="*/ 373328 w 373328"/>
                <a:gd name="connsiteY23" fmla="*/ 534155 h 1792209"/>
                <a:gd name="connsiteX24" fmla="*/ 373328 w 373328"/>
                <a:gd name="connsiteY24" fmla="*/ 398353 h 1792209"/>
                <a:gd name="connsiteX25" fmla="*/ 373328 w 373328"/>
                <a:gd name="connsiteY25" fmla="*/ 398353 h 1792209"/>
                <a:gd name="connsiteX26" fmla="*/ 291847 w 373328"/>
                <a:gd name="connsiteY26" fmla="*/ 226337 h 1792209"/>
                <a:gd name="connsiteX27" fmla="*/ 291847 w 373328"/>
                <a:gd name="connsiteY27" fmla="*/ 144856 h 1792209"/>
                <a:gd name="connsiteX28" fmla="*/ 255633 w 373328"/>
                <a:gd name="connsiteY28" fmla="*/ 90535 h 1792209"/>
                <a:gd name="connsiteX29" fmla="*/ 246580 w 373328"/>
                <a:gd name="connsiteY29" fmla="*/ 0 h 1792209"/>
                <a:gd name="connsiteX0" fmla="*/ 253096 w 379844"/>
                <a:gd name="connsiteY0" fmla="*/ 0 h 1764269"/>
                <a:gd name="connsiteX1" fmla="*/ 135401 w 379844"/>
                <a:gd name="connsiteY1" fmla="*/ 0 h 1764269"/>
                <a:gd name="connsiteX2" fmla="*/ 135401 w 379844"/>
                <a:gd name="connsiteY2" fmla="*/ 72428 h 1764269"/>
                <a:gd name="connsiteX3" fmla="*/ 180668 w 379844"/>
                <a:gd name="connsiteY3" fmla="*/ 208230 h 1764269"/>
                <a:gd name="connsiteX4" fmla="*/ 216882 w 379844"/>
                <a:gd name="connsiteY4" fmla="*/ 316871 h 1764269"/>
                <a:gd name="connsiteX5" fmla="*/ 262149 w 379844"/>
                <a:gd name="connsiteY5" fmla="*/ 389299 h 1764269"/>
                <a:gd name="connsiteX6" fmla="*/ 234989 w 379844"/>
                <a:gd name="connsiteY6" fmla="*/ 588475 h 1764269"/>
                <a:gd name="connsiteX7" fmla="*/ 86361 w 379844"/>
                <a:gd name="connsiteY7" fmla="*/ 306309 h 1764269"/>
                <a:gd name="connsiteX8" fmla="*/ 10161 w 379844"/>
                <a:gd name="connsiteY8" fmla="*/ 534909 h 1764269"/>
                <a:gd name="connsiteX9" fmla="*/ 72026 w 379844"/>
                <a:gd name="connsiteY9" fmla="*/ 697117 h 1764269"/>
                <a:gd name="connsiteX10" fmla="*/ 72026 w 379844"/>
                <a:gd name="connsiteY10" fmla="*/ 796705 h 1764269"/>
                <a:gd name="connsiteX11" fmla="*/ 99187 w 379844"/>
                <a:gd name="connsiteY11" fmla="*/ 932507 h 1764269"/>
                <a:gd name="connsiteX12" fmla="*/ 108240 w 379844"/>
                <a:gd name="connsiteY12" fmla="*/ 1186004 h 1764269"/>
                <a:gd name="connsiteX13" fmla="*/ 10162 w 379844"/>
                <a:gd name="connsiteY13" fmla="*/ 1449309 h 1764269"/>
                <a:gd name="connsiteX14" fmla="*/ 47268 w 379844"/>
                <a:gd name="connsiteY14" fmla="*/ 1616949 h 1764269"/>
                <a:gd name="connsiteX15" fmla="*/ 86362 w 379844"/>
                <a:gd name="connsiteY15" fmla="*/ 1754109 h 1764269"/>
                <a:gd name="connsiteX16" fmla="*/ 86362 w 379844"/>
                <a:gd name="connsiteY16" fmla="*/ 1677909 h 1764269"/>
                <a:gd name="connsiteX17" fmla="*/ 162562 w 379844"/>
                <a:gd name="connsiteY17" fmla="*/ 1449309 h 1764269"/>
                <a:gd name="connsiteX18" fmla="*/ 238762 w 379844"/>
                <a:gd name="connsiteY18" fmla="*/ 1296909 h 1764269"/>
                <a:gd name="connsiteX19" fmla="*/ 244042 w 379844"/>
                <a:gd name="connsiteY19" fmla="*/ 1104523 h 1764269"/>
                <a:gd name="connsiteX20" fmla="*/ 207828 w 379844"/>
                <a:gd name="connsiteY20" fmla="*/ 941560 h 1764269"/>
                <a:gd name="connsiteX21" fmla="*/ 153508 w 379844"/>
                <a:gd name="connsiteY21" fmla="*/ 805759 h 1764269"/>
                <a:gd name="connsiteX22" fmla="*/ 298363 w 379844"/>
                <a:gd name="connsiteY22" fmla="*/ 787652 h 1764269"/>
                <a:gd name="connsiteX23" fmla="*/ 352684 w 379844"/>
                <a:gd name="connsiteY23" fmla="*/ 688063 h 1764269"/>
                <a:gd name="connsiteX24" fmla="*/ 379844 w 379844"/>
                <a:gd name="connsiteY24" fmla="*/ 534155 h 1764269"/>
                <a:gd name="connsiteX25" fmla="*/ 379844 w 379844"/>
                <a:gd name="connsiteY25" fmla="*/ 398353 h 1764269"/>
                <a:gd name="connsiteX26" fmla="*/ 379844 w 379844"/>
                <a:gd name="connsiteY26" fmla="*/ 398353 h 1764269"/>
                <a:gd name="connsiteX27" fmla="*/ 298363 w 379844"/>
                <a:gd name="connsiteY27" fmla="*/ 226337 h 1764269"/>
                <a:gd name="connsiteX28" fmla="*/ 298363 w 379844"/>
                <a:gd name="connsiteY28" fmla="*/ 144856 h 1764269"/>
                <a:gd name="connsiteX29" fmla="*/ 262149 w 379844"/>
                <a:gd name="connsiteY29" fmla="*/ 90535 h 1764269"/>
                <a:gd name="connsiteX30" fmla="*/ 253096 w 379844"/>
                <a:gd name="connsiteY30" fmla="*/ 0 h 1764269"/>
                <a:gd name="connsiteX0" fmla="*/ 255634 w 382382"/>
                <a:gd name="connsiteY0" fmla="*/ 0 h 1804909"/>
                <a:gd name="connsiteX1" fmla="*/ 137939 w 382382"/>
                <a:gd name="connsiteY1" fmla="*/ 0 h 1804909"/>
                <a:gd name="connsiteX2" fmla="*/ 137939 w 382382"/>
                <a:gd name="connsiteY2" fmla="*/ 72428 h 1804909"/>
                <a:gd name="connsiteX3" fmla="*/ 183206 w 382382"/>
                <a:gd name="connsiteY3" fmla="*/ 208230 h 1804909"/>
                <a:gd name="connsiteX4" fmla="*/ 219420 w 382382"/>
                <a:gd name="connsiteY4" fmla="*/ 316871 h 1804909"/>
                <a:gd name="connsiteX5" fmla="*/ 264687 w 382382"/>
                <a:gd name="connsiteY5" fmla="*/ 389299 h 1804909"/>
                <a:gd name="connsiteX6" fmla="*/ 237527 w 382382"/>
                <a:gd name="connsiteY6" fmla="*/ 588475 h 1804909"/>
                <a:gd name="connsiteX7" fmla="*/ 88899 w 382382"/>
                <a:gd name="connsiteY7" fmla="*/ 306309 h 1804909"/>
                <a:gd name="connsiteX8" fmla="*/ 12699 w 382382"/>
                <a:gd name="connsiteY8" fmla="*/ 534909 h 1804909"/>
                <a:gd name="connsiteX9" fmla="*/ 74564 w 382382"/>
                <a:gd name="connsiteY9" fmla="*/ 697117 h 1804909"/>
                <a:gd name="connsiteX10" fmla="*/ 74564 w 382382"/>
                <a:gd name="connsiteY10" fmla="*/ 796705 h 1804909"/>
                <a:gd name="connsiteX11" fmla="*/ 101725 w 382382"/>
                <a:gd name="connsiteY11" fmla="*/ 932507 h 1804909"/>
                <a:gd name="connsiteX12" fmla="*/ 110778 w 382382"/>
                <a:gd name="connsiteY12" fmla="*/ 1186004 h 1804909"/>
                <a:gd name="connsiteX13" fmla="*/ 12700 w 382382"/>
                <a:gd name="connsiteY13" fmla="*/ 1449309 h 1804909"/>
                <a:gd name="connsiteX14" fmla="*/ 12700 w 382382"/>
                <a:gd name="connsiteY14" fmla="*/ 1754109 h 1804909"/>
                <a:gd name="connsiteX15" fmla="*/ 88900 w 382382"/>
                <a:gd name="connsiteY15" fmla="*/ 1754109 h 1804909"/>
                <a:gd name="connsiteX16" fmla="*/ 88900 w 382382"/>
                <a:gd name="connsiteY16" fmla="*/ 1677909 h 1804909"/>
                <a:gd name="connsiteX17" fmla="*/ 165100 w 382382"/>
                <a:gd name="connsiteY17" fmla="*/ 1449309 h 1804909"/>
                <a:gd name="connsiteX18" fmla="*/ 241300 w 382382"/>
                <a:gd name="connsiteY18" fmla="*/ 1296909 h 1804909"/>
                <a:gd name="connsiteX19" fmla="*/ 246580 w 382382"/>
                <a:gd name="connsiteY19" fmla="*/ 1104523 h 1804909"/>
                <a:gd name="connsiteX20" fmla="*/ 210366 w 382382"/>
                <a:gd name="connsiteY20" fmla="*/ 941560 h 1804909"/>
                <a:gd name="connsiteX21" fmla="*/ 156046 w 382382"/>
                <a:gd name="connsiteY21" fmla="*/ 805759 h 1804909"/>
                <a:gd name="connsiteX22" fmla="*/ 300901 w 382382"/>
                <a:gd name="connsiteY22" fmla="*/ 787652 h 1804909"/>
                <a:gd name="connsiteX23" fmla="*/ 355222 w 382382"/>
                <a:gd name="connsiteY23" fmla="*/ 688063 h 1804909"/>
                <a:gd name="connsiteX24" fmla="*/ 382382 w 382382"/>
                <a:gd name="connsiteY24" fmla="*/ 534155 h 1804909"/>
                <a:gd name="connsiteX25" fmla="*/ 382382 w 382382"/>
                <a:gd name="connsiteY25" fmla="*/ 398353 h 1804909"/>
                <a:gd name="connsiteX26" fmla="*/ 382382 w 382382"/>
                <a:gd name="connsiteY26" fmla="*/ 398353 h 1804909"/>
                <a:gd name="connsiteX27" fmla="*/ 300901 w 382382"/>
                <a:gd name="connsiteY27" fmla="*/ 226337 h 1804909"/>
                <a:gd name="connsiteX28" fmla="*/ 300901 w 382382"/>
                <a:gd name="connsiteY28" fmla="*/ 144856 h 1804909"/>
                <a:gd name="connsiteX29" fmla="*/ 264687 w 382382"/>
                <a:gd name="connsiteY29" fmla="*/ 90535 h 1804909"/>
                <a:gd name="connsiteX30" fmla="*/ 255634 w 382382"/>
                <a:gd name="connsiteY30" fmla="*/ 0 h 180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2382" h="1804909">
                  <a:moveTo>
                    <a:pt x="255634" y="0"/>
                  </a:moveTo>
                  <a:lnTo>
                    <a:pt x="137939" y="0"/>
                  </a:lnTo>
                  <a:lnTo>
                    <a:pt x="137939" y="72428"/>
                  </a:lnTo>
                  <a:lnTo>
                    <a:pt x="183206" y="208230"/>
                  </a:lnTo>
                  <a:lnTo>
                    <a:pt x="219420" y="316871"/>
                  </a:lnTo>
                  <a:lnTo>
                    <a:pt x="264687" y="389299"/>
                  </a:lnTo>
                  <a:lnTo>
                    <a:pt x="237527" y="588475"/>
                  </a:lnTo>
                  <a:lnTo>
                    <a:pt x="88899" y="306309"/>
                  </a:lnTo>
                  <a:lnTo>
                    <a:pt x="12699" y="534909"/>
                  </a:lnTo>
                  <a:lnTo>
                    <a:pt x="74564" y="697117"/>
                  </a:lnTo>
                  <a:lnTo>
                    <a:pt x="74564" y="796705"/>
                  </a:lnTo>
                  <a:lnTo>
                    <a:pt x="101725" y="932507"/>
                  </a:lnTo>
                  <a:lnTo>
                    <a:pt x="110778" y="1186004"/>
                  </a:lnTo>
                  <a:cubicBezTo>
                    <a:pt x="110739" y="1271585"/>
                    <a:pt x="16346" y="1354625"/>
                    <a:pt x="12700" y="1449309"/>
                  </a:cubicBezTo>
                  <a:cubicBezTo>
                    <a:pt x="2538" y="1521133"/>
                    <a:pt x="0" y="1703309"/>
                    <a:pt x="12700" y="1754109"/>
                  </a:cubicBezTo>
                  <a:cubicBezTo>
                    <a:pt x="25400" y="1804909"/>
                    <a:pt x="76200" y="1766809"/>
                    <a:pt x="88900" y="1754109"/>
                  </a:cubicBezTo>
                  <a:cubicBezTo>
                    <a:pt x="101600" y="1741409"/>
                    <a:pt x="76200" y="1728709"/>
                    <a:pt x="88900" y="1677909"/>
                  </a:cubicBezTo>
                  <a:cubicBezTo>
                    <a:pt x="101600" y="1627109"/>
                    <a:pt x="139700" y="1512809"/>
                    <a:pt x="165100" y="1449309"/>
                  </a:cubicBezTo>
                  <a:cubicBezTo>
                    <a:pt x="190500" y="1385809"/>
                    <a:pt x="229045" y="1320691"/>
                    <a:pt x="241300" y="1296909"/>
                  </a:cubicBezTo>
                  <a:lnTo>
                    <a:pt x="246580" y="1104523"/>
                  </a:lnTo>
                  <a:lnTo>
                    <a:pt x="210366" y="941560"/>
                  </a:lnTo>
                  <a:lnTo>
                    <a:pt x="156046" y="805759"/>
                  </a:lnTo>
                  <a:lnTo>
                    <a:pt x="300901" y="787652"/>
                  </a:lnTo>
                  <a:lnTo>
                    <a:pt x="355222" y="688063"/>
                  </a:lnTo>
                  <a:lnTo>
                    <a:pt x="382382" y="534155"/>
                  </a:lnTo>
                  <a:lnTo>
                    <a:pt x="382382" y="398353"/>
                  </a:lnTo>
                  <a:lnTo>
                    <a:pt x="382382" y="398353"/>
                  </a:lnTo>
                  <a:lnTo>
                    <a:pt x="300901" y="226337"/>
                  </a:lnTo>
                  <a:lnTo>
                    <a:pt x="300901" y="144856"/>
                  </a:lnTo>
                  <a:lnTo>
                    <a:pt x="264687" y="90535"/>
                  </a:lnTo>
                  <a:lnTo>
                    <a:pt x="255634"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TextBox 44"/>
          <p:cNvSpPr txBox="1"/>
          <p:nvPr/>
        </p:nvSpPr>
        <p:spPr>
          <a:xfrm>
            <a:off x="0" y="838200"/>
            <a:ext cx="3429000" cy="5970865"/>
          </a:xfrm>
          <a:prstGeom prst="rect">
            <a:avLst/>
          </a:prstGeom>
          <a:solidFill>
            <a:srgbClr val="10D1D6"/>
          </a:solidFill>
        </p:spPr>
        <p:txBody>
          <a:bodyPr wrap="square" rtlCol="0">
            <a:spAutoFit/>
          </a:bodyPr>
          <a:lstStyle/>
          <a:p>
            <a:pPr algn="ctr">
              <a:lnSpc>
                <a:spcPts val="3000"/>
              </a:lnSpc>
              <a:spcAft>
                <a:spcPts val="600"/>
              </a:spcAft>
            </a:pPr>
            <a:r>
              <a:rPr lang="en-US" sz="3200" b="1" dirty="0" smtClean="0">
                <a:solidFill>
                  <a:srgbClr val="FF0000"/>
                </a:solidFill>
                <a:effectLst>
                  <a:outerShdw blurRad="50800" dist="50800" dir="5400000" algn="ctr" rotWithShape="0">
                    <a:schemeClr val="tx1"/>
                  </a:outerShdw>
                </a:effectLst>
              </a:rPr>
              <a:t>Pacific Border Section</a:t>
            </a:r>
          </a:p>
          <a:p>
            <a:pPr marL="176213" indent="-176213">
              <a:spcBef>
                <a:spcPts val="600"/>
              </a:spcBef>
              <a:buFont typeface="Arial" pitchFamily="34" charset="0"/>
              <a:buChar char="•"/>
            </a:pPr>
            <a:r>
              <a:rPr lang="en-US" sz="2600" dirty="0" smtClean="0"/>
              <a:t>Area is a direct result of pre-historic tectonic forces ramming island-arcs, exotic terranes into western N.A.</a:t>
            </a:r>
          </a:p>
          <a:p>
            <a:pPr marL="176213" indent="-176213">
              <a:spcBef>
                <a:spcPts val="600"/>
              </a:spcBef>
              <a:buFont typeface="Arial" pitchFamily="34" charset="0"/>
              <a:buChar char="•"/>
            </a:pPr>
            <a:r>
              <a:rPr lang="en-US" sz="2600" dirty="0" smtClean="0"/>
              <a:t>Results in two distinct types of topography: lowlands and Mtn ranges. </a:t>
            </a:r>
          </a:p>
          <a:p>
            <a:pPr marL="176213" indent="-176213">
              <a:spcBef>
                <a:spcPts val="600"/>
              </a:spcBef>
              <a:buFont typeface="Arial" pitchFamily="34" charset="0"/>
              <a:buChar char="•"/>
            </a:pPr>
            <a:r>
              <a:rPr lang="en-US" sz="2600" dirty="0" smtClean="0"/>
              <a:t>The lowlands are a trough on the eastside of the Mtn ranges</a:t>
            </a:r>
            <a:endParaRPr lang="en-US" sz="2800" b="1" dirty="0">
              <a:solidFill>
                <a:schemeClr val="bg1"/>
              </a:solidFill>
            </a:endParaRPr>
          </a:p>
        </p:txBody>
      </p:sp>
      <p:sp>
        <p:nvSpPr>
          <p:cNvPr id="48" name="TextBox 47"/>
          <p:cNvSpPr txBox="1"/>
          <p:nvPr/>
        </p:nvSpPr>
        <p:spPr>
          <a:xfrm>
            <a:off x="5562600" y="838200"/>
            <a:ext cx="3584448" cy="5970865"/>
          </a:xfrm>
          <a:prstGeom prst="rect">
            <a:avLst/>
          </a:prstGeom>
          <a:solidFill>
            <a:srgbClr val="10D1D6"/>
          </a:solidFill>
        </p:spPr>
        <p:txBody>
          <a:bodyPr wrap="square" rtlCol="0">
            <a:spAutoFit/>
          </a:bodyPr>
          <a:lstStyle/>
          <a:p>
            <a:pPr algn="ctr">
              <a:lnSpc>
                <a:spcPts val="3000"/>
              </a:lnSpc>
              <a:spcAft>
                <a:spcPts val="600"/>
              </a:spcAft>
            </a:pPr>
            <a:r>
              <a:rPr lang="en-US" sz="3200" b="1" dirty="0" smtClean="0">
                <a:solidFill>
                  <a:srgbClr val="7030A0"/>
                </a:solidFill>
                <a:effectLst>
                  <a:outerShdw blurRad="38100" dist="38100" dir="2700000" algn="tl">
                    <a:schemeClr val="tx1"/>
                  </a:outerShdw>
                </a:effectLst>
              </a:rPr>
              <a:t>Cascade-Sierra Section</a:t>
            </a: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r>
              <a:rPr lang="en-US" sz="2600" dirty="0" smtClean="0"/>
              <a:t>Area is a direct result of the Ring of Fire subduction of the prehistoric Farallon Plate &amp; it’s pieces</a:t>
            </a:r>
          </a:p>
          <a:p>
            <a:pPr marL="169863" indent="-169863">
              <a:spcBef>
                <a:spcPts val="600"/>
              </a:spcBef>
              <a:buFont typeface="Arial" pitchFamily="34" charset="0"/>
              <a:buChar char="•"/>
            </a:pPr>
            <a:r>
              <a:rPr lang="en-US" sz="2600" dirty="0" smtClean="0"/>
              <a:t>Subduction is along a ~1000 mile long line from Victoria, BC to Mendocino, CA</a:t>
            </a:r>
          </a:p>
          <a:p>
            <a:pPr marL="169863" indent="-169863">
              <a:spcBef>
                <a:spcPts val="600"/>
              </a:spcBef>
              <a:buFont typeface="Arial" pitchFamily="34" charset="0"/>
              <a:buChar char="•"/>
            </a:pPr>
            <a:r>
              <a:rPr lang="en-US" sz="2600" dirty="0" smtClean="0"/>
              <a:t>Mt. St. Helens and Mt Lassen are in this section</a:t>
            </a:r>
          </a:p>
        </p:txBody>
      </p:sp>
      <p:sp>
        <p:nvSpPr>
          <p:cNvPr id="70" name="Freeform 69"/>
          <p:cNvSpPr/>
          <p:nvPr/>
        </p:nvSpPr>
        <p:spPr>
          <a:xfrm>
            <a:off x="2895601" y="1371600"/>
            <a:ext cx="1410586" cy="318977"/>
          </a:xfrm>
          <a:custGeom>
            <a:avLst/>
            <a:gdLst>
              <a:gd name="connsiteX0" fmla="*/ 0 w 861237"/>
              <a:gd name="connsiteY0" fmla="*/ 0 h 584791"/>
              <a:gd name="connsiteX1" fmla="*/ 478465 w 861237"/>
              <a:gd name="connsiteY1" fmla="*/ 74428 h 584791"/>
              <a:gd name="connsiteX2" fmla="*/ 861237 w 861237"/>
              <a:gd name="connsiteY2" fmla="*/ 584791 h 584791"/>
            </a:gdLst>
            <a:ahLst/>
            <a:cxnLst>
              <a:cxn ang="0">
                <a:pos x="connsiteX0" y="connsiteY0"/>
              </a:cxn>
              <a:cxn ang="0">
                <a:pos x="connsiteX1" y="connsiteY1"/>
              </a:cxn>
              <a:cxn ang="0">
                <a:pos x="connsiteX2" y="connsiteY2"/>
              </a:cxn>
            </a:cxnLst>
            <a:rect l="l" t="t" r="r" b="b"/>
            <a:pathLst>
              <a:path w="861237" h="584791">
                <a:moveTo>
                  <a:pt x="0" y="0"/>
                </a:moveTo>
                <a:lnTo>
                  <a:pt x="478465" y="74428"/>
                </a:lnTo>
                <a:lnTo>
                  <a:pt x="861237" y="584791"/>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2" name="Freeform 71"/>
          <p:cNvSpPr/>
          <p:nvPr/>
        </p:nvSpPr>
        <p:spPr>
          <a:xfrm>
            <a:off x="4933507" y="1201479"/>
            <a:ext cx="1095153" cy="457200"/>
          </a:xfrm>
          <a:custGeom>
            <a:avLst/>
            <a:gdLst>
              <a:gd name="connsiteX0" fmla="*/ 1095153 w 1095153"/>
              <a:gd name="connsiteY0" fmla="*/ 0 h 457200"/>
              <a:gd name="connsiteX1" fmla="*/ 786809 w 1095153"/>
              <a:gd name="connsiteY1" fmla="*/ 457200 h 457200"/>
              <a:gd name="connsiteX2" fmla="*/ 0 w 1095153"/>
              <a:gd name="connsiteY2" fmla="*/ 446568 h 457200"/>
            </a:gdLst>
            <a:ahLst/>
            <a:cxnLst>
              <a:cxn ang="0">
                <a:pos x="connsiteX0" y="connsiteY0"/>
              </a:cxn>
              <a:cxn ang="0">
                <a:pos x="connsiteX1" y="connsiteY1"/>
              </a:cxn>
              <a:cxn ang="0">
                <a:pos x="connsiteX2" y="connsiteY2"/>
              </a:cxn>
            </a:cxnLst>
            <a:rect l="l" t="t" r="r" b="b"/>
            <a:pathLst>
              <a:path w="1095153" h="457200">
                <a:moveTo>
                  <a:pt x="1095153" y="0"/>
                </a:moveTo>
                <a:lnTo>
                  <a:pt x="786809" y="457200"/>
                </a:lnTo>
                <a:lnTo>
                  <a:pt x="0" y="446568"/>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94562" name="Picture 2" descr="https://nomadicboys.com/wp-content/uploads/2015/11/Pacific-Ring-of-Fire.jpg"/>
          <p:cNvPicPr>
            <a:picLocks noChangeAspect="1" noChangeArrowheads="1"/>
          </p:cNvPicPr>
          <p:nvPr/>
        </p:nvPicPr>
        <p:blipFill>
          <a:blip r:embed="rId4" cstate="print">
            <a:lum contrast="20000"/>
          </a:blip>
          <a:srcRect/>
          <a:stretch>
            <a:fillRect/>
          </a:stretch>
        </p:blipFill>
        <p:spPr bwMode="auto">
          <a:xfrm>
            <a:off x="0" y="838200"/>
            <a:ext cx="9144000" cy="6019800"/>
          </a:xfrm>
          <a:prstGeom prst="rect">
            <a:avLst/>
          </a:prstGeom>
          <a:noFill/>
        </p:spPr>
      </p:pic>
      <p:sp>
        <p:nvSpPr>
          <p:cNvPr id="26" name="Freeform 25"/>
          <p:cNvSpPr/>
          <p:nvPr/>
        </p:nvSpPr>
        <p:spPr>
          <a:xfrm>
            <a:off x="2349795" y="2551518"/>
            <a:ext cx="2029284" cy="2966779"/>
          </a:xfrm>
          <a:custGeom>
            <a:avLst/>
            <a:gdLst>
              <a:gd name="connsiteX0" fmla="*/ 1722475 w 1998921"/>
              <a:gd name="connsiteY0" fmla="*/ 116958 h 2913321"/>
              <a:gd name="connsiteX1" fmla="*/ 1392865 w 1998921"/>
              <a:gd name="connsiteY1" fmla="*/ 0 h 2913321"/>
              <a:gd name="connsiteX2" fmla="*/ 542261 w 1998921"/>
              <a:gd name="connsiteY2" fmla="*/ 10632 h 2913321"/>
              <a:gd name="connsiteX3" fmla="*/ 255182 w 1998921"/>
              <a:gd name="connsiteY3" fmla="*/ 74428 h 2913321"/>
              <a:gd name="connsiteX4" fmla="*/ 53163 w 1998921"/>
              <a:gd name="connsiteY4" fmla="*/ 276446 h 2913321"/>
              <a:gd name="connsiteX5" fmla="*/ 0 w 1998921"/>
              <a:gd name="connsiteY5" fmla="*/ 712381 h 2913321"/>
              <a:gd name="connsiteX6" fmla="*/ 489098 w 1998921"/>
              <a:gd name="connsiteY6" fmla="*/ 1169581 h 2913321"/>
              <a:gd name="connsiteX7" fmla="*/ 871870 w 1998921"/>
              <a:gd name="connsiteY7" fmla="*/ 1424763 h 2913321"/>
              <a:gd name="connsiteX8" fmla="*/ 935665 w 1998921"/>
              <a:gd name="connsiteY8" fmla="*/ 1562986 h 2913321"/>
              <a:gd name="connsiteX9" fmla="*/ 893135 w 1998921"/>
              <a:gd name="connsiteY9" fmla="*/ 1786270 h 2913321"/>
              <a:gd name="connsiteX10" fmla="*/ 552893 w 1998921"/>
              <a:gd name="connsiteY10" fmla="*/ 2498651 h 2913321"/>
              <a:gd name="connsiteX11" fmla="*/ 520996 w 1998921"/>
              <a:gd name="connsiteY11" fmla="*/ 2796363 h 2913321"/>
              <a:gd name="connsiteX12" fmla="*/ 648586 w 1998921"/>
              <a:gd name="connsiteY12" fmla="*/ 2913321 h 2913321"/>
              <a:gd name="connsiteX13" fmla="*/ 1796903 w 1998921"/>
              <a:gd name="connsiteY13" fmla="*/ 2445488 h 2913321"/>
              <a:gd name="connsiteX14" fmla="*/ 1935126 w 1998921"/>
              <a:gd name="connsiteY14" fmla="*/ 2105246 h 2913321"/>
              <a:gd name="connsiteX15" fmla="*/ 1998921 w 1998921"/>
              <a:gd name="connsiteY15" fmla="*/ 1669311 h 2913321"/>
              <a:gd name="connsiteX16" fmla="*/ 1977656 w 1998921"/>
              <a:gd name="connsiteY16" fmla="*/ 1265274 h 2913321"/>
              <a:gd name="connsiteX17" fmla="*/ 1786270 w 1998921"/>
              <a:gd name="connsiteY17" fmla="*/ 988828 h 2913321"/>
              <a:gd name="connsiteX18" fmla="*/ 1807535 w 1998921"/>
              <a:gd name="connsiteY18" fmla="*/ 669851 h 2913321"/>
              <a:gd name="connsiteX19" fmla="*/ 1828800 w 1998921"/>
              <a:gd name="connsiteY19" fmla="*/ 467832 h 2913321"/>
              <a:gd name="connsiteX20" fmla="*/ 1722475 w 1998921"/>
              <a:gd name="connsiteY20" fmla="*/ 116958 h 2913321"/>
              <a:gd name="connsiteX0" fmla="*/ 1722475 w 1998921"/>
              <a:gd name="connsiteY0" fmla="*/ 116958 h 2913321"/>
              <a:gd name="connsiteX1" fmla="*/ 1392865 w 1998921"/>
              <a:gd name="connsiteY1" fmla="*/ 0 h 2913321"/>
              <a:gd name="connsiteX2" fmla="*/ 542261 w 1998921"/>
              <a:gd name="connsiteY2" fmla="*/ 10632 h 2913321"/>
              <a:gd name="connsiteX3" fmla="*/ 255182 w 1998921"/>
              <a:gd name="connsiteY3" fmla="*/ 74428 h 2913321"/>
              <a:gd name="connsiteX4" fmla="*/ 53163 w 1998921"/>
              <a:gd name="connsiteY4" fmla="*/ 276446 h 2913321"/>
              <a:gd name="connsiteX5" fmla="*/ 0 w 1998921"/>
              <a:gd name="connsiteY5" fmla="*/ 712381 h 2913321"/>
              <a:gd name="connsiteX6" fmla="*/ 489098 w 1998921"/>
              <a:gd name="connsiteY6" fmla="*/ 1169581 h 2913321"/>
              <a:gd name="connsiteX7" fmla="*/ 871870 w 1998921"/>
              <a:gd name="connsiteY7" fmla="*/ 1424763 h 2913321"/>
              <a:gd name="connsiteX8" fmla="*/ 935665 w 1998921"/>
              <a:gd name="connsiteY8" fmla="*/ 1562986 h 2913321"/>
              <a:gd name="connsiteX9" fmla="*/ 893135 w 1998921"/>
              <a:gd name="connsiteY9" fmla="*/ 1786270 h 2913321"/>
              <a:gd name="connsiteX10" fmla="*/ 552893 w 1998921"/>
              <a:gd name="connsiteY10" fmla="*/ 2498651 h 2913321"/>
              <a:gd name="connsiteX11" fmla="*/ 520996 w 1998921"/>
              <a:gd name="connsiteY11" fmla="*/ 2796363 h 2913321"/>
              <a:gd name="connsiteX12" fmla="*/ 648586 w 1998921"/>
              <a:gd name="connsiteY12" fmla="*/ 2913321 h 2913321"/>
              <a:gd name="connsiteX13" fmla="*/ 1796903 w 1998921"/>
              <a:gd name="connsiteY13" fmla="*/ 2445488 h 2913321"/>
              <a:gd name="connsiteX14" fmla="*/ 1935126 w 1998921"/>
              <a:gd name="connsiteY14" fmla="*/ 2105246 h 2913321"/>
              <a:gd name="connsiteX15" fmla="*/ 1998921 w 1998921"/>
              <a:gd name="connsiteY15" fmla="*/ 1669311 h 2913321"/>
              <a:gd name="connsiteX16" fmla="*/ 1977656 w 1998921"/>
              <a:gd name="connsiteY16" fmla="*/ 1265274 h 2913321"/>
              <a:gd name="connsiteX17" fmla="*/ 1786270 w 1998921"/>
              <a:gd name="connsiteY17" fmla="*/ 988828 h 2913321"/>
              <a:gd name="connsiteX18" fmla="*/ 1807535 w 1998921"/>
              <a:gd name="connsiteY18" fmla="*/ 669851 h 2913321"/>
              <a:gd name="connsiteX19" fmla="*/ 1828800 w 1998921"/>
              <a:gd name="connsiteY19" fmla="*/ 467832 h 2913321"/>
              <a:gd name="connsiteX20" fmla="*/ 1765005 w 1998921"/>
              <a:gd name="connsiteY20" fmla="*/ 214423 h 2913321"/>
              <a:gd name="connsiteX21" fmla="*/ 1722475 w 1998921"/>
              <a:gd name="connsiteY21" fmla="*/ 116958 h 2913321"/>
              <a:gd name="connsiteX0" fmla="*/ 1722475 w 1998921"/>
              <a:gd name="connsiteY0" fmla="*/ 116958 h 2913321"/>
              <a:gd name="connsiteX1" fmla="*/ 1392865 w 1998921"/>
              <a:gd name="connsiteY1" fmla="*/ 0 h 2913321"/>
              <a:gd name="connsiteX2" fmla="*/ 542261 w 1998921"/>
              <a:gd name="connsiteY2" fmla="*/ 10632 h 2913321"/>
              <a:gd name="connsiteX3" fmla="*/ 255182 w 1998921"/>
              <a:gd name="connsiteY3" fmla="*/ 74428 h 2913321"/>
              <a:gd name="connsiteX4" fmla="*/ 53163 w 1998921"/>
              <a:gd name="connsiteY4" fmla="*/ 276446 h 2913321"/>
              <a:gd name="connsiteX5" fmla="*/ 0 w 1998921"/>
              <a:gd name="connsiteY5" fmla="*/ 712381 h 2913321"/>
              <a:gd name="connsiteX6" fmla="*/ 489098 w 1998921"/>
              <a:gd name="connsiteY6" fmla="*/ 1169581 h 2913321"/>
              <a:gd name="connsiteX7" fmla="*/ 871870 w 1998921"/>
              <a:gd name="connsiteY7" fmla="*/ 1424763 h 2913321"/>
              <a:gd name="connsiteX8" fmla="*/ 935665 w 1998921"/>
              <a:gd name="connsiteY8" fmla="*/ 1562986 h 2913321"/>
              <a:gd name="connsiteX9" fmla="*/ 893135 w 1998921"/>
              <a:gd name="connsiteY9" fmla="*/ 1786270 h 2913321"/>
              <a:gd name="connsiteX10" fmla="*/ 552893 w 1998921"/>
              <a:gd name="connsiteY10" fmla="*/ 2498651 h 2913321"/>
              <a:gd name="connsiteX11" fmla="*/ 520996 w 1998921"/>
              <a:gd name="connsiteY11" fmla="*/ 2796363 h 2913321"/>
              <a:gd name="connsiteX12" fmla="*/ 648586 w 1998921"/>
              <a:gd name="connsiteY12" fmla="*/ 2913321 h 2913321"/>
              <a:gd name="connsiteX13" fmla="*/ 1796903 w 1998921"/>
              <a:gd name="connsiteY13" fmla="*/ 2445488 h 2913321"/>
              <a:gd name="connsiteX14" fmla="*/ 1935126 w 1998921"/>
              <a:gd name="connsiteY14" fmla="*/ 2105246 h 2913321"/>
              <a:gd name="connsiteX15" fmla="*/ 1998921 w 1998921"/>
              <a:gd name="connsiteY15" fmla="*/ 1669311 h 2913321"/>
              <a:gd name="connsiteX16" fmla="*/ 1977656 w 1998921"/>
              <a:gd name="connsiteY16" fmla="*/ 1265274 h 2913321"/>
              <a:gd name="connsiteX17" fmla="*/ 1786270 w 1998921"/>
              <a:gd name="connsiteY17" fmla="*/ 988828 h 2913321"/>
              <a:gd name="connsiteX18" fmla="*/ 1807535 w 1998921"/>
              <a:gd name="connsiteY18" fmla="*/ 669851 h 2913321"/>
              <a:gd name="connsiteX19" fmla="*/ 1828800 w 1998921"/>
              <a:gd name="connsiteY19" fmla="*/ 467832 h 2913321"/>
              <a:gd name="connsiteX20" fmla="*/ 1722475 w 1998921"/>
              <a:gd name="connsiteY20" fmla="*/ 116958 h 2913321"/>
              <a:gd name="connsiteX0" fmla="*/ 1828800 w 1998921"/>
              <a:gd name="connsiteY0" fmla="*/ 467832 h 2913321"/>
              <a:gd name="connsiteX1" fmla="*/ 1722475 w 1998921"/>
              <a:gd name="connsiteY1" fmla="*/ 116958 h 2913321"/>
              <a:gd name="connsiteX2" fmla="*/ 1392865 w 1998921"/>
              <a:gd name="connsiteY2" fmla="*/ 0 h 2913321"/>
              <a:gd name="connsiteX3" fmla="*/ 542261 w 1998921"/>
              <a:gd name="connsiteY3" fmla="*/ 10632 h 2913321"/>
              <a:gd name="connsiteX4" fmla="*/ 255182 w 1998921"/>
              <a:gd name="connsiteY4" fmla="*/ 74428 h 2913321"/>
              <a:gd name="connsiteX5" fmla="*/ 53163 w 1998921"/>
              <a:gd name="connsiteY5" fmla="*/ 276446 h 2913321"/>
              <a:gd name="connsiteX6" fmla="*/ 0 w 1998921"/>
              <a:gd name="connsiteY6" fmla="*/ 712381 h 2913321"/>
              <a:gd name="connsiteX7" fmla="*/ 489098 w 1998921"/>
              <a:gd name="connsiteY7" fmla="*/ 1169581 h 2913321"/>
              <a:gd name="connsiteX8" fmla="*/ 871870 w 1998921"/>
              <a:gd name="connsiteY8" fmla="*/ 1424763 h 2913321"/>
              <a:gd name="connsiteX9" fmla="*/ 935665 w 1998921"/>
              <a:gd name="connsiteY9" fmla="*/ 1562986 h 2913321"/>
              <a:gd name="connsiteX10" fmla="*/ 893135 w 1998921"/>
              <a:gd name="connsiteY10" fmla="*/ 1786270 h 2913321"/>
              <a:gd name="connsiteX11" fmla="*/ 552893 w 1998921"/>
              <a:gd name="connsiteY11" fmla="*/ 2498651 h 2913321"/>
              <a:gd name="connsiteX12" fmla="*/ 520996 w 1998921"/>
              <a:gd name="connsiteY12" fmla="*/ 2796363 h 2913321"/>
              <a:gd name="connsiteX13" fmla="*/ 648586 w 1998921"/>
              <a:gd name="connsiteY13" fmla="*/ 2913321 h 2913321"/>
              <a:gd name="connsiteX14" fmla="*/ 1796903 w 1998921"/>
              <a:gd name="connsiteY14" fmla="*/ 2445488 h 2913321"/>
              <a:gd name="connsiteX15" fmla="*/ 1935126 w 1998921"/>
              <a:gd name="connsiteY15" fmla="*/ 2105246 h 2913321"/>
              <a:gd name="connsiteX16" fmla="*/ 1998921 w 1998921"/>
              <a:gd name="connsiteY16" fmla="*/ 1669311 h 2913321"/>
              <a:gd name="connsiteX17" fmla="*/ 1977656 w 1998921"/>
              <a:gd name="connsiteY17" fmla="*/ 1265274 h 2913321"/>
              <a:gd name="connsiteX18" fmla="*/ 1786270 w 1998921"/>
              <a:gd name="connsiteY18" fmla="*/ 988828 h 2913321"/>
              <a:gd name="connsiteX19" fmla="*/ 1807535 w 1998921"/>
              <a:gd name="connsiteY19" fmla="*/ 669851 h 2913321"/>
              <a:gd name="connsiteX20" fmla="*/ 1920240 w 1998921"/>
              <a:gd name="connsiteY20" fmla="*/ 559272 h 2913321"/>
              <a:gd name="connsiteX0" fmla="*/ 1828800 w 1998921"/>
              <a:gd name="connsiteY0" fmla="*/ 467832 h 2913321"/>
              <a:gd name="connsiteX1" fmla="*/ 1765005 w 1998921"/>
              <a:gd name="connsiteY1" fmla="*/ 214423 h 2913321"/>
              <a:gd name="connsiteX2" fmla="*/ 1722475 w 1998921"/>
              <a:gd name="connsiteY2" fmla="*/ 116958 h 2913321"/>
              <a:gd name="connsiteX3" fmla="*/ 1392865 w 1998921"/>
              <a:gd name="connsiteY3" fmla="*/ 0 h 2913321"/>
              <a:gd name="connsiteX4" fmla="*/ 542261 w 1998921"/>
              <a:gd name="connsiteY4" fmla="*/ 10632 h 2913321"/>
              <a:gd name="connsiteX5" fmla="*/ 255182 w 1998921"/>
              <a:gd name="connsiteY5" fmla="*/ 74428 h 2913321"/>
              <a:gd name="connsiteX6" fmla="*/ 53163 w 1998921"/>
              <a:gd name="connsiteY6" fmla="*/ 276446 h 2913321"/>
              <a:gd name="connsiteX7" fmla="*/ 0 w 1998921"/>
              <a:gd name="connsiteY7" fmla="*/ 712381 h 2913321"/>
              <a:gd name="connsiteX8" fmla="*/ 489098 w 1998921"/>
              <a:gd name="connsiteY8" fmla="*/ 1169581 h 2913321"/>
              <a:gd name="connsiteX9" fmla="*/ 871870 w 1998921"/>
              <a:gd name="connsiteY9" fmla="*/ 1424763 h 2913321"/>
              <a:gd name="connsiteX10" fmla="*/ 935665 w 1998921"/>
              <a:gd name="connsiteY10" fmla="*/ 1562986 h 2913321"/>
              <a:gd name="connsiteX11" fmla="*/ 893135 w 1998921"/>
              <a:gd name="connsiteY11" fmla="*/ 1786270 h 2913321"/>
              <a:gd name="connsiteX12" fmla="*/ 552893 w 1998921"/>
              <a:gd name="connsiteY12" fmla="*/ 2498651 h 2913321"/>
              <a:gd name="connsiteX13" fmla="*/ 520996 w 1998921"/>
              <a:gd name="connsiteY13" fmla="*/ 2796363 h 2913321"/>
              <a:gd name="connsiteX14" fmla="*/ 648586 w 1998921"/>
              <a:gd name="connsiteY14" fmla="*/ 2913321 h 2913321"/>
              <a:gd name="connsiteX15" fmla="*/ 1796903 w 1998921"/>
              <a:gd name="connsiteY15" fmla="*/ 2445488 h 2913321"/>
              <a:gd name="connsiteX16" fmla="*/ 1935126 w 1998921"/>
              <a:gd name="connsiteY16" fmla="*/ 2105246 h 2913321"/>
              <a:gd name="connsiteX17" fmla="*/ 1998921 w 1998921"/>
              <a:gd name="connsiteY17" fmla="*/ 1669311 h 2913321"/>
              <a:gd name="connsiteX18" fmla="*/ 1977656 w 1998921"/>
              <a:gd name="connsiteY18" fmla="*/ 1265274 h 2913321"/>
              <a:gd name="connsiteX19" fmla="*/ 1786270 w 1998921"/>
              <a:gd name="connsiteY19" fmla="*/ 988828 h 2913321"/>
              <a:gd name="connsiteX20" fmla="*/ 1807535 w 1998921"/>
              <a:gd name="connsiteY20" fmla="*/ 669851 h 2913321"/>
              <a:gd name="connsiteX21" fmla="*/ 1920240 w 1998921"/>
              <a:gd name="connsiteY21" fmla="*/ 559272 h 2913321"/>
              <a:gd name="connsiteX0" fmla="*/ 1828800 w 1998921"/>
              <a:gd name="connsiteY0" fmla="*/ 467832 h 2913321"/>
              <a:gd name="connsiteX1" fmla="*/ 1765005 w 1998921"/>
              <a:gd name="connsiteY1" fmla="*/ 214423 h 2913321"/>
              <a:gd name="connsiteX2" fmla="*/ 1722475 w 1998921"/>
              <a:gd name="connsiteY2" fmla="*/ 116958 h 2913321"/>
              <a:gd name="connsiteX3" fmla="*/ 1392865 w 1998921"/>
              <a:gd name="connsiteY3" fmla="*/ 0 h 2913321"/>
              <a:gd name="connsiteX4" fmla="*/ 542261 w 1998921"/>
              <a:gd name="connsiteY4" fmla="*/ 10632 h 2913321"/>
              <a:gd name="connsiteX5" fmla="*/ 255182 w 1998921"/>
              <a:gd name="connsiteY5" fmla="*/ 74428 h 2913321"/>
              <a:gd name="connsiteX6" fmla="*/ 53163 w 1998921"/>
              <a:gd name="connsiteY6" fmla="*/ 276446 h 2913321"/>
              <a:gd name="connsiteX7" fmla="*/ 0 w 1998921"/>
              <a:gd name="connsiteY7" fmla="*/ 712381 h 2913321"/>
              <a:gd name="connsiteX8" fmla="*/ 489098 w 1998921"/>
              <a:gd name="connsiteY8" fmla="*/ 1169581 h 2913321"/>
              <a:gd name="connsiteX9" fmla="*/ 871870 w 1998921"/>
              <a:gd name="connsiteY9" fmla="*/ 1424763 h 2913321"/>
              <a:gd name="connsiteX10" fmla="*/ 935665 w 1998921"/>
              <a:gd name="connsiteY10" fmla="*/ 1562986 h 2913321"/>
              <a:gd name="connsiteX11" fmla="*/ 893135 w 1998921"/>
              <a:gd name="connsiteY11" fmla="*/ 1786270 h 2913321"/>
              <a:gd name="connsiteX12" fmla="*/ 552893 w 1998921"/>
              <a:gd name="connsiteY12" fmla="*/ 2498651 h 2913321"/>
              <a:gd name="connsiteX13" fmla="*/ 520996 w 1998921"/>
              <a:gd name="connsiteY13" fmla="*/ 2796363 h 2913321"/>
              <a:gd name="connsiteX14" fmla="*/ 648586 w 1998921"/>
              <a:gd name="connsiteY14" fmla="*/ 2913321 h 2913321"/>
              <a:gd name="connsiteX15" fmla="*/ 1796903 w 1998921"/>
              <a:gd name="connsiteY15" fmla="*/ 2445488 h 2913321"/>
              <a:gd name="connsiteX16" fmla="*/ 1935126 w 1998921"/>
              <a:gd name="connsiteY16" fmla="*/ 2105246 h 2913321"/>
              <a:gd name="connsiteX17" fmla="*/ 1998921 w 1998921"/>
              <a:gd name="connsiteY17" fmla="*/ 1669311 h 2913321"/>
              <a:gd name="connsiteX18" fmla="*/ 1977656 w 1998921"/>
              <a:gd name="connsiteY18" fmla="*/ 1265274 h 2913321"/>
              <a:gd name="connsiteX19" fmla="*/ 1786270 w 1998921"/>
              <a:gd name="connsiteY19" fmla="*/ 988828 h 2913321"/>
              <a:gd name="connsiteX20" fmla="*/ 1807535 w 1998921"/>
              <a:gd name="connsiteY20" fmla="*/ 669851 h 2913321"/>
              <a:gd name="connsiteX21" fmla="*/ 1841205 w 1998921"/>
              <a:gd name="connsiteY21" fmla="*/ 671623 h 2913321"/>
              <a:gd name="connsiteX0" fmla="*/ 1765005 w 1998921"/>
              <a:gd name="connsiteY0" fmla="*/ 214423 h 2913321"/>
              <a:gd name="connsiteX1" fmla="*/ 1722475 w 1998921"/>
              <a:gd name="connsiteY1" fmla="*/ 116958 h 2913321"/>
              <a:gd name="connsiteX2" fmla="*/ 1392865 w 1998921"/>
              <a:gd name="connsiteY2" fmla="*/ 0 h 2913321"/>
              <a:gd name="connsiteX3" fmla="*/ 542261 w 1998921"/>
              <a:gd name="connsiteY3" fmla="*/ 10632 h 2913321"/>
              <a:gd name="connsiteX4" fmla="*/ 255182 w 1998921"/>
              <a:gd name="connsiteY4" fmla="*/ 74428 h 2913321"/>
              <a:gd name="connsiteX5" fmla="*/ 53163 w 1998921"/>
              <a:gd name="connsiteY5" fmla="*/ 276446 h 2913321"/>
              <a:gd name="connsiteX6" fmla="*/ 0 w 1998921"/>
              <a:gd name="connsiteY6" fmla="*/ 712381 h 2913321"/>
              <a:gd name="connsiteX7" fmla="*/ 489098 w 1998921"/>
              <a:gd name="connsiteY7" fmla="*/ 1169581 h 2913321"/>
              <a:gd name="connsiteX8" fmla="*/ 871870 w 1998921"/>
              <a:gd name="connsiteY8" fmla="*/ 1424763 h 2913321"/>
              <a:gd name="connsiteX9" fmla="*/ 935665 w 1998921"/>
              <a:gd name="connsiteY9" fmla="*/ 1562986 h 2913321"/>
              <a:gd name="connsiteX10" fmla="*/ 893135 w 1998921"/>
              <a:gd name="connsiteY10" fmla="*/ 1786270 h 2913321"/>
              <a:gd name="connsiteX11" fmla="*/ 552893 w 1998921"/>
              <a:gd name="connsiteY11" fmla="*/ 2498651 h 2913321"/>
              <a:gd name="connsiteX12" fmla="*/ 520996 w 1998921"/>
              <a:gd name="connsiteY12" fmla="*/ 2796363 h 2913321"/>
              <a:gd name="connsiteX13" fmla="*/ 648586 w 1998921"/>
              <a:gd name="connsiteY13" fmla="*/ 2913321 h 2913321"/>
              <a:gd name="connsiteX14" fmla="*/ 1796903 w 1998921"/>
              <a:gd name="connsiteY14" fmla="*/ 2445488 h 2913321"/>
              <a:gd name="connsiteX15" fmla="*/ 1935126 w 1998921"/>
              <a:gd name="connsiteY15" fmla="*/ 2105246 h 2913321"/>
              <a:gd name="connsiteX16" fmla="*/ 1998921 w 1998921"/>
              <a:gd name="connsiteY16" fmla="*/ 1669311 h 2913321"/>
              <a:gd name="connsiteX17" fmla="*/ 1977656 w 1998921"/>
              <a:gd name="connsiteY17" fmla="*/ 1265274 h 2913321"/>
              <a:gd name="connsiteX18" fmla="*/ 1786270 w 1998921"/>
              <a:gd name="connsiteY18" fmla="*/ 988828 h 2913321"/>
              <a:gd name="connsiteX19" fmla="*/ 1807535 w 1998921"/>
              <a:gd name="connsiteY19" fmla="*/ 669851 h 2913321"/>
              <a:gd name="connsiteX20" fmla="*/ 1841205 w 1998921"/>
              <a:gd name="connsiteY20" fmla="*/ 671623 h 2913321"/>
              <a:gd name="connsiteX0" fmla="*/ 1722475 w 1998921"/>
              <a:gd name="connsiteY0" fmla="*/ 116958 h 2913321"/>
              <a:gd name="connsiteX1" fmla="*/ 1392865 w 1998921"/>
              <a:gd name="connsiteY1" fmla="*/ 0 h 2913321"/>
              <a:gd name="connsiteX2" fmla="*/ 542261 w 1998921"/>
              <a:gd name="connsiteY2" fmla="*/ 10632 h 2913321"/>
              <a:gd name="connsiteX3" fmla="*/ 255182 w 1998921"/>
              <a:gd name="connsiteY3" fmla="*/ 74428 h 2913321"/>
              <a:gd name="connsiteX4" fmla="*/ 53163 w 1998921"/>
              <a:gd name="connsiteY4" fmla="*/ 276446 h 2913321"/>
              <a:gd name="connsiteX5" fmla="*/ 0 w 1998921"/>
              <a:gd name="connsiteY5" fmla="*/ 712381 h 2913321"/>
              <a:gd name="connsiteX6" fmla="*/ 489098 w 1998921"/>
              <a:gd name="connsiteY6" fmla="*/ 1169581 h 2913321"/>
              <a:gd name="connsiteX7" fmla="*/ 871870 w 1998921"/>
              <a:gd name="connsiteY7" fmla="*/ 1424763 h 2913321"/>
              <a:gd name="connsiteX8" fmla="*/ 935665 w 1998921"/>
              <a:gd name="connsiteY8" fmla="*/ 1562986 h 2913321"/>
              <a:gd name="connsiteX9" fmla="*/ 893135 w 1998921"/>
              <a:gd name="connsiteY9" fmla="*/ 1786270 h 2913321"/>
              <a:gd name="connsiteX10" fmla="*/ 552893 w 1998921"/>
              <a:gd name="connsiteY10" fmla="*/ 2498651 h 2913321"/>
              <a:gd name="connsiteX11" fmla="*/ 520996 w 1998921"/>
              <a:gd name="connsiteY11" fmla="*/ 2796363 h 2913321"/>
              <a:gd name="connsiteX12" fmla="*/ 648586 w 1998921"/>
              <a:gd name="connsiteY12" fmla="*/ 2913321 h 2913321"/>
              <a:gd name="connsiteX13" fmla="*/ 1796903 w 1998921"/>
              <a:gd name="connsiteY13" fmla="*/ 2445488 h 2913321"/>
              <a:gd name="connsiteX14" fmla="*/ 1935126 w 1998921"/>
              <a:gd name="connsiteY14" fmla="*/ 2105246 h 2913321"/>
              <a:gd name="connsiteX15" fmla="*/ 1998921 w 1998921"/>
              <a:gd name="connsiteY15" fmla="*/ 1669311 h 2913321"/>
              <a:gd name="connsiteX16" fmla="*/ 1977656 w 1998921"/>
              <a:gd name="connsiteY16" fmla="*/ 1265274 h 2913321"/>
              <a:gd name="connsiteX17" fmla="*/ 1786270 w 1998921"/>
              <a:gd name="connsiteY17" fmla="*/ 988828 h 2913321"/>
              <a:gd name="connsiteX18" fmla="*/ 1807535 w 1998921"/>
              <a:gd name="connsiteY18" fmla="*/ 669851 h 2913321"/>
              <a:gd name="connsiteX19" fmla="*/ 1841205 w 1998921"/>
              <a:gd name="connsiteY19" fmla="*/ 671623 h 2913321"/>
              <a:gd name="connsiteX0" fmla="*/ 1722475 w 1998921"/>
              <a:gd name="connsiteY0" fmla="*/ 106326 h 2902689"/>
              <a:gd name="connsiteX1" fmla="*/ 542261 w 1998921"/>
              <a:gd name="connsiteY1" fmla="*/ 0 h 2902689"/>
              <a:gd name="connsiteX2" fmla="*/ 255182 w 1998921"/>
              <a:gd name="connsiteY2" fmla="*/ 63796 h 2902689"/>
              <a:gd name="connsiteX3" fmla="*/ 53163 w 1998921"/>
              <a:gd name="connsiteY3" fmla="*/ 265814 h 2902689"/>
              <a:gd name="connsiteX4" fmla="*/ 0 w 1998921"/>
              <a:gd name="connsiteY4" fmla="*/ 701749 h 2902689"/>
              <a:gd name="connsiteX5" fmla="*/ 489098 w 1998921"/>
              <a:gd name="connsiteY5" fmla="*/ 1158949 h 2902689"/>
              <a:gd name="connsiteX6" fmla="*/ 871870 w 1998921"/>
              <a:gd name="connsiteY6" fmla="*/ 1414131 h 2902689"/>
              <a:gd name="connsiteX7" fmla="*/ 935665 w 1998921"/>
              <a:gd name="connsiteY7" fmla="*/ 1552354 h 2902689"/>
              <a:gd name="connsiteX8" fmla="*/ 893135 w 1998921"/>
              <a:gd name="connsiteY8" fmla="*/ 1775638 h 2902689"/>
              <a:gd name="connsiteX9" fmla="*/ 552893 w 1998921"/>
              <a:gd name="connsiteY9" fmla="*/ 2488019 h 2902689"/>
              <a:gd name="connsiteX10" fmla="*/ 520996 w 1998921"/>
              <a:gd name="connsiteY10" fmla="*/ 2785731 h 2902689"/>
              <a:gd name="connsiteX11" fmla="*/ 648586 w 1998921"/>
              <a:gd name="connsiteY11" fmla="*/ 2902689 h 2902689"/>
              <a:gd name="connsiteX12" fmla="*/ 1796903 w 1998921"/>
              <a:gd name="connsiteY12" fmla="*/ 2434856 h 2902689"/>
              <a:gd name="connsiteX13" fmla="*/ 1935126 w 1998921"/>
              <a:gd name="connsiteY13" fmla="*/ 2094614 h 2902689"/>
              <a:gd name="connsiteX14" fmla="*/ 1998921 w 1998921"/>
              <a:gd name="connsiteY14" fmla="*/ 1658679 h 2902689"/>
              <a:gd name="connsiteX15" fmla="*/ 1977656 w 1998921"/>
              <a:gd name="connsiteY15" fmla="*/ 1254642 h 2902689"/>
              <a:gd name="connsiteX16" fmla="*/ 1786270 w 1998921"/>
              <a:gd name="connsiteY16" fmla="*/ 978196 h 2902689"/>
              <a:gd name="connsiteX17" fmla="*/ 1807535 w 1998921"/>
              <a:gd name="connsiteY17" fmla="*/ 659219 h 2902689"/>
              <a:gd name="connsiteX18" fmla="*/ 1841205 w 1998921"/>
              <a:gd name="connsiteY18" fmla="*/ 660991 h 2902689"/>
              <a:gd name="connsiteX0" fmla="*/ 1231605 w 1998921"/>
              <a:gd name="connsiteY0" fmla="*/ 0 h 2927498"/>
              <a:gd name="connsiteX1" fmla="*/ 542261 w 1998921"/>
              <a:gd name="connsiteY1" fmla="*/ 24809 h 2927498"/>
              <a:gd name="connsiteX2" fmla="*/ 255182 w 1998921"/>
              <a:gd name="connsiteY2" fmla="*/ 88605 h 2927498"/>
              <a:gd name="connsiteX3" fmla="*/ 53163 w 1998921"/>
              <a:gd name="connsiteY3" fmla="*/ 290623 h 2927498"/>
              <a:gd name="connsiteX4" fmla="*/ 0 w 1998921"/>
              <a:gd name="connsiteY4" fmla="*/ 726558 h 2927498"/>
              <a:gd name="connsiteX5" fmla="*/ 489098 w 1998921"/>
              <a:gd name="connsiteY5" fmla="*/ 1183758 h 2927498"/>
              <a:gd name="connsiteX6" fmla="*/ 871870 w 1998921"/>
              <a:gd name="connsiteY6" fmla="*/ 1438940 h 2927498"/>
              <a:gd name="connsiteX7" fmla="*/ 935665 w 1998921"/>
              <a:gd name="connsiteY7" fmla="*/ 1577163 h 2927498"/>
              <a:gd name="connsiteX8" fmla="*/ 893135 w 1998921"/>
              <a:gd name="connsiteY8" fmla="*/ 1800447 h 2927498"/>
              <a:gd name="connsiteX9" fmla="*/ 552893 w 1998921"/>
              <a:gd name="connsiteY9" fmla="*/ 2512828 h 2927498"/>
              <a:gd name="connsiteX10" fmla="*/ 520996 w 1998921"/>
              <a:gd name="connsiteY10" fmla="*/ 2810540 h 2927498"/>
              <a:gd name="connsiteX11" fmla="*/ 648586 w 1998921"/>
              <a:gd name="connsiteY11" fmla="*/ 2927498 h 2927498"/>
              <a:gd name="connsiteX12" fmla="*/ 1796903 w 1998921"/>
              <a:gd name="connsiteY12" fmla="*/ 2459665 h 2927498"/>
              <a:gd name="connsiteX13" fmla="*/ 1935126 w 1998921"/>
              <a:gd name="connsiteY13" fmla="*/ 2119423 h 2927498"/>
              <a:gd name="connsiteX14" fmla="*/ 1998921 w 1998921"/>
              <a:gd name="connsiteY14" fmla="*/ 1683488 h 2927498"/>
              <a:gd name="connsiteX15" fmla="*/ 1977656 w 1998921"/>
              <a:gd name="connsiteY15" fmla="*/ 1279451 h 2927498"/>
              <a:gd name="connsiteX16" fmla="*/ 1786270 w 1998921"/>
              <a:gd name="connsiteY16" fmla="*/ 1003005 h 2927498"/>
              <a:gd name="connsiteX17" fmla="*/ 1807535 w 1998921"/>
              <a:gd name="connsiteY17" fmla="*/ 684028 h 2927498"/>
              <a:gd name="connsiteX18" fmla="*/ 1841205 w 1998921"/>
              <a:gd name="connsiteY18" fmla="*/ 685800 h 2927498"/>
              <a:gd name="connsiteX0" fmla="*/ 1231605 w 1998921"/>
              <a:gd name="connsiteY0" fmla="*/ 0 h 2927498"/>
              <a:gd name="connsiteX1" fmla="*/ 542261 w 1998921"/>
              <a:gd name="connsiteY1" fmla="*/ 24809 h 2927498"/>
              <a:gd name="connsiteX2" fmla="*/ 255182 w 1998921"/>
              <a:gd name="connsiteY2" fmla="*/ 88605 h 2927498"/>
              <a:gd name="connsiteX3" fmla="*/ 53163 w 1998921"/>
              <a:gd name="connsiteY3" fmla="*/ 290623 h 2927498"/>
              <a:gd name="connsiteX4" fmla="*/ 0 w 1998921"/>
              <a:gd name="connsiteY4" fmla="*/ 726558 h 2927498"/>
              <a:gd name="connsiteX5" fmla="*/ 489098 w 1998921"/>
              <a:gd name="connsiteY5" fmla="*/ 1183758 h 2927498"/>
              <a:gd name="connsiteX6" fmla="*/ 871870 w 1998921"/>
              <a:gd name="connsiteY6" fmla="*/ 1438940 h 2927498"/>
              <a:gd name="connsiteX7" fmla="*/ 935665 w 1998921"/>
              <a:gd name="connsiteY7" fmla="*/ 1577163 h 2927498"/>
              <a:gd name="connsiteX8" fmla="*/ 893135 w 1998921"/>
              <a:gd name="connsiteY8" fmla="*/ 1800447 h 2927498"/>
              <a:gd name="connsiteX9" fmla="*/ 552893 w 1998921"/>
              <a:gd name="connsiteY9" fmla="*/ 2512828 h 2927498"/>
              <a:gd name="connsiteX10" fmla="*/ 520996 w 1998921"/>
              <a:gd name="connsiteY10" fmla="*/ 2810540 h 2927498"/>
              <a:gd name="connsiteX11" fmla="*/ 648586 w 1998921"/>
              <a:gd name="connsiteY11" fmla="*/ 2927498 h 2927498"/>
              <a:gd name="connsiteX12" fmla="*/ 1796903 w 1998921"/>
              <a:gd name="connsiteY12" fmla="*/ 2459665 h 2927498"/>
              <a:gd name="connsiteX13" fmla="*/ 1935126 w 1998921"/>
              <a:gd name="connsiteY13" fmla="*/ 2119423 h 2927498"/>
              <a:gd name="connsiteX14" fmla="*/ 1998921 w 1998921"/>
              <a:gd name="connsiteY14" fmla="*/ 1683488 h 2927498"/>
              <a:gd name="connsiteX15" fmla="*/ 1977656 w 1998921"/>
              <a:gd name="connsiteY15" fmla="*/ 1279451 h 2927498"/>
              <a:gd name="connsiteX16" fmla="*/ 1786270 w 1998921"/>
              <a:gd name="connsiteY16" fmla="*/ 1003005 h 2927498"/>
              <a:gd name="connsiteX17" fmla="*/ 1807535 w 1998921"/>
              <a:gd name="connsiteY17" fmla="*/ 684028 h 2927498"/>
              <a:gd name="connsiteX18" fmla="*/ 1841205 w 1998921"/>
              <a:gd name="connsiteY18" fmla="*/ 685800 h 2927498"/>
              <a:gd name="connsiteX19" fmla="*/ 1839433 w 1998921"/>
              <a:gd name="connsiteY19" fmla="*/ 673395 h 2927498"/>
              <a:gd name="connsiteX0" fmla="*/ 1231605 w 1998921"/>
              <a:gd name="connsiteY0" fmla="*/ 0 h 2927498"/>
              <a:gd name="connsiteX1" fmla="*/ 542261 w 1998921"/>
              <a:gd name="connsiteY1" fmla="*/ 24809 h 2927498"/>
              <a:gd name="connsiteX2" fmla="*/ 255182 w 1998921"/>
              <a:gd name="connsiteY2" fmla="*/ 88605 h 2927498"/>
              <a:gd name="connsiteX3" fmla="*/ 53163 w 1998921"/>
              <a:gd name="connsiteY3" fmla="*/ 290623 h 2927498"/>
              <a:gd name="connsiteX4" fmla="*/ 0 w 1998921"/>
              <a:gd name="connsiteY4" fmla="*/ 726558 h 2927498"/>
              <a:gd name="connsiteX5" fmla="*/ 489098 w 1998921"/>
              <a:gd name="connsiteY5" fmla="*/ 1183758 h 2927498"/>
              <a:gd name="connsiteX6" fmla="*/ 871870 w 1998921"/>
              <a:gd name="connsiteY6" fmla="*/ 1438940 h 2927498"/>
              <a:gd name="connsiteX7" fmla="*/ 935665 w 1998921"/>
              <a:gd name="connsiteY7" fmla="*/ 1577163 h 2927498"/>
              <a:gd name="connsiteX8" fmla="*/ 893135 w 1998921"/>
              <a:gd name="connsiteY8" fmla="*/ 1800447 h 2927498"/>
              <a:gd name="connsiteX9" fmla="*/ 552893 w 1998921"/>
              <a:gd name="connsiteY9" fmla="*/ 2512828 h 2927498"/>
              <a:gd name="connsiteX10" fmla="*/ 520996 w 1998921"/>
              <a:gd name="connsiteY10" fmla="*/ 2810540 h 2927498"/>
              <a:gd name="connsiteX11" fmla="*/ 648586 w 1998921"/>
              <a:gd name="connsiteY11" fmla="*/ 2927498 h 2927498"/>
              <a:gd name="connsiteX12" fmla="*/ 1796903 w 1998921"/>
              <a:gd name="connsiteY12" fmla="*/ 2459665 h 2927498"/>
              <a:gd name="connsiteX13" fmla="*/ 1935126 w 1998921"/>
              <a:gd name="connsiteY13" fmla="*/ 2119423 h 2927498"/>
              <a:gd name="connsiteX14" fmla="*/ 1998921 w 1998921"/>
              <a:gd name="connsiteY14" fmla="*/ 1683488 h 2927498"/>
              <a:gd name="connsiteX15" fmla="*/ 1977656 w 1998921"/>
              <a:gd name="connsiteY15" fmla="*/ 1279451 h 2927498"/>
              <a:gd name="connsiteX16" fmla="*/ 1786270 w 1998921"/>
              <a:gd name="connsiteY16" fmla="*/ 1003005 h 2927498"/>
              <a:gd name="connsiteX17" fmla="*/ 1807535 w 1998921"/>
              <a:gd name="connsiteY17" fmla="*/ 684028 h 2927498"/>
              <a:gd name="connsiteX18" fmla="*/ 1841205 w 1998921"/>
              <a:gd name="connsiteY18" fmla="*/ 685800 h 2927498"/>
              <a:gd name="connsiteX19" fmla="*/ 1841205 w 1998921"/>
              <a:gd name="connsiteY19" fmla="*/ 457200 h 2927498"/>
              <a:gd name="connsiteX0" fmla="*/ 1231605 w 1998921"/>
              <a:gd name="connsiteY0" fmla="*/ 0 h 2927498"/>
              <a:gd name="connsiteX1" fmla="*/ 542261 w 1998921"/>
              <a:gd name="connsiteY1" fmla="*/ 24809 h 2927498"/>
              <a:gd name="connsiteX2" fmla="*/ 255182 w 1998921"/>
              <a:gd name="connsiteY2" fmla="*/ 88605 h 2927498"/>
              <a:gd name="connsiteX3" fmla="*/ 53163 w 1998921"/>
              <a:gd name="connsiteY3" fmla="*/ 290623 h 2927498"/>
              <a:gd name="connsiteX4" fmla="*/ 0 w 1998921"/>
              <a:gd name="connsiteY4" fmla="*/ 726558 h 2927498"/>
              <a:gd name="connsiteX5" fmla="*/ 489098 w 1998921"/>
              <a:gd name="connsiteY5" fmla="*/ 1183758 h 2927498"/>
              <a:gd name="connsiteX6" fmla="*/ 871870 w 1998921"/>
              <a:gd name="connsiteY6" fmla="*/ 1438940 h 2927498"/>
              <a:gd name="connsiteX7" fmla="*/ 935665 w 1998921"/>
              <a:gd name="connsiteY7" fmla="*/ 1577163 h 2927498"/>
              <a:gd name="connsiteX8" fmla="*/ 893135 w 1998921"/>
              <a:gd name="connsiteY8" fmla="*/ 1800447 h 2927498"/>
              <a:gd name="connsiteX9" fmla="*/ 552893 w 1998921"/>
              <a:gd name="connsiteY9" fmla="*/ 2512828 h 2927498"/>
              <a:gd name="connsiteX10" fmla="*/ 520996 w 1998921"/>
              <a:gd name="connsiteY10" fmla="*/ 2810540 h 2927498"/>
              <a:gd name="connsiteX11" fmla="*/ 648586 w 1998921"/>
              <a:gd name="connsiteY11" fmla="*/ 2927498 h 2927498"/>
              <a:gd name="connsiteX12" fmla="*/ 1796903 w 1998921"/>
              <a:gd name="connsiteY12" fmla="*/ 2459665 h 2927498"/>
              <a:gd name="connsiteX13" fmla="*/ 1935126 w 1998921"/>
              <a:gd name="connsiteY13" fmla="*/ 2119423 h 2927498"/>
              <a:gd name="connsiteX14" fmla="*/ 1998921 w 1998921"/>
              <a:gd name="connsiteY14" fmla="*/ 1683488 h 2927498"/>
              <a:gd name="connsiteX15" fmla="*/ 1977656 w 1998921"/>
              <a:gd name="connsiteY15" fmla="*/ 1279451 h 2927498"/>
              <a:gd name="connsiteX16" fmla="*/ 1786270 w 1998921"/>
              <a:gd name="connsiteY16" fmla="*/ 1003005 h 2927498"/>
              <a:gd name="connsiteX17" fmla="*/ 1807535 w 1998921"/>
              <a:gd name="connsiteY17" fmla="*/ 684028 h 2927498"/>
              <a:gd name="connsiteX18" fmla="*/ 1841205 w 1998921"/>
              <a:gd name="connsiteY18" fmla="*/ 685800 h 2927498"/>
              <a:gd name="connsiteX19" fmla="*/ 1765005 w 1998921"/>
              <a:gd name="connsiteY19" fmla="*/ 228600 h 2927498"/>
              <a:gd name="connsiteX0" fmla="*/ 1231605 w 1998921"/>
              <a:gd name="connsiteY0" fmla="*/ 0 h 2927498"/>
              <a:gd name="connsiteX1" fmla="*/ 542261 w 1998921"/>
              <a:gd name="connsiteY1" fmla="*/ 24809 h 2927498"/>
              <a:gd name="connsiteX2" fmla="*/ 255182 w 1998921"/>
              <a:gd name="connsiteY2" fmla="*/ 88605 h 2927498"/>
              <a:gd name="connsiteX3" fmla="*/ 53163 w 1998921"/>
              <a:gd name="connsiteY3" fmla="*/ 290623 h 2927498"/>
              <a:gd name="connsiteX4" fmla="*/ 0 w 1998921"/>
              <a:gd name="connsiteY4" fmla="*/ 726558 h 2927498"/>
              <a:gd name="connsiteX5" fmla="*/ 489098 w 1998921"/>
              <a:gd name="connsiteY5" fmla="*/ 1183758 h 2927498"/>
              <a:gd name="connsiteX6" fmla="*/ 871870 w 1998921"/>
              <a:gd name="connsiteY6" fmla="*/ 1438940 h 2927498"/>
              <a:gd name="connsiteX7" fmla="*/ 935665 w 1998921"/>
              <a:gd name="connsiteY7" fmla="*/ 1577163 h 2927498"/>
              <a:gd name="connsiteX8" fmla="*/ 893135 w 1998921"/>
              <a:gd name="connsiteY8" fmla="*/ 1800447 h 2927498"/>
              <a:gd name="connsiteX9" fmla="*/ 552893 w 1998921"/>
              <a:gd name="connsiteY9" fmla="*/ 2512828 h 2927498"/>
              <a:gd name="connsiteX10" fmla="*/ 520996 w 1998921"/>
              <a:gd name="connsiteY10" fmla="*/ 2810540 h 2927498"/>
              <a:gd name="connsiteX11" fmla="*/ 648586 w 1998921"/>
              <a:gd name="connsiteY11" fmla="*/ 2927498 h 2927498"/>
              <a:gd name="connsiteX12" fmla="*/ 1796903 w 1998921"/>
              <a:gd name="connsiteY12" fmla="*/ 2459665 h 2927498"/>
              <a:gd name="connsiteX13" fmla="*/ 1935126 w 1998921"/>
              <a:gd name="connsiteY13" fmla="*/ 2119423 h 2927498"/>
              <a:gd name="connsiteX14" fmla="*/ 1998921 w 1998921"/>
              <a:gd name="connsiteY14" fmla="*/ 1683488 h 2927498"/>
              <a:gd name="connsiteX15" fmla="*/ 1977656 w 1998921"/>
              <a:gd name="connsiteY15" fmla="*/ 1279451 h 2927498"/>
              <a:gd name="connsiteX16" fmla="*/ 1786270 w 1998921"/>
              <a:gd name="connsiteY16" fmla="*/ 1003005 h 2927498"/>
              <a:gd name="connsiteX17" fmla="*/ 1807535 w 1998921"/>
              <a:gd name="connsiteY17" fmla="*/ 684028 h 2927498"/>
              <a:gd name="connsiteX18" fmla="*/ 1841205 w 1998921"/>
              <a:gd name="connsiteY18" fmla="*/ 685800 h 2927498"/>
              <a:gd name="connsiteX19" fmla="*/ 1765005 w 1998921"/>
              <a:gd name="connsiteY19" fmla="*/ 228600 h 2927498"/>
              <a:gd name="connsiteX20" fmla="*/ 1754372 w 1998921"/>
              <a:gd name="connsiteY20" fmla="*/ 216195 h 2927498"/>
              <a:gd name="connsiteX0" fmla="*/ 1231605 w 1998921"/>
              <a:gd name="connsiteY0" fmla="*/ 0 h 2927498"/>
              <a:gd name="connsiteX1" fmla="*/ 542261 w 1998921"/>
              <a:gd name="connsiteY1" fmla="*/ 24809 h 2927498"/>
              <a:gd name="connsiteX2" fmla="*/ 255182 w 1998921"/>
              <a:gd name="connsiteY2" fmla="*/ 88605 h 2927498"/>
              <a:gd name="connsiteX3" fmla="*/ 53163 w 1998921"/>
              <a:gd name="connsiteY3" fmla="*/ 290623 h 2927498"/>
              <a:gd name="connsiteX4" fmla="*/ 0 w 1998921"/>
              <a:gd name="connsiteY4" fmla="*/ 726558 h 2927498"/>
              <a:gd name="connsiteX5" fmla="*/ 489098 w 1998921"/>
              <a:gd name="connsiteY5" fmla="*/ 1183758 h 2927498"/>
              <a:gd name="connsiteX6" fmla="*/ 871870 w 1998921"/>
              <a:gd name="connsiteY6" fmla="*/ 1438940 h 2927498"/>
              <a:gd name="connsiteX7" fmla="*/ 935665 w 1998921"/>
              <a:gd name="connsiteY7" fmla="*/ 1577163 h 2927498"/>
              <a:gd name="connsiteX8" fmla="*/ 893135 w 1998921"/>
              <a:gd name="connsiteY8" fmla="*/ 1800447 h 2927498"/>
              <a:gd name="connsiteX9" fmla="*/ 552893 w 1998921"/>
              <a:gd name="connsiteY9" fmla="*/ 2512828 h 2927498"/>
              <a:gd name="connsiteX10" fmla="*/ 520996 w 1998921"/>
              <a:gd name="connsiteY10" fmla="*/ 2810540 h 2927498"/>
              <a:gd name="connsiteX11" fmla="*/ 648586 w 1998921"/>
              <a:gd name="connsiteY11" fmla="*/ 2927498 h 2927498"/>
              <a:gd name="connsiteX12" fmla="*/ 1796903 w 1998921"/>
              <a:gd name="connsiteY12" fmla="*/ 2459665 h 2927498"/>
              <a:gd name="connsiteX13" fmla="*/ 1935126 w 1998921"/>
              <a:gd name="connsiteY13" fmla="*/ 2119423 h 2927498"/>
              <a:gd name="connsiteX14" fmla="*/ 1998921 w 1998921"/>
              <a:gd name="connsiteY14" fmla="*/ 1683488 h 2927498"/>
              <a:gd name="connsiteX15" fmla="*/ 1977656 w 1998921"/>
              <a:gd name="connsiteY15" fmla="*/ 1279451 h 2927498"/>
              <a:gd name="connsiteX16" fmla="*/ 1786270 w 1998921"/>
              <a:gd name="connsiteY16" fmla="*/ 1003005 h 2927498"/>
              <a:gd name="connsiteX17" fmla="*/ 1807535 w 1998921"/>
              <a:gd name="connsiteY17" fmla="*/ 684028 h 2927498"/>
              <a:gd name="connsiteX18" fmla="*/ 1841205 w 1998921"/>
              <a:gd name="connsiteY18" fmla="*/ 685800 h 2927498"/>
              <a:gd name="connsiteX19" fmla="*/ 1765005 w 1998921"/>
              <a:gd name="connsiteY19" fmla="*/ 228600 h 2927498"/>
              <a:gd name="connsiteX20" fmla="*/ 1536405 w 1998921"/>
              <a:gd name="connsiteY20" fmla="*/ 0 h 2927498"/>
              <a:gd name="connsiteX0" fmla="*/ 1231605 w 1998921"/>
              <a:gd name="connsiteY0" fmla="*/ 39281 h 2966779"/>
              <a:gd name="connsiteX1" fmla="*/ 542261 w 1998921"/>
              <a:gd name="connsiteY1" fmla="*/ 64090 h 2966779"/>
              <a:gd name="connsiteX2" fmla="*/ 255182 w 1998921"/>
              <a:gd name="connsiteY2" fmla="*/ 127886 h 2966779"/>
              <a:gd name="connsiteX3" fmla="*/ 53163 w 1998921"/>
              <a:gd name="connsiteY3" fmla="*/ 329904 h 2966779"/>
              <a:gd name="connsiteX4" fmla="*/ 0 w 1998921"/>
              <a:gd name="connsiteY4" fmla="*/ 765839 h 2966779"/>
              <a:gd name="connsiteX5" fmla="*/ 489098 w 1998921"/>
              <a:gd name="connsiteY5" fmla="*/ 1223039 h 2966779"/>
              <a:gd name="connsiteX6" fmla="*/ 871870 w 1998921"/>
              <a:gd name="connsiteY6" fmla="*/ 1478221 h 2966779"/>
              <a:gd name="connsiteX7" fmla="*/ 935665 w 1998921"/>
              <a:gd name="connsiteY7" fmla="*/ 1616444 h 2966779"/>
              <a:gd name="connsiteX8" fmla="*/ 893135 w 1998921"/>
              <a:gd name="connsiteY8" fmla="*/ 1839728 h 2966779"/>
              <a:gd name="connsiteX9" fmla="*/ 552893 w 1998921"/>
              <a:gd name="connsiteY9" fmla="*/ 2552109 h 2966779"/>
              <a:gd name="connsiteX10" fmla="*/ 520996 w 1998921"/>
              <a:gd name="connsiteY10" fmla="*/ 2849821 h 2966779"/>
              <a:gd name="connsiteX11" fmla="*/ 648586 w 1998921"/>
              <a:gd name="connsiteY11" fmla="*/ 2966779 h 2966779"/>
              <a:gd name="connsiteX12" fmla="*/ 1796903 w 1998921"/>
              <a:gd name="connsiteY12" fmla="*/ 2498946 h 2966779"/>
              <a:gd name="connsiteX13" fmla="*/ 1935126 w 1998921"/>
              <a:gd name="connsiteY13" fmla="*/ 2158704 h 2966779"/>
              <a:gd name="connsiteX14" fmla="*/ 1998921 w 1998921"/>
              <a:gd name="connsiteY14" fmla="*/ 1722769 h 2966779"/>
              <a:gd name="connsiteX15" fmla="*/ 1977656 w 1998921"/>
              <a:gd name="connsiteY15" fmla="*/ 1318732 h 2966779"/>
              <a:gd name="connsiteX16" fmla="*/ 1786270 w 1998921"/>
              <a:gd name="connsiteY16" fmla="*/ 1042286 h 2966779"/>
              <a:gd name="connsiteX17" fmla="*/ 1807535 w 1998921"/>
              <a:gd name="connsiteY17" fmla="*/ 723309 h 2966779"/>
              <a:gd name="connsiteX18" fmla="*/ 1841205 w 1998921"/>
              <a:gd name="connsiteY18" fmla="*/ 725081 h 2966779"/>
              <a:gd name="connsiteX19" fmla="*/ 1765005 w 1998921"/>
              <a:gd name="connsiteY19" fmla="*/ 267881 h 2966779"/>
              <a:gd name="connsiteX20" fmla="*/ 1536405 w 1998921"/>
              <a:gd name="connsiteY20" fmla="*/ 39281 h 2966779"/>
              <a:gd name="connsiteX21" fmla="*/ 1499191 w 1998921"/>
              <a:gd name="connsiteY21" fmla="*/ 32193 h 2966779"/>
              <a:gd name="connsiteX0" fmla="*/ 1231605 w 1998921"/>
              <a:gd name="connsiteY0" fmla="*/ 39281 h 2966779"/>
              <a:gd name="connsiteX1" fmla="*/ 542261 w 1998921"/>
              <a:gd name="connsiteY1" fmla="*/ 64090 h 2966779"/>
              <a:gd name="connsiteX2" fmla="*/ 255182 w 1998921"/>
              <a:gd name="connsiteY2" fmla="*/ 127886 h 2966779"/>
              <a:gd name="connsiteX3" fmla="*/ 53163 w 1998921"/>
              <a:gd name="connsiteY3" fmla="*/ 329904 h 2966779"/>
              <a:gd name="connsiteX4" fmla="*/ 0 w 1998921"/>
              <a:gd name="connsiteY4" fmla="*/ 765839 h 2966779"/>
              <a:gd name="connsiteX5" fmla="*/ 489098 w 1998921"/>
              <a:gd name="connsiteY5" fmla="*/ 1223039 h 2966779"/>
              <a:gd name="connsiteX6" fmla="*/ 871870 w 1998921"/>
              <a:gd name="connsiteY6" fmla="*/ 1478221 h 2966779"/>
              <a:gd name="connsiteX7" fmla="*/ 935665 w 1998921"/>
              <a:gd name="connsiteY7" fmla="*/ 1616444 h 2966779"/>
              <a:gd name="connsiteX8" fmla="*/ 893135 w 1998921"/>
              <a:gd name="connsiteY8" fmla="*/ 1839728 h 2966779"/>
              <a:gd name="connsiteX9" fmla="*/ 552893 w 1998921"/>
              <a:gd name="connsiteY9" fmla="*/ 2552109 h 2966779"/>
              <a:gd name="connsiteX10" fmla="*/ 520996 w 1998921"/>
              <a:gd name="connsiteY10" fmla="*/ 2849821 h 2966779"/>
              <a:gd name="connsiteX11" fmla="*/ 648586 w 1998921"/>
              <a:gd name="connsiteY11" fmla="*/ 2966779 h 2966779"/>
              <a:gd name="connsiteX12" fmla="*/ 1796903 w 1998921"/>
              <a:gd name="connsiteY12" fmla="*/ 2498946 h 2966779"/>
              <a:gd name="connsiteX13" fmla="*/ 1935126 w 1998921"/>
              <a:gd name="connsiteY13" fmla="*/ 2158704 h 2966779"/>
              <a:gd name="connsiteX14" fmla="*/ 1998921 w 1998921"/>
              <a:gd name="connsiteY14" fmla="*/ 1722769 h 2966779"/>
              <a:gd name="connsiteX15" fmla="*/ 1977656 w 1998921"/>
              <a:gd name="connsiteY15" fmla="*/ 1318732 h 2966779"/>
              <a:gd name="connsiteX16" fmla="*/ 1786270 w 1998921"/>
              <a:gd name="connsiteY16" fmla="*/ 1042286 h 2966779"/>
              <a:gd name="connsiteX17" fmla="*/ 1807535 w 1998921"/>
              <a:gd name="connsiteY17" fmla="*/ 723309 h 2966779"/>
              <a:gd name="connsiteX18" fmla="*/ 1841205 w 1998921"/>
              <a:gd name="connsiteY18" fmla="*/ 725081 h 2966779"/>
              <a:gd name="connsiteX19" fmla="*/ 1765005 w 1998921"/>
              <a:gd name="connsiteY19" fmla="*/ 267881 h 2966779"/>
              <a:gd name="connsiteX20" fmla="*/ 1536405 w 1998921"/>
              <a:gd name="connsiteY20" fmla="*/ 39281 h 2966779"/>
              <a:gd name="connsiteX21" fmla="*/ 1384005 w 1998921"/>
              <a:gd name="connsiteY21" fmla="*/ 39282 h 296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8921" h="2966779">
                <a:moveTo>
                  <a:pt x="1231605" y="39281"/>
                </a:moveTo>
                <a:lnTo>
                  <a:pt x="542261" y="64090"/>
                </a:lnTo>
                <a:lnTo>
                  <a:pt x="255182" y="127886"/>
                </a:lnTo>
                <a:lnTo>
                  <a:pt x="53163" y="329904"/>
                </a:lnTo>
                <a:lnTo>
                  <a:pt x="0" y="765839"/>
                </a:lnTo>
                <a:lnTo>
                  <a:pt x="489098" y="1223039"/>
                </a:lnTo>
                <a:lnTo>
                  <a:pt x="871870" y="1478221"/>
                </a:lnTo>
                <a:lnTo>
                  <a:pt x="935665" y="1616444"/>
                </a:lnTo>
                <a:lnTo>
                  <a:pt x="893135" y="1839728"/>
                </a:lnTo>
                <a:lnTo>
                  <a:pt x="552893" y="2552109"/>
                </a:lnTo>
                <a:lnTo>
                  <a:pt x="520996" y="2849821"/>
                </a:lnTo>
                <a:lnTo>
                  <a:pt x="648586" y="2966779"/>
                </a:lnTo>
                <a:lnTo>
                  <a:pt x="1796903" y="2498946"/>
                </a:lnTo>
                <a:lnTo>
                  <a:pt x="1935126" y="2158704"/>
                </a:lnTo>
                <a:lnTo>
                  <a:pt x="1998921" y="1722769"/>
                </a:lnTo>
                <a:lnTo>
                  <a:pt x="1977656" y="1318732"/>
                </a:lnTo>
                <a:lnTo>
                  <a:pt x="1786270" y="1042286"/>
                </a:lnTo>
                <a:lnTo>
                  <a:pt x="1807535" y="723309"/>
                </a:lnTo>
                <a:cubicBezTo>
                  <a:pt x="1814623" y="655969"/>
                  <a:pt x="1841205" y="725081"/>
                  <a:pt x="1841205" y="725081"/>
                </a:cubicBezTo>
                <a:cubicBezTo>
                  <a:pt x="1846521" y="723309"/>
                  <a:pt x="1765374" y="270466"/>
                  <a:pt x="1765005" y="267881"/>
                </a:cubicBezTo>
                <a:cubicBezTo>
                  <a:pt x="1750533" y="189614"/>
                  <a:pt x="1538620" y="41866"/>
                  <a:pt x="1536405" y="39281"/>
                </a:cubicBezTo>
                <a:cubicBezTo>
                  <a:pt x="1492103" y="0"/>
                  <a:pt x="1391758" y="40759"/>
                  <a:pt x="1384005" y="39282"/>
                </a:cubicBezTo>
              </a:path>
            </a:pathLst>
          </a:custGeom>
          <a:noFill/>
          <a:ln w="76200">
            <a:prstDash val="sysDash"/>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3733800" y="1524000"/>
            <a:ext cx="1469792" cy="1219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p:cNvSpPr/>
          <p:nvPr/>
        </p:nvSpPr>
        <p:spPr>
          <a:xfrm>
            <a:off x="0" y="0"/>
            <a:ext cx="9144000" cy="769441"/>
          </a:xfrm>
          <a:prstGeom prst="rect">
            <a:avLst/>
          </a:prstGeom>
          <a:solidFill>
            <a:srgbClr val="FFFF00"/>
          </a:solidFill>
        </p:spPr>
        <p:txBody>
          <a:bodyPr wrap="square">
            <a:spAutoFit/>
          </a:bodyPr>
          <a:lstStyle/>
          <a:p>
            <a:pPr algn="ctr"/>
            <a:r>
              <a:rPr lang="en-US" sz="4400" b="1" dirty="0" smtClean="0"/>
              <a:t>PACIFIC PROVINCE = </a:t>
            </a:r>
            <a:r>
              <a:rPr lang="en-US" sz="4400" b="1" dirty="0" smtClean="0">
                <a:ln>
                  <a:solidFill>
                    <a:schemeClr val="tx1"/>
                  </a:solidFill>
                </a:ln>
                <a:solidFill>
                  <a:srgbClr val="FF0000"/>
                </a:solidFill>
                <a:effectLst>
                  <a:outerShdw blurRad="38100" dist="38100" dir="2700000" algn="tl">
                    <a:srgbClr val="000000"/>
                  </a:outerShdw>
                </a:effectLst>
              </a:rPr>
              <a:t>2 SUB-PROVINCES</a:t>
            </a:r>
            <a:endParaRPr lang="en-US" sz="4400" b="1" dirty="0">
              <a:ln>
                <a:solidFill>
                  <a:schemeClr val="tx1"/>
                </a:solidFill>
              </a:ln>
              <a:solidFill>
                <a:srgbClr val="FF0000"/>
              </a:solidFill>
              <a:effectLst>
                <a:outerShdw blurRad="38100" dist="38100" dir="2700000" algn="tl">
                  <a:srgbClr val="000000"/>
                </a:outerShdw>
              </a:effectLst>
            </a:endParaRPr>
          </a:p>
        </p:txBody>
      </p:sp>
      <p:grpSp>
        <p:nvGrpSpPr>
          <p:cNvPr id="5" name="Group 78"/>
          <p:cNvGrpSpPr/>
          <p:nvPr/>
        </p:nvGrpSpPr>
        <p:grpSpPr>
          <a:xfrm>
            <a:off x="0" y="838200"/>
            <a:ext cx="9144000" cy="6019800"/>
            <a:chOff x="0" y="838200"/>
            <a:chExt cx="9144000" cy="6019800"/>
          </a:xfrm>
        </p:grpSpPr>
        <p:grpSp>
          <p:nvGrpSpPr>
            <p:cNvPr id="6" name="Group 74"/>
            <p:cNvGrpSpPr/>
            <p:nvPr/>
          </p:nvGrpSpPr>
          <p:grpSpPr>
            <a:xfrm>
              <a:off x="0" y="838200"/>
              <a:ext cx="9144000" cy="6019800"/>
              <a:chOff x="0" y="838200"/>
              <a:chExt cx="9144000" cy="6019800"/>
            </a:xfrm>
          </p:grpSpPr>
          <p:sp>
            <p:nvSpPr>
              <p:cNvPr id="76" name="Rectangle 75"/>
              <p:cNvSpPr/>
              <p:nvPr/>
            </p:nvSpPr>
            <p:spPr>
              <a:xfrm>
                <a:off x="0" y="838200"/>
                <a:ext cx="9144000" cy="60198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7" name="Picture 4" descr="https://upload.wikimedia.org/wikipedia/commons/thumb/7/7c/Juan_de_fuca_plate.png/300px-Juan_de_fuca_plate.png"/>
              <p:cNvPicPr>
                <a:picLocks noChangeAspect="1" noChangeArrowheads="1"/>
              </p:cNvPicPr>
              <p:nvPr/>
            </p:nvPicPr>
            <p:blipFill>
              <a:blip r:embed="rId5" cstate="print"/>
              <a:srcRect l="1019"/>
              <a:stretch>
                <a:fillRect/>
              </a:stretch>
            </p:blipFill>
            <p:spPr bwMode="auto">
              <a:xfrm>
                <a:off x="2590800" y="838200"/>
                <a:ext cx="4003625" cy="6019800"/>
              </a:xfrm>
              <a:prstGeom prst="rect">
                <a:avLst/>
              </a:prstGeom>
              <a:noFill/>
            </p:spPr>
          </p:pic>
        </p:grpSp>
        <p:sp>
          <p:nvSpPr>
            <p:cNvPr id="78" name="Freeform 77"/>
            <p:cNvSpPr/>
            <p:nvPr/>
          </p:nvSpPr>
          <p:spPr>
            <a:xfrm>
              <a:off x="0" y="842211"/>
              <a:ext cx="4860758" cy="6015789"/>
            </a:xfrm>
            <a:custGeom>
              <a:avLst/>
              <a:gdLst>
                <a:gd name="connsiteX0" fmla="*/ 9625 w 4860758"/>
                <a:gd name="connsiteY0" fmla="*/ 9625 h 6015789"/>
                <a:gd name="connsiteX1" fmla="*/ 3696101 w 4860758"/>
                <a:gd name="connsiteY1" fmla="*/ 0 h 6015789"/>
                <a:gd name="connsiteX2" fmla="*/ 3821229 w 4860758"/>
                <a:gd name="connsiteY2" fmla="*/ 413886 h 6015789"/>
                <a:gd name="connsiteX3" fmla="*/ 3917482 w 4860758"/>
                <a:gd name="connsiteY3" fmla="*/ 567890 h 6015789"/>
                <a:gd name="connsiteX4" fmla="*/ 3705726 w 4860758"/>
                <a:gd name="connsiteY4" fmla="*/ 683394 h 6015789"/>
                <a:gd name="connsiteX5" fmla="*/ 3696101 w 4860758"/>
                <a:gd name="connsiteY5" fmla="*/ 760396 h 6015789"/>
                <a:gd name="connsiteX6" fmla="*/ 4658627 w 4860758"/>
                <a:gd name="connsiteY6" fmla="*/ 1761423 h 6015789"/>
                <a:gd name="connsiteX7" fmla="*/ 4620126 w 4860758"/>
                <a:gd name="connsiteY7" fmla="*/ 1963554 h 6015789"/>
                <a:gd name="connsiteX8" fmla="*/ 4754880 w 4860758"/>
                <a:gd name="connsiteY8" fmla="*/ 2242686 h 6015789"/>
                <a:gd name="connsiteX9" fmla="*/ 4822257 w 4860758"/>
                <a:gd name="connsiteY9" fmla="*/ 2646947 h 6015789"/>
                <a:gd name="connsiteX10" fmla="*/ 4812632 w 4860758"/>
                <a:gd name="connsiteY10" fmla="*/ 3060834 h 6015789"/>
                <a:gd name="connsiteX11" fmla="*/ 4793381 w 4860758"/>
                <a:gd name="connsiteY11" fmla="*/ 3599848 h 6015789"/>
                <a:gd name="connsiteX12" fmla="*/ 4658627 w 4860758"/>
                <a:gd name="connsiteY12" fmla="*/ 4109987 h 6015789"/>
                <a:gd name="connsiteX13" fmla="*/ 4629752 w 4860758"/>
                <a:gd name="connsiteY13" fmla="*/ 4340994 h 6015789"/>
                <a:gd name="connsiteX14" fmla="*/ 4658627 w 4860758"/>
                <a:gd name="connsiteY14" fmla="*/ 4649002 h 6015789"/>
                <a:gd name="connsiteX15" fmla="*/ 4735629 w 4860758"/>
                <a:gd name="connsiteY15" fmla="*/ 4793381 h 6015789"/>
                <a:gd name="connsiteX16" fmla="*/ 4745255 w 4860758"/>
                <a:gd name="connsiteY16" fmla="*/ 4995511 h 6015789"/>
                <a:gd name="connsiteX17" fmla="*/ 4706754 w 4860758"/>
                <a:gd name="connsiteY17" fmla="*/ 5168766 h 6015789"/>
                <a:gd name="connsiteX18" fmla="*/ 4649002 w 4860758"/>
                <a:gd name="connsiteY18" fmla="*/ 5274644 h 6015789"/>
                <a:gd name="connsiteX19" fmla="*/ 4668253 w 4860758"/>
                <a:gd name="connsiteY19" fmla="*/ 5447899 h 6015789"/>
                <a:gd name="connsiteX20" fmla="*/ 4726004 w 4860758"/>
                <a:gd name="connsiteY20" fmla="*/ 5534526 h 6015789"/>
                <a:gd name="connsiteX21" fmla="*/ 4860758 w 4860758"/>
                <a:gd name="connsiteY21" fmla="*/ 5717406 h 6015789"/>
                <a:gd name="connsiteX22" fmla="*/ 4860758 w 4860758"/>
                <a:gd name="connsiteY22" fmla="*/ 6006164 h 6015789"/>
                <a:gd name="connsiteX23" fmla="*/ 0 w 4860758"/>
                <a:gd name="connsiteY23" fmla="*/ 6015789 h 6015789"/>
                <a:gd name="connsiteX24" fmla="*/ 9625 w 4860758"/>
                <a:gd name="connsiteY24" fmla="*/ 9625 h 60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60758" h="6015789">
                  <a:moveTo>
                    <a:pt x="9625" y="9625"/>
                  </a:moveTo>
                  <a:lnTo>
                    <a:pt x="3696101" y="0"/>
                  </a:lnTo>
                  <a:lnTo>
                    <a:pt x="3821229" y="413886"/>
                  </a:lnTo>
                  <a:lnTo>
                    <a:pt x="3917482" y="567890"/>
                  </a:lnTo>
                  <a:lnTo>
                    <a:pt x="3705726" y="683394"/>
                  </a:lnTo>
                  <a:lnTo>
                    <a:pt x="3696101" y="760396"/>
                  </a:lnTo>
                  <a:lnTo>
                    <a:pt x="4658627" y="1761423"/>
                  </a:lnTo>
                  <a:lnTo>
                    <a:pt x="4620126" y="1963554"/>
                  </a:lnTo>
                  <a:lnTo>
                    <a:pt x="4754880" y="2242686"/>
                  </a:lnTo>
                  <a:lnTo>
                    <a:pt x="4822257" y="2646947"/>
                  </a:lnTo>
                  <a:lnTo>
                    <a:pt x="4812632" y="3060834"/>
                  </a:lnTo>
                  <a:lnTo>
                    <a:pt x="4793381" y="3599848"/>
                  </a:lnTo>
                  <a:lnTo>
                    <a:pt x="4658627" y="4109987"/>
                  </a:lnTo>
                  <a:lnTo>
                    <a:pt x="4629752" y="4340994"/>
                  </a:lnTo>
                  <a:lnTo>
                    <a:pt x="4658627" y="4649002"/>
                  </a:lnTo>
                  <a:lnTo>
                    <a:pt x="4735629" y="4793381"/>
                  </a:lnTo>
                  <a:lnTo>
                    <a:pt x="4745255" y="4995511"/>
                  </a:lnTo>
                  <a:lnTo>
                    <a:pt x="4706754" y="5168766"/>
                  </a:lnTo>
                  <a:lnTo>
                    <a:pt x="4649002" y="5274644"/>
                  </a:lnTo>
                  <a:lnTo>
                    <a:pt x="4668253" y="5447899"/>
                  </a:lnTo>
                  <a:lnTo>
                    <a:pt x="4726004" y="5534526"/>
                  </a:lnTo>
                  <a:lnTo>
                    <a:pt x="4860758" y="5717406"/>
                  </a:lnTo>
                  <a:lnTo>
                    <a:pt x="4860758" y="6006164"/>
                  </a:lnTo>
                  <a:lnTo>
                    <a:pt x="0" y="6015789"/>
                  </a:lnTo>
                  <a:cubicBezTo>
                    <a:pt x="3208" y="4013734"/>
                    <a:pt x="6417" y="2011680"/>
                    <a:pt x="9625" y="962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t>PACIFIC</a:t>
              </a:r>
            </a:p>
            <a:p>
              <a:pPr algn="ctr"/>
              <a:r>
                <a:rPr lang="en-US" sz="4800" b="1" dirty="0" smtClean="0"/>
                <a:t>OCEAN</a:t>
              </a:r>
              <a:endParaRPr lang="en-US" sz="48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xEl>
                                              <p:pRg st="1" end="1"/>
                                            </p:txEl>
                                          </p:spTgt>
                                        </p:tgtEl>
                                        <p:attrNameLst>
                                          <p:attrName>style.visibility</p:attrName>
                                        </p:attrNameLst>
                                      </p:cBhvr>
                                      <p:to>
                                        <p:strVal val="visible"/>
                                      </p:to>
                                    </p:set>
                                    <p:animEffect transition="in" filter="wipe(left)">
                                      <p:cBhvr>
                                        <p:cTn id="7" dur="1000"/>
                                        <p:tgtEl>
                                          <p:spTgt spid="4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8">
                                            <p:txEl>
                                              <p:pRg st="2" end="2"/>
                                            </p:txEl>
                                          </p:spTgt>
                                        </p:tgtEl>
                                        <p:attrNameLst>
                                          <p:attrName>style.visibility</p:attrName>
                                        </p:attrNameLst>
                                      </p:cBhvr>
                                      <p:to>
                                        <p:strVal val="visible"/>
                                      </p:to>
                                    </p:set>
                                    <p:animEffect transition="in" filter="wipe(left)">
                                      <p:cBhvr>
                                        <p:cTn id="12" dur="1000"/>
                                        <p:tgtEl>
                                          <p:spTgt spid="4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8">
                                            <p:txEl>
                                              <p:pRg st="3" end="3"/>
                                            </p:txEl>
                                          </p:spTgt>
                                        </p:tgtEl>
                                        <p:attrNameLst>
                                          <p:attrName>style.visibility</p:attrName>
                                        </p:attrNameLst>
                                      </p:cBhvr>
                                      <p:to>
                                        <p:strVal val="visible"/>
                                      </p:to>
                                    </p:set>
                                    <p:animEffect transition="in" filter="wipe(left)">
                                      <p:cBhvr>
                                        <p:cTn id="17" dur="1000"/>
                                        <p:tgtEl>
                                          <p:spTgt spid="4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194562"/>
                                        </p:tgtEl>
                                        <p:attrNameLst>
                                          <p:attrName>style.visibility</p:attrName>
                                        </p:attrNameLst>
                                      </p:cBhvr>
                                      <p:to>
                                        <p:strVal val="visible"/>
                                      </p:to>
                                    </p:set>
                                    <p:anim calcmode="lin" valueType="num">
                                      <p:cBhvr>
                                        <p:cTn id="22" dur="500" fill="hold"/>
                                        <p:tgtEl>
                                          <p:spTgt spid="194562"/>
                                        </p:tgtEl>
                                        <p:attrNameLst>
                                          <p:attrName>ppt_w</p:attrName>
                                        </p:attrNameLst>
                                      </p:cBhvr>
                                      <p:tavLst>
                                        <p:tav tm="0">
                                          <p:val>
                                            <p:fltVal val="0"/>
                                          </p:val>
                                        </p:tav>
                                        <p:tav tm="100000">
                                          <p:val>
                                            <p:strVal val="#ppt_w"/>
                                          </p:val>
                                        </p:tav>
                                      </p:tavLst>
                                    </p:anim>
                                    <p:anim calcmode="lin" valueType="num">
                                      <p:cBhvr>
                                        <p:cTn id="23" dur="500" fill="hold"/>
                                        <p:tgtEl>
                                          <p:spTgt spid="194562"/>
                                        </p:tgtEl>
                                        <p:attrNameLst>
                                          <p:attrName>ppt_h</p:attrName>
                                        </p:attrNameLst>
                                      </p:cBhvr>
                                      <p:tavLst>
                                        <p:tav tm="0">
                                          <p:val>
                                            <p:fltVal val="0"/>
                                          </p:val>
                                        </p:tav>
                                        <p:tav tm="100000">
                                          <p:val>
                                            <p:strVal val="#ppt_h"/>
                                          </p:val>
                                        </p:tav>
                                      </p:tavLst>
                                    </p:anim>
                                    <p:animEffect transition="in" filter="fade">
                                      <p:cBhvr>
                                        <p:cTn id="24" dur="500"/>
                                        <p:tgtEl>
                                          <p:spTgt spid="194562"/>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heel(1)">
                                      <p:cBhvr>
                                        <p:cTn id="29" dur="20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220"/>
          <p:cNvPicPr>
            <a:picLocks noChangeAspect="1" noChangeArrowheads="1"/>
          </p:cNvPicPr>
          <p:nvPr/>
        </p:nvPicPr>
        <p:blipFill>
          <a:blip r:embed="rId3" cstate="print"/>
          <a:srcRect/>
          <a:stretch>
            <a:fillRect/>
          </a:stretch>
        </p:blipFill>
        <p:spPr bwMode="auto">
          <a:xfrm>
            <a:off x="1439863" y="703225"/>
            <a:ext cx="8702675" cy="5605463"/>
          </a:xfrm>
          <a:prstGeom prst="rect">
            <a:avLst/>
          </a:prstGeom>
          <a:noFill/>
          <a:ln w="9525">
            <a:noFill/>
            <a:miter lim="800000"/>
            <a:headEnd/>
            <a:tailEnd/>
          </a:ln>
        </p:spPr>
      </p:pic>
      <p:sp>
        <p:nvSpPr>
          <p:cNvPr id="2765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47800" y="287968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220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210"/>
          <p:cNvPicPr>
            <a:picLocks noChangeAspect="1" noChangeArrowheads="1"/>
          </p:cNvPicPr>
          <p:nvPr/>
        </p:nvPicPr>
        <p:blipFill>
          <a:blip r:embed="rId3" cstate="print"/>
          <a:srcRect/>
          <a:stretch>
            <a:fillRect/>
          </a:stretch>
        </p:blipFill>
        <p:spPr bwMode="auto">
          <a:xfrm>
            <a:off x="1427704" y="731856"/>
            <a:ext cx="8702675" cy="5605463"/>
          </a:xfrm>
          <a:prstGeom prst="rect">
            <a:avLst/>
          </a:prstGeom>
          <a:noFill/>
          <a:ln w="9525">
            <a:noFill/>
            <a:miter lim="800000"/>
            <a:headEnd/>
            <a:tailEnd/>
          </a:ln>
        </p:spPr>
      </p:pic>
      <p:sp>
        <p:nvSpPr>
          <p:cNvPr id="2662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35641" y="290831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210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200"/>
          <p:cNvPicPr>
            <a:picLocks noChangeAspect="1" noChangeArrowheads="1"/>
          </p:cNvPicPr>
          <p:nvPr/>
        </p:nvPicPr>
        <p:blipFill>
          <a:blip r:embed="rId3" cstate="print"/>
          <a:srcRect/>
          <a:stretch>
            <a:fillRect/>
          </a:stretch>
        </p:blipFill>
        <p:spPr bwMode="auto">
          <a:xfrm>
            <a:off x="1410798" y="746142"/>
            <a:ext cx="8702675" cy="5605462"/>
          </a:xfrm>
          <a:prstGeom prst="rect">
            <a:avLst/>
          </a:prstGeom>
          <a:noFill/>
          <a:ln w="9525">
            <a:noFill/>
            <a:miter lim="800000"/>
            <a:headEnd/>
            <a:tailEnd/>
          </a:ln>
        </p:spPr>
      </p:pic>
      <p:sp>
        <p:nvSpPr>
          <p:cNvPr id="25603" name="Rectangle 4"/>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21910" y="292419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200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30"/>
          <p:cNvGrpSpPr/>
          <p:nvPr/>
        </p:nvGrpSpPr>
        <p:grpSpPr>
          <a:xfrm>
            <a:off x="0" y="0"/>
            <a:ext cx="9144000" cy="6858000"/>
            <a:chOff x="0" y="0"/>
            <a:chExt cx="9144000" cy="6858000"/>
          </a:xfrm>
        </p:grpSpPr>
        <p:sp>
          <p:nvSpPr>
            <p:cNvPr id="32" name="Rectangle 31"/>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190"/>
          <p:cNvPicPr>
            <a:picLocks noChangeAspect="1" noChangeArrowheads="1"/>
          </p:cNvPicPr>
          <p:nvPr/>
        </p:nvPicPr>
        <p:blipFill>
          <a:blip r:embed="rId3" cstate="print"/>
          <a:srcRect/>
          <a:stretch>
            <a:fillRect/>
          </a:stretch>
        </p:blipFill>
        <p:spPr bwMode="auto">
          <a:xfrm>
            <a:off x="1394940" y="761425"/>
            <a:ext cx="8702675" cy="5605463"/>
          </a:xfrm>
          <a:prstGeom prst="rect">
            <a:avLst/>
          </a:prstGeom>
          <a:noFill/>
          <a:ln w="9525">
            <a:noFill/>
            <a:miter lim="800000"/>
            <a:headEnd/>
            <a:tailEnd/>
          </a:ln>
        </p:spPr>
      </p:pic>
      <p:sp>
        <p:nvSpPr>
          <p:cNvPr id="2457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02877" y="293788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190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180"/>
          <p:cNvPicPr>
            <a:picLocks noChangeAspect="1" noChangeArrowheads="1"/>
          </p:cNvPicPr>
          <p:nvPr/>
        </p:nvPicPr>
        <p:blipFill>
          <a:blip r:embed="rId3" cstate="print"/>
          <a:srcRect/>
          <a:stretch>
            <a:fillRect/>
          </a:stretch>
        </p:blipFill>
        <p:spPr bwMode="auto">
          <a:xfrm>
            <a:off x="1376886" y="788430"/>
            <a:ext cx="8702675" cy="5605463"/>
          </a:xfrm>
          <a:prstGeom prst="rect">
            <a:avLst/>
          </a:prstGeom>
          <a:noFill/>
          <a:ln w="9525">
            <a:noFill/>
            <a:miter lim="800000"/>
            <a:headEnd/>
            <a:tailEnd/>
          </a:ln>
        </p:spPr>
      </p:pic>
      <p:sp>
        <p:nvSpPr>
          <p:cNvPr id="2355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384823" y="2964893"/>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180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170"/>
          <p:cNvPicPr>
            <a:picLocks noChangeAspect="1" noChangeArrowheads="1"/>
          </p:cNvPicPr>
          <p:nvPr/>
        </p:nvPicPr>
        <p:blipFill>
          <a:blip r:embed="rId3" cstate="print"/>
          <a:srcRect/>
          <a:stretch>
            <a:fillRect/>
          </a:stretch>
        </p:blipFill>
        <p:spPr bwMode="auto">
          <a:xfrm>
            <a:off x="1382172" y="893256"/>
            <a:ext cx="8702675" cy="5605463"/>
          </a:xfrm>
          <a:prstGeom prst="rect">
            <a:avLst/>
          </a:prstGeom>
          <a:noFill/>
          <a:ln w="9525">
            <a:noFill/>
            <a:miter lim="800000"/>
            <a:headEnd/>
            <a:tailEnd/>
          </a:ln>
        </p:spPr>
      </p:pic>
      <p:sp>
        <p:nvSpPr>
          <p:cNvPr id="2253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390109" y="306971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170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60"/>
          <p:cNvPicPr>
            <a:picLocks noChangeAspect="1" noChangeArrowheads="1"/>
          </p:cNvPicPr>
          <p:nvPr/>
        </p:nvPicPr>
        <p:blipFill>
          <a:blip r:embed="rId3" cstate="print"/>
          <a:srcRect/>
          <a:stretch>
            <a:fillRect/>
          </a:stretch>
        </p:blipFill>
        <p:spPr bwMode="auto">
          <a:xfrm>
            <a:off x="1392744" y="1001172"/>
            <a:ext cx="8702675" cy="5605463"/>
          </a:xfrm>
          <a:prstGeom prst="rect">
            <a:avLst/>
          </a:prstGeom>
          <a:noFill/>
          <a:ln w="9525">
            <a:noFill/>
            <a:miter lim="800000"/>
            <a:headEnd/>
            <a:tailEnd/>
          </a:ln>
        </p:spPr>
      </p:pic>
      <p:sp>
        <p:nvSpPr>
          <p:cNvPr id="2150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00681" y="317763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160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50"/>
          <p:cNvPicPr>
            <a:picLocks noChangeAspect="1" noChangeArrowheads="1"/>
          </p:cNvPicPr>
          <p:nvPr/>
        </p:nvPicPr>
        <p:blipFill>
          <a:blip r:embed="rId3" cstate="print"/>
          <a:srcRect/>
          <a:stretch>
            <a:fillRect/>
          </a:stretch>
        </p:blipFill>
        <p:spPr bwMode="auto">
          <a:xfrm>
            <a:off x="1408602" y="1105998"/>
            <a:ext cx="8702675" cy="5605463"/>
          </a:xfrm>
          <a:prstGeom prst="rect">
            <a:avLst/>
          </a:prstGeom>
          <a:noFill/>
          <a:ln w="9525">
            <a:noFill/>
            <a:miter lim="800000"/>
            <a:headEnd/>
            <a:tailEnd/>
          </a:ln>
        </p:spPr>
      </p:pic>
      <p:sp>
        <p:nvSpPr>
          <p:cNvPr id="2048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16539" y="328246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150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 name="Group 18"/>
          <p:cNvGrpSpPr/>
          <p:nvPr/>
        </p:nvGrpSpPr>
        <p:grpSpPr>
          <a:xfrm>
            <a:off x="0" y="609600"/>
            <a:ext cx="5628239" cy="3323987"/>
            <a:chOff x="6395500" y="685800"/>
            <a:chExt cx="5628239" cy="3323987"/>
          </a:xfrm>
        </p:grpSpPr>
        <p:sp>
          <p:nvSpPr>
            <p:cNvPr id="20" name="Rounded Rectangle 19"/>
            <p:cNvSpPr/>
            <p:nvPr/>
          </p:nvSpPr>
          <p:spPr>
            <a:xfrm rot="20249597">
              <a:off x="10557240" y="1097049"/>
              <a:ext cx="1466499" cy="57327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6395500" y="685800"/>
              <a:ext cx="2819400" cy="3323987"/>
            </a:xfrm>
            <a:prstGeom prst="rect">
              <a:avLst/>
            </a:prstGeom>
            <a:noFill/>
          </p:spPr>
          <p:txBody>
            <a:bodyPr wrap="square" rtlCol="0">
              <a:spAutoFit/>
            </a:bodyPr>
            <a:lstStyle/>
            <a:p>
              <a:r>
                <a:rPr lang="en-US" sz="3000" b="1" dirty="0" smtClean="0">
                  <a:solidFill>
                    <a:schemeClr val="bg1"/>
                  </a:solidFill>
                  <a:effectLst>
                    <a:outerShdw blurRad="38100" dist="38100" dir="2700000" algn="tl">
                      <a:srgbClr val="000000"/>
                    </a:outerShdw>
                  </a:effectLst>
                </a:rPr>
                <a:t>Exotic Terranes are being added to the continent and Alaska and the Aleutian Chain are forming</a:t>
              </a:r>
              <a:endParaRPr lang="en-US" sz="3000" b="1" dirty="0">
                <a:solidFill>
                  <a:schemeClr val="bg1"/>
                </a:solidFill>
                <a:effectLst>
                  <a:outerShdw blurRad="38100" dist="38100" dir="2700000" algn="tl">
                    <a:srgbClr val="000000"/>
                  </a:outerShdw>
                </a:effectLst>
              </a:endParaRPr>
            </a:p>
          </p:txBody>
        </p:sp>
        <p:sp>
          <p:nvSpPr>
            <p:cNvPr id="22" name="Freeform 21"/>
            <p:cNvSpPr/>
            <p:nvPr/>
          </p:nvSpPr>
          <p:spPr>
            <a:xfrm flipH="1" flipV="1">
              <a:off x="9138700" y="1752600"/>
              <a:ext cx="1498880" cy="228600"/>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4000"/>
                                  </p:stCondLst>
                                  <p:childTnLst>
                                    <p:animEffect transition="out" filter="fade">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140"/>
          <p:cNvPicPr>
            <a:picLocks noChangeAspect="1" noChangeArrowheads="1"/>
          </p:cNvPicPr>
          <p:nvPr/>
        </p:nvPicPr>
        <p:blipFill>
          <a:blip r:embed="rId3" cstate="print"/>
          <a:srcRect/>
          <a:stretch>
            <a:fillRect/>
          </a:stretch>
        </p:blipFill>
        <p:spPr bwMode="auto">
          <a:xfrm>
            <a:off x="1417656" y="1202297"/>
            <a:ext cx="8702675" cy="5605463"/>
          </a:xfrm>
          <a:prstGeom prst="rect">
            <a:avLst/>
          </a:prstGeom>
          <a:noFill/>
          <a:ln w="9525">
            <a:noFill/>
            <a:miter lim="800000"/>
            <a:headEnd/>
            <a:tailEnd/>
          </a:ln>
        </p:spPr>
      </p:pic>
      <p:sp>
        <p:nvSpPr>
          <p:cNvPr id="19459" name="Rectangle 4"/>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25593" y="3378760"/>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140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30"/>
          <p:cNvPicPr>
            <a:picLocks noChangeAspect="1" noChangeArrowheads="1"/>
          </p:cNvPicPr>
          <p:nvPr/>
        </p:nvPicPr>
        <p:blipFill>
          <a:blip r:embed="rId3" cstate="print"/>
          <a:srcRect/>
          <a:stretch>
            <a:fillRect/>
          </a:stretch>
        </p:blipFill>
        <p:spPr bwMode="auto">
          <a:xfrm>
            <a:off x="1392744" y="1263109"/>
            <a:ext cx="8702675" cy="5605463"/>
          </a:xfrm>
          <a:prstGeom prst="rect">
            <a:avLst/>
          </a:prstGeom>
          <a:noFill/>
          <a:ln w="9525">
            <a:noFill/>
            <a:miter lim="800000"/>
            <a:headEnd/>
            <a:tailEnd/>
          </a:ln>
        </p:spPr>
      </p:pic>
      <p:sp>
        <p:nvSpPr>
          <p:cNvPr id="1843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00681" y="343957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130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7"/>
          <p:cNvGrpSpPr/>
          <p:nvPr/>
        </p:nvGrpSpPr>
        <p:grpSpPr>
          <a:xfrm>
            <a:off x="0" y="1004887"/>
            <a:ext cx="9139237" cy="5853113"/>
            <a:chOff x="0" y="1004887"/>
            <a:chExt cx="9139237" cy="5853113"/>
          </a:xfrm>
        </p:grpSpPr>
        <p:grpSp>
          <p:nvGrpSpPr>
            <p:cNvPr id="3" name="Group 1"/>
            <p:cNvGrpSpPr/>
            <p:nvPr/>
          </p:nvGrpSpPr>
          <p:grpSpPr>
            <a:xfrm>
              <a:off x="0" y="1004887"/>
              <a:ext cx="9139237" cy="5853113"/>
              <a:chOff x="0" y="1004887"/>
              <a:chExt cx="9139237" cy="5853113"/>
            </a:xfrm>
          </p:grpSpPr>
          <p:pic>
            <p:nvPicPr>
              <p:cNvPr id="16" name="Picture 3"/>
              <p:cNvPicPr>
                <a:picLocks noChangeAspect="1" noChangeArrowheads="1"/>
              </p:cNvPicPr>
              <p:nvPr/>
            </p:nvPicPr>
            <p:blipFill>
              <a:blip r:embed="rId3"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4" name="Group 9"/>
              <p:cNvGrpSpPr/>
              <p:nvPr/>
            </p:nvGrpSpPr>
            <p:grpSpPr>
              <a:xfrm>
                <a:off x="3048000" y="4736592"/>
                <a:ext cx="1135655" cy="368808"/>
                <a:chOff x="3048000" y="4736592"/>
                <a:chExt cx="1135655" cy="368808"/>
              </a:xfrm>
            </p:grpSpPr>
            <p:pic>
              <p:nvPicPr>
                <p:cNvPr id="18" name="Picture 3"/>
                <p:cNvPicPr>
                  <a:picLocks noChangeAspect="1" noChangeArrowheads="1"/>
                </p:cNvPicPr>
                <p:nvPr/>
              </p:nvPicPr>
              <p:blipFill>
                <a:blip r:embed="rId3"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19" name="TextBox 18"/>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4" name="Picture 3"/>
            <p:cNvPicPr>
              <a:picLocks noChangeAspect="1" noChangeArrowheads="1"/>
            </p:cNvPicPr>
            <p:nvPr/>
          </p:nvPicPr>
          <p:blipFill>
            <a:blip r:embed="rId4" cstate="print"/>
            <a:srcRect/>
            <a:stretch>
              <a:fillRect/>
            </a:stretch>
          </p:blipFill>
          <p:spPr bwMode="auto">
            <a:xfrm>
              <a:off x="6984054" y="3816350"/>
              <a:ext cx="145409" cy="222250"/>
            </a:xfrm>
            <a:prstGeom prst="rect">
              <a:avLst/>
            </a:prstGeom>
            <a:noFill/>
            <a:ln w="9525">
              <a:noFill/>
              <a:miter lim="800000"/>
              <a:headEnd/>
              <a:tailEnd/>
            </a:ln>
            <a:effectLst/>
          </p:spPr>
        </p:pic>
        <p:sp>
          <p:nvSpPr>
            <p:cNvPr id="15" name="TextBox 14"/>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useBgFill="1">
        <p:nvSpPr>
          <p:cNvPr id="9" name="Rectangle 8"/>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020207" y="3274786"/>
            <a:ext cx="1198336" cy="1451428"/>
          </a:xfrm>
          <a:custGeom>
            <a:avLst/>
            <a:gdLst>
              <a:gd name="connsiteX0" fmla="*/ 641350 w 1198336"/>
              <a:gd name="connsiteY0" fmla="*/ 1814 h 1451428"/>
              <a:gd name="connsiteX1" fmla="*/ 880836 w 1198336"/>
              <a:gd name="connsiteY1" fmla="*/ 29028 h 1451428"/>
              <a:gd name="connsiteX2" fmla="*/ 951593 w 1198336"/>
              <a:gd name="connsiteY2" fmla="*/ 50800 h 1451428"/>
              <a:gd name="connsiteX3" fmla="*/ 995136 w 1198336"/>
              <a:gd name="connsiteY3" fmla="*/ 99785 h 1451428"/>
              <a:gd name="connsiteX4" fmla="*/ 1060450 w 1198336"/>
              <a:gd name="connsiteY4" fmla="*/ 116114 h 1451428"/>
              <a:gd name="connsiteX5" fmla="*/ 1076779 w 1198336"/>
              <a:gd name="connsiteY5" fmla="*/ 235857 h 1451428"/>
              <a:gd name="connsiteX6" fmla="*/ 1125764 w 1198336"/>
              <a:gd name="connsiteY6" fmla="*/ 295728 h 1451428"/>
              <a:gd name="connsiteX7" fmla="*/ 1152979 w 1198336"/>
              <a:gd name="connsiteY7" fmla="*/ 399143 h 1451428"/>
              <a:gd name="connsiteX8" fmla="*/ 1109436 w 1198336"/>
              <a:gd name="connsiteY8" fmla="*/ 469900 h 1451428"/>
              <a:gd name="connsiteX9" fmla="*/ 1076779 w 1198336"/>
              <a:gd name="connsiteY9" fmla="*/ 556985 h 1451428"/>
              <a:gd name="connsiteX10" fmla="*/ 995136 w 1198336"/>
              <a:gd name="connsiteY10" fmla="*/ 638628 h 1451428"/>
              <a:gd name="connsiteX11" fmla="*/ 973364 w 1198336"/>
              <a:gd name="connsiteY11" fmla="*/ 698500 h 1451428"/>
              <a:gd name="connsiteX12" fmla="*/ 1027793 w 1198336"/>
              <a:gd name="connsiteY12" fmla="*/ 758371 h 1451428"/>
              <a:gd name="connsiteX13" fmla="*/ 1147536 w 1198336"/>
              <a:gd name="connsiteY13" fmla="*/ 796471 h 1451428"/>
              <a:gd name="connsiteX14" fmla="*/ 1191079 w 1198336"/>
              <a:gd name="connsiteY14" fmla="*/ 850900 h 1451428"/>
              <a:gd name="connsiteX15" fmla="*/ 1191079 w 1198336"/>
              <a:gd name="connsiteY15" fmla="*/ 932543 h 1451428"/>
              <a:gd name="connsiteX16" fmla="*/ 1152979 w 1198336"/>
              <a:gd name="connsiteY16" fmla="*/ 981528 h 1451428"/>
              <a:gd name="connsiteX17" fmla="*/ 1136650 w 1198336"/>
              <a:gd name="connsiteY17" fmla="*/ 1052285 h 1451428"/>
              <a:gd name="connsiteX18" fmla="*/ 1136650 w 1198336"/>
              <a:gd name="connsiteY18" fmla="*/ 1057728 h 1451428"/>
              <a:gd name="connsiteX19" fmla="*/ 1152979 w 1198336"/>
              <a:gd name="connsiteY19" fmla="*/ 1139371 h 1451428"/>
              <a:gd name="connsiteX20" fmla="*/ 1103993 w 1198336"/>
              <a:gd name="connsiteY20" fmla="*/ 1259114 h 1451428"/>
              <a:gd name="connsiteX21" fmla="*/ 1049564 w 1198336"/>
              <a:gd name="connsiteY21" fmla="*/ 1373414 h 1451428"/>
              <a:gd name="connsiteX22" fmla="*/ 886279 w 1198336"/>
              <a:gd name="connsiteY22" fmla="*/ 1444171 h 1451428"/>
              <a:gd name="connsiteX23" fmla="*/ 712107 w 1198336"/>
              <a:gd name="connsiteY23" fmla="*/ 1416957 h 1451428"/>
              <a:gd name="connsiteX24" fmla="*/ 532493 w 1198336"/>
              <a:gd name="connsiteY24" fmla="*/ 1362528 h 1451428"/>
              <a:gd name="connsiteX25" fmla="*/ 385536 w 1198336"/>
              <a:gd name="connsiteY25" fmla="*/ 1302657 h 1451428"/>
              <a:gd name="connsiteX26" fmla="*/ 331107 w 1198336"/>
              <a:gd name="connsiteY26" fmla="*/ 1182914 h 1451428"/>
              <a:gd name="connsiteX27" fmla="*/ 184150 w 1198336"/>
              <a:gd name="connsiteY27" fmla="*/ 1084943 h 1451428"/>
              <a:gd name="connsiteX28" fmla="*/ 146050 w 1198336"/>
              <a:gd name="connsiteY28" fmla="*/ 1063171 h 1451428"/>
              <a:gd name="connsiteX29" fmla="*/ 58964 w 1198336"/>
              <a:gd name="connsiteY29" fmla="*/ 1035957 h 1451428"/>
              <a:gd name="connsiteX30" fmla="*/ 4536 w 1198336"/>
              <a:gd name="connsiteY30" fmla="*/ 932543 h 1451428"/>
              <a:gd name="connsiteX31" fmla="*/ 31750 w 1198336"/>
              <a:gd name="connsiteY31" fmla="*/ 829128 h 1451428"/>
              <a:gd name="connsiteX32" fmla="*/ 86179 w 1198336"/>
              <a:gd name="connsiteY32" fmla="*/ 720271 h 1451428"/>
              <a:gd name="connsiteX33" fmla="*/ 271236 w 1198336"/>
              <a:gd name="connsiteY33" fmla="*/ 524328 h 1451428"/>
              <a:gd name="connsiteX34" fmla="*/ 407307 w 1198336"/>
              <a:gd name="connsiteY34" fmla="*/ 437243 h 1451428"/>
              <a:gd name="connsiteX35" fmla="*/ 494393 w 1198336"/>
              <a:gd name="connsiteY35" fmla="*/ 301171 h 1451428"/>
              <a:gd name="connsiteX36" fmla="*/ 527050 w 1198336"/>
              <a:gd name="connsiteY36" fmla="*/ 170543 h 1451428"/>
              <a:gd name="connsiteX37" fmla="*/ 586922 w 1198336"/>
              <a:gd name="connsiteY37" fmla="*/ 132443 h 1451428"/>
              <a:gd name="connsiteX38" fmla="*/ 603250 w 1198336"/>
              <a:gd name="connsiteY38" fmla="*/ 110671 h 1451428"/>
              <a:gd name="connsiteX39" fmla="*/ 592364 w 1198336"/>
              <a:gd name="connsiteY39" fmla="*/ 18143 h 1451428"/>
              <a:gd name="connsiteX40" fmla="*/ 641350 w 1198336"/>
              <a:gd name="connsiteY40" fmla="*/ 1814 h 14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98336" h="1451428">
                <a:moveTo>
                  <a:pt x="641350" y="1814"/>
                </a:moveTo>
                <a:cubicBezTo>
                  <a:pt x="689429" y="3628"/>
                  <a:pt x="829129" y="20864"/>
                  <a:pt x="880836" y="29028"/>
                </a:cubicBezTo>
                <a:cubicBezTo>
                  <a:pt x="932543" y="37192"/>
                  <a:pt x="932543" y="39007"/>
                  <a:pt x="951593" y="50800"/>
                </a:cubicBezTo>
                <a:cubicBezTo>
                  <a:pt x="970643" y="62593"/>
                  <a:pt x="976993" y="88899"/>
                  <a:pt x="995136" y="99785"/>
                </a:cubicBezTo>
                <a:cubicBezTo>
                  <a:pt x="1013279" y="110671"/>
                  <a:pt x="1046843" y="93435"/>
                  <a:pt x="1060450" y="116114"/>
                </a:cubicBezTo>
                <a:cubicBezTo>
                  <a:pt x="1074057" y="138793"/>
                  <a:pt x="1065893" y="205921"/>
                  <a:pt x="1076779" y="235857"/>
                </a:cubicBezTo>
                <a:cubicBezTo>
                  <a:pt x="1087665" y="265793"/>
                  <a:pt x="1113064" y="268514"/>
                  <a:pt x="1125764" y="295728"/>
                </a:cubicBezTo>
                <a:cubicBezTo>
                  <a:pt x="1138464" y="322942"/>
                  <a:pt x="1155700" y="370114"/>
                  <a:pt x="1152979" y="399143"/>
                </a:cubicBezTo>
                <a:cubicBezTo>
                  <a:pt x="1150258" y="428172"/>
                  <a:pt x="1122136" y="443593"/>
                  <a:pt x="1109436" y="469900"/>
                </a:cubicBezTo>
                <a:cubicBezTo>
                  <a:pt x="1096736" y="496207"/>
                  <a:pt x="1095829" y="528864"/>
                  <a:pt x="1076779" y="556985"/>
                </a:cubicBezTo>
                <a:cubicBezTo>
                  <a:pt x="1057729" y="585106"/>
                  <a:pt x="1012372" y="615042"/>
                  <a:pt x="995136" y="638628"/>
                </a:cubicBezTo>
                <a:cubicBezTo>
                  <a:pt x="977900" y="662214"/>
                  <a:pt x="967921" y="678543"/>
                  <a:pt x="973364" y="698500"/>
                </a:cubicBezTo>
                <a:cubicBezTo>
                  <a:pt x="978807" y="718457"/>
                  <a:pt x="998764" y="742043"/>
                  <a:pt x="1027793" y="758371"/>
                </a:cubicBezTo>
                <a:cubicBezTo>
                  <a:pt x="1056822" y="774700"/>
                  <a:pt x="1120322" y="781049"/>
                  <a:pt x="1147536" y="796471"/>
                </a:cubicBezTo>
                <a:cubicBezTo>
                  <a:pt x="1174750" y="811893"/>
                  <a:pt x="1183822" y="828221"/>
                  <a:pt x="1191079" y="850900"/>
                </a:cubicBezTo>
                <a:cubicBezTo>
                  <a:pt x="1198336" y="873579"/>
                  <a:pt x="1197429" y="910772"/>
                  <a:pt x="1191079" y="932543"/>
                </a:cubicBezTo>
                <a:cubicBezTo>
                  <a:pt x="1184729" y="954314"/>
                  <a:pt x="1162051" y="961571"/>
                  <a:pt x="1152979" y="981528"/>
                </a:cubicBezTo>
                <a:cubicBezTo>
                  <a:pt x="1143908" y="1001485"/>
                  <a:pt x="1139371" y="1039585"/>
                  <a:pt x="1136650" y="1052285"/>
                </a:cubicBezTo>
                <a:cubicBezTo>
                  <a:pt x="1133929" y="1064985"/>
                  <a:pt x="1133929" y="1043214"/>
                  <a:pt x="1136650" y="1057728"/>
                </a:cubicBezTo>
                <a:cubicBezTo>
                  <a:pt x="1139371" y="1072242"/>
                  <a:pt x="1158422" y="1105807"/>
                  <a:pt x="1152979" y="1139371"/>
                </a:cubicBezTo>
                <a:cubicBezTo>
                  <a:pt x="1147536" y="1172935"/>
                  <a:pt x="1121229" y="1220107"/>
                  <a:pt x="1103993" y="1259114"/>
                </a:cubicBezTo>
                <a:cubicBezTo>
                  <a:pt x="1086757" y="1298121"/>
                  <a:pt x="1085850" y="1342571"/>
                  <a:pt x="1049564" y="1373414"/>
                </a:cubicBezTo>
                <a:cubicBezTo>
                  <a:pt x="1013278" y="1404257"/>
                  <a:pt x="942522" y="1436914"/>
                  <a:pt x="886279" y="1444171"/>
                </a:cubicBezTo>
                <a:cubicBezTo>
                  <a:pt x="830036" y="1451428"/>
                  <a:pt x="771071" y="1430564"/>
                  <a:pt x="712107" y="1416957"/>
                </a:cubicBezTo>
                <a:cubicBezTo>
                  <a:pt x="653143" y="1403350"/>
                  <a:pt x="586922" y="1381578"/>
                  <a:pt x="532493" y="1362528"/>
                </a:cubicBezTo>
                <a:cubicBezTo>
                  <a:pt x="478065" y="1343478"/>
                  <a:pt x="419100" y="1332593"/>
                  <a:pt x="385536" y="1302657"/>
                </a:cubicBezTo>
                <a:cubicBezTo>
                  <a:pt x="351972" y="1272721"/>
                  <a:pt x="364671" y="1219200"/>
                  <a:pt x="331107" y="1182914"/>
                </a:cubicBezTo>
                <a:cubicBezTo>
                  <a:pt x="297543" y="1146628"/>
                  <a:pt x="214993" y="1104900"/>
                  <a:pt x="184150" y="1084943"/>
                </a:cubicBezTo>
                <a:cubicBezTo>
                  <a:pt x="153307" y="1064986"/>
                  <a:pt x="166914" y="1071335"/>
                  <a:pt x="146050" y="1063171"/>
                </a:cubicBezTo>
                <a:cubicBezTo>
                  <a:pt x="125186" y="1055007"/>
                  <a:pt x="82550" y="1057728"/>
                  <a:pt x="58964" y="1035957"/>
                </a:cubicBezTo>
                <a:cubicBezTo>
                  <a:pt x="35378" y="1014186"/>
                  <a:pt x="9072" y="967014"/>
                  <a:pt x="4536" y="932543"/>
                </a:cubicBezTo>
                <a:cubicBezTo>
                  <a:pt x="0" y="898072"/>
                  <a:pt x="18143" y="864507"/>
                  <a:pt x="31750" y="829128"/>
                </a:cubicBezTo>
                <a:cubicBezTo>
                  <a:pt x="45357" y="793749"/>
                  <a:pt x="46265" y="771071"/>
                  <a:pt x="86179" y="720271"/>
                </a:cubicBezTo>
                <a:cubicBezTo>
                  <a:pt x="126093" y="669471"/>
                  <a:pt x="217715" y="571499"/>
                  <a:pt x="271236" y="524328"/>
                </a:cubicBezTo>
                <a:cubicBezTo>
                  <a:pt x="324757" y="477157"/>
                  <a:pt x="370114" y="474436"/>
                  <a:pt x="407307" y="437243"/>
                </a:cubicBezTo>
                <a:cubicBezTo>
                  <a:pt x="444500" y="400050"/>
                  <a:pt x="474436" y="345621"/>
                  <a:pt x="494393" y="301171"/>
                </a:cubicBezTo>
                <a:cubicBezTo>
                  <a:pt x="514350" y="256721"/>
                  <a:pt x="511629" y="198664"/>
                  <a:pt x="527050" y="170543"/>
                </a:cubicBezTo>
                <a:cubicBezTo>
                  <a:pt x="542471" y="142422"/>
                  <a:pt x="574222" y="142422"/>
                  <a:pt x="586922" y="132443"/>
                </a:cubicBezTo>
                <a:cubicBezTo>
                  <a:pt x="599622" y="122464"/>
                  <a:pt x="602343" y="129721"/>
                  <a:pt x="603250" y="110671"/>
                </a:cubicBezTo>
                <a:cubicBezTo>
                  <a:pt x="604157" y="91621"/>
                  <a:pt x="586921" y="35379"/>
                  <a:pt x="592364" y="18143"/>
                </a:cubicBezTo>
                <a:cubicBezTo>
                  <a:pt x="597807" y="907"/>
                  <a:pt x="593271" y="0"/>
                  <a:pt x="641350" y="1814"/>
                </a:cubicBezTo>
                <a:close/>
              </a:path>
            </a:pathLst>
          </a:custGeom>
          <a:solidFill>
            <a:srgbClr val="FF0000">
              <a:alpha val="18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a:spLocks noChangeAspect="1"/>
          </p:cNvSpPr>
          <p:nvPr/>
        </p:nvSpPr>
        <p:spPr>
          <a:xfrm>
            <a:off x="637335" y="1198221"/>
            <a:ext cx="1167637" cy="352617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solidFill>
            <a:schemeClr val="accent5">
              <a:lumMod val="50000"/>
              <a:alpha val="60000"/>
            </a:schemeClr>
          </a:solidFill>
          <a:ln w="508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228600" y="5017970"/>
            <a:ext cx="1461436" cy="1848051"/>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61436" h="1848051">
                <a:moveTo>
                  <a:pt x="1230429" y="949693"/>
                </a:moveTo>
                <a:cubicBezTo>
                  <a:pt x="1230429" y="879108"/>
                  <a:pt x="1175886" y="734729"/>
                  <a:pt x="1182303" y="680186"/>
                </a:cubicBezTo>
                <a:cubicBezTo>
                  <a:pt x="1188720" y="625643"/>
                  <a:pt x="1230429" y="633664"/>
                  <a:pt x="1268930" y="622434"/>
                </a:cubicBezTo>
                <a:cubicBezTo>
                  <a:pt x="1307431" y="611205"/>
                  <a:pt x="1381225" y="633664"/>
                  <a:pt x="1413309" y="612809"/>
                </a:cubicBezTo>
                <a:cubicBezTo>
                  <a:pt x="1445393" y="591954"/>
                  <a:pt x="1461436" y="532599"/>
                  <a:pt x="1461436" y="497306"/>
                </a:cubicBezTo>
                <a:cubicBezTo>
                  <a:pt x="1461436" y="462013"/>
                  <a:pt x="1442185" y="439554"/>
                  <a:pt x="1413309" y="401053"/>
                </a:cubicBezTo>
                <a:cubicBezTo>
                  <a:pt x="1384433" y="362552"/>
                  <a:pt x="1323474" y="320842"/>
                  <a:pt x="1288181" y="266299"/>
                </a:cubicBezTo>
                <a:cubicBezTo>
                  <a:pt x="1252888" y="211756"/>
                  <a:pt x="1252888" y="112295"/>
                  <a:pt x="1201553" y="73794"/>
                </a:cubicBezTo>
                <a:cubicBezTo>
                  <a:pt x="1150218" y="35293"/>
                  <a:pt x="1031507" y="35293"/>
                  <a:pt x="980172" y="35293"/>
                </a:cubicBezTo>
                <a:cubicBezTo>
                  <a:pt x="928837" y="35293"/>
                  <a:pt x="935254" y="73794"/>
                  <a:pt x="893545" y="73794"/>
                </a:cubicBezTo>
                <a:cubicBezTo>
                  <a:pt x="851836" y="73794"/>
                  <a:pt x="753979" y="0"/>
                  <a:pt x="729916" y="35293"/>
                </a:cubicBezTo>
                <a:cubicBezTo>
                  <a:pt x="705853" y="70586"/>
                  <a:pt x="768417" y="259883"/>
                  <a:pt x="749166" y="285550"/>
                </a:cubicBezTo>
                <a:cubicBezTo>
                  <a:pt x="729915" y="311217"/>
                  <a:pt x="649704" y="178068"/>
                  <a:pt x="614412" y="189297"/>
                </a:cubicBezTo>
                <a:cubicBezTo>
                  <a:pt x="579120" y="200526"/>
                  <a:pt x="535806" y="312822"/>
                  <a:pt x="537410" y="352927"/>
                </a:cubicBezTo>
                <a:cubicBezTo>
                  <a:pt x="539014" y="393032"/>
                  <a:pt x="624038" y="404262"/>
                  <a:pt x="624038" y="429929"/>
                </a:cubicBezTo>
                <a:cubicBezTo>
                  <a:pt x="624038" y="455596"/>
                  <a:pt x="591953" y="490889"/>
                  <a:pt x="537410" y="506931"/>
                </a:cubicBezTo>
                <a:cubicBezTo>
                  <a:pt x="482867" y="522973"/>
                  <a:pt x="336884" y="495702"/>
                  <a:pt x="296779" y="526182"/>
                </a:cubicBezTo>
                <a:cubicBezTo>
                  <a:pt x="256674" y="556662"/>
                  <a:pt x="295175" y="648102"/>
                  <a:pt x="296779" y="689811"/>
                </a:cubicBezTo>
                <a:cubicBezTo>
                  <a:pt x="298383" y="731520"/>
                  <a:pt x="279133" y="733124"/>
                  <a:pt x="306404" y="776438"/>
                </a:cubicBezTo>
                <a:cubicBezTo>
                  <a:pt x="333675" y="819752"/>
                  <a:pt x="462012" y="917609"/>
                  <a:pt x="460408" y="949693"/>
                </a:cubicBezTo>
                <a:cubicBezTo>
                  <a:pt x="458804" y="981777"/>
                  <a:pt x="354531" y="960923"/>
                  <a:pt x="296779" y="968944"/>
                </a:cubicBezTo>
                <a:cubicBezTo>
                  <a:pt x="239028" y="976965"/>
                  <a:pt x="160421" y="991402"/>
                  <a:pt x="113899" y="997819"/>
                </a:cubicBezTo>
                <a:cubicBezTo>
                  <a:pt x="67377" y="1004236"/>
                  <a:pt x="0" y="986590"/>
                  <a:pt x="17646" y="1007445"/>
                </a:cubicBezTo>
                <a:cubicBezTo>
                  <a:pt x="35292" y="1028300"/>
                  <a:pt x="136358" y="1118135"/>
                  <a:pt x="219777" y="1122948"/>
                </a:cubicBezTo>
                <a:cubicBezTo>
                  <a:pt x="303196" y="1127761"/>
                  <a:pt x="479659" y="1026696"/>
                  <a:pt x="518160" y="1036321"/>
                </a:cubicBezTo>
                <a:cubicBezTo>
                  <a:pt x="556661" y="1045946"/>
                  <a:pt x="439554" y="1167865"/>
                  <a:pt x="450783" y="1180699"/>
                </a:cubicBezTo>
                <a:cubicBezTo>
                  <a:pt x="462012" y="1193533"/>
                  <a:pt x="550244" y="1142199"/>
                  <a:pt x="585537" y="1113323"/>
                </a:cubicBezTo>
                <a:cubicBezTo>
                  <a:pt x="620830" y="1084447"/>
                  <a:pt x="644893" y="1002633"/>
                  <a:pt x="662539" y="1007445"/>
                </a:cubicBezTo>
                <a:cubicBezTo>
                  <a:pt x="680185" y="1012258"/>
                  <a:pt x="657726" y="1127760"/>
                  <a:pt x="691414" y="1142198"/>
                </a:cubicBezTo>
                <a:cubicBezTo>
                  <a:pt x="725102" y="1156636"/>
                  <a:pt x="798896" y="1070009"/>
                  <a:pt x="864669" y="1094072"/>
                </a:cubicBezTo>
                <a:cubicBezTo>
                  <a:pt x="930442" y="1118135"/>
                  <a:pt x="1034715" y="1206367"/>
                  <a:pt x="1086050" y="1286577"/>
                </a:cubicBezTo>
                <a:cubicBezTo>
                  <a:pt x="1137385" y="1366787"/>
                  <a:pt x="1153428" y="1495124"/>
                  <a:pt x="1172678" y="1575335"/>
                </a:cubicBezTo>
                <a:cubicBezTo>
                  <a:pt x="1191929" y="1655546"/>
                  <a:pt x="1193532" y="1726132"/>
                  <a:pt x="1201553" y="1767841"/>
                </a:cubicBezTo>
                <a:cubicBezTo>
                  <a:pt x="1209574" y="1809550"/>
                  <a:pt x="1191928" y="1823988"/>
                  <a:pt x="1220804" y="1825592"/>
                </a:cubicBezTo>
                <a:cubicBezTo>
                  <a:pt x="1249680" y="1827196"/>
                  <a:pt x="1363579" y="1848051"/>
                  <a:pt x="1374808" y="1777466"/>
                </a:cubicBezTo>
                <a:cubicBezTo>
                  <a:pt x="1386037" y="1706881"/>
                  <a:pt x="1326682" y="1491917"/>
                  <a:pt x="1288181" y="1402081"/>
                </a:cubicBezTo>
                <a:cubicBezTo>
                  <a:pt x="1249680" y="1312245"/>
                  <a:pt x="1161448" y="1288182"/>
                  <a:pt x="1143802" y="1238451"/>
                </a:cubicBezTo>
                <a:cubicBezTo>
                  <a:pt x="1126156" y="1188720"/>
                  <a:pt x="1171074" y="1153427"/>
                  <a:pt x="1182303" y="1103697"/>
                </a:cubicBezTo>
                <a:cubicBezTo>
                  <a:pt x="1193532" y="1053967"/>
                  <a:pt x="1230429" y="1020278"/>
                  <a:pt x="1230429" y="949693"/>
                </a:cubicBezTo>
                <a:close/>
              </a:path>
            </a:pathLst>
          </a:custGeom>
          <a:solidFill>
            <a:schemeClr val="accent5">
              <a:lumMod val="50000"/>
              <a:alpha val="60000"/>
            </a:schemeClr>
          </a:solidFill>
          <a:ln w="508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2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grpId="2" nodeType="withEffect">
                                  <p:stCondLst>
                                    <p:cond delay="2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xit" presetSubtype="0" fill="hold" grpId="1" nodeType="withEffect">
                                  <p:stCondLst>
                                    <p:cond delay="700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par>
                                <p:cTn id="14" presetID="10" presetClass="exit" presetSubtype="0" fill="hold" grpId="1" nodeType="withEffect">
                                  <p:stCondLst>
                                    <p:cond delay="7000"/>
                                  </p:stCondLst>
                                  <p:childTnLst>
                                    <p:animEffect transition="out" filter="fade">
                                      <p:cBhvr>
                                        <p:cTn id="15" dur="2000"/>
                                        <p:tgtEl>
                                          <p:spTgt spid="13"/>
                                        </p:tgtEl>
                                      </p:cBhvr>
                                    </p:animEffect>
                                    <p:set>
                                      <p:cBhvr>
                                        <p:cTn id="16" dur="1" fill="hold">
                                          <p:stCondLst>
                                            <p:cond delay="1999"/>
                                          </p:stCondLst>
                                        </p:cTn>
                                        <p:tgtEl>
                                          <p:spTgt spid="13"/>
                                        </p:tgtEl>
                                        <p:attrNameLst>
                                          <p:attrName>style.visibility</p:attrName>
                                        </p:attrNameLst>
                                      </p:cBhvr>
                                      <p:to>
                                        <p:strVal val="hidden"/>
                                      </p:to>
                                    </p:set>
                                  </p:childTnLst>
                                </p:cTn>
                              </p:par>
                              <p:par>
                                <p:cTn id="17" presetID="10" presetClass="entr" presetSubtype="0" fill="hold" grpId="0" nodeType="withEffect">
                                  <p:stCondLst>
                                    <p:cond delay="102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par>
                                <p:cTn id="20" presetID="10" presetClass="entr" presetSubtype="0" fill="hold" grpId="0" nodeType="withEffect">
                                  <p:stCondLst>
                                    <p:cond delay="102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3" grpId="0" animBg="1"/>
      <p:bldP spid="13" grpId="1" animBg="1"/>
      <p:bldP spid="13" grpId="2"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6"/>
          <p:cNvGrpSpPr/>
          <p:nvPr/>
        </p:nvGrpSpPr>
        <p:grpSpPr>
          <a:xfrm>
            <a:off x="0" y="838200"/>
            <a:ext cx="9144000" cy="6019800"/>
            <a:chOff x="0" y="838200"/>
            <a:chExt cx="9144000" cy="6019800"/>
          </a:xfrm>
        </p:grpSpPr>
        <p:sp>
          <p:nvSpPr>
            <p:cNvPr id="66" name="Rectangle 65"/>
            <p:cNvSpPr/>
            <p:nvPr/>
          </p:nvSpPr>
          <p:spPr>
            <a:xfrm>
              <a:off x="0" y="838200"/>
              <a:ext cx="9144000" cy="60198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4564" name="Picture 4" descr="https://upload.wikimedia.org/wikipedia/commons/thumb/7/7c/Juan_de_fuca_plate.png/300px-Juan_de_fuca_plate.png"/>
            <p:cNvPicPr>
              <a:picLocks noChangeAspect="1" noChangeArrowheads="1"/>
            </p:cNvPicPr>
            <p:nvPr/>
          </p:nvPicPr>
          <p:blipFill>
            <a:blip r:embed="rId3" cstate="print"/>
            <a:srcRect l="1019"/>
            <a:stretch>
              <a:fillRect/>
            </a:stretch>
          </p:blipFill>
          <p:spPr bwMode="auto">
            <a:xfrm>
              <a:off x="2590800" y="838200"/>
              <a:ext cx="4003625" cy="6019800"/>
            </a:xfrm>
            <a:prstGeom prst="rect">
              <a:avLst/>
            </a:prstGeom>
            <a:noFill/>
          </p:spPr>
        </p:pic>
      </p:grpSp>
      <p:sp>
        <p:nvSpPr>
          <p:cNvPr id="32" name="Freeform 31"/>
          <p:cNvSpPr/>
          <p:nvPr/>
        </p:nvSpPr>
        <p:spPr>
          <a:xfrm>
            <a:off x="3048000" y="990600"/>
            <a:ext cx="1524000" cy="5181600"/>
          </a:xfrm>
          <a:custGeom>
            <a:avLst/>
            <a:gdLst>
              <a:gd name="connsiteX0" fmla="*/ 0 w 1137683"/>
              <a:gd name="connsiteY0" fmla="*/ 0 h 4284921"/>
              <a:gd name="connsiteX1" fmla="*/ 276446 w 1137683"/>
              <a:gd name="connsiteY1" fmla="*/ 340242 h 4284921"/>
              <a:gd name="connsiteX2" fmla="*/ 457200 w 1137683"/>
              <a:gd name="connsiteY2" fmla="*/ 659218 h 4284921"/>
              <a:gd name="connsiteX3" fmla="*/ 669851 w 1137683"/>
              <a:gd name="connsiteY3" fmla="*/ 1041990 h 4284921"/>
              <a:gd name="connsiteX4" fmla="*/ 871869 w 1137683"/>
              <a:gd name="connsiteY4" fmla="*/ 1509823 h 4284921"/>
              <a:gd name="connsiteX5" fmla="*/ 978195 w 1137683"/>
              <a:gd name="connsiteY5" fmla="*/ 1988288 h 4284921"/>
              <a:gd name="connsiteX6" fmla="*/ 1020725 w 1137683"/>
              <a:gd name="connsiteY6" fmla="*/ 2413590 h 4284921"/>
              <a:gd name="connsiteX7" fmla="*/ 1031358 w 1137683"/>
              <a:gd name="connsiteY7" fmla="*/ 3030279 h 4284921"/>
              <a:gd name="connsiteX8" fmla="*/ 1041990 w 1137683"/>
              <a:gd name="connsiteY8" fmla="*/ 3466214 h 4284921"/>
              <a:gd name="connsiteX9" fmla="*/ 1116418 w 1137683"/>
              <a:gd name="connsiteY9" fmla="*/ 3891516 h 4284921"/>
              <a:gd name="connsiteX10" fmla="*/ 1137683 w 1137683"/>
              <a:gd name="connsiteY10" fmla="*/ 4284921 h 4284921"/>
              <a:gd name="connsiteX0" fmla="*/ 257475 w 1395158"/>
              <a:gd name="connsiteY0" fmla="*/ 363279 h 4648200"/>
              <a:gd name="connsiteX1" fmla="*/ 0 w 1395158"/>
              <a:gd name="connsiteY1" fmla="*/ 0 h 4648200"/>
              <a:gd name="connsiteX2" fmla="*/ 533921 w 1395158"/>
              <a:gd name="connsiteY2" fmla="*/ 703521 h 4648200"/>
              <a:gd name="connsiteX3" fmla="*/ 714675 w 1395158"/>
              <a:gd name="connsiteY3" fmla="*/ 1022497 h 4648200"/>
              <a:gd name="connsiteX4" fmla="*/ 927326 w 1395158"/>
              <a:gd name="connsiteY4" fmla="*/ 1405269 h 4648200"/>
              <a:gd name="connsiteX5" fmla="*/ 1129344 w 1395158"/>
              <a:gd name="connsiteY5" fmla="*/ 1873102 h 4648200"/>
              <a:gd name="connsiteX6" fmla="*/ 1235670 w 1395158"/>
              <a:gd name="connsiteY6" fmla="*/ 2351567 h 4648200"/>
              <a:gd name="connsiteX7" fmla="*/ 1278200 w 1395158"/>
              <a:gd name="connsiteY7" fmla="*/ 2776869 h 4648200"/>
              <a:gd name="connsiteX8" fmla="*/ 1288833 w 1395158"/>
              <a:gd name="connsiteY8" fmla="*/ 3393558 h 4648200"/>
              <a:gd name="connsiteX9" fmla="*/ 1299465 w 1395158"/>
              <a:gd name="connsiteY9" fmla="*/ 3829493 h 4648200"/>
              <a:gd name="connsiteX10" fmla="*/ 1373893 w 1395158"/>
              <a:gd name="connsiteY10" fmla="*/ 4254795 h 4648200"/>
              <a:gd name="connsiteX11" fmla="*/ 1395158 w 1395158"/>
              <a:gd name="connsiteY11" fmla="*/ 4648200 h 4648200"/>
              <a:gd name="connsiteX0" fmla="*/ 257475 w 1395158"/>
              <a:gd name="connsiteY0" fmla="*/ 363279 h 4648200"/>
              <a:gd name="connsiteX1" fmla="*/ 0 w 1395158"/>
              <a:gd name="connsiteY1" fmla="*/ 0 h 4648200"/>
              <a:gd name="connsiteX2" fmla="*/ 457200 w 1395158"/>
              <a:gd name="connsiteY2" fmla="*/ 533400 h 4648200"/>
              <a:gd name="connsiteX3" fmla="*/ 714675 w 1395158"/>
              <a:gd name="connsiteY3" fmla="*/ 1022497 h 4648200"/>
              <a:gd name="connsiteX4" fmla="*/ 927326 w 1395158"/>
              <a:gd name="connsiteY4" fmla="*/ 1405269 h 4648200"/>
              <a:gd name="connsiteX5" fmla="*/ 1129344 w 1395158"/>
              <a:gd name="connsiteY5" fmla="*/ 1873102 h 4648200"/>
              <a:gd name="connsiteX6" fmla="*/ 1235670 w 1395158"/>
              <a:gd name="connsiteY6" fmla="*/ 2351567 h 4648200"/>
              <a:gd name="connsiteX7" fmla="*/ 1278200 w 1395158"/>
              <a:gd name="connsiteY7" fmla="*/ 2776869 h 4648200"/>
              <a:gd name="connsiteX8" fmla="*/ 1288833 w 1395158"/>
              <a:gd name="connsiteY8" fmla="*/ 3393558 h 4648200"/>
              <a:gd name="connsiteX9" fmla="*/ 1299465 w 1395158"/>
              <a:gd name="connsiteY9" fmla="*/ 3829493 h 4648200"/>
              <a:gd name="connsiteX10" fmla="*/ 1373893 w 1395158"/>
              <a:gd name="connsiteY10" fmla="*/ 4254795 h 4648200"/>
              <a:gd name="connsiteX11" fmla="*/ 1395158 w 1395158"/>
              <a:gd name="connsiteY11" fmla="*/ 4648200 h 4648200"/>
              <a:gd name="connsiteX0" fmla="*/ 257475 w 1447800"/>
              <a:gd name="connsiteY0" fmla="*/ 363279 h 5029200"/>
              <a:gd name="connsiteX1" fmla="*/ 0 w 1447800"/>
              <a:gd name="connsiteY1" fmla="*/ 0 h 5029200"/>
              <a:gd name="connsiteX2" fmla="*/ 457200 w 1447800"/>
              <a:gd name="connsiteY2" fmla="*/ 533400 h 5029200"/>
              <a:gd name="connsiteX3" fmla="*/ 714675 w 1447800"/>
              <a:gd name="connsiteY3" fmla="*/ 1022497 h 5029200"/>
              <a:gd name="connsiteX4" fmla="*/ 927326 w 1447800"/>
              <a:gd name="connsiteY4" fmla="*/ 1405269 h 5029200"/>
              <a:gd name="connsiteX5" fmla="*/ 1129344 w 1447800"/>
              <a:gd name="connsiteY5" fmla="*/ 1873102 h 5029200"/>
              <a:gd name="connsiteX6" fmla="*/ 1235670 w 1447800"/>
              <a:gd name="connsiteY6" fmla="*/ 2351567 h 5029200"/>
              <a:gd name="connsiteX7" fmla="*/ 1278200 w 1447800"/>
              <a:gd name="connsiteY7" fmla="*/ 2776869 h 5029200"/>
              <a:gd name="connsiteX8" fmla="*/ 1288833 w 1447800"/>
              <a:gd name="connsiteY8" fmla="*/ 3393558 h 5029200"/>
              <a:gd name="connsiteX9" fmla="*/ 1299465 w 1447800"/>
              <a:gd name="connsiteY9" fmla="*/ 3829493 h 5029200"/>
              <a:gd name="connsiteX10" fmla="*/ 1373893 w 1447800"/>
              <a:gd name="connsiteY10" fmla="*/ 4254795 h 5029200"/>
              <a:gd name="connsiteX11" fmla="*/ 1447800 w 1447800"/>
              <a:gd name="connsiteY11" fmla="*/ 5029200 h 5029200"/>
              <a:gd name="connsiteX0" fmla="*/ 0 w 1190325"/>
              <a:gd name="connsiteY0" fmla="*/ 0 h 4665921"/>
              <a:gd name="connsiteX1" fmla="*/ 199725 w 1190325"/>
              <a:gd name="connsiteY1" fmla="*/ 170121 h 4665921"/>
              <a:gd name="connsiteX2" fmla="*/ 457200 w 1190325"/>
              <a:gd name="connsiteY2" fmla="*/ 659218 h 4665921"/>
              <a:gd name="connsiteX3" fmla="*/ 669851 w 1190325"/>
              <a:gd name="connsiteY3" fmla="*/ 1041990 h 4665921"/>
              <a:gd name="connsiteX4" fmla="*/ 871869 w 1190325"/>
              <a:gd name="connsiteY4" fmla="*/ 1509823 h 4665921"/>
              <a:gd name="connsiteX5" fmla="*/ 978195 w 1190325"/>
              <a:gd name="connsiteY5" fmla="*/ 1988288 h 4665921"/>
              <a:gd name="connsiteX6" fmla="*/ 1020725 w 1190325"/>
              <a:gd name="connsiteY6" fmla="*/ 2413590 h 4665921"/>
              <a:gd name="connsiteX7" fmla="*/ 1031358 w 1190325"/>
              <a:gd name="connsiteY7" fmla="*/ 3030279 h 4665921"/>
              <a:gd name="connsiteX8" fmla="*/ 1041990 w 1190325"/>
              <a:gd name="connsiteY8" fmla="*/ 3466214 h 4665921"/>
              <a:gd name="connsiteX9" fmla="*/ 1116418 w 1190325"/>
              <a:gd name="connsiteY9" fmla="*/ 3891516 h 4665921"/>
              <a:gd name="connsiteX10" fmla="*/ 1190325 w 1190325"/>
              <a:gd name="connsiteY10" fmla="*/ 4665921 h 4665921"/>
              <a:gd name="connsiteX0" fmla="*/ 0 w 1486300"/>
              <a:gd name="connsiteY0" fmla="*/ 0 h 5105400"/>
              <a:gd name="connsiteX1" fmla="*/ 495700 w 1486300"/>
              <a:gd name="connsiteY1" fmla="*/ 609600 h 5105400"/>
              <a:gd name="connsiteX2" fmla="*/ 753175 w 1486300"/>
              <a:gd name="connsiteY2" fmla="*/ 1098697 h 5105400"/>
              <a:gd name="connsiteX3" fmla="*/ 965826 w 1486300"/>
              <a:gd name="connsiteY3" fmla="*/ 1481469 h 5105400"/>
              <a:gd name="connsiteX4" fmla="*/ 1167844 w 1486300"/>
              <a:gd name="connsiteY4" fmla="*/ 1949302 h 5105400"/>
              <a:gd name="connsiteX5" fmla="*/ 1274170 w 1486300"/>
              <a:gd name="connsiteY5" fmla="*/ 2427767 h 5105400"/>
              <a:gd name="connsiteX6" fmla="*/ 1316700 w 1486300"/>
              <a:gd name="connsiteY6" fmla="*/ 2853069 h 5105400"/>
              <a:gd name="connsiteX7" fmla="*/ 1327333 w 1486300"/>
              <a:gd name="connsiteY7" fmla="*/ 3469758 h 5105400"/>
              <a:gd name="connsiteX8" fmla="*/ 1337965 w 1486300"/>
              <a:gd name="connsiteY8" fmla="*/ 3905693 h 5105400"/>
              <a:gd name="connsiteX9" fmla="*/ 1412393 w 1486300"/>
              <a:gd name="connsiteY9" fmla="*/ 4330995 h 5105400"/>
              <a:gd name="connsiteX10" fmla="*/ 1486300 w 1486300"/>
              <a:gd name="connsiteY10" fmla="*/ 5105400 h 5105400"/>
              <a:gd name="connsiteX0" fmla="*/ 0 w 1447800"/>
              <a:gd name="connsiteY0" fmla="*/ 0 h 5181600"/>
              <a:gd name="connsiteX1" fmla="*/ 495700 w 1447800"/>
              <a:gd name="connsiteY1" fmla="*/ 609600 h 5181600"/>
              <a:gd name="connsiteX2" fmla="*/ 753175 w 1447800"/>
              <a:gd name="connsiteY2" fmla="*/ 1098697 h 5181600"/>
              <a:gd name="connsiteX3" fmla="*/ 965826 w 1447800"/>
              <a:gd name="connsiteY3" fmla="*/ 1481469 h 5181600"/>
              <a:gd name="connsiteX4" fmla="*/ 1167844 w 1447800"/>
              <a:gd name="connsiteY4" fmla="*/ 1949302 h 5181600"/>
              <a:gd name="connsiteX5" fmla="*/ 1274170 w 1447800"/>
              <a:gd name="connsiteY5" fmla="*/ 2427767 h 5181600"/>
              <a:gd name="connsiteX6" fmla="*/ 1316700 w 1447800"/>
              <a:gd name="connsiteY6" fmla="*/ 2853069 h 5181600"/>
              <a:gd name="connsiteX7" fmla="*/ 1327333 w 1447800"/>
              <a:gd name="connsiteY7" fmla="*/ 3469758 h 5181600"/>
              <a:gd name="connsiteX8" fmla="*/ 1337965 w 1447800"/>
              <a:gd name="connsiteY8" fmla="*/ 3905693 h 5181600"/>
              <a:gd name="connsiteX9" fmla="*/ 1412393 w 1447800"/>
              <a:gd name="connsiteY9" fmla="*/ 4330995 h 5181600"/>
              <a:gd name="connsiteX10" fmla="*/ 1447800 w 1447800"/>
              <a:gd name="connsiteY10" fmla="*/ 5181600 h 5181600"/>
              <a:gd name="connsiteX0" fmla="*/ 0 w 1524000"/>
              <a:gd name="connsiteY0" fmla="*/ 0 h 5181600"/>
              <a:gd name="connsiteX1" fmla="*/ 495700 w 1524000"/>
              <a:gd name="connsiteY1" fmla="*/ 609600 h 5181600"/>
              <a:gd name="connsiteX2" fmla="*/ 753175 w 1524000"/>
              <a:gd name="connsiteY2" fmla="*/ 1098697 h 5181600"/>
              <a:gd name="connsiteX3" fmla="*/ 965826 w 1524000"/>
              <a:gd name="connsiteY3" fmla="*/ 1481469 h 5181600"/>
              <a:gd name="connsiteX4" fmla="*/ 1167844 w 1524000"/>
              <a:gd name="connsiteY4" fmla="*/ 1949302 h 5181600"/>
              <a:gd name="connsiteX5" fmla="*/ 1274170 w 1524000"/>
              <a:gd name="connsiteY5" fmla="*/ 2427767 h 5181600"/>
              <a:gd name="connsiteX6" fmla="*/ 1316700 w 1524000"/>
              <a:gd name="connsiteY6" fmla="*/ 2853069 h 5181600"/>
              <a:gd name="connsiteX7" fmla="*/ 1327333 w 1524000"/>
              <a:gd name="connsiteY7" fmla="*/ 3469758 h 5181600"/>
              <a:gd name="connsiteX8" fmla="*/ 1337965 w 1524000"/>
              <a:gd name="connsiteY8" fmla="*/ 3905693 h 5181600"/>
              <a:gd name="connsiteX9" fmla="*/ 1412393 w 1524000"/>
              <a:gd name="connsiteY9" fmla="*/ 4330995 h 5181600"/>
              <a:gd name="connsiteX10" fmla="*/ 1524000 w 1524000"/>
              <a:gd name="connsiteY10" fmla="*/ 5181600 h 518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5181600">
                <a:moveTo>
                  <a:pt x="0" y="0"/>
                </a:moveTo>
                <a:lnTo>
                  <a:pt x="495700" y="609600"/>
                </a:lnTo>
                <a:lnTo>
                  <a:pt x="753175" y="1098697"/>
                </a:lnTo>
                <a:lnTo>
                  <a:pt x="965826" y="1481469"/>
                </a:lnTo>
                <a:lnTo>
                  <a:pt x="1167844" y="1949302"/>
                </a:lnTo>
                <a:lnTo>
                  <a:pt x="1274170" y="2427767"/>
                </a:lnTo>
                <a:lnTo>
                  <a:pt x="1316700" y="2853069"/>
                </a:lnTo>
                <a:lnTo>
                  <a:pt x="1327333" y="3469758"/>
                </a:lnTo>
                <a:lnTo>
                  <a:pt x="1337965" y="3905693"/>
                </a:lnTo>
                <a:lnTo>
                  <a:pt x="1412393" y="4330995"/>
                </a:lnTo>
                <a:lnTo>
                  <a:pt x="1524000" y="5181600"/>
                </a:lnTo>
              </a:path>
            </a:pathLst>
          </a:custGeom>
          <a:ln w="57150">
            <a:solidFill>
              <a:srgbClr val="FF0000"/>
            </a:solidFill>
          </a:ln>
          <a:effectLst>
            <a:outerShdw blurRad="50800" dist="38100" dir="18900000" algn="bl" rotWithShape="0">
              <a:prstClr val="black">
                <a:alpha val="76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Freeform 32"/>
          <p:cNvSpPr/>
          <p:nvPr/>
        </p:nvSpPr>
        <p:spPr>
          <a:xfrm>
            <a:off x="4114800" y="914400"/>
            <a:ext cx="1460205" cy="5105400"/>
          </a:xfrm>
          <a:custGeom>
            <a:avLst/>
            <a:gdLst>
              <a:gd name="connsiteX0" fmla="*/ 818707 w 861238"/>
              <a:gd name="connsiteY0" fmla="*/ 4614530 h 4614530"/>
              <a:gd name="connsiteX1" fmla="*/ 786810 w 861238"/>
              <a:gd name="connsiteY1" fmla="*/ 3646967 h 4614530"/>
              <a:gd name="connsiteX2" fmla="*/ 776177 w 861238"/>
              <a:gd name="connsiteY2" fmla="*/ 2775097 h 4614530"/>
              <a:gd name="connsiteX3" fmla="*/ 797442 w 861238"/>
              <a:gd name="connsiteY3" fmla="*/ 1956390 h 4614530"/>
              <a:gd name="connsiteX4" fmla="*/ 850605 w 861238"/>
              <a:gd name="connsiteY4" fmla="*/ 1329070 h 4614530"/>
              <a:gd name="connsiteX5" fmla="*/ 861238 w 861238"/>
              <a:gd name="connsiteY5" fmla="*/ 988828 h 4614530"/>
              <a:gd name="connsiteX6" fmla="*/ 467833 w 861238"/>
              <a:gd name="connsiteY6" fmla="*/ 446567 h 4614530"/>
              <a:gd name="connsiteX7" fmla="*/ 0 w 861238"/>
              <a:gd name="connsiteY7" fmla="*/ 0 h 4614530"/>
              <a:gd name="connsiteX0" fmla="*/ 818707 w 850605"/>
              <a:gd name="connsiteY0" fmla="*/ 4614530 h 4614530"/>
              <a:gd name="connsiteX1" fmla="*/ 786810 w 850605"/>
              <a:gd name="connsiteY1" fmla="*/ 3646967 h 4614530"/>
              <a:gd name="connsiteX2" fmla="*/ 776177 w 850605"/>
              <a:gd name="connsiteY2" fmla="*/ 2775097 h 4614530"/>
              <a:gd name="connsiteX3" fmla="*/ 797442 w 850605"/>
              <a:gd name="connsiteY3" fmla="*/ 1956390 h 4614530"/>
              <a:gd name="connsiteX4" fmla="*/ 850605 w 850605"/>
              <a:gd name="connsiteY4" fmla="*/ 1329070 h 4614530"/>
              <a:gd name="connsiteX5" fmla="*/ 774405 w 850605"/>
              <a:gd name="connsiteY5" fmla="*/ 861237 h 4614530"/>
              <a:gd name="connsiteX6" fmla="*/ 467833 w 850605"/>
              <a:gd name="connsiteY6" fmla="*/ 446567 h 4614530"/>
              <a:gd name="connsiteX7" fmla="*/ 0 w 850605"/>
              <a:gd name="connsiteY7" fmla="*/ 0 h 4614530"/>
              <a:gd name="connsiteX0" fmla="*/ 1428307 w 1460205"/>
              <a:gd name="connsiteY0" fmla="*/ 5105400 h 5105400"/>
              <a:gd name="connsiteX1" fmla="*/ 1396410 w 1460205"/>
              <a:gd name="connsiteY1" fmla="*/ 4137837 h 5105400"/>
              <a:gd name="connsiteX2" fmla="*/ 1385777 w 1460205"/>
              <a:gd name="connsiteY2" fmla="*/ 3265967 h 5105400"/>
              <a:gd name="connsiteX3" fmla="*/ 1407042 w 1460205"/>
              <a:gd name="connsiteY3" fmla="*/ 2447260 h 5105400"/>
              <a:gd name="connsiteX4" fmla="*/ 1460205 w 1460205"/>
              <a:gd name="connsiteY4" fmla="*/ 1819940 h 5105400"/>
              <a:gd name="connsiteX5" fmla="*/ 1384005 w 1460205"/>
              <a:gd name="connsiteY5" fmla="*/ 1352107 h 5105400"/>
              <a:gd name="connsiteX6" fmla="*/ 1077433 w 1460205"/>
              <a:gd name="connsiteY6" fmla="*/ 937437 h 5105400"/>
              <a:gd name="connsiteX7" fmla="*/ 0 w 1460205"/>
              <a:gd name="connsiteY7" fmla="*/ 0 h 510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0205" h="5105400">
                <a:moveTo>
                  <a:pt x="1428307" y="5105400"/>
                </a:moveTo>
                <a:lnTo>
                  <a:pt x="1396410" y="4137837"/>
                </a:lnTo>
                <a:lnTo>
                  <a:pt x="1385777" y="3265967"/>
                </a:lnTo>
                <a:lnTo>
                  <a:pt x="1407042" y="2447260"/>
                </a:lnTo>
                <a:lnTo>
                  <a:pt x="1460205" y="1819940"/>
                </a:lnTo>
                <a:lnTo>
                  <a:pt x="1384005" y="1352107"/>
                </a:lnTo>
                <a:lnTo>
                  <a:pt x="1077433" y="937437"/>
                </a:lnTo>
                <a:lnTo>
                  <a:pt x="0" y="0"/>
                </a:lnTo>
              </a:path>
            </a:pathLst>
          </a:cu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 name="Group 41"/>
          <p:cNvGrpSpPr/>
          <p:nvPr/>
        </p:nvGrpSpPr>
        <p:grpSpPr>
          <a:xfrm>
            <a:off x="228600" y="1143000"/>
            <a:ext cx="3276600" cy="738664"/>
            <a:chOff x="1295400" y="838200"/>
            <a:chExt cx="3276600" cy="738664"/>
          </a:xfrm>
        </p:grpSpPr>
        <p:sp>
          <p:nvSpPr>
            <p:cNvPr id="38" name="TextBox 37"/>
            <p:cNvSpPr txBox="1"/>
            <p:nvPr/>
          </p:nvSpPr>
          <p:spPr>
            <a:xfrm>
              <a:off x="1295400" y="838200"/>
              <a:ext cx="2209800" cy="738664"/>
            </a:xfrm>
            <a:prstGeom prst="rect">
              <a:avLst/>
            </a:prstGeom>
            <a:solidFill>
              <a:schemeClr val="bg1"/>
            </a:solidFill>
          </p:spPr>
          <p:txBody>
            <a:bodyPr wrap="square" rtlCol="0">
              <a:spAutoFit/>
            </a:bodyPr>
            <a:lstStyle/>
            <a:p>
              <a:pPr algn="ctr"/>
              <a:r>
                <a:rPr lang="en-US" sz="2400" b="1" dirty="0" smtClean="0"/>
                <a:t>Explorer Plate</a:t>
              </a:r>
            </a:p>
            <a:p>
              <a:pPr algn="ctr"/>
              <a:r>
                <a:rPr lang="en-US" b="1" dirty="0" smtClean="0"/>
                <a:t>(Farallon Piece)</a:t>
              </a:r>
              <a:endParaRPr lang="en-US" b="1" dirty="0"/>
            </a:p>
          </p:txBody>
        </p:sp>
        <p:cxnSp>
          <p:nvCxnSpPr>
            <p:cNvPr id="40" name="Straight Arrow Connector 39"/>
            <p:cNvCxnSpPr>
              <a:stCxn id="38" idx="3"/>
            </p:cNvCxnSpPr>
            <p:nvPr/>
          </p:nvCxnSpPr>
          <p:spPr>
            <a:xfrm>
              <a:off x="3505200" y="1207532"/>
              <a:ext cx="1066800" cy="164068"/>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46"/>
          <p:cNvGrpSpPr/>
          <p:nvPr/>
        </p:nvGrpSpPr>
        <p:grpSpPr>
          <a:xfrm>
            <a:off x="609600" y="3505200"/>
            <a:ext cx="2895600" cy="1107996"/>
            <a:chOff x="3048000" y="4267200"/>
            <a:chExt cx="2895600" cy="1107996"/>
          </a:xfrm>
        </p:grpSpPr>
        <p:sp>
          <p:nvSpPr>
            <p:cNvPr id="35" name="TextBox 34"/>
            <p:cNvSpPr txBox="1"/>
            <p:nvPr/>
          </p:nvSpPr>
          <p:spPr>
            <a:xfrm>
              <a:off x="3048000" y="4267200"/>
              <a:ext cx="1828800" cy="1107996"/>
            </a:xfrm>
            <a:prstGeom prst="rect">
              <a:avLst/>
            </a:prstGeom>
            <a:solidFill>
              <a:schemeClr val="bg1"/>
            </a:solidFill>
          </p:spPr>
          <p:txBody>
            <a:bodyPr wrap="square" rtlCol="0">
              <a:spAutoFit/>
            </a:bodyPr>
            <a:lstStyle/>
            <a:p>
              <a:pPr algn="ctr"/>
              <a:r>
                <a:rPr lang="en-US" sz="2400" b="1" dirty="0" smtClean="0"/>
                <a:t>Juan de Fuca</a:t>
              </a:r>
            </a:p>
            <a:p>
              <a:pPr algn="ctr"/>
              <a:r>
                <a:rPr lang="en-US" sz="2400" b="1" dirty="0" smtClean="0"/>
                <a:t>Plate</a:t>
              </a:r>
            </a:p>
            <a:p>
              <a:pPr algn="ctr"/>
              <a:r>
                <a:rPr lang="en-US" b="1" dirty="0" smtClean="0"/>
                <a:t>(Farallon Piece)</a:t>
              </a:r>
            </a:p>
          </p:txBody>
        </p:sp>
        <p:cxnSp>
          <p:nvCxnSpPr>
            <p:cNvPr id="44" name="Straight Arrow Connector 43"/>
            <p:cNvCxnSpPr>
              <a:stCxn id="35" idx="3"/>
            </p:cNvCxnSpPr>
            <p:nvPr/>
          </p:nvCxnSpPr>
          <p:spPr>
            <a:xfrm flipV="1">
              <a:off x="4876800" y="4800602"/>
              <a:ext cx="1066800" cy="20596"/>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65"/>
          <p:cNvGrpSpPr/>
          <p:nvPr/>
        </p:nvGrpSpPr>
        <p:grpSpPr>
          <a:xfrm>
            <a:off x="685800" y="5638800"/>
            <a:ext cx="3352800" cy="738664"/>
            <a:chOff x="3276600" y="5334000"/>
            <a:chExt cx="3352800" cy="738664"/>
          </a:xfrm>
        </p:grpSpPr>
        <p:sp>
          <p:nvSpPr>
            <p:cNvPr id="36" name="TextBox 35"/>
            <p:cNvSpPr txBox="1"/>
            <p:nvPr/>
          </p:nvSpPr>
          <p:spPr>
            <a:xfrm>
              <a:off x="3276600" y="5334000"/>
              <a:ext cx="1676400" cy="738664"/>
            </a:xfrm>
            <a:prstGeom prst="rect">
              <a:avLst/>
            </a:prstGeom>
            <a:solidFill>
              <a:schemeClr val="bg1"/>
            </a:solidFill>
          </p:spPr>
          <p:txBody>
            <a:bodyPr wrap="square" rtlCol="0">
              <a:spAutoFit/>
            </a:bodyPr>
            <a:lstStyle/>
            <a:p>
              <a:pPr algn="ctr"/>
              <a:r>
                <a:rPr lang="en-US" sz="2400" b="1" dirty="0" smtClean="0"/>
                <a:t>Gorda Plate</a:t>
              </a:r>
            </a:p>
            <a:p>
              <a:pPr algn="ctr"/>
              <a:r>
                <a:rPr lang="en-US" b="1" dirty="0" smtClean="0"/>
                <a:t>(Farallon Piece)</a:t>
              </a:r>
              <a:endParaRPr lang="en-US" b="1" dirty="0"/>
            </a:p>
          </p:txBody>
        </p:sp>
        <p:cxnSp>
          <p:nvCxnSpPr>
            <p:cNvPr id="49" name="Straight Arrow Connector 48"/>
            <p:cNvCxnSpPr>
              <a:stCxn id="36" idx="3"/>
            </p:cNvCxnSpPr>
            <p:nvPr/>
          </p:nvCxnSpPr>
          <p:spPr>
            <a:xfrm flipV="1">
              <a:off x="4953000" y="5486402"/>
              <a:ext cx="1676400" cy="21693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68" name="Oval 67"/>
          <p:cNvSpPr/>
          <p:nvPr/>
        </p:nvSpPr>
        <p:spPr>
          <a:xfrm>
            <a:off x="3543700" y="6248400"/>
            <a:ext cx="1066800" cy="457200"/>
          </a:xfrm>
          <a:prstGeom prst="ellipse">
            <a:avLst/>
          </a:prstGeom>
          <a:noFill/>
          <a:ln w="57150">
            <a:solidFill>
              <a:srgbClr val="FF0000"/>
            </a:solidFill>
          </a:ln>
          <a:effectLst>
            <a:outerShdw blurRad="50800" dist="508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p:cNvSpPr/>
          <p:nvPr/>
        </p:nvSpPr>
        <p:spPr>
          <a:xfrm rot="2130970">
            <a:off x="4739832" y="2326159"/>
            <a:ext cx="467809" cy="438943"/>
          </a:xfrm>
          <a:prstGeom prst="ellipse">
            <a:avLst/>
          </a:prstGeom>
          <a:noFill/>
          <a:ln w="57150">
            <a:solidFill>
              <a:srgbClr val="FF0000"/>
            </a:solidFill>
          </a:ln>
          <a:effectLst>
            <a:outerShdw blurRad="50800" dist="508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65"/>
          <p:cNvGrpSpPr/>
          <p:nvPr/>
        </p:nvGrpSpPr>
        <p:grpSpPr>
          <a:xfrm>
            <a:off x="5334000" y="3429000"/>
            <a:ext cx="1905000" cy="369332"/>
            <a:chOff x="3048000" y="3124200"/>
            <a:chExt cx="1905000" cy="369332"/>
          </a:xfrm>
        </p:grpSpPr>
        <p:sp>
          <p:nvSpPr>
            <p:cNvPr id="50" name="Oval 49"/>
            <p:cNvSpPr/>
            <p:nvPr/>
          </p:nvSpPr>
          <p:spPr>
            <a:xfrm>
              <a:off x="3048000" y="3200400"/>
              <a:ext cx="152400" cy="152400"/>
            </a:xfrm>
            <a:prstGeom prst="ellipse">
              <a:avLst/>
            </a:prstGeom>
            <a:solidFill>
              <a:srgbClr val="F2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p:cNvSpPr txBox="1"/>
            <p:nvPr/>
          </p:nvSpPr>
          <p:spPr>
            <a:xfrm>
              <a:off x="3276600" y="3124200"/>
              <a:ext cx="1676400" cy="369332"/>
            </a:xfrm>
            <a:prstGeom prst="rect">
              <a:avLst/>
            </a:prstGeom>
            <a:solidFill>
              <a:schemeClr val="bg1"/>
            </a:solidFill>
          </p:spPr>
          <p:txBody>
            <a:bodyPr wrap="square" rtlCol="0">
              <a:spAutoFit/>
            </a:bodyPr>
            <a:lstStyle/>
            <a:p>
              <a:pPr algn="ctr"/>
              <a:r>
                <a:rPr lang="en-US" b="1" dirty="0" smtClean="0"/>
                <a:t>Mt St Helen’s</a:t>
              </a:r>
              <a:endParaRPr lang="en-US" b="1" dirty="0"/>
            </a:p>
          </p:txBody>
        </p:sp>
      </p:grpSp>
      <p:grpSp>
        <p:nvGrpSpPr>
          <p:cNvPr id="7" name="Group 66"/>
          <p:cNvGrpSpPr/>
          <p:nvPr/>
        </p:nvGrpSpPr>
        <p:grpSpPr>
          <a:xfrm>
            <a:off x="5562600" y="6019800"/>
            <a:ext cx="1905000" cy="369332"/>
            <a:chOff x="3048000" y="3124200"/>
            <a:chExt cx="1905000" cy="369332"/>
          </a:xfrm>
        </p:grpSpPr>
        <p:sp>
          <p:nvSpPr>
            <p:cNvPr id="71" name="Oval 70"/>
            <p:cNvSpPr/>
            <p:nvPr/>
          </p:nvSpPr>
          <p:spPr>
            <a:xfrm>
              <a:off x="3048000" y="3200400"/>
              <a:ext cx="152400" cy="152400"/>
            </a:xfrm>
            <a:prstGeom prst="ellipse">
              <a:avLst/>
            </a:prstGeom>
            <a:solidFill>
              <a:srgbClr val="F2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p:cNvSpPr txBox="1"/>
            <p:nvPr/>
          </p:nvSpPr>
          <p:spPr>
            <a:xfrm>
              <a:off x="3276600" y="3124200"/>
              <a:ext cx="1676400" cy="369332"/>
            </a:xfrm>
            <a:prstGeom prst="rect">
              <a:avLst/>
            </a:prstGeom>
            <a:solidFill>
              <a:schemeClr val="bg1"/>
            </a:solidFill>
          </p:spPr>
          <p:txBody>
            <a:bodyPr wrap="square" rtlCol="0">
              <a:spAutoFit/>
            </a:bodyPr>
            <a:lstStyle/>
            <a:p>
              <a:pPr algn="ctr"/>
              <a:r>
                <a:rPr lang="en-US" b="1" dirty="0" smtClean="0"/>
                <a:t>Mt Lassen</a:t>
              </a:r>
              <a:endParaRPr lang="en-US" b="1" dirty="0"/>
            </a:p>
          </p:txBody>
        </p:sp>
      </p:grpSp>
      <p:grpSp>
        <p:nvGrpSpPr>
          <p:cNvPr id="8" name="Group 46"/>
          <p:cNvGrpSpPr/>
          <p:nvPr/>
        </p:nvGrpSpPr>
        <p:grpSpPr>
          <a:xfrm>
            <a:off x="304800" y="2133600"/>
            <a:ext cx="3810000" cy="646331"/>
            <a:chOff x="3200400" y="4267200"/>
            <a:chExt cx="3810000" cy="646331"/>
          </a:xfrm>
        </p:grpSpPr>
        <p:sp>
          <p:nvSpPr>
            <p:cNvPr id="86" name="TextBox 85"/>
            <p:cNvSpPr txBox="1"/>
            <p:nvPr/>
          </p:nvSpPr>
          <p:spPr>
            <a:xfrm>
              <a:off x="3200400" y="4267200"/>
              <a:ext cx="1676400" cy="646331"/>
            </a:xfrm>
            <a:prstGeom prst="rect">
              <a:avLst/>
            </a:prstGeom>
            <a:solidFill>
              <a:srgbClr val="FF0000"/>
            </a:solidFill>
          </p:spPr>
          <p:txBody>
            <a:bodyPr wrap="square" rtlCol="0">
              <a:spAutoFit/>
            </a:bodyPr>
            <a:lstStyle/>
            <a:p>
              <a:pPr algn="ctr"/>
              <a:r>
                <a:rPr lang="en-US" b="1" dirty="0" smtClean="0"/>
                <a:t>SUBDUCTION ZONE</a:t>
              </a:r>
              <a:endParaRPr lang="en-US" b="1" dirty="0"/>
            </a:p>
          </p:txBody>
        </p:sp>
        <p:cxnSp>
          <p:nvCxnSpPr>
            <p:cNvPr id="87" name="Straight Arrow Connector 86"/>
            <p:cNvCxnSpPr>
              <a:stCxn id="86" idx="3"/>
            </p:cNvCxnSpPr>
            <p:nvPr/>
          </p:nvCxnSpPr>
          <p:spPr>
            <a:xfrm>
              <a:off x="4876800" y="4590366"/>
              <a:ext cx="2133600" cy="286434"/>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91"/>
          <p:cNvGrpSpPr/>
          <p:nvPr/>
        </p:nvGrpSpPr>
        <p:grpSpPr>
          <a:xfrm>
            <a:off x="2868328" y="1222408"/>
            <a:ext cx="1674796" cy="4918510"/>
            <a:chOff x="2868328" y="1222408"/>
            <a:chExt cx="1674796" cy="4918510"/>
          </a:xfrm>
        </p:grpSpPr>
        <p:sp>
          <p:nvSpPr>
            <p:cNvPr id="79" name="Freeform 78"/>
            <p:cNvSpPr/>
            <p:nvPr/>
          </p:nvSpPr>
          <p:spPr>
            <a:xfrm>
              <a:off x="2868328" y="1222408"/>
              <a:ext cx="1674796" cy="4918510"/>
            </a:xfrm>
            <a:custGeom>
              <a:avLst/>
              <a:gdLst>
                <a:gd name="connsiteX0" fmla="*/ 1674796 w 1674796"/>
                <a:gd name="connsiteY0" fmla="*/ 4918510 h 4918510"/>
                <a:gd name="connsiteX1" fmla="*/ 654518 w 1674796"/>
                <a:gd name="connsiteY1" fmla="*/ 4908885 h 4918510"/>
                <a:gd name="connsiteX2" fmla="*/ 1145407 w 1674796"/>
                <a:gd name="connsiteY2" fmla="*/ 3696101 h 4918510"/>
                <a:gd name="connsiteX3" fmla="*/ 0 w 1674796"/>
                <a:gd name="connsiteY3" fmla="*/ 3022333 h 4918510"/>
                <a:gd name="connsiteX4" fmla="*/ 721895 w 1674796"/>
                <a:gd name="connsiteY4" fmla="*/ 1183908 h 4918510"/>
                <a:gd name="connsiteX5" fmla="*/ 972152 w 1674796"/>
                <a:gd name="connsiteY5" fmla="*/ 1049154 h 4918510"/>
                <a:gd name="connsiteX6" fmla="*/ 721895 w 1674796"/>
                <a:gd name="connsiteY6" fmla="*/ 1212784 h 4918510"/>
                <a:gd name="connsiteX7" fmla="*/ 125129 w 1674796"/>
                <a:gd name="connsiteY7" fmla="*/ 856649 h 4918510"/>
                <a:gd name="connsiteX8" fmla="*/ 423512 w 1674796"/>
                <a:gd name="connsiteY8" fmla="*/ 596767 h 4918510"/>
                <a:gd name="connsiteX9" fmla="*/ 327259 w 1674796"/>
                <a:gd name="connsiteY9" fmla="*/ 471638 h 4918510"/>
                <a:gd name="connsiteX10" fmla="*/ 288758 w 1674796"/>
                <a:gd name="connsiteY10" fmla="*/ 240632 h 4918510"/>
                <a:gd name="connsiteX11" fmla="*/ 173255 w 1674796"/>
                <a:gd name="connsiteY11" fmla="*/ 96253 h 4918510"/>
                <a:gd name="connsiteX12" fmla="*/ 279133 w 1674796"/>
                <a:gd name="connsiteY12" fmla="*/ 0 h 491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4796" h="4918510">
                  <a:moveTo>
                    <a:pt x="1674796" y="4918510"/>
                  </a:moveTo>
                  <a:lnTo>
                    <a:pt x="654518" y="4908885"/>
                  </a:lnTo>
                  <a:lnTo>
                    <a:pt x="1145407" y="3696101"/>
                  </a:lnTo>
                  <a:lnTo>
                    <a:pt x="0" y="3022333"/>
                  </a:lnTo>
                  <a:lnTo>
                    <a:pt x="721895" y="1183908"/>
                  </a:lnTo>
                  <a:lnTo>
                    <a:pt x="972152" y="1049154"/>
                  </a:lnTo>
                  <a:lnTo>
                    <a:pt x="721895" y="1212784"/>
                  </a:lnTo>
                  <a:lnTo>
                    <a:pt x="125129" y="856649"/>
                  </a:lnTo>
                  <a:lnTo>
                    <a:pt x="423512" y="596767"/>
                  </a:lnTo>
                  <a:lnTo>
                    <a:pt x="327259" y="471638"/>
                  </a:lnTo>
                  <a:lnTo>
                    <a:pt x="288758" y="240632"/>
                  </a:lnTo>
                  <a:lnTo>
                    <a:pt x="173255" y="96253"/>
                  </a:lnTo>
                  <a:lnTo>
                    <a:pt x="279133" y="0"/>
                  </a:lnTo>
                </a:path>
              </a:pathLst>
            </a:cu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91" name="Straight Connector 90"/>
            <p:cNvCxnSpPr>
              <a:stCxn id="79" idx="2"/>
            </p:cNvCxnSpPr>
            <p:nvPr/>
          </p:nvCxnSpPr>
          <p:spPr>
            <a:xfrm>
              <a:off x="4013735" y="4918509"/>
              <a:ext cx="329665" cy="18689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9" name="Rounded Rectangle 98"/>
          <p:cNvSpPr/>
          <p:nvPr/>
        </p:nvSpPr>
        <p:spPr>
          <a:xfrm>
            <a:off x="5715000" y="838200"/>
            <a:ext cx="838200" cy="457200"/>
          </a:xfrm>
          <a:prstGeom prst="roundRect">
            <a:avLst/>
          </a:prstGeom>
          <a:noFill/>
          <a:ln w="57150">
            <a:solidFill>
              <a:schemeClr val="bg1"/>
            </a:solidFill>
          </a:ln>
          <a:effectLst>
            <a:outerShdw blurRad="50800" dist="508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ounded Rectangle 99"/>
          <p:cNvSpPr/>
          <p:nvPr/>
        </p:nvSpPr>
        <p:spPr>
          <a:xfrm>
            <a:off x="5638800" y="2743200"/>
            <a:ext cx="914400" cy="457200"/>
          </a:xfrm>
          <a:prstGeom prst="roundRect">
            <a:avLst/>
          </a:prstGeom>
          <a:noFill/>
          <a:ln w="57150">
            <a:solidFill>
              <a:schemeClr val="bg1"/>
            </a:solidFill>
          </a:ln>
          <a:effectLst>
            <a:outerShdw blurRad="50800" dist="508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ounded Rectangle 100"/>
          <p:cNvSpPr/>
          <p:nvPr/>
        </p:nvSpPr>
        <p:spPr>
          <a:xfrm>
            <a:off x="4876800" y="5029200"/>
            <a:ext cx="838200" cy="457200"/>
          </a:xfrm>
          <a:prstGeom prst="roundRect">
            <a:avLst/>
          </a:prstGeom>
          <a:noFill/>
          <a:ln w="57150">
            <a:solidFill>
              <a:schemeClr val="bg1"/>
            </a:solidFill>
          </a:ln>
          <a:effectLst>
            <a:outerShdw blurRad="50800" dist="508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ounded Rectangle 101"/>
          <p:cNvSpPr/>
          <p:nvPr/>
        </p:nvSpPr>
        <p:spPr>
          <a:xfrm>
            <a:off x="5105400" y="6248400"/>
            <a:ext cx="838200" cy="457200"/>
          </a:xfrm>
          <a:prstGeom prst="roundRect">
            <a:avLst/>
          </a:prstGeom>
          <a:noFill/>
          <a:ln w="57150">
            <a:solidFill>
              <a:schemeClr val="bg1"/>
            </a:solidFill>
          </a:ln>
          <a:effectLst>
            <a:outerShdw blurRad="50800" dist="508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extBox 102"/>
          <p:cNvSpPr txBox="1"/>
          <p:nvPr/>
        </p:nvSpPr>
        <p:spPr>
          <a:xfrm>
            <a:off x="6629400" y="838200"/>
            <a:ext cx="2514600" cy="2062103"/>
          </a:xfrm>
          <a:prstGeom prst="rect">
            <a:avLst/>
          </a:prstGeom>
          <a:noFill/>
        </p:spPr>
        <p:txBody>
          <a:bodyPr wrap="square" rtlCol="0">
            <a:spAutoFit/>
          </a:bodyPr>
          <a:lstStyle/>
          <a:p>
            <a:pPr algn="ctr"/>
            <a:r>
              <a:rPr lang="en-US" sz="3200" b="1" dirty="0" smtClean="0">
                <a:solidFill>
                  <a:schemeClr val="bg1"/>
                </a:solidFill>
              </a:rPr>
              <a:t>VIEW OF PACIFIC NORTHWEST COAST</a:t>
            </a:r>
            <a:endParaRPr lang="en-US" sz="3200" b="1" dirty="0">
              <a:solidFill>
                <a:schemeClr val="bg1"/>
              </a:solidFill>
            </a:endParaRPr>
          </a:p>
        </p:txBody>
      </p:sp>
      <p:sp>
        <p:nvSpPr>
          <p:cNvPr id="105" name="Freeform 104"/>
          <p:cNvSpPr/>
          <p:nvPr/>
        </p:nvSpPr>
        <p:spPr>
          <a:xfrm>
            <a:off x="0" y="842211"/>
            <a:ext cx="4860758" cy="6015789"/>
          </a:xfrm>
          <a:custGeom>
            <a:avLst/>
            <a:gdLst>
              <a:gd name="connsiteX0" fmla="*/ 9625 w 4860758"/>
              <a:gd name="connsiteY0" fmla="*/ 9625 h 6015789"/>
              <a:gd name="connsiteX1" fmla="*/ 3696101 w 4860758"/>
              <a:gd name="connsiteY1" fmla="*/ 0 h 6015789"/>
              <a:gd name="connsiteX2" fmla="*/ 3821229 w 4860758"/>
              <a:gd name="connsiteY2" fmla="*/ 413886 h 6015789"/>
              <a:gd name="connsiteX3" fmla="*/ 3917482 w 4860758"/>
              <a:gd name="connsiteY3" fmla="*/ 567890 h 6015789"/>
              <a:gd name="connsiteX4" fmla="*/ 3705726 w 4860758"/>
              <a:gd name="connsiteY4" fmla="*/ 683394 h 6015789"/>
              <a:gd name="connsiteX5" fmla="*/ 3696101 w 4860758"/>
              <a:gd name="connsiteY5" fmla="*/ 760396 h 6015789"/>
              <a:gd name="connsiteX6" fmla="*/ 4658627 w 4860758"/>
              <a:gd name="connsiteY6" fmla="*/ 1761423 h 6015789"/>
              <a:gd name="connsiteX7" fmla="*/ 4620126 w 4860758"/>
              <a:gd name="connsiteY7" fmla="*/ 1963554 h 6015789"/>
              <a:gd name="connsiteX8" fmla="*/ 4754880 w 4860758"/>
              <a:gd name="connsiteY8" fmla="*/ 2242686 h 6015789"/>
              <a:gd name="connsiteX9" fmla="*/ 4822257 w 4860758"/>
              <a:gd name="connsiteY9" fmla="*/ 2646947 h 6015789"/>
              <a:gd name="connsiteX10" fmla="*/ 4812632 w 4860758"/>
              <a:gd name="connsiteY10" fmla="*/ 3060834 h 6015789"/>
              <a:gd name="connsiteX11" fmla="*/ 4793381 w 4860758"/>
              <a:gd name="connsiteY11" fmla="*/ 3599848 h 6015789"/>
              <a:gd name="connsiteX12" fmla="*/ 4658627 w 4860758"/>
              <a:gd name="connsiteY12" fmla="*/ 4109987 h 6015789"/>
              <a:gd name="connsiteX13" fmla="*/ 4629752 w 4860758"/>
              <a:gd name="connsiteY13" fmla="*/ 4340994 h 6015789"/>
              <a:gd name="connsiteX14" fmla="*/ 4658627 w 4860758"/>
              <a:gd name="connsiteY14" fmla="*/ 4649002 h 6015789"/>
              <a:gd name="connsiteX15" fmla="*/ 4735629 w 4860758"/>
              <a:gd name="connsiteY15" fmla="*/ 4793381 h 6015789"/>
              <a:gd name="connsiteX16" fmla="*/ 4745255 w 4860758"/>
              <a:gd name="connsiteY16" fmla="*/ 4995511 h 6015789"/>
              <a:gd name="connsiteX17" fmla="*/ 4706754 w 4860758"/>
              <a:gd name="connsiteY17" fmla="*/ 5168766 h 6015789"/>
              <a:gd name="connsiteX18" fmla="*/ 4649002 w 4860758"/>
              <a:gd name="connsiteY18" fmla="*/ 5274644 h 6015789"/>
              <a:gd name="connsiteX19" fmla="*/ 4668253 w 4860758"/>
              <a:gd name="connsiteY19" fmla="*/ 5447899 h 6015789"/>
              <a:gd name="connsiteX20" fmla="*/ 4726004 w 4860758"/>
              <a:gd name="connsiteY20" fmla="*/ 5534526 h 6015789"/>
              <a:gd name="connsiteX21" fmla="*/ 4860758 w 4860758"/>
              <a:gd name="connsiteY21" fmla="*/ 5717406 h 6015789"/>
              <a:gd name="connsiteX22" fmla="*/ 4860758 w 4860758"/>
              <a:gd name="connsiteY22" fmla="*/ 6006164 h 6015789"/>
              <a:gd name="connsiteX23" fmla="*/ 0 w 4860758"/>
              <a:gd name="connsiteY23" fmla="*/ 6015789 h 6015789"/>
              <a:gd name="connsiteX24" fmla="*/ 9625 w 4860758"/>
              <a:gd name="connsiteY24" fmla="*/ 9625 h 60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60758" h="6015789">
                <a:moveTo>
                  <a:pt x="9625" y="9625"/>
                </a:moveTo>
                <a:lnTo>
                  <a:pt x="3696101" y="0"/>
                </a:lnTo>
                <a:lnTo>
                  <a:pt x="3821229" y="413886"/>
                </a:lnTo>
                <a:lnTo>
                  <a:pt x="3917482" y="567890"/>
                </a:lnTo>
                <a:lnTo>
                  <a:pt x="3705726" y="683394"/>
                </a:lnTo>
                <a:lnTo>
                  <a:pt x="3696101" y="760396"/>
                </a:lnTo>
                <a:lnTo>
                  <a:pt x="4658627" y="1761423"/>
                </a:lnTo>
                <a:lnTo>
                  <a:pt x="4620126" y="1963554"/>
                </a:lnTo>
                <a:lnTo>
                  <a:pt x="4754880" y="2242686"/>
                </a:lnTo>
                <a:lnTo>
                  <a:pt x="4822257" y="2646947"/>
                </a:lnTo>
                <a:lnTo>
                  <a:pt x="4812632" y="3060834"/>
                </a:lnTo>
                <a:lnTo>
                  <a:pt x="4793381" y="3599848"/>
                </a:lnTo>
                <a:lnTo>
                  <a:pt x="4658627" y="4109987"/>
                </a:lnTo>
                <a:lnTo>
                  <a:pt x="4629752" y="4340994"/>
                </a:lnTo>
                <a:lnTo>
                  <a:pt x="4658627" y="4649002"/>
                </a:lnTo>
                <a:lnTo>
                  <a:pt x="4735629" y="4793381"/>
                </a:lnTo>
                <a:lnTo>
                  <a:pt x="4745255" y="4995511"/>
                </a:lnTo>
                <a:lnTo>
                  <a:pt x="4706754" y="5168766"/>
                </a:lnTo>
                <a:lnTo>
                  <a:pt x="4649002" y="5274644"/>
                </a:lnTo>
                <a:lnTo>
                  <a:pt x="4668253" y="5447899"/>
                </a:lnTo>
                <a:lnTo>
                  <a:pt x="4726004" y="5534526"/>
                </a:lnTo>
                <a:lnTo>
                  <a:pt x="4860758" y="5717406"/>
                </a:lnTo>
                <a:lnTo>
                  <a:pt x="4860758" y="6006164"/>
                </a:lnTo>
                <a:lnTo>
                  <a:pt x="0" y="6015789"/>
                </a:lnTo>
                <a:cubicBezTo>
                  <a:pt x="3208" y="4013734"/>
                  <a:pt x="6417" y="2011680"/>
                  <a:pt x="9625" y="962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t>PACIFIC</a:t>
            </a:r>
          </a:p>
          <a:p>
            <a:pPr algn="ctr"/>
            <a:r>
              <a:rPr lang="en-US" sz="4800" b="1" dirty="0" smtClean="0"/>
              <a:t>OCEAN</a:t>
            </a:r>
            <a:endParaRPr lang="en-US" sz="4800" b="1" dirty="0"/>
          </a:p>
        </p:txBody>
      </p:sp>
      <p:grpSp>
        <p:nvGrpSpPr>
          <p:cNvPr id="10" name="Group 106"/>
          <p:cNvGrpSpPr/>
          <p:nvPr/>
        </p:nvGrpSpPr>
        <p:grpSpPr>
          <a:xfrm>
            <a:off x="6705600" y="2895600"/>
            <a:ext cx="2286000" cy="1528823"/>
            <a:chOff x="-609600" y="3429000"/>
            <a:chExt cx="4514850" cy="3019425"/>
          </a:xfrm>
        </p:grpSpPr>
        <p:pic>
          <p:nvPicPr>
            <p:cNvPr id="212994" name="Picture 2" descr="https://external-content.duckduckgo.com/iu/?u=https%3A%2F%2Ftse1.mm.bing.net%2Fth%3Fid%3DOIP.dwLhR6JSDQ2RHTkCkGRRgQHaE9%26pid%3DApi&amp;f=1&amp;ipt=c18a0f5684f1b8cf5e59e84b16005ab38abc02dd6acef28a37d85971df82fca5&amp;ipo=images"/>
            <p:cNvPicPr>
              <a:picLocks noChangeAspect="1" noChangeArrowheads="1"/>
            </p:cNvPicPr>
            <p:nvPr/>
          </p:nvPicPr>
          <p:blipFill>
            <a:blip r:embed="rId4" cstate="print"/>
            <a:srcRect/>
            <a:stretch>
              <a:fillRect/>
            </a:stretch>
          </p:blipFill>
          <p:spPr bwMode="auto">
            <a:xfrm>
              <a:off x="-609600" y="3429000"/>
              <a:ext cx="4514850" cy="3019425"/>
            </a:xfrm>
            <a:prstGeom prst="rect">
              <a:avLst/>
            </a:prstGeom>
            <a:noFill/>
          </p:spPr>
        </p:pic>
        <p:sp>
          <p:nvSpPr>
            <p:cNvPr id="106" name="Rounded Rectangle 105"/>
            <p:cNvSpPr/>
            <p:nvPr/>
          </p:nvSpPr>
          <p:spPr>
            <a:xfrm>
              <a:off x="-609600" y="3429000"/>
              <a:ext cx="762000" cy="1066800"/>
            </a:xfrm>
            <a:prstGeom prst="roundRect">
              <a:avLst/>
            </a:prstGeom>
            <a:noFill/>
            <a:ln w="57150">
              <a:solidFill>
                <a:srgbClr val="FF0000"/>
              </a:solidFill>
            </a:ln>
            <a:effectLst>
              <a:outerShdw blurRad="50800" dist="508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8" name="TextBox 107"/>
          <p:cNvSpPr txBox="1"/>
          <p:nvPr/>
        </p:nvSpPr>
        <p:spPr>
          <a:xfrm>
            <a:off x="6629400" y="3886200"/>
            <a:ext cx="2514600" cy="2062103"/>
          </a:xfrm>
          <a:prstGeom prst="rect">
            <a:avLst/>
          </a:prstGeom>
          <a:noFill/>
        </p:spPr>
        <p:txBody>
          <a:bodyPr wrap="square" rtlCol="0">
            <a:spAutoFit/>
          </a:bodyPr>
          <a:lstStyle/>
          <a:p>
            <a:pPr algn="ctr"/>
            <a:r>
              <a:rPr lang="en-US" sz="3200" b="1" dirty="0" smtClean="0">
                <a:solidFill>
                  <a:schemeClr val="bg1"/>
                </a:solidFill>
              </a:rPr>
              <a:t>Let’s look at the OCEAN FLOOR just offshore</a:t>
            </a:r>
            <a:endParaRPr lang="en-US" sz="3200" b="1" dirty="0">
              <a:solidFill>
                <a:schemeClr val="bg1"/>
              </a:solidFill>
            </a:endParaRPr>
          </a:p>
        </p:txBody>
      </p:sp>
      <p:sp>
        <p:nvSpPr>
          <p:cNvPr id="109" name="Rectangle 108"/>
          <p:cNvSpPr/>
          <p:nvPr/>
        </p:nvSpPr>
        <p:spPr>
          <a:xfrm>
            <a:off x="0" y="0"/>
            <a:ext cx="9144000" cy="769441"/>
          </a:xfrm>
          <a:prstGeom prst="rect">
            <a:avLst/>
          </a:prstGeom>
          <a:solidFill>
            <a:srgbClr val="FFFF00"/>
          </a:solidFill>
        </p:spPr>
        <p:txBody>
          <a:bodyPr wrap="square">
            <a:spAutoFit/>
          </a:bodyPr>
          <a:lstStyle/>
          <a:p>
            <a:pPr algn="ctr"/>
            <a:r>
              <a:rPr lang="en-US" sz="4400" b="1" dirty="0" smtClean="0"/>
              <a:t>PACIFIC PROVINCE = </a:t>
            </a:r>
            <a:r>
              <a:rPr lang="en-US" sz="4400" b="1" dirty="0" smtClean="0">
                <a:ln>
                  <a:solidFill>
                    <a:schemeClr val="tx1"/>
                  </a:solidFill>
                </a:ln>
                <a:solidFill>
                  <a:srgbClr val="FF0000"/>
                </a:solidFill>
                <a:effectLst>
                  <a:outerShdw blurRad="38100" dist="38100" dir="2700000" algn="tl">
                    <a:srgbClr val="000000"/>
                  </a:outerShdw>
                </a:effectLst>
              </a:rPr>
              <a:t>2 SUB-PROVINCES</a:t>
            </a:r>
            <a:endParaRPr lang="en-US" sz="4400" b="1" dirty="0">
              <a:ln>
                <a:solidFill>
                  <a:schemeClr val="tx1"/>
                </a:solidFill>
              </a:ln>
              <a:solidFill>
                <a:srgbClr val="FF0000"/>
              </a:solidFill>
              <a:effectLst>
                <a:outerShdw blurRad="38100" dist="38100" dir="2700000" algn="tl">
                  <a:srgbClr val="000000"/>
                </a:outerShdw>
              </a:effectLst>
            </a:endParaRPr>
          </a:p>
        </p:txBody>
      </p:sp>
      <p:grpSp>
        <p:nvGrpSpPr>
          <p:cNvPr id="11" name="Group 110"/>
          <p:cNvGrpSpPr/>
          <p:nvPr/>
        </p:nvGrpSpPr>
        <p:grpSpPr>
          <a:xfrm>
            <a:off x="4969656" y="841248"/>
            <a:ext cx="4174344" cy="6016752"/>
            <a:chOff x="0" y="841248"/>
            <a:chExt cx="4174344" cy="6016752"/>
          </a:xfrm>
        </p:grpSpPr>
        <p:pic>
          <p:nvPicPr>
            <p:cNvPr id="212996" name="Picture 4" descr="https://qph.fs.quoracdn.net/main-qimg-c0f3add771263d2f794c313ea8a50068"/>
            <p:cNvPicPr>
              <a:picLocks noChangeAspect="1" noChangeArrowheads="1"/>
            </p:cNvPicPr>
            <p:nvPr/>
          </p:nvPicPr>
          <p:blipFill>
            <a:blip r:embed="rId5" cstate="print"/>
            <a:srcRect/>
            <a:stretch>
              <a:fillRect/>
            </a:stretch>
          </p:blipFill>
          <p:spPr bwMode="auto">
            <a:xfrm>
              <a:off x="0" y="841248"/>
              <a:ext cx="4174344" cy="6016752"/>
            </a:xfrm>
            <a:prstGeom prst="rect">
              <a:avLst/>
            </a:prstGeom>
            <a:noFill/>
          </p:spPr>
        </p:pic>
        <p:sp>
          <p:nvSpPr>
            <p:cNvPr id="110" name="Rounded Rectangle 109"/>
            <p:cNvSpPr/>
            <p:nvPr/>
          </p:nvSpPr>
          <p:spPr>
            <a:xfrm>
              <a:off x="762000" y="4114800"/>
              <a:ext cx="1447800" cy="762000"/>
            </a:xfrm>
            <a:prstGeom prst="roundRect">
              <a:avLst/>
            </a:prstGeom>
            <a:noFill/>
            <a:ln w="57150">
              <a:solidFill>
                <a:srgbClr val="FF0000"/>
              </a:solidFill>
            </a:ln>
            <a:effectLst>
              <a:outerShdw blurRad="50800" dist="508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down)">
                                      <p:cBhvr>
                                        <p:cTn id="7" dur="500"/>
                                        <p:tgtEl>
                                          <p:spTgt spid="103"/>
                                        </p:tgtEl>
                                      </p:cBhvr>
                                    </p:animEffect>
                                  </p:childTnLst>
                                </p:cTn>
                              </p:par>
                              <p:par>
                                <p:cTn id="8" presetID="53"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wipe(down)">
                                      <p:cBhvr>
                                        <p:cTn id="17" dur="290">
                                          <p:stCondLst>
                                            <p:cond delay="0"/>
                                          </p:stCondLst>
                                        </p:cTn>
                                        <p:tgtEl>
                                          <p:spTgt spid="99"/>
                                        </p:tgtEl>
                                      </p:cBhvr>
                                    </p:animEffect>
                                    <p:anim calcmode="lin" valueType="num">
                                      <p:cBhvr>
                                        <p:cTn id="18" dur="911" tmFilter="0,0; 0.14,0.36; 0.43,0.73; 0.71,0.91; 1.0,1.0">
                                          <p:stCondLst>
                                            <p:cond delay="0"/>
                                          </p:stCondLst>
                                        </p:cTn>
                                        <p:tgtEl>
                                          <p:spTgt spid="99"/>
                                        </p:tgtEl>
                                        <p:attrNameLst>
                                          <p:attrName>ppt_x</p:attrName>
                                        </p:attrNameLst>
                                      </p:cBhvr>
                                      <p:tavLst>
                                        <p:tav tm="0">
                                          <p:val>
                                            <p:strVal val="#ppt_x-0.25"/>
                                          </p:val>
                                        </p:tav>
                                        <p:tav tm="100000">
                                          <p:val>
                                            <p:strVal val="#ppt_x"/>
                                          </p:val>
                                        </p:tav>
                                      </p:tavLst>
                                    </p:anim>
                                    <p:anim calcmode="lin" valueType="num">
                                      <p:cBhvr>
                                        <p:cTn id="19" dur="332" tmFilter="0.0,0.0; 0.25,0.07; 0.50,0.2; 0.75,0.467; 1.0,1.0">
                                          <p:stCondLst>
                                            <p:cond delay="0"/>
                                          </p:stCondLst>
                                        </p:cTn>
                                        <p:tgtEl>
                                          <p:spTgt spid="99"/>
                                        </p:tgtEl>
                                        <p:attrNameLst>
                                          <p:attrName>ppt_y</p:attrName>
                                        </p:attrNameLst>
                                      </p:cBhvr>
                                      <p:tavLst>
                                        <p:tav tm="0" fmla="#ppt_y-sin(pi*$)/3">
                                          <p:val>
                                            <p:fltVal val="0.5"/>
                                          </p:val>
                                        </p:tav>
                                        <p:tav tm="100000">
                                          <p:val>
                                            <p:fltVal val="1"/>
                                          </p:val>
                                        </p:tav>
                                      </p:tavLst>
                                    </p:anim>
                                    <p:anim calcmode="lin" valueType="num">
                                      <p:cBhvr>
                                        <p:cTn id="20" dur="332" tmFilter="0, 0; 0.125,0.2665; 0.25,0.4; 0.375,0.465; 0.5,0.5;  0.625,0.535; 0.75,0.6; 0.875,0.7335; 1,1">
                                          <p:stCondLst>
                                            <p:cond delay="332"/>
                                          </p:stCondLst>
                                        </p:cTn>
                                        <p:tgtEl>
                                          <p:spTgt spid="99"/>
                                        </p:tgtEl>
                                        <p:attrNameLst>
                                          <p:attrName>ppt_y</p:attrName>
                                        </p:attrNameLst>
                                      </p:cBhvr>
                                      <p:tavLst>
                                        <p:tav tm="0" fmla="#ppt_y-sin(pi*$)/9">
                                          <p:val>
                                            <p:fltVal val="0"/>
                                          </p:val>
                                        </p:tav>
                                        <p:tav tm="100000">
                                          <p:val>
                                            <p:fltVal val="1"/>
                                          </p:val>
                                        </p:tav>
                                      </p:tavLst>
                                    </p:anim>
                                    <p:anim calcmode="lin" valueType="num">
                                      <p:cBhvr>
                                        <p:cTn id="21" dur="166" tmFilter="0, 0; 0.125,0.2665; 0.25,0.4; 0.375,0.465; 0.5,0.5;  0.625,0.535; 0.75,0.6; 0.875,0.7335; 1,1">
                                          <p:stCondLst>
                                            <p:cond delay="662"/>
                                          </p:stCondLst>
                                        </p:cTn>
                                        <p:tgtEl>
                                          <p:spTgt spid="99"/>
                                        </p:tgtEl>
                                        <p:attrNameLst>
                                          <p:attrName>ppt_y</p:attrName>
                                        </p:attrNameLst>
                                      </p:cBhvr>
                                      <p:tavLst>
                                        <p:tav tm="0" fmla="#ppt_y-sin(pi*$)/27">
                                          <p:val>
                                            <p:fltVal val="0"/>
                                          </p:val>
                                        </p:tav>
                                        <p:tav tm="100000">
                                          <p:val>
                                            <p:fltVal val="1"/>
                                          </p:val>
                                        </p:tav>
                                      </p:tavLst>
                                    </p:anim>
                                    <p:anim calcmode="lin" valueType="num">
                                      <p:cBhvr>
                                        <p:cTn id="22" dur="82" tmFilter="0, 0; 0.125,0.2665; 0.25,0.4; 0.375,0.465; 0.5,0.5;  0.625,0.535; 0.75,0.6; 0.875,0.7335; 1,1">
                                          <p:stCondLst>
                                            <p:cond delay="828"/>
                                          </p:stCondLst>
                                        </p:cTn>
                                        <p:tgtEl>
                                          <p:spTgt spid="99"/>
                                        </p:tgtEl>
                                        <p:attrNameLst>
                                          <p:attrName>ppt_y</p:attrName>
                                        </p:attrNameLst>
                                      </p:cBhvr>
                                      <p:tavLst>
                                        <p:tav tm="0" fmla="#ppt_y-sin(pi*$)/81">
                                          <p:val>
                                            <p:fltVal val="0"/>
                                          </p:val>
                                        </p:tav>
                                        <p:tav tm="100000">
                                          <p:val>
                                            <p:fltVal val="1"/>
                                          </p:val>
                                        </p:tav>
                                      </p:tavLst>
                                    </p:anim>
                                    <p:animScale>
                                      <p:cBhvr>
                                        <p:cTn id="23" dur="13">
                                          <p:stCondLst>
                                            <p:cond delay="325"/>
                                          </p:stCondLst>
                                        </p:cTn>
                                        <p:tgtEl>
                                          <p:spTgt spid="99"/>
                                        </p:tgtEl>
                                      </p:cBhvr>
                                      <p:to x="100000" y="60000"/>
                                    </p:animScale>
                                    <p:animScale>
                                      <p:cBhvr>
                                        <p:cTn id="24" dur="83" decel="50000">
                                          <p:stCondLst>
                                            <p:cond delay="338"/>
                                          </p:stCondLst>
                                        </p:cTn>
                                        <p:tgtEl>
                                          <p:spTgt spid="99"/>
                                        </p:tgtEl>
                                      </p:cBhvr>
                                      <p:to x="100000" y="100000"/>
                                    </p:animScale>
                                    <p:animScale>
                                      <p:cBhvr>
                                        <p:cTn id="25" dur="13">
                                          <p:stCondLst>
                                            <p:cond delay="656"/>
                                          </p:stCondLst>
                                        </p:cTn>
                                        <p:tgtEl>
                                          <p:spTgt spid="99"/>
                                        </p:tgtEl>
                                      </p:cBhvr>
                                      <p:to x="100000" y="80000"/>
                                    </p:animScale>
                                    <p:animScale>
                                      <p:cBhvr>
                                        <p:cTn id="26" dur="83" decel="50000">
                                          <p:stCondLst>
                                            <p:cond delay="669"/>
                                          </p:stCondLst>
                                        </p:cTn>
                                        <p:tgtEl>
                                          <p:spTgt spid="99"/>
                                        </p:tgtEl>
                                      </p:cBhvr>
                                      <p:to x="100000" y="100000"/>
                                    </p:animScale>
                                    <p:animScale>
                                      <p:cBhvr>
                                        <p:cTn id="27" dur="13">
                                          <p:stCondLst>
                                            <p:cond delay="821"/>
                                          </p:stCondLst>
                                        </p:cTn>
                                        <p:tgtEl>
                                          <p:spTgt spid="99"/>
                                        </p:tgtEl>
                                      </p:cBhvr>
                                      <p:to x="100000" y="90000"/>
                                    </p:animScale>
                                    <p:animScale>
                                      <p:cBhvr>
                                        <p:cTn id="28" dur="83" decel="50000">
                                          <p:stCondLst>
                                            <p:cond delay="834"/>
                                          </p:stCondLst>
                                        </p:cTn>
                                        <p:tgtEl>
                                          <p:spTgt spid="99"/>
                                        </p:tgtEl>
                                      </p:cBhvr>
                                      <p:to x="100000" y="100000"/>
                                    </p:animScale>
                                    <p:animScale>
                                      <p:cBhvr>
                                        <p:cTn id="29" dur="13">
                                          <p:stCondLst>
                                            <p:cond delay="904"/>
                                          </p:stCondLst>
                                        </p:cTn>
                                        <p:tgtEl>
                                          <p:spTgt spid="99"/>
                                        </p:tgtEl>
                                      </p:cBhvr>
                                      <p:to x="100000" y="95000"/>
                                    </p:animScale>
                                    <p:animScale>
                                      <p:cBhvr>
                                        <p:cTn id="30" dur="83" decel="50000">
                                          <p:stCondLst>
                                            <p:cond delay="917"/>
                                          </p:stCondLst>
                                        </p:cTn>
                                        <p:tgtEl>
                                          <p:spTgt spid="99"/>
                                        </p:tgtEl>
                                      </p:cBhvr>
                                      <p:to x="100000" y="100000"/>
                                    </p:animScale>
                                  </p:childTnLst>
                                </p:cTn>
                              </p:par>
                            </p:childTnLst>
                          </p:cTn>
                        </p:par>
                        <p:par>
                          <p:cTn id="31" fill="hold">
                            <p:stCondLst>
                              <p:cond delay="1000"/>
                            </p:stCondLst>
                            <p:childTnLst>
                              <p:par>
                                <p:cTn id="32" presetID="26" presetClass="entr" presetSubtype="0" fill="hold" grpId="0" nodeType="after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wipe(down)">
                                      <p:cBhvr>
                                        <p:cTn id="34" dur="290">
                                          <p:stCondLst>
                                            <p:cond delay="0"/>
                                          </p:stCondLst>
                                        </p:cTn>
                                        <p:tgtEl>
                                          <p:spTgt spid="100"/>
                                        </p:tgtEl>
                                      </p:cBhvr>
                                    </p:animEffect>
                                    <p:anim calcmode="lin" valueType="num">
                                      <p:cBhvr>
                                        <p:cTn id="35" dur="911" tmFilter="0,0; 0.14,0.36; 0.43,0.73; 0.71,0.91; 1.0,1.0">
                                          <p:stCondLst>
                                            <p:cond delay="0"/>
                                          </p:stCondLst>
                                        </p:cTn>
                                        <p:tgtEl>
                                          <p:spTgt spid="100"/>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100"/>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100"/>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100"/>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100"/>
                                        </p:tgtEl>
                                        <p:attrNameLst>
                                          <p:attrName>ppt_y</p:attrName>
                                        </p:attrNameLst>
                                      </p:cBhvr>
                                      <p:tavLst>
                                        <p:tav tm="0" fmla="#ppt_y-sin(pi*$)/81">
                                          <p:val>
                                            <p:fltVal val="0"/>
                                          </p:val>
                                        </p:tav>
                                        <p:tav tm="100000">
                                          <p:val>
                                            <p:fltVal val="1"/>
                                          </p:val>
                                        </p:tav>
                                      </p:tavLst>
                                    </p:anim>
                                    <p:animScale>
                                      <p:cBhvr>
                                        <p:cTn id="40" dur="13">
                                          <p:stCondLst>
                                            <p:cond delay="325"/>
                                          </p:stCondLst>
                                        </p:cTn>
                                        <p:tgtEl>
                                          <p:spTgt spid="100"/>
                                        </p:tgtEl>
                                      </p:cBhvr>
                                      <p:to x="100000" y="60000"/>
                                    </p:animScale>
                                    <p:animScale>
                                      <p:cBhvr>
                                        <p:cTn id="41" dur="83" decel="50000">
                                          <p:stCondLst>
                                            <p:cond delay="338"/>
                                          </p:stCondLst>
                                        </p:cTn>
                                        <p:tgtEl>
                                          <p:spTgt spid="100"/>
                                        </p:tgtEl>
                                      </p:cBhvr>
                                      <p:to x="100000" y="100000"/>
                                    </p:animScale>
                                    <p:animScale>
                                      <p:cBhvr>
                                        <p:cTn id="42" dur="13">
                                          <p:stCondLst>
                                            <p:cond delay="656"/>
                                          </p:stCondLst>
                                        </p:cTn>
                                        <p:tgtEl>
                                          <p:spTgt spid="100"/>
                                        </p:tgtEl>
                                      </p:cBhvr>
                                      <p:to x="100000" y="80000"/>
                                    </p:animScale>
                                    <p:animScale>
                                      <p:cBhvr>
                                        <p:cTn id="43" dur="83" decel="50000">
                                          <p:stCondLst>
                                            <p:cond delay="669"/>
                                          </p:stCondLst>
                                        </p:cTn>
                                        <p:tgtEl>
                                          <p:spTgt spid="100"/>
                                        </p:tgtEl>
                                      </p:cBhvr>
                                      <p:to x="100000" y="100000"/>
                                    </p:animScale>
                                    <p:animScale>
                                      <p:cBhvr>
                                        <p:cTn id="44" dur="13">
                                          <p:stCondLst>
                                            <p:cond delay="821"/>
                                          </p:stCondLst>
                                        </p:cTn>
                                        <p:tgtEl>
                                          <p:spTgt spid="100"/>
                                        </p:tgtEl>
                                      </p:cBhvr>
                                      <p:to x="100000" y="90000"/>
                                    </p:animScale>
                                    <p:animScale>
                                      <p:cBhvr>
                                        <p:cTn id="45" dur="83" decel="50000">
                                          <p:stCondLst>
                                            <p:cond delay="834"/>
                                          </p:stCondLst>
                                        </p:cTn>
                                        <p:tgtEl>
                                          <p:spTgt spid="100"/>
                                        </p:tgtEl>
                                      </p:cBhvr>
                                      <p:to x="100000" y="100000"/>
                                    </p:animScale>
                                    <p:animScale>
                                      <p:cBhvr>
                                        <p:cTn id="46" dur="13">
                                          <p:stCondLst>
                                            <p:cond delay="904"/>
                                          </p:stCondLst>
                                        </p:cTn>
                                        <p:tgtEl>
                                          <p:spTgt spid="100"/>
                                        </p:tgtEl>
                                      </p:cBhvr>
                                      <p:to x="100000" y="95000"/>
                                    </p:animScale>
                                    <p:animScale>
                                      <p:cBhvr>
                                        <p:cTn id="47" dur="83" decel="50000">
                                          <p:stCondLst>
                                            <p:cond delay="917"/>
                                          </p:stCondLst>
                                        </p:cTn>
                                        <p:tgtEl>
                                          <p:spTgt spid="100"/>
                                        </p:tgtEl>
                                      </p:cBhvr>
                                      <p:to x="100000" y="100000"/>
                                    </p:animScale>
                                  </p:childTnLst>
                                </p:cTn>
                              </p:par>
                            </p:childTnLst>
                          </p:cTn>
                        </p:par>
                        <p:par>
                          <p:cTn id="48" fill="hold">
                            <p:stCondLst>
                              <p:cond delay="2000"/>
                            </p:stCondLst>
                            <p:childTnLst>
                              <p:par>
                                <p:cTn id="49" presetID="26" presetClass="entr" presetSubtype="0" fill="hold" grpId="0" nodeType="afterEffect">
                                  <p:stCondLst>
                                    <p:cond delay="0"/>
                                  </p:stCondLst>
                                  <p:childTnLst>
                                    <p:set>
                                      <p:cBhvr>
                                        <p:cTn id="50" dur="1" fill="hold">
                                          <p:stCondLst>
                                            <p:cond delay="0"/>
                                          </p:stCondLst>
                                        </p:cTn>
                                        <p:tgtEl>
                                          <p:spTgt spid="101"/>
                                        </p:tgtEl>
                                        <p:attrNameLst>
                                          <p:attrName>style.visibility</p:attrName>
                                        </p:attrNameLst>
                                      </p:cBhvr>
                                      <p:to>
                                        <p:strVal val="visible"/>
                                      </p:to>
                                    </p:set>
                                    <p:animEffect transition="in" filter="wipe(down)">
                                      <p:cBhvr>
                                        <p:cTn id="51" dur="290">
                                          <p:stCondLst>
                                            <p:cond delay="0"/>
                                          </p:stCondLst>
                                        </p:cTn>
                                        <p:tgtEl>
                                          <p:spTgt spid="101"/>
                                        </p:tgtEl>
                                      </p:cBhvr>
                                    </p:animEffect>
                                    <p:anim calcmode="lin" valueType="num">
                                      <p:cBhvr>
                                        <p:cTn id="52" dur="911" tmFilter="0,0; 0.14,0.36; 0.43,0.73; 0.71,0.91; 1.0,1.0">
                                          <p:stCondLst>
                                            <p:cond delay="0"/>
                                          </p:stCondLst>
                                        </p:cTn>
                                        <p:tgtEl>
                                          <p:spTgt spid="101"/>
                                        </p:tgtEl>
                                        <p:attrNameLst>
                                          <p:attrName>ppt_x</p:attrName>
                                        </p:attrNameLst>
                                      </p:cBhvr>
                                      <p:tavLst>
                                        <p:tav tm="0">
                                          <p:val>
                                            <p:strVal val="#ppt_x-0.25"/>
                                          </p:val>
                                        </p:tav>
                                        <p:tav tm="100000">
                                          <p:val>
                                            <p:strVal val="#ppt_x"/>
                                          </p:val>
                                        </p:tav>
                                      </p:tavLst>
                                    </p:anim>
                                    <p:anim calcmode="lin" valueType="num">
                                      <p:cBhvr>
                                        <p:cTn id="53" dur="332" tmFilter="0.0,0.0; 0.25,0.07; 0.50,0.2; 0.75,0.467; 1.0,1.0">
                                          <p:stCondLst>
                                            <p:cond delay="0"/>
                                          </p:stCondLst>
                                        </p:cTn>
                                        <p:tgtEl>
                                          <p:spTgt spid="101"/>
                                        </p:tgtEl>
                                        <p:attrNameLst>
                                          <p:attrName>ppt_y</p:attrName>
                                        </p:attrNameLst>
                                      </p:cBhvr>
                                      <p:tavLst>
                                        <p:tav tm="0" fmla="#ppt_y-sin(pi*$)/3">
                                          <p:val>
                                            <p:fltVal val="0.5"/>
                                          </p:val>
                                        </p:tav>
                                        <p:tav tm="100000">
                                          <p:val>
                                            <p:fltVal val="1"/>
                                          </p:val>
                                        </p:tav>
                                      </p:tavLst>
                                    </p:anim>
                                    <p:anim calcmode="lin" valueType="num">
                                      <p:cBhvr>
                                        <p:cTn id="54" dur="332" tmFilter="0, 0; 0.125,0.2665; 0.25,0.4; 0.375,0.465; 0.5,0.5;  0.625,0.535; 0.75,0.6; 0.875,0.7335; 1,1">
                                          <p:stCondLst>
                                            <p:cond delay="332"/>
                                          </p:stCondLst>
                                        </p:cTn>
                                        <p:tgtEl>
                                          <p:spTgt spid="101"/>
                                        </p:tgtEl>
                                        <p:attrNameLst>
                                          <p:attrName>ppt_y</p:attrName>
                                        </p:attrNameLst>
                                      </p:cBhvr>
                                      <p:tavLst>
                                        <p:tav tm="0" fmla="#ppt_y-sin(pi*$)/9">
                                          <p:val>
                                            <p:fltVal val="0"/>
                                          </p:val>
                                        </p:tav>
                                        <p:tav tm="100000">
                                          <p:val>
                                            <p:fltVal val="1"/>
                                          </p:val>
                                        </p:tav>
                                      </p:tavLst>
                                    </p:anim>
                                    <p:anim calcmode="lin" valueType="num">
                                      <p:cBhvr>
                                        <p:cTn id="55" dur="166" tmFilter="0, 0; 0.125,0.2665; 0.25,0.4; 0.375,0.465; 0.5,0.5;  0.625,0.535; 0.75,0.6; 0.875,0.7335; 1,1">
                                          <p:stCondLst>
                                            <p:cond delay="662"/>
                                          </p:stCondLst>
                                        </p:cTn>
                                        <p:tgtEl>
                                          <p:spTgt spid="101"/>
                                        </p:tgtEl>
                                        <p:attrNameLst>
                                          <p:attrName>ppt_y</p:attrName>
                                        </p:attrNameLst>
                                      </p:cBhvr>
                                      <p:tavLst>
                                        <p:tav tm="0" fmla="#ppt_y-sin(pi*$)/27">
                                          <p:val>
                                            <p:fltVal val="0"/>
                                          </p:val>
                                        </p:tav>
                                        <p:tav tm="100000">
                                          <p:val>
                                            <p:fltVal val="1"/>
                                          </p:val>
                                        </p:tav>
                                      </p:tavLst>
                                    </p:anim>
                                    <p:anim calcmode="lin" valueType="num">
                                      <p:cBhvr>
                                        <p:cTn id="56" dur="82" tmFilter="0, 0; 0.125,0.2665; 0.25,0.4; 0.375,0.465; 0.5,0.5;  0.625,0.535; 0.75,0.6; 0.875,0.7335; 1,1">
                                          <p:stCondLst>
                                            <p:cond delay="828"/>
                                          </p:stCondLst>
                                        </p:cTn>
                                        <p:tgtEl>
                                          <p:spTgt spid="101"/>
                                        </p:tgtEl>
                                        <p:attrNameLst>
                                          <p:attrName>ppt_y</p:attrName>
                                        </p:attrNameLst>
                                      </p:cBhvr>
                                      <p:tavLst>
                                        <p:tav tm="0" fmla="#ppt_y-sin(pi*$)/81">
                                          <p:val>
                                            <p:fltVal val="0"/>
                                          </p:val>
                                        </p:tav>
                                        <p:tav tm="100000">
                                          <p:val>
                                            <p:fltVal val="1"/>
                                          </p:val>
                                        </p:tav>
                                      </p:tavLst>
                                    </p:anim>
                                    <p:animScale>
                                      <p:cBhvr>
                                        <p:cTn id="57" dur="13">
                                          <p:stCondLst>
                                            <p:cond delay="325"/>
                                          </p:stCondLst>
                                        </p:cTn>
                                        <p:tgtEl>
                                          <p:spTgt spid="101"/>
                                        </p:tgtEl>
                                      </p:cBhvr>
                                      <p:to x="100000" y="60000"/>
                                    </p:animScale>
                                    <p:animScale>
                                      <p:cBhvr>
                                        <p:cTn id="58" dur="83" decel="50000">
                                          <p:stCondLst>
                                            <p:cond delay="338"/>
                                          </p:stCondLst>
                                        </p:cTn>
                                        <p:tgtEl>
                                          <p:spTgt spid="101"/>
                                        </p:tgtEl>
                                      </p:cBhvr>
                                      <p:to x="100000" y="100000"/>
                                    </p:animScale>
                                    <p:animScale>
                                      <p:cBhvr>
                                        <p:cTn id="59" dur="13">
                                          <p:stCondLst>
                                            <p:cond delay="656"/>
                                          </p:stCondLst>
                                        </p:cTn>
                                        <p:tgtEl>
                                          <p:spTgt spid="101"/>
                                        </p:tgtEl>
                                      </p:cBhvr>
                                      <p:to x="100000" y="80000"/>
                                    </p:animScale>
                                    <p:animScale>
                                      <p:cBhvr>
                                        <p:cTn id="60" dur="83" decel="50000">
                                          <p:stCondLst>
                                            <p:cond delay="669"/>
                                          </p:stCondLst>
                                        </p:cTn>
                                        <p:tgtEl>
                                          <p:spTgt spid="101"/>
                                        </p:tgtEl>
                                      </p:cBhvr>
                                      <p:to x="100000" y="100000"/>
                                    </p:animScale>
                                    <p:animScale>
                                      <p:cBhvr>
                                        <p:cTn id="61" dur="13">
                                          <p:stCondLst>
                                            <p:cond delay="821"/>
                                          </p:stCondLst>
                                        </p:cTn>
                                        <p:tgtEl>
                                          <p:spTgt spid="101"/>
                                        </p:tgtEl>
                                      </p:cBhvr>
                                      <p:to x="100000" y="90000"/>
                                    </p:animScale>
                                    <p:animScale>
                                      <p:cBhvr>
                                        <p:cTn id="62" dur="83" decel="50000">
                                          <p:stCondLst>
                                            <p:cond delay="834"/>
                                          </p:stCondLst>
                                        </p:cTn>
                                        <p:tgtEl>
                                          <p:spTgt spid="101"/>
                                        </p:tgtEl>
                                      </p:cBhvr>
                                      <p:to x="100000" y="100000"/>
                                    </p:animScale>
                                    <p:animScale>
                                      <p:cBhvr>
                                        <p:cTn id="63" dur="13">
                                          <p:stCondLst>
                                            <p:cond delay="904"/>
                                          </p:stCondLst>
                                        </p:cTn>
                                        <p:tgtEl>
                                          <p:spTgt spid="101"/>
                                        </p:tgtEl>
                                      </p:cBhvr>
                                      <p:to x="100000" y="95000"/>
                                    </p:animScale>
                                    <p:animScale>
                                      <p:cBhvr>
                                        <p:cTn id="64" dur="83" decel="50000">
                                          <p:stCondLst>
                                            <p:cond delay="917"/>
                                          </p:stCondLst>
                                        </p:cTn>
                                        <p:tgtEl>
                                          <p:spTgt spid="101"/>
                                        </p:tgtEl>
                                      </p:cBhvr>
                                      <p:to x="100000" y="100000"/>
                                    </p:animScale>
                                  </p:childTnLst>
                                </p:cTn>
                              </p:par>
                            </p:childTnLst>
                          </p:cTn>
                        </p:par>
                        <p:par>
                          <p:cTn id="65" fill="hold">
                            <p:stCondLst>
                              <p:cond delay="3000"/>
                            </p:stCondLst>
                            <p:childTnLst>
                              <p:par>
                                <p:cTn id="66" presetID="26" presetClass="entr" presetSubtype="0" fill="hold" grpId="0" nodeType="afterEffect">
                                  <p:stCondLst>
                                    <p:cond delay="0"/>
                                  </p:stCondLst>
                                  <p:childTnLst>
                                    <p:set>
                                      <p:cBhvr>
                                        <p:cTn id="67" dur="1" fill="hold">
                                          <p:stCondLst>
                                            <p:cond delay="0"/>
                                          </p:stCondLst>
                                        </p:cTn>
                                        <p:tgtEl>
                                          <p:spTgt spid="102"/>
                                        </p:tgtEl>
                                        <p:attrNameLst>
                                          <p:attrName>style.visibility</p:attrName>
                                        </p:attrNameLst>
                                      </p:cBhvr>
                                      <p:to>
                                        <p:strVal val="visible"/>
                                      </p:to>
                                    </p:set>
                                    <p:animEffect transition="in" filter="wipe(down)">
                                      <p:cBhvr>
                                        <p:cTn id="68" dur="290">
                                          <p:stCondLst>
                                            <p:cond delay="0"/>
                                          </p:stCondLst>
                                        </p:cTn>
                                        <p:tgtEl>
                                          <p:spTgt spid="102"/>
                                        </p:tgtEl>
                                      </p:cBhvr>
                                    </p:animEffect>
                                    <p:anim calcmode="lin" valueType="num">
                                      <p:cBhvr>
                                        <p:cTn id="69" dur="911" tmFilter="0,0; 0.14,0.36; 0.43,0.73; 0.71,0.91; 1.0,1.0">
                                          <p:stCondLst>
                                            <p:cond delay="0"/>
                                          </p:stCondLst>
                                        </p:cTn>
                                        <p:tgtEl>
                                          <p:spTgt spid="102"/>
                                        </p:tgtEl>
                                        <p:attrNameLst>
                                          <p:attrName>ppt_x</p:attrName>
                                        </p:attrNameLst>
                                      </p:cBhvr>
                                      <p:tavLst>
                                        <p:tav tm="0">
                                          <p:val>
                                            <p:strVal val="#ppt_x-0.25"/>
                                          </p:val>
                                        </p:tav>
                                        <p:tav tm="100000">
                                          <p:val>
                                            <p:strVal val="#ppt_x"/>
                                          </p:val>
                                        </p:tav>
                                      </p:tavLst>
                                    </p:anim>
                                    <p:anim calcmode="lin" valueType="num">
                                      <p:cBhvr>
                                        <p:cTn id="70" dur="332" tmFilter="0.0,0.0; 0.25,0.07; 0.50,0.2; 0.75,0.467; 1.0,1.0">
                                          <p:stCondLst>
                                            <p:cond delay="0"/>
                                          </p:stCondLst>
                                        </p:cTn>
                                        <p:tgtEl>
                                          <p:spTgt spid="102"/>
                                        </p:tgtEl>
                                        <p:attrNameLst>
                                          <p:attrName>ppt_y</p:attrName>
                                        </p:attrNameLst>
                                      </p:cBhvr>
                                      <p:tavLst>
                                        <p:tav tm="0" fmla="#ppt_y-sin(pi*$)/3">
                                          <p:val>
                                            <p:fltVal val="0.5"/>
                                          </p:val>
                                        </p:tav>
                                        <p:tav tm="100000">
                                          <p:val>
                                            <p:fltVal val="1"/>
                                          </p:val>
                                        </p:tav>
                                      </p:tavLst>
                                    </p:anim>
                                    <p:anim calcmode="lin" valueType="num">
                                      <p:cBhvr>
                                        <p:cTn id="71" dur="332" tmFilter="0, 0; 0.125,0.2665; 0.25,0.4; 0.375,0.465; 0.5,0.5;  0.625,0.535; 0.75,0.6; 0.875,0.7335; 1,1">
                                          <p:stCondLst>
                                            <p:cond delay="332"/>
                                          </p:stCondLst>
                                        </p:cTn>
                                        <p:tgtEl>
                                          <p:spTgt spid="102"/>
                                        </p:tgtEl>
                                        <p:attrNameLst>
                                          <p:attrName>ppt_y</p:attrName>
                                        </p:attrNameLst>
                                      </p:cBhvr>
                                      <p:tavLst>
                                        <p:tav tm="0" fmla="#ppt_y-sin(pi*$)/9">
                                          <p:val>
                                            <p:fltVal val="0"/>
                                          </p:val>
                                        </p:tav>
                                        <p:tav tm="100000">
                                          <p:val>
                                            <p:fltVal val="1"/>
                                          </p:val>
                                        </p:tav>
                                      </p:tavLst>
                                    </p:anim>
                                    <p:anim calcmode="lin" valueType="num">
                                      <p:cBhvr>
                                        <p:cTn id="72" dur="166" tmFilter="0, 0; 0.125,0.2665; 0.25,0.4; 0.375,0.465; 0.5,0.5;  0.625,0.535; 0.75,0.6; 0.875,0.7335; 1,1">
                                          <p:stCondLst>
                                            <p:cond delay="662"/>
                                          </p:stCondLst>
                                        </p:cTn>
                                        <p:tgtEl>
                                          <p:spTgt spid="102"/>
                                        </p:tgtEl>
                                        <p:attrNameLst>
                                          <p:attrName>ppt_y</p:attrName>
                                        </p:attrNameLst>
                                      </p:cBhvr>
                                      <p:tavLst>
                                        <p:tav tm="0" fmla="#ppt_y-sin(pi*$)/27">
                                          <p:val>
                                            <p:fltVal val="0"/>
                                          </p:val>
                                        </p:tav>
                                        <p:tav tm="100000">
                                          <p:val>
                                            <p:fltVal val="1"/>
                                          </p:val>
                                        </p:tav>
                                      </p:tavLst>
                                    </p:anim>
                                    <p:anim calcmode="lin" valueType="num">
                                      <p:cBhvr>
                                        <p:cTn id="73" dur="82" tmFilter="0, 0; 0.125,0.2665; 0.25,0.4; 0.375,0.465; 0.5,0.5;  0.625,0.535; 0.75,0.6; 0.875,0.7335; 1,1">
                                          <p:stCondLst>
                                            <p:cond delay="828"/>
                                          </p:stCondLst>
                                        </p:cTn>
                                        <p:tgtEl>
                                          <p:spTgt spid="102"/>
                                        </p:tgtEl>
                                        <p:attrNameLst>
                                          <p:attrName>ppt_y</p:attrName>
                                        </p:attrNameLst>
                                      </p:cBhvr>
                                      <p:tavLst>
                                        <p:tav tm="0" fmla="#ppt_y-sin(pi*$)/81">
                                          <p:val>
                                            <p:fltVal val="0"/>
                                          </p:val>
                                        </p:tav>
                                        <p:tav tm="100000">
                                          <p:val>
                                            <p:fltVal val="1"/>
                                          </p:val>
                                        </p:tav>
                                      </p:tavLst>
                                    </p:anim>
                                    <p:animScale>
                                      <p:cBhvr>
                                        <p:cTn id="74" dur="13">
                                          <p:stCondLst>
                                            <p:cond delay="325"/>
                                          </p:stCondLst>
                                        </p:cTn>
                                        <p:tgtEl>
                                          <p:spTgt spid="102"/>
                                        </p:tgtEl>
                                      </p:cBhvr>
                                      <p:to x="100000" y="60000"/>
                                    </p:animScale>
                                    <p:animScale>
                                      <p:cBhvr>
                                        <p:cTn id="75" dur="83" decel="50000">
                                          <p:stCondLst>
                                            <p:cond delay="338"/>
                                          </p:stCondLst>
                                        </p:cTn>
                                        <p:tgtEl>
                                          <p:spTgt spid="102"/>
                                        </p:tgtEl>
                                      </p:cBhvr>
                                      <p:to x="100000" y="100000"/>
                                    </p:animScale>
                                    <p:animScale>
                                      <p:cBhvr>
                                        <p:cTn id="76" dur="13">
                                          <p:stCondLst>
                                            <p:cond delay="656"/>
                                          </p:stCondLst>
                                        </p:cTn>
                                        <p:tgtEl>
                                          <p:spTgt spid="102"/>
                                        </p:tgtEl>
                                      </p:cBhvr>
                                      <p:to x="100000" y="80000"/>
                                    </p:animScale>
                                    <p:animScale>
                                      <p:cBhvr>
                                        <p:cTn id="77" dur="83" decel="50000">
                                          <p:stCondLst>
                                            <p:cond delay="669"/>
                                          </p:stCondLst>
                                        </p:cTn>
                                        <p:tgtEl>
                                          <p:spTgt spid="102"/>
                                        </p:tgtEl>
                                      </p:cBhvr>
                                      <p:to x="100000" y="100000"/>
                                    </p:animScale>
                                    <p:animScale>
                                      <p:cBhvr>
                                        <p:cTn id="78" dur="13">
                                          <p:stCondLst>
                                            <p:cond delay="821"/>
                                          </p:stCondLst>
                                        </p:cTn>
                                        <p:tgtEl>
                                          <p:spTgt spid="102"/>
                                        </p:tgtEl>
                                      </p:cBhvr>
                                      <p:to x="100000" y="90000"/>
                                    </p:animScale>
                                    <p:animScale>
                                      <p:cBhvr>
                                        <p:cTn id="79" dur="83" decel="50000">
                                          <p:stCondLst>
                                            <p:cond delay="834"/>
                                          </p:stCondLst>
                                        </p:cTn>
                                        <p:tgtEl>
                                          <p:spTgt spid="102"/>
                                        </p:tgtEl>
                                      </p:cBhvr>
                                      <p:to x="100000" y="100000"/>
                                    </p:animScale>
                                    <p:animScale>
                                      <p:cBhvr>
                                        <p:cTn id="80" dur="13">
                                          <p:stCondLst>
                                            <p:cond delay="904"/>
                                          </p:stCondLst>
                                        </p:cTn>
                                        <p:tgtEl>
                                          <p:spTgt spid="102"/>
                                        </p:tgtEl>
                                      </p:cBhvr>
                                      <p:to x="100000" y="95000"/>
                                    </p:animScale>
                                    <p:animScale>
                                      <p:cBhvr>
                                        <p:cTn id="81" dur="83" decel="50000">
                                          <p:stCondLst>
                                            <p:cond delay="917"/>
                                          </p:stCondLst>
                                        </p:cTn>
                                        <p:tgtEl>
                                          <p:spTgt spid="102"/>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2000"/>
                                        <p:tgtEl>
                                          <p:spTgt spid="99"/>
                                        </p:tgtEl>
                                      </p:cBhvr>
                                    </p:animEffect>
                                    <p:set>
                                      <p:cBhvr>
                                        <p:cTn id="86" dur="1" fill="hold">
                                          <p:stCondLst>
                                            <p:cond delay="1999"/>
                                          </p:stCondLst>
                                        </p:cTn>
                                        <p:tgtEl>
                                          <p:spTgt spid="99"/>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2000"/>
                                        <p:tgtEl>
                                          <p:spTgt spid="100"/>
                                        </p:tgtEl>
                                      </p:cBhvr>
                                    </p:animEffect>
                                    <p:set>
                                      <p:cBhvr>
                                        <p:cTn id="89" dur="1" fill="hold">
                                          <p:stCondLst>
                                            <p:cond delay="1999"/>
                                          </p:stCondLst>
                                        </p:cTn>
                                        <p:tgtEl>
                                          <p:spTgt spid="100"/>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2000"/>
                                        <p:tgtEl>
                                          <p:spTgt spid="101"/>
                                        </p:tgtEl>
                                      </p:cBhvr>
                                    </p:animEffect>
                                    <p:set>
                                      <p:cBhvr>
                                        <p:cTn id="92" dur="1" fill="hold">
                                          <p:stCondLst>
                                            <p:cond delay="1999"/>
                                          </p:stCondLst>
                                        </p:cTn>
                                        <p:tgtEl>
                                          <p:spTgt spid="101"/>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2000"/>
                                        <p:tgtEl>
                                          <p:spTgt spid="102"/>
                                        </p:tgtEl>
                                      </p:cBhvr>
                                    </p:animEffect>
                                    <p:set>
                                      <p:cBhvr>
                                        <p:cTn id="95" dur="1" fill="hold">
                                          <p:stCondLst>
                                            <p:cond delay="1999"/>
                                          </p:stCondLst>
                                        </p:cTn>
                                        <p:tgtEl>
                                          <p:spTgt spid="102"/>
                                        </p:tgtEl>
                                        <p:attrNameLst>
                                          <p:attrName>style.visibility</p:attrName>
                                        </p:attrNameLst>
                                      </p:cBhvr>
                                      <p:to>
                                        <p:strVal val="hidden"/>
                                      </p:to>
                                    </p:set>
                                  </p:childTnLst>
                                </p:cTn>
                              </p:par>
                              <p:par>
                                <p:cTn id="96" presetID="53" presetClass="exit" presetSubtype="0" fill="hold" nodeType="withEffect">
                                  <p:stCondLst>
                                    <p:cond delay="0"/>
                                  </p:stCondLst>
                                  <p:childTnLst>
                                    <p:anim calcmode="lin" valueType="num">
                                      <p:cBhvr>
                                        <p:cTn id="97" dur="500"/>
                                        <p:tgtEl>
                                          <p:spTgt spid="10"/>
                                        </p:tgtEl>
                                        <p:attrNameLst>
                                          <p:attrName>ppt_w</p:attrName>
                                        </p:attrNameLst>
                                      </p:cBhvr>
                                      <p:tavLst>
                                        <p:tav tm="0">
                                          <p:val>
                                            <p:strVal val="ppt_w"/>
                                          </p:val>
                                        </p:tav>
                                        <p:tav tm="100000">
                                          <p:val>
                                            <p:fltVal val="0"/>
                                          </p:val>
                                        </p:tav>
                                      </p:tavLst>
                                    </p:anim>
                                    <p:anim calcmode="lin" valueType="num">
                                      <p:cBhvr>
                                        <p:cTn id="98" dur="500"/>
                                        <p:tgtEl>
                                          <p:spTgt spid="10"/>
                                        </p:tgtEl>
                                        <p:attrNameLst>
                                          <p:attrName>ppt_h</p:attrName>
                                        </p:attrNameLst>
                                      </p:cBhvr>
                                      <p:tavLst>
                                        <p:tav tm="0">
                                          <p:val>
                                            <p:strVal val="ppt_h"/>
                                          </p:val>
                                        </p:tav>
                                        <p:tav tm="100000">
                                          <p:val>
                                            <p:fltVal val="0"/>
                                          </p:val>
                                        </p:tav>
                                      </p:tavLst>
                                    </p:anim>
                                    <p:animEffect transition="out" filter="fade">
                                      <p:cBhvr>
                                        <p:cTn id="99" dur="500"/>
                                        <p:tgtEl>
                                          <p:spTgt spid="10"/>
                                        </p:tgtEl>
                                      </p:cBhvr>
                                    </p:animEffect>
                                    <p:set>
                                      <p:cBhvr>
                                        <p:cTn id="100" dur="1" fill="hold">
                                          <p:stCondLst>
                                            <p:cond delay="499"/>
                                          </p:stCondLst>
                                        </p:cTn>
                                        <p:tgtEl>
                                          <p:spTgt spid="10"/>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53" presetClass="entr" presetSubtype="0" fill="hold" grpId="0" nodeType="clickEffect">
                                  <p:stCondLst>
                                    <p:cond delay="0"/>
                                  </p:stCondLst>
                                  <p:childTnLst>
                                    <p:set>
                                      <p:cBhvr>
                                        <p:cTn id="104" dur="1" fill="hold">
                                          <p:stCondLst>
                                            <p:cond delay="0"/>
                                          </p:stCondLst>
                                        </p:cTn>
                                        <p:tgtEl>
                                          <p:spTgt spid="108"/>
                                        </p:tgtEl>
                                        <p:attrNameLst>
                                          <p:attrName>style.visibility</p:attrName>
                                        </p:attrNameLst>
                                      </p:cBhvr>
                                      <p:to>
                                        <p:strVal val="visible"/>
                                      </p:to>
                                    </p:set>
                                    <p:anim calcmode="lin" valueType="num">
                                      <p:cBhvr>
                                        <p:cTn id="105" dur="500" fill="hold"/>
                                        <p:tgtEl>
                                          <p:spTgt spid="108"/>
                                        </p:tgtEl>
                                        <p:attrNameLst>
                                          <p:attrName>ppt_w</p:attrName>
                                        </p:attrNameLst>
                                      </p:cBhvr>
                                      <p:tavLst>
                                        <p:tav tm="0">
                                          <p:val>
                                            <p:fltVal val="0"/>
                                          </p:val>
                                        </p:tav>
                                        <p:tav tm="100000">
                                          <p:val>
                                            <p:strVal val="#ppt_w"/>
                                          </p:val>
                                        </p:tav>
                                      </p:tavLst>
                                    </p:anim>
                                    <p:anim calcmode="lin" valueType="num">
                                      <p:cBhvr>
                                        <p:cTn id="106" dur="500" fill="hold"/>
                                        <p:tgtEl>
                                          <p:spTgt spid="108"/>
                                        </p:tgtEl>
                                        <p:attrNameLst>
                                          <p:attrName>ppt_h</p:attrName>
                                        </p:attrNameLst>
                                      </p:cBhvr>
                                      <p:tavLst>
                                        <p:tav tm="0">
                                          <p:val>
                                            <p:fltVal val="0"/>
                                          </p:val>
                                        </p:tav>
                                        <p:tav tm="100000">
                                          <p:val>
                                            <p:strVal val="#ppt_h"/>
                                          </p:val>
                                        </p:tav>
                                      </p:tavLst>
                                    </p:anim>
                                    <p:animEffect transition="in" filter="fade">
                                      <p:cBhvr>
                                        <p:cTn id="107" dur="500"/>
                                        <p:tgtEl>
                                          <p:spTgt spid="108"/>
                                        </p:tgtEl>
                                      </p:cBhvr>
                                    </p:animEffect>
                                  </p:childTnLst>
                                </p:cTn>
                              </p:par>
                            </p:childTnLst>
                          </p:cTn>
                        </p:par>
                        <p:par>
                          <p:cTn id="108" fill="hold">
                            <p:stCondLst>
                              <p:cond delay="500"/>
                            </p:stCondLst>
                            <p:childTnLst>
                              <p:par>
                                <p:cTn id="109" presetID="22" presetClass="exit" presetSubtype="2" fill="hold" grpId="0" nodeType="afterEffect">
                                  <p:stCondLst>
                                    <p:cond delay="0"/>
                                  </p:stCondLst>
                                  <p:childTnLst>
                                    <p:animEffect transition="out" filter="wipe(right)">
                                      <p:cBhvr>
                                        <p:cTn id="110" dur="2000"/>
                                        <p:tgtEl>
                                          <p:spTgt spid="105"/>
                                        </p:tgtEl>
                                      </p:cBhvr>
                                    </p:animEffect>
                                    <p:set>
                                      <p:cBhvr>
                                        <p:cTn id="111" dur="1" fill="hold">
                                          <p:stCondLst>
                                            <p:cond delay="1999"/>
                                          </p:stCondLst>
                                        </p:cTn>
                                        <p:tgtEl>
                                          <p:spTgt spid="105"/>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nodeType="clickEffect">
                                  <p:stCondLst>
                                    <p:cond delay="0"/>
                                  </p:stCondLst>
                                  <p:childTnLst>
                                    <p:set>
                                      <p:cBhvr>
                                        <p:cTn id="115" dur="1" fill="hold">
                                          <p:stCondLst>
                                            <p:cond delay="0"/>
                                          </p:stCondLst>
                                        </p:cTn>
                                        <p:tgtEl>
                                          <p:spTgt spid="9"/>
                                        </p:tgtEl>
                                        <p:attrNameLst>
                                          <p:attrName>style.visibility</p:attrName>
                                        </p:attrNameLst>
                                      </p:cBhvr>
                                      <p:to>
                                        <p:strVal val="visible"/>
                                      </p:to>
                                    </p:set>
                                    <p:animEffect transition="in" filter="wipe(down)">
                                      <p:cBhvr>
                                        <p:cTn id="116" dur="2000"/>
                                        <p:tgtEl>
                                          <p:spTgt spid="9"/>
                                        </p:tgtEl>
                                      </p:cBhvr>
                                    </p:animEffect>
                                  </p:childTnLst>
                                </p:cTn>
                              </p:par>
                            </p:childTnLst>
                          </p:cTn>
                        </p:par>
                        <p:par>
                          <p:cTn id="117" fill="hold">
                            <p:stCondLst>
                              <p:cond delay="2000"/>
                            </p:stCondLst>
                            <p:childTnLst>
                              <p:par>
                                <p:cTn id="118" presetID="22" presetClass="entr" presetSubtype="2"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animEffect transition="in" filter="wipe(right)">
                                      <p:cBhvr>
                                        <p:cTn id="120" dur="1000"/>
                                        <p:tgtEl>
                                          <p:spTgt spid="5"/>
                                        </p:tgtEl>
                                      </p:cBhvr>
                                    </p:animEffect>
                                  </p:childTnLst>
                                </p:cTn>
                              </p:par>
                            </p:childTnLst>
                          </p:cTn>
                        </p:par>
                        <p:par>
                          <p:cTn id="121" fill="hold">
                            <p:stCondLst>
                              <p:cond delay="3000"/>
                            </p:stCondLst>
                            <p:childTnLst>
                              <p:par>
                                <p:cTn id="122" presetID="22" presetClass="entr" presetSubtype="2" fill="hold" nodeType="afterEffect">
                                  <p:stCondLst>
                                    <p:cond delay="0"/>
                                  </p:stCondLst>
                                  <p:childTnLst>
                                    <p:set>
                                      <p:cBhvr>
                                        <p:cTn id="123" dur="1" fill="hold">
                                          <p:stCondLst>
                                            <p:cond delay="0"/>
                                          </p:stCondLst>
                                        </p:cTn>
                                        <p:tgtEl>
                                          <p:spTgt spid="4"/>
                                        </p:tgtEl>
                                        <p:attrNameLst>
                                          <p:attrName>style.visibility</p:attrName>
                                        </p:attrNameLst>
                                      </p:cBhvr>
                                      <p:to>
                                        <p:strVal val="visible"/>
                                      </p:to>
                                    </p:set>
                                    <p:animEffect transition="in" filter="wipe(right)">
                                      <p:cBhvr>
                                        <p:cTn id="124" dur="1000"/>
                                        <p:tgtEl>
                                          <p:spTgt spid="4"/>
                                        </p:tgtEl>
                                      </p:cBhvr>
                                    </p:animEffect>
                                  </p:childTnLst>
                                </p:cTn>
                              </p:par>
                            </p:childTnLst>
                          </p:cTn>
                        </p:par>
                        <p:par>
                          <p:cTn id="125" fill="hold">
                            <p:stCondLst>
                              <p:cond delay="4000"/>
                            </p:stCondLst>
                            <p:childTnLst>
                              <p:par>
                                <p:cTn id="126" presetID="22" presetClass="entr" presetSubtype="2" fill="hold" nodeType="afterEffect">
                                  <p:stCondLst>
                                    <p:cond delay="0"/>
                                  </p:stCondLst>
                                  <p:childTnLst>
                                    <p:set>
                                      <p:cBhvr>
                                        <p:cTn id="127" dur="1" fill="hold">
                                          <p:stCondLst>
                                            <p:cond delay="0"/>
                                          </p:stCondLst>
                                        </p:cTn>
                                        <p:tgtEl>
                                          <p:spTgt spid="3"/>
                                        </p:tgtEl>
                                        <p:attrNameLst>
                                          <p:attrName>style.visibility</p:attrName>
                                        </p:attrNameLst>
                                      </p:cBhvr>
                                      <p:to>
                                        <p:strVal val="visible"/>
                                      </p:to>
                                    </p:set>
                                    <p:animEffect transition="in" filter="wipe(right)">
                                      <p:cBhvr>
                                        <p:cTn id="128" dur="1000"/>
                                        <p:tgtEl>
                                          <p:spTgt spid="3"/>
                                        </p:tgtEl>
                                      </p:cBhvr>
                                    </p:animEffect>
                                  </p:childTnLst>
                                </p:cTn>
                              </p:par>
                            </p:childTnLst>
                          </p:cTn>
                        </p:par>
                      </p:childTnLst>
                    </p:cTn>
                  </p:par>
                  <p:par>
                    <p:cTn id="129" fill="hold">
                      <p:stCondLst>
                        <p:cond delay="indefinite"/>
                      </p:stCondLst>
                      <p:childTnLst>
                        <p:par>
                          <p:cTn id="130" fill="hold">
                            <p:stCondLst>
                              <p:cond delay="0"/>
                            </p:stCondLst>
                            <p:childTnLst>
                              <p:par>
                                <p:cTn id="131" presetID="53" presetClass="entr" presetSubtype="0" fill="hold" nodeType="clickEffect">
                                  <p:stCondLst>
                                    <p:cond delay="0"/>
                                  </p:stCondLst>
                                  <p:childTnLst>
                                    <p:set>
                                      <p:cBhvr>
                                        <p:cTn id="132" dur="1" fill="hold">
                                          <p:stCondLst>
                                            <p:cond delay="0"/>
                                          </p:stCondLst>
                                        </p:cTn>
                                        <p:tgtEl>
                                          <p:spTgt spid="11"/>
                                        </p:tgtEl>
                                        <p:attrNameLst>
                                          <p:attrName>style.visibility</p:attrName>
                                        </p:attrNameLst>
                                      </p:cBhvr>
                                      <p:to>
                                        <p:strVal val="visible"/>
                                      </p:to>
                                    </p:set>
                                    <p:anim calcmode="lin" valueType="num">
                                      <p:cBhvr>
                                        <p:cTn id="133" dur="500" fill="hold"/>
                                        <p:tgtEl>
                                          <p:spTgt spid="11"/>
                                        </p:tgtEl>
                                        <p:attrNameLst>
                                          <p:attrName>ppt_w</p:attrName>
                                        </p:attrNameLst>
                                      </p:cBhvr>
                                      <p:tavLst>
                                        <p:tav tm="0">
                                          <p:val>
                                            <p:fltVal val="0"/>
                                          </p:val>
                                        </p:tav>
                                        <p:tav tm="100000">
                                          <p:val>
                                            <p:strVal val="#ppt_w"/>
                                          </p:val>
                                        </p:tav>
                                      </p:tavLst>
                                    </p:anim>
                                    <p:anim calcmode="lin" valueType="num">
                                      <p:cBhvr>
                                        <p:cTn id="134" dur="500" fill="hold"/>
                                        <p:tgtEl>
                                          <p:spTgt spid="11"/>
                                        </p:tgtEl>
                                        <p:attrNameLst>
                                          <p:attrName>ppt_h</p:attrName>
                                        </p:attrNameLst>
                                      </p:cBhvr>
                                      <p:tavLst>
                                        <p:tav tm="0">
                                          <p:val>
                                            <p:fltVal val="0"/>
                                          </p:val>
                                        </p:tav>
                                        <p:tav tm="100000">
                                          <p:val>
                                            <p:strVal val="#ppt_h"/>
                                          </p:val>
                                        </p:tav>
                                      </p:tavLst>
                                    </p:anim>
                                    <p:animEffect transition="in" filter="fade">
                                      <p:cBhvr>
                                        <p:cTn id="135" dur="500"/>
                                        <p:tgtEl>
                                          <p:spTgt spid="11"/>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nodeType="clickEffect">
                                  <p:stCondLst>
                                    <p:cond delay="0"/>
                                  </p:stCondLst>
                                  <p:childTnLst>
                                    <p:animEffect transition="out" filter="fade">
                                      <p:cBhvr>
                                        <p:cTn id="139" dur="1000"/>
                                        <p:tgtEl>
                                          <p:spTgt spid="11"/>
                                        </p:tgtEl>
                                      </p:cBhvr>
                                    </p:animEffect>
                                    <p:set>
                                      <p:cBhvr>
                                        <p:cTn id="140" dur="1" fill="hold">
                                          <p:stCondLst>
                                            <p:cond delay="999"/>
                                          </p:stCondLst>
                                        </p:cTn>
                                        <p:tgtEl>
                                          <p:spTgt spid="11"/>
                                        </p:tgtEl>
                                        <p:attrNameLst>
                                          <p:attrName>style.visibility</p:attrName>
                                        </p:attrNameLst>
                                      </p:cBhvr>
                                      <p:to>
                                        <p:strVal val="hidden"/>
                                      </p:to>
                                    </p:set>
                                  </p:childTnLst>
                                </p:cTn>
                              </p:par>
                              <p:par>
                                <p:cTn id="141" presetID="26" presetClass="entr" presetSubtype="0" fill="hold" grpId="0" nodeType="withEffect">
                                  <p:stCondLst>
                                    <p:cond delay="0"/>
                                  </p:stCondLst>
                                  <p:childTnLst>
                                    <p:set>
                                      <p:cBhvr>
                                        <p:cTn id="142" dur="1" fill="hold">
                                          <p:stCondLst>
                                            <p:cond delay="0"/>
                                          </p:stCondLst>
                                        </p:cTn>
                                        <p:tgtEl>
                                          <p:spTgt spid="68"/>
                                        </p:tgtEl>
                                        <p:attrNameLst>
                                          <p:attrName>style.visibility</p:attrName>
                                        </p:attrNameLst>
                                      </p:cBhvr>
                                      <p:to>
                                        <p:strVal val="visible"/>
                                      </p:to>
                                    </p:set>
                                    <p:animEffect transition="in" filter="wipe(down)">
                                      <p:cBhvr>
                                        <p:cTn id="143" dur="580">
                                          <p:stCondLst>
                                            <p:cond delay="0"/>
                                          </p:stCondLst>
                                        </p:cTn>
                                        <p:tgtEl>
                                          <p:spTgt spid="68"/>
                                        </p:tgtEl>
                                      </p:cBhvr>
                                    </p:animEffect>
                                    <p:anim calcmode="lin" valueType="num">
                                      <p:cBhvr>
                                        <p:cTn id="144"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145"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146"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147"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148"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149" dur="26">
                                          <p:stCondLst>
                                            <p:cond delay="650"/>
                                          </p:stCondLst>
                                        </p:cTn>
                                        <p:tgtEl>
                                          <p:spTgt spid="68"/>
                                        </p:tgtEl>
                                      </p:cBhvr>
                                      <p:to x="100000" y="60000"/>
                                    </p:animScale>
                                    <p:animScale>
                                      <p:cBhvr>
                                        <p:cTn id="150" dur="166" decel="50000">
                                          <p:stCondLst>
                                            <p:cond delay="676"/>
                                          </p:stCondLst>
                                        </p:cTn>
                                        <p:tgtEl>
                                          <p:spTgt spid="68"/>
                                        </p:tgtEl>
                                      </p:cBhvr>
                                      <p:to x="100000" y="100000"/>
                                    </p:animScale>
                                    <p:animScale>
                                      <p:cBhvr>
                                        <p:cTn id="151" dur="26">
                                          <p:stCondLst>
                                            <p:cond delay="1312"/>
                                          </p:stCondLst>
                                        </p:cTn>
                                        <p:tgtEl>
                                          <p:spTgt spid="68"/>
                                        </p:tgtEl>
                                      </p:cBhvr>
                                      <p:to x="100000" y="80000"/>
                                    </p:animScale>
                                    <p:animScale>
                                      <p:cBhvr>
                                        <p:cTn id="152" dur="166" decel="50000">
                                          <p:stCondLst>
                                            <p:cond delay="1338"/>
                                          </p:stCondLst>
                                        </p:cTn>
                                        <p:tgtEl>
                                          <p:spTgt spid="68"/>
                                        </p:tgtEl>
                                      </p:cBhvr>
                                      <p:to x="100000" y="100000"/>
                                    </p:animScale>
                                    <p:animScale>
                                      <p:cBhvr>
                                        <p:cTn id="153" dur="26">
                                          <p:stCondLst>
                                            <p:cond delay="1642"/>
                                          </p:stCondLst>
                                        </p:cTn>
                                        <p:tgtEl>
                                          <p:spTgt spid="68"/>
                                        </p:tgtEl>
                                      </p:cBhvr>
                                      <p:to x="100000" y="90000"/>
                                    </p:animScale>
                                    <p:animScale>
                                      <p:cBhvr>
                                        <p:cTn id="154" dur="166" decel="50000">
                                          <p:stCondLst>
                                            <p:cond delay="1668"/>
                                          </p:stCondLst>
                                        </p:cTn>
                                        <p:tgtEl>
                                          <p:spTgt spid="68"/>
                                        </p:tgtEl>
                                      </p:cBhvr>
                                      <p:to x="100000" y="100000"/>
                                    </p:animScale>
                                    <p:animScale>
                                      <p:cBhvr>
                                        <p:cTn id="155" dur="26">
                                          <p:stCondLst>
                                            <p:cond delay="1808"/>
                                          </p:stCondLst>
                                        </p:cTn>
                                        <p:tgtEl>
                                          <p:spTgt spid="68"/>
                                        </p:tgtEl>
                                      </p:cBhvr>
                                      <p:to x="100000" y="95000"/>
                                    </p:animScale>
                                    <p:animScale>
                                      <p:cBhvr>
                                        <p:cTn id="156" dur="166" decel="50000">
                                          <p:stCondLst>
                                            <p:cond delay="1834"/>
                                          </p:stCondLst>
                                        </p:cTn>
                                        <p:tgtEl>
                                          <p:spTgt spid="68"/>
                                        </p:tgtEl>
                                      </p:cBhvr>
                                      <p:to x="100000" y="100000"/>
                                    </p:animScale>
                                  </p:childTnLst>
                                </p:cTn>
                              </p:par>
                            </p:childTnLst>
                          </p:cTn>
                        </p:par>
                        <p:par>
                          <p:cTn id="157" fill="hold">
                            <p:stCondLst>
                              <p:cond delay="2000"/>
                            </p:stCondLst>
                            <p:childTnLst>
                              <p:par>
                                <p:cTn id="158" presetID="22" presetClass="entr" presetSubtype="4" fill="hold" grpId="0" nodeType="afterEffect">
                                  <p:stCondLst>
                                    <p:cond delay="0"/>
                                  </p:stCondLst>
                                  <p:childTnLst>
                                    <p:set>
                                      <p:cBhvr>
                                        <p:cTn id="159" dur="1" fill="hold">
                                          <p:stCondLst>
                                            <p:cond delay="0"/>
                                          </p:stCondLst>
                                        </p:cTn>
                                        <p:tgtEl>
                                          <p:spTgt spid="32"/>
                                        </p:tgtEl>
                                        <p:attrNameLst>
                                          <p:attrName>style.visibility</p:attrName>
                                        </p:attrNameLst>
                                      </p:cBhvr>
                                      <p:to>
                                        <p:strVal val="visible"/>
                                      </p:to>
                                    </p:set>
                                    <p:animEffect transition="in" filter="wipe(down)">
                                      <p:cBhvr>
                                        <p:cTn id="160" dur="2000"/>
                                        <p:tgtEl>
                                          <p:spTgt spid="32"/>
                                        </p:tgtEl>
                                      </p:cBhvr>
                                    </p:animEffect>
                                  </p:childTnLst>
                                </p:cTn>
                              </p:par>
                            </p:childTnLst>
                          </p:cTn>
                        </p:par>
                        <p:par>
                          <p:cTn id="161" fill="hold">
                            <p:stCondLst>
                              <p:cond delay="4000"/>
                            </p:stCondLst>
                            <p:childTnLst>
                              <p:par>
                                <p:cTn id="162" presetID="26" presetClass="entr" presetSubtype="0" fill="hold" grpId="0" nodeType="afterEffect">
                                  <p:stCondLst>
                                    <p:cond delay="0"/>
                                  </p:stCondLst>
                                  <p:childTnLst>
                                    <p:set>
                                      <p:cBhvr>
                                        <p:cTn id="163" dur="1" fill="hold">
                                          <p:stCondLst>
                                            <p:cond delay="0"/>
                                          </p:stCondLst>
                                        </p:cTn>
                                        <p:tgtEl>
                                          <p:spTgt spid="69"/>
                                        </p:tgtEl>
                                        <p:attrNameLst>
                                          <p:attrName>style.visibility</p:attrName>
                                        </p:attrNameLst>
                                      </p:cBhvr>
                                      <p:to>
                                        <p:strVal val="visible"/>
                                      </p:to>
                                    </p:set>
                                    <p:animEffect transition="in" filter="wipe(down)">
                                      <p:cBhvr>
                                        <p:cTn id="164" dur="580">
                                          <p:stCondLst>
                                            <p:cond delay="0"/>
                                          </p:stCondLst>
                                        </p:cTn>
                                        <p:tgtEl>
                                          <p:spTgt spid="69"/>
                                        </p:tgtEl>
                                      </p:cBhvr>
                                    </p:animEffect>
                                    <p:anim calcmode="lin" valueType="num">
                                      <p:cBhvr>
                                        <p:cTn id="165"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166"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167"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168"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169"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170" dur="26">
                                          <p:stCondLst>
                                            <p:cond delay="650"/>
                                          </p:stCondLst>
                                        </p:cTn>
                                        <p:tgtEl>
                                          <p:spTgt spid="69"/>
                                        </p:tgtEl>
                                      </p:cBhvr>
                                      <p:to x="100000" y="60000"/>
                                    </p:animScale>
                                    <p:animScale>
                                      <p:cBhvr>
                                        <p:cTn id="171" dur="166" decel="50000">
                                          <p:stCondLst>
                                            <p:cond delay="676"/>
                                          </p:stCondLst>
                                        </p:cTn>
                                        <p:tgtEl>
                                          <p:spTgt spid="69"/>
                                        </p:tgtEl>
                                      </p:cBhvr>
                                      <p:to x="100000" y="100000"/>
                                    </p:animScale>
                                    <p:animScale>
                                      <p:cBhvr>
                                        <p:cTn id="172" dur="26">
                                          <p:stCondLst>
                                            <p:cond delay="1312"/>
                                          </p:stCondLst>
                                        </p:cTn>
                                        <p:tgtEl>
                                          <p:spTgt spid="69"/>
                                        </p:tgtEl>
                                      </p:cBhvr>
                                      <p:to x="100000" y="80000"/>
                                    </p:animScale>
                                    <p:animScale>
                                      <p:cBhvr>
                                        <p:cTn id="173" dur="166" decel="50000">
                                          <p:stCondLst>
                                            <p:cond delay="1338"/>
                                          </p:stCondLst>
                                        </p:cTn>
                                        <p:tgtEl>
                                          <p:spTgt spid="69"/>
                                        </p:tgtEl>
                                      </p:cBhvr>
                                      <p:to x="100000" y="100000"/>
                                    </p:animScale>
                                    <p:animScale>
                                      <p:cBhvr>
                                        <p:cTn id="174" dur="26">
                                          <p:stCondLst>
                                            <p:cond delay="1642"/>
                                          </p:stCondLst>
                                        </p:cTn>
                                        <p:tgtEl>
                                          <p:spTgt spid="69"/>
                                        </p:tgtEl>
                                      </p:cBhvr>
                                      <p:to x="100000" y="90000"/>
                                    </p:animScale>
                                    <p:animScale>
                                      <p:cBhvr>
                                        <p:cTn id="175" dur="166" decel="50000">
                                          <p:stCondLst>
                                            <p:cond delay="1668"/>
                                          </p:stCondLst>
                                        </p:cTn>
                                        <p:tgtEl>
                                          <p:spTgt spid="69"/>
                                        </p:tgtEl>
                                      </p:cBhvr>
                                      <p:to x="100000" y="100000"/>
                                    </p:animScale>
                                    <p:animScale>
                                      <p:cBhvr>
                                        <p:cTn id="176" dur="26">
                                          <p:stCondLst>
                                            <p:cond delay="1808"/>
                                          </p:stCondLst>
                                        </p:cTn>
                                        <p:tgtEl>
                                          <p:spTgt spid="69"/>
                                        </p:tgtEl>
                                      </p:cBhvr>
                                      <p:to x="100000" y="95000"/>
                                    </p:animScale>
                                    <p:animScale>
                                      <p:cBhvr>
                                        <p:cTn id="177" dur="166" decel="50000">
                                          <p:stCondLst>
                                            <p:cond delay="1834"/>
                                          </p:stCondLst>
                                        </p:cTn>
                                        <p:tgtEl>
                                          <p:spTgt spid="69"/>
                                        </p:tgtEl>
                                      </p:cBhvr>
                                      <p:to x="100000" y="100000"/>
                                    </p:animScale>
                                  </p:childTnLst>
                                </p:cTn>
                              </p:par>
                            </p:childTnLst>
                          </p:cTn>
                        </p:par>
                        <p:par>
                          <p:cTn id="178" fill="hold">
                            <p:stCondLst>
                              <p:cond delay="6000"/>
                            </p:stCondLst>
                            <p:childTnLst>
                              <p:par>
                                <p:cTn id="179" presetID="22" presetClass="entr" presetSubtype="2" fill="hold" nodeType="afterEffect">
                                  <p:stCondLst>
                                    <p:cond delay="0"/>
                                  </p:stCondLst>
                                  <p:childTnLst>
                                    <p:set>
                                      <p:cBhvr>
                                        <p:cTn id="180" dur="1" fill="hold">
                                          <p:stCondLst>
                                            <p:cond delay="0"/>
                                          </p:stCondLst>
                                        </p:cTn>
                                        <p:tgtEl>
                                          <p:spTgt spid="8"/>
                                        </p:tgtEl>
                                        <p:attrNameLst>
                                          <p:attrName>style.visibility</p:attrName>
                                        </p:attrNameLst>
                                      </p:cBhvr>
                                      <p:to>
                                        <p:strVal val="visible"/>
                                      </p:to>
                                    </p:set>
                                    <p:animEffect transition="in" filter="wipe(right)">
                                      <p:cBhvr>
                                        <p:cTn id="181" dur="1000"/>
                                        <p:tgtEl>
                                          <p:spTgt spid="8"/>
                                        </p:tgtEl>
                                      </p:cBhvr>
                                    </p:animEffect>
                                  </p:childTnLst>
                                </p:cTn>
                              </p:par>
                            </p:childTnLst>
                          </p:cTn>
                        </p:par>
                      </p:childTnLst>
                    </p:cTn>
                  </p:par>
                  <p:par>
                    <p:cTn id="182" fill="hold">
                      <p:stCondLst>
                        <p:cond delay="indefinite"/>
                      </p:stCondLst>
                      <p:childTnLst>
                        <p:par>
                          <p:cTn id="183" fill="hold">
                            <p:stCondLst>
                              <p:cond delay="0"/>
                            </p:stCondLst>
                            <p:childTnLst>
                              <p:par>
                                <p:cTn id="184" presetID="22" presetClass="entr" presetSubtype="4" fill="hold" grpId="0" nodeType="clickEffect">
                                  <p:stCondLst>
                                    <p:cond delay="0"/>
                                  </p:stCondLst>
                                  <p:childTnLst>
                                    <p:set>
                                      <p:cBhvr>
                                        <p:cTn id="185" dur="1" fill="hold">
                                          <p:stCondLst>
                                            <p:cond delay="0"/>
                                          </p:stCondLst>
                                        </p:cTn>
                                        <p:tgtEl>
                                          <p:spTgt spid="33"/>
                                        </p:tgtEl>
                                        <p:attrNameLst>
                                          <p:attrName>style.visibility</p:attrName>
                                        </p:attrNameLst>
                                      </p:cBhvr>
                                      <p:to>
                                        <p:strVal val="visible"/>
                                      </p:to>
                                    </p:set>
                                    <p:animEffect transition="in" filter="wipe(down)">
                                      <p:cBhvr>
                                        <p:cTn id="186" dur="2000"/>
                                        <p:tgtEl>
                                          <p:spTgt spid="33"/>
                                        </p:tgtEl>
                                      </p:cBhvr>
                                    </p:animEffect>
                                  </p:childTnLst>
                                </p:cTn>
                              </p:par>
                            </p:childTnLst>
                          </p:cTn>
                        </p:par>
                        <p:par>
                          <p:cTn id="187" fill="hold">
                            <p:stCondLst>
                              <p:cond delay="2000"/>
                            </p:stCondLst>
                            <p:childTnLst>
                              <p:par>
                                <p:cTn id="188" presetID="26" presetClass="entr" presetSubtype="0" fill="hold" nodeType="afterEffect">
                                  <p:stCondLst>
                                    <p:cond delay="0"/>
                                  </p:stCondLst>
                                  <p:childTnLst>
                                    <p:set>
                                      <p:cBhvr>
                                        <p:cTn id="189" dur="1" fill="hold">
                                          <p:stCondLst>
                                            <p:cond delay="0"/>
                                          </p:stCondLst>
                                        </p:cTn>
                                        <p:tgtEl>
                                          <p:spTgt spid="6"/>
                                        </p:tgtEl>
                                        <p:attrNameLst>
                                          <p:attrName>style.visibility</p:attrName>
                                        </p:attrNameLst>
                                      </p:cBhvr>
                                      <p:to>
                                        <p:strVal val="visible"/>
                                      </p:to>
                                    </p:set>
                                    <p:animEffect transition="in" filter="wipe(down)">
                                      <p:cBhvr>
                                        <p:cTn id="190" dur="290">
                                          <p:stCondLst>
                                            <p:cond delay="0"/>
                                          </p:stCondLst>
                                        </p:cTn>
                                        <p:tgtEl>
                                          <p:spTgt spid="6"/>
                                        </p:tgtEl>
                                      </p:cBhvr>
                                    </p:animEffect>
                                    <p:anim calcmode="lin" valueType="num">
                                      <p:cBhvr>
                                        <p:cTn id="191"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2"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93"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94"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95"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96" dur="13">
                                          <p:stCondLst>
                                            <p:cond delay="325"/>
                                          </p:stCondLst>
                                        </p:cTn>
                                        <p:tgtEl>
                                          <p:spTgt spid="6"/>
                                        </p:tgtEl>
                                      </p:cBhvr>
                                      <p:to x="100000" y="60000"/>
                                    </p:animScale>
                                    <p:animScale>
                                      <p:cBhvr>
                                        <p:cTn id="197" dur="83" decel="50000">
                                          <p:stCondLst>
                                            <p:cond delay="338"/>
                                          </p:stCondLst>
                                        </p:cTn>
                                        <p:tgtEl>
                                          <p:spTgt spid="6"/>
                                        </p:tgtEl>
                                      </p:cBhvr>
                                      <p:to x="100000" y="100000"/>
                                    </p:animScale>
                                    <p:animScale>
                                      <p:cBhvr>
                                        <p:cTn id="198" dur="13">
                                          <p:stCondLst>
                                            <p:cond delay="656"/>
                                          </p:stCondLst>
                                        </p:cTn>
                                        <p:tgtEl>
                                          <p:spTgt spid="6"/>
                                        </p:tgtEl>
                                      </p:cBhvr>
                                      <p:to x="100000" y="80000"/>
                                    </p:animScale>
                                    <p:animScale>
                                      <p:cBhvr>
                                        <p:cTn id="199" dur="83" decel="50000">
                                          <p:stCondLst>
                                            <p:cond delay="669"/>
                                          </p:stCondLst>
                                        </p:cTn>
                                        <p:tgtEl>
                                          <p:spTgt spid="6"/>
                                        </p:tgtEl>
                                      </p:cBhvr>
                                      <p:to x="100000" y="100000"/>
                                    </p:animScale>
                                    <p:animScale>
                                      <p:cBhvr>
                                        <p:cTn id="200" dur="13">
                                          <p:stCondLst>
                                            <p:cond delay="821"/>
                                          </p:stCondLst>
                                        </p:cTn>
                                        <p:tgtEl>
                                          <p:spTgt spid="6"/>
                                        </p:tgtEl>
                                      </p:cBhvr>
                                      <p:to x="100000" y="90000"/>
                                    </p:animScale>
                                    <p:animScale>
                                      <p:cBhvr>
                                        <p:cTn id="201" dur="83" decel="50000">
                                          <p:stCondLst>
                                            <p:cond delay="834"/>
                                          </p:stCondLst>
                                        </p:cTn>
                                        <p:tgtEl>
                                          <p:spTgt spid="6"/>
                                        </p:tgtEl>
                                      </p:cBhvr>
                                      <p:to x="100000" y="100000"/>
                                    </p:animScale>
                                    <p:animScale>
                                      <p:cBhvr>
                                        <p:cTn id="202" dur="13">
                                          <p:stCondLst>
                                            <p:cond delay="904"/>
                                          </p:stCondLst>
                                        </p:cTn>
                                        <p:tgtEl>
                                          <p:spTgt spid="6"/>
                                        </p:tgtEl>
                                      </p:cBhvr>
                                      <p:to x="100000" y="95000"/>
                                    </p:animScale>
                                    <p:animScale>
                                      <p:cBhvr>
                                        <p:cTn id="203" dur="83" decel="50000">
                                          <p:stCondLst>
                                            <p:cond delay="917"/>
                                          </p:stCondLst>
                                        </p:cTn>
                                        <p:tgtEl>
                                          <p:spTgt spid="6"/>
                                        </p:tgtEl>
                                      </p:cBhvr>
                                      <p:to x="100000" y="100000"/>
                                    </p:animScale>
                                  </p:childTnLst>
                                </p:cTn>
                              </p:par>
                            </p:childTnLst>
                          </p:cTn>
                        </p:par>
                        <p:par>
                          <p:cTn id="204" fill="hold">
                            <p:stCondLst>
                              <p:cond delay="3000"/>
                            </p:stCondLst>
                            <p:childTnLst>
                              <p:par>
                                <p:cTn id="205" presetID="26" presetClass="entr" presetSubtype="0" fill="hold" nodeType="afterEffect">
                                  <p:stCondLst>
                                    <p:cond delay="0"/>
                                  </p:stCondLst>
                                  <p:childTnLst>
                                    <p:set>
                                      <p:cBhvr>
                                        <p:cTn id="206" dur="1" fill="hold">
                                          <p:stCondLst>
                                            <p:cond delay="0"/>
                                          </p:stCondLst>
                                        </p:cTn>
                                        <p:tgtEl>
                                          <p:spTgt spid="7"/>
                                        </p:tgtEl>
                                        <p:attrNameLst>
                                          <p:attrName>style.visibility</p:attrName>
                                        </p:attrNameLst>
                                      </p:cBhvr>
                                      <p:to>
                                        <p:strVal val="visible"/>
                                      </p:to>
                                    </p:set>
                                    <p:animEffect transition="in" filter="wipe(down)">
                                      <p:cBhvr>
                                        <p:cTn id="207" dur="290">
                                          <p:stCondLst>
                                            <p:cond delay="0"/>
                                          </p:stCondLst>
                                        </p:cTn>
                                        <p:tgtEl>
                                          <p:spTgt spid="7"/>
                                        </p:tgtEl>
                                      </p:cBhvr>
                                    </p:animEffect>
                                    <p:anim calcmode="lin" valueType="num">
                                      <p:cBhvr>
                                        <p:cTn id="20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2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213" dur="13">
                                          <p:stCondLst>
                                            <p:cond delay="325"/>
                                          </p:stCondLst>
                                        </p:cTn>
                                        <p:tgtEl>
                                          <p:spTgt spid="7"/>
                                        </p:tgtEl>
                                      </p:cBhvr>
                                      <p:to x="100000" y="60000"/>
                                    </p:animScale>
                                    <p:animScale>
                                      <p:cBhvr>
                                        <p:cTn id="214" dur="83" decel="50000">
                                          <p:stCondLst>
                                            <p:cond delay="338"/>
                                          </p:stCondLst>
                                        </p:cTn>
                                        <p:tgtEl>
                                          <p:spTgt spid="7"/>
                                        </p:tgtEl>
                                      </p:cBhvr>
                                      <p:to x="100000" y="100000"/>
                                    </p:animScale>
                                    <p:animScale>
                                      <p:cBhvr>
                                        <p:cTn id="215" dur="13">
                                          <p:stCondLst>
                                            <p:cond delay="656"/>
                                          </p:stCondLst>
                                        </p:cTn>
                                        <p:tgtEl>
                                          <p:spTgt spid="7"/>
                                        </p:tgtEl>
                                      </p:cBhvr>
                                      <p:to x="100000" y="80000"/>
                                    </p:animScale>
                                    <p:animScale>
                                      <p:cBhvr>
                                        <p:cTn id="216" dur="83" decel="50000">
                                          <p:stCondLst>
                                            <p:cond delay="669"/>
                                          </p:stCondLst>
                                        </p:cTn>
                                        <p:tgtEl>
                                          <p:spTgt spid="7"/>
                                        </p:tgtEl>
                                      </p:cBhvr>
                                      <p:to x="100000" y="100000"/>
                                    </p:animScale>
                                    <p:animScale>
                                      <p:cBhvr>
                                        <p:cTn id="217" dur="13">
                                          <p:stCondLst>
                                            <p:cond delay="821"/>
                                          </p:stCondLst>
                                        </p:cTn>
                                        <p:tgtEl>
                                          <p:spTgt spid="7"/>
                                        </p:tgtEl>
                                      </p:cBhvr>
                                      <p:to x="100000" y="90000"/>
                                    </p:animScale>
                                    <p:animScale>
                                      <p:cBhvr>
                                        <p:cTn id="218" dur="83" decel="50000">
                                          <p:stCondLst>
                                            <p:cond delay="834"/>
                                          </p:stCondLst>
                                        </p:cTn>
                                        <p:tgtEl>
                                          <p:spTgt spid="7"/>
                                        </p:tgtEl>
                                      </p:cBhvr>
                                      <p:to x="100000" y="100000"/>
                                    </p:animScale>
                                    <p:animScale>
                                      <p:cBhvr>
                                        <p:cTn id="219" dur="13">
                                          <p:stCondLst>
                                            <p:cond delay="904"/>
                                          </p:stCondLst>
                                        </p:cTn>
                                        <p:tgtEl>
                                          <p:spTgt spid="7"/>
                                        </p:tgtEl>
                                      </p:cBhvr>
                                      <p:to x="100000" y="95000"/>
                                    </p:animScale>
                                    <p:animScale>
                                      <p:cBhvr>
                                        <p:cTn id="220" dur="83" decel="50000">
                                          <p:stCondLst>
                                            <p:cond delay="917"/>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68" grpId="0" animBg="1"/>
      <p:bldP spid="69" grpId="0" animBg="1"/>
      <p:bldP spid="99" grpId="0" animBg="1"/>
      <p:bldP spid="99" grpId="1" animBg="1"/>
      <p:bldP spid="100" grpId="0" animBg="1"/>
      <p:bldP spid="100" grpId="1" animBg="1"/>
      <p:bldP spid="101" grpId="0" animBg="1"/>
      <p:bldP spid="101" grpId="1" animBg="1"/>
      <p:bldP spid="102" grpId="0" animBg="1"/>
      <p:bldP spid="102" grpId="1" animBg="1"/>
      <p:bldP spid="103" grpId="0"/>
      <p:bldP spid="105" grpId="0" animBg="1"/>
      <p:bldP spid="108" grpId="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20"/>
          <p:cNvPicPr>
            <a:picLocks noChangeAspect="1" noChangeArrowheads="1"/>
          </p:cNvPicPr>
          <p:nvPr/>
        </p:nvPicPr>
        <p:blipFill>
          <a:blip r:embed="rId3" cstate="print"/>
          <a:srcRect/>
          <a:stretch>
            <a:fillRect/>
          </a:stretch>
        </p:blipFill>
        <p:spPr bwMode="auto">
          <a:xfrm>
            <a:off x="1445604" y="1339309"/>
            <a:ext cx="8702675" cy="5605463"/>
          </a:xfrm>
          <a:prstGeom prst="rect">
            <a:avLst/>
          </a:prstGeom>
          <a:noFill/>
          <a:ln w="9525">
            <a:noFill/>
            <a:miter lim="800000"/>
            <a:headEnd/>
            <a:tailEnd/>
          </a:ln>
        </p:spPr>
      </p:pic>
      <p:sp>
        <p:nvSpPr>
          <p:cNvPr id="1741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53541" y="351577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186062"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120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9" idx="2"/>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110"/>
          <p:cNvPicPr>
            <a:picLocks noChangeAspect="1" noChangeArrowheads="1"/>
          </p:cNvPicPr>
          <p:nvPr/>
        </p:nvPicPr>
        <p:blipFill>
          <a:blip r:embed="rId3" cstate="print"/>
          <a:srcRect/>
          <a:stretch>
            <a:fillRect/>
          </a:stretch>
        </p:blipFill>
        <p:spPr bwMode="auto">
          <a:xfrm>
            <a:off x="1495374" y="1463658"/>
            <a:ext cx="8702675" cy="5605463"/>
          </a:xfrm>
          <a:prstGeom prst="rect">
            <a:avLst/>
          </a:prstGeom>
          <a:noFill/>
          <a:ln w="9525">
            <a:noFill/>
            <a:miter lim="800000"/>
            <a:headEnd/>
            <a:tailEnd/>
          </a:ln>
        </p:spPr>
      </p:pic>
      <p:sp>
        <p:nvSpPr>
          <p:cNvPr id="1638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503311" y="364012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575807" cy="2373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80159" cy="461665"/>
          </a:xfrm>
          <a:prstGeom prst="rect">
            <a:avLst/>
          </a:prstGeom>
        </p:spPr>
        <p:txBody>
          <a:bodyPr wrap="none" rtlCol="0">
            <a:spAutoFit/>
          </a:bodyPr>
          <a:lstStyle/>
          <a:p>
            <a:r>
              <a:rPr lang="en-US" sz="2400" b="1" dirty="0" smtClean="0"/>
              <a:t>110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100"/>
          <p:cNvPicPr>
            <a:picLocks noChangeAspect="1" noChangeArrowheads="1"/>
          </p:cNvPicPr>
          <p:nvPr/>
        </p:nvPicPr>
        <p:blipFill>
          <a:blip r:embed="rId3" cstate="print"/>
          <a:srcRect/>
          <a:stretch>
            <a:fillRect/>
          </a:stretch>
        </p:blipFill>
        <p:spPr bwMode="auto">
          <a:xfrm>
            <a:off x="1566288" y="1582146"/>
            <a:ext cx="8702675" cy="5605463"/>
          </a:xfrm>
          <a:prstGeom prst="rect">
            <a:avLst/>
          </a:prstGeom>
          <a:noFill/>
          <a:ln w="9525">
            <a:noFill/>
            <a:miter lim="800000"/>
            <a:headEnd/>
            <a:tailEnd/>
          </a:ln>
        </p:spPr>
      </p:pic>
      <p:sp>
        <p:nvSpPr>
          <p:cNvPr id="15363" name="Rectangle 5"/>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574225" y="375860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725708"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100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090"/>
          <p:cNvPicPr>
            <a:picLocks noChangeAspect="1" noChangeArrowheads="1"/>
          </p:cNvPicPr>
          <p:nvPr/>
        </p:nvPicPr>
        <p:blipFill>
          <a:blip r:embed="rId3" cstate="print"/>
          <a:srcRect/>
          <a:stretch>
            <a:fillRect/>
          </a:stretch>
        </p:blipFill>
        <p:spPr bwMode="auto">
          <a:xfrm>
            <a:off x="1589628" y="1697544"/>
            <a:ext cx="8702675" cy="5605463"/>
          </a:xfrm>
          <a:prstGeom prst="rect">
            <a:avLst/>
          </a:prstGeom>
          <a:noFill/>
          <a:ln w="9525">
            <a:noFill/>
            <a:miter lim="800000"/>
            <a:headEnd/>
            <a:tailEnd/>
          </a:ln>
        </p:spPr>
      </p:pic>
      <p:sp>
        <p:nvSpPr>
          <p:cNvPr id="1433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597565" y="387400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590797"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090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080"/>
          <p:cNvPicPr>
            <a:picLocks noChangeAspect="1" noChangeArrowheads="1"/>
          </p:cNvPicPr>
          <p:nvPr/>
        </p:nvPicPr>
        <p:blipFill>
          <a:blip r:embed="rId3" cstate="print"/>
          <a:srcRect/>
          <a:stretch>
            <a:fillRect/>
          </a:stretch>
        </p:blipFill>
        <p:spPr bwMode="auto">
          <a:xfrm>
            <a:off x="1631916" y="1784316"/>
            <a:ext cx="8702675" cy="5605463"/>
          </a:xfrm>
          <a:prstGeom prst="rect">
            <a:avLst/>
          </a:prstGeom>
          <a:noFill/>
          <a:ln w="9525">
            <a:noFill/>
            <a:miter lim="800000"/>
            <a:headEnd/>
            <a:tailEnd/>
          </a:ln>
        </p:spPr>
      </p:pic>
      <p:sp>
        <p:nvSpPr>
          <p:cNvPr id="1331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639853" y="396077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545826"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080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070"/>
          <p:cNvPicPr>
            <a:picLocks noChangeAspect="1" noChangeArrowheads="1"/>
          </p:cNvPicPr>
          <p:nvPr/>
        </p:nvPicPr>
        <p:blipFill>
          <a:blip r:embed="rId3" cstate="print"/>
          <a:srcRect/>
          <a:stretch>
            <a:fillRect/>
          </a:stretch>
        </p:blipFill>
        <p:spPr bwMode="auto">
          <a:xfrm>
            <a:off x="1763172" y="1810746"/>
            <a:ext cx="8702675" cy="5605463"/>
          </a:xfrm>
          <a:prstGeom prst="rect">
            <a:avLst/>
          </a:prstGeom>
          <a:noFill/>
          <a:ln w="9525">
            <a:noFill/>
            <a:miter lim="800000"/>
            <a:headEnd/>
            <a:tailEnd/>
          </a:ln>
        </p:spPr>
      </p:pic>
      <p:sp>
        <p:nvSpPr>
          <p:cNvPr id="1229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771109" y="398720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546362"/>
              <a:ext cx="2650757" cy="3747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070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060"/>
          <p:cNvPicPr>
            <a:picLocks noChangeAspect="1" noChangeArrowheads="1"/>
          </p:cNvPicPr>
          <p:nvPr/>
        </p:nvPicPr>
        <p:blipFill>
          <a:blip r:embed="rId3" cstate="print"/>
          <a:srcRect/>
          <a:stretch>
            <a:fillRect/>
          </a:stretch>
        </p:blipFill>
        <p:spPr bwMode="auto">
          <a:xfrm>
            <a:off x="1873284" y="1784316"/>
            <a:ext cx="8702675" cy="5605463"/>
          </a:xfrm>
          <a:prstGeom prst="rect">
            <a:avLst/>
          </a:prstGeom>
          <a:noFill/>
          <a:ln w="9525">
            <a:noFill/>
            <a:miter lim="800000"/>
            <a:headEnd/>
            <a:tailEnd/>
          </a:ln>
        </p:spPr>
      </p:pic>
      <p:sp>
        <p:nvSpPr>
          <p:cNvPr id="1126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881221" y="396077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060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7"/>
          <p:cNvGrpSpPr/>
          <p:nvPr/>
        </p:nvGrpSpPr>
        <p:grpSpPr>
          <a:xfrm>
            <a:off x="0" y="0"/>
            <a:ext cx="9144000" cy="6858000"/>
            <a:chOff x="0" y="0"/>
            <a:chExt cx="9144000" cy="6858000"/>
          </a:xfrm>
        </p:grpSpPr>
        <p:sp>
          <p:nvSpPr>
            <p:cNvPr id="29" name="Rectangle 28"/>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050"/>
          <p:cNvPicPr>
            <a:picLocks noChangeAspect="1" noChangeArrowheads="1"/>
          </p:cNvPicPr>
          <p:nvPr/>
        </p:nvPicPr>
        <p:blipFill>
          <a:blip r:embed="rId3" cstate="print"/>
          <a:srcRect/>
          <a:stretch>
            <a:fillRect/>
          </a:stretch>
        </p:blipFill>
        <p:spPr bwMode="auto">
          <a:xfrm>
            <a:off x="1994862" y="1745118"/>
            <a:ext cx="8702675" cy="5605463"/>
          </a:xfrm>
          <a:prstGeom prst="rect">
            <a:avLst/>
          </a:prstGeom>
          <a:noFill/>
          <a:ln w="9525">
            <a:noFill/>
            <a:miter lim="800000"/>
            <a:headEnd/>
            <a:tailEnd/>
          </a:ln>
        </p:spPr>
      </p:pic>
      <p:sp>
        <p:nvSpPr>
          <p:cNvPr id="1024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002799" y="392158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050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040"/>
          <p:cNvPicPr>
            <a:picLocks noChangeAspect="1" noChangeArrowheads="1"/>
          </p:cNvPicPr>
          <p:nvPr/>
        </p:nvPicPr>
        <p:blipFill>
          <a:blip r:embed="rId3" cstate="print"/>
          <a:srcRect/>
          <a:stretch>
            <a:fillRect/>
          </a:stretch>
        </p:blipFill>
        <p:spPr bwMode="auto">
          <a:xfrm>
            <a:off x="2109174" y="1707573"/>
            <a:ext cx="8702675" cy="5605463"/>
          </a:xfrm>
          <a:prstGeom prst="rect">
            <a:avLst/>
          </a:prstGeom>
          <a:noFill/>
          <a:ln w="9525">
            <a:noFill/>
            <a:miter lim="800000"/>
            <a:headEnd/>
            <a:tailEnd/>
          </a:ln>
        </p:spPr>
      </p:pic>
      <p:sp>
        <p:nvSpPr>
          <p:cNvPr id="921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117111" y="388403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040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030"/>
          <p:cNvPicPr>
            <a:picLocks noChangeAspect="1" noChangeArrowheads="1"/>
          </p:cNvPicPr>
          <p:nvPr/>
        </p:nvPicPr>
        <p:blipFill>
          <a:blip r:embed="rId3" cstate="print"/>
          <a:srcRect/>
          <a:stretch>
            <a:fillRect/>
          </a:stretch>
        </p:blipFill>
        <p:spPr bwMode="auto">
          <a:xfrm>
            <a:off x="2192483" y="1707573"/>
            <a:ext cx="8702675" cy="5605463"/>
          </a:xfrm>
          <a:prstGeom prst="rect">
            <a:avLst/>
          </a:prstGeom>
          <a:noFill/>
          <a:ln w="9525">
            <a:noFill/>
            <a:miter lim="800000"/>
            <a:headEnd/>
            <a:tailEnd/>
          </a:ln>
        </p:spPr>
      </p:pic>
      <p:sp>
        <p:nvSpPr>
          <p:cNvPr id="819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200420" y="388403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38800"/>
              <a:ext cx="1643918"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030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7"/>
          <p:cNvGrpSpPr/>
          <p:nvPr/>
        </p:nvGrpSpPr>
        <p:grpSpPr>
          <a:xfrm>
            <a:off x="0" y="0"/>
            <a:ext cx="9144000" cy="6858000"/>
            <a:chOff x="0" y="0"/>
            <a:chExt cx="9144000" cy="6858000"/>
          </a:xfrm>
        </p:grpSpPr>
        <p:sp>
          <p:nvSpPr>
            <p:cNvPr id="29" name="Rectangle 28"/>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2274838"/>
            <a:ext cx="9144000" cy="2308324"/>
          </a:xfrm>
          <a:prstGeom prst="rect">
            <a:avLst/>
          </a:prstGeom>
          <a:noFill/>
        </p:spPr>
        <p:txBody>
          <a:bodyPr wrap="square" rtlCol="0">
            <a:spAutoFit/>
          </a:bodyPr>
          <a:lstStyle/>
          <a:p>
            <a:pPr algn="ctr"/>
            <a:r>
              <a:rPr lang="en-US" sz="7200" dirty="0" smtClean="0"/>
              <a:t>THE ALASKAN PROVINCE</a:t>
            </a:r>
            <a:endParaRPr lang="en-US" sz="7200" dirty="0"/>
          </a:p>
        </p:txBody>
      </p:sp>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020"/>
          <p:cNvPicPr>
            <a:picLocks noChangeAspect="1" noChangeArrowheads="1"/>
          </p:cNvPicPr>
          <p:nvPr/>
        </p:nvPicPr>
        <p:blipFill>
          <a:blip r:embed="rId3" cstate="print"/>
          <a:srcRect/>
          <a:stretch>
            <a:fillRect/>
          </a:stretch>
        </p:blipFill>
        <p:spPr bwMode="auto">
          <a:xfrm>
            <a:off x="2261550" y="1686180"/>
            <a:ext cx="8702675" cy="5605463"/>
          </a:xfrm>
          <a:prstGeom prst="rect">
            <a:avLst/>
          </a:prstGeom>
          <a:noFill/>
          <a:ln w="9525">
            <a:noFill/>
            <a:miter lim="800000"/>
            <a:headEnd/>
            <a:tailEnd/>
          </a:ln>
        </p:spPr>
      </p:pic>
      <p:sp>
        <p:nvSpPr>
          <p:cNvPr id="717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269487" y="3862643"/>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020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4"/>
          <p:cNvGrpSpPr/>
          <p:nvPr/>
        </p:nvGrpSpPr>
        <p:grpSpPr>
          <a:xfrm>
            <a:off x="0" y="0"/>
            <a:ext cx="9144000" cy="6858000"/>
            <a:chOff x="0" y="0"/>
            <a:chExt cx="9144000" cy="6858000"/>
          </a:xfrm>
        </p:grpSpPr>
        <p:sp>
          <p:nvSpPr>
            <p:cNvPr id="16" name="Rectangle 1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5-Point Star 1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010"/>
          <p:cNvPicPr>
            <a:picLocks noChangeAspect="1" noChangeArrowheads="1"/>
          </p:cNvPicPr>
          <p:nvPr/>
        </p:nvPicPr>
        <p:blipFill>
          <a:blip r:embed="rId3" cstate="print"/>
          <a:srcRect/>
          <a:stretch>
            <a:fillRect/>
          </a:stretch>
        </p:blipFill>
        <p:spPr bwMode="auto">
          <a:xfrm>
            <a:off x="2315904" y="1664826"/>
            <a:ext cx="8702675" cy="5605463"/>
          </a:xfrm>
          <a:prstGeom prst="rect">
            <a:avLst/>
          </a:prstGeom>
          <a:noFill/>
          <a:ln w="9525">
            <a:noFill/>
            <a:miter lim="800000"/>
            <a:headEnd/>
            <a:tailEnd/>
          </a:ln>
        </p:spPr>
      </p:pic>
      <p:sp>
        <p:nvSpPr>
          <p:cNvPr id="61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323841" y="384128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010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4"/>
          <p:cNvGrpSpPr/>
          <p:nvPr/>
        </p:nvGrpSpPr>
        <p:grpSpPr>
          <a:xfrm>
            <a:off x="0" y="0"/>
            <a:ext cx="9144000" cy="6858000"/>
            <a:chOff x="0" y="0"/>
            <a:chExt cx="9144000" cy="6858000"/>
          </a:xfrm>
        </p:grpSpPr>
        <p:sp>
          <p:nvSpPr>
            <p:cNvPr id="16" name="Rectangle 1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5-Point Star 1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000"/>
          <p:cNvPicPr>
            <a:picLocks noChangeAspect="1" noChangeArrowheads="1"/>
          </p:cNvPicPr>
          <p:nvPr/>
        </p:nvPicPr>
        <p:blipFill>
          <a:blip r:embed="rId3" cstate="print"/>
          <a:srcRect/>
          <a:stretch>
            <a:fillRect/>
          </a:stretch>
        </p:blipFill>
        <p:spPr bwMode="auto">
          <a:xfrm>
            <a:off x="2362200" y="1657782"/>
            <a:ext cx="8702675" cy="5605463"/>
          </a:xfrm>
          <a:prstGeom prst="rect">
            <a:avLst/>
          </a:prstGeom>
          <a:noFill/>
          <a:ln w="9525">
            <a:noFill/>
            <a:miter lim="800000"/>
            <a:headEnd/>
            <a:tailEnd/>
          </a:ln>
        </p:spPr>
      </p:pic>
      <p:sp>
        <p:nvSpPr>
          <p:cNvPr id="61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370137" y="383424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3" name="TextBox 12"/>
          <p:cNvSpPr txBox="1"/>
          <p:nvPr/>
        </p:nvSpPr>
        <p:spPr>
          <a:xfrm>
            <a:off x="89940" y="5201587"/>
            <a:ext cx="1382110" cy="830997"/>
          </a:xfrm>
          <a:prstGeom prst="rect">
            <a:avLst/>
          </a:prstGeom>
        </p:spPr>
        <p:txBody>
          <a:bodyPr wrap="none" rtlCol="0">
            <a:spAutoFit/>
          </a:bodyPr>
          <a:lstStyle/>
          <a:p>
            <a:r>
              <a:rPr lang="en-US" sz="2400" b="1" dirty="0" smtClean="0"/>
              <a:t>000 Ma </a:t>
            </a:r>
          </a:p>
          <a:p>
            <a:r>
              <a:rPr lang="en-US" sz="2400" b="1" dirty="0" smtClean="0"/>
              <a:t>present </a:t>
            </a:r>
            <a:endParaRPr lang="en-US" sz="2400" b="1" dirty="0"/>
          </a:p>
        </p:txBody>
      </p:sp>
      <p:grpSp>
        <p:nvGrpSpPr>
          <p:cNvPr id="3" name="Group 13"/>
          <p:cNvGrpSpPr/>
          <p:nvPr/>
        </p:nvGrpSpPr>
        <p:grpSpPr>
          <a:xfrm>
            <a:off x="2895600" y="0"/>
            <a:ext cx="6248400" cy="7010400"/>
            <a:chOff x="2895600" y="0"/>
            <a:chExt cx="6248400" cy="70104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2"/>
          <p:cNvGrpSpPr/>
          <p:nvPr/>
        </p:nvGrpSpPr>
        <p:grpSpPr>
          <a:xfrm>
            <a:off x="0" y="0"/>
            <a:ext cx="9144000" cy="6858000"/>
            <a:chOff x="0" y="0"/>
            <a:chExt cx="9144000" cy="6858000"/>
          </a:xfrm>
        </p:grpSpPr>
        <p:sp>
          <p:nvSpPr>
            <p:cNvPr id="24" name="Rectangle 23"/>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000"/>
          <p:cNvPicPr>
            <a:picLocks noChangeAspect="1" noChangeArrowheads="1"/>
          </p:cNvPicPr>
          <p:nvPr/>
        </p:nvPicPr>
        <p:blipFill>
          <a:blip r:embed="rId3" cstate="print"/>
          <a:srcRect/>
          <a:stretch>
            <a:fillRect/>
          </a:stretch>
        </p:blipFill>
        <p:spPr bwMode="auto">
          <a:xfrm>
            <a:off x="2362200" y="1657782"/>
            <a:ext cx="8702675" cy="5605463"/>
          </a:xfrm>
          <a:prstGeom prst="rect">
            <a:avLst/>
          </a:prstGeom>
          <a:noFill/>
          <a:ln w="9525">
            <a:noFill/>
            <a:miter lim="800000"/>
            <a:headEnd/>
            <a:tailEnd/>
          </a:ln>
        </p:spPr>
      </p:pic>
      <p:sp>
        <p:nvSpPr>
          <p:cNvPr id="61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370137" y="383424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3" name="TextBox 12"/>
          <p:cNvSpPr txBox="1"/>
          <p:nvPr/>
        </p:nvSpPr>
        <p:spPr>
          <a:xfrm>
            <a:off x="89940" y="5201587"/>
            <a:ext cx="1382110" cy="830997"/>
          </a:xfrm>
          <a:prstGeom prst="rect">
            <a:avLst/>
          </a:prstGeom>
        </p:spPr>
        <p:txBody>
          <a:bodyPr wrap="none" rtlCol="0">
            <a:spAutoFit/>
          </a:bodyPr>
          <a:lstStyle/>
          <a:p>
            <a:r>
              <a:rPr lang="en-US" sz="2400" b="1" dirty="0" smtClean="0"/>
              <a:t>000 Ma </a:t>
            </a:r>
          </a:p>
          <a:p>
            <a:r>
              <a:rPr lang="en-US" sz="2400" b="1" dirty="0" smtClean="0"/>
              <a:t>present </a:t>
            </a:r>
            <a:endParaRPr lang="en-US" sz="2400" b="1" dirty="0"/>
          </a:p>
        </p:txBody>
      </p:sp>
      <p:grpSp>
        <p:nvGrpSpPr>
          <p:cNvPr id="3" name="Group 13"/>
          <p:cNvGrpSpPr/>
          <p:nvPr/>
        </p:nvGrpSpPr>
        <p:grpSpPr>
          <a:xfrm>
            <a:off x="2895600" y="0"/>
            <a:ext cx="6248400" cy="7010400"/>
            <a:chOff x="2895600" y="0"/>
            <a:chExt cx="6248400" cy="70104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0"/>
          <p:cNvGrpSpPr/>
          <p:nvPr/>
        </p:nvGrpSpPr>
        <p:grpSpPr>
          <a:xfrm>
            <a:off x="0" y="0"/>
            <a:ext cx="9144000" cy="6858000"/>
            <a:chOff x="0" y="0"/>
            <a:chExt cx="9144000" cy="6858000"/>
          </a:xfrm>
        </p:grpSpPr>
        <p:sp>
          <p:nvSpPr>
            <p:cNvPr id="17" name="Rectangle 1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5-Point Star 2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TextBox 23">
            <a:hlinkClick r:id="rId4" action="ppaction://hlinksldjump"/>
          </p:cNvPr>
          <p:cNvSpPr txBox="1"/>
          <p:nvPr/>
        </p:nvSpPr>
        <p:spPr>
          <a:xfrm>
            <a:off x="0" y="4919008"/>
            <a:ext cx="9144000" cy="1938992"/>
          </a:xfrm>
          <a:prstGeom prst="rect">
            <a:avLst/>
          </a:prstGeom>
          <a:solidFill>
            <a:schemeClr val="accent5">
              <a:lumMod val="50000"/>
            </a:schemeClr>
          </a:solidFill>
        </p:spPr>
        <p:txBody>
          <a:bodyPr wrap="square" rtlCol="0">
            <a:spAutoFit/>
          </a:bodyPr>
          <a:lstStyle/>
          <a:p>
            <a:pPr algn="ctr"/>
            <a:r>
              <a:rPr lang="en-US" sz="3000" b="1" dirty="0" smtClean="0">
                <a:solidFill>
                  <a:schemeClr val="bg1"/>
                </a:solidFill>
                <a:effectLst>
                  <a:outerShdw blurRad="38100" dist="38100" dir="2700000" algn="tl">
                    <a:srgbClr val="000000"/>
                  </a:outerShdw>
                </a:effectLst>
              </a:rPr>
              <a:t>This re-creation model shows us how Exotic Terranes from far off lands weld onto the North American Continent giving us California, Oregon, Washington,  British Columbia, and Alaska</a:t>
            </a:r>
            <a:endParaRPr lang="en-US" sz="3000" b="1" dirty="0">
              <a:solidFill>
                <a:schemeClr val="bg1"/>
              </a:solidFill>
              <a:effectLst>
                <a:outerShdw blurRad="38100" dist="38100" dir="2700000" algn="tl">
                  <a:srgbClr val="000000"/>
                </a:outerShdw>
              </a:effectLst>
            </a:endParaRPr>
          </a:p>
        </p:txBody>
      </p:sp>
      <p:grpSp>
        <p:nvGrpSpPr>
          <p:cNvPr id="6" name="Group 22"/>
          <p:cNvGrpSpPr/>
          <p:nvPr/>
        </p:nvGrpSpPr>
        <p:grpSpPr>
          <a:xfrm>
            <a:off x="7162800" y="2667000"/>
            <a:ext cx="1981200" cy="1716107"/>
            <a:chOff x="7010400" y="4495800"/>
            <a:chExt cx="1981200" cy="1716107"/>
          </a:xfrm>
        </p:grpSpPr>
        <p:sp>
          <p:nvSpPr>
            <p:cNvPr id="25" name="Oval 24">
              <a:hlinkClick r:id="rId5" action="ppaction://hlinksldjump"/>
            </p:cNvPr>
            <p:cNvSpPr/>
            <p:nvPr/>
          </p:nvSpPr>
          <p:spPr>
            <a:xfrm>
              <a:off x="7620000" y="4495800"/>
              <a:ext cx="609600"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7010400" y="5257800"/>
              <a:ext cx="1981200" cy="954107"/>
            </a:xfrm>
            <a:prstGeom prst="rect">
              <a:avLst/>
            </a:prstGeom>
            <a:noFill/>
          </p:spPr>
          <p:txBody>
            <a:bodyPr wrap="square" rtlCol="0">
              <a:spAutoFit/>
            </a:bodyPr>
            <a:lstStyle/>
            <a:p>
              <a:pPr algn="ctr"/>
              <a:r>
                <a:rPr lang="en-US" sz="2800" b="1" dirty="0" smtClean="0">
                  <a:solidFill>
                    <a:schemeClr val="bg1"/>
                  </a:solidFill>
                </a:rPr>
                <a:t>Press here to return</a:t>
              </a:r>
              <a:endParaRPr lang="en-US" sz="2800" b="1" dirty="0">
                <a:solidFill>
                  <a:schemeClr val="bg1"/>
                </a:solidFill>
              </a:endParaRPr>
            </a:p>
          </p:txBody>
        </p:sp>
      </p:gr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1" nodeType="clickEffect">
                                  <p:stCondLst>
                                    <p:cond delay="0"/>
                                  </p:stCondLst>
                                  <p:childTnLst>
                                    <p:animScale>
                                      <p:cBhvr>
                                        <p:cTn id="11" dur="8000" fill="hold"/>
                                        <p:tgtEl>
                                          <p:spTgt spid="24"/>
                                        </p:tgtEl>
                                      </p:cBhvr>
                                      <p:by x="100000" y="100000"/>
                                    </p:animScale>
                                  </p:childTnLst>
                                </p:cTn>
                              </p:par>
                            </p:childTnLst>
                          </p:cTn>
                        </p:par>
                        <p:par>
                          <p:cTn id="12" fill="hold">
                            <p:stCondLst>
                              <p:cond delay="8000"/>
                            </p:stCondLst>
                            <p:childTnLst>
                              <p:par>
                                <p:cTn id="13" presetID="53"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nodeType="clickEffect">
                                  <p:stCondLst>
                                    <p:cond delay="0"/>
                                  </p:stCondLst>
                                  <p:childTnLst>
                                    <p:animScale>
                                      <p:cBhvr>
                                        <p:cTn id="21" dur="5000" fill="hold"/>
                                        <p:tgtEl>
                                          <p:spTgt spid="6"/>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3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r>
              <a:rPr lang="en-US" dirty="0" smtClean="0"/>
              <a:t>EXCELLENT SUMMARY OF EXOTIC TERRANES (ACCRETED TERRANES)</a:t>
            </a:r>
          </a:p>
          <a:p>
            <a:r>
              <a:rPr lang="en-US" dirty="0" smtClean="0">
                <a:hlinkClick r:id="rId3"/>
              </a:rPr>
              <a:t>https://www.nps.gov/subjects/geology/plate-tectonics-accreted-terranes.htm</a:t>
            </a:r>
            <a:endParaRPr lang="en-US" dirty="0" smtClean="0"/>
          </a:p>
          <a:p>
            <a:endParaRPr lang="en-US" dirty="0"/>
          </a:p>
        </p:txBody>
      </p:sp>
      <p:pic>
        <p:nvPicPr>
          <p:cNvPr id="3074" name="Picture 2" descr="map of north america showing age of rocks"/>
          <p:cNvPicPr>
            <a:picLocks noChangeAspect="1" noChangeArrowheads="1"/>
          </p:cNvPicPr>
          <p:nvPr/>
        </p:nvPicPr>
        <p:blipFill>
          <a:blip r:embed="rId4" cstate="print"/>
          <a:srcRect/>
          <a:stretch>
            <a:fillRect/>
          </a:stretch>
        </p:blipFill>
        <p:spPr bwMode="auto">
          <a:xfrm>
            <a:off x="0" y="702119"/>
            <a:ext cx="5867400" cy="6155881"/>
          </a:xfrm>
          <a:prstGeom prst="rect">
            <a:avLst/>
          </a:prstGeom>
          <a:noFill/>
        </p:spPr>
      </p:pic>
      <p:sp>
        <p:nvSpPr>
          <p:cNvPr id="4" name="Rectangle 3"/>
          <p:cNvSpPr/>
          <p:nvPr/>
        </p:nvSpPr>
        <p:spPr>
          <a:xfrm>
            <a:off x="5867400" y="609600"/>
            <a:ext cx="3276600" cy="5909310"/>
          </a:xfrm>
          <a:prstGeom prst="rect">
            <a:avLst/>
          </a:prstGeom>
        </p:spPr>
        <p:txBody>
          <a:bodyPr wrap="square">
            <a:spAutoFit/>
          </a:bodyPr>
          <a:lstStyle/>
          <a:p>
            <a:r>
              <a:rPr lang="en-US" b="1" i="1" dirty="0" smtClean="0"/>
              <a:t>	Accreted </a:t>
            </a:r>
            <a:r>
              <a:rPr lang="en-US" b="1" i="1" dirty="0" err="1" smtClean="0"/>
              <a:t>terranes</a:t>
            </a:r>
            <a:r>
              <a:rPr lang="en-US" dirty="0" smtClean="0"/>
              <a:t> are the blocks of continental fragments and oceanic islands that have collided with a continent and are now permanently attached. All continents, including North America, tend to be older in their interiors and grow outward over geologic time, as </a:t>
            </a:r>
            <a:r>
              <a:rPr lang="en-US" dirty="0" err="1" smtClean="0"/>
              <a:t>terranes</a:t>
            </a:r>
            <a:r>
              <a:rPr lang="en-US" dirty="0" smtClean="0"/>
              <a:t> are added to the edges of the continent.</a:t>
            </a:r>
          </a:p>
          <a:p>
            <a:r>
              <a:rPr lang="en-US" dirty="0" smtClean="0"/>
              <a:t>	North America has been growing outward over time as </a:t>
            </a:r>
            <a:r>
              <a:rPr lang="en-US" dirty="0" err="1" smtClean="0"/>
              <a:t>terranes</a:t>
            </a:r>
            <a:r>
              <a:rPr lang="en-US" dirty="0" smtClean="0"/>
              <a:t> are added along the edges. Numbers are the ages (in billions of years) of the igneous and metamorphic rocks that are exposed at the surface or lie beneath younger sedimentary layers.</a:t>
            </a:r>
            <a:endParaRPr lang="en-US" dirty="0"/>
          </a:p>
        </p:txBody>
      </p:sp>
    </p:spTree>
  </p:cSld>
  <p:clrMapOvr>
    <a:masterClrMapping/>
  </p:clrMapOvr>
  <p:transition/>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533400" y="1661890"/>
            <a:ext cx="8153400" cy="5196110"/>
          </a:xfrm>
          <a:prstGeom prst="rect">
            <a:avLst/>
          </a:prstGeom>
          <a:noFill/>
          <a:ln w="9525">
            <a:noFill/>
            <a:miter lim="800000"/>
            <a:headEnd/>
            <a:tailEnd/>
          </a:ln>
          <a:effectLst/>
        </p:spPr>
      </p:pic>
      <p:sp>
        <p:nvSpPr>
          <p:cNvPr id="2" name="Rectangle 1"/>
          <p:cNvSpPr/>
          <p:nvPr/>
        </p:nvSpPr>
        <p:spPr>
          <a:xfrm>
            <a:off x="0" y="0"/>
            <a:ext cx="9144000" cy="1600438"/>
          </a:xfrm>
          <a:prstGeom prst="rect">
            <a:avLst/>
          </a:prstGeom>
        </p:spPr>
        <p:txBody>
          <a:bodyPr wrap="square">
            <a:spAutoFit/>
          </a:bodyPr>
          <a:lstStyle/>
          <a:p>
            <a:r>
              <a:rPr lang="en-US" sz="1400" dirty="0" smtClean="0"/>
              <a:t>PHYSIOGRAPHIC PROVINCES OF USA</a:t>
            </a:r>
          </a:p>
          <a:p>
            <a:r>
              <a:rPr lang="en-US" sz="1400" dirty="0" smtClean="0">
                <a:hlinkClick r:id="rId4"/>
              </a:rPr>
              <a:t>http://www.virginiaplaces.org/regions/physio.html</a:t>
            </a:r>
            <a:endParaRPr lang="en-US" sz="1400" dirty="0" smtClean="0"/>
          </a:p>
          <a:p>
            <a:r>
              <a:rPr lang="en-US" sz="1400" dirty="0" smtClean="0"/>
              <a:t>	The science of studying landscapes is called geomorphology (geo- meaning "earth" and -morphology meaning "shape"). A physiographic province is a geographic region with a characteristic geomorphology in which climate and geologic factors—over time—have given rise to a variety of landforms different from those of surrounding regions. Continents are subdivided into various physiographic provinces, and each province has specific characteristics, topographic relief, and physical environments which contributes to its uniqueness. </a:t>
            </a:r>
          </a:p>
        </p:txBody>
      </p:sp>
      <p:sp>
        <p:nvSpPr>
          <p:cNvPr id="5" name="Freeform 4"/>
          <p:cNvSpPr/>
          <p:nvPr/>
        </p:nvSpPr>
        <p:spPr>
          <a:xfrm>
            <a:off x="547688" y="1643744"/>
            <a:ext cx="1081087" cy="3264806"/>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solidFill>
            <a:schemeClr val="accent5">
              <a:lumMod val="50000"/>
              <a:alpha val="50000"/>
            </a:schemeClr>
          </a:solidFill>
          <a:ln w="508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r>
              <a:rPr lang="en-US" dirty="0" smtClean="0"/>
              <a:t>TERRANES ALONG WEST COAST OF NORTH AMERICA</a:t>
            </a:r>
          </a:p>
          <a:p>
            <a:r>
              <a:rPr lang="en-US" dirty="0" smtClean="0">
                <a:hlinkClick r:id="rId3"/>
              </a:rPr>
              <a:t>https://www.nps.gov/subjects/geology/plate-tectonics-accreted-terranes.htm</a:t>
            </a:r>
            <a:endParaRPr lang="en-US" dirty="0" smtClean="0"/>
          </a:p>
          <a:p>
            <a:endParaRPr lang="en-US" dirty="0"/>
          </a:p>
        </p:txBody>
      </p:sp>
      <p:pic>
        <p:nvPicPr>
          <p:cNvPr id="1026" name="Picture 2" descr="map of western u.s. showing accreted terranes"/>
          <p:cNvPicPr>
            <a:picLocks noChangeAspect="1" noChangeArrowheads="1"/>
          </p:cNvPicPr>
          <p:nvPr/>
        </p:nvPicPr>
        <p:blipFill>
          <a:blip r:embed="rId4" cstate="print"/>
          <a:srcRect/>
          <a:stretch>
            <a:fillRect/>
          </a:stretch>
        </p:blipFill>
        <p:spPr bwMode="auto">
          <a:xfrm>
            <a:off x="2362200" y="990600"/>
            <a:ext cx="2929193" cy="5867400"/>
          </a:xfrm>
          <a:prstGeom prst="rect">
            <a:avLst/>
          </a:prstGeom>
          <a:noFill/>
        </p:spPr>
      </p:pic>
      <p:sp>
        <p:nvSpPr>
          <p:cNvPr id="4" name="Freeform 3"/>
          <p:cNvSpPr/>
          <p:nvPr/>
        </p:nvSpPr>
        <p:spPr>
          <a:xfrm>
            <a:off x="2305050" y="1022350"/>
            <a:ext cx="1945217" cy="3594100"/>
          </a:xfrm>
          <a:custGeom>
            <a:avLst/>
            <a:gdLst>
              <a:gd name="connsiteX0" fmla="*/ 1898650 w 1945217"/>
              <a:gd name="connsiteY0" fmla="*/ 882650 h 3594100"/>
              <a:gd name="connsiteX1" fmla="*/ 1746250 w 1945217"/>
              <a:gd name="connsiteY1" fmla="*/ 539750 h 3594100"/>
              <a:gd name="connsiteX2" fmla="*/ 1593850 w 1945217"/>
              <a:gd name="connsiteY2" fmla="*/ 323850 h 3594100"/>
              <a:gd name="connsiteX3" fmla="*/ 1377950 w 1945217"/>
              <a:gd name="connsiteY3" fmla="*/ 95250 h 3594100"/>
              <a:gd name="connsiteX4" fmla="*/ 1238250 w 1945217"/>
              <a:gd name="connsiteY4" fmla="*/ 95250 h 3594100"/>
              <a:gd name="connsiteX5" fmla="*/ 1022350 w 1945217"/>
              <a:gd name="connsiteY5" fmla="*/ 31750 h 3594100"/>
              <a:gd name="connsiteX6" fmla="*/ 971550 w 1945217"/>
              <a:gd name="connsiteY6" fmla="*/ 285750 h 3594100"/>
              <a:gd name="connsiteX7" fmla="*/ 844550 w 1945217"/>
              <a:gd name="connsiteY7" fmla="*/ 285750 h 3594100"/>
              <a:gd name="connsiteX8" fmla="*/ 717550 w 1945217"/>
              <a:gd name="connsiteY8" fmla="*/ 146050 h 3594100"/>
              <a:gd name="connsiteX9" fmla="*/ 615950 w 1945217"/>
              <a:gd name="connsiteY9" fmla="*/ 273050 h 3594100"/>
              <a:gd name="connsiteX10" fmla="*/ 666750 w 1945217"/>
              <a:gd name="connsiteY10" fmla="*/ 400050 h 3594100"/>
              <a:gd name="connsiteX11" fmla="*/ 654050 w 1945217"/>
              <a:gd name="connsiteY11" fmla="*/ 476250 h 3594100"/>
              <a:gd name="connsiteX12" fmla="*/ 527050 w 1945217"/>
              <a:gd name="connsiteY12" fmla="*/ 387350 h 3594100"/>
              <a:gd name="connsiteX13" fmla="*/ 336550 w 1945217"/>
              <a:gd name="connsiteY13" fmla="*/ 374650 h 3594100"/>
              <a:gd name="connsiteX14" fmla="*/ 234950 w 1945217"/>
              <a:gd name="connsiteY14" fmla="*/ 476250 h 3594100"/>
              <a:gd name="connsiteX15" fmla="*/ 171450 w 1945217"/>
              <a:gd name="connsiteY15" fmla="*/ 539750 h 3594100"/>
              <a:gd name="connsiteX16" fmla="*/ 260350 w 1945217"/>
              <a:gd name="connsiteY16" fmla="*/ 641350 h 3594100"/>
              <a:gd name="connsiteX17" fmla="*/ 82550 w 1945217"/>
              <a:gd name="connsiteY17" fmla="*/ 768350 h 3594100"/>
              <a:gd name="connsiteX18" fmla="*/ 171450 w 1945217"/>
              <a:gd name="connsiteY18" fmla="*/ 920750 h 3594100"/>
              <a:gd name="connsiteX19" fmla="*/ 260350 w 1945217"/>
              <a:gd name="connsiteY19" fmla="*/ 996950 h 3594100"/>
              <a:gd name="connsiteX20" fmla="*/ 19050 w 1945217"/>
              <a:gd name="connsiteY20" fmla="*/ 1073150 h 3594100"/>
              <a:gd name="connsiteX21" fmla="*/ 146050 w 1945217"/>
              <a:gd name="connsiteY21" fmla="*/ 1212850 h 3594100"/>
              <a:gd name="connsiteX22" fmla="*/ 539750 w 1945217"/>
              <a:gd name="connsiteY22" fmla="*/ 1200150 h 3594100"/>
              <a:gd name="connsiteX23" fmla="*/ 615950 w 1945217"/>
              <a:gd name="connsiteY23" fmla="*/ 1314450 h 3594100"/>
              <a:gd name="connsiteX24" fmla="*/ 806450 w 1945217"/>
              <a:gd name="connsiteY24" fmla="*/ 1276350 h 3594100"/>
              <a:gd name="connsiteX25" fmla="*/ 946150 w 1945217"/>
              <a:gd name="connsiteY25" fmla="*/ 1479550 h 3594100"/>
              <a:gd name="connsiteX26" fmla="*/ 1073150 w 1945217"/>
              <a:gd name="connsiteY26" fmla="*/ 1682750 h 3594100"/>
              <a:gd name="connsiteX27" fmla="*/ 1123950 w 1945217"/>
              <a:gd name="connsiteY27" fmla="*/ 1924050 h 3594100"/>
              <a:gd name="connsiteX28" fmla="*/ 1238250 w 1945217"/>
              <a:gd name="connsiteY28" fmla="*/ 2457450 h 3594100"/>
              <a:gd name="connsiteX29" fmla="*/ 1250950 w 1945217"/>
              <a:gd name="connsiteY29" fmla="*/ 2698750 h 3594100"/>
              <a:gd name="connsiteX30" fmla="*/ 1250950 w 1945217"/>
              <a:gd name="connsiteY30" fmla="*/ 2990850 h 3594100"/>
              <a:gd name="connsiteX31" fmla="*/ 1238250 w 1945217"/>
              <a:gd name="connsiteY31" fmla="*/ 3105150 h 3594100"/>
              <a:gd name="connsiteX32" fmla="*/ 1301750 w 1945217"/>
              <a:gd name="connsiteY32" fmla="*/ 3371850 h 3594100"/>
              <a:gd name="connsiteX33" fmla="*/ 1428750 w 1945217"/>
              <a:gd name="connsiteY33" fmla="*/ 3460750 h 3594100"/>
              <a:gd name="connsiteX34" fmla="*/ 1809750 w 1945217"/>
              <a:gd name="connsiteY34" fmla="*/ 3587750 h 3594100"/>
              <a:gd name="connsiteX35" fmla="*/ 1847850 w 1945217"/>
              <a:gd name="connsiteY35" fmla="*/ 3498850 h 3594100"/>
              <a:gd name="connsiteX36" fmla="*/ 1898650 w 1945217"/>
              <a:gd name="connsiteY36" fmla="*/ 3346450 h 3594100"/>
              <a:gd name="connsiteX37" fmla="*/ 1822450 w 1945217"/>
              <a:gd name="connsiteY37" fmla="*/ 2876550 h 3594100"/>
              <a:gd name="connsiteX38" fmla="*/ 1682750 w 1945217"/>
              <a:gd name="connsiteY38" fmla="*/ 2647950 h 3594100"/>
              <a:gd name="connsiteX39" fmla="*/ 1822450 w 1945217"/>
              <a:gd name="connsiteY39" fmla="*/ 2216150 h 3594100"/>
              <a:gd name="connsiteX40" fmla="*/ 1860550 w 1945217"/>
              <a:gd name="connsiteY40" fmla="*/ 1898650 h 3594100"/>
              <a:gd name="connsiteX41" fmla="*/ 1771650 w 1945217"/>
              <a:gd name="connsiteY41" fmla="*/ 1758950 h 3594100"/>
              <a:gd name="connsiteX42" fmla="*/ 1631950 w 1945217"/>
              <a:gd name="connsiteY42" fmla="*/ 1416050 h 3594100"/>
              <a:gd name="connsiteX43" fmla="*/ 1568450 w 1945217"/>
              <a:gd name="connsiteY43" fmla="*/ 1276350 h 3594100"/>
              <a:gd name="connsiteX44" fmla="*/ 1403350 w 1945217"/>
              <a:gd name="connsiteY44" fmla="*/ 1022350 h 3594100"/>
              <a:gd name="connsiteX45" fmla="*/ 1466850 w 1945217"/>
              <a:gd name="connsiteY45" fmla="*/ 908050 h 3594100"/>
              <a:gd name="connsiteX46" fmla="*/ 1898650 w 1945217"/>
              <a:gd name="connsiteY46" fmla="*/ 882650 h 359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45217" h="3594100">
                <a:moveTo>
                  <a:pt x="1898650" y="882650"/>
                </a:moveTo>
                <a:cubicBezTo>
                  <a:pt x="1945217" y="821267"/>
                  <a:pt x="1797050" y="632883"/>
                  <a:pt x="1746250" y="539750"/>
                </a:cubicBezTo>
                <a:cubicBezTo>
                  <a:pt x="1695450" y="446617"/>
                  <a:pt x="1655233" y="397933"/>
                  <a:pt x="1593850" y="323850"/>
                </a:cubicBezTo>
                <a:cubicBezTo>
                  <a:pt x="1532467" y="249767"/>
                  <a:pt x="1437217" y="133350"/>
                  <a:pt x="1377950" y="95250"/>
                </a:cubicBezTo>
                <a:cubicBezTo>
                  <a:pt x="1318683" y="57150"/>
                  <a:pt x="1297517" y="105833"/>
                  <a:pt x="1238250" y="95250"/>
                </a:cubicBezTo>
                <a:cubicBezTo>
                  <a:pt x="1178983" y="84667"/>
                  <a:pt x="1066800" y="0"/>
                  <a:pt x="1022350" y="31750"/>
                </a:cubicBezTo>
                <a:cubicBezTo>
                  <a:pt x="977900" y="63500"/>
                  <a:pt x="1001183" y="243417"/>
                  <a:pt x="971550" y="285750"/>
                </a:cubicBezTo>
                <a:cubicBezTo>
                  <a:pt x="941917" y="328083"/>
                  <a:pt x="886883" y="309033"/>
                  <a:pt x="844550" y="285750"/>
                </a:cubicBezTo>
                <a:cubicBezTo>
                  <a:pt x="802217" y="262467"/>
                  <a:pt x="755650" y="148167"/>
                  <a:pt x="717550" y="146050"/>
                </a:cubicBezTo>
                <a:cubicBezTo>
                  <a:pt x="679450" y="143933"/>
                  <a:pt x="624417" y="230717"/>
                  <a:pt x="615950" y="273050"/>
                </a:cubicBezTo>
                <a:cubicBezTo>
                  <a:pt x="607483" y="315383"/>
                  <a:pt x="660400" y="366183"/>
                  <a:pt x="666750" y="400050"/>
                </a:cubicBezTo>
                <a:cubicBezTo>
                  <a:pt x="673100" y="433917"/>
                  <a:pt x="677333" y="478367"/>
                  <a:pt x="654050" y="476250"/>
                </a:cubicBezTo>
                <a:cubicBezTo>
                  <a:pt x="630767" y="474133"/>
                  <a:pt x="579967" y="404283"/>
                  <a:pt x="527050" y="387350"/>
                </a:cubicBezTo>
                <a:cubicBezTo>
                  <a:pt x="474133" y="370417"/>
                  <a:pt x="385233" y="359833"/>
                  <a:pt x="336550" y="374650"/>
                </a:cubicBezTo>
                <a:cubicBezTo>
                  <a:pt x="287867" y="389467"/>
                  <a:pt x="234950" y="476250"/>
                  <a:pt x="234950" y="476250"/>
                </a:cubicBezTo>
                <a:cubicBezTo>
                  <a:pt x="207433" y="503767"/>
                  <a:pt x="167217" y="512233"/>
                  <a:pt x="171450" y="539750"/>
                </a:cubicBezTo>
                <a:cubicBezTo>
                  <a:pt x="175683" y="567267"/>
                  <a:pt x="275167" y="603250"/>
                  <a:pt x="260350" y="641350"/>
                </a:cubicBezTo>
                <a:cubicBezTo>
                  <a:pt x="245533" y="679450"/>
                  <a:pt x="97367" y="721783"/>
                  <a:pt x="82550" y="768350"/>
                </a:cubicBezTo>
                <a:cubicBezTo>
                  <a:pt x="67733" y="814917"/>
                  <a:pt x="141817" y="882650"/>
                  <a:pt x="171450" y="920750"/>
                </a:cubicBezTo>
                <a:cubicBezTo>
                  <a:pt x="201083" y="958850"/>
                  <a:pt x="285750" y="971550"/>
                  <a:pt x="260350" y="996950"/>
                </a:cubicBezTo>
                <a:cubicBezTo>
                  <a:pt x="234950" y="1022350"/>
                  <a:pt x="38100" y="1037167"/>
                  <a:pt x="19050" y="1073150"/>
                </a:cubicBezTo>
                <a:cubicBezTo>
                  <a:pt x="0" y="1109133"/>
                  <a:pt x="59267" y="1191683"/>
                  <a:pt x="146050" y="1212850"/>
                </a:cubicBezTo>
                <a:cubicBezTo>
                  <a:pt x="232833" y="1234017"/>
                  <a:pt x="461433" y="1183217"/>
                  <a:pt x="539750" y="1200150"/>
                </a:cubicBezTo>
                <a:cubicBezTo>
                  <a:pt x="618067" y="1217083"/>
                  <a:pt x="571500" y="1301750"/>
                  <a:pt x="615950" y="1314450"/>
                </a:cubicBezTo>
                <a:cubicBezTo>
                  <a:pt x="660400" y="1327150"/>
                  <a:pt x="751417" y="1248833"/>
                  <a:pt x="806450" y="1276350"/>
                </a:cubicBezTo>
                <a:cubicBezTo>
                  <a:pt x="861483" y="1303867"/>
                  <a:pt x="901700" y="1411817"/>
                  <a:pt x="946150" y="1479550"/>
                </a:cubicBezTo>
                <a:cubicBezTo>
                  <a:pt x="990600" y="1547283"/>
                  <a:pt x="1043517" y="1608667"/>
                  <a:pt x="1073150" y="1682750"/>
                </a:cubicBezTo>
                <a:cubicBezTo>
                  <a:pt x="1102783" y="1756833"/>
                  <a:pt x="1096433" y="1794933"/>
                  <a:pt x="1123950" y="1924050"/>
                </a:cubicBezTo>
                <a:cubicBezTo>
                  <a:pt x="1151467" y="2053167"/>
                  <a:pt x="1217083" y="2328333"/>
                  <a:pt x="1238250" y="2457450"/>
                </a:cubicBezTo>
                <a:cubicBezTo>
                  <a:pt x="1259417" y="2586567"/>
                  <a:pt x="1248833" y="2609850"/>
                  <a:pt x="1250950" y="2698750"/>
                </a:cubicBezTo>
                <a:cubicBezTo>
                  <a:pt x="1253067" y="2787650"/>
                  <a:pt x="1253067" y="2923117"/>
                  <a:pt x="1250950" y="2990850"/>
                </a:cubicBezTo>
                <a:cubicBezTo>
                  <a:pt x="1248833" y="3058583"/>
                  <a:pt x="1229783" y="3041650"/>
                  <a:pt x="1238250" y="3105150"/>
                </a:cubicBezTo>
                <a:cubicBezTo>
                  <a:pt x="1246717" y="3168650"/>
                  <a:pt x="1270000" y="3312583"/>
                  <a:pt x="1301750" y="3371850"/>
                </a:cubicBezTo>
                <a:cubicBezTo>
                  <a:pt x="1333500" y="3431117"/>
                  <a:pt x="1344083" y="3424767"/>
                  <a:pt x="1428750" y="3460750"/>
                </a:cubicBezTo>
                <a:cubicBezTo>
                  <a:pt x="1513417" y="3496733"/>
                  <a:pt x="1739900" y="3581400"/>
                  <a:pt x="1809750" y="3587750"/>
                </a:cubicBezTo>
                <a:cubicBezTo>
                  <a:pt x="1879600" y="3594100"/>
                  <a:pt x="1833033" y="3539067"/>
                  <a:pt x="1847850" y="3498850"/>
                </a:cubicBezTo>
                <a:cubicBezTo>
                  <a:pt x="1862667" y="3458633"/>
                  <a:pt x="1902883" y="3450167"/>
                  <a:pt x="1898650" y="3346450"/>
                </a:cubicBezTo>
                <a:cubicBezTo>
                  <a:pt x="1894417" y="3242733"/>
                  <a:pt x="1858433" y="2992967"/>
                  <a:pt x="1822450" y="2876550"/>
                </a:cubicBezTo>
                <a:cubicBezTo>
                  <a:pt x="1786467" y="2760133"/>
                  <a:pt x="1682750" y="2758017"/>
                  <a:pt x="1682750" y="2647950"/>
                </a:cubicBezTo>
                <a:cubicBezTo>
                  <a:pt x="1682750" y="2537883"/>
                  <a:pt x="1792817" y="2341033"/>
                  <a:pt x="1822450" y="2216150"/>
                </a:cubicBezTo>
                <a:cubicBezTo>
                  <a:pt x="1852083" y="2091267"/>
                  <a:pt x="1869017" y="1974850"/>
                  <a:pt x="1860550" y="1898650"/>
                </a:cubicBezTo>
                <a:cubicBezTo>
                  <a:pt x="1852083" y="1822450"/>
                  <a:pt x="1809750" y="1839383"/>
                  <a:pt x="1771650" y="1758950"/>
                </a:cubicBezTo>
                <a:cubicBezTo>
                  <a:pt x="1733550" y="1678517"/>
                  <a:pt x="1665817" y="1496483"/>
                  <a:pt x="1631950" y="1416050"/>
                </a:cubicBezTo>
                <a:cubicBezTo>
                  <a:pt x="1598083" y="1335617"/>
                  <a:pt x="1606550" y="1341967"/>
                  <a:pt x="1568450" y="1276350"/>
                </a:cubicBezTo>
                <a:cubicBezTo>
                  <a:pt x="1530350" y="1210733"/>
                  <a:pt x="1420283" y="1083733"/>
                  <a:pt x="1403350" y="1022350"/>
                </a:cubicBezTo>
                <a:cubicBezTo>
                  <a:pt x="1386417" y="960967"/>
                  <a:pt x="1380067" y="929217"/>
                  <a:pt x="1466850" y="908050"/>
                </a:cubicBezTo>
                <a:cubicBezTo>
                  <a:pt x="1553633" y="886883"/>
                  <a:pt x="1852083" y="944033"/>
                  <a:pt x="1898650" y="882650"/>
                </a:cubicBezTo>
                <a:close/>
              </a:path>
            </a:pathLst>
          </a:custGeom>
          <a:solidFill>
            <a:schemeClr val="accent5">
              <a:lumMod val="50000"/>
              <a:alpha val="50000"/>
            </a:schemeClr>
          </a:solidFill>
          <a:ln w="508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maps-of-the-usa.com/maps/usa/alaska/large-detailed-map-of-alaska-state-with-relief-and-cities.jpg"/>
          <p:cNvPicPr>
            <a:picLocks noChangeAspect="1" noChangeArrowheads="1"/>
          </p:cNvPicPr>
          <p:nvPr/>
        </p:nvPicPr>
        <p:blipFill>
          <a:blip r:embed="rId3" cstate="print"/>
          <a:srcRect t="5173" b="16608"/>
          <a:stretch>
            <a:fillRect/>
          </a:stretch>
        </p:blipFill>
        <p:spPr bwMode="auto">
          <a:xfrm>
            <a:off x="0" y="838200"/>
            <a:ext cx="9144000" cy="6019800"/>
          </a:xfrm>
          <a:prstGeom prst="rect">
            <a:avLst/>
          </a:prstGeom>
          <a:noFill/>
        </p:spPr>
      </p:pic>
      <p:sp>
        <p:nvSpPr>
          <p:cNvPr id="3" name="Freeform 2"/>
          <p:cNvSpPr/>
          <p:nvPr/>
        </p:nvSpPr>
        <p:spPr>
          <a:xfrm>
            <a:off x="67377" y="1531642"/>
            <a:ext cx="8999621" cy="4966635"/>
          </a:xfrm>
          <a:custGeom>
            <a:avLst/>
            <a:gdLst>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89120 w 8999621"/>
              <a:gd name="connsiteY25" fmla="*/ 4100362 h 4966635"/>
              <a:gd name="connsiteX26" fmla="*/ 3984859 w 8999621"/>
              <a:gd name="connsiteY26" fmla="*/ 4283242 h 4966635"/>
              <a:gd name="connsiteX27" fmla="*/ 3647975 w 8999621"/>
              <a:gd name="connsiteY27" fmla="*/ 4456496 h 4966635"/>
              <a:gd name="connsiteX28" fmla="*/ 3157086 w 8999621"/>
              <a:gd name="connsiteY28" fmla="*/ 4600875 h 4966635"/>
              <a:gd name="connsiteX29" fmla="*/ 2723949 w 8999621"/>
              <a:gd name="connsiteY29" fmla="*/ 4764505 h 4966635"/>
              <a:gd name="connsiteX30" fmla="*/ 2271562 w 8999621"/>
              <a:gd name="connsiteY30" fmla="*/ 4764505 h 4966635"/>
              <a:gd name="connsiteX31" fmla="*/ 1790299 w 8999621"/>
              <a:gd name="connsiteY31" fmla="*/ 4687503 h 4966635"/>
              <a:gd name="connsiteX32" fmla="*/ 1501541 w 8999621"/>
              <a:gd name="connsiteY32" fmla="*/ 4620126 h 4966635"/>
              <a:gd name="connsiteX33" fmla="*/ 1135781 w 8999621"/>
              <a:gd name="connsiteY33" fmla="*/ 4562374 h 4966635"/>
              <a:gd name="connsiteX34" fmla="*/ 895149 w 8999621"/>
              <a:gd name="connsiteY34" fmla="*/ 4350618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84859 w 8999621"/>
              <a:gd name="connsiteY26" fmla="*/ 4283242 h 4966635"/>
              <a:gd name="connsiteX27" fmla="*/ 3647975 w 8999621"/>
              <a:gd name="connsiteY27" fmla="*/ 4456496 h 4966635"/>
              <a:gd name="connsiteX28" fmla="*/ 3157086 w 8999621"/>
              <a:gd name="connsiteY28" fmla="*/ 4600875 h 4966635"/>
              <a:gd name="connsiteX29" fmla="*/ 2723949 w 8999621"/>
              <a:gd name="connsiteY29" fmla="*/ 4764505 h 4966635"/>
              <a:gd name="connsiteX30" fmla="*/ 2271562 w 8999621"/>
              <a:gd name="connsiteY30" fmla="*/ 4764505 h 4966635"/>
              <a:gd name="connsiteX31" fmla="*/ 1790299 w 8999621"/>
              <a:gd name="connsiteY31" fmla="*/ 4687503 h 4966635"/>
              <a:gd name="connsiteX32" fmla="*/ 1501541 w 8999621"/>
              <a:gd name="connsiteY32" fmla="*/ 4620126 h 4966635"/>
              <a:gd name="connsiteX33" fmla="*/ 1135781 w 8999621"/>
              <a:gd name="connsiteY33" fmla="*/ 4562374 h 4966635"/>
              <a:gd name="connsiteX34" fmla="*/ 895149 w 8999621"/>
              <a:gd name="connsiteY34" fmla="*/ 4350618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647975 w 8999621"/>
              <a:gd name="connsiteY27" fmla="*/ 4456496 h 4966635"/>
              <a:gd name="connsiteX28" fmla="*/ 3157086 w 8999621"/>
              <a:gd name="connsiteY28" fmla="*/ 4600875 h 4966635"/>
              <a:gd name="connsiteX29" fmla="*/ 2723949 w 8999621"/>
              <a:gd name="connsiteY29" fmla="*/ 4764505 h 4966635"/>
              <a:gd name="connsiteX30" fmla="*/ 2271562 w 8999621"/>
              <a:gd name="connsiteY30" fmla="*/ 4764505 h 4966635"/>
              <a:gd name="connsiteX31" fmla="*/ 1790299 w 8999621"/>
              <a:gd name="connsiteY31" fmla="*/ 4687503 h 4966635"/>
              <a:gd name="connsiteX32" fmla="*/ 1501541 w 8999621"/>
              <a:gd name="connsiteY32" fmla="*/ 4620126 h 4966635"/>
              <a:gd name="connsiteX33" fmla="*/ 1135781 w 8999621"/>
              <a:gd name="connsiteY33" fmla="*/ 4562374 h 4966635"/>
              <a:gd name="connsiteX34" fmla="*/ 895149 w 8999621"/>
              <a:gd name="connsiteY34" fmla="*/ 4350618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23949 w 8999621"/>
              <a:gd name="connsiteY29" fmla="*/ 4764505 h 4966635"/>
              <a:gd name="connsiteX30" fmla="*/ 2271562 w 8999621"/>
              <a:gd name="connsiteY30" fmla="*/ 4764505 h 4966635"/>
              <a:gd name="connsiteX31" fmla="*/ 1790299 w 8999621"/>
              <a:gd name="connsiteY31" fmla="*/ 4687503 h 4966635"/>
              <a:gd name="connsiteX32" fmla="*/ 1501541 w 8999621"/>
              <a:gd name="connsiteY32" fmla="*/ 4620126 h 4966635"/>
              <a:gd name="connsiteX33" fmla="*/ 1135781 w 8999621"/>
              <a:gd name="connsiteY33" fmla="*/ 4562374 h 4966635"/>
              <a:gd name="connsiteX34" fmla="*/ 895149 w 8999621"/>
              <a:gd name="connsiteY34" fmla="*/ 4350618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71562 w 8999621"/>
              <a:gd name="connsiteY30" fmla="*/ 4764505 h 4966635"/>
              <a:gd name="connsiteX31" fmla="*/ 1790299 w 8999621"/>
              <a:gd name="connsiteY31" fmla="*/ 4687503 h 4966635"/>
              <a:gd name="connsiteX32" fmla="*/ 1501541 w 8999621"/>
              <a:gd name="connsiteY32" fmla="*/ 4620126 h 4966635"/>
              <a:gd name="connsiteX33" fmla="*/ 1135781 w 8999621"/>
              <a:gd name="connsiteY33" fmla="*/ 4562374 h 4966635"/>
              <a:gd name="connsiteX34" fmla="*/ 895149 w 8999621"/>
              <a:gd name="connsiteY34" fmla="*/ 4350618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790299 w 8999621"/>
              <a:gd name="connsiteY31" fmla="*/ 4687503 h 4966635"/>
              <a:gd name="connsiteX32" fmla="*/ 1501541 w 8999621"/>
              <a:gd name="connsiteY32" fmla="*/ 4620126 h 4966635"/>
              <a:gd name="connsiteX33" fmla="*/ 1135781 w 8999621"/>
              <a:gd name="connsiteY33" fmla="*/ 4562374 h 4966635"/>
              <a:gd name="connsiteX34" fmla="*/ 895149 w 8999621"/>
              <a:gd name="connsiteY34" fmla="*/ 4350618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501541 w 8999621"/>
              <a:gd name="connsiteY32" fmla="*/ 4620126 h 4966635"/>
              <a:gd name="connsiteX33" fmla="*/ 1135781 w 8999621"/>
              <a:gd name="connsiteY33" fmla="*/ 4562374 h 4966635"/>
              <a:gd name="connsiteX34" fmla="*/ 895149 w 8999621"/>
              <a:gd name="connsiteY34" fmla="*/ 4350618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501541 w 8999621"/>
              <a:gd name="connsiteY32" fmla="*/ 4620126 h 4966635"/>
              <a:gd name="connsiteX33" fmla="*/ 1151823 w 8999621"/>
              <a:gd name="connsiteY33" fmla="*/ 4507029 h 4966635"/>
              <a:gd name="connsiteX34" fmla="*/ 895149 w 8999621"/>
              <a:gd name="connsiteY34" fmla="*/ 4350618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501541 w 8999621"/>
              <a:gd name="connsiteY32" fmla="*/ 4620126 h 4966635"/>
              <a:gd name="connsiteX33" fmla="*/ 1151823 w 8999621"/>
              <a:gd name="connsiteY33" fmla="*/ 4507029 h 4966635"/>
              <a:gd name="connsiteX34" fmla="*/ 923223 w 8999621"/>
              <a:gd name="connsiteY34" fmla="*/ 4354629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380423 w 8999621"/>
              <a:gd name="connsiteY32" fmla="*/ 4583229 h 4966635"/>
              <a:gd name="connsiteX33" fmla="*/ 1151823 w 8999621"/>
              <a:gd name="connsiteY33" fmla="*/ 4507029 h 4966635"/>
              <a:gd name="connsiteX34" fmla="*/ 923223 w 8999621"/>
              <a:gd name="connsiteY34" fmla="*/ 4354629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380423 w 8999621"/>
              <a:gd name="connsiteY32" fmla="*/ 4583229 h 4966635"/>
              <a:gd name="connsiteX33" fmla="*/ 1228023 w 8999621"/>
              <a:gd name="connsiteY33" fmla="*/ 4430829 h 4966635"/>
              <a:gd name="connsiteX34" fmla="*/ 923223 w 8999621"/>
              <a:gd name="connsiteY34" fmla="*/ 4354629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380423 w 8999621"/>
              <a:gd name="connsiteY32" fmla="*/ 4583229 h 4966635"/>
              <a:gd name="connsiteX33" fmla="*/ 1228023 w 8999621"/>
              <a:gd name="connsiteY33" fmla="*/ 4430829 h 4966635"/>
              <a:gd name="connsiteX34" fmla="*/ 923223 w 8999621"/>
              <a:gd name="connsiteY34" fmla="*/ 4354629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456623 w 8999621"/>
              <a:gd name="connsiteY32" fmla="*/ 4583229 h 4966635"/>
              <a:gd name="connsiteX33" fmla="*/ 1228023 w 8999621"/>
              <a:gd name="connsiteY33" fmla="*/ 4430829 h 4966635"/>
              <a:gd name="connsiteX34" fmla="*/ 923223 w 8999621"/>
              <a:gd name="connsiteY34" fmla="*/ 4354629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456623 w 8999621"/>
              <a:gd name="connsiteY32" fmla="*/ 4583229 h 4966635"/>
              <a:gd name="connsiteX33" fmla="*/ 1228023 w 8999621"/>
              <a:gd name="connsiteY33" fmla="*/ 4430829 h 4966635"/>
              <a:gd name="connsiteX34" fmla="*/ 923223 w 8999621"/>
              <a:gd name="connsiteY34" fmla="*/ 4278429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456623 w 8999621"/>
              <a:gd name="connsiteY32" fmla="*/ 4583229 h 4966635"/>
              <a:gd name="connsiteX33" fmla="*/ 1228023 w 8999621"/>
              <a:gd name="connsiteY33" fmla="*/ 4430829 h 4966635"/>
              <a:gd name="connsiteX34" fmla="*/ 923223 w 8999621"/>
              <a:gd name="connsiteY34" fmla="*/ 4278429 h 4966635"/>
              <a:gd name="connsiteX35" fmla="*/ 389823 w 8999621"/>
              <a:gd name="connsiteY35" fmla="*/ 3897429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456623 w 8999621"/>
              <a:gd name="connsiteY32" fmla="*/ 4583229 h 4966635"/>
              <a:gd name="connsiteX33" fmla="*/ 1228023 w 8999621"/>
              <a:gd name="connsiteY33" fmla="*/ 4430829 h 4966635"/>
              <a:gd name="connsiteX34" fmla="*/ 389823 w 8999621"/>
              <a:gd name="connsiteY34" fmla="*/ 3897429 h 4966635"/>
              <a:gd name="connsiteX35" fmla="*/ 182880 w 8999621"/>
              <a:gd name="connsiteY35" fmla="*/ 3696101 h 4966635"/>
              <a:gd name="connsiteX36" fmla="*/ 0 w 8999621"/>
              <a:gd name="connsiteY36" fmla="*/ 3667225 h 4966635"/>
              <a:gd name="connsiteX37" fmla="*/ 9625 w 8999621"/>
              <a:gd name="connsiteY37" fmla="*/ 3801978 h 4966635"/>
              <a:gd name="connsiteX38" fmla="*/ 1126156 w 8999621"/>
              <a:gd name="connsiteY38" fmla="*/ 4822256 h 4966635"/>
              <a:gd name="connsiteX39" fmla="*/ 1867301 w 8999621"/>
              <a:gd name="connsiteY39" fmla="*/ 4908884 h 4966635"/>
              <a:gd name="connsiteX40" fmla="*/ 2685448 w 8999621"/>
              <a:gd name="connsiteY40" fmla="*/ 4966635 h 4966635"/>
              <a:gd name="connsiteX41" fmla="*/ 3128210 w 8999621"/>
              <a:gd name="connsiteY41" fmla="*/ 4851132 h 4966635"/>
              <a:gd name="connsiteX42" fmla="*/ 3840480 w 8999621"/>
              <a:gd name="connsiteY42" fmla="*/ 4629751 h 4966635"/>
              <a:gd name="connsiteX43" fmla="*/ 4745255 w 8999621"/>
              <a:gd name="connsiteY43" fmla="*/ 4331368 h 4966635"/>
              <a:gd name="connsiteX44" fmla="*/ 5390147 w 8999621"/>
              <a:gd name="connsiteY44" fmla="*/ 4100362 h 4966635"/>
              <a:gd name="connsiteX45" fmla="*/ 5765532 w 8999621"/>
              <a:gd name="connsiteY45" fmla="*/ 3561347 h 4966635"/>
              <a:gd name="connsiteX46" fmla="*/ 6025415 w 8999621"/>
              <a:gd name="connsiteY46" fmla="*/ 3243713 h 4966635"/>
              <a:gd name="connsiteX47" fmla="*/ 6400800 w 8999621"/>
              <a:gd name="connsiteY47" fmla="*/ 3080084 h 4966635"/>
              <a:gd name="connsiteX48" fmla="*/ 6910939 w 8999621"/>
              <a:gd name="connsiteY48" fmla="*/ 3099334 h 4966635"/>
              <a:gd name="connsiteX49" fmla="*/ 7507705 w 8999621"/>
              <a:gd name="connsiteY49" fmla="*/ 3205212 h 4966635"/>
              <a:gd name="connsiteX50" fmla="*/ 7854215 w 8999621"/>
              <a:gd name="connsiteY50" fmla="*/ 3465094 h 4966635"/>
              <a:gd name="connsiteX51" fmla="*/ 8219975 w 8999621"/>
              <a:gd name="connsiteY51" fmla="*/ 3753852 h 4966635"/>
              <a:gd name="connsiteX52" fmla="*/ 8585735 w 8999621"/>
              <a:gd name="connsiteY52" fmla="*/ 4061861 h 4966635"/>
              <a:gd name="connsiteX53" fmla="*/ 8787865 w 8999621"/>
              <a:gd name="connsiteY53" fmla="*/ 4177364 h 4966635"/>
              <a:gd name="connsiteX54" fmla="*/ 8989996 w 8999621"/>
              <a:gd name="connsiteY54"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456623 w 8999621"/>
              <a:gd name="connsiteY32" fmla="*/ 4583229 h 4966635"/>
              <a:gd name="connsiteX33" fmla="*/ 389823 w 8999621"/>
              <a:gd name="connsiteY33" fmla="*/ 3897429 h 4966635"/>
              <a:gd name="connsiteX34" fmla="*/ 182880 w 8999621"/>
              <a:gd name="connsiteY34" fmla="*/ 3696101 h 4966635"/>
              <a:gd name="connsiteX35" fmla="*/ 0 w 8999621"/>
              <a:gd name="connsiteY35" fmla="*/ 3667225 h 4966635"/>
              <a:gd name="connsiteX36" fmla="*/ 9625 w 8999621"/>
              <a:gd name="connsiteY36" fmla="*/ 3801978 h 4966635"/>
              <a:gd name="connsiteX37" fmla="*/ 1126156 w 8999621"/>
              <a:gd name="connsiteY37" fmla="*/ 4822256 h 4966635"/>
              <a:gd name="connsiteX38" fmla="*/ 1867301 w 8999621"/>
              <a:gd name="connsiteY38" fmla="*/ 4908884 h 4966635"/>
              <a:gd name="connsiteX39" fmla="*/ 2685448 w 8999621"/>
              <a:gd name="connsiteY39" fmla="*/ 4966635 h 4966635"/>
              <a:gd name="connsiteX40" fmla="*/ 3128210 w 8999621"/>
              <a:gd name="connsiteY40" fmla="*/ 4851132 h 4966635"/>
              <a:gd name="connsiteX41" fmla="*/ 3840480 w 8999621"/>
              <a:gd name="connsiteY41" fmla="*/ 4629751 h 4966635"/>
              <a:gd name="connsiteX42" fmla="*/ 4745255 w 8999621"/>
              <a:gd name="connsiteY42" fmla="*/ 4331368 h 4966635"/>
              <a:gd name="connsiteX43" fmla="*/ 5390147 w 8999621"/>
              <a:gd name="connsiteY43" fmla="*/ 4100362 h 4966635"/>
              <a:gd name="connsiteX44" fmla="*/ 5765532 w 8999621"/>
              <a:gd name="connsiteY44" fmla="*/ 3561347 h 4966635"/>
              <a:gd name="connsiteX45" fmla="*/ 6025415 w 8999621"/>
              <a:gd name="connsiteY45" fmla="*/ 3243713 h 4966635"/>
              <a:gd name="connsiteX46" fmla="*/ 6400800 w 8999621"/>
              <a:gd name="connsiteY46" fmla="*/ 3080084 h 4966635"/>
              <a:gd name="connsiteX47" fmla="*/ 6910939 w 8999621"/>
              <a:gd name="connsiteY47" fmla="*/ 3099334 h 4966635"/>
              <a:gd name="connsiteX48" fmla="*/ 7507705 w 8999621"/>
              <a:gd name="connsiteY48" fmla="*/ 3205212 h 4966635"/>
              <a:gd name="connsiteX49" fmla="*/ 7854215 w 8999621"/>
              <a:gd name="connsiteY49" fmla="*/ 3465094 h 4966635"/>
              <a:gd name="connsiteX50" fmla="*/ 8219975 w 8999621"/>
              <a:gd name="connsiteY50" fmla="*/ 3753852 h 4966635"/>
              <a:gd name="connsiteX51" fmla="*/ 8585735 w 8999621"/>
              <a:gd name="connsiteY51" fmla="*/ 4061861 h 4966635"/>
              <a:gd name="connsiteX52" fmla="*/ 8787865 w 8999621"/>
              <a:gd name="connsiteY52" fmla="*/ 4177364 h 4966635"/>
              <a:gd name="connsiteX53" fmla="*/ 8989996 w 8999621"/>
              <a:gd name="connsiteY53" fmla="*/ 3917482 h 4966635"/>
              <a:gd name="connsiteX0" fmla="*/ 9057373 w 9066998"/>
              <a:gd name="connsiteY0" fmla="*/ 3917482 h 4966635"/>
              <a:gd name="connsiteX1" fmla="*/ 9066998 w 9066998"/>
              <a:gd name="connsiteY1" fmla="*/ 3734602 h 4966635"/>
              <a:gd name="connsiteX2" fmla="*/ 9009246 w 9066998"/>
              <a:gd name="connsiteY2" fmla="*/ 3599848 h 4966635"/>
              <a:gd name="connsiteX3" fmla="*/ 8710863 w 9066998"/>
              <a:gd name="connsiteY3" fmla="*/ 3503595 h 4966635"/>
              <a:gd name="connsiteX4" fmla="*/ 8518358 w 9066998"/>
              <a:gd name="connsiteY4" fmla="*/ 3330341 h 4966635"/>
              <a:gd name="connsiteX5" fmla="*/ 8277726 w 9066998"/>
              <a:gd name="connsiteY5" fmla="*/ 3080084 h 4966635"/>
              <a:gd name="connsiteX6" fmla="*/ 7931217 w 9066998"/>
              <a:gd name="connsiteY6" fmla="*/ 2868328 h 4966635"/>
              <a:gd name="connsiteX7" fmla="*/ 7767587 w 9066998"/>
              <a:gd name="connsiteY7" fmla="*/ 3166711 h 4966635"/>
              <a:gd name="connsiteX8" fmla="*/ 7603958 w 9066998"/>
              <a:gd name="connsiteY8" fmla="*/ 3022332 h 4966635"/>
              <a:gd name="connsiteX9" fmla="*/ 7315200 w 9066998"/>
              <a:gd name="connsiteY9" fmla="*/ 2897204 h 4966635"/>
              <a:gd name="connsiteX10" fmla="*/ 7151571 w 9066998"/>
              <a:gd name="connsiteY10" fmla="*/ 2906829 h 4966635"/>
              <a:gd name="connsiteX11" fmla="*/ 6670307 w 9066998"/>
              <a:gd name="connsiteY11" fmla="*/ 413886 h 4966635"/>
              <a:gd name="connsiteX12" fmla="*/ 6266046 w 9066998"/>
              <a:gd name="connsiteY12" fmla="*/ 327258 h 4966635"/>
              <a:gd name="connsiteX13" fmla="*/ 5447899 w 9066998"/>
              <a:gd name="connsiteY13" fmla="*/ 279132 h 4966635"/>
              <a:gd name="connsiteX14" fmla="*/ 5284269 w 9066998"/>
              <a:gd name="connsiteY14" fmla="*/ 0 h 4966635"/>
              <a:gd name="connsiteX15" fmla="*/ 5091764 w 9066998"/>
              <a:gd name="connsiteY15" fmla="*/ 192505 h 4966635"/>
              <a:gd name="connsiteX16" fmla="*/ 4562375 w 9066998"/>
              <a:gd name="connsiteY16" fmla="*/ 365760 h 4966635"/>
              <a:gd name="connsiteX17" fmla="*/ 4437246 w 9066998"/>
              <a:gd name="connsiteY17" fmla="*/ 664143 h 4966635"/>
              <a:gd name="connsiteX18" fmla="*/ 4206240 w 9066998"/>
              <a:gd name="connsiteY18" fmla="*/ 625642 h 4966635"/>
              <a:gd name="connsiteX19" fmla="*/ 4186989 w 9066998"/>
              <a:gd name="connsiteY19" fmla="*/ 760395 h 4966635"/>
              <a:gd name="connsiteX20" fmla="*/ 4350619 w 9066998"/>
              <a:gd name="connsiteY20" fmla="*/ 952901 h 4966635"/>
              <a:gd name="connsiteX21" fmla="*/ 3840480 w 9066998"/>
              <a:gd name="connsiteY21" fmla="*/ 1453414 h 4966635"/>
              <a:gd name="connsiteX22" fmla="*/ 3840480 w 9066998"/>
              <a:gd name="connsiteY22" fmla="*/ 2762450 h 4966635"/>
              <a:gd name="connsiteX23" fmla="*/ 4292867 w 9066998"/>
              <a:gd name="connsiteY23" fmla="*/ 3484345 h 4966635"/>
              <a:gd name="connsiteX24" fmla="*/ 4851133 w 9066998"/>
              <a:gd name="connsiteY24" fmla="*/ 3744227 h 4966635"/>
              <a:gd name="connsiteX25" fmla="*/ 4419600 w 9066998"/>
              <a:gd name="connsiteY25" fmla="*/ 4049829 h 4966635"/>
              <a:gd name="connsiteX26" fmla="*/ 4038600 w 9066998"/>
              <a:gd name="connsiteY26" fmla="*/ 4278429 h 4966635"/>
              <a:gd name="connsiteX27" fmla="*/ 3657600 w 9066998"/>
              <a:gd name="connsiteY27" fmla="*/ 4430829 h 4966635"/>
              <a:gd name="connsiteX28" fmla="*/ 3224463 w 9066998"/>
              <a:gd name="connsiteY28" fmla="*/ 4600875 h 4966635"/>
              <a:gd name="connsiteX29" fmla="*/ 2819400 w 9066998"/>
              <a:gd name="connsiteY29" fmla="*/ 4735629 h 4966635"/>
              <a:gd name="connsiteX30" fmla="*/ 2362200 w 9066998"/>
              <a:gd name="connsiteY30" fmla="*/ 4735629 h 4966635"/>
              <a:gd name="connsiteX31" fmla="*/ 1981200 w 9066998"/>
              <a:gd name="connsiteY31" fmla="*/ 4659429 h 4966635"/>
              <a:gd name="connsiteX32" fmla="*/ 1524000 w 9066998"/>
              <a:gd name="connsiteY32" fmla="*/ 4583229 h 4966635"/>
              <a:gd name="connsiteX33" fmla="*/ 457200 w 9066998"/>
              <a:gd name="connsiteY33" fmla="*/ 3897429 h 4966635"/>
              <a:gd name="connsiteX34" fmla="*/ 250257 w 9066998"/>
              <a:gd name="connsiteY34" fmla="*/ 3696101 h 4966635"/>
              <a:gd name="connsiteX35" fmla="*/ 67377 w 9066998"/>
              <a:gd name="connsiteY35" fmla="*/ 3667225 h 4966635"/>
              <a:gd name="connsiteX36" fmla="*/ 0 w 9066998"/>
              <a:gd name="connsiteY36" fmla="*/ 3897429 h 4966635"/>
              <a:gd name="connsiteX37" fmla="*/ 1193533 w 9066998"/>
              <a:gd name="connsiteY37" fmla="*/ 4822256 h 4966635"/>
              <a:gd name="connsiteX38" fmla="*/ 1934678 w 9066998"/>
              <a:gd name="connsiteY38" fmla="*/ 4908884 h 4966635"/>
              <a:gd name="connsiteX39" fmla="*/ 2752825 w 9066998"/>
              <a:gd name="connsiteY39" fmla="*/ 4966635 h 4966635"/>
              <a:gd name="connsiteX40" fmla="*/ 3195587 w 9066998"/>
              <a:gd name="connsiteY40" fmla="*/ 4851132 h 4966635"/>
              <a:gd name="connsiteX41" fmla="*/ 3907857 w 9066998"/>
              <a:gd name="connsiteY41" fmla="*/ 4629751 h 4966635"/>
              <a:gd name="connsiteX42" fmla="*/ 4812632 w 9066998"/>
              <a:gd name="connsiteY42" fmla="*/ 4331368 h 4966635"/>
              <a:gd name="connsiteX43" fmla="*/ 5457524 w 9066998"/>
              <a:gd name="connsiteY43" fmla="*/ 4100362 h 4966635"/>
              <a:gd name="connsiteX44" fmla="*/ 5832909 w 9066998"/>
              <a:gd name="connsiteY44" fmla="*/ 3561347 h 4966635"/>
              <a:gd name="connsiteX45" fmla="*/ 6092792 w 9066998"/>
              <a:gd name="connsiteY45" fmla="*/ 3243713 h 4966635"/>
              <a:gd name="connsiteX46" fmla="*/ 6468177 w 9066998"/>
              <a:gd name="connsiteY46" fmla="*/ 3080084 h 4966635"/>
              <a:gd name="connsiteX47" fmla="*/ 6978316 w 9066998"/>
              <a:gd name="connsiteY47" fmla="*/ 3099334 h 4966635"/>
              <a:gd name="connsiteX48" fmla="*/ 7575082 w 9066998"/>
              <a:gd name="connsiteY48" fmla="*/ 3205212 h 4966635"/>
              <a:gd name="connsiteX49" fmla="*/ 7921592 w 9066998"/>
              <a:gd name="connsiteY49" fmla="*/ 3465094 h 4966635"/>
              <a:gd name="connsiteX50" fmla="*/ 8287352 w 9066998"/>
              <a:gd name="connsiteY50" fmla="*/ 3753852 h 4966635"/>
              <a:gd name="connsiteX51" fmla="*/ 8653112 w 9066998"/>
              <a:gd name="connsiteY51" fmla="*/ 4061861 h 4966635"/>
              <a:gd name="connsiteX52" fmla="*/ 8855242 w 9066998"/>
              <a:gd name="connsiteY52" fmla="*/ 4177364 h 4966635"/>
              <a:gd name="connsiteX53" fmla="*/ 9057373 w 9066998"/>
              <a:gd name="connsiteY53" fmla="*/ 3917482 h 4966635"/>
              <a:gd name="connsiteX0" fmla="*/ 9057373 w 9066998"/>
              <a:gd name="connsiteY0" fmla="*/ 3917482 h 4966635"/>
              <a:gd name="connsiteX1" fmla="*/ 9066998 w 9066998"/>
              <a:gd name="connsiteY1" fmla="*/ 3734602 h 4966635"/>
              <a:gd name="connsiteX2" fmla="*/ 9009246 w 9066998"/>
              <a:gd name="connsiteY2" fmla="*/ 3599848 h 4966635"/>
              <a:gd name="connsiteX3" fmla="*/ 8710863 w 9066998"/>
              <a:gd name="connsiteY3" fmla="*/ 3503595 h 4966635"/>
              <a:gd name="connsiteX4" fmla="*/ 8518358 w 9066998"/>
              <a:gd name="connsiteY4" fmla="*/ 3330341 h 4966635"/>
              <a:gd name="connsiteX5" fmla="*/ 8277726 w 9066998"/>
              <a:gd name="connsiteY5" fmla="*/ 3080084 h 4966635"/>
              <a:gd name="connsiteX6" fmla="*/ 7931217 w 9066998"/>
              <a:gd name="connsiteY6" fmla="*/ 2868328 h 4966635"/>
              <a:gd name="connsiteX7" fmla="*/ 7767587 w 9066998"/>
              <a:gd name="connsiteY7" fmla="*/ 3166711 h 4966635"/>
              <a:gd name="connsiteX8" fmla="*/ 7603958 w 9066998"/>
              <a:gd name="connsiteY8" fmla="*/ 3022332 h 4966635"/>
              <a:gd name="connsiteX9" fmla="*/ 7315200 w 9066998"/>
              <a:gd name="connsiteY9" fmla="*/ 2897204 h 4966635"/>
              <a:gd name="connsiteX10" fmla="*/ 7151571 w 9066998"/>
              <a:gd name="connsiteY10" fmla="*/ 2906829 h 4966635"/>
              <a:gd name="connsiteX11" fmla="*/ 6670307 w 9066998"/>
              <a:gd name="connsiteY11" fmla="*/ 413886 h 4966635"/>
              <a:gd name="connsiteX12" fmla="*/ 6266046 w 9066998"/>
              <a:gd name="connsiteY12" fmla="*/ 327258 h 4966635"/>
              <a:gd name="connsiteX13" fmla="*/ 5447899 w 9066998"/>
              <a:gd name="connsiteY13" fmla="*/ 279132 h 4966635"/>
              <a:gd name="connsiteX14" fmla="*/ 5284269 w 9066998"/>
              <a:gd name="connsiteY14" fmla="*/ 0 h 4966635"/>
              <a:gd name="connsiteX15" fmla="*/ 5091764 w 9066998"/>
              <a:gd name="connsiteY15" fmla="*/ 192505 h 4966635"/>
              <a:gd name="connsiteX16" fmla="*/ 4562375 w 9066998"/>
              <a:gd name="connsiteY16" fmla="*/ 365760 h 4966635"/>
              <a:gd name="connsiteX17" fmla="*/ 4437246 w 9066998"/>
              <a:gd name="connsiteY17" fmla="*/ 664143 h 4966635"/>
              <a:gd name="connsiteX18" fmla="*/ 4206240 w 9066998"/>
              <a:gd name="connsiteY18" fmla="*/ 625642 h 4966635"/>
              <a:gd name="connsiteX19" fmla="*/ 4186989 w 9066998"/>
              <a:gd name="connsiteY19" fmla="*/ 760395 h 4966635"/>
              <a:gd name="connsiteX20" fmla="*/ 4350619 w 9066998"/>
              <a:gd name="connsiteY20" fmla="*/ 952901 h 4966635"/>
              <a:gd name="connsiteX21" fmla="*/ 3840480 w 9066998"/>
              <a:gd name="connsiteY21" fmla="*/ 1453414 h 4966635"/>
              <a:gd name="connsiteX22" fmla="*/ 3840480 w 9066998"/>
              <a:gd name="connsiteY22" fmla="*/ 2762450 h 4966635"/>
              <a:gd name="connsiteX23" fmla="*/ 4292867 w 9066998"/>
              <a:gd name="connsiteY23" fmla="*/ 3484345 h 4966635"/>
              <a:gd name="connsiteX24" fmla="*/ 4851133 w 9066998"/>
              <a:gd name="connsiteY24" fmla="*/ 3744227 h 4966635"/>
              <a:gd name="connsiteX25" fmla="*/ 4419600 w 9066998"/>
              <a:gd name="connsiteY25" fmla="*/ 4049829 h 4966635"/>
              <a:gd name="connsiteX26" fmla="*/ 4038600 w 9066998"/>
              <a:gd name="connsiteY26" fmla="*/ 4278429 h 4966635"/>
              <a:gd name="connsiteX27" fmla="*/ 3657600 w 9066998"/>
              <a:gd name="connsiteY27" fmla="*/ 4430829 h 4966635"/>
              <a:gd name="connsiteX28" fmla="*/ 3224463 w 9066998"/>
              <a:gd name="connsiteY28" fmla="*/ 4600875 h 4966635"/>
              <a:gd name="connsiteX29" fmla="*/ 2819400 w 9066998"/>
              <a:gd name="connsiteY29" fmla="*/ 4735629 h 4966635"/>
              <a:gd name="connsiteX30" fmla="*/ 2362200 w 9066998"/>
              <a:gd name="connsiteY30" fmla="*/ 4735629 h 4966635"/>
              <a:gd name="connsiteX31" fmla="*/ 1981200 w 9066998"/>
              <a:gd name="connsiteY31" fmla="*/ 4659429 h 4966635"/>
              <a:gd name="connsiteX32" fmla="*/ 1524000 w 9066998"/>
              <a:gd name="connsiteY32" fmla="*/ 4583229 h 4966635"/>
              <a:gd name="connsiteX33" fmla="*/ 457200 w 9066998"/>
              <a:gd name="connsiteY33" fmla="*/ 3821229 h 4966635"/>
              <a:gd name="connsiteX34" fmla="*/ 250257 w 9066998"/>
              <a:gd name="connsiteY34" fmla="*/ 3696101 h 4966635"/>
              <a:gd name="connsiteX35" fmla="*/ 67377 w 9066998"/>
              <a:gd name="connsiteY35" fmla="*/ 3667225 h 4966635"/>
              <a:gd name="connsiteX36" fmla="*/ 0 w 9066998"/>
              <a:gd name="connsiteY36" fmla="*/ 3897429 h 4966635"/>
              <a:gd name="connsiteX37" fmla="*/ 1193533 w 9066998"/>
              <a:gd name="connsiteY37" fmla="*/ 4822256 h 4966635"/>
              <a:gd name="connsiteX38" fmla="*/ 1934678 w 9066998"/>
              <a:gd name="connsiteY38" fmla="*/ 4908884 h 4966635"/>
              <a:gd name="connsiteX39" fmla="*/ 2752825 w 9066998"/>
              <a:gd name="connsiteY39" fmla="*/ 4966635 h 4966635"/>
              <a:gd name="connsiteX40" fmla="*/ 3195587 w 9066998"/>
              <a:gd name="connsiteY40" fmla="*/ 4851132 h 4966635"/>
              <a:gd name="connsiteX41" fmla="*/ 3907857 w 9066998"/>
              <a:gd name="connsiteY41" fmla="*/ 4629751 h 4966635"/>
              <a:gd name="connsiteX42" fmla="*/ 4812632 w 9066998"/>
              <a:gd name="connsiteY42" fmla="*/ 4331368 h 4966635"/>
              <a:gd name="connsiteX43" fmla="*/ 5457524 w 9066998"/>
              <a:gd name="connsiteY43" fmla="*/ 4100362 h 4966635"/>
              <a:gd name="connsiteX44" fmla="*/ 5832909 w 9066998"/>
              <a:gd name="connsiteY44" fmla="*/ 3561347 h 4966635"/>
              <a:gd name="connsiteX45" fmla="*/ 6092792 w 9066998"/>
              <a:gd name="connsiteY45" fmla="*/ 3243713 h 4966635"/>
              <a:gd name="connsiteX46" fmla="*/ 6468177 w 9066998"/>
              <a:gd name="connsiteY46" fmla="*/ 3080084 h 4966635"/>
              <a:gd name="connsiteX47" fmla="*/ 6978316 w 9066998"/>
              <a:gd name="connsiteY47" fmla="*/ 3099334 h 4966635"/>
              <a:gd name="connsiteX48" fmla="*/ 7575082 w 9066998"/>
              <a:gd name="connsiteY48" fmla="*/ 3205212 h 4966635"/>
              <a:gd name="connsiteX49" fmla="*/ 7921592 w 9066998"/>
              <a:gd name="connsiteY49" fmla="*/ 3465094 h 4966635"/>
              <a:gd name="connsiteX50" fmla="*/ 8287352 w 9066998"/>
              <a:gd name="connsiteY50" fmla="*/ 3753852 h 4966635"/>
              <a:gd name="connsiteX51" fmla="*/ 8653112 w 9066998"/>
              <a:gd name="connsiteY51" fmla="*/ 4061861 h 4966635"/>
              <a:gd name="connsiteX52" fmla="*/ 8855242 w 9066998"/>
              <a:gd name="connsiteY52" fmla="*/ 4177364 h 4966635"/>
              <a:gd name="connsiteX53" fmla="*/ 9057373 w 9066998"/>
              <a:gd name="connsiteY53" fmla="*/ 3917482 h 4966635"/>
              <a:gd name="connsiteX0" fmla="*/ 9057373 w 9066998"/>
              <a:gd name="connsiteY0" fmla="*/ 3917482 h 4966635"/>
              <a:gd name="connsiteX1" fmla="*/ 9066998 w 9066998"/>
              <a:gd name="connsiteY1" fmla="*/ 3734602 h 4966635"/>
              <a:gd name="connsiteX2" fmla="*/ 9009246 w 9066998"/>
              <a:gd name="connsiteY2" fmla="*/ 3599848 h 4966635"/>
              <a:gd name="connsiteX3" fmla="*/ 8710863 w 9066998"/>
              <a:gd name="connsiteY3" fmla="*/ 3503595 h 4966635"/>
              <a:gd name="connsiteX4" fmla="*/ 8518358 w 9066998"/>
              <a:gd name="connsiteY4" fmla="*/ 3330341 h 4966635"/>
              <a:gd name="connsiteX5" fmla="*/ 8277726 w 9066998"/>
              <a:gd name="connsiteY5" fmla="*/ 3080084 h 4966635"/>
              <a:gd name="connsiteX6" fmla="*/ 7931217 w 9066998"/>
              <a:gd name="connsiteY6" fmla="*/ 2868328 h 4966635"/>
              <a:gd name="connsiteX7" fmla="*/ 7767587 w 9066998"/>
              <a:gd name="connsiteY7" fmla="*/ 3166711 h 4966635"/>
              <a:gd name="connsiteX8" fmla="*/ 7603958 w 9066998"/>
              <a:gd name="connsiteY8" fmla="*/ 3022332 h 4966635"/>
              <a:gd name="connsiteX9" fmla="*/ 7315200 w 9066998"/>
              <a:gd name="connsiteY9" fmla="*/ 2897204 h 4966635"/>
              <a:gd name="connsiteX10" fmla="*/ 7151571 w 9066998"/>
              <a:gd name="connsiteY10" fmla="*/ 2906829 h 4966635"/>
              <a:gd name="connsiteX11" fmla="*/ 6670307 w 9066998"/>
              <a:gd name="connsiteY11" fmla="*/ 413886 h 4966635"/>
              <a:gd name="connsiteX12" fmla="*/ 6266046 w 9066998"/>
              <a:gd name="connsiteY12" fmla="*/ 327258 h 4966635"/>
              <a:gd name="connsiteX13" fmla="*/ 5447899 w 9066998"/>
              <a:gd name="connsiteY13" fmla="*/ 279132 h 4966635"/>
              <a:gd name="connsiteX14" fmla="*/ 5284269 w 9066998"/>
              <a:gd name="connsiteY14" fmla="*/ 0 h 4966635"/>
              <a:gd name="connsiteX15" fmla="*/ 5091764 w 9066998"/>
              <a:gd name="connsiteY15" fmla="*/ 192505 h 4966635"/>
              <a:gd name="connsiteX16" fmla="*/ 4562375 w 9066998"/>
              <a:gd name="connsiteY16" fmla="*/ 365760 h 4966635"/>
              <a:gd name="connsiteX17" fmla="*/ 4437246 w 9066998"/>
              <a:gd name="connsiteY17" fmla="*/ 664143 h 4966635"/>
              <a:gd name="connsiteX18" fmla="*/ 4206240 w 9066998"/>
              <a:gd name="connsiteY18" fmla="*/ 625642 h 4966635"/>
              <a:gd name="connsiteX19" fmla="*/ 4186989 w 9066998"/>
              <a:gd name="connsiteY19" fmla="*/ 760395 h 4966635"/>
              <a:gd name="connsiteX20" fmla="*/ 4350619 w 9066998"/>
              <a:gd name="connsiteY20" fmla="*/ 952901 h 4966635"/>
              <a:gd name="connsiteX21" fmla="*/ 3840480 w 9066998"/>
              <a:gd name="connsiteY21" fmla="*/ 1453414 h 4966635"/>
              <a:gd name="connsiteX22" fmla="*/ 3840480 w 9066998"/>
              <a:gd name="connsiteY22" fmla="*/ 2762450 h 4966635"/>
              <a:gd name="connsiteX23" fmla="*/ 4292867 w 9066998"/>
              <a:gd name="connsiteY23" fmla="*/ 3484345 h 4966635"/>
              <a:gd name="connsiteX24" fmla="*/ 4851133 w 9066998"/>
              <a:gd name="connsiteY24" fmla="*/ 3744227 h 4966635"/>
              <a:gd name="connsiteX25" fmla="*/ 4419600 w 9066998"/>
              <a:gd name="connsiteY25" fmla="*/ 4049829 h 4966635"/>
              <a:gd name="connsiteX26" fmla="*/ 4038600 w 9066998"/>
              <a:gd name="connsiteY26" fmla="*/ 4278429 h 4966635"/>
              <a:gd name="connsiteX27" fmla="*/ 3657600 w 9066998"/>
              <a:gd name="connsiteY27" fmla="*/ 4430829 h 4966635"/>
              <a:gd name="connsiteX28" fmla="*/ 3224463 w 9066998"/>
              <a:gd name="connsiteY28" fmla="*/ 4600875 h 4966635"/>
              <a:gd name="connsiteX29" fmla="*/ 2819400 w 9066998"/>
              <a:gd name="connsiteY29" fmla="*/ 4735629 h 4966635"/>
              <a:gd name="connsiteX30" fmla="*/ 2362200 w 9066998"/>
              <a:gd name="connsiteY30" fmla="*/ 4735629 h 4966635"/>
              <a:gd name="connsiteX31" fmla="*/ 1981200 w 9066998"/>
              <a:gd name="connsiteY31" fmla="*/ 4659429 h 4966635"/>
              <a:gd name="connsiteX32" fmla="*/ 1524000 w 9066998"/>
              <a:gd name="connsiteY32" fmla="*/ 4583229 h 4966635"/>
              <a:gd name="connsiteX33" fmla="*/ 457200 w 9066998"/>
              <a:gd name="connsiteY33" fmla="*/ 3821229 h 4966635"/>
              <a:gd name="connsiteX34" fmla="*/ 304800 w 9066998"/>
              <a:gd name="connsiteY34" fmla="*/ 3668829 h 4966635"/>
              <a:gd name="connsiteX35" fmla="*/ 67377 w 9066998"/>
              <a:gd name="connsiteY35" fmla="*/ 3667225 h 4966635"/>
              <a:gd name="connsiteX36" fmla="*/ 0 w 9066998"/>
              <a:gd name="connsiteY36" fmla="*/ 3897429 h 4966635"/>
              <a:gd name="connsiteX37" fmla="*/ 1193533 w 9066998"/>
              <a:gd name="connsiteY37" fmla="*/ 4822256 h 4966635"/>
              <a:gd name="connsiteX38" fmla="*/ 1934678 w 9066998"/>
              <a:gd name="connsiteY38" fmla="*/ 4908884 h 4966635"/>
              <a:gd name="connsiteX39" fmla="*/ 2752825 w 9066998"/>
              <a:gd name="connsiteY39" fmla="*/ 4966635 h 4966635"/>
              <a:gd name="connsiteX40" fmla="*/ 3195587 w 9066998"/>
              <a:gd name="connsiteY40" fmla="*/ 4851132 h 4966635"/>
              <a:gd name="connsiteX41" fmla="*/ 3907857 w 9066998"/>
              <a:gd name="connsiteY41" fmla="*/ 4629751 h 4966635"/>
              <a:gd name="connsiteX42" fmla="*/ 4812632 w 9066998"/>
              <a:gd name="connsiteY42" fmla="*/ 4331368 h 4966635"/>
              <a:gd name="connsiteX43" fmla="*/ 5457524 w 9066998"/>
              <a:gd name="connsiteY43" fmla="*/ 4100362 h 4966635"/>
              <a:gd name="connsiteX44" fmla="*/ 5832909 w 9066998"/>
              <a:gd name="connsiteY44" fmla="*/ 3561347 h 4966635"/>
              <a:gd name="connsiteX45" fmla="*/ 6092792 w 9066998"/>
              <a:gd name="connsiteY45" fmla="*/ 3243713 h 4966635"/>
              <a:gd name="connsiteX46" fmla="*/ 6468177 w 9066998"/>
              <a:gd name="connsiteY46" fmla="*/ 3080084 h 4966635"/>
              <a:gd name="connsiteX47" fmla="*/ 6978316 w 9066998"/>
              <a:gd name="connsiteY47" fmla="*/ 3099334 h 4966635"/>
              <a:gd name="connsiteX48" fmla="*/ 7575082 w 9066998"/>
              <a:gd name="connsiteY48" fmla="*/ 3205212 h 4966635"/>
              <a:gd name="connsiteX49" fmla="*/ 7921592 w 9066998"/>
              <a:gd name="connsiteY49" fmla="*/ 3465094 h 4966635"/>
              <a:gd name="connsiteX50" fmla="*/ 8287352 w 9066998"/>
              <a:gd name="connsiteY50" fmla="*/ 3753852 h 4966635"/>
              <a:gd name="connsiteX51" fmla="*/ 8653112 w 9066998"/>
              <a:gd name="connsiteY51" fmla="*/ 4061861 h 4966635"/>
              <a:gd name="connsiteX52" fmla="*/ 8855242 w 9066998"/>
              <a:gd name="connsiteY52" fmla="*/ 4177364 h 4966635"/>
              <a:gd name="connsiteX53" fmla="*/ 9057373 w 9066998"/>
              <a:gd name="connsiteY53"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456623 w 8999621"/>
              <a:gd name="connsiteY32" fmla="*/ 4583229 h 4966635"/>
              <a:gd name="connsiteX33" fmla="*/ 389823 w 8999621"/>
              <a:gd name="connsiteY33" fmla="*/ 3821229 h 4966635"/>
              <a:gd name="connsiteX34" fmla="*/ 237423 w 8999621"/>
              <a:gd name="connsiteY34" fmla="*/ 3668829 h 4966635"/>
              <a:gd name="connsiteX35" fmla="*/ 0 w 8999621"/>
              <a:gd name="connsiteY35" fmla="*/ 3667225 h 4966635"/>
              <a:gd name="connsiteX36" fmla="*/ 85023 w 8999621"/>
              <a:gd name="connsiteY36" fmla="*/ 3897429 h 4966635"/>
              <a:gd name="connsiteX37" fmla="*/ 1126156 w 8999621"/>
              <a:gd name="connsiteY37" fmla="*/ 4822256 h 4966635"/>
              <a:gd name="connsiteX38" fmla="*/ 1867301 w 8999621"/>
              <a:gd name="connsiteY38" fmla="*/ 4908884 h 4966635"/>
              <a:gd name="connsiteX39" fmla="*/ 2685448 w 8999621"/>
              <a:gd name="connsiteY39" fmla="*/ 4966635 h 4966635"/>
              <a:gd name="connsiteX40" fmla="*/ 3128210 w 8999621"/>
              <a:gd name="connsiteY40" fmla="*/ 4851132 h 4966635"/>
              <a:gd name="connsiteX41" fmla="*/ 3840480 w 8999621"/>
              <a:gd name="connsiteY41" fmla="*/ 4629751 h 4966635"/>
              <a:gd name="connsiteX42" fmla="*/ 4745255 w 8999621"/>
              <a:gd name="connsiteY42" fmla="*/ 4331368 h 4966635"/>
              <a:gd name="connsiteX43" fmla="*/ 5390147 w 8999621"/>
              <a:gd name="connsiteY43" fmla="*/ 4100362 h 4966635"/>
              <a:gd name="connsiteX44" fmla="*/ 5765532 w 8999621"/>
              <a:gd name="connsiteY44" fmla="*/ 3561347 h 4966635"/>
              <a:gd name="connsiteX45" fmla="*/ 6025415 w 8999621"/>
              <a:gd name="connsiteY45" fmla="*/ 3243713 h 4966635"/>
              <a:gd name="connsiteX46" fmla="*/ 6400800 w 8999621"/>
              <a:gd name="connsiteY46" fmla="*/ 3080084 h 4966635"/>
              <a:gd name="connsiteX47" fmla="*/ 6910939 w 8999621"/>
              <a:gd name="connsiteY47" fmla="*/ 3099334 h 4966635"/>
              <a:gd name="connsiteX48" fmla="*/ 7507705 w 8999621"/>
              <a:gd name="connsiteY48" fmla="*/ 3205212 h 4966635"/>
              <a:gd name="connsiteX49" fmla="*/ 7854215 w 8999621"/>
              <a:gd name="connsiteY49" fmla="*/ 3465094 h 4966635"/>
              <a:gd name="connsiteX50" fmla="*/ 8219975 w 8999621"/>
              <a:gd name="connsiteY50" fmla="*/ 3753852 h 4966635"/>
              <a:gd name="connsiteX51" fmla="*/ 8585735 w 8999621"/>
              <a:gd name="connsiteY51" fmla="*/ 4061861 h 4966635"/>
              <a:gd name="connsiteX52" fmla="*/ 8787865 w 8999621"/>
              <a:gd name="connsiteY52" fmla="*/ 4177364 h 4966635"/>
              <a:gd name="connsiteX53" fmla="*/ 8989996 w 8999621"/>
              <a:gd name="connsiteY53" fmla="*/ 3917482 h 496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999621" h="4966635">
                <a:moveTo>
                  <a:pt x="8989996" y="3917482"/>
                </a:moveTo>
                <a:lnTo>
                  <a:pt x="8999621" y="3734602"/>
                </a:lnTo>
                <a:lnTo>
                  <a:pt x="8941869" y="3599848"/>
                </a:lnTo>
                <a:lnTo>
                  <a:pt x="8643486" y="3503595"/>
                </a:lnTo>
                <a:lnTo>
                  <a:pt x="8450981" y="3330341"/>
                </a:lnTo>
                <a:lnTo>
                  <a:pt x="8210349" y="3080084"/>
                </a:lnTo>
                <a:lnTo>
                  <a:pt x="7863840" y="2868328"/>
                </a:lnTo>
                <a:lnTo>
                  <a:pt x="7700210" y="3166711"/>
                </a:lnTo>
                <a:lnTo>
                  <a:pt x="7536581" y="3022332"/>
                </a:lnTo>
                <a:lnTo>
                  <a:pt x="7247823" y="2897204"/>
                </a:lnTo>
                <a:lnTo>
                  <a:pt x="7084194" y="2906829"/>
                </a:lnTo>
                <a:lnTo>
                  <a:pt x="6602930" y="413886"/>
                </a:lnTo>
                <a:lnTo>
                  <a:pt x="6198669" y="327258"/>
                </a:lnTo>
                <a:lnTo>
                  <a:pt x="5380522" y="279132"/>
                </a:lnTo>
                <a:lnTo>
                  <a:pt x="5216892" y="0"/>
                </a:lnTo>
                <a:lnTo>
                  <a:pt x="5024387" y="192505"/>
                </a:lnTo>
                <a:lnTo>
                  <a:pt x="4494998" y="365760"/>
                </a:lnTo>
                <a:lnTo>
                  <a:pt x="4369869" y="664143"/>
                </a:lnTo>
                <a:lnTo>
                  <a:pt x="4138863" y="625642"/>
                </a:lnTo>
                <a:lnTo>
                  <a:pt x="4119612" y="760395"/>
                </a:lnTo>
                <a:lnTo>
                  <a:pt x="4283242" y="952901"/>
                </a:lnTo>
                <a:lnTo>
                  <a:pt x="3773103" y="1453414"/>
                </a:lnTo>
                <a:lnTo>
                  <a:pt x="3773103" y="2762450"/>
                </a:lnTo>
                <a:lnTo>
                  <a:pt x="4225490" y="3484345"/>
                </a:lnTo>
                <a:lnTo>
                  <a:pt x="4783756" y="3744227"/>
                </a:lnTo>
                <a:lnTo>
                  <a:pt x="4352223" y="4049829"/>
                </a:lnTo>
                <a:lnTo>
                  <a:pt x="3971223" y="4278429"/>
                </a:lnTo>
                <a:lnTo>
                  <a:pt x="3590223" y="4430829"/>
                </a:lnTo>
                <a:lnTo>
                  <a:pt x="3157086" y="4600875"/>
                </a:lnTo>
                <a:lnTo>
                  <a:pt x="2752023" y="4735629"/>
                </a:lnTo>
                <a:lnTo>
                  <a:pt x="2294823" y="4735629"/>
                </a:lnTo>
                <a:lnTo>
                  <a:pt x="1913823" y="4659429"/>
                </a:lnTo>
                <a:lnTo>
                  <a:pt x="1456623" y="4583229"/>
                </a:lnTo>
                <a:lnTo>
                  <a:pt x="389823" y="3821229"/>
                </a:lnTo>
                <a:lnTo>
                  <a:pt x="237423" y="3668829"/>
                </a:lnTo>
                <a:lnTo>
                  <a:pt x="0" y="3667225"/>
                </a:lnTo>
                <a:lnTo>
                  <a:pt x="85023" y="3897429"/>
                </a:lnTo>
                <a:lnTo>
                  <a:pt x="1126156" y="4822256"/>
                </a:lnTo>
                <a:lnTo>
                  <a:pt x="1867301" y="4908884"/>
                </a:lnTo>
                <a:lnTo>
                  <a:pt x="2685448" y="4966635"/>
                </a:lnTo>
                <a:lnTo>
                  <a:pt x="3128210" y="4851132"/>
                </a:lnTo>
                <a:lnTo>
                  <a:pt x="3840480" y="4629751"/>
                </a:lnTo>
                <a:lnTo>
                  <a:pt x="4745255" y="4331368"/>
                </a:lnTo>
                <a:lnTo>
                  <a:pt x="5390147" y="4100362"/>
                </a:lnTo>
                <a:lnTo>
                  <a:pt x="5765532" y="3561347"/>
                </a:lnTo>
                <a:lnTo>
                  <a:pt x="6025415" y="3243713"/>
                </a:lnTo>
                <a:lnTo>
                  <a:pt x="6400800" y="3080084"/>
                </a:lnTo>
                <a:lnTo>
                  <a:pt x="6910939" y="3099334"/>
                </a:lnTo>
                <a:lnTo>
                  <a:pt x="7507705" y="3205212"/>
                </a:lnTo>
                <a:lnTo>
                  <a:pt x="7854215" y="3465094"/>
                </a:lnTo>
                <a:lnTo>
                  <a:pt x="8219975" y="3753852"/>
                </a:lnTo>
                <a:lnTo>
                  <a:pt x="8585735" y="4061861"/>
                </a:lnTo>
                <a:lnTo>
                  <a:pt x="8787865" y="4177364"/>
                </a:lnTo>
                <a:lnTo>
                  <a:pt x="8989996" y="3917482"/>
                </a:lnTo>
                <a:close/>
              </a:path>
            </a:pathLst>
          </a:custGeom>
          <a:noFill/>
          <a:ln>
            <a:solidFill>
              <a:srgbClr val="FF0000"/>
            </a:solidFill>
          </a:ln>
          <a:effectLst>
            <a:outerShdw blurRad="762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6067925" y="3219271"/>
            <a:ext cx="1552075" cy="461665"/>
            <a:chOff x="6067925" y="2438400"/>
            <a:chExt cx="1552075" cy="461665"/>
          </a:xfrm>
        </p:grpSpPr>
        <p:sp>
          <p:nvSpPr>
            <p:cNvPr id="5" name="TextBox 4"/>
            <p:cNvSpPr txBox="1"/>
            <p:nvPr/>
          </p:nvSpPr>
          <p:spPr>
            <a:xfrm>
              <a:off x="6248400" y="2438400"/>
              <a:ext cx="1371600" cy="461665"/>
            </a:xfrm>
            <a:prstGeom prst="rect">
              <a:avLst/>
            </a:prstGeom>
            <a:solidFill>
              <a:schemeClr val="bg1"/>
            </a:solidFill>
          </p:spPr>
          <p:txBody>
            <a:bodyPr wrap="square" rtlCol="0">
              <a:spAutoFit/>
            </a:bodyPr>
            <a:lstStyle/>
            <a:p>
              <a:r>
                <a:rPr lang="en-US" sz="2400" dirty="0" smtClean="0"/>
                <a:t>Fairbanks</a:t>
              </a:r>
              <a:endParaRPr lang="en-US" sz="2400" dirty="0"/>
            </a:p>
          </p:txBody>
        </p:sp>
        <p:sp>
          <p:nvSpPr>
            <p:cNvPr id="7" name="Oval 6"/>
            <p:cNvSpPr/>
            <p:nvPr/>
          </p:nvSpPr>
          <p:spPr>
            <a:xfrm>
              <a:off x="6067925" y="2533850"/>
              <a:ext cx="152400" cy="1524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4343400" y="4133671"/>
            <a:ext cx="1676400" cy="461665"/>
            <a:chOff x="4343400" y="3352800"/>
            <a:chExt cx="1676400" cy="461665"/>
          </a:xfrm>
        </p:grpSpPr>
        <p:sp>
          <p:nvSpPr>
            <p:cNvPr id="4" name="TextBox 3"/>
            <p:cNvSpPr txBox="1"/>
            <p:nvPr/>
          </p:nvSpPr>
          <p:spPr>
            <a:xfrm>
              <a:off x="4343400" y="3352800"/>
              <a:ext cx="1524000" cy="461665"/>
            </a:xfrm>
            <a:prstGeom prst="rect">
              <a:avLst/>
            </a:prstGeom>
            <a:solidFill>
              <a:schemeClr val="bg1"/>
            </a:solidFill>
          </p:spPr>
          <p:txBody>
            <a:bodyPr wrap="square" rtlCol="0">
              <a:spAutoFit/>
            </a:bodyPr>
            <a:lstStyle/>
            <a:p>
              <a:r>
                <a:rPr lang="en-US" sz="2400" dirty="0" smtClean="0"/>
                <a:t>Anchorage</a:t>
              </a:r>
              <a:endParaRPr lang="en-US" sz="2400" dirty="0"/>
            </a:p>
          </p:txBody>
        </p:sp>
        <p:sp>
          <p:nvSpPr>
            <p:cNvPr id="9" name="Oval 8"/>
            <p:cNvSpPr/>
            <p:nvPr/>
          </p:nvSpPr>
          <p:spPr>
            <a:xfrm>
              <a:off x="5867400" y="3505200"/>
              <a:ext cx="152400" cy="1524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p:cNvSpPr txBox="1"/>
          <p:nvPr/>
        </p:nvSpPr>
        <p:spPr>
          <a:xfrm>
            <a:off x="5410200" y="1399296"/>
            <a:ext cx="1295400" cy="369332"/>
          </a:xfrm>
          <a:prstGeom prst="rect">
            <a:avLst/>
          </a:prstGeom>
          <a:solidFill>
            <a:schemeClr val="bg1"/>
          </a:solidFill>
        </p:spPr>
        <p:txBody>
          <a:bodyPr wrap="square" rtlCol="0">
            <a:spAutoFit/>
          </a:bodyPr>
          <a:lstStyle/>
          <a:p>
            <a:r>
              <a:rPr lang="en-US" dirty="0" smtClean="0"/>
              <a:t>North Slope</a:t>
            </a:r>
            <a:endParaRPr lang="en-US" dirty="0"/>
          </a:p>
        </p:txBody>
      </p:sp>
      <p:grpSp>
        <p:nvGrpSpPr>
          <p:cNvPr id="13" name="Group 12"/>
          <p:cNvGrpSpPr/>
          <p:nvPr/>
        </p:nvGrpSpPr>
        <p:grpSpPr>
          <a:xfrm>
            <a:off x="7772400" y="4667071"/>
            <a:ext cx="1066800" cy="614065"/>
            <a:chOff x="7772400" y="3886200"/>
            <a:chExt cx="1066800" cy="614065"/>
          </a:xfrm>
        </p:grpSpPr>
        <p:sp>
          <p:nvSpPr>
            <p:cNvPr id="6" name="TextBox 5"/>
            <p:cNvSpPr txBox="1"/>
            <p:nvPr/>
          </p:nvSpPr>
          <p:spPr>
            <a:xfrm>
              <a:off x="7772400" y="4038600"/>
              <a:ext cx="1066800" cy="461665"/>
            </a:xfrm>
            <a:prstGeom prst="rect">
              <a:avLst/>
            </a:prstGeom>
            <a:solidFill>
              <a:schemeClr val="bg1"/>
            </a:solidFill>
          </p:spPr>
          <p:txBody>
            <a:bodyPr wrap="square" rtlCol="0">
              <a:spAutoFit/>
            </a:bodyPr>
            <a:lstStyle/>
            <a:p>
              <a:r>
                <a:rPr lang="en-US" sz="2400" dirty="0" smtClean="0"/>
                <a:t>Juneau</a:t>
              </a:r>
              <a:endParaRPr lang="en-US" sz="2400" dirty="0"/>
            </a:p>
          </p:txBody>
        </p:sp>
        <p:sp>
          <p:nvSpPr>
            <p:cNvPr id="11" name="Oval 10"/>
            <p:cNvSpPr/>
            <p:nvPr/>
          </p:nvSpPr>
          <p:spPr>
            <a:xfrm>
              <a:off x="8153400" y="3886200"/>
              <a:ext cx="152400" cy="1524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219200" y="5505271"/>
            <a:ext cx="2514600" cy="369332"/>
          </a:xfrm>
          <a:prstGeom prst="rect">
            <a:avLst/>
          </a:prstGeom>
          <a:solidFill>
            <a:schemeClr val="bg1"/>
          </a:solidFill>
        </p:spPr>
        <p:txBody>
          <a:bodyPr wrap="square" rtlCol="0">
            <a:spAutoFit/>
          </a:bodyPr>
          <a:lstStyle/>
          <a:p>
            <a:r>
              <a:rPr lang="en-US" dirty="0" smtClean="0"/>
              <a:t>Aleutian Chain of Islands</a:t>
            </a:r>
            <a:endParaRPr lang="en-US" dirty="0"/>
          </a:p>
        </p:txBody>
      </p:sp>
      <p:sp>
        <p:nvSpPr>
          <p:cNvPr id="15" name="TextBox 14"/>
          <p:cNvSpPr txBox="1"/>
          <p:nvPr/>
        </p:nvSpPr>
        <p:spPr>
          <a:xfrm>
            <a:off x="5638800" y="5505271"/>
            <a:ext cx="3276600" cy="1200329"/>
          </a:xfrm>
          <a:prstGeom prst="rect">
            <a:avLst/>
          </a:prstGeom>
          <a:noFill/>
        </p:spPr>
        <p:txBody>
          <a:bodyPr wrap="square" rtlCol="0">
            <a:spAutoFit/>
          </a:bodyPr>
          <a:lstStyle/>
          <a:p>
            <a:r>
              <a:rPr lang="en-US" sz="7200" dirty="0" smtClean="0"/>
              <a:t>ALASKA</a:t>
            </a:r>
            <a:endParaRPr lang="en-US" sz="7200" dirty="0"/>
          </a:p>
        </p:txBody>
      </p:sp>
      <p:grpSp>
        <p:nvGrpSpPr>
          <p:cNvPr id="18" name="Group 17"/>
          <p:cNvGrpSpPr/>
          <p:nvPr/>
        </p:nvGrpSpPr>
        <p:grpSpPr>
          <a:xfrm>
            <a:off x="7631306" y="847825"/>
            <a:ext cx="1493444" cy="1752600"/>
            <a:chOff x="7650556" y="0"/>
            <a:chExt cx="1493444" cy="1752600"/>
          </a:xfrm>
        </p:grpSpPr>
        <p:pic>
          <p:nvPicPr>
            <p:cNvPr id="16" name="Picture 8" descr="http://www.affairsguru.com/wp-content/uploads/2019/01/North-America.jpg"/>
            <p:cNvPicPr>
              <a:picLocks noChangeAspect="1" noChangeArrowheads="1"/>
            </p:cNvPicPr>
            <p:nvPr/>
          </p:nvPicPr>
          <p:blipFill>
            <a:blip r:embed="rId4" cstate="print"/>
            <a:srcRect t="-614" r="12042" b="23474"/>
            <a:stretch>
              <a:fillRect/>
            </a:stretch>
          </p:blipFill>
          <p:spPr bwMode="auto">
            <a:xfrm>
              <a:off x="7650556" y="0"/>
              <a:ext cx="1493444" cy="1752600"/>
            </a:xfrm>
            <a:prstGeom prst="rect">
              <a:avLst/>
            </a:prstGeom>
            <a:noFill/>
            <a:ln>
              <a:solidFill>
                <a:schemeClr val="tx1"/>
              </a:solidFill>
            </a:ln>
          </p:spPr>
        </p:pic>
        <p:sp>
          <p:nvSpPr>
            <p:cNvPr id="17" name="Down Arrow 16"/>
            <p:cNvSpPr/>
            <p:nvPr/>
          </p:nvSpPr>
          <p:spPr>
            <a:xfrm rot="7980000">
              <a:off x="8144575" y="378641"/>
              <a:ext cx="152400" cy="304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p:cNvSpPr txBox="1"/>
          <p:nvPr/>
        </p:nvSpPr>
        <p:spPr>
          <a:xfrm rot="20658617">
            <a:off x="7645805" y="3036581"/>
            <a:ext cx="1295400" cy="461665"/>
          </a:xfrm>
          <a:prstGeom prst="rect">
            <a:avLst/>
          </a:prstGeom>
          <a:solidFill>
            <a:schemeClr val="tx1"/>
          </a:solidFill>
        </p:spPr>
        <p:txBody>
          <a:bodyPr wrap="square" rtlCol="0">
            <a:spAutoFit/>
          </a:bodyPr>
          <a:lstStyle/>
          <a:p>
            <a:r>
              <a:rPr lang="en-US" sz="2400" b="1" dirty="0" smtClean="0">
                <a:solidFill>
                  <a:schemeClr val="bg1"/>
                </a:solidFill>
              </a:rPr>
              <a:t>CANADA</a:t>
            </a:r>
            <a:endParaRPr lang="en-US" sz="2400" b="1" dirty="0">
              <a:solidFill>
                <a:schemeClr val="bg1"/>
              </a:solidFill>
            </a:endParaRPr>
          </a:p>
        </p:txBody>
      </p:sp>
      <p:sp>
        <p:nvSpPr>
          <p:cNvPr id="20" name="TextBox 19"/>
          <p:cNvSpPr txBox="1"/>
          <p:nvPr/>
        </p:nvSpPr>
        <p:spPr>
          <a:xfrm rot="1947125">
            <a:off x="580069" y="1680639"/>
            <a:ext cx="1188103" cy="461665"/>
          </a:xfrm>
          <a:prstGeom prst="rect">
            <a:avLst/>
          </a:prstGeom>
          <a:solidFill>
            <a:schemeClr val="tx1"/>
          </a:solidFill>
        </p:spPr>
        <p:txBody>
          <a:bodyPr wrap="square" rtlCol="0">
            <a:spAutoFit/>
          </a:bodyPr>
          <a:lstStyle/>
          <a:p>
            <a:r>
              <a:rPr lang="en-US" sz="2400" b="1" dirty="0" smtClean="0">
                <a:solidFill>
                  <a:schemeClr val="bg1"/>
                </a:solidFill>
              </a:rPr>
              <a:t>RUSSIA</a:t>
            </a:r>
            <a:endParaRPr lang="en-US" sz="2400" b="1" dirty="0">
              <a:solidFill>
                <a:schemeClr val="bg1"/>
              </a:solidFill>
            </a:endParaRPr>
          </a:p>
        </p:txBody>
      </p:sp>
      <p:sp>
        <p:nvSpPr>
          <p:cNvPr id="21" name="Rectangle 20"/>
          <p:cNvSpPr/>
          <p:nvPr/>
        </p:nvSpPr>
        <p:spPr>
          <a:xfrm>
            <a:off x="0" y="0"/>
            <a:ext cx="9144000" cy="830997"/>
          </a:xfrm>
          <a:prstGeom prst="rect">
            <a:avLst/>
          </a:prstGeom>
          <a:solidFill>
            <a:srgbClr val="FFFF00"/>
          </a:solidFill>
        </p:spPr>
        <p:txBody>
          <a:bodyPr wrap="square">
            <a:spAutoFit/>
          </a:bodyPr>
          <a:lstStyle/>
          <a:p>
            <a:pPr algn="ctr"/>
            <a:r>
              <a:rPr lang="en-US" sz="4800" b="1" dirty="0" smtClean="0"/>
              <a:t>ALASKAN PROVINCE OVERVIEW</a:t>
            </a:r>
            <a:endParaRPr lang="en-US" sz="4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53"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1500"/>
                            </p:stCondLst>
                            <p:childTnLst>
                              <p:par>
                                <p:cTn id="21" presetID="26"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290">
                                          <p:stCondLst>
                                            <p:cond delay="0"/>
                                          </p:stCondLst>
                                        </p:cTn>
                                        <p:tgtEl>
                                          <p:spTgt spid="19"/>
                                        </p:tgtEl>
                                      </p:cBhvr>
                                    </p:animEffect>
                                    <p:anim calcmode="lin" valueType="num">
                                      <p:cBhvr>
                                        <p:cTn id="24"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29" dur="13">
                                          <p:stCondLst>
                                            <p:cond delay="325"/>
                                          </p:stCondLst>
                                        </p:cTn>
                                        <p:tgtEl>
                                          <p:spTgt spid="19"/>
                                        </p:tgtEl>
                                      </p:cBhvr>
                                      <p:to x="100000" y="60000"/>
                                    </p:animScale>
                                    <p:animScale>
                                      <p:cBhvr>
                                        <p:cTn id="30" dur="83" decel="50000">
                                          <p:stCondLst>
                                            <p:cond delay="338"/>
                                          </p:stCondLst>
                                        </p:cTn>
                                        <p:tgtEl>
                                          <p:spTgt spid="19"/>
                                        </p:tgtEl>
                                      </p:cBhvr>
                                      <p:to x="100000" y="100000"/>
                                    </p:animScale>
                                    <p:animScale>
                                      <p:cBhvr>
                                        <p:cTn id="31" dur="13">
                                          <p:stCondLst>
                                            <p:cond delay="656"/>
                                          </p:stCondLst>
                                        </p:cTn>
                                        <p:tgtEl>
                                          <p:spTgt spid="19"/>
                                        </p:tgtEl>
                                      </p:cBhvr>
                                      <p:to x="100000" y="80000"/>
                                    </p:animScale>
                                    <p:animScale>
                                      <p:cBhvr>
                                        <p:cTn id="32" dur="83" decel="50000">
                                          <p:stCondLst>
                                            <p:cond delay="669"/>
                                          </p:stCondLst>
                                        </p:cTn>
                                        <p:tgtEl>
                                          <p:spTgt spid="19"/>
                                        </p:tgtEl>
                                      </p:cBhvr>
                                      <p:to x="100000" y="100000"/>
                                    </p:animScale>
                                    <p:animScale>
                                      <p:cBhvr>
                                        <p:cTn id="33" dur="13">
                                          <p:stCondLst>
                                            <p:cond delay="821"/>
                                          </p:stCondLst>
                                        </p:cTn>
                                        <p:tgtEl>
                                          <p:spTgt spid="19"/>
                                        </p:tgtEl>
                                      </p:cBhvr>
                                      <p:to x="100000" y="90000"/>
                                    </p:animScale>
                                    <p:animScale>
                                      <p:cBhvr>
                                        <p:cTn id="34" dur="83" decel="50000">
                                          <p:stCondLst>
                                            <p:cond delay="834"/>
                                          </p:stCondLst>
                                        </p:cTn>
                                        <p:tgtEl>
                                          <p:spTgt spid="19"/>
                                        </p:tgtEl>
                                      </p:cBhvr>
                                      <p:to x="100000" y="100000"/>
                                    </p:animScale>
                                    <p:animScale>
                                      <p:cBhvr>
                                        <p:cTn id="35" dur="13">
                                          <p:stCondLst>
                                            <p:cond delay="904"/>
                                          </p:stCondLst>
                                        </p:cTn>
                                        <p:tgtEl>
                                          <p:spTgt spid="19"/>
                                        </p:tgtEl>
                                      </p:cBhvr>
                                      <p:to x="100000" y="95000"/>
                                    </p:animScale>
                                    <p:animScale>
                                      <p:cBhvr>
                                        <p:cTn id="36" dur="83" decel="50000">
                                          <p:stCondLst>
                                            <p:cond delay="917"/>
                                          </p:stCondLst>
                                        </p:cTn>
                                        <p:tgtEl>
                                          <p:spTgt spid="19"/>
                                        </p:tgtEl>
                                      </p:cBhvr>
                                      <p:to x="100000" y="100000"/>
                                    </p:animScale>
                                  </p:childTnLst>
                                </p:cTn>
                              </p:par>
                            </p:childTnLst>
                          </p:cTn>
                        </p:par>
                        <p:par>
                          <p:cTn id="37" fill="hold">
                            <p:stCondLst>
                              <p:cond delay="2500"/>
                            </p:stCondLst>
                            <p:childTnLst>
                              <p:par>
                                <p:cTn id="38" presetID="26" presetClass="entr" presetSubtype="0"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290">
                                          <p:stCondLst>
                                            <p:cond delay="0"/>
                                          </p:stCondLst>
                                        </p:cTn>
                                        <p:tgtEl>
                                          <p:spTgt spid="20"/>
                                        </p:tgtEl>
                                      </p:cBhvr>
                                    </p:animEffect>
                                    <p:anim calcmode="lin" valueType="num">
                                      <p:cBhvr>
                                        <p:cTn id="41" dur="911"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20"/>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20"/>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20"/>
                                        </p:tgtEl>
                                        <p:attrNameLst>
                                          <p:attrName>ppt_y</p:attrName>
                                        </p:attrNameLst>
                                      </p:cBhvr>
                                      <p:tavLst>
                                        <p:tav tm="0" fmla="#ppt_y-sin(pi*$)/81">
                                          <p:val>
                                            <p:fltVal val="0"/>
                                          </p:val>
                                        </p:tav>
                                        <p:tav tm="100000">
                                          <p:val>
                                            <p:fltVal val="1"/>
                                          </p:val>
                                        </p:tav>
                                      </p:tavLst>
                                    </p:anim>
                                    <p:animScale>
                                      <p:cBhvr>
                                        <p:cTn id="46" dur="13">
                                          <p:stCondLst>
                                            <p:cond delay="325"/>
                                          </p:stCondLst>
                                        </p:cTn>
                                        <p:tgtEl>
                                          <p:spTgt spid="20"/>
                                        </p:tgtEl>
                                      </p:cBhvr>
                                      <p:to x="100000" y="60000"/>
                                    </p:animScale>
                                    <p:animScale>
                                      <p:cBhvr>
                                        <p:cTn id="47" dur="83" decel="50000">
                                          <p:stCondLst>
                                            <p:cond delay="338"/>
                                          </p:stCondLst>
                                        </p:cTn>
                                        <p:tgtEl>
                                          <p:spTgt spid="20"/>
                                        </p:tgtEl>
                                      </p:cBhvr>
                                      <p:to x="100000" y="100000"/>
                                    </p:animScale>
                                    <p:animScale>
                                      <p:cBhvr>
                                        <p:cTn id="48" dur="13">
                                          <p:stCondLst>
                                            <p:cond delay="656"/>
                                          </p:stCondLst>
                                        </p:cTn>
                                        <p:tgtEl>
                                          <p:spTgt spid="20"/>
                                        </p:tgtEl>
                                      </p:cBhvr>
                                      <p:to x="100000" y="80000"/>
                                    </p:animScale>
                                    <p:animScale>
                                      <p:cBhvr>
                                        <p:cTn id="49" dur="83" decel="50000">
                                          <p:stCondLst>
                                            <p:cond delay="669"/>
                                          </p:stCondLst>
                                        </p:cTn>
                                        <p:tgtEl>
                                          <p:spTgt spid="20"/>
                                        </p:tgtEl>
                                      </p:cBhvr>
                                      <p:to x="100000" y="100000"/>
                                    </p:animScale>
                                    <p:animScale>
                                      <p:cBhvr>
                                        <p:cTn id="50" dur="13">
                                          <p:stCondLst>
                                            <p:cond delay="821"/>
                                          </p:stCondLst>
                                        </p:cTn>
                                        <p:tgtEl>
                                          <p:spTgt spid="20"/>
                                        </p:tgtEl>
                                      </p:cBhvr>
                                      <p:to x="100000" y="90000"/>
                                    </p:animScale>
                                    <p:animScale>
                                      <p:cBhvr>
                                        <p:cTn id="51" dur="83" decel="50000">
                                          <p:stCondLst>
                                            <p:cond delay="834"/>
                                          </p:stCondLst>
                                        </p:cTn>
                                        <p:tgtEl>
                                          <p:spTgt spid="20"/>
                                        </p:tgtEl>
                                      </p:cBhvr>
                                      <p:to x="100000" y="100000"/>
                                    </p:animScale>
                                    <p:animScale>
                                      <p:cBhvr>
                                        <p:cTn id="52" dur="13">
                                          <p:stCondLst>
                                            <p:cond delay="904"/>
                                          </p:stCondLst>
                                        </p:cTn>
                                        <p:tgtEl>
                                          <p:spTgt spid="20"/>
                                        </p:tgtEl>
                                      </p:cBhvr>
                                      <p:to x="100000" y="95000"/>
                                    </p:animScale>
                                    <p:animScale>
                                      <p:cBhvr>
                                        <p:cTn id="53" dur="83" decel="50000">
                                          <p:stCondLst>
                                            <p:cond delay="917"/>
                                          </p:stCondLst>
                                        </p:cTn>
                                        <p:tgtEl>
                                          <p:spTgt spid="20"/>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heel(1)">
                                      <p:cBhvr>
                                        <p:cTn id="58" dur="3000"/>
                                        <p:tgtEl>
                                          <p:spTgt spid="3"/>
                                        </p:tgtEl>
                                      </p:cBhvr>
                                    </p:animEffect>
                                  </p:childTnLst>
                                </p:cTn>
                              </p:par>
                            </p:childTnLst>
                          </p:cTn>
                        </p:par>
                        <p:par>
                          <p:cTn id="59" fill="hold">
                            <p:stCondLst>
                              <p:cond delay="3000"/>
                            </p:stCondLst>
                            <p:childTnLst>
                              <p:par>
                                <p:cTn id="60" presetID="26" presetClass="entr" presetSubtype="0"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290">
                                          <p:stCondLst>
                                            <p:cond delay="0"/>
                                          </p:stCondLst>
                                        </p:cTn>
                                        <p:tgtEl>
                                          <p:spTgt spid="13"/>
                                        </p:tgtEl>
                                      </p:cBhvr>
                                    </p:animEffect>
                                    <p:anim calcmode="lin" valueType="num">
                                      <p:cBhvr>
                                        <p:cTn id="63"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4"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5"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66"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67"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68" dur="13">
                                          <p:stCondLst>
                                            <p:cond delay="325"/>
                                          </p:stCondLst>
                                        </p:cTn>
                                        <p:tgtEl>
                                          <p:spTgt spid="13"/>
                                        </p:tgtEl>
                                      </p:cBhvr>
                                      <p:to x="100000" y="60000"/>
                                    </p:animScale>
                                    <p:animScale>
                                      <p:cBhvr>
                                        <p:cTn id="69" dur="83" decel="50000">
                                          <p:stCondLst>
                                            <p:cond delay="338"/>
                                          </p:stCondLst>
                                        </p:cTn>
                                        <p:tgtEl>
                                          <p:spTgt spid="13"/>
                                        </p:tgtEl>
                                      </p:cBhvr>
                                      <p:to x="100000" y="100000"/>
                                    </p:animScale>
                                    <p:animScale>
                                      <p:cBhvr>
                                        <p:cTn id="70" dur="13">
                                          <p:stCondLst>
                                            <p:cond delay="656"/>
                                          </p:stCondLst>
                                        </p:cTn>
                                        <p:tgtEl>
                                          <p:spTgt spid="13"/>
                                        </p:tgtEl>
                                      </p:cBhvr>
                                      <p:to x="100000" y="80000"/>
                                    </p:animScale>
                                    <p:animScale>
                                      <p:cBhvr>
                                        <p:cTn id="71" dur="83" decel="50000">
                                          <p:stCondLst>
                                            <p:cond delay="669"/>
                                          </p:stCondLst>
                                        </p:cTn>
                                        <p:tgtEl>
                                          <p:spTgt spid="13"/>
                                        </p:tgtEl>
                                      </p:cBhvr>
                                      <p:to x="100000" y="100000"/>
                                    </p:animScale>
                                    <p:animScale>
                                      <p:cBhvr>
                                        <p:cTn id="72" dur="13">
                                          <p:stCondLst>
                                            <p:cond delay="821"/>
                                          </p:stCondLst>
                                        </p:cTn>
                                        <p:tgtEl>
                                          <p:spTgt spid="13"/>
                                        </p:tgtEl>
                                      </p:cBhvr>
                                      <p:to x="100000" y="90000"/>
                                    </p:animScale>
                                    <p:animScale>
                                      <p:cBhvr>
                                        <p:cTn id="73" dur="83" decel="50000">
                                          <p:stCondLst>
                                            <p:cond delay="834"/>
                                          </p:stCondLst>
                                        </p:cTn>
                                        <p:tgtEl>
                                          <p:spTgt spid="13"/>
                                        </p:tgtEl>
                                      </p:cBhvr>
                                      <p:to x="100000" y="100000"/>
                                    </p:animScale>
                                    <p:animScale>
                                      <p:cBhvr>
                                        <p:cTn id="74" dur="13">
                                          <p:stCondLst>
                                            <p:cond delay="904"/>
                                          </p:stCondLst>
                                        </p:cTn>
                                        <p:tgtEl>
                                          <p:spTgt spid="13"/>
                                        </p:tgtEl>
                                      </p:cBhvr>
                                      <p:to x="100000" y="95000"/>
                                    </p:animScale>
                                    <p:animScale>
                                      <p:cBhvr>
                                        <p:cTn id="75" dur="83" decel="50000">
                                          <p:stCondLst>
                                            <p:cond delay="917"/>
                                          </p:stCondLst>
                                        </p:cTn>
                                        <p:tgtEl>
                                          <p:spTgt spid="13"/>
                                        </p:tgtEl>
                                      </p:cBhvr>
                                      <p:to x="100000" y="100000"/>
                                    </p:animScale>
                                  </p:childTnLst>
                                </p:cTn>
                              </p:par>
                            </p:childTnLst>
                          </p:cTn>
                        </p:par>
                        <p:par>
                          <p:cTn id="76" fill="hold">
                            <p:stCondLst>
                              <p:cond delay="4000"/>
                            </p:stCondLst>
                            <p:childTnLst>
                              <p:par>
                                <p:cTn id="77" presetID="26" presetClass="entr" presetSubtype="0" fill="hold" nodeType="after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down)">
                                      <p:cBhvr>
                                        <p:cTn id="79" dur="290">
                                          <p:stCondLst>
                                            <p:cond delay="0"/>
                                          </p:stCondLst>
                                        </p:cTn>
                                        <p:tgtEl>
                                          <p:spTgt spid="12"/>
                                        </p:tgtEl>
                                      </p:cBhvr>
                                    </p:animEffect>
                                    <p:anim calcmode="lin" valueType="num">
                                      <p:cBhvr>
                                        <p:cTn id="80"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1"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2"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83"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84"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85" dur="13">
                                          <p:stCondLst>
                                            <p:cond delay="325"/>
                                          </p:stCondLst>
                                        </p:cTn>
                                        <p:tgtEl>
                                          <p:spTgt spid="12"/>
                                        </p:tgtEl>
                                      </p:cBhvr>
                                      <p:to x="100000" y="60000"/>
                                    </p:animScale>
                                    <p:animScale>
                                      <p:cBhvr>
                                        <p:cTn id="86" dur="83" decel="50000">
                                          <p:stCondLst>
                                            <p:cond delay="338"/>
                                          </p:stCondLst>
                                        </p:cTn>
                                        <p:tgtEl>
                                          <p:spTgt spid="12"/>
                                        </p:tgtEl>
                                      </p:cBhvr>
                                      <p:to x="100000" y="100000"/>
                                    </p:animScale>
                                    <p:animScale>
                                      <p:cBhvr>
                                        <p:cTn id="87" dur="13">
                                          <p:stCondLst>
                                            <p:cond delay="656"/>
                                          </p:stCondLst>
                                        </p:cTn>
                                        <p:tgtEl>
                                          <p:spTgt spid="12"/>
                                        </p:tgtEl>
                                      </p:cBhvr>
                                      <p:to x="100000" y="80000"/>
                                    </p:animScale>
                                    <p:animScale>
                                      <p:cBhvr>
                                        <p:cTn id="88" dur="83" decel="50000">
                                          <p:stCondLst>
                                            <p:cond delay="669"/>
                                          </p:stCondLst>
                                        </p:cTn>
                                        <p:tgtEl>
                                          <p:spTgt spid="12"/>
                                        </p:tgtEl>
                                      </p:cBhvr>
                                      <p:to x="100000" y="100000"/>
                                    </p:animScale>
                                    <p:animScale>
                                      <p:cBhvr>
                                        <p:cTn id="89" dur="13">
                                          <p:stCondLst>
                                            <p:cond delay="821"/>
                                          </p:stCondLst>
                                        </p:cTn>
                                        <p:tgtEl>
                                          <p:spTgt spid="12"/>
                                        </p:tgtEl>
                                      </p:cBhvr>
                                      <p:to x="100000" y="90000"/>
                                    </p:animScale>
                                    <p:animScale>
                                      <p:cBhvr>
                                        <p:cTn id="90" dur="83" decel="50000">
                                          <p:stCondLst>
                                            <p:cond delay="834"/>
                                          </p:stCondLst>
                                        </p:cTn>
                                        <p:tgtEl>
                                          <p:spTgt spid="12"/>
                                        </p:tgtEl>
                                      </p:cBhvr>
                                      <p:to x="100000" y="100000"/>
                                    </p:animScale>
                                    <p:animScale>
                                      <p:cBhvr>
                                        <p:cTn id="91" dur="13">
                                          <p:stCondLst>
                                            <p:cond delay="904"/>
                                          </p:stCondLst>
                                        </p:cTn>
                                        <p:tgtEl>
                                          <p:spTgt spid="12"/>
                                        </p:tgtEl>
                                      </p:cBhvr>
                                      <p:to x="100000" y="95000"/>
                                    </p:animScale>
                                    <p:animScale>
                                      <p:cBhvr>
                                        <p:cTn id="92" dur="83" decel="50000">
                                          <p:stCondLst>
                                            <p:cond delay="917"/>
                                          </p:stCondLst>
                                        </p:cTn>
                                        <p:tgtEl>
                                          <p:spTgt spid="12"/>
                                        </p:tgtEl>
                                      </p:cBhvr>
                                      <p:to x="100000" y="100000"/>
                                    </p:animScale>
                                  </p:childTnLst>
                                </p:cTn>
                              </p:par>
                            </p:childTnLst>
                          </p:cTn>
                        </p:par>
                        <p:par>
                          <p:cTn id="93" fill="hold">
                            <p:stCondLst>
                              <p:cond delay="5000"/>
                            </p:stCondLst>
                            <p:childTnLst>
                              <p:par>
                                <p:cTn id="94" presetID="26" presetClass="entr" presetSubtype="0" fill="hold" nodeType="after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wipe(down)">
                                      <p:cBhvr>
                                        <p:cTn id="96" dur="290">
                                          <p:stCondLst>
                                            <p:cond delay="0"/>
                                          </p:stCondLst>
                                        </p:cTn>
                                        <p:tgtEl>
                                          <p:spTgt spid="8"/>
                                        </p:tgtEl>
                                      </p:cBhvr>
                                    </p:animEffect>
                                    <p:anim calcmode="lin" valueType="num">
                                      <p:cBhvr>
                                        <p:cTn id="97"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8"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99"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00"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01"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02" dur="13">
                                          <p:stCondLst>
                                            <p:cond delay="325"/>
                                          </p:stCondLst>
                                        </p:cTn>
                                        <p:tgtEl>
                                          <p:spTgt spid="8"/>
                                        </p:tgtEl>
                                      </p:cBhvr>
                                      <p:to x="100000" y="60000"/>
                                    </p:animScale>
                                    <p:animScale>
                                      <p:cBhvr>
                                        <p:cTn id="103" dur="83" decel="50000">
                                          <p:stCondLst>
                                            <p:cond delay="338"/>
                                          </p:stCondLst>
                                        </p:cTn>
                                        <p:tgtEl>
                                          <p:spTgt spid="8"/>
                                        </p:tgtEl>
                                      </p:cBhvr>
                                      <p:to x="100000" y="100000"/>
                                    </p:animScale>
                                    <p:animScale>
                                      <p:cBhvr>
                                        <p:cTn id="104" dur="13">
                                          <p:stCondLst>
                                            <p:cond delay="656"/>
                                          </p:stCondLst>
                                        </p:cTn>
                                        <p:tgtEl>
                                          <p:spTgt spid="8"/>
                                        </p:tgtEl>
                                      </p:cBhvr>
                                      <p:to x="100000" y="80000"/>
                                    </p:animScale>
                                    <p:animScale>
                                      <p:cBhvr>
                                        <p:cTn id="105" dur="83" decel="50000">
                                          <p:stCondLst>
                                            <p:cond delay="669"/>
                                          </p:stCondLst>
                                        </p:cTn>
                                        <p:tgtEl>
                                          <p:spTgt spid="8"/>
                                        </p:tgtEl>
                                      </p:cBhvr>
                                      <p:to x="100000" y="100000"/>
                                    </p:animScale>
                                    <p:animScale>
                                      <p:cBhvr>
                                        <p:cTn id="106" dur="13">
                                          <p:stCondLst>
                                            <p:cond delay="821"/>
                                          </p:stCondLst>
                                        </p:cTn>
                                        <p:tgtEl>
                                          <p:spTgt spid="8"/>
                                        </p:tgtEl>
                                      </p:cBhvr>
                                      <p:to x="100000" y="90000"/>
                                    </p:animScale>
                                    <p:animScale>
                                      <p:cBhvr>
                                        <p:cTn id="107" dur="83" decel="50000">
                                          <p:stCondLst>
                                            <p:cond delay="834"/>
                                          </p:stCondLst>
                                        </p:cTn>
                                        <p:tgtEl>
                                          <p:spTgt spid="8"/>
                                        </p:tgtEl>
                                      </p:cBhvr>
                                      <p:to x="100000" y="100000"/>
                                    </p:animScale>
                                    <p:animScale>
                                      <p:cBhvr>
                                        <p:cTn id="108" dur="13">
                                          <p:stCondLst>
                                            <p:cond delay="904"/>
                                          </p:stCondLst>
                                        </p:cTn>
                                        <p:tgtEl>
                                          <p:spTgt spid="8"/>
                                        </p:tgtEl>
                                      </p:cBhvr>
                                      <p:to x="100000" y="95000"/>
                                    </p:animScale>
                                    <p:animScale>
                                      <p:cBhvr>
                                        <p:cTn id="109" dur="83" decel="50000">
                                          <p:stCondLst>
                                            <p:cond delay="917"/>
                                          </p:stCondLst>
                                        </p:cTn>
                                        <p:tgtEl>
                                          <p:spTgt spid="8"/>
                                        </p:tgtEl>
                                      </p:cBhvr>
                                      <p:to x="100000" y="100000"/>
                                    </p:animScale>
                                  </p:childTnLst>
                                </p:cTn>
                              </p:par>
                            </p:childTnLst>
                          </p:cTn>
                        </p:par>
                        <p:par>
                          <p:cTn id="110" fill="hold">
                            <p:stCondLst>
                              <p:cond delay="6000"/>
                            </p:stCondLst>
                            <p:childTnLst>
                              <p:par>
                                <p:cTn id="111" presetID="26" presetClass="entr" presetSubtype="0" fill="hold" grpId="0" nodeType="afterEffect">
                                  <p:stCondLst>
                                    <p:cond delay="0"/>
                                  </p:stCondLst>
                                  <p:childTnLst>
                                    <p:set>
                                      <p:cBhvr>
                                        <p:cTn id="112" dur="1" fill="hold">
                                          <p:stCondLst>
                                            <p:cond delay="0"/>
                                          </p:stCondLst>
                                        </p:cTn>
                                        <p:tgtEl>
                                          <p:spTgt spid="10"/>
                                        </p:tgtEl>
                                        <p:attrNameLst>
                                          <p:attrName>style.visibility</p:attrName>
                                        </p:attrNameLst>
                                      </p:cBhvr>
                                      <p:to>
                                        <p:strVal val="visible"/>
                                      </p:to>
                                    </p:set>
                                    <p:animEffect transition="in" filter="wipe(down)">
                                      <p:cBhvr>
                                        <p:cTn id="113" dur="290">
                                          <p:stCondLst>
                                            <p:cond delay="0"/>
                                          </p:stCondLst>
                                        </p:cTn>
                                        <p:tgtEl>
                                          <p:spTgt spid="10"/>
                                        </p:tgtEl>
                                      </p:cBhvr>
                                    </p:animEffect>
                                    <p:anim calcmode="lin" valueType="num">
                                      <p:cBhvr>
                                        <p:cTn id="114"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5"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16"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17"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18"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119" dur="13">
                                          <p:stCondLst>
                                            <p:cond delay="325"/>
                                          </p:stCondLst>
                                        </p:cTn>
                                        <p:tgtEl>
                                          <p:spTgt spid="10"/>
                                        </p:tgtEl>
                                      </p:cBhvr>
                                      <p:to x="100000" y="60000"/>
                                    </p:animScale>
                                    <p:animScale>
                                      <p:cBhvr>
                                        <p:cTn id="120" dur="83" decel="50000">
                                          <p:stCondLst>
                                            <p:cond delay="338"/>
                                          </p:stCondLst>
                                        </p:cTn>
                                        <p:tgtEl>
                                          <p:spTgt spid="10"/>
                                        </p:tgtEl>
                                      </p:cBhvr>
                                      <p:to x="100000" y="100000"/>
                                    </p:animScale>
                                    <p:animScale>
                                      <p:cBhvr>
                                        <p:cTn id="121" dur="13">
                                          <p:stCondLst>
                                            <p:cond delay="656"/>
                                          </p:stCondLst>
                                        </p:cTn>
                                        <p:tgtEl>
                                          <p:spTgt spid="10"/>
                                        </p:tgtEl>
                                      </p:cBhvr>
                                      <p:to x="100000" y="80000"/>
                                    </p:animScale>
                                    <p:animScale>
                                      <p:cBhvr>
                                        <p:cTn id="122" dur="83" decel="50000">
                                          <p:stCondLst>
                                            <p:cond delay="669"/>
                                          </p:stCondLst>
                                        </p:cTn>
                                        <p:tgtEl>
                                          <p:spTgt spid="10"/>
                                        </p:tgtEl>
                                      </p:cBhvr>
                                      <p:to x="100000" y="100000"/>
                                    </p:animScale>
                                    <p:animScale>
                                      <p:cBhvr>
                                        <p:cTn id="123" dur="13">
                                          <p:stCondLst>
                                            <p:cond delay="821"/>
                                          </p:stCondLst>
                                        </p:cTn>
                                        <p:tgtEl>
                                          <p:spTgt spid="10"/>
                                        </p:tgtEl>
                                      </p:cBhvr>
                                      <p:to x="100000" y="90000"/>
                                    </p:animScale>
                                    <p:animScale>
                                      <p:cBhvr>
                                        <p:cTn id="124" dur="83" decel="50000">
                                          <p:stCondLst>
                                            <p:cond delay="834"/>
                                          </p:stCondLst>
                                        </p:cTn>
                                        <p:tgtEl>
                                          <p:spTgt spid="10"/>
                                        </p:tgtEl>
                                      </p:cBhvr>
                                      <p:to x="100000" y="100000"/>
                                    </p:animScale>
                                    <p:animScale>
                                      <p:cBhvr>
                                        <p:cTn id="125" dur="13">
                                          <p:stCondLst>
                                            <p:cond delay="904"/>
                                          </p:stCondLst>
                                        </p:cTn>
                                        <p:tgtEl>
                                          <p:spTgt spid="10"/>
                                        </p:tgtEl>
                                      </p:cBhvr>
                                      <p:to x="100000" y="95000"/>
                                    </p:animScale>
                                    <p:animScale>
                                      <p:cBhvr>
                                        <p:cTn id="126" dur="83" decel="50000">
                                          <p:stCondLst>
                                            <p:cond delay="917"/>
                                          </p:stCondLst>
                                        </p:cTn>
                                        <p:tgtEl>
                                          <p:spTgt spid="10"/>
                                        </p:tgtEl>
                                      </p:cBhvr>
                                      <p:to x="100000" y="100000"/>
                                    </p:animScale>
                                  </p:childTnLst>
                                </p:cTn>
                              </p:par>
                            </p:childTnLst>
                          </p:cTn>
                        </p:par>
                        <p:par>
                          <p:cTn id="127" fill="hold">
                            <p:stCondLst>
                              <p:cond delay="7000"/>
                            </p:stCondLst>
                            <p:childTnLst>
                              <p:par>
                                <p:cTn id="128" presetID="26" presetClass="entr" presetSubtype="0" fill="hold" grpId="0" nodeType="afterEffect">
                                  <p:stCondLst>
                                    <p:cond delay="0"/>
                                  </p:stCondLst>
                                  <p:childTnLst>
                                    <p:set>
                                      <p:cBhvr>
                                        <p:cTn id="129" dur="1" fill="hold">
                                          <p:stCondLst>
                                            <p:cond delay="0"/>
                                          </p:stCondLst>
                                        </p:cTn>
                                        <p:tgtEl>
                                          <p:spTgt spid="14"/>
                                        </p:tgtEl>
                                        <p:attrNameLst>
                                          <p:attrName>style.visibility</p:attrName>
                                        </p:attrNameLst>
                                      </p:cBhvr>
                                      <p:to>
                                        <p:strVal val="visible"/>
                                      </p:to>
                                    </p:set>
                                    <p:animEffect transition="in" filter="wipe(down)">
                                      <p:cBhvr>
                                        <p:cTn id="130" dur="290">
                                          <p:stCondLst>
                                            <p:cond delay="0"/>
                                          </p:stCondLst>
                                        </p:cTn>
                                        <p:tgtEl>
                                          <p:spTgt spid="14"/>
                                        </p:tgtEl>
                                      </p:cBhvr>
                                    </p:animEffect>
                                    <p:anim calcmode="lin" valueType="num">
                                      <p:cBhvr>
                                        <p:cTn id="131"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32"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33"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34"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35"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36" dur="13">
                                          <p:stCondLst>
                                            <p:cond delay="325"/>
                                          </p:stCondLst>
                                        </p:cTn>
                                        <p:tgtEl>
                                          <p:spTgt spid="14"/>
                                        </p:tgtEl>
                                      </p:cBhvr>
                                      <p:to x="100000" y="60000"/>
                                    </p:animScale>
                                    <p:animScale>
                                      <p:cBhvr>
                                        <p:cTn id="137" dur="83" decel="50000">
                                          <p:stCondLst>
                                            <p:cond delay="338"/>
                                          </p:stCondLst>
                                        </p:cTn>
                                        <p:tgtEl>
                                          <p:spTgt spid="14"/>
                                        </p:tgtEl>
                                      </p:cBhvr>
                                      <p:to x="100000" y="100000"/>
                                    </p:animScale>
                                    <p:animScale>
                                      <p:cBhvr>
                                        <p:cTn id="138" dur="13">
                                          <p:stCondLst>
                                            <p:cond delay="656"/>
                                          </p:stCondLst>
                                        </p:cTn>
                                        <p:tgtEl>
                                          <p:spTgt spid="14"/>
                                        </p:tgtEl>
                                      </p:cBhvr>
                                      <p:to x="100000" y="80000"/>
                                    </p:animScale>
                                    <p:animScale>
                                      <p:cBhvr>
                                        <p:cTn id="139" dur="83" decel="50000">
                                          <p:stCondLst>
                                            <p:cond delay="669"/>
                                          </p:stCondLst>
                                        </p:cTn>
                                        <p:tgtEl>
                                          <p:spTgt spid="14"/>
                                        </p:tgtEl>
                                      </p:cBhvr>
                                      <p:to x="100000" y="100000"/>
                                    </p:animScale>
                                    <p:animScale>
                                      <p:cBhvr>
                                        <p:cTn id="140" dur="13">
                                          <p:stCondLst>
                                            <p:cond delay="821"/>
                                          </p:stCondLst>
                                        </p:cTn>
                                        <p:tgtEl>
                                          <p:spTgt spid="14"/>
                                        </p:tgtEl>
                                      </p:cBhvr>
                                      <p:to x="100000" y="90000"/>
                                    </p:animScale>
                                    <p:animScale>
                                      <p:cBhvr>
                                        <p:cTn id="141" dur="83" decel="50000">
                                          <p:stCondLst>
                                            <p:cond delay="834"/>
                                          </p:stCondLst>
                                        </p:cTn>
                                        <p:tgtEl>
                                          <p:spTgt spid="14"/>
                                        </p:tgtEl>
                                      </p:cBhvr>
                                      <p:to x="100000" y="100000"/>
                                    </p:animScale>
                                    <p:animScale>
                                      <p:cBhvr>
                                        <p:cTn id="142" dur="13">
                                          <p:stCondLst>
                                            <p:cond delay="904"/>
                                          </p:stCondLst>
                                        </p:cTn>
                                        <p:tgtEl>
                                          <p:spTgt spid="14"/>
                                        </p:tgtEl>
                                      </p:cBhvr>
                                      <p:to x="100000" y="95000"/>
                                    </p:animScale>
                                    <p:animScale>
                                      <p:cBhvr>
                                        <p:cTn id="143" dur="83" decel="50000">
                                          <p:stCondLst>
                                            <p:cond delay="917"/>
                                          </p:stCondLst>
                                        </p:cTn>
                                        <p:tgtEl>
                                          <p:spTgt spid="14"/>
                                        </p:tgtEl>
                                      </p:cBhvr>
                                      <p:to x="100000" y="100000"/>
                                    </p:animScale>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1" nodeType="clickEffect">
                                  <p:stCondLst>
                                    <p:cond delay="0"/>
                                  </p:stCondLst>
                                  <p:childTnLst>
                                    <p:animEffect transition="out" filter="fade">
                                      <p:cBhvr>
                                        <p:cTn id="147" dur="2000"/>
                                        <p:tgtEl>
                                          <p:spTgt spid="3"/>
                                        </p:tgtEl>
                                      </p:cBhvr>
                                    </p:animEffect>
                                    <p:set>
                                      <p:cBhvr>
                                        <p:cTn id="148" dur="1" fill="hold">
                                          <p:stCondLst>
                                            <p:cond delay="1999"/>
                                          </p:stCondLst>
                                        </p:cTn>
                                        <p:tgtEl>
                                          <p:spTgt spid="3"/>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10" presetClass="exit" presetSubtype="0" fill="hold" grpId="2" nodeType="clickEffect">
                                  <p:stCondLst>
                                    <p:cond delay="0"/>
                                  </p:stCondLst>
                                  <p:childTnLst>
                                    <p:animEffect transition="out" filter="fade">
                                      <p:cBhvr>
                                        <p:cTn id="152" dur="1000"/>
                                        <p:tgtEl>
                                          <p:spTgt spid="3"/>
                                        </p:tgtEl>
                                      </p:cBhvr>
                                    </p:animEffect>
                                    <p:set>
                                      <p:cBhvr>
                                        <p:cTn id="153" dur="1" fill="hold">
                                          <p:stCondLst>
                                            <p:cond delay="999"/>
                                          </p:stCondLst>
                                        </p:cTn>
                                        <p:tgtEl>
                                          <p:spTgt spid="3"/>
                                        </p:tgtEl>
                                        <p:attrNameLst>
                                          <p:attrName>style.visibility</p:attrName>
                                        </p:attrNameLst>
                                      </p:cBhvr>
                                      <p:to>
                                        <p:strVal val="hidden"/>
                                      </p:to>
                                    </p:set>
                                  </p:childTnLst>
                                </p:cTn>
                              </p:par>
                              <p:par>
                                <p:cTn id="154" presetID="10" presetClass="exit" presetSubtype="0" fill="hold" nodeType="withEffect">
                                  <p:stCondLst>
                                    <p:cond delay="0"/>
                                  </p:stCondLst>
                                  <p:childTnLst>
                                    <p:animEffect transition="out" filter="fade">
                                      <p:cBhvr>
                                        <p:cTn id="155" dur="1000"/>
                                        <p:tgtEl>
                                          <p:spTgt spid="18"/>
                                        </p:tgtEl>
                                      </p:cBhvr>
                                    </p:animEffect>
                                    <p:set>
                                      <p:cBhvr>
                                        <p:cTn id="156" dur="1" fill="hold">
                                          <p:stCondLst>
                                            <p:cond delay="999"/>
                                          </p:stCondLst>
                                        </p:cTn>
                                        <p:tgtEl>
                                          <p:spTgt spid="18"/>
                                        </p:tgtEl>
                                        <p:attrNameLst>
                                          <p:attrName>style.visibility</p:attrName>
                                        </p:attrNameLst>
                                      </p:cBhvr>
                                      <p:to>
                                        <p:strVal val="hidden"/>
                                      </p:to>
                                    </p:set>
                                  </p:childTnLst>
                                </p:cTn>
                              </p:par>
                              <p:par>
                                <p:cTn id="157" presetID="10" presetClass="exit" presetSubtype="0" fill="hold" nodeType="withEffect">
                                  <p:stCondLst>
                                    <p:cond delay="0"/>
                                  </p:stCondLst>
                                  <p:childTnLst>
                                    <p:animEffect transition="out" filter="fade">
                                      <p:cBhvr>
                                        <p:cTn id="158" dur="1000"/>
                                        <p:tgtEl>
                                          <p:spTgt spid="13"/>
                                        </p:tgtEl>
                                      </p:cBhvr>
                                    </p:animEffect>
                                    <p:set>
                                      <p:cBhvr>
                                        <p:cTn id="159" dur="1" fill="hold">
                                          <p:stCondLst>
                                            <p:cond delay="999"/>
                                          </p:stCondLst>
                                        </p:cTn>
                                        <p:tgtEl>
                                          <p:spTgt spid="13"/>
                                        </p:tgtEl>
                                        <p:attrNameLst>
                                          <p:attrName>style.visibility</p:attrName>
                                        </p:attrNameLst>
                                      </p:cBhvr>
                                      <p:to>
                                        <p:strVal val="hidden"/>
                                      </p:to>
                                    </p:set>
                                  </p:childTnLst>
                                </p:cTn>
                              </p:par>
                              <p:par>
                                <p:cTn id="160" presetID="10" presetClass="exit" presetSubtype="0" fill="hold" nodeType="withEffect">
                                  <p:stCondLst>
                                    <p:cond delay="0"/>
                                  </p:stCondLst>
                                  <p:childTnLst>
                                    <p:animEffect transition="out" filter="fade">
                                      <p:cBhvr>
                                        <p:cTn id="161" dur="1000"/>
                                        <p:tgtEl>
                                          <p:spTgt spid="8"/>
                                        </p:tgtEl>
                                      </p:cBhvr>
                                    </p:animEffect>
                                    <p:set>
                                      <p:cBhvr>
                                        <p:cTn id="162" dur="1" fill="hold">
                                          <p:stCondLst>
                                            <p:cond delay="999"/>
                                          </p:stCondLst>
                                        </p:cTn>
                                        <p:tgtEl>
                                          <p:spTgt spid="8"/>
                                        </p:tgtEl>
                                        <p:attrNameLst>
                                          <p:attrName>style.visibility</p:attrName>
                                        </p:attrNameLst>
                                      </p:cBhvr>
                                      <p:to>
                                        <p:strVal val="hidden"/>
                                      </p:to>
                                    </p:set>
                                  </p:childTnLst>
                                </p:cTn>
                              </p:par>
                              <p:par>
                                <p:cTn id="163" presetID="10" presetClass="exit" presetSubtype="0" fill="hold" nodeType="withEffect">
                                  <p:stCondLst>
                                    <p:cond delay="0"/>
                                  </p:stCondLst>
                                  <p:childTnLst>
                                    <p:animEffect transition="out" filter="fade">
                                      <p:cBhvr>
                                        <p:cTn id="164" dur="1000"/>
                                        <p:tgtEl>
                                          <p:spTgt spid="12"/>
                                        </p:tgtEl>
                                      </p:cBhvr>
                                    </p:animEffect>
                                    <p:set>
                                      <p:cBhvr>
                                        <p:cTn id="165" dur="1" fill="hold">
                                          <p:stCondLst>
                                            <p:cond delay="999"/>
                                          </p:stCondLst>
                                        </p:cTn>
                                        <p:tgtEl>
                                          <p:spTgt spid="12"/>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1000"/>
                                        <p:tgtEl>
                                          <p:spTgt spid="10"/>
                                        </p:tgtEl>
                                      </p:cBhvr>
                                    </p:animEffect>
                                    <p:set>
                                      <p:cBhvr>
                                        <p:cTn id="168" dur="1" fill="hold">
                                          <p:stCondLst>
                                            <p:cond delay="999"/>
                                          </p:stCondLst>
                                        </p:cTn>
                                        <p:tgtEl>
                                          <p:spTgt spid="10"/>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1000"/>
                                        <p:tgtEl>
                                          <p:spTgt spid="14"/>
                                        </p:tgtEl>
                                      </p:cBhvr>
                                    </p:animEffect>
                                    <p:set>
                                      <p:cBhvr>
                                        <p:cTn id="171"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10" grpId="0" animBg="1"/>
      <p:bldP spid="10" grpId="1" animBg="1"/>
      <p:bldP spid="14" grpId="0" animBg="1"/>
      <p:bldP spid="14" grpId="1" animBg="1"/>
      <p:bldP spid="15" grpId="0"/>
      <p:bldP spid="19"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9" name="Picture 3"/>
          <p:cNvPicPr>
            <a:picLocks noChangeAspect="1" noChangeArrowheads="1"/>
          </p:cNvPicPr>
          <p:nvPr/>
        </p:nvPicPr>
        <p:blipFill>
          <a:blip r:embed="rId3" cstate="print"/>
          <a:srcRect l="12500" t="12222" r="12500"/>
          <a:stretch>
            <a:fillRect/>
          </a:stretch>
        </p:blipFill>
        <p:spPr bwMode="auto">
          <a:xfrm>
            <a:off x="0" y="838200"/>
            <a:ext cx="9144000" cy="6019800"/>
          </a:xfrm>
          <a:prstGeom prst="rect">
            <a:avLst/>
          </a:prstGeom>
          <a:noFill/>
          <a:ln w="9525">
            <a:noFill/>
            <a:miter lim="800000"/>
            <a:headEnd/>
            <a:tailEnd/>
          </a:ln>
        </p:spPr>
      </p:pic>
      <p:pic>
        <p:nvPicPr>
          <p:cNvPr id="3" name="Picture 2"/>
          <p:cNvPicPr>
            <a:picLocks noChangeAspect="1" noChangeArrowheads="1"/>
          </p:cNvPicPr>
          <p:nvPr/>
        </p:nvPicPr>
        <p:blipFill>
          <a:blip r:embed="rId4" cstate="print"/>
          <a:srcRect l="12500" r="12500"/>
          <a:stretch>
            <a:fillRect/>
          </a:stretch>
        </p:blipFill>
        <p:spPr bwMode="auto">
          <a:xfrm>
            <a:off x="4800600" y="838200"/>
            <a:ext cx="4343400" cy="3257550"/>
          </a:xfrm>
          <a:prstGeom prst="rect">
            <a:avLst/>
          </a:prstGeom>
          <a:noFill/>
          <a:ln w="9525">
            <a:noFill/>
            <a:miter lim="800000"/>
            <a:headEnd/>
            <a:tailEnd/>
          </a:ln>
        </p:spPr>
      </p:pic>
      <p:sp>
        <p:nvSpPr>
          <p:cNvPr id="4" name="Rectangle 3"/>
          <p:cNvSpPr/>
          <p:nvPr/>
        </p:nvSpPr>
        <p:spPr>
          <a:xfrm>
            <a:off x="0" y="0"/>
            <a:ext cx="9144000" cy="830997"/>
          </a:xfrm>
          <a:prstGeom prst="rect">
            <a:avLst/>
          </a:prstGeom>
          <a:solidFill>
            <a:srgbClr val="FFFF00"/>
          </a:solidFill>
        </p:spPr>
        <p:txBody>
          <a:bodyPr wrap="square">
            <a:spAutoFit/>
          </a:bodyPr>
          <a:lstStyle/>
          <a:p>
            <a:pPr algn="ctr"/>
            <a:r>
              <a:rPr lang="en-US" sz="4800" b="1" dirty="0" smtClean="0"/>
              <a:t>ALASKAN PROVINCE OVERVIEW</a:t>
            </a:r>
            <a:endParaRPr lang="en-US" sz="4800" b="1" dirty="0"/>
          </a:p>
        </p:txBody>
      </p:sp>
      <p:sp>
        <p:nvSpPr>
          <p:cNvPr id="9" name="TextBox 8"/>
          <p:cNvSpPr txBox="1"/>
          <p:nvPr/>
        </p:nvSpPr>
        <p:spPr>
          <a:xfrm>
            <a:off x="0" y="838200"/>
            <a:ext cx="4953000" cy="3477875"/>
          </a:xfrm>
          <a:prstGeom prst="rect">
            <a:avLst/>
          </a:prstGeom>
          <a:noFill/>
        </p:spPr>
        <p:txBody>
          <a:bodyPr wrap="square" rtlCol="0">
            <a:spAutoFit/>
          </a:bodyPr>
          <a:lstStyle/>
          <a:p>
            <a:pPr marL="177800" indent="-177800">
              <a:spcAft>
                <a:spcPts val="600"/>
              </a:spcAft>
              <a:buFont typeface="Arial" pitchFamily="34" charset="0"/>
              <a:buChar char="•"/>
            </a:pPr>
            <a:r>
              <a:rPr lang="en-US" sz="3000" b="1" dirty="0" smtClean="0"/>
              <a:t>Organized as a </a:t>
            </a:r>
            <a:r>
              <a:rPr lang="en-US" sz="3000" b="1" dirty="0" smtClean="0">
                <a:solidFill>
                  <a:srgbClr val="FF0000"/>
                </a:solidFill>
                <a:effectLst>
                  <a:outerShdw blurRad="38100" dist="38100" dir="2700000" algn="tl">
                    <a:srgbClr val="000000"/>
                  </a:outerShdw>
                </a:effectLst>
              </a:rPr>
              <a:t>territory</a:t>
            </a:r>
            <a:r>
              <a:rPr lang="en-US" sz="3000" b="1" dirty="0" smtClean="0"/>
              <a:t> on May 11, 1912. </a:t>
            </a:r>
          </a:p>
          <a:p>
            <a:pPr marL="177800" indent="-177800">
              <a:spcAft>
                <a:spcPts val="600"/>
              </a:spcAft>
              <a:buFont typeface="Arial" pitchFamily="34" charset="0"/>
              <a:buChar char="•"/>
            </a:pPr>
            <a:r>
              <a:rPr lang="en-US" sz="3000" b="1" dirty="0" smtClean="0"/>
              <a:t>Admitted as the </a:t>
            </a:r>
            <a:r>
              <a:rPr lang="en-US" sz="3000" b="1" dirty="0" smtClean="0">
                <a:solidFill>
                  <a:srgbClr val="FF0000"/>
                </a:solidFill>
                <a:effectLst>
                  <a:outerShdw blurRad="38100" dist="38100" dir="2700000" algn="tl">
                    <a:srgbClr val="000000"/>
                  </a:outerShdw>
                </a:effectLst>
              </a:rPr>
              <a:t>49th state </a:t>
            </a:r>
            <a:r>
              <a:rPr lang="en-US" sz="3000" b="1" dirty="0" smtClean="0"/>
              <a:t>of the U.S. on Jan 3, 1959</a:t>
            </a:r>
          </a:p>
          <a:p>
            <a:pPr marL="177800" indent="-177800">
              <a:spcAft>
                <a:spcPts val="600"/>
              </a:spcAft>
              <a:buFont typeface="Arial" pitchFamily="34" charset="0"/>
              <a:buChar char="•"/>
            </a:pPr>
            <a:r>
              <a:rPr lang="en-US" sz="3000" b="1" dirty="0" smtClean="0"/>
              <a:t>More than </a:t>
            </a:r>
            <a:r>
              <a:rPr lang="en-US" sz="3000" b="1" dirty="0" smtClean="0">
                <a:solidFill>
                  <a:srgbClr val="FF0000"/>
                </a:solidFill>
                <a:effectLst>
                  <a:outerShdw blurRad="38100" dist="38100" dir="2700000" algn="tl">
                    <a:srgbClr val="000000"/>
                  </a:outerShdw>
                </a:effectLst>
              </a:rPr>
              <a:t>300 small volcanic islands </a:t>
            </a:r>
            <a:r>
              <a:rPr lang="en-US" sz="3000" b="1" dirty="0" smtClean="0"/>
              <a:t>make up this chain, which stretches more</a:t>
            </a:r>
          </a:p>
        </p:txBody>
      </p:sp>
      <p:sp>
        <p:nvSpPr>
          <p:cNvPr id="10" name="TextBox 9"/>
          <p:cNvSpPr txBox="1"/>
          <p:nvPr/>
        </p:nvSpPr>
        <p:spPr>
          <a:xfrm>
            <a:off x="0" y="4189155"/>
            <a:ext cx="9144000" cy="2554545"/>
          </a:xfrm>
          <a:prstGeom prst="rect">
            <a:avLst/>
          </a:prstGeom>
          <a:noFill/>
        </p:spPr>
        <p:txBody>
          <a:bodyPr wrap="square" rtlCol="0">
            <a:spAutoFit/>
          </a:bodyPr>
          <a:lstStyle/>
          <a:p>
            <a:pPr marL="177800" indent="-177800">
              <a:spcAft>
                <a:spcPts val="600"/>
              </a:spcAft>
            </a:pPr>
            <a:r>
              <a:rPr lang="en-US" sz="3000" b="1" dirty="0" smtClean="0"/>
              <a:t>	than </a:t>
            </a:r>
            <a:r>
              <a:rPr lang="en-US" sz="3000" b="1" dirty="0" smtClean="0">
                <a:solidFill>
                  <a:srgbClr val="FF0000"/>
                </a:solidFill>
                <a:effectLst>
                  <a:outerShdw blurRad="38100" dist="38100" dir="2700000" algn="tl">
                    <a:srgbClr val="000000"/>
                  </a:outerShdw>
                </a:effectLst>
              </a:rPr>
              <a:t>1,200 miles</a:t>
            </a:r>
            <a:r>
              <a:rPr lang="en-US" sz="3000" b="1" dirty="0" smtClean="0"/>
              <a:t> into the Pacific Ocean</a:t>
            </a:r>
          </a:p>
          <a:p>
            <a:pPr marL="177800" indent="-177800">
              <a:spcAft>
                <a:spcPts val="600"/>
              </a:spcAft>
              <a:buFont typeface="Arial" pitchFamily="34" charset="0"/>
              <a:buChar char="•"/>
            </a:pPr>
            <a:r>
              <a:rPr lang="en-US" sz="3000" b="1" dirty="0" smtClean="0"/>
              <a:t>Two of the islands, Attu &amp; Kiska, were </a:t>
            </a:r>
            <a:r>
              <a:rPr lang="en-US" sz="3000" b="1" dirty="0" smtClean="0">
                <a:solidFill>
                  <a:srgbClr val="FF0000"/>
                </a:solidFill>
                <a:effectLst>
                  <a:outerShdw blurRad="38100" dist="38100" dir="2700000" algn="tl">
                    <a:srgbClr val="000000"/>
                  </a:outerShdw>
                </a:effectLst>
              </a:rPr>
              <a:t>occupied by Japanese forces </a:t>
            </a:r>
            <a:r>
              <a:rPr lang="en-US" sz="3000" b="1" dirty="0" smtClean="0"/>
              <a:t>during WWII</a:t>
            </a:r>
          </a:p>
          <a:p>
            <a:pPr marL="177800" indent="-177800">
              <a:spcAft>
                <a:spcPts val="600"/>
              </a:spcAft>
              <a:buFont typeface="Arial" pitchFamily="34" charset="0"/>
              <a:buChar char="•"/>
            </a:pPr>
            <a:r>
              <a:rPr lang="en-US" sz="3000" b="1" dirty="0" smtClean="0"/>
              <a:t>During Japanese occupation, an </a:t>
            </a:r>
            <a:r>
              <a:rPr lang="en-US" sz="3000" b="1" dirty="0" smtClean="0">
                <a:solidFill>
                  <a:srgbClr val="FF0000"/>
                </a:solidFill>
                <a:effectLst>
                  <a:outerShdw blurRad="38100" dist="38100" dir="2700000" algn="tl">
                    <a:srgbClr val="000000"/>
                  </a:outerShdw>
                </a:effectLst>
              </a:rPr>
              <a:t>American civilian </a:t>
            </a:r>
            <a:r>
              <a:rPr lang="en-US" sz="3000" b="1" dirty="0" smtClean="0"/>
              <a:t>&amp;</a:t>
            </a:r>
            <a:r>
              <a:rPr lang="en-US" sz="3000" b="1" dirty="0" smtClean="0">
                <a:solidFill>
                  <a:srgbClr val="FF0000"/>
                </a:solidFill>
                <a:effectLst>
                  <a:outerShdw blurRad="38100" dist="38100" dir="2700000" algn="tl">
                    <a:srgbClr val="000000"/>
                  </a:outerShdw>
                </a:effectLst>
              </a:rPr>
              <a:t> two</a:t>
            </a:r>
            <a:r>
              <a:rPr lang="en-US" sz="3000" b="1" dirty="0" smtClean="0"/>
              <a:t> </a:t>
            </a:r>
            <a:r>
              <a:rPr lang="en-US" sz="3000" b="1" dirty="0" smtClean="0">
                <a:solidFill>
                  <a:srgbClr val="FF0000"/>
                </a:solidFill>
                <a:effectLst>
                  <a:outerShdw blurRad="38100" dist="38100" dir="2700000" algn="tl">
                    <a:srgbClr val="000000"/>
                  </a:outerShdw>
                </a:effectLst>
              </a:rPr>
              <a:t>United States Navy</a:t>
            </a:r>
            <a:r>
              <a:rPr lang="en-US" sz="3000" b="1" dirty="0" smtClean="0"/>
              <a:t> personnel were </a:t>
            </a:r>
            <a:r>
              <a:rPr lang="en-US" sz="3000" b="1" dirty="0" smtClean="0">
                <a:solidFill>
                  <a:srgbClr val="FF0000"/>
                </a:solidFill>
                <a:effectLst>
                  <a:outerShdw blurRad="38100" dist="38100" dir="2700000" algn="tl">
                    <a:srgbClr val="000000"/>
                  </a:outerShdw>
                </a:effectLst>
              </a:rPr>
              <a:t>killed</a:t>
            </a:r>
          </a:p>
        </p:txBody>
      </p:sp>
      <p:pic>
        <p:nvPicPr>
          <p:cNvPr id="11" name="Picture 4" descr="Official seal of Alaska"/>
          <p:cNvPicPr>
            <a:picLocks noChangeAspect="1" noChangeArrowheads="1"/>
          </p:cNvPicPr>
          <p:nvPr/>
        </p:nvPicPr>
        <p:blipFill>
          <a:blip r:embed="rId5" cstate="print"/>
          <a:srcRect/>
          <a:stretch>
            <a:fillRect/>
          </a:stretch>
        </p:blipFill>
        <p:spPr bwMode="auto">
          <a:xfrm>
            <a:off x="5486400" y="838200"/>
            <a:ext cx="3297122" cy="3255264"/>
          </a:xfrm>
          <a:prstGeom prst="rect">
            <a:avLst/>
          </a:prstGeom>
          <a:noFill/>
        </p:spPr>
      </p:pic>
      <p:pic>
        <p:nvPicPr>
          <p:cNvPr id="12" name="Picture 6" descr="Flag of Alaska"/>
          <p:cNvPicPr>
            <a:picLocks noChangeAspect="1" noChangeArrowheads="1"/>
          </p:cNvPicPr>
          <p:nvPr/>
        </p:nvPicPr>
        <p:blipFill>
          <a:blip r:embed="rId6" cstate="print"/>
          <a:srcRect/>
          <a:stretch>
            <a:fillRect/>
          </a:stretch>
        </p:blipFill>
        <p:spPr bwMode="auto">
          <a:xfrm>
            <a:off x="4800600" y="838200"/>
            <a:ext cx="4343400" cy="3276600"/>
          </a:xfrm>
          <a:prstGeom prst="rect">
            <a:avLst/>
          </a:prstGeom>
          <a:noFill/>
        </p:spPr>
      </p:pic>
      <p:sp>
        <p:nvSpPr>
          <p:cNvPr id="13" name="Rectangle 12"/>
          <p:cNvSpPr/>
          <p:nvPr/>
        </p:nvSpPr>
        <p:spPr>
          <a:xfrm>
            <a:off x="-4800600" y="914400"/>
            <a:ext cx="4572000" cy="1477328"/>
          </a:xfrm>
          <a:prstGeom prst="rect">
            <a:avLst/>
          </a:prstGeom>
        </p:spPr>
        <p:txBody>
          <a:bodyPr>
            <a:spAutoFit/>
          </a:bodyPr>
          <a:lstStyle/>
          <a:p>
            <a:r>
              <a:rPr lang="en-US" dirty="0" smtClean="0"/>
              <a:t>. Some of these islands fall in the Eastern Hemisphere, but the </a:t>
            </a:r>
            <a:r>
              <a:rPr lang="en-US" dirty="0" smtClean="0">
                <a:hlinkClick r:id="rId7" tooltip="International Date Line"/>
              </a:rPr>
              <a:t>International Date Line</a:t>
            </a:r>
            <a:r>
              <a:rPr lang="en-US" dirty="0" smtClean="0"/>
              <a:t> was drawn west of </a:t>
            </a:r>
            <a:r>
              <a:rPr lang="en-US" dirty="0" smtClean="0">
                <a:hlinkClick r:id="rId8" tooltip="180th meridian"/>
              </a:rPr>
              <a:t>180°</a:t>
            </a:r>
            <a:r>
              <a:rPr lang="en-US" dirty="0" smtClean="0"/>
              <a:t> to keep the whole state, and thus the entire North American continent, within the same legal day. </a:t>
            </a:r>
            <a:endParaRPr lang="en-US" dirty="0"/>
          </a:p>
        </p:txBody>
      </p:sp>
      <p:pic>
        <p:nvPicPr>
          <p:cNvPr id="226306" name="Picture 2" descr="http://www.tsuru-bird.net/Attu_Alaska/Aleutian_Island_MAP.jpg"/>
          <p:cNvPicPr>
            <a:picLocks noChangeAspect="1" noChangeArrowheads="1"/>
          </p:cNvPicPr>
          <p:nvPr/>
        </p:nvPicPr>
        <p:blipFill>
          <a:blip r:embed="rId9" cstate="print"/>
          <a:srcRect/>
          <a:stretch>
            <a:fillRect/>
          </a:stretch>
        </p:blipFill>
        <p:spPr bwMode="auto">
          <a:xfrm>
            <a:off x="4800600" y="1219200"/>
            <a:ext cx="4343400" cy="2683042"/>
          </a:xfrm>
          <a:prstGeom prst="rect">
            <a:avLst/>
          </a:prstGeom>
          <a:noFill/>
        </p:spPr>
      </p:pic>
      <p:sp>
        <p:nvSpPr>
          <p:cNvPr id="14" name="Oval 13"/>
          <p:cNvSpPr/>
          <p:nvPr/>
        </p:nvSpPr>
        <p:spPr>
          <a:xfrm rot="20234706">
            <a:off x="4991259" y="2441791"/>
            <a:ext cx="685800" cy="334183"/>
          </a:xfrm>
          <a:prstGeom prst="ellipse">
            <a:avLst/>
          </a:prstGeom>
          <a:noFill/>
          <a:ln w="28575">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630172">
            <a:off x="5511113" y="2728687"/>
            <a:ext cx="685800" cy="334183"/>
          </a:xfrm>
          <a:prstGeom prst="ellipse">
            <a:avLst/>
          </a:prstGeom>
          <a:noFill/>
          <a:ln w="28575">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24259"/>
                                        </p:tgtEl>
                                      </p:cBhvr>
                                      <p:by x="40000" y="40000"/>
                                    </p:animScale>
                                  </p:childTnLst>
                                </p:cTn>
                              </p:par>
                              <p:par>
                                <p:cTn id="7" presetID="63" presetClass="path" presetSubtype="0" accel="50000" decel="50000" fill="hold" nodeType="withEffect">
                                  <p:stCondLst>
                                    <p:cond delay="0"/>
                                  </p:stCondLst>
                                  <p:childTnLst>
                                    <p:animMotion origin="layout" path="M 0 -1.72103E-6 L 0.28333 -0.1721 " pathEditMode="relative" rAng="0" ptsTypes="AA">
                                      <p:cBhvr>
                                        <p:cTn id="8" dur="2000" fill="hold"/>
                                        <p:tgtEl>
                                          <p:spTgt spid="224259"/>
                                        </p:tgtEl>
                                        <p:attrNameLst>
                                          <p:attrName>ppt_x</p:attrName>
                                          <p:attrName>ppt_y</p:attrName>
                                        </p:attrNameLst>
                                      </p:cBhvr>
                                      <p:rCtr x="142" y="-86"/>
                                    </p:animMotion>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wipe(left)">
                                      <p:cBhvr>
                                        <p:cTn id="16" dur="1000"/>
                                        <p:tgtEl>
                                          <p:spTgt spid="9">
                                            <p:txEl>
                                              <p:pRg st="0" end="0"/>
                                            </p:txEl>
                                          </p:spTgt>
                                        </p:tgtEl>
                                      </p:cBhvr>
                                    </p:animEffect>
                                  </p:childTnLst>
                                </p:cTn>
                              </p:par>
                              <p:par>
                                <p:cTn id="17" presetID="53"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wipe(left)">
                                      <p:cBhvr>
                                        <p:cTn id="26" dur="1000"/>
                                        <p:tgtEl>
                                          <p:spTgt spid="9">
                                            <p:txEl>
                                              <p:pRg st="1" end="1"/>
                                            </p:txEl>
                                          </p:spTgt>
                                        </p:tgtEl>
                                      </p:cBhvr>
                                    </p:animEffect>
                                  </p:childTnLst>
                                </p:cTn>
                              </p:par>
                              <p:par>
                                <p:cTn id="27" presetID="53"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wipe(left)">
                                      <p:cBhvr>
                                        <p:cTn id="36" dur="1000"/>
                                        <p:tgtEl>
                                          <p:spTgt spid="9">
                                            <p:txEl>
                                              <p:pRg st="2" end="2"/>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1000"/>
                                        <p:tgtEl>
                                          <p:spTgt spid="10">
                                            <p:txEl>
                                              <p:pRg st="0" end="0"/>
                                            </p:txEl>
                                          </p:spTgt>
                                        </p:tgtEl>
                                      </p:cBhvr>
                                    </p:animEffect>
                                  </p:childTnLst>
                                </p:cTn>
                              </p:par>
                              <p:par>
                                <p:cTn id="40" presetID="53" presetClass="entr" presetSubtype="0" fill="hold" nodeType="withEffect">
                                  <p:stCondLst>
                                    <p:cond delay="0"/>
                                  </p:stCondLst>
                                  <p:childTnLst>
                                    <p:set>
                                      <p:cBhvr>
                                        <p:cTn id="41" dur="1" fill="hold">
                                          <p:stCondLst>
                                            <p:cond delay="0"/>
                                          </p:stCondLst>
                                        </p:cTn>
                                        <p:tgtEl>
                                          <p:spTgt spid="226306"/>
                                        </p:tgtEl>
                                        <p:attrNameLst>
                                          <p:attrName>style.visibility</p:attrName>
                                        </p:attrNameLst>
                                      </p:cBhvr>
                                      <p:to>
                                        <p:strVal val="visible"/>
                                      </p:to>
                                    </p:set>
                                    <p:anim calcmode="lin" valueType="num">
                                      <p:cBhvr>
                                        <p:cTn id="42" dur="500" fill="hold"/>
                                        <p:tgtEl>
                                          <p:spTgt spid="226306"/>
                                        </p:tgtEl>
                                        <p:attrNameLst>
                                          <p:attrName>ppt_w</p:attrName>
                                        </p:attrNameLst>
                                      </p:cBhvr>
                                      <p:tavLst>
                                        <p:tav tm="0">
                                          <p:val>
                                            <p:fltVal val="0"/>
                                          </p:val>
                                        </p:tav>
                                        <p:tav tm="100000">
                                          <p:val>
                                            <p:strVal val="#ppt_w"/>
                                          </p:val>
                                        </p:tav>
                                      </p:tavLst>
                                    </p:anim>
                                    <p:anim calcmode="lin" valueType="num">
                                      <p:cBhvr>
                                        <p:cTn id="43" dur="500" fill="hold"/>
                                        <p:tgtEl>
                                          <p:spTgt spid="226306"/>
                                        </p:tgtEl>
                                        <p:attrNameLst>
                                          <p:attrName>ppt_h</p:attrName>
                                        </p:attrNameLst>
                                      </p:cBhvr>
                                      <p:tavLst>
                                        <p:tav tm="0">
                                          <p:val>
                                            <p:fltVal val="0"/>
                                          </p:val>
                                        </p:tav>
                                        <p:tav tm="100000">
                                          <p:val>
                                            <p:strVal val="#ppt_h"/>
                                          </p:val>
                                        </p:tav>
                                      </p:tavLst>
                                    </p:anim>
                                    <p:animEffect transition="in" filter="fade">
                                      <p:cBhvr>
                                        <p:cTn id="44" dur="500"/>
                                        <p:tgtEl>
                                          <p:spTgt spid="22630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
                                            <p:txEl>
                                              <p:pRg st="1" end="1"/>
                                            </p:txEl>
                                          </p:spTgt>
                                        </p:tgtEl>
                                        <p:attrNameLst>
                                          <p:attrName>style.visibility</p:attrName>
                                        </p:attrNameLst>
                                      </p:cBhvr>
                                      <p:to>
                                        <p:strVal val="visible"/>
                                      </p:to>
                                    </p:set>
                                    <p:animEffect transition="in" filter="wipe(left)">
                                      <p:cBhvr>
                                        <p:cTn id="49" dur="1000"/>
                                        <p:tgtEl>
                                          <p:spTgt spid="10">
                                            <p:txEl>
                                              <p:pRg st="1" end="1"/>
                                            </p:txEl>
                                          </p:spTgt>
                                        </p:tgtEl>
                                      </p:cBhvr>
                                    </p:animEffect>
                                  </p:childTnLst>
                                </p:cTn>
                              </p:par>
                              <p:par>
                                <p:cTn id="50" presetID="26"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80">
                                          <p:stCondLst>
                                            <p:cond delay="0"/>
                                          </p:stCondLst>
                                        </p:cTn>
                                        <p:tgtEl>
                                          <p:spTgt spid="15"/>
                                        </p:tgtEl>
                                      </p:cBhvr>
                                    </p:animEffect>
                                    <p:anim calcmode="lin" valueType="num">
                                      <p:cBhvr>
                                        <p:cTn id="5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8" dur="26">
                                          <p:stCondLst>
                                            <p:cond delay="650"/>
                                          </p:stCondLst>
                                        </p:cTn>
                                        <p:tgtEl>
                                          <p:spTgt spid="15"/>
                                        </p:tgtEl>
                                      </p:cBhvr>
                                      <p:to x="100000" y="60000"/>
                                    </p:animScale>
                                    <p:animScale>
                                      <p:cBhvr>
                                        <p:cTn id="59" dur="166" decel="50000">
                                          <p:stCondLst>
                                            <p:cond delay="676"/>
                                          </p:stCondLst>
                                        </p:cTn>
                                        <p:tgtEl>
                                          <p:spTgt spid="15"/>
                                        </p:tgtEl>
                                      </p:cBhvr>
                                      <p:to x="100000" y="100000"/>
                                    </p:animScale>
                                    <p:animScale>
                                      <p:cBhvr>
                                        <p:cTn id="60" dur="26">
                                          <p:stCondLst>
                                            <p:cond delay="1312"/>
                                          </p:stCondLst>
                                        </p:cTn>
                                        <p:tgtEl>
                                          <p:spTgt spid="15"/>
                                        </p:tgtEl>
                                      </p:cBhvr>
                                      <p:to x="100000" y="80000"/>
                                    </p:animScale>
                                    <p:animScale>
                                      <p:cBhvr>
                                        <p:cTn id="61" dur="166" decel="50000">
                                          <p:stCondLst>
                                            <p:cond delay="1338"/>
                                          </p:stCondLst>
                                        </p:cTn>
                                        <p:tgtEl>
                                          <p:spTgt spid="15"/>
                                        </p:tgtEl>
                                      </p:cBhvr>
                                      <p:to x="100000" y="100000"/>
                                    </p:animScale>
                                    <p:animScale>
                                      <p:cBhvr>
                                        <p:cTn id="62" dur="26">
                                          <p:stCondLst>
                                            <p:cond delay="1642"/>
                                          </p:stCondLst>
                                        </p:cTn>
                                        <p:tgtEl>
                                          <p:spTgt spid="15"/>
                                        </p:tgtEl>
                                      </p:cBhvr>
                                      <p:to x="100000" y="90000"/>
                                    </p:animScale>
                                    <p:animScale>
                                      <p:cBhvr>
                                        <p:cTn id="63" dur="166" decel="50000">
                                          <p:stCondLst>
                                            <p:cond delay="1668"/>
                                          </p:stCondLst>
                                        </p:cTn>
                                        <p:tgtEl>
                                          <p:spTgt spid="15"/>
                                        </p:tgtEl>
                                      </p:cBhvr>
                                      <p:to x="100000" y="100000"/>
                                    </p:animScale>
                                    <p:animScale>
                                      <p:cBhvr>
                                        <p:cTn id="64" dur="26">
                                          <p:stCondLst>
                                            <p:cond delay="1808"/>
                                          </p:stCondLst>
                                        </p:cTn>
                                        <p:tgtEl>
                                          <p:spTgt spid="15"/>
                                        </p:tgtEl>
                                      </p:cBhvr>
                                      <p:to x="100000" y="95000"/>
                                    </p:animScale>
                                    <p:animScale>
                                      <p:cBhvr>
                                        <p:cTn id="65" dur="166" decel="50000">
                                          <p:stCondLst>
                                            <p:cond delay="1834"/>
                                          </p:stCondLst>
                                        </p:cTn>
                                        <p:tgtEl>
                                          <p:spTgt spid="15"/>
                                        </p:tgtEl>
                                      </p:cBhvr>
                                      <p:to x="100000" y="100000"/>
                                    </p:animScale>
                                  </p:childTnLst>
                                </p:cTn>
                              </p:par>
                              <p:par>
                                <p:cTn id="66" presetID="26" presetClass="entr" presetSubtype="0"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down)">
                                      <p:cBhvr>
                                        <p:cTn id="68" dur="580">
                                          <p:stCondLst>
                                            <p:cond delay="0"/>
                                          </p:stCondLst>
                                        </p:cTn>
                                        <p:tgtEl>
                                          <p:spTgt spid="14"/>
                                        </p:tgtEl>
                                      </p:cBhvr>
                                    </p:animEffect>
                                    <p:anim calcmode="lin" valueType="num">
                                      <p:cBhvr>
                                        <p:cTn id="6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4" dur="26">
                                          <p:stCondLst>
                                            <p:cond delay="650"/>
                                          </p:stCondLst>
                                        </p:cTn>
                                        <p:tgtEl>
                                          <p:spTgt spid="14"/>
                                        </p:tgtEl>
                                      </p:cBhvr>
                                      <p:to x="100000" y="60000"/>
                                    </p:animScale>
                                    <p:animScale>
                                      <p:cBhvr>
                                        <p:cTn id="75" dur="166" decel="50000">
                                          <p:stCondLst>
                                            <p:cond delay="676"/>
                                          </p:stCondLst>
                                        </p:cTn>
                                        <p:tgtEl>
                                          <p:spTgt spid="14"/>
                                        </p:tgtEl>
                                      </p:cBhvr>
                                      <p:to x="100000" y="100000"/>
                                    </p:animScale>
                                    <p:animScale>
                                      <p:cBhvr>
                                        <p:cTn id="76" dur="26">
                                          <p:stCondLst>
                                            <p:cond delay="1312"/>
                                          </p:stCondLst>
                                        </p:cTn>
                                        <p:tgtEl>
                                          <p:spTgt spid="14"/>
                                        </p:tgtEl>
                                      </p:cBhvr>
                                      <p:to x="100000" y="80000"/>
                                    </p:animScale>
                                    <p:animScale>
                                      <p:cBhvr>
                                        <p:cTn id="77" dur="166" decel="50000">
                                          <p:stCondLst>
                                            <p:cond delay="1338"/>
                                          </p:stCondLst>
                                        </p:cTn>
                                        <p:tgtEl>
                                          <p:spTgt spid="14"/>
                                        </p:tgtEl>
                                      </p:cBhvr>
                                      <p:to x="100000" y="100000"/>
                                    </p:animScale>
                                    <p:animScale>
                                      <p:cBhvr>
                                        <p:cTn id="78" dur="26">
                                          <p:stCondLst>
                                            <p:cond delay="1642"/>
                                          </p:stCondLst>
                                        </p:cTn>
                                        <p:tgtEl>
                                          <p:spTgt spid="14"/>
                                        </p:tgtEl>
                                      </p:cBhvr>
                                      <p:to x="100000" y="90000"/>
                                    </p:animScale>
                                    <p:animScale>
                                      <p:cBhvr>
                                        <p:cTn id="79" dur="166" decel="50000">
                                          <p:stCondLst>
                                            <p:cond delay="1668"/>
                                          </p:stCondLst>
                                        </p:cTn>
                                        <p:tgtEl>
                                          <p:spTgt spid="14"/>
                                        </p:tgtEl>
                                      </p:cBhvr>
                                      <p:to x="100000" y="100000"/>
                                    </p:animScale>
                                    <p:animScale>
                                      <p:cBhvr>
                                        <p:cTn id="80" dur="26">
                                          <p:stCondLst>
                                            <p:cond delay="1808"/>
                                          </p:stCondLst>
                                        </p:cTn>
                                        <p:tgtEl>
                                          <p:spTgt spid="14"/>
                                        </p:tgtEl>
                                      </p:cBhvr>
                                      <p:to x="100000" y="95000"/>
                                    </p:animScale>
                                    <p:animScale>
                                      <p:cBhvr>
                                        <p:cTn id="81" dur="166" decel="50000">
                                          <p:stCondLst>
                                            <p:cond delay="1834"/>
                                          </p:stCondLst>
                                        </p:cTn>
                                        <p:tgtEl>
                                          <p:spTgt spid="14"/>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10">
                                            <p:txEl>
                                              <p:pRg st="2" end="2"/>
                                            </p:txEl>
                                          </p:spTgt>
                                        </p:tgtEl>
                                        <p:attrNameLst>
                                          <p:attrName>style.visibility</p:attrName>
                                        </p:attrNameLst>
                                      </p:cBhvr>
                                      <p:to>
                                        <p:strVal val="visible"/>
                                      </p:to>
                                    </p:set>
                                    <p:animEffect transition="in" filter="wipe(left)">
                                      <p:cBhvr>
                                        <p:cTn id="86" dur="1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l="12500" r="12500" b="6433"/>
          <a:stretch>
            <a:fillRect/>
          </a:stretch>
        </p:blipFill>
        <p:spPr bwMode="auto">
          <a:xfrm>
            <a:off x="4800600" y="838200"/>
            <a:ext cx="4343400" cy="3048000"/>
          </a:xfrm>
          <a:prstGeom prst="rect">
            <a:avLst/>
          </a:prstGeom>
          <a:noFill/>
          <a:ln w="9525">
            <a:noFill/>
            <a:miter lim="800000"/>
            <a:headEnd/>
            <a:tailEnd/>
          </a:ln>
        </p:spPr>
      </p:pic>
      <p:sp>
        <p:nvSpPr>
          <p:cNvPr id="4" name="Rectangle 3"/>
          <p:cNvSpPr/>
          <p:nvPr/>
        </p:nvSpPr>
        <p:spPr>
          <a:xfrm>
            <a:off x="0" y="0"/>
            <a:ext cx="9144000" cy="830997"/>
          </a:xfrm>
          <a:prstGeom prst="rect">
            <a:avLst/>
          </a:prstGeom>
          <a:solidFill>
            <a:srgbClr val="FFFF00"/>
          </a:solidFill>
        </p:spPr>
        <p:txBody>
          <a:bodyPr wrap="square">
            <a:spAutoFit/>
          </a:bodyPr>
          <a:lstStyle/>
          <a:p>
            <a:pPr algn="ctr"/>
            <a:r>
              <a:rPr lang="en-US" sz="4800" b="1" dirty="0" smtClean="0"/>
              <a:t>ALASKAN PROVINCE OVERVIEW</a:t>
            </a:r>
            <a:endParaRPr lang="en-US" sz="4800" b="1" dirty="0"/>
          </a:p>
        </p:txBody>
      </p:sp>
      <p:sp>
        <p:nvSpPr>
          <p:cNvPr id="9" name="TextBox 8"/>
          <p:cNvSpPr txBox="1"/>
          <p:nvPr/>
        </p:nvSpPr>
        <p:spPr>
          <a:xfrm>
            <a:off x="0" y="838200"/>
            <a:ext cx="4876800" cy="3785652"/>
          </a:xfrm>
          <a:prstGeom prst="rect">
            <a:avLst/>
          </a:prstGeom>
          <a:noFill/>
        </p:spPr>
        <p:txBody>
          <a:bodyPr wrap="square" rtlCol="0">
            <a:spAutoFit/>
          </a:bodyPr>
          <a:lstStyle/>
          <a:p>
            <a:pPr marL="171450" indent="-171450">
              <a:spcAft>
                <a:spcPts val="1200"/>
              </a:spcAft>
              <a:buFont typeface="Arial" pitchFamily="34" charset="0"/>
              <a:buChar char="•"/>
            </a:pPr>
            <a:r>
              <a:rPr lang="en-US" sz="3000" b="1" dirty="0" smtClean="0"/>
              <a:t>Alaska is by far the </a:t>
            </a:r>
            <a:r>
              <a:rPr lang="en-US" sz="3000" b="1" dirty="0" smtClean="0">
                <a:solidFill>
                  <a:srgbClr val="FF0000"/>
                </a:solidFill>
                <a:effectLst>
                  <a:outerShdw blurRad="38100" dist="38100" dir="2700000" algn="tl">
                    <a:srgbClr val="000000"/>
                  </a:outerShdw>
                </a:effectLst>
              </a:rPr>
              <a:t>largest state </a:t>
            </a:r>
            <a:r>
              <a:rPr lang="en-US" sz="3000" b="1" dirty="0" smtClean="0"/>
              <a:t>in the United States</a:t>
            </a:r>
          </a:p>
          <a:p>
            <a:pPr marL="171450" indent="-171450">
              <a:spcAft>
                <a:spcPts val="1200"/>
              </a:spcAft>
              <a:buFont typeface="Arial" pitchFamily="34" charset="0"/>
              <a:buChar char="•"/>
            </a:pPr>
            <a:r>
              <a:rPr lang="en-US" sz="3000" b="1" dirty="0" smtClean="0"/>
              <a:t>Bigger than Texas, California, and Montana </a:t>
            </a:r>
            <a:r>
              <a:rPr lang="en-US" sz="3000" b="1" dirty="0" smtClean="0">
                <a:solidFill>
                  <a:srgbClr val="FF0000"/>
                </a:solidFill>
                <a:effectLst>
                  <a:outerShdw blurRad="38100" dist="38100" dir="2700000" algn="tl">
                    <a:srgbClr val="000000"/>
                  </a:outerShdw>
                </a:effectLst>
              </a:rPr>
              <a:t>COMBINED! </a:t>
            </a:r>
          </a:p>
          <a:p>
            <a:pPr marL="171450" indent="-171450">
              <a:spcAft>
                <a:spcPts val="1200"/>
              </a:spcAft>
              <a:buFont typeface="Arial" pitchFamily="34" charset="0"/>
              <a:buChar char="•"/>
            </a:pPr>
            <a:r>
              <a:rPr lang="en-US" sz="3000" b="1" dirty="0" smtClean="0"/>
              <a:t>Alaska has a </a:t>
            </a:r>
            <a:r>
              <a:rPr lang="en-US" sz="3000" b="1" dirty="0" smtClean="0">
                <a:solidFill>
                  <a:srgbClr val="FF0000"/>
                </a:solidFill>
                <a:effectLst>
                  <a:outerShdw blurRad="38100" dist="38100" dir="2700000" algn="tl">
                    <a:srgbClr val="000000"/>
                  </a:outerShdw>
                </a:effectLst>
              </a:rPr>
              <a:t>longer</a:t>
            </a:r>
            <a:endParaRPr lang="en-US" sz="3000" b="1" dirty="0" smtClean="0"/>
          </a:p>
          <a:p>
            <a:pPr marL="171450" indent="-171450">
              <a:spcAft>
                <a:spcPts val="1200"/>
              </a:spcAft>
              <a:buFont typeface="Arial" pitchFamily="34" charset="0"/>
              <a:buChar char="•"/>
            </a:pPr>
            <a:endParaRPr lang="en-US" sz="3000" b="1" dirty="0"/>
          </a:p>
        </p:txBody>
      </p:sp>
      <p:sp>
        <p:nvSpPr>
          <p:cNvPr id="10" name="TextBox 9"/>
          <p:cNvSpPr txBox="1"/>
          <p:nvPr/>
        </p:nvSpPr>
        <p:spPr>
          <a:xfrm>
            <a:off x="0" y="3810000"/>
            <a:ext cx="9144000" cy="3570208"/>
          </a:xfrm>
          <a:prstGeom prst="rect">
            <a:avLst/>
          </a:prstGeom>
          <a:noFill/>
        </p:spPr>
        <p:txBody>
          <a:bodyPr wrap="square" rtlCol="0">
            <a:spAutoFit/>
          </a:bodyPr>
          <a:lstStyle/>
          <a:p>
            <a:pPr marL="173038" indent="-173038">
              <a:spcAft>
                <a:spcPts val="1200"/>
              </a:spcAft>
            </a:pPr>
            <a:r>
              <a:rPr lang="en-US" sz="3000" b="1" dirty="0" smtClean="0">
                <a:solidFill>
                  <a:srgbClr val="FF0000"/>
                </a:solidFill>
                <a:effectLst>
                  <a:outerShdw blurRad="38100" dist="38100" dir="2700000" algn="tl">
                    <a:srgbClr val="000000"/>
                  </a:outerShdw>
                </a:effectLst>
              </a:rPr>
              <a:t>	coastline</a:t>
            </a:r>
            <a:r>
              <a:rPr lang="en-US" sz="3000" b="1" dirty="0" smtClean="0"/>
              <a:t> than all the other 	U.S. states combined</a:t>
            </a:r>
          </a:p>
          <a:p>
            <a:pPr marL="173038" indent="-173038">
              <a:spcAft>
                <a:spcPts val="1200"/>
              </a:spcAft>
              <a:buFont typeface="Arial" pitchFamily="34" charset="0"/>
              <a:buChar char="•"/>
            </a:pPr>
            <a:r>
              <a:rPr lang="en-US" sz="3000" b="1" dirty="0" smtClean="0"/>
              <a:t>Alaska has more than </a:t>
            </a:r>
            <a:r>
              <a:rPr lang="en-US" sz="3000" b="1" dirty="0" smtClean="0">
                <a:solidFill>
                  <a:srgbClr val="FF0000"/>
                </a:solidFill>
                <a:effectLst>
                  <a:outerShdw blurRad="38100" dist="38100" dir="2700000" algn="tl">
                    <a:srgbClr val="000000"/>
                  </a:outerShdw>
                </a:effectLst>
              </a:rPr>
              <a:t>three million lakes</a:t>
            </a:r>
            <a:endParaRPr lang="en-US" sz="3000" b="1" dirty="0" smtClean="0"/>
          </a:p>
          <a:p>
            <a:pPr marL="173038" indent="-173038">
              <a:spcAft>
                <a:spcPts val="1200"/>
              </a:spcAft>
              <a:buFont typeface="Arial" pitchFamily="34" charset="0"/>
              <a:buChar char="•"/>
            </a:pPr>
            <a:r>
              <a:rPr lang="en-US" sz="3000" b="1" dirty="0" smtClean="0">
                <a:solidFill>
                  <a:srgbClr val="FF0000"/>
                </a:solidFill>
                <a:effectLst>
                  <a:outerShdw blurRad="38100" dist="38100" dir="2700000" algn="tl">
                    <a:srgbClr val="000000"/>
                  </a:outerShdw>
                </a:effectLst>
              </a:rPr>
              <a:t>Glacial ice </a:t>
            </a:r>
            <a:r>
              <a:rPr lang="en-US" sz="3000" b="1" dirty="0" smtClean="0"/>
              <a:t>covers about 29,000 sq mi</a:t>
            </a:r>
          </a:p>
          <a:p>
            <a:pPr marL="173038" indent="-173038">
              <a:spcAft>
                <a:spcPts val="1200"/>
              </a:spcAft>
              <a:buFont typeface="Arial" pitchFamily="34" charset="0"/>
              <a:buChar char="•"/>
            </a:pPr>
            <a:r>
              <a:rPr lang="en-US" sz="3000" b="1" dirty="0" smtClean="0"/>
              <a:t>Bering Glacier is the </a:t>
            </a:r>
            <a:r>
              <a:rPr lang="en-US" sz="3000" b="1" dirty="0" smtClean="0">
                <a:solidFill>
                  <a:srgbClr val="FF0000"/>
                </a:solidFill>
                <a:effectLst>
                  <a:outerShdw blurRad="38100" dist="38100" dir="2700000" algn="tl">
                    <a:srgbClr val="000000"/>
                  </a:outerShdw>
                </a:effectLst>
              </a:rPr>
              <a:t>largest glacier in North America</a:t>
            </a:r>
            <a:r>
              <a:rPr lang="en-US" sz="3000" b="1" dirty="0" smtClean="0"/>
              <a:t>, covering 2,008 square miles alone</a:t>
            </a:r>
          </a:p>
          <a:p>
            <a:pPr marL="173038" indent="-173038">
              <a:spcAft>
                <a:spcPts val="1200"/>
              </a:spcAft>
              <a:buFont typeface="Arial" pitchFamily="34" charset="0"/>
              <a:buChar char="•"/>
            </a:pPr>
            <a:endParaRPr lang="en-US" sz="3000" b="1" dirty="0" smtClean="0"/>
          </a:p>
        </p:txBody>
      </p:sp>
      <p:pic>
        <p:nvPicPr>
          <p:cNvPr id="224264" name="Picture 8"/>
          <p:cNvPicPr>
            <a:picLocks noChangeAspect="1" noChangeArrowheads="1"/>
          </p:cNvPicPr>
          <p:nvPr/>
        </p:nvPicPr>
        <p:blipFill>
          <a:blip r:embed="rId4" cstate="print"/>
          <a:srcRect/>
          <a:stretch>
            <a:fillRect/>
          </a:stretch>
        </p:blipFill>
        <p:spPr bwMode="auto">
          <a:xfrm>
            <a:off x="9144000" y="990600"/>
            <a:ext cx="4363083" cy="4419600"/>
          </a:xfrm>
          <a:prstGeom prst="rect">
            <a:avLst/>
          </a:prstGeom>
          <a:noFill/>
          <a:ln w="9525">
            <a:noFill/>
            <a:miter lim="800000"/>
            <a:headEnd/>
            <a:tailEnd/>
          </a:ln>
        </p:spPr>
      </p:pic>
      <p:pic>
        <p:nvPicPr>
          <p:cNvPr id="11" name="Picture 4" descr="Amazon.com: Alaska's Little Sister Isn't She Cute Texas T Shirt ..."/>
          <p:cNvPicPr>
            <a:picLocks noChangeAspect="1" noChangeArrowheads="1"/>
          </p:cNvPicPr>
          <p:nvPr/>
        </p:nvPicPr>
        <p:blipFill>
          <a:blip r:embed="rId5" cstate="print"/>
          <a:srcRect l="25308" t="18638" r="26889" b="21147"/>
          <a:stretch>
            <a:fillRect/>
          </a:stretch>
        </p:blipFill>
        <p:spPr bwMode="auto">
          <a:xfrm>
            <a:off x="4764314" y="762000"/>
            <a:ext cx="4379686" cy="5410200"/>
          </a:xfrm>
          <a:prstGeom prst="rect">
            <a:avLst/>
          </a:prstGeom>
          <a:noFill/>
        </p:spPr>
      </p:pic>
      <p:pic>
        <p:nvPicPr>
          <p:cNvPr id="224263" name="Picture 7" descr="Size Does Matter | Beyond Words"/>
          <p:cNvPicPr>
            <a:picLocks noChangeAspect="1" noChangeArrowheads="1"/>
          </p:cNvPicPr>
          <p:nvPr/>
        </p:nvPicPr>
        <p:blipFill>
          <a:blip r:embed="rId6" cstate="print"/>
          <a:srcRect/>
          <a:stretch>
            <a:fillRect/>
          </a:stretch>
        </p:blipFill>
        <p:spPr bwMode="auto">
          <a:xfrm>
            <a:off x="4762500" y="838200"/>
            <a:ext cx="4381500" cy="4381501"/>
          </a:xfrm>
          <a:prstGeom prst="rect">
            <a:avLst/>
          </a:prstGeom>
          <a:noFill/>
        </p:spPr>
      </p:pic>
      <p:grpSp>
        <p:nvGrpSpPr>
          <p:cNvPr id="2" name="Group 16"/>
          <p:cNvGrpSpPr>
            <a:grpSpLocks noChangeAspect="1"/>
          </p:cNvGrpSpPr>
          <p:nvPr/>
        </p:nvGrpSpPr>
        <p:grpSpPr>
          <a:xfrm>
            <a:off x="4800600" y="838200"/>
            <a:ext cx="4343400" cy="2863134"/>
            <a:chOff x="-3276600" y="-1295400"/>
            <a:chExt cx="3276600" cy="2159908"/>
          </a:xfrm>
        </p:grpSpPr>
        <p:sp>
          <p:nvSpPr>
            <p:cNvPr id="16" name="Rectangle 15"/>
            <p:cNvSpPr/>
            <p:nvPr/>
          </p:nvSpPr>
          <p:spPr>
            <a:xfrm>
              <a:off x="-3276600" y="-1295400"/>
              <a:ext cx="3276600" cy="213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2" descr="https://upload.wikimedia.org/wikipedia/commons/thumb/5/59/Alaska_area_compared_to_conterminous_US.svg/1920px-Alaska_area_compared_to_conterminous_US.svg.png"/>
            <p:cNvPicPr>
              <a:picLocks noChangeAspect="1" noChangeArrowheads="1"/>
            </p:cNvPicPr>
            <p:nvPr/>
          </p:nvPicPr>
          <p:blipFill>
            <a:blip r:embed="rId7" cstate="print"/>
            <a:srcRect/>
            <a:stretch>
              <a:fillRect/>
            </a:stretch>
          </p:blipFill>
          <p:spPr bwMode="auto">
            <a:xfrm>
              <a:off x="-3255264" y="-1219200"/>
              <a:ext cx="3255264" cy="2083708"/>
            </a:xfrm>
            <a:prstGeom prst="rect">
              <a:avLst/>
            </a:prstGeom>
            <a:noFill/>
          </p:spPr>
        </p:pic>
      </p:grpSp>
      <p:pic>
        <p:nvPicPr>
          <p:cNvPr id="224266" name="Picture 10" descr="https://water.usgs.gov/edu/pictures/full-size/glacier-satellite-large.jpg"/>
          <p:cNvPicPr>
            <a:picLocks noChangeAspect="1" noChangeArrowheads="1"/>
          </p:cNvPicPr>
          <p:nvPr/>
        </p:nvPicPr>
        <p:blipFill>
          <a:blip r:embed="rId8" cstate="print"/>
          <a:srcRect/>
          <a:stretch>
            <a:fillRect/>
          </a:stretch>
        </p:blipFill>
        <p:spPr bwMode="auto">
          <a:xfrm>
            <a:off x="4800600" y="838200"/>
            <a:ext cx="4343400" cy="344708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000"/>
                                        <p:tgtEl>
                                          <p:spTgt spid="11"/>
                                        </p:tgtEl>
                                      </p:cBhvr>
                                    </p:animEffect>
                                    <p:set>
                                      <p:cBhvr>
                                        <p:cTn id="19" dur="1" fill="hold">
                                          <p:stCondLst>
                                            <p:cond delay="999"/>
                                          </p:stCondLst>
                                        </p:cTn>
                                        <p:tgtEl>
                                          <p:spTgt spid="11"/>
                                        </p:tgtEl>
                                        <p:attrNameLst>
                                          <p:attrName>style.visibility</p:attrName>
                                        </p:attrNameLst>
                                      </p:cBhvr>
                                      <p:to>
                                        <p:strVal val="hidden"/>
                                      </p:to>
                                    </p:set>
                                  </p:childTnLst>
                                </p:cTn>
                              </p:par>
                              <p:par>
                                <p:cTn id="20" presetID="53" presetClass="entr" presetSubtype="0" fill="hold" nodeType="withEffect">
                                  <p:stCondLst>
                                    <p:cond delay="0"/>
                                  </p:stCondLst>
                                  <p:childTnLst>
                                    <p:set>
                                      <p:cBhvr>
                                        <p:cTn id="21" dur="1" fill="hold">
                                          <p:stCondLst>
                                            <p:cond delay="0"/>
                                          </p:stCondLst>
                                        </p:cTn>
                                        <p:tgtEl>
                                          <p:spTgt spid="224263"/>
                                        </p:tgtEl>
                                        <p:attrNameLst>
                                          <p:attrName>style.visibility</p:attrName>
                                        </p:attrNameLst>
                                      </p:cBhvr>
                                      <p:to>
                                        <p:strVal val="visible"/>
                                      </p:to>
                                    </p:set>
                                    <p:anim calcmode="lin" valueType="num">
                                      <p:cBhvr>
                                        <p:cTn id="22" dur="2000" fill="hold"/>
                                        <p:tgtEl>
                                          <p:spTgt spid="224263"/>
                                        </p:tgtEl>
                                        <p:attrNameLst>
                                          <p:attrName>ppt_w</p:attrName>
                                        </p:attrNameLst>
                                      </p:cBhvr>
                                      <p:tavLst>
                                        <p:tav tm="0">
                                          <p:val>
                                            <p:fltVal val="0"/>
                                          </p:val>
                                        </p:tav>
                                        <p:tav tm="100000">
                                          <p:val>
                                            <p:strVal val="#ppt_w"/>
                                          </p:val>
                                        </p:tav>
                                      </p:tavLst>
                                    </p:anim>
                                    <p:anim calcmode="lin" valueType="num">
                                      <p:cBhvr>
                                        <p:cTn id="23" dur="2000" fill="hold"/>
                                        <p:tgtEl>
                                          <p:spTgt spid="224263"/>
                                        </p:tgtEl>
                                        <p:attrNameLst>
                                          <p:attrName>ppt_h</p:attrName>
                                        </p:attrNameLst>
                                      </p:cBhvr>
                                      <p:tavLst>
                                        <p:tav tm="0">
                                          <p:val>
                                            <p:fltVal val="0"/>
                                          </p:val>
                                        </p:tav>
                                        <p:tav tm="100000">
                                          <p:val>
                                            <p:strVal val="#ppt_h"/>
                                          </p:val>
                                        </p:tav>
                                      </p:tavLst>
                                    </p:anim>
                                    <p:animEffect transition="in" filter="fade">
                                      <p:cBhvr>
                                        <p:cTn id="24" dur="2000"/>
                                        <p:tgtEl>
                                          <p:spTgt spid="22426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224263"/>
                                        </p:tgtEl>
                                      </p:cBhvr>
                                    </p:animEffect>
                                    <p:set>
                                      <p:cBhvr>
                                        <p:cTn id="29" dur="1" fill="hold">
                                          <p:stCondLst>
                                            <p:cond delay="999"/>
                                          </p:stCondLst>
                                        </p:cTn>
                                        <p:tgtEl>
                                          <p:spTgt spid="224263"/>
                                        </p:tgtEl>
                                        <p:attrNameLst>
                                          <p:attrName>style.visibility</p:attrName>
                                        </p:attrNameLst>
                                      </p:cBhvr>
                                      <p:to>
                                        <p:strVal val="hidden"/>
                                      </p:to>
                                    </p:set>
                                  </p:childTnLst>
                                </p:cTn>
                              </p:par>
                              <p:par>
                                <p:cTn id="30" presetID="22" presetClass="entr" presetSubtype="8" fill="hold" nodeType="with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wipe(left)">
                                      <p:cBhvr>
                                        <p:cTn id="32" dur="1000"/>
                                        <p:tgtEl>
                                          <p:spTgt spid="9">
                                            <p:txEl>
                                              <p:pRg st="1" end="1"/>
                                            </p:txEl>
                                          </p:spTgt>
                                        </p:tgtEl>
                                      </p:cBhvr>
                                    </p:animEffect>
                                  </p:childTnLst>
                                </p:cTn>
                              </p:par>
                              <p:par>
                                <p:cTn id="33" presetID="53"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1000" fill="hold"/>
                                        <p:tgtEl>
                                          <p:spTgt spid="2"/>
                                        </p:tgtEl>
                                        <p:attrNameLst>
                                          <p:attrName>ppt_w</p:attrName>
                                        </p:attrNameLst>
                                      </p:cBhvr>
                                      <p:tavLst>
                                        <p:tav tm="0">
                                          <p:val>
                                            <p:fltVal val="0"/>
                                          </p:val>
                                        </p:tav>
                                        <p:tav tm="100000">
                                          <p:val>
                                            <p:strVal val="#ppt_w"/>
                                          </p:val>
                                        </p:tav>
                                      </p:tavLst>
                                    </p:anim>
                                    <p:anim calcmode="lin" valueType="num">
                                      <p:cBhvr>
                                        <p:cTn id="36" dur="1000" fill="hold"/>
                                        <p:tgtEl>
                                          <p:spTgt spid="2"/>
                                        </p:tgtEl>
                                        <p:attrNameLst>
                                          <p:attrName>ppt_h</p:attrName>
                                        </p:attrNameLst>
                                      </p:cBhvr>
                                      <p:tavLst>
                                        <p:tav tm="0">
                                          <p:val>
                                            <p:fltVal val="0"/>
                                          </p:val>
                                        </p:tav>
                                        <p:tav tm="100000">
                                          <p:val>
                                            <p:strVal val="#ppt_h"/>
                                          </p:val>
                                        </p:tav>
                                      </p:tavLst>
                                    </p:anim>
                                    <p:animEffect transition="in" filter="fade">
                                      <p:cBhvr>
                                        <p:cTn id="37" dur="10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wipe(left)">
                                      <p:cBhvr>
                                        <p:cTn id="42" dur="1000"/>
                                        <p:tgtEl>
                                          <p:spTgt spid="9">
                                            <p:txEl>
                                              <p:pRg st="2" end="2"/>
                                            </p:txEl>
                                          </p:spTgt>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10">
                                            <p:txEl>
                                              <p:pRg st="0" end="0"/>
                                            </p:txEl>
                                          </p:spTgt>
                                        </p:tgtEl>
                                        <p:attrNameLst>
                                          <p:attrName>style.visibility</p:attrName>
                                        </p:attrNameLst>
                                      </p:cBhvr>
                                      <p:to>
                                        <p:strVal val="visible"/>
                                      </p:to>
                                    </p:set>
                                    <p:animEffect transition="in" filter="wipe(left)">
                                      <p:cBhvr>
                                        <p:cTn id="46" dur="1000"/>
                                        <p:tgtEl>
                                          <p:spTgt spid="10">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0">
                                            <p:txEl>
                                              <p:pRg st="1" end="1"/>
                                            </p:txEl>
                                          </p:spTgt>
                                        </p:tgtEl>
                                        <p:attrNameLst>
                                          <p:attrName>style.visibility</p:attrName>
                                        </p:attrNameLst>
                                      </p:cBhvr>
                                      <p:to>
                                        <p:strVal val="visible"/>
                                      </p:to>
                                    </p:set>
                                    <p:animEffect transition="in" filter="wipe(left)">
                                      <p:cBhvr>
                                        <p:cTn id="51" dur="1000"/>
                                        <p:tgtEl>
                                          <p:spTgt spid="10">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0">
                                            <p:txEl>
                                              <p:pRg st="2" end="2"/>
                                            </p:txEl>
                                          </p:spTgt>
                                        </p:tgtEl>
                                        <p:attrNameLst>
                                          <p:attrName>style.visibility</p:attrName>
                                        </p:attrNameLst>
                                      </p:cBhvr>
                                      <p:to>
                                        <p:strVal val="visible"/>
                                      </p:to>
                                    </p:set>
                                    <p:animEffect transition="in" filter="wipe(left)">
                                      <p:cBhvr>
                                        <p:cTn id="56" dur="1000"/>
                                        <p:tgtEl>
                                          <p:spTgt spid="10">
                                            <p:txEl>
                                              <p:pRg st="2" end="2"/>
                                            </p:txEl>
                                          </p:spTgt>
                                        </p:tgtEl>
                                      </p:cBhvr>
                                    </p:animEffect>
                                  </p:childTnLst>
                                </p:cTn>
                              </p:par>
                              <p:par>
                                <p:cTn id="57" presetID="53" presetClass="entr" presetSubtype="0" fill="hold" nodeType="withEffect">
                                  <p:stCondLst>
                                    <p:cond delay="0"/>
                                  </p:stCondLst>
                                  <p:childTnLst>
                                    <p:set>
                                      <p:cBhvr>
                                        <p:cTn id="58" dur="1" fill="hold">
                                          <p:stCondLst>
                                            <p:cond delay="0"/>
                                          </p:stCondLst>
                                        </p:cTn>
                                        <p:tgtEl>
                                          <p:spTgt spid="224266"/>
                                        </p:tgtEl>
                                        <p:attrNameLst>
                                          <p:attrName>style.visibility</p:attrName>
                                        </p:attrNameLst>
                                      </p:cBhvr>
                                      <p:to>
                                        <p:strVal val="visible"/>
                                      </p:to>
                                    </p:set>
                                    <p:anim calcmode="lin" valueType="num">
                                      <p:cBhvr>
                                        <p:cTn id="59" dur="1000" fill="hold"/>
                                        <p:tgtEl>
                                          <p:spTgt spid="224266"/>
                                        </p:tgtEl>
                                        <p:attrNameLst>
                                          <p:attrName>ppt_w</p:attrName>
                                        </p:attrNameLst>
                                      </p:cBhvr>
                                      <p:tavLst>
                                        <p:tav tm="0">
                                          <p:val>
                                            <p:fltVal val="0"/>
                                          </p:val>
                                        </p:tav>
                                        <p:tav tm="100000">
                                          <p:val>
                                            <p:strVal val="#ppt_w"/>
                                          </p:val>
                                        </p:tav>
                                      </p:tavLst>
                                    </p:anim>
                                    <p:anim calcmode="lin" valueType="num">
                                      <p:cBhvr>
                                        <p:cTn id="60" dur="1000" fill="hold"/>
                                        <p:tgtEl>
                                          <p:spTgt spid="224266"/>
                                        </p:tgtEl>
                                        <p:attrNameLst>
                                          <p:attrName>ppt_h</p:attrName>
                                        </p:attrNameLst>
                                      </p:cBhvr>
                                      <p:tavLst>
                                        <p:tav tm="0">
                                          <p:val>
                                            <p:fltVal val="0"/>
                                          </p:val>
                                        </p:tav>
                                        <p:tav tm="100000">
                                          <p:val>
                                            <p:strVal val="#ppt_h"/>
                                          </p:val>
                                        </p:tav>
                                      </p:tavLst>
                                    </p:anim>
                                    <p:animEffect transition="in" filter="fade">
                                      <p:cBhvr>
                                        <p:cTn id="61" dur="1000"/>
                                        <p:tgtEl>
                                          <p:spTgt spid="22426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0">
                                            <p:txEl>
                                              <p:pRg st="3" end="3"/>
                                            </p:txEl>
                                          </p:spTgt>
                                        </p:tgtEl>
                                        <p:attrNameLst>
                                          <p:attrName>style.visibility</p:attrName>
                                        </p:attrNameLst>
                                      </p:cBhvr>
                                      <p:to>
                                        <p:strVal val="visible"/>
                                      </p:to>
                                    </p:set>
                                    <p:animEffect transition="in" filter="wipe(left)">
                                      <p:cBhvr>
                                        <p:cTn id="66" dur="1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l="12500" r="12500"/>
          <a:stretch>
            <a:fillRect/>
          </a:stretch>
        </p:blipFill>
        <p:spPr bwMode="auto">
          <a:xfrm>
            <a:off x="4800600" y="838200"/>
            <a:ext cx="4343400" cy="3257550"/>
          </a:xfrm>
          <a:prstGeom prst="rect">
            <a:avLst/>
          </a:prstGeom>
          <a:noFill/>
          <a:ln w="9525">
            <a:noFill/>
            <a:miter lim="800000"/>
            <a:headEnd/>
            <a:tailEnd/>
          </a:ln>
        </p:spPr>
      </p:pic>
      <p:sp>
        <p:nvSpPr>
          <p:cNvPr id="4" name="Rectangle 3"/>
          <p:cNvSpPr/>
          <p:nvPr/>
        </p:nvSpPr>
        <p:spPr>
          <a:xfrm>
            <a:off x="0" y="0"/>
            <a:ext cx="9144000" cy="830997"/>
          </a:xfrm>
          <a:prstGeom prst="rect">
            <a:avLst/>
          </a:prstGeom>
          <a:solidFill>
            <a:srgbClr val="FFFF00"/>
          </a:solidFill>
        </p:spPr>
        <p:txBody>
          <a:bodyPr wrap="square">
            <a:spAutoFit/>
          </a:bodyPr>
          <a:lstStyle/>
          <a:p>
            <a:pPr algn="ctr"/>
            <a:r>
              <a:rPr lang="en-US" sz="4800" b="1" dirty="0" smtClean="0"/>
              <a:t>ALASKAN PROVINCE OVERVIEW</a:t>
            </a:r>
            <a:endParaRPr lang="en-US" sz="4800" b="1" dirty="0"/>
          </a:p>
        </p:txBody>
      </p:sp>
      <p:sp>
        <p:nvSpPr>
          <p:cNvPr id="9" name="TextBox 8"/>
          <p:cNvSpPr txBox="1"/>
          <p:nvPr/>
        </p:nvSpPr>
        <p:spPr>
          <a:xfrm>
            <a:off x="0" y="838200"/>
            <a:ext cx="4876800" cy="3477875"/>
          </a:xfrm>
          <a:prstGeom prst="rect">
            <a:avLst/>
          </a:prstGeom>
          <a:noFill/>
        </p:spPr>
        <p:txBody>
          <a:bodyPr wrap="square" rtlCol="0">
            <a:spAutoFit/>
          </a:bodyPr>
          <a:lstStyle/>
          <a:p>
            <a:pPr marL="171450" indent="-171450">
              <a:spcAft>
                <a:spcPts val="1200"/>
              </a:spcAft>
              <a:buFont typeface="Arial" pitchFamily="34" charset="0"/>
              <a:buChar char="•"/>
            </a:pPr>
            <a:r>
              <a:rPr lang="en-US" sz="3000" b="1" dirty="0" smtClean="0"/>
              <a:t>Alaska's </a:t>
            </a:r>
            <a:r>
              <a:rPr lang="en-US" sz="3000" b="1" dirty="0" smtClean="0">
                <a:solidFill>
                  <a:srgbClr val="FF0000"/>
                </a:solidFill>
                <a:effectLst>
                  <a:outerShdw blurRad="38100" dist="38100" dir="2700000" algn="tl">
                    <a:srgbClr val="000000"/>
                  </a:outerShdw>
                </a:effectLst>
              </a:rPr>
              <a:t>territorial waters touch Russia</a:t>
            </a:r>
            <a:r>
              <a:rPr lang="en-US" sz="3000" b="1" dirty="0" smtClean="0"/>
              <a:t>'s territorial waters in the Bering Strait; Russia’s Big &amp; Alaska’s Little Diomede Islands</a:t>
            </a:r>
            <a:r>
              <a:rPr lang="en-US" sz="3000" b="1" dirty="0" smtClean="0">
                <a:solidFill>
                  <a:srgbClr val="FF0000"/>
                </a:solidFill>
                <a:effectLst>
                  <a:outerShdw blurRad="38100" dist="38100" dir="2700000" algn="tl">
                    <a:srgbClr val="000000"/>
                  </a:outerShdw>
                </a:effectLst>
              </a:rPr>
              <a:t> are 2 mi apart</a:t>
            </a:r>
          </a:p>
          <a:p>
            <a:pPr marL="171450" indent="-171450">
              <a:spcAft>
                <a:spcPts val="1200"/>
              </a:spcAft>
              <a:buFont typeface="Arial" pitchFamily="34" charset="0"/>
              <a:buChar char="•"/>
            </a:pPr>
            <a:r>
              <a:rPr lang="en-US" sz="3000" b="1" dirty="0" smtClean="0"/>
              <a:t>Alaska's capital, which had</a:t>
            </a:r>
            <a:endParaRPr lang="en-US" sz="3000" b="1" dirty="0"/>
          </a:p>
        </p:txBody>
      </p:sp>
      <p:sp>
        <p:nvSpPr>
          <p:cNvPr id="10" name="TextBox 9"/>
          <p:cNvSpPr txBox="1"/>
          <p:nvPr/>
        </p:nvSpPr>
        <p:spPr>
          <a:xfrm>
            <a:off x="0" y="4248750"/>
            <a:ext cx="9144000" cy="2677656"/>
          </a:xfrm>
          <a:prstGeom prst="rect">
            <a:avLst/>
          </a:prstGeom>
          <a:noFill/>
        </p:spPr>
        <p:txBody>
          <a:bodyPr wrap="square" rtlCol="0">
            <a:spAutoFit/>
          </a:bodyPr>
          <a:lstStyle/>
          <a:p>
            <a:pPr marL="171450" indent="-171450">
              <a:spcAft>
                <a:spcPts val="1200"/>
              </a:spcAft>
            </a:pPr>
            <a:r>
              <a:rPr lang="en-US" sz="3000" b="1" dirty="0" smtClean="0"/>
              <a:t>	been in </a:t>
            </a:r>
            <a:r>
              <a:rPr lang="en-US" sz="3000" b="1" dirty="0" smtClean="0">
                <a:hlinkClick r:id="rId4" tooltip="Sitka, Alaska"/>
              </a:rPr>
              <a:t>Sitka</a:t>
            </a:r>
            <a:r>
              <a:rPr lang="en-US" sz="3000" b="1" dirty="0" smtClean="0"/>
              <a:t> until 1906, was moved north to </a:t>
            </a:r>
            <a:r>
              <a:rPr lang="en-US" sz="3000" b="1" dirty="0" smtClean="0">
                <a:hlinkClick r:id="rId5" tooltip="Juneau, Alaska"/>
              </a:rPr>
              <a:t>Juneau</a:t>
            </a:r>
            <a:r>
              <a:rPr lang="en-US" sz="3000" b="1" dirty="0" smtClean="0"/>
              <a:t>.</a:t>
            </a:r>
          </a:p>
          <a:p>
            <a:pPr marL="171450" indent="-171450">
              <a:buFont typeface="Arial" pitchFamily="34" charset="0"/>
              <a:buChar char="•"/>
            </a:pPr>
            <a:r>
              <a:rPr lang="en-US" sz="3200" b="1" dirty="0" smtClean="0"/>
              <a:t>Starting in the </a:t>
            </a:r>
            <a:r>
              <a:rPr lang="en-US" sz="3200" b="1" dirty="0" smtClean="0">
                <a:solidFill>
                  <a:srgbClr val="FF0000"/>
                </a:solidFill>
                <a:effectLst>
                  <a:outerShdw blurRad="38100" dist="38100" dir="2700000" algn="tl">
                    <a:srgbClr val="000000"/>
                  </a:outerShdw>
                </a:effectLst>
              </a:rPr>
              <a:t>1890s</a:t>
            </a:r>
            <a:r>
              <a:rPr lang="en-US" sz="3200" b="1" dirty="0" smtClean="0"/>
              <a:t> and stretching in some places to the </a:t>
            </a:r>
            <a:r>
              <a:rPr lang="en-US" sz="3200" b="1" dirty="0" smtClean="0">
                <a:solidFill>
                  <a:srgbClr val="FF0000"/>
                </a:solidFill>
                <a:effectLst>
                  <a:outerShdw blurRad="38100" dist="38100" dir="2700000" algn="tl">
                    <a:srgbClr val="000000"/>
                  </a:outerShdw>
                </a:effectLst>
              </a:rPr>
              <a:t>early 1910s</a:t>
            </a:r>
            <a:r>
              <a:rPr lang="en-US" sz="3200" b="1" dirty="0" smtClean="0"/>
              <a:t>, </a:t>
            </a:r>
            <a:r>
              <a:rPr lang="en-US" sz="3200" b="1" dirty="0" smtClean="0">
                <a:solidFill>
                  <a:srgbClr val="FF0000"/>
                </a:solidFill>
                <a:effectLst>
                  <a:outerShdw blurRad="38100" dist="38100" dir="2700000" algn="tl">
                    <a:srgbClr val="000000"/>
                  </a:outerShdw>
                </a:effectLst>
              </a:rPr>
              <a:t>gold rushes </a:t>
            </a:r>
            <a:r>
              <a:rPr lang="en-US" sz="3200" b="1" dirty="0" smtClean="0"/>
              <a:t>in Alaska and the nearby </a:t>
            </a:r>
            <a:r>
              <a:rPr lang="en-US" sz="3200" b="1" dirty="0" smtClean="0">
                <a:hlinkClick r:id="rId6" tooltip="Yukon"/>
              </a:rPr>
              <a:t>Yukon Territory</a:t>
            </a:r>
            <a:r>
              <a:rPr lang="en-US" sz="3200" b="1" dirty="0" smtClean="0"/>
              <a:t> brought </a:t>
            </a:r>
            <a:r>
              <a:rPr lang="en-US" sz="3200" b="1" dirty="0" smtClean="0">
                <a:solidFill>
                  <a:srgbClr val="FF0000"/>
                </a:solidFill>
                <a:effectLst>
                  <a:outerShdw blurRad="38100" dist="38100" dir="2700000" algn="tl">
                    <a:srgbClr val="000000"/>
                  </a:outerShdw>
                </a:effectLst>
              </a:rPr>
              <a:t>thousands of miners</a:t>
            </a:r>
            <a:r>
              <a:rPr lang="en-US" sz="3200" b="1" dirty="0" smtClean="0"/>
              <a:t> and settlers to Alaska. </a:t>
            </a:r>
          </a:p>
        </p:txBody>
      </p:sp>
      <p:pic>
        <p:nvPicPr>
          <p:cNvPr id="13" name="Picture 4" descr="https://www.worldatlas.com/aatlas/infopage/diomede.gif"/>
          <p:cNvPicPr>
            <a:picLocks noChangeAspect="1" noChangeArrowheads="1"/>
          </p:cNvPicPr>
          <p:nvPr/>
        </p:nvPicPr>
        <p:blipFill>
          <a:blip r:embed="rId7" cstate="print"/>
          <a:srcRect/>
          <a:stretch>
            <a:fillRect/>
          </a:stretch>
        </p:blipFill>
        <p:spPr bwMode="auto">
          <a:xfrm>
            <a:off x="5486400" y="838200"/>
            <a:ext cx="3262905" cy="3255264"/>
          </a:xfrm>
          <a:prstGeom prst="rect">
            <a:avLst/>
          </a:prstGeom>
          <a:noFill/>
          <a:ln>
            <a:solidFill>
              <a:schemeClr val="tx1"/>
            </a:solidFill>
          </a:ln>
        </p:spPr>
      </p:pic>
      <p:grpSp>
        <p:nvGrpSpPr>
          <p:cNvPr id="2" name="Group 11"/>
          <p:cNvGrpSpPr/>
          <p:nvPr/>
        </p:nvGrpSpPr>
        <p:grpSpPr>
          <a:xfrm>
            <a:off x="5486400" y="838200"/>
            <a:ext cx="3333750" cy="3286126"/>
            <a:chOff x="9144000" y="990600"/>
            <a:chExt cx="3333750" cy="3286126"/>
          </a:xfrm>
        </p:grpSpPr>
        <p:pic>
          <p:nvPicPr>
            <p:cNvPr id="140290" name="Picture 2" descr="https://www.bigbluecharters.com/images/map.gif"/>
            <p:cNvPicPr>
              <a:picLocks noChangeAspect="1" noChangeArrowheads="1"/>
            </p:cNvPicPr>
            <p:nvPr/>
          </p:nvPicPr>
          <p:blipFill>
            <a:blip r:embed="rId8" cstate="print"/>
            <a:srcRect/>
            <a:stretch>
              <a:fillRect/>
            </a:stretch>
          </p:blipFill>
          <p:spPr bwMode="auto">
            <a:xfrm>
              <a:off x="9144000" y="990600"/>
              <a:ext cx="3333750" cy="3286126"/>
            </a:xfrm>
            <a:prstGeom prst="rect">
              <a:avLst/>
            </a:prstGeom>
            <a:noFill/>
            <a:ln>
              <a:solidFill>
                <a:schemeClr val="tx1"/>
              </a:solidFill>
            </a:ln>
          </p:spPr>
        </p:pic>
        <p:sp>
          <p:nvSpPr>
            <p:cNvPr id="11" name="5-Point Star 10"/>
            <p:cNvSpPr/>
            <p:nvPr/>
          </p:nvSpPr>
          <p:spPr>
            <a:xfrm>
              <a:off x="10560978" y="2189252"/>
              <a:ext cx="152400"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0292" name="Picture 4" descr="carousel image 0"/>
          <p:cNvPicPr>
            <a:picLocks noChangeAspect="1" noChangeArrowheads="1"/>
          </p:cNvPicPr>
          <p:nvPr/>
        </p:nvPicPr>
        <p:blipFill>
          <a:blip r:embed="rId9" cstate="print"/>
          <a:srcRect/>
          <a:stretch>
            <a:fillRect/>
          </a:stretch>
        </p:blipFill>
        <p:spPr bwMode="auto">
          <a:xfrm>
            <a:off x="4638675" y="838200"/>
            <a:ext cx="4505325" cy="33813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wipe(left)">
                                      <p:cBhvr>
                                        <p:cTn id="18" dur="1000"/>
                                        <p:tgtEl>
                                          <p:spTgt spid="9">
                                            <p:txEl>
                                              <p:pRg st="1" end="1"/>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1000"/>
                                        <p:tgtEl>
                                          <p:spTgt spid="10">
                                            <p:txEl>
                                              <p:pRg st="0" end="0"/>
                                            </p:txEl>
                                          </p:spTgt>
                                        </p:tgtEl>
                                      </p:cBhvr>
                                    </p:animEffect>
                                  </p:childTnLst>
                                </p:cTn>
                              </p:par>
                            </p:childTnLst>
                          </p:cTn>
                        </p:par>
                        <p:par>
                          <p:cTn id="23" fill="hold">
                            <p:stCondLst>
                              <p:cond delay="2000"/>
                            </p:stCondLst>
                            <p:childTnLst>
                              <p:par>
                                <p:cTn id="24" presetID="53"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wipe(left)">
                                      <p:cBhvr>
                                        <p:cTn id="33" dur="1000"/>
                                        <p:tgtEl>
                                          <p:spTgt spid="10">
                                            <p:txEl>
                                              <p:pRg st="1" end="1"/>
                                            </p:txEl>
                                          </p:spTgt>
                                        </p:tgtEl>
                                      </p:cBhvr>
                                    </p:animEffect>
                                  </p:childTnLst>
                                </p:cTn>
                              </p:par>
                              <p:par>
                                <p:cTn id="34" presetID="53" presetClass="entr" presetSubtype="0" fill="hold" nodeType="withEffect">
                                  <p:stCondLst>
                                    <p:cond delay="0"/>
                                  </p:stCondLst>
                                  <p:childTnLst>
                                    <p:set>
                                      <p:cBhvr>
                                        <p:cTn id="35" dur="1" fill="hold">
                                          <p:stCondLst>
                                            <p:cond delay="0"/>
                                          </p:stCondLst>
                                        </p:cTn>
                                        <p:tgtEl>
                                          <p:spTgt spid="140292"/>
                                        </p:tgtEl>
                                        <p:attrNameLst>
                                          <p:attrName>style.visibility</p:attrName>
                                        </p:attrNameLst>
                                      </p:cBhvr>
                                      <p:to>
                                        <p:strVal val="visible"/>
                                      </p:to>
                                    </p:set>
                                    <p:anim calcmode="lin" valueType="num">
                                      <p:cBhvr>
                                        <p:cTn id="36" dur="500" fill="hold"/>
                                        <p:tgtEl>
                                          <p:spTgt spid="140292"/>
                                        </p:tgtEl>
                                        <p:attrNameLst>
                                          <p:attrName>ppt_w</p:attrName>
                                        </p:attrNameLst>
                                      </p:cBhvr>
                                      <p:tavLst>
                                        <p:tav tm="0">
                                          <p:val>
                                            <p:fltVal val="0"/>
                                          </p:val>
                                        </p:tav>
                                        <p:tav tm="100000">
                                          <p:val>
                                            <p:strVal val="#ppt_w"/>
                                          </p:val>
                                        </p:tav>
                                      </p:tavLst>
                                    </p:anim>
                                    <p:anim calcmode="lin" valueType="num">
                                      <p:cBhvr>
                                        <p:cTn id="37" dur="500" fill="hold"/>
                                        <p:tgtEl>
                                          <p:spTgt spid="140292"/>
                                        </p:tgtEl>
                                        <p:attrNameLst>
                                          <p:attrName>ppt_h</p:attrName>
                                        </p:attrNameLst>
                                      </p:cBhvr>
                                      <p:tavLst>
                                        <p:tav tm="0">
                                          <p:val>
                                            <p:fltVal val="0"/>
                                          </p:val>
                                        </p:tav>
                                        <p:tav tm="100000">
                                          <p:val>
                                            <p:strVal val="#ppt_h"/>
                                          </p:val>
                                        </p:tav>
                                      </p:tavLst>
                                    </p:anim>
                                    <p:animEffect transition="in" filter="fade">
                                      <p:cBhvr>
                                        <p:cTn id="38" dur="500"/>
                                        <p:tgtEl>
                                          <p:spTgt spid="140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838200"/>
            <a:ext cx="9144000" cy="6019800"/>
          </a:xfrm>
          <a:prstGeom prst="rect">
            <a:avLst/>
          </a:prstGeom>
          <a:solidFill>
            <a:srgbClr val="FEFB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8354" name="Picture 2"/>
          <p:cNvPicPr>
            <a:picLocks noChangeAspect="1" noChangeArrowheads="1"/>
          </p:cNvPicPr>
          <p:nvPr/>
        </p:nvPicPr>
        <p:blipFill>
          <a:blip r:embed="rId3" cstate="print"/>
          <a:srcRect/>
          <a:stretch>
            <a:fillRect/>
          </a:stretch>
        </p:blipFill>
        <p:spPr bwMode="auto">
          <a:xfrm>
            <a:off x="685800" y="841248"/>
            <a:ext cx="7523041" cy="6016752"/>
          </a:xfrm>
          <a:prstGeom prst="rect">
            <a:avLst/>
          </a:prstGeom>
          <a:noFill/>
          <a:ln w="9525">
            <a:noFill/>
            <a:miter lim="800000"/>
            <a:headEnd/>
            <a:tailEnd/>
          </a:ln>
        </p:spPr>
      </p:pic>
      <p:sp>
        <p:nvSpPr>
          <p:cNvPr id="25" name="Freeform 24"/>
          <p:cNvSpPr/>
          <p:nvPr/>
        </p:nvSpPr>
        <p:spPr>
          <a:xfrm>
            <a:off x="866274" y="895149"/>
            <a:ext cx="7344075" cy="6035040"/>
          </a:xfrm>
          <a:custGeom>
            <a:avLst/>
            <a:gdLst>
              <a:gd name="connsiteX0" fmla="*/ 4196614 w 7344075"/>
              <a:gd name="connsiteY0" fmla="*/ 2059807 h 6035040"/>
              <a:gd name="connsiteX1" fmla="*/ 3705726 w 7344075"/>
              <a:gd name="connsiteY1" fmla="*/ 365760 h 6035040"/>
              <a:gd name="connsiteX2" fmla="*/ 3368842 w 7344075"/>
              <a:gd name="connsiteY2" fmla="*/ 279133 h 6035040"/>
              <a:gd name="connsiteX3" fmla="*/ 3272589 w 7344075"/>
              <a:gd name="connsiteY3" fmla="*/ 375386 h 6035040"/>
              <a:gd name="connsiteX4" fmla="*/ 3051208 w 7344075"/>
              <a:gd name="connsiteY4" fmla="*/ 327259 h 6035040"/>
              <a:gd name="connsiteX5" fmla="*/ 2916454 w 7344075"/>
              <a:gd name="connsiteY5" fmla="*/ 356135 h 6035040"/>
              <a:gd name="connsiteX6" fmla="*/ 2849078 w 7344075"/>
              <a:gd name="connsiteY6" fmla="*/ 327259 h 6035040"/>
              <a:gd name="connsiteX7" fmla="*/ 2752825 w 7344075"/>
              <a:gd name="connsiteY7" fmla="*/ 317634 h 6035040"/>
              <a:gd name="connsiteX8" fmla="*/ 2618071 w 7344075"/>
              <a:gd name="connsiteY8" fmla="*/ 279133 h 6035040"/>
              <a:gd name="connsiteX9" fmla="*/ 2512193 w 7344075"/>
              <a:gd name="connsiteY9" fmla="*/ 308009 h 6035040"/>
              <a:gd name="connsiteX10" fmla="*/ 2367814 w 7344075"/>
              <a:gd name="connsiteY10" fmla="*/ 327259 h 6035040"/>
              <a:gd name="connsiteX11" fmla="*/ 2300438 w 7344075"/>
              <a:gd name="connsiteY11" fmla="*/ 240632 h 6035040"/>
              <a:gd name="connsiteX12" fmla="*/ 2252311 w 7344075"/>
              <a:gd name="connsiteY12" fmla="*/ 231007 h 6035040"/>
              <a:gd name="connsiteX13" fmla="*/ 2252311 w 7344075"/>
              <a:gd name="connsiteY13" fmla="*/ 182880 h 6035040"/>
              <a:gd name="connsiteX14" fmla="*/ 2165684 w 7344075"/>
              <a:gd name="connsiteY14" fmla="*/ 173255 h 6035040"/>
              <a:gd name="connsiteX15" fmla="*/ 2011680 w 7344075"/>
              <a:gd name="connsiteY15" fmla="*/ 163630 h 6035040"/>
              <a:gd name="connsiteX16" fmla="*/ 1963553 w 7344075"/>
              <a:gd name="connsiteY16" fmla="*/ 115504 h 6035040"/>
              <a:gd name="connsiteX17" fmla="*/ 1828800 w 7344075"/>
              <a:gd name="connsiteY17" fmla="*/ 67377 h 6035040"/>
              <a:gd name="connsiteX18" fmla="*/ 1703671 w 7344075"/>
              <a:gd name="connsiteY18" fmla="*/ 0 h 6035040"/>
              <a:gd name="connsiteX19" fmla="*/ 1645920 w 7344075"/>
              <a:gd name="connsiteY19" fmla="*/ 144379 h 6035040"/>
              <a:gd name="connsiteX20" fmla="*/ 1530417 w 7344075"/>
              <a:gd name="connsiteY20" fmla="*/ 211756 h 6035040"/>
              <a:gd name="connsiteX21" fmla="*/ 1434164 w 7344075"/>
              <a:gd name="connsiteY21" fmla="*/ 182880 h 6035040"/>
              <a:gd name="connsiteX22" fmla="*/ 1309035 w 7344075"/>
              <a:gd name="connsiteY22" fmla="*/ 269508 h 6035040"/>
              <a:gd name="connsiteX23" fmla="*/ 1193532 w 7344075"/>
              <a:gd name="connsiteY23" fmla="*/ 375386 h 6035040"/>
              <a:gd name="connsiteX24" fmla="*/ 1029903 w 7344075"/>
              <a:gd name="connsiteY24" fmla="*/ 394636 h 6035040"/>
              <a:gd name="connsiteX25" fmla="*/ 962526 w 7344075"/>
              <a:gd name="connsiteY25" fmla="*/ 529390 h 6035040"/>
              <a:gd name="connsiteX26" fmla="*/ 885524 w 7344075"/>
              <a:gd name="connsiteY26" fmla="*/ 596767 h 6035040"/>
              <a:gd name="connsiteX27" fmla="*/ 827772 w 7344075"/>
              <a:gd name="connsiteY27" fmla="*/ 770022 h 6035040"/>
              <a:gd name="connsiteX28" fmla="*/ 827772 w 7344075"/>
              <a:gd name="connsiteY28" fmla="*/ 770022 h 6035040"/>
              <a:gd name="connsiteX29" fmla="*/ 683393 w 7344075"/>
              <a:gd name="connsiteY29" fmla="*/ 837398 h 6035040"/>
              <a:gd name="connsiteX30" fmla="*/ 481263 w 7344075"/>
              <a:gd name="connsiteY30" fmla="*/ 808523 h 6035040"/>
              <a:gd name="connsiteX31" fmla="*/ 375385 w 7344075"/>
              <a:gd name="connsiteY31" fmla="*/ 972152 h 6035040"/>
              <a:gd name="connsiteX32" fmla="*/ 548640 w 7344075"/>
              <a:gd name="connsiteY32" fmla="*/ 1183908 h 6035040"/>
              <a:gd name="connsiteX33" fmla="*/ 750770 w 7344075"/>
              <a:gd name="connsiteY33" fmla="*/ 1347537 h 6035040"/>
              <a:gd name="connsiteX34" fmla="*/ 885524 w 7344075"/>
              <a:gd name="connsiteY34" fmla="*/ 1578544 h 6035040"/>
              <a:gd name="connsiteX35" fmla="*/ 1029903 w 7344075"/>
              <a:gd name="connsiteY35" fmla="*/ 1742173 h 6035040"/>
              <a:gd name="connsiteX36" fmla="*/ 1029903 w 7344075"/>
              <a:gd name="connsiteY36" fmla="*/ 1848051 h 6035040"/>
              <a:gd name="connsiteX37" fmla="*/ 933650 w 7344075"/>
              <a:gd name="connsiteY37" fmla="*/ 1848051 h 6035040"/>
              <a:gd name="connsiteX38" fmla="*/ 798897 w 7344075"/>
              <a:gd name="connsiteY38" fmla="*/ 1848051 h 6035040"/>
              <a:gd name="connsiteX39" fmla="*/ 702644 w 7344075"/>
              <a:gd name="connsiteY39" fmla="*/ 1819175 h 6035040"/>
              <a:gd name="connsiteX40" fmla="*/ 702644 w 7344075"/>
              <a:gd name="connsiteY40" fmla="*/ 1819175 h 6035040"/>
              <a:gd name="connsiteX41" fmla="*/ 750770 w 7344075"/>
              <a:gd name="connsiteY41" fmla="*/ 1665171 h 6035040"/>
              <a:gd name="connsiteX42" fmla="*/ 712269 w 7344075"/>
              <a:gd name="connsiteY42" fmla="*/ 1636295 h 6035040"/>
              <a:gd name="connsiteX43" fmla="*/ 616017 w 7344075"/>
              <a:gd name="connsiteY43" fmla="*/ 1674796 h 6035040"/>
              <a:gd name="connsiteX44" fmla="*/ 500513 w 7344075"/>
              <a:gd name="connsiteY44" fmla="*/ 1694047 h 6035040"/>
              <a:gd name="connsiteX45" fmla="*/ 317633 w 7344075"/>
              <a:gd name="connsiteY45" fmla="*/ 1790299 h 6035040"/>
              <a:gd name="connsiteX46" fmla="*/ 86627 w 7344075"/>
              <a:gd name="connsiteY46" fmla="*/ 1876927 h 6035040"/>
              <a:gd name="connsiteX47" fmla="*/ 86627 w 7344075"/>
              <a:gd name="connsiteY47" fmla="*/ 1876927 h 6035040"/>
              <a:gd name="connsiteX48" fmla="*/ 211755 w 7344075"/>
              <a:gd name="connsiteY48" fmla="*/ 2213811 h 6035040"/>
              <a:gd name="connsiteX49" fmla="*/ 279132 w 7344075"/>
              <a:gd name="connsiteY49" fmla="*/ 2338939 h 6035040"/>
              <a:gd name="connsiteX50" fmla="*/ 847023 w 7344075"/>
              <a:gd name="connsiteY50" fmla="*/ 2425567 h 6035040"/>
              <a:gd name="connsiteX51" fmla="*/ 1087654 w 7344075"/>
              <a:gd name="connsiteY51" fmla="*/ 2300438 h 6035040"/>
              <a:gd name="connsiteX52" fmla="*/ 1126155 w 7344075"/>
              <a:gd name="connsiteY52" fmla="*/ 2435192 h 6035040"/>
              <a:gd name="connsiteX53" fmla="*/ 1087654 w 7344075"/>
              <a:gd name="connsiteY53" fmla="*/ 2637323 h 6035040"/>
              <a:gd name="connsiteX54" fmla="*/ 1078029 w 7344075"/>
              <a:gd name="connsiteY54" fmla="*/ 2839453 h 6035040"/>
              <a:gd name="connsiteX55" fmla="*/ 924025 w 7344075"/>
              <a:gd name="connsiteY55" fmla="*/ 2829828 h 6035040"/>
              <a:gd name="connsiteX56" fmla="*/ 818147 w 7344075"/>
              <a:gd name="connsiteY56" fmla="*/ 2868329 h 6035040"/>
              <a:gd name="connsiteX57" fmla="*/ 635267 w 7344075"/>
              <a:gd name="connsiteY57" fmla="*/ 2839453 h 6035040"/>
              <a:gd name="connsiteX58" fmla="*/ 635267 w 7344075"/>
              <a:gd name="connsiteY58" fmla="*/ 2839453 h 6035040"/>
              <a:gd name="connsiteX59" fmla="*/ 423511 w 7344075"/>
              <a:gd name="connsiteY59" fmla="*/ 2926080 h 6035040"/>
              <a:gd name="connsiteX60" fmla="*/ 413886 w 7344075"/>
              <a:gd name="connsiteY60" fmla="*/ 3089710 h 6035040"/>
              <a:gd name="connsiteX61" fmla="*/ 288758 w 7344075"/>
              <a:gd name="connsiteY61" fmla="*/ 3214838 h 6035040"/>
              <a:gd name="connsiteX62" fmla="*/ 202130 w 7344075"/>
              <a:gd name="connsiteY62" fmla="*/ 3359217 h 6035040"/>
              <a:gd name="connsiteX63" fmla="*/ 231006 w 7344075"/>
              <a:gd name="connsiteY63" fmla="*/ 3474720 h 6035040"/>
              <a:gd name="connsiteX64" fmla="*/ 346509 w 7344075"/>
              <a:gd name="connsiteY64" fmla="*/ 3580598 h 6035040"/>
              <a:gd name="connsiteX65" fmla="*/ 298383 w 7344075"/>
              <a:gd name="connsiteY65" fmla="*/ 3715352 h 6035040"/>
              <a:gd name="connsiteX66" fmla="*/ 356134 w 7344075"/>
              <a:gd name="connsiteY66" fmla="*/ 3821230 h 6035040"/>
              <a:gd name="connsiteX67" fmla="*/ 529389 w 7344075"/>
              <a:gd name="connsiteY67" fmla="*/ 4013735 h 6035040"/>
              <a:gd name="connsiteX68" fmla="*/ 741145 w 7344075"/>
              <a:gd name="connsiteY68" fmla="*/ 4023360 h 6035040"/>
              <a:gd name="connsiteX69" fmla="*/ 827772 w 7344075"/>
              <a:gd name="connsiteY69" fmla="*/ 3888607 h 6035040"/>
              <a:gd name="connsiteX70" fmla="*/ 875899 w 7344075"/>
              <a:gd name="connsiteY70" fmla="*/ 4071487 h 6035040"/>
              <a:gd name="connsiteX71" fmla="*/ 895149 w 7344075"/>
              <a:gd name="connsiteY71" fmla="*/ 4138864 h 6035040"/>
              <a:gd name="connsiteX72" fmla="*/ 837398 w 7344075"/>
              <a:gd name="connsiteY72" fmla="*/ 4340994 h 6035040"/>
              <a:gd name="connsiteX73" fmla="*/ 895149 w 7344075"/>
              <a:gd name="connsiteY73" fmla="*/ 4485373 h 6035040"/>
              <a:gd name="connsiteX74" fmla="*/ 1068404 w 7344075"/>
              <a:gd name="connsiteY74" fmla="*/ 4417996 h 6035040"/>
              <a:gd name="connsiteX75" fmla="*/ 1155031 w 7344075"/>
              <a:gd name="connsiteY75" fmla="*/ 4417996 h 6035040"/>
              <a:gd name="connsiteX76" fmla="*/ 1289785 w 7344075"/>
              <a:gd name="connsiteY76" fmla="*/ 4543125 h 6035040"/>
              <a:gd name="connsiteX77" fmla="*/ 1443789 w 7344075"/>
              <a:gd name="connsiteY77" fmla="*/ 4562375 h 6035040"/>
              <a:gd name="connsiteX78" fmla="*/ 1491915 w 7344075"/>
              <a:gd name="connsiteY78" fmla="*/ 4427622 h 6035040"/>
              <a:gd name="connsiteX79" fmla="*/ 1568918 w 7344075"/>
              <a:gd name="connsiteY79" fmla="*/ 4523874 h 6035040"/>
              <a:gd name="connsiteX80" fmla="*/ 1761423 w 7344075"/>
              <a:gd name="connsiteY80" fmla="*/ 4446872 h 6035040"/>
              <a:gd name="connsiteX81" fmla="*/ 1684421 w 7344075"/>
              <a:gd name="connsiteY81" fmla="*/ 4620127 h 6035040"/>
              <a:gd name="connsiteX82" fmla="*/ 1636294 w 7344075"/>
              <a:gd name="connsiteY82" fmla="*/ 4966636 h 6035040"/>
              <a:gd name="connsiteX83" fmla="*/ 1511166 w 7344075"/>
              <a:gd name="connsiteY83" fmla="*/ 5014763 h 6035040"/>
              <a:gd name="connsiteX84" fmla="*/ 1405288 w 7344075"/>
              <a:gd name="connsiteY84" fmla="*/ 5120640 h 6035040"/>
              <a:gd name="connsiteX85" fmla="*/ 1337911 w 7344075"/>
              <a:gd name="connsiteY85" fmla="*/ 5207268 h 6035040"/>
              <a:gd name="connsiteX86" fmla="*/ 1193532 w 7344075"/>
              <a:gd name="connsiteY86" fmla="*/ 5293895 h 6035040"/>
              <a:gd name="connsiteX87" fmla="*/ 1039528 w 7344075"/>
              <a:gd name="connsiteY87" fmla="*/ 5428649 h 6035040"/>
              <a:gd name="connsiteX88" fmla="*/ 972151 w 7344075"/>
              <a:gd name="connsiteY88" fmla="*/ 5476775 h 6035040"/>
              <a:gd name="connsiteX89" fmla="*/ 847023 w 7344075"/>
              <a:gd name="connsiteY89" fmla="*/ 5447899 h 6035040"/>
              <a:gd name="connsiteX90" fmla="*/ 664143 w 7344075"/>
              <a:gd name="connsiteY90" fmla="*/ 5573028 h 6035040"/>
              <a:gd name="connsiteX91" fmla="*/ 539014 w 7344075"/>
              <a:gd name="connsiteY91" fmla="*/ 5669280 h 6035040"/>
              <a:gd name="connsiteX92" fmla="*/ 375385 w 7344075"/>
              <a:gd name="connsiteY92" fmla="*/ 5736657 h 6035040"/>
              <a:gd name="connsiteX93" fmla="*/ 0 w 7344075"/>
              <a:gd name="connsiteY93" fmla="*/ 5852160 h 6035040"/>
              <a:gd name="connsiteX94" fmla="*/ 57751 w 7344075"/>
              <a:gd name="connsiteY94" fmla="*/ 6035040 h 6035040"/>
              <a:gd name="connsiteX95" fmla="*/ 298383 w 7344075"/>
              <a:gd name="connsiteY95" fmla="*/ 5948413 h 6035040"/>
              <a:gd name="connsiteX96" fmla="*/ 413886 w 7344075"/>
              <a:gd name="connsiteY96" fmla="*/ 5861786 h 6035040"/>
              <a:gd name="connsiteX97" fmla="*/ 616017 w 7344075"/>
              <a:gd name="connsiteY97" fmla="*/ 5765533 h 6035040"/>
              <a:gd name="connsiteX98" fmla="*/ 750770 w 7344075"/>
              <a:gd name="connsiteY98" fmla="*/ 5717407 h 6035040"/>
              <a:gd name="connsiteX99" fmla="*/ 856648 w 7344075"/>
              <a:gd name="connsiteY99" fmla="*/ 5717407 h 6035040"/>
              <a:gd name="connsiteX100" fmla="*/ 1203158 w 7344075"/>
              <a:gd name="connsiteY100" fmla="*/ 5563403 h 6035040"/>
              <a:gd name="connsiteX101" fmla="*/ 1366787 w 7344075"/>
              <a:gd name="connsiteY101" fmla="*/ 5524902 h 6035040"/>
              <a:gd name="connsiteX102" fmla="*/ 1530417 w 7344075"/>
              <a:gd name="connsiteY102" fmla="*/ 5322771 h 6035040"/>
              <a:gd name="connsiteX103" fmla="*/ 1674795 w 7344075"/>
              <a:gd name="connsiteY103" fmla="*/ 5284270 h 6035040"/>
              <a:gd name="connsiteX104" fmla="*/ 1780673 w 7344075"/>
              <a:gd name="connsiteY104" fmla="*/ 5178392 h 6035040"/>
              <a:gd name="connsiteX105" fmla="*/ 1992429 w 7344075"/>
              <a:gd name="connsiteY105" fmla="*/ 4937760 h 6035040"/>
              <a:gd name="connsiteX106" fmla="*/ 2175309 w 7344075"/>
              <a:gd name="connsiteY106" fmla="*/ 4783756 h 6035040"/>
              <a:gd name="connsiteX107" fmla="*/ 2358189 w 7344075"/>
              <a:gd name="connsiteY107" fmla="*/ 4533499 h 6035040"/>
              <a:gd name="connsiteX108" fmla="*/ 2492943 w 7344075"/>
              <a:gd name="connsiteY108" fmla="*/ 4398746 h 6035040"/>
              <a:gd name="connsiteX109" fmla="*/ 2415941 w 7344075"/>
              <a:gd name="connsiteY109" fmla="*/ 4350619 h 6035040"/>
              <a:gd name="connsiteX110" fmla="*/ 2367814 w 7344075"/>
              <a:gd name="connsiteY110" fmla="*/ 4263992 h 6035040"/>
              <a:gd name="connsiteX111" fmla="*/ 2512193 w 7344075"/>
              <a:gd name="connsiteY111" fmla="*/ 4052236 h 6035040"/>
              <a:gd name="connsiteX112" fmla="*/ 2666198 w 7344075"/>
              <a:gd name="connsiteY112" fmla="*/ 3801979 h 6035040"/>
              <a:gd name="connsiteX113" fmla="*/ 2964581 w 7344075"/>
              <a:gd name="connsiteY113" fmla="*/ 3484346 h 6035040"/>
              <a:gd name="connsiteX114" fmla="*/ 2916454 w 7344075"/>
              <a:gd name="connsiteY114" fmla="*/ 3628725 h 6035040"/>
              <a:gd name="connsiteX115" fmla="*/ 2839452 w 7344075"/>
              <a:gd name="connsiteY115" fmla="*/ 3782729 h 6035040"/>
              <a:gd name="connsiteX116" fmla="*/ 2791326 w 7344075"/>
              <a:gd name="connsiteY116" fmla="*/ 3975234 h 6035040"/>
              <a:gd name="connsiteX117" fmla="*/ 2752825 w 7344075"/>
              <a:gd name="connsiteY117" fmla="*/ 4129238 h 6035040"/>
              <a:gd name="connsiteX118" fmla="*/ 2714324 w 7344075"/>
              <a:gd name="connsiteY118" fmla="*/ 4235116 h 6035040"/>
              <a:gd name="connsiteX119" fmla="*/ 2877953 w 7344075"/>
              <a:gd name="connsiteY119" fmla="*/ 4254367 h 6035040"/>
              <a:gd name="connsiteX120" fmla="*/ 3070459 w 7344075"/>
              <a:gd name="connsiteY120" fmla="*/ 4177365 h 6035040"/>
              <a:gd name="connsiteX121" fmla="*/ 3214838 w 7344075"/>
              <a:gd name="connsiteY121" fmla="*/ 3955984 h 6035040"/>
              <a:gd name="connsiteX122" fmla="*/ 3388092 w 7344075"/>
              <a:gd name="connsiteY122" fmla="*/ 3946358 h 6035040"/>
              <a:gd name="connsiteX123" fmla="*/ 3416968 w 7344075"/>
              <a:gd name="connsiteY123" fmla="*/ 3696102 h 6035040"/>
              <a:gd name="connsiteX124" fmla="*/ 3445844 w 7344075"/>
              <a:gd name="connsiteY124" fmla="*/ 3561348 h 6035040"/>
              <a:gd name="connsiteX125" fmla="*/ 3580598 w 7344075"/>
              <a:gd name="connsiteY125" fmla="*/ 3580598 h 6035040"/>
              <a:gd name="connsiteX126" fmla="*/ 3782728 w 7344075"/>
              <a:gd name="connsiteY126" fmla="*/ 3570973 h 6035040"/>
              <a:gd name="connsiteX127" fmla="*/ 3724977 w 7344075"/>
              <a:gd name="connsiteY127" fmla="*/ 3676851 h 6035040"/>
              <a:gd name="connsiteX128" fmla="*/ 3994484 w 7344075"/>
              <a:gd name="connsiteY128" fmla="*/ 3705727 h 6035040"/>
              <a:gd name="connsiteX129" fmla="*/ 4138863 w 7344075"/>
              <a:gd name="connsiteY129" fmla="*/ 3792354 h 6035040"/>
              <a:gd name="connsiteX130" fmla="*/ 4437246 w 7344075"/>
              <a:gd name="connsiteY130" fmla="*/ 3715352 h 6035040"/>
              <a:gd name="connsiteX131" fmla="*/ 4620126 w 7344075"/>
              <a:gd name="connsiteY131" fmla="*/ 3657600 h 6035040"/>
              <a:gd name="connsiteX132" fmla="*/ 4783755 w 7344075"/>
              <a:gd name="connsiteY132" fmla="*/ 3715352 h 6035040"/>
              <a:gd name="connsiteX133" fmla="*/ 4928134 w 7344075"/>
              <a:gd name="connsiteY133" fmla="*/ 3657600 h 6035040"/>
              <a:gd name="connsiteX134" fmla="*/ 5005137 w 7344075"/>
              <a:gd name="connsiteY134" fmla="*/ 3734603 h 6035040"/>
              <a:gd name="connsiteX135" fmla="*/ 5303520 w 7344075"/>
              <a:gd name="connsiteY135" fmla="*/ 3898232 h 6035040"/>
              <a:gd name="connsiteX136" fmla="*/ 5457524 w 7344075"/>
              <a:gd name="connsiteY136" fmla="*/ 3975234 h 6035040"/>
              <a:gd name="connsiteX137" fmla="*/ 5784783 w 7344075"/>
              <a:gd name="connsiteY137" fmla="*/ 4100363 h 6035040"/>
              <a:gd name="connsiteX138" fmla="*/ 5958038 w 7344075"/>
              <a:gd name="connsiteY138" fmla="*/ 4302493 h 6035040"/>
              <a:gd name="connsiteX139" fmla="*/ 6112042 w 7344075"/>
              <a:gd name="connsiteY139" fmla="*/ 4446872 h 6035040"/>
              <a:gd name="connsiteX140" fmla="*/ 6304547 w 7344075"/>
              <a:gd name="connsiteY140" fmla="*/ 4543125 h 6035040"/>
              <a:gd name="connsiteX141" fmla="*/ 6371924 w 7344075"/>
              <a:gd name="connsiteY141" fmla="*/ 4764506 h 6035040"/>
              <a:gd name="connsiteX142" fmla="*/ 6468177 w 7344075"/>
              <a:gd name="connsiteY142" fmla="*/ 4947386 h 6035040"/>
              <a:gd name="connsiteX143" fmla="*/ 6853187 w 7344075"/>
              <a:gd name="connsiteY143" fmla="*/ 5014763 h 6035040"/>
              <a:gd name="connsiteX144" fmla="*/ 7084193 w 7344075"/>
              <a:gd name="connsiteY144" fmla="*/ 4976262 h 6035040"/>
              <a:gd name="connsiteX145" fmla="*/ 7247823 w 7344075"/>
              <a:gd name="connsiteY145" fmla="*/ 4937760 h 6035040"/>
              <a:gd name="connsiteX146" fmla="*/ 7286324 w 7344075"/>
              <a:gd name="connsiteY146" fmla="*/ 4620127 h 6035040"/>
              <a:gd name="connsiteX147" fmla="*/ 7344075 w 7344075"/>
              <a:gd name="connsiteY147" fmla="*/ 4494998 h 6035040"/>
              <a:gd name="connsiteX148" fmla="*/ 7218947 w 7344075"/>
              <a:gd name="connsiteY148" fmla="*/ 4129238 h 6035040"/>
              <a:gd name="connsiteX149" fmla="*/ 7218947 w 7344075"/>
              <a:gd name="connsiteY149" fmla="*/ 3869356 h 6035040"/>
              <a:gd name="connsiteX150" fmla="*/ 7036067 w 7344075"/>
              <a:gd name="connsiteY150" fmla="*/ 3792354 h 6035040"/>
              <a:gd name="connsiteX151" fmla="*/ 6708808 w 7344075"/>
              <a:gd name="connsiteY151" fmla="*/ 3599849 h 6035040"/>
              <a:gd name="connsiteX152" fmla="*/ 6554804 w 7344075"/>
              <a:gd name="connsiteY152" fmla="*/ 3455470 h 6035040"/>
              <a:gd name="connsiteX153" fmla="*/ 6208294 w 7344075"/>
              <a:gd name="connsiteY153" fmla="*/ 3205213 h 6035040"/>
              <a:gd name="connsiteX154" fmla="*/ 5881035 w 7344075"/>
              <a:gd name="connsiteY154" fmla="*/ 3003083 h 6035040"/>
              <a:gd name="connsiteX155" fmla="*/ 5630779 w 7344075"/>
              <a:gd name="connsiteY155" fmla="*/ 2829828 h 6035040"/>
              <a:gd name="connsiteX156" fmla="*/ 5698155 w 7344075"/>
              <a:gd name="connsiteY156" fmla="*/ 2723950 h 6035040"/>
              <a:gd name="connsiteX157" fmla="*/ 5784783 w 7344075"/>
              <a:gd name="connsiteY157" fmla="*/ 2541070 h 6035040"/>
              <a:gd name="connsiteX158" fmla="*/ 5784783 w 7344075"/>
              <a:gd name="connsiteY158" fmla="*/ 2387066 h 6035040"/>
              <a:gd name="connsiteX159" fmla="*/ 5534526 w 7344075"/>
              <a:gd name="connsiteY159" fmla="*/ 2358190 h 6035040"/>
              <a:gd name="connsiteX160" fmla="*/ 5428648 w 7344075"/>
              <a:gd name="connsiteY160" fmla="*/ 2338939 h 6035040"/>
              <a:gd name="connsiteX161" fmla="*/ 5236143 w 7344075"/>
              <a:gd name="connsiteY161" fmla="*/ 2300438 h 6035040"/>
              <a:gd name="connsiteX162" fmla="*/ 5149515 w 7344075"/>
              <a:gd name="connsiteY162" fmla="*/ 2367815 h 6035040"/>
              <a:gd name="connsiteX163" fmla="*/ 4966635 w 7344075"/>
              <a:gd name="connsiteY163" fmla="*/ 2271563 h 6035040"/>
              <a:gd name="connsiteX164" fmla="*/ 4658627 w 7344075"/>
              <a:gd name="connsiteY164" fmla="*/ 2194560 h 6035040"/>
              <a:gd name="connsiteX165" fmla="*/ 4446871 w 7344075"/>
              <a:gd name="connsiteY165" fmla="*/ 2117558 h 6035040"/>
              <a:gd name="connsiteX166" fmla="*/ 4283242 w 7344075"/>
              <a:gd name="connsiteY166" fmla="*/ 2059807 h 6035040"/>
              <a:gd name="connsiteX167" fmla="*/ 4196614 w 7344075"/>
              <a:gd name="connsiteY167" fmla="*/ 2059807 h 603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7344075" h="6035040">
                <a:moveTo>
                  <a:pt x="4196614" y="2059807"/>
                </a:moveTo>
                <a:lnTo>
                  <a:pt x="3705726" y="365760"/>
                </a:lnTo>
                <a:lnTo>
                  <a:pt x="3368842" y="279133"/>
                </a:lnTo>
                <a:lnTo>
                  <a:pt x="3272589" y="375386"/>
                </a:lnTo>
                <a:lnTo>
                  <a:pt x="3051208" y="327259"/>
                </a:lnTo>
                <a:lnTo>
                  <a:pt x="2916454" y="356135"/>
                </a:lnTo>
                <a:lnTo>
                  <a:pt x="2849078" y="327259"/>
                </a:lnTo>
                <a:lnTo>
                  <a:pt x="2752825" y="317634"/>
                </a:lnTo>
                <a:lnTo>
                  <a:pt x="2618071" y="279133"/>
                </a:lnTo>
                <a:lnTo>
                  <a:pt x="2512193" y="308009"/>
                </a:lnTo>
                <a:lnTo>
                  <a:pt x="2367814" y="327259"/>
                </a:lnTo>
                <a:lnTo>
                  <a:pt x="2300438" y="240632"/>
                </a:lnTo>
                <a:lnTo>
                  <a:pt x="2252311" y="231007"/>
                </a:lnTo>
                <a:lnTo>
                  <a:pt x="2252311" y="182880"/>
                </a:lnTo>
                <a:lnTo>
                  <a:pt x="2165684" y="173255"/>
                </a:lnTo>
                <a:lnTo>
                  <a:pt x="2011680" y="163630"/>
                </a:lnTo>
                <a:lnTo>
                  <a:pt x="1963553" y="115504"/>
                </a:lnTo>
                <a:lnTo>
                  <a:pt x="1828800" y="67377"/>
                </a:lnTo>
                <a:lnTo>
                  <a:pt x="1703671" y="0"/>
                </a:lnTo>
                <a:lnTo>
                  <a:pt x="1645920" y="144379"/>
                </a:lnTo>
                <a:lnTo>
                  <a:pt x="1530417" y="211756"/>
                </a:lnTo>
                <a:lnTo>
                  <a:pt x="1434164" y="182880"/>
                </a:lnTo>
                <a:lnTo>
                  <a:pt x="1309035" y="269508"/>
                </a:lnTo>
                <a:lnTo>
                  <a:pt x="1193532" y="375386"/>
                </a:lnTo>
                <a:lnTo>
                  <a:pt x="1029903" y="394636"/>
                </a:lnTo>
                <a:lnTo>
                  <a:pt x="962526" y="529390"/>
                </a:lnTo>
                <a:lnTo>
                  <a:pt x="885524" y="596767"/>
                </a:lnTo>
                <a:lnTo>
                  <a:pt x="827772" y="770022"/>
                </a:lnTo>
                <a:lnTo>
                  <a:pt x="827772" y="770022"/>
                </a:lnTo>
                <a:lnTo>
                  <a:pt x="683393" y="837398"/>
                </a:lnTo>
                <a:lnTo>
                  <a:pt x="481263" y="808523"/>
                </a:lnTo>
                <a:lnTo>
                  <a:pt x="375385" y="972152"/>
                </a:lnTo>
                <a:lnTo>
                  <a:pt x="548640" y="1183908"/>
                </a:lnTo>
                <a:lnTo>
                  <a:pt x="750770" y="1347537"/>
                </a:lnTo>
                <a:lnTo>
                  <a:pt x="885524" y="1578544"/>
                </a:lnTo>
                <a:lnTo>
                  <a:pt x="1029903" y="1742173"/>
                </a:lnTo>
                <a:lnTo>
                  <a:pt x="1029903" y="1848051"/>
                </a:lnTo>
                <a:lnTo>
                  <a:pt x="933650" y="1848051"/>
                </a:lnTo>
                <a:lnTo>
                  <a:pt x="798897" y="1848051"/>
                </a:lnTo>
                <a:lnTo>
                  <a:pt x="702644" y="1819175"/>
                </a:lnTo>
                <a:lnTo>
                  <a:pt x="702644" y="1819175"/>
                </a:lnTo>
                <a:lnTo>
                  <a:pt x="750770" y="1665171"/>
                </a:lnTo>
                <a:lnTo>
                  <a:pt x="712269" y="1636295"/>
                </a:lnTo>
                <a:lnTo>
                  <a:pt x="616017" y="1674796"/>
                </a:lnTo>
                <a:lnTo>
                  <a:pt x="500513" y="1694047"/>
                </a:lnTo>
                <a:lnTo>
                  <a:pt x="317633" y="1790299"/>
                </a:lnTo>
                <a:lnTo>
                  <a:pt x="86627" y="1876927"/>
                </a:lnTo>
                <a:lnTo>
                  <a:pt x="86627" y="1876927"/>
                </a:lnTo>
                <a:lnTo>
                  <a:pt x="211755" y="2213811"/>
                </a:lnTo>
                <a:lnTo>
                  <a:pt x="279132" y="2338939"/>
                </a:lnTo>
                <a:lnTo>
                  <a:pt x="847023" y="2425567"/>
                </a:lnTo>
                <a:lnTo>
                  <a:pt x="1087654" y="2300438"/>
                </a:lnTo>
                <a:lnTo>
                  <a:pt x="1126155" y="2435192"/>
                </a:lnTo>
                <a:lnTo>
                  <a:pt x="1087654" y="2637323"/>
                </a:lnTo>
                <a:lnTo>
                  <a:pt x="1078029" y="2839453"/>
                </a:lnTo>
                <a:lnTo>
                  <a:pt x="924025" y="2829828"/>
                </a:lnTo>
                <a:lnTo>
                  <a:pt x="818147" y="2868329"/>
                </a:lnTo>
                <a:lnTo>
                  <a:pt x="635267" y="2839453"/>
                </a:lnTo>
                <a:lnTo>
                  <a:pt x="635267" y="2839453"/>
                </a:lnTo>
                <a:lnTo>
                  <a:pt x="423511" y="2926080"/>
                </a:lnTo>
                <a:lnTo>
                  <a:pt x="413886" y="3089710"/>
                </a:lnTo>
                <a:lnTo>
                  <a:pt x="288758" y="3214838"/>
                </a:lnTo>
                <a:lnTo>
                  <a:pt x="202130" y="3359217"/>
                </a:lnTo>
                <a:lnTo>
                  <a:pt x="231006" y="3474720"/>
                </a:lnTo>
                <a:lnTo>
                  <a:pt x="346509" y="3580598"/>
                </a:lnTo>
                <a:lnTo>
                  <a:pt x="298383" y="3715352"/>
                </a:lnTo>
                <a:lnTo>
                  <a:pt x="356134" y="3821230"/>
                </a:lnTo>
                <a:lnTo>
                  <a:pt x="529389" y="4013735"/>
                </a:lnTo>
                <a:lnTo>
                  <a:pt x="741145" y="4023360"/>
                </a:lnTo>
                <a:lnTo>
                  <a:pt x="827772" y="3888607"/>
                </a:lnTo>
                <a:lnTo>
                  <a:pt x="875899" y="4071487"/>
                </a:lnTo>
                <a:lnTo>
                  <a:pt x="895149" y="4138864"/>
                </a:lnTo>
                <a:lnTo>
                  <a:pt x="837398" y="4340994"/>
                </a:lnTo>
                <a:lnTo>
                  <a:pt x="895149" y="4485373"/>
                </a:lnTo>
                <a:lnTo>
                  <a:pt x="1068404" y="4417996"/>
                </a:lnTo>
                <a:lnTo>
                  <a:pt x="1155031" y="4417996"/>
                </a:lnTo>
                <a:lnTo>
                  <a:pt x="1289785" y="4543125"/>
                </a:lnTo>
                <a:lnTo>
                  <a:pt x="1443789" y="4562375"/>
                </a:lnTo>
                <a:lnTo>
                  <a:pt x="1491915" y="4427622"/>
                </a:lnTo>
                <a:lnTo>
                  <a:pt x="1568918" y="4523874"/>
                </a:lnTo>
                <a:lnTo>
                  <a:pt x="1761423" y="4446872"/>
                </a:lnTo>
                <a:lnTo>
                  <a:pt x="1684421" y="4620127"/>
                </a:lnTo>
                <a:lnTo>
                  <a:pt x="1636294" y="4966636"/>
                </a:lnTo>
                <a:lnTo>
                  <a:pt x="1511166" y="5014763"/>
                </a:lnTo>
                <a:lnTo>
                  <a:pt x="1405288" y="5120640"/>
                </a:lnTo>
                <a:lnTo>
                  <a:pt x="1337911" y="5207268"/>
                </a:lnTo>
                <a:lnTo>
                  <a:pt x="1193532" y="5293895"/>
                </a:lnTo>
                <a:lnTo>
                  <a:pt x="1039528" y="5428649"/>
                </a:lnTo>
                <a:lnTo>
                  <a:pt x="972151" y="5476775"/>
                </a:lnTo>
                <a:lnTo>
                  <a:pt x="847023" y="5447899"/>
                </a:lnTo>
                <a:lnTo>
                  <a:pt x="664143" y="5573028"/>
                </a:lnTo>
                <a:lnTo>
                  <a:pt x="539014" y="5669280"/>
                </a:lnTo>
                <a:lnTo>
                  <a:pt x="375385" y="5736657"/>
                </a:lnTo>
                <a:lnTo>
                  <a:pt x="0" y="5852160"/>
                </a:lnTo>
                <a:lnTo>
                  <a:pt x="57751" y="6035040"/>
                </a:lnTo>
                <a:lnTo>
                  <a:pt x="298383" y="5948413"/>
                </a:lnTo>
                <a:lnTo>
                  <a:pt x="413886" y="5861786"/>
                </a:lnTo>
                <a:lnTo>
                  <a:pt x="616017" y="5765533"/>
                </a:lnTo>
                <a:lnTo>
                  <a:pt x="750770" y="5717407"/>
                </a:lnTo>
                <a:lnTo>
                  <a:pt x="856648" y="5717407"/>
                </a:lnTo>
                <a:lnTo>
                  <a:pt x="1203158" y="5563403"/>
                </a:lnTo>
                <a:lnTo>
                  <a:pt x="1366787" y="5524902"/>
                </a:lnTo>
                <a:lnTo>
                  <a:pt x="1530417" y="5322771"/>
                </a:lnTo>
                <a:cubicBezTo>
                  <a:pt x="1641564" y="5278312"/>
                  <a:pt x="1592113" y="5284270"/>
                  <a:pt x="1674795" y="5284270"/>
                </a:cubicBezTo>
                <a:lnTo>
                  <a:pt x="1780673" y="5178392"/>
                </a:lnTo>
                <a:lnTo>
                  <a:pt x="1992429" y="4937760"/>
                </a:lnTo>
                <a:lnTo>
                  <a:pt x="2175309" y="4783756"/>
                </a:lnTo>
                <a:lnTo>
                  <a:pt x="2358189" y="4533499"/>
                </a:lnTo>
                <a:lnTo>
                  <a:pt x="2492943" y="4398746"/>
                </a:lnTo>
                <a:lnTo>
                  <a:pt x="2415941" y="4350619"/>
                </a:lnTo>
                <a:lnTo>
                  <a:pt x="2367814" y="4263992"/>
                </a:lnTo>
                <a:lnTo>
                  <a:pt x="2512193" y="4052236"/>
                </a:lnTo>
                <a:lnTo>
                  <a:pt x="2666198" y="3801979"/>
                </a:lnTo>
                <a:lnTo>
                  <a:pt x="2964581" y="3484346"/>
                </a:lnTo>
                <a:lnTo>
                  <a:pt x="2916454" y="3628725"/>
                </a:lnTo>
                <a:lnTo>
                  <a:pt x="2839452" y="3782729"/>
                </a:lnTo>
                <a:lnTo>
                  <a:pt x="2791326" y="3975234"/>
                </a:lnTo>
                <a:lnTo>
                  <a:pt x="2752825" y="4129238"/>
                </a:lnTo>
                <a:lnTo>
                  <a:pt x="2714324" y="4235116"/>
                </a:lnTo>
                <a:lnTo>
                  <a:pt x="2877953" y="4254367"/>
                </a:lnTo>
                <a:lnTo>
                  <a:pt x="3070459" y="4177365"/>
                </a:lnTo>
                <a:lnTo>
                  <a:pt x="3214838" y="3955984"/>
                </a:lnTo>
                <a:lnTo>
                  <a:pt x="3388092" y="3946358"/>
                </a:lnTo>
                <a:lnTo>
                  <a:pt x="3416968" y="3696102"/>
                </a:lnTo>
                <a:lnTo>
                  <a:pt x="3445844" y="3561348"/>
                </a:lnTo>
                <a:lnTo>
                  <a:pt x="3580598" y="3580598"/>
                </a:lnTo>
                <a:lnTo>
                  <a:pt x="3782728" y="3570973"/>
                </a:lnTo>
                <a:lnTo>
                  <a:pt x="3724977" y="3676851"/>
                </a:lnTo>
                <a:lnTo>
                  <a:pt x="3994484" y="3705727"/>
                </a:lnTo>
                <a:lnTo>
                  <a:pt x="4138863" y="3792354"/>
                </a:lnTo>
                <a:lnTo>
                  <a:pt x="4437246" y="3715352"/>
                </a:lnTo>
                <a:lnTo>
                  <a:pt x="4620126" y="3657600"/>
                </a:lnTo>
                <a:lnTo>
                  <a:pt x="4783755" y="3715352"/>
                </a:lnTo>
                <a:lnTo>
                  <a:pt x="4928134" y="3657600"/>
                </a:lnTo>
                <a:lnTo>
                  <a:pt x="5005137" y="3734603"/>
                </a:lnTo>
                <a:lnTo>
                  <a:pt x="5303520" y="3898232"/>
                </a:lnTo>
                <a:lnTo>
                  <a:pt x="5457524" y="3975234"/>
                </a:lnTo>
                <a:lnTo>
                  <a:pt x="5784783" y="4100363"/>
                </a:lnTo>
                <a:lnTo>
                  <a:pt x="5958038" y="4302493"/>
                </a:lnTo>
                <a:lnTo>
                  <a:pt x="6112042" y="4446872"/>
                </a:lnTo>
                <a:lnTo>
                  <a:pt x="6304547" y="4543125"/>
                </a:lnTo>
                <a:lnTo>
                  <a:pt x="6371924" y="4764506"/>
                </a:lnTo>
                <a:lnTo>
                  <a:pt x="6468177" y="4947386"/>
                </a:lnTo>
                <a:lnTo>
                  <a:pt x="6853187" y="5014763"/>
                </a:lnTo>
                <a:lnTo>
                  <a:pt x="7084193" y="4976262"/>
                </a:lnTo>
                <a:lnTo>
                  <a:pt x="7247823" y="4937760"/>
                </a:lnTo>
                <a:lnTo>
                  <a:pt x="7286324" y="4620127"/>
                </a:lnTo>
                <a:lnTo>
                  <a:pt x="7344075" y="4494998"/>
                </a:lnTo>
                <a:lnTo>
                  <a:pt x="7218947" y="4129238"/>
                </a:lnTo>
                <a:lnTo>
                  <a:pt x="7218947" y="3869356"/>
                </a:lnTo>
                <a:lnTo>
                  <a:pt x="7036067" y="3792354"/>
                </a:lnTo>
                <a:lnTo>
                  <a:pt x="6708808" y="3599849"/>
                </a:lnTo>
                <a:lnTo>
                  <a:pt x="6554804" y="3455470"/>
                </a:lnTo>
                <a:lnTo>
                  <a:pt x="6208294" y="3205213"/>
                </a:lnTo>
                <a:lnTo>
                  <a:pt x="5881035" y="3003083"/>
                </a:lnTo>
                <a:lnTo>
                  <a:pt x="5630779" y="2829828"/>
                </a:lnTo>
                <a:lnTo>
                  <a:pt x="5698155" y="2723950"/>
                </a:lnTo>
                <a:lnTo>
                  <a:pt x="5784783" y="2541070"/>
                </a:lnTo>
                <a:lnTo>
                  <a:pt x="5784783" y="2387066"/>
                </a:lnTo>
                <a:lnTo>
                  <a:pt x="5534526" y="2358190"/>
                </a:lnTo>
                <a:lnTo>
                  <a:pt x="5428648" y="2338939"/>
                </a:lnTo>
                <a:lnTo>
                  <a:pt x="5236143" y="2300438"/>
                </a:lnTo>
                <a:lnTo>
                  <a:pt x="5149515" y="2367815"/>
                </a:lnTo>
                <a:lnTo>
                  <a:pt x="4966635" y="2271563"/>
                </a:lnTo>
                <a:lnTo>
                  <a:pt x="4658627" y="2194560"/>
                </a:lnTo>
                <a:lnTo>
                  <a:pt x="4446871" y="2117558"/>
                </a:lnTo>
                <a:lnTo>
                  <a:pt x="4283242" y="2059807"/>
                </a:lnTo>
                <a:lnTo>
                  <a:pt x="4196614" y="2059807"/>
                </a:lnTo>
                <a:close/>
              </a:path>
            </a:pathLst>
          </a:cu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2"/>
          <p:cNvSpPr/>
          <p:nvPr/>
        </p:nvSpPr>
        <p:spPr>
          <a:xfrm>
            <a:off x="5631255" y="3367889"/>
            <a:ext cx="2445945" cy="1756372"/>
          </a:xfrm>
          <a:custGeom>
            <a:avLst/>
            <a:gdLst>
              <a:gd name="connsiteX0" fmla="*/ 0 w 2430856"/>
              <a:gd name="connsiteY0" fmla="*/ 13580 h 1756372"/>
              <a:gd name="connsiteX1" fmla="*/ 90535 w 2430856"/>
              <a:gd name="connsiteY1" fmla="*/ 0 h 1756372"/>
              <a:gd name="connsiteX2" fmla="*/ 226337 w 2430856"/>
              <a:gd name="connsiteY2" fmla="*/ 27161 h 1756372"/>
              <a:gd name="connsiteX3" fmla="*/ 344032 w 2430856"/>
              <a:gd name="connsiteY3" fmla="*/ 81481 h 1756372"/>
              <a:gd name="connsiteX4" fmla="*/ 362139 w 2430856"/>
              <a:gd name="connsiteY4" fmla="*/ 81481 h 1756372"/>
              <a:gd name="connsiteX5" fmla="*/ 366666 w 2430856"/>
              <a:gd name="connsiteY5" fmla="*/ 40741 h 1756372"/>
              <a:gd name="connsiteX6" fmla="*/ 502468 w 2430856"/>
              <a:gd name="connsiteY6" fmla="*/ 81481 h 1756372"/>
              <a:gd name="connsiteX7" fmla="*/ 697117 w 2430856"/>
              <a:gd name="connsiteY7" fmla="*/ 144856 h 1756372"/>
              <a:gd name="connsiteX8" fmla="*/ 814812 w 2430856"/>
              <a:gd name="connsiteY8" fmla="*/ 226337 h 1756372"/>
              <a:gd name="connsiteX9" fmla="*/ 891767 w 2430856"/>
              <a:gd name="connsiteY9" fmla="*/ 362139 h 1756372"/>
              <a:gd name="connsiteX10" fmla="*/ 1045676 w 2430856"/>
              <a:gd name="connsiteY10" fmla="*/ 479834 h 1756372"/>
              <a:gd name="connsiteX11" fmla="*/ 1303699 w 2430856"/>
              <a:gd name="connsiteY11" fmla="*/ 633743 h 1756372"/>
              <a:gd name="connsiteX12" fmla="*/ 1606991 w 2430856"/>
              <a:gd name="connsiteY12" fmla="*/ 832919 h 1756372"/>
              <a:gd name="connsiteX13" fmla="*/ 1606991 w 2430856"/>
              <a:gd name="connsiteY13" fmla="*/ 832919 h 1756372"/>
              <a:gd name="connsiteX14" fmla="*/ 1797113 w 2430856"/>
              <a:gd name="connsiteY14" fmla="*/ 991355 h 1756372"/>
              <a:gd name="connsiteX15" fmla="*/ 1733739 w 2430856"/>
              <a:gd name="connsiteY15" fmla="*/ 1140737 h 1756372"/>
              <a:gd name="connsiteX16" fmla="*/ 1611517 w 2430856"/>
              <a:gd name="connsiteY16" fmla="*/ 1072836 h 1756372"/>
              <a:gd name="connsiteX17" fmla="*/ 1462135 w 2430856"/>
              <a:gd name="connsiteY17" fmla="*/ 1050202 h 1756372"/>
              <a:gd name="connsiteX18" fmla="*/ 1326333 w 2430856"/>
              <a:gd name="connsiteY18" fmla="*/ 1009461 h 1756372"/>
              <a:gd name="connsiteX19" fmla="*/ 1226745 w 2430856"/>
              <a:gd name="connsiteY19" fmla="*/ 887240 h 1756372"/>
              <a:gd name="connsiteX20" fmla="*/ 2430856 w 2430856"/>
              <a:gd name="connsiteY20" fmla="*/ 1756372 h 1756372"/>
              <a:gd name="connsiteX21" fmla="*/ 1901228 w 2430856"/>
              <a:gd name="connsiteY21" fmla="*/ 1380654 h 1756372"/>
              <a:gd name="connsiteX22" fmla="*/ 1720159 w 2430856"/>
              <a:gd name="connsiteY22" fmla="*/ 1299172 h 1756372"/>
              <a:gd name="connsiteX23" fmla="*/ 1579830 w 2430856"/>
              <a:gd name="connsiteY23" fmla="*/ 1244852 h 1756372"/>
              <a:gd name="connsiteX24" fmla="*/ 1471189 w 2430856"/>
              <a:gd name="connsiteY24" fmla="*/ 1136210 h 1756372"/>
              <a:gd name="connsiteX25" fmla="*/ 1376127 w 2430856"/>
              <a:gd name="connsiteY25" fmla="*/ 1095469 h 1756372"/>
              <a:gd name="connsiteX26" fmla="*/ 1281066 w 2430856"/>
              <a:gd name="connsiteY26" fmla="*/ 1077362 h 1756372"/>
              <a:gd name="connsiteX27" fmla="*/ 1131684 w 2430856"/>
              <a:gd name="connsiteY27" fmla="*/ 946087 h 1756372"/>
              <a:gd name="connsiteX28" fmla="*/ 964195 w 2430856"/>
              <a:gd name="connsiteY28" fmla="*/ 823865 h 1756372"/>
              <a:gd name="connsiteX29" fmla="*/ 855553 w 2430856"/>
              <a:gd name="connsiteY29" fmla="*/ 765018 h 1756372"/>
              <a:gd name="connsiteX30" fmla="*/ 805759 w 2430856"/>
              <a:gd name="connsiteY30" fmla="*/ 746911 h 1756372"/>
              <a:gd name="connsiteX31" fmla="*/ 828393 w 2430856"/>
              <a:gd name="connsiteY31" fmla="*/ 706170 h 1756372"/>
              <a:gd name="connsiteX32" fmla="*/ 792179 w 2430856"/>
              <a:gd name="connsiteY32" fmla="*/ 679010 h 1756372"/>
              <a:gd name="connsiteX33" fmla="*/ 814812 w 2430856"/>
              <a:gd name="connsiteY33" fmla="*/ 651850 h 1756372"/>
              <a:gd name="connsiteX34" fmla="*/ 760492 w 2430856"/>
              <a:gd name="connsiteY34" fmla="*/ 633743 h 1756372"/>
              <a:gd name="connsiteX35" fmla="*/ 728804 w 2430856"/>
              <a:gd name="connsiteY35" fmla="*/ 606582 h 1756372"/>
              <a:gd name="connsiteX36" fmla="*/ 697117 w 2430856"/>
              <a:gd name="connsiteY36" fmla="*/ 642796 h 1756372"/>
              <a:gd name="connsiteX37" fmla="*/ 461727 w 2430856"/>
              <a:gd name="connsiteY37" fmla="*/ 506994 h 1756372"/>
              <a:gd name="connsiteX38" fmla="*/ 461727 w 2430856"/>
              <a:gd name="connsiteY38" fmla="*/ 461727 h 1756372"/>
              <a:gd name="connsiteX39" fmla="*/ 362139 w 2430856"/>
              <a:gd name="connsiteY39" fmla="*/ 411933 h 1756372"/>
              <a:gd name="connsiteX40" fmla="*/ 402880 w 2430856"/>
              <a:gd name="connsiteY40" fmla="*/ 402879 h 1756372"/>
              <a:gd name="connsiteX41" fmla="*/ 325925 w 2430856"/>
              <a:gd name="connsiteY41" fmla="*/ 307818 h 1756372"/>
              <a:gd name="connsiteX42" fmla="*/ 362139 w 2430856"/>
              <a:gd name="connsiteY42" fmla="*/ 276131 h 1756372"/>
              <a:gd name="connsiteX43" fmla="*/ 321398 w 2430856"/>
              <a:gd name="connsiteY43" fmla="*/ 212757 h 1756372"/>
              <a:gd name="connsiteX44" fmla="*/ 253497 w 2430856"/>
              <a:gd name="connsiteY44" fmla="*/ 185596 h 1756372"/>
              <a:gd name="connsiteX45" fmla="*/ 194650 w 2430856"/>
              <a:gd name="connsiteY45" fmla="*/ 86008 h 1756372"/>
              <a:gd name="connsiteX46" fmla="*/ 113169 w 2430856"/>
              <a:gd name="connsiteY46" fmla="*/ 63374 h 1756372"/>
              <a:gd name="connsiteX47" fmla="*/ 0 w 2430856"/>
              <a:gd name="connsiteY47" fmla="*/ 13580 h 1756372"/>
              <a:gd name="connsiteX0" fmla="*/ 0 w 2430856"/>
              <a:gd name="connsiteY0" fmla="*/ 13580 h 1756372"/>
              <a:gd name="connsiteX1" fmla="*/ 90535 w 2430856"/>
              <a:gd name="connsiteY1" fmla="*/ 0 h 1756372"/>
              <a:gd name="connsiteX2" fmla="*/ 226337 w 2430856"/>
              <a:gd name="connsiteY2" fmla="*/ 27161 h 1756372"/>
              <a:gd name="connsiteX3" fmla="*/ 344032 w 2430856"/>
              <a:gd name="connsiteY3" fmla="*/ 81481 h 1756372"/>
              <a:gd name="connsiteX4" fmla="*/ 362139 w 2430856"/>
              <a:gd name="connsiteY4" fmla="*/ 81481 h 1756372"/>
              <a:gd name="connsiteX5" fmla="*/ 366666 w 2430856"/>
              <a:gd name="connsiteY5" fmla="*/ 40741 h 1756372"/>
              <a:gd name="connsiteX6" fmla="*/ 502468 w 2430856"/>
              <a:gd name="connsiteY6" fmla="*/ 81481 h 1756372"/>
              <a:gd name="connsiteX7" fmla="*/ 697117 w 2430856"/>
              <a:gd name="connsiteY7" fmla="*/ 144856 h 1756372"/>
              <a:gd name="connsiteX8" fmla="*/ 814812 w 2430856"/>
              <a:gd name="connsiteY8" fmla="*/ 226337 h 1756372"/>
              <a:gd name="connsiteX9" fmla="*/ 891767 w 2430856"/>
              <a:gd name="connsiteY9" fmla="*/ 362139 h 1756372"/>
              <a:gd name="connsiteX10" fmla="*/ 1045676 w 2430856"/>
              <a:gd name="connsiteY10" fmla="*/ 479834 h 1756372"/>
              <a:gd name="connsiteX11" fmla="*/ 1303699 w 2430856"/>
              <a:gd name="connsiteY11" fmla="*/ 633743 h 1756372"/>
              <a:gd name="connsiteX12" fmla="*/ 1606991 w 2430856"/>
              <a:gd name="connsiteY12" fmla="*/ 832919 h 1756372"/>
              <a:gd name="connsiteX13" fmla="*/ 1606991 w 2430856"/>
              <a:gd name="connsiteY13" fmla="*/ 832919 h 1756372"/>
              <a:gd name="connsiteX14" fmla="*/ 1797113 w 2430856"/>
              <a:gd name="connsiteY14" fmla="*/ 991355 h 1756372"/>
              <a:gd name="connsiteX15" fmla="*/ 1733739 w 2430856"/>
              <a:gd name="connsiteY15" fmla="*/ 1140737 h 1756372"/>
              <a:gd name="connsiteX16" fmla="*/ 1611517 w 2430856"/>
              <a:gd name="connsiteY16" fmla="*/ 1072836 h 1756372"/>
              <a:gd name="connsiteX17" fmla="*/ 1462135 w 2430856"/>
              <a:gd name="connsiteY17" fmla="*/ 1050202 h 1756372"/>
              <a:gd name="connsiteX18" fmla="*/ 1326333 w 2430856"/>
              <a:gd name="connsiteY18" fmla="*/ 1009461 h 1756372"/>
              <a:gd name="connsiteX19" fmla="*/ 2430856 w 2430856"/>
              <a:gd name="connsiteY19" fmla="*/ 1756372 h 1756372"/>
              <a:gd name="connsiteX20" fmla="*/ 1901228 w 2430856"/>
              <a:gd name="connsiteY20" fmla="*/ 1380654 h 1756372"/>
              <a:gd name="connsiteX21" fmla="*/ 1720159 w 2430856"/>
              <a:gd name="connsiteY21" fmla="*/ 1299172 h 1756372"/>
              <a:gd name="connsiteX22" fmla="*/ 1579830 w 2430856"/>
              <a:gd name="connsiteY22" fmla="*/ 1244852 h 1756372"/>
              <a:gd name="connsiteX23" fmla="*/ 1471189 w 2430856"/>
              <a:gd name="connsiteY23" fmla="*/ 1136210 h 1756372"/>
              <a:gd name="connsiteX24" fmla="*/ 1376127 w 2430856"/>
              <a:gd name="connsiteY24" fmla="*/ 1095469 h 1756372"/>
              <a:gd name="connsiteX25" fmla="*/ 1281066 w 2430856"/>
              <a:gd name="connsiteY25" fmla="*/ 1077362 h 1756372"/>
              <a:gd name="connsiteX26" fmla="*/ 1131684 w 2430856"/>
              <a:gd name="connsiteY26" fmla="*/ 946087 h 1756372"/>
              <a:gd name="connsiteX27" fmla="*/ 964195 w 2430856"/>
              <a:gd name="connsiteY27" fmla="*/ 823865 h 1756372"/>
              <a:gd name="connsiteX28" fmla="*/ 855553 w 2430856"/>
              <a:gd name="connsiteY28" fmla="*/ 765018 h 1756372"/>
              <a:gd name="connsiteX29" fmla="*/ 805759 w 2430856"/>
              <a:gd name="connsiteY29" fmla="*/ 746911 h 1756372"/>
              <a:gd name="connsiteX30" fmla="*/ 828393 w 2430856"/>
              <a:gd name="connsiteY30" fmla="*/ 706170 h 1756372"/>
              <a:gd name="connsiteX31" fmla="*/ 792179 w 2430856"/>
              <a:gd name="connsiteY31" fmla="*/ 679010 h 1756372"/>
              <a:gd name="connsiteX32" fmla="*/ 814812 w 2430856"/>
              <a:gd name="connsiteY32" fmla="*/ 651850 h 1756372"/>
              <a:gd name="connsiteX33" fmla="*/ 760492 w 2430856"/>
              <a:gd name="connsiteY33" fmla="*/ 633743 h 1756372"/>
              <a:gd name="connsiteX34" fmla="*/ 728804 w 2430856"/>
              <a:gd name="connsiteY34" fmla="*/ 606582 h 1756372"/>
              <a:gd name="connsiteX35" fmla="*/ 697117 w 2430856"/>
              <a:gd name="connsiteY35" fmla="*/ 642796 h 1756372"/>
              <a:gd name="connsiteX36" fmla="*/ 461727 w 2430856"/>
              <a:gd name="connsiteY36" fmla="*/ 506994 h 1756372"/>
              <a:gd name="connsiteX37" fmla="*/ 461727 w 2430856"/>
              <a:gd name="connsiteY37" fmla="*/ 461727 h 1756372"/>
              <a:gd name="connsiteX38" fmla="*/ 362139 w 2430856"/>
              <a:gd name="connsiteY38" fmla="*/ 411933 h 1756372"/>
              <a:gd name="connsiteX39" fmla="*/ 402880 w 2430856"/>
              <a:gd name="connsiteY39" fmla="*/ 402879 h 1756372"/>
              <a:gd name="connsiteX40" fmla="*/ 325925 w 2430856"/>
              <a:gd name="connsiteY40" fmla="*/ 307818 h 1756372"/>
              <a:gd name="connsiteX41" fmla="*/ 362139 w 2430856"/>
              <a:gd name="connsiteY41" fmla="*/ 276131 h 1756372"/>
              <a:gd name="connsiteX42" fmla="*/ 321398 w 2430856"/>
              <a:gd name="connsiteY42" fmla="*/ 212757 h 1756372"/>
              <a:gd name="connsiteX43" fmla="*/ 253497 w 2430856"/>
              <a:gd name="connsiteY43" fmla="*/ 185596 h 1756372"/>
              <a:gd name="connsiteX44" fmla="*/ 194650 w 2430856"/>
              <a:gd name="connsiteY44" fmla="*/ 86008 h 1756372"/>
              <a:gd name="connsiteX45" fmla="*/ 113169 w 2430856"/>
              <a:gd name="connsiteY45" fmla="*/ 63374 h 1756372"/>
              <a:gd name="connsiteX46" fmla="*/ 0 w 2430856"/>
              <a:gd name="connsiteY46" fmla="*/ 13580 h 1756372"/>
              <a:gd name="connsiteX0" fmla="*/ 0 w 2430856"/>
              <a:gd name="connsiteY0" fmla="*/ 13580 h 1756372"/>
              <a:gd name="connsiteX1" fmla="*/ 90535 w 2430856"/>
              <a:gd name="connsiteY1" fmla="*/ 0 h 1756372"/>
              <a:gd name="connsiteX2" fmla="*/ 226337 w 2430856"/>
              <a:gd name="connsiteY2" fmla="*/ 27161 h 1756372"/>
              <a:gd name="connsiteX3" fmla="*/ 344032 w 2430856"/>
              <a:gd name="connsiteY3" fmla="*/ 81481 h 1756372"/>
              <a:gd name="connsiteX4" fmla="*/ 362139 w 2430856"/>
              <a:gd name="connsiteY4" fmla="*/ 81481 h 1756372"/>
              <a:gd name="connsiteX5" fmla="*/ 366666 w 2430856"/>
              <a:gd name="connsiteY5" fmla="*/ 40741 h 1756372"/>
              <a:gd name="connsiteX6" fmla="*/ 502468 w 2430856"/>
              <a:gd name="connsiteY6" fmla="*/ 81481 h 1756372"/>
              <a:gd name="connsiteX7" fmla="*/ 697117 w 2430856"/>
              <a:gd name="connsiteY7" fmla="*/ 144856 h 1756372"/>
              <a:gd name="connsiteX8" fmla="*/ 814812 w 2430856"/>
              <a:gd name="connsiteY8" fmla="*/ 226337 h 1756372"/>
              <a:gd name="connsiteX9" fmla="*/ 891767 w 2430856"/>
              <a:gd name="connsiteY9" fmla="*/ 362139 h 1756372"/>
              <a:gd name="connsiteX10" fmla="*/ 1045676 w 2430856"/>
              <a:gd name="connsiteY10" fmla="*/ 479834 h 1756372"/>
              <a:gd name="connsiteX11" fmla="*/ 1303699 w 2430856"/>
              <a:gd name="connsiteY11" fmla="*/ 633743 h 1756372"/>
              <a:gd name="connsiteX12" fmla="*/ 1606991 w 2430856"/>
              <a:gd name="connsiteY12" fmla="*/ 832919 h 1756372"/>
              <a:gd name="connsiteX13" fmla="*/ 1606991 w 2430856"/>
              <a:gd name="connsiteY13" fmla="*/ 832919 h 1756372"/>
              <a:gd name="connsiteX14" fmla="*/ 1797113 w 2430856"/>
              <a:gd name="connsiteY14" fmla="*/ 991355 h 1756372"/>
              <a:gd name="connsiteX15" fmla="*/ 1733739 w 2430856"/>
              <a:gd name="connsiteY15" fmla="*/ 1140737 h 1756372"/>
              <a:gd name="connsiteX16" fmla="*/ 1611517 w 2430856"/>
              <a:gd name="connsiteY16" fmla="*/ 1072836 h 1756372"/>
              <a:gd name="connsiteX17" fmla="*/ 1462135 w 2430856"/>
              <a:gd name="connsiteY17" fmla="*/ 1050202 h 1756372"/>
              <a:gd name="connsiteX18" fmla="*/ 2430856 w 2430856"/>
              <a:gd name="connsiteY18" fmla="*/ 1756372 h 1756372"/>
              <a:gd name="connsiteX19" fmla="*/ 1901228 w 2430856"/>
              <a:gd name="connsiteY19" fmla="*/ 1380654 h 1756372"/>
              <a:gd name="connsiteX20" fmla="*/ 1720159 w 2430856"/>
              <a:gd name="connsiteY20" fmla="*/ 1299172 h 1756372"/>
              <a:gd name="connsiteX21" fmla="*/ 1579830 w 2430856"/>
              <a:gd name="connsiteY21" fmla="*/ 1244852 h 1756372"/>
              <a:gd name="connsiteX22" fmla="*/ 1471189 w 2430856"/>
              <a:gd name="connsiteY22" fmla="*/ 1136210 h 1756372"/>
              <a:gd name="connsiteX23" fmla="*/ 1376127 w 2430856"/>
              <a:gd name="connsiteY23" fmla="*/ 1095469 h 1756372"/>
              <a:gd name="connsiteX24" fmla="*/ 1281066 w 2430856"/>
              <a:gd name="connsiteY24" fmla="*/ 1077362 h 1756372"/>
              <a:gd name="connsiteX25" fmla="*/ 1131684 w 2430856"/>
              <a:gd name="connsiteY25" fmla="*/ 946087 h 1756372"/>
              <a:gd name="connsiteX26" fmla="*/ 964195 w 2430856"/>
              <a:gd name="connsiteY26" fmla="*/ 823865 h 1756372"/>
              <a:gd name="connsiteX27" fmla="*/ 855553 w 2430856"/>
              <a:gd name="connsiteY27" fmla="*/ 765018 h 1756372"/>
              <a:gd name="connsiteX28" fmla="*/ 805759 w 2430856"/>
              <a:gd name="connsiteY28" fmla="*/ 746911 h 1756372"/>
              <a:gd name="connsiteX29" fmla="*/ 828393 w 2430856"/>
              <a:gd name="connsiteY29" fmla="*/ 706170 h 1756372"/>
              <a:gd name="connsiteX30" fmla="*/ 792179 w 2430856"/>
              <a:gd name="connsiteY30" fmla="*/ 679010 h 1756372"/>
              <a:gd name="connsiteX31" fmla="*/ 814812 w 2430856"/>
              <a:gd name="connsiteY31" fmla="*/ 651850 h 1756372"/>
              <a:gd name="connsiteX32" fmla="*/ 760492 w 2430856"/>
              <a:gd name="connsiteY32" fmla="*/ 633743 h 1756372"/>
              <a:gd name="connsiteX33" fmla="*/ 728804 w 2430856"/>
              <a:gd name="connsiteY33" fmla="*/ 606582 h 1756372"/>
              <a:gd name="connsiteX34" fmla="*/ 697117 w 2430856"/>
              <a:gd name="connsiteY34" fmla="*/ 642796 h 1756372"/>
              <a:gd name="connsiteX35" fmla="*/ 461727 w 2430856"/>
              <a:gd name="connsiteY35" fmla="*/ 506994 h 1756372"/>
              <a:gd name="connsiteX36" fmla="*/ 461727 w 2430856"/>
              <a:gd name="connsiteY36" fmla="*/ 461727 h 1756372"/>
              <a:gd name="connsiteX37" fmla="*/ 362139 w 2430856"/>
              <a:gd name="connsiteY37" fmla="*/ 411933 h 1756372"/>
              <a:gd name="connsiteX38" fmla="*/ 402880 w 2430856"/>
              <a:gd name="connsiteY38" fmla="*/ 402879 h 1756372"/>
              <a:gd name="connsiteX39" fmla="*/ 325925 w 2430856"/>
              <a:gd name="connsiteY39" fmla="*/ 307818 h 1756372"/>
              <a:gd name="connsiteX40" fmla="*/ 362139 w 2430856"/>
              <a:gd name="connsiteY40" fmla="*/ 276131 h 1756372"/>
              <a:gd name="connsiteX41" fmla="*/ 321398 w 2430856"/>
              <a:gd name="connsiteY41" fmla="*/ 212757 h 1756372"/>
              <a:gd name="connsiteX42" fmla="*/ 253497 w 2430856"/>
              <a:gd name="connsiteY42" fmla="*/ 185596 h 1756372"/>
              <a:gd name="connsiteX43" fmla="*/ 194650 w 2430856"/>
              <a:gd name="connsiteY43" fmla="*/ 86008 h 1756372"/>
              <a:gd name="connsiteX44" fmla="*/ 113169 w 2430856"/>
              <a:gd name="connsiteY44" fmla="*/ 63374 h 1756372"/>
              <a:gd name="connsiteX45" fmla="*/ 0 w 2430856"/>
              <a:gd name="connsiteY45" fmla="*/ 13580 h 1756372"/>
              <a:gd name="connsiteX0" fmla="*/ 1462135 w 2430856"/>
              <a:gd name="connsiteY0" fmla="*/ 1050202 h 1756372"/>
              <a:gd name="connsiteX1" fmla="*/ 2430856 w 2430856"/>
              <a:gd name="connsiteY1" fmla="*/ 1756372 h 1756372"/>
              <a:gd name="connsiteX2" fmla="*/ 1901228 w 2430856"/>
              <a:gd name="connsiteY2" fmla="*/ 1380654 h 1756372"/>
              <a:gd name="connsiteX3" fmla="*/ 1720159 w 2430856"/>
              <a:gd name="connsiteY3" fmla="*/ 1299172 h 1756372"/>
              <a:gd name="connsiteX4" fmla="*/ 1579830 w 2430856"/>
              <a:gd name="connsiteY4" fmla="*/ 1244852 h 1756372"/>
              <a:gd name="connsiteX5" fmla="*/ 1471189 w 2430856"/>
              <a:gd name="connsiteY5" fmla="*/ 1136210 h 1756372"/>
              <a:gd name="connsiteX6" fmla="*/ 1376127 w 2430856"/>
              <a:gd name="connsiteY6" fmla="*/ 1095469 h 1756372"/>
              <a:gd name="connsiteX7" fmla="*/ 1281066 w 2430856"/>
              <a:gd name="connsiteY7" fmla="*/ 1077362 h 1756372"/>
              <a:gd name="connsiteX8" fmla="*/ 1131684 w 2430856"/>
              <a:gd name="connsiteY8" fmla="*/ 946087 h 1756372"/>
              <a:gd name="connsiteX9" fmla="*/ 964195 w 2430856"/>
              <a:gd name="connsiteY9" fmla="*/ 823865 h 1756372"/>
              <a:gd name="connsiteX10" fmla="*/ 855553 w 2430856"/>
              <a:gd name="connsiteY10" fmla="*/ 765018 h 1756372"/>
              <a:gd name="connsiteX11" fmla="*/ 805759 w 2430856"/>
              <a:gd name="connsiteY11" fmla="*/ 746911 h 1756372"/>
              <a:gd name="connsiteX12" fmla="*/ 828393 w 2430856"/>
              <a:gd name="connsiteY12" fmla="*/ 706170 h 1756372"/>
              <a:gd name="connsiteX13" fmla="*/ 792179 w 2430856"/>
              <a:gd name="connsiteY13" fmla="*/ 679010 h 1756372"/>
              <a:gd name="connsiteX14" fmla="*/ 814812 w 2430856"/>
              <a:gd name="connsiteY14" fmla="*/ 651850 h 1756372"/>
              <a:gd name="connsiteX15" fmla="*/ 760492 w 2430856"/>
              <a:gd name="connsiteY15" fmla="*/ 633743 h 1756372"/>
              <a:gd name="connsiteX16" fmla="*/ 728804 w 2430856"/>
              <a:gd name="connsiteY16" fmla="*/ 606582 h 1756372"/>
              <a:gd name="connsiteX17" fmla="*/ 697117 w 2430856"/>
              <a:gd name="connsiteY17" fmla="*/ 642796 h 1756372"/>
              <a:gd name="connsiteX18" fmla="*/ 461727 w 2430856"/>
              <a:gd name="connsiteY18" fmla="*/ 506994 h 1756372"/>
              <a:gd name="connsiteX19" fmla="*/ 461727 w 2430856"/>
              <a:gd name="connsiteY19" fmla="*/ 461727 h 1756372"/>
              <a:gd name="connsiteX20" fmla="*/ 362139 w 2430856"/>
              <a:gd name="connsiteY20" fmla="*/ 411933 h 1756372"/>
              <a:gd name="connsiteX21" fmla="*/ 402880 w 2430856"/>
              <a:gd name="connsiteY21" fmla="*/ 402879 h 1756372"/>
              <a:gd name="connsiteX22" fmla="*/ 325925 w 2430856"/>
              <a:gd name="connsiteY22" fmla="*/ 307818 h 1756372"/>
              <a:gd name="connsiteX23" fmla="*/ 362139 w 2430856"/>
              <a:gd name="connsiteY23" fmla="*/ 276131 h 1756372"/>
              <a:gd name="connsiteX24" fmla="*/ 321398 w 2430856"/>
              <a:gd name="connsiteY24" fmla="*/ 212757 h 1756372"/>
              <a:gd name="connsiteX25" fmla="*/ 253497 w 2430856"/>
              <a:gd name="connsiteY25" fmla="*/ 185596 h 1756372"/>
              <a:gd name="connsiteX26" fmla="*/ 194650 w 2430856"/>
              <a:gd name="connsiteY26" fmla="*/ 86008 h 1756372"/>
              <a:gd name="connsiteX27" fmla="*/ 113169 w 2430856"/>
              <a:gd name="connsiteY27" fmla="*/ 63374 h 1756372"/>
              <a:gd name="connsiteX28" fmla="*/ 0 w 2430856"/>
              <a:gd name="connsiteY28" fmla="*/ 13580 h 1756372"/>
              <a:gd name="connsiteX29" fmla="*/ 90535 w 2430856"/>
              <a:gd name="connsiteY29" fmla="*/ 0 h 1756372"/>
              <a:gd name="connsiteX30" fmla="*/ 226337 w 2430856"/>
              <a:gd name="connsiteY30" fmla="*/ 27161 h 1756372"/>
              <a:gd name="connsiteX31" fmla="*/ 344032 w 2430856"/>
              <a:gd name="connsiteY31" fmla="*/ 81481 h 1756372"/>
              <a:gd name="connsiteX32" fmla="*/ 362139 w 2430856"/>
              <a:gd name="connsiteY32" fmla="*/ 81481 h 1756372"/>
              <a:gd name="connsiteX33" fmla="*/ 366666 w 2430856"/>
              <a:gd name="connsiteY33" fmla="*/ 40741 h 1756372"/>
              <a:gd name="connsiteX34" fmla="*/ 502468 w 2430856"/>
              <a:gd name="connsiteY34" fmla="*/ 81481 h 1756372"/>
              <a:gd name="connsiteX35" fmla="*/ 697117 w 2430856"/>
              <a:gd name="connsiteY35" fmla="*/ 144856 h 1756372"/>
              <a:gd name="connsiteX36" fmla="*/ 814812 w 2430856"/>
              <a:gd name="connsiteY36" fmla="*/ 226337 h 1756372"/>
              <a:gd name="connsiteX37" fmla="*/ 891767 w 2430856"/>
              <a:gd name="connsiteY37" fmla="*/ 362139 h 1756372"/>
              <a:gd name="connsiteX38" fmla="*/ 1045676 w 2430856"/>
              <a:gd name="connsiteY38" fmla="*/ 479834 h 1756372"/>
              <a:gd name="connsiteX39" fmla="*/ 1303699 w 2430856"/>
              <a:gd name="connsiteY39" fmla="*/ 633743 h 1756372"/>
              <a:gd name="connsiteX40" fmla="*/ 1606991 w 2430856"/>
              <a:gd name="connsiteY40" fmla="*/ 832919 h 1756372"/>
              <a:gd name="connsiteX41" fmla="*/ 1606991 w 2430856"/>
              <a:gd name="connsiteY41" fmla="*/ 832919 h 1756372"/>
              <a:gd name="connsiteX42" fmla="*/ 1797113 w 2430856"/>
              <a:gd name="connsiteY42" fmla="*/ 991355 h 1756372"/>
              <a:gd name="connsiteX43" fmla="*/ 1733739 w 2430856"/>
              <a:gd name="connsiteY43" fmla="*/ 1140737 h 1756372"/>
              <a:gd name="connsiteX44" fmla="*/ 1702957 w 2430856"/>
              <a:gd name="connsiteY44" fmla="*/ 1164276 h 1756372"/>
              <a:gd name="connsiteX0" fmla="*/ 2430856 w 2430856"/>
              <a:gd name="connsiteY0" fmla="*/ 1756372 h 1756372"/>
              <a:gd name="connsiteX1" fmla="*/ 1901228 w 2430856"/>
              <a:gd name="connsiteY1" fmla="*/ 1380654 h 1756372"/>
              <a:gd name="connsiteX2" fmla="*/ 1720159 w 2430856"/>
              <a:gd name="connsiteY2" fmla="*/ 1299172 h 1756372"/>
              <a:gd name="connsiteX3" fmla="*/ 1579830 w 2430856"/>
              <a:gd name="connsiteY3" fmla="*/ 1244852 h 1756372"/>
              <a:gd name="connsiteX4" fmla="*/ 1471189 w 2430856"/>
              <a:gd name="connsiteY4" fmla="*/ 1136210 h 1756372"/>
              <a:gd name="connsiteX5" fmla="*/ 1376127 w 2430856"/>
              <a:gd name="connsiteY5" fmla="*/ 1095469 h 1756372"/>
              <a:gd name="connsiteX6" fmla="*/ 1281066 w 2430856"/>
              <a:gd name="connsiteY6" fmla="*/ 1077362 h 1756372"/>
              <a:gd name="connsiteX7" fmla="*/ 1131684 w 2430856"/>
              <a:gd name="connsiteY7" fmla="*/ 946087 h 1756372"/>
              <a:gd name="connsiteX8" fmla="*/ 964195 w 2430856"/>
              <a:gd name="connsiteY8" fmla="*/ 823865 h 1756372"/>
              <a:gd name="connsiteX9" fmla="*/ 855553 w 2430856"/>
              <a:gd name="connsiteY9" fmla="*/ 765018 h 1756372"/>
              <a:gd name="connsiteX10" fmla="*/ 805759 w 2430856"/>
              <a:gd name="connsiteY10" fmla="*/ 746911 h 1756372"/>
              <a:gd name="connsiteX11" fmla="*/ 828393 w 2430856"/>
              <a:gd name="connsiteY11" fmla="*/ 706170 h 1756372"/>
              <a:gd name="connsiteX12" fmla="*/ 792179 w 2430856"/>
              <a:gd name="connsiteY12" fmla="*/ 679010 h 1756372"/>
              <a:gd name="connsiteX13" fmla="*/ 814812 w 2430856"/>
              <a:gd name="connsiteY13" fmla="*/ 651850 h 1756372"/>
              <a:gd name="connsiteX14" fmla="*/ 760492 w 2430856"/>
              <a:gd name="connsiteY14" fmla="*/ 633743 h 1756372"/>
              <a:gd name="connsiteX15" fmla="*/ 728804 w 2430856"/>
              <a:gd name="connsiteY15" fmla="*/ 606582 h 1756372"/>
              <a:gd name="connsiteX16" fmla="*/ 697117 w 2430856"/>
              <a:gd name="connsiteY16" fmla="*/ 642796 h 1756372"/>
              <a:gd name="connsiteX17" fmla="*/ 461727 w 2430856"/>
              <a:gd name="connsiteY17" fmla="*/ 506994 h 1756372"/>
              <a:gd name="connsiteX18" fmla="*/ 461727 w 2430856"/>
              <a:gd name="connsiteY18" fmla="*/ 461727 h 1756372"/>
              <a:gd name="connsiteX19" fmla="*/ 362139 w 2430856"/>
              <a:gd name="connsiteY19" fmla="*/ 411933 h 1756372"/>
              <a:gd name="connsiteX20" fmla="*/ 402880 w 2430856"/>
              <a:gd name="connsiteY20" fmla="*/ 402879 h 1756372"/>
              <a:gd name="connsiteX21" fmla="*/ 325925 w 2430856"/>
              <a:gd name="connsiteY21" fmla="*/ 307818 h 1756372"/>
              <a:gd name="connsiteX22" fmla="*/ 362139 w 2430856"/>
              <a:gd name="connsiteY22" fmla="*/ 276131 h 1756372"/>
              <a:gd name="connsiteX23" fmla="*/ 321398 w 2430856"/>
              <a:gd name="connsiteY23" fmla="*/ 212757 h 1756372"/>
              <a:gd name="connsiteX24" fmla="*/ 253497 w 2430856"/>
              <a:gd name="connsiteY24" fmla="*/ 185596 h 1756372"/>
              <a:gd name="connsiteX25" fmla="*/ 194650 w 2430856"/>
              <a:gd name="connsiteY25" fmla="*/ 86008 h 1756372"/>
              <a:gd name="connsiteX26" fmla="*/ 113169 w 2430856"/>
              <a:gd name="connsiteY26" fmla="*/ 63374 h 1756372"/>
              <a:gd name="connsiteX27" fmla="*/ 0 w 2430856"/>
              <a:gd name="connsiteY27" fmla="*/ 13580 h 1756372"/>
              <a:gd name="connsiteX28" fmla="*/ 90535 w 2430856"/>
              <a:gd name="connsiteY28" fmla="*/ 0 h 1756372"/>
              <a:gd name="connsiteX29" fmla="*/ 226337 w 2430856"/>
              <a:gd name="connsiteY29" fmla="*/ 27161 h 1756372"/>
              <a:gd name="connsiteX30" fmla="*/ 344032 w 2430856"/>
              <a:gd name="connsiteY30" fmla="*/ 81481 h 1756372"/>
              <a:gd name="connsiteX31" fmla="*/ 362139 w 2430856"/>
              <a:gd name="connsiteY31" fmla="*/ 81481 h 1756372"/>
              <a:gd name="connsiteX32" fmla="*/ 366666 w 2430856"/>
              <a:gd name="connsiteY32" fmla="*/ 40741 h 1756372"/>
              <a:gd name="connsiteX33" fmla="*/ 502468 w 2430856"/>
              <a:gd name="connsiteY33" fmla="*/ 81481 h 1756372"/>
              <a:gd name="connsiteX34" fmla="*/ 697117 w 2430856"/>
              <a:gd name="connsiteY34" fmla="*/ 144856 h 1756372"/>
              <a:gd name="connsiteX35" fmla="*/ 814812 w 2430856"/>
              <a:gd name="connsiteY35" fmla="*/ 226337 h 1756372"/>
              <a:gd name="connsiteX36" fmla="*/ 891767 w 2430856"/>
              <a:gd name="connsiteY36" fmla="*/ 362139 h 1756372"/>
              <a:gd name="connsiteX37" fmla="*/ 1045676 w 2430856"/>
              <a:gd name="connsiteY37" fmla="*/ 479834 h 1756372"/>
              <a:gd name="connsiteX38" fmla="*/ 1303699 w 2430856"/>
              <a:gd name="connsiteY38" fmla="*/ 633743 h 1756372"/>
              <a:gd name="connsiteX39" fmla="*/ 1606991 w 2430856"/>
              <a:gd name="connsiteY39" fmla="*/ 832919 h 1756372"/>
              <a:gd name="connsiteX40" fmla="*/ 1606991 w 2430856"/>
              <a:gd name="connsiteY40" fmla="*/ 832919 h 1756372"/>
              <a:gd name="connsiteX41" fmla="*/ 1797113 w 2430856"/>
              <a:gd name="connsiteY41" fmla="*/ 991355 h 1756372"/>
              <a:gd name="connsiteX42" fmla="*/ 1733739 w 2430856"/>
              <a:gd name="connsiteY42" fmla="*/ 1140737 h 1756372"/>
              <a:gd name="connsiteX43" fmla="*/ 1702957 w 2430856"/>
              <a:gd name="connsiteY43" fmla="*/ 1164276 h 1756372"/>
              <a:gd name="connsiteX0" fmla="*/ 2430856 w 2445945"/>
              <a:gd name="connsiteY0" fmla="*/ 1756372 h 1756372"/>
              <a:gd name="connsiteX1" fmla="*/ 1901228 w 2445945"/>
              <a:gd name="connsiteY1" fmla="*/ 1380654 h 1756372"/>
              <a:gd name="connsiteX2" fmla="*/ 1720159 w 2445945"/>
              <a:gd name="connsiteY2" fmla="*/ 1299172 h 1756372"/>
              <a:gd name="connsiteX3" fmla="*/ 1579830 w 2445945"/>
              <a:gd name="connsiteY3" fmla="*/ 1244852 h 1756372"/>
              <a:gd name="connsiteX4" fmla="*/ 1471189 w 2445945"/>
              <a:gd name="connsiteY4" fmla="*/ 1136210 h 1756372"/>
              <a:gd name="connsiteX5" fmla="*/ 1376127 w 2445945"/>
              <a:gd name="connsiteY5" fmla="*/ 1095469 h 1756372"/>
              <a:gd name="connsiteX6" fmla="*/ 1281066 w 2445945"/>
              <a:gd name="connsiteY6" fmla="*/ 1077362 h 1756372"/>
              <a:gd name="connsiteX7" fmla="*/ 1131684 w 2445945"/>
              <a:gd name="connsiteY7" fmla="*/ 946087 h 1756372"/>
              <a:gd name="connsiteX8" fmla="*/ 964195 w 2445945"/>
              <a:gd name="connsiteY8" fmla="*/ 823865 h 1756372"/>
              <a:gd name="connsiteX9" fmla="*/ 855553 w 2445945"/>
              <a:gd name="connsiteY9" fmla="*/ 765018 h 1756372"/>
              <a:gd name="connsiteX10" fmla="*/ 805759 w 2445945"/>
              <a:gd name="connsiteY10" fmla="*/ 746911 h 1756372"/>
              <a:gd name="connsiteX11" fmla="*/ 828393 w 2445945"/>
              <a:gd name="connsiteY11" fmla="*/ 706170 h 1756372"/>
              <a:gd name="connsiteX12" fmla="*/ 792179 w 2445945"/>
              <a:gd name="connsiteY12" fmla="*/ 679010 h 1756372"/>
              <a:gd name="connsiteX13" fmla="*/ 814812 w 2445945"/>
              <a:gd name="connsiteY13" fmla="*/ 651850 h 1756372"/>
              <a:gd name="connsiteX14" fmla="*/ 760492 w 2445945"/>
              <a:gd name="connsiteY14" fmla="*/ 633743 h 1756372"/>
              <a:gd name="connsiteX15" fmla="*/ 728804 w 2445945"/>
              <a:gd name="connsiteY15" fmla="*/ 606582 h 1756372"/>
              <a:gd name="connsiteX16" fmla="*/ 697117 w 2445945"/>
              <a:gd name="connsiteY16" fmla="*/ 642796 h 1756372"/>
              <a:gd name="connsiteX17" fmla="*/ 461727 w 2445945"/>
              <a:gd name="connsiteY17" fmla="*/ 506994 h 1756372"/>
              <a:gd name="connsiteX18" fmla="*/ 461727 w 2445945"/>
              <a:gd name="connsiteY18" fmla="*/ 461727 h 1756372"/>
              <a:gd name="connsiteX19" fmla="*/ 362139 w 2445945"/>
              <a:gd name="connsiteY19" fmla="*/ 411933 h 1756372"/>
              <a:gd name="connsiteX20" fmla="*/ 402880 w 2445945"/>
              <a:gd name="connsiteY20" fmla="*/ 402879 h 1756372"/>
              <a:gd name="connsiteX21" fmla="*/ 325925 w 2445945"/>
              <a:gd name="connsiteY21" fmla="*/ 307818 h 1756372"/>
              <a:gd name="connsiteX22" fmla="*/ 362139 w 2445945"/>
              <a:gd name="connsiteY22" fmla="*/ 276131 h 1756372"/>
              <a:gd name="connsiteX23" fmla="*/ 321398 w 2445945"/>
              <a:gd name="connsiteY23" fmla="*/ 212757 h 1756372"/>
              <a:gd name="connsiteX24" fmla="*/ 253497 w 2445945"/>
              <a:gd name="connsiteY24" fmla="*/ 185596 h 1756372"/>
              <a:gd name="connsiteX25" fmla="*/ 194650 w 2445945"/>
              <a:gd name="connsiteY25" fmla="*/ 86008 h 1756372"/>
              <a:gd name="connsiteX26" fmla="*/ 113169 w 2445945"/>
              <a:gd name="connsiteY26" fmla="*/ 63374 h 1756372"/>
              <a:gd name="connsiteX27" fmla="*/ 0 w 2445945"/>
              <a:gd name="connsiteY27" fmla="*/ 13580 h 1756372"/>
              <a:gd name="connsiteX28" fmla="*/ 90535 w 2445945"/>
              <a:gd name="connsiteY28" fmla="*/ 0 h 1756372"/>
              <a:gd name="connsiteX29" fmla="*/ 226337 w 2445945"/>
              <a:gd name="connsiteY29" fmla="*/ 27161 h 1756372"/>
              <a:gd name="connsiteX30" fmla="*/ 344032 w 2445945"/>
              <a:gd name="connsiteY30" fmla="*/ 81481 h 1756372"/>
              <a:gd name="connsiteX31" fmla="*/ 362139 w 2445945"/>
              <a:gd name="connsiteY31" fmla="*/ 81481 h 1756372"/>
              <a:gd name="connsiteX32" fmla="*/ 366666 w 2445945"/>
              <a:gd name="connsiteY32" fmla="*/ 40741 h 1756372"/>
              <a:gd name="connsiteX33" fmla="*/ 502468 w 2445945"/>
              <a:gd name="connsiteY33" fmla="*/ 81481 h 1756372"/>
              <a:gd name="connsiteX34" fmla="*/ 697117 w 2445945"/>
              <a:gd name="connsiteY34" fmla="*/ 144856 h 1756372"/>
              <a:gd name="connsiteX35" fmla="*/ 814812 w 2445945"/>
              <a:gd name="connsiteY35" fmla="*/ 226337 h 1756372"/>
              <a:gd name="connsiteX36" fmla="*/ 891767 w 2445945"/>
              <a:gd name="connsiteY36" fmla="*/ 362139 h 1756372"/>
              <a:gd name="connsiteX37" fmla="*/ 1045676 w 2445945"/>
              <a:gd name="connsiteY37" fmla="*/ 479834 h 1756372"/>
              <a:gd name="connsiteX38" fmla="*/ 1303699 w 2445945"/>
              <a:gd name="connsiteY38" fmla="*/ 633743 h 1756372"/>
              <a:gd name="connsiteX39" fmla="*/ 1606991 w 2445945"/>
              <a:gd name="connsiteY39" fmla="*/ 832919 h 1756372"/>
              <a:gd name="connsiteX40" fmla="*/ 1606991 w 2445945"/>
              <a:gd name="connsiteY40" fmla="*/ 832919 h 1756372"/>
              <a:gd name="connsiteX41" fmla="*/ 1797113 w 2445945"/>
              <a:gd name="connsiteY41" fmla="*/ 991355 h 1756372"/>
              <a:gd name="connsiteX42" fmla="*/ 1733739 w 2445945"/>
              <a:gd name="connsiteY42" fmla="*/ 1140737 h 1756372"/>
              <a:gd name="connsiteX43" fmla="*/ 2445945 w 2445945"/>
              <a:gd name="connsiteY43" fmla="*/ 1432711 h 1756372"/>
              <a:gd name="connsiteX0" fmla="*/ 2430856 w 2445945"/>
              <a:gd name="connsiteY0" fmla="*/ 1756372 h 1756372"/>
              <a:gd name="connsiteX1" fmla="*/ 1901228 w 2445945"/>
              <a:gd name="connsiteY1" fmla="*/ 1380654 h 1756372"/>
              <a:gd name="connsiteX2" fmla="*/ 1720159 w 2445945"/>
              <a:gd name="connsiteY2" fmla="*/ 1299172 h 1756372"/>
              <a:gd name="connsiteX3" fmla="*/ 1579830 w 2445945"/>
              <a:gd name="connsiteY3" fmla="*/ 1244852 h 1756372"/>
              <a:gd name="connsiteX4" fmla="*/ 1471189 w 2445945"/>
              <a:gd name="connsiteY4" fmla="*/ 1136210 h 1756372"/>
              <a:gd name="connsiteX5" fmla="*/ 1376127 w 2445945"/>
              <a:gd name="connsiteY5" fmla="*/ 1095469 h 1756372"/>
              <a:gd name="connsiteX6" fmla="*/ 1281066 w 2445945"/>
              <a:gd name="connsiteY6" fmla="*/ 1077362 h 1756372"/>
              <a:gd name="connsiteX7" fmla="*/ 1131684 w 2445945"/>
              <a:gd name="connsiteY7" fmla="*/ 946087 h 1756372"/>
              <a:gd name="connsiteX8" fmla="*/ 964195 w 2445945"/>
              <a:gd name="connsiteY8" fmla="*/ 823865 h 1756372"/>
              <a:gd name="connsiteX9" fmla="*/ 855553 w 2445945"/>
              <a:gd name="connsiteY9" fmla="*/ 765018 h 1756372"/>
              <a:gd name="connsiteX10" fmla="*/ 805759 w 2445945"/>
              <a:gd name="connsiteY10" fmla="*/ 746911 h 1756372"/>
              <a:gd name="connsiteX11" fmla="*/ 828393 w 2445945"/>
              <a:gd name="connsiteY11" fmla="*/ 706170 h 1756372"/>
              <a:gd name="connsiteX12" fmla="*/ 792179 w 2445945"/>
              <a:gd name="connsiteY12" fmla="*/ 679010 h 1756372"/>
              <a:gd name="connsiteX13" fmla="*/ 814812 w 2445945"/>
              <a:gd name="connsiteY13" fmla="*/ 651850 h 1756372"/>
              <a:gd name="connsiteX14" fmla="*/ 760492 w 2445945"/>
              <a:gd name="connsiteY14" fmla="*/ 633743 h 1756372"/>
              <a:gd name="connsiteX15" fmla="*/ 728804 w 2445945"/>
              <a:gd name="connsiteY15" fmla="*/ 606582 h 1756372"/>
              <a:gd name="connsiteX16" fmla="*/ 697117 w 2445945"/>
              <a:gd name="connsiteY16" fmla="*/ 642796 h 1756372"/>
              <a:gd name="connsiteX17" fmla="*/ 461727 w 2445945"/>
              <a:gd name="connsiteY17" fmla="*/ 506994 h 1756372"/>
              <a:gd name="connsiteX18" fmla="*/ 461727 w 2445945"/>
              <a:gd name="connsiteY18" fmla="*/ 461727 h 1756372"/>
              <a:gd name="connsiteX19" fmla="*/ 362139 w 2445945"/>
              <a:gd name="connsiteY19" fmla="*/ 411933 h 1756372"/>
              <a:gd name="connsiteX20" fmla="*/ 402880 w 2445945"/>
              <a:gd name="connsiteY20" fmla="*/ 402879 h 1756372"/>
              <a:gd name="connsiteX21" fmla="*/ 325925 w 2445945"/>
              <a:gd name="connsiteY21" fmla="*/ 307818 h 1756372"/>
              <a:gd name="connsiteX22" fmla="*/ 362139 w 2445945"/>
              <a:gd name="connsiteY22" fmla="*/ 276131 h 1756372"/>
              <a:gd name="connsiteX23" fmla="*/ 321398 w 2445945"/>
              <a:gd name="connsiteY23" fmla="*/ 212757 h 1756372"/>
              <a:gd name="connsiteX24" fmla="*/ 253497 w 2445945"/>
              <a:gd name="connsiteY24" fmla="*/ 185596 h 1756372"/>
              <a:gd name="connsiteX25" fmla="*/ 194650 w 2445945"/>
              <a:gd name="connsiteY25" fmla="*/ 86008 h 1756372"/>
              <a:gd name="connsiteX26" fmla="*/ 113169 w 2445945"/>
              <a:gd name="connsiteY26" fmla="*/ 63374 h 1756372"/>
              <a:gd name="connsiteX27" fmla="*/ 0 w 2445945"/>
              <a:gd name="connsiteY27" fmla="*/ 13580 h 1756372"/>
              <a:gd name="connsiteX28" fmla="*/ 90535 w 2445945"/>
              <a:gd name="connsiteY28" fmla="*/ 0 h 1756372"/>
              <a:gd name="connsiteX29" fmla="*/ 226337 w 2445945"/>
              <a:gd name="connsiteY29" fmla="*/ 27161 h 1756372"/>
              <a:gd name="connsiteX30" fmla="*/ 344032 w 2445945"/>
              <a:gd name="connsiteY30" fmla="*/ 81481 h 1756372"/>
              <a:gd name="connsiteX31" fmla="*/ 362139 w 2445945"/>
              <a:gd name="connsiteY31" fmla="*/ 81481 h 1756372"/>
              <a:gd name="connsiteX32" fmla="*/ 366666 w 2445945"/>
              <a:gd name="connsiteY32" fmla="*/ 40741 h 1756372"/>
              <a:gd name="connsiteX33" fmla="*/ 502468 w 2445945"/>
              <a:gd name="connsiteY33" fmla="*/ 81481 h 1756372"/>
              <a:gd name="connsiteX34" fmla="*/ 697117 w 2445945"/>
              <a:gd name="connsiteY34" fmla="*/ 144856 h 1756372"/>
              <a:gd name="connsiteX35" fmla="*/ 814812 w 2445945"/>
              <a:gd name="connsiteY35" fmla="*/ 226337 h 1756372"/>
              <a:gd name="connsiteX36" fmla="*/ 891767 w 2445945"/>
              <a:gd name="connsiteY36" fmla="*/ 362139 h 1756372"/>
              <a:gd name="connsiteX37" fmla="*/ 1045676 w 2445945"/>
              <a:gd name="connsiteY37" fmla="*/ 479834 h 1756372"/>
              <a:gd name="connsiteX38" fmla="*/ 1303699 w 2445945"/>
              <a:gd name="connsiteY38" fmla="*/ 633743 h 1756372"/>
              <a:gd name="connsiteX39" fmla="*/ 1606991 w 2445945"/>
              <a:gd name="connsiteY39" fmla="*/ 832919 h 1756372"/>
              <a:gd name="connsiteX40" fmla="*/ 1606991 w 2445945"/>
              <a:gd name="connsiteY40" fmla="*/ 832919 h 1756372"/>
              <a:gd name="connsiteX41" fmla="*/ 1797113 w 2445945"/>
              <a:gd name="connsiteY41" fmla="*/ 991355 h 1756372"/>
              <a:gd name="connsiteX42" fmla="*/ 1988745 w 2445945"/>
              <a:gd name="connsiteY42" fmla="*/ 1204111 h 1756372"/>
              <a:gd name="connsiteX43" fmla="*/ 2445945 w 2445945"/>
              <a:gd name="connsiteY43" fmla="*/ 1432711 h 175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5945" h="1756372">
                <a:moveTo>
                  <a:pt x="2430856" y="1756372"/>
                </a:moveTo>
                <a:lnTo>
                  <a:pt x="1901228" y="1380654"/>
                </a:lnTo>
                <a:lnTo>
                  <a:pt x="1720159" y="1299172"/>
                </a:lnTo>
                <a:lnTo>
                  <a:pt x="1579830" y="1244852"/>
                </a:lnTo>
                <a:lnTo>
                  <a:pt x="1471189" y="1136210"/>
                </a:lnTo>
                <a:lnTo>
                  <a:pt x="1376127" y="1095469"/>
                </a:lnTo>
                <a:lnTo>
                  <a:pt x="1281066" y="1077362"/>
                </a:lnTo>
                <a:lnTo>
                  <a:pt x="1131684" y="946087"/>
                </a:lnTo>
                <a:lnTo>
                  <a:pt x="964195" y="823865"/>
                </a:lnTo>
                <a:lnTo>
                  <a:pt x="855553" y="765018"/>
                </a:lnTo>
                <a:lnTo>
                  <a:pt x="805759" y="746911"/>
                </a:lnTo>
                <a:lnTo>
                  <a:pt x="828393" y="706170"/>
                </a:lnTo>
                <a:lnTo>
                  <a:pt x="792179" y="679010"/>
                </a:lnTo>
                <a:lnTo>
                  <a:pt x="814812" y="651850"/>
                </a:lnTo>
                <a:lnTo>
                  <a:pt x="760492" y="633743"/>
                </a:lnTo>
                <a:lnTo>
                  <a:pt x="728804" y="606582"/>
                </a:lnTo>
                <a:lnTo>
                  <a:pt x="697117" y="642796"/>
                </a:lnTo>
                <a:lnTo>
                  <a:pt x="461727" y="506994"/>
                </a:lnTo>
                <a:lnTo>
                  <a:pt x="461727" y="461727"/>
                </a:lnTo>
                <a:lnTo>
                  <a:pt x="362139" y="411933"/>
                </a:lnTo>
                <a:lnTo>
                  <a:pt x="402880" y="402879"/>
                </a:lnTo>
                <a:lnTo>
                  <a:pt x="325925" y="307818"/>
                </a:lnTo>
                <a:lnTo>
                  <a:pt x="362139" y="276131"/>
                </a:lnTo>
                <a:lnTo>
                  <a:pt x="321398" y="212757"/>
                </a:lnTo>
                <a:lnTo>
                  <a:pt x="253497" y="185596"/>
                </a:lnTo>
                <a:lnTo>
                  <a:pt x="194650" y="86008"/>
                </a:lnTo>
                <a:lnTo>
                  <a:pt x="113169" y="63374"/>
                </a:lnTo>
                <a:lnTo>
                  <a:pt x="0" y="13580"/>
                </a:lnTo>
                <a:lnTo>
                  <a:pt x="90535" y="0"/>
                </a:lnTo>
                <a:lnTo>
                  <a:pt x="226337" y="27161"/>
                </a:lnTo>
                <a:lnTo>
                  <a:pt x="344032" y="81481"/>
                </a:lnTo>
                <a:lnTo>
                  <a:pt x="362139" y="81481"/>
                </a:lnTo>
                <a:lnTo>
                  <a:pt x="366666" y="40741"/>
                </a:lnTo>
                <a:lnTo>
                  <a:pt x="502468" y="81481"/>
                </a:lnTo>
                <a:lnTo>
                  <a:pt x="697117" y="144856"/>
                </a:lnTo>
                <a:lnTo>
                  <a:pt x="814812" y="226337"/>
                </a:lnTo>
                <a:lnTo>
                  <a:pt x="891767" y="362139"/>
                </a:lnTo>
                <a:lnTo>
                  <a:pt x="1045676" y="479834"/>
                </a:lnTo>
                <a:lnTo>
                  <a:pt x="1303699" y="633743"/>
                </a:lnTo>
                <a:lnTo>
                  <a:pt x="1606991" y="832919"/>
                </a:lnTo>
                <a:lnTo>
                  <a:pt x="1606991" y="832919"/>
                </a:lnTo>
                <a:lnTo>
                  <a:pt x="1797113" y="991355"/>
                </a:lnTo>
                <a:lnTo>
                  <a:pt x="1988745" y="1204111"/>
                </a:lnTo>
                <a:cubicBezTo>
                  <a:pt x="1948004" y="1181477"/>
                  <a:pt x="2445945" y="1432711"/>
                  <a:pt x="2445945" y="1432711"/>
                </a:cubicBezTo>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3"/>
          <p:cNvSpPr/>
          <p:nvPr/>
        </p:nvSpPr>
        <p:spPr>
          <a:xfrm>
            <a:off x="5409446" y="3521798"/>
            <a:ext cx="2761306" cy="2109457"/>
          </a:xfrm>
          <a:custGeom>
            <a:avLst/>
            <a:gdLst>
              <a:gd name="connsiteX0" fmla="*/ 475306 w 2761306"/>
              <a:gd name="connsiteY0" fmla="*/ 40741 h 2109457"/>
              <a:gd name="connsiteX1" fmla="*/ 384772 w 2761306"/>
              <a:gd name="connsiteY1" fmla="*/ 0 h 2109457"/>
              <a:gd name="connsiteX2" fmla="*/ 348558 w 2761306"/>
              <a:gd name="connsiteY2" fmla="*/ 36214 h 2109457"/>
              <a:gd name="connsiteX3" fmla="*/ 289710 w 2761306"/>
              <a:gd name="connsiteY3" fmla="*/ 18107 h 2109457"/>
              <a:gd name="connsiteX4" fmla="*/ 267077 w 2761306"/>
              <a:gd name="connsiteY4" fmla="*/ 22634 h 2109457"/>
              <a:gd name="connsiteX5" fmla="*/ 303291 w 2761306"/>
              <a:gd name="connsiteY5" fmla="*/ 86008 h 2109457"/>
              <a:gd name="connsiteX6" fmla="*/ 339504 w 2761306"/>
              <a:gd name="connsiteY6" fmla="*/ 149382 h 2109457"/>
              <a:gd name="connsiteX7" fmla="*/ 312344 w 2761306"/>
              <a:gd name="connsiteY7" fmla="*/ 153909 h 2109457"/>
              <a:gd name="connsiteX8" fmla="*/ 276130 w 2761306"/>
              <a:gd name="connsiteY8" fmla="*/ 153909 h 2109457"/>
              <a:gd name="connsiteX9" fmla="*/ 226336 w 2761306"/>
              <a:gd name="connsiteY9" fmla="*/ 67901 h 2109457"/>
              <a:gd name="connsiteX10" fmla="*/ 108641 w 2761306"/>
              <a:gd name="connsiteY10" fmla="*/ 76954 h 2109457"/>
              <a:gd name="connsiteX11" fmla="*/ 99588 w 2761306"/>
              <a:gd name="connsiteY11" fmla="*/ 167489 h 2109457"/>
              <a:gd name="connsiteX12" fmla="*/ 131275 w 2761306"/>
              <a:gd name="connsiteY12" fmla="*/ 221810 h 2109457"/>
              <a:gd name="connsiteX13" fmla="*/ 149382 w 2761306"/>
              <a:gd name="connsiteY13" fmla="*/ 267077 h 2109457"/>
              <a:gd name="connsiteX14" fmla="*/ 126748 w 2761306"/>
              <a:gd name="connsiteY14" fmla="*/ 280657 h 2109457"/>
              <a:gd name="connsiteX15" fmla="*/ 27160 w 2761306"/>
              <a:gd name="connsiteY15" fmla="*/ 303291 h 2109457"/>
              <a:gd name="connsiteX16" fmla="*/ 0 w 2761306"/>
              <a:gd name="connsiteY16" fmla="*/ 316871 h 2109457"/>
              <a:gd name="connsiteX17" fmla="*/ 0 w 2761306"/>
              <a:gd name="connsiteY17" fmla="*/ 357612 h 2109457"/>
              <a:gd name="connsiteX18" fmla="*/ 212756 w 2761306"/>
              <a:gd name="connsiteY18" fmla="*/ 375719 h 2109457"/>
              <a:gd name="connsiteX19" fmla="*/ 276130 w 2761306"/>
              <a:gd name="connsiteY19" fmla="*/ 380246 h 2109457"/>
              <a:gd name="connsiteX20" fmla="*/ 366665 w 2761306"/>
              <a:gd name="connsiteY20" fmla="*/ 334978 h 2109457"/>
              <a:gd name="connsiteX21" fmla="*/ 475306 w 2761306"/>
              <a:gd name="connsiteY21" fmla="*/ 393826 h 2109457"/>
              <a:gd name="connsiteX22" fmla="*/ 565841 w 2761306"/>
              <a:gd name="connsiteY22" fmla="*/ 393826 h 2109457"/>
              <a:gd name="connsiteX23" fmla="*/ 647322 w 2761306"/>
              <a:gd name="connsiteY23" fmla="*/ 407406 h 2109457"/>
              <a:gd name="connsiteX24" fmla="*/ 737857 w 2761306"/>
              <a:gd name="connsiteY24" fmla="*/ 470780 h 2109457"/>
              <a:gd name="connsiteX25" fmla="*/ 742384 w 2761306"/>
              <a:gd name="connsiteY25" fmla="*/ 506994 h 2109457"/>
              <a:gd name="connsiteX26" fmla="*/ 814811 w 2761306"/>
              <a:gd name="connsiteY26" fmla="*/ 534154 h 2109457"/>
              <a:gd name="connsiteX27" fmla="*/ 814811 w 2761306"/>
              <a:gd name="connsiteY27" fmla="*/ 574895 h 2109457"/>
              <a:gd name="connsiteX28" fmla="*/ 814811 w 2761306"/>
              <a:gd name="connsiteY28" fmla="*/ 574895 h 2109457"/>
              <a:gd name="connsiteX29" fmla="*/ 751437 w 2761306"/>
              <a:gd name="connsiteY29" fmla="*/ 611109 h 2109457"/>
              <a:gd name="connsiteX30" fmla="*/ 760491 w 2761306"/>
              <a:gd name="connsiteY30" fmla="*/ 642796 h 2109457"/>
              <a:gd name="connsiteX31" fmla="*/ 796704 w 2761306"/>
              <a:gd name="connsiteY31" fmla="*/ 665430 h 2109457"/>
              <a:gd name="connsiteX32" fmla="*/ 860079 w 2761306"/>
              <a:gd name="connsiteY32" fmla="*/ 683537 h 2109457"/>
              <a:gd name="connsiteX33" fmla="*/ 869132 w 2761306"/>
              <a:gd name="connsiteY33" fmla="*/ 724277 h 2109457"/>
              <a:gd name="connsiteX34" fmla="*/ 878186 w 2761306"/>
              <a:gd name="connsiteY34" fmla="*/ 733331 h 2109457"/>
              <a:gd name="connsiteX35" fmla="*/ 882712 w 2761306"/>
              <a:gd name="connsiteY35" fmla="*/ 755964 h 2109457"/>
              <a:gd name="connsiteX36" fmla="*/ 909873 w 2761306"/>
              <a:gd name="connsiteY36" fmla="*/ 814812 h 2109457"/>
              <a:gd name="connsiteX37" fmla="*/ 1095469 w 2761306"/>
              <a:gd name="connsiteY37" fmla="*/ 918927 h 2109457"/>
              <a:gd name="connsiteX38" fmla="*/ 1240324 w 2761306"/>
              <a:gd name="connsiteY38" fmla="*/ 959667 h 2109457"/>
              <a:gd name="connsiteX39" fmla="*/ 1299172 w 2761306"/>
              <a:gd name="connsiteY39" fmla="*/ 1027568 h 2109457"/>
              <a:gd name="connsiteX40" fmla="*/ 1389706 w 2761306"/>
              <a:gd name="connsiteY40" fmla="*/ 1068309 h 2109457"/>
              <a:gd name="connsiteX41" fmla="*/ 1480241 w 2761306"/>
              <a:gd name="connsiteY41" fmla="*/ 1154317 h 2109457"/>
              <a:gd name="connsiteX42" fmla="*/ 1661310 w 2761306"/>
              <a:gd name="connsiteY42" fmla="*/ 1267485 h 2109457"/>
              <a:gd name="connsiteX43" fmla="*/ 1751845 w 2761306"/>
              <a:gd name="connsiteY43" fmla="*/ 1348966 h 2109457"/>
              <a:gd name="connsiteX44" fmla="*/ 1869540 w 2761306"/>
              <a:gd name="connsiteY44" fmla="*/ 1367073 h 2109457"/>
              <a:gd name="connsiteX45" fmla="*/ 1941968 w 2761306"/>
              <a:gd name="connsiteY45" fmla="*/ 1484768 h 2109457"/>
              <a:gd name="connsiteX46" fmla="*/ 1987235 w 2761306"/>
              <a:gd name="connsiteY46" fmla="*/ 1561723 h 2109457"/>
              <a:gd name="connsiteX47" fmla="*/ 2118510 w 2761306"/>
              <a:gd name="connsiteY47" fmla="*/ 1616044 h 2109457"/>
              <a:gd name="connsiteX48" fmla="*/ 2159251 w 2761306"/>
              <a:gd name="connsiteY48" fmla="*/ 1620570 h 2109457"/>
              <a:gd name="connsiteX49" fmla="*/ 2231679 w 2761306"/>
              <a:gd name="connsiteY49" fmla="*/ 1683945 h 2109457"/>
              <a:gd name="connsiteX50" fmla="*/ 2272419 w 2761306"/>
              <a:gd name="connsiteY50" fmla="*/ 1711105 h 2109457"/>
              <a:gd name="connsiteX51" fmla="*/ 2435382 w 2761306"/>
              <a:gd name="connsiteY51" fmla="*/ 1760899 h 2109457"/>
              <a:gd name="connsiteX52" fmla="*/ 2525916 w 2761306"/>
              <a:gd name="connsiteY52" fmla="*/ 1860487 h 2109457"/>
              <a:gd name="connsiteX53" fmla="*/ 2616451 w 2761306"/>
              <a:gd name="connsiteY53" fmla="*/ 1991762 h 2109457"/>
              <a:gd name="connsiteX54" fmla="*/ 2661718 w 2761306"/>
              <a:gd name="connsiteY54" fmla="*/ 2109457 h 2109457"/>
              <a:gd name="connsiteX55" fmla="*/ 2661718 w 2761306"/>
              <a:gd name="connsiteY55" fmla="*/ 2109457 h 2109457"/>
              <a:gd name="connsiteX56" fmla="*/ 2761306 w 2761306"/>
              <a:gd name="connsiteY56" fmla="*/ 1955549 h 2109457"/>
              <a:gd name="connsiteX57" fmla="*/ 2747726 w 2761306"/>
              <a:gd name="connsiteY57" fmla="*/ 1837853 h 2109457"/>
              <a:gd name="connsiteX58" fmla="*/ 2697932 w 2761306"/>
              <a:gd name="connsiteY58" fmla="*/ 1715632 h 2109457"/>
              <a:gd name="connsiteX59" fmla="*/ 2630031 w 2761306"/>
              <a:gd name="connsiteY59" fmla="*/ 1638677 h 2109457"/>
              <a:gd name="connsiteX60" fmla="*/ 2598344 w 2761306"/>
              <a:gd name="connsiteY60" fmla="*/ 1557196 h 2109457"/>
              <a:gd name="connsiteX61" fmla="*/ 2272419 w 2761306"/>
              <a:gd name="connsiteY61" fmla="*/ 1321806 h 2109457"/>
              <a:gd name="connsiteX62" fmla="*/ 2086823 w 2761306"/>
              <a:gd name="connsiteY62" fmla="*/ 1208638 h 2109457"/>
              <a:gd name="connsiteX63" fmla="*/ 1779005 w 2761306"/>
              <a:gd name="connsiteY63" fmla="*/ 1077362 h 2109457"/>
              <a:gd name="connsiteX64" fmla="*/ 1661310 w 2761306"/>
              <a:gd name="connsiteY64" fmla="*/ 968721 h 2109457"/>
              <a:gd name="connsiteX65" fmla="*/ 1507402 w 2761306"/>
              <a:gd name="connsiteY65" fmla="*/ 927980 h 2109457"/>
              <a:gd name="connsiteX66" fmla="*/ 1308225 w 2761306"/>
              <a:gd name="connsiteY66" fmla="*/ 742384 h 2109457"/>
              <a:gd name="connsiteX67" fmla="*/ 1027568 w 2761306"/>
              <a:gd name="connsiteY67" fmla="*/ 602055 h 2109457"/>
              <a:gd name="connsiteX68" fmla="*/ 1036621 w 2761306"/>
              <a:gd name="connsiteY68" fmla="*/ 543208 h 2109457"/>
              <a:gd name="connsiteX69" fmla="*/ 1036621 w 2761306"/>
              <a:gd name="connsiteY69" fmla="*/ 543208 h 2109457"/>
              <a:gd name="connsiteX70" fmla="*/ 1018514 w 2761306"/>
              <a:gd name="connsiteY70" fmla="*/ 484360 h 2109457"/>
              <a:gd name="connsiteX71" fmla="*/ 973247 w 2761306"/>
              <a:gd name="connsiteY71" fmla="*/ 493414 h 2109457"/>
              <a:gd name="connsiteX72" fmla="*/ 955140 w 2761306"/>
              <a:gd name="connsiteY72" fmla="*/ 475307 h 2109457"/>
              <a:gd name="connsiteX73" fmla="*/ 905346 w 2761306"/>
              <a:gd name="connsiteY73" fmla="*/ 488887 h 2109457"/>
              <a:gd name="connsiteX74" fmla="*/ 688063 w 2761306"/>
              <a:gd name="connsiteY74" fmla="*/ 362139 h 2109457"/>
              <a:gd name="connsiteX75" fmla="*/ 679009 w 2761306"/>
              <a:gd name="connsiteY75" fmla="*/ 298764 h 2109457"/>
              <a:gd name="connsiteX76" fmla="*/ 583948 w 2761306"/>
              <a:gd name="connsiteY76" fmla="*/ 271604 h 2109457"/>
              <a:gd name="connsiteX77" fmla="*/ 602055 w 2761306"/>
              <a:gd name="connsiteY77" fmla="*/ 212756 h 2109457"/>
              <a:gd name="connsiteX78" fmla="*/ 547734 w 2761306"/>
              <a:gd name="connsiteY78" fmla="*/ 167489 h 2109457"/>
              <a:gd name="connsiteX79" fmla="*/ 561314 w 2761306"/>
              <a:gd name="connsiteY79" fmla="*/ 117695 h 2109457"/>
              <a:gd name="connsiteX80" fmla="*/ 534154 w 2761306"/>
              <a:gd name="connsiteY80" fmla="*/ 72428 h 2109457"/>
              <a:gd name="connsiteX81" fmla="*/ 475306 w 2761306"/>
              <a:gd name="connsiteY81" fmla="*/ 40741 h 210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1306" h="2109457">
                <a:moveTo>
                  <a:pt x="475306" y="40741"/>
                </a:moveTo>
                <a:lnTo>
                  <a:pt x="384772" y="0"/>
                </a:lnTo>
                <a:lnTo>
                  <a:pt x="348558" y="36214"/>
                </a:lnTo>
                <a:lnTo>
                  <a:pt x="289710" y="18107"/>
                </a:lnTo>
                <a:lnTo>
                  <a:pt x="267077" y="22634"/>
                </a:lnTo>
                <a:lnTo>
                  <a:pt x="303291" y="86008"/>
                </a:lnTo>
                <a:lnTo>
                  <a:pt x="339504" y="149382"/>
                </a:lnTo>
                <a:lnTo>
                  <a:pt x="312344" y="153909"/>
                </a:lnTo>
                <a:lnTo>
                  <a:pt x="276130" y="153909"/>
                </a:lnTo>
                <a:lnTo>
                  <a:pt x="226336" y="67901"/>
                </a:lnTo>
                <a:lnTo>
                  <a:pt x="108641" y="76954"/>
                </a:lnTo>
                <a:lnTo>
                  <a:pt x="99588" y="167489"/>
                </a:lnTo>
                <a:lnTo>
                  <a:pt x="131275" y="221810"/>
                </a:lnTo>
                <a:lnTo>
                  <a:pt x="149382" y="267077"/>
                </a:lnTo>
                <a:lnTo>
                  <a:pt x="126748" y="280657"/>
                </a:lnTo>
                <a:lnTo>
                  <a:pt x="27160" y="303291"/>
                </a:lnTo>
                <a:lnTo>
                  <a:pt x="0" y="316871"/>
                </a:lnTo>
                <a:lnTo>
                  <a:pt x="0" y="357612"/>
                </a:lnTo>
                <a:lnTo>
                  <a:pt x="212756" y="375719"/>
                </a:lnTo>
                <a:lnTo>
                  <a:pt x="276130" y="380246"/>
                </a:lnTo>
                <a:lnTo>
                  <a:pt x="366665" y="334978"/>
                </a:lnTo>
                <a:lnTo>
                  <a:pt x="475306" y="393826"/>
                </a:lnTo>
                <a:lnTo>
                  <a:pt x="565841" y="393826"/>
                </a:lnTo>
                <a:lnTo>
                  <a:pt x="647322" y="407406"/>
                </a:lnTo>
                <a:lnTo>
                  <a:pt x="737857" y="470780"/>
                </a:lnTo>
                <a:lnTo>
                  <a:pt x="742384" y="506994"/>
                </a:lnTo>
                <a:lnTo>
                  <a:pt x="814811" y="534154"/>
                </a:lnTo>
                <a:lnTo>
                  <a:pt x="814811" y="574895"/>
                </a:lnTo>
                <a:lnTo>
                  <a:pt x="814811" y="574895"/>
                </a:lnTo>
                <a:lnTo>
                  <a:pt x="751437" y="611109"/>
                </a:lnTo>
                <a:lnTo>
                  <a:pt x="760491" y="642796"/>
                </a:lnTo>
                <a:lnTo>
                  <a:pt x="796704" y="665430"/>
                </a:lnTo>
                <a:lnTo>
                  <a:pt x="860079" y="683537"/>
                </a:lnTo>
                <a:cubicBezTo>
                  <a:pt x="863097" y="697117"/>
                  <a:pt x="864378" y="711203"/>
                  <a:pt x="869132" y="724277"/>
                </a:cubicBezTo>
                <a:cubicBezTo>
                  <a:pt x="870591" y="728288"/>
                  <a:pt x="876505" y="729408"/>
                  <a:pt x="878186" y="733331"/>
                </a:cubicBezTo>
                <a:cubicBezTo>
                  <a:pt x="881217" y="740403"/>
                  <a:pt x="882712" y="755964"/>
                  <a:pt x="882712" y="755964"/>
                </a:cubicBezTo>
                <a:lnTo>
                  <a:pt x="909873" y="814812"/>
                </a:lnTo>
                <a:lnTo>
                  <a:pt x="1095469" y="918927"/>
                </a:lnTo>
                <a:lnTo>
                  <a:pt x="1240324" y="959667"/>
                </a:lnTo>
                <a:lnTo>
                  <a:pt x="1299172" y="1027568"/>
                </a:lnTo>
                <a:lnTo>
                  <a:pt x="1389706" y="1068309"/>
                </a:lnTo>
                <a:lnTo>
                  <a:pt x="1480241" y="1154317"/>
                </a:lnTo>
                <a:lnTo>
                  <a:pt x="1661310" y="1267485"/>
                </a:lnTo>
                <a:lnTo>
                  <a:pt x="1751845" y="1348966"/>
                </a:lnTo>
                <a:lnTo>
                  <a:pt x="1869540" y="1367073"/>
                </a:lnTo>
                <a:lnTo>
                  <a:pt x="1941968" y="1484768"/>
                </a:lnTo>
                <a:lnTo>
                  <a:pt x="1987235" y="1561723"/>
                </a:lnTo>
                <a:lnTo>
                  <a:pt x="2118510" y="1616044"/>
                </a:lnTo>
                <a:lnTo>
                  <a:pt x="2159251" y="1620570"/>
                </a:lnTo>
                <a:lnTo>
                  <a:pt x="2231679" y="1683945"/>
                </a:lnTo>
                <a:lnTo>
                  <a:pt x="2272419" y="1711105"/>
                </a:lnTo>
                <a:lnTo>
                  <a:pt x="2435382" y="1760899"/>
                </a:lnTo>
                <a:lnTo>
                  <a:pt x="2525916" y="1860487"/>
                </a:lnTo>
                <a:lnTo>
                  <a:pt x="2616451" y="1991762"/>
                </a:lnTo>
                <a:lnTo>
                  <a:pt x="2661718" y="2109457"/>
                </a:lnTo>
                <a:lnTo>
                  <a:pt x="2661718" y="2109457"/>
                </a:lnTo>
                <a:lnTo>
                  <a:pt x="2761306" y="1955549"/>
                </a:lnTo>
                <a:lnTo>
                  <a:pt x="2747726" y="1837853"/>
                </a:lnTo>
                <a:lnTo>
                  <a:pt x="2697932" y="1715632"/>
                </a:lnTo>
                <a:lnTo>
                  <a:pt x="2630031" y="1638677"/>
                </a:lnTo>
                <a:lnTo>
                  <a:pt x="2598344" y="1557196"/>
                </a:lnTo>
                <a:lnTo>
                  <a:pt x="2272419" y="1321806"/>
                </a:lnTo>
                <a:lnTo>
                  <a:pt x="2086823" y="1208638"/>
                </a:lnTo>
                <a:lnTo>
                  <a:pt x="1779005" y="1077362"/>
                </a:lnTo>
                <a:lnTo>
                  <a:pt x="1661310" y="968721"/>
                </a:lnTo>
                <a:lnTo>
                  <a:pt x="1507402" y="927980"/>
                </a:lnTo>
                <a:lnTo>
                  <a:pt x="1308225" y="742384"/>
                </a:lnTo>
                <a:lnTo>
                  <a:pt x="1027568" y="602055"/>
                </a:lnTo>
                <a:lnTo>
                  <a:pt x="1036621" y="543208"/>
                </a:lnTo>
                <a:lnTo>
                  <a:pt x="1036621" y="543208"/>
                </a:lnTo>
                <a:lnTo>
                  <a:pt x="1018514" y="484360"/>
                </a:lnTo>
                <a:lnTo>
                  <a:pt x="973247" y="493414"/>
                </a:lnTo>
                <a:lnTo>
                  <a:pt x="955140" y="475307"/>
                </a:lnTo>
                <a:lnTo>
                  <a:pt x="905346" y="488887"/>
                </a:lnTo>
                <a:lnTo>
                  <a:pt x="688063" y="362139"/>
                </a:lnTo>
                <a:lnTo>
                  <a:pt x="679009" y="298764"/>
                </a:lnTo>
                <a:lnTo>
                  <a:pt x="583948" y="271604"/>
                </a:lnTo>
                <a:lnTo>
                  <a:pt x="602055" y="212756"/>
                </a:lnTo>
                <a:lnTo>
                  <a:pt x="547734" y="167489"/>
                </a:lnTo>
                <a:lnTo>
                  <a:pt x="561314" y="117695"/>
                </a:lnTo>
                <a:lnTo>
                  <a:pt x="534154" y="72428"/>
                </a:lnTo>
                <a:lnTo>
                  <a:pt x="475306" y="40741"/>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p:cNvSpPr/>
          <p:nvPr/>
        </p:nvSpPr>
        <p:spPr>
          <a:xfrm>
            <a:off x="5300804" y="4024265"/>
            <a:ext cx="2776396" cy="1843135"/>
          </a:xfrm>
          <a:custGeom>
            <a:avLst/>
            <a:gdLst>
              <a:gd name="connsiteX0" fmla="*/ 0 w 1720158"/>
              <a:gd name="connsiteY0" fmla="*/ 63375 h 1095470"/>
              <a:gd name="connsiteX1" fmla="*/ 90535 w 1720158"/>
              <a:gd name="connsiteY1" fmla="*/ 0 h 1095470"/>
              <a:gd name="connsiteX2" fmla="*/ 325925 w 1720158"/>
              <a:gd name="connsiteY2" fmla="*/ 31687 h 1095470"/>
              <a:gd name="connsiteX3" fmla="*/ 597529 w 1720158"/>
              <a:gd name="connsiteY3" fmla="*/ 81482 h 1095470"/>
              <a:gd name="connsiteX4" fmla="*/ 742384 w 1720158"/>
              <a:gd name="connsiteY4" fmla="*/ 117695 h 1095470"/>
              <a:gd name="connsiteX5" fmla="*/ 851026 w 1720158"/>
              <a:gd name="connsiteY5" fmla="*/ 253497 h 1095470"/>
              <a:gd name="connsiteX6" fmla="*/ 918927 w 1720158"/>
              <a:gd name="connsiteY6" fmla="*/ 339505 h 1095470"/>
              <a:gd name="connsiteX7" fmla="*/ 1004935 w 1720158"/>
              <a:gd name="connsiteY7" fmla="*/ 316872 h 1095470"/>
              <a:gd name="connsiteX8" fmla="*/ 1090943 w 1720158"/>
              <a:gd name="connsiteY8" fmla="*/ 325925 h 1095470"/>
              <a:gd name="connsiteX9" fmla="*/ 1181477 w 1720158"/>
              <a:gd name="connsiteY9" fmla="*/ 398353 h 1095470"/>
              <a:gd name="connsiteX10" fmla="*/ 1421394 w 1720158"/>
              <a:gd name="connsiteY10" fmla="*/ 579422 h 1095470"/>
              <a:gd name="connsiteX11" fmla="*/ 1489295 w 1720158"/>
              <a:gd name="connsiteY11" fmla="*/ 697117 h 1095470"/>
              <a:gd name="connsiteX12" fmla="*/ 1720158 w 1720158"/>
              <a:gd name="connsiteY12" fmla="*/ 1095470 h 1095470"/>
              <a:gd name="connsiteX13" fmla="*/ 1511929 w 1720158"/>
              <a:gd name="connsiteY13" fmla="*/ 1018515 h 1095470"/>
              <a:gd name="connsiteX14" fmla="*/ 1371600 w 1720158"/>
              <a:gd name="connsiteY14" fmla="*/ 923454 h 1095470"/>
              <a:gd name="connsiteX15" fmla="*/ 1235798 w 1720158"/>
              <a:gd name="connsiteY15" fmla="*/ 765018 h 1095470"/>
              <a:gd name="connsiteX16" fmla="*/ 1063782 w 1720158"/>
              <a:gd name="connsiteY16" fmla="*/ 624689 h 1095470"/>
              <a:gd name="connsiteX17" fmla="*/ 977774 w 1720158"/>
              <a:gd name="connsiteY17" fmla="*/ 547735 h 1095470"/>
              <a:gd name="connsiteX18" fmla="*/ 837446 w 1720158"/>
              <a:gd name="connsiteY18" fmla="*/ 543208 h 1095470"/>
              <a:gd name="connsiteX19" fmla="*/ 742384 w 1720158"/>
              <a:gd name="connsiteY19" fmla="*/ 502468 h 1095470"/>
              <a:gd name="connsiteX20" fmla="*/ 620162 w 1720158"/>
              <a:gd name="connsiteY20" fmla="*/ 411933 h 1095470"/>
              <a:gd name="connsiteX21" fmla="*/ 561315 w 1720158"/>
              <a:gd name="connsiteY21" fmla="*/ 325925 h 1095470"/>
              <a:gd name="connsiteX22" fmla="*/ 484360 w 1720158"/>
              <a:gd name="connsiteY22" fmla="*/ 312345 h 1095470"/>
              <a:gd name="connsiteX23" fmla="*/ 375719 w 1720158"/>
              <a:gd name="connsiteY23" fmla="*/ 262551 h 1095470"/>
              <a:gd name="connsiteX24" fmla="*/ 49794 w 1720158"/>
              <a:gd name="connsiteY24" fmla="*/ 203703 h 1095470"/>
              <a:gd name="connsiteX25" fmla="*/ 49794 w 1720158"/>
              <a:gd name="connsiteY25" fmla="*/ 203703 h 1095470"/>
              <a:gd name="connsiteX26" fmla="*/ 49794 w 1720158"/>
              <a:gd name="connsiteY26" fmla="*/ 153909 h 1095470"/>
              <a:gd name="connsiteX27" fmla="*/ 0 w 1720158"/>
              <a:gd name="connsiteY27" fmla="*/ 63375 h 1095470"/>
              <a:gd name="connsiteX0" fmla="*/ 0 w 2776396"/>
              <a:gd name="connsiteY0" fmla="*/ 63375 h 1843135"/>
              <a:gd name="connsiteX1" fmla="*/ 90535 w 2776396"/>
              <a:gd name="connsiteY1" fmla="*/ 0 h 1843135"/>
              <a:gd name="connsiteX2" fmla="*/ 325925 w 2776396"/>
              <a:gd name="connsiteY2" fmla="*/ 31687 h 1843135"/>
              <a:gd name="connsiteX3" fmla="*/ 597529 w 2776396"/>
              <a:gd name="connsiteY3" fmla="*/ 81482 h 1843135"/>
              <a:gd name="connsiteX4" fmla="*/ 742384 w 2776396"/>
              <a:gd name="connsiteY4" fmla="*/ 117695 h 1843135"/>
              <a:gd name="connsiteX5" fmla="*/ 851026 w 2776396"/>
              <a:gd name="connsiteY5" fmla="*/ 253497 h 1843135"/>
              <a:gd name="connsiteX6" fmla="*/ 918927 w 2776396"/>
              <a:gd name="connsiteY6" fmla="*/ 339505 h 1843135"/>
              <a:gd name="connsiteX7" fmla="*/ 1004935 w 2776396"/>
              <a:gd name="connsiteY7" fmla="*/ 316872 h 1843135"/>
              <a:gd name="connsiteX8" fmla="*/ 1090943 w 2776396"/>
              <a:gd name="connsiteY8" fmla="*/ 325925 h 1843135"/>
              <a:gd name="connsiteX9" fmla="*/ 1181477 w 2776396"/>
              <a:gd name="connsiteY9" fmla="*/ 398353 h 1843135"/>
              <a:gd name="connsiteX10" fmla="*/ 1421394 w 2776396"/>
              <a:gd name="connsiteY10" fmla="*/ 579422 h 1843135"/>
              <a:gd name="connsiteX11" fmla="*/ 1489295 w 2776396"/>
              <a:gd name="connsiteY11" fmla="*/ 697117 h 1843135"/>
              <a:gd name="connsiteX12" fmla="*/ 2776396 w 2776396"/>
              <a:gd name="connsiteY12" fmla="*/ 1843135 h 1843135"/>
              <a:gd name="connsiteX13" fmla="*/ 1511929 w 2776396"/>
              <a:gd name="connsiteY13" fmla="*/ 1018515 h 1843135"/>
              <a:gd name="connsiteX14" fmla="*/ 1371600 w 2776396"/>
              <a:gd name="connsiteY14" fmla="*/ 923454 h 1843135"/>
              <a:gd name="connsiteX15" fmla="*/ 1235798 w 2776396"/>
              <a:gd name="connsiteY15" fmla="*/ 765018 h 1843135"/>
              <a:gd name="connsiteX16" fmla="*/ 1063782 w 2776396"/>
              <a:gd name="connsiteY16" fmla="*/ 624689 h 1843135"/>
              <a:gd name="connsiteX17" fmla="*/ 977774 w 2776396"/>
              <a:gd name="connsiteY17" fmla="*/ 547735 h 1843135"/>
              <a:gd name="connsiteX18" fmla="*/ 837446 w 2776396"/>
              <a:gd name="connsiteY18" fmla="*/ 543208 h 1843135"/>
              <a:gd name="connsiteX19" fmla="*/ 742384 w 2776396"/>
              <a:gd name="connsiteY19" fmla="*/ 502468 h 1843135"/>
              <a:gd name="connsiteX20" fmla="*/ 620162 w 2776396"/>
              <a:gd name="connsiteY20" fmla="*/ 411933 h 1843135"/>
              <a:gd name="connsiteX21" fmla="*/ 561315 w 2776396"/>
              <a:gd name="connsiteY21" fmla="*/ 325925 h 1843135"/>
              <a:gd name="connsiteX22" fmla="*/ 484360 w 2776396"/>
              <a:gd name="connsiteY22" fmla="*/ 312345 h 1843135"/>
              <a:gd name="connsiteX23" fmla="*/ 375719 w 2776396"/>
              <a:gd name="connsiteY23" fmla="*/ 262551 h 1843135"/>
              <a:gd name="connsiteX24" fmla="*/ 49794 w 2776396"/>
              <a:gd name="connsiteY24" fmla="*/ 203703 h 1843135"/>
              <a:gd name="connsiteX25" fmla="*/ 49794 w 2776396"/>
              <a:gd name="connsiteY25" fmla="*/ 203703 h 1843135"/>
              <a:gd name="connsiteX26" fmla="*/ 49794 w 2776396"/>
              <a:gd name="connsiteY26" fmla="*/ 153909 h 1843135"/>
              <a:gd name="connsiteX27" fmla="*/ 0 w 2776396"/>
              <a:gd name="connsiteY27" fmla="*/ 63375 h 1843135"/>
              <a:gd name="connsiteX0" fmla="*/ 0 w 2776396"/>
              <a:gd name="connsiteY0" fmla="*/ 63375 h 1843135"/>
              <a:gd name="connsiteX1" fmla="*/ 90535 w 2776396"/>
              <a:gd name="connsiteY1" fmla="*/ 0 h 1843135"/>
              <a:gd name="connsiteX2" fmla="*/ 325925 w 2776396"/>
              <a:gd name="connsiteY2" fmla="*/ 31687 h 1843135"/>
              <a:gd name="connsiteX3" fmla="*/ 597529 w 2776396"/>
              <a:gd name="connsiteY3" fmla="*/ 81482 h 1843135"/>
              <a:gd name="connsiteX4" fmla="*/ 742384 w 2776396"/>
              <a:gd name="connsiteY4" fmla="*/ 117695 h 1843135"/>
              <a:gd name="connsiteX5" fmla="*/ 851026 w 2776396"/>
              <a:gd name="connsiteY5" fmla="*/ 253497 h 1843135"/>
              <a:gd name="connsiteX6" fmla="*/ 918927 w 2776396"/>
              <a:gd name="connsiteY6" fmla="*/ 339505 h 1843135"/>
              <a:gd name="connsiteX7" fmla="*/ 1004935 w 2776396"/>
              <a:gd name="connsiteY7" fmla="*/ 316872 h 1843135"/>
              <a:gd name="connsiteX8" fmla="*/ 1090943 w 2776396"/>
              <a:gd name="connsiteY8" fmla="*/ 325925 h 1843135"/>
              <a:gd name="connsiteX9" fmla="*/ 1181477 w 2776396"/>
              <a:gd name="connsiteY9" fmla="*/ 398353 h 1843135"/>
              <a:gd name="connsiteX10" fmla="*/ 1421394 w 2776396"/>
              <a:gd name="connsiteY10" fmla="*/ 579422 h 1843135"/>
              <a:gd name="connsiteX11" fmla="*/ 1785796 w 2776396"/>
              <a:gd name="connsiteY11" fmla="*/ 852535 h 1843135"/>
              <a:gd name="connsiteX12" fmla="*/ 1489295 w 2776396"/>
              <a:gd name="connsiteY12" fmla="*/ 697117 h 1843135"/>
              <a:gd name="connsiteX13" fmla="*/ 2776396 w 2776396"/>
              <a:gd name="connsiteY13" fmla="*/ 1843135 h 1843135"/>
              <a:gd name="connsiteX14" fmla="*/ 1511929 w 2776396"/>
              <a:gd name="connsiteY14" fmla="*/ 1018515 h 1843135"/>
              <a:gd name="connsiteX15" fmla="*/ 1371600 w 2776396"/>
              <a:gd name="connsiteY15" fmla="*/ 923454 h 1843135"/>
              <a:gd name="connsiteX16" fmla="*/ 1235798 w 2776396"/>
              <a:gd name="connsiteY16" fmla="*/ 765018 h 1843135"/>
              <a:gd name="connsiteX17" fmla="*/ 1063782 w 2776396"/>
              <a:gd name="connsiteY17" fmla="*/ 624689 h 1843135"/>
              <a:gd name="connsiteX18" fmla="*/ 977774 w 2776396"/>
              <a:gd name="connsiteY18" fmla="*/ 547735 h 1843135"/>
              <a:gd name="connsiteX19" fmla="*/ 837446 w 2776396"/>
              <a:gd name="connsiteY19" fmla="*/ 543208 h 1843135"/>
              <a:gd name="connsiteX20" fmla="*/ 742384 w 2776396"/>
              <a:gd name="connsiteY20" fmla="*/ 502468 h 1843135"/>
              <a:gd name="connsiteX21" fmla="*/ 620162 w 2776396"/>
              <a:gd name="connsiteY21" fmla="*/ 411933 h 1843135"/>
              <a:gd name="connsiteX22" fmla="*/ 561315 w 2776396"/>
              <a:gd name="connsiteY22" fmla="*/ 325925 h 1843135"/>
              <a:gd name="connsiteX23" fmla="*/ 484360 w 2776396"/>
              <a:gd name="connsiteY23" fmla="*/ 312345 h 1843135"/>
              <a:gd name="connsiteX24" fmla="*/ 375719 w 2776396"/>
              <a:gd name="connsiteY24" fmla="*/ 262551 h 1843135"/>
              <a:gd name="connsiteX25" fmla="*/ 49794 w 2776396"/>
              <a:gd name="connsiteY25" fmla="*/ 203703 h 1843135"/>
              <a:gd name="connsiteX26" fmla="*/ 49794 w 2776396"/>
              <a:gd name="connsiteY26" fmla="*/ 203703 h 1843135"/>
              <a:gd name="connsiteX27" fmla="*/ 49794 w 2776396"/>
              <a:gd name="connsiteY27" fmla="*/ 153909 h 1843135"/>
              <a:gd name="connsiteX28" fmla="*/ 0 w 2776396"/>
              <a:gd name="connsiteY28" fmla="*/ 63375 h 1843135"/>
              <a:gd name="connsiteX0" fmla="*/ 0 w 2776396"/>
              <a:gd name="connsiteY0" fmla="*/ 63375 h 1843135"/>
              <a:gd name="connsiteX1" fmla="*/ 90535 w 2776396"/>
              <a:gd name="connsiteY1" fmla="*/ 0 h 1843135"/>
              <a:gd name="connsiteX2" fmla="*/ 325925 w 2776396"/>
              <a:gd name="connsiteY2" fmla="*/ 31687 h 1843135"/>
              <a:gd name="connsiteX3" fmla="*/ 597529 w 2776396"/>
              <a:gd name="connsiteY3" fmla="*/ 81482 h 1843135"/>
              <a:gd name="connsiteX4" fmla="*/ 742384 w 2776396"/>
              <a:gd name="connsiteY4" fmla="*/ 117695 h 1843135"/>
              <a:gd name="connsiteX5" fmla="*/ 851026 w 2776396"/>
              <a:gd name="connsiteY5" fmla="*/ 253497 h 1843135"/>
              <a:gd name="connsiteX6" fmla="*/ 918927 w 2776396"/>
              <a:gd name="connsiteY6" fmla="*/ 339505 h 1843135"/>
              <a:gd name="connsiteX7" fmla="*/ 1004935 w 2776396"/>
              <a:gd name="connsiteY7" fmla="*/ 316872 h 1843135"/>
              <a:gd name="connsiteX8" fmla="*/ 1090943 w 2776396"/>
              <a:gd name="connsiteY8" fmla="*/ 325925 h 1843135"/>
              <a:gd name="connsiteX9" fmla="*/ 1181477 w 2776396"/>
              <a:gd name="connsiteY9" fmla="*/ 398353 h 1843135"/>
              <a:gd name="connsiteX10" fmla="*/ 1421394 w 2776396"/>
              <a:gd name="connsiteY10" fmla="*/ 579422 h 1843135"/>
              <a:gd name="connsiteX11" fmla="*/ 1785796 w 2776396"/>
              <a:gd name="connsiteY11" fmla="*/ 852535 h 1843135"/>
              <a:gd name="connsiteX12" fmla="*/ 1938196 w 2776396"/>
              <a:gd name="connsiteY12" fmla="*/ 1004935 h 1843135"/>
              <a:gd name="connsiteX13" fmla="*/ 2776396 w 2776396"/>
              <a:gd name="connsiteY13" fmla="*/ 1843135 h 1843135"/>
              <a:gd name="connsiteX14" fmla="*/ 1511929 w 2776396"/>
              <a:gd name="connsiteY14" fmla="*/ 1018515 h 1843135"/>
              <a:gd name="connsiteX15" fmla="*/ 1371600 w 2776396"/>
              <a:gd name="connsiteY15" fmla="*/ 923454 h 1843135"/>
              <a:gd name="connsiteX16" fmla="*/ 1235798 w 2776396"/>
              <a:gd name="connsiteY16" fmla="*/ 765018 h 1843135"/>
              <a:gd name="connsiteX17" fmla="*/ 1063782 w 2776396"/>
              <a:gd name="connsiteY17" fmla="*/ 624689 h 1843135"/>
              <a:gd name="connsiteX18" fmla="*/ 977774 w 2776396"/>
              <a:gd name="connsiteY18" fmla="*/ 547735 h 1843135"/>
              <a:gd name="connsiteX19" fmla="*/ 837446 w 2776396"/>
              <a:gd name="connsiteY19" fmla="*/ 543208 h 1843135"/>
              <a:gd name="connsiteX20" fmla="*/ 742384 w 2776396"/>
              <a:gd name="connsiteY20" fmla="*/ 502468 h 1843135"/>
              <a:gd name="connsiteX21" fmla="*/ 620162 w 2776396"/>
              <a:gd name="connsiteY21" fmla="*/ 411933 h 1843135"/>
              <a:gd name="connsiteX22" fmla="*/ 561315 w 2776396"/>
              <a:gd name="connsiteY22" fmla="*/ 325925 h 1843135"/>
              <a:gd name="connsiteX23" fmla="*/ 484360 w 2776396"/>
              <a:gd name="connsiteY23" fmla="*/ 312345 h 1843135"/>
              <a:gd name="connsiteX24" fmla="*/ 375719 w 2776396"/>
              <a:gd name="connsiteY24" fmla="*/ 262551 h 1843135"/>
              <a:gd name="connsiteX25" fmla="*/ 49794 w 2776396"/>
              <a:gd name="connsiteY25" fmla="*/ 203703 h 1843135"/>
              <a:gd name="connsiteX26" fmla="*/ 49794 w 2776396"/>
              <a:gd name="connsiteY26" fmla="*/ 203703 h 1843135"/>
              <a:gd name="connsiteX27" fmla="*/ 49794 w 2776396"/>
              <a:gd name="connsiteY27" fmla="*/ 153909 h 1843135"/>
              <a:gd name="connsiteX28" fmla="*/ 0 w 2776396"/>
              <a:gd name="connsiteY28" fmla="*/ 63375 h 1843135"/>
              <a:gd name="connsiteX0" fmla="*/ 0 w 2776396"/>
              <a:gd name="connsiteY0" fmla="*/ 63375 h 1843135"/>
              <a:gd name="connsiteX1" fmla="*/ 90535 w 2776396"/>
              <a:gd name="connsiteY1" fmla="*/ 0 h 1843135"/>
              <a:gd name="connsiteX2" fmla="*/ 325925 w 2776396"/>
              <a:gd name="connsiteY2" fmla="*/ 31687 h 1843135"/>
              <a:gd name="connsiteX3" fmla="*/ 597529 w 2776396"/>
              <a:gd name="connsiteY3" fmla="*/ 81482 h 1843135"/>
              <a:gd name="connsiteX4" fmla="*/ 742384 w 2776396"/>
              <a:gd name="connsiteY4" fmla="*/ 117695 h 1843135"/>
              <a:gd name="connsiteX5" fmla="*/ 851026 w 2776396"/>
              <a:gd name="connsiteY5" fmla="*/ 253497 h 1843135"/>
              <a:gd name="connsiteX6" fmla="*/ 918927 w 2776396"/>
              <a:gd name="connsiteY6" fmla="*/ 339505 h 1843135"/>
              <a:gd name="connsiteX7" fmla="*/ 1004935 w 2776396"/>
              <a:gd name="connsiteY7" fmla="*/ 316872 h 1843135"/>
              <a:gd name="connsiteX8" fmla="*/ 1090943 w 2776396"/>
              <a:gd name="connsiteY8" fmla="*/ 325925 h 1843135"/>
              <a:gd name="connsiteX9" fmla="*/ 1181477 w 2776396"/>
              <a:gd name="connsiteY9" fmla="*/ 398353 h 1843135"/>
              <a:gd name="connsiteX10" fmla="*/ 1421394 w 2776396"/>
              <a:gd name="connsiteY10" fmla="*/ 579422 h 1843135"/>
              <a:gd name="connsiteX11" fmla="*/ 1785796 w 2776396"/>
              <a:gd name="connsiteY11" fmla="*/ 852535 h 1843135"/>
              <a:gd name="connsiteX12" fmla="*/ 1938196 w 2776396"/>
              <a:gd name="connsiteY12" fmla="*/ 1004935 h 1843135"/>
              <a:gd name="connsiteX13" fmla="*/ 2166796 w 2776396"/>
              <a:gd name="connsiteY13" fmla="*/ 1157335 h 1843135"/>
              <a:gd name="connsiteX14" fmla="*/ 2776396 w 2776396"/>
              <a:gd name="connsiteY14" fmla="*/ 1843135 h 1843135"/>
              <a:gd name="connsiteX15" fmla="*/ 1511929 w 2776396"/>
              <a:gd name="connsiteY15" fmla="*/ 1018515 h 1843135"/>
              <a:gd name="connsiteX16" fmla="*/ 1371600 w 2776396"/>
              <a:gd name="connsiteY16" fmla="*/ 923454 h 1843135"/>
              <a:gd name="connsiteX17" fmla="*/ 1235798 w 2776396"/>
              <a:gd name="connsiteY17" fmla="*/ 765018 h 1843135"/>
              <a:gd name="connsiteX18" fmla="*/ 1063782 w 2776396"/>
              <a:gd name="connsiteY18" fmla="*/ 624689 h 1843135"/>
              <a:gd name="connsiteX19" fmla="*/ 977774 w 2776396"/>
              <a:gd name="connsiteY19" fmla="*/ 547735 h 1843135"/>
              <a:gd name="connsiteX20" fmla="*/ 837446 w 2776396"/>
              <a:gd name="connsiteY20" fmla="*/ 543208 h 1843135"/>
              <a:gd name="connsiteX21" fmla="*/ 742384 w 2776396"/>
              <a:gd name="connsiteY21" fmla="*/ 502468 h 1843135"/>
              <a:gd name="connsiteX22" fmla="*/ 620162 w 2776396"/>
              <a:gd name="connsiteY22" fmla="*/ 411933 h 1843135"/>
              <a:gd name="connsiteX23" fmla="*/ 561315 w 2776396"/>
              <a:gd name="connsiteY23" fmla="*/ 325925 h 1843135"/>
              <a:gd name="connsiteX24" fmla="*/ 484360 w 2776396"/>
              <a:gd name="connsiteY24" fmla="*/ 312345 h 1843135"/>
              <a:gd name="connsiteX25" fmla="*/ 375719 w 2776396"/>
              <a:gd name="connsiteY25" fmla="*/ 262551 h 1843135"/>
              <a:gd name="connsiteX26" fmla="*/ 49794 w 2776396"/>
              <a:gd name="connsiteY26" fmla="*/ 203703 h 1843135"/>
              <a:gd name="connsiteX27" fmla="*/ 49794 w 2776396"/>
              <a:gd name="connsiteY27" fmla="*/ 203703 h 1843135"/>
              <a:gd name="connsiteX28" fmla="*/ 49794 w 2776396"/>
              <a:gd name="connsiteY28" fmla="*/ 153909 h 1843135"/>
              <a:gd name="connsiteX29" fmla="*/ 0 w 2776396"/>
              <a:gd name="connsiteY29" fmla="*/ 63375 h 1843135"/>
              <a:gd name="connsiteX0" fmla="*/ 0 w 2776396"/>
              <a:gd name="connsiteY0" fmla="*/ 63375 h 1843135"/>
              <a:gd name="connsiteX1" fmla="*/ 90535 w 2776396"/>
              <a:gd name="connsiteY1" fmla="*/ 0 h 1843135"/>
              <a:gd name="connsiteX2" fmla="*/ 325925 w 2776396"/>
              <a:gd name="connsiteY2" fmla="*/ 31687 h 1843135"/>
              <a:gd name="connsiteX3" fmla="*/ 597529 w 2776396"/>
              <a:gd name="connsiteY3" fmla="*/ 81482 h 1843135"/>
              <a:gd name="connsiteX4" fmla="*/ 742384 w 2776396"/>
              <a:gd name="connsiteY4" fmla="*/ 117695 h 1843135"/>
              <a:gd name="connsiteX5" fmla="*/ 851026 w 2776396"/>
              <a:gd name="connsiteY5" fmla="*/ 253497 h 1843135"/>
              <a:gd name="connsiteX6" fmla="*/ 918927 w 2776396"/>
              <a:gd name="connsiteY6" fmla="*/ 339505 h 1843135"/>
              <a:gd name="connsiteX7" fmla="*/ 1004935 w 2776396"/>
              <a:gd name="connsiteY7" fmla="*/ 316872 h 1843135"/>
              <a:gd name="connsiteX8" fmla="*/ 1090943 w 2776396"/>
              <a:gd name="connsiteY8" fmla="*/ 325925 h 1843135"/>
              <a:gd name="connsiteX9" fmla="*/ 1181477 w 2776396"/>
              <a:gd name="connsiteY9" fmla="*/ 398353 h 1843135"/>
              <a:gd name="connsiteX10" fmla="*/ 1421394 w 2776396"/>
              <a:gd name="connsiteY10" fmla="*/ 579422 h 1843135"/>
              <a:gd name="connsiteX11" fmla="*/ 1785796 w 2776396"/>
              <a:gd name="connsiteY11" fmla="*/ 852535 h 1843135"/>
              <a:gd name="connsiteX12" fmla="*/ 1938196 w 2776396"/>
              <a:gd name="connsiteY12" fmla="*/ 1004935 h 1843135"/>
              <a:gd name="connsiteX13" fmla="*/ 2166796 w 2776396"/>
              <a:gd name="connsiteY13" fmla="*/ 1157335 h 1843135"/>
              <a:gd name="connsiteX14" fmla="*/ 2776396 w 2776396"/>
              <a:gd name="connsiteY14" fmla="*/ 1843135 h 1843135"/>
              <a:gd name="connsiteX15" fmla="*/ 2166796 w 2776396"/>
              <a:gd name="connsiteY15" fmla="*/ 1614535 h 1843135"/>
              <a:gd name="connsiteX16" fmla="*/ 1511929 w 2776396"/>
              <a:gd name="connsiteY16" fmla="*/ 1018515 h 1843135"/>
              <a:gd name="connsiteX17" fmla="*/ 1371600 w 2776396"/>
              <a:gd name="connsiteY17" fmla="*/ 923454 h 1843135"/>
              <a:gd name="connsiteX18" fmla="*/ 1235798 w 2776396"/>
              <a:gd name="connsiteY18" fmla="*/ 765018 h 1843135"/>
              <a:gd name="connsiteX19" fmla="*/ 1063782 w 2776396"/>
              <a:gd name="connsiteY19" fmla="*/ 624689 h 1843135"/>
              <a:gd name="connsiteX20" fmla="*/ 977774 w 2776396"/>
              <a:gd name="connsiteY20" fmla="*/ 547735 h 1843135"/>
              <a:gd name="connsiteX21" fmla="*/ 837446 w 2776396"/>
              <a:gd name="connsiteY21" fmla="*/ 543208 h 1843135"/>
              <a:gd name="connsiteX22" fmla="*/ 742384 w 2776396"/>
              <a:gd name="connsiteY22" fmla="*/ 502468 h 1843135"/>
              <a:gd name="connsiteX23" fmla="*/ 620162 w 2776396"/>
              <a:gd name="connsiteY23" fmla="*/ 411933 h 1843135"/>
              <a:gd name="connsiteX24" fmla="*/ 561315 w 2776396"/>
              <a:gd name="connsiteY24" fmla="*/ 325925 h 1843135"/>
              <a:gd name="connsiteX25" fmla="*/ 484360 w 2776396"/>
              <a:gd name="connsiteY25" fmla="*/ 312345 h 1843135"/>
              <a:gd name="connsiteX26" fmla="*/ 375719 w 2776396"/>
              <a:gd name="connsiteY26" fmla="*/ 262551 h 1843135"/>
              <a:gd name="connsiteX27" fmla="*/ 49794 w 2776396"/>
              <a:gd name="connsiteY27" fmla="*/ 203703 h 1843135"/>
              <a:gd name="connsiteX28" fmla="*/ 49794 w 2776396"/>
              <a:gd name="connsiteY28" fmla="*/ 203703 h 1843135"/>
              <a:gd name="connsiteX29" fmla="*/ 49794 w 2776396"/>
              <a:gd name="connsiteY29" fmla="*/ 153909 h 1843135"/>
              <a:gd name="connsiteX30" fmla="*/ 0 w 2776396"/>
              <a:gd name="connsiteY30" fmla="*/ 63375 h 1843135"/>
              <a:gd name="connsiteX0" fmla="*/ 0 w 2776396"/>
              <a:gd name="connsiteY0" fmla="*/ 63375 h 1843135"/>
              <a:gd name="connsiteX1" fmla="*/ 90535 w 2776396"/>
              <a:gd name="connsiteY1" fmla="*/ 0 h 1843135"/>
              <a:gd name="connsiteX2" fmla="*/ 325925 w 2776396"/>
              <a:gd name="connsiteY2" fmla="*/ 31687 h 1843135"/>
              <a:gd name="connsiteX3" fmla="*/ 597529 w 2776396"/>
              <a:gd name="connsiteY3" fmla="*/ 81482 h 1843135"/>
              <a:gd name="connsiteX4" fmla="*/ 742384 w 2776396"/>
              <a:gd name="connsiteY4" fmla="*/ 117695 h 1843135"/>
              <a:gd name="connsiteX5" fmla="*/ 851026 w 2776396"/>
              <a:gd name="connsiteY5" fmla="*/ 253497 h 1843135"/>
              <a:gd name="connsiteX6" fmla="*/ 918927 w 2776396"/>
              <a:gd name="connsiteY6" fmla="*/ 339505 h 1843135"/>
              <a:gd name="connsiteX7" fmla="*/ 1004935 w 2776396"/>
              <a:gd name="connsiteY7" fmla="*/ 316872 h 1843135"/>
              <a:gd name="connsiteX8" fmla="*/ 1090943 w 2776396"/>
              <a:gd name="connsiteY8" fmla="*/ 325925 h 1843135"/>
              <a:gd name="connsiteX9" fmla="*/ 1181477 w 2776396"/>
              <a:gd name="connsiteY9" fmla="*/ 398353 h 1843135"/>
              <a:gd name="connsiteX10" fmla="*/ 1421394 w 2776396"/>
              <a:gd name="connsiteY10" fmla="*/ 579422 h 1843135"/>
              <a:gd name="connsiteX11" fmla="*/ 1785796 w 2776396"/>
              <a:gd name="connsiteY11" fmla="*/ 852535 h 1843135"/>
              <a:gd name="connsiteX12" fmla="*/ 1938196 w 2776396"/>
              <a:gd name="connsiteY12" fmla="*/ 1004935 h 1843135"/>
              <a:gd name="connsiteX13" fmla="*/ 2166796 w 2776396"/>
              <a:gd name="connsiteY13" fmla="*/ 1157335 h 1843135"/>
              <a:gd name="connsiteX14" fmla="*/ 2776396 w 2776396"/>
              <a:gd name="connsiteY14" fmla="*/ 1843135 h 1843135"/>
              <a:gd name="connsiteX15" fmla="*/ 2395396 w 2776396"/>
              <a:gd name="connsiteY15" fmla="*/ 1843135 h 1843135"/>
              <a:gd name="connsiteX16" fmla="*/ 2166796 w 2776396"/>
              <a:gd name="connsiteY16" fmla="*/ 1614535 h 1843135"/>
              <a:gd name="connsiteX17" fmla="*/ 1511929 w 2776396"/>
              <a:gd name="connsiteY17" fmla="*/ 1018515 h 1843135"/>
              <a:gd name="connsiteX18" fmla="*/ 1371600 w 2776396"/>
              <a:gd name="connsiteY18" fmla="*/ 923454 h 1843135"/>
              <a:gd name="connsiteX19" fmla="*/ 1235798 w 2776396"/>
              <a:gd name="connsiteY19" fmla="*/ 765018 h 1843135"/>
              <a:gd name="connsiteX20" fmla="*/ 1063782 w 2776396"/>
              <a:gd name="connsiteY20" fmla="*/ 624689 h 1843135"/>
              <a:gd name="connsiteX21" fmla="*/ 977774 w 2776396"/>
              <a:gd name="connsiteY21" fmla="*/ 547735 h 1843135"/>
              <a:gd name="connsiteX22" fmla="*/ 837446 w 2776396"/>
              <a:gd name="connsiteY22" fmla="*/ 543208 h 1843135"/>
              <a:gd name="connsiteX23" fmla="*/ 742384 w 2776396"/>
              <a:gd name="connsiteY23" fmla="*/ 502468 h 1843135"/>
              <a:gd name="connsiteX24" fmla="*/ 620162 w 2776396"/>
              <a:gd name="connsiteY24" fmla="*/ 411933 h 1843135"/>
              <a:gd name="connsiteX25" fmla="*/ 561315 w 2776396"/>
              <a:gd name="connsiteY25" fmla="*/ 325925 h 1843135"/>
              <a:gd name="connsiteX26" fmla="*/ 484360 w 2776396"/>
              <a:gd name="connsiteY26" fmla="*/ 312345 h 1843135"/>
              <a:gd name="connsiteX27" fmla="*/ 375719 w 2776396"/>
              <a:gd name="connsiteY27" fmla="*/ 262551 h 1843135"/>
              <a:gd name="connsiteX28" fmla="*/ 49794 w 2776396"/>
              <a:gd name="connsiteY28" fmla="*/ 203703 h 1843135"/>
              <a:gd name="connsiteX29" fmla="*/ 49794 w 2776396"/>
              <a:gd name="connsiteY29" fmla="*/ 203703 h 1843135"/>
              <a:gd name="connsiteX30" fmla="*/ 49794 w 2776396"/>
              <a:gd name="connsiteY30" fmla="*/ 153909 h 1843135"/>
              <a:gd name="connsiteX31" fmla="*/ 0 w 2776396"/>
              <a:gd name="connsiteY31" fmla="*/ 63375 h 1843135"/>
              <a:gd name="connsiteX0" fmla="*/ 0 w 2776396"/>
              <a:gd name="connsiteY0" fmla="*/ 63375 h 1843135"/>
              <a:gd name="connsiteX1" fmla="*/ 90535 w 2776396"/>
              <a:gd name="connsiteY1" fmla="*/ 0 h 1843135"/>
              <a:gd name="connsiteX2" fmla="*/ 325925 w 2776396"/>
              <a:gd name="connsiteY2" fmla="*/ 31687 h 1843135"/>
              <a:gd name="connsiteX3" fmla="*/ 597529 w 2776396"/>
              <a:gd name="connsiteY3" fmla="*/ 81482 h 1843135"/>
              <a:gd name="connsiteX4" fmla="*/ 742384 w 2776396"/>
              <a:gd name="connsiteY4" fmla="*/ 117695 h 1843135"/>
              <a:gd name="connsiteX5" fmla="*/ 851026 w 2776396"/>
              <a:gd name="connsiteY5" fmla="*/ 253497 h 1843135"/>
              <a:gd name="connsiteX6" fmla="*/ 918927 w 2776396"/>
              <a:gd name="connsiteY6" fmla="*/ 339505 h 1843135"/>
              <a:gd name="connsiteX7" fmla="*/ 1004935 w 2776396"/>
              <a:gd name="connsiteY7" fmla="*/ 316872 h 1843135"/>
              <a:gd name="connsiteX8" fmla="*/ 1090943 w 2776396"/>
              <a:gd name="connsiteY8" fmla="*/ 325925 h 1843135"/>
              <a:gd name="connsiteX9" fmla="*/ 1181477 w 2776396"/>
              <a:gd name="connsiteY9" fmla="*/ 398353 h 1843135"/>
              <a:gd name="connsiteX10" fmla="*/ 1421394 w 2776396"/>
              <a:gd name="connsiteY10" fmla="*/ 579422 h 1843135"/>
              <a:gd name="connsiteX11" fmla="*/ 1785796 w 2776396"/>
              <a:gd name="connsiteY11" fmla="*/ 852535 h 1843135"/>
              <a:gd name="connsiteX12" fmla="*/ 1938196 w 2776396"/>
              <a:gd name="connsiteY12" fmla="*/ 1004935 h 1843135"/>
              <a:gd name="connsiteX13" fmla="*/ 2166796 w 2776396"/>
              <a:gd name="connsiteY13" fmla="*/ 1157335 h 1843135"/>
              <a:gd name="connsiteX14" fmla="*/ 2776396 w 2776396"/>
              <a:gd name="connsiteY14" fmla="*/ 1843135 h 1843135"/>
              <a:gd name="connsiteX15" fmla="*/ 2395396 w 2776396"/>
              <a:gd name="connsiteY15" fmla="*/ 1843135 h 1843135"/>
              <a:gd name="connsiteX16" fmla="*/ 2166796 w 2776396"/>
              <a:gd name="connsiteY16" fmla="*/ 1614535 h 1843135"/>
              <a:gd name="connsiteX17" fmla="*/ 1511929 w 2776396"/>
              <a:gd name="connsiteY17" fmla="*/ 1018515 h 1843135"/>
              <a:gd name="connsiteX18" fmla="*/ 1371600 w 2776396"/>
              <a:gd name="connsiteY18" fmla="*/ 923454 h 1843135"/>
              <a:gd name="connsiteX19" fmla="*/ 1176196 w 2776396"/>
              <a:gd name="connsiteY19" fmla="*/ 776335 h 1843135"/>
              <a:gd name="connsiteX20" fmla="*/ 1063782 w 2776396"/>
              <a:gd name="connsiteY20" fmla="*/ 624689 h 1843135"/>
              <a:gd name="connsiteX21" fmla="*/ 977774 w 2776396"/>
              <a:gd name="connsiteY21" fmla="*/ 547735 h 1843135"/>
              <a:gd name="connsiteX22" fmla="*/ 837446 w 2776396"/>
              <a:gd name="connsiteY22" fmla="*/ 543208 h 1843135"/>
              <a:gd name="connsiteX23" fmla="*/ 742384 w 2776396"/>
              <a:gd name="connsiteY23" fmla="*/ 502468 h 1843135"/>
              <a:gd name="connsiteX24" fmla="*/ 620162 w 2776396"/>
              <a:gd name="connsiteY24" fmla="*/ 411933 h 1843135"/>
              <a:gd name="connsiteX25" fmla="*/ 561315 w 2776396"/>
              <a:gd name="connsiteY25" fmla="*/ 325925 h 1843135"/>
              <a:gd name="connsiteX26" fmla="*/ 484360 w 2776396"/>
              <a:gd name="connsiteY26" fmla="*/ 312345 h 1843135"/>
              <a:gd name="connsiteX27" fmla="*/ 375719 w 2776396"/>
              <a:gd name="connsiteY27" fmla="*/ 262551 h 1843135"/>
              <a:gd name="connsiteX28" fmla="*/ 49794 w 2776396"/>
              <a:gd name="connsiteY28" fmla="*/ 203703 h 1843135"/>
              <a:gd name="connsiteX29" fmla="*/ 49794 w 2776396"/>
              <a:gd name="connsiteY29" fmla="*/ 203703 h 1843135"/>
              <a:gd name="connsiteX30" fmla="*/ 49794 w 2776396"/>
              <a:gd name="connsiteY30" fmla="*/ 153909 h 1843135"/>
              <a:gd name="connsiteX31" fmla="*/ 0 w 2776396"/>
              <a:gd name="connsiteY31" fmla="*/ 63375 h 1843135"/>
              <a:gd name="connsiteX0" fmla="*/ 0 w 2776396"/>
              <a:gd name="connsiteY0" fmla="*/ 63375 h 1843135"/>
              <a:gd name="connsiteX1" fmla="*/ 90535 w 2776396"/>
              <a:gd name="connsiteY1" fmla="*/ 0 h 1843135"/>
              <a:gd name="connsiteX2" fmla="*/ 325925 w 2776396"/>
              <a:gd name="connsiteY2" fmla="*/ 31687 h 1843135"/>
              <a:gd name="connsiteX3" fmla="*/ 597529 w 2776396"/>
              <a:gd name="connsiteY3" fmla="*/ 81482 h 1843135"/>
              <a:gd name="connsiteX4" fmla="*/ 742384 w 2776396"/>
              <a:gd name="connsiteY4" fmla="*/ 117695 h 1843135"/>
              <a:gd name="connsiteX5" fmla="*/ 851026 w 2776396"/>
              <a:gd name="connsiteY5" fmla="*/ 253497 h 1843135"/>
              <a:gd name="connsiteX6" fmla="*/ 918927 w 2776396"/>
              <a:gd name="connsiteY6" fmla="*/ 339505 h 1843135"/>
              <a:gd name="connsiteX7" fmla="*/ 1004935 w 2776396"/>
              <a:gd name="connsiteY7" fmla="*/ 316872 h 1843135"/>
              <a:gd name="connsiteX8" fmla="*/ 1090943 w 2776396"/>
              <a:gd name="connsiteY8" fmla="*/ 325925 h 1843135"/>
              <a:gd name="connsiteX9" fmla="*/ 1181477 w 2776396"/>
              <a:gd name="connsiteY9" fmla="*/ 398353 h 1843135"/>
              <a:gd name="connsiteX10" fmla="*/ 1421394 w 2776396"/>
              <a:gd name="connsiteY10" fmla="*/ 579422 h 1843135"/>
              <a:gd name="connsiteX11" fmla="*/ 1785796 w 2776396"/>
              <a:gd name="connsiteY11" fmla="*/ 852535 h 1843135"/>
              <a:gd name="connsiteX12" fmla="*/ 1938196 w 2776396"/>
              <a:gd name="connsiteY12" fmla="*/ 1004935 h 1843135"/>
              <a:gd name="connsiteX13" fmla="*/ 2166796 w 2776396"/>
              <a:gd name="connsiteY13" fmla="*/ 1157335 h 1843135"/>
              <a:gd name="connsiteX14" fmla="*/ 2776396 w 2776396"/>
              <a:gd name="connsiteY14" fmla="*/ 1843135 h 1843135"/>
              <a:gd name="connsiteX15" fmla="*/ 2395396 w 2776396"/>
              <a:gd name="connsiteY15" fmla="*/ 1843135 h 1843135"/>
              <a:gd name="connsiteX16" fmla="*/ 2166796 w 2776396"/>
              <a:gd name="connsiteY16" fmla="*/ 1614535 h 1843135"/>
              <a:gd name="connsiteX17" fmla="*/ 1511929 w 2776396"/>
              <a:gd name="connsiteY17" fmla="*/ 1018515 h 1843135"/>
              <a:gd name="connsiteX18" fmla="*/ 1371600 w 2776396"/>
              <a:gd name="connsiteY18" fmla="*/ 923454 h 1843135"/>
              <a:gd name="connsiteX19" fmla="*/ 1176196 w 2776396"/>
              <a:gd name="connsiteY19" fmla="*/ 776335 h 1843135"/>
              <a:gd name="connsiteX20" fmla="*/ 1063782 w 2776396"/>
              <a:gd name="connsiteY20" fmla="*/ 624689 h 1843135"/>
              <a:gd name="connsiteX21" fmla="*/ 1023796 w 2776396"/>
              <a:gd name="connsiteY21" fmla="*/ 623935 h 1843135"/>
              <a:gd name="connsiteX22" fmla="*/ 837446 w 2776396"/>
              <a:gd name="connsiteY22" fmla="*/ 543208 h 1843135"/>
              <a:gd name="connsiteX23" fmla="*/ 742384 w 2776396"/>
              <a:gd name="connsiteY23" fmla="*/ 502468 h 1843135"/>
              <a:gd name="connsiteX24" fmla="*/ 620162 w 2776396"/>
              <a:gd name="connsiteY24" fmla="*/ 411933 h 1843135"/>
              <a:gd name="connsiteX25" fmla="*/ 561315 w 2776396"/>
              <a:gd name="connsiteY25" fmla="*/ 325925 h 1843135"/>
              <a:gd name="connsiteX26" fmla="*/ 484360 w 2776396"/>
              <a:gd name="connsiteY26" fmla="*/ 312345 h 1843135"/>
              <a:gd name="connsiteX27" fmla="*/ 375719 w 2776396"/>
              <a:gd name="connsiteY27" fmla="*/ 262551 h 1843135"/>
              <a:gd name="connsiteX28" fmla="*/ 49794 w 2776396"/>
              <a:gd name="connsiteY28" fmla="*/ 203703 h 1843135"/>
              <a:gd name="connsiteX29" fmla="*/ 49794 w 2776396"/>
              <a:gd name="connsiteY29" fmla="*/ 203703 h 1843135"/>
              <a:gd name="connsiteX30" fmla="*/ 49794 w 2776396"/>
              <a:gd name="connsiteY30" fmla="*/ 153909 h 1843135"/>
              <a:gd name="connsiteX31" fmla="*/ 0 w 2776396"/>
              <a:gd name="connsiteY31" fmla="*/ 63375 h 184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76396" h="1843135">
                <a:moveTo>
                  <a:pt x="0" y="63375"/>
                </a:moveTo>
                <a:lnTo>
                  <a:pt x="90535" y="0"/>
                </a:lnTo>
                <a:lnTo>
                  <a:pt x="325925" y="31687"/>
                </a:lnTo>
                <a:lnTo>
                  <a:pt x="597529" y="81482"/>
                </a:lnTo>
                <a:lnTo>
                  <a:pt x="742384" y="117695"/>
                </a:lnTo>
                <a:lnTo>
                  <a:pt x="851026" y="253497"/>
                </a:lnTo>
                <a:lnTo>
                  <a:pt x="918927" y="339505"/>
                </a:lnTo>
                <a:lnTo>
                  <a:pt x="1004935" y="316872"/>
                </a:lnTo>
                <a:lnTo>
                  <a:pt x="1090943" y="325925"/>
                </a:lnTo>
                <a:lnTo>
                  <a:pt x="1181477" y="398353"/>
                </a:lnTo>
                <a:lnTo>
                  <a:pt x="1421394" y="579422"/>
                </a:lnTo>
                <a:lnTo>
                  <a:pt x="1785796" y="852535"/>
                </a:lnTo>
                <a:lnTo>
                  <a:pt x="1938196" y="1004935"/>
                </a:lnTo>
                <a:lnTo>
                  <a:pt x="2166796" y="1157335"/>
                </a:lnTo>
                <a:lnTo>
                  <a:pt x="2776396" y="1843135"/>
                </a:lnTo>
                <a:lnTo>
                  <a:pt x="2395396" y="1843135"/>
                </a:lnTo>
                <a:lnTo>
                  <a:pt x="2166796" y="1614535"/>
                </a:lnTo>
                <a:lnTo>
                  <a:pt x="1511929" y="1018515"/>
                </a:lnTo>
                <a:lnTo>
                  <a:pt x="1371600" y="923454"/>
                </a:lnTo>
                <a:lnTo>
                  <a:pt x="1176196" y="776335"/>
                </a:lnTo>
                <a:lnTo>
                  <a:pt x="1063782" y="624689"/>
                </a:lnTo>
                <a:lnTo>
                  <a:pt x="1023796" y="623935"/>
                </a:lnTo>
                <a:lnTo>
                  <a:pt x="837446" y="543208"/>
                </a:lnTo>
                <a:lnTo>
                  <a:pt x="742384" y="502468"/>
                </a:lnTo>
                <a:lnTo>
                  <a:pt x="620162" y="411933"/>
                </a:lnTo>
                <a:lnTo>
                  <a:pt x="561315" y="325925"/>
                </a:lnTo>
                <a:lnTo>
                  <a:pt x="484360" y="312345"/>
                </a:lnTo>
                <a:lnTo>
                  <a:pt x="375719" y="262551"/>
                </a:lnTo>
                <a:lnTo>
                  <a:pt x="49794" y="203703"/>
                </a:lnTo>
                <a:lnTo>
                  <a:pt x="49794" y="203703"/>
                </a:lnTo>
                <a:lnTo>
                  <a:pt x="49794" y="153909"/>
                </a:lnTo>
                <a:lnTo>
                  <a:pt x="0" y="63375"/>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3752661" y="2761307"/>
            <a:ext cx="2919743" cy="1068309"/>
          </a:xfrm>
          <a:custGeom>
            <a:avLst/>
            <a:gdLst>
              <a:gd name="connsiteX0" fmla="*/ 45268 w 2919743"/>
              <a:gd name="connsiteY0" fmla="*/ 334978 h 1068309"/>
              <a:gd name="connsiteX1" fmla="*/ 122222 w 2919743"/>
              <a:gd name="connsiteY1" fmla="*/ 276131 h 1068309"/>
              <a:gd name="connsiteX2" fmla="*/ 316872 w 2919743"/>
              <a:gd name="connsiteY2" fmla="*/ 176543 h 1068309"/>
              <a:gd name="connsiteX3" fmla="*/ 538682 w 2919743"/>
              <a:gd name="connsiteY3" fmla="*/ 0 h 1068309"/>
              <a:gd name="connsiteX4" fmla="*/ 651850 w 2919743"/>
              <a:gd name="connsiteY4" fmla="*/ 45267 h 1068309"/>
              <a:gd name="connsiteX5" fmla="*/ 792179 w 2919743"/>
              <a:gd name="connsiteY5" fmla="*/ 54321 h 1068309"/>
              <a:gd name="connsiteX6" fmla="*/ 864606 w 2919743"/>
              <a:gd name="connsiteY6" fmla="*/ 40741 h 1068309"/>
              <a:gd name="connsiteX7" fmla="*/ 941561 w 2919743"/>
              <a:gd name="connsiteY7" fmla="*/ 86008 h 1068309"/>
              <a:gd name="connsiteX8" fmla="*/ 1072836 w 2919743"/>
              <a:gd name="connsiteY8" fmla="*/ 122222 h 1068309"/>
              <a:gd name="connsiteX9" fmla="*/ 1258432 w 2919743"/>
              <a:gd name="connsiteY9" fmla="*/ 208230 h 1068309"/>
              <a:gd name="connsiteX10" fmla="*/ 1358020 w 2919743"/>
              <a:gd name="connsiteY10" fmla="*/ 194649 h 1068309"/>
              <a:gd name="connsiteX11" fmla="*/ 1665838 w 2919743"/>
              <a:gd name="connsiteY11" fmla="*/ 271604 h 1068309"/>
              <a:gd name="connsiteX12" fmla="*/ 2068717 w 2919743"/>
              <a:gd name="connsiteY12" fmla="*/ 416459 h 1068309"/>
              <a:gd name="connsiteX13" fmla="*/ 2254313 w 2919743"/>
              <a:gd name="connsiteY13" fmla="*/ 497941 h 1068309"/>
              <a:gd name="connsiteX14" fmla="*/ 2353901 w 2919743"/>
              <a:gd name="connsiteY14" fmla="*/ 466253 h 1068309"/>
              <a:gd name="connsiteX15" fmla="*/ 2485177 w 2919743"/>
              <a:gd name="connsiteY15" fmla="*/ 488887 h 1068309"/>
              <a:gd name="connsiteX16" fmla="*/ 2575711 w 2919743"/>
              <a:gd name="connsiteY16" fmla="*/ 461727 h 1068309"/>
              <a:gd name="connsiteX17" fmla="*/ 2711513 w 2919743"/>
              <a:gd name="connsiteY17" fmla="*/ 511521 h 1068309"/>
              <a:gd name="connsiteX18" fmla="*/ 2910689 w 2919743"/>
              <a:gd name="connsiteY18" fmla="*/ 520574 h 1068309"/>
              <a:gd name="connsiteX19" fmla="*/ 2910689 w 2919743"/>
              <a:gd name="connsiteY19" fmla="*/ 602055 h 1068309"/>
              <a:gd name="connsiteX20" fmla="*/ 2919743 w 2919743"/>
              <a:gd name="connsiteY20" fmla="*/ 701643 h 1068309"/>
              <a:gd name="connsiteX21" fmla="*/ 2869949 w 2919743"/>
              <a:gd name="connsiteY21" fmla="*/ 810285 h 1068309"/>
              <a:gd name="connsiteX22" fmla="*/ 2738674 w 2919743"/>
              <a:gd name="connsiteY22" fmla="*/ 914400 h 1068309"/>
              <a:gd name="connsiteX23" fmla="*/ 2697933 w 2919743"/>
              <a:gd name="connsiteY23" fmla="*/ 814812 h 1068309"/>
              <a:gd name="connsiteX24" fmla="*/ 2598345 w 2919743"/>
              <a:gd name="connsiteY24" fmla="*/ 760491 h 1068309"/>
              <a:gd name="connsiteX25" fmla="*/ 2435383 w 2919743"/>
              <a:gd name="connsiteY25" fmla="*/ 692590 h 1068309"/>
              <a:gd name="connsiteX26" fmla="*/ 2236206 w 2919743"/>
              <a:gd name="connsiteY26" fmla="*/ 642796 h 1068309"/>
              <a:gd name="connsiteX27" fmla="*/ 2222626 w 2919743"/>
              <a:gd name="connsiteY27" fmla="*/ 692590 h 1068309"/>
              <a:gd name="connsiteX28" fmla="*/ 2127565 w 2919743"/>
              <a:gd name="connsiteY28" fmla="*/ 633743 h 1068309"/>
              <a:gd name="connsiteX29" fmla="*/ 1996289 w 2919743"/>
              <a:gd name="connsiteY29" fmla="*/ 597529 h 1068309"/>
              <a:gd name="connsiteX30" fmla="*/ 1887648 w 2919743"/>
              <a:gd name="connsiteY30" fmla="*/ 611109 h 1068309"/>
              <a:gd name="connsiteX31" fmla="*/ 1901228 w 2919743"/>
              <a:gd name="connsiteY31" fmla="*/ 656376 h 1068309"/>
              <a:gd name="connsiteX32" fmla="*/ 2059664 w 2919743"/>
              <a:gd name="connsiteY32" fmla="*/ 706170 h 1068309"/>
              <a:gd name="connsiteX33" fmla="*/ 2100404 w 2919743"/>
              <a:gd name="connsiteY33" fmla="*/ 765018 h 1068309"/>
              <a:gd name="connsiteX34" fmla="*/ 2041557 w 2919743"/>
              <a:gd name="connsiteY34" fmla="*/ 755964 h 1068309"/>
              <a:gd name="connsiteX35" fmla="*/ 2005343 w 2919743"/>
              <a:gd name="connsiteY35" fmla="*/ 787651 h 1068309"/>
              <a:gd name="connsiteX36" fmla="*/ 1955549 w 2919743"/>
              <a:gd name="connsiteY36" fmla="*/ 760491 h 1068309"/>
              <a:gd name="connsiteX37" fmla="*/ 1923862 w 2919743"/>
              <a:gd name="connsiteY37" fmla="*/ 778598 h 1068309"/>
              <a:gd name="connsiteX38" fmla="*/ 1987236 w 2919743"/>
              <a:gd name="connsiteY38" fmla="*/ 896293 h 1068309"/>
              <a:gd name="connsiteX39" fmla="*/ 1946495 w 2919743"/>
              <a:gd name="connsiteY39" fmla="*/ 900820 h 1068309"/>
              <a:gd name="connsiteX40" fmla="*/ 1887648 w 2919743"/>
              <a:gd name="connsiteY40" fmla="*/ 814812 h 1068309"/>
              <a:gd name="connsiteX41" fmla="*/ 1783533 w 2919743"/>
              <a:gd name="connsiteY41" fmla="*/ 823865 h 1068309"/>
              <a:gd name="connsiteX42" fmla="*/ 1760899 w 2919743"/>
              <a:gd name="connsiteY42" fmla="*/ 841972 h 1068309"/>
              <a:gd name="connsiteX43" fmla="*/ 1747319 w 2919743"/>
              <a:gd name="connsiteY43" fmla="*/ 905346 h 1068309"/>
              <a:gd name="connsiteX44" fmla="*/ 1797113 w 2919743"/>
              <a:gd name="connsiteY44" fmla="*/ 1027568 h 1068309"/>
              <a:gd name="connsiteX45" fmla="*/ 1661311 w 2919743"/>
              <a:gd name="connsiteY45" fmla="*/ 1068309 h 1068309"/>
              <a:gd name="connsiteX46" fmla="*/ 1629624 w 2919743"/>
              <a:gd name="connsiteY46" fmla="*/ 1063782 h 1068309"/>
              <a:gd name="connsiteX47" fmla="*/ 1502876 w 2919743"/>
              <a:gd name="connsiteY47" fmla="*/ 1036622 h 1068309"/>
              <a:gd name="connsiteX48" fmla="*/ 1330860 w 2919743"/>
              <a:gd name="connsiteY48" fmla="*/ 982301 h 1068309"/>
              <a:gd name="connsiteX49" fmla="*/ 1199585 w 2919743"/>
              <a:gd name="connsiteY49" fmla="*/ 918927 h 1068309"/>
              <a:gd name="connsiteX50" fmla="*/ 973248 w 2919743"/>
              <a:gd name="connsiteY50" fmla="*/ 891766 h 1068309"/>
              <a:gd name="connsiteX51" fmla="*/ 846499 w 2919743"/>
              <a:gd name="connsiteY51" fmla="*/ 823865 h 1068309"/>
              <a:gd name="connsiteX52" fmla="*/ 679010 w 2919743"/>
              <a:gd name="connsiteY52" fmla="*/ 783125 h 1068309"/>
              <a:gd name="connsiteX53" fmla="*/ 493414 w 2919743"/>
              <a:gd name="connsiteY53" fmla="*/ 783125 h 1068309"/>
              <a:gd name="connsiteX54" fmla="*/ 353086 w 2919743"/>
              <a:gd name="connsiteY54" fmla="*/ 837445 h 1068309"/>
              <a:gd name="connsiteX55" fmla="*/ 276131 w 2919743"/>
              <a:gd name="connsiteY55" fmla="*/ 841972 h 1068309"/>
              <a:gd name="connsiteX56" fmla="*/ 212757 w 2919743"/>
              <a:gd name="connsiteY56" fmla="*/ 846499 h 1068309"/>
              <a:gd name="connsiteX57" fmla="*/ 384773 w 2919743"/>
              <a:gd name="connsiteY57" fmla="*/ 746911 h 1068309"/>
              <a:gd name="connsiteX58" fmla="*/ 534155 w 2919743"/>
              <a:gd name="connsiteY58" fmla="*/ 737857 h 1068309"/>
              <a:gd name="connsiteX59" fmla="*/ 475307 w 2919743"/>
              <a:gd name="connsiteY59" fmla="*/ 701643 h 1068309"/>
              <a:gd name="connsiteX60" fmla="*/ 375719 w 2919743"/>
              <a:gd name="connsiteY60" fmla="*/ 710697 h 1068309"/>
              <a:gd name="connsiteX61" fmla="*/ 235390 w 2919743"/>
              <a:gd name="connsiteY61" fmla="*/ 765018 h 1068309"/>
              <a:gd name="connsiteX62" fmla="*/ 0 w 2919743"/>
              <a:gd name="connsiteY62" fmla="*/ 805758 h 1068309"/>
              <a:gd name="connsiteX63" fmla="*/ 122222 w 2919743"/>
              <a:gd name="connsiteY63" fmla="*/ 715224 h 1068309"/>
              <a:gd name="connsiteX64" fmla="*/ 172016 w 2919743"/>
              <a:gd name="connsiteY64" fmla="*/ 674483 h 1068309"/>
              <a:gd name="connsiteX65" fmla="*/ 140329 w 2919743"/>
              <a:gd name="connsiteY65" fmla="*/ 597529 h 1068309"/>
              <a:gd name="connsiteX66" fmla="*/ 140329 w 2919743"/>
              <a:gd name="connsiteY66" fmla="*/ 597529 h 1068309"/>
              <a:gd name="connsiteX67" fmla="*/ 221810 w 2919743"/>
              <a:gd name="connsiteY67" fmla="*/ 638269 h 1068309"/>
              <a:gd name="connsiteX68" fmla="*/ 402880 w 2919743"/>
              <a:gd name="connsiteY68" fmla="*/ 602055 h 1068309"/>
              <a:gd name="connsiteX69" fmla="*/ 402880 w 2919743"/>
              <a:gd name="connsiteY69" fmla="*/ 647323 h 1068309"/>
              <a:gd name="connsiteX70" fmla="*/ 534155 w 2919743"/>
              <a:gd name="connsiteY70" fmla="*/ 674483 h 1068309"/>
              <a:gd name="connsiteX71" fmla="*/ 574895 w 2919743"/>
              <a:gd name="connsiteY71" fmla="*/ 719750 h 1068309"/>
              <a:gd name="connsiteX72" fmla="*/ 647323 w 2919743"/>
              <a:gd name="connsiteY72" fmla="*/ 733331 h 1068309"/>
              <a:gd name="connsiteX73" fmla="*/ 715224 w 2919743"/>
              <a:gd name="connsiteY73" fmla="*/ 660903 h 1068309"/>
              <a:gd name="connsiteX74" fmla="*/ 783125 w 2919743"/>
              <a:gd name="connsiteY74" fmla="*/ 656376 h 1068309"/>
              <a:gd name="connsiteX75" fmla="*/ 796705 w 2919743"/>
              <a:gd name="connsiteY75" fmla="*/ 620162 h 1068309"/>
              <a:gd name="connsiteX76" fmla="*/ 719751 w 2919743"/>
              <a:gd name="connsiteY76" fmla="*/ 579422 h 1068309"/>
              <a:gd name="connsiteX77" fmla="*/ 706171 w 2919743"/>
              <a:gd name="connsiteY77" fmla="*/ 538681 h 1068309"/>
              <a:gd name="connsiteX78" fmla="*/ 665430 w 2919743"/>
              <a:gd name="connsiteY78" fmla="*/ 529628 h 1068309"/>
              <a:gd name="connsiteX79" fmla="*/ 611109 w 2919743"/>
              <a:gd name="connsiteY79" fmla="*/ 525101 h 1068309"/>
              <a:gd name="connsiteX80" fmla="*/ 574895 w 2919743"/>
              <a:gd name="connsiteY80" fmla="*/ 520574 h 1068309"/>
              <a:gd name="connsiteX81" fmla="*/ 502468 w 2919743"/>
              <a:gd name="connsiteY81" fmla="*/ 493414 h 1068309"/>
              <a:gd name="connsiteX82" fmla="*/ 448147 w 2919743"/>
              <a:gd name="connsiteY82" fmla="*/ 497941 h 1068309"/>
              <a:gd name="connsiteX83" fmla="*/ 393826 w 2919743"/>
              <a:gd name="connsiteY83" fmla="*/ 430040 h 1068309"/>
              <a:gd name="connsiteX84" fmla="*/ 244444 w 2919743"/>
              <a:gd name="connsiteY84" fmla="*/ 516047 h 1068309"/>
              <a:gd name="connsiteX85" fmla="*/ 289711 w 2919743"/>
              <a:gd name="connsiteY85" fmla="*/ 366665 h 1068309"/>
              <a:gd name="connsiteX86" fmla="*/ 162963 w 2919743"/>
              <a:gd name="connsiteY86" fmla="*/ 452673 h 1068309"/>
              <a:gd name="connsiteX87" fmla="*/ 108642 w 2919743"/>
              <a:gd name="connsiteY87" fmla="*/ 452673 h 1068309"/>
              <a:gd name="connsiteX88" fmla="*/ 108642 w 2919743"/>
              <a:gd name="connsiteY88" fmla="*/ 384772 h 1068309"/>
              <a:gd name="connsiteX89" fmla="*/ 45268 w 2919743"/>
              <a:gd name="connsiteY89" fmla="*/ 334978 h 106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919743" h="1068309">
                <a:moveTo>
                  <a:pt x="45268" y="334978"/>
                </a:moveTo>
                <a:lnTo>
                  <a:pt x="122222" y="276131"/>
                </a:lnTo>
                <a:lnTo>
                  <a:pt x="316872" y="176543"/>
                </a:lnTo>
                <a:lnTo>
                  <a:pt x="538682" y="0"/>
                </a:lnTo>
                <a:lnTo>
                  <a:pt x="651850" y="45267"/>
                </a:lnTo>
                <a:lnTo>
                  <a:pt x="792179" y="54321"/>
                </a:lnTo>
                <a:lnTo>
                  <a:pt x="864606" y="40741"/>
                </a:lnTo>
                <a:lnTo>
                  <a:pt x="941561" y="86008"/>
                </a:lnTo>
                <a:lnTo>
                  <a:pt x="1072836" y="122222"/>
                </a:lnTo>
                <a:lnTo>
                  <a:pt x="1258432" y="208230"/>
                </a:lnTo>
                <a:lnTo>
                  <a:pt x="1358020" y="194649"/>
                </a:lnTo>
                <a:lnTo>
                  <a:pt x="1665838" y="271604"/>
                </a:lnTo>
                <a:lnTo>
                  <a:pt x="2068717" y="416459"/>
                </a:lnTo>
                <a:lnTo>
                  <a:pt x="2254313" y="497941"/>
                </a:lnTo>
                <a:lnTo>
                  <a:pt x="2353901" y="466253"/>
                </a:lnTo>
                <a:lnTo>
                  <a:pt x="2485177" y="488887"/>
                </a:lnTo>
                <a:lnTo>
                  <a:pt x="2575711" y="461727"/>
                </a:lnTo>
                <a:lnTo>
                  <a:pt x="2711513" y="511521"/>
                </a:lnTo>
                <a:lnTo>
                  <a:pt x="2910689" y="520574"/>
                </a:lnTo>
                <a:lnTo>
                  <a:pt x="2910689" y="602055"/>
                </a:lnTo>
                <a:lnTo>
                  <a:pt x="2919743" y="701643"/>
                </a:lnTo>
                <a:lnTo>
                  <a:pt x="2869949" y="810285"/>
                </a:lnTo>
                <a:lnTo>
                  <a:pt x="2738674" y="914400"/>
                </a:lnTo>
                <a:lnTo>
                  <a:pt x="2697933" y="814812"/>
                </a:lnTo>
                <a:lnTo>
                  <a:pt x="2598345" y="760491"/>
                </a:lnTo>
                <a:lnTo>
                  <a:pt x="2435383" y="692590"/>
                </a:lnTo>
                <a:lnTo>
                  <a:pt x="2236206" y="642796"/>
                </a:lnTo>
                <a:lnTo>
                  <a:pt x="2222626" y="692590"/>
                </a:lnTo>
                <a:lnTo>
                  <a:pt x="2127565" y="633743"/>
                </a:lnTo>
                <a:lnTo>
                  <a:pt x="1996289" y="597529"/>
                </a:lnTo>
                <a:lnTo>
                  <a:pt x="1887648" y="611109"/>
                </a:lnTo>
                <a:lnTo>
                  <a:pt x="1901228" y="656376"/>
                </a:lnTo>
                <a:lnTo>
                  <a:pt x="2059664" y="706170"/>
                </a:lnTo>
                <a:lnTo>
                  <a:pt x="2100404" y="765018"/>
                </a:lnTo>
                <a:lnTo>
                  <a:pt x="2041557" y="755964"/>
                </a:lnTo>
                <a:lnTo>
                  <a:pt x="2005343" y="787651"/>
                </a:lnTo>
                <a:lnTo>
                  <a:pt x="1955549" y="760491"/>
                </a:lnTo>
                <a:lnTo>
                  <a:pt x="1923862" y="778598"/>
                </a:lnTo>
                <a:lnTo>
                  <a:pt x="1987236" y="896293"/>
                </a:lnTo>
                <a:lnTo>
                  <a:pt x="1946495" y="900820"/>
                </a:lnTo>
                <a:lnTo>
                  <a:pt x="1887648" y="814812"/>
                </a:lnTo>
                <a:lnTo>
                  <a:pt x="1783533" y="823865"/>
                </a:lnTo>
                <a:lnTo>
                  <a:pt x="1760899" y="841972"/>
                </a:lnTo>
                <a:lnTo>
                  <a:pt x="1747319" y="905346"/>
                </a:lnTo>
                <a:lnTo>
                  <a:pt x="1797113" y="1027568"/>
                </a:lnTo>
                <a:lnTo>
                  <a:pt x="1661311" y="1068309"/>
                </a:lnTo>
                <a:lnTo>
                  <a:pt x="1629624" y="1063782"/>
                </a:lnTo>
                <a:lnTo>
                  <a:pt x="1502876" y="1036622"/>
                </a:lnTo>
                <a:lnTo>
                  <a:pt x="1330860" y="982301"/>
                </a:lnTo>
                <a:lnTo>
                  <a:pt x="1199585" y="918927"/>
                </a:lnTo>
                <a:lnTo>
                  <a:pt x="973248" y="891766"/>
                </a:lnTo>
                <a:lnTo>
                  <a:pt x="846499" y="823865"/>
                </a:lnTo>
                <a:lnTo>
                  <a:pt x="679010" y="783125"/>
                </a:lnTo>
                <a:lnTo>
                  <a:pt x="493414" y="783125"/>
                </a:lnTo>
                <a:lnTo>
                  <a:pt x="353086" y="837445"/>
                </a:lnTo>
                <a:cubicBezTo>
                  <a:pt x="300348" y="843305"/>
                  <a:pt x="326009" y="841972"/>
                  <a:pt x="276131" y="841972"/>
                </a:cubicBezTo>
                <a:lnTo>
                  <a:pt x="212757" y="846499"/>
                </a:lnTo>
                <a:lnTo>
                  <a:pt x="384773" y="746911"/>
                </a:lnTo>
                <a:lnTo>
                  <a:pt x="534155" y="737857"/>
                </a:lnTo>
                <a:lnTo>
                  <a:pt x="475307" y="701643"/>
                </a:lnTo>
                <a:lnTo>
                  <a:pt x="375719" y="710697"/>
                </a:lnTo>
                <a:lnTo>
                  <a:pt x="235390" y="765018"/>
                </a:lnTo>
                <a:lnTo>
                  <a:pt x="0" y="805758"/>
                </a:lnTo>
                <a:lnTo>
                  <a:pt x="122222" y="715224"/>
                </a:lnTo>
                <a:lnTo>
                  <a:pt x="172016" y="674483"/>
                </a:lnTo>
                <a:lnTo>
                  <a:pt x="140329" y="597529"/>
                </a:lnTo>
                <a:lnTo>
                  <a:pt x="140329" y="597529"/>
                </a:lnTo>
                <a:lnTo>
                  <a:pt x="221810" y="638269"/>
                </a:lnTo>
                <a:lnTo>
                  <a:pt x="402880" y="602055"/>
                </a:lnTo>
                <a:lnTo>
                  <a:pt x="402880" y="647323"/>
                </a:lnTo>
                <a:lnTo>
                  <a:pt x="534155" y="674483"/>
                </a:lnTo>
                <a:lnTo>
                  <a:pt x="574895" y="719750"/>
                </a:lnTo>
                <a:lnTo>
                  <a:pt x="647323" y="733331"/>
                </a:lnTo>
                <a:lnTo>
                  <a:pt x="715224" y="660903"/>
                </a:lnTo>
                <a:lnTo>
                  <a:pt x="783125" y="656376"/>
                </a:lnTo>
                <a:lnTo>
                  <a:pt x="796705" y="620162"/>
                </a:lnTo>
                <a:lnTo>
                  <a:pt x="719751" y="579422"/>
                </a:lnTo>
                <a:lnTo>
                  <a:pt x="706171" y="538681"/>
                </a:lnTo>
                <a:lnTo>
                  <a:pt x="665430" y="529628"/>
                </a:lnTo>
                <a:lnTo>
                  <a:pt x="611109" y="525101"/>
                </a:lnTo>
                <a:lnTo>
                  <a:pt x="574895" y="520574"/>
                </a:lnTo>
                <a:lnTo>
                  <a:pt x="502468" y="493414"/>
                </a:lnTo>
                <a:lnTo>
                  <a:pt x="448147" y="497941"/>
                </a:lnTo>
                <a:lnTo>
                  <a:pt x="393826" y="430040"/>
                </a:lnTo>
                <a:lnTo>
                  <a:pt x="244444" y="516047"/>
                </a:lnTo>
                <a:lnTo>
                  <a:pt x="289711" y="366665"/>
                </a:lnTo>
                <a:lnTo>
                  <a:pt x="162963" y="452673"/>
                </a:lnTo>
                <a:lnTo>
                  <a:pt x="108642" y="452673"/>
                </a:lnTo>
                <a:lnTo>
                  <a:pt x="108642" y="384772"/>
                </a:lnTo>
                <a:lnTo>
                  <a:pt x="45268" y="334978"/>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3571592" y="3992578"/>
            <a:ext cx="3299988" cy="1181477"/>
          </a:xfrm>
          <a:custGeom>
            <a:avLst/>
            <a:gdLst>
              <a:gd name="connsiteX0" fmla="*/ 3299988 w 3299988"/>
              <a:gd name="connsiteY0" fmla="*/ 1118103 h 1181477"/>
              <a:gd name="connsiteX1" fmla="*/ 3263774 w 3299988"/>
              <a:gd name="connsiteY1" fmla="*/ 1176951 h 1181477"/>
              <a:gd name="connsiteX2" fmla="*/ 3114392 w 3299988"/>
              <a:gd name="connsiteY2" fmla="*/ 1027569 h 1181477"/>
              <a:gd name="connsiteX3" fmla="*/ 3060071 w 3299988"/>
              <a:gd name="connsiteY3" fmla="*/ 964194 h 1181477"/>
              <a:gd name="connsiteX4" fmla="*/ 2951430 w 3299988"/>
              <a:gd name="connsiteY4" fmla="*/ 905347 h 1181477"/>
              <a:gd name="connsiteX5" fmla="*/ 2774887 w 3299988"/>
              <a:gd name="connsiteY5" fmla="*/ 819339 h 1181477"/>
              <a:gd name="connsiteX6" fmla="*/ 2476123 w 3299988"/>
              <a:gd name="connsiteY6" fmla="*/ 597529 h 1181477"/>
              <a:gd name="connsiteX7" fmla="*/ 2222626 w 3299988"/>
              <a:gd name="connsiteY7" fmla="*/ 448147 h 1181477"/>
              <a:gd name="connsiteX8" fmla="*/ 2127564 w 3299988"/>
              <a:gd name="connsiteY8" fmla="*/ 416460 h 1181477"/>
              <a:gd name="connsiteX9" fmla="*/ 1973656 w 3299988"/>
              <a:gd name="connsiteY9" fmla="*/ 411933 h 1181477"/>
              <a:gd name="connsiteX10" fmla="*/ 1674891 w 3299988"/>
              <a:gd name="connsiteY10" fmla="*/ 411933 h 1181477"/>
              <a:gd name="connsiteX11" fmla="*/ 1326333 w 3299988"/>
              <a:gd name="connsiteY11" fmla="*/ 443620 h 1181477"/>
              <a:gd name="connsiteX12" fmla="*/ 1145263 w 3299988"/>
              <a:gd name="connsiteY12" fmla="*/ 425513 h 1181477"/>
              <a:gd name="connsiteX13" fmla="*/ 1050202 w 3299988"/>
              <a:gd name="connsiteY13" fmla="*/ 439093 h 1181477"/>
              <a:gd name="connsiteX14" fmla="*/ 882713 w 3299988"/>
              <a:gd name="connsiteY14" fmla="*/ 439093 h 1181477"/>
              <a:gd name="connsiteX15" fmla="*/ 864606 w 3299988"/>
              <a:gd name="connsiteY15" fmla="*/ 375719 h 1181477"/>
              <a:gd name="connsiteX16" fmla="*/ 787652 w 3299988"/>
              <a:gd name="connsiteY16" fmla="*/ 420986 h 1181477"/>
              <a:gd name="connsiteX17" fmla="*/ 755964 w 3299988"/>
              <a:gd name="connsiteY17" fmla="*/ 384772 h 1181477"/>
              <a:gd name="connsiteX18" fmla="*/ 737858 w 3299988"/>
              <a:gd name="connsiteY18" fmla="*/ 439093 h 1181477"/>
              <a:gd name="connsiteX19" fmla="*/ 669957 w 3299988"/>
              <a:gd name="connsiteY19" fmla="*/ 448147 h 1181477"/>
              <a:gd name="connsiteX20" fmla="*/ 692590 w 3299988"/>
              <a:gd name="connsiteY20" fmla="*/ 529628 h 1181477"/>
              <a:gd name="connsiteX21" fmla="*/ 660903 w 3299988"/>
              <a:gd name="connsiteY21" fmla="*/ 570369 h 1181477"/>
              <a:gd name="connsiteX22" fmla="*/ 688063 w 3299988"/>
              <a:gd name="connsiteY22" fmla="*/ 638270 h 1181477"/>
              <a:gd name="connsiteX23" fmla="*/ 679010 w 3299988"/>
              <a:gd name="connsiteY23" fmla="*/ 710697 h 1181477"/>
              <a:gd name="connsiteX24" fmla="*/ 692590 w 3299988"/>
              <a:gd name="connsiteY24" fmla="*/ 792178 h 1181477"/>
              <a:gd name="connsiteX25" fmla="*/ 611109 w 3299988"/>
              <a:gd name="connsiteY25" fmla="*/ 792178 h 1181477"/>
              <a:gd name="connsiteX26" fmla="*/ 552261 w 3299988"/>
              <a:gd name="connsiteY26" fmla="*/ 832919 h 1181477"/>
              <a:gd name="connsiteX27" fmla="*/ 506994 w 3299988"/>
              <a:gd name="connsiteY27" fmla="*/ 801232 h 1181477"/>
              <a:gd name="connsiteX28" fmla="*/ 448147 w 3299988"/>
              <a:gd name="connsiteY28" fmla="*/ 896293 h 1181477"/>
              <a:gd name="connsiteX29" fmla="*/ 416459 w 3299988"/>
              <a:gd name="connsiteY29" fmla="*/ 982301 h 1181477"/>
              <a:gd name="connsiteX30" fmla="*/ 330452 w 3299988"/>
              <a:gd name="connsiteY30" fmla="*/ 1027569 h 1181477"/>
              <a:gd name="connsiteX31" fmla="*/ 330452 w 3299988"/>
              <a:gd name="connsiteY31" fmla="*/ 1077363 h 1181477"/>
              <a:gd name="connsiteX32" fmla="*/ 271604 w 3299988"/>
              <a:gd name="connsiteY32" fmla="*/ 1090943 h 1181477"/>
              <a:gd name="connsiteX33" fmla="*/ 253497 w 3299988"/>
              <a:gd name="connsiteY33" fmla="*/ 1181477 h 1181477"/>
              <a:gd name="connsiteX34" fmla="*/ 190123 w 3299988"/>
              <a:gd name="connsiteY34" fmla="*/ 1145264 h 1181477"/>
              <a:gd name="connsiteX35" fmla="*/ 31687 w 3299988"/>
              <a:gd name="connsiteY35" fmla="*/ 1149790 h 1181477"/>
              <a:gd name="connsiteX36" fmla="*/ 0 w 3299988"/>
              <a:gd name="connsiteY36" fmla="*/ 1081889 h 1181477"/>
              <a:gd name="connsiteX37" fmla="*/ 144856 w 3299988"/>
              <a:gd name="connsiteY37" fmla="*/ 941561 h 1181477"/>
              <a:gd name="connsiteX38" fmla="*/ 212757 w 3299988"/>
              <a:gd name="connsiteY38" fmla="*/ 810285 h 1181477"/>
              <a:gd name="connsiteX39" fmla="*/ 280658 w 3299988"/>
              <a:gd name="connsiteY39" fmla="*/ 593002 h 1181477"/>
              <a:gd name="connsiteX40" fmla="*/ 348558 w 3299988"/>
              <a:gd name="connsiteY40" fmla="*/ 538681 h 1181477"/>
              <a:gd name="connsiteX41" fmla="*/ 439093 w 3299988"/>
              <a:gd name="connsiteY41" fmla="*/ 511521 h 1181477"/>
              <a:gd name="connsiteX42" fmla="*/ 448147 w 3299988"/>
              <a:gd name="connsiteY42" fmla="*/ 461727 h 1181477"/>
              <a:gd name="connsiteX43" fmla="*/ 325925 w 3299988"/>
              <a:gd name="connsiteY43" fmla="*/ 420986 h 1181477"/>
              <a:gd name="connsiteX44" fmla="*/ 366665 w 3299988"/>
              <a:gd name="connsiteY44" fmla="*/ 325925 h 1181477"/>
              <a:gd name="connsiteX45" fmla="*/ 488887 w 3299988"/>
              <a:gd name="connsiteY45" fmla="*/ 262551 h 1181477"/>
              <a:gd name="connsiteX46" fmla="*/ 647323 w 3299988"/>
              <a:gd name="connsiteY46" fmla="*/ 199176 h 1181477"/>
              <a:gd name="connsiteX47" fmla="*/ 864606 w 3299988"/>
              <a:gd name="connsiteY47" fmla="*/ 67901 h 1181477"/>
              <a:gd name="connsiteX48" fmla="*/ 982301 w 3299988"/>
              <a:gd name="connsiteY48" fmla="*/ 86008 h 1181477"/>
              <a:gd name="connsiteX49" fmla="*/ 1163370 w 3299988"/>
              <a:gd name="connsiteY49" fmla="*/ 117695 h 1181477"/>
              <a:gd name="connsiteX50" fmla="*/ 1253905 w 3299988"/>
              <a:gd name="connsiteY50" fmla="*/ 99588 h 1181477"/>
              <a:gd name="connsiteX51" fmla="*/ 1272012 w 3299988"/>
              <a:gd name="connsiteY51" fmla="*/ 72428 h 1181477"/>
              <a:gd name="connsiteX52" fmla="*/ 1412341 w 3299988"/>
              <a:gd name="connsiteY52" fmla="*/ 99588 h 1181477"/>
              <a:gd name="connsiteX53" fmla="*/ 1462135 w 3299988"/>
              <a:gd name="connsiteY53" fmla="*/ 49794 h 1181477"/>
              <a:gd name="connsiteX54" fmla="*/ 1588883 w 3299988"/>
              <a:gd name="connsiteY54" fmla="*/ 0 h 1181477"/>
              <a:gd name="connsiteX55" fmla="*/ 1597937 w 3299988"/>
              <a:gd name="connsiteY55" fmla="*/ 67901 h 1181477"/>
              <a:gd name="connsiteX56" fmla="*/ 1665838 w 3299988"/>
              <a:gd name="connsiteY56" fmla="*/ 76955 h 1181477"/>
              <a:gd name="connsiteX57" fmla="*/ 1729212 w 3299988"/>
              <a:gd name="connsiteY57" fmla="*/ 99588 h 1181477"/>
              <a:gd name="connsiteX58" fmla="*/ 1779006 w 3299988"/>
              <a:gd name="connsiteY58" fmla="*/ 190123 h 1181477"/>
              <a:gd name="connsiteX59" fmla="*/ 1788059 w 3299988"/>
              <a:gd name="connsiteY59" fmla="*/ 230864 h 1181477"/>
              <a:gd name="connsiteX60" fmla="*/ 2123038 w 3299988"/>
              <a:gd name="connsiteY60" fmla="*/ 294238 h 1181477"/>
              <a:gd name="connsiteX61" fmla="*/ 2267893 w 3299988"/>
              <a:gd name="connsiteY61" fmla="*/ 375719 h 1181477"/>
              <a:gd name="connsiteX62" fmla="*/ 2362955 w 3299988"/>
              <a:gd name="connsiteY62" fmla="*/ 457200 h 1181477"/>
              <a:gd name="connsiteX63" fmla="*/ 2548551 w 3299988"/>
              <a:gd name="connsiteY63" fmla="*/ 574895 h 1181477"/>
              <a:gd name="connsiteX64" fmla="*/ 2743200 w 3299988"/>
              <a:gd name="connsiteY64" fmla="*/ 638270 h 1181477"/>
              <a:gd name="connsiteX65" fmla="*/ 2847315 w 3299988"/>
              <a:gd name="connsiteY65" fmla="*/ 710697 h 1181477"/>
              <a:gd name="connsiteX66" fmla="*/ 2996697 w 3299988"/>
              <a:gd name="connsiteY66" fmla="*/ 887240 h 1181477"/>
              <a:gd name="connsiteX67" fmla="*/ 3232087 w 3299988"/>
              <a:gd name="connsiteY67" fmla="*/ 1050202 h 1181477"/>
              <a:gd name="connsiteX68" fmla="*/ 3299988 w 3299988"/>
              <a:gd name="connsiteY68" fmla="*/ 1118103 h 118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299988" h="1181477">
                <a:moveTo>
                  <a:pt x="3299988" y="1118103"/>
                </a:moveTo>
                <a:lnTo>
                  <a:pt x="3263774" y="1176951"/>
                </a:lnTo>
                <a:lnTo>
                  <a:pt x="3114392" y="1027569"/>
                </a:lnTo>
                <a:lnTo>
                  <a:pt x="3060071" y="964194"/>
                </a:lnTo>
                <a:lnTo>
                  <a:pt x="2951430" y="905347"/>
                </a:lnTo>
                <a:lnTo>
                  <a:pt x="2774887" y="819339"/>
                </a:lnTo>
                <a:lnTo>
                  <a:pt x="2476123" y="597529"/>
                </a:lnTo>
                <a:lnTo>
                  <a:pt x="2222626" y="448147"/>
                </a:lnTo>
                <a:lnTo>
                  <a:pt x="2127564" y="416460"/>
                </a:lnTo>
                <a:lnTo>
                  <a:pt x="1973656" y="411933"/>
                </a:lnTo>
                <a:lnTo>
                  <a:pt x="1674891" y="411933"/>
                </a:lnTo>
                <a:lnTo>
                  <a:pt x="1326333" y="443620"/>
                </a:lnTo>
                <a:lnTo>
                  <a:pt x="1145263" y="425513"/>
                </a:lnTo>
                <a:lnTo>
                  <a:pt x="1050202" y="439093"/>
                </a:lnTo>
                <a:lnTo>
                  <a:pt x="882713" y="439093"/>
                </a:lnTo>
                <a:lnTo>
                  <a:pt x="864606" y="375719"/>
                </a:lnTo>
                <a:lnTo>
                  <a:pt x="787652" y="420986"/>
                </a:lnTo>
                <a:lnTo>
                  <a:pt x="755964" y="384772"/>
                </a:lnTo>
                <a:lnTo>
                  <a:pt x="737858" y="439093"/>
                </a:lnTo>
                <a:lnTo>
                  <a:pt x="669957" y="448147"/>
                </a:lnTo>
                <a:lnTo>
                  <a:pt x="692590" y="529628"/>
                </a:lnTo>
                <a:lnTo>
                  <a:pt x="660903" y="570369"/>
                </a:lnTo>
                <a:lnTo>
                  <a:pt x="688063" y="638270"/>
                </a:lnTo>
                <a:lnTo>
                  <a:pt x="679010" y="710697"/>
                </a:lnTo>
                <a:lnTo>
                  <a:pt x="692590" y="792178"/>
                </a:lnTo>
                <a:lnTo>
                  <a:pt x="611109" y="792178"/>
                </a:lnTo>
                <a:lnTo>
                  <a:pt x="552261" y="832919"/>
                </a:lnTo>
                <a:lnTo>
                  <a:pt x="506994" y="801232"/>
                </a:lnTo>
                <a:lnTo>
                  <a:pt x="448147" y="896293"/>
                </a:lnTo>
                <a:lnTo>
                  <a:pt x="416459" y="982301"/>
                </a:lnTo>
                <a:lnTo>
                  <a:pt x="330452" y="1027569"/>
                </a:lnTo>
                <a:lnTo>
                  <a:pt x="330452" y="1077363"/>
                </a:lnTo>
                <a:lnTo>
                  <a:pt x="271604" y="1090943"/>
                </a:lnTo>
                <a:lnTo>
                  <a:pt x="253497" y="1181477"/>
                </a:lnTo>
                <a:lnTo>
                  <a:pt x="190123" y="1145264"/>
                </a:lnTo>
                <a:lnTo>
                  <a:pt x="31687" y="1149790"/>
                </a:lnTo>
                <a:lnTo>
                  <a:pt x="0" y="1081889"/>
                </a:lnTo>
                <a:lnTo>
                  <a:pt x="144856" y="941561"/>
                </a:lnTo>
                <a:lnTo>
                  <a:pt x="212757" y="810285"/>
                </a:lnTo>
                <a:lnTo>
                  <a:pt x="280658" y="593002"/>
                </a:lnTo>
                <a:lnTo>
                  <a:pt x="348558" y="538681"/>
                </a:lnTo>
                <a:lnTo>
                  <a:pt x="439093" y="511521"/>
                </a:lnTo>
                <a:lnTo>
                  <a:pt x="448147" y="461727"/>
                </a:lnTo>
                <a:lnTo>
                  <a:pt x="325925" y="420986"/>
                </a:lnTo>
                <a:lnTo>
                  <a:pt x="366665" y="325925"/>
                </a:lnTo>
                <a:lnTo>
                  <a:pt x="488887" y="262551"/>
                </a:lnTo>
                <a:lnTo>
                  <a:pt x="647323" y="199176"/>
                </a:lnTo>
                <a:lnTo>
                  <a:pt x="864606" y="67901"/>
                </a:lnTo>
                <a:lnTo>
                  <a:pt x="982301" y="86008"/>
                </a:lnTo>
                <a:lnTo>
                  <a:pt x="1163370" y="117695"/>
                </a:lnTo>
                <a:lnTo>
                  <a:pt x="1253905" y="99588"/>
                </a:lnTo>
                <a:lnTo>
                  <a:pt x="1272012" y="72428"/>
                </a:lnTo>
                <a:lnTo>
                  <a:pt x="1412341" y="99588"/>
                </a:lnTo>
                <a:lnTo>
                  <a:pt x="1462135" y="49794"/>
                </a:lnTo>
                <a:lnTo>
                  <a:pt x="1588883" y="0"/>
                </a:lnTo>
                <a:lnTo>
                  <a:pt x="1597937" y="67901"/>
                </a:lnTo>
                <a:lnTo>
                  <a:pt x="1665838" y="76955"/>
                </a:lnTo>
                <a:lnTo>
                  <a:pt x="1729212" y="99588"/>
                </a:lnTo>
                <a:lnTo>
                  <a:pt x="1779006" y="190123"/>
                </a:lnTo>
                <a:lnTo>
                  <a:pt x="1788059" y="230864"/>
                </a:lnTo>
                <a:lnTo>
                  <a:pt x="2123038" y="294238"/>
                </a:lnTo>
                <a:lnTo>
                  <a:pt x="2267893" y="375719"/>
                </a:lnTo>
                <a:lnTo>
                  <a:pt x="2362955" y="457200"/>
                </a:lnTo>
                <a:lnTo>
                  <a:pt x="2548551" y="574895"/>
                </a:lnTo>
                <a:lnTo>
                  <a:pt x="2743200" y="638270"/>
                </a:lnTo>
                <a:lnTo>
                  <a:pt x="2847315" y="710697"/>
                </a:lnTo>
                <a:lnTo>
                  <a:pt x="2996697" y="887240"/>
                </a:lnTo>
                <a:lnTo>
                  <a:pt x="3232087" y="1050202"/>
                </a:lnTo>
                <a:lnTo>
                  <a:pt x="3299988" y="1118103"/>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4463358" y="4404511"/>
            <a:ext cx="1928389" cy="466253"/>
          </a:xfrm>
          <a:custGeom>
            <a:avLst/>
            <a:gdLst>
              <a:gd name="connsiteX0" fmla="*/ 0 w 1928389"/>
              <a:gd name="connsiteY0" fmla="*/ 31687 h 466253"/>
              <a:gd name="connsiteX1" fmla="*/ 470781 w 1928389"/>
              <a:gd name="connsiteY1" fmla="*/ 18107 h 466253"/>
              <a:gd name="connsiteX2" fmla="*/ 973248 w 1928389"/>
              <a:gd name="connsiteY2" fmla="*/ 0 h 466253"/>
              <a:gd name="connsiteX3" fmla="*/ 1027569 w 1928389"/>
              <a:gd name="connsiteY3" fmla="*/ 4527 h 466253"/>
              <a:gd name="connsiteX4" fmla="*/ 1226745 w 1928389"/>
              <a:gd name="connsiteY4" fmla="*/ 13580 h 466253"/>
              <a:gd name="connsiteX5" fmla="*/ 1471189 w 1928389"/>
              <a:gd name="connsiteY5" fmla="*/ 108641 h 466253"/>
              <a:gd name="connsiteX6" fmla="*/ 1756373 w 1928389"/>
              <a:gd name="connsiteY6" fmla="*/ 312344 h 466253"/>
              <a:gd name="connsiteX7" fmla="*/ 1928389 w 1928389"/>
              <a:gd name="connsiteY7" fmla="*/ 466253 h 466253"/>
              <a:gd name="connsiteX8" fmla="*/ 1855961 w 1928389"/>
              <a:gd name="connsiteY8" fmla="*/ 457200 h 466253"/>
              <a:gd name="connsiteX9" fmla="*/ 1724686 w 1928389"/>
              <a:gd name="connsiteY9" fmla="*/ 380245 h 466253"/>
              <a:gd name="connsiteX10" fmla="*/ 1683945 w 1928389"/>
              <a:gd name="connsiteY10" fmla="*/ 357612 h 466253"/>
              <a:gd name="connsiteX11" fmla="*/ 1661311 w 1928389"/>
              <a:gd name="connsiteY11" fmla="*/ 353085 h 466253"/>
              <a:gd name="connsiteX12" fmla="*/ 1502876 w 1928389"/>
              <a:gd name="connsiteY12" fmla="*/ 280657 h 466253"/>
              <a:gd name="connsiteX13" fmla="*/ 1389707 w 1928389"/>
              <a:gd name="connsiteY13" fmla="*/ 212756 h 466253"/>
              <a:gd name="connsiteX14" fmla="*/ 1348967 w 1928389"/>
              <a:gd name="connsiteY14" fmla="*/ 126748 h 466253"/>
              <a:gd name="connsiteX15" fmla="*/ 1299173 w 1928389"/>
              <a:gd name="connsiteY15" fmla="*/ 135802 h 466253"/>
              <a:gd name="connsiteX16" fmla="*/ 1258432 w 1928389"/>
              <a:gd name="connsiteY16" fmla="*/ 190123 h 466253"/>
              <a:gd name="connsiteX17" fmla="*/ 1163371 w 1928389"/>
              <a:gd name="connsiteY17" fmla="*/ 194649 h 466253"/>
              <a:gd name="connsiteX18" fmla="*/ 1023042 w 1928389"/>
              <a:gd name="connsiteY18" fmla="*/ 176542 h 466253"/>
              <a:gd name="connsiteX19" fmla="*/ 1013989 w 1928389"/>
              <a:gd name="connsiteY19" fmla="*/ 131275 h 466253"/>
              <a:gd name="connsiteX20" fmla="*/ 937034 w 1928389"/>
              <a:gd name="connsiteY20" fmla="*/ 167489 h 466253"/>
              <a:gd name="connsiteX21" fmla="*/ 787652 w 1928389"/>
              <a:gd name="connsiteY21" fmla="*/ 226337 h 466253"/>
              <a:gd name="connsiteX22" fmla="*/ 638270 w 1928389"/>
              <a:gd name="connsiteY22" fmla="*/ 244443 h 466253"/>
              <a:gd name="connsiteX23" fmla="*/ 488888 w 1928389"/>
              <a:gd name="connsiteY23" fmla="*/ 262550 h 466253"/>
              <a:gd name="connsiteX24" fmla="*/ 430040 w 1928389"/>
              <a:gd name="connsiteY24" fmla="*/ 212756 h 466253"/>
              <a:gd name="connsiteX25" fmla="*/ 353086 w 1928389"/>
              <a:gd name="connsiteY25" fmla="*/ 162962 h 466253"/>
              <a:gd name="connsiteX26" fmla="*/ 289711 w 1928389"/>
              <a:gd name="connsiteY26" fmla="*/ 190123 h 466253"/>
              <a:gd name="connsiteX27" fmla="*/ 194650 w 1928389"/>
              <a:gd name="connsiteY27" fmla="*/ 158436 h 466253"/>
              <a:gd name="connsiteX28" fmla="*/ 149383 w 1928389"/>
              <a:gd name="connsiteY28" fmla="*/ 126748 h 466253"/>
              <a:gd name="connsiteX29" fmla="*/ 95062 w 1928389"/>
              <a:gd name="connsiteY29" fmla="*/ 99588 h 466253"/>
              <a:gd name="connsiteX30" fmla="*/ 49794 w 1928389"/>
              <a:gd name="connsiteY30" fmla="*/ 95061 h 466253"/>
              <a:gd name="connsiteX31" fmla="*/ 0 w 1928389"/>
              <a:gd name="connsiteY31" fmla="*/ 31687 h 46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8389" h="466253">
                <a:moveTo>
                  <a:pt x="0" y="31687"/>
                </a:moveTo>
                <a:lnTo>
                  <a:pt x="470781" y="18107"/>
                </a:lnTo>
                <a:lnTo>
                  <a:pt x="973248" y="0"/>
                </a:lnTo>
                <a:lnTo>
                  <a:pt x="1027569" y="4527"/>
                </a:lnTo>
                <a:lnTo>
                  <a:pt x="1226745" y="13580"/>
                </a:lnTo>
                <a:lnTo>
                  <a:pt x="1471189" y="108641"/>
                </a:lnTo>
                <a:lnTo>
                  <a:pt x="1756373" y="312344"/>
                </a:lnTo>
                <a:lnTo>
                  <a:pt x="1928389" y="466253"/>
                </a:lnTo>
                <a:lnTo>
                  <a:pt x="1855961" y="457200"/>
                </a:lnTo>
                <a:lnTo>
                  <a:pt x="1724686" y="380245"/>
                </a:lnTo>
                <a:cubicBezTo>
                  <a:pt x="1711106" y="372701"/>
                  <a:pt x="1698224" y="363731"/>
                  <a:pt x="1683945" y="357612"/>
                </a:cubicBezTo>
                <a:cubicBezTo>
                  <a:pt x="1676873" y="354581"/>
                  <a:pt x="1661311" y="353085"/>
                  <a:pt x="1661311" y="353085"/>
                </a:cubicBezTo>
                <a:lnTo>
                  <a:pt x="1502876" y="280657"/>
                </a:lnTo>
                <a:lnTo>
                  <a:pt x="1389707" y="212756"/>
                </a:lnTo>
                <a:lnTo>
                  <a:pt x="1348967" y="126748"/>
                </a:lnTo>
                <a:lnTo>
                  <a:pt x="1299173" y="135802"/>
                </a:lnTo>
                <a:lnTo>
                  <a:pt x="1258432" y="190123"/>
                </a:lnTo>
                <a:lnTo>
                  <a:pt x="1163371" y="194649"/>
                </a:lnTo>
                <a:lnTo>
                  <a:pt x="1023042" y="176542"/>
                </a:lnTo>
                <a:lnTo>
                  <a:pt x="1013989" y="131275"/>
                </a:lnTo>
                <a:lnTo>
                  <a:pt x="937034" y="167489"/>
                </a:lnTo>
                <a:lnTo>
                  <a:pt x="787652" y="226337"/>
                </a:lnTo>
                <a:lnTo>
                  <a:pt x="638270" y="244443"/>
                </a:lnTo>
                <a:lnTo>
                  <a:pt x="488888" y="262550"/>
                </a:lnTo>
                <a:lnTo>
                  <a:pt x="430040" y="212756"/>
                </a:lnTo>
                <a:lnTo>
                  <a:pt x="353086" y="162962"/>
                </a:lnTo>
                <a:lnTo>
                  <a:pt x="289711" y="190123"/>
                </a:lnTo>
                <a:lnTo>
                  <a:pt x="194650" y="158436"/>
                </a:lnTo>
                <a:lnTo>
                  <a:pt x="149383" y="126748"/>
                </a:lnTo>
                <a:lnTo>
                  <a:pt x="95062" y="99588"/>
                </a:lnTo>
                <a:lnTo>
                  <a:pt x="49794" y="95061"/>
                </a:lnTo>
                <a:lnTo>
                  <a:pt x="0" y="31687"/>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3820562" y="3535378"/>
            <a:ext cx="1471188" cy="574895"/>
          </a:xfrm>
          <a:custGeom>
            <a:avLst/>
            <a:gdLst>
              <a:gd name="connsiteX0" fmla="*/ 0 w 1471188"/>
              <a:gd name="connsiteY0" fmla="*/ 448147 h 574895"/>
              <a:gd name="connsiteX1" fmla="*/ 321398 w 1471188"/>
              <a:gd name="connsiteY1" fmla="*/ 226337 h 574895"/>
              <a:gd name="connsiteX2" fmla="*/ 411933 w 1471188"/>
              <a:gd name="connsiteY2" fmla="*/ 36214 h 574895"/>
              <a:gd name="connsiteX3" fmla="*/ 543208 w 1471188"/>
              <a:gd name="connsiteY3" fmla="*/ 0 h 574895"/>
              <a:gd name="connsiteX4" fmla="*/ 638270 w 1471188"/>
              <a:gd name="connsiteY4" fmla="*/ 9054 h 574895"/>
              <a:gd name="connsiteX5" fmla="*/ 792179 w 1471188"/>
              <a:gd name="connsiteY5" fmla="*/ 72428 h 574895"/>
              <a:gd name="connsiteX6" fmla="*/ 882713 w 1471188"/>
              <a:gd name="connsiteY6" fmla="*/ 113169 h 574895"/>
              <a:gd name="connsiteX7" fmla="*/ 1023042 w 1471188"/>
              <a:gd name="connsiteY7" fmla="*/ 135802 h 574895"/>
              <a:gd name="connsiteX8" fmla="*/ 1136210 w 1471188"/>
              <a:gd name="connsiteY8" fmla="*/ 149382 h 574895"/>
              <a:gd name="connsiteX9" fmla="*/ 1258432 w 1471188"/>
              <a:gd name="connsiteY9" fmla="*/ 208230 h 574895"/>
              <a:gd name="connsiteX10" fmla="*/ 1303699 w 1471188"/>
              <a:gd name="connsiteY10" fmla="*/ 221810 h 574895"/>
              <a:gd name="connsiteX11" fmla="*/ 1398761 w 1471188"/>
              <a:gd name="connsiteY11" fmla="*/ 248971 h 574895"/>
              <a:gd name="connsiteX12" fmla="*/ 1471188 w 1471188"/>
              <a:gd name="connsiteY12" fmla="*/ 353085 h 574895"/>
              <a:gd name="connsiteX13" fmla="*/ 1412341 w 1471188"/>
              <a:gd name="connsiteY13" fmla="*/ 384772 h 574895"/>
              <a:gd name="connsiteX14" fmla="*/ 1339913 w 1471188"/>
              <a:gd name="connsiteY14" fmla="*/ 398353 h 574895"/>
              <a:gd name="connsiteX15" fmla="*/ 1312753 w 1471188"/>
              <a:gd name="connsiteY15" fmla="*/ 448147 h 574895"/>
              <a:gd name="connsiteX16" fmla="*/ 1172424 w 1471188"/>
              <a:gd name="connsiteY16" fmla="*/ 547735 h 574895"/>
              <a:gd name="connsiteX17" fmla="*/ 1036622 w 1471188"/>
              <a:gd name="connsiteY17" fmla="*/ 525101 h 574895"/>
              <a:gd name="connsiteX18" fmla="*/ 955141 w 1471188"/>
              <a:gd name="connsiteY18" fmla="*/ 570369 h 574895"/>
              <a:gd name="connsiteX19" fmla="*/ 724278 w 1471188"/>
              <a:gd name="connsiteY19" fmla="*/ 529628 h 574895"/>
              <a:gd name="connsiteX20" fmla="*/ 606583 w 1471188"/>
              <a:gd name="connsiteY20" fmla="*/ 525101 h 574895"/>
              <a:gd name="connsiteX21" fmla="*/ 493414 w 1471188"/>
              <a:gd name="connsiteY21" fmla="*/ 475307 h 574895"/>
              <a:gd name="connsiteX22" fmla="*/ 484361 w 1471188"/>
              <a:gd name="connsiteY22" fmla="*/ 448147 h 574895"/>
              <a:gd name="connsiteX23" fmla="*/ 475307 w 1471188"/>
              <a:gd name="connsiteY23" fmla="*/ 389299 h 574895"/>
              <a:gd name="connsiteX24" fmla="*/ 344032 w 1471188"/>
              <a:gd name="connsiteY24" fmla="*/ 420986 h 574895"/>
              <a:gd name="connsiteX25" fmla="*/ 430040 w 1471188"/>
              <a:gd name="connsiteY25" fmla="*/ 271604 h 574895"/>
              <a:gd name="connsiteX26" fmla="*/ 430040 w 1471188"/>
              <a:gd name="connsiteY26" fmla="*/ 271604 h 574895"/>
              <a:gd name="connsiteX27" fmla="*/ 181070 w 1471188"/>
              <a:gd name="connsiteY27" fmla="*/ 470780 h 574895"/>
              <a:gd name="connsiteX28" fmla="*/ 67901 w 1471188"/>
              <a:gd name="connsiteY28" fmla="*/ 574895 h 574895"/>
              <a:gd name="connsiteX29" fmla="*/ 0 w 1471188"/>
              <a:gd name="connsiteY29" fmla="*/ 448147 h 57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1188" h="574895">
                <a:moveTo>
                  <a:pt x="0" y="448147"/>
                </a:moveTo>
                <a:lnTo>
                  <a:pt x="321398" y="226337"/>
                </a:lnTo>
                <a:lnTo>
                  <a:pt x="411933" y="36214"/>
                </a:lnTo>
                <a:lnTo>
                  <a:pt x="543208" y="0"/>
                </a:lnTo>
                <a:lnTo>
                  <a:pt x="638270" y="9054"/>
                </a:lnTo>
                <a:lnTo>
                  <a:pt x="792179" y="72428"/>
                </a:lnTo>
                <a:lnTo>
                  <a:pt x="882713" y="113169"/>
                </a:lnTo>
                <a:lnTo>
                  <a:pt x="1023042" y="135802"/>
                </a:lnTo>
                <a:lnTo>
                  <a:pt x="1136210" y="149382"/>
                </a:lnTo>
                <a:lnTo>
                  <a:pt x="1258432" y="208230"/>
                </a:lnTo>
                <a:lnTo>
                  <a:pt x="1303699" y="221810"/>
                </a:lnTo>
                <a:lnTo>
                  <a:pt x="1398761" y="248971"/>
                </a:lnTo>
                <a:lnTo>
                  <a:pt x="1471188" y="353085"/>
                </a:lnTo>
                <a:lnTo>
                  <a:pt x="1412341" y="384772"/>
                </a:lnTo>
                <a:lnTo>
                  <a:pt x="1339913" y="398353"/>
                </a:lnTo>
                <a:lnTo>
                  <a:pt x="1312753" y="448147"/>
                </a:lnTo>
                <a:lnTo>
                  <a:pt x="1172424" y="547735"/>
                </a:lnTo>
                <a:lnTo>
                  <a:pt x="1036622" y="525101"/>
                </a:lnTo>
                <a:lnTo>
                  <a:pt x="955141" y="570369"/>
                </a:lnTo>
                <a:lnTo>
                  <a:pt x="724278" y="529628"/>
                </a:lnTo>
                <a:lnTo>
                  <a:pt x="606583" y="525101"/>
                </a:lnTo>
                <a:lnTo>
                  <a:pt x="493414" y="475307"/>
                </a:lnTo>
                <a:lnTo>
                  <a:pt x="484361" y="448147"/>
                </a:lnTo>
                <a:lnTo>
                  <a:pt x="475307" y="389299"/>
                </a:lnTo>
                <a:lnTo>
                  <a:pt x="344032" y="420986"/>
                </a:lnTo>
                <a:lnTo>
                  <a:pt x="430040" y="271604"/>
                </a:lnTo>
                <a:lnTo>
                  <a:pt x="430040" y="271604"/>
                </a:lnTo>
                <a:lnTo>
                  <a:pt x="181070" y="470780"/>
                </a:lnTo>
                <a:lnTo>
                  <a:pt x="67901" y="574895"/>
                </a:lnTo>
                <a:lnTo>
                  <a:pt x="0" y="448147"/>
                </a:lnTo>
                <a:close/>
              </a:path>
            </a:pathLst>
          </a:cu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2362954" y="3816036"/>
            <a:ext cx="2046084" cy="2326740"/>
          </a:xfrm>
          <a:custGeom>
            <a:avLst/>
            <a:gdLst>
              <a:gd name="connsiteX0" fmla="*/ 1530036 w 2046084"/>
              <a:gd name="connsiteY0" fmla="*/ 285184 h 2326740"/>
              <a:gd name="connsiteX1" fmla="*/ 1674892 w 2046084"/>
              <a:gd name="connsiteY1" fmla="*/ 153909 h 2326740"/>
              <a:gd name="connsiteX2" fmla="*/ 1865014 w 2046084"/>
              <a:gd name="connsiteY2" fmla="*/ 0 h 2326740"/>
              <a:gd name="connsiteX3" fmla="*/ 1815220 w 2046084"/>
              <a:gd name="connsiteY3" fmla="*/ 131275 h 2326740"/>
              <a:gd name="connsiteX4" fmla="*/ 1932915 w 2046084"/>
              <a:gd name="connsiteY4" fmla="*/ 104114 h 2326740"/>
              <a:gd name="connsiteX5" fmla="*/ 1941969 w 2046084"/>
              <a:gd name="connsiteY5" fmla="*/ 203703 h 2326740"/>
              <a:gd name="connsiteX6" fmla="*/ 2046084 w 2046084"/>
              <a:gd name="connsiteY6" fmla="*/ 253497 h 2326740"/>
              <a:gd name="connsiteX7" fmla="*/ 1923862 w 2046084"/>
              <a:gd name="connsiteY7" fmla="*/ 339505 h 2326740"/>
              <a:gd name="connsiteX8" fmla="*/ 1638678 w 2046084"/>
              <a:gd name="connsiteY8" fmla="*/ 452673 h 2326740"/>
              <a:gd name="connsiteX9" fmla="*/ 1561723 w 2046084"/>
              <a:gd name="connsiteY9" fmla="*/ 506994 h 2326740"/>
              <a:gd name="connsiteX10" fmla="*/ 1534563 w 2046084"/>
              <a:gd name="connsiteY10" fmla="*/ 583948 h 2326740"/>
              <a:gd name="connsiteX11" fmla="*/ 1516456 w 2046084"/>
              <a:gd name="connsiteY11" fmla="*/ 525101 h 2326740"/>
              <a:gd name="connsiteX12" fmla="*/ 1475715 w 2046084"/>
              <a:gd name="connsiteY12" fmla="*/ 547734 h 2326740"/>
              <a:gd name="connsiteX13" fmla="*/ 1290119 w 2046084"/>
              <a:gd name="connsiteY13" fmla="*/ 710697 h 2326740"/>
              <a:gd name="connsiteX14" fmla="*/ 1186004 w 2046084"/>
              <a:gd name="connsiteY14" fmla="*/ 814812 h 2326740"/>
              <a:gd name="connsiteX15" fmla="*/ 1131684 w 2046084"/>
              <a:gd name="connsiteY15" fmla="*/ 986827 h 2326740"/>
              <a:gd name="connsiteX16" fmla="*/ 1077363 w 2046084"/>
              <a:gd name="connsiteY16" fmla="*/ 1081889 h 2326740"/>
              <a:gd name="connsiteX17" fmla="*/ 1000408 w 2046084"/>
              <a:gd name="connsiteY17" fmla="*/ 1176950 h 2326740"/>
              <a:gd name="connsiteX18" fmla="*/ 932507 w 2046084"/>
              <a:gd name="connsiteY18" fmla="*/ 1235798 h 2326740"/>
              <a:gd name="connsiteX19" fmla="*/ 823866 w 2046084"/>
              <a:gd name="connsiteY19" fmla="*/ 1389707 h 2326740"/>
              <a:gd name="connsiteX20" fmla="*/ 851026 w 2046084"/>
              <a:gd name="connsiteY20" fmla="*/ 1453081 h 2326740"/>
              <a:gd name="connsiteX21" fmla="*/ 973248 w 2046084"/>
              <a:gd name="connsiteY21" fmla="*/ 1475714 h 2326740"/>
              <a:gd name="connsiteX22" fmla="*/ 986828 w 2046084"/>
              <a:gd name="connsiteY22" fmla="*/ 1539089 h 2326740"/>
              <a:gd name="connsiteX23" fmla="*/ 905347 w 2046084"/>
              <a:gd name="connsiteY23" fmla="*/ 1579829 h 2326740"/>
              <a:gd name="connsiteX24" fmla="*/ 774072 w 2046084"/>
              <a:gd name="connsiteY24" fmla="*/ 1774479 h 2326740"/>
              <a:gd name="connsiteX25" fmla="*/ 669957 w 2046084"/>
              <a:gd name="connsiteY25" fmla="*/ 1883120 h 2326740"/>
              <a:gd name="connsiteX26" fmla="*/ 574896 w 2046084"/>
              <a:gd name="connsiteY26" fmla="*/ 1955548 h 2326740"/>
              <a:gd name="connsiteX27" fmla="*/ 416460 w 2046084"/>
              <a:gd name="connsiteY27" fmla="*/ 2059663 h 2326740"/>
              <a:gd name="connsiteX28" fmla="*/ 366666 w 2046084"/>
              <a:gd name="connsiteY28" fmla="*/ 2118511 h 2326740"/>
              <a:gd name="connsiteX29" fmla="*/ 362139 w 2046084"/>
              <a:gd name="connsiteY29" fmla="*/ 2186412 h 2326740"/>
              <a:gd name="connsiteX30" fmla="*/ 244444 w 2046084"/>
              <a:gd name="connsiteY30" fmla="*/ 2286000 h 2326740"/>
              <a:gd name="connsiteX31" fmla="*/ 176543 w 2046084"/>
              <a:gd name="connsiteY31" fmla="*/ 2326740 h 2326740"/>
              <a:gd name="connsiteX32" fmla="*/ 0 w 2046084"/>
              <a:gd name="connsiteY32" fmla="*/ 2236206 h 2326740"/>
              <a:gd name="connsiteX33" fmla="*/ 104115 w 2046084"/>
              <a:gd name="connsiteY33" fmla="*/ 2186412 h 2326740"/>
              <a:gd name="connsiteX34" fmla="*/ 181070 w 2046084"/>
              <a:gd name="connsiteY34" fmla="*/ 2123037 h 2326740"/>
              <a:gd name="connsiteX35" fmla="*/ 258024 w 2046084"/>
              <a:gd name="connsiteY35" fmla="*/ 2050610 h 2326740"/>
              <a:gd name="connsiteX36" fmla="*/ 362139 w 2046084"/>
              <a:gd name="connsiteY36" fmla="*/ 1932914 h 2326740"/>
              <a:gd name="connsiteX37" fmla="*/ 334979 w 2046084"/>
              <a:gd name="connsiteY37" fmla="*/ 1797113 h 2326740"/>
              <a:gd name="connsiteX38" fmla="*/ 411933 w 2046084"/>
              <a:gd name="connsiteY38" fmla="*/ 1656784 h 2326740"/>
              <a:gd name="connsiteX39" fmla="*/ 448147 w 2046084"/>
              <a:gd name="connsiteY39" fmla="*/ 1597936 h 2326740"/>
              <a:gd name="connsiteX40" fmla="*/ 538682 w 2046084"/>
              <a:gd name="connsiteY40" fmla="*/ 1575303 h 2326740"/>
              <a:gd name="connsiteX41" fmla="*/ 715224 w 2046084"/>
              <a:gd name="connsiteY41" fmla="*/ 1434974 h 2326740"/>
              <a:gd name="connsiteX42" fmla="*/ 728804 w 2046084"/>
              <a:gd name="connsiteY42" fmla="*/ 1330859 h 2326740"/>
              <a:gd name="connsiteX43" fmla="*/ 792179 w 2046084"/>
              <a:gd name="connsiteY43" fmla="*/ 1244851 h 2326740"/>
              <a:gd name="connsiteX44" fmla="*/ 796705 w 2046084"/>
              <a:gd name="connsiteY44" fmla="*/ 1186004 h 2326740"/>
              <a:gd name="connsiteX45" fmla="*/ 755965 w 2046084"/>
              <a:gd name="connsiteY45" fmla="*/ 1086415 h 2326740"/>
              <a:gd name="connsiteX46" fmla="*/ 828393 w 2046084"/>
              <a:gd name="connsiteY46" fmla="*/ 1041148 h 2326740"/>
              <a:gd name="connsiteX47" fmla="*/ 986828 w 2046084"/>
              <a:gd name="connsiteY47" fmla="*/ 864606 h 2326740"/>
              <a:gd name="connsiteX48" fmla="*/ 887240 w 2046084"/>
              <a:gd name="connsiteY48" fmla="*/ 769544 h 2326740"/>
              <a:gd name="connsiteX49" fmla="*/ 1027569 w 2046084"/>
              <a:gd name="connsiteY49" fmla="*/ 570368 h 2326740"/>
              <a:gd name="connsiteX50" fmla="*/ 1204111 w 2046084"/>
              <a:gd name="connsiteY50" fmla="*/ 502467 h 2326740"/>
              <a:gd name="connsiteX51" fmla="*/ 1308226 w 2046084"/>
              <a:gd name="connsiteY51" fmla="*/ 452673 h 2326740"/>
              <a:gd name="connsiteX52" fmla="*/ 1222218 w 2046084"/>
              <a:gd name="connsiteY52" fmla="*/ 339505 h 2326740"/>
              <a:gd name="connsiteX53" fmla="*/ 1136210 w 2046084"/>
              <a:gd name="connsiteY53" fmla="*/ 285184 h 2326740"/>
              <a:gd name="connsiteX54" fmla="*/ 1172424 w 2046084"/>
              <a:gd name="connsiteY54" fmla="*/ 212756 h 2326740"/>
              <a:gd name="connsiteX55" fmla="*/ 1376127 w 2046084"/>
              <a:gd name="connsiteY55" fmla="*/ 95061 h 2326740"/>
              <a:gd name="connsiteX56" fmla="*/ 1439501 w 2046084"/>
              <a:gd name="connsiteY56" fmla="*/ 162962 h 2326740"/>
              <a:gd name="connsiteX57" fmla="*/ 1530036 w 2046084"/>
              <a:gd name="connsiteY57" fmla="*/ 285184 h 232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46084" h="2326740">
                <a:moveTo>
                  <a:pt x="1530036" y="285184"/>
                </a:moveTo>
                <a:lnTo>
                  <a:pt x="1674892" y="153909"/>
                </a:lnTo>
                <a:lnTo>
                  <a:pt x="1865014" y="0"/>
                </a:lnTo>
                <a:lnTo>
                  <a:pt x="1815220" y="131275"/>
                </a:lnTo>
                <a:lnTo>
                  <a:pt x="1932915" y="104114"/>
                </a:lnTo>
                <a:lnTo>
                  <a:pt x="1941969" y="203703"/>
                </a:lnTo>
                <a:lnTo>
                  <a:pt x="2046084" y="253497"/>
                </a:lnTo>
                <a:lnTo>
                  <a:pt x="1923862" y="339505"/>
                </a:lnTo>
                <a:lnTo>
                  <a:pt x="1638678" y="452673"/>
                </a:lnTo>
                <a:lnTo>
                  <a:pt x="1561723" y="506994"/>
                </a:lnTo>
                <a:lnTo>
                  <a:pt x="1534563" y="583948"/>
                </a:lnTo>
                <a:lnTo>
                  <a:pt x="1516456" y="525101"/>
                </a:lnTo>
                <a:lnTo>
                  <a:pt x="1475715" y="547734"/>
                </a:lnTo>
                <a:lnTo>
                  <a:pt x="1290119" y="710697"/>
                </a:lnTo>
                <a:lnTo>
                  <a:pt x="1186004" y="814812"/>
                </a:lnTo>
                <a:lnTo>
                  <a:pt x="1131684" y="986827"/>
                </a:lnTo>
                <a:lnTo>
                  <a:pt x="1077363" y="1081889"/>
                </a:lnTo>
                <a:lnTo>
                  <a:pt x="1000408" y="1176950"/>
                </a:lnTo>
                <a:lnTo>
                  <a:pt x="932507" y="1235798"/>
                </a:lnTo>
                <a:lnTo>
                  <a:pt x="823866" y="1389707"/>
                </a:lnTo>
                <a:lnTo>
                  <a:pt x="851026" y="1453081"/>
                </a:lnTo>
                <a:lnTo>
                  <a:pt x="973248" y="1475714"/>
                </a:lnTo>
                <a:lnTo>
                  <a:pt x="986828" y="1539089"/>
                </a:lnTo>
                <a:lnTo>
                  <a:pt x="905347" y="1579829"/>
                </a:lnTo>
                <a:lnTo>
                  <a:pt x="774072" y="1774479"/>
                </a:lnTo>
                <a:lnTo>
                  <a:pt x="669957" y="1883120"/>
                </a:lnTo>
                <a:lnTo>
                  <a:pt x="574896" y="1955548"/>
                </a:lnTo>
                <a:lnTo>
                  <a:pt x="416460" y="2059663"/>
                </a:lnTo>
                <a:lnTo>
                  <a:pt x="366666" y="2118511"/>
                </a:lnTo>
                <a:lnTo>
                  <a:pt x="362139" y="2186412"/>
                </a:lnTo>
                <a:lnTo>
                  <a:pt x="244444" y="2286000"/>
                </a:lnTo>
                <a:lnTo>
                  <a:pt x="176543" y="2326740"/>
                </a:lnTo>
                <a:lnTo>
                  <a:pt x="0" y="2236206"/>
                </a:lnTo>
                <a:lnTo>
                  <a:pt x="104115" y="2186412"/>
                </a:lnTo>
                <a:lnTo>
                  <a:pt x="181070" y="2123037"/>
                </a:lnTo>
                <a:lnTo>
                  <a:pt x="258024" y="2050610"/>
                </a:lnTo>
                <a:lnTo>
                  <a:pt x="362139" y="1932914"/>
                </a:lnTo>
                <a:lnTo>
                  <a:pt x="334979" y="1797113"/>
                </a:lnTo>
                <a:lnTo>
                  <a:pt x="411933" y="1656784"/>
                </a:lnTo>
                <a:lnTo>
                  <a:pt x="448147" y="1597936"/>
                </a:lnTo>
                <a:lnTo>
                  <a:pt x="538682" y="1575303"/>
                </a:lnTo>
                <a:lnTo>
                  <a:pt x="715224" y="1434974"/>
                </a:lnTo>
                <a:lnTo>
                  <a:pt x="728804" y="1330859"/>
                </a:lnTo>
                <a:lnTo>
                  <a:pt x="792179" y="1244851"/>
                </a:lnTo>
                <a:lnTo>
                  <a:pt x="796705" y="1186004"/>
                </a:lnTo>
                <a:lnTo>
                  <a:pt x="755965" y="1086415"/>
                </a:lnTo>
                <a:lnTo>
                  <a:pt x="828393" y="1041148"/>
                </a:lnTo>
                <a:lnTo>
                  <a:pt x="986828" y="864606"/>
                </a:lnTo>
                <a:lnTo>
                  <a:pt x="887240" y="769544"/>
                </a:lnTo>
                <a:lnTo>
                  <a:pt x="1027569" y="570368"/>
                </a:lnTo>
                <a:lnTo>
                  <a:pt x="1204111" y="502467"/>
                </a:lnTo>
                <a:lnTo>
                  <a:pt x="1308226" y="452673"/>
                </a:lnTo>
                <a:lnTo>
                  <a:pt x="1222218" y="339505"/>
                </a:lnTo>
                <a:lnTo>
                  <a:pt x="1136210" y="285184"/>
                </a:lnTo>
                <a:lnTo>
                  <a:pt x="1172424" y="212756"/>
                </a:lnTo>
                <a:lnTo>
                  <a:pt x="1376127" y="95061"/>
                </a:lnTo>
                <a:lnTo>
                  <a:pt x="1439501" y="162962"/>
                </a:lnTo>
                <a:lnTo>
                  <a:pt x="1530036" y="285184"/>
                </a:lnTo>
                <a:close/>
              </a:path>
            </a:pathLst>
          </a:cu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222460" y="1652766"/>
            <a:ext cx="3425740" cy="669908"/>
          </a:xfrm>
          <a:custGeom>
            <a:avLst/>
            <a:gdLst>
              <a:gd name="connsiteX0" fmla="*/ 3471786 w 3471786"/>
              <a:gd name="connsiteY0" fmla="*/ 102686 h 669908"/>
              <a:gd name="connsiteX1" fmla="*/ 3403328 w 3471786"/>
              <a:gd name="connsiteY1" fmla="*/ 205373 h 669908"/>
              <a:gd name="connsiteX2" fmla="*/ 3276192 w 3471786"/>
              <a:gd name="connsiteY2" fmla="*/ 83127 h 669908"/>
              <a:gd name="connsiteX3" fmla="*/ 3070819 w 3471786"/>
              <a:gd name="connsiteY3" fmla="*/ 29339 h 669908"/>
              <a:gd name="connsiteX4" fmla="*/ 2880115 w 3471786"/>
              <a:gd name="connsiteY4" fmla="*/ 48898 h 669908"/>
              <a:gd name="connsiteX5" fmla="*/ 2664962 w 3471786"/>
              <a:gd name="connsiteY5" fmla="*/ 132025 h 669908"/>
              <a:gd name="connsiteX6" fmla="*/ 2469369 w 3471786"/>
              <a:gd name="connsiteY6" fmla="*/ 215153 h 669908"/>
              <a:gd name="connsiteX7" fmla="*/ 2400911 w 3471786"/>
              <a:gd name="connsiteY7" fmla="*/ 229822 h 669908"/>
              <a:gd name="connsiteX8" fmla="*/ 2166199 w 3471786"/>
              <a:gd name="connsiteY8" fmla="*/ 259161 h 669908"/>
              <a:gd name="connsiteX9" fmla="*/ 1907037 w 3471786"/>
              <a:gd name="connsiteY9" fmla="*/ 234712 h 669908"/>
              <a:gd name="connsiteX10" fmla="*/ 1623427 w 3471786"/>
              <a:gd name="connsiteY10" fmla="*/ 224932 h 669908"/>
              <a:gd name="connsiteX11" fmla="*/ 1393604 w 3471786"/>
              <a:gd name="connsiteY11" fmla="*/ 190704 h 669908"/>
              <a:gd name="connsiteX12" fmla="*/ 1114883 w 3471786"/>
              <a:gd name="connsiteY12" fmla="*/ 156475 h 669908"/>
              <a:gd name="connsiteX13" fmla="*/ 723696 w 3471786"/>
              <a:gd name="connsiteY13" fmla="*/ 92907 h 669908"/>
              <a:gd name="connsiteX14" fmla="*/ 547662 w 3471786"/>
              <a:gd name="connsiteY14" fmla="*/ 48898 h 669908"/>
              <a:gd name="connsiteX15" fmla="*/ 444975 w 3471786"/>
              <a:gd name="connsiteY15" fmla="*/ 0 h 669908"/>
              <a:gd name="connsiteX16" fmla="*/ 337399 w 3471786"/>
              <a:gd name="connsiteY16" fmla="*/ 58678 h 669908"/>
              <a:gd name="connsiteX17" fmla="*/ 122246 w 3471786"/>
              <a:gd name="connsiteY17" fmla="*/ 58678 h 669908"/>
              <a:gd name="connsiteX18" fmla="*/ 44008 w 3471786"/>
              <a:gd name="connsiteY18" fmla="*/ 166254 h 669908"/>
              <a:gd name="connsiteX19" fmla="*/ 0 w 3471786"/>
              <a:gd name="connsiteY19" fmla="*/ 220043 h 669908"/>
              <a:gd name="connsiteX20" fmla="*/ 58678 w 3471786"/>
              <a:gd name="connsiteY20" fmla="*/ 288500 h 669908"/>
              <a:gd name="connsiteX21" fmla="*/ 185814 w 3471786"/>
              <a:gd name="connsiteY21" fmla="*/ 415636 h 669908"/>
              <a:gd name="connsiteX22" fmla="*/ 361848 w 3471786"/>
              <a:gd name="connsiteY22" fmla="*/ 611230 h 669908"/>
              <a:gd name="connsiteX23" fmla="*/ 381407 w 3471786"/>
              <a:gd name="connsiteY23" fmla="*/ 660128 h 669908"/>
              <a:gd name="connsiteX24" fmla="*/ 699247 w 3471786"/>
              <a:gd name="connsiteY24" fmla="*/ 650348 h 669908"/>
              <a:gd name="connsiteX25" fmla="*/ 821493 w 3471786"/>
              <a:gd name="connsiteY25" fmla="*/ 606340 h 669908"/>
              <a:gd name="connsiteX26" fmla="*/ 909510 w 3471786"/>
              <a:gd name="connsiteY26" fmla="*/ 645459 h 669908"/>
              <a:gd name="connsiteX27" fmla="*/ 943739 w 3471786"/>
              <a:gd name="connsiteY27" fmla="*/ 557441 h 669908"/>
              <a:gd name="connsiteX28" fmla="*/ 1036646 w 3471786"/>
              <a:gd name="connsiteY28" fmla="*/ 537882 h 669908"/>
              <a:gd name="connsiteX29" fmla="*/ 1334926 w 3471786"/>
              <a:gd name="connsiteY29" fmla="*/ 577001 h 669908"/>
              <a:gd name="connsiteX30" fmla="*/ 1403384 w 3471786"/>
              <a:gd name="connsiteY30" fmla="*/ 577001 h 669908"/>
              <a:gd name="connsiteX31" fmla="*/ 1716334 w 3471786"/>
              <a:gd name="connsiteY31" fmla="*/ 586781 h 669908"/>
              <a:gd name="connsiteX32" fmla="*/ 2068402 w 3471786"/>
              <a:gd name="connsiteY32" fmla="*/ 557441 h 669908"/>
              <a:gd name="connsiteX33" fmla="*/ 2288445 w 3471786"/>
              <a:gd name="connsiteY33" fmla="*/ 484094 h 669908"/>
              <a:gd name="connsiteX34" fmla="*/ 2342233 w 3471786"/>
              <a:gd name="connsiteY34" fmla="*/ 430306 h 669908"/>
              <a:gd name="connsiteX35" fmla="*/ 2435140 w 3471786"/>
              <a:gd name="connsiteY35" fmla="*/ 430306 h 669908"/>
              <a:gd name="connsiteX36" fmla="*/ 2581835 w 3471786"/>
              <a:gd name="connsiteY36" fmla="*/ 440085 h 669908"/>
              <a:gd name="connsiteX37" fmla="*/ 2630734 w 3471786"/>
              <a:gd name="connsiteY37" fmla="*/ 454755 h 669908"/>
              <a:gd name="connsiteX38" fmla="*/ 2699191 w 3471786"/>
              <a:gd name="connsiteY38" fmla="*/ 498763 h 669908"/>
              <a:gd name="connsiteX39" fmla="*/ 2777429 w 3471786"/>
              <a:gd name="connsiteY39" fmla="*/ 611230 h 669908"/>
              <a:gd name="connsiteX40" fmla="*/ 2806768 w 3471786"/>
              <a:gd name="connsiteY40" fmla="*/ 669908 h 669908"/>
              <a:gd name="connsiteX41" fmla="*/ 2919234 w 3471786"/>
              <a:gd name="connsiteY41" fmla="*/ 616120 h 669908"/>
              <a:gd name="connsiteX42" fmla="*/ 2904565 w 3471786"/>
              <a:gd name="connsiteY42" fmla="*/ 508543 h 669908"/>
              <a:gd name="connsiteX43" fmla="*/ 3021921 w 3471786"/>
              <a:gd name="connsiteY43" fmla="*/ 391187 h 669908"/>
              <a:gd name="connsiteX44" fmla="*/ 3178396 w 3471786"/>
              <a:gd name="connsiteY44" fmla="*/ 273831 h 669908"/>
              <a:gd name="connsiteX45" fmla="*/ 3315311 w 3471786"/>
              <a:gd name="connsiteY45" fmla="*/ 264051 h 669908"/>
              <a:gd name="connsiteX46" fmla="*/ 3310421 w 3471786"/>
              <a:gd name="connsiteY46" fmla="*/ 317839 h 669908"/>
              <a:gd name="connsiteX47" fmla="*/ 3398438 w 3471786"/>
              <a:gd name="connsiteY47" fmla="*/ 195593 h 669908"/>
              <a:gd name="connsiteX48" fmla="*/ 3388659 w 3471786"/>
              <a:gd name="connsiteY48" fmla="*/ 180924 h 669908"/>
              <a:gd name="connsiteX49" fmla="*/ 3442447 w 3471786"/>
              <a:gd name="connsiteY49" fmla="*/ 224932 h 669908"/>
              <a:gd name="connsiteX0" fmla="*/ 3471786 w 3471786"/>
              <a:gd name="connsiteY0" fmla="*/ 102686 h 669908"/>
              <a:gd name="connsiteX1" fmla="*/ 3403328 w 3471786"/>
              <a:gd name="connsiteY1" fmla="*/ 205373 h 669908"/>
              <a:gd name="connsiteX2" fmla="*/ 3276192 w 3471786"/>
              <a:gd name="connsiteY2" fmla="*/ 83127 h 669908"/>
              <a:gd name="connsiteX3" fmla="*/ 3070819 w 3471786"/>
              <a:gd name="connsiteY3" fmla="*/ 29339 h 669908"/>
              <a:gd name="connsiteX4" fmla="*/ 2880115 w 3471786"/>
              <a:gd name="connsiteY4" fmla="*/ 48898 h 669908"/>
              <a:gd name="connsiteX5" fmla="*/ 2664962 w 3471786"/>
              <a:gd name="connsiteY5" fmla="*/ 132025 h 669908"/>
              <a:gd name="connsiteX6" fmla="*/ 2469369 w 3471786"/>
              <a:gd name="connsiteY6" fmla="*/ 215153 h 669908"/>
              <a:gd name="connsiteX7" fmla="*/ 2400911 w 3471786"/>
              <a:gd name="connsiteY7" fmla="*/ 229822 h 669908"/>
              <a:gd name="connsiteX8" fmla="*/ 2166199 w 3471786"/>
              <a:gd name="connsiteY8" fmla="*/ 259161 h 669908"/>
              <a:gd name="connsiteX9" fmla="*/ 1907037 w 3471786"/>
              <a:gd name="connsiteY9" fmla="*/ 234712 h 669908"/>
              <a:gd name="connsiteX10" fmla="*/ 1623427 w 3471786"/>
              <a:gd name="connsiteY10" fmla="*/ 224932 h 669908"/>
              <a:gd name="connsiteX11" fmla="*/ 1393604 w 3471786"/>
              <a:gd name="connsiteY11" fmla="*/ 190704 h 669908"/>
              <a:gd name="connsiteX12" fmla="*/ 1114883 w 3471786"/>
              <a:gd name="connsiteY12" fmla="*/ 156475 h 669908"/>
              <a:gd name="connsiteX13" fmla="*/ 723696 w 3471786"/>
              <a:gd name="connsiteY13" fmla="*/ 92907 h 669908"/>
              <a:gd name="connsiteX14" fmla="*/ 547662 w 3471786"/>
              <a:gd name="connsiteY14" fmla="*/ 48898 h 669908"/>
              <a:gd name="connsiteX15" fmla="*/ 444975 w 3471786"/>
              <a:gd name="connsiteY15" fmla="*/ 0 h 669908"/>
              <a:gd name="connsiteX16" fmla="*/ 337399 w 3471786"/>
              <a:gd name="connsiteY16" fmla="*/ 58678 h 669908"/>
              <a:gd name="connsiteX17" fmla="*/ 122246 w 3471786"/>
              <a:gd name="connsiteY17" fmla="*/ 58678 h 669908"/>
              <a:gd name="connsiteX18" fmla="*/ 44008 w 3471786"/>
              <a:gd name="connsiteY18" fmla="*/ 166254 h 669908"/>
              <a:gd name="connsiteX19" fmla="*/ 0 w 3471786"/>
              <a:gd name="connsiteY19" fmla="*/ 220043 h 669908"/>
              <a:gd name="connsiteX20" fmla="*/ 58678 w 3471786"/>
              <a:gd name="connsiteY20" fmla="*/ 288500 h 669908"/>
              <a:gd name="connsiteX21" fmla="*/ 185814 w 3471786"/>
              <a:gd name="connsiteY21" fmla="*/ 415636 h 669908"/>
              <a:gd name="connsiteX22" fmla="*/ 361848 w 3471786"/>
              <a:gd name="connsiteY22" fmla="*/ 611230 h 669908"/>
              <a:gd name="connsiteX23" fmla="*/ 381407 w 3471786"/>
              <a:gd name="connsiteY23" fmla="*/ 660128 h 669908"/>
              <a:gd name="connsiteX24" fmla="*/ 699247 w 3471786"/>
              <a:gd name="connsiteY24" fmla="*/ 650348 h 669908"/>
              <a:gd name="connsiteX25" fmla="*/ 821493 w 3471786"/>
              <a:gd name="connsiteY25" fmla="*/ 606340 h 669908"/>
              <a:gd name="connsiteX26" fmla="*/ 909510 w 3471786"/>
              <a:gd name="connsiteY26" fmla="*/ 645459 h 669908"/>
              <a:gd name="connsiteX27" fmla="*/ 943739 w 3471786"/>
              <a:gd name="connsiteY27" fmla="*/ 557441 h 669908"/>
              <a:gd name="connsiteX28" fmla="*/ 1036646 w 3471786"/>
              <a:gd name="connsiteY28" fmla="*/ 537882 h 669908"/>
              <a:gd name="connsiteX29" fmla="*/ 1334926 w 3471786"/>
              <a:gd name="connsiteY29" fmla="*/ 577001 h 669908"/>
              <a:gd name="connsiteX30" fmla="*/ 1403384 w 3471786"/>
              <a:gd name="connsiteY30" fmla="*/ 577001 h 669908"/>
              <a:gd name="connsiteX31" fmla="*/ 1716334 w 3471786"/>
              <a:gd name="connsiteY31" fmla="*/ 586781 h 669908"/>
              <a:gd name="connsiteX32" fmla="*/ 2068402 w 3471786"/>
              <a:gd name="connsiteY32" fmla="*/ 557441 h 669908"/>
              <a:gd name="connsiteX33" fmla="*/ 2288445 w 3471786"/>
              <a:gd name="connsiteY33" fmla="*/ 484094 h 669908"/>
              <a:gd name="connsiteX34" fmla="*/ 2342233 w 3471786"/>
              <a:gd name="connsiteY34" fmla="*/ 430306 h 669908"/>
              <a:gd name="connsiteX35" fmla="*/ 2435140 w 3471786"/>
              <a:gd name="connsiteY35" fmla="*/ 430306 h 669908"/>
              <a:gd name="connsiteX36" fmla="*/ 2581835 w 3471786"/>
              <a:gd name="connsiteY36" fmla="*/ 440085 h 669908"/>
              <a:gd name="connsiteX37" fmla="*/ 2630734 w 3471786"/>
              <a:gd name="connsiteY37" fmla="*/ 454755 h 669908"/>
              <a:gd name="connsiteX38" fmla="*/ 2699191 w 3471786"/>
              <a:gd name="connsiteY38" fmla="*/ 498763 h 669908"/>
              <a:gd name="connsiteX39" fmla="*/ 2777429 w 3471786"/>
              <a:gd name="connsiteY39" fmla="*/ 611230 h 669908"/>
              <a:gd name="connsiteX40" fmla="*/ 2806768 w 3471786"/>
              <a:gd name="connsiteY40" fmla="*/ 669908 h 669908"/>
              <a:gd name="connsiteX41" fmla="*/ 2919234 w 3471786"/>
              <a:gd name="connsiteY41" fmla="*/ 616120 h 669908"/>
              <a:gd name="connsiteX42" fmla="*/ 2904565 w 3471786"/>
              <a:gd name="connsiteY42" fmla="*/ 508543 h 669908"/>
              <a:gd name="connsiteX43" fmla="*/ 3021921 w 3471786"/>
              <a:gd name="connsiteY43" fmla="*/ 391187 h 669908"/>
              <a:gd name="connsiteX44" fmla="*/ 3178396 w 3471786"/>
              <a:gd name="connsiteY44" fmla="*/ 273831 h 669908"/>
              <a:gd name="connsiteX45" fmla="*/ 3315311 w 3471786"/>
              <a:gd name="connsiteY45" fmla="*/ 264051 h 669908"/>
              <a:gd name="connsiteX46" fmla="*/ 3349540 w 3471786"/>
              <a:gd name="connsiteY46" fmla="*/ 328434 h 669908"/>
              <a:gd name="connsiteX47" fmla="*/ 3398438 w 3471786"/>
              <a:gd name="connsiteY47" fmla="*/ 195593 h 669908"/>
              <a:gd name="connsiteX48" fmla="*/ 3388659 w 3471786"/>
              <a:gd name="connsiteY48" fmla="*/ 180924 h 669908"/>
              <a:gd name="connsiteX49" fmla="*/ 3442447 w 3471786"/>
              <a:gd name="connsiteY49" fmla="*/ 224932 h 669908"/>
              <a:gd name="connsiteX0" fmla="*/ 3471786 w 3471786"/>
              <a:gd name="connsiteY0" fmla="*/ 102686 h 669908"/>
              <a:gd name="connsiteX1" fmla="*/ 3403328 w 3471786"/>
              <a:gd name="connsiteY1" fmla="*/ 205373 h 669908"/>
              <a:gd name="connsiteX2" fmla="*/ 3276192 w 3471786"/>
              <a:gd name="connsiteY2" fmla="*/ 83127 h 669908"/>
              <a:gd name="connsiteX3" fmla="*/ 3070819 w 3471786"/>
              <a:gd name="connsiteY3" fmla="*/ 29339 h 669908"/>
              <a:gd name="connsiteX4" fmla="*/ 2880115 w 3471786"/>
              <a:gd name="connsiteY4" fmla="*/ 48898 h 669908"/>
              <a:gd name="connsiteX5" fmla="*/ 2664962 w 3471786"/>
              <a:gd name="connsiteY5" fmla="*/ 132025 h 669908"/>
              <a:gd name="connsiteX6" fmla="*/ 2469369 w 3471786"/>
              <a:gd name="connsiteY6" fmla="*/ 215153 h 669908"/>
              <a:gd name="connsiteX7" fmla="*/ 2400911 w 3471786"/>
              <a:gd name="connsiteY7" fmla="*/ 229822 h 669908"/>
              <a:gd name="connsiteX8" fmla="*/ 2166199 w 3471786"/>
              <a:gd name="connsiteY8" fmla="*/ 259161 h 669908"/>
              <a:gd name="connsiteX9" fmla="*/ 1907037 w 3471786"/>
              <a:gd name="connsiteY9" fmla="*/ 234712 h 669908"/>
              <a:gd name="connsiteX10" fmla="*/ 1623427 w 3471786"/>
              <a:gd name="connsiteY10" fmla="*/ 224932 h 669908"/>
              <a:gd name="connsiteX11" fmla="*/ 1393604 w 3471786"/>
              <a:gd name="connsiteY11" fmla="*/ 190704 h 669908"/>
              <a:gd name="connsiteX12" fmla="*/ 1114883 w 3471786"/>
              <a:gd name="connsiteY12" fmla="*/ 156475 h 669908"/>
              <a:gd name="connsiteX13" fmla="*/ 723696 w 3471786"/>
              <a:gd name="connsiteY13" fmla="*/ 92907 h 669908"/>
              <a:gd name="connsiteX14" fmla="*/ 547662 w 3471786"/>
              <a:gd name="connsiteY14" fmla="*/ 48898 h 669908"/>
              <a:gd name="connsiteX15" fmla="*/ 444975 w 3471786"/>
              <a:gd name="connsiteY15" fmla="*/ 0 h 669908"/>
              <a:gd name="connsiteX16" fmla="*/ 337399 w 3471786"/>
              <a:gd name="connsiteY16" fmla="*/ 58678 h 669908"/>
              <a:gd name="connsiteX17" fmla="*/ 122246 w 3471786"/>
              <a:gd name="connsiteY17" fmla="*/ 58678 h 669908"/>
              <a:gd name="connsiteX18" fmla="*/ 44008 w 3471786"/>
              <a:gd name="connsiteY18" fmla="*/ 166254 h 669908"/>
              <a:gd name="connsiteX19" fmla="*/ 0 w 3471786"/>
              <a:gd name="connsiteY19" fmla="*/ 220043 h 669908"/>
              <a:gd name="connsiteX20" fmla="*/ 58678 w 3471786"/>
              <a:gd name="connsiteY20" fmla="*/ 288500 h 669908"/>
              <a:gd name="connsiteX21" fmla="*/ 185814 w 3471786"/>
              <a:gd name="connsiteY21" fmla="*/ 415636 h 669908"/>
              <a:gd name="connsiteX22" fmla="*/ 361848 w 3471786"/>
              <a:gd name="connsiteY22" fmla="*/ 611230 h 669908"/>
              <a:gd name="connsiteX23" fmla="*/ 381407 w 3471786"/>
              <a:gd name="connsiteY23" fmla="*/ 660128 h 669908"/>
              <a:gd name="connsiteX24" fmla="*/ 699247 w 3471786"/>
              <a:gd name="connsiteY24" fmla="*/ 650348 h 669908"/>
              <a:gd name="connsiteX25" fmla="*/ 821493 w 3471786"/>
              <a:gd name="connsiteY25" fmla="*/ 606340 h 669908"/>
              <a:gd name="connsiteX26" fmla="*/ 909510 w 3471786"/>
              <a:gd name="connsiteY26" fmla="*/ 645459 h 669908"/>
              <a:gd name="connsiteX27" fmla="*/ 943739 w 3471786"/>
              <a:gd name="connsiteY27" fmla="*/ 557441 h 669908"/>
              <a:gd name="connsiteX28" fmla="*/ 1036646 w 3471786"/>
              <a:gd name="connsiteY28" fmla="*/ 537882 h 669908"/>
              <a:gd name="connsiteX29" fmla="*/ 1334926 w 3471786"/>
              <a:gd name="connsiteY29" fmla="*/ 577001 h 669908"/>
              <a:gd name="connsiteX30" fmla="*/ 1403384 w 3471786"/>
              <a:gd name="connsiteY30" fmla="*/ 577001 h 669908"/>
              <a:gd name="connsiteX31" fmla="*/ 1716334 w 3471786"/>
              <a:gd name="connsiteY31" fmla="*/ 586781 h 669908"/>
              <a:gd name="connsiteX32" fmla="*/ 2068402 w 3471786"/>
              <a:gd name="connsiteY32" fmla="*/ 557441 h 669908"/>
              <a:gd name="connsiteX33" fmla="*/ 2288445 w 3471786"/>
              <a:gd name="connsiteY33" fmla="*/ 484094 h 669908"/>
              <a:gd name="connsiteX34" fmla="*/ 2342233 w 3471786"/>
              <a:gd name="connsiteY34" fmla="*/ 430306 h 669908"/>
              <a:gd name="connsiteX35" fmla="*/ 2435140 w 3471786"/>
              <a:gd name="connsiteY35" fmla="*/ 430306 h 669908"/>
              <a:gd name="connsiteX36" fmla="*/ 2581835 w 3471786"/>
              <a:gd name="connsiteY36" fmla="*/ 440085 h 669908"/>
              <a:gd name="connsiteX37" fmla="*/ 2630734 w 3471786"/>
              <a:gd name="connsiteY37" fmla="*/ 454755 h 669908"/>
              <a:gd name="connsiteX38" fmla="*/ 2699191 w 3471786"/>
              <a:gd name="connsiteY38" fmla="*/ 498763 h 669908"/>
              <a:gd name="connsiteX39" fmla="*/ 2777429 w 3471786"/>
              <a:gd name="connsiteY39" fmla="*/ 611230 h 669908"/>
              <a:gd name="connsiteX40" fmla="*/ 2806768 w 3471786"/>
              <a:gd name="connsiteY40" fmla="*/ 669908 h 669908"/>
              <a:gd name="connsiteX41" fmla="*/ 2919234 w 3471786"/>
              <a:gd name="connsiteY41" fmla="*/ 616120 h 669908"/>
              <a:gd name="connsiteX42" fmla="*/ 2904565 w 3471786"/>
              <a:gd name="connsiteY42" fmla="*/ 508543 h 669908"/>
              <a:gd name="connsiteX43" fmla="*/ 3021921 w 3471786"/>
              <a:gd name="connsiteY43" fmla="*/ 391187 h 669908"/>
              <a:gd name="connsiteX44" fmla="*/ 3178396 w 3471786"/>
              <a:gd name="connsiteY44" fmla="*/ 273831 h 669908"/>
              <a:gd name="connsiteX45" fmla="*/ 3315311 w 3471786"/>
              <a:gd name="connsiteY45" fmla="*/ 264051 h 669908"/>
              <a:gd name="connsiteX46" fmla="*/ 3349540 w 3471786"/>
              <a:gd name="connsiteY46" fmla="*/ 328434 h 669908"/>
              <a:gd name="connsiteX47" fmla="*/ 3398438 w 3471786"/>
              <a:gd name="connsiteY47" fmla="*/ 195593 h 669908"/>
              <a:gd name="connsiteX48" fmla="*/ 3388659 w 3471786"/>
              <a:gd name="connsiteY48" fmla="*/ 180924 h 669908"/>
              <a:gd name="connsiteX49" fmla="*/ 3349540 w 3471786"/>
              <a:gd name="connsiteY49" fmla="*/ 328434 h 669908"/>
              <a:gd name="connsiteX0" fmla="*/ 3471786 w 3471786"/>
              <a:gd name="connsiteY0" fmla="*/ 102686 h 669908"/>
              <a:gd name="connsiteX1" fmla="*/ 3403328 w 3471786"/>
              <a:gd name="connsiteY1" fmla="*/ 205373 h 669908"/>
              <a:gd name="connsiteX2" fmla="*/ 3276192 w 3471786"/>
              <a:gd name="connsiteY2" fmla="*/ 83127 h 669908"/>
              <a:gd name="connsiteX3" fmla="*/ 3070819 w 3471786"/>
              <a:gd name="connsiteY3" fmla="*/ 29339 h 669908"/>
              <a:gd name="connsiteX4" fmla="*/ 2880115 w 3471786"/>
              <a:gd name="connsiteY4" fmla="*/ 48898 h 669908"/>
              <a:gd name="connsiteX5" fmla="*/ 2664962 w 3471786"/>
              <a:gd name="connsiteY5" fmla="*/ 132025 h 669908"/>
              <a:gd name="connsiteX6" fmla="*/ 2469369 w 3471786"/>
              <a:gd name="connsiteY6" fmla="*/ 215153 h 669908"/>
              <a:gd name="connsiteX7" fmla="*/ 2400911 w 3471786"/>
              <a:gd name="connsiteY7" fmla="*/ 229822 h 669908"/>
              <a:gd name="connsiteX8" fmla="*/ 2166199 w 3471786"/>
              <a:gd name="connsiteY8" fmla="*/ 259161 h 669908"/>
              <a:gd name="connsiteX9" fmla="*/ 1907037 w 3471786"/>
              <a:gd name="connsiteY9" fmla="*/ 234712 h 669908"/>
              <a:gd name="connsiteX10" fmla="*/ 1623427 w 3471786"/>
              <a:gd name="connsiteY10" fmla="*/ 224932 h 669908"/>
              <a:gd name="connsiteX11" fmla="*/ 1393604 w 3471786"/>
              <a:gd name="connsiteY11" fmla="*/ 190704 h 669908"/>
              <a:gd name="connsiteX12" fmla="*/ 1114883 w 3471786"/>
              <a:gd name="connsiteY12" fmla="*/ 156475 h 669908"/>
              <a:gd name="connsiteX13" fmla="*/ 723696 w 3471786"/>
              <a:gd name="connsiteY13" fmla="*/ 92907 h 669908"/>
              <a:gd name="connsiteX14" fmla="*/ 547662 w 3471786"/>
              <a:gd name="connsiteY14" fmla="*/ 48898 h 669908"/>
              <a:gd name="connsiteX15" fmla="*/ 444975 w 3471786"/>
              <a:gd name="connsiteY15" fmla="*/ 0 h 669908"/>
              <a:gd name="connsiteX16" fmla="*/ 337399 w 3471786"/>
              <a:gd name="connsiteY16" fmla="*/ 58678 h 669908"/>
              <a:gd name="connsiteX17" fmla="*/ 122246 w 3471786"/>
              <a:gd name="connsiteY17" fmla="*/ 58678 h 669908"/>
              <a:gd name="connsiteX18" fmla="*/ 44008 w 3471786"/>
              <a:gd name="connsiteY18" fmla="*/ 166254 h 669908"/>
              <a:gd name="connsiteX19" fmla="*/ 0 w 3471786"/>
              <a:gd name="connsiteY19" fmla="*/ 220043 h 669908"/>
              <a:gd name="connsiteX20" fmla="*/ 58678 w 3471786"/>
              <a:gd name="connsiteY20" fmla="*/ 288500 h 669908"/>
              <a:gd name="connsiteX21" fmla="*/ 185814 w 3471786"/>
              <a:gd name="connsiteY21" fmla="*/ 415636 h 669908"/>
              <a:gd name="connsiteX22" fmla="*/ 361848 w 3471786"/>
              <a:gd name="connsiteY22" fmla="*/ 611230 h 669908"/>
              <a:gd name="connsiteX23" fmla="*/ 381407 w 3471786"/>
              <a:gd name="connsiteY23" fmla="*/ 660128 h 669908"/>
              <a:gd name="connsiteX24" fmla="*/ 699247 w 3471786"/>
              <a:gd name="connsiteY24" fmla="*/ 650348 h 669908"/>
              <a:gd name="connsiteX25" fmla="*/ 821493 w 3471786"/>
              <a:gd name="connsiteY25" fmla="*/ 606340 h 669908"/>
              <a:gd name="connsiteX26" fmla="*/ 909510 w 3471786"/>
              <a:gd name="connsiteY26" fmla="*/ 645459 h 669908"/>
              <a:gd name="connsiteX27" fmla="*/ 943739 w 3471786"/>
              <a:gd name="connsiteY27" fmla="*/ 557441 h 669908"/>
              <a:gd name="connsiteX28" fmla="*/ 1036646 w 3471786"/>
              <a:gd name="connsiteY28" fmla="*/ 537882 h 669908"/>
              <a:gd name="connsiteX29" fmla="*/ 1334926 w 3471786"/>
              <a:gd name="connsiteY29" fmla="*/ 577001 h 669908"/>
              <a:gd name="connsiteX30" fmla="*/ 1403384 w 3471786"/>
              <a:gd name="connsiteY30" fmla="*/ 577001 h 669908"/>
              <a:gd name="connsiteX31" fmla="*/ 1716334 w 3471786"/>
              <a:gd name="connsiteY31" fmla="*/ 586781 h 669908"/>
              <a:gd name="connsiteX32" fmla="*/ 2068402 w 3471786"/>
              <a:gd name="connsiteY32" fmla="*/ 557441 h 669908"/>
              <a:gd name="connsiteX33" fmla="*/ 2288445 w 3471786"/>
              <a:gd name="connsiteY33" fmla="*/ 484094 h 669908"/>
              <a:gd name="connsiteX34" fmla="*/ 2342233 w 3471786"/>
              <a:gd name="connsiteY34" fmla="*/ 430306 h 669908"/>
              <a:gd name="connsiteX35" fmla="*/ 2435140 w 3471786"/>
              <a:gd name="connsiteY35" fmla="*/ 430306 h 669908"/>
              <a:gd name="connsiteX36" fmla="*/ 2581835 w 3471786"/>
              <a:gd name="connsiteY36" fmla="*/ 440085 h 669908"/>
              <a:gd name="connsiteX37" fmla="*/ 2630734 w 3471786"/>
              <a:gd name="connsiteY37" fmla="*/ 454755 h 669908"/>
              <a:gd name="connsiteX38" fmla="*/ 2699191 w 3471786"/>
              <a:gd name="connsiteY38" fmla="*/ 498763 h 669908"/>
              <a:gd name="connsiteX39" fmla="*/ 2777429 w 3471786"/>
              <a:gd name="connsiteY39" fmla="*/ 611230 h 669908"/>
              <a:gd name="connsiteX40" fmla="*/ 2806768 w 3471786"/>
              <a:gd name="connsiteY40" fmla="*/ 669908 h 669908"/>
              <a:gd name="connsiteX41" fmla="*/ 2919234 w 3471786"/>
              <a:gd name="connsiteY41" fmla="*/ 616120 h 669908"/>
              <a:gd name="connsiteX42" fmla="*/ 2904565 w 3471786"/>
              <a:gd name="connsiteY42" fmla="*/ 508543 h 669908"/>
              <a:gd name="connsiteX43" fmla="*/ 3021921 w 3471786"/>
              <a:gd name="connsiteY43" fmla="*/ 391187 h 669908"/>
              <a:gd name="connsiteX44" fmla="*/ 3178396 w 3471786"/>
              <a:gd name="connsiteY44" fmla="*/ 273831 h 669908"/>
              <a:gd name="connsiteX45" fmla="*/ 3315311 w 3471786"/>
              <a:gd name="connsiteY45" fmla="*/ 264051 h 669908"/>
              <a:gd name="connsiteX46" fmla="*/ 3349540 w 3471786"/>
              <a:gd name="connsiteY46" fmla="*/ 328434 h 669908"/>
              <a:gd name="connsiteX47" fmla="*/ 3398438 w 3471786"/>
              <a:gd name="connsiteY47" fmla="*/ 195593 h 669908"/>
              <a:gd name="connsiteX48" fmla="*/ 3388659 w 3471786"/>
              <a:gd name="connsiteY48" fmla="*/ 180924 h 669908"/>
              <a:gd name="connsiteX49" fmla="*/ 3349540 w 3471786"/>
              <a:gd name="connsiteY49" fmla="*/ 328434 h 669908"/>
              <a:gd name="connsiteX0" fmla="*/ 3471786 w 3471786"/>
              <a:gd name="connsiteY0" fmla="*/ 102686 h 669908"/>
              <a:gd name="connsiteX1" fmla="*/ 3403328 w 3471786"/>
              <a:gd name="connsiteY1" fmla="*/ 205373 h 669908"/>
              <a:gd name="connsiteX2" fmla="*/ 3276192 w 3471786"/>
              <a:gd name="connsiteY2" fmla="*/ 83127 h 669908"/>
              <a:gd name="connsiteX3" fmla="*/ 3070819 w 3471786"/>
              <a:gd name="connsiteY3" fmla="*/ 29339 h 669908"/>
              <a:gd name="connsiteX4" fmla="*/ 2880115 w 3471786"/>
              <a:gd name="connsiteY4" fmla="*/ 48898 h 669908"/>
              <a:gd name="connsiteX5" fmla="*/ 2664962 w 3471786"/>
              <a:gd name="connsiteY5" fmla="*/ 132025 h 669908"/>
              <a:gd name="connsiteX6" fmla="*/ 2469369 w 3471786"/>
              <a:gd name="connsiteY6" fmla="*/ 215153 h 669908"/>
              <a:gd name="connsiteX7" fmla="*/ 2400911 w 3471786"/>
              <a:gd name="connsiteY7" fmla="*/ 229822 h 669908"/>
              <a:gd name="connsiteX8" fmla="*/ 2166199 w 3471786"/>
              <a:gd name="connsiteY8" fmla="*/ 259161 h 669908"/>
              <a:gd name="connsiteX9" fmla="*/ 1907037 w 3471786"/>
              <a:gd name="connsiteY9" fmla="*/ 234712 h 669908"/>
              <a:gd name="connsiteX10" fmla="*/ 1623427 w 3471786"/>
              <a:gd name="connsiteY10" fmla="*/ 224932 h 669908"/>
              <a:gd name="connsiteX11" fmla="*/ 1393604 w 3471786"/>
              <a:gd name="connsiteY11" fmla="*/ 190704 h 669908"/>
              <a:gd name="connsiteX12" fmla="*/ 1114883 w 3471786"/>
              <a:gd name="connsiteY12" fmla="*/ 156475 h 669908"/>
              <a:gd name="connsiteX13" fmla="*/ 723696 w 3471786"/>
              <a:gd name="connsiteY13" fmla="*/ 92907 h 669908"/>
              <a:gd name="connsiteX14" fmla="*/ 547662 w 3471786"/>
              <a:gd name="connsiteY14" fmla="*/ 48898 h 669908"/>
              <a:gd name="connsiteX15" fmla="*/ 444975 w 3471786"/>
              <a:gd name="connsiteY15" fmla="*/ 0 h 669908"/>
              <a:gd name="connsiteX16" fmla="*/ 337399 w 3471786"/>
              <a:gd name="connsiteY16" fmla="*/ 58678 h 669908"/>
              <a:gd name="connsiteX17" fmla="*/ 122246 w 3471786"/>
              <a:gd name="connsiteY17" fmla="*/ 58678 h 669908"/>
              <a:gd name="connsiteX18" fmla="*/ 44008 w 3471786"/>
              <a:gd name="connsiteY18" fmla="*/ 166254 h 669908"/>
              <a:gd name="connsiteX19" fmla="*/ 0 w 3471786"/>
              <a:gd name="connsiteY19" fmla="*/ 220043 h 669908"/>
              <a:gd name="connsiteX20" fmla="*/ 58678 w 3471786"/>
              <a:gd name="connsiteY20" fmla="*/ 288500 h 669908"/>
              <a:gd name="connsiteX21" fmla="*/ 185814 w 3471786"/>
              <a:gd name="connsiteY21" fmla="*/ 415636 h 669908"/>
              <a:gd name="connsiteX22" fmla="*/ 361848 w 3471786"/>
              <a:gd name="connsiteY22" fmla="*/ 611230 h 669908"/>
              <a:gd name="connsiteX23" fmla="*/ 381407 w 3471786"/>
              <a:gd name="connsiteY23" fmla="*/ 660128 h 669908"/>
              <a:gd name="connsiteX24" fmla="*/ 699247 w 3471786"/>
              <a:gd name="connsiteY24" fmla="*/ 650348 h 669908"/>
              <a:gd name="connsiteX25" fmla="*/ 821493 w 3471786"/>
              <a:gd name="connsiteY25" fmla="*/ 606340 h 669908"/>
              <a:gd name="connsiteX26" fmla="*/ 909510 w 3471786"/>
              <a:gd name="connsiteY26" fmla="*/ 645459 h 669908"/>
              <a:gd name="connsiteX27" fmla="*/ 943739 w 3471786"/>
              <a:gd name="connsiteY27" fmla="*/ 557441 h 669908"/>
              <a:gd name="connsiteX28" fmla="*/ 1036646 w 3471786"/>
              <a:gd name="connsiteY28" fmla="*/ 537882 h 669908"/>
              <a:gd name="connsiteX29" fmla="*/ 1334926 w 3471786"/>
              <a:gd name="connsiteY29" fmla="*/ 577001 h 669908"/>
              <a:gd name="connsiteX30" fmla="*/ 1403384 w 3471786"/>
              <a:gd name="connsiteY30" fmla="*/ 577001 h 669908"/>
              <a:gd name="connsiteX31" fmla="*/ 1716334 w 3471786"/>
              <a:gd name="connsiteY31" fmla="*/ 586781 h 669908"/>
              <a:gd name="connsiteX32" fmla="*/ 2068402 w 3471786"/>
              <a:gd name="connsiteY32" fmla="*/ 557441 h 669908"/>
              <a:gd name="connsiteX33" fmla="*/ 2288445 w 3471786"/>
              <a:gd name="connsiteY33" fmla="*/ 484094 h 669908"/>
              <a:gd name="connsiteX34" fmla="*/ 2342233 w 3471786"/>
              <a:gd name="connsiteY34" fmla="*/ 430306 h 669908"/>
              <a:gd name="connsiteX35" fmla="*/ 2435140 w 3471786"/>
              <a:gd name="connsiteY35" fmla="*/ 430306 h 669908"/>
              <a:gd name="connsiteX36" fmla="*/ 2581835 w 3471786"/>
              <a:gd name="connsiteY36" fmla="*/ 440085 h 669908"/>
              <a:gd name="connsiteX37" fmla="*/ 2630734 w 3471786"/>
              <a:gd name="connsiteY37" fmla="*/ 454755 h 669908"/>
              <a:gd name="connsiteX38" fmla="*/ 2699191 w 3471786"/>
              <a:gd name="connsiteY38" fmla="*/ 498763 h 669908"/>
              <a:gd name="connsiteX39" fmla="*/ 2777429 w 3471786"/>
              <a:gd name="connsiteY39" fmla="*/ 611230 h 669908"/>
              <a:gd name="connsiteX40" fmla="*/ 2806768 w 3471786"/>
              <a:gd name="connsiteY40" fmla="*/ 669908 h 669908"/>
              <a:gd name="connsiteX41" fmla="*/ 2919234 w 3471786"/>
              <a:gd name="connsiteY41" fmla="*/ 616120 h 669908"/>
              <a:gd name="connsiteX42" fmla="*/ 2904565 w 3471786"/>
              <a:gd name="connsiteY42" fmla="*/ 508543 h 669908"/>
              <a:gd name="connsiteX43" fmla="*/ 3021921 w 3471786"/>
              <a:gd name="connsiteY43" fmla="*/ 391187 h 669908"/>
              <a:gd name="connsiteX44" fmla="*/ 3178396 w 3471786"/>
              <a:gd name="connsiteY44" fmla="*/ 273831 h 669908"/>
              <a:gd name="connsiteX45" fmla="*/ 3315311 w 3471786"/>
              <a:gd name="connsiteY45" fmla="*/ 264051 h 669908"/>
              <a:gd name="connsiteX46" fmla="*/ 3349540 w 3471786"/>
              <a:gd name="connsiteY46" fmla="*/ 328434 h 669908"/>
              <a:gd name="connsiteX47" fmla="*/ 3398438 w 3471786"/>
              <a:gd name="connsiteY47" fmla="*/ 195593 h 669908"/>
              <a:gd name="connsiteX48" fmla="*/ 3388659 w 3471786"/>
              <a:gd name="connsiteY48" fmla="*/ 180924 h 669908"/>
              <a:gd name="connsiteX49" fmla="*/ 3349540 w 3471786"/>
              <a:gd name="connsiteY49" fmla="*/ 328434 h 669908"/>
              <a:gd name="connsiteX50" fmla="*/ 3471786 w 3471786"/>
              <a:gd name="connsiteY50" fmla="*/ 102686 h 669908"/>
              <a:gd name="connsiteX0" fmla="*/ 3471786 w 3471786"/>
              <a:gd name="connsiteY0" fmla="*/ 102686 h 669908"/>
              <a:gd name="connsiteX1" fmla="*/ 3403328 w 3471786"/>
              <a:gd name="connsiteY1" fmla="*/ 205373 h 669908"/>
              <a:gd name="connsiteX2" fmla="*/ 3276192 w 3471786"/>
              <a:gd name="connsiteY2" fmla="*/ 83127 h 669908"/>
              <a:gd name="connsiteX3" fmla="*/ 3070819 w 3471786"/>
              <a:gd name="connsiteY3" fmla="*/ 29339 h 669908"/>
              <a:gd name="connsiteX4" fmla="*/ 2880115 w 3471786"/>
              <a:gd name="connsiteY4" fmla="*/ 48898 h 669908"/>
              <a:gd name="connsiteX5" fmla="*/ 2664962 w 3471786"/>
              <a:gd name="connsiteY5" fmla="*/ 132025 h 669908"/>
              <a:gd name="connsiteX6" fmla="*/ 2469369 w 3471786"/>
              <a:gd name="connsiteY6" fmla="*/ 215153 h 669908"/>
              <a:gd name="connsiteX7" fmla="*/ 2400911 w 3471786"/>
              <a:gd name="connsiteY7" fmla="*/ 229822 h 669908"/>
              <a:gd name="connsiteX8" fmla="*/ 2166199 w 3471786"/>
              <a:gd name="connsiteY8" fmla="*/ 259161 h 669908"/>
              <a:gd name="connsiteX9" fmla="*/ 1907037 w 3471786"/>
              <a:gd name="connsiteY9" fmla="*/ 234712 h 669908"/>
              <a:gd name="connsiteX10" fmla="*/ 1623427 w 3471786"/>
              <a:gd name="connsiteY10" fmla="*/ 224932 h 669908"/>
              <a:gd name="connsiteX11" fmla="*/ 1393604 w 3471786"/>
              <a:gd name="connsiteY11" fmla="*/ 190704 h 669908"/>
              <a:gd name="connsiteX12" fmla="*/ 1114883 w 3471786"/>
              <a:gd name="connsiteY12" fmla="*/ 156475 h 669908"/>
              <a:gd name="connsiteX13" fmla="*/ 723696 w 3471786"/>
              <a:gd name="connsiteY13" fmla="*/ 92907 h 669908"/>
              <a:gd name="connsiteX14" fmla="*/ 547662 w 3471786"/>
              <a:gd name="connsiteY14" fmla="*/ 48898 h 669908"/>
              <a:gd name="connsiteX15" fmla="*/ 444975 w 3471786"/>
              <a:gd name="connsiteY15" fmla="*/ 0 h 669908"/>
              <a:gd name="connsiteX16" fmla="*/ 337399 w 3471786"/>
              <a:gd name="connsiteY16" fmla="*/ 58678 h 669908"/>
              <a:gd name="connsiteX17" fmla="*/ 122246 w 3471786"/>
              <a:gd name="connsiteY17" fmla="*/ 58678 h 669908"/>
              <a:gd name="connsiteX18" fmla="*/ 44008 w 3471786"/>
              <a:gd name="connsiteY18" fmla="*/ 166254 h 669908"/>
              <a:gd name="connsiteX19" fmla="*/ 0 w 3471786"/>
              <a:gd name="connsiteY19" fmla="*/ 220043 h 669908"/>
              <a:gd name="connsiteX20" fmla="*/ 58678 w 3471786"/>
              <a:gd name="connsiteY20" fmla="*/ 288500 h 669908"/>
              <a:gd name="connsiteX21" fmla="*/ 185814 w 3471786"/>
              <a:gd name="connsiteY21" fmla="*/ 415636 h 669908"/>
              <a:gd name="connsiteX22" fmla="*/ 361848 w 3471786"/>
              <a:gd name="connsiteY22" fmla="*/ 611230 h 669908"/>
              <a:gd name="connsiteX23" fmla="*/ 381407 w 3471786"/>
              <a:gd name="connsiteY23" fmla="*/ 660128 h 669908"/>
              <a:gd name="connsiteX24" fmla="*/ 699247 w 3471786"/>
              <a:gd name="connsiteY24" fmla="*/ 650348 h 669908"/>
              <a:gd name="connsiteX25" fmla="*/ 821493 w 3471786"/>
              <a:gd name="connsiteY25" fmla="*/ 606340 h 669908"/>
              <a:gd name="connsiteX26" fmla="*/ 909510 w 3471786"/>
              <a:gd name="connsiteY26" fmla="*/ 645459 h 669908"/>
              <a:gd name="connsiteX27" fmla="*/ 943739 w 3471786"/>
              <a:gd name="connsiteY27" fmla="*/ 557441 h 669908"/>
              <a:gd name="connsiteX28" fmla="*/ 1036646 w 3471786"/>
              <a:gd name="connsiteY28" fmla="*/ 537882 h 669908"/>
              <a:gd name="connsiteX29" fmla="*/ 1334926 w 3471786"/>
              <a:gd name="connsiteY29" fmla="*/ 577001 h 669908"/>
              <a:gd name="connsiteX30" fmla="*/ 1403384 w 3471786"/>
              <a:gd name="connsiteY30" fmla="*/ 577001 h 669908"/>
              <a:gd name="connsiteX31" fmla="*/ 1716334 w 3471786"/>
              <a:gd name="connsiteY31" fmla="*/ 586781 h 669908"/>
              <a:gd name="connsiteX32" fmla="*/ 2068402 w 3471786"/>
              <a:gd name="connsiteY32" fmla="*/ 557441 h 669908"/>
              <a:gd name="connsiteX33" fmla="*/ 2288445 w 3471786"/>
              <a:gd name="connsiteY33" fmla="*/ 484094 h 669908"/>
              <a:gd name="connsiteX34" fmla="*/ 2342233 w 3471786"/>
              <a:gd name="connsiteY34" fmla="*/ 430306 h 669908"/>
              <a:gd name="connsiteX35" fmla="*/ 2435140 w 3471786"/>
              <a:gd name="connsiteY35" fmla="*/ 430306 h 669908"/>
              <a:gd name="connsiteX36" fmla="*/ 2581835 w 3471786"/>
              <a:gd name="connsiteY36" fmla="*/ 440085 h 669908"/>
              <a:gd name="connsiteX37" fmla="*/ 2630734 w 3471786"/>
              <a:gd name="connsiteY37" fmla="*/ 454755 h 669908"/>
              <a:gd name="connsiteX38" fmla="*/ 2699191 w 3471786"/>
              <a:gd name="connsiteY38" fmla="*/ 498763 h 669908"/>
              <a:gd name="connsiteX39" fmla="*/ 2777429 w 3471786"/>
              <a:gd name="connsiteY39" fmla="*/ 611230 h 669908"/>
              <a:gd name="connsiteX40" fmla="*/ 2806768 w 3471786"/>
              <a:gd name="connsiteY40" fmla="*/ 669908 h 669908"/>
              <a:gd name="connsiteX41" fmla="*/ 2919234 w 3471786"/>
              <a:gd name="connsiteY41" fmla="*/ 616120 h 669908"/>
              <a:gd name="connsiteX42" fmla="*/ 2904565 w 3471786"/>
              <a:gd name="connsiteY42" fmla="*/ 508543 h 669908"/>
              <a:gd name="connsiteX43" fmla="*/ 3021921 w 3471786"/>
              <a:gd name="connsiteY43" fmla="*/ 391187 h 669908"/>
              <a:gd name="connsiteX44" fmla="*/ 3178396 w 3471786"/>
              <a:gd name="connsiteY44" fmla="*/ 273831 h 669908"/>
              <a:gd name="connsiteX45" fmla="*/ 3315311 w 3471786"/>
              <a:gd name="connsiteY45" fmla="*/ 264051 h 669908"/>
              <a:gd name="connsiteX46" fmla="*/ 3349540 w 3471786"/>
              <a:gd name="connsiteY46" fmla="*/ 328434 h 669908"/>
              <a:gd name="connsiteX47" fmla="*/ 3388659 w 3471786"/>
              <a:gd name="connsiteY47" fmla="*/ 180924 h 669908"/>
              <a:gd name="connsiteX48" fmla="*/ 3349540 w 3471786"/>
              <a:gd name="connsiteY48" fmla="*/ 328434 h 669908"/>
              <a:gd name="connsiteX49" fmla="*/ 3471786 w 3471786"/>
              <a:gd name="connsiteY49" fmla="*/ 102686 h 669908"/>
              <a:gd name="connsiteX0" fmla="*/ 3471786 w 3471786"/>
              <a:gd name="connsiteY0" fmla="*/ 102686 h 669908"/>
              <a:gd name="connsiteX1" fmla="*/ 3276192 w 3471786"/>
              <a:gd name="connsiteY1" fmla="*/ 83127 h 669908"/>
              <a:gd name="connsiteX2" fmla="*/ 3070819 w 3471786"/>
              <a:gd name="connsiteY2" fmla="*/ 29339 h 669908"/>
              <a:gd name="connsiteX3" fmla="*/ 2880115 w 3471786"/>
              <a:gd name="connsiteY3" fmla="*/ 48898 h 669908"/>
              <a:gd name="connsiteX4" fmla="*/ 2664962 w 3471786"/>
              <a:gd name="connsiteY4" fmla="*/ 132025 h 669908"/>
              <a:gd name="connsiteX5" fmla="*/ 2469369 w 3471786"/>
              <a:gd name="connsiteY5" fmla="*/ 215153 h 669908"/>
              <a:gd name="connsiteX6" fmla="*/ 2400911 w 3471786"/>
              <a:gd name="connsiteY6" fmla="*/ 229822 h 669908"/>
              <a:gd name="connsiteX7" fmla="*/ 2166199 w 3471786"/>
              <a:gd name="connsiteY7" fmla="*/ 259161 h 669908"/>
              <a:gd name="connsiteX8" fmla="*/ 1907037 w 3471786"/>
              <a:gd name="connsiteY8" fmla="*/ 234712 h 669908"/>
              <a:gd name="connsiteX9" fmla="*/ 1623427 w 3471786"/>
              <a:gd name="connsiteY9" fmla="*/ 224932 h 669908"/>
              <a:gd name="connsiteX10" fmla="*/ 1393604 w 3471786"/>
              <a:gd name="connsiteY10" fmla="*/ 190704 h 669908"/>
              <a:gd name="connsiteX11" fmla="*/ 1114883 w 3471786"/>
              <a:gd name="connsiteY11" fmla="*/ 156475 h 669908"/>
              <a:gd name="connsiteX12" fmla="*/ 723696 w 3471786"/>
              <a:gd name="connsiteY12" fmla="*/ 92907 h 669908"/>
              <a:gd name="connsiteX13" fmla="*/ 547662 w 3471786"/>
              <a:gd name="connsiteY13" fmla="*/ 48898 h 669908"/>
              <a:gd name="connsiteX14" fmla="*/ 444975 w 3471786"/>
              <a:gd name="connsiteY14" fmla="*/ 0 h 669908"/>
              <a:gd name="connsiteX15" fmla="*/ 337399 w 3471786"/>
              <a:gd name="connsiteY15" fmla="*/ 58678 h 669908"/>
              <a:gd name="connsiteX16" fmla="*/ 122246 w 3471786"/>
              <a:gd name="connsiteY16" fmla="*/ 58678 h 669908"/>
              <a:gd name="connsiteX17" fmla="*/ 44008 w 3471786"/>
              <a:gd name="connsiteY17" fmla="*/ 166254 h 669908"/>
              <a:gd name="connsiteX18" fmla="*/ 0 w 3471786"/>
              <a:gd name="connsiteY18" fmla="*/ 220043 h 669908"/>
              <a:gd name="connsiteX19" fmla="*/ 58678 w 3471786"/>
              <a:gd name="connsiteY19" fmla="*/ 288500 h 669908"/>
              <a:gd name="connsiteX20" fmla="*/ 185814 w 3471786"/>
              <a:gd name="connsiteY20" fmla="*/ 415636 h 669908"/>
              <a:gd name="connsiteX21" fmla="*/ 361848 w 3471786"/>
              <a:gd name="connsiteY21" fmla="*/ 611230 h 669908"/>
              <a:gd name="connsiteX22" fmla="*/ 381407 w 3471786"/>
              <a:gd name="connsiteY22" fmla="*/ 660128 h 669908"/>
              <a:gd name="connsiteX23" fmla="*/ 699247 w 3471786"/>
              <a:gd name="connsiteY23" fmla="*/ 650348 h 669908"/>
              <a:gd name="connsiteX24" fmla="*/ 821493 w 3471786"/>
              <a:gd name="connsiteY24" fmla="*/ 606340 h 669908"/>
              <a:gd name="connsiteX25" fmla="*/ 909510 w 3471786"/>
              <a:gd name="connsiteY25" fmla="*/ 645459 h 669908"/>
              <a:gd name="connsiteX26" fmla="*/ 943739 w 3471786"/>
              <a:gd name="connsiteY26" fmla="*/ 557441 h 669908"/>
              <a:gd name="connsiteX27" fmla="*/ 1036646 w 3471786"/>
              <a:gd name="connsiteY27" fmla="*/ 537882 h 669908"/>
              <a:gd name="connsiteX28" fmla="*/ 1334926 w 3471786"/>
              <a:gd name="connsiteY28" fmla="*/ 577001 h 669908"/>
              <a:gd name="connsiteX29" fmla="*/ 1403384 w 3471786"/>
              <a:gd name="connsiteY29" fmla="*/ 577001 h 669908"/>
              <a:gd name="connsiteX30" fmla="*/ 1716334 w 3471786"/>
              <a:gd name="connsiteY30" fmla="*/ 586781 h 669908"/>
              <a:gd name="connsiteX31" fmla="*/ 2068402 w 3471786"/>
              <a:gd name="connsiteY31" fmla="*/ 557441 h 669908"/>
              <a:gd name="connsiteX32" fmla="*/ 2288445 w 3471786"/>
              <a:gd name="connsiteY32" fmla="*/ 484094 h 669908"/>
              <a:gd name="connsiteX33" fmla="*/ 2342233 w 3471786"/>
              <a:gd name="connsiteY33" fmla="*/ 430306 h 669908"/>
              <a:gd name="connsiteX34" fmla="*/ 2435140 w 3471786"/>
              <a:gd name="connsiteY34" fmla="*/ 430306 h 669908"/>
              <a:gd name="connsiteX35" fmla="*/ 2581835 w 3471786"/>
              <a:gd name="connsiteY35" fmla="*/ 440085 h 669908"/>
              <a:gd name="connsiteX36" fmla="*/ 2630734 w 3471786"/>
              <a:gd name="connsiteY36" fmla="*/ 454755 h 669908"/>
              <a:gd name="connsiteX37" fmla="*/ 2699191 w 3471786"/>
              <a:gd name="connsiteY37" fmla="*/ 498763 h 669908"/>
              <a:gd name="connsiteX38" fmla="*/ 2777429 w 3471786"/>
              <a:gd name="connsiteY38" fmla="*/ 611230 h 669908"/>
              <a:gd name="connsiteX39" fmla="*/ 2806768 w 3471786"/>
              <a:gd name="connsiteY39" fmla="*/ 669908 h 669908"/>
              <a:gd name="connsiteX40" fmla="*/ 2919234 w 3471786"/>
              <a:gd name="connsiteY40" fmla="*/ 616120 h 669908"/>
              <a:gd name="connsiteX41" fmla="*/ 2904565 w 3471786"/>
              <a:gd name="connsiteY41" fmla="*/ 508543 h 669908"/>
              <a:gd name="connsiteX42" fmla="*/ 3021921 w 3471786"/>
              <a:gd name="connsiteY42" fmla="*/ 391187 h 669908"/>
              <a:gd name="connsiteX43" fmla="*/ 3178396 w 3471786"/>
              <a:gd name="connsiteY43" fmla="*/ 273831 h 669908"/>
              <a:gd name="connsiteX44" fmla="*/ 3315311 w 3471786"/>
              <a:gd name="connsiteY44" fmla="*/ 264051 h 669908"/>
              <a:gd name="connsiteX45" fmla="*/ 3349540 w 3471786"/>
              <a:gd name="connsiteY45" fmla="*/ 328434 h 669908"/>
              <a:gd name="connsiteX46" fmla="*/ 3388659 w 3471786"/>
              <a:gd name="connsiteY46" fmla="*/ 180924 h 669908"/>
              <a:gd name="connsiteX47" fmla="*/ 3349540 w 3471786"/>
              <a:gd name="connsiteY47" fmla="*/ 328434 h 669908"/>
              <a:gd name="connsiteX48" fmla="*/ 3471786 w 3471786"/>
              <a:gd name="connsiteY48" fmla="*/ 102686 h 669908"/>
              <a:gd name="connsiteX0" fmla="*/ 3471786 w 3471786"/>
              <a:gd name="connsiteY0" fmla="*/ 102686 h 669908"/>
              <a:gd name="connsiteX1" fmla="*/ 3276192 w 3471786"/>
              <a:gd name="connsiteY1" fmla="*/ 83127 h 669908"/>
              <a:gd name="connsiteX2" fmla="*/ 3070819 w 3471786"/>
              <a:gd name="connsiteY2" fmla="*/ 29339 h 669908"/>
              <a:gd name="connsiteX3" fmla="*/ 2880115 w 3471786"/>
              <a:gd name="connsiteY3" fmla="*/ 48898 h 669908"/>
              <a:gd name="connsiteX4" fmla="*/ 2664962 w 3471786"/>
              <a:gd name="connsiteY4" fmla="*/ 132025 h 669908"/>
              <a:gd name="connsiteX5" fmla="*/ 2469369 w 3471786"/>
              <a:gd name="connsiteY5" fmla="*/ 215153 h 669908"/>
              <a:gd name="connsiteX6" fmla="*/ 2400911 w 3471786"/>
              <a:gd name="connsiteY6" fmla="*/ 229822 h 669908"/>
              <a:gd name="connsiteX7" fmla="*/ 2166199 w 3471786"/>
              <a:gd name="connsiteY7" fmla="*/ 259161 h 669908"/>
              <a:gd name="connsiteX8" fmla="*/ 1907037 w 3471786"/>
              <a:gd name="connsiteY8" fmla="*/ 234712 h 669908"/>
              <a:gd name="connsiteX9" fmla="*/ 1623427 w 3471786"/>
              <a:gd name="connsiteY9" fmla="*/ 224932 h 669908"/>
              <a:gd name="connsiteX10" fmla="*/ 1393604 w 3471786"/>
              <a:gd name="connsiteY10" fmla="*/ 190704 h 669908"/>
              <a:gd name="connsiteX11" fmla="*/ 1114883 w 3471786"/>
              <a:gd name="connsiteY11" fmla="*/ 156475 h 669908"/>
              <a:gd name="connsiteX12" fmla="*/ 723696 w 3471786"/>
              <a:gd name="connsiteY12" fmla="*/ 92907 h 669908"/>
              <a:gd name="connsiteX13" fmla="*/ 547662 w 3471786"/>
              <a:gd name="connsiteY13" fmla="*/ 48898 h 669908"/>
              <a:gd name="connsiteX14" fmla="*/ 444975 w 3471786"/>
              <a:gd name="connsiteY14" fmla="*/ 0 h 669908"/>
              <a:gd name="connsiteX15" fmla="*/ 337399 w 3471786"/>
              <a:gd name="connsiteY15" fmla="*/ 58678 h 669908"/>
              <a:gd name="connsiteX16" fmla="*/ 122246 w 3471786"/>
              <a:gd name="connsiteY16" fmla="*/ 58678 h 669908"/>
              <a:gd name="connsiteX17" fmla="*/ 44008 w 3471786"/>
              <a:gd name="connsiteY17" fmla="*/ 166254 h 669908"/>
              <a:gd name="connsiteX18" fmla="*/ 0 w 3471786"/>
              <a:gd name="connsiteY18" fmla="*/ 220043 h 669908"/>
              <a:gd name="connsiteX19" fmla="*/ 58678 w 3471786"/>
              <a:gd name="connsiteY19" fmla="*/ 288500 h 669908"/>
              <a:gd name="connsiteX20" fmla="*/ 185814 w 3471786"/>
              <a:gd name="connsiteY20" fmla="*/ 415636 h 669908"/>
              <a:gd name="connsiteX21" fmla="*/ 361848 w 3471786"/>
              <a:gd name="connsiteY21" fmla="*/ 611230 h 669908"/>
              <a:gd name="connsiteX22" fmla="*/ 381407 w 3471786"/>
              <a:gd name="connsiteY22" fmla="*/ 660128 h 669908"/>
              <a:gd name="connsiteX23" fmla="*/ 699247 w 3471786"/>
              <a:gd name="connsiteY23" fmla="*/ 650348 h 669908"/>
              <a:gd name="connsiteX24" fmla="*/ 821493 w 3471786"/>
              <a:gd name="connsiteY24" fmla="*/ 606340 h 669908"/>
              <a:gd name="connsiteX25" fmla="*/ 909510 w 3471786"/>
              <a:gd name="connsiteY25" fmla="*/ 645459 h 669908"/>
              <a:gd name="connsiteX26" fmla="*/ 943739 w 3471786"/>
              <a:gd name="connsiteY26" fmla="*/ 557441 h 669908"/>
              <a:gd name="connsiteX27" fmla="*/ 1036646 w 3471786"/>
              <a:gd name="connsiteY27" fmla="*/ 537882 h 669908"/>
              <a:gd name="connsiteX28" fmla="*/ 1334926 w 3471786"/>
              <a:gd name="connsiteY28" fmla="*/ 577001 h 669908"/>
              <a:gd name="connsiteX29" fmla="*/ 1403384 w 3471786"/>
              <a:gd name="connsiteY29" fmla="*/ 577001 h 669908"/>
              <a:gd name="connsiteX30" fmla="*/ 1716334 w 3471786"/>
              <a:gd name="connsiteY30" fmla="*/ 586781 h 669908"/>
              <a:gd name="connsiteX31" fmla="*/ 2068402 w 3471786"/>
              <a:gd name="connsiteY31" fmla="*/ 557441 h 669908"/>
              <a:gd name="connsiteX32" fmla="*/ 2288445 w 3471786"/>
              <a:gd name="connsiteY32" fmla="*/ 484094 h 669908"/>
              <a:gd name="connsiteX33" fmla="*/ 2342233 w 3471786"/>
              <a:gd name="connsiteY33" fmla="*/ 430306 h 669908"/>
              <a:gd name="connsiteX34" fmla="*/ 2435140 w 3471786"/>
              <a:gd name="connsiteY34" fmla="*/ 430306 h 669908"/>
              <a:gd name="connsiteX35" fmla="*/ 2581835 w 3471786"/>
              <a:gd name="connsiteY35" fmla="*/ 440085 h 669908"/>
              <a:gd name="connsiteX36" fmla="*/ 2630734 w 3471786"/>
              <a:gd name="connsiteY36" fmla="*/ 454755 h 669908"/>
              <a:gd name="connsiteX37" fmla="*/ 2699191 w 3471786"/>
              <a:gd name="connsiteY37" fmla="*/ 498763 h 669908"/>
              <a:gd name="connsiteX38" fmla="*/ 2777429 w 3471786"/>
              <a:gd name="connsiteY38" fmla="*/ 611230 h 669908"/>
              <a:gd name="connsiteX39" fmla="*/ 2806768 w 3471786"/>
              <a:gd name="connsiteY39" fmla="*/ 669908 h 669908"/>
              <a:gd name="connsiteX40" fmla="*/ 2919234 w 3471786"/>
              <a:gd name="connsiteY40" fmla="*/ 616120 h 669908"/>
              <a:gd name="connsiteX41" fmla="*/ 2904565 w 3471786"/>
              <a:gd name="connsiteY41" fmla="*/ 508543 h 669908"/>
              <a:gd name="connsiteX42" fmla="*/ 3021921 w 3471786"/>
              <a:gd name="connsiteY42" fmla="*/ 391187 h 669908"/>
              <a:gd name="connsiteX43" fmla="*/ 3178396 w 3471786"/>
              <a:gd name="connsiteY43" fmla="*/ 273831 h 669908"/>
              <a:gd name="connsiteX44" fmla="*/ 3315311 w 3471786"/>
              <a:gd name="connsiteY44" fmla="*/ 264051 h 669908"/>
              <a:gd name="connsiteX45" fmla="*/ 3349540 w 3471786"/>
              <a:gd name="connsiteY45" fmla="*/ 328434 h 669908"/>
              <a:gd name="connsiteX46" fmla="*/ 3349540 w 3471786"/>
              <a:gd name="connsiteY46" fmla="*/ 328434 h 669908"/>
              <a:gd name="connsiteX47" fmla="*/ 3471786 w 3471786"/>
              <a:gd name="connsiteY47" fmla="*/ 102686 h 669908"/>
              <a:gd name="connsiteX0" fmla="*/ 3425740 w 3425740"/>
              <a:gd name="connsiteY0" fmla="*/ 176034 h 669908"/>
              <a:gd name="connsiteX1" fmla="*/ 3276192 w 3425740"/>
              <a:gd name="connsiteY1" fmla="*/ 83127 h 669908"/>
              <a:gd name="connsiteX2" fmla="*/ 3070819 w 3425740"/>
              <a:gd name="connsiteY2" fmla="*/ 29339 h 669908"/>
              <a:gd name="connsiteX3" fmla="*/ 2880115 w 3425740"/>
              <a:gd name="connsiteY3" fmla="*/ 48898 h 669908"/>
              <a:gd name="connsiteX4" fmla="*/ 2664962 w 3425740"/>
              <a:gd name="connsiteY4" fmla="*/ 132025 h 669908"/>
              <a:gd name="connsiteX5" fmla="*/ 2469369 w 3425740"/>
              <a:gd name="connsiteY5" fmla="*/ 215153 h 669908"/>
              <a:gd name="connsiteX6" fmla="*/ 2400911 w 3425740"/>
              <a:gd name="connsiteY6" fmla="*/ 229822 h 669908"/>
              <a:gd name="connsiteX7" fmla="*/ 2166199 w 3425740"/>
              <a:gd name="connsiteY7" fmla="*/ 259161 h 669908"/>
              <a:gd name="connsiteX8" fmla="*/ 1907037 w 3425740"/>
              <a:gd name="connsiteY8" fmla="*/ 234712 h 669908"/>
              <a:gd name="connsiteX9" fmla="*/ 1623427 w 3425740"/>
              <a:gd name="connsiteY9" fmla="*/ 224932 h 669908"/>
              <a:gd name="connsiteX10" fmla="*/ 1393604 w 3425740"/>
              <a:gd name="connsiteY10" fmla="*/ 190704 h 669908"/>
              <a:gd name="connsiteX11" fmla="*/ 1114883 w 3425740"/>
              <a:gd name="connsiteY11" fmla="*/ 156475 h 669908"/>
              <a:gd name="connsiteX12" fmla="*/ 723696 w 3425740"/>
              <a:gd name="connsiteY12" fmla="*/ 92907 h 669908"/>
              <a:gd name="connsiteX13" fmla="*/ 547662 w 3425740"/>
              <a:gd name="connsiteY13" fmla="*/ 48898 h 669908"/>
              <a:gd name="connsiteX14" fmla="*/ 444975 w 3425740"/>
              <a:gd name="connsiteY14" fmla="*/ 0 h 669908"/>
              <a:gd name="connsiteX15" fmla="*/ 337399 w 3425740"/>
              <a:gd name="connsiteY15" fmla="*/ 58678 h 669908"/>
              <a:gd name="connsiteX16" fmla="*/ 122246 w 3425740"/>
              <a:gd name="connsiteY16" fmla="*/ 58678 h 669908"/>
              <a:gd name="connsiteX17" fmla="*/ 44008 w 3425740"/>
              <a:gd name="connsiteY17" fmla="*/ 166254 h 669908"/>
              <a:gd name="connsiteX18" fmla="*/ 0 w 3425740"/>
              <a:gd name="connsiteY18" fmla="*/ 220043 h 669908"/>
              <a:gd name="connsiteX19" fmla="*/ 58678 w 3425740"/>
              <a:gd name="connsiteY19" fmla="*/ 288500 h 669908"/>
              <a:gd name="connsiteX20" fmla="*/ 185814 w 3425740"/>
              <a:gd name="connsiteY20" fmla="*/ 415636 h 669908"/>
              <a:gd name="connsiteX21" fmla="*/ 361848 w 3425740"/>
              <a:gd name="connsiteY21" fmla="*/ 611230 h 669908"/>
              <a:gd name="connsiteX22" fmla="*/ 381407 w 3425740"/>
              <a:gd name="connsiteY22" fmla="*/ 660128 h 669908"/>
              <a:gd name="connsiteX23" fmla="*/ 699247 w 3425740"/>
              <a:gd name="connsiteY23" fmla="*/ 650348 h 669908"/>
              <a:gd name="connsiteX24" fmla="*/ 821493 w 3425740"/>
              <a:gd name="connsiteY24" fmla="*/ 606340 h 669908"/>
              <a:gd name="connsiteX25" fmla="*/ 909510 w 3425740"/>
              <a:gd name="connsiteY25" fmla="*/ 645459 h 669908"/>
              <a:gd name="connsiteX26" fmla="*/ 943739 w 3425740"/>
              <a:gd name="connsiteY26" fmla="*/ 557441 h 669908"/>
              <a:gd name="connsiteX27" fmla="*/ 1036646 w 3425740"/>
              <a:gd name="connsiteY27" fmla="*/ 537882 h 669908"/>
              <a:gd name="connsiteX28" fmla="*/ 1334926 w 3425740"/>
              <a:gd name="connsiteY28" fmla="*/ 577001 h 669908"/>
              <a:gd name="connsiteX29" fmla="*/ 1403384 w 3425740"/>
              <a:gd name="connsiteY29" fmla="*/ 577001 h 669908"/>
              <a:gd name="connsiteX30" fmla="*/ 1716334 w 3425740"/>
              <a:gd name="connsiteY30" fmla="*/ 586781 h 669908"/>
              <a:gd name="connsiteX31" fmla="*/ 2068402 w 3425740"/>
              <a:gd name="connsiteY31" fmla="*/ 557441 h 669908"/>
              <a:gd name="connsiteX32" fmla="*/ 2288445 w 3425740"/>
              <a:gd name="connsiteY32" fmla="*/ 484094 h 669908"/>
              <a:gd name="connsiteX33" fmla="*/ 2342233 w 3425740"/>
              <a:gd name="connsiteY33" fmla="*/ 430306 h 669908"/>
              <a:gd name="connsiteX34" fmla="*/ 2435140 w 3425740"/>
              <a:gd name="connsiteY34" fmla="*/ 430306 h 669908"/>
              <a:gd name="connsiteX35" fmla="*/ 2581835 w 3425740"/>
              <a:gd name="connsiteY35" fmla="*/ 440085 h 669908"/>
              <a:gd name="connsiteX36" fmla="*/ 2630734 w 3425740"/>
              <a:gd name="connsiteY36" fmla="*/ 454755 h 669908"/>
              <a:gd name="connsiteX37" fmla="*/ 2699191 w 3425740"/>
              <a:gd name="connsiteY37" fmla="*/ 498763 h 669908"/>
              <a:gd name="connsiteX38" fmla="*/ 2777429 w 3425740"/>
              <a:gd name="connsiteY38" fmla="*/ 611230 h 669908"/>
              <a:gd name="connsiteX39" fmla="*/ 2806768 w 3425740"/>
              <a:gd name="connsiteY39" fmla="*/ 669908 h 669908"/>
              <a:gd name="connsiteX40" fmla="*/ 2919234 w 3425740"/>
              <a:gd name="connsiteY40" fmla="*/ 616120 h 669908"/>
              <a:gd name="connsiteX41" fmla="*/ 2904565 w 3425740"/>
              <a:gd name="connsiteY41" fmla="*/ 508543 h 669908"/>
              <a:gd name="connsiteX42" fmla="*/ 3021921 w 3425740"/>
              <a:gd name="connsiteY42" fmla="*/ 391187 h 669908"/>
              <a:gd name="connsiteX43" fmla="*/ 3178396 w 3425740"/>
              <a:gd name="connsiteY43" fmla="*/ 273831 h 669908"/>
              <a:gd name="connsiteX44" fmla="*/ 3315311 w 3425740"/>
              <a:gd name="connsiteY44" fmla="*/ 264051 h 669908"/>
              <a:gd name="connsiteX45" fmla="*/ 3349540 w 3425740"/>
              <a:gd name="connsiteY45" fmla="*/ 328434 h 669908"/>
              <a:gd name="connsiteX46" fmla="*/ 3349540 w 3425740"/>
              <a:gd name="connsiteY46" fmla="*/ 328434 h 669908"/>
              <a:gd name="connsiteX47" fmla="*/ 3425740 w 3425740"/>
              <a:gd name="connsiteY47" fmla="*/ 176034 h 669908"/>
              <a:gd name="connsiteX0" fmla="*/ 3425740 w 3425740"/>
              <a:gd name="connsiteY0" fmla="*/ 176034 h 669908"/>
              <a:gd name="connsiteX1" fmla="*/ 3276192 w 3425740"/>
              <a:gd name="connsiteY1" fmla="*/ 83127 h 669908"/>
              <a:gd name="connsiteX2" fmla="*/ 3070819 w 3425740"/>
              <a:gd name="connsiteY2" fmla="*/ 29339 h 669908"/>
              <a:gd name="connsiteX3" fmla="*/ 2880115 w 3425740"/>
              <a:gd name="connsiteY3" fmla="*/ 48898 h 669908"/>
              <a:gd name="connsiteX4" fmla="*/ 2664962 w 3425740"/>
              <a:gd name="connsiteY4" fmla="*/ 132025 h 669908"/>
              <a:gd name="connsiteX5" fmla="*/ 2469369 w 3425740"/>
              <a:gd name="connsiteY5" fmla="*/ 215153 h 669908"/>
              <a:gd name="connsiteX6" fmla="*/ 2400911 w 3425740"/>
              <a:gd name="connsiteY6" fmla="*/ 229822 h 669908"/>
              <a:gd name="connsiteX7" fmla="*/ 2166199 w 3425740"/>
              <a:gd name="connsiteY7" fmla="*/ 259161 h 669908"/>
              <a:gd name="connsiteX8" fmla="*/ 1907037 w 3425740"/>
              <a:gd name="connsiteY8" fmla="*/ 234712 h 669908"/>
              <a:gd name="connsiteX9" fmla="*/ 1623427 w 3425740"/>
              <a:gd name="connsiteY9" fmla="*/ 224932 h 669908"/>
              <a:gd name="connsiteX10" fmla="*/ 1393604 w 3425740"/>
              <a:gd name="connsiteY10" fmla="*/ 190704 h 669908"/>
              <a:gd name="connsiteX11" fmla="*/ 1114883 w 3425740"/>
              <a:gd name="connsiteY11" fmla="*/ 156475 h 669908"/>
              <a:gd name="connsiteX12" fmla="*/ 723696 w 3425740"/>
              <a:gd name="connsiteY12" fmla="*/ 92907 h 669908"/>
              <a:gd name="connsiteX13" fmla="*/ 547662 w 3425740"/>
              <a:gd name="connsiteY13" fmla="*/ 48898 h 669908"/>
              <a:gd name="connsiteX14" fmla="*/ 444975 w 3425740"/>
              <a:gd name="connsiteY14" fmla="*/ 0 h 669908"/>
              <a:gd name="connsiteX15" fmla="*/ 337399 w 3425740"/>
              <a:gd name="connsiteY15" fmla="*/ 58678 h 669908"/>
              <a:gd name="connsiteX16" fmla="*/ 122246 w 3425740"/>
              <a:gd name="connsiteY16" fmla="*/ 58678 h 669908"/>
              <a:gd name="connsiteX17" fmla="*/ 44008 w 3425740"/>
              <a:gd name="connsiteY17" fmla="*/ 166254 h 669908"/>
              <a:gd name="connsiteX18" fmla="*/ 0 w 3425740"/>
              <a:gd name="connsiteY18" fmla="*/ 220043 h 669908"/>
              <a:gd name="connsiteX19" fmla="*/ 58678 w 3425740"/>
              <a:gd name="connsiteY19" fmla="*/ 288500 h 669908"/>
              <a:gd name="connsiteX20" fmla="*/ 185814 w 3425740"/>
              <a:gd name="connsiteY20" fmla="*/ 415636 h 669908"/>
              <a:gd name="connsiteX21" fmla="*/ 361848 w 3425740"/>
              <a:gd name="connsiteY21" fmla="*/ 611230 h 669908"/>
              <a:gd name="connsiteX22" fmla="*/ 381407 w 3425740"/>
              <a:gd name="connsiteY22" fmla="*/ 660128 h 669908"/>
              <a:gd name="connsiteX23" fmla="*/ 699247 w 3425740"/>
              <a:gd name="connsiteY23" fmla="*/ 650348 h 669908"/>
              <a:gd name="connsiteX24" fmla="*/ 821493 w 3425740"/>
              <a:gd name="connsiteY24" fmla="*/ 606340 h 669908"/>
              <a:gd name="connsiteX25" fmla="*/ 909510 w 3425740"/>
              <a:gd name="connsiteY25" fmla="*/ 645459 h 669908"/>
              <a:gd name="connsiteX26" fmla="*/ 943739 w 3425740"/>
              <a:gd name="connsiteY26" fmla="*/ 557441 h 669908"/>
              <a:gd name="connsiteX27" fmla="*/ 1036646 w 3425740"/>
              <a:gd name="connsiteY27" fmla="*/ 537882 h 669908"/>
              <a:gd name="connsiteX28" fmla="*/ 1334926 w 3425740"/>
              <a:gd name="connsiteY28" fmla="*/ 577001 h 669908"/>
              <a:gd name="connsiteX29" fmla="*/ 1403384 w 3425740"/>
              <a:gd name="connsiteY29" fmla="*/ 577001 h 669908"/>
              <a:gd name="connsiteX30" fmla="*/ 1716334 w 3425740"/>
              <a:gd name="connsiteY30" fmla="*/ 586781 h 669908"/>
              <a:gd name="connsiteX31" fmla="*/ 2068402 w 3425740"/>
              <a:gd name="connsiteY31" fmla="*/ 557441 h 669908"/>
              <a:gd name="connsiteX32" fmla="*/ 2288445 w 3425740"/>
              <a:gd name="connsiteY32" fmla="*/ 484094 h 669908"/>
              <a:gd name="connsiteX33" fmla="*/ 2342233 w 3425740"/>
              <a:gd name="connsiteY33" fmla="*/ 430306 h 669908"/>
              <a:gd name="connsiteX34" fmla="*/ 2435140 w 3425740"/>
              <a:gd name="connsiteY34" fmla="*/ 430306 h 669908"/>
              <a:gd name="connsiteX35" fmla="*/ 2581835 w 3425740"/>
              <a:gd name="connsiteY35" fmla="*/ 440085 h 669908"/>
              <a:gd name="connsiteX36" fmla="*/ 2630734 w 3425740"/>
              <a:gd name="connsiteY36" fmla="*/ 454755 h 669908"/>
              <a:gd name="connsiteX37" fmla="*/ 2699191 w 3425740"/>
              <a:gd name="connsiteY37" fmla="*/ 498763 h 669908"/>
              <a:gd name="connsiteX38" fmla="*/ 2777429 w 3425740"/>
              <a:gd name="connsiteY38" fmla="*/ 611230 h 669908"/>
              <a:gd name="connsiteX39" fmla="*/ 2806768 w 3425740"/>
              <a:gd name="connsiteY39" fmla="*/ 669908 h 669908"/>
              <a:gd name="connsiteX40" fmla="*/ 2919234 w 3425740"/>
              <a:gd name="connsiteY40" fmla="*/ 616120 h 669908"/>
              <a:gd name="connsiteX41" fmla="*/ 2904565 w 3425740"/>
              <a:gd name="connsiteY41" fmla="*/ 508543 h 669908"/>
              <a:gd name="connsiteX42" fmla="*/ 3021921 w 3425740"/>
              <a:gd name="connsiteY42" fmla="*/ 391187 h 669908"/>
              <a:gd name="connsiteX43" fmla="*/ 3178396 w 3425740"/>
              <a:gd name="connsiteY43" fmla="*/ 273831 h 669908"/>
              <a:gd name="connsiteX44" fmla="*/ 3273340 w 3425740"/>
              <a:gd name="connsiteY44" fmla="*/ 328434 h 669908"/>
              <a:gd name="connsiteX45" fmla="*/ 3349540 w 3425740"/>
              <a:gd name="connsiteY45" fmla="*/ 328434 h 669908"/>
              <a:gd name="connsiteX46" fmla="*/ 3349540 w 3425740"/>
              <a:gd name="connsiteY46" fmla="*/ 328434 h 669908"/>
              <a:gd name="connsiteX47" fmla="*/ 3425740 w 3425740"/>
              <a:gd name="connsiteY47" fmla="*/ 176034 h 66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25740" h="669908">
                <a:moveTo>
                  <a:pt x="3425740" y="176034"/>
                </a:moveTo>
                <a:lnTo>
                  <a:pt x="3276192" y="83127"/>
                </a:lnTo>
                <a:lnTo>
                  <a:pt x="3070819" y="29339"/>
                </a:lnTo>
                <a:lnTo>
                  <a:pt x="2880115" y="48898"/>
                </a:lnTo>
                <a:lnTo>
                  <a:pt x="2664962" y="132025"/>
                </a:lnTo>
                <a:lnTo>
                  <a:pt x="2469369" y="215153"/>
                </a:lnTo>
                <a:lnTo>
                  <a:pt x="2400911" y="229822"/>
                </a:lnTo>
                <a:lnTo>
                  <a:pt x="2166199" y="259161"/>
                </a:lnTo>
                <a:lnTo>
                  <a:pt x="1907037" y="234712"/>
                </a:lnTo>
                <a:lnTo>
                  <a:pt x="1623427" y="224932"/>
                </a:lnTo>
                <a:lnTo>
                  <a:pt x="1393604" y="190704"/>
                </a:lnTo>
                <a:lnTo>
                  <a:pt x="1114883" y="156475"/>
                </a:lnTo>
                <a:lnTo>
                  <a:pt x="723696" y="92907"/>
                </a:lnTo>
                <a:lnTo>
                  <a:pt x="547662" y="48898"/>
                </a:lnTo>
                <a:lnTo>
                  <a:pt x="444975" y="0"/>
                </a:lnTo>
                <a:lnTo>
                  <a:pt x="337399" y="58678"/>
                </a:lnTo>
                <a:lnTo>
                  <a:pt x="122246" y="58678"/>
                </a:lnTo>
                <a:lnTo>
                  <a:pt x="44008" y="166254"/>
                </a:lnTo>
                <a:lnTo>
                  <a:pt x="0" y="220043"/>
                </a:lnTo>
                <a:lnTo>
                  <a:pt x="58678" y="288500"/>
                </a:lnTo>
                <a:lnTo>
                  <a:pt x="185814" y="415636"/>
                </a:lnTo>
                <a:lnTo>
                  <a:pt x="361848" y="611230"/>
                </a:lnTo>
                <a:lnTo>
                  <a:pt x="381407" y="660128"/>
                </a:lnTo>
                <a:lnTo>
                  <a:pt x="699247" y="650348"/>
                </a:lnTo>
                <a:lnTo>
                  <a:pt x="821493" y="606340"/>
                </a:lnTo>
                <a:lnTo>
                  <a:pt x="909510" y="645459"/>
                </a:lnTo>
                <a:lnTo>
                  <a:pt x="943739" y="557441"/>
                </a:lnTo>
                <a:lnTo>
                  <a:pt x="1036646" y="537882"/>
                </a:lnTo>
                <a:lnTo>
                  <a:pt x="1334926" y="577001"/>
                </a:lnTo>
                <a:lnTo>
                  <a:pt x="1403384" y="577001"/>
                </a:lnTo>
                <a:lnTo>
                  <a:pt x="1716334" y="586781"/>
                </a:lnTo>
                <a:lnTo>
                  <a:pt x="2068402" y="557441"/>
                </a:lnTo>
                <a:lnTo>
                  <a:pt x="2288445" y="484094"/>
                </a:lnTo>
                <a:lnTo>
                  <a:pt x="2342233" y="430306"/>
                </a:lnTo>
                <a:lnTo>
                  <a:pt x="2435140" y="430306"/>
                </a:lnTo>
                <a:lnTo>
                  <a:pt x="2581835" y="440085"/>
                </a:lnTo>
                <a:lnTo>
                  <a:pt x="2630734" y="454755"/>
                </a:lnTo>
                <a:lnTo>
                  <a:pt x="2699191" y="498763"/>
                </a:lnTo>
                <a:lnTo>
                  <a:pt x="2777429" y="611230"/>
                </a:lnTo>
                <a:lnTo>
                  <a:pt x="2806768" y="669908"/>
                </a:lnTo>
                <a:lnTo>
                  <a:pt x="2919234" y="616120"/>
                </a:lnTo>
                <a:lnTo>
                  <a:pt x="2904565" y="508543"/>
                </a:lnTo>
                <a:lnTo>
                  <a:pt x="3021921" y="391187"/>
                </a:lnTo>
                <a:lnTo>
                  <a:pt x="3178396" y="273831"/>
                </a:lnTo>
                <a:lnTo>
                  <a:pt x="3273340" y="328434"/>
                </a:lnTo>
                <a:lnTo>
                  <a:pt x="3349540" y="328434"/>
                </a:lnTo>
                <a:lnTo>
                  <a:pt x="3349540" y="328434"/>
                </a:lnTo>
                <a:lnTo>
                  <a:pt x="3425740" y="176034"/>
                </a:lnTo>
                <a:close/>
              </a:path>
            </a:pathLst>
          </a:custGeom>
          <a:solidFill>
            <a:srgbClr val="10D1D6"/>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Freeform 11"/>
          <p:cNvSpPr/>
          <p:nvPr/>
        </p:nvSpPr>
        <p:spPr>
          <a:xfrm>
            <a:off x="1935528" y="2518206"/>
            <a:ext cx="1174009" cy="709597"/>
          </a:xfrm>
          <a:custGeom>
            <a:avLst/>
            <a:gdLst>
              <a:gd name="connsiteX0" fmla="*/ 118266 w 1174009"/>
              <a:gd name="connsiteY0" fmla="*/ 46152 h 709597"/>
              <a:gd name="connsiteX1" fmla="*/ 305762 w 1174009"/>
              <a:gd name="connsiteY1" fmla="*/ 8653 h 709597"/>
              <a:gd name="connsiteX2" fmla="*/ 426912 w 1174009"/>
              <a:gd name="connsiteY2" fmla="*/ 28845 h 709597"/>
              <a:gd name="connsiteX3" fmla="*/ 510564 w 1174009"/>
              <a:gd name="connsiteY3" fmla="*/ 2884 h 709597"/>
              <a:gd name="connsiteX4" fmla="*/ 582678 w 1174009"/>
              <a:gd name="connsiteY4" fmla="*/ 0 h 709597"/>
              <a:gd name="connsiteX5" fmla="*/ 709598 w 1174009"/>
              <a:gd name="connsiteY5" fmla="*/ 51921 h 709597"/>
              <a:gd name="connsiteX6" fmla="*/ 819210 w 1174009"/>
              <a:gd name="connsiteY6" fmla="*/ 100959 h 709597"/>
              <a:gd name="connsiteX7" fmla="*/ 897093 w 1174009"/>
              <a:gd name="connsiteY7" fmla="*/ 152880 h 709597"/>
              <a:gd name="connsiteX8" fmla="*/ 972091 w 1174009"/>
              <a:gd name="connsiteY8" fmla="*/ 233648 h 709597"/>
              <a:gd name="connsiteX9" fmla="*/ 1041320 w 1174009"/>
              <a:gd name="connsiteY9" fmla="*/ 219225 h 709597"/>
              <a:gd name="connsiteX10" fmla="*/ 1044204 w 1174009"/>
              <a:gd name="connsiteY10" fmla="*/ 274031 h 709597"/>
              <a:gd name="connsiteX11" fmla="*/ 1032666 w 1174009"/>
              <a:gd name="connsiteY11" fmla="*/ 305761 h 709597"/>
              <a:gd name="connsiteX12" fmla="*/ 1104780 w 1174009"/>
              <a:gd name="connsiteY12" fmla="*/ 282685 h 709597"/>
              <a:gd name="connsiteX13" fmla="*/ 1174009 w 1174009"/>
              <a:gd name="connsiteY13" fmla="*/ 282685 h 709597"/>
              <a:gd name="connsiteX14" fmla="*/ 1145163 w 1174009"/>
              <a:gd name="connsiteY14" fmla="*/ 334607 h 709597"/>
              <a:gd name="connsiteX15" fmla="*/ 1067281 w 1174009"/>
              <a:gd name="connsiteY15" fmla="*/ 357683 h 709597"/>
              <a:gd name="connsiteX16" fmla="*/ 1015359 w 1174009"/>
              <a:gd name="connsiteY16" fmla="*/ 395182 h 709597"/>
              <a:gd name="connsiteX17" fmla="*/ 848056 w 1174009"/>
              <a:gd name="connsiteY17" fmla="*/ 461526 h 709597"/>
              <a:gd name="connsiteX18" fmla="*/ 813441 w 1174009"/>
              <a:gd name="connsiteY18" fmla="*/ 501910 h 709597"/>
              <a:gd name="connsiteX19" fmla="*/ 801903 w 1174009"/>
              <a:gd name="connsiteY19" fmla="*/ 597100 h 709597"/>
              <a:gd name="connsiteX20" fmla="*/ 804787 w 1174009"/>
              <a:gd name="connsiteY20" fmla="*/ 709597 h 709597"/>
              <a:gd name="connsiteX21" fmla="*/ 677868 w 1174009"/>
              <a:gd name="connsiteY21" fmla="*/ 698059 h 709597"/>
              <a:gd name="connsiteX22" fmla="*/ 634599 w 1174009"/>
              <a:gd name="connsiteY22" fmla="*/ 698059 h 709597"/>
              <a:gd name="connsiteX23" fmla="*/ 571140 w 1174009"/>
              <a:gd name="connsiteY23" fmla="*/ 695174 h 709597"/>
              <a:gd name="connsiteX24" fmla="*/ 571140 w 1174009"/>
              <a:gd name="connsiteY24" fmla="*/ 651906 h 709597"/>
              <a:gd name="connsiteX25" fmla="*/ 611523 w 1174009"/>
              <a:gd name="connsiteY25" fmla="*/ 574024 h 709597"/>
              <a:gd name="connsiteX26" fmla="*/ 576909 w 1174009"/>
              <a:gd name="connsiteY26" fmla="*/ 487487 h 709597"/>
              <a:gd name="connsiteX27" fmla="*/ 524987 w 1174009"/>
              <a:gd name="connsiteY27" fmla="*/ 424027 h 709597"/>
              <a:gd name="connsiteX28" fmla="*/ 449989 w 1174009"/>
              <a:gd name="connsiteY28" fmla="*/ 421143 h 709597"/>
              <a:gd name="connsiteX29" fmla="*/ 444220 w 1174009"/>
              <a:gd name="connsiteY29" fmla="*/ 383644 h 709597"/>
              <a:gd name="connsiteX30" fmla="*/ 389413 w 1174009"/>
              <a:gd name="connsiteY30" fmla="*/ 392297 h 709597"/>
              <a:gd name="connsiteX31" fmla="*/ 357683 w 1174009"/>
              <a:gd name="connsiteY31" fmla="*/ 392297 h 709597"/>
              <a:gd name="connsiteX32" fmla="*/ 386529 w 1174009"/>
              <a:gd name="connsiteY32" fmla="*/ 340376 h 709597"/>
              <a:gd name="connsiteX33" fmla="*/ 400951 w 1174009"/>
              <a:gd name="connsiteY33" fmla="*/ 308646 h 709597"/>
              <a:gd name="connsiteX34" fmla="*/ 374991 w 1174009"/>
              <a:gd name="connsiteY34" fmla="*/ 262493 h 709597"/>
              <a:gd name="connsiteX35" fmla="*/ 299993 w 1174009"/>
              <a:gd name="connsiteY35" fmla="*/ 253839 h 709597"/>
              <a:gd name="connsiteX36" fmla="*/ 250955 w 1174009"/>
              <a:gd name="connsiteY36" fmla="*/ 233648 h 709597"/>
              <a:gd name="connsiteX37" fmla="*/ 167304 w 1174009"/>
              <a:gd name="connsiteY37" fmla="*/ 239417 h 709597"/>
              <a:gd name="connsiteX38" fmla="*/ 112497 w 1174009"/>
              <a:gd name="connsiteY38" fmla="*/ 201918 h 709597"/>
              <a:gd name="connsiteX39" fmla="*/ 43268 w 1174009"/>
              <a:gd name="connsiteY39" fmla="*/ 256724 h 709597"/>
              <a:gd name="connsiteX40" fmla="*/ 5769 w 1174009"/>
              <a:gd name="connsiteY40" fmla="*/ 262493 h 709597"/>
              <a:gd name="connsiteX41" fmla="*/ 0 w 1174009"/>
              <a:gd name="connsiteY41" fmla="*/ 213456 h 709597"/>
              <a:gd name="connsiteX42" fmla="*/ 23076 w 1174009"/>
              <a:gd name="connsiteY42" fmla="*/ 147111 h 709597"/>
              <a:gd name="connsiteX43" fmla="*/ 149996 w 1174009"/>
              <a:gd name="connsiteY43" fmla="*/ 155765 h 709597"/>
              <a:gd name="connsiteX44" fmla="*/ 173073 w 1174009"/>
              <a:gd name="connsiteY44" fmla="*/ 126920 h 709597"/>
              <a:gd name="connsiteX45" fmla="*/ 118266 w 1174009"/>
              <a:gd name="connsiteY45" fmla="*/ 46152 h 7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74009" h="709597">
                <a:moveTo>
                  <a:pt x="118266" y="46152"/>
                </a:moveTo>
                <a:lnTo>
                  <a:pt x="305762" y="8653"/>
                </a:lnTo>
                <a:lnTo>
                  <a:pt x="426912" y="28845"/>
                </a:lnTo>
                <a:lnTo>
                  <a:pt x="510564" y="2884"/>
                </a:lnTo>
                <a:lnTo>
                  <a:pt x="582678" y="0"/>
                </a:lnTo>
                <a:lnTo>
                  <a:pt x="709598" y="51921"/>
                </a:lnTo>
                <a:lnTo>
                  <a:pt x="819210" y="100959"/>
                </a:lnTo>
                <a:lnTo>
                  <a:pt x="897093" y="152880"/>
                </a:lnTo>
                <a:lnTo>
                  <a:pt x="972091" y="233648"/>
                </a:lnTo>
                <a:lnTo>
                  <a:pt x="1041320" y="219225"/>
                </a:lnTo>
                <a:lnTo>
                  <a:pt x="1044204" y="274031"/>
                </a:lnTo>
                <a:lnTo>
                  <a:pt x="1032666" y="305761"/>
                </a:lnTo>
                <a:lnTo>
                  <a:pt x="1104780" y="282685"/>
                </a:lnTo>
                <a:lnTo>
                  <a:pt x="1174009" y="282685"/>
                </a:lnTo>
                <a:lnTo>
                  <a:pt x="1145163" y="334607"/>
                </a:lnTo>
                <a:lnTo>
                  <a:pt x="1067281" y="357683"/>
                </a:lnTo>
                <a:lnTo>
                  <a:pt x="1015359" y="395182"/>
                </a:lnTo>
                <a:lnTo>
                  <a:pt x="848056" y="461526"/>
                </a:lnTo>
                <a:lnTo>
                  <a:pt x="813441" y="501910"/>
                </a:lnTo>
                <a:lnTo>
                  <a:pt x="801903" y="597100"/>
                </a:lnTo>
                <a:cubicBezTo>
                  <a:pt x="802864" y="634599"/>
                  <a:pt x="803826" y="672098"/>
                  <a:pt x="804787" y="709597"/>
                </a:cubicBezTo>
                <a:lnTo>
                  <a:pt x="677868" y="698059"/>
                </a:lnTo>
                <a:lnTo>
                  <a:pt x="634599" y="698059"/>
                </a:lnTo>
                <a:lnTo>
                  <a:pt x="571140" y="695174"/>
                </a:lnTo>
                <a:lnTo>
                  <a:pt x="571140" y="651906"/>
                </a:lnTo>
                <a:lnTo>
                  <a:pt x="611523" y="574024"/>
                </a:lnTo>
                <a:lnTo>
                  <a:pt x="576909" y="487487"/>
                </a:lnTo>
                <a:lnTo>
                  <a:pt x="524987" y="424027"/>
                </a:lnTo>
                <a:lnTo>
                  <a:pt x="449989" y="421143"/>
                </a:lnTo>
                <a:lnTo>
                  <a:pt x="444220" y="383644"/>
                </a:lnTo>
                <a:lnTo>
                  <a:pt x="389413" y="392297"/>
                </a:lnTo>
                <a:lnTo>
                  <a:pt x="357683" y="392297"/>
                </a:lnTo>
                <a:lnTo>
                  <a:pt x="386529" y="340376"/>
                </a:lnTo>
                <a:lnTo>
                  <a:pt x="400951" y="308646"/>
                </a:lnTo>
                <a:lnTo>
                  <a:pt x="374991" y="262493"/>
                </a:lnTo>
                <a:lnTo>
                  <a:pt x="299993" y="253839"/>
                </a:lnTo>
                <a:lnTo>
                  <a:pt x="250955" y="233648"/>
                </a:lnTo>
                <a:lnTo>
                  <a:pt x="167304" y="239417"/>
                </a:lnTo>
                <a:lnTo>
                  <a:pt x="112497" y="201918"/>
                </a:lnTo>
                <a:lnTo>
                  <a:pt x="43268" y="256724"/>
                </a:lnTo>
                <a:lnTo>
                  <a:pt x="5769" y="262493"/>
                </a:lnTo>
                <a:lnTo>
                  <a:pt x="0" y="213456"/>
                </a:lnTo>
                <a:lnTo>
                  <a:pt x="23076" y="147111"/>
                </a:lnTo>
                <a:lnTo>
                  <a:pt x="149996" y="155765"/>
                </a:lnTo>
                <a:lnTo>
                  <a:pt x="173073" y="126920"/>
                </a:lnTo>
                <a:lnTo>
                  <a:pt x="118266" y="46152"/>
                </a:lnTo>
                <a:close/>
              </a:path>
            </a:pathLst>
          </a:cu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1839371" y="4461003"/>
            <a:ext cx="729406" cy="877402"/>
          </a:xfrm>
          <a:custGeom>
            <a:avLst/>
            <a:gdLst>
              <a:gd name="connsiteX0" fmla="*/ 0 w 729406"/>
              <a:gd name="connsiteY0" fmla="*/ 850974 h 877402"/>
              <a:gd name="connsiteX1" fmla="*/ 15857 w 729406"/>
              <a:gd name="connsiteY1" fmla="*/ 697693 h 877402"/>
              <a:gd name="connsiteX2" fmla="*/ 100426 w 729406"/>
              <a:gd name="connsiteY2" fmla="*/ 618410 h 877402"/>
              <a:gd name="connsiteX3" fmla="*/ 142710 w 729406"/>
              <a:gd name="connsiteY3" fmla="*/ 576125 h 877402"/>
              <a:gd name="connsiteX4" fmla="*/ 237850 w 729406"/>
              <a:gd name="connsiteY4" fmla="*/ 438701 h 877402"/>
              <a:gd name="connsiteX5" fmla="*/ 311847 w 729406"/>
              <a:gd name="connsiteY5" fmla="*/ 258992 h 877402"/>
              <a:gd name="connsiteX6" fmla="*/ 470414 w 729406"/>
              <a:gd name="connsiteY6" fmla="*/ 52856 h 877402"/>
              <a:gd name="connsiteX7" fmla="*/ 565554 w 729406"/>
              <a:gd name="connsiteY7" fmla="*/ 0 h 877402"/>
              <a:gd name="connsiteX8" fmla="*/ 581411 w 729406"/>
              <a:gd name="connsiteY8" fmla="*/ 84569 h 877402"/>
              <a:gd name="connsiteX9" fmla="*/ 417558 w 729406"/>
              <a:gd name="connsiteY9" fmla="*/ 449272 h 877402"/>
              <a:gd name="connsiteX10" fmla="*/ 417558 w 729406"/>
              <a:gd name="connsiteY10" fmla="*/ 449272 h 877402"/>
              <a:gd name="connsiteX11" fmla="*/ 549697 w 729406"/>
              <a:gd name="connsiteY11" fmla="*/ 401702 h 877402"/>
              <a:gd name="connsiteX12" fmla="*/ 597267 w 729406"/>
              <a:gd name="connsiteY12" fmla="*/ 401702 h 877402"/>
              <a:gd name="connsiteX13" fmla="*/ 713549 w 729406"/>
              <a:gd name="connsiteY13" fmla="*/ 502128 h 877402"/>
              <a:gd name="connsiteX14" fmla="*/ 729406 w 729406"/>
              <a:gd name="connsiteY14" fmla="*/ 591982 h 877402"/>
              <a:gd name="connsiteX15" fmla="*/ 618409 w 729406"/>
              <a:gd name="connsiteY15" fmla="*/ 724121 h 877402"/>
              <a:gd name="connsiteX16" fmla="*/ 396416 w 729406"/>
              <a:gd name="connsiteY16" fmla="*/ 813975 h 877402"/>
              <a:gd name="connsiteX17" fmla="*/ 295991 w 729406"/>
              <a:gd name="connsiteY17" fmla="*/ 866831 h 877402"/>
              <a:gd name="connsiteX18" fmla="*/ 221993 w 729406"/>
              <a:gd name="connsiteY18" fmla="*/ 877402 h 877402"/>
              <a:gd name="connsiteX19" fmla="*/ 163852 w 729406"/>
              <a:gd name="connsiteY19" fmla="*/ 798118 h 877402"/>
              <a:gd name="connsiteX20" fmla="*/ 0 w 729406"/>
              <a:gd name="connsiteY20" fmla="*/ 850974 h 87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9406" h="877402">
                <a:moveTo>
                  <a:pt x="0" y="850974"/>
                </a:moveTo>
                <a:lnTo>
                  <a:pt x="15857" y="697693"/>
                </a:lnTo>
                <a:lnTo>
                  <a:pt x="100426" y="618410"/>
                </a:lnTo>
                <a:lnTo>
                  <a:pt x="142710" y="576125"/>
                </a:lnTo>
                <a:lnTo>
                  <a:pt x="237850" y="438701"/>
                </a:lnTo>
                <a:lnTo>
                  <a:pt x="311847" y="258992"/>
                </a:lnTo>
                <a:lnTo>
                  <a:pt x="470414" y="52856"/>
                </a:lnTo>
                <a:lnTo>
                  <a:pt x="565554" y="0"/>
                </a:lnTo>
                <a:lnTo>
                  <a:pt x="581411" y="84569"/>
                </a:lnTo>
                <a:lnTo>
                  <a:pt x="417558" y="449272"/>
                </a:lnTo>
                <a:lnTo>
                  <a:pt x="417558" y="449272"/>
                </a:lnTo>
                <a:lnTo>
                  <a:pt x="549697" y="401702"/>
                </a:lnTo>
                <a:lnTo>
                  <a:pt x="597267" y="401702"/>
                </a:lnTo>
                <a:lnTo>
                  <a:pt x="713549" y="502128"/>
                </a:lnTo>
                <a:lnTo>
                  <a:pt x="729406" y="591982"/>
                </a:lnTo>
                <a:lnTo>
                  <a:pt x="618409" y="724121"/>
                </a:lnTo>
                <a:lnTo>
                  <a:pt x="396416" y="813975"/>
                </a:lnTo>
                <a:lnTo>
                  <a:pt x="295991" y="866831"/>
                </a:lnTo>
                <a:lnTo>
                  <a:pt x="221993" y="877402"/>
                </a:lnTo>
                <a:lnTo>
                  <a:pt x="163852" y="798118"/>
                </a:lnTo>
                <a:lnTo>
                  <a:pt x="0" y="850974"/>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2531778" y="3895450"/>
            <a:ext cx="840402" cy="750548"/>
          </a:xfrm>
          <a:custGeom>
            <a:avLst/>
            <a:gdLst>
              <a:gd name="connsiteX0" fmla="*/ 0 w 840402"/>
              <a:gd name="connsiteY0" fmla="*/ 602552 h 750548"/>
              <a:gd name="connsiteX1" fmla="*/ 116282 w 840402"/>
              <a:gd name="connsiteY1" fmla="*/ 459842 h 750548"/>
              <a:gd name="connsiteX2" fmla="*/ 269563 w 840402"/>
              <a:gd name="connsiteY2" fmla="*/ 317133 h 750548"/>
              <a:gd name="connsiteX3" fmla="*/ 290705 w 840402"/>
              <a:gd name="connsiteY3" fmla="*/ 269563 h 750548"/>
              <a:gd name="connsiteX4" fmla="*/ 285420 w 840402"/>
              <a:gd name="connsiteY4" fmla="*/ 10571 h 750548"/>
              <a:gd name="connsiteX5" fmla="*/ 343561 w 840402"/>
              <a:gd name="connsiteY5" fmla="*/ 0 h 750548"/>
              <a:gd name="connsiteX6" fmla="*/ 428130 w 840402"/>
              <a:gd name="connsiteY6" fmla="*/ 100425 h 750548"/>
              <a:gd name="connsiteX7" fmla="*/ 517984 w 840402"/>
              <a:gd name="connsiteY7" fmla="*/ 200851 h 750548"/>
              <a:gd name="connsiteX8" fmla="*/ 665979 w 840402"/>
              <a:gd name="connsiteY8" fmla="*/ 110996 h 750548"/>
              <a:gd name="connsiteX9" fmla="*/ 840402 w 840402"/>
              <a:gd name="connsiteY9" fmla="*/ 100425 h 750548"/>
              <a:gd name="connsiteX10" fmla="*/ 687121 w 840402"/>
              <a:gd name="connsiteY10" fmla="*/ 295990 h 750548"/>
              <a:gd name="connsiteX11" fmla="*/ 560268 w 840402"/>
              <a:gd name="connsiteY11" fmla="*/ 459842 h 750548"/>
              <a:gd name="connsiteX12" fmla="*/ 354132 w 840402"/>
              <a:gd name="connsiteY12" fmla="*/ 549697 h 750548"/>
              <a:gd name="connsiteX13" fmla="*/ 285420 w 840402"/>
              <a:gd name="connsiteY13" fmla="*/ 660693 h 750548"/>
              <a:gd name="connsiteX14" fmla="*/ 211422 w 840402"/>
              <a:gd name="connsiteY14" fmla="*/ 724120 h 750548"/>
              <a:gd name="connsiteX15" fmla="*/ 105711 w 840402"/>
              <a:gd name="connsiteY15" fmla="*/ 750548 h 750548"/>
              <a:gd name="connsiteX16" fmla="*/ 0 w 840402"/>
              <a:gd name="connsiteY16" fmla="*/ 602552 h 75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0402" h="750548">
                <a:moveTo>
                  <a:pt x="0" y="602552"/>
                </a:moveTo>
                <a:lnTo>
                  <a:pt x="116282" y="459842"/>
                </a:lnTo>
                <a:lnTo>
                  <a:pt x="269563" y="317133"/>
                </a:lnTo>
                <a:lnTo>
                  <a:pt x="290705" y="269563"/>
                </a:lnTo>
                <a:lnTo>
                  <a:pt x="285420" y="10571"/>
                </a:lnTo>
                <a:lnTo>
                  <a:pt x="343561" y="0"/>
                </a:lnTo>
                <a:lnTo>
                  <a:pt x="428130" y="100425"/>
                </a:lnTo>
                <a:lnTo>
                  <a:pt x="517984" y="200851"/>
                </a:lnTo>
                <a:lnTo>
                  <a:pt x="665979" y="110996"/>
                </a:lnTo>
                <a:lnTo>
                  <a:pt x="840402" y="100425"/>
                </a:lnTo>
                <a:lnTo>
                  <a:pt x="687121" y="295990"/>
                </a:lnTo>
                <a:lnTo>
                  <a:pt x="560268" y="459842"/>
                </a:lnTo>
                <a:lnTo>
                  <a:pt x="354132" y="549697"/>
                </a:lnTo>
                <a:lnTo>
                  <a:pt x="285420" y="660693"/>
                </a:lnTo>
                <a:lnTo>
                  <a:pt x="211422" y="724120"/>
                </a:lnTo>
                <a:lnTo>
                  <a:pt x="105711" y="750548"/>
                </a:lnTo>
                <a:lnTo>
                  <a:pt x="0" y="602552"/>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2145933" y="2071935"/>
            <a:ext cx="1834085" cy="433415"/>
          </a:xfrm>
          <a:custGeom>
            <a:avLst/>
            <a:gdLst>
              <a:gd name="connsiteX0" fmla="*/ 1834085 w 1834085"/>
              <a:gd name="connsiteY0" fmla="*/ 195566 h 433415"/>
              <a:gd name="connsiteX1" fmla="*/ 1770659 w 1834085"/>
              <a:gd name="connsiteY1" fmla="*/ 73998 h 433415"/>
              <a:gd name="connsiteX2" fmla="*/ 1686090 w 1834085"/>
              <a:gd name="connsiteY2" fmla="*/ 21142 h 433415"/>
              <a:gd name="connsiteX3" fmla="*/ 1538095 w 1834085"/>
              <a:gd name="connsiteY3" fmla="*/ 10571 h 433415"/>
              <a:gd name="connsiteX4" fmla="*/ 1448240 w 1834085"/>
              <a:gd name="connsiteY4" fmla="*/ 0 h 433415"/>
              <a:gd name="connsiteX5" fmla="*/ 1363672 w 1834085"/>
              <a:gd name="connsiteY5" fmla="*/ 73998 h 433415"/>
              <a:gd name="connsiteX6" fmla="*/ 1263246 w 1834085"/>
              <a:gd name="connsiteY6" fmla="*/ 121568 h 433415"/>
              <a:gd name="connsiteX7" fmla="*/ 1083538 w 1834085"/>
              <a:gd name="connsiteY7" fmla="*/ 137425 h 433415"/>
              <a:gd name="connsiteX8" fmla="*/ 808689 w 1834085"/>
              <a:gd name="connsiteY8" fmla="*/ 169138 h 433415"/>
              <a:gd name="connsiteX9" fmla="*/ 597267 w 1834085"/>
              <a:gd name="connsiteY9" fmla="*/ 163852 h 433415"/>
              <a:gd name="connsiteX10" fmla="*/ 391131 w 1834085"/>
              <a:gd name="connsiteY10" fmla="*/ 147996 h 433415"/>
              <a:gd name="connsiteX11" fmla="*/ 232564 w 1834085"/>
              <a:gd name="connsiteY11" fmla="*/ 147996 h 433415"/>
              <a:gd name="connsiteX12" fmla="*/ 110996 w 1834085"/>
              <a:gd name="connsiteY12" fmla="*/ 121568 h 433415"/>
              <a:gd name="connsiteX13" fmla="*/ 0 w 1834085"/>
              <a:gd name="connsiteY13" fmla="*/ 184994 h 433415"/>
              <a:gd name="connsiteX14" fmla="*/ 0 w 1834085"/>
              <a:gd name="connsiteY14" fmla="*/ 385845 h 433415"/>
              <a:gd name="connsiteX15" fmla="*/ 100425 w 1834085"/>
              <a:gd name="connsiteY15" fmla="*/ 301277 h 433415"/>
              <a:gd name="connsiteX16" fmla="*/ 274849 w 1834085"/>
              <a:gd name="connsiteY16" fmla="*/ 327704 h 433415"/>
              <a:gd name="connsiteX17" fmla="*/ 422844 w 1834085"/>
              <a:gd name="connsiteY17" fmla="*/ 380560 h 433415"/>
              <a:gd name="connsiteX18" fmla="*/ 480985 w 1834085"/>
              <a:gd name="connsiteY18" fmla="*/ 417559 h 433415"/>
              <a:gd name="connsiteX19" fmla="*/ 644837 w 1834085"/>
              <a:gd name="connsiteY19" fmla="*/ 433415 h 433415"/>
              <a:gd name="connsiteX20" fmla="*/ 946113 w 1834085"/>
              <a:gd name="connsiteY20" fmla="*/ 385845 h 433415"/>
              <a:gd name="connsiteX21" fmla="*/ 1284388 w 1834085"/>
              <a:gd name="connsiteY21" fmla="*/ 306562 h 433415"/>
              <a:gd name="connsiteX22" fmla="*/ 1464097 w 1834085"/>
              <a:gd name="connsiteY22" fmla="*/ 311848 h 433415"/>
              <a:gd name="connsiteX23" fmla="*/ 1643806 w 1834085"/>
              <a:gd name="connsiteY23" fmla="*/ 258992 h 433415"/>
              <a:gd name="connsiteX24" fmla="*/ 1775944 w 1834085"/>
              <a:gd name="connsiteY24" fmla="*/ 248421 h 433415"/>
              <a:gd name="connsiteX25" fmla="*/ 1834085 w 1834085"/>
              <a:gd name="connsiteY25" fmla="*/ 195566 h 43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34085" h="433415">
                <a:moveTo>
                  <a:pt x="1834085" y="195566"/>
                </a:moveTo>
                <a:lnTo>
                  <a:pt x="1770659" y="73998"/>
                </a:lnTo>
                <a:lnTo>
                  <a:pt x="1686090" y="21142"/>
                </a:lnTo>
                <a:lnTo>
                  <a:pt x="1538095" y="10571"/>
                </a:lnTo>
                <a:lnTo>
                  <a:pt x="1448240" y="0"/>
                </a:lnTo>
                <a:lnTo>
                  <a:pt x="1363672" y="73998"/>
                </a:lnTo>
                <a:lnTo>
                  <a:pt x="1263246" y="121568"/>
                </a:lnTo>
                <a:lnTo>
                  <a:pt x="1083538" y="137425"/>
                </a:lnTo>
                <a:lnTo>
                  <a:pt x="808689" y="169138"/>
                </a:lnTo>
                <a:lnTo>
                  <a:pt x="597267" y="163852"/>
                </a:lnTo>
                <a:lnTo>
                  <a:pt x="391131" y="147996"/>
                </a:lnTo>
                <a:lnTo>
                  <a:pt x="232564" y="147996"/>
                </a:lnTo>
                <a:lnTo>
                  <a:pt x="110996" y="121568"/>
                </a:lnTo>
                <a:lnTo>
                  <a:pt x="0" y="184994"/>
                </a:lnTo>
                <a:lnTo>
                  <a:pt x="0" y="385845"/>
                </a:lnTo>
                <a:lnTo>
                  <a:pt x="100425" y="301277"/>
                </a:lnTo>
                <a:lnTo>
                  <a:pt x="274849" y="327704"/>
                </a:lnTo>
                <a:lnTo>
                  <a:pt x="422844" y="380560"/>
                </a:lnTo>
                <a:lnTo>
                  <a:pt x="480985" y="417559"/>
                </a:lnTo>
                <a:lnTo>
                  <a:pt x="644837" y="433415"/>
                </a:lnTo>
                <a:lnTo>
                  <a:pt x="946113" y="385845"/>
                </a:lnTo>
                <a:lnTo>
                  <a:pt x="1284388" y="306562"/>
                </a:lnTo>
                <a:lnTo>
                  <a:pt x="1464097" y="311848"/>
                </a:lnTo>
                <a:lnTo>
                  <a:pt x="1643806" y="258992"/>
                </a:lnTo>
                <a:lnTo>
                  <a:pt x="1775944" y="248421"/>
                </a:lnTo>
                <a:lnTo>
                  <a:pt x="1834085" y="19556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2172361" y="2304499"/>
            <a:ext cx="1839371" cy="1844657"/>
          </a:xfrm>
          <a:custGeom>
            <a:avLst/>
            <a:gdLst>
              <a:gd name="connsiteX0" fmla="*/ 1839371 w 1839371"/>
              <a:gd name="connsiteY0" fmla="*/ 0 h 1844657"/>
              <a:gd name="connsiteX1" fmla="*/ 1760088 w 1839371"/>
              <a:gd name="connsiteY1" fmla="*/ 21143 h 1844657"/>
              <a:gd name="connsiteX2" fmla="*/ 1532809 w 1839371"/>
              <a:gd name="connsiteY2" fmla="*/ 47570 h 1844657"/>
              <a:gd name="connsiteX3" fmla="*/ 1432384 w 1839371"/>
              <a:gd name="connsiteY3" fmla="*/ 95140 h 1844657"/>
              <a:gd name="connsiteX4" fmla="*/ 1279103 w 1839371"/>
              <a:gd name="connsiteY4" fmla="*/ 200851 h 1844657"/>
              <a:gd name="connsiteX5" fmla="*/ 1236818 w 1839371"/>
              <a:gd name="connsiteY5" fmla="*/ 301277 h 1844657"/>
              <a:gd name="connsiteX6" fmla="*/ 1173392 w 1839371"/>
              <a:gd name="connsiteY6" fmla="*/ 391131 h 1844657"/>
              <a:gd name="connsiteX7" fmla="*/ 1083537 w 1839371"/>
              <a:gd name="connsiteY7" fmla="*/ 480985 h 1844657"/>
              <a:gd name="connsiteX8" fmla="*/ 829831 w 1839371"/>
              <a:gd name="connsiteY8" fmla="*/ 623695 h 1844657"/>
              <a:gd name="connsiteX9" fmla="*/ 676550 w 1839371"/>
              <a:gd name="connsiteY9" fmla="*/ 718835 h 1844657"/>
              <a:gd name="connsiteX10" fmla="*/ 586696 w 1839371"/>
              <a:gd name="connsiteY10" fmla="*/ 724121 h 1844657"/>
              <a:gd name="connsiteX11" fmla="*/ 565553 w 1839371"/>
              <a:gd name="connsiteY11" fmla="*/ 924972 h 1844657"/>
              <a:gd name="connsiteX12" fmla="*/ 332989 w 1839371"/>
              <a:gd name="connsiteY12" fmla="*/ 930257 h 1844657"/>
              <a:gd name="connsiteX13" fmla="*/ 269563 w 1839371"/>
              <a:gd name="connsiteY13" fmla="*/ 1136393 h 1844657"/>
              <a:gd name="connsiteX14" fmla="*/ 195565 w 1839371"/>
              <a:gd name="connsiteY14" fmla="*/ 1495811 h 1844657"/>
              <a:gd name="connsiteX15" fmla="*/ 137424 w 1839371"/>
              <a:gd name="connsiteY15" fmla="*/ 1664948 h 1844657"/>
              <a:gd name="connsiteX16" fmla="*/ 0 w 1839371"/>
              <a:gd name="connsiteY16" fmla="*/ 1770659 h 1844657"/>
              <a:gd name="connsiteX17" fmla="*/ 42284 w 1839371"/>
              <a:gd name="connsiteY17" fmla="*/ 1844657 h 1844657"/>
              <a:gd name="connsiteX18" fmla="*/ 147995 w 1839371"/>
              <a:gd name="connsiteY18" fmla="*/ 1770659 h 1844657"/>
              <a:gd name="connsiteX19" fmla="*/ 179708 w 1839371"/>
              <a:gd name="connsiteY19" fmla="*/ 1812944 h 1844657"/>
              <a:gd name="connsiteX20" fmla="*/ 327704 w 1839371"/>
              <a:gd name="connsiteY20" fmla="*/ 1643806 h 1844657"/>
              <a:gd name="connsiteX21" fmla="*/ 465128 w 1839371"/>
              <a:gd name="connsiteY21" fmla="*/ 1559237 h 1844657"/>
              <a:gd name="connsiteX22" fmla="*/ 507412 w 1839371"/>
              <a:gd name="connsiteY22" fmla="*/ 1522239 h 1844657"/>
              <a:gd name="connsiteX23" fmla="*/ 687121 w 1839371"/>
              <a:gd name="connsiteY23" fmla="*/ 1353101 h 1844657"/>
              <a:gd name="connsiteX24" fmla="*/ 713549 w 1839371"/>
              <a:gd name="connsiteY24" fmla="*/ 1310817 h 1844657"/>
              <a:gd name="connsiteX25" fmla="*/ 718834 w 1839371"/>
              <a:gd name="connsiteY25" fmla="*/ 1284389 h 1844657"/>
              <a:gd name="connsiteX26" fmla="*/ 766404 w 1839371"/>
              <a:gd name="connsiteY26" fmla="*/ 1067681 h 1844657"/>
              <a:gd name="connsiteX27" fmla="*/ 766404 w 1839371"/>
              <a:gd name="connsiteY27" fmla="*/ 1004255 h 1844657"/>
              <a:gd name="connsiteX28" fmla="*/ 771690 w 1839371"/>
              <a:gd name="connsiteY28" fmla="*/ 903829 h 1844657"/>
              <a:gd name="connsiteX29" fmla="*/ 1109965 w 1839371"/>
              <a:gd name="connsiteY29" fmla="*/ 782262 h 1844657"/>
              <a:gd name="connsiteX30" fmla="*/ 1310816 w 1839371"/>
              <a:gd name="connsiteY30" fmla="*/ 798118 h 1844657"/>
              <a:gd name="connsiteX31" fmla="*/ 1437669 w 1839371"/>
              <a:gd name="connsiteY31" fmla="*/ 634266 h 1844657"/>
              <a:gd name="connsiteX32" fmla="*/ 1522238 w 1839371"/>
              <a:gd name="connsiteY32" fmla="*/ 422844 h 1844657"/>
              <a:gd name="connsiteX33" fmla="*/ 1606807 w 1839371"/>
              <a:gd name="connsiteY33" fmla="*/ 237850 h 1844657"/>
              <a:gd name="connsiteX34" fmla="*/ 1812943 w 1839371"/>
              <a:gd name="connsiteY34" fmla="*/ 216708 h 1844657"/>
              <a:gd name="connsiteX35" fmla="*/ 1823514 w 1839371"/>
              <a:gd name="connsiteY35" fmla="*/ 158567 h 1844657"/>
              <a:gd name="connsiteX36" fmla="*/ 1728374 w 1839371"/>
              <a:gd name="connsiteY36" fmla="*/ 79284 h 1844657"/>
              <a:gd name="connsiteX37" fmla="*/ 1839371 w 1839371"/>
              <a:gd name="connsiteY37" fmla="*/ 0 h 184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9371" h="1844657">
                <a:moveTo>
                  <a:pt x="1839371" y="0"/>
                </a:moveTo>
                <a:lnTo>
                  <a:pt x="1760088" y="21143"/>
                </a:lnTo>
                <a:lnTo>
                  <a:pt x="1532809" y="47570"/>
                </a:lnTo>
                <a:lnTo>
                  <a:pt x="1432384" y="95140"/>
                </a:lnTo>
                <a:lnTo>
                  <a:pt x="1279103" y="200851"/>
                </a:lnTo>
                <a:lnTo>
                  <a:pt x="1236818" y="301277"/>
                </a:lnTo>
                <a:lnTo>
                  <a:pt x="1173392" y="391131"/>
                </a:lnTo>
                <a:lnTo>
                  <a:pt x="1083537" y="480985"/>
                </a:lnTo>
                <a:lnTo>
                  <a:pt x="829831" y="623695"/>
                </a:lnTo>
                <a:lnTo>
                  <a:pt x="676550" y="718835"/>
                </a:lnTo>
                <a:lnTo>
                  <a:pt x="586696" y="724121"/>
                </a:lnTo>
                <a:lnTo>
                  <a:pt x="565553" y="924972"/>
                </a:lnTo>
                <a:lnTo>
                  <a:pt x="332989" y="930257"/>
                </a:lnTo>
                <a:lnTo>
                  <a:pt x="269563" y="1136393"/>
                </a:lnTo>
                <a:lnTo>
                  <a:pt x="195565" y="1495811"/>
                </a:lnTo>
                <a:lnTo>
                  <a:pt x="137424" y="1664948"/>
                </a:lnTo>
                <a:lnTo>
                  <a:pt x="0" y="1770659"/>
                </a:lnTo>
                <a:lnTo>
                  <a:pt x="42284" y="1844657"/>
                </a:lnTo>
                <a:lnTo>
                  <a:pt x="147995" y="1770659"/>
                </a:lnTo>
                <a:lnTo>
                  <a:pt x="179708" y="1812944"/>
                </a:lnTo>
                <a:lnTo>
                  <a:pt x="327704" y="1643806"/>
                </a:lnTo>
                <a:lnTo>
                  <a:pt x="465128" y="1559237"/>
                </a:lnTo>
                <a:lnTo>
                  <a:pt x="507412" y="1522239"/>
                </a:lnTo>
                <a:lnTo>
                  <a:pt x="687121" y="1353101"/>
                </a:lnTo>
                <a:cubicBezTo>
                  <a:pt x="695930" y="1339006"/>
                  <a:pt x="706584" y="1325908"/>
                  <a:pt x="713549" y="1310817"/>
                </a:cubicBezTo>
                <a:cubicBezTo>
                  <a:pt x="717314" y="1302660"/>
                  <a:pt x="718834" y="1284389"/>
                  <a:pt x="718834" y="1284389"/>
                </a:cubicBezTo>
                <a:lnTo>
                  <a:pt x="766404" y="1067681"/>
                </a:lnTo>
                <a:lnTo>
                  <a:pt x="766404" y="1004255"/>
                </a:lnTo>
                <a:lnTo>
                  <a:pt x="771690" y="903829"/>
                </a:lnTo>
                <a:lnTo>
                  <a:pt x="1109965" y="782262"/>
                </a:lnTo>
                <a:lnTo>
                  <a:pt x="1310816" y="798118"/>
                </a:lnTo>
                <a:lnTo>
                  <a:pt x="1437669" y="634266"/>
                </a:lnTo>
                <a:lnTo>
                  <a:pt x="1522238" y="422844"/>
                </a:lnTo>
                <a:lnTo>
                  <a:pt x="1606807" y="237850"/>
                </a:lnTo>
                <a:lnTo>
                  <a:pt x="1812943" y="216708"/>
                </a:lnTo>
                <a:lnTo>
                  <a:pt x="1823514" y="158567"/>
                </a:lnTo>
                <a:lnTo>
                  <a:pt x="1728374" y="79284"/>
                </a:lnTo>
                <a:lnTo>
                  <a:pt x="1839371" y="0"/>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3583602" y="2700916"/>
            <a:ext cx="417559" cy="332989"/>
          </a:xfrm>
          <a:custGeom>
            <a:avLst/>
            <a:gdLst>
              <a:gd name="connsiteX0" fmla="*/ 137425 w 417559"/>
              <a:gd name="connsiteY0" fmla="*/ 68712 h 332989"/>
              <a:gd name="connsiteX1" fmla="*/ 343561 w 417559"/>
              <a:gd name="connsiteY1" fmla="*/ 5285 h 332989"/>
              <a:gd name="connsiteX2" fmla="*/ 417559 w 417559"/>
              <a:gd name="connsiteY2" fmla="*/ 0 h 332989"/>
              <a:gd name="connsiteX3" fmla="*/ 385845 w 417559"/>
              <a:gd name="connsiteY3" fmla="*/ 73997 h 332989"/>
              <a:gd name="connsiteX4" fmla="*/ 280134 w 417559"/>
              <a:gd name="connsiteY4" fmla="*/ 147995 h 332989"/>
              <a:gd name="connsiteX5" fmla="*/ 301277 w 417559"/>
              <a:gd name="connsiteY5" fmla="*/ 206136 h 332989"/>
              <a:gd name="connsiteX6" fmla="*/ 153281 w 417559"/>
              <a:gd name="connsiteY6" fmla="*/ 269563 h 332989"/>
              <a:gd name="connsiteX7" fmla="*/ 0 w 417559"/>
              <a:gd name="connsiteY7" fmla="*/ 332989 h 332989"/>
              <a:gd name="connsiteX8" fmla="*/ 137425 w 417559"/>
              <a:gd name="connsiteY8" fmla="*/ 68712 h 33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59" h="332989">
                <a:moveTo>
                  <a:pt x="137425" y="68712"/>
                </a:moveTo>
                <a:lnTo>
                  <a:pt x="343561" y="5285"/>
                </a:lnTo>
                <a:lnTo>
                  <a:pt x="417559" y="0"/>
                </a:lnTo>
                <a:lnTo>
                  <a:pt x="385845" y="73997"/>
                </a:lnTo>
                <a:lnTo>
                  <a:pt x="280134" y="147995"/>
                </a:lnTo>
                <a:lnTo>
                  <a:pt x="301277" y="206136"/>
                </a:lnTo>
                <a:lnTo>
                  <a:pt x="153281" y="269563"/>
                </a:lnTo>
                <a:lnTo>
                  <a:pt x="0" y="332989"/>
                </a:lnTo>
                <a:lnTo>
                  <a:pt x="137425" y="68712"/>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3504319" y="2711487"/>
            <a:ext cx="792832" cy="438700"/>
          </a:xfrm>
          <a:custGeom>
            <a:avLst/>
            <a:gdLst>
              <a:gd name="connsiteX0" fmla="*/ 528555 w 792832"/>
              <a:gd name="connsiteY0" fmla="*/ 0 h 438700"/>
              <a:gd name="connsiteX1" fmla="*/ 750548 w 792832"/>
              <a:gd name="connsiteY1" fmla="*/ 5285 h 438700"/>
              <a:gd name="connsiteX2" fmla="*/ 792832 w 792832"/>
              <a:gd name="connsiteY2" fmla="*/ 31713 h 438700"/>
              <a:gd name="connsiteX3" fmla="*/ 655408 w 792832"/>
              <a:gd name="connsiteY3" fmla="*/ 179708 h 438700"/>
              <a:gd name="connsiteX4" fmla="*/ 465128 w 792832"/>
              <a:gd name="connsiteY4" fmla="*/ 274848 h 438700"/>
              <a:gd name="connsiteX5" fmla="*/ 332990 w 792832"/>
              <a:gd name="connsiteY5" fmla="*/ 391130 h 438700"/>
              <a:gd name="connsiteX6" fmla="*/ 158567 w 792832"/>
              <a:gd name="connsiteY6" fmla="*/ 438700 h 438700"/>
              <a:gd name="connsiteX7" fmla="*/ 0 w 792832"/>
              <a:gd name="connsiteY7" fmla="*/ 433415 h 438700"/>
              <a:gd name="connsiteX8" fmla="*/ 0 w 792832"/>
              <a:gd name="connsiteY8" fmla="*/ 380559 h 438700"/>
              <a:gd name="connsiteX9" fmla="*/ 63427 w 792832"/>
              <a:gd name="connsiteY9" fmla="*/ 301276 h 438700"/>
              <a:gd name="connsiteX10" fmla="*/ 105711 w 792832"/>
              <a:gd name="connsiteY10" fmla="*/ 317133 h 438700"/>
              <a:gd name="connsiteX11" fmla="*/ 391131 w 792832"/>
              <a:gd name="connsiteY11" fmla="*/ 211422 h 438700"/>
              <a:gd name="connsiteX12" fmla="*/ 396416 w 792832"/>
              <a:gd name="connsiteY12" fmla="*/ 137424 h 438700"/>
              <a:gd name="connsiteX13" fmla="*/ 475699 w 792832"/>
              <a:gd name="connsiteY13" fmla="*/ 84568 h 438700"/>
              <a:gd name="connsiteX14" fmla="*/ 528555 w 792832"/>
              <a:gd name="connsiteY14" fmla="*/ 0 h 43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2832" h="438700">
                <a:moveTo>
                  <a:pt x="528555" y="0"/>
                </a:moveTo>
                <a:lnTo>
                  <a:pt x="750548" y="5285"/>
                </a:lnTo>
                <a:lnTo>
                  <a:pt x="792832" y="31713"/>
                </a:lnTo>
                <a:lnTo>
                  <a:pt x="655408" y="179708"/>
                </a:lnTo>
                <a:lnTo>
                  <a:pt x="465128" y="274848"/>
                </a:lnTo>
                <a:lnTo>
                  <a:pt x="332990" y="391130"/>
                </a:lnTo>
                <a:lnTo>
                  <a:pt x="158567" y="438700"/>
                </a:lnTo>
                <a:lnTo>
                  <a:pt x="0" y="433415"/>
                </a:lnTo>
                <a:lnTo>
                  <a:pt x="0" y="380559"/>
                </a:lnTo>
                <a:lnTo>
                  <a:pt x="63427" y="301276"/>
                </a:lnTo>
                <a:lnTo>
                  <a:pt x="105711" y="317133"/>
                </a:lnTo>
                <a:lnTo>
                  <a:pt x="391131" y="211422"/>
                </a:lnTo>
                <a:lnTo>
                  <a:pt x="396416" y="137424"/>
                </a:lnTo>
                <a:lnTo>
                  <a:pt x="475699" y="84568"/>
                </a:lnTo>
                <a:lnTo>
                  <a:pt x="528555" y="0"/>
                </a:lnTo>
                <a:close/>
              </a:path>
            </a:pathLst>
          </a:cu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2822483" y="3160758"/>
            <a:ext cx="808689" cy="734692"/>
          </a:xfrm>
          <a:custGeom>
            <a:avLst/>
            <a:gdLst>
              <a:gd name="connsiteX0" fmla="*/ 385845 w 808689"/>
              <a:gd name="connsiteY0" fmla="*/ 0 h 734692"/>
              <a:gd name="connsiteX1" fmla="*/ 221993 w 808689"/>
              <a:gd name="connsiteY1" fmla="*/ 147996 h 734692"/>
              <a:gd name="connsiteX2" fmla="*/ 221993 w 808689"/>
              <a:gd name="connsiteY2" fmla="*/ 258992 h 734692"/>
              <a:gd name="connsiteX3" fmla="*/ 248421 w 808689"/>
              <a:gd name="connsiteY3" fmla="*/ 327704 h 734692"/>
              <a:gd name="connsiteX4" fmla="*/ 147996 w 808689"/>
              <a:gd name="connsiteY4" fmla="*/ 406988 h 734692"/>
              <a:gd name="connsiteX5" fmla="*/ 179709 w 808689"/>
              <a:gd name="connsiteY5" fmla="*/ 475700 h 734692"/>
              <a:gd name="connsiteX6" fmla="*/ 169138 w 808689"/>
              <a:gd name="connsiteY6" fmla="*/ 591982 h 734692"/>
              <a:gd name="connsiteX7" fmla="*/ 0 w 808689"/>
              <a:gd name="connsiteY7" fmla="*/ 734692 h 734692"/>
              <a:gd name="connsiteX8" fmla="*/ 100426 w 808689"/>
              <a:gd name="connsiteY8" fmla="*/ 702978 h 734692"/>
              <a:gd name="connsiteX9" fmla="*/ 306562 w 808689"/>
              <a:gd name="connsiteY9" fmla="*/ 634266 h 734692"/>
              <a:gd name="connsiteX10" fmla="*/ 576125 w 808689"/>
              <a:gd name="connsiteY10" fmla="*/ 391131 h 734692"/>
              <a:gd name="connsiteX11" fmla="*/ 729406 w 808689"/>
              <a:gd name="connsiteY11" fmla="*/ 301277 h 734692"/>
              <a:gd name="connsiteX12" fmla="*/ 808689 w 808689"/>
              <a:gd name="connsiteY12" fmla="*/ 132139 h 734692"/>
              <a:gd name="connsiteX13" fmla="*/ 713549 w 808689"/>
              <a:gd name="connsiteY13" fmla="*/ 42285 h 734692"/>
              <a:gd name="connsiteX14" fmla="*/ 644837 w 808689"/>
              <a:gd name="connsiteY14" fmla="*/ 132139 h 734692"/>
              <a:gd name="connsiteX15" fmla="*/ 576125 w 808689"/>
              <a:gd name="connsiteY15" fmla="*/ 126854 h 734692"/>
              <a:gd name="connsiteX16" fmla="*/ 613124 w 808689"/>
              <a:gd name="connsiteY16" fmla="*/ 47570 h 734692"/>
              <a:gd name="connsiteX17" fmla="*/ 486271 w 808689"/>
              <a:gd name="connsiteY17" fmla="*/ 121568 h 734692"/>
              <a:gd name="connsiteX18" fmla="*/ 433415 w 808689"/>
              <a:gd name="connsiteY18" fmla="*/ 110997 h 734692"/>
              <a:gd name="connsiteX19" fmla="*/ 412273 w 808689"/>
              <a:gd name="connsiteY19" fmla="*/ 79284 h 734692"/>
              <a:gd name="connsiteX20" fmla="*/ 385845 w 808689"/>
              <a:gd name="connsiteY20" fmla="*/ 0 h 73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8689" h="734692">
                <a:moveTo>
                  <a:pt x="385845" y="0"/>
                </a:moveTo>
                <a:lnTo>
                  <a:pt x="221993" y="147996"/>
                </a:lnTo>
                <a:lnTo>
                  <a:pt x="221993" y="258992"/>
                </a:lnTo>
                <a:lnTo>
                  <a:pt x="248421" y="327704"/>
                </a:lnTo>
                <a:lnTo>
                  <a:pt x="147996" y="406988"/>
                </a:lnTo>
                <a:lnTo>
                  <a:pt x="179709" y="475700"/>
                </a:lnTo>
                <a:lnTo>
                  <a:pt x="169138" y="591982"/>
                </a:lnTo>
                <a:lnTo>
                  <a:pt x="0" y="734692"/>
                </a:lnTo>
                <a:lnTo>
                  <a:pt x="100426" y="702978"/>
                </a:lnTo>
                <a:lnTo>
                  <a:pt x="306562" y="634266"/>
                </a:lnTo>
                <a:lnTo>
                  <a:pt x="576125" y="391131"/>
                </a:lnTo>
                <a:lnTo>
                  <a:pt x="729406" y="301277"/>
                </a:lnTo>
                <a:lnTo>
                  <a:pt x="808689" y="132139"/>
                </a:lnTo>
                <a:lnTo>
                  <a:pt x="713549" y="42285"/>
                </a:lnTo>
                <a:lnTo>
                  <a:pt x="644837" y="132139"/>
                </a:lnTo>
                <a:lnTo>
                  <a:pt x="576125" y="126854"/>
                </a:lnTo>
                <a:lnTo>
                  <a:pt x="613124" y="47570"/>
                </a:lnTo>
                <a:lnTo>
                  <a:pt x="486271" y="121568"/>
                </a:lnTo>
                <a:lnTo>
                  <a:pt x="433415" y="110997"/>
                </a:lnTo>
                <a:lnTo>
                  <a:pt x="412273" y="79284"/>
                </a:lnTo>
                <a:lnTo>
                  <a:pt x="385845" y="0"/>
                </a:lnTo>
                <a:close/>
              </a:path>
            </a:pathLst>
          </a:cu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3229471" y="3430321"/>
            <a:ext cx="708263" cy="581411"/>
          </a:xfrm>
          <a:custGeom>
            <a:avLst/>
            <a:gdLst>
              <a:gd name="connsiteX0" fmla="*/ 0 w 708263"/>
              <a:gd name="connsiteY0" fmla="*/ 528555 h 581411"/>
              <a:gd name="connsiteX1" fmla="*/ 84568 w 708263"/>
              <a:gd name="connsiteY1" fmla="*/ 401702 h 581411"/>
              <a:gd name="connsiteX2" fmla="*/ 290705 w 708263"/>
              <a:gd name="connsiteY2" fmla="*/ 301277 h 581411"/>
              <a:gd name="connsiteX3" fmla="*/ 364702 w 708263"/>
              <a:gd name="connsiteY3" fmla="*/ 190280 h 581411"/>
              <a:gd name="connsiteX4" fmla="*/ 438700 w 708263"/>
              <a:gd name="connsiteY4" fmla="*/ 31714 h 581411"/>
              <a:gd name="connsiteX5" fmla="*/ 475699 w 708263"/>
              <a:gd name="connsiteY5" fmla="*/ 0 h 581411"/>
              <a:gd name="connsiteX6" fmla="*/ 539126 w 708263"/>
              <a:gd name="connsiteY6" fmla="*/ 147996 h 581411"/>
              <a:gd name="connsiteX7" fmla="*/ 576124 w 708263"/>
              <a:gd name="connsiteY7" fmla="*/ 237850 h 581411"/>
              <a:gd name="connsiteX8" fmla="*/ 708263 w 708263"/>
              <a:gd name="connsiteY8" fmla="*/ 169138 h 581411"/>
              <a:gd name="connsiteX9" fmla="*/ 708263 w 708263"/>
              <a:gd name="connsiteY9" fmla="*/ 216708 h 581411"/>
              <a:gd name="connsiteX10" fmla="*/ 549697 w 708263"/>
              <a:gd name="connsiteY10" fmla="*/ 311848 h 581411"/>
              <a:gd name="connsiteX11" fmla="*/ 391130 w 708263"/>
              <a:gd name="connsiteY11" fmla="*/ 375274 h 581411"/>
              <a:gd name="connsiteX12" fmla="*/ 332989 w 708263"/>
              <a:gd name="connsiteY12" fmla="*/ 465129 h 581411"/>
              <a:gd name="connsiteX13" fmla="*/ 248420 w 708263"/>
              <a:gd name="connsiteY13" fmla="*/ 560269 h 581411"/>
              <a:gd name="connsiteX14" fmla="*/ 169137 w 708263"/>
              <a:gd name="connsiteY14" fmla="*/ 581411 h 581411"/>
              <a:gd name="connsiteX15" fmla="*/ 0 w 708263"/>
              <a:gd name="connsiteY15" fmla="*/ 528555 h 58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8263" h="581411">
                <a:moveTo>
                  <a:pt x="0" y="528555"/>
                </a:moveTo>
                <a:lnTo>
                  <a:pt x="84568" y="401702"/>
                </a:lnTo>
                <a:lnTo>
                  <a:pt x="290705" y="301277"/>
                </a:lnTo>
                <a:lnTo>
                  <a:pt x="364702" y="190280"/>
                </a:lnTo>
                <a:lnTo>
                  <a:pt x="438700" y="31714"/>
                </a:lnTo>
                <a:lnTo>
                  <a:pt x="475699" y="0"/>
                </a:lnTo>
                <a:lnTo>
                  <a:pt x="539126" y="147996"/>
                </a:lnTo>
                <a:lnTo>
                  <a:pt x="576124" y="237850"/>
                </a:lnTo>
                <a:lnTo>
                  <a:pt x="708263" y="169138"/>
                </a:lnTo>
                <a:lnTo>
                  <a:pt x="708263" y="216708"/>
                </a:lnTo>
                <a:lnTo>
                  <a:pt x="549697" y="311848"/>
                </a:lnTo>
                <a:lnTo>
                  <a:pt x="391130" y="375274"/>
                </a:lnTo>
                <a:lnTo>
                  <a:pt x="332989" y="465129"/>
                </a:lnTo>
                <a:lnTo>
                  <a:pt x="248420" y="560269"/>
                </a:lnTo>
                <a:lnTo>
                  <a:pt x="169137" y="581411"/>
                </a:lnTo>
                <a:lnTo>
                  <a:pt x="0" y="528555"/>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p:cNvSpPr/>
          <p:nvPr/>
        </p:nvSpPr>
        <p:spPr>
          <a:xfrm>
            <a:off x="1173392" y="2732629"/>
            <a:ext cx="739977" cy="597267"/>
          </a:xfrm>
          <a:custGeom>
            <a:avLst/>
            <a:gdLst>
              <a:gd name="connsiteX0" fmla="*/ 116282 w 739977"/>
              <a:gd name="connsiteY0" fmla="*/ 31713 h 597267"/>
              <a:gd name="connsiteX1" fmla="*/ 264277 w 739977"/>
              <a:gd name="connsiteY1" fmla="*/ 10571 h 597267"/>
              <a:gd name="connsiteX2" fmla="*/ 401702 w 739977"/>
              <a:gd name="connsiteY2" fmla="*/ 0 h 597267"/>
              <a:gd name="connsiteX3" fmla="*/ 708263 w 739977"/>
              <a:gd name="connsiteY3" fmla="*/ 47570 h 597267"/>
              <a:gd name="connsiteX4" fmla="*/ 681836 w 739977"/>
              <a:gd name="connsiteY4" fmla="*/ 179709 h 597267"/>
              <a:gd name="connsiteX5" fmla="*/ 729406 w 739977"/>
              <a:gd name="connsiteY5" fmla="*/ 369988 h 597267"/>
              <a:gd name="connsiteX6" fmla="*/ 739977 w 739977"/>
              <a:gd name="connsiteY6" fmla="*/ 502127 h 597267"/>
              <a:gd name="connsiteX7" fmla="*/ 549697 w 739977"/>
              <a:gd name="connsiteY7" fmla="*/ 597267 h 597267"/>
              <a:gd name="connsiteX8" fmla="*/ 549697 w 739977"/>
              <a:gd name="connsiteY8" fmla="*/ 597267 h 597267"/>
              <a:gd name="connsiteX9" fmla="*/ 454557 w 739977"/>
              <a:gd name="connsiteY9" fmla="*/ 523269 h 597267"/>
              <a:gd name="connsiteX10" fmla="*/ 465128 w 739977"/>
              <a:gd name="connsiteY10" fmla="*/ 591981 h 597267"/>
              <a:gd name="connsiteX11" fmla="*/ 364703 w 739977"/>
              <a:gd name="connsiteY11" fmla="*/ 544411 h 597267"/>
              <a:gd name="connsiteX12" fmla="*/ 227279 w 739977"/>
              <a:gd name="connsiteY12" fmla="*/ 560268 h 597267"/>
              <a:gd name="connsiteX13" fmla="*/ 63426 w 739977"/>
              <a:gd name="connsiteY13" fmla="*/ 549697 h 597267"/>
              <a:gd name="connsiteX14" fmla="*/ 31713 w 739977"/>
              <a:gd name="connsiteY14" fmla="*/ 502127 h 597267"/>
              <a:gd name="connsiteX15" fmla="*/ 0 w 739977"/>
              <a:gd name="connsiteY15" fmla="*/ 322418 h 597267"/>
              <a:gd name="connsiteX16" fmla="*/ 84569 w 739977"/>
              <a:gd name="connsiteY16" fmla="*/ 195565 h 597267"/>
              <a:gd name="connsiteX17" fmla="*/ 126853 w 739977"/>
              <a:gd name="connsiteY17" fmla="*/ 126853 h 597267"/>
              <a:gd name="connsiteX18" fmla="*/ 116282 w 739977"/>
              <a:gd name="connsiteY18" fmla="*/ 31713 h 59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9977" h="597267">
                <a:moveTo>
                  <a:pt x="116282" y="31713"/>
                </a:moveTo>
                <a:lnTo>
                  <a:pt x="264277" y="10571"/>
                </a:lnTo>
                <a:lnTo>
                  <a:pt x="401702" y="0"/>
                </a:lnTo>
                <a:lnTo>
                  <a:pt x="708263" y="47570"/>
                </a:lnTo>
                <a:lnTo>
                  <a:pt x="681836" y="179709"/>
                </a:lnTo>
                <a:lnTo>
                  <a:pt x="729406" y="369988"/>
                </a:lnTo>
                <a:lnTo>
                  <a:pt x="739977" y="502127"/>
                </a:lnTo>
                <a:lnTo>
                  <a:pt x="549697" y="597267"/>
                </a:lnTo>
                <a:lnTo>
                  <a:pt x="549697" y="597267"/>
                </a:lnTo>
                <a:lnTo>
                  <a:pt x="454557" y="523269"/>
                </a:lnTo>
                <a:lnTo>
                  <a:pt x="465128" y="591981"/>
                </a:lnTo>
                <a:lnTo>
                  <a:pt x="364703" y="544411"/>
                </a:lnTo>
                <a:lnTo>
                  <a:pt x="227279" y="560268"/>
                </a:lnTo>
                <a:lnTo>
                  <a:pt x="63426" y="549697"/>
                </a:lnTo>
                <a:lnTo>
                  <a:pt x="31713" y="502127"/>
                </a:lnTo>
                <a:lnTo>
                  <a:pt x="0" y="322418"/>
                </a:lnTo>
                <a:lnTo>
                  <a:pt x="84569" y="195565"/>
                </a:lnTo>
                <a:lnTo>
                  <a:pt x="126853" y="126853"/>
                </a:lnTo>
                <a:lnTo>
                  <a:pt x="116282" y="31713"/>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a:off x="3055047" y="5311977"/>
            <a:ext cx="597267" cy="819260"/>
          </a:xfrm>
          <a:custGeom>
            <a:avLst/>
            <a:gdLst>
              <a:gd name="connsiteX0" fmla="*/ 0 w 597267"/>
              <a:gd name="connsiteY0" fmla="*/ 544411 h 819260"/>
              <a:gd name="connsiteX1" fmla="*/ 110997 w 597267"/>
              <a:gd name="connsiteY1" fmla="*/ 428129 h 819260"/>
              <a:gd name="connsiteX2" fmla="*/ 253707 w 597267"/>
              <a:gd name="connsiteY2" fmla="*/ 348846 h 819260"/>
              <a:gd name="connsiteX3" fmla="*/ 354132 w 597267"/>
              <a:gd name="connsiteY3" fmla="*/ 264277 h 819260"/>
              <a:gd name="connsiteX4" fmla="*/ 311848 w 597267"/>
              <a:gd name="connsiteY4" fmla="*/ 200851 h 819260"/>
              <a:gd name="connsiteX5" fmla="*/ 443987 w 597267"/>
              <a:gd name="connsiteY5" fmla="*/ 137424 h 819260"/>
              <a:gd name="connsiteX6" fmla="*/ 438701 w 597267"/>
              <a:gd name="connsiteY6" fmla="*/ 36999 h 819260"/>
              <a:gd name="connsiteX7" fmla="*/ 523270 w 597267"/>
              <a:gd name="connsiteY7" fmla="*/ 0 h 819260"/>
              <a:gd name="connsiteX8" fmla="*/ 533841 w 597267"/>
              <a:gd name="connsiteY8" fmla="*/ 58141 h 819260"/>
              <a:gd name="connsiteX9" fmla="*/ 528555 w 597267"/>
              <a:gd name="connsiteY9" fmla="*/ 147995 h 819260"/>
              <a:gd name="connsiteX10" fmla="*/ 597267 w 597267"/>
              <a:gd name="connsiteY10" fmla="*/ 179709 h 819260"/>
              <a:gd name="connsiteX11" fmla="*/ 539126 w 597267"/>
              <a:gd name="connsiteY11" fmla="*/ 258992 h 819260"/>
              <a:gd name="connsiteX12" fmla="*/ 412273 w 597267"/>
              <a:gd name="connsiteY12" fmla="*/ 348846 h 819260"/>
              <a:gd name="connsiteX13" fmla="*/ 517984 w 597267"/>
              <a:gd name="connsiteY13" fmla="*/ 385845 h 819260"/>
              <a:gd name="connsiteX14" fmla="*/ 512699 w 597267"/>
              <a:gd name="connsiteY14" fmla="*/ 486270 h 819260"/>
              <a:gd name="connsiteX15" fmla="*/ 459843 w 597267"/>
              <a:gd name="connsiteY15" fmla="*/ 560268 h 819260"/>
              <a:gd name="connsiteX16" fmla="*/ 327704 w 597267"/>
              <a:gd name="connsiteY16" fmla="*/ 665979 h 819260"/>
              <a:gd name="connsiteX17" fmla="*/ 274849 w 597267"/>
              <a:gd name="connsiteY17" fmla="*/ 729406 h 819260"/>
              <a:gd name="connsiteX18" fmla="*/ 253707 w 597267"/>
              <a:gd name="connsiteY18" fmla="*/ 771690 h 819260"/>
              <a:gd name="connsiteX19" fmla="*/ 248421 w 597267"/>
              <a:gd name="connsiteY19" fmla="*/ 787547 h 819260"/>
              <a:gd name="connsiteX20" fmla="*/ 232565 w 597267"/>
              <a:gd name="connsiteY20" fmla="*/ 803403 h 819260"/>
              <a:gd name="connsiteX21" fmla="*/ 179709 w 597267"/>
              <a:gd name="connsiteY21" fmla="*/ 819260 h 819260"/>
              <a:gd name="connsiteX22" fmla="*/ 163852 w 597267"/>
              <a:gd name="connsiteY22" fmla="*/ 729406 h 819260"/>
              <a:gd name="connsiteX23" fmla="*/ 95140 w 597267"/>
              <a:gd name="connsiteY23" fmla="*/ 750548 h 819260"/>
              <a:gd name="connsiteX24" fmla="*/ 0 w 597267"/>
              <a:gd name="connsiteY24" fmla="*/ 544411 h 81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7267" h="819260">
                <a:moveTo>
                  <a:pt x="0" y="544411"/>
                </a:moveTo>
                <a:lnTo>
                  <a:pt x="110997" y="428129"/>
                </a:lnTo>
                <a:lnTo>
                  <a:pt x="253707" y="348846"/>
                </a:lnTo>
                <a:lnTo>
                  <a:pt x="354132" y="264277"/>
                </a:lnTo>
                <a:lnTo>
                  <a:pt x="311848" y="200851"/>
                </a:lnTo>
                <a:lnTo>
                  <a:pt x="443987" y="137424"/>
                </a:lnTo>
                <a:lnTo>
                  <a:pt x="438701" y="36999"/>
                </a:lnTo>
                <a:lnTo>
                  <a:pt x="523270" y="0"/>
                </a:lnTo>
                <a:lnTo>
                  <a:pt x="533841" y="58141"/>
                </a:lnTo>
                <a:lnTo>
                  <a:pt x="528555" y="147995"/>
                </a:lnTo>
                <a:lnTo>
                  <a:pt x="597267" y="179709"/>
                </a:lnTo>
                <a:lnTo>
                  <a:pt x="539126" y="258992"/>
                </a:lnTo>
                <a:lnTo>
                  <a:pt x="412273" y="348846"/>
                </a:lnTo>
                <a:lnTo>
                  <a:pt x="517984" y="385845"/>
                </a:lnTo>
                <a:lnTo>
                  <a:pt x="512699" y="486270"/>
                </a:lnTo>
                <a:lnTo>
                  <a:pt x="459843" y="560268"/>
                </a:lnTo>
                <a:lnTo>
                  <a:pt x="327704" y="665979"/>
                </a:lnTo>
                <a:lnTo>
                  <a:pt x="274849" y="729406"/>
                </a:lnTo>
                <a:cubicBezTo>
                  <a:pt x="267802" y="743501"/>
                  <a:pt x="260228" y="757344"/>
                  <a:pt x="253707" y="771690"/>
                </a:cubicBezTo>
                <a:cubicBezTo>
                  <a:pt x="251401" y="776762"/>
                  <a:pt x="250913" y="782564"/>
                  <a:pt x="248421" y="787547"/>
                </a:cubicBezTo>
                <a:cubicBezTo>
                  <a:pt x="239760" y="804869"/>
                  <a:pt x="243402" y="803403"/>
                  <a:pt x="232565" y="803403"/>
                </a:cubicBezTo>
                <a:lnTo>
                  <a:pt x="179709" y="819260"/>
                </a:lnTo>
                <a:lnTo>
                  <a:pt x="163852" y="729406"/>
                </a:lnTo>
                <a:lnTo>
                  <a:pt x="95140" y="750548"/>
                </a:lnTo>
                <a:lnTo>
                  <a:pt x="0" y="544411"/>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1701947" y="4424005"/>
            <a:ext cx="533840" cy="998968"/>
          </a:xfrm>
          <a:custGeom>
            <a:avLst/>
            <a:gdLst>
              <a:gd name="connsiteX0" fmla="*/ 533840 w 533840"/>
              <a:gd name="connsiteY0" fmla="*/ 0 h 998968"/>
              <a:gd name="connsiteX1" fmla="*/ 417558 w 533840"/>
              <a:gd name="connsiteY1" fmla="*/ 5285 h 998968"/>
              <a:gd name="connsiteX2" fmla="*/ 354132 w 533840"/>
              <a:gd name="connsiteY2" fmla="*/ 174423 h 998968"/>
              <a:gd name="connsiteX3" fmla="*/ 248421 w 533840"/>
              <a:gd name="connsiteY3" fmla="*/ 258992 h 998968"/>
              <a:gd name="connsiteX4" fmla="*/ 211422 w 533840"/>
              <a:gd name="connsiteY4" fmla="*/ 422844 h 998968"/>
              <a:gd name="connsiteX5" fmla="*/ 142710 w 533840"/>
              <a:gd name="connsiteY5" fmla="*/ 565553 h 998968"/>
              <a:gd name="connsiteX6" fmla="*/ 95140 w 533840"/>
              <a:gd name="connsiteY6" fmla="*/ 628980 h 998968"/>
              <a:gd name="connsiteX7" fmla="*/ 5285 w 533840"/>
              <a:gd name="connsiteY7" fmla="*/ 724120 h 998968"/>
              <a:gd name="connsiteX8" fmla="*/ 36999 w 533840"/>
              <a:gd name="connsiteY8" fmla="*/ 882686 h 998968"/>
              <a:gd name="connsiteX9" fmla="*/ 0 w 533840"/>
              <a:gd name="connsiteY9" fmla="*/ 977826 h 998968"/>
              <a:gd name="connsiteX10" fmla="*/ 100425 w 533840"/>
              <a:gd name="connsiteY10" fmla="*/ 998968 h 998968"/>
              <a:gd name="connsiteX11" fmla="*/ 163852 w 533840"/>
              <a:gd name="connsiteY11" fmla="*/ 914400 h 998968"/>
              <a:gd name="connsiteX12" fmla="*/ 147995 w 533840"/>
              <a:gd name="connsiteY12" fmla="*/ 734691 h 998968"/>
              <a:gd name="connsiteX13" fmla="*/ 232564 w 533840"/>
              <a:gd name="connsiteY13" fmla="*/ 660693 h 998968"/>
              <a:gd name="connsiteX14" fmla="*/ 332989 w 533840"/>
              <a:gd name="connsiteY14" fmla="*/ 491556 h 998968"/>
              <a:gd name="connsiteX15" fmla="*/ 406987 w 533840"/>
              <a:gd name="connsiteY15" fmla="*/ 338275 h 998968"/>
              <a:gd name="connsiteX16" fmla="*/ 438700 w 533840"/>
              <a:gd name="connsiteY16" fmla="*/ 174423 h 998968"/>
              <a:gd name="connsiteX17" fmla="*/ 533840 w 533840"/>
              <a:gd name="connsiteY17" fmla="*/ 0 h 99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3840" h="998968">
                <a:moveTo>
                  <a:pt x="533840" y="0"/>
                </a:moveTo>
                <a:lnTo>
                  <a:pt x="417558" y="5285"/>
                </a:lnTo>
                <a:lnTo>
                  <a:pt x="354132" y="174423"/>
                </a:lnTo>
                <a:lnTo>
                  <a:pt x="248421" y="258992"/>
                </a:lnTo>
                <a:lnTo>
                  <a:pt x="211422" y="422844"/>
                </a:lnTo>
                <a:lnTo>
                  <a:pt x="142710" y="565553"/>
                </a:lnTo>
                <a:lnTo>
                  <a:pt x="95140" y="628980"/>
                </a:lnTo>
                <a:lnTo>
                  <a:pt x="5285" y="724120"/>
                </a:lnTo>
                <a:lnTo>
                  <a:pt x="36999" y="882686"/>
                </a:lnTo>
                <a:lnTo>
                  <a:pt x="0" y="977826"/>
                </a:lnTo>
                <a:lnTo>
                  <a:pt x="100425" y="998968"/>
                </a:lnTo>
                <a:lnTo>
                  <a:pt x="163852" y="914400"/>
                </a:lnTo>
                <a:lnTo>
                  <a:pt x="147995" y="734691"/>
                </a:lnTo>
                <a:lnTo>
                  <a:pt x="232564" y="660693"/>
                </a:lnTo>
                <a:lnTo>
                  <a:pt x="332989" y="491556"/>
                </a:lnTo>
                <a:lnTo>
                  <a:pt x="406987" y="338275"/>
                </a:lnTo>
                <a:lnTo>
                  <a:pt x="438700" y="174423"/>
                </a:lnTo>
                <a:lnTo>
                  <a:pt x="533840" y="0"/>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p:cNvSpPr/>
          <p:nvPr/>
        </p:nvSpPr>
        <p:spPr>
          <a:xfrm>
            <a:off x="1670234" y="3477891"/>
            <a:ext cx="676550" cy="459843"/>
          </a:xfrm>
          <a:custGeom>
            <a:avLst/>
            <a:gdLst>
              <a:gd name="connsiteX0" fmla="*/ 58141 w 676550"/>
              <a:gd name="connsiteY0" fmla="*/ 248421 h 459843"/>
              <a:gd name="connsiteX1" fmla="*/ 264277 w 676550"/>
              <a:gd name="connsiteY1" fmla="*/ 285420 h 459843"/>
              <a:gd name="connsiteX2" fmla="*/ 359417 w 676550"/>
              <a:gd name="connsiteY2" fmla="*/ 195566 h 459843"/>
              <a:gd name="connsiteX3" fmla="*/ 396416 w 676550"/>
              <a:gd name="connsiteY3" fmla="*/ 79284 h 459843"/>
              <a:gd name="connsiteX4" fmla="*/ 433415 w 676550"/>
              <a:gd name="connsiteY4" fmla="*/ 200851 h 459843"/>
              <a:gd name="connsiteX5" fmla="*/ 454557 w 676550"/>
              <a:gd name="connsiteY5" fmla="*/ 258992 h 459843"/>
              <a:gd name="connsiteX6" fmla="*/ 586695 w 676550"/>
              <a:gd name="connsiteY6" fmla="*/ 0 h 459843"/>
              <a:gd name="connsiteX7" fmla="*/ 676550 w 676550"/>
              <a:gd name="connsiteY7" fmla="*/ 0 h 459843"/>
              <a:gd name="connsiteX8" fmla="*/ 650122 w 676550"/>
              <a:gd name="connsiteY8" fmla="*/ 58141 h 459843"/>
              <a:gd name="connsiteX9" fmla="*/ 544411 w 676550"/>
              <a:gd name="connsiteY9" fmla="*/ 311848 h 459843"/>
              <a:gd name="connsiteX10" fmla="*/ 486270 w 676550"/>
              <a:gd name="connsiteY10" fmla="*/ 401702 h 459843"/>
              <a:gd name="connsiteX11" fmla="*/ 396416 w 676550"/>
              <a:gd name="connsiteY11" fmla="*/ 459843 h 459843"/>
              <a:gd name="connsiteX12" fmla="*/ 274848 w 676550"/>
              <a:gd name="connsiteY12" fmla="*/ 438701 h 459843"/>
              <a:gd name="connsiteX13" fmla="*/ 153280 w 676550"/>
              <a:gd name="connsiteY13" fmla="*/ 406988 h 459843"/>
              <a:gd name="connsiteX14" fmla="*/ 105711 w 676550"/>
              <a:gd name="connsiteY14" fmla="*/ 396417 h 459843"/>
              <a:gd name="connsiteX15" fmla="*/ 0 w 676550"/>
              <a:gd name="connsiteY15" fmla="*/ 317133 h 459843"/>
              <a:gd name="connsiteX16" fmla="*/ 58141 w 676550"/>
              <a:gd name="connsiteY16" fmla="*/ 248421 h 45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6550" h="459843">
                <a:moveTo>
                  <a:pt x="58141" y="248421"/>
                </a:moveTo>
                <a:lnTo>
                  <a:pt x="264277" y="285420"/>
                </a:lnTo>
                <a:lnTo>
                  <a:pt x="359417" y="195566"/>
                </a:lnTo>
                <a:lnTo>
                  <a:pt x="396416" y="79284"/>
                </a:lnTo>
                <a:lnTo>
                  <a:pt x="433415" y="200851"/>
                </a:lnTo>
                <a:lnTo>
                  <a:pt x="454557" y="258992"/>
                </a:lnTo>
                <a:lnTo>
                  <a:pt x="586695" y="0"/>
                </a:lnTo>
                <a:lnTo>
                  <a:pt x="676550" y="0"/>
                </a:lnTo>
                <a:lnTo>
                  <a:pt x="650122" y="58141"/>
                </a:lnTo>
                <a:lnTo>
                  <a:pt x="544411" y="311848"/>
                </a:lnTo>
                <a:lnTo>
                  <a:pt x="486270" y="401702"/>
                </a:lnTo>
                <a:lnTo>
                  <a:pt x="396416" y="459843"/>
                </a:lnTo>
                <a:lnTo>
                  <a:pt x="274848" y="438701"/>
                </a:lnTo>
                <a:lnTo>
                  <a:pt x="153280" y="406988"/>
                </a:lnTo>
                <a:lnTo>
                  <a:pt x="105711" y="396417"/>
                </a:lnTo>
                <a:lnTo>
                  <a:pt x="0" y="317133"/>
                </a:lnTo>
                <a:lnTo>
                  <a:pt x="58141" y="248421"/>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0" y="0"/>
            <a:ext cx="9144000" cy="830997"/>
          </a:xfrm>
          <a:prstGeom prst="rect">
            <a:avLst/>
          </a:prstGeom>
          <a:solidFill>
            <a:srgbClr val="FFFF00"/>
          </a:solidFill>
        </p:spPr>
        <p:txBody>
          <a:bodyPr wrap="square">
            <a:spAutoFit/>
          </a:bodyPr>
          <a:lstStyle/>
          <a:p>
            <a:pPr algn="ctr"/>
            <a:r>
              <a:rPr lang="en-US" sz="4800" b="1" dirty="0" smtClean="0"/>
              <a:t>ALASKAN PROVINCE OVERVIEW</a:t>
            </a:r>
            <a:endParaRPr lang="en-US" sz="4800" b="1" dirty="0"/>
          </a:p>
        </p:txBody>
      </p:sp>
      <p:sp>
        <p:nvSpPr>
          <p:cNvPr id="28" name="TextBox 27"/>
          <p:cNvSpPr txBox="1"/>
          <p:nvPr/>
        </p:nvSpPr>
        <p:spPr>
          <a:xfrm>
            <a:off x="4572000" y="762000"/>
            <a:ext cx="4572000" cy="3046988"/>
          </a:xfrm>
          <a:prstGeom prst="rect">
            <a:avLst/>
          </a:prstGeom>
          <a:noFill/>
        </p:spPr>
        <p:txBody>
          <a:bodyPr wrap="square" rtlCol="0">
            <a:spAutoFit/>
          </a:bodyPr>
          <a:lstStyle/>
          <a:p>
            <a:pPr algn="r"/>
            <a:r>
              <a:rPr lang="en-US" sz="3200" b="1" dirty="0" smtClean="0"/>
              <a:t>Some of the Exotic Terranes, Volcanic Arcs/Island Chains,&amp; Tidbits that dock to Continent to </a:t>
            </a:r>
          </a:p>
          <a:p>
            <a:pPr algn="r"/>
            <a:r>
              <a:rPr lang="en-US" sz="3200" b="1" dirty="0" smtClean="0"/>
              <a:t>build Alaska </a:t>
            </a:r>
            <a:endParaRPr lang="en-US" sz="3200" b="1" dirty="0"/>
          </a:p>
        </p:txBody>
      </p:sp>
      <p:sp>
        <p:nvSpPr>
          <p:cNvPr id="30" name="TextBox 29"/>
          <p:cNvSpPr txBox="1"/>
          <p:nvPr/>
        </p:nvSpPr>
        <p:spPr>
          <a:xfrm>
            <a:off x="838200" y="1066800"/>
            <a:ext cx="7772400" cy="5262979"/>
          </a:xfrm>
          <a:prstGeom prst="rect">
            <a:avLst/>
          </a:prstGeom>
          <a:solidFill>
            <a:srgbClr val="FFFF00"/>
          </a:solidFill>
          <a:ln>
            <a:solidFill>
              <a:schemeClr val="tx1"/>
            </a:solidFill>
          </a:ln>
        </p:spPr>
        <p:txBody>
          <a:bodyPr wrap="square" rtlCol="0">
            <a:spAutoFit/>
          </a:bodyPr>
          <a:lstStyle/>
          <a:p>
            <a:pPr algn="ctr"/>
            <a:r>
              <a:rPr lang="en-US" sz="4800" dirty="0" smtClean="0">
                <a:ln w="0">
                  <a:solidFill>
                    <a:sysClr val="windowText" lastClr="000000"/>
                  </a:solidFill>
                </a:ln>
              </a:rPr>
              <a:t>As tectonic plates keep bringing surface debris &amp; welding it to the continent, the </a:t>
            </a:r>
            <a:r>
              <a:rPr lang="en-US" sz="4800" b="1" dirty="0" smtClean="0">
                <a:ln w="0">
                  <a:solidFill>
                    <a:sysClr val="windowText" lastClr="000000"/>
                  </a:solidFill>
                </a:ln>
                <a:solidFill>
                  <a:srgbClr val="FF0000"/>
                </a:solidFill>
              </a:rPr>
              <a:t>subducting plates melt </a:t>
            </a:r>
            <a:r>
              <a:rPr lang="en-US" sz="4800" dirty="0" smtClean="0">
                <a:ln w="0">
                  <a:solidFill>
                    <a:sysClr val="windowText" lastClr="000000"/>
                  </a:solidFill>
                </a:ln>
              </a:rPr>
              <a:t>and yields </a:t>
            </a:r>
            <a:r>
              <a:rPr lang="en-US" sz="4800" b="1" dirty="0" smtClean="0">
                <a:ln w="0">
                  <a:solidFill>
                    <a:sysClr val="windowText" lastClr="000000"/>
                  </a:solidFill>
                </a:ln>
                <a:solidFill>
                  <a:srgbClr val="FF0000"/>
                </a:solidFill>
              </a:rPr>
              <a:t>volcanoes</a:t>
            </a:r>
            <a:r>
              <a:rPr lang="en-US" sz="4800" b="1" dirty="0" smtClean="0">
                <a:ln w="0">
                  <a:solidFill>
                    <a:sysClr val="windowText" lastClr="000000"/>
                  </a:solidFill>
                </a:ln>
              </a:rPr>
              <a:t>…</a:t>
            </a:r>
            <a:r>
              <a:rPr lang="en-US" sz="4800" b="1" dirty="0" smtClean="0">
                <a:ln w="0">
                  <a:solidFill>
                    <a:sysClr val="windowText" lastClr="000000"/>
                  </a:solidFill>
                </a:ln>
                <a:solidFill>
                  <a:srgbClr val="FF0000"/>
                </a:solidFill>
              </a:rPr>
              <a:t>lots of magma/lava</a:t>
            </a:r>
            <a:r>
              <a:rPr lang="en-US" sz="4800" dirty="0" smtClean="0">
                <a:ln w="0">
                  <a:solidFill>
                    <a:sysClr val="windowText" lastClr="000000"/>
                  </a:solidFill>
                </a:ln>
              </a:rPr>
              <a:t> brought to the surface resulting in this…</a:t>
            </a:r>
            <a:endParaRPr lang="en-US" sz="4800" dirty="0">
              <a:ln w="0">
                <a:solidFill>
                  <a:sysClr val="windowText" lastClr="000000"/>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1000"/>
                                        <p:tgtEl>
                                          <p:spTgt spid="6"/>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1000"/>
                                        <p:tgtEl>
                                          <p:spTgt spid="3"/>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1000"/>
                                        <p:tgtEl>
                                          <p:spTgt spid="4"/>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1000"/>
                                        <p:tgtEl>
                                          <p:spTgt spid="5"/>
                                        </p:tgtEl>
                                      </p:cBhvr>
                                    </p:animEffect>
                                  </p:childTnLst>
                                </p:cTn>
                              </p:par>
                            </p:childTnLst>
                          </p:cTn>
                        </p:par>
                        <p:par>
                          <p:cTn id="34" fill="hold">
                            <p:stCondLst>
                              <p:cond delay="4000"/>
                            </p:stCondLst>
                            <p:childTnLst>
                              <p:par>
                                <p:cTn id="35" presetID="22" presetClass="entr" presetSubtype="2"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right)">
                                      <p:cBhvr>
                                        <p:cTn id="37" dur="1000"/>
                                        <p:tgtEl>
                                          <p:spTgt spid="9"/>
                                        </p:tgtEl>
                                      </p:cBhvr>
                                    </p:animEffect>
                                  </p:childTnLst>
                                </p:cTn>
                              </p:par>
                            </p:childTnLst>
                          </p:cTn>
                        </p:par>
                        <p:par>
                          <p:cTn id="38" fill="hold">
                            <p:stCondLst>
                              <p:cond delay="5000"/>
                            </p:stCondLst>
                            <p:childTnLst>
                              <p:par>
                                <p:cTn id="39" presetID="22" presetClass="entr" presetSubtype="2"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1000"/>
                                        <p:tgtEl>
                                          <p:spTgt spid="10"/>
                                        </p:tgtEl>
                                      </p:cBhvr>
                                    </p:animEffect>
                                  </p:childTnLst>
                                </p:cTn>
                              </p:par>
                            </p:childTnLst>
                          </p:cTn>
                        </p:par>
                        <p:par>
                          <p:cTn id="42" fill="hold">
                            <p:stCondLst>
                              <p:cond delay="6000"/>
                            </p:stCondLst>
                            <p:childTnLst>
                              <p:par>
                                <p:cTn id="43" presetID="22" presetClass="entr" presetSubtype="4"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1000"/>
                                        <p:tgtEl>
                                          <p:spTgt spid="7"/>
                                        </p:tgtEl>
                                      </p:cBhvr>
                                    </p:animEffect>
                                  </p:childTnLst>
                                </p:cTn>
                              </p:par>
                            </p:childTnLst>
                          </p:cTn>
                        </p:par>
                        <p:par>
                          <p:cTn id="46" fill="hold">
                            <p:stCondLst>
                              <p:cond delay="7000"/>
                            </p:stCondLst>
                            <p:childTnLst>
                              <p:par>
                                <p:cTn id="47" presetID="22" presetClass="entr" presetSubtype="4"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1000"/>
                                        <p:tgtEl>
                                          <p:spTgt spid="8"/>
                                        </p:tgtEl>
                                      </p:cBhvr>
                                    </p:animEffect>
                                  </p:childTnLst>
                                </p:cTn>
                              </p:par>
                            </p:childTnLst>
                          </p:cTn>
                        </p:par>
                        <p:par>
                          <p:cTn id="50" fill="hold">
                            <p:stCondLst>
                              <p:cond delay="8000"/>
                            </p:stCondLst>
                            <p:childTnLst>
                              <p:par>
                                <p:cTn id="51" presetID="22" presetClass="entr" presetSubtype="4"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1000"/>
                                        <p:tgtEl>
                                          <p:spTgt spid="22"/>
                                        </p:tgtEl>
                                      </p:cBhvr>
                                    </p:animEffect>
                                  </p:childTnLst>
                                </p:cTn>
                              </p:par>
                            </p:childTnLst>
                          </p:cTn>
                        </p:par>
                        <p:par>
                          <p:cTn id="54" fill="hold">
                            <p:stCondLst>
                              <p:cond delay="9000"/>
                            </p:stCondLst>
                            <p:childTnLst>
                              <p:par>
                                <p:cTn id="55" presetID="22" presetClass="entr" presetSubtype="8"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1000"/>
                                        <p:tgtEl>
                                          <p:spTgt spid="20"/>
                                        </p:tgtEl>
                                      </p:cBhvr>
                                    </p:animEffect>
                                  </p:childTnLst>
                                </p:cTn>
                              </p:par>
                            </p:childTnLst>
                          </p:cTn>
                        </p:par>
                        <p:par>
                          <p:cTn id="58" fill="hold">
                            <p:stCondLst>
                              <p:cond delay="10000"/>
                            </p:stCondLst>
                            <p:childTnLst>
                              <p:par>
                                <p:cTn id="59" presetID="22" presetClass="entr" presetSubtype="8"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1000"/>
                                        <p:tgtEl>
                                          <p:spTgt spid="14"/>
                                        </p:tgtEl>
                                      </p:cBhvr>
                                    </p:animEffect>
                                  </p:childTnLst>
                                </p:cTn>
                              </p:par>
                            </p:childTnLst>
                          </p:cTn>
                        </p:par>
                        <p:par>
                          <p:cTn id="62" fill="hold">
                            <p:stCondLst>
                              <p:cond delay="11000"/>
                            </p:stCondLst>
                            <p:childTnLst>
                              <p:par>
                                <p:cTn id="63" presetID="22" presetClass="entr" presetSubtype="8"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1000"/>
                                        <p:tgtEl>
                                          <p:spTgt spid="13"/>
                                        </p:tgtEl>
                                      </p:cBhvr>
                                    </p:animEffect>
                                  </p:childTnLst>
                                </p:cTn>
                              </p:par>
                            </p:childTnLst>
                          </p:cTn>
                        </p:par>
                        <p:par>
                          <p:cTn id="66" fill="hold">
                            <p:stCondLst>
                              <p:cond delay="12000"/>
                            </p:stCondLst>
                            <p:childTnLst>
                              <p:par>
                                <p:cTn id="67" presetID="22" presetClass="entr" presetSubtype="8"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left)">
                                      <p:cBhvr>
                                        <p:cTn id="69" dur="1000"/>
                                        <p:tgtEl>
                                          <p:spTgt spid="23"/>
                                        </p:tgtEl>
                                      </p:cBhvr>
                                    </p:animEffect>
                                  </p:childTnLst>
                                </p:cTn>
                              </p:par>
                            </p:childTnLst>
                          </p:cTn>
                        </p:par>
                        <p:par>
                          <p:cTn id="70" fill="hold">
                            <p:stCondLst>
                              <p:cond delay="13000"/>
                            </p:stCondLst>
                            <p:childTnLst>
                              <p:par>
                                <p:cTn id="71" presetID="22" presetClass="entr" presetSubtype="8"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left)">
                                      <p:cBhvr>
                                        <p:cTn id="73" dur="1000"/>
                                        <p:tgtEl>
                                          <p:spTgt spid="19"/>
                                        </p:tgtEl>
                                      </p:cBhvr>
                                    </p:animEffect>
                                  </p:childTnLst>
                                </p:cTn>
                              </p:par>
                            </p:childTnLst>
                          </p:cTn>
                        </p:par>
                        <p:par>
                          <p:cTn id="74" fill="hold">
                            <p:stCondLst>
                              <p:cond delay="14000"/>
                            </p:stCondLst>
                            <p:childTnLst>
                              <p:par>
                                <p:cTn id="75" presetID="22" presetClass="entr" presetSubtype="4"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down)">
                                      <p:cBhvr>
                                        <p:cTn id="77" dur="500"/>
                                        <p:tgtEl>
                                          <p:spTgt spid="18"/>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ipe(down)">
                                      <p:cBhvr>
                                        <p:cTn id="80" dur="500"/>
                                        <p:tgtEl>
                                          <p:spTgt spid="17"/>
                                        </p:tgtEl>
                                      </p:cBhvr>
                                    </p:animEffect>
                                  </p:childTnLst>
                                </p:cTn>
                              </p:par>
                            </p:childTnLst>
                          </p:cTn>
                        </p:par>
                        <p:par>
                          <p:cTn id="81" fill="hold">
                            <p:stCondLst>
                              <p:cond delay="14500"/>
                            </p:stCondLst>
                            <p:childTnLst>
                              <p:par>
                                <p:cTn id="82" presetID="22" presetClass="entr" presetSubtype="8" fill="hold" grpId="0" nodeType="after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wipe(left)">
                                      <p:cBhvr>
                                        <p:cTn id="84" dur="1000"/>
                                        <p:tgtEl>
                                          <p:spTgt spid="16"/>
                                        </p:tgtEl>
                                      </p:cBhvr>
                                    </p:animEffect>
                                  </p:childTnLst>
                                </p:cTn>
                              </p:par>
                            </p:childTnLst>
                          </p:cTn>
                        </p:par>
                        <p:par>
                          <p:cTn id="85" fill="hold">
                            <p:stCondLst>
                              <p:cond delay="15500"/>
                            </p:stCondLst>
                            <p:childTnLst>
                              <p:par>
                                <p:cTn id="86" presetID="22" presetClass="entr" presetSubtype="8" fill="hold" grpId="0" nodeType="after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wipe(left)">
                                      <p:cBhvr>
                                        <p:cTn id="88" dur="1000"/>
                                        <p:tgtEl>
                                          <p:spTgt spid="24"/>
                                        </p:tgtEl>
                                      </p:cBhvr>
                                    </p:animEffect>
                                  </p:childTnLst>
                                </p:cTn>
                              </p:par>
                            </p:childTnLst>
                          </p:cTn>
                        </p:par>
                        <p:par>
                          <p:cTn id="89" fill="hold">
                            <p:stCondLst>
                              <p:cond delay="16500"/>
                            </p:stCondLst>
                            <p:childTnLst>
                              <p:par>
                                <p:cTn id="90" presetID="22" presetClass="entr" presetSubtype="8" fill="hold" grpId="0" nodeType="after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wipe(left)">
                                      <p:cBhvr>
                                        <p:cTn id="92" dur="1000"/>
                                        <p:tgtEl>
                                          <p:spTgt spid="12"/>
                                        </p:tgtEl>
                                      </p:cBhvr>
                                    </p:animEffect>
                                  </p:childTnLst>
                                </p:cTn>
                              </p:par>
                            </p:childTnLst>
                          </p:cTn>
                        </p:par>
                        <p:par>
                          <p:cTn id="93" fill="hold">
                            <p:stCondLst>
                              <p:cond delay="17500"/>
                            </p:stCondLst>
                            <p:childTnLst>
                              <p:par>
                                <p:cTn id="94" presetID="22" presetClass="entr" presetSubtype="8" fill="hold" grpId="0" nodeType="after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wipe(left)">
                                      <p:cBhvr>
                                        <p:cTn id="96" dur="1000"/>
                                        <p:tgtEl>
                                          <p:spTgt spid="21"/>
                                        </p:tgtEl>
                                      </p:cBhvr>
                                    </p:animEffect>
                                  </p:childTnLst>
                                </p:cTn>
                              </p:par>
                            </p:childTnLst>
                          </p:cTn>
                        </p:par>
                        <p:par>
                          <p:cTn id="97" fill="hold">
                            <p:stCondLst>
                              <p:cond delay="18500"/>
                            </p:stCondLst>
                            <p:childTnLst>
                              <p:par>
                                <p:cTn id="98" presetID="22" presetClass="entr" presetSubtype="8" fill="hold" grpId="0" nodeType="after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wipe(left)">
                                      <p:cBhvr>
                                        <p:cTn id="100" dur="1000"/>
                                        <p:tgtEl>
                                          <p:spTgt spid="15"/>
                                        </p:tgtEl>
                                      </p:cBhvr>
                                    </p:animEffect>
                                  </p:childTnLst>
                                </p:cTn>
                              </p:par>
                            </p:childTnLst>
                          </p:cTn>
                        </p:par>
                        <p:par>
                          <p:cTn id="101" fill="hold">
                            <p:stCondLst>
                              <p:cond delay="19500"/>
                            </p:stCondLst>
                            <p:childTnLst>
                              <p:par>
                                <p:cTn id="102" presetID="22" presetClass="entr" presetSubtype="8" fill="hold" grpId="0" nodeType="afterEffect">
                                  <p:stCondLst>
                                    <p:cond delay="0"/>
                                  </p:stCondLst>
                                  <p:childTnLst>
                                    <p:set>
                                      <p:cBhvr>
                                        <p:cTn id="103" dur="1" fill="hold">
                                          <p:stCondLst>
                                            <p:cond delay="0"/>
                                          </p:stCondLst>
                                        </p:cTn>
                                        <p:tgtEl>
                                          <p:spTgt spid="11"/>
                                        </p:tgtEl>
                                        <p:attrNameLst>
                                          <p:attrName>style.visibility</p:attrName>
                                        </p:attrNameLst>
                                      </p:cBhvr>
                                      <p:to>
                                        <p:strVal val="visible"/>
                                      </p:to>
                                    </p:set>
                                    <p:animEffect transition="in" filter="wipe(left)">
                                      <p:cBhvr>
                                        <p:cTn id="104" dur="1000"/>
                                        <p:tgtEl>
                                          <p:spTgt spid="11"/>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0" fill="hold" grpId="0" nodeType="click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p:cTn id="109" dur="500" fill="hold"/>
                                        <p:tgtEl>
                                          <p:spTgt spid="30"/>
                                        </p:tgtEl>
                                        <p:attrNameLst>
                                          <p:attrName>ppt_w</p:attrName>
                                        </p:attrNameLst>
                                      </p:cBhvr>
                                      <p:tavLst>
                                        <p:tav tm="0">
                                          <p:val>
                                            <p:fltVal val="0"/>
                                          </p:val>
                                        </p:tav>
                                        <p:tav tm="100000">
                                          <p:val>
                                            <p:strVal val="#ppt_w"/>
                                          </p:val>
                                        </p:tav>
                                      </p:tavLst>
                                    </p:anim>
                                    <p:anim calcmode="lin" valueType="num">
                                      <p:cBhvr>
                                        <p:cTn id="110" dur="500" fill="hold"/>
                                        <p:tgtEl>
                                          <p:spTgt spid="30"/>
                                        </p:tgtEl>
                                        <p:attrNameLst>
                                          <p:attrName>ppt_h</p:attrName>
                                        </p:attrNameLst>
                                      </p:cBhvr>
                                      <p:tavLst>
                                        <p:tav tm="0">
                                          <p:val>
                                            <p:fltVal val="0"/>
                                          </p:val>
                                        </p:tav>
                                        <p:tav tm="100000">
                                          <p:val>
                                            <p:strVal val="#ppt_h"/>
                                          </p:val>
                                        </p:tav>
                                      </p:tavLst>
                                    </p:anim>
                                    <p:animEffect transition="in" filter="fade">
                                      <p:cBhvr>
                                        <p:cTn id="1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8" grpId="0"/>
      <p:bldP spid="3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2202311_orig.gif (1030×800) | Alaska mountains, Alaska, Geology"/>
          <p:cNvPicPr>
            <a:picLocks noChangeAspect="1" noChangeArrowheads="1"/>
          </p:cNvPicPr>
          <p:nvPr/>
        </p:nvPicPr>
        <p:blipFill>
          <a:blip r:embed="rId3" cstate="print"/>
          <a:srcRect l="3851" t="5000" r="3722" b="6000"/>
          <a:stretch>
            <a:fillRect/>
          </a:stretch>
        </p:blipFill>
        <p:spPr bwMode="auto">
          <a:xfrm>
            <a:off x="0" y="0"/>
            <a:ext cx="9169685" cy="6858000"/>
          </a:xfrm>
          <a:prstGeom prst="rect">
            <a:avLst/>
          </a:prstGeom>
          <a:noFill/>
        </p:spPr>
      </p:pic>
      <p:sp>
        <p:nvSpPr>
          <p:cNvPr id="4" name="TextBox 3"/>
          <p:cNvSpPr txBox="1"/>
          <p:nvPr/>
        </p:nvSpPr>
        <p:spPr>
          <a:xfrm>
            <a:off x="838200" y="3124200"/>
            <a:ext cx="7772400" cy="3046988"/>
          </a:xfrm>
          <a:prstGeom prst="rect">
            <a:avLst/>
          </a:prstGeom>
          <a:solidFill>
            <a:srgbClr val="FFFF00"/>
          </a:solidFill>
          <a:ln>
            <a:solidFill>
              <a:schemeClr val="tx1"/>
            </a:solidFill>
          </a:ln>
        </p:spPr>
        <p:txBody>
          <a:bodyPr wrap="square" rtlCol="0">
            <a:spAutoFit/>
          </a:bodyPr>
          <a:lstStyle/>
          <a:p>
            <a:pPr algn="ctr"/>
            <a:r>
              <a:rPr lang="en-US" sz="4800" dirty="0" smtClean="0">
                <a:ln w="0">
                  <a:solidFill>
                    <a:sysClr val="windowText" lastClr="000000"/>
                  </a:solidFill>
                </a:ln>
              </a:rPr>
              <a:t>Massive glaciers over thousands of years sculpted these mountain ranges into what we see today…</a:t>
            </a:r>
          </a:p>
        </p:txBody>
      </p:sp>
      <p:sp>
        <p:nvSpPr>
          <p:cNvPr id="5" name="TextBox 4"/>
          <p:cNvSpPr txBox="1"/>
          <p:nvPr/>
        </p:nvSpPr>
        <p:spPr>
          <a:xfrm>
            <a:off x="838200" y="1219200"/>
            <a:ext cx="7772400" cy="1569660"/>
          </a:xfrm>
          <a:prstGeom prst="rect">
            <a:avLst/>
          </a:prstGeom>
          <a:solidFill>
            <a:srgbClr val="FFFF00"/>
          </a:solidFill>
          <a:ln>
            <a:solidFill>
              <a:schemeClr val="tx1"/>
            </a:solidFill>
          </a:ln>
        </p:spPr>
        <p:txBody>
          <a:bodyPr wrap="square" rtlCol="0">
            <a:spAutoFit/>
          </a:bodyPr>
          <a:lstStyle/>
          <a:p>
            <a:pPr algn="ctr"/>
            <a:r>
              <a:rPr lang="en-US" sz="4800" dirty="0" smtClean="0">
                <a:ln w="0">
                  <a:solidFill>
                    <a:sysClr val="windowText" lastClr="000000"/>
                  </a:solidFill>
                </a:ln>
              </a:rPr>
              <a:t>More to come about Alaska’s geology in future classes…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18114"/>
                                        </p:tgtEl>
                                        <p:attrNameLst>
                                          <p:attrName>style.visibility</p:attrName>
                                        </p:attrNameLst>
                                      </p:cBhvr>
                                      <p:to>
                                        <p:strVal val="visible"/>
                                      </p:to>
                                    </p:set>
                                    <p:anim calcmode="lin" valueType="num">
                                      <p:cBhvr>
                                        <p:cTn id="7" dur="500" fill="hold"/>
                                        <p:tgtEl>
                                          <p:spTgt spid="218114"/>
                                        </p:tgtEl>
                                        <p:attrNameLst>
                                          <p:attrName>ppt_w</p:attrName>
                                        </p:attrNameLst>
                                      </p:cBhvr>
                                      <p:tavLst>
                                        <p:tav tm="0">
                                          <p:val>
                                            <p:fltVal val="0"/>
                                          </p:val>
                                        </p:tav>
                                        <p:tav tm="100000">
                                          <p:val>
                                            <p:strVal val="#ppt_w"/>
                                          </p:val>
                                        </p:tav>
                                      </p:tavLst>
                                    </p:anim>
                                    <p:anim calcmode="lin" valueType="num">
                                      <p:cBhvr>
                                        <p:cTn id="8" dur="500" fill="hold"/>
                                        <p:tgtEl>
                                          <p:spTgt spid="218114"/>
                                        </p:tgtEl>
                                        <p:attrNameLst>
                                          <p:attrName>ppt_h</p:attrName>
                                        </p:attrNameLst>
                                      </p:cBhvr>
                                      <p:tavLst>
                                        <p:tav tm="0">
                                          <p:val>
                                            <p:fltVal val="0"/>
                                          </p:val>
                                        </p:tav>
                                        <p:tav tm="100000">
                                          <p:val>
                                            <p:strVal val="#ppt_h"/>
                                          </p:val>
                                        </p:tav>
                                      </p:tavLst>
                                    </p:anim>
                                    <p:animEffect transition="in" filter="fade">
                                      <p:cBhvr>
                                        <p:cTn id="9" dur="500"/>
                                        <p:tgtEl>
                                          <p:spTgt spid="2181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2274838"/>
            <a:ext cx="9144000" cy="2308324"/>
          </a:xfrm>
          <a:prstGeom prst="rect">
            <a:avLst/>
          </a:prstGeom>
          <a:noFill/>
        </p:spPr>
        <p:txBody>
          <a:bodyPr wrap="square" rtlCol="0">
            <a:spAutoFit/>
          </a:bodyPr>
          <a:lstStyle/>
          <a:p>
            <a:pPr algn="ctr"/>
            <a:r>
              <a:rPr lang="en-US" sz="7200" dirty="0" smtClean="0"/>
              <a:t>NORTH AMERICAN GLACIATION</a:t>
            </a:r>
            <a:endParaRPr lang="en-US" sz="72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ll Users\Documents\geology classes\00-GEOLOGIC MATERIAL\ice movement - last glacial age\180k.jpg"/>
          <p:cNvPicPr>
            <a:picLocks noChangeAspect="1" noChangeArrowheads="1"/>
          </p:cNvPicPr>
          <p:nvPr/>
        </p:nvPicPr>
        <p:blipFill>
          <a:blip r:embed="rId3" cstate="print"/>
          <a:srcRect/>
          <a:stretch>
            <a:fillRect/>
          </a:stretch>
        </p:blipFill>
        <p:spPr bwMode="auto">
          <a:xfrm>
            <a:off x="533400" y="1"/>
            <a:ext cx="7978105" cy="6858000"/>
          </a:xfrm>
          <a:prstGeom prst="rect">
            <a:avLst/>
          </a:prstGeom>
          <a:noFill/>
        </p:spPr>
      </p:pic>
      <p:sp>
        <p:nvSpPr>
          <p:cNvPr id="5" name="5-Point Star 4"/>
          <p:cNvSpPr/>
          <p:nvPr/>
        </p:nvSpPr>
        <p:spPr>
          <a:xfrm>
            <a:off x="2743200" y="4038600"/>
            <a:ext cx="457200" cy="457200"/>
          </a:xfrm>
          <a:prstGeom prst="star5">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ectangle 7"/>
          <p:cNvSpPr/>
          <p:nvPr/>
        </p:nvSpPr>
        <p:spPr>
          <a:xfrm>
            <a:off x="6858000" y="609600"/>
            <a:ext cx="1600200" cy="914400"/>
          </a:xfrm>
          <a:prstGeom prst="rect">
            <a:avLst/>
          </a:prstGeom>
          <a:solidFill>
            <a:schemeClr val="tx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2" name="Group 10"/>
          <p:cNvGrpSpPr/>
          <p:nvPr/>
        </p:nvGrpSpPr>
        <p:grpSpPr>
          <a:xfrm>
            <a:off x="7772400" y="1447800"/>
            <a:ext cx="1380685" cy="5410200"/>
            <a:chOff x="7772400" y="1447800"/>
            <a:chExt cx="1380685" cy="5410200"/>
          </a:xfrm>
        </p:grpSpPr>
        <p:cxnSp>
          <p:nvCxnSpPr>
            <p:cNvPr id="7" name="Straight Connector 6"/>
            <p:cNvCxnSpPr/>
            <p:nvPr/>
          </p:nvCxnSpPr>
          <p:spPr>
            <a:xfrm flipV="1">
              <a:off x="7772400" y="1752600"/>
              <a:ext cx="0" cy="4800600"/>
            </a:xfrm>
            <a:prstGeom prst="line">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7772400" y="6396335"/>
              <a:ext cx="1361270" cy="461665"/>
            </a:xfrm>
            <a:prstGeom prst="rect">
              <a:avLst/>
            </a:prstGeom>
            <a:solidFill>
              <a:schemeClr val="bg1"/>
            </a:solidFill>
            <a:ln w="38100">
              <a:noFill/>
              <a:miter lim="800000"/>
              <a:headEnd/>
              <a:tailEnd/>
            </a:ln>
          </p:spPr>
          <p:txBody>
            <a:bodyPr wrap="none">
              <a:spAutoFit/>
            </a:bodyPr>
            <a:lstStyle/>
            <a:p>
              <a:r>
                <a:rPr lang="en-US" sz="2400" b="1" dirty="0" smtClean="0">
                  <a:solidFill>
                    <a:srgbClr val="FF0000"/>
                  </a:solidFill>
                  <a:effectLst>
                    <a:outerShdw dist="50800" dir="7200000" algn="ctr" rotWithShape="0">
                      <a:schemeClr val="tx1"/>
                    </a:outerShdw>
                  </a:effectLst>
                </a:rPr>
                <a:t>- 180,000</a:t>
              </a:r>
              <a:endParaRPr lang="en-US" sz="2400" b="1" dirty="0">
                <a:solidFill>
                  <a:srgbClr val="FF0000"/>
                </a:solidFill>
                <a:effectLst>
                  <a:outerShdw dist="50800" dir="7200000" algn="ctr" rotWithShape="0">
                    <a:schemeClr val="tx1"/>
                  </a:outerShdw>
                </a:effectLst>
              </a:endParaRPr>
            </a:p>
          </p:txBody>
        </p:sp>
        <p:sp>
          <p:nvSpPr>
            <p:cNvPr id="10" name="TextBox 9"/>
            <p:cNvSpPr txBox="1">
              <a:spLocks noChangeArrowheads="1"/>
            </p:cNvSpPr>
            <p:nvPr/>
          </p:nvSpPr>
          <p:spPr bwMode="auto">
            <a:xfrm>
              <a:off x="7924800" y="1447800"/>
              <a:ext cx="1228285" cy="461665"/>
            </a:xfrm>
            <a:prstGeom prst="rect">
              <a:avLst/>
            </a:prstGeom>
            <a:solidFill>
              <a:schemeClr val="bg1"/>
            </a:solidFill>
            <a:ln w="38100">
              <a:noFill/>
              <a:miter lim="800000"/>
              <a:headEnd/>
              <a:tailEnd/>
            </a:ln>
          </p:spPr>
          <p:txBody>
            <a:bodyPr wrap="none">
              <a:spAutoFit/>
            </a:bodyPr>
            <a:lstStyle/>
            <a:p>
              <a:r>
                <a:rPr lang="en-US" sz="2400" b="1" dirty="0" smtClean="0">
                  <a:solidFill>
                    <a:srgbClr val="FF0000"/>
                  </a:solidFill>
                  <a:effectLst>
                    <a:outerShdw dist="50800" dir="7200000" algn="ctr" rotWithShape="0">
                      <a:schemeClr val="tx1"/>
                    </a:outerShdw>
                  </a:effectLst>
                </a:rPr>
                <a:t> present</a:t>
              </a:r>
              <a:endParaRPr lang="en-US" sz="2400" b="1" dirty="0">
                <a:solidFill>
                  <a:srgbClr val="FF0000"/>
                </a:solidFill>
                <a:effectLst>
                  <a:outerShdw dist="50800" dir="7200000" algn="ctr" rotWithShape="0">
                    <a:schemeClr val="tx1"/>
                  </a:outerShdw>
                </a:effectLst>
              </a:endParaRPr>
            </a:p>
          </p:txBody>
        </p:sp>
      </p:grpSp>
      <p:grpSp>
        <p:nvGrpSpPr>
          <p:cNvPr id="4" name="Group 18"/>
          <p:cNvGrpSpPr/>
          <p:nvPr/>
        </p:nvGrpSpPr>
        <p:grpSpPr>
          <a:xfrm>
            <a:off x="381000" y="457200"/>
            <a:ext cx="2209800" cy="2580620"/>
            <a:chOff x="381000" y="457200"/>
            <a:chExt cx="2209800" cy="2580620"/>
          </a:xfrm>
        </p:grpSpPr>
        <p:sp>
          <p:nvSpPr>
            <p:cNvPr id="3" name="Oval 2"/>
            <p:cNvSpPr/>
            <p:nvPr/>
          </p:nvSpPr>
          <p:spPr>
            <a:xfrm>
              <a:off x="381000" y="457200"/>
              <a:ext cx="2209800" cy="533400"/>
            </a:xfrm>
            <a:prstGeom prst="ellipse">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extBox 12"/>
            <p:cNvSpPr txBox="1">
              <a:spLocks noChangeArrowheads="1"/>
            </p:cNvSpPr>
            <p:nvPr/>
          </p:nvSpPr>
          <p:spPr bwMode="auto">
            <a:xfrm>
              <a:off x="990600" y="2514600"/>
              <a:ext cx="947695" cy="523220"/>
            </a:xfrm>
            <a:prstGeom prst="rect">
              <a:avLst/>
            </a:prstGeom>
            <a:solidFill>
              <a:schemeClr val="bg1"/>
            </a:solidFill>
            <a:ln w="25400">
              <a:solidFill>
                <a:schemeClr val="tx1"/>
              </a:solidFill>
              <a:miter lim="800000"/>
              <a:headEnd/>
              <a:tailEnd/>
            </a:ln>
          </p:spPr>
          <p:txBody>
            <a:bodyPr wrap="none">
              <a:spAutoFit/>
            </a:bodyPr>
            <a:lstStyle/>
            <a:p>
              <a:r>
                <a:rPr lang="en-US" sz="2800" b="1" dirty="0" smtClean="0">
                  <a:solidFill>
                    <a:srgbClr val="FF0000"/>
                  </a:solidFill>
                  <a:effectLst>
                    <a:outerShdw dist="50800" dir="7200000" algn="ctr" rotWithShape="0">
                      <a:schemeClr val="tx1"/>
                    </a:outerShdw>
                  </a:effectLst>
                </a:rPr>
                <a:t>TIME</a:t>
              </a:r>
              <a:endParaRPr lang="en-US" sz="2800" b="1" dirty="0">
                <a:solidFill>
                  <a:srgbClr val="FF0000"/>
                </a:solidFill>
                <a:effectLst>
                  <a:outerShdw dist="50800" dir="7200000" algn="ctr" rotWithShape="0">
                    <a:schemeClr val="tx1"/>
                  </a:outerShdw>
                </a:effectLst>
              </a:endParaRPr>
            </a:p>
          </p:txBody>
        </p:sp>
        <p:cxnSp>
          <p:nvCxnSpPr>
            <p:cNvPr id="15" name="Straight Arrow Connector 14"/>
            <p:cNvCxnSpPr>
              <a:stCxn id="13" idx="0"/>
              <a:endCxn id="3" idx="4"/>
            </p:cNvCxnSpPr>
            <p:nvPr/>
          </p:nvCxnSpPr>
          <p:spPr>
            <a:xfrm flipV="1">
              <a:off x="1464448" y="990600"/>
              <a:ext cx="21452" cy="1524000"/>
            </a:xfrm>
            <a:prstGeom prst="straightConnector1">
              <a:avLst/>
            </a:prstGeom>
            <a:ln w="762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19"/>
          <p:cNvGrpSpPr/>
          <p:nvPr/>
        </p:nvGrpSpPr>
        <p:grpSpPr>
          <a:xfrm>
            <a:off x="2743200" y="457200"/>
            <a:ext cx="2107885" cy="2648129"/>
            <a:chOff x="-81104" y="457200"/>
            <a:chExt cx="2107885" cy="2648129"/>
          </a:xfrm>
        </p:grpSpPr>
        <p:sp>
          <p:nvSpPr>
            <p:cNvPr id="21" name="Oval 20"/>
            <p:cNvSpPr/>
            <p:nvPr/>
          </p:nvSpPr>
          <p:spPr>
            <a:xfrm>
              <a:off x="381000" y="457200"/>
              <a:ext cx="1138096" cy="533400"/>
            </a:xfrm>
            <a:prstGeom prst="ellipse">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p:cNvSpPr txBox="1">
              <a:spLocks noChangeArrowheads="1"/>
            </p:cNvSpPr>
            <p:nvPr/>
          </p:nvSpPr>
          <p:spPr bwMode="auto">
            <a:xfrm>
              <a:off x="-81104" y="1905000"/>
              <a:ext cx="2107885" cy="1200329"/>
            </a:xfrm>
            <a:prstGeom prst="rect">
              <a:avLst/>
            </a:prstGeom>
            <a:solidFill>
              <a:schemeClr val="bg1"/>
            </a:solidFill>
            <a:ln w="25400">
              <a:solidFill>
                <a:schemeClr val="tx1"/>
              </a:solidFill>
              <a:miter lim="800000"/>
              <a:headEnd/>
              <a:tailEnd/>
            </a:ln>
          </p:spPr>
          <p:txBody>
            <a:bodyPr wrap="none">
              <a:spAutoFit/>
            </a:bodyPr>
            <a:lstStyle/>
            <a:p>
              <a:pPr algn="ctr"/>
              <a:r>
                <a:rPr lang="en-US" sz="2400" b="1" dirty="0" smtClean="0">
                  <a:solidFill>
                    <a:srgbClr val="FF0000"/>
                  </a:solidFill>
                  <a:effectLst>
                    <a:outerShdw dist="50800" dir="7200000" algn="ctr" rotWithShape="0">
                      <a:schemeClr val="tx1"/>
                    </a:outerShdw>
                  </a:effectLst>
                </a:rPr>
                <a:t>GLACIAL</a:t>
              </a:r>
            </a:p>
            <a:p>
              <a:pPr algn="ctr"/>
              <a:r>
                <a:rPr lang="en-US" sz="2400" b="1" dirty="0" smtClean="0">
                  <a:solidFill>
                    <a:srgbClr val="FF0000"/>
                  </a:solidFill>
                  <a:effectLst>
                    <a:outerShdw dist="50800" dir="7200000" algn="ctr" rotWithShape="0">
                      <a:schemeClr val="tx1"/>
                    </a:outerShdw>
                  </a:effectLst>
                </a:rPr>
                <a:t>OR</a:t>
              </a:r>
            </a:p>
            <a:p>
              <a:pPr algn="ctr"/>
              <a:r>
                <a:rPr lang="en-US" sz="2400" b="1" dirty="0" smtClean="0">
                  <a:solidFill>
                    <a:srgbClr val="FF0000"/>
                  </a:solidFill>
                  <a:effectLst>
                    <a:outerShdw dist="50800" dir="7200000" algn="ctr" rotWithShape="0">
                      <a:schemeClr val="tx1"/>
                    </a:outerShdw>
                  </a:effectLst>
                </a:rPr>
                <a:t>INTER-GLACIAL</a:t>
              </a:r>
              <a:endParaRPr lang="en-US" sz="2400" b="1" dirty="0">
                <a:solidFill>
                  <a:srgbClr val="FF0000"/>
                </a:solidFill>
                <a:effectLst>
                  <a:outerShdw dist="50800" dir="7200000" algn="ctr" rotWithShape="0">
                    <a:schemeClr val="tx1"/>
                  </a:outerShdw>
                </a:effectLst>
              </a:endParaRPr>
            </a:p>
          </p:txBody>
        </p:sp>
        <p:cxnSp>
          <p:nvCxnSpPr>
            <p:cNvPr id="23" name="Straight Arrow Connector 22"/>
            <p:cNvCxnSpPr>
              <a:stCxn id="22" idx="0"/>
              <a:endCxn id="21" idx="4"/>
            </p:cNvCxnSpPr>
            <p:nvPr/>
          </p:nvCxnSpPr>
          <p:spPr>
            <a:xfrm flipH="1" flipV="1">
              <a:off x="950048" y="990600"/>
              <a:ext cx="22791" cy="914400"/>
            </a:xfrm>
            <a:prstGeom prst="straightConnector1">
              <a:avLst/>
            </a:prstGeom>
            <a:ln w="762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2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1000"/>
                                        <p:tgtEl>
                                          <p:spTgt spid="5"/>
                                        </p:tgtEl>
                                      </p:cBhvr>
                                    </p:animEffect>
                                    <p:set>
                                      <p:cBhvr>
                                        <p:cTn id="30" dur="1" fill="hold">
                                          <p:stCondLst>
                                            <p:cond delay="999"/>
                                          </p:stCondLst>
                                        </p:cTn>
                                        <p:tgtEl>
                                          <p:spTgt spid="5"/>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2"/>
                                        </p:tgtEl>
                                      </p:cBhvr>
                                    </p:animEffect>
                                    <p:set>
                                      <p:cBhvr>
                                        <p:cTn id="33" dur="1" fill="hold">
                                          <p:stCondLst>
                                            <p:cond delay="999"/>
                                          </p:stCondLst>
                                        </p:cTn>
                                        <p:tgtEl>
                                          <p:spTgt spid="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6"/>
                                        </p:tgtEl>
                                      </p:cBhvr>
                                    </p:animEffect>
                                    <p:set>
                                      <p:cBhvr>
                                        <p:cTn id="36" dur="1" fill="hold">
                                          <p:stCondLst>
                                            <p:cond delay="999"/>
                                          </p:stCondLst>
                                        </p:cTn>
                                        <p:tgtEl>
                                          <p:spTgt spid="6"/>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4"/>
                                        </p:tgtEl>
                                      </p:cBhvr>
                                    </p:animEffect>
                                    <p:set>
                                      <p:cBhvr>
                                        <p:cTn id="3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0"/>
            <a:ext cx="9144000" cy="923330"/>
          </a:xfrm>
          <a:prstGeom prst="rect">
            <a:avLst/>
          </a:prstGeom>
        </p:spPr>
        <p:txBody>
          <a:bodyPr wrap="square">
            <a:spAutoFit/>
          </a:bodyPr>
          <a:lstStyle/>
          <a:p>
            <a:pPr algn="ctr"/>
            <a:r>
              <a:rPr lang="en-US" sz="48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NATIONAL</a:t>
            </a:r>
            <a:r>
              <a:rPr lang="en-US" sz="5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 TREASURES</a:t>
            </a:r>
          </a:p>
        </p:txBody>
      </p:sp>
      <p:grpSp>
        <p:nvGrpSpPr>
          <p:cNvPr id="17" name="Group 16"/>
          <p:cNvGrpSpPr/>
          <p:nvPr/>
        </p:nvGrpSpPr>
        <p:grpSpPr>
          <a:xfrm>
            <a:off x="0" y="1004887"/>
            <a:ext cx="9139237" cy="5853113"/>
            <a:chOff x="0" y="1004887"/>
            <a:chExt cx="9139237" cy="5853113"/>
          </a:xfrm>
        </p:grpSpPr>
        <p:grpSp>
          <p:nvGrpSpPr>
            <p:cNvPr id="18" name="Group 1"/>
            <p:cNvGrpSpPr/>
            <p:nvPr/>
          </p:nvGrpSpPr>
          <p:grpSpPr>
            <a:xfrm>
              <a:off x="0" y="1004887"/>
              <a:ext cx="9139237" cy="5853113"/>
              <a:chOff x="0" y="1004887"/>
              <a:chExt cx="9139237" cy="5853113"/>
            </a:xfrm>
          </p:grpSpPr>
          <p:pic>
            <p:nvPicPr>
              <p:cNvPr id="21" name="Picture 3"/>
              <p:cNvPicPr>
                <a:picLocks noChangeAspect="1" noChangeArrowheads="1"/>
              </p:cNvPicPr>
              <p:nvPr/>
            </p:nvPicPr>
            <p:blipFill>
              <a:blip r:embed="rId3"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22" name="Group 9"/>
              <p:cNvGrpSpPr/>
              <p:nvPr/>
            </p:nvGrpSpPr>
            <p:grpSpPr>
              <a:xfrm>
                <a:off x="3048000" y="4736592"/>
                <a:ext cx="1135655" cy="368808"/>
                <a:chOff x="3048000" y="4736592"/>
                <a:chExt cx="1135655" cy="368808"/>
              </a:xfrm>
            </p:grpSpPr>
            <p:pic>
              <p:nvPicPr>
                <p:cNvPr id="23" name="Picture 3"/>
                <p:cNvPicPr>
                  <a:picLocks noChangeAspect="1" noChangeArrowheads="1"/>
                </p:cNvPicPr>
                <p:nvPr/>
              </p:nvPicPr>
              <p:blipFill>
                <a:blip r:embed="rId3"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24" name="TextBox 23"/>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9" name="Picture 3"/>
            <p:cNvPicPr>
              <a:picLocks noChangeAspect="1" noChangeArrowheads="1"/>
            </p:cNvPicPr>
            <p:nvPr/>
          </p:nvPicPr>
          <p:blipFill>
            <a:blip r:embed="rId4" cstate="print"/>
            <a:srcRect/>
            <a:stretch>
              <a:fillRect/>
            </a:stretch>
          </p:blipFill>
          <p:spPr bwMode="auto">
            <a:xfrm>
              <a:off x="6984054" y="3816350"/>
              <a:ext cx="145409" cy="222250"/>
            </a:xfrm>
            <a:prstGeom prst="rect">
              <a:avLst/>
            </a:prstGeom>
            <a:noFill/>
            <a:ln w="9525">
              <a:noFill/>
              <a:miter lim="800000"/>
              <a:headEnd/>
              <a:tailEnd/>
            </a:ln>
            <a:effectLst/>
          </p:spPr>
        </p:pic>
        <p:sp>
          <p:nvSpPr>
            <p:cNvPr id="20" name="TextBox 19"/>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useBgFill="1">
        <p:nvSpPr>
          <p:cNvPr id="35" name="Rectangle 34"/>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0" y="6027003"/>
            <a:ext cx="9144000" cy="830997"/>
          </a:xfrm>
          <a:prstGeom prst="rect">
            <a:avLst/>
          </a:prstGeom>
        </p:spPr>
        <p:txBody>
          <a:bodyPr wrap="square">
            <a:spAutoFit/>
          </a:bodyPr>
          <a:lstStyle/>
          <a:p>
            <a:pPr algn="ctr"/>
            <a:r>
              <a:rPr lang="en-US" sz="48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IN OUR NATURAL WONDERS</a:t>
            </a:r>
          </a:p>
        </p:txBody>
      </p:sp>
      <p:grpSp>
        <p:nvGrpSpPr>
          <p:cNvPr id="31" name="Group 30"/>
          <p:cNvGrpSpPr/>
          <p:nvPr/>
        </p:nvGrpSpPr>
        <p:grpSpPr>
          <a:xfrm>
            <a:off x="778740" y="3806185"/>
            <a:ext cx="8151900" cy="2213615"/>
            <a:chOff x="778740" y="3806185"/>
            <a:chExt cx="8151900" cy="2213615"/>
          </a:xfrm>
        </p:grpSpPr>
        <p:sp>
          <p:nvSpPr>
            <p:cNvPr id="30" name="Freeform 29"/>
            <p:cNvSpPr/>
            <p:nvPr/>
          </p:nvSpPr>
          <p:spPr>
            <a:xfrm flipH="1" flipV="1">
              <a:off x="7772400" y="3886200"/>
              <a:ext cx="1158240" cy="2133600"/>
            </a:xfrm>
            <a:custGeom>
              <a:avLst/>
              <a:gdLst>
                <a:gd name="connsiteX0" fmla="*/ 1813560 w 1813560"/>
                <a:gd name="connsiteY0" fmla="*/ 1170432 h 1170432"/>
                <a:gd name="connsiteX1" fmla="*/ 277368 w 1813560"/>
                <a:gd name="connsiteY1" fmla="*/ 877824 h 1170432"/>
                <a:gd name="connsiteX2" fmla="*/ 149352 w 1813560"/>
                <a:gd name="connsiteY2" fmla="*/ 237744 h 1170432"/>
                <a:gd name="connsiteX3" fmla="*/ 734568 w 1813560"/>
                <a:gd name="connsiteY3" fmla="*/ 0 h 1170432"/>
              </a:gdLst>
              <a:ahLst/>
              <a:cxnLst>
                <a:cxn ang="0">
                  <a:pos x="connsiteX0" y="connsiteY0"/>
                </a:cxn>
                <a:cxn ang="0">
                  <a:pos x="connsiteX1" y="connsiteY1"/>
                </a:cxn>
                <a:cxn ang="0">
                  <a:pos x="connsiteX2" y="connsiteY2"/>
                </a:cxn>
                <a:cxn ang="0">
                  <a:pos x="connsiteX3" y="connsiteY3"/>
                </a:cxn>
              </a:cxnLst>
              <a:rect l="l" t="t" r="r" b="b"/>
              <a:pathLst>
                <a:path w="1813560" h="1170432">
                  <a:moveTo>
                    <a:pt x="1813560" y="1170432"/>
                  </a:moveTo>
                  <a:cubicBezTo>
                    <a:pt x="1184148" y="1101852"/>
                    <a:pt x="554736" y="1033272"/>
                    <a:pt x="277368" y="877824"/>
                  </a:cubicBezTo>
                  <a:cubicBezTo>
                    <a:pt x="0" y="722376"/>
                    <a:pt x="73152" y="384048"/>
                    <a:pt x="149352" y="237744"/>
                  </a:cubicBezTo>
                  <a:cubicBezTo>
                    <a:pt x="225552" y="91440"/>
                    <a:pt x="480060" y="45720"/>
                    <a:pt x="734568" y="0"/>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rot="20911208">
              <a:off x="778740" y="3806185"/>
              <a:ext cx="7076489" cy="1323439"/>
            </a:xfrm>
            <a:prstGeom prst="rect">
              <a:avLst/>
            </a:prstGeom>
            <a:solidFill>
              <a:srgbClr val="FFD03B"/>
            </a:solidFill>
            <a:ln w="76200">
              <a:solidFill>
                <a:srgbClr val="FF0000"/>
              </a:solidFill>
            </a:ln>
            <a:effectLst>
              <a:outerShdw dist="50800" dir="7200000" algn="ctr" rotWithShape="0">
                <a:schemeClr val="tx1"/>
              </a:outerShdw>
            </a:effectLst>
          </p:spPr>
          <p:txBody>
            <a:bodyPr wrap="none" rtlCol="0">
              <a:spAutoFit/>
            </a:bodyPr>
            <a:lstStyle/>
            <a:p>
              <a:pPr algn="ctr"/>
              <a:r>
                <a:rPr lang="en-US" sz="4000" dirty="0" smtClean="0">
                  <a:ln>
                    <a:solidFill>
                      <a:schemeClr val="accent5">
                        <a:lumMod val="50000"/>
                      </a:schemeClr>
                    </a:solidFill>
                  </a:ln>
                  <a:solidFill>
                    <a:schemeClr val="accent5">
                      <a:lumMod val="50000"/>
                    </a:schemeClr>
                  </a:solidFill>
                  <a:effectLst>
                    <a:outerShdw dist="50800" dir="7200000" algn="ctr" rotWithShape="0">
                      <a:schemeClr val="tx1"/>
                    </a:outerShdw>
                  </a:effectLst>
                </a:rPr>
                <a:t>unique features of our continent,</a:t>
              </a:r>
            </a:p>
            <a:p>
              <a:pPr algn="ctr"/>
              <a:r>
                <a:rPr lang="en-US" sz="4000" dirty="0" smtClean="0">
                  <a:ln>
                    <a:solidFill>
                      <a:schemeClr val="accent5">
                        <a:lumMod val="50000"/>
                      </a:schemeClr>
                    </a:solidFill>
                  </a:ln>
                  <a:solidFill>
                    <a:schemeClr val="accent5">
                      <a:lumMod val="50000"/>
                    </a:schemeClr>
                  </a:solidFill>
                  <a:effectLst>
                    <a:outerShdw dist="50800" dir="7200000" algn="ctr" rotWithShape="0">
                      <a:schemeClr val="tx1"/>
                    </a:outerShdw>
                  </a:effectLst>
                </a:rPr>
                <a:t>created by geologic processes</a:t>
              </a:r>
            </a:p>
          </p:txBody>
        </p:sp>
      </p:grpSp>
      <p:sp>
        <p:nvSpPr>
          <p:cNvPr id="28" name="Rounded Rectangle 27"/>
          <p:cNvSpPr/>
          <p:nvPr/>
        </p:nvSpPr>
        <p:spPr>
          <a:xfrm>
            <a:off x="2590800" y="6019800"/>
            <a:ext cx="6248400" cy="762000"/>
          </a:xfrm>
          <a:prstGeom prst="roundRect">
            <a:avLst/>
          </a:prstGeom>
          <a:noFill/>
          <a:ln w="76200">
            <a:solidFill>
              <a:srgbClr val="FF00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3505200" y="838200"/>
            <a:ext cx="3429000" cy="923330"/>
            <a:chOff x="3505200" y="838200"/>
            <a:chExt cx="3429000" cy="923330"/>
          </a:xfrm>
        </p:grpSpPr>
        <p:sp>
          <p:nvSpPr>
            <p:cNvPr id="27" name="Oval 26"/>
            <p:cNvSpPr/>
            <p:nvPr/>
          </p:nvSpPr>
          <p:spPr>
            <a:xfrm>
              <a:off x="4876800" y="1524000"/>
              <a:ext cx="9144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505200" y="838200"/>
              <a:ext cx="3429000" cy="923330"/>
            </a:xfrm>
            <a:prstGeom prst="rect">
              <a:avLst/>
            </a:prstGeom>
            <a:noFill/>
            <a:ln w="76200">
              <a:noFill/>
            </a:ln>
            <a:effectLst>
              <a:outerShdw dist="50800" dir="7200000" algn="ctr" rotWithShape="0">
                <a:schemeClr val="tx1"/>
              </a:outerShdw>
            </a:effectLst>
          </p:spPr>
          <p:txBody>
            <a:bodyPr wrap="square" rtlCol="0">
              <a:spAutoFit/>
            </a:bodyPr>
            <a:lstStyle/>
            <a:p>
              <a:r>
                <a:rPr lang="en-US" sz="5400" b="1" dirty="0" smtClean="0">
                  <a:ln>
                    <a:solidFill>
                      <a:schemeClr val="accent1">
                        <a:lumMod val="75000"/>
                      </a:schemeClr>
                    </a:solidFill>
                  </a:ln>
                  <a:solidFill>
                    <a:schemeClr val="accent5">
                      <a:lumMod val="50000"/>
                    </a:schemeClr>
                  </a:solidFill>
                </a:rPr>
                <a:t>LAST YEAR</a:t>
              </a:r>
              <a:endParaRPr lang="en-US" sz="5400" b="1" dirty="0">
                <a:ln>
                  <a:solidFill>
                    <a:schemeClr val="accent1">
                      <a:lumMod val="75000"/>
                    </a:schemeClr>
                  </a:solidFill>
                </a:ln>
                <a:solidFill>
                  <a:schemeClr val="accent5">
                    <a:lumMod val="50000"/>
                  </a:schemeClr>
                </a:solidFill>
              </a:endParaRPr>
            </a:p>
          </p:txBody>
        </p:sp>
      </p:grpSp>
      <p:grpSp>
        <p:nvGrpSpPr>
          <p:cNvPr id="43" name="Group 42"/>
          <p:cNvGrpSpPr/>
          <p:nvPr/>
        </p:nvGrpSpPr>
        <p:grpSpPr>
          <a:xfrm>
            <a:off x="1441354" y="533400"/>
            <a:ext cx="7247408" cy="2518415"/>
            <a:chOff x="2245588" y="2514600"/>
            <a:chExt cx="7247408" cy="2518415"/>
          </a:xfrm>
        </p:grpSpPr>
        <p:sp>
          <p:nvSpPr>
            <p:cNvPr id="45" name="Freeform 44"/>
            <p:cNvSpPr/>
            <p:nvPr/>
          </p:nvSpPr>
          <p:spPr>
            <a:xfrm flipH="1">
              <a:off x="8570976" y="2514600"/>
              <a:ext cx="922020" cy="1170432"/>
            </a:xfrm>
            <a:custGeom>
              <a:avLst/>
              <a:gdLst>
                <a:gd name="connsiteX0" fmla="*/ 1813560 w 1813560"/>
                <a:gd name="connsiteY0" fmla="*/ 1170432 h 1170432"/>
                <a:gd name="connsiteX1" fmla="*/ 277368 w 1813560"/>
                <a:gd name="connsiteY1" fmla="*/ 877824 h 1170432"/>
                <a:gd name="connsiteX2" fmla="*/ 149352 w 1813560"/>
                <a:gd name="connsiteY2" fmla="*/ 237744 h 1170432"/>
                <a:gd name="connsiteX3" fmla="*/ 734568 w 1813560"/>
                <a:gd name="connsiteY3" fmla="*/ 0 h 1170432"/>
              </a:gdLst>
              <a:ahLst/>
              <a:cxnLst>
                <a:cxn ang="0">
                  <a:pos x="connsiteX0" y="connsiteY0"/>
                </a:cxn>
                <a:cxn ang="0">
                  <a:pos x="connsiteX1" y="connsiteY1"/>
                </a:cxn>
                <a:cxn ang="0">
                  <a:pos x="connsiteX2" y="connsiteY2"/>
                </a:cxn>
                <a:cxn ang="0">
                  <a:pos x="connsiteX3" y="connsiteY3"/>
                </a:cxn>
              </a:cxnLst>
              <a:rect l="l" t="t" r="r" b="b"/>
              <a:pathLst>
                <a:path w="1813560" h="1170432">
                  <a:moveTo>
                    <a:pt x="1813560" y="1170432"/>
                  </a:moveTo>
                  <a:cubicBezTo>
                    <a:pt x="1184148" y="1101852"/>
                    <a:pt x="554736" y="1033272"/>
                    <a:pt x="277368" y="877824"/>
                  </a:cubicBezTo>
                  <a:cubicBezTo>
                    <a:pt x="0" y="722376"/>
                    <a:pt x="73152" y="384048"/>
                    <a:pt x="149352" y="237744"/>
                  </a:cubicBezTo>
                  <a:cubicBezTo>
                    <a:pt x="225552" y="91440"/>
                    <a:pt x="480060" y="45720"/>
                    <a:pt x="734568" y="0"/>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rot="20911208">
              <a:off x="2245588" y="3709576"/>
              <a:ext cx="6415924" cy="1323439"/>
            </a:xfrm>
            <a:prstGeom prst="rect">
              <a:avLst/>
            </a:prstGeom>
            <a:solidFill>
              <a:srgbClr val="FFD03B"/>
            </a:solidFill>
            <a:ln w="76200">
              <a:solidFill>
                <a:srgbClr val="FF0000"/>
              </a:solidFill>
            </a:ln>
            <a:effectLst>
              <a:outerShdw dist="50800" dir="7200000" algn="ctr" rotWithShape="0">
                <a:schemeClr val="tx1"/>
              </a:outerShdw>
            </a:effectLst>
          </p:spPr>
          <p:txBody>
            <a:bodyPr wrap="none" rtlCol="0">
              <a:spAutoFit/>
            </a:bodyPr>
            <a:lstStyle/>
            <a:p>
              <a:pPr algn="ctr"/>
              <a:r>
                <a:rPr lang="en-US" sz="4000" dirty="0" smtClean="0">
                  <a:ln>
                    <a:solidFill>
                      <a:schemeClr val="accent5">
                        <a:lumMod val="50000"/>
                      </a:schemeClr>
                    </a:solidFill>
                  </a:ln>
                  <a:solidFill>
                    <a:schemeClr val="accent5">
                      <a:lumMod val="50000"/>
                    </a:schemeClr>
                  </a:solidFill>
                  <a:effectLst>
                    <a:outerShdw dist="50800" dir="7200000" algn="ctr" rotWithShape="0">
                      <a:schemeClr val="tx1"/>
                    </a:outerShdw>
                  </a:effectLst>
                </a:rPr>
                <a:t>National Parks &amp; Monuments </a:t>
              </a:r>
            </a:p>
            <a:p>
              <a:pPr algn="ctr"/>
              <a:r>
                <a:rPr lang="en-US" sz="4000" dirty="0" smtClean="0">
                  <a:ln>
                    <a:solidFill>
                      <a:schemeClr val="accent5">
                        <a:lumMod val="50000"/>
                      </a:schemeClr>
                    </a:solidFill>
                  </a:ln>
                  <a:solidFill>
                    <a:schemeClr val="accent5">
                      <a:lumMod val="50000"/>
                    </a:schemeClr>
                  </a:solidFill>
                  <a:effectLst>
                    <a:outerShdw dist="50800" dir="7200000" algn="ctr" rotWithShape="0">
                      <a:schemeClr val="tx1"/>
                    </a:outerShdw>
                  </a:effectLst>
                </a:rPr>
                <a:t>showcasing these features</a:t>
              </a:r>
              <a:endParaRPr lang="en-US" sz="4000" dirty="0">
                <a:ln>
                  <a:solidFill>
                    <a:schemeClr val="accent5">
                      <a:lumMod val="50000"/>
                    </a:schemeClr>
                  </a:solidFill>
                </a:ln>
                <a:solidFill>
                  <a:schemeClr val="accent5">
                    <a:lumMod val="50000"/>
                  </a:schemeClr>
                </a:solidFill>
                <a:effectLst>
                  <a:outerShdw dist="50800" dir="7200000" algn="ctr" rotWithShape="0">
                    <a:schemeClr val="tx1"/>
                  </a:outerShdw>
                </a:effectLst>
              </a:endParaRPr>
            </a:p>
          </p:txBody>
        </p:sp>
      </p:grpSp>
      <p:sp>
        <p:nvSpPr>
          <p:cNvPr id="42" name="Rounded Rectangle 41"/>
          <p:cNvSpPr/>
          <p:nvPr/>
        </p:nvSpPr>
        <p:spPr>
          <a:xfrm>
            <a:off x="990600" y="76200"/>
            <a:ext cx="7315200" cy="762000"/>
          </a:xfrm>
          <a:prstGeom prst="roundRect">
            <a:avLst/>
          </a:prstGeom>
          <a:noFill/>
          <a:ln w="76200">
            <a:solidFill>
              <a:srgbClr val="FF00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000"/>
                                        <p:tgtEl>
                                          <p:spTgt spid="2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left)">
                                      <p:cBhvr>
                                        <p:cTn id="16" dur="1000"/>
                                        <p:tgtEl>
                                          <p:spTgt spid="4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10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31"/>
                                        </p:tgtEl>
                                      </p:cBhvr>
                                    </p:animEffect>
                                    <p:set>
                                      <p:cBhvr>
                                        <p:cTn id="25" dur="1" fill="hold">
                                          <p:stCondLst>
                                            <p:cond delay="999"/>
                                          </p:stCondLst>
                                        </p:cTn>
                                        <p:tgtEl>
                                          <p:spTgt spid="31"/>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43"/>
                                        </p:tgtEl>
                                      </p:cBhvr>
                                    </p:animEffect>
                                    <p:set>
                                      <p:cBhvr>
                                        <p:cTn id="28" dur="1" fill="hold">
                                          <p:stCondLst>
                                            <p:cond delay="999"/>
                                          </p:stCondLst>
                                        </p:cTn>
                                        <p:tgtEl>
                                          <p:spTgt spid="4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1000"/>
                                        <p:tgtEl>
                                          <p:spTgt spid="42"/>
                                        </p:tgtEl>
                                      </p:cBhvr>
                                    </p:animEffect>
                                    <p:set>
                                      <p:cBhvr>
                                        <p:cTn id="31" dur="1" fill="hold">
                                          <p:stCondLst>
                                            <p:cond delay="999"/>
                                          </p:stCondLst>
                                        </p:cTn>
                                        <p:tgtEl>
                                          <p:spTgt spid="42"/>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1000"/>
                                        <p:tgtEl>
                                          <p:spTgt spid="28"/>
                                        </p:tgtEl>
                                      </p:cBhvr>
                                    </p:animEffect>
                                    <p:set>
                                      <p:cBhvr>
                                        <p:cTn id="34" dur="1" fill="hold">
                                          <p:stCondLst>
                                            <p:cond delay="999"/>
                                          </p:stCondLst>
                                        </p:cTn>
                                        <p:tgtEl>
                                          <p:spTgt spid="28"/>
                                        </p:tgtEl>
                                        <p:attrNameLst>
                                          <p:attrName>style.visibility</p:attrName>
                                        </p:attrNameLst>
                                      </p:cBhvr>
                                      <p:to>
                                        <p:strVal val="hidden"/>
                                      </p:to>
                                    </p:set>
                                  </p:childTnLst>
                                </p:cTn>
                              </p:par>
                              <p:par>
                                <p:cTn id="35" presetID="53"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1000" fill="hold"/>
                                        <p:tgtEl>
                                          <p:spTgt spid="26"/>
                                        </p:tgtEl>
                                        <p:attrNameLst>
                                          <p:attrName>ppt_w</p:attrName>
                                        </p:attrNameLst>
                                      </p:cBhvr>
                                      <p:tavLst>
                                        <p:tav tm="0">
                                          <p:val>
                                            <p:fltVal val="0"/>
                                          </p:val>
                                        </p:tav>
                                        <p:tav tm="100000">
                                          <p:val>
                                            <p:strVal val="#ppt_w"/>
                                          </p:val>
                                        </p:tav>
                                      </p:tavLst>
                                    </p:anim>
                                    <p:anim calcmode="lin" valueType="num">
                                      <p:cBhvr>
                                        <p:cTn id="38" dur="1000" fill="hold"/>
                                        <p:tgtEl>
                                          <p:spTgt spid="26"/>
                                        </p:tgtEl>
                                        <p:attrNameLst>
                                          <p:attrName>ppt_h</p:attrName>
                                        </p:attrNameLst>
                                      </p:cBhvr>
                                      <p:tavLst>
                                        <p:tav tm="0">
                                          <p:val>
                                            <p:fltVal val="0"/>
                                          </p:val>
                                        </p:tav>
                                        <p:tav tm="100000">
                                          <p:val>
                                            <p:strVal val="#ppt_h"/>
                                          </p:val>
                                        </p:tav>
                                      </p:tavLst>
                                    </p:anim>
                                    <p:animEffect transition="in" filter="fade">
                                      <p:cBhvr>
                                        <p:cTn id="3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42" grpId="0" animBg="1"/>
      <p:bldP spid="42"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All Users\Documents\geology classes\00-GEOLOGIC MATERIAL\ice movement - last glacial age\180k.jpg"/>
          <p:cNvPicPr>
            <a:picLocks noChangeAspect="1" noChangeArrowheads="1"/>
          </p:cNvPicPr>
          <p:nvPr/>
        </p:nvPicPr>
        <p:blipFill>
          <a:blip r:embed="rId3" cstate="print"/>
          <a:srcRect/>
          <a:stretch>
            <a:fillRect/>
          </a:stretch>
        </p:blipFill>
        <p:spPr bwMode="auto">
          <a:xfrm>
            <a:off x="533400" y="1"/>
            <a:ext cx="7978105" cy="6858000"/>
          </a:xfrm>
          <a:prstGeom prst="rect">
            <a:avLst/>
          </a:prstGeom>
          <a:noFill/>
        </p:spPr>
      </p:pic>
      <p:pic>
        <p:nvPicPr>
          <p:cNvPr id="2050" name="Picture 2" descr="C:\Documents and Settings\All Users\Documents\geology classes\00-GEOLOGIC MATERIAL\ice movement - last glacial age\174k.jpg"/>
          <p:cNvPicPr>
            <a:picLocks noChangeAspect="1" noChangeArrowheads="1"/>
          </p:cNvPicPr>
          <p:nvPr/>
        </p:nvPicPr>
        <p:blipFill>
          <a:blip r:embed="rId4" cstate="print"/>
          <a:srcRect/>
          <a:stretch>
            <a:fillRect/>
          </a:stretch>
        </p:blipFill>
        <p:spPr bwMode="auto">
          <a:xfrm>
            <a:off x="533400" y="1"/>
            <a:ext cx="7988672" cy="6858000"/>
          </a:xfrm>
          <a:prstGeom prst="rect">
            <a:avLst/>
          </a:prstGeom>
          <a:noFill/>
        </p:spPr>
      </p:pic>
      <p:pic>
        <p:nvPicPr>
          <p:cNvPr id="2051" name="Picture 3" descr="C:\Documents and Settings\All Users\Documents\geology classes\00-GEOLOGIC MATERIAL\ice movement - last glacial age\168k.jpg"/>
          <p:cNvPicPr>
            <a:picLocks noChangeAspect="1" noChangeArrowheads="1"/>
          </p:cNvPicPr>
          <p:nvPr/>
        </p:nvPicPr>
        <p:blipFill>
          <a:blip r:embed="rId5" cstate="print"/>
          <a:srcRect/>
          <a:stretch>
            <a:fillRect/>
          </a:stretch>
        </p:blipFill>
        <p:spPr bwMode="auto">
          <a:xfrm>
            <a:off x="533400" y="0"/>
            <a:ext cx="7976382" cy="6858000"/>
          </a:xfrm>
          <a:prstGeom prst="rect">
            <a:avLst/>
          </a:prstGeom>
          <a:noFill/>
        </p:spPr>
      </p:pic>
      <p:pic>
        <p:nvPicPr>
          <p:cNvPr id="2052" name="Picture 4" descr="C:\Documents and Settings\All Users\Documents\geology classes\00-GEOLOGIC MATERIAL\ice movement - last glacial age\162k.jpg"/>
          <p:cNvPicPr>
            <a:picLocks noChangeAspect="1" noChangeArrowheads="1"/>
          </p:cNvPicPr>
          <p:nvPr/>
        </p:nvPicPr>
        <p:blipFill>
          <a:blip r:embed="rId6" cstate="print"/>
          <a:srcRect/>
          <a:stretch>
            <a:fillRect/>
          </a:stretch>
        </p:blipFill>
        <p:spPr bwMode="auto">
          <a:xfrm>
            <a:off x="533400" y="1"/>
            <a:ext cx="7978105" cy="6858000"/>
          </a:xfrm>
          <a:prstGeom prst="rect">
            <a:avLst/>
          </a:prstGeom>
          <a:noFill/>
        </p:spPr>
      </p:pic>
      <p:pic>
        <p:nvPicPr>
          <p:cNvPr id="2053" name="Picture 5" descr="C:\Documents and Settings\All Users\Documents\geology classes\00-GEOLOGIC MATERIAL\ice movement - last glacial age\156k.jpg"/>
          <p:cNvPicPr>
            <a:picLocks noChangeAspect="1" noChangeArrowheads="1"/>
          </p:cNvPicPr>
          <p:nvPr/>
        </p:nvPicPr>
        <p:blipFill>
          <a:blip r:embed="rId7" cstate="print"/>
          <a:srcRect/>
          <a:stretch>
            <a:fillRect/>
          </a:stretch>
        </p:blipFill>
        <p:spPr bwMode="auto">
          <a:xfrm>
            <a:off x="533400" y="1"/>
            <a:ext cx="7978105" cy="6858000"/>
          </a:xfrm>
          <a:prstGeom prst="rect">
            <a:avLst/>
          </a:prstGeom>
          <a:noFill/>
        </p:spPr>
      </p:pic>
      <p:pic>
        <p:nvPicPr>
          <p:cNvPr id="2054" name="Picture 6" descr="C:\Documents and Settings\All Users\Documents\geology classes\00-GEOLOGIC MATERIAL\ice movement - last glacial age\150k.jpg"/>
          <p:cNvPicPr>
            <a:picLocks noChangeAspect="1" noChangeArrowheads="1"/>
          </p:cNvPicPr>
          <p:nvPr/>
        </p:nvPicPr>
        <p:blipFill>
          <a:blip r:embed="rId8" cstate="print"/>
          <a:srcRect/>
          <a:stretch>
            <a:fillRect/>
          </a:stretch>
        </p:blipFill>
        <p:spPr bwMode="auto">
          <a:xfrm>
            <a:off x="533400" y="1"/>
            <a:ext cx="7978105" cy="6858000"/>
          </a:xfrm>
          <a:prstGeom prst="rect">
            <a:avLst/>
          </a:prstGeom>
          <a:noFill/>
        </p:spPr>
      </p:pic>
      <p:pic>
        <p:nvPicPr>
          <p:cNvPr id="2055" name="Picture 7" descr="C:\Documents and Settings\All Users\Documents\geology classes\00-GEOLOGIC MATERIAL\ice movement - last glacial age\144k.jpg"/>
          <p:cNvPicPr>
            <a:picLocks noChangeAspect="1" noChangeArrowheads="1"/>
          </p:cNvPicPr>
          <p:nvPr/>
        </p:nvPicPr>
        <p:blipFill>
          <a:blip r:embed="rId9" cstate="print"/>
          <a:srcRect/>
          <a:stretch>
            <a:fillRect/>
          </a:stretch>
        </p:blipFill>
        <p:spPr bwMode="auto">
          <a:xfrm>
            <a:off x="533400" y="1"/>
            <a:ext cx="7978105" cy="6858000"/>
          </a:xfrm>
          <a:prstGeom prst="rect">
            <a:avLst/>
          </a:prstGeom>
          <a:noFill/>
        </p:spPr>
      </p:pic>
      <p:pic>
        <p:nvPicPr>
          <p:cNvPr id="2056" name="Picture 8" descr="C:\Documents and Settings\All Users\Documents\geology classes\00-GEOLOGIC MATERIAL\ice movement - last glacial age\138k.jpg"/>
          <p:cNvPicPr>
            <a:picLocks noChangeAspect="1" noChangeArrowheads="1"/>
          </p:cNvPicPr>
          <p:nvPr/>
        </p:nvPicPr>
        <p:blipFill>
          <a:blip r:embed="rId10" cstate="print"/>
          <a:srcRect/>
          <a:stretch>
            <a:fillRect/>
          </a:stretch>
        </p:blipFill>
        <p:spPr bwMode="auto">
          <a:xfrm>
            <a:off x="533400" y="-19681"/>
            <a:ext cx="8001000" cy="6877681"/>
          </a:xfrm>
          <a:prstGeom prst="rect">
            <a:avLst/>
          </a:prstGeom>
          <a:noFill/>
        </p:spPr>
      </p:pic>
      <p:pic>
        <p:nvPicPr>
          <p:cNvPr id="2057" name="Picture 9" descr="C:\Documents and Settings\All Users\Documents\geology classes\00-GEOLOGIC MATERIAL\ice movement - last glacial age\132k.jpg"/>
          <p:cNvPicPr>
            <a:picLocks noChangeAspect="1" noChangeArrowheads="1"/>
          </p:cNvPicPr>
          <p:nvPr/>
        </p:nvPicPr>
        <p:blipFill>
          <a:blip r:embed="rId11" cstate="print"/>
          <a:srcRect/>
          <a:stretch>
            <a:fillRect/>
          </a:stretch>
        </p:blipFill>
        <p:spPr bwMode="auto">
          <a:xfrm>
            <a:off x="533400" y="1"/>
            <a:ext cx="7978105" cy="6858000"/>
          </a:xfrm>
          <a:prstGeom prst="rect">
            <a:avLst/>
          </a:prstGeom>
          <a:noFill/>
        </p:spPr>
      </p:pic>
      <p:pic>
        <p:nvPicPr>
          <p:cNvPr id="2058" name="Picture 10" descr="C:\Documents and Settings\All Users\Documents\geology classes\00-GEOLOGIC MATERIAL\ice movement - last glacial age\126k.jpg"/>
          <p:cNvPicPr>
            <a:picLocks noChangeAspect="1" noChangeArrowheads="1"/>
          </p:cNvPicPr>
          <p:nvPr/>
        </p:nvPicPr>
        <p:blipFill>
          <a:blip r:embed="rId12" cstate="print"/>
          <a:srcRect/>
          <a:stretch>
            <a:fillRect/>
          </a:stretch>
        </p:blipFill>
        <p:spPr bwMode="auto">
          <a:xfrm>
            <a:off x="556295" y="1"/>
            <a:ext cx="7978105" cy="6858000"/>
          </a:xfrm>
          <a:prstGeom prst="rect">
            <a:avLst/>
          </a:prstGeom>
          <a:noFill/>
        </p:spPr>
      </p:pic>
      <p:pic>
        <p:nvPicPr>
          <p:cNvPr id="2059" name="Picture 11" descr="C:\Documents and Settings\All Users\Documents\geology classes\00-GEOLOGIC MATERIAL\ice movement - last glacial age\120k.jpg"/>
          <p:cNvPicPr>
            <a:picLocks noChangeAspect="1" noChangeArrowheads="1"/>
          </p:cNvPicPr>
          <p:nvPr/>
        </p:nvPicPr>
        <p:blipFill>
          <a:blip r:embed="rId13" cstate="print"/>
          <a:srcRect/>
          <a:stretch>
            <a:fillRect/>
          </a:stretch>
        </p:blipFill>
        <p:spPr bwMode="auto">
          <a:xfrm>
            <a:off x="533400" y="-9083"/>
            <a:ext cx="8001000" cy="6867083"/>
          </a:xfrm>
          <a:prstGeom prst="rect">
            <a:avLst/>
          </a:prstGeom>
          <a:noFill/>
        </p:spPr>
      </p:pic>
      <p:pic>
        <p:nvPicPr>
          <p:cNvPr id="2060" name="Picture 12" descr="C:\Documents and Settings\All Users\Documents\geology classes\00-GEOLOGIC MATERIAL\ice movement - last glacial age\114k.jpg"/>
          <p:cNvPicPr>
            <a:picLocks noChangeAspect="1" noChangeArrowheads="1"/>
          </p:cNvPicPr>
          <p:nvPr/>
        </p:nvPicPr>
        <p:blipFill>
          <a:blip r:embed="rId14" cstate="print"/>
          <a:srcRect/>
          <a:stretch>
            <a:fillRect/>
          </a:stretch>
        </p:blipFill>
        <p:spPr bwMode="auto">
          <a:xfrm>
            <a:off x="533400" y="0"/>
            <a:ext cx="7965831" cy="6858000"/>
          </a:xfrm>
          <a:prstGeom prst="rect">
            <a:avLst/>
          </a:prstGeom>
          <a:noFill/>
        </p:spPr>
      </p:pic>
      <p:pic>
        <p:nvPicPr>
          <p:cNvPr id="2061" name="Picture 13" descr="C:\Documents and Settings\All Users\Documents\geology classes\00-GEOLOGIC MATERIAL\ice movement - last glacial age\108k.jpg"/>
          <p:cNvPicPr>
            <a:picLocks noChangeAspect="1" noChangeArrowheads="1"/>
          </p:cNvPicPr>
          <p:nvPr/>
        </p:nvPicPr>
        <p:blipFill>
          <a:blip r:embed="rId15" cstate="print"/>
          <a:srcRect/>
          <a:stretch>
            <a:fillRect/>
          </a:stretch>
        </p:blipFill>
        <p:spPr bwMode="auto">
          <a:xfrm>
            <a:off x="533400" y="-19681"/>
            <a:ext cx="8001000" cy="6877681"/>
          </a:xfrm>
          <a:prstGeom prst="rect">
            <a:avLst/>
          </a:prstGeom>
          <a:noFill/>
        </p:spPr>
      </p:pic>
      <p:pic>
        <p:nvPicPr>
          <p:cNvPr id="2062" name="Picture 14" descr="C:\Documents and Settings\All Users\Documents\geology classes\00-GEOLOGIC MATERIAL\ice movement - last glacial age\102k.jpg"/>
          <p:cNvPicPr>
            <a:picLocks noChangeAspect="1" noChangeArrowheads="1"/>
          </p:cNvPicPr>
          <p:nvPr/>
        </p:nvPicPr>
        <p:blipFill>
          <a:blip r:embed="rId16" cstate="print"/>
          <a:srcRect/>
          <a:stretch>
            <a:fillRect/>
          </a:stretch>
        </p:blipFill>
        <p:spPr bwMode="auto">
          <a:xfrm>
            <a:off x="533400" y="0"/>
            <a:ext cx="7976382" cy="6858000"/>
          </a:xfrm>
          <a:prstGeom prst="rect">
            <a:avLst/>
          </a:prstGeom>
          <a:noFill/>
        </p:spPr>
      </p:pic>
      <p:pic>
        <p:nvPicPr>
          <p:cNvPr id="2063" name="Picture 15" descr="C:\Documents and Settings\All Users\Documents\geology classes\00-GEOLOGIC MATERIAL\ice movement - last glacial age\096k.jpg"/>
          <p:cNvPicPr>
            <a:picLocks noChangeAspect="1" noChangeArrowheads="1"/>
          </p:cNvPicPr>
          <p:nvPr/>
        </p:nvPicPr>
        <p:blipFill>
          <a:blip r:embed="rId17" cstate="print"/>
          <a:srcRect/>
          <a:stretch>
            <a:fillRect/>
          </a:stretch>
        </p:blipFill>
        <p:spPr bwMode="auto">
          <a:xfrm>
            <a:off x="533400" y="-19681"/>
            <a:ext cx="8001000" cy="6877681"/>
          </a:xfrm>
          <a:prstGeom prst="rect">
            <a:avLst/>
          </a:prstGeom>
          <a:noFill/>
        </p:spPr>
      </p:pic>
      <p:pic>
        <p:nvPicPr>
          <p:cNvPr id="2064" name="Picture 16" descr="C:\Documents and Settings\All Users\Documents\geology classes\00-GEOLOGIC MATERIAL\ice movement - last glacial age\090k.jpg"/>
          <p:cNvPicPr>
            <a:picLocks noChangeAspect="1" noChangeArrowheads="1"/>
          </p:cNvPicPr>
          <p:nvPr/>
        </p:nvPicPr>
        <p:blipFill>
          <a:blip r:embed="rId18" cstate="print"/>
          <a:srcRect/>
          <a:stretch>
            <a:fillRect/>
          </a:stretch>
        </p:blipFill>
        <p:spPr bwMode="auto">
          <a:xfrm>
            <a:off x="533400" y="1"/>
            <a:ext cx="7988672" cy="6858000"/>
          </a:xfrm>
          <a:prstGeom prst="rect">
            <a:avLst/>
          </a:prstGeom>
          <a:noFill/>
        </p:spPr>
      </p:pic>
      <p:pic>
        <p:nvPicPr>
          <p:cNvPr id="2065" name="Picture 17" descr="C:\Documents and Settings\All Users\Documents\geology classes\00-GEOLOGIC MATERIAL\ice movement - last glacial age\084k.jpg"/>
          <p:cNvPicPr>
            <a:picLocks noChangeAspect="1" noChangeArrowheads="1"/>
          </p:cNvPicPr>
          <p:nvPr/>
        </p:nvPicPr>
        <p:blipFill>
          <a:blip r:embed="rId19" cstate="print"/>
          <a:srcRect/>
          <a:stretch>
            <a:fillRect/>
          </a:stretch>
        </p:blipFill>
        <p:spPr bwMode="auto">
          <a:xfrm>
            <a:off x="533400" y="1"/>
            <a:ext cx="7978105" cy="6858000"/>
          </a:xfrm>
          <a:prstGeom prst="rect">
            <a:avLst/>
          </a:prstGeom>
          <a:noFill/>
        </p:spPr>
      </p:pic>
      <p:pic>
        <p:nvPicPr>
          <p:cNvPr id="2066" name="Picture 18" descr="C:\Documents and Settings\All Users\Documents\geology classes\00-GEOLOGIC MATERIAL\ice movement - last glacial age\078k.jpg"/>
          <p:cNvPicPr>
            <a:picLocks noChangeAspect="1" noChangeArrowheads="1"/>
          </p:cNvPicPr>
          <p:nvPr/>
        </p:nvPicPr>
        <p:blipFill>
          <a:blip r:embed="rId20" cstate="print"/>
          <a:srcRect/>
          <a:stretch>
            <a:fillRect/>
          </a:stretch>
        </p:blipFill>
        <p:spPr bwMode="auto">
          <a:xfrm>
            <a:off x="543983" y="0"/>
            <a:ext cx="7990417" cy="6858000"/>
          </a:xfrm>
          <a:prstGeom prst="rect">
            <a:avLst/>
          </a:prstGeom>
          <a:noFill/>
        </p:spPr>
      </p:pic>
      <p:pic>
        <p:nvPicPr>
          <p:cNvPr id="2067" name="Picture 19" descr="C:\Documents and Settings\All Users\Documents\geology classes\00-GEOLOGIC MATERIAL\ice movement - last glacial age\072k.jpg"/>
          <p:cNvPicPr>
            <a:picLocks noChangeAspect="1" noChangeArrowheads="1"/>
          </p:cNvPicPr>
          <p:nvPr/>
        </p:nvPicPr>
        <p:blipFill>
          <a:blip r:embed="rId21" cstate="print"/>
          <a:srcRect/>
          <a:stretch>
            <a:fillRect/>
          </a:stretch>
        </p:blipFill>
        <p:spPr bwMode="auto">
          <a:xfrm>
            <a:off x="533400" y="0"/>
            <a:ext cx="7990416" cy="6858000"/>
          </a:xfrm>
          <a:prstGeom prst="rect">
            <a:avLst/>
          </a:prstGeom>
          <a:noFill/>
        </p:spPr>
      </p:pic>
      <p:pic>
        <p:nvPicPr>
          <p:cNvPr id="2068" name="Picture 20" descr="C:\Documents and Settings\All Users\Documents\geology classes\00-GEOLOGIC MATERIAL\ice movement - last glacial age\066k.jpg"/>
          <p:cNvPicPr>
            <a:picLocks noChangeAspect="1" noChangeArrowheads="1"/>
          </p:cNvPicPr>
          <p:nvPr/>
        </p:nvPicPr>
        <p:blipFill>
          <a:blip r:embed="rId22" cstate="print"/>
          <a:srcRect/>
          <a:stretch>
            <a:fillRect/>
          </a:stretch>
        </p:blipFill>
        <p:spPr bwMode="auto">
          <a:xfrm>
            <a:off x="521034" y="1"/>
            <a:ext cx="8013366" cy="6858000"/>
          </a:xfrm>
          <a:prstGeom prst="rect">
            <a:avLst/>
          </a:prstGeom>
          <a:noFill/>
        </p:spPr>
      </p:pic>
      <p:pic>
        <p:nvPicPr>
          <p:cNvPr id="2069" name="Picture 21" descr="C:\Documents and Settings\All Users\Documents\geology classes\00-GEOLOGIC MATERIAL\ice movement - last glacial age\060k.jpg"/>
          <p:cNvPicPr>
            <a:picLocks noChangeAspect="1" noChangeArrowheads="1"/>
          </p:cNvPicPr>
          <p:nvPr/>
        </p:nvPicPr>
        <p:blipFill>
          <a:blip r:embed="rId23" cstate="print"/>
          <a:srcRect/>
          <a:stretch>
            <a:fillRect/>
          </a:stretch>
        </p:blipFill>
        <p:spPr bwMode="auto">
          <a:xfrm>
            <a:off x="533400" y="1"/>
            <a:ext cx="7978105" cy="6858000"/>
          </a:xfrm>
          <a:prstGeom prst="rect">
            <a:avLst/>
          </a:prstGeom>
          <a:noFill/>
        </p:spPr>
      </p:pic>
      <p:pic>
        <p:nvPicPr>
          <p:cNvPr id="2070" name="Picture 22" descr="C:\Documents and Settings\All Users\Documents\geology classes\00-GEOLOGIC MATERIAL\ice movement - last glacial age\054k.jpg"/>
          <p:cNvPicPr>
            <a:picLocks noChangeAspect="1" noChangeArrowheads="1"/>
          </p:cNvPicPr>
          <p:nvPr/>
        </p:nvPicPr>
        <p:blipFill>
          <a:blip r:embed="rId24" cstate="print"/>
          <a:srcRect/>
          <a:stretch>
            <a:fillRect/>
          </a:stretch>
        </p:blipFill>
        <p:spPr bwMode="auto">
          <a:xfrm>
            <a:off x="533400" y="0"/>
            <a:ext cx="7965831" cy="6858000"/>
          </a:xfrm>
          <a:prstGeom prst="rect">
            <a:avLst/>
          </a:prstGeom>
          <a:noFill/>
        </p:spPr>
      </p:pic>
      <p:pic>
        <p:nvPicPr>
          <p:cNvPr id="2071" name="Picture 23" descr="C:\Documents and Settings\All Users\Documents\geology classes\00-GEOLOGIC MATERIAL\ice movement - last glacial age\048k.jpg"/>
          <p:cNvPicPr>
            <a:picLocks noChangeAspect="1" noChangeArrowheads="1"/>
          </p:cNvPicPr>
          <p:nvPr/>
        </p:nvPicPr>
        <p:blipFill>
          <a:blip r:embed="rId25" cstate="print"/>
          <a:srcRect/>
          <a:stretch>
            <a:fillRect/>
          </a:stretch>
        </p:blipFill>
        <p:spPr bwMode="auto">
          <a:xfrm>
            <a:off x="533400" y="0"/>
            <a:ext cx="8001000" cy="6858000"/>
          </a:xfrm>
          <a:prstGeom prst="rect">
            <a:avLst/>
          </a:prstGeom>
          <a:noFill/>
        </p:spPr>
      </p:pic>
      <p:pic>
        <p:nvPicPr>
          <p:cNvPr id="2072" name="Picture 24" descr="C:\Documents and Settings\All Users\Documents\geology classes\00-GEOLOGIC MATERIAL\ice movement - last glacial age\042k.jpg"/>
          <p:cNvPicPr>
            <a:picLocks noChangeAspect="1" noChangeArrowheads="1"/>
          </p:cNvPicPr>
          <p:nvPr/>
        </p:nvPicPr>
        <p:blipFill>
          <a:blip r:embed="rId26" cstate="print"/>
          <a:srcRect/>
          <a:stretch>
            <a:fillRect/>
          </a:stretch>
        </p:blipFill>
        <p:spPr bwMode="auto">
          <a:xfrm>
            <a:off x="533400" y="-19681"/>
            <a:ext cx="8001000" cy="6877681"/>
          </a:xfrm>
          <a:prstGeom prst="rect">
            <a:avLst/>
          </a:prstGeom>
          <a:noFill/>
        </p:spPr>
      </p:pic>
      <p:pic>
        <p:nvPicPr>
          <p:cNvPr id="2073" name="Picture 25" descr="C:\Documents and Settings\All Users\Documents\geology classes\00-GEOLOGIC MATERIAL\ice movement - last glacial age\036k.jpg"/>
          <p:cNvPicPr>
            <a:picLocks noChangeAspect="1" noChangeArrowheads="1"/>
          </p:cNvPicPr>
          <p:nvPr/>
        </p:nvPicPr>
        <p:blipFill>
          <a:blip r:embed="rId27" cstate="print"/>
          <a:srcRect/>
          <a:stretch>
            <a:fillRect/>
          </a:stretch>
        </p:blipFill>
        <p:spPr bwMode="auto">
          <a:xfrm>
            <a:off x="533400" y="0"/>
            <a:ext cx="7969250" cy="6858000"/>
          </a:xfrm>
          <a:prstGeom prst="rect">
            <a:avLst/>
          </a:prstGeom>
          <a:noFill/>
        </p:spPr>
      </p:pic>
      <p:pic>
        <p:nvPicPr>
          <p:cNvPr id="2074" name="Picture 26" descr="C:\Documents and Settings\All Users\Documents\geology classes\00-GEOLOGIC MATERIAL\ice movement - last glacial age\030k.jpg"/>
          <p:cNvPicPr>
            <a:picLocks noChangeAspect="1" noChangeArrowheads="1"/>
          </p:cNvPicPr>
          <p:nvPr/>
        </p:nvPicPr>
        <p:blipFill>
          <a:blip r:embed="rId28" cstate="print"/>
          <a:srcRect/>
          <a:stretch>
            <a:fillRect/>
          </a:stretch>
        </p:blipFill>
        <p:spPr bwMode="auto">
          <a:xfrm>
            <a:off x="533400" y="1"/>
            <a:ext cx="7978105" cy="6858000"/>
          </a:xfrm>
          <a:prstGeom prst="rect">
            <a:avLst/>
          </a:prstGeom>
          <a:noFill/>
        </p:spPr>
      </p:pic>
      <p:pic>
        <p:nvPicPr>
          <p:cNvPr id="2075" name="Picture 27" descr="C:\Documents and Settings\All Users\Documents\geology classes\00-GEOLOGIC MATERIAL\ice movement - last glacial age\024k.jpg"/>
          <p:cNvPicPr>
            <a:picLocks noChangeAspect="1" noChangeArrowheads="1"/>
          </p:cNvPicPr>
          <p:nvPr/>
        </p:nvPicPr>
        <p:blipFill>
          <a:blip r:embed="rId29" cstate="print"/>
          <a:srcRect/>
          <a:stretch>
            <a:fillRect/>
          </a:stretch>
        </p:blipFill>
        <p:spPr bwMode="auto">
          <a:xfrm>
            <a:off x="533400" y="-19681"/>
            <a:ext cx="8001000" cy="6877681"/>
          </a:xfrm>
          <a:prstGeom prst="rect">
            <a:avLst/>
          </a:prstGeom>
          <a:noFill/>
        </p:spPr>
      </p:pic>
      <p:pic>
        <p:nvPicPr>
          <p:cNvPr id="2076" name="Picture 28" descr="C:\Documents and Settings\All Users\Documents\geology classes\00-GEOLOGIC MATERIAL\ice movement - last glacial age\018k.jpg"/>
          <p:cNvPicPr>
            <a:picLocks noChangeAspect="1" noChangeArrowheads="1"/>
          </p:cNvPicPr>
          <p:nvPr/>
        </p:nvPicPr>
        <p:blipFill>
          <a:blip r:embed="rId30" cstate="print"/>
          <a:srcRect/>
          <a:stretch>
            <a:fillRect/>
          </a:stretch>
        </p:blipFill>
        <p:spPr bwMode="auto">
          <a:xfrm>
            <a:off x="533400" y="0"/>
            <a:ext cx="8015155" cy="6858000"/>
          </a:xfrm>
          <a:prstGeom prst="rect">
            <a:avLst/>
          </a:prstGeom>
          <a:noFill/>
        </p:spPr>
      </p:pic>
      <p:pic>
        <p:nvPicPr>
          <p:cNvPr id="2077" name="Picture 29" descr="C:\Documents and Settings\All Users\Documents\geology classes\00-GEOLOGIC MATERIAL\ice movement - last glacial age\012k.jpg"/>
          <p:cNvPicPr>
            <a:picLocks noChangeAspect="1" noChangeArrowheads="1"/>
          </p:cNvPicPr>
          <p:nvPr/>
        </p:nvPicPr>
        <p:blipFill>
          <a:blip r:embed="rId31" cstate="print"/>
          <a:srcRect/>
          <a:stretch>
            <a:fillRect/>
          </a:stretch>
        </p:blipFill>
        <p:spPr bwMode="auto">
          <a:xfrm>
            <a:off x="533400" y="-19681"/>
            <a:ext cx="8001000" cy="6877681"/>
          </a:xfrm>
          <a:prstGeom prst="rect">
            <a:avLst/>
          </a:prstGeom>
          <a:noFill/>
        </p:spPr>
      </p:pic>
      <p:pic>
        <p:nvPicPr>
          <p:cNvPr id="2078" name="Picture 30" descr="C:\Documents and Settings\All Users\Documents\geology classes\00-GEOLOGIC MATERIAL\ice movement - last glacial age\006k.jpg"/>
          <p:cNvPicPr>
            <a:picLocks noChangeAspect="1" noChangeArrowheads="1"/>
          </p:cNvPicPr>
          <p:nvPr/>
        </p:nvPicPr>
        <p:blipFill>
          <a:blip r:embed="rId32" cstate="print"/>
          <a:srcRect/>
          <a:stretch>
            <a:fillRect/>
          </a:stretch>
        </p:blipFill>
        <p:spPr bwMode="auto">
          <a:xfrm>
            <a:off x="533400" y="-9083"/>
            <a:ext cx="8001000" cy="6867083"/>
          </a:xfrm>
          <a:prstGeom prst="rect">
            <a:avLst/>
          </a:prstGeom>
          <a:noFill/>
        </p:spPr>
      </p:pic>
      <p:pic>
        <p:nvPicPr>
          <p:cNvPr id="2079" name="Picture 31" descr="C:\Documents and Settings\All Users\Documents\geology classes\00-GEOLOGIC MATERIAL\ice movement - last glacial age\000k.jpg"/>
          <p:cNvPicPr>
            <a:picLocks noChangeAspect="1" noChangeArrowheads="1"/>
          </p:cNvPicPr>
          <p:nvPr/>
        </p:nvPicPr>
        <p:blipFill>
          <a:blip r:embed="rId33" cstate="print"/>
          <a:srcRect/>
          <a:stretch>
            <a:fillRect/>
          </a:stretch>
        </p:blipFill>
        <p:spPr bwMode="auto">
          <a:xfrm>
            <a:off x="533400" y="1"/>
            <a:ext cx="8027581" cy="6858000"/>
          </a:xfrm>
          <a:prstGeom prst="rect">
            <a:avLst/>
          </a:prstGeom>
          <a:noFill/>
        </p:spPr>
      </p:pic>
      <p:sp>
        <p:nvSpPr>
          <p:cNvPr id="4" name="Rectangle 3"/>
          <p:cNvSpPr/>
          <p:nvPr/>
        </p:nvSpPr>
        <p:spPr>
          <a:xfrm>
            <a:off x="6858000" y="609600"/>
            <a:ext cx="1600200" cy="914400"/>
          </a:xfrm>
          <a:prstGeom prst="rect">
            <a:avLst/>
          </a:prstGeom>
          <a:solidFill>
            <a:schemeClr val="tx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1000"/>
                                        <p:tgtEl>
                                          <p:spTgt spid="2051"/>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1000"/>
                                        <p:tgtEl>
                                          <p:spTgt spid="2052"/>
                                        </p:tgtEl>
                                      </p:cBhvr>
                                    </p:animEffect>
                                  </p:childTnLst>
                                </p:cTn>
                              </p:par>
                            </p:childTnLst>
                          </p:cTn>
                        </p:par>
                        <p:par>
                          <p:cTn id="16" fill="hold">
                            <p:stCondLst>
                              <p:cond delay="4000"/>
                            </p:stCondLst>
                            <p:childTnLst>
                              <p:par>
                                <p:cTn id="17" presetID="10" presetClass="entr" presetSubtype="0" fill="hold" nodeType="afterEffect">
                                  <p:stCondLst>
                                    <p:cond delay="500"/>
                                  </p:stCondLst>
                                  <p:childTnLst>
                                    <p:set>
                                      <p:cBhvr>
                                        <p:cTn id="18" dur="1" fill="hold">
                                          <p:stCondLst>
                                            <p:cond delay="0"/>
                                          </p:stCondLst>
                                        </p:cTn>
                                        <p:tgtEl>
                                          <p:spTgt spid="2053"/>
                                        </p:tgtEl>
                                        <p:attrNameLst>
                                          <p:attrName>style.visibility</p:attrName>
                                        </p:attrNameLst>
                                      </p:cBhvr>
                                      <p:to>
                                        <p:strVal val="visible"/>
                                      </p:to>
                                    </p:set>
                                    <p:animEffect transition="in" filter="fade">
                                      <p:cBhvr>
                                        <p:cTn id="19" dur="1000"/>
                                        <p:tgtEl>
                                          <p:spTgt spid="2053"/>
                                        </p:tgtEl>
                                      </p:cBhvr>
                                    </p:animEffect>
                                  </p:childTnLst>
                                </p:cTn>
                              </p:par>
                            </p:childTnLst>
                          </p:cTn>
                        </p:par>
                        <p:par>
                          <p:cTn id="20" fill="hold">
                            <p:stCondLst>
                              <p:cond delay="5500"/>
                            </p:stCondLst>
                            <p:childTnLst>
                              <p:par>
                                <p:cTn id="21" presetID="10" presetClass="entr" presetSubtype="0" fill="hold" nodeType="afterEffect">
                                  <p:stCondLst>
                                    <p:cond delay="500"/>
                                  </p:stCondLst>
                                  <p:childTnLst>
                                    <p:set>
                                      <p:cBhvr>
                                        <p:cTn id="22" dur="1" fill="hold">
                                          <p:stCondLst>
                                            <p:cond delay="0"/>
                                          </p:stCondLst>
                                        </p:cTn>
                                        <p:tgtEl>
                                          <p:spTgt spid="2054"/>
                                        </p:tgtEl>
                                        <p:attrNameLst>
                                          <p:attrName>style.visibility</p:attrName>
                                        </p:attrNameLst>
                                      </p:cBhvr>
                                      <p:to>
                                        <p:strVal val="visible"/>
                                      </p:to>
                                    </p:set>
                                    <p:animEffect transition="in" filter="fade">
                                      <p:cBhvr>
                                        <p:cTn id="23" dur="1000"/>
                                        <p:tgtEl>
                                          <p:spTgt spid="2054"/>
                                        </p:tgtEl>
                                      </p:cBhvr>
                                    </p:animEffect>
                                  </p:childTnLst>
                                </p:cTn>
                              </p:par>
                            </p:childTnLst>
                          </p:cTn>
                        </p:par>
                        <p:par>
                          <p:cTn id="24" fill="hold">
                            <p:stCondLst>
                              <p:cond delay="7000"/>
                            </p:stCondLst>
                            <p:childTnLst>
                              <p:par>
                                <p:cTn id="25" presetID="10" presetClass="entr" presetSubtype="0" fill="hold" nodeType="afterEffect">
                                  <p:stCondLst>
                                    <p:cond delay="500"/>
                                  </p:stCondLst>
                                  <p:childTnLst>
                                    <p:set>
                                      <p:cBhvr>
                                        <p:cTn id="26" dur="1" fill="hold">
                                          <p:stCondLst>
                                            <p:cond delay="0"/>
                                          </p:stCondLst>
                                        </p:cTn>
                                        <p:tgtEl>
                                          <p:spTgt spid="2055"/>
                                        </p:tgtEl>
                                        <p:attrNameLst>
                                          <p:attrName>style.visibility</p:attrName>
                                        </p:attrNameLst>
                                      </p:cBhvr>
                                      <p:to>
                                        <p:strVal val="visible"/>
                                      </p:to>
                                    </p:set>
                                    <p:animEffect transition="in" filter="fade">
                                      <p:cBhvr>
                                        <p:cTn id="27" dur="1000"/>
                                        <p:tgtEl>
                                          <p:spTgt spid="2055"/>
                                        </p:tgtEl>
                                      </p:cBhvr>
                                    </p:animEffect>
                                  </p:childTnLst>
                                </p:cTn>
                              </p:par>
                            </p:childTnLst>
                          </p:cTn>
                        </p:par>
                        <p:par>
                          <p:cTn id="28" fill="hold">
                            <p:stCondLst>
                              <p:cond delay="8500"/>
                            </p:stCondLst>
                            <p:childTnLst>
                              <p:par>
                                <p:cTn id="29" presetID="10" presetClass="entr" presetSubtype="0" fill="hold" nodeType="afterEffect">
                                  <p:stCondLst>
                                    <p:cond delay="500"/>
                                  </p:stCondLst>
                                  <p:childTnLst>
                                    <p:set>
                                      <p:cBhvr>
                                        <p:cTn id="30" dur="1" fill="hold">
                                          <p:stCondLst>
                                            <p:cond delay="0"/>
                                          </p:stCondLst>
                                        </p:cTn>
                                        <p:tgtEl>
                                          <p:spTgt spid="2056"/>
                                        </p:tgtEl>
                                        <p:attrNameLst>
                                          <p:attrName>style.visibility</p:attrName>
                                        </p:attrNameLst>
                                      </p:cBhvr>
                                      <p:to>
                                        <p:strVal val="visible"/>
                                      </p:to>
                                    </p:set>
                                    <p:animEffect transition="in" filter="fade">
                                      <p:cBhvr>
                                        <p:cTn id="31" dur="1000"/>
                                        <p:tgtEl>
                                          <p:spTgt spid="2056"/>
                                        </p:tgtEl>
                                      </p:cBhvr>
                                    </p:animEffect>
                                  </p:childTnLst>
                                </p:cTn>
                              </p:par>
                            </p:childTnLst>
                          </p:cTn>
                        </p:par>
                        <p:par>
                          <p:cTn id="32" fill="hold">
                            <p:stCondLst>
                              <p:cond delay="10000"/>
                            </p:stCondLst>
                            <p:childTnLst>
                              <p:par>
                                <p:cTn id="33" presetID="10" presetClass="entr" presetSubtype="0" fill="hold" nodeType="afterEffect">
                                  <p:stCondLst>
                                    <p:cond delay="500"/>
                                  </p:stCondLst>
                                  <p:childTnLst>
                                    <p:set>
                                      <p:cBhvr>
                                        <p:cTn id="34" dur="1" fill="hold">
                                          <p:stCondLst>
                                            <p:cond delay="0"/>
                                          </p:stCondLst>
                                        </p:cTn>
                                        <p:tgtEl>
                                          <p:spTgt spid="2057"/>
                                        </p:tgtEl>
                                        <p:attrNameLst>
                                          <p:attrName>style.visibility</p:attrName>
                                        </p:attrNameLst>
                                      </p:cBhvr>
                                      <p:to>
                                        <p:strVal val="visible"/>
                                      </p:to>
                                    </p:set>
                                    <p:animEffect transition="in" filter="fade">
                                      <p:cBhvr>
                                        <p:cTn id="35" dur="1000"/>
                                        <p:tgtEl>
                                          <p:spTgt spid="2057"/>
                                        </p:tgtEl>
                                      </p:cBhvr>
                                    </p:animEffect>
                                  </p:childTnLst>
                                </p:cTn>
                              </p:par>
                            </p:childTnLst>
                          </p:cTn>
                        </p:par>
                        <p:par>
                          <p:cTn id="36" fill="hold">
                            <p:stCondLst>
                              <p:cond delay="11500"/>
                            </p:stCondLst>
                            <p:childTnLst>
                              <p:par>
                                <p:cTn id="37" presetID="10" presetClass="entr" presetSubtype="0" fill="hold" nodeType="afterEffect">
                                  <p:stCondLst>
                                    <p:cond delay="500"/>
                                  </p:stCondLst>
                                  <p:childTnLst>
                                    <p:set>
                                      <p:cBhvr>
                                        <p:cTn id="38" dur="1" fill="hold">
                                          <p:stCondLst>
                                            <p:cond delay="0"/>
                                          </p:stCondLst>
                                        </p:cTn>
                                        <p:tgtEl>
                                          <p:spTgt spid="2058"/>
                                        </p:tgtEl>
                                        <p:attrNameLst>
                                          <p:attrName>style.visibility</p:attrName>
                                        </p:attrNameLst>
                                      </p:cBhvr>
                                      <p:to>
                                        <p:strVal val="visible"/>
                                      </p:to>
                                    </p:set>
                                    <p:animEffect transition="in" filter="fade">
                                      <p:cBhvr>
                                        <p:cTn id="39" dur="1000"/>
                                        <p:tgtEl>
                                          <p:spTgt spid="2058"/>
                                        </p:tgtEl>
                                      </p:cBhvr>
                                    </p:animEffect>
                                  </p:childTnLst>
                                </p:cTn>
                              </p:par>
                            </p:childTnLst>
                          </p:cTn>
                        </p:par>
                        <p:par>
                          <p:cTn id="40" fill="hold">
                            <p:stCondLst>
                              <p:cond delay="13000"/>
                            </p:stCondLst>
                            <p:childTnLst>
                              <p:par>
                                <p:cTn id="41" presetID="10" presetClass="entr" presetSubtype="0" fill="hold" nodeType="afterEffect">
                                  <p:stCondLst>
                                    <p:cond delay="500"/>
                                  </p:stCondLst>
                                  <p:childTnLst>
                                    <p:set>
                                      <p:cBhvr>
                                        <p:cTn id="42" dur="1" fill="hold">
                                          <p:stCondLst>
                                            <p:cond delay="0"/>
                                          </p:stCondLst>
                                        </p:cTn>
                                        <p:tgtEl>
                                          <p:spTgt spid="2059"/>
                                        </p:tgtEl>
                                        <p:attrNameLst>
                                          <p:attrName>style.visibility</p:attrName>
                                        </p:attrNameLst>
                                      </p:cBhvr>
                                      <p:to>
                                        <p:strVal val="visible"/>
                                      </p:to>
                                    </p:set>
                                    <p:animEffect transition="in" filter="fade">
                                      <p:cBhvr>
                                        <p:cTn id="43" dur="1000"/>
                                        <p:tgtEl>
                                          <p:spTgt spid="2059"/>
                                        </p:tgtEl>
                                      </p:cBhvr>
                                    </p:animEffect>
                                  </p:childTnLst>
                                </p:cTn>
                              </p:par>
                            </p:childTnLst>
                          </p:cTn>
                        </p:par>
                        <p:par>
                          <p:cTn id="44" fill="hold">
                            <p:stCondLst>
                              <p:cond delay="14500"/>
                            </p:stCondLst>
                            <p:childTnLst>
                              <p:par>
                                <p:cTn id="45" presetID="10" presetClass="entr" presetSubtype="0" fill="hold" nodeType="afterEffect">
                                  <p:stCondLst>
                                    <p:cond delay="500"/>
                                  </p:stCondLst>
                                  <p:childTnLst>
                                    <p:set>
                                      <p:cBhvr>
                                        <p:cTn id="46" dur="1" fill="hold">
                                          <p:stCondLst>
                                            <p:cond delay="0"/>
                                          </p:stCondLst>
                                        </p:cTn>
                                        <p:tgtEl>
                                          <p:spTgt spid="2060"/>
                                        </p:tgtEl>
                                        <p:attrNameLst>
                                          <p:attrName>style.visibility</p:attrName>
                                        </p:attrNameLst>
                                      </p:cBhvr>
                                      <p:to>
                                        <p:strVal val="visible"/>
                                      </p:to>
                                    </p:set>
                                    <p:animEffect transition="in" filter="fade">
                                      <p:cBhvr>
                                        <p:cTn id="47" dur="1000"/>
                                        <p:tgtEl>
                                          <p:spTgt spid="2060"/>
                                        </p:tgtEl>
                                      </p:cBhvr>
                                    </p:animEffect>
                                  </p:childTnLst>
                                </p:cTn>
                              </p:par>
                            </p:childTnLst>
                          </p:cTn>
                        </p:par>
                        <p:par>
                          <p:cTn id="48" fill="hold">
                            <p:stCondLst>
                              <p:cond delay="16000"/>
                            </p:stCondLst>
                            <p:childTnLst>
                              <p:par>
                                <p:cTn id="49" presetID="10" presetClass="entr" presetSubtype="0" fill="hold" nodeType="afterEffect">
                                  <p:stCondLst>
                                    <p:cond delay="500"/>
                                  </p:stCondLst>
                                  <p:childTnLst>
                                    <p:set>
                                      <p:cBhvr>
                                        <p:cTn id="50" dur="1" fill="hold">
                                          <p:stCondLst>
                                            <p:cond delay="0"/>
                                          </p:stCondLst>
                                        </p:cTn>
                                        <p:tgtEl>
                                          <p:spTgt spid="2061"/>
                                        </p:tgtEl>
                                        <p:attrNameLst>
                                          <p:attrName>style.visibility</p:attrName>
                                        </p:attrNameLst>
                                      </p:cBhvr>
                                      <p:to>
                                        <p:strVal val="visible"/>
                                      </p:to>
                                    </p:set>
                                    <p:animEffect transition="in" filter="fade">
                                      <p:cBhvr>
                                        <p:cTn id="51" dur="1000"/>
                                        <p:tgtEl>
                                          <p:spTgt spid="2061"/>
                                        </p:tgtEl>
                                      </p:cBhvr>
                                    </p:animEffect>
                                  </p:childTnLst>
                                </p:cTn>
                              </p:par>
                            </p:childTnLst>
                          </p:cTn>
                        </p:par>
                        <p:par>
                          <p:cTn id="52" fill="hold">
                            <p:stCondLst>
                              <p:cond delay="17500"/>
                            </p:stCondLst>
                            <p:childTnLst>
                              <p:par>
                                <p:cTn id="53" presetID="10" presetClass="entr" presetSubtype="0" fill="hold" nodeType="afterEffect">
                                  <p:stCondLst>
                                    <p:cond delay="500"/>
                                  </p:stCondLst>
                                  <p:childTnLst>
                                    <p:set>
                                      <p:cBhvr>
                                        <p:cTn id="54" dur="1" fill="hold">
                                          <p:stCondLst>
                                            <p:cond delay="0"/>
                                          </p:stCondLst>
                                        </p:cTn>
                                        <p:tgtEl>
                                          <p:spTgt spid="2062"/>
                                        </p:tgtEl>
                                        <p:attrNameLst>
                                          <p:attrName>style.visibility</p:attrName>
                                        </p:attrNameLst>
                                      </p:cBhvr>
                                      <p:to>
                                        <p:strVal val="visible"/>
                                      </p:to>
                                    </p:set>
                                    <p:animEffect transition="in" filter="fade">
                                      <p:cBhvr>
                                        <p:cTn id="55" dur="1000"/>
                                        <p:tgtEl>
                                          <p:spTgt spid="2062"/>
                                        </p:tgtEl>
                                      </p:cBhvr>
                                    </p:animEffect>
                                  </p:childTnLst>
                                </p:cTn>
                              </p:par>
                            </p:childTnLst>
                          </p:cTn>
                        </p:par>
                        <p:par>
                          <p:cTn id="56" fill="hold">
                            <p:stCondLst>
                              <p:cond delay="19000"/>
                            </p:stCondLst>
                            <p:childTnLst>
                              <p:par>
                                <p:cTn id="57" presetID="10" presetClass="entr" presetSubtype="0" fill="hold" nodeType="afterEffect">
                                  <p:stCondLst>
                                    <p:cond delay="500"/>
                                  </p:stCondLst>
                                  <p:childTnLst>
                                    <p:set>
                                      <p:cBhvr>
                                        <p:cTn id="58" dur="1" fill="hold">
                                          <p:stCondLst>
                                            <p:cond delay="0"/>
                                          </p:stCondLst>
                                        </p:cTn>
                                        <p:tgtEl>
                                          <p:spTgt spid="2063"/>
                                        </p:tgtEl>
                                        <p:attrNameLst>
                                          <p:attrName>style.visibility</p:attrName>
                                        </p:attrNameLst>
                                      </p:cBhvr>
                                      <p:to>
                                        <p:strVal val="visible"/>
                                      </p:to>
                                    </p:set>
                                    <p:animEffect transition="in" filter="fade">
                                      <p:cBhvr>
                                        <p:cTn id="59" dur="1000"/>
                                        <p:tgtEl>
                                          <p:spTgt spid="2063"/>
                                        </p:tgtEl>
                                      </p:cBhvr>
                                    </p:animEffect>
                                  </p:childTnLst>
                                </p:cTn>
                              </p:par>
                            </p:childTnLst>
                          </p:cTn>
                        </p:par>
                        <p:par>
                          <p:cTn id="60" fill="hold">
                            <p:stCondLst>
                              <p:cond delay="20500"/>
                            </p:stCondLst>
                            <p:childTnLst>
                              <p:par>
                                <p:cTn id="61" presetID="10" presetClass="entr" presetSubtype="0" fill="hold" nodeType="afterEffect">
                                  <p:stCondLst>
                                    <p:cond delay="500"/>
                                  </p:stCondLst>
                                  <p:childTnLst>
                                    <p:set>
                                      <p:cBhvr>
                                        <p:cTn id="62" dur="1" fill="hold">
                                          <p:stCondLst>
                                            <p:cond delay="0"/>
                                          </p:stCondLst>
                                        </p:cTn>
                                        <p:tgtEl>
                                          <p:spTgt spid="2064"/>
                                        </p:tgtEl>
                                        <p:attrNameLst>
                                          <p:attrName>style.visibility</p:attrName>
                                        </p:attrNameLst>
                                      </p:cBhvr>
                                      <p:to>
                                        <p:strVal val="visible"/>
                                      </p:to>
                                    </p:set>
                                    <p:animEffect transition="in" filter="fade">
                                      <p:cBhvr>
                                        <p:cTn id="63" dur="1000"/>
                                        <p:tgtEl>
                                          <p:spTgt spid="2064"/>
                                        </p:tgtEl>
                                      </p:cBhvr>
                                    </p:animEffect>
                                  </p:childTnLst>
                                </p:cTn>
                              </p:par>
                            </p:childTnLst>
                          </p:cTn>
                        </p:par>
                        <p:par>
                          <p:cTn id="64" fill="hold">
                            <p:stCondLst>
                              <p:cond delay="22000"/>
                            </p:stCondLst>
                            <p:childTnLst>
                              <p:par>
                                <p:cTn id="65" presetID="10" presetClass="entr" presetSubtype="0" fill="hold" nodeType="afterEffect">
                                  <p:stCondLst>
                                    <p:cond delay="500"/>
                                  </p:stCondLst>
                                  <p:childTnLst>
                                    <p:set>
                                      <p:cBhvr>
                                        <p:cTn id="66" dur="1" fill="hold">
                                          <p:stCondLst>
                                            <p:cond delay="0"/>
                                          </p:stCondLst>
                                        </p:cTn>
                                        <p:tgtEl>
                                          <p:spTgt spid="2065"/>
                                        </p:tgtEl>
                                        <p:attrNameLst>
                                          <p:attrName>style.visibility</p:attrName>
                                        </p:attrNameLst>
                                      </p:cBhvr>
                                      <p:to>
                                        <p:strVal val="visible"/>
                                      </p:to>
                                    </p:set>
                                    <p:animEffect transition="in" filter="fade">
                                      <p:cBhvr>
                                        <p:cTn id="67" dur="1000"/>
                                        <p:tgtEl>
                                          <p:spTgt spid="2065"/>
                                        </p:tgtEl>
                                      </p:cBhvr>
                                    </p:animEffect>
                                  </p:childTnLst>
                                </p:cTn>
                              </p:par>
                            </p:childTnLst>
                          </p:cTn>
                        </p:par>
                        <p:par>
                          <p:cTn id="68" fill="hold">
                            <p:stCondLst>
                              <p:cond delay="23500"/>
                            </p:stCondLst>
                            <p:childTnLst>
                              <p:par>
                                <p:cTn id="69" presetID="10" presetClass="entr" presetSubtype="0" fill="hold" nodeType="afterEffect">
                                  <p:stCondLst>
                                    <p:cond delay="500"/>
                                  </p:stCondLst>
                                  <p:childTnLst>
                                    <p:set>
                                      <p:cBhvr>
                                        <p:cTn id="70" dur="1" fill="hold">
                                          <p:stCondLst>
                                            <p:cond delay="0"/>
                                          </p:stCondLst>
                                        </p:cTn>
                                        <p:tgtEl>
                                          <p:spTgt spid="2066"/>
                                        </p:tgtEl>
                                        <p:attrNameLst>
                                          <p:attrName>style.visibility</p:attrName>
                                        </p:attrNameLst>
                                      </p:cBhvr>
                                      <p:to>
                                        <p:strVal val="visible"/>
                                      </p:to>
                                    </p:set>
                                    <p:animEffect transition="in" filter="fade">
                                      <p:cBhvr>
                                        <p:cTn id="71" dur="1000"/>
                                        <p:tgtEl>
                                          <p:spTgt spid="2066"/>
                                        </p:tgtEl>
                                      </p:cBhvr>
                                    </p:animEffect>
                                  </p:childTnLst>
                                </p:cTn>
                              </p:par>
                            </p:childTnLst>
                          </p:cTn>
                        </p:par>
                        <p:par>
                          <p:cTn id="72" fill="hold">
                            <p:stCondLst>
                              <p:cond delay="25000"/>
                            </p:stCondLst>
                            <p:childTnLst>
                              <p:par>
                                <p:cTn id="73" presetID="10" presetClass="entr" presetSubtype="0" fill="hold" nodeType="afterEffect">
                                  <p:stCondLst>
                                    <p:cond delay="500"/>
                                  </p:stCondLst>
                                  <p:childTnLst>
                                    <p:set>
                                      <p:cBhvr>
                                        <p:cTn id="74" dur="1" fill="hold">
                                          <p:stCondLst>
                                            <p:cond delay="0"/>
                                          </p:stCondLst>
                                        </p:cTn>
                                        <p:tgtEl>
                                          <p:spTgt spid="2067"/>
                                        </p:tgtEl>
                                        <p:attrNameLst>
                                          <p:attrName>style.visibility</p:attrName>
                                        </p:attrNameLst>
                                      </p:cBhvr>
                                      <p:to>
                                        <p:strVal val="visible"/>
                                      </p:to>
                                    </p:set>
                                    <p:animEffect transition="in" filter="fade">
                                      <p:cBhvr>
                                        <p:cTn id="75" dur="1000"/>
                                        <p:tgtEl>
                                          <p:spTgt spid="2067"/>
                                        </p:tgtEl>
                                      </p:cBhvr>
                                    </p:animEffect>
                                  </p:childTnLst>
                                </p:cTn>
                              </p:par>
                            </p:childTnLst>
                          </p:cTn>
                        </p:par>
                        <p:par>
                          <p:cTn id="76" fill="hold">
                            <p:stCondLst>
                              <p:cond delay="26500"/>
                            </p:stCondLst>
                            <p:childTnLst>
                              <p:par>
                                <p:cTn id="77" presetID="10" presetClass="entr" presetSubtype="0" fill="hold" nodeType="afterEffect">
                                  <p:stCondLst>
                                    <p:cond delay="500"/>
                                  </p:stCondLst>
                                  <p:childTnLst>
                                    <p:set>
                                      <p:cBhvr>
                                        <p:cTn id="78" dur="1" fill="hold">
                                          <p:stCondLst>
                                            <p:cond delay="0"/>
                                          </p:stCondLst>
                                        </p:cTn>
                                        <p:tgtEl>
                                          <p:spTgt spid="2068"/>
                                        </p:tgtEl>
                                        <p:attrNameLst>
                                          <p:attrName>style.visibility</p:attrName>
                                        </p:attrNameLst>
                                      </p:cBhvr>
                                      <p:to>
                                        <p:strVal val="visible"/>
                                      </p:to>
                                    </p:set>
                                    <p:animEffect transition="in" filter="fade">
                                      <p:cBhvr>
                                        <p:cTn id="79" dur="1000"/>
                                        <p:tgtEl>
                                          <p:spTgt spid="2068"/>
                                        </p:tgtEl>
                                      </p:cBhvr>
                                    </p:animEffect>
                                  </p:childTnLst>
                                </p:cTn>
                              </p:par>
                            </p:childTnLst>
                          </p:cTn>
                        </p:par>
                        <p:par>
                          <p:cTn id="80" fill="hold">
                            <p:stCondLst>
                              <p:cond delay="28000"/>
                            </p:stCondLst>
                            <p:childTnLst>
                              <p:par>
                                <p:cTn id="81" presetID="10" presetClass="entr" presetSubtype="0" fill="hold" nodeType="afterEffect">
                                  <p:stCondLst>
                                    <p:cond delay="500"/>
                                  </p:stCondLst>
                                  <p:childTnLst>
                                    <p:set>
                                      <p:cBhvr>
                                        <p:cTn id="82" dur="1" fill="hold">
                                          <p:stCondLst>
                                            <p:cond delay="0"/>
                                          </p:stCondLst>
                                        </p:cTn>
                                        <p:tgtEl>
                                          <p:spTgt spid="2069"/>
                                        </p:tgtEl>
                                        <p:attrNameLst>
                                          <p:attrName>style.visibility</p:attrName>
                                        </p:attrNameLst>
                                      </p:cBhvr>
                                      <p:to>
                                        <p:strVal val="visible"/>
                                      </p:to>
                                    </p:set>
                                    <p:animEffect transition="in" filter="fade">
                                      <p:cBhvr>
                                        <p:cTn id="83" dur="1000"/>
                                        <p:tgtEl>
                                          <p:spTgt spid="2069"/>
                                        </p:tgtEl>
                                      </p:cBhvr>
                                    </p:animEffect>
                                  </p:childTnLst>
                                </p:cTn>
                              </p:par>
                            </p:childTnLst>
                          </p:cTn>
                        </p:par>
                        <p:par>
                          <p:cTn id="84" fill="hold">
                            <p:stCondLst>
                              <p:cond delay="29500"/>
                            </p:stCondLst>
                            <p:childTnLst>
                              <p:par>
                                <p:cTn id="85" presetID="10" presetClass="entr" presetSubtype="0" fill="hold" nodeType="afterEffect">
                                  <p:stCondLst>
                                    <p:cond delay="500"/>
                                  </p:stCondLst>
                                  <p:childTnLst>
                                    <p:set>
                                      <p:cBhvr>
                                        <p:cTn id="86" dur="1" fill="hold">
                                          <p:stCondLst>
                                            <p:cond delay="0"/>
                                          </p:stCondLst>
                                        </p:cTn>
                                        <p:tgtEl>
                                          <p:spTgt spid="2070"/>
                                        </p:tgtEl>
                                        <p:attrNameLst>
                                          <p:attrName>style.visibility</p:attrName>
                                        </p:attrNameLst>
                                      </p:cBhvr>
                                      <p:to>
                                        <p:strVal val="visible"/>
                                      </p:to>
                                    </p:set>
                                    <p:animEffect transition="in" filter="fade">
                                      <p:cBhvr>
                                        <p:cTn id="87" dur="1000"/>
                                        <p:tgtEl>
                                          <p:spTgt spid="2070"/>
                                        </p:tgtEl>
                                      </p:cBhvr>
                                    </p:animEffect>
                                  </p:childTnLst>
                                </p:cTn>
                              </p:par>
                            </p:childTnLst>
                          </p:cTn>
                        </p:par>
                        <p:par>
                          <p:cTn id="88" fill="hold">
                            <p:stCondLst>
                              <p:cond delay="31000"/>
                            </p:stCondLst>
                            <p:childTnLst>
                              <p:par>
                                <p:cTn id="89" presetID="10" presetClass="entr" presetSubtype="0" fill="hold" nodeType="afterEffect">
                                  <p:stCondLst>
                                    <p:cond delay="500"/>
                                  </p:stCondLst>
                                  <p:childTnLst>
                                    <p:set>
                                      <p:cBhvr>
                                        <p:cTn id="90" dur="1" fill="hold">
                                          <p:stCondLst>
                                            <p:cond delay="0"/>
                                          </p:stCondLst>
                                        </p:cTn>
                                        <p:tgtEl>
                                          <p:spTgt spid="2071"/>
                                        </p:tgtEl>
                                        <p:attrNameLst>
                                          <p:attrName>style.visibility</p:attrName>
                                        </p:attrNameLst>
                                      </p:cBhvr>
                                      <p:to>
                                        <p:strVal val="visible"/>
                                      </p:to>
                                    </p:set>
                                    <p:animEffect transition="in" filter="fade">
                                      <p:cBhvr>
                                        <p:cTn id="91" dur="1000"/>
                                        <p:tgtEl>
                                          <p:spTgt spid="2071"/>
                                        </p:tgtEl>
                                      </p:cBhvr>
                                    </p:animEffect>
                                  </p:childTnLst>
                                </p:cTn>
                              </p:par>
                            </p:childTnLst>
                          </p:cTn>
                        </p:par>
                        <p:par>
                          <p:cTn id="92" fill="hold">
                            <p:stCondLst>
                              <p:cond delay="32500"/>
                            </p:stCondLst>
                            <p:childTnLst>
                              <p:par>
                                <p:cTn id="93" presetID="10" presetClass="entr" presetSubtype="0" fill="hold" nodeType="afterEffect">
                                  <p:stCondLst>
                                    <p:cond delay="500"/>
                                  </p:stCondLst>
                                  <p:childTnLst>
                                    <p:set>
                                      <p:cBhvr>
                                        <p:cTn id="94" dur="1" fill="hold">
                                          <p:stCondLst>
                                            <p:cond delay="0"/>
                                          </p:stCondLst>
                                        </p:cTn>
                                        <p:tgtEl>
                                          <p:spTgt spid="2072"/>
                                        </p:tgtEl>
                                        <p:attrNameLst>
                                          <p:attrName>style.visibility</p:attrName>
                                        </p:attrNameLst>
                                      </p:cBhvr>
                                      <p:to>
                                        <p:strVal val="visible"/>
                                      </p:to>
                                    </p:set>
                                    <p:animEffect transition="in" filter="fade">
                                      <p:cBhvr>
                                        <p:cTn id="95" dur="1000"/>
                                        <p:tgtEl>
                                          <p:spTgt spid="2072"/>
                                        </p:tgtEl>
                                      </p:cBhvr>
                                    </p:animEffect>
                                  </p:childTnLst>
                                </p:cTn>
                              </p:par>
                            </p:childTnLst>
                          </p:cTn>
                        </p:par>
                        <p:par>
                          <p:cTn id="96" fill="hold">
                            <p:stCondLst>
                              <p:cond delay="34000"/>
                            </p:stCondLst>
                            <p:childTnLst>
                              <p:par>
                                <p:cTn id="97" presetID="10" presetClass="entr" presetSubtype="0" fill="hold" nodeType="afterEffect">
                                  <p:stCondLst>
                                    <p:cond delay="500"/>
                                  </p:stCondLst>
                                  <p:childTnLst>
                                    <p:set>
                                      <p:cBhvr>
                                        <p:cTn id="98" dur="1" fill="hold">
                                          <p:stCondLst>
                                            <p:cond delay="0"/>
                                          </p:stCondLst>
                                        </p:cTn>
                                        <p:tgtEl>
                                          <p:spTgt spid="2073"/>
                                        </p:tgtEl>
                                        <p:attrNameLst>
                                          <p:attrName>style.visibility</p:attrName>
                                        </p:attrNameLst>
                                      </p:cBhvr>
                                      <p:to>
                                        <p:strVal val="visible"/>
                                      </p:to>
                                    </p:set>
                                    <p:animEffect transition="in" filter="fade">
                                      <p:cBhvr>
                                        <p:cTn id="99" dur="1000"/>
                                        <p:tgtEl>
                                          <p:spTgt spid="2073"/>
                                        </p:tgtEl>
                                      </p:cBhvr>
                                    </p:animEffect>
                                  </p:childTnLst>
                                </p:cTn>
                              </p:par>
                            </p:childTnLst>
                          </p:cTn>
                        </p:par>
                        <p:par>
                          <p:cTn id="100" fill="hold">
                            <p:stCondLst>
                              <p:cond delay="35500"/>
                            </p:stCondLst>
                            <p:childTnLst>
                              <p:par>
                                <p:cTn id="101" presetID="10" presetClass="entr" presetSubtype="0" fill="hold" nodeType="afterEffect">
                                  <p:stCondLst>
                                    <p:cond delay="500"/>
                                  </p:stCondLst>
                                  <p:childTnLst>
                                    <p:set>
                                      <p:cBhvr>
                                        <p:cTn id="102" dur="1" fill="hold">
                                          <p:stCondLst>
                                            <p:cond delay="0"/>
                                          </p:stCondLst>
                                        </p:cTn>
                                        <p:tgtEl>
                                          <p:spTgt spid="2074"/>
                                        </p:tgtEl>
                                        <p:attrNameLst>
                                          <p:attrName>style.visibility</p:attrName>
                                        </p:attrNameLst>
                                      </p:cBhvr>
                                      <p:to>
                                        <p:strVal val="visible"/>
                                      </p:to>
                                    </p:set>
                                    <p:animEffect transition="in" filter="fade">
                                      <p:cBhvr>
                                        <p:cTn id="103" dur="1000"/>
                                        <p:tgtEl>
                                          <p:spTgt spid="2074"/>
                                        </p:tgtEl>
                                      </p:cBhvr>
                                    </p:animEffect>
                                  </p:childTnLst>
                                </p:cTn>
                              </p:par>
                            </p:childTnLst>
                          </p:cTn>
                        </p:par>
                        <p:par>
                          <p:cTn id="104" fill="hold">
                            <p:stCondLst>
                              <p:cond delay="37000"/>
                            </p:stCondLst>
                            <p:childTnLst>
                              <p:par>
                                <p:cTn id="105" presetID="10" presetClass="entr" presetSubtype="0" fill="hold" nodeType="afterEffect">
                                  <p:stCondLst>
                                    <p:cond delay="500"/>
                                  </p:stCondLst>
                                  <p:childTnLst>
                                    <p:set>
                                      <p:cBhvr>
                                        <p:cTn id="106" dur="1" fill="hold">
                                          <p:stCondLst>
                                            <p:cond delay="0"/>
                                          </p:stCondLst>
                                        </p:cTn>
                                        <p:tgtEl>
                                          <p:spTgt spid="2075"/>
                                        </p:tgtEl>
                                        <p:attrNameLst>
                                          <p:attrName>style.visibility</p:attrName>
                                        </p:attrNameLst>
                                      </p:cBhvr>
                                      <p:to>
                                        <p:strVal val="visible"/>
                                      </p:to>
                                    </p:set>
                                    <p:animEffect transition="in" filter="fade">
                                      <p:cBhvr>
                                        <p:cTn id="107" dur="1000"/>
                                        <p:tgtEl>
                                          <p:spTgt spid="2075"/>
                                        </p:tgtEl>
                                      </p:cBhvr>
                                    </p:animEffect>
                                  </p:childTnLst>
                                </p:cTn>
                              </p:par>
                            </p:childTnLst>
                          </p:cTn>
                        </p:par>
                        <p:par>
                          <p:cTn id="108" fill="hold">
                            <p:stCondLst>
                              <p:cond delay="38500"/>
                            </p:stCondLst>
                            <p:childTnLst>
                              <p:par>
                                <p:cTn id="109" presetID="10" presetClass="entr" presetSubtype="0" fill="hold" nodeType="afterEffect">
                                  <p:stCondLst>
                                    <p:cond delay="500"/>
                                  </p:stCondLst>
                                  <p:childTnLst>
                                    <p:set>
                                      <p:cBhvr>
                                        <p:cTn id="110" dur="1" fill="hold">
                                          <p:stCondLst>
                                            <p:cond delay="0"/>
                                          </p:stCondLst>
                                        </p:cTn>
                                        <p:tgtEl>
                                          <p:spTgt spid="2076"/>
                                        </p:tgtEl>
                                        <p:attrNameLst>
                                          <p:attrName>style.visibility</p:attrName>
                                        </p:attrNameLst>
                                      </p:cBhvr>
                                      <p:to>
                                        <p:strVal val="visible"/>
                                      </p:to>
                                    </p:set>
                                    <p:animEffect transition="in" filter="fade">
                                      <p:cBhvr>
                                        <p:cTn id="111" dur="1000"/>
                                        <p:tgtEl>
                                          <p:spTgt spid="2076"/>
                                        </p:tgtEl>
                                      </p:cBhvr>
                                    </p:animEffect>
                                  </p:childTnLst>
                                </p:cTn>
                              </p:par>
                            </p:childTnLst>
                          </p:cTn>
                        </p:par>
                        <p:par>
                          <p:cTn id="112" fill="hold">
                            <p:stCondLst>
                              <p:cond delay="40000"/>
                            </p:stCondLst>
                            <p:childTnLst>
                              <p:par>
                                <p:cTn id="113" presetID="10" presetClass="entr" presetSubtype="0" fill="hold" nodeType="afterEffect">
                                  <p:stCondLst>
                                    <p:cond delay="500"/>
                                  </p:stCondLst>
                                  <p:childTnLst>
                                    <p:set>
                                      <p:cBhvr>
                                        <p:cTn id="114" dur="1" fill="hold">
                                          <p:stCondLst>
                                            <p:cond delay="0"/>
                                          </p:stCondLst>
                                        </p:cTn>
                                        <p:tgtEl>
                                          <p:spTgt spid="2077"/>
                                        </p:tgtEl>
                                        <p:attrNameLst>
                                          <p:attrName>style.visibility</p:attrName>
                                        </p:attrNameLst>
                                      </p:cBhvr>
                                      <p:to>
                                        <p:strVal val="visible"/>
                                      </p:to>
                                    </p:set>
                                    <p:animEffect transition="in" filter="fade">
                                      <p:cBhvr>
                                        <p:cTn id="115" dur="1000"/>
                                        <p:tgtEl>
                                          <p:spTgt spid="2077"/>
                                        </p:tgtEl>
                                      </p:cBhvr>
                                    </p:animEffect>
                                  </p:childTnLst>
                                </p:cTn>
                              </p:par>
                            </p:childTnLst>
                          </p:cTn>
                        </p:par>
                        <p:par>
                          <p:cTn id="116" fill="hold">
                            <p:stCondLst>
                              <p:cond delay="41500"/>
                            </p:stCondLst>
                            <p:childTnLst>
                              <p:par>
                                <p:cTn id="117" presetID="10" presetClass="entr" presetSubtype="0" fill="hold" nodeType="afterEffect">
                                  <p:stCondLst>
                                    <p:cond delay="500"/>
                                  </p:stCondLst>
                                  <p:childTnLst>
                                    <p:set>
                                      <p:cBhvr>
                                        <p:cTn id="118" dur="1" fill="hold">
                                          <p:stCondLst>
                                            <p:cond delay="0"/>
                                          </p:stCondLst>
                                        </p:cTn>
                                        <p:tgtEl>
                                          <p:spTgt spid="2078"/>
                                        </p:tgtEl>
                                        <p:attrNameLst>
                                          <p:attrName>style.visibility</p:attrName>
                                        </p:attrNameLst>
                                      </p:cBhvr>
                                      <p:to>
                                        <p:strVal val="visible"/>
                                      </p:to>
                                    </p:set>
                                    <p:animEffect transition="in" filter="fade">
                                      <p:cBhvr>
                                        <p:cTn id="119" dur="1000"/>
                                        <p:tgtEl>
                                          <p:spTgt spid="2078"/>
                                        </p:tgtEl>
                                      </p:cBhvr>
                                    </p:animEffect>
                                  </p:childTnLst>
                                </p:cTn>
                              </p:par>
                            </p:childTnLst>
                          </p:cTn>
                        </p:par>
                        <p:par>
                          <p:cTn id="120" fill="hold">
                            <p:stCondLst>
                              <p:cond delay="43000"/>
                            </p:stCondLst>
                            <p:childTnLst>
                              <p:par>
                                <p:cTn id="121" presetID="10" presetClass="entr" presetSubtype="0" fill="hold" nodeType="afterEffect">
                                  <p:stCondLst>
                                    <p:cond delay="500"/>
                                  </p:stCondLst>
                                  <p:childTnLst>
                                    <p:set>
                                      <p:cBhvr>
                                        <p:cTn id="122" dur="1" fill="hold">
                                          <p:stCondLst>
                                            <p:cond delay="0"/>
                                          </p:stCondLst>
                                        </p:cTn>
                                        <p:tgtEl>
                                          <p:spTgt spid="2079"/>
                                        </p:tgtEl>
                                        <p:attrNameLst>
                                          <p:attrName>style.visibility</p:attrName>
                                        </p:attrNameLst>
                                      </p:cBhvr>
                                      <p:to>
                                        <p:strVal val="visible"/>
                                      </p:to>
                                    </p:set>
                                    <p:animEffect transition="in" filter="fade">
                                      <p:cBhvr>
                                        <p:cTn id="123" dur="1000"/>
                                        <p:tgtEl>
                                          <p:spTgt spid="2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800219"/>
          </a:xfrm>
          <a:prstGeom prst="rect">
            <a:avLst/>
          </a:prstGeom>
          <a:solidFill>
            <a:srgbClr val="FFFF00"/>
          </a:solidFill>
        </p:spPr>
        <p:txBody>
          <a:bodyPr wrap="square">
            <a:spAutoFit/>
          </a:bodyPr>
          <a:lstStyle/>
          <a:p>
            <a:pPr algn="ctr"/>
            <a:r>
              <a:rPr lang="en-US" sz="4600" b="1" dirty="0" smtClean="0"/>
              <a:t>GLACIATION &amp; SEA LEVELS</a:t>
            </a:r>
            <a:endParaRPr lang="en-US" sz="4600" b="1" dirty="0"/>
          </a:p>
        </p:txBody>
      </p:sp>
      <p:grpSp>
        <p:nvGrpSpPr>
          <p:cNvPr id="3" name="Group 11"/>
          <p:cNvGrpSpPr/>
          <p:nvPr/>
        </p:nvGrpSpPr>
        <p:grpSpPr>
          <a:xfrm>
            <a:off x="533400" y="914400"/>
            <a:ext cx="2667000" cy="1384995"/>
            <a:chOff x="228600" y="990600"/>
            <a:chExt cx="2971800" cy="1384995"/>
          </a:xfrm>
        </p:grpSpPr>
        <p:sp>
          <p:nvSpPr>
            <p:cNvPr id="9" name="TextBox 8"/>
            <p:cNvSpPr txBox="1"/>
            <p:nvPr/>
          </p:nvSpPr>
          <p:spPr>
            <a:xfrm>
              <a:off x="228600" y="990600"/>
              <a:ext cx="2971800" cy="1384995"/>
            </a:xfrm>
            <a:prstGeom prst="rect">
              <a:avLst/>
            </a:prstGeom>
            <a:solidFill>
              <a:schemeClr val="bg1"/>
            </a:solidFill>
          </p:spPr>
          <p:txBody>
            <a:bodyPr wrap="square" rtlCol="0">
              <a:spAutoFit/>
            </a:bodyPr>
            <a:lstStyle/>
            <a:p>
              <a:pPr algn="ctr"/>
              <a:r>
                <a:rPr lang="en-US" sz="2800" b="1" dirty="0" smtClean="0"/>
                <a:t>Amount of Glaciers are DOWN!</a:t>
              </a:r>
              <a:endParaRPr lang="en-US" sz="2800" b="1" dirty="0"/>
            </a:p>
          </p:txBody>
        </p:sp>
        <p:sp>
          <p:nvSpPr>
            <p:cNvPr id="11" name="Down Arrow 10"/>
            <p:cNvSpPr/>
            <p:nvPr/>
          </p:nvSpPr>
          <p:spPr>
            <a:xfrm>
              <a:off x="2667000" y="1219200"/>
              <a:ext cx="457200" cy="1066800"/>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13"/>
          <p:cNvGrpSpPr/>
          <p:nvPr/>
        </p:nvGrpSpPr>
        <p:grpSpPr>
          <a:xfrm>
            <a:off x="6172200" y="5138916"/>
            <a:ext cx="2514600" cy="1261884"/>
            <a:chOff x="6172200" y="5257800"/>
            <a:chExt cx="2514600" cy="1261884"/>
          </a:xfrm>
        </p:grpSpPr>
        <p:sp>
          <p:nvSpPr>
            <p:cNvPr id="10" name="TextBox 9"/>
            <p:cNvSpPr txBox="1"/>
            <p:nvPr/>
          </p:nvSpPr>
          <p:spPr>
            <a:xfrm>
              <a:off x="6172200" y="5257800"/>
              <a:ext cx="2514600" cy="1261884"/>
            </a:xfrm>
            <a:prstGeom prst="rect">
              <a:avLst/>
            </a:prstGeom>
            <a:solidFill>
              <a:schemeClr val="bg1"/>
            </a:solidFill>
          </p:spPr>
          <p:txBody>
            <a:bodyPr wrap="square" rtlCol="0">
              <a:spAutoFit/>
            </a:bodyPr>
            <a:lstStyle/>
            <a:p>
              <a:pPr algn="ctr"/>
              <a:endParaRPr lang="en-US" sz="1000" b="1" dirty="0" smtClean="0"/>
            </a:p>
            <a:p>
              <a:pPr algn="ctr"/>
              <a:r>
                <a:rPr lang="en-US" sz="2800" b="1" dirty="0" smtClean="0"/>
                <a:t>Sea Levels </a:t>
              </a:r>
            </a:p>
            <a:p>
              <a:pPr algn="ctr"/>
              <a:r>
                <a:rPr lang="en-US" sz="2800" b="1" dirty="0" smtClean="0"/>
                <a:t>Are UP!</a:t>
              </a:r>
            </a:p>
            <a:p>
              <a:pPr algn="ctr"/>
              <a:endParaRPr lang="en-US" sz="1000" b="1" dirty="0"/>
            </a:p>
          </p:txBody>
        </p:sp>
        <p:sp>
          <p:nvSpPr>
            <p:cNvPr id="13" name="Down Arrow 12"/>
            <p:cNvSpPr/>
            <p:nvPr/>
          </p:nvSpPr>
          <p:spPr>
            <a:xfrm rot="10800000">
              <a:off x="8229600" y="5334000"/>
              <a:ext cx="457200" cy="1066800"/>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3474" name="Picture 2" descr="Picture Of Balance Scale - ClipArt Best"/>
          <p:cNvPicPr>
            <a:picLocks noChangeAspect="1" noChangeArrowheads="1"/>
          </p:cNvPicPr>
          <p:nvPr/>
        </p:nvPicPr>
        <p:blipFill>
          <a:blip r:embed="rId3" cstate="print"/>
          <a:srcRect/>
          <a:stretch>
            <a:fillRect/>
          </a:stretch>
        </p:blipFill>
        <p:spPr bwMode="auto">
          <a:xfrm>
            <a:off x="1143000" y="904875"/>
            <a:ext cx="6858000" cy="5953125"/>
          </a:xfrm>
          <a:prstGeom prst="rect">
            <a:avLst/>
          </a:prstGeom>
          <a:noFill/>
        </p:spPr>
      </p:pic>
      <p:pic>
        <p:nvPicPr>
          <p:cNvPr id="233482" name="Picture 10" descr="https://cdn3.vectorstock.com/i/1000x1000/69/42/ice-cube-vector-4326942.jpg"/>
          <p:cNvPicPr>
            <a:picLocks noChangeAspect="1" noChangeArrowheads="1"/>
          </p:cNvPicPr>
          <p:nvPr/>
        </p:nvPicPr>
        <p:blipFill>
          <a:blip r:embed="rId4" cstate="print"/>
          <a:srcRect b="9926"/>
          <a:stretch>
            <a:fillRect/>
          </a:stretch>
        </p:blipFill>
        <p:spPr bwMode="auto">
          <a:xfrm>
            <a:off x="914400" y="3733800"/>
            <a:ext cx="2667000" cy="1905000"/>
          </a:xfrm>
          <a:prstGeom prst="rect">
            <a:avLst/>
          </a:prstGeom>
          <a:noFill/>
        </p:spPr>
      </p:pic>
      <p:pic>
        <p:nvPicPr>
          <p:cNvPr id="233484" name="Picture 12" descr="https://www.insurancejournal.com/app/uploads/2014/10/rising_sea_level.jpg"/>
          <p:cNvPicPr>
            <a:picLocks noChangeAspect="1" noChangeArrowheads="1"/>
          </p:cNvPicPr>
          <p:nvPr/>
        </p:nvPicPr>
        <p:blipFill>
          <a:blip r:embed="rId5" cstate="print"/>
          <a:srcRect b="6897"/>
          <a:stretch>
            <a:fillRect/>
          </a:stretch>
        </p:blipFill>
        <p:spPr bwMode="auto">
          <a:xfrm>
            <a:off x="5446208" y="2667000"/>
            <a:ext cx="2801648" cy="2057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33474"/>
                                        </p:tgtEl>
                                        <p:attrNameLst>
                                          <p:attrName>style.visibility</p:attrName>
                                        </p:attrNameLst>
                                      </p:cBhvr>
                                      <p:to>
                                        <p:strVal val="visible"/>
                                      </p:to>
                                    </p:set>
                                    <p:anim calcmode="lin" valueType="num">
                                      <p:cBhvr>
                                        <p:cTn id="7" dur="1000" fill="hold"/>
                                        <p:tgtEl>
                                          <p:spTgt spid="233474"/>
                                        </p:tgtEl>
                                        <p:attrNameLst>
                                          <p:attrName>ppt_w</p:attrName>
                                        </p:attrNameLst>
                                      </p:cBhvr>
                                      <p:tavLst>
                                        <p:tav tm="0">
                                          <p:val>
                                            <p:fltVal val="0"/>
                                          </p:val>
                                        </p:tav>
                                        <p:tav tm="100000">
                                          <p:val>
                                            <p:strVal val="#ppt_w"/>
                                          </p:val>
                                        </p:tav>
                                      </p:tavLst>
                                    </p:anim>
                                    <p:anim calcmode="lin" valueType="num">
                                      <p:cBhvr>
                                        <p:cTn id="8" dur="1000" fill="hold"/>
                                        <p:tgtEl>
                                          <p:spTgt spid="233474"/>
                                        </p:tgtEl>
                                        <p:attrNameLst>
                                          <p:attrName>ppt_h</p:attrName>
                                        </p:attrNameLst>
                                      </p:cBhvr>
                                      <p:tavLst>
                                        <p:tav tm="0">
                                          <p:val>
                                            <p:fltVal val="0"/>
                                          </p:val>
                                        </p:tav>
                                        <p:tav tm="100000">
                                          <p:val>
                                            <p:strVal val="#ppt_h"/>
                                          </p:val>
                                        </p:tav>
                                      </p:tavLst>
                                    </p:anim>
                                    <p:animEffect transition="in" filter="fade">
                                      <p:cBhvr>
                                        <p:cTn id="9" dur="1000"/>
                                        <p:tgtEl>
                                          <p:spTgt spid="23347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0" fill="hold" nodeType="withEffect">
                                  <p:stCondLst>
                                    <p:cond delay="0"/>
                                  </p:stCondLst>
                                  <p:childTnLst>
                                    <p:set>
                                      <p:cBhvr>
                                        <p:cTn id="18" dur="1" fill="hold">
                                          <p:stCondLst>
                                            <p:cond delay="0"/>
                                          </p:stCondLst>
                                        </p:cTn>
                                        <p:tgtEl>
                                          <p:spTgt spid="233482"/>
                                        </p:tgtEl>
                                        <p:attrNameLst>
                                          <p:attrName>style.visibility</p:attrName>
                                        </p:attrNameLst>
                                      </p:cBhvr>
                                      <p:to>
                                        <p:strVal val="visible"/>
                                      </p:to>
                                    </p:set>
                                    <p:anim calcmode="lin" valueType="num">
                                      <p:cBhvr>
                                        <p:cTn id="19" dur="500" fill="hold"/>
                                        <p:tgtEl>
                                          <p:spTgt spid="233482"/>
                                        </p:tgtEl>
                                        <p:attrNameLst>
                                          <p:attrName>ppt_w</p:attrName>
                                        </p:attrNameLst>
                                      </p:cBhvr>
                                      <p:tavLst>
                                        <p:tav tm="0">
                                          <p:val>
                                            <p:fltVal val="0"/>
                                          </p:val>
                                        </p:tav>
                                        <p:tav tm="100000">
                                          <p:val>
                                            <p:strVal val="#ppt_w"/>
                                          </p:val>
                                        </p:tav>
                                      </p:tavLst>
                                    </p:anim>
                                    <p:anim calcmode="lin" valueType="num">
                                      <p:cBhvr>
                                        <p:cTn id="20" dur="500" fill="hold"/>
                                        <p:tgtEl>
                                          <p:spTgt spid="233482"/>
                                        </p:tgtEl>
                                        <p:attrNameLst>
                                          <p:attrName>ppt_h</p:attrName>
                                        </p:attrNameLst>
                                      </p:cBhvr>
                                      <p:tavLst>
                                        <p:tav tm="0">
                                          <p:val>
                                            <p:fltVal val="0"/>
                                          </p:val>
                                        </p:tav>
                                        <p:tav tm="100000">
                                          <p:val>
                                            <p:strVal val="#ppt_h"/>
                                          </p:val>
                                        </p:tav>
                                      </p:tavLst>
                                    </p:anim>
                                    <p:animEffect transition="in" filter="fade">
                                      <p:cBhvr>
                                        <p:cTn id="21" dur="500"/>
                                        <p:tgtEl>
                                          <p:spTgt spid="23348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par>
                                <p:cTn id="29" presetID="53" presetClass="entr" presetSubtype="0" fill="hold" nodeType="withEffect">
                                  <p:stCondLst>
                                    <p:cond delay="0"/>
                                  </p:stCondLst>
                                  <p:childTnLst>
                                    <p:set>
                                      <p:cBhvr>
                                        <p:cTn id="30" dur="1" fill="hold">
                                          <p:stCondLst>
                                            <p:cond delay="0"/>
                                          </p:stCondLst>
                                        </p:cTn>
                                        <p:tgtEl>
                                          <p:spTgt spid="233484"/>
                                        </p:tgtEl>
                                        <p:attrNameLst>
                                          <p:attrName>style.visibility</p:attrName>
                                        </p:attrNameLst>
                                      </p:cBhvr>
                                      <p:to>
                                        <p:strVal val="visible"/>
                                      </p:to>
                                    </p:set>
                                    <p:anim calcmode="lin" valueType="num">
                                      <p:cBhvr>
                                        <p:cTn id="31" dur="500" fill="hold"/>
                                        <p:tgtEl>
                                          <p:spTgt spid="233484"/>
                                        </p:tgtEl>
                                        <p:attrNameLst>
                                          <p:attrName>ppt_w</p:attrName>
                                        </p:attrNameLst>
                                      </p:cBhvr>
                                      <p:tavLst>
                                        <p:tav tm="0">
                                          <p:val>
                                            <p:fltVal val="0"/>
                                          </p:val>
                                        </p:tav>
                                        <p:tav tm="100000">
                                          <p:val>
                                            <p:strVal val="#ppt_w"/>
                                          </p:val>
                                        </p:tav>
                                      </p:tavLst>
                                    </p:anim>
                                    <p:anim calcmode="lin" valueType="num">
                                      <p:cBhvr>
                                        <p:cTn id="32" dur="500" fill="hold"/>
                                        <p:tgtEl>
                                          <p:spTgt spid="233484"/>
                                        </p:tgtEl>
                                        <p:attrNameLst>
                                          <p:attrName>ppt_h</p:attrName>
                                        </p:attrNameLst>
                                      </p:cBhvr>
                                      <p:tavLst>
                                        <p:tav tm="0">
                                          <p:val>
                                            <p:fltVal val="0"/>
                                          </p:val>
                                        </p:tav>
                                        <p:tav tm="100000">
                                          <p:val>
                                            <p:strVal val="#ppt_h"/>
                                          </p:val>
                                        </p:tav>
                                      </p:tavLst>
                                    </p:anim>
                                    <p:animEffect transition="in" filter="fade">
                                      <p:cBhvr>
                                        <p:cTn id="33" dur="500"/>
                                        <p:tgtEl>
                                          <p:spTgt spid="233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800219"/>
          </a:xfrm>
          <a:prstGeom prst="rect">
            <a:avLst/>
          </a:prstGeom>
          <a:solidFill>
            <a:srgbClr val="FFFF00"/>
          </a:solidFill>
        </p:spPr>
        <p:txBody>
          <a:bodyPr wrap="square">
            <a:spAutoFit/>
          </a:bodyPr>
          <a:lstStyle/>
          <a:p>
            <a:pPr algn="ctr"/>
            <a:r>
              <a:rPr lang="en-US" sz="4600" b="1" dirty="0" smtClean="0"/>
              <a:t>GLACIATION &amp; THE BERING STRAITS</a:t>
            </a:r>
            <a:endParaRPr lang="en-US" sz="4600" b="1" dirty="0"/>
          </a:p>
        </p:txBody>
      </p:sp>
      <p:grpSp>
        <p:nvGrpSpPr>
          <p:cNvPr id="2" name="Group 12"/>
          <p:cNvGrpSpPr/>
          <p:nvPr/>
        </p:nvGrpSpPr>
        <p:grpSpPr>
          <a:xfrm>
            <a:off x="1570686" y="841248"/>
            <a:ext cx="6002628" cy="6016752"/>
            <a:chOff x="1570686" y="841248"/>
            <a:chExt cx="6002628" cy="6016752"/>
          </a:xfrm>
        </p:grpSpPr>
        <p:pic>
          <p:nvPicPr>
            <p:cNvPr id="229384" name="Picture 8" descr="https://i.pinimg.com/736x/8b/05/9d/8b059d8ad870ecd679a0f725b1b1ffbc--notebook-ideas-project-board.jpg"/>
            <p:cNvPicPr>
              <a:picLocks noChangeAspect="1" noChangeArrowheads="1"/>
            </p:cNvPicPr>
            <p:nvPr/>
          </p:nvPicPr>
          <p:blipFill>
            <a:blip r:embed="rId3" cstate="print"/>
            <a:srcRect/>
            <a:stretch>
              <a:fillRect/>
            </a:stretch>
          </p:blipFill>
          <p:spPr bwMode="auto">
            <a:xfrm>
              <a:off x="1570686" y="841248"/>
              <a:ext cx="6002628" cy="6016752"/>
            </a:xfrm>
            <a:prstGeom prst="rect">
              <a:avLst/>
            </a:prstGeom>
            <a:noFill/>
          </p:spPr>
        </p:pic>
        <p:sp>
          <p:nvSpPr>
            <p:cNvPr id="11" name="TextBox 10"/>
            <p:cNvSpPr txBox="1"/>
            <p:nvPr/>
          </p:nvSpPr>
          <p:spPr>
            <a:xfrm>
              <a:off x="5486400" y="1905000"/>
              <a:ext cx="1905000" cy="584775"/>
            </a:xfrm>
            <a:prstGeom prst="rect">
              <a:avLst/>
            </a:prstGeom>
            <a:solidFill>
              <a:schemeClr val="tx1"/>
            </a:solidFill>
          </p:spPr>
          <p:txBody>
            <a:bodyPr wrap="square" rtlCol="0">
              <a:spAutoFit/>
            </a:bodyPr>
            <a:lstStyle/>
            <a:p>
              <a:pPr algn="ctr"/>
              <a:r>
                <a:rPr lang="en-US" sz="3200" b="1" dirty="0" smtClean="0">
                  <a:solidFill>
                    <a:schemeClr val="bg1"/>
                  </a:solidFill>
                </a:rPr>
                <a:t>ALASKA</a:t>
              </a:r>
              <a:endParaRPr lang="en-US" sz="3200" b="1" dirty="0">
                <a:solidFill>
                  <a:schemeClr val="bg1"/>
                </a:solidFill>
              </a:endParaRPr>
            </a:p>
          </p:txBody>
        </p:sp>
        <p:sp>
          <p:nvSpPr>
            <p:cNvPr id="12" name="TextBox 11"/>
            <p:cNvSpPr txBox="1"/>
            <p:nvPr/>
          </p:nvSpPr>
          <p:spPr>
            <a:xfrm>
              <a:off x="1905000" y="2006025"/>
              <a:ext cx="1447800" cy="584775"/>
            </a:xfrm>
            <a:prstGeom prst="rect">
              <a:avLst/>
            </a:prstGeom>
            <a:solidFill>
              <a:schemeClr val="tx1"/>
            </a:solidFill>
          </p:spPr>
          <p:txBody>
            <a:bodyPr wrap="square" rtlCol="0">
              <a:spAutoFit/>
            </a:bodyPr>
            <a:lstStyle/>
            <a:p>
              <a:pPr algn="ctr"/>
              <a:r>
                <a:rPr lang="en-US" sz="3200" b="1" dirty="0" smtClean="0">
                  <a:solidFill>
                    <a:schemeClr val="bg1"/>
                  </a:solidFill>
                </a:rPr>
                <a:t>RUSSIA</a:t>
              </a:r>
              <a:endParaRPr lang="en-US" sz="3200" b="1" dirty="0">
                <a:solidFill>
                  <a:schemeClr val="bg1"/>
                </a:solidFill>
              </a:endParaRPr>
            </a:p>
          </p:txBody>
        </p:sp>
      </p:grpSp>
      <p:pic>
        <p:nvPicPr>
          <p:cNvPr id="229378" name="Picture 2"/>
          <p:cNvPicPr>
            <a:picLocks noChangeAspect="1" noChangeArrowheads="1"/>
          </p:cNvPicPr>
          <p:nvPr/>
        </p:nvPicPr>
        <p:blipFill>
          <a:blip r:embed="rId4" cstate="print"/>
          <a:srcRect l="13125" t="25556" r="25625" b="2222"/>
          <a:stretch>
            <a:fillRect/>
          </a:stretch>
        </p:blipFill>
        <p:spPr bwMode="auto">
          <a:xfrm>
            <a:off x="4191000" y="2895600"/>
            <a:ext cx="920262" cy="610378"/>
          </a:xfrm>
          <a:prstGeom prst="rect">
            <a:avLst/>
          </a:prstGeom>
          <a:noFill/>
          <a:ln w="9525">
            <a:noFill/>
            <a:miter lim="800000"/>
            <a:headEnd/>
            <a:tailEnd/>
          </a:ln>
        </p:spPr>
      </p:pic>
      <p:sp>
        <p:nvSpPr>
          <p:cNvPr id="14" name="Oval 13"/>
          <p:cNvSpPr/>
          <p:nvPr/>
        </p:nvSpPr>
        <p:spPr>
          <a:xfrm>
            <a:off x="4191000" y="2667000"/>
            <a:ext cx="914400" cy="838200"/>
          </a:xfrm>
          <a:prstGeom prst="ellipse">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9386" name="Picture 10"/>
          <p:cNvPicPr>
            <a:picLocks noChangeAspect="1" noChangeArrowheads="1"/>
          </p:cNvPicPr>
          <p:nvPr/>
        </p:nvPicPr>
        <p:blipFill>
          <a:blip r:embed="rId5" cstate="print"/>
          <a:srcRect l="12500" t="12222" r="12500"/>
          <a:stretch>
            <a:fillRect/>
          </a:stretch>
        </p:blipFill>
        <p:spPr bwMode="auto">
          <a:xfrm>
            <a:off x="0" y="838200"/>
            <a:ext cx="9144000" cy="6019800"/>
          </a:xfrm>
          <a:prstGeom prst="rect">
            <a:avLst/>
          </a:prstGeom>
          <a:noFill/>
          <a:ln w="9525">
            <a:noFill/>
            <a:miter lim="800000"/>
            <a:headEnd/>
            <a:tailEnd/>
          </a:ln>
        </p:spPr>
      </p:pic>
      <p:pic>
        <p:nvPicPr>
          <p:cNvPr id="222210" name="Picture 2" descr="Image of the Bering land bridge being inundated with rising sea level across time"/>
          <p:cNvPicPr>
            <a:picLocks noChangeAspect="1" noChangeArrowheads="1" noCrop="1"/>
          </p:cNvPicPr>
          <p:nvPr/>
        </p:nvPicPr>
        <p:blipFill>
          <a:blip r:embed="rId6" cstate="print"/>
          <a:srcRect/>
          <a:stretch>
            <a:fillRect/>
          </a:stretch>
        </p:blipFill>
        <p:spPr bwMode="auto">
          <a:xfrm>
            <a:off x="0" y="838200"/>
            <a:ext cx="9200566" cy="6019800"/>
          </a:xfrm>
          <a:prstGeom prst="rect">
            <a:avLst/>
          </a:prstGeom>
          <a:noFill/>
        </p:spPr>
      </p:pic>
      <p:sp>
        <p:nvSpPr>
          <p:cNvPr id="18" name="Freeform 17"/>
          <p:cNvSpPr/>
          <p:nvPr/>
        </p:nvSpPr>
        <p:spPr>
          <a:xfrm>
            <a:off x="4391130" y="3193145"/>
            <a:ext cx="3104940" cy="2938026"/>
          </a:xfrm>
          <a:custGeom>
            <a:avLst/>
            <a:gdLst>
              <a:gd name="connsiteX0" fmla="*/ 3084844 w 3104940"/>
              <a:gd name="connsiteY0" fmla="*/ 341643 h 3125037"/>
              <a:gd name="connsiteX1" fmla="*/ 2924070 w 3104940"/>
              <a:gd name="connsiteY1" fmla="*/ 331595 h 3125037"/>
              <a:gd name="connsiteX2" fmla="*/ 2753248 w 3104940"/>
              <a:gd name="connsiteY2" fmla="*/ 241160 h 3125037"/>
              <a:gd name="connsiteX3" fmla="*/ 2672861 w 3104940"/>
              <a:gd name="connsiteY3" fmla="*/ 361740 h 3125037"/>
              <a:gd name="connsiteX4" fmla="*/ 2512088 w 3104940"/>
              <a:gd name="connsiteY4" fmla="*/ 371789 h 3125037"/>
              <a:gd name="connsiteX5" fmla="*/ 2361362 w 3104940"/>
              <a:gd name="connsiteY5" fmla="*/ 221063 h 3125037"/>
              <a:gd name="connsiteX6" fmla="*/ 2150347 w 3104940"/>
              <a:gd name="connsiteY6" fmla="*/ 211015 h 3125037"/>
              <a:gd name="connsiteX7" fmla="*/ 1999622 w 3104940"/>
              <a:gd name="connsiteY7" fmla="*/ 150725 h 3125037"/>
              <a:gd name="connsiteX8" fmla="*/ 1718268 w 3104940"/>
              <a:gd name="connsiteY8" fmla="*/ 70338 h 3125037"/>
              <a:gd name="connsiteX9" fmla="*/ 1567543 w 3104940"/>
              <a:gd name="connsiteY9" fmla="*/ 110531 h 3125037"/>
              <a:gd name="connsiteX10" fmla="*/ 1366575 w 3104940"/>
              <a:gd name="connsiteY10" fmla="*/ 100483 h 3125037"/>
              <a:gd name="connsiteX11" fmla="*/ 1165608 w 3104940"/>
              <a:gd name="connsiteY11" fmla="*/ 50241 h 3125037"/>
              <a:gd name="connsiteX12" fmla="*/ 864158 w 3104940"/>
              <a:gd name="connsiteY12" fmla="*/ 0 h 3125037"/>
              <a:gd name="connsiteX13" fmla="*/ 693336 w 3104940"/>
              <a:gd name="connsiteY13" fmla="*/ 70338 h 3125037"/>
              <a:gd name="connsiteX14" fmla="*/ 492369 w 3104940"/>
              <a:gd name="connsiteY14" fmla="*/ 180870 h 3125037"/>
              <a:gd name="connsiteX15" fmla="*/ 351692 w 3104940"/>
              <a:gd name="connsiteY15" fmla="*/ 291402 h 3125037"/>
              <a:gd name="connsiteX16" fmla="*/ 281354 w 3104940"/>
              <a:gd name="connsiteY16" fmla="*/ 381837 h 3125037"/>
              <a:gd name="connsiteX17" fmla="*/ 150725 w 3104940"/>
              <a:gd name="connsiteY17" fmla="*/ 391885 h 3125037"/>
              <a:gd name="connsiteX18" fmla="*/ 331595 w 3104940"/>
              <a:gd name="connsiteY18" fmla="*/ 612949 h 3125037"/>
              <a:gd name="connsiteX19" fmla="*/ 542611 w 3104940"/>
              <a:gd name="connsiteY19" fmla="*/ 693336 h 3125037"/>
              <a:gd name="connsiteX20" fmla="*/ 602901 w 3104940"/>
              <a:gd name="connsiteY20" fmla="*/ 793819 h 3125037"/>
              <a:gd name="connsiteX21" fmla="*/ 552659 w 3104940"/>
              <a:gd name="connsiteY21" fmla="*/ 854109 h 3125037"/>
              <a:gd name="connsiteX22" fmla="*/ 341644 w 3104940"/>
              <a:gd name="connsiteY22" fmla="*/ 834013 h 3125037"/>
              <a:gd name="connsiteX23" fmla="*/ 341644 w 3104940"/>
              <a:gd name="connsiteY23" fmla="*/ 834013 h 3125037"/>
              <a:gd name="connsiteX24" fmla="*/ 221063 w 3104940"/>
              <a:gd name="connsiteY24" fmla="*/ 874206 h 3125037"/>
              <a:gd name="connsiteX25" fmla="*/ 10048 w 3104940"/>
              <a:gd name="connsiteY25" fmla="*/ 954593 h 3125037"/>
              <a:gd name="connsiteX26" fmla="*/ 110532 w 3104940"/>
              <a:gd name="connsiteY26" fmla="*/ 1024931 h 3125037"/>
              <a:gd name="connsiteX27" fmla="*/ 190918 w 3104940"/>
              <a:gd name="connsiteY27" fmla="*/ 1135463 h 3125037"/>
              <a:gd name="connsiteX28" fmla="*/ 492369 w 3104940"/>
              <a:gd name="connsiteY28" fmla="*/ 1115367 h 3125037"/>
              <a:gd name="connsiteX29" fmla="*/ 552659 w 3104940"/>
              <a:gd name="connsiteY29" fmla="*/ 1145512 h 3125037"/>
              <a:gd name="connsiteX30" fmla="*/ 592852 w 3104940"/>
              <a:gd name="connsiteY30" fmla="*/ 1235947 h 3125037"/>
              <a:gd name="connsiteX31" fmla="*/ 552659 w 3104940"/>
              <a:gd name="connsiteY31" fmla="*/ 1316334 h 3125037"/>
              <a:gd name="connsiteX32" fmla="*/ 341644 w 3104940"/>
              <a:gd name="connsiteY32" fmla="*/ 1416817 h 3125037"/>
              <a:gd name="connsiteX33" fmla="*/ 211015 w 3104940"/>
              <a:gd name="connsiteY33" fmla="*/ 1577591 h 3125037"/>
              <a:gd name="connsiteX34" fmla="*/ 200967 w 3104940"/>
              <a:gd name="connsiteY34" fmla="*/ 1738364 h 3125037"/>
              <a:gd name="connsiteX35" fmla="*/ 271305 w 3104940"/>
              <a:gd name="connsiteY35" fmla="*/ 1929283 h 3125037"/>
              <a:gd name="connsiteX36" fmla="*/ 422030 w 3104940"/>
              <a:gd name="connsiteY36" fmla="*/ 1909186 h 3125037"/>
              <a:gd name="connsiteX37" fmla="*/ 452175 w 3104940"/>
              <a:gd name="connsiteY37" fmla="*/ 1808703 h 3125037"/>
              <a:gd name="connsiteX38" fmla="*/ 582804 w 3104940"/>
              <a:gd name="connsiteY38" fmla="*/ 1889090 h 3125037"/>
              <a:gd name="connsiteX39" fmla="*/ 552659 w 3104940"/>
              <a:gd name="connsiteY39" fmla="*/ 2039815 h 3125037"/>
              <a:gd name="connsiteX40" fmla="*/ 582804 w 3104940"/>
              <a:gd name="connsiteY40" fmla="*/ 2130250 h 3125037"/>
              <a:gd name="connsiteX41" fmla="*/ 864158 w 3104940"/>
              <a:gd name="connsiteY41" fmla="*/ 2130250 h 3125037"/>
              <a:gd name="connsiteX42" fmla="*/ 944545 w 3104940"/>
              <a:gd name="connsiteY42" fmla="*/ 2190540 h 3125037"/>
              <a:gd name="connsiteX43" fmla="*/ 753626 w 3104940"/>
              <a:gd name="connsiteY43" fmla="*/ 2461846 h 3125037"/>
              <a:gd name="connsiteX44" fmla="*/ 572756 w 3104940"/>
              <a:gd name="connsiteY44" fmla="*/ 2662813 h 3125037"/>
              <a:gd name="connsiteX45" fmla="*/ 221063 w 3104940"/>
              <a:gd name="connsiteY45" fmla="*/ 2903973 h 3125037"/>
              <a:gd name="connsiteX46" fmla="*/ 0 w 3104940"/>
              <a:gd name="connsiteY46" fmla="*/ 3125037 h 3125037"/>
              <a:gd name="connsiteX47" fmla="*/ 532562 w 3104940"/>
              <a:gd name="connsiteY47" fmla="*/ 2924070 h 3125037"/>
              <a:gd name="connsiteX48" fmla="*/ 874206 w 3104940"/>
              <a:gd name="connsiteY48" fmla="*/ 2552281 h 3125037"/>
              <a:gd name="connsiteX49" fmla="*/ 1145512 w 3104940"/>
              <a:gd name="connsiteY49" fmla="*/ 2280975 h 3125037"/>
              <a:gd name="connsiteX50" fmla="*/ 1215850 w 3104940"/>
              <a:gd name="connsiteY50" fmla="*/ 2019718 h 3125037"/>
              <a:gd name="connsiteX51" fmla="*/ 1286189 w 3104940"/>
              <a:gd name="connsiteY51" fmla="*/ 1848896 h 3125037"/>
              <a:gd name="connsiteX52" fmla="*/ 1426866 w 3104940"/>
              <a:gd name="connsiteY52" fmla="*/ 1708219 h 3125037"/>
              <a:gd name="connsiteX53" fmla="*/ 1426866 w 3104940"/>
              <a:gd name="connsiteY53" fmla="*/ 1838848 h 3125037"/>
              <a:gd name="connsiteX54" fmla="*/ 1356527 w 3104940"/>
              <a:gd name="connsiteY54" fmla="*/ 2049863 h 3125037"/>
              <a:gd name="connsiteX55" fmla="*/ 1396721 w 3104940"/>
              <a:gd name="connsiteY55" fmla="*/ 2140298 h 3125037"/>
              <a:gd name="connsiteX56" fmla="*/ 1567543 w 3104940"/>
              <a:gd name="connsiteY56" fmla="*/ 1969476 h 3125037"/>
              <a:gd name="connsiteX57" fmla="*/ 1657978 w 3104940"/>
              <a:gd name="connsiteY57" fmla="*/ 1828800 h 3125037"/>
              <a:gd name="connsiteX58" fmla="*/ 1688123 w 3104940"/>
              <a:gd name="connsiteY58" fmla="*/ 1748413 h 3125037"/>
              <a:gd name="connsiteX59" fmla="*/ 1979525 w 3104940"/>
              <a:gd name="connsiteY59" fmla="*/ 1889090 h 3125037"/>
              <a:gd name="connsiteX60" fmla="*/ 2190540 w 3104940"/>
              <a:gd name="connsiteY60" fmla="*/ 1929283 h 3125037"/>
              <a:gd name="connsiteX61" fmla="*/ 2391507 w 3104940"/>
              <a:gd name="connsiteY61" fmla="*/ 2019718 h 3125037"/>
              <a:gd name="connsiteX62" fmla="*/ 2471894 w 3104940"/>
              <a:gd name="connsiteY62" fmla="*/ 2180492 h 3125037"/>
              <a:gd name="connsiteX63" fmla="*/ 2642716 w 3104940"/>
              <a:gd name="connsiteY63" fmla="*/ 2311120 h 3125037"/>
              <a:gd name="connsiteX64" fmla="*/ 2733151 w 3104940"/>
              <a:gd name="connsiteY64" fmla="*/ 2441749 h 3125037"/>
              <a:gd name="connsiteX65" fmla="*/ 2813538 w 3104940"/>
              <a:gd name="connsiteY65" fmla="*/ 2602523 h 3125037"/>
              <a:gd name="connsiteX66" fmla="*/ 2853732 w 3104940"/>
              <a:gd name="connsiteY66" fmla="*/ 2723103 h 3125037"/>
              <a:gd name="connsiteX67" fmla="*/ 3004457 w 3104940"/>
              <a:gd name="connsiteY67" fmla="*/ 2773345 h 3125037"/>
              <a:gd name="connsiteX68" fmla="*/ 3034602 w 3104940"/>
              <a:gd name="connsiteY68" fmla="*/ 2833635 h 3125037"/>
              <a:gd name="connsiteX69" fmla="*/ 3104940 w 3104940"/>
              <a:gd name="connsiteY69" fmla="*/ 3004457 h 3125037"/>
              <a:gd name="connsiteX70" fmla="*/ 3104940 w 3104940"/>
              <a:gd name="connsiteY70" fmla="*/ 3014505 h 3125037"/>
              <a:gd name="connsiteX71" fmla="*/ 3084844 w 3104940"/>
              <a:gd name="connsiteY71" fmla="*/ 341643 h 3125037"/>
              <a:gd name="connsiteX0" fmla="*/ 3084844 w 3104940"/>
              <a:gd name="connsiteY0" fmla="*/ 341643 h 3125037"/>
              <a:gd name="connsiteX1" fmla="*/ 2924070 w 3104940"/>
              <a:gd name="connsiteY1" fmla="*/ 331595 h 3125037"/>
              <a:gd name="connsiteX2" fmla="*/ 2753248 w 3104940"/>
              <a:gd name="connsiteY2" fmla="*/ 241160 h 3125037"/>
              <a:gd name="connsiteX3" fmla="*/ 2672861 w 3104940"/>
              <a:gd name="connsiteY3" fmla="*/ 361740 h 3125037"/>
              <a:gd name="connsiteX4" fmla="*/ 2512088 w 3104940"/>
              <a:gd name="connsiteY4" fmla="*/ 371789 h 3125037"/>
              <a:gd name="connsiteX5" fmla="*/ 2361362 w 3104940"/>
              <a:gd name="connsiteY5" fmla="*/ 221063 h 3125037"/>
              <a:gd name="connsiteX6" fmla="*/ 2150347 w 3104940"/>
              <a:gd name="connsiteY6" fmla="*/ 211015 h 3125037"/>
              <a:gd name="connsiteX7" fmla="*/ 1999622 w 3104940"/>
              <a:gd name="connsiteY7" fmla="*/ 150725 h 3125037"/>
              <a:gd name="connsiteX8" fmla="*/ 1718268 w 3104940"/>
              <a:gd name="connsiteY8" fmla="*/ 70338 h 3125037"/>
              <a:gd name="connsiteX9" fmla="*/ 1567543 w 3104940"/>
              <a:gd name="connsiteY9" fmla="*/ 110531 h 3125037"/>
              <a:gd name="connsiteX10" fmla="*/ 1366575 w 3104940"/>
              <a:gd name="connsiteY10" fmla="*/ 100483 h 3125037"/>
              <a:gd name="connsiteX11" fmla="*/ 1165608 w 3104940"/>
              <a:gd name="connsiteY11" fmla="*/ 50241 h 3125037"/>
              <a:gd name="connsiteX12" fmla="*/ 864158 w 3104940"/>
              <a:gd name="connsiteY12" fmla="*/ 0 h 3125037"/>
              <a:gd name="connsiteX13" fmla="*/ 693336 w 3104940"/>
              <a:gd name="connsiteY13" fmla="*/ 70338 h 3125037"/>
              <a:gd name="connsiteX14" fmla="*/ 638070 w 3104940"/>
              <a:gd name="connsiteY14" fmla="*/ 280516 h 3125037"/>
              <a:gd name="connsiteX15" fmla="*/ 351692 w 3104940"/>
              <a:gd name="connsiteY15" fmla="*/ 291402 h 3125037"/>
              <a:gd name="connsiteX16" fmla="*/ 281354 w 3104940"/>
              <a:gd name="connsiteY16" fmla="*/ 381837 h 3125037"/>
              <a:gd name="connsiteX17" fmla="*/ 150725 w 3104940"/>
              <a:gd name="connsiteY17" fmla="*/ 391885 h 3125037"/>
              <a:gd name="connsiteX18" fmla="*/ 331595 w 3104940"/>
              <a:gd name="connsiteY18" fmla="*/ 612949 h 3125037"/>
              <a:gd name="connsiteX19" fmla="*/ 542611 w 3104940"/>
              <a:gd name="connsiteY19" fmla="*/ 693336 h 3125037"/>
              <a:gd name="connsiteX20" fmla="*/ 602901 w 3104940"/>
              <a:gd name="connsiteY20" fmla="*/ 793819 h 3125037"/>
              <a:gd name="connsiteX21" fmla="*/ 552659 w 3104940"/>
              <a:gd name="connsiteY21" fmla="*/ 854109 h 3125037"/>
              <a:gd name="connsiteX22" fmla="*/ 341644 w 3104940"/>
              <a:gd name="connsiteY22" fmla="*/ 834013 h 3125037"/>
              <a:gd name="connsiteX23" fmla="*/ 341644 w 3104940"/>
              <a:gd name="connsiteY23" fmla="*/ 834013 h 3125037"/>
              <a:gd name="connsiteX24" fmla="*/ 221063 w 3104940"/>
              <a:gd name="connsiteY24" fmla="*/ 874206 h 3125037"/>
              <a:gd name="connsiteX25" fmla="*/ 10048 w 3104940"/>
              <a:gd name="connsiteY25" fmla="*/ 954593 h 3125037"/>
              <a:gd name="connsiteX26" fmla="*/ 110532 w 3104940"/>
              <a:gd name="connsiteY26" fmla="*/ 1024931 h 3125037"/>
              <a:gd name="connsiteX27" fmla="*/ 190918 w 3104940"/>
              <a:gd name="connsiteY27" fmla="*/ 1135463 h 3125037"/>
              <a:gd name="connsiteX28" fmla="*/ 492369 w 3104940"/>
              <a:gd name="connsiteY28" fmla="*/ 1115367 h 3125037"/>
              <a:gd name="connsiteX29" fmla="*/ 552659 w 3104940"/>
              <a:gd name="connsiteY29" fmla="*/ 1145512 h 3125037"/>
              <a:gd name="connsiteX30" fmla="*/ 592852 w 3104940"/>
              <a:gd name="connsiteY30" fmla="*/ 1235947 h 3125037"/>
              <a:gd name="connsiteX31" fmla="*/ 552659 w 3104940"/>
              <a:gd name="connsiteY31" fmla="*/ 1316334 h 3125037"/>
              <a:gd name="connsiteX32" fmla="*/ 341644 w 3104940"/>
              <a:gd name="connsiteY32" fmla="*/ 1416817 h 3125037"/>
              <a:gd name="connsiteX33" fmla="*/ 211015 w 3104940"/>
              <a:gd name="connsiteY33" fmla="*/ 1577591 h 3125037"/>
              <a:gd name="connsiteX34" fmla="*/ 200967 w 3104940"/>
              <a:gd name="connsiteY34" fmla="*/ 1738364 h 3125037"/>
              <a:gd name="connsiteX35" fmla="*/ 271305 w 3104940"/>
              <a:gd name="connsiteY35" fmla="*/ 1929283 h 3125037"/>
              <a:gd name="connsiteX36" fmla="*/ 422030 w 3104940"/>
              <a:gd name="connsiteY36" fmla="*/ 1909186 h 3125037"/>
              <a:gd name="connsiteX37" fmla="*/ 452175 w 3104940"/>
              <a:gd name="connsiteY37" fmla="*/ 1808703 h 3125037"/>
              <a:gd name="connsiteX38" fmla="*/ 582804 w 3104940"/>
              <a:gd name="connsiteY38" fmla="*/ 1889090 h 3125037"/>
              <a:gd name="connsiteX39" fmla="*/ 552659 w 3104940"/>
              <a:gd name="connsiteY39" fmla="*/ 2039815 h 3125037"/>
              <a:gd name="connsiteX40" fmla="*/ 582804 w 3104940"/>
              <a:gd name="connsiteY40" fmla="*/ 2130250 h 3125037"/>
              <a:gd name="connsiteX41" fmla="*/ 864158 w 3104940"/>
              <a:gd name="connsiteY41" fmla="*/ 2130250 h 3125037"/>
              <a:gd name="connsiteX42" fmla="*/ 944545 w 3104940"/>
              <a:gd name="connsiteY42" fmla="*/ 2190540 h 3125037"/>
              <a:gd name="connsiteX43" fmla="*/ 753626 w 3104940"/>
              <a:gd name="connsiteY43" fmla="*/ 2461846 h 3125037"/>
              <a:gd name="connsiteX44" fmla="*/ 572756 w 3104940"/>
              <a:gd name="connsiteY44" fmla="*/ 2662813 h 3125037"/>
              <a:gd name="connsiteX45" fmla="*/ 221063 w 3104940"/>
              <a:gd name="connsiteY45" fmla="*/ 2903973 h 3125037"/>
              <a:gd name="connsiteX46" fmla="*/ 0 w 3104940"/>
              <a:gd name="connsiteY46" fmla="*/ 3125037 h 3125037"/>
              <a:gd name="connsiteX47" fmla="*/ 532562 w 3104940"/>
              <a:gd name="connsiteY47" fmla="*/ 2924070 h 3125037"/>
              <a:gd name="connsiteX48" fmla="*/ 874206 w 3104940"/>
              <a:gd name="connsiteY48" fmla="*/ 2552281 h 3125037"/>
              <a:gd name="connsiteX49" fmla="*/ 1145512 w 3104940"/>
              <a:gd name="connsiteY49" fmla="*/ 2280975 h 3125037"/>
              <a:gd name="connsiteX50" fmla="*/ 1215850 w 3104940"/>
              <a:gd name="connsiteY50" fmla="*/ 2019718 h 3125037"/>
              <a:gd name="connsiteX51" fmla="*/ 1286189 w 3104940"/>
              <a:gd name="connsiteY51" fmla="*/ 1848896 h 3125037"/>
              <a:gd name="connsiteX52" fmla="*/ 1426866 w 3104940"/>
              <a:gd name="connsiteY52" fmla="*/ 1708219 h 3125037"/>
              <a:gd name="connsiteX53" fmla="*/ 1426866 w 3104940"/>
              <a:gd name="connsiteY53" fmla="*/ 1838848 h 3125037"/>
              <a:gd name="connsiteX54" fmla="*/ 1356527 w 3104940"/>
              <a:gd name="connsiteY54" fmla="*/ 2049863 h 3125037"/>
              <a:gd name="connsiteX55" fmla="*/ 1396721 w 3104940"/>
              <a:gd name="connsiteY55" fmla="*/ 2140298 h 3125037"/>
              <a:gd name="connsiteX56" fmla="*/ 1567543 w 3104940"/>
              <a:gd name="connsiteY56" fmla="*/ 1969476 h 3125037"/>
              <a:gd name="connsiteX57" fmla="*/ 1657978 w 3104940"/>
              <a:gd name="connsiteY57" fmla="*/ 1828800 h 3125037"/>
              <a:gd name="connsiteX58" fmla="*/ 1688123 w 3104940"/>
              <a:gd name="connsiteY58" fmla="*/ 1748413 h 3125037"/>
              <a:gd name="connsiteX59" fmla="*/ 1979525 w 3104940"/>
              <a:gd name="connsiteY59" fmla="*/ 1889090 h 3125037"/>
              <a:gd name="connsiteX60" fmla="*/ 2190540 w 3104940"/>
              <a:gd name="connsiteY60" fmla="*/ 1929283 h 3125037"/>
              <a:gd name="connsiteX61" fmla="*/ 2391507 w 3104940"/>
              <a:gd name="connsiteY61" fmla="*/ 2019718 h 3125037"/>
              <a:gd name="connsiteX62" fmla="*/ 2471894 w 3104940"/>
              <a:gd name="connsiteY62" fmla="*/ 2180492 h 3125037"/>
              <a:gd name="connsiteX63" fmla="*/ 2642716 w 3104940"/>
              <a:gd name="connsiteY63" fmla="*/ 2311120 h 3125037"/>
              <a:gd name="connsiteX64" fmla="*/ 2733151 w 3104940"/>
              <a:gd name="connsiteY64" fmla="*/ 2441749 h 3125037"/>
              <a:gd name="connsiteX65" fmla="*/ 2813538 w 3104940"/>
              <a:gd name="connsiteY65" fmla="*/ 2602523 h 3125037"/>
              <a:gd name="connsiteX66" fmla="*/ 2853732 w 3104940"/>
              <a:gd name="connsiteY66" fmla="*/ 2723103 h 3125037"/>
              <a:gd name="connsiteX67" fmla="*/ 3004457 w 3104940"/>
              <a:gd name="connsiteY67" fmla="*/ 2773345 h 3125037"/>
              <a:gd name="connsiteX68" fmla="*/ 3034602 w 3104940"/>
              <a:gd name="connsiteY68" fmla="*/ 2833635 h 3125037"/>
              <a:gd name="connsiteX69" fmla="*/ 3104940 w 3104940"/>
              <a:gd name="connsiteY69" fmla="*/ 3004457 h 3125037"/>
              <a:gd name="connsiteX70" fmla="*/ 3104940 w 3104940"/>
              <a:gd name="connsiteY70" fmla="*/ 3014505 h 3125037"/>
              <a:gd name="connsiteX71" fmla="*/ 3084844 w 3104940"/>
              <a:gd name="connsiteY71" fmla="*/ 341643 h 3125037"/>
              <a:gd name="connsiteX0" fmla="*/ 3084844 w 3104940"/>
              <a:gd name="connsiteY0" fmla="*/ 341643 h 3125037"/>
              <a:gd name="connsiteX1" fmla="*/ 2924070 w 3104940"/>
              <a:gd name="connsiteY1" fmla="*/ 331595 h 3125037"/>
              <a:gd name="connsiteX2" fmla="*/ 2753248 w 3104940"/>
              <a:gd name="connsiteY2" fmla="*/ 241160 h 3125037"/>
              <a:gd name="connsiteX3" fmla="*/ 2672861 w 3104940"/>
              <a:gd name="connsiteY3" fmla="*/ 361740 h 3125037"/>
              <a:gd name="connsiteX4" fmla="*/ 2512088 w 3104940"/>
              <a:gd name="connsiteY4" fmla="*/ 371789 h 3125037"/>
              <a:gd name="connsiteX5" fmla="*/ 2361362 w 3104940"/>
              <a:gd name="connsiteY5" fmla="*/ 221063 h 3125037"/>
              <a:gd name="connsiteX6" fmla="*/ 2150347 w 3104940"/>
              <a:gd name="connsiteY6" fmla="*/ 211015 h 3125037"/>
              <a:gd name="connsiteX7" fmla="*/ 1999622 w 3104940"/>
              <a:gd name="connsiteY7" fmla="*/ 150725 h 3125037"/>
              <a:gd name="connsiteX8" fmla="*/ 1718268 w 3104940"/>
              <a:gd name="connsiteY8" fmla="*/ 70338 h 3125037"/>
              <a:gd name="connsiteX9" fmla="*/ 1567543 w 3104940"/>
              <a:gd name="connsiteY9" fmla="*/ 110531 h 3125037"/>
              <a:gd name="connsiteX10" fmla="*/ 1366575 w 3104940"/>
              <a:gd name="connsiteY10" fmla="*/ 100483 h 3125037"/>
              <a:gd name="connsiteX11" fmla="*/ 1165608 w 3104940"/>
              <a:gd name="connsiteY11" fmla="*/ 50241 h 3125037"/>
              <a:gd name="connsiteX12" fmla="*/ 864158 w 3104940"/>
              <a:gd name="connsiteY12" fmla="*/ 0 h 3125037"/>
              <a:gd name="connsiteX13" fmla="*/ 693336 w 3104940"/>
              <a:gd name="connsiteY13" fmla="*/ 70338 h 3125037"/>
              <a:gd name="connsiteX14" fmla="*/ 638070 w 3104940"/>
              <a:gd name="connsiteY14" fmla="*/ 280516 h 3125037"/>
              <a:gd name="connsiteX15" fmla="*/ 409470 w 3104940"/>
              <a:gd name="connsiteY15" fmla="*/ 356716 h 3125037"/>
              <a:gd name="connsiteX16" fmla="*/ 281354 w 3104940"/>
              <a:gd name="connsiteY16" fmla="*/ 381837 h 3125037"/>
              <a:gd name="connsiteX17" fmla="*/ 150725 w 3104940"/>
              <a:gd name="connsiteY17" fmla="*/ 391885 h 3125037"/>
              <a:gd name="connsiteX18" fmla="*/ 331595 w 3104940"/>
              <a:gd name="connsiteY18" fmla="*/ 612949 h 3125037"/>
              <a:gd name="connsiteX19" fmla="*/ 542611 w 3104940"/>
              <a:gd name="connsiteY19" fmla="*/ 693336 h 3125037"/>
              <a:gd name="connsiteX20" fmla="*/ 602901 w 3104940"/>
              <a:gd name="connsiteY20" fmla="*/ 793819 h 3125037"/>
              <a:gd name="connsiteX21" fmla="*/ 552659 w 3104940"/>
              <a:gd name="connsiteY21" fmla="*/ 854109 h 3125037"/>
              <a:gd name="connsiteX22" fmla="*/ 341644 w 3104940"/>
              <a:gd name="connsiteY22" fmla="*/ 834013 h 3125037"/>
              <a:gd name="connsiteX23" fmla="*/ 341644 w 3104940"/>
              <a:gd name="connsiteY23" fmla="*/ 834013 h 3125037"/>
              <a:gd name="connsiteX24" fmla="*/ 221063 w 3104940"/>
              <a:gd name="connsiteY24" fmla="*/ 874206 h 3125037"/>
              <a:gd name="connsiteX25" fmla="*/ 10048 w 3104940"/>
              <a:gd name="connsiteY25" fmla="*/ 954593 h 3125037"/>
              <a:gd name="connsiteX26" fmla="*/ 110532 w 3104940"/>
              <a:gd name="connsiteY26" fmla="*/ 1024931 h 3125037"/>
              <a:gd name="connsiteX27" fmla="*/ 190918 w 3104940"/>
              <a:gd name="connsiteY27" fmla="*/ 1135463 h 3125037"/>
              <a:gd name="connsiteX28" fmla="*/ 492369 w 3104940"/>
              <a:gd name="connsiteY28" fmla="*/ 1115367 h 3125037"/>
              <a:gd name="connsiteX29" fmla="*/ 552659 w 3104940"/>
              <a:gd name="connsiteY29" fmla="*/ 1145512 h 3125037"/>
              <a:gd name="connsiteX30" fmla="*/ 592852 w 3104940"/>
              <a:gd name="connsiteY30" fmla="*/ 1235947 h 3125037"/>
              <a:gd name="connsiteX31" fmla="*/ 552659 w 3104940"/>
              <a:gd name="connsiteY31" fmla="*/ 1316334 h 3125037"/>
              <a:gd name="connsiteX32" fmla="*/ 341644 w 3104940"/>
              <a:gd name="connsiteY32" fmla="*/ 1416817 h 3125037"/>
              <a:gd name="connsiteX33" fmla="*/ 211015 w 3104940"/>
              <a:gd name="connsiteY33" fmla="*/ 1577591 h 3125037"/>
              <a:gd name="connsiteX34" fmla="*/ 200967 w 3104940"/>
              <a:gd name="connsiteY34" fmla="*/ 1738364 h 3125037"/>
              <a:gd name="connsiteX35" fmla="*/ 271305 w 3104940"/>
              <a:gd name="connsiteY35" fmla="*/ 1929283 h 3125037"/>
              <a:gd name="connsiteX36" fmla="*/ 422030 w 3104940"/>
              <a:gd name="connsiteY36" fmla="*/ 1909186 h 3125037"/>
              <a:gd name="connsiteX37" fmla="*/ 452175 w 3104940"/>
              <a:gd name="connsiteY37" fmla="*/ 1808703 h 3125037"/>
              <a:gd name="connsiteX38" fmla="*/ 582804 w 3104940"/>
              <a:gd name="connsiteY38" fmla="*/ 1889090 h 3125037"/>
              <a:gd name="connsiteX39" fmla="*/ 552659 w 3104940"/>
              <a:gd name="connsiteY39" fmla="*/ 2039815 h 3125037"/>
              <a:gd name="connsiteX40" fmla="*/ 582804 w 3104940"/>
              <a:gd name="connsiteY40" fmla="*/ 2130250 h 3125037"/>
              <a:gd name="connsiteX41" fmla="*/ 864158 w 3104940"/>
              <a:gd name="connsiteY41" fmla="*/ 2130250 h 3125037"/>
              <a:gd name="connsiteX42" fmla="*/ 944545 w 3104940"/>
              <a:gd name="connsiteY42" fmla="*/ 2190540 h 3125037"/>
              <a:gd name="connsiteX43" fmla="*/ 753626 w 3104940"/>
              <a:gd name="connsiteY43" fmla="*/ 2461846 h 3125037"/>
              <a:gd name="connsiteX44" fmla="*/ 572756 w 3104940"/>
              <a:gd name="connsiteY44" fmla="*/ 2662813 h 3125037"/>
              <a:gd name="connsiteX45" fmla="*/ 221063 w 3104940"/>
              <a:gd name="connsiteY45" fmla="*/ 2903973 h 3125037"/>
              <a:gd name="connsiteX46" fmla="*/ 0 w 3104940"/>
              <a:gd name="connsiteY46" fmla="*/ 3125037 h 3125037"/>
              <a:gd name="connsiteX47" fmla="*/ 532562 w 3104940"/>
              <a:gd name="connsiteY47" fmla="*/ 2924070 h 3125037"/>
              <a:gd name="connsiteX48" fmla="*/ 874206 w 3104940"/>
              <a:gd name="connsiteY48" fmla="*/ 2552281 h 3125037"/>
              <a:gd name="connsiteX49" fmla="*/ 1145512 w 3104940"/>
              <a:gd name="connsiteY49" fmla="*/ 2280975 h 3125037"/>
              <a:gd name="connsiteX50" fmla="*/ 1215850 w 3104940"/>
              <a:gd name="connsiteY50" fmla="*/ 2019718 h 3125037"/>
              <a:gd name="connsiteX51" fmla="*/ 1286189 w 3104940"/>
              <a:gd name="connsiteY51" fmla="*/ 1848896 h 3125037"/>
              <a:gd name="connsiteX52" fmla="*/ 1426866 w 3104940"/>
              <a:gd name="connsiteY52" fmla="*/ 1708219 h 3125037"/>
              <a:gd name="connsiteX53" fmla="*/ 1426866 w 3104940"/>
              <a:gd name="connsiteY53" fmla="*/ 1838848 h 3125037"/>
              <a:gd name="connsiteX54" fmla="*/ 1356527 w 3104940"/>
              <a:gd name="connsiteY54" fmla="*/ 2049863 h 3125037"/>
              <a:gd name="connsiteX55" fmla="*/ 1396721 w 3104940"/>
              <a:gd name="connsiteY55" fmla="*/ 2140298 h 3125037"/>
              <a:gd name="connsiteX56" fmla="*/ 1567543 w 3104940"/>
              <a:gd name="connsiteY56" fmla="*/ 1969476 h 3125037"/>
              <a:gd name="connsiteX57" fmla="*/ 1657978 w 3104940"/>
              <a:gd name="connsiteY57" fmla="*/ 1828800 h 3125037"/>
              <a:gd name="connsiteX58" fmla="*/ 1688123 w 3104940"/>
              <a:gd name="connsiteY58" fmla="*/ 1748413 h 3125037"/>
              <a:gd name="connsiteX59" fmla="*/ 1979525 w 3104940"/>
              <a:gd name="connsiteY59" fmla="*/ 1889090 h 3125037"/>
              <a:gd name="connsiteX60" fmla="*/ 2190540 w 3104940"/>
              <a:gd name="connsiteY60" fmla="*/ 1929283 h 3125037"/>
              <a:gd name="connsiteX61" fmla="*/ 2391507 w 3104940"/>
              <a:gd name="connsiteY61" fmla="*/ 2019718 h 3125037"/>
              <a:gd name="connsiteX62" fmla="*/ 2471894 w 3104940"/>
              <a:gd name="connsiteY62" fmla="*/ 2180492 h 3125037"/>
              <a:gd name="connsiteX63" fmla="*/ 2642716 w 3104940"/>
              <a:gd name="connsiteY63" fmla="*/ 2311120 h 3125037"/>
              <a:gd name="connsiteX64" fmla="*/ 2733151 w 3104940"/>
              <a:gd name="connsiteY64" fmla="*/ 2441749 h 3125037"/>
              <a:gd name="connsiteX65" fmla="*/ 2813538 w 3104940"/>
              <a:gd name="connsiteY65" fmla="*/ 2602523 h 3125037"/>
              <a:gd name="connsiteX66" fmla="*/ 2853732 w 3104940"/>
              <a:gd name="connsiteY66" fmla="*/ 2723103 h 3125037"/>
              <a:gd name="connsiteX67" fmla="*/ 3004457 w 3104940"/>
              <a:gd name="connsiteY67" fmla="*/ 2773345 h 3125037"/>
              <a:gd name="connsiteX68" fmla="*/ 3034602 w 3104940"/>
              <a:gd name="connsiteY68" fmla="*/ 2833635 h 3125037"/>
              <a:gd name="connsiteX69" fmla="*/ 3104940 w 3104940"/>
              <a:gd name="connsiteY69" fmla="*/ 3004457 h 3125037"/>
              <a:gd name="connsiteX70" fmla="*/ 3104940 w 3104940"/>
              <a:gd name="connsiteY70" fmla="*/ 3014505 h 3125037"/>
              <a:gd name="connsiteX71" fmla="*/ 3084844 w 3104940"/>
              <a:gd name="connsiteY71" fmla="*/ 341643 h 3125037"/>
              <a:gd name="connsiteX0" fmla="*/ 3084844 w 3104940"/>
              <a:gd name="connsiteY0" fmla="*/ 341643 h 3125037"/>
              <a:gd name="connsiteX1" fmla="*/ 2924070 w 3104940"/>
              <a:gd name="connsiteY1" fmla="*/ 331595 h 3125037"/>
              <a:gd name="connsiteX2" fmla="*/ 2753248 w 3104940"/>
              <a:gd name="connsiteY2" fmla="*/ 241160 h 3125037"/>
              <a:gd name="connsiteX3" fmla="*/ 2672861 w 3104940"/>
              <a:gd name="connsiteY3" fmla="*/ 361740 h 3125037"/>
              <a:gd name="connsiteX4" fmla="*/ 2512088 w 3104940"/>
              <a:gd name="connsiteY4" fmla="*/ 371789 h 3125037"/>
              <a:gd name="connsiteX5" fmla="*/ 2361362 w 3104940"/>
              <a:gd name="connsiteY5" fmla="*/ 221063 h 3125037"/>
              <a:gd name="connsiteX6" fmla="*/ 2150347 w 3104940"/>
              <a:gd name="connsiteY6" fmla="*/ 211015 h 3125037"/>
              <a:gd name="connsiteX7" fmla="*/ 1999622 w 3104940"/>
              <a:gd name="connsiteY7" fmla="*/ 150725 h 3125037"/>
              <a:gd name="connsiteX8" fmla="*/ 1718268 w 3104940"/>
              <a:gd name="connsiteY8" fmla="*/ 70338 h 3125037"/>
              <a:gd name="connsiteX9" fmla="*/ 1567543 w 3104940"/>
              <a:gd name="connsiteY9" fmla="*/ 110531 h 3125037"/>
              <a:gd name="connsiteX10" fmla="*/ 1366575 w 3104940"/>
              <a:gd name="connsiteY10" fmla="*/ 100483 h 3125037"/>
              <a:gd name="connsiteX11" fmla="*/ 1165608 w 3104940"/>
              <a:gd name="connsiteY11" fmla="*/ 50241 h 3125037"/>
              <a:gd name="connsiteX12" fmla="*/ 864158 w 3104940"/>
              <a:gd name="connsiteY12" fmla="*/ 0 h 3125037"/>
              <a:gd name="connsiteX13" fmla="*/ 693336 w 3104940"/>
              <a:gd name="connsiteY13" fmla="*/ 70338 h 3125037"/>
              <a:gd name="connsiteX14" fmla="*/ 638070 w 3104940"/>
              <a:gd name="connsiteY14" fmla="*/ 280516 h 3125037"/>
              <a:gd name="connsiteX15" fmla="*/ 409470 w 3104940"/>
              <a:gd name="connsiteY15" fmla="*/ 356716 h 3125037"/>
              <a:gd name="connsiteX16" fmla="*/ 257070 w 3104940"/>
              <a:gd name="connsiteY16" fmla="*/ 432916 h 3125037"/>
              <a:gd name="connsiteX17" fmla="*/ 150725 w 3104940"/>
              <a:gd name="connsiteY17" fmla="*/ 391885 h 3125037"/>
              <a:gd name="connsiteX18" fmla="*/ 331595 w 3104940"/>
              <a:gd name="connsiteY18" fmla="*/ 612949 h 3125037"/>
              <a:gd name="connsiteX19" fmla="*/ 542611 w 3104940"/>
              <a:gd name="connsiteY19" fmla="*/ 693336 h 3125037"/>
              <a:gd name="connsiteX20" fmla="*/ 602901 w 3104940"/>
              <a:gd name="connsiteY20" fmla="*/ 793819 h 3125037"/>
              <a:gd name="connsiteX21" fmla="*/ 552659 w 3104940"/>
              <a:gd name="connsiteY21" fmla="*/ 854109 h 3125037"/>
              <a:gd name="connsiteX22" fmla="*/ 341644 w 3104940"/>
              <a:gd name="connsiteY22" fmla="*/ 834013 h 3125037"/>
              <a:gd name="connsiteX23" fmla="*/ 341644 w 3104940"/>
              <a:gd name="connsiteY23" fmla="*/ 834013 h 3125037"/>
              <a:gd name="connsiteX24" fmla="*/ 221063 w 3104940"/>
              <a:gd name="connsiteY24" fmla="*/ 874206 h 3125037"/>
              <a:gd name="connsiteX25" fmla="*/ 10048 w 3104940"/>
              <a:gd name="connsiteY25" fmla="*/ 954593 h 3125037"/>
              <a:gd name="connsiteX26" fmla="*/ 110532 w 3104940"/>
              <a:gd name="connsiteY26" fmla="*/ 1024931 h 3125037"/>
              <a:gd name="connsiteX27" fmla="*/ 190918 w 3104940"/>
              <a:gd name="connsiteY27" fmla="*/ 1135463 h 3125037"/>
              <a:gd name="connsiteX28" fmla="*/ 492369 w 3104940"/>
              <a:gd name="connsiteY28" fmla="*/ 1115367 h 3125037"/>
              <a:gd name="connsiteX29" fmla="*/ 552659 w 3104940"/>
              <a:gd name="connsiteY29" fmla="*/ 1145512 h 3125037"/>
              <a:gd name="connsiteX30" fmla="*/ 592852 w 3104940"/>
              <a:gd name="connsiteY30" fmla="*/ 1235947 h 3125037"/>
              <a:gd name="connsiteX31" fmla="*/ 552659 w 3104940"/>
              <a:gd name="connsiteY31" fmla="*/ 1316334 h 3125037"/>
              <a:gd name="connsiteX32" fmla="*/ 341644 w 3104940"/>
              <a:gd name="connsiteY32" fmla="*/ 1416817 h 3125037"/>
              <a:gd name="connsiteX33" fmla="*/ 211015 w 3104940"/>
              <a:gd name="connsiteY33" fmla="*/ 1577591 h 3125037"/>
              <a:gd name="connsiteX34" fmla="*/ 200967 w 3104940"/>
              <a:gd name="connsiteY34" fmla="*/ 1738364 h 3125037"/>
              <a:gd name="connsiteX35" fmla="*/ 271305 w 3104940"/>
              <a:gd name="connsiteY35" fmla="*/ 1929283 h 3125037"/>
              <a:gd name="connsiteX36" fmla="*/ 422030 w 3104940"/>
              <a:gd name="connsiteY36" fmla="*/ 1909186 h 3125037"/>
              <a:gd name="connsiteX37" fmla="*/ 452175 w 3104940"/>
              <a:gd name="connsiteY37" fmla="*/ 1808703 h 3125037"/>
              <a:gd name="connsiteX38" fmla="*/ 582804 w 3104940"/>
              <a:gd name="connsiteY38" fmla="*/ 1889090 h 3125037"/>
              <a:gd name="connsiteX39" fmla="*/ 552659 w 3104940"/>
              <a:gd name="connsiteY39" fmla="*/ 2039815 h 3125037"/>
              <a:gd name="connsiteX40" fmla="*/ 582804 w 3104940"/>
              <a:gd name="connsiteY40" fmla="*/ 2130250 h 3125037"/>
              <a:gd name="connsiteX41" fmla="*/ 864158 w 3104940"/>
              <a:gd name="connsiteY41" fmla="*/ 2130250 h 3125037"/>
              <a:gd name="connsiteX42" fmla="*/ 944545 w 3104940"/>
              <a:gd name="connsiteY42" fmla="*/ 2190540 h 3125037"/>
              <a:gd name="connsiteX43" fmla="*/ 753626 w 3104940"/>
              <a:gd name="connsiteY43" fmla="*/ 2461846 h 3125037"/>
              <a:gd name="connsiteX44" fmla="*/ 572756 w 3104940"/>
              <a:gd name="connsiteY44" fmla="*/ 2662813 h 3125037"/>
              <a:gd name="connsiteX45" fmla="*/ 221063 w 3104940"/>
              <a:gd name="connsiteY45" fmla="*/ 2903973 h 3125037"/>
              <a:gd name="connsiteX46" fmla="*/ 0 w 3104940"/>
              <a:gd name="connsiteY46" fmla="*/ 3125037 h 3125037"/>
              <a:gd name="connsiteX47" fmla="*/ 532562 w 3104940"/>
              <a:gd name="connsiteY47" fmla="*/ 2924070 h 3125037"/>
              <a:gd name="connsiteX48" fmla="*/ 874206 w 3104940"/>
              <a:gd name="connsiteY48" fmla="*/ 2552281 h 3125037"/>
              <a:gd name="connsiteX49" fmla="*/ 1145512 w 3104940"/>
              <a:gd name="connsiteY49" fmla="*/ 2280975 h 3125037"/>
              <a:gd name="connsiteX50" fmla="*/ 1215850 w 3104940"/>
              <a:gd name="connsiteY50" fmla="*/ 2019718 h 3125037"/>
              <a:gd name="connsiteX51" fmla="*/ 1286189 w 3104940"/>
              <a:gd name="connsiteY51" fmla="*/ 1848896 h 3125037"/>
              <a:gd name="connsiteX52" fmla="*/ 1426866 w 3104940"/>
              <a:gd name="connsiteY52" fmla="*/ 1708219 h 3125037"/>
              <a:gd name="connsiteX53" fmla="*/ 1426866 w 3104940"/>
              <a:gd name="connsiteY53" fmla="*/ 1838848 h 3125037"/>
              <a:gd name="connsiteX54" fmla="*/ 1356527 w 3104940"/>
              <a:gd name="connsiteY54" fmla="*/ 2049863 h 3125037"/>
              <a:gd name="connsiteX55" fmla="*/ 1396721 w 3104940"/>
              <a:gd name="connsiteY55" fmla="*/ 2140298 h 3125037"/>
              <a:gd name="connsiteX56" fmla="*/ 1567543 w 3104940"/>
              <a:gd name="connsiteY56" fmla="*/ 1969476 h 3125037"/>
              <a:gd name="connsiteX57" fmla="*/ 1657978 w 3104940"/>
              <a:gd name="connsiteY57" fmla="*/ 1828800 h 3125037"/>
              <a:gd name="connsiteX58" fmla="*/ 1688123 w 3104940"/>
              <a:gd name="connsiteY58" fmla="*/ 1748413 h 3125037"/>
              <a:gd name="connsiteX59" fmla="*/ 1979525 w 3104940"/>
              <a:gd name="connsiteY59" fmla="*/ 1889090 h 3125037"/>
              <a:gd name="connsiteX60" fmla="*/ 2190540 w 3104940"/>
              <a:gd name="connsiteY60" fmla="*/ 1929283 h 3125037"/>
              <a:gd name="connsiteX61" fmla="*/ 2391507 w 3104940"/>
              <a:gd name="connsiteY61" fmla="*/ 2019718 h 3125037"/>
              <a:gd name="connsiteX62" fmla="*/ 2471894 w 3104940"/>
              <a:gd name="connsiteY62" fmla="*/ 2180492 h 3125037"/>
              <a:gd name="connsiteX63" fmla="*/ 2642716 w 3104940"/>
              <a:gd name="connsiteY63" fmla="*/ 2311120 h 3125037"/>
              <a:gd name="connsiteX64" fmla="*/ 2733151 w 3104940"/>
              <a:gd name="connsiteY64" fmla="*/ 2441749 h 3125037"/>
              <a:gd name="connsiteX65" fmla="*/ 2813538 w 3104940"/>
              <a:gd name="connsiteY65" fmla="*/ 2602523 h 3125037"/>
              <a:gd name="connsiteX66" fmla="*/ 2853732 w 3104940"/>
              <a:gd name="connsiteY66" fmla="*/ 2723103 h 3125037"/>
              <a:gd name="connsiteX67" fmla="*/ 3004457 w 3104940"/>
              <a:gd name="connsiteY67" fmla="*/ 2773345 h 3125037"/>
              <a:gd name="connsiteX68" fmla="*/ 3034602 w 3104940"/>
              <a:gd name="connsiteY68" fmla="*/ 2833635 h 3125037"/>
              <a:gd name="connsiteX69" fmla="*/ 3104940 w 3104940"/>
              <a:gd name="connsiteY69" fmla="*/ 3004457 h 3125037"/>
              <a:gd name="connsiteX70" fmla="*/ 3104940 w 3104940"/>
              <a:gd name="connsiteY70" fmla="*/ 3014505 h 3125037"/>
              <a:gd name="connsiteX71" fmla="*/ 3084844 w 3104940"/>
              <a:gd name="connsiteY71" fmla="*/ 341643 h 3125037"/>
              <a:gd name="connsiteX0" fmla="*/ 3084844 w 3104940"/>
              <a:gd name="connsiteY0" fmla="*/ 341643 h 3125037"/>
              <a:gd name="connsiteX1" fmla="*/ 2924070 w 3104940"/>
              <a:gd name="connsiteY1" fmla="*/ 331595 h 3125037"/>
              <a:gd name="connsiteX2" fmla="*/ 2753248 w 3104940"/>
              <a:gd name="connsiteY2" fmla="*/ 241160 h 3125037"/>
              <a:gd name="connsiteX3" fmla="*/ 2672861 w 3104940"/>
              <a:gd name="connsiteY3" fmla="*/ 361740 h 3125037"/>
              <a:gd name="connsiteX4" fmla="*/ 2512088 w 3104940"/>
              <a:gd name="connsiteY4" fmla="*/ 371789 h 3125037"/>
              <a:gd name="connsiteX5" fmla="*/ 2361362 w 3104940"/>
              <a:gd name="connsiteY5" fmla="*/ 221063 h 3125037"/>
              <a:gd name="connsiteX6" fmla="*/ 2150347 w 3104940"/>
              <a:gd name="connsiteY6" fmla="*/ 211015 h 3125037"/>
              <a:gd name="connsiteX7" fmla="*/ 1999622 w 3104940"/>
              <a:gd name="connsiteY7" fmla="*/ 150725 h 3125037"/>
              <a:gd name="connsiteX8" fmla="*/ 1718268 w 3104940"/>
              <a:gd name="connsiteY8" fmla="*/ 70338 h 3125037"/>
              <a:gd name="connsiteX9" fmla="*/ 1567543 w 3104940"/>
              <a:gd name="connsiteY9" fmla="*/ 110531 h 3125037"/>
              <a:gd name="connsiteX10" fmla="*/ 1366575 w 3104940"/>
              <a:gd name="connsiteY10" fmla="*/ 100483 h 3125037"/>
              <a:gd name="connsiteX11" fmla="*/ 1165608 w 3104940"/>
              <a:gd name="connsiteY11" fmla="*/ 50241 h 3125037"/>
              <a:gd name="connsiteX12" fmla="*/ 864158 w 3104940"/>
              <a:gd name="connsiteY12" fmla="*/ 0 h 3125037"/>
              <a:gd name="connsiteX13" fmla="*/ 693336 w 3104940"/>
              <a:gd name="connsiteY13" fmla="*/ 70338 h 3125037"/>
              <a:gd name="connsiteX14" fmla="*/ 638070 w 3104940"/>
              <a:gd name="connsiteY14" fmla="*/ 280516 h 3125037"/>
              <a:gd name="connsiteX15" fmla="*/ 409470 w 3104940"/>
              <a:gd name="connsiteY15" fmla="*/ 356716 h 3125037"/>
              <a:gd name="connsiteX16" fmla="*/ 257070 w 3104940"/>
              <a:gd name="connsiteY16" fmla="*/ 432916 h 3125037"/>
              <a:gd name="connsiteX17" fmla="*/ 180870 w 3104940"/>
              <a:gd name="connsiteY17" fmla="*/ 585316 h 3125037"/>
              <a:gd name="connsiteX18" fmla="*/ 331595 w 3104940"/>
              <a:gd name="connsiteY18" fmla="*/ 612949 h 3125037"/>
              <a:gd name="connsiteX19" fmla="*/ 542611 w 3104940"/>
              <a:gd name="connsiteY19" fmla="*/ 693336 h 3125037"/>
              <a:gd name="connsiteX20" fmla="*/ 602901 w 3104940"/>
              <a:gd name="connsiteY20" fmla="*/ 793819 h 3125037"/>
              <a:gd name="connsiteX21" fmla="*/ 552659 w 3104940"/>
              <a:gd name="connsiteY21" fmla="*/ 854109 h 3125037"/>
              <a:gd name="connsiteX22" fmla="*/ 341644 w 3104940"/>
              <a:gd name="connsiteY22" fmla="*/ 834013 h 3125037"/>
              <a:gd name="connsiteX23" fmla="*/ 341644 w 3104940"/>
              <a:gd name="connsiteY23" fmla="*/ 834013 h 3125037"/>
              <a:gd name="connsiteX24" fmla="*/ 221063 w 3104940"/>
              <a:gd name="connsiteY24" fmla="*/ 874206 h 3125037"/>
              <a:gd name="connsiteX25" fmla="*/ 10048 w 3104940"/>
              <a:gd name="connsiteY25" fmla="*/ 954593 h 3125037"/>
              <a:gd name="connsiteX26" fmla="*/ 110532 w 3104940"/>
              <a:gd name="connsiteY26" fmla="*/ 1024931 h 3125037"/>
              <a:gd name="connsiteX27" fmla="*/ 190918 w 3104940"/>
              <a:gd name="connsiteY27" fmla="*/ 1135463 h 3125037"/>
              <a:gd name="connsiteX28" fmla="*/ 492369 w 3104940"/>
              <a:gd name="connsiteY28" fmla="*/ 1115367 h 3125037"/>
              <a:gd name="connsiteX29" fmla="*/ 552659 w 3104940"/>
              <a:gd name="connsiteY29" fmla="*/ 1145512 h 3125037"/>
              <a:gd name="connsiteX30" fmla="*/ 592852 w 3104940"/>
              <a:gd name="connsiteY30" fmla="*/ 1235947 h 3125037"/>
              <a:gd name="connsiteX31" fmla="*/ 552659 w 3104940"/>
              <a:gd name="connsiteY31" fmla="*/ 1316334 h 3125037"/>
              <a:gd name="connsiteX32" fmla="*/ 341644 w 3104940"/>
              <a:gd name="connsiteY32" fmla="*/ 1416817 h 3125037"/>
              <a:gd name="connsiteX33" fmla="*/ 211015 w 3104940"/>
              <a:gd name="connsiteY33" fmla="*/ 1577591 h 3125037"/>
              <a:gd name="connsiteX34" fmla="*/ 200967 w 3104940"/>
              <a:gd name="connsiteY34" fmla="*/ 1738364 h 3125037"/>
              <a:gd name="connsiteX35" fmla="*/ 271305 w 3104940"/>
              <a:gd name="connsiteY35" fmla="*/ 1929283 h 3125037"/>
              <a:gd name="connsiteX36" fmla="*/ 422030 w 3104940"/>
              <a:gd name="connsiteY36" fmla="*/ 1909186 h 3125037"/>
              <a:gd name="connsiteX37" fmla="*/ 452175 w 3104940"/>
              <a:gd name="connsiteY37" fmla="*/ 1808703 h 3125037"/>
              <a:gd name="connsiteX38" fmla="*/ 582804 w 3104940"/>
              <a:gd name="connsiteY38" fmla="*/ 1889090 h 3125037"/>
              <a:gd name="connsiteX39" fmla="*/ 552659 w 3104940"/>
              <a:gd name="connsiteY39" fmla="*/ 2039815 h 3125037"/>
              <a:gd name="connsiteX40" fmla="*/ 582804 w 3104940"/>
              <a:gd name="connsiteY40" fmla="*/ 2130250 h 3125037"/>
              <a:gd name="connsiteX41" fmla="*/ 864158 w 3104940"/>
              <a:gd name="connsiteY41" fmla="*/ 2130250 h 3125037"/>
              <a:gd name="connsiteX42" fmla="*/ 944545 w 3104940"/>
              <a:gd name="connsiteY42" fmla="*/ 2190540 h 3125037"/>
              <a:gd name="connsiteX43" fmla="*/ 753626 w 3104940"/>
              <a:gd name="connsiteY43" fmla="*/ 2461846 h 3125037"/>
              <a:gd name="connsiteX44" fmla="*/ 572756 w 3104940"/>
              <a:gd name="connsiteY44" fmla="*/ 2662813 h 3125037"/>
              <a:gd name="connsiteX45" fmla="*/ 221063 w 3104940"/>
              <a:gd name="connsiteY45" fmla="*/ 2903973 h 3125037"/>
              <a:gd name="connsiteX46" fmla="*/ 0 w 3104940"/>
              <a:gd name="connsiteY46" fmla="*/ 3125037 h 3125037"/>
              <a:gd name="connsiteX47" fmla="*/ 532562 w 3104940"/>
              <a:gd name="connsiteY47" fmla="*/ 2924070 h 3125037"/>
              <a:gd name="connsiteX48" fmla="*/ 874206 w 3104940"/>
              <a:gd name="connsiteY48" fmla="*/ 2552281 h 3125037"/>
              <a:gd name="connsiteX49" fmla="*/ 1145512 w 3104940"/>
              <a:gd name="connsiteY49" fmla="*/ 2280975 h 3125037"/>
              <a:gd name="connsiteX50" fmla="*/ 1215850 w 3104940"/>
              <a:gd name="connsiteY50" fmla="*/ 2019718 h 3125037"/>
              <a:gd name="connsiteX51" fmla="*/ 1286189 w 3104940"/>
              <a:gd name="connsiteY51" fmla="*/ 1848896 h 3125037"/>
              <a:gd name="connsiteX52" fmla="*/ 1426866 w 3104940"/>
              <a:gd name="connsiteY52" fmla="*/ 1708219 h 3125037"/>
              <a:gd name="connsiteX53" fmla="*/ 1426866 w 3104940"/>
              <a:gd name="connsiteY53" fmla="*/ 1838848 h 3125037"/>
              <a:gd name="connsiteX54" fmla="*/ 1356527 w 3104940"/>
              <a:gd name="connsiteY54" fmla="*/ 2049863 h 3125037"/>
              <a:gd name="connsiteX55" fmla="*/ 1396721 w 3104940"/>
              <a:gd name="connsiteY55" fmla="*/ 2140298 h 3125037"/>
              <a:gd name="connsiteX56" fmla="*/ 1567543 w 3104940"/>
              <a:gd name="connsiteY56" fmla="*/ 1969476 h 3125037"/>
              <a:gd name="connsiteX57" fmla="*/ 1657978 w 3104940"/>
              <a:gd name="connsiteY57" fmla="*/ 1828800 h 3125037"/>
              <a:gd name="connsiteX58" fmla="*/ 1688123 w 3104940"/>
              <a:gd name="connsiteY58" fmla="*/ 1748413 h 3125037"/>
              <a:gd name="connsiteX59" fmla="*/ 1979525 w 3104940"/>
              <a:gd name="connsiteY59" fmla="*/ 1889090 h 3125037"/>
              <a:gd name="connsiteX60" fmla="*/ 2190540 w 3104940"/>
              <a:gd name="connsiteY60" fmla="*/ 1929283 h 3125037"/>
              <a:gd name="connsiteX61" fmla="*/ 2391507 w 3104940"/>
              <a:gd name="connsiteY61" fmla="*/ 2019718 h 3125037"/>
              <a:gd name="connsiteX62" fmla="*/ 2471894 w 3104940"/>
              <a:gd name="connsiteY62" fmla="*/ 2180492 h 3125037"/>
              <a:gd name="connsiteX63" fmla="*/ 2642716 w 3104940"/>
              <a:gd name="connsiteY63" fmla="*/ 2311120 h 3125037"/>
              <a:gd name="connsiteX64" fmla="*/ 2733151 w 3104940"/>
              <a:gd name="connsiteY64" fmla="*/ 2441749 h 3125037"/>
              <a:gd name="connsiteX65" fmla="*/ 2813538 w 3104940"/>
              <a:gd name="connsiteY65" fmla="*/ 2602523 h 3125037"/>
              <a:gd name="connsiteX66" fmla="*/ 2853732 w 3104940"/>
              <a:gd name="connsiteY66" fmla="*/ 2723103 h 3125037"/>
              <a:gd name="connsiteX67" fmla="*/ 3004457 w 3104940"/>
              <a:gd name="connsiteY67" fmla="*/ 2773345 h 3125037"/>
              <a:gd name="connsiteX68" fmla="*/ 3034602 w 3104940"/>
              <a:gd name="connsiteY68" fmla="*/ 2833635 h 3125037"/>
              <a:gd name="connsiteX69" fmla="*/ 3104940 w 3104940"/>
              <a:gd name="connsiteY69" fmla="*/ 3004457 h 3125037"/>
              <a:gd name="connsiteX70" fmla="*/ 3104940 w 3104940"/>
              <a:gd name="connsiteY70" fmla="*/ 3014505 h 3125037"/>
              <a:gd name="connsiteX71" fmla="*/ 3084844 w 3104940"/>
              <a:gd name="connsiteY71" fmla="*/ 341643 h 3125037"/>
              <a:gd name="connsiteX0" fmla="*/ 3084844 w 3104940"/>
              <a:gd name="connsiteY0" fmla="*/ 341643 h 3125037"/>
              <a:gd name="connsiteX1" fmla="*/ 2924070 w 3104940"/>
              <a:gd name="connsiteY1" fmla="*/ 331595 h 3125037"/>
              <a:gd name="connsiteX2" fmla="*/ 2753248 w 3104940"/>
              <a:gd name="connsiteY2" fmla="*/ 241160 h 3125037"/>
              <a:gd name="connsiteX3" fmla="*/ 2672861 w 3104940"/>
              <a:gd name="connsiteY3" fmla="*/ 361740 h 3125037"/>
              <a:gd name="connsiteX4" fmla="*/ 2512088 w 3104940"/>
              <a:gd name="connsiteY4" fmla="*/ 371789 h 3125037"/>
              <a:gd name="connsiteX5" fmla="*/ 2361362 w 3104940"/>
              <a:gd name="connsiteY5" fmla="*/ 221063 h 3125037"/>
              <a:gd name="connsiteX6" fmla="*/ 2150347 w 3104940"/>
              <a:gd name="connsiteY6" fmla="*/ 211015 h 3125037"/>
              <a:gd name="connsiteX7" fmla="*/ 1999622 w 3104940"/>
              <a:gd name="connsiteY7" fmla="*/ 150725 h 3125037"/>
              <a:gd name="connsiteX8" fmla="*/ 1718268 w 3104940"/>
              <a:gd name="connsiteY8" fmla="*/ 70338 h 3125037"/>
              <a:gd name="connsiteX9" fmla="*/ 1567543 w 3104940"/>
              <a:gd name="connsiteY9" fmla="*/ 110531 h 3125037"/>
              <a:gd name="connsiteX10" fmla="*/ 1366575 w 3104940"/>
              <a:gd name="connsiteY10" fmla="*/ 100483 h 3125037"/>
              <a:gd name="connsiteX11" fmla="*/ 1165608 w 3104940"/>
              <a:gd name="connsiteY11" fmla="*/ 50241 h 3125037"/>
              <a:gd name="connsiteX12" fmla="*/ 864158 w 3104940"/>
              <a:gd name="connsiteY12" fmla="*/ 0 h 3125037"/>
              <a:gd name="connsiteX13" fmla="*/ 866670 w 3104940"/>
              <a:gd name="connsiteY13" fmla="*/ 280516 h 3125037"/>
              <a:gd name="connsiteX14" fmla="*/ 638070 w 3104940"/>
              <a:gd name="connsiteY14" fmla="*/ 280516 h 3125037"/>
              <a:gd name="connsiteX15" fmla="*/ 409470 w 3104940"/>
              <a:gd name="connsiteY15" fmla="*/ 356716 h 3125037"/>
              <a:gd name="connsiteX16" fmla="*/ 257070 w 3104940"/>
              <a:gd name="connsiteY16" fmla="*/ 432916 h 3125037"/>
              <a:gd name="connsiteX17" fmla="*/ 180870 w 3104940"/>
              <a:gd name="connsiteY17" fmla="*/ 585316 h 3125037"/>
              <a:gd name="connsiteX18" fmla="*/ 331595 w 3104940"/>
              <a:gd name="connsiteY18" fmla="*/ 612949 h 3125037"/>
              <a:gd name="connsiteX19" fmla="*/ 542611 w 3104940"/>
              <a:gd name="connsiteY19" fmla="*/ 693336 h 3125037"/>
              <a:gd name="connsiteX20" fmla="*/ 602901 w 3104940"/>
              <a:gd name="connsiteY20" fmla="*/ 793819 h 3125037"/>
              <a:gd name="connsiteX21" fmla="*/ 552659 w 3104940"/>
              <a:gd name="connsiteY21" fmla="*/ 854109 h 3125037"/>
              <a:gd name="connsiteX22" fmla="*/ 341644 w 3104940"/>
              <a:gd name="connsiteY22" fmla="*/ 834013 h 3125037"/>
              <a:gd name="connsiteX23" fmla="*/ 341644 w 3104940"/>
              <a:gd name="connsiteY23" fmla="*/ 834013 h 3125037"/>
              <a:gd name="connsiteX24" fmla="*/ 221063 w 3104940"/>
              <a:gd name="connsiteY24" fmla="*/ 874206 h 3125037"/>
              <a:gd name="connsiteX25" fmla="*/ 10048 w 3104940"/>
              <a:gd name="connsiteY25" fmla="*/ 954593 h 3125037"/>
              <a:gd name="connsiteX26" fmla="*/ 110532 w 3104940"/>
              <a:gd name="connsiteY26" fmla="*/ 1024931 h 3125037"/>
              <a:gd name="connsiteX27" fmla="*/ 190918 w 3104940"/>
              <a:gd name="connsiteY27" fmla="*/ 1135463 h 3125037"/>
              <a:gd name="connsiteX28" fmla="*/ 492369 w 3104940"/>
              <a:gd name="connsiteY28" fmla="*/ 1115367 h 3125037"/>
              <a:gd name="connsiteX29" fmla="*/ 552659 w 3104940"/>
              <a:gd name="connsiteY29" fmla="*/ 1145512 h 3125037"/>
              <a:gd name="connsiteX30" fmla="*/ 592852 w 3104940"/>
              <a:gd name="connsiteY30" fmla="*/ 1235947 h 3125037"/>
              <a:gd name="connsiteX31" fmla="*/ 552659 w 3104940"/>
              <a:gd name="connsiteY31" fmla="*/ 1316334 h 3125037"/>
              <a:gd name="connsiteX32" fmla="*/ 341644 w 3104940"/>
              <a:gd name="connsiteY32" fmla="*/ 1416817 h 3125037"/>
              <a:gd name="connsiteX33" fmla="*/ 211015 w 3104940"/>
              <a:gd name="connsiteY33" fmla="*/ 1577591 h 3125037"/>
              <a:gd name="connsiteX34" fmla="*/ 200967 w 3104940"/>
              <a:gd name="connsiteY34" fmla="*/ 1738364 h 3125037"/>
              <a:gd name="connsiteX35" fmla="*/ 271305 w 3104940"/>
              <a:gd name="connsiteY35" fmla="*/ 1929283 h 3125037"/>
              <a:gd name="connsiteX36" fmla="*/ 422030 w 3104940"/>
              <a:gd name="connsiteY36" fmla="*/ 1909186 h 3125037"/>
              <a:gd name="connsiteX37" fmla="*/ 452175 w 3104940"/>
              <a:gd name="connsiteY37" fmla="*/ 1808703 h 3125037"/>
              <a:gd name="connsiteX38" fmla="*/ 582804 w 3104940"/>
              <a:gd name="connsiteY38" fmla="*/ 1889090 h 3125037"/>
              <a:gd name="connsiteX39" fmla="*/ 552659 w 3104940"/>
              <a:gd name="connsiteY39" fmla="*/ 2039815 h 3125037"/>
              <a:gd name="connsiteX40" fmla="*/ 582804 w 3104940"/>
              <a:gd name="connsiteY40" fmla="*/ 2130250 h 3125037"/>
              <a:gd name="connsiteX41" fmla="*/ 864158 w 3104940"/>
              <a:gd name="connsiteY41" fmla="*/ 2130250 h 3125037"/>
              <a:gd name="connsiteX42" fmla="*/ 944545 w 3104940"/>
              <a:gd name="connsiteY42" fmla="*/ 2190540 h 3125037"/>
              <a:gd name="connsiteX43" fmla="*/ 753626 w 3104940"/>
              <a:gd name="connsiteY43" fmla="*/ 2461846 h 3125037"/>
              <a:gd name="connsiteX44" fmla="*/ 572756 w 3104940"/>
              <a:gd name="connsiteY44" fmla="*/ 2662813 h 3125037"/>
              <a:gd name="connsiteX45" fmla="*/ 221063 w 3104940"/>
              <a:gd name="connsiteY45" fmla="*/ 2903973 h 3125037"/>
              <a:gd name="connsiteX46" fmla="*/ 0 w 3104940"/>
              <a:gd name="connsiteY46" fmla="*/ 3125037 h 3125037"/>
              <a:gd name="connsiteX47" fmla="*/ 532562 w 3104940"/>
              <a:gd name="connsiteY47" fmla="*/ 2924070 h 3125037"/>
              <a:gd name="connsiteX48" fmla="*/ 874206 w 3104940"/>
              <a:gd name="connsiteY48" fmla="*/ 2552281 h 3125037"/>
              <a:gd name="connsiteX49" fmla="*/ 1145512 w 3104940"/>
              <a:gd name="connsiteY49" fmla="*/ 2280975 h 3125037"/>
              <a:gd name="connsiteX50" fmla="*/ 1215850 w 3104940"/>
              <a:gd name="connsiteY50" fmla="*/ 2019718 h 3125037"/>
              <a:gd name="connsiteX51" fmla="*/ 1286189 w 3104940"/>
              <a:gd name="connsiteY51" fmla="*/ 1848896 h 3125037"/>
              <a:gd name="connsiteX52" fmla="*/ 1426866 w 3104940"/>
              <a:gd name="connsiteY52" fmla="*/ 1708219 h 3125037"/>
              <a:gd name="connsiteX53" fmla="*/ 1426866 w 3104940"/>
              <a:gd name="connsiteY53" fmla="*/ 1838848 h 3125037"/>
              <a:gd name="connsiteX54" fmla="*/ 1356527 w 3104940"/>
              <a:gd name="connsiteY54" fmla="*/ 2049863 h 3125037"/>
              <a:gd name="connsiteX55" fmla="*/ 1396721 w 3104940"/>
              <a:gd name="connsiteY55" fmla="*/ 2140298 h 3125037"/>
              <a:gd name="connsiteX56" fmla="*/ 1567543 w 3104940"/>
              <a:gd name="connsiteY56" fmla="*/ 1969476 h 3125037"/>
              <a:gd name="connsiteX57" fmla="*/ 1657978 w 3104940"/>
              <a:gd name="connsiteY57" fmla="*/ 1828800 h 3125037"/>
              <a:gd name="connsiteX58" fmla="*/ 1688123 w 3104940"/>
              <a:gd name="connsiteY58" fmla="*/ 1748413 h 3125037"/>
              <a:gd name="connsiteX59" fmla="*/ 1979525 w 3104940"/>
              <a:gd name="connsiteY59" fmla="*/ 1889090 h 3125037"/>
              <a:gd name="connsiteX60" fmla="*/ 2190540 w 3104940"/>
              <a:gd name="connsiteY60" fmla="*/ 1929283 h 3125037"/>
              <a:gd name="connsiteX61" fmla="*/ 2391507 w 3104940"/>
              <a:gd name="connsiteY61" fmla="*/ 2019718 h 3125037"/>
              <a:gd name="connsiteX62" fmla="*/ 2471894 w 3104940"/>
              <a:gd name="connsiteY62" fmla="*/ 2180492 h 3125037"/>
              <a:gd name="connsiteX63" fmla="*/ 2642716 w 3104940"/>
              <a:gd name="connsiteY63" fmla="*/ 2311120 h 3125037"/>
              <a:gd name="connsiteX64" fmla="*/ 2733151 w 3104940"/>
              <a:gd name="connsiteY64" fmla="*/ 2441749 h 3125037"/>
              <a:gd name="connsiteX65" fmla="*/ 2813538 w 3104940"/>
              <a:gd name="connsiteY65" fmla="*/ 2602523 h 3125037"/>
              <a:gd name="connsiteX66" fmla="*/ 2853732 w 3104940"/>
              <a:gd name="connsiteY66" fmla="*/ 2723103 h 3125037"/>
              <a:gd name="connsiteX67" fmla="*/ 3004457 w 3104940"/>
              <a:gd name="connsiteY67" fmla="*/ 2773345 h 3125037"/>
              <a:gd name="connsiteX68" fmla="*/ 3034602 w 3104940"/>
              <a:gd name="connsiteY68" fmla="*/ 2833635 h 3125037"/>
              <a:gd name="connsiteX69" fmla="*/ 3104940 w 3104940"/>
              <a:gd name="connsiteY69" fmla="*/ 3004457 h 3125037"/>
              <a:gd name="connsiteX70" fmla="*/ 3104940 w 3104940"/>
              <a:gd name="connsiteY70" fmla="*/ 3014505 h 3125037"/>
              <a:gd name="connsiteX71" fmla="*/ 3084844 w 3104940"/>
              <a:gd name="connsiteY71" fmla="*/ 341643 h 3125037"/>
              <a:gd name="connsiteX0" fmla="*/ 3084844 w 3104940"/>
              <a:gd name="connsiteY0" fmla="*/ 291402 h 3074796"/>
              <a:gd name="connsiteX1" fmla="*/ 2924070 w 3104940"/>
              <a:gd name="connsiteY1" fmla="*/ 281354 h 3074796"/>
              <a:gd name="connsiteX2" fmla="*/ 2753248 w 3104940"/>
              <a:gd name="connsiteY2" fmla="*/ 190919 h 3074796"/>
              <a:gd name="connsiteX3" fmla="*/ 2672861 w 3104940"/>
              <a:gd name="connsiteY3" fmla="*/ 311499 h 3074796"/>
              <a:gd name="connsiteX4" fmla="*/ 2512088 w 3104940"/>
              <a:gd name="connsiteY4" fmla="*/ 321548 h 3074796"/>
              <a:gd name="connsiteX5" fmla="*/ 2361362 w 3104940"/>
              <a:gd name="connsiteY5" fmla="*/ 170822 h 3074796"/>
              <a:gd name="connsiteX6" fmla="*/ 2150347 w 3104940"/>
              <a:gd name="connsiteY6" fmla="*/ 160774 h 3074796"/>
              <a:gd name="connsiteX7" fmla="*/ 1999622 w 3104940"/>
              <a:gd name="connsiteY7" fmla="*/ 100484 h 3074796"/>
              <a:gd name="connsiteX8" fmla="*/ 1718268 w 3104940"/>
              <a:gd name="connsiteY8" fmla="*/ 20097 h 3074796"/>
              <a:gd name="connsiteX9" fmla="*/ 1567543 w 3104940"/>
              <a:gd name="connsiteY9" fmla="*/ 60290 h 3074796"/>
              <a:gd name="connsiteX10" fmla="*/ 1366575 w 3104940"/>
              <a:gd name="connsiteY10" fmla="*/ 50242 h 3074796"/>
              <a:gd name="connsiteX11" fmla="*/ 1165608 w 3104940"/>
              <a:gd name="connsiteY11" fmla="*/ 0 h 3074796"/>
              <a:gd name="connsiteX12" fmla="*/ 1095270 w 3104940"/>
              <a:gd name="connsiteY12" fmla="*/ 230275 h 3074796"/>
              <a:gd name="connsiteX13" fmla="*/ 866670 w 3104940"/>
              <a:gd name="connsiteY13" fmla="*/ 230275 h 3074796"/>
              <a:gd name="connsiteX14" fmla="*/ 638070 w 3104940"/>
              <a:gd name="connsiteY14" fmla="*/ 230275 h 3074796"/>
              <a:gd name="connsiteX15" fmla="*/ 409470 w 3104940"/>
              <a:gd name="connsiteY15" fmla="*/ 306475 h 3074796"/>
              <a:gd name="connsiteX16" fmla="*/ 257070 w 3104940"/>
              <a:gd name="connsiteY16" fmla="*/ 382675 h 3074796"/>
              <a:gd name="connsiteX17" fmla="*/ 180870 w 3104940"/>
              <a:gd name="connsiteY17" fmla="*/ 535075 h 3074796"/>
              <a:gd name="connsiteX18" fmla="*/ 331595 w 3104940"/>
              <a:gd name="connsiteY18" fmla="*/ 562708 h 3074796"/>
              <a:gd name="connsiteX19" fmla="*/ 542611 w 3104940"/>
              <a:gd name="connsiteY19" fmla="*/ 643095 h 3074796"/>
              <a:gd name="connsiteX20" fmla="*/ 602901 w 3104940"/>
              <a:gd name="connsiteY20" fmla="*/ 743578 h 3074796"/>
              <a:gd name="connsiteX21" fmla="*/ 552659 w 3104940"/>
              <a:gd name="connsiteY21" fmla="*/ 803868 h 3074796"/>
              <a:gd name="connsiteX22" fmla="*/ 341644 w 3104940"/>
              <a:gd name="connsiteY22" fmla="*/ 783772 h 3074796"/>
              <a:gd name="connsiteX23" fmla="*/ 341644 w 3104940"/>
              <a:gd name="connsiteY23" fmla="*/ 783772 h 3074796"/>
              <a:gd name="connsiteX24" fmla="*/ 221063 w 3104940"/>
              <a:gd name="connsiteY24" fmla="*/ 823965 h 3074796"/>
              <a:gd name="connsiteX25" fmla="*/ 10048 w 3104940"/>
              <a:gd name="connsiteY25" fmla="*/ 904352 h 3074796"/>
              <a:gd name="connsiteX26" fmla="*/ 110532 w 3104940"/>
              <a:gd name="connsiteY26" fmla="*/ 974690 h 3074796"/>
              <a:gd name="connsiteX27" fmla="*/ 190918 w 3104940"/>
              <a:gd name="connsiteY27" fmla="*/ 1085222 h 3074796"/>
              <a:gd name="connsiteX28" fmla="*/ 492369 w 3104940"/>
              <a:gd name="connsiteY28" fmla="*/ 1065126 h 3074796"/>
              <a:gd name="connsiteX29" fmla="*/ 552659 w 3104940"/>
              <a:gd name="connsiteY29" fmla="*/ 1095271 h 3074796"/>
              <a:gd name="connsiteX30" fmla="*/ 592852 w 3104940"/>
              <a:gd name="connsiteY30" fmla="*/ 1185706 h 3074796"/>
              <a:gd name="connsiteX31" fmla="*/ 552659 w 3104940"/>
              <a:gd name="connsiteY31" fmla="*/ 1266093 h 3074796"/>
              <a:gd name="connsiteX32" fmla="*/ 341644 w 3104940"/>
              <a:gd name="connsiteY32" fmla="*/ 1366576 h 3074796"/>
              <a:gd name="connsiteX33" fmla="*/ 211015 w 3104940"/>
              <a:gd name="connsiteY33" fmla="*/ 1527350 h 3074796"/>
              <a:gd name="connsiteX34" fmla="*/ 200967 w 3104940"/>
              <a:gd name="connsiteY34" fmla="*/ 1688123 h 3074796"/>
              <a:gd name="connsiteX35" fmla="*/ 271305 w 3104940"/>
              <a:gd name="connsiteY35" fmla="*/ 1879042 h 3074796"/>
              <a:gd name="connsiteX36" fmla="*/ 422030 w 3104940"/>
              <a:gd name="connsiteY36" fmla="*/ 1858945 h 3074796"/>
              <a:gd name="connsiteX37" fmla="*/ 452175 w 3104940"/>
              <a:gd name="connsiteY37" fmla="*/ 1758462 h 3074796"/>
              <a:gd name="connsiteX38" fmla="*/ 582804 w 3104940"/>
              <a:gd name="connsiteY38" fmla="*/ 1838849 h 3074796"/>
              <a:gd name="connsiteX39" fmla="*/ 552659 w 3104940"/>
              <a:gd name="connsiteY39" fmla="*/ 1989574 h 3074796"/>
              <a:gd name="connsiteX40" fmla="*/ 582804 w 3104940"/>
              <a:gd name="connsiteY40" fmla="*/ 2080009 h 3074796"/>
              <a:gd name="connsiteX41" fmla="*/ 864158 w 3104940"/>
              <a:gd name="connsiteY41" fmla="*/ 2080009 h 3074796"/>
              <a:gd name="connsiteX42" fmla="*/ 944545 w 3104940"/>
              <a:gd name="connsiteY42" fmla="*/ 2140299 h 3074796"/>
              <a:gd name="connsiteX43" fmla="*/ 753626 w 3104940"/>
              <a:gd name="connsiteY43" fmla="*/ 2411605 h 3074796"/>
              <a:gd name="connsiteX44" fmla="*/ 572756 w 3104940"/>
              <a:gd name="connsiteY44" fmla="*/ 2612572 h 3074796"/>
              <a:gd name="connsiteX45" fmla="*/ 221063 w 3104940"/>
              <a:gd name="connsiteY45" fmla="*/ 2853732 h 3074796"/>
              <a:gd name="connsiteX46" fmla="*/ 0 w 3104940"/>
              <a:gd name="connsiteY46" fmla="*/ 3074796 h 3074796"/>
              <a:gd name="connsiteX47" fmla="*/ 532562 w 3104940"/>
              <a:gd name="connsiteY47" fmla="*/ 2873829 h 3074796"/>
              <a:gd name="connsiteX48" fmla="*/ 874206 w 3104940"/>
              <a:gd name="connsiteY48" fmla="*/ 2502040 h 3074796"/>
              <a:gd name="connsiteX49" fmla="*/ 1145512 w 3104940"/>
              <a:gd name="connsiteY49" fmla="*/ 2230734 h 3074796"/>
              <a:gd name="connsiteX50" fmla="*/ 1215850 w 3104940"/>
              <a:gd name="connsiteY50" fmla="*/ 1969477 h 3074796"/>
              <a:gd name="connsiteX51" fmla="*/ 1286189 w 3104940"/>
              <a:gd name="connsiteY51" fmla="*/ 1798655 h 3074796"/>
              <a:gd name="connsiteX52" fmla="*/ 1426866 w 3104940"/>
              <a:gd name="connsiteY52" fmla="*/ 1657978 h 3074796"/>
              <a:gd name="connsiteX53" fmla="*/ 1426866 w 3104940"/>
              <a:gd name="connsiteY53" fmla="*/ 1788607 h 3074796"/>
              <a:gd name="connsiteX54" fmla="*/ 1356527 w 3104940"/>
              <a:gd name="connsiteY54" fmla="*/ 1999622 h 3074796"/>
              <a:gd name="connsiteX55" fmla="*/ 1396721 w 3104940"/>
              <a:gd name="connsiteY55" fmla="*/ 2090057 h 3074796"/>
              <a:gd name="connsiteX56" fmla="*/ 1567543 w 3104940"/>
              <a:gd name="connsiteY56" fmla="*/ 1919235 h 3074796"/>
              <a:gd name="connsiteX57" fmla="*/ 1657978 w 3104940"/>
              <a:gd name="connsiteY57" fmla="*/ 1778559 h 3074796"/>
              <a:gd name="connsiteX58" fmla="*/ 1688123 w 3104940"/>
              <a:gd name="connsiteY58" fmla="*/ 1698172 h 3074796"/>
              <a:gd name="connsiteX59" fmla="*/ 1979525 w 3104940"/>
              <a:gd name="connsiteY59" fmla="*/ 1838849 h 3074796"/>
              <a:gd name="connsiteX60" fmla="*/ 2190540 w 3104940"/>
              <a:gd name="connsiteY60" fmla="*/ 1879042 h 3074796"/>
              <a:gd name="connsiteX61" fmla="*/ 2391507 w 3104940"/>
              <a:gd name="connsiteY61" fmla="*/ 1969477 h 3074796"/>
              <a:gd name="connsiteX62" fmla="*/ 2471894 w 3104940"/>
              <a:gd name="connsiteY62" fmla="*/ 2130251 h 3074796"/>
              <a:gd name="connsiteX63" fmla="*/ 2642716 w 3104940"/>
              <a:gd name="connsiteY63" fmla="*/ 2260879 h 3074796"/>
              <a:gd name="connsiteX64" fmla="*/ 2733151 w 3104940"/>
              <a:gd name="connsiteY64" fmla="*/ 2391508 h 3074796"/>
              <a:gd name="connsiteX65" fmla="*/ 2813538 w 3104940"/>
              <a:gd name="connsiteY65" fmla="*/ 2552282 h 3074796"/>
              <a:gd name="connsiteX66" fmla="*/ 2853732 w 3104940"/>
              <a:gd name="connsiteY66" fmla="*/ 2672862 h 3074796"/>
              <a:gd name="connsiteX67" fmla="*/ 3004457 w 3104940"/>
              <a:gd name="connsiteY67" fmla="*/ 2723104 h 3074796"/>
              <a:gd name="connsiteX68" fmla="*/ 3034602 w 3104940"/>
              <a:gd name="connsiteY68" fmla="*/ 2783394 h 3074796"/>
              <a:gd name="connsiteX69" fmla="*/ 3104940 w 3104940"/>
              <a:gd name="connsiteY69" fmla="*/ 2954216 h 3074796"/>
              <a:gd name="connsiteX70" fmla="*/ 3104940 w 3104940"/>
              <a:gd name="connsiteY70" fmla="*/ 2964264 h 3074796"/>
              <a:gd name="connsiteX71" fmla="*/ 3084844 w 3104940"/>
              <a:gd name="connsiteY71" fmla="*/ 291402 h 3074796"/>
              <a:gd name="connsiteX0" fmla="*/ 3084844 w 3104940"/>
              <a:gd name="connsiteY0" fmla="*/ 271305 h 3054699"/>
              <a:gd name="connsiteX1" fmla="*/ 2924070 w 3104940"/>
              <a:gd name="connsiteY1" fmla="*/ 261257 h 3054699"/>
              <a:gd name="connsiteX2" fmla="*/ 2753248 w 3104940"/>
              <a:gd name="connsiteY2" fmla="*/ 170822 h 3054699"/>
              <a:gd name="connsiteX3" fmla="*/ 2672861 w 3104940"/>
              <a:gd name="connsiteY3" fmla="*/ 291402 h 3054699"/>
              <a:gd name="connsiteX4" fmla="*/ 2512088 w 3104940"/>
              <a:gd name="connsiteY4" fmla="*/ 301451 h 3054699"/>
              <a:gd name="connsiteX5" fmla="*/ 2361362 w 3104940"/>
              <a:gd name="connsiteY5" fmla="*/ 150725 h 3054699"/>
              <a:gd name="connsiteX6" fmla="*/ 2150347 w 3104940"/>
              <a:gd name="connsiteY6" fmla="*/ 140677 h 3054699"/>
              <a:gd name="connsiteX7" fmla="*/ 1999622 w 3104940"/>
              <a:gd name="connsiteY7" fmla="*/ 80387 h 3054699"/>
              <a:gd name="connsiteX8" fmla="*/ 1718268 w 3104940"/>
              <a:gd name="connsiteY8" fmla="*/ 0 h 3054699"/>
              <a:gd name="connsiteX9" fmla="*/ 1567543 w 3104940"/>
              <a:gd name="connsiteY9" fmla="*/ 40193 h 3054699"/>
              <a:gd name="connsiteX10" fmla="*/ 1366575 w 3104940"/>
              <a:gd name="connsiteY10" fmla="*/ 30145 h 3054699"/>
              <a:gd name="connsiteX11" fmla="*/ 1095270 w 3104940"/>
              <a:gd name="connsiteY11" fmla="*/ 210178 h 3054699"/>
              <a:gd name="connsiteX12" fmla="*/ 866670 w 3104940"/>
              <a:gd name="connsiteY12" fmla="*/ 210178 h 3054699"/>
              <a:gd name="connsiteX13" fmla="*/ 638070 w 3104940"/>
              <a:gd name="connsiteY13" fmla="*/ 210178 h 3054699"/>
              <a:gd name="connsiteX14" fmla="*/ 409470 w 3104940"/>
              <a:gd name="connsiteY14" fmla="*/ 286378 h 3054699"/>
              <a:gd name="connsiteX15" fmla="*/ 257070 w 3104940"/>
              <a:gd name="connsiteY15" fmla="*/ 362578 h 3054699"/>
              <a:gd name="connsiteX16" fmla="*/ 180870 w 3104940"/>
              <a:gd name="connsiteY16" fmla="*/ 514978 h 3054699"/>
              <a:gd name="connsiteX17" fmla="*/ 331595 w 3104940"/>
              <a:gd name="connsiteY17" fmla="*/ 542611 h 3054699"/>
              <a:gd name="connsiteX18" fmla="*/ 542611 w 3104940"/>
              <a:gd name="connsiteY18" fmla="*/ 622998 h 3054699"/>
              <a:gd name="connsiteX19" fmla="*/ 602901 w 3104940"/>
              <a:gd name="connsiteY19" fmla="*/ 723481 h 3054699"/>
              <a:gd name="connsiteX20" fmla="*/ 552659 w 3104940"/>
              <a:gd name="connsiteY20" fmla="*/ 783771 h 3054699"/>
              <a:gd name="connsiteX21" fmla="*/ 341644 w 3104940"/>
              <a:gd name="connsiteY21" fmla="*/ 763675 h 3054699"/>
              <a:gd name="connsiteX22" fmla="*/ 341644 w 3104940"/>
              <a:gd name="connsiteY22" fmla="*/ 763675 h 3054699"/>
              <a:gd name="connsiteX23" fmla="*/ 221063 w 3104940"/>
              <a:gd name="connsiteY23" fmla="*/ 803868 h 3054699"/>
              <a:gd name="connsiteX24" fmla="*/ 10048 w 3104940"/>
              <a:gd name="connsiteY24" fmla="*/ 884255 h 3054699"/>
              <a:gd name="connsiteX25" fmla="*/ 110532 w 3104940"/>
              <a:gd name="connsiteY25" fmla="*/ 954593 h 3054699"/>
              <a:gd name="connsiteX26" fmla="*/ 190918 w 3104940"/>
              <a:gd name="connsiteY26" fmla="*/ 1065125 h 3054699"/>
              <a:gd name="connsiteX27" fmla="*/ 492369 w 3104940"/>
              <a:gd name="connsiteY27" fmla="*/ 1045029 h 3054699"/>
              <a:gd name="connsiteX28" fmla="*/ 552659 w 3104940"/>
              <a:gd name="connsiteY28" fmla="*/ 1075174 h 3054699"/>
              <a:gd name="connsiteX29" fmla="*/ 592852 w 3104940"/>
              <a:gd name="connsiteY29" fmla="*/ 1165609 h 3054699"/>
              <a:gd name="connsiteX30" fmla="*/ 552659 w 3104940"/>
              <a:gd name="connsiteY30" fmla="*/ 1245996 h 3054699"/>
              <a:gd name="connsiteX31" fmla="*/ 341644 w 3104940"/>
              <a:gd name="connsiteY31" fmla="*/ 1346479 h 3054699"/>
              <a:gd name="connsiteX32" fmla="*/ 211015 w 3104940"/>
              <a:gd name="connsiteY32" fmla="*/ 1507253 h 3054699"/>
              <a:gd name="connsiteX33" fmla="*/ 200967 w 3104940"/>
              <a:gd name="connsiteY33" fmla="*/ 1668026 h 3054699"/>
              <a:gd name="connsiteX34" fmla="*/ 271305 w 3104940"/>
              <a:gd name="connsiteY34" fmla="*/ 1858945 h 3054699"/>
              <a:gd name="connsiteX35" fmla="*/ 422030 w 3104940"/>
              <a:gd name="connsiteY35" fmla="*/ 1838848 h 3054699"/>
              <a:gd name="connsiteX36" fmla="*/ 452175 w 3104940"/>
              <a:gd name="connsiteY36" fmla="*/ 1738365 h 3054699"/>
              <a:gd name="connsiteX37" fmla="*/ 582804 w 3104940"/>
              <a:gd name="connsiteY37" fmla="*/ 1818752 h 3054699"/>
              <a:gd name="connsiteX38" fmla="*/ 552659 w 3104940"/>
              <a:gd name="connsiteY38" fmla="*/ 1969477 h 3054699"/>
              <a:gd name="connsiteX39" fmla="*/ 582804 w 3104940"/>
              <a:gd name="connsiteY39" fmla="*/ 2059912 h 3054699"/>
              <a:gd name="connsiteX40" fmla="*/ 864158 w 3104940"/>
              <a:gd name="connsiteY40" fmla="*/ 2059912 h 3054699"/>
              <a:gd name="connsiteX41" fmla="*/ 944545 w 3104940"/>
              <a:gd name="connsiteY41" fmla="*/ 2120202 h 3054699"/>
              <a:gd name="connsiteX42" fmla="*/ 753626 w 3104940"/>
              <a:gd name="connsiteY42" fmla="*/ 2391508 h 3054699"/>
              <a:gd name="connsiteX43" fmla="*/ 572756 w 3104940"/>
              <a:gd name="connsiteY43" fmla="*/ 2592475 h 3054699"/>
              <a:gd name="connsiteX44" fmla="*/ 221063 w 3104940"/>
              <a:gd name="connsiteY44" fmla="*/ 2833635 h 3054699"/>
              <a:gd name="connsiteX45" fmla="*/ 0 w 3104940"/>
              <a:gd name="connsiteY45" fmla="*/ 3054699 h 3054699"/>
              <a:gd name="connsiteX46" fmla="*/ 532562 w 3104940"/>
              <a:gd name="connsiteY46" fmla="*/ 2853732 h 3054699"/>
              <a:gd name="connsiteX47" fmla="*/ 874206 w 3104940"/>
              <a:gd name="connsiteY47" fmla="*/ 2481943 h 3054699"/>
              <a:gd name="connsiteX48" fmla="*/ 1145512 w 3104940"/>
              <a:gd name="connsiteY48" fmla="*/ 2210637 h 3054699"/>
              <a:gd name="connsiteX49" fmla="*/ 1215850 w 3104940"/>
              <a:gd name="connsiteY49" fmla="*/ 1949380 h 3054699"/>
              <a:gd name="connsiteX50" fmla="*/ 1286189 w 3104940"/>
              <a:gd name="connsiteY50" fmla="*/ 1778558 h 3054699"/>
              <a:gd name="connsiteX51" fmla="*/ 1426866 w 3104940"/>
              <a:gd name="connsiteY51" fmla="*/ 1637881 h 3054699"/>
              <a:gd name="connsiteX52" fmla="*/ 1426866 w 3104940"/>
              <a:gd name="connsiteY52" fmla="*/ 1768510 h 3054699"/>
              <a:gd name="connsiteX53" fmla="*/ 1356527 w 3104940"/>
              <a:gd name="connsiteY53" fmla="*/ 1979525 h 3054699"/>
              <a:gd name="connsiteX54" fmla="*/ 1396721 w 3104940"/>
              <a:gd name="connsiteY54" fmla="*/ 2069960 h 3054699"/>
              <a:gd name="connsiteX55" fmla="*/ 1567543 w 3104940"/>
              <a:gd name="connsiteY55" fmla="*/ 1899138 h 3054699"/>
              <a:gd name="connsiteX56" fmla="*/ 1657978 w 3104940"/>
              <a:gd name="connsiteY56" fmla="*/ 1758462 h 3054699"/>
              <a:gd name="connsiteX57" fmla="*/ 1688123 w 3104940"/>
              <a:gd name="connsiteY57" fmla="*/ 1678075 h 3054699"/>
              <a:gd name="connsiteX58" fmla="*/ 1979525 w 3104940"/>
              <a:gd name="connsiteY58" fmla="*/ 1818752 h 3054699"/>
              <a:gd name="connsiteX59" fmla="*/ 2190540 w 3104940"/>
              <a:gd name="connsiteY59" fmla="*/ 1858945 h 3054699"/>
              <a:gd name="connsiteX60" fmla="*/ 2391507 w 3104940"/>
              <a:gd name="connsiteY60" fmla="*/ 1949380 h 3054699"/>
              <a:gd name="connsiteX61" fmla="*/ 2471894 w 3104940"/>
              <a:gd name="connsiteY61" fmla="*/ 2110154 h 3054699"/>
              <a:gd name="connsiteX62" fmla="*/ 2642716 w 3104940"/>
              <a:gd name="connsiteY62" fmla="*/ 2240782 h 3054699"/>
              <a:gd name="connsiteX63" fmla="*/ 2733151 w 3104940"/>
              <a:gd name="connsiteY63" fmla="*/ 2371411 h 3054699"/>
              <a:gd name="connsiteX64" fmla="*/ 2813538 w 3104940"/>
              <a:gd name="connsiteY64" fmla="*/ 2532185 h 3054699"/>
              <a:gd name="connsiteX65" fmla="*/ 2853732 w 3104940"/>
              <a:gd name="connsiteY65" fmla="*/ 2652765 h 3054699"/>
              <a:gd name="connsiteX66" fmla="*/ 3004457 w 3104940"/>
              <a:gd name="connsiteY66" fmla="*/ 2703007 h 3054699"/>
              <a:gd name="connsiteX67" fmla="*/ 3034602 w 3104940"/>
              <a:gd name="connsiteY67" fmla="*/ 2763297 h 3054699"/>
              <a:gd name="connsiteX68" fmla="*/ 3104940 w 3104940"/>
              <a:gd name="connsiteY68" fmla="*/ 2934119 h 3054699"/>
              <a:gd name="connsiteX69" fmla="*/ 3104940 w 3104940"/>
              <a:gd name="connsiteY69" fmla="*/ 2944167 h 3054699"/>
              <a:gd name="connsiteX70" fmla="*/ 3084844 w 3104940"/>
              <a:gd name="connsiteY70" fmla="*/ 271305 h 3054699"/>
              <a:gd name="connsiteX0" fmla="*/ 3084844 w 3104940"/>
              <a:gd name="connsiteY0" fmla="*/ 271305 h 3054699"/>
              <a:gd name="connsiteX1" fmla="*/ 2924070 w 3104940"/>
              <a:gd name="connsiteY1" fmla="*/ 261257 h 3054699"/>
              <a:gd name="connsiteX2" fmla="*/ 2753248 w 3104940"/>
              <a:gd name="connsiteY2" fmla="*/ 170822 h 3054699"/>
              <a:gd name="connsiteX3" fmla="*/ 2672861 w 3104940"/>
              <a:gd name="connsiteY3" fmla="*/ 291402 h 3054699"/>
              <a:gd name="connsiteX4" fmla="*/ 2512088 w 3104940"/>
              <a:gd name="connsiteY4" fmla="*/ 301451 h 3054699"/>
              <a:gd name="connsiteX5" fmla="*/ 2361362 w 3104940"/>
              <a:gd name="connsiteY5" fmla="*/ 150725 h 3054699"/>
              <a:gd name="connsiteX6" fmla="*/ 2150347 w 3104940"/>
              <a:gd name="connsiteY6" fmla="*/ 140677 h 3054699"/>
              <a:gd name="connsiteX7" fmla="*/ 1999622 w 3104940"/>
              <a:gd name="connsiteY7" fmla="*/ 80387 h 3054699"/>
              <a:gd name="connsiteX8" fmla="*/ 1718268 w 3104940"/>
              <a:gd name="connsiteY8" fmla="*/ 0 h 3054699"/>
              <a:gd name="connsiteX9" fmla="*/ 1567543 w 3104940"/>
              <a:gd name="connsiteY9" fmla="*/ 40193 h 3054699"/>
              <a:gd name="connsiteX10" fmla="*/ 1095270 w 3104940"/>
              <a:gd name="connsiteY10" fmla="*/ 210178 h 3054699"/>
              <a:gd name="connsiteX11" fmla="*/ 866670 w 3104940"/>
              <a:gd name="connsiteY11" fmla="*/ 210178 h 3054699"/>
              <a:gd name="connsiteX12" fmla="*/ 638070 w 3104940"/>
              <a:gd name="connsiteY12" fmla="*/ 210178 h 3054699"/>
              <a:gd name="connsiteX13" fmla="*/ 409470 w 3104940"/>
              <a:gd name="connsiteY13" fmla="*/ 286378 h 3054699"/>
              <a:gd name="connsiteX14" fmla="*/ 257070 w 3104940"/>
              <a:gd name="connsiteY14" fmla="*/ 362578 h 3054699"/>
              <a:gd name="connsiteX15" fmla="*/ 180870 w 3104940"/>
              <a:gd name="connsiteY15" fmla="*/ 514978 h 3054699"/>
              <a:gd name="connsiteX16" fmla="*/ 331595 w 3104940"/>
              <a:gd name="connsiteY16" fmla="*/ 542611 h 3054699"/>
              <a:gd name="connsiteX17" fmla="*/ 542611 w 3104940"/>
              <a:gd name="connsiteY17" fmla="*/ 622998 h 3054699"/>
              <a:gd name="connsiteX18" fmla="*/ 602901 w 3104940"/>
              <a:gd name="connsiteY18" fmla="*/ 723481 h 3054699"/>
              <a:gd name="connsiteX19" fmla="*/ 552659 w 3104940"/>
              <a:gd name="connsiteY19" fmla="*/ 783771 h 3054699"/>
              <a:gd name="connsiteX20" fmla="*/ 341644 w 3104940"/>
              <a:gd name="connsiteY20" fmla="*/ 763675 h 3054699"/>
              <a:gd name="connsiteX21" fmla="*/ 341644 w 3104940"/>
              <a:gd name="connsiteY21" fmla="*/ 763675 h 3054699"/>
              <a:gd name="connsiteX22" fmla="*/ 221063 w 3104940"/>
              <a:gd name="connsiteY22" fmla="*/ 803868 h 3054699"/>
              <a:gd name="connsiteX23" fmla="*/ 10048 w 3104940"/>
              <a:gd name="connsiteY23" fmla="*/ 884255 h 3054699"/>
              <a:gd name="connsiteX24" fmla="*/ 110532 w 3104940"/>
              <a:gd name="connsiteY24" fmla="*/ 954593 h 3054699"/>
              <a:gd name="connsiteX25" fmla="*/ 190918 w 3104940"/>
              <a:gd name="connsiteY25" fmla="*/ 1065125 h 3054699"/>
              <a:gd name="connsiteX26" fmla="*/ 492369 w 3104940"/>
              <a:gd name="connsiteY26" fmla="*/ 1045029 h 3054699"/>
              <a:gd name="connsiteX27" fmla="*/ 552659 w 3104940"/>
              <a:gd name="connsiteY27" fmla="*/ 1075174 h 3054699"/>
              <a:gd name="connsiteX28" fmla="*/ 592852 w 3104940"/>
              <a:gd name="connsiteY28" fmla="*/ 1165609 h 3054699"/>
              <a:gd name="connsiteX29" fmla="*/ 552659 w 3104940"/>
              <a:gd name="connsiteY29" fmla="*/ 1245996 h 3054699"/>
              <a:gd name="connsiteX30" fmla="*/ 341644 w 3104940"/>
              <a:gd name="connsiteY30" fmla="*/ 1346479 h 3054699"/>
              <a:gd name="connsiteX31" fmla="*/ 211015 w 3104940"/>
              <a:gd name="connsiteY31" fmla="*/ 1507253 h 3054699"/>
              <a:gd name="connsiteX32" fmla="*/ 200967 w 3104940"/>
              <a:gd name="connsiteY32" fmla="*/ 1668026 h 3054699"/>
              <a:gd name="connsiteX33" fmla="*/ 271305 w 3104940"/>
              <a:gd name="connsiteY33" fmla="*/ 1858945 h 3054699"/>
              <a:gd name="connsiteX34" fmla="*/ 422030 w 3104940"/>
              <a:gd name="connsiteY34" fmla="*/ 1838848 h 3054699"/>
              <a:gd name="connsiteX35" fmla="*/ 452175 w 3104940"/>
              <a:gd name="connsiteY35" fmla="*/ 1738365 h 3054699"/>
              <a:gd name="connsiteX36" fmla="*/ 582804 w 3104940"/>
              <a:gd name="connsiteY36" fmla="*/ 1818752 h 3054699"/>
              <a:gd name="connsiteX37" fmla="*/ 552659 w 3104940"/>
              <a:gd name="connsiteY37" fmla="*/ 1969477 h 3054699"/>
              <a:gd name="connsiteX38" fmla="*/ 582804 w 3104940"/>
              <a:gd name="connsiteY38" fmla="*/ 2059912 h 3054699"/>
              <a:gd name="connsiteX39" fmla="*/ 864158 w 3104940"/>
              <a:gd name="connsiteY39" fmla="*/ 2059912 h 3054699"/>
              <a:gd name="connsiteX40" fmla="*/ 944545 w 3104940"/>
              <a:gd name="connsiteY40" fmla="*/ 2120202 h 3054699"/>
              <a:gd name="connsiteX41" fmla="*/ 753626 w 3104940"/>
              <a:gd name="connsiteY41" fmla="*/ 2391508 h 3054699"/>
              <a:gd name="connsiteX42" fmla="*/ 572756 w 3104940"/>
              <a:gd name="connsiteY42" fmla="*/ 2592475 h 3054699"/>
              <a:gd name="connsiteX43" fmla="*/ 221063 w 3104940"/>
              <a:gd name="connsiteY43" fmla="*/ 2833635 h 3054699"/>
              <a:gd name="connsiteX44" fmla="*/ 0 w 3104940"/>
              <a:gd name="connsiteY44" fmla="*/ 3054699 h 3054699"/>
              <a:gd name="connsiteX45" fmla="*/ 532562 w 3104940"/>
              <a:gd name="connsiteY45" fmla="*/ 2853732 h 3054699"/>
              <a:gd name="connsiteX46" fmla="*/ 874206 w 3104940"/>
              <a:gd name="connsiteY46" fmla="*/ 2481943 h 3054699"/>
              <a:gd name="connsiteX47" fmla="*/ 1145512 w 3104940"/>
              <a:gd name="connsiteY47" fmla="*/ 2210637 h 3054699"/>
              <a:gd name="connsiteX48" fmla="*/ 1215850 w 3104940"/>
              <a:gd name="connsiteY48" fmla="*/ 1949380 h 3054699"/>
              <a:gd name="connsiteX49" fmla="*/ 1286189 w 3104940"/>
              <a:gd name="connsiteY49" fmla="*/ 1778558 h 3054699"/>
              <a:gd name="connsiteX50" fmla="*/ 1426866 w 3104940"/>
              <a:gd name="connsiteY50" fmla="*/ 1637881 h 3054699"/>
              <a:gd name="connsiteX51" fmla="*/ 1426866 w 3104940"/>
              <a:gd name="connsiteY51" fmla="*/ 1768510 h 3054699"/>
              <a:gd name="connsiteX52" fmla="*/ 1356527 w 3104940"/>
              <a:gd name="connsiteY52" fmla="*/ 1979525 h 3054699"/>
              <a:gd name="connsiteX53" fmla="*/ 1396721 w 3104940"/>
              <a:gd name="connsiteY53" fmla="*/ 2069960 h 3054699"/>
              <a:gd name="connsiteX54" fmla="*/ 1567543 w 3104940"/>
              <a:gd name="connsiteY54" fmla="*/ 1899138 h 3054699"/>
              <a:gd name="connsiteX55" fmla="*/ 1657978 w 3104940"/>
              <a:gd name="connsiteY55" fmla="*/ 1758462 h 3054699"/>
              <a:gd name="connsiteX56" fmla="*/ 1688123 w 3104940"/>
              <a:gd name="connsiteY56" fmla="*/ 1678075 h 3054699"/>
              <a:gd name="connsiteX57" fmla="*/ 1979525 w 3104940"/>
              <a:gd name="connsiteY57" fmla="*/ 1818752 h 3054699"/>
              <a:gd name="connsiteX58" fmla="*/ 2190540 w 3104940"/>
              <a:gd name="connsiteY58" fmla="*/ 1858945 h 3054699"/>
              <a:gd name="connsiteX59" fmla="*/ 2391507 w 3104940"/>
              <a:gd name="connsiteY59" fmla="*/ 1949380 h 3054699"/>
              <a:gd name="connsiteX60" fmla="*/ 2471894 w 3104940"/>
              <a:gd name="connsiteY60" fmla="*/ 2110154 h 3054699"/>
              <a:gd name="connsiteX61" fmla="*/ 2642716 w 3104940"/>
              <a:gd name="connsiteY61" fmla="*/ 2240782 h 3054699"/>
              <a:gd name="connsiteX62" fmla="*/ 2733151 w 3104940"/>
              <a:gd name="connsiteY62" fmla="*/ 2371411 h 3054699"/>
              <a:gd name="connsiteX63" fmla="*/ 2813538 w 3104940"/>
              <a:gd name="connsiteY63" fmla="*/ 2532185 h 3054699"/>
              <a:gd name="connsiteX64" fmla="*/ 2853732 w 3104940"/>
              <a:gd name="connsiteY64" fmla="*/ 2652765 h 3054699"/>
              <a:gd name="connsiteX65" fmla="*/ 3004457 w 3104940"/>
              <a:gd name="connsiteY65" fmla="*/ 2703007 h 3054699"/>
              <a:gd name="connsiteX66" fmla="*/ 3034602 w 3104940"/>
              <a:gd name="connsiteY66" fmla="*/ 2763297 h 3054699"/>
              <a:gd name="connsiteX67" fmla="*/ 3104940 w 3104940"/>
              <a:gd name="connsiteY67" fmla="*/ 2934119 h 3054699"/>
              <a:gd name="connsiteX68" fmla="*/ 3104940 w 3104940"/>
              <a:gd name="connsiteY68" fmla="*/ 2944167 h 3054699"/>
              <a:gd name="connsiteX69" fmla="*/ 3084844 w 3104940"/>
              <a:gd name="connsiteY69" fmla="*/ 271305 h 3054699"/>
              <a:gd name="connsiteX0" fmla="*/ 3084844 w 3104940"/>
              <a:gd name="connsiteY0" fmla="*/ 271305 h 3054699"/>
              <a:gd name="connsiteX1" fmla="*/ 2924070 w 3104940"/>
              <a:gd name="connsiteY1" fmla="*/ 261257 h 3054699"/>
              <a:gd name="connsiteX2" fmla="*/ 2753248 w 3104940"/>
              <a:gd name="connsiteY2" fmla="*/ 170822 h 3054699"/>
              <a:gd name="connsiteX3" fmla="*/ 2672861 w 3104940"/>
              <a:gd name="connsiteY3" fmla="*/ 291402 h 3054699"/>
              <a:gd name="connsiteX4" fmla="*/ 2512088 w 3104940"/>
              <a:gd name="connsiteY4" fmla="*/ 301451 h 3054699"/>
              <a:gd name="connsiteX5" fmla="*/ 2361362 w 3104940"/>
              <a:gd name="connsiteY5" fmla="*/ 150725 h 3054699"/>
              <a:gd name="connsiteX6" fmla="*/ 2150347 w 3104940"/>
              <a:gd name="connsiteY6" fmla="*/ 140677 h 3054699"/>
              <a:gd name="connsiteX7" fmla="*/ 1999622 w 3104940"/>
              <a:gd name="connsiteY7" fmla="*/ 80387 h 3054699"/>
              <a:gd name="connsiteX8" fmla="*/ 1718268 w 3104940"/>
              <a:gd name="connsiteY8" fmla="*/ 0 h 3054699"/>
              <a:gd name="connsiteX9" fmla="*/ 1552470 w 3104940"/>
              <a:gd name="connsiteY9" fmla="*/ 210177 h 3054699"/>
              <a:gd name="connsiteX10" fmla="*/ 1095270 w 3104940"/>
              <a:gd name="connsiteY10" fmla="*/ 210178 h 3054699"/>
              <a:gd name="connsiteX11" fmla="*/ 866670 w 3104940"/>
              <a:gd name="connsiteY11" fmla="*/ 210178 h 3054699"/>
              <a:gd name="connsiteX12" fmla="*/ 638070 w 3104940"/>
              <a:gd name="connsiteY12" fmla="*/ 210178 h 3054699"/>
              <a:gd name="connsiteX13" fmla="*/ 409470 w 3104940"/>
              <a:gd name="connsiteY13" fmla="*/ 286378 h 3054699"/>
              <a:gd name="connsiteX14" fmla="*/ 257070 w 3104940"/>
              <a:gd name="connsiteY14" fmla="*/ 362578 h 3054699"/>
              <a:gd name="connsiteX15" fmla="*/ 180870 w 3104940"/>
              <a:gd name="connsiteY15" fmla="*/ 514978 h 3054699"/>
              <a:gd name="connsiteX16" fmla="*/ 331595 w 3104940"/>
              <a:gd name="connsiteY16" fmla="*/ 542611 h 3054699"/>
              <a:gd name="connsiteX17" fmla="*/ 542611 w 3104940"/>
              <a:gd name="connsiteY17" fmla="*/ 622998 h 3054699"/>
              <a:gd name="connsiteX18" fmla="*/ 602901 w 3104940"/>
              <a:gd name="connsiteY18" fmla="*/ 723481 h 3054699"/>
              <a:gd name="connsiteX19" fmla="*/ 552659 w 3104940"/>
              <a:gd name="connsiteY19" fmla="*/ 783771 h 3054699"/>
              <a:gd name="connsiteX20" fmla="*/ 341644 w 3104940"/>
              <a:gd name="connsiteY20" fmla="*/ 763675 h 3054699"/>
              <a:gd name="connsiteX21" fmla="*/ 341644 w 3104940"/>
              <a:gd name="connsiteY21" fmla="*/ 763675 h 3054699"/>
              <a:gd name="connsiteX22" fmla="*/ 221063 w 3104940"/>
              <a:gd name="connsiteY22" fmla="*/ 803868 h 3054699"/>
              <a:gd name="connsiteX23" fmla="*/ 10048 w 3104940"/>
              <a:gd name="connsiteY23" fmla="*/ 884255 h 3054699"/>
              <a:gd name="connsiteX24" fmla="*/ 110532 w 3104940"/>
              <a:gd name="connsiteY24" fmla="*/ 954593 h 3054699"/>
              <a:gd name="connsiteX25" fmla="*/ 190918 w 3104940"/>
              <a:gd name="connsiteY25" fmla="*/ 1065125 h 3054699"/>
              <a:gd name="connsiteX26" fmla="*/ 492369 w 3104940"/>
              <a:gd name="connsiteY26" fmla="*/ 1045029 h 3054699"/>
              <a:gd name="connsiteX27" fmla="*/ 552659 w 3104940"/>
              <a:gd name="connsiteY27" fmla="*/ 1075174 h 3054699"/>
              <a:gd name="connsiteX28" fmla="*/ 592852 w 3104940"/>
              <a:gd name="connsiteY28" fmla="*/ 1165609 h 3054699"/>
              <a:gd name="connsiteX29" fmla="*/ 552659 w 3104940"/>
              <a:gd name="connsiteY29" fmla="*/ 1245996 h 3054699"/>
              <a:gd name="connsiteX30" fmla="*/ 341644 w 3104940"/>
              <a:gd name="connsiteY30" fmla="*/ 1346479 h 3054699"/>
              <a:gd name="connsiteX31" fmla="*/ 211015 w 3104940"/>
              <a:gd name="connsiteY31" fmla="*/ 1507253 h 3054699"/>
              <a:gd name="connsiteX32" fmla="*/ 200967 w 3104940"/>
              <a:gd name="connsiteY32" fmla="*/ 1668026 h 3054699"/>
              <a:gd name="connsiteX33" fmla="*/ 271305 w 3104940"/>
              <a:gd name="connsiteY33" fmla="*/ 1858945 h 3054699"/>
              <a:gd name="connsiteX34" fmla="*/ 422030 w 3104940"/>
              <a:gd name="connsiteY34" fmla="*/ 1838848 h 3054699"/>
              <a:gd name="connsiteX35" fmla="*/ 452175 w 3104940"/>
              <a:gd name="connsiteY35" fmla="*/ 1738365 h 3054699"/>
              <a:gd name="connsiteX36" fmla="*/ 582804 w 3104940"/>
              <a:gd name="connsiteY36" fmla="*/ 1818752 h 3054699"/>
              <a:gd name="connsiteX37" fmla="*/ 552659 w 3104940"/>
              <a:gd name="connsiteY37" fmla="*/ 1969477 h 3054699"/>
              <a:gd name="connsiteX38" fmla="*/ 582804 w 3104940"/>
              <a:gd name="connsiteY38" fmla="*/ 2059912 h 3054699"/>
              <a:gd name="connsiteX39" fmla="*/ 864158 w 3104940"/>
              <a:gd name="connsiteY39" fmla="*/ 2059912 h 3054699"/>
              <a:gd name="connsiteX40" fmla="*/ 944545 w 3104940"/>
              <a:gd name="connsiteY40" fmla="*/ 2120202 h 3054699"/>
              <a:gd name="connsiteX41" fmla="*/ 753626 w 3104940"/>
              <a:gd name="connsiteY41" fmla="*/ 2391508 h 3054699"/>
              <a:gd name="connsiteX42" fmla="*/ 572756 w 3104940"/>
              <a:gd name="connsiteY42" fmla="*/ 2592475 h 3054699"/>
              <a:gd name="connsiteX43" fmla="*/ 221063 w 3104940"/>
              <a:gd name="connsiteY43" fmla="*/ 2833635 h 3054699"/>
              <a:gd name="connsiteX44" fmla="*/ 0 w 3104940"/>
              <a:gd name="connsiteY44" fmla="*/ 3054699 h 3054699"/>
              <a:gd name="connsiteX45" fmla="*/ 532562 w 3104940"/>
              <a:gd name="connsiteY45" fmla="*/ 2853732 h 3054699"/>
              <a:gd name="connsiteX46" fmla="*/ 874206 w 3104940"/>
              <a:gd name="connsiteY46" fmla="*/ 2481943 h 3054699"/>
              <a:gd name="connsiteX47" fmla="*/ 1145512 w 3104940"/>
              <a:gd name="connsiteY47" fmla="*/ 2210637 h 3054699"/>
              <a:gd name="connsiteX48" fmla="*/ 1215850 w 3104940"/>
              <a:gd name="connsiteY48" fmla="*/ 1949380 h 3054699"/>
              <a:gd name="connsiteX49" fmla="*/ 1286189 w 3104940"/>
              <a:gd name="connsiteY49" fmla="*/ 1778558 h 3054699"/>
              <a:gd name="connsiteX50" fmla="*/ 1426866 w 3104940"/>
              <a:gd name="connsiteY50" fmla="*/ 1637881 h 3054699"/>
              <a:gd name="connsiteX51" fmla="*/ 1426866 w 3104940"/>
              <a:gd name="connsiteY51" fmla="*/ 1768510 h 3054699"/>
              <a:gd name="connsiteX52" fmla="*/ 1356527 w 3104940"/>
              <a:gd name="connsiteY52" fmla="*/ 1979525 h 3054699"/>
              <a:gd name="connsiteX53" fmla="*/ 1396721 w 3104940"/>
              <a:gd name="connsiteY53" fmla="*/ 2069960 h 3054699"/>
              <a:gd name="connsiteX54" fmla="*/ 1567543 w 3104940"/>
              <a:gd name="connsiteY54" fmla="*/ 1899138 h 3054699"/>
              <a:gd name="connsiteX55" fmla="*/ 1657978 w 3104940"/>
              <a:gd name="connsiteY55" fmla="*/ 1758462 h 3054699"/>
              <a:gd name="connsiteX56" fmla="*/ 1688123 w 3104940"/>
              <a:gd name="connsiteY56" fmla="*/ 1678075 h 3054699"/>
              <a:gd name="connsiteX57" fmla="*/ 1979525 w 3104940"/>
              <a:gd name="connsiteY57" fmla="*/ 1818752 h 3054699"/>
              <a:gd name="connsiteX58" fmla="*/ 2190540 w 3104940"/>
              <a:gd name="connsiteY58" fmla="*/ 1858945 h 3054699"/>
              <a:gd name="connsiteX59" fmla="*/ 2391507 w 3104940"/>
              <a:gd name="connsiteY59" fmla="*/ 1949380 h 3054699"/>
              <a:gd name="connsiteX60" fmla="*/ 2471894 w 3104940"/>
              <a:gd name="connsiteY60" fmla="*/ 2110154 h 3054699"/>
              <a:gd name="connsiteX61" fmla="*/ 2642716 w 3104940"/>
              <a:gd name="connsiteY61" fmla="*/ 2240782 h 3054699"/>
              <a:gd name="connsiteX62" fmla="*/ 2733151 w 3104940"/>
              <a:gd name="connsiteY62" fmla="*/ 2371411 h 3054699"/>
              <a:gd name="connsiteX63" fmla="*/ 2813538 w 3104940"/>
              <a:gd name="connsiteY63" fmla="*/ 2532185 h 3054699"/>
              <a:gd name="connsiteX64" fmla="*/ 2853732 w 3104940"/>
              <a:gd name="connsiteY64" fmla="*/ 2652765 h 3054699"/>
              <a:gd name="connsiteX65" fmla="*/ 3004457 w 3104940"/>
              <a:gd name="connsiteY65" fmla="*/ 2703007 h 3054699"/>
              <a:gd name="connsiteX66" fmla="*/ 3034602 w 3104940"/>
              <a:gd name="connsiteY66" fmla="*/ 2763297 h 3054699"/>
              <a:gd name="connsiteX67" fmla="*/ 3104940 w 3104940"/>
              <a:gd name="connsiteY67" fmla="*/ 2934119 h 3054699"/>
              <a:gd name="connsiteX68" fmla="*/ 3104940 w 3104940"/>
              <a:gd name="connsiteY68" fmla="*/ 2944167 h 3054699"/>
              <a:gd name="connsiteX69" fmla="*/ 3084844 w 3104940"/>
              <a:gd name="connsiteY69" fmla="*/ 271305 h 3054699"/>
              <a:gd name="connsiteX0" fmla="*/ 3084844 w 3104940"/>
              <a:gd name="connsiteY0" fmla="*/ 190918 h 2974312"/>
              <a:gd name="connsiteX1" fmla="*/ 2924070 w 3104940"/>
              <a:gd name="connsiteY1" fmla="*/ 180870 h 2974312"/>
              <a:gd name="connsiteX2" fmla="*/ 2753248 w 3104940"/>
              <a:gd name="connsiteY2" fmla="*/ 90435 h 2974312"/>
              <a:gd name="connsiteX3" fmla="*/ 2672861 w 3104940"/>
              <a:gd name="connsiteY3" fmla="*/ 211015 h 2974312"/>
              <a:gd name="connsiteX4" fmla="*/ 2512088 w 3104940"/>
              <a:gd name="connsiteY4" fmla="*/ 221064 h 2974312"/>
              <a:gd name="connsiteX5" fmla="*/ 2361362 w 3104940"/>
              <a:gd name="connsiteY5" fmla="*/ 70338 h 2974312"/>
              <a:gd name="connsiteX6" fmla="*/ 2150347 w 3104940"/>
              <a:gd name="connsiteY6" fmla="*/ 60290 h 2974312"/>
              <a:gd name="connsiteX7" fmla="*/ 1999622 w 3104940"/>
              <a:gd name="connsiteY7" fmla="*/ 0 h 2974312"/>
              <a:gd name="connsiteX8" fmla="*/ 1552470 w 3104940"/>
              <a:gd name="connsiteY8" fmla="*/ 129790 h 2974312"/>
              <a:gd name="connsiteX9" fmla="*/ 1095270 w 3104940"/>
              <a:gd name="connsiteY9" fmla="*/ 129791 h 2974312"/>
              <a:gd name="connsiteX10" fmla="*/ 866670 w 3104940"/>
              <a:gd name="connsiteY10" fmla="*/ 129791 h 2974312"/>
              <a:gd name="connsiteX11" fmla="*/ 638070 w 3104940"/>
              <a:gd name="connsiteY11" fmla="*/ 129791 h 2974312"/>
              <a:gd name="connsiteX12" fmla="*/ 409470 w 3104940"/>
              <a:gd name="connsiteY12" fmla="*/ 205991 h 2974312"/>
              <a:gd name="connsiteX13" fmla="*/ 257070 w 3104940"/>
              <a:gd name="connsiteY13" fmla="*/ 282191 h 2974312"/>
              <a:gd name="connsiteX14" fmla="*/ 180870 w 3104940"/>
              <a:gd name="connsiteY14" fmla="*/ 434591 h 2974312"/>
              <a:gd name="connsiteX15" fmla="*/ 331595 w 3104940"/>
              <a:gd name="connsiteY15" fmla="*/ 462224 h 2974312"/>
              <a:gd name="connsiteX16" fmla="*/ 542611 w 3104940"/>
              <a:gd name="connsiteY16" fmla="*/ 542611 h 2974312"/>
              <a:gd name="connsiteX17" fmla="*/ 602901 w 3104940"/>
              <a:gd name="connsiteY17" fmla="*/ 643094 h 2974312"/>
              <a:gd name="connsiteX18" fmla="*/ 552659 w 3104940"/>
              <a:gd name="connsiteY18" fmla="*/ 703384 h 2974312"/>
              <a:gd name="connsiteX19" fmla="*/ 341644 w 3104940"/>
              <a:gd name="connsiteY19" fmla="*/ 683288 h 2974312"/>
              <a:gd name="connsiteX20" fmla="*/ 341644 w 3104940"/>
              <a:gd name="connsiteY20" fmla="*/ 683288 h 2974312"/>
              <a:gd name="connsiteX21" fmla="*/ 221063 w 3104940"/>
              <a:gd name="connsiteY21" fmla="*/ 723481 h 2974312"/>
              <a:gd name="connsiteX22" fmla="*/ 10048 w 3104940"/>
              <a:gd name="connsiteY22" fmla="*/ 803868 h 2974312"/>
              <a:gd name="connsiteX23" fmla="*/ 110532 w 3104940"/>
              <a:gd name="connsiteY23" fmla="*/ 874206 h 2974312"/>
              <a:gd name="connsiteX24" fmla="*/ 190918 w 3104940"/>
              <a:gd name="connsiteY24" fmla="*/ 984738 h 2974312"/>
              <a:gd name="connsiteX25" fmla="*/ 492369 w 3104940"/>
              <a:gd name="connsiteY25" fmla="*/ 964642 h 2974312"/>
              <a:gd name="connsiteX26" fmla="*/ 552659 w 3104940"/>
              <a:gd name="connsiteY26" fmla="*/ 994787 h 2974312"/>
              <a:gd name="connsiteX27" fmla="*/ 592852 w 3104940"/>
              <a:gd name="connsiteY27" fmla="*/ 1085222 h 2974312"/>
              <a:gd name="connsiteX28" fmla="*/ 552659 w 3104940"/>
              <a:gd name="connsiteY28" fmla="*/ 1165609 h 2974312"/>
              <a:gd name="connsiteX29" fmla="*/ 341644 w 3104940"/>
              <a:gd name="connsiteY29" fmla="*/ 1266092 h 2974312"/>
              <a:gd name="connsiteX30" fmla="*/ 211015 w 3104940"/>
              <a:gd name="connsiteY30" fmla="*/ 1426866 h 2974312"/>
              <a:gd name="connsiteX31" fmla="*/ 200967 w 3104940"/>
              <a:gd name="connsiteY31" fmla="*/ 1587639 h 2974312"/>
              <a:gd name="connsiteX32" fmla="*/ 271305 w 3104940"/>
              <a:gd name="connsiteY32" fmla="*/ 1778558 h 2974312"/>
              <a:gd name="connsiteX33" fmla="*/ 422030 w 3104940"/>
              <a:gd name="connsiteY33" fmla="*/ 1758461 h 2974312"/>
              <a:gd name="connsiteX34" fmla="*/ 452175 w 3104940"/>
              <a:gd name="connsiteY34" fmla="*/ 1657978 h 2974312"/>
              <a:gd name="connsiteX35" fmla="*/ 582804 w 3104940"/>
              <a:gd name="connsiteY35" fmla="*/ 1738365 h 2974312"/>
              <a:gd name="connsiteX36" fmla="*/ 552659 w 3104940"/>
              <a:gd name="connsiteY36" fmla="*/ 1889090 h 2974312"/>
              <a:gd name="connsiteX37" fmla="*/ 582804 w 3104940"/>
              <a:gd name="connsiteY37" fmla="*/ 1979525 h 2974312"/>
              <a:gd name="connsiteX38" fmla="*/ 864158 w 3104940"/>
              <a:gd name="connsiteY38" fmla="*/ 1979525 h 2974312"/>
              <a:gd name="connsiteX39" fmla="*/ 944545 w 3104940"/>
              <a:gd name="connsiteY39" fmla="*/ 2039815 h 2974312"/>
              <a:gd name="connsiteX40" fmla="*/ 753626 w 3104940"/>
              <a:gd name="connsiteY40" fmla="*/ 2311121 h 2974312"/>
              <a:gd name="connsiteX41" fmla="*/ 572756 w 3104940"/>
              <a:gd name="connsiteY41" fmla="*/ 2512088 h 2974312"/>
              <a:gd name="connsiteX42" fmla="*/ 221063 w 3104940"/>
              <a:gd name="connsiteY42" fmla="*/ 2753248 h 2974312"/>
              <a:gd name="connsiteX43" fmla="*/ 0 w 3104940"/>
              <a:gd name="connsiteY43" fmla="*/ 2974312 h 2974312"/>
              <a:gd name="connsiteX44" fmla="*/ 532562 w 3104940"/>
              <a:gd name="connsiteY44" fmla="*/ 2773345 h 2974312"/>
              <a:gd name="connsiteX45" fmla="*/ 874206 w 3104940"/>
              <a:gd name="connsiteY45" fmla="*/ 2401556 h 2974312"/>
              <a:gd name="connsiteX46" fmla="*/ 1145512 w 3104940"/>
              <a:gd name="connsiteY46" fmla="*/ 2130250 h 2974312"/>
              <a:gd name="connsiteX47" fmla="*/ 1215850 w 3104940"/>
              <a:gd name="connsiteY47" fmla="*/ 1868993 h 2974312"/>
              <a:gd name="connsiteX48" fmla="*/ 1286189 w 3104940"/>
              <a:gd name="connsiteY48" fmla="*/ 1698171 h 2974312"/>
              <a:gd name="connsiteX49" fmla="*/ 1426866 w 3104940"/>
              <a:gd name="connsiteY49" fmla="*/ 1557494 h 2974312"/>
              <a:gd name="connsiteX50" fmla="*/ 1426866 w 3104940"/>
              <a:gd name="connsiteY50" fmla="*/ 1688123 h 2974312"/>
              <a:gd name="connsiteX51" fmla="*/ 1356527 w 3104940"/>
              <a:gd name="connsiteY51" fmla="*/ 1899138 h 2974312"/>
              <a:gd name="connsiteX52" fmla="*/ 1396721 w 3104940"/>
              <a:gd name="connsiteY52" fmla="*/ 1989573 h 2974312"/>
              <a:gd name="connsiteX53" fmla="*/ 1567543 w 3104940"/>
              <a:gd name="connsiteY53" fmla="*/ 1818751 h 2974312"/>
              <a:gd name="connsiteX54" fmla="*/ 1657978 w 3104940"/>
              <a:gd name="connsiteY54" fmla="*/ 1678075 h 2974312"/>
              <a:gd name="connsiteX55" fmla="*/ 1688123 w 3104940"/>
              <a:gd name="connsiteY55" fmla="*/ 1597688 h 2974312"/>
              <a:gd name="connsiteX56" fmla="*/ 1979525 w 3104940"/>
              <a:gd name="connsiteY56" fmla="*/ 1738365 h 2974312"/>
              <a:gd name="connsiteX57" fmla="*/ 2190540 w 3104940"/>
              <a:gd name="connsiteY57" fmla="*/ 1778558 h 2974312"/>
              <a:gd name="connsiteX58" fmla="*/ 2391507 w 3104940"/>
              <a:gd name="connsiteY58" fmla="*/ 1868993 h 2974312"/>
              <a:gd name="connsiteX59" fmla="*/ 2471894 w 3104940"/>
              <a:gd name="connsiteY59" fmla="*/ 2029767 h 2974312"/>
              <a:gd name="connsiteX60" fmla="*/ 2642716 w 3104940"/>
              <a:gd name="connsiteY60" fmla="*/ 2160395 h 2974312"/>
              <a:gd name="connsiteX61" fmla="*/ 2733151 w 3104940"/>
              <a:gd name="connsiteY61" fmla="*/ 2291024 h 2974312"/>
              <a:gd name="connsiteX62" fmla="*/ 2813538 w 3104940"/>
              <a:gd name="connsiteY62" fmla="*/ 2451798 h 2974312"/>
              <a:gd name="connsiteX63" fmla="*/ 2853732 w 3104940"/>
              <a:gd name="connsiteY63" fmla="*/ 2572378 h 2974312"/>
              <a:gd name="connsiteX64" fmla="*/ 3004457 w 3104940"/>
              <a:gd name="connsiteY64" fmla="*/ 2622620 h 2974312"/>
              <a:gd name="connsiteX65" fmla="*/ 3034602 w 3104940"/>
              <a:gd name="connsiteY65" fmla="*/ 2682910 h 2974312"/>
              <a:gd name="connsiteX66" fmla="*/ 3104940 w 3104940"/>
              <a:gd name="connsiteY66" fmla="*/ 2853732 h 2974312"/>
              <a:gd name="connsiteX67" fmla="*/ 3104940 w 3104940"/>
              <a:gd name="connsiteY67" fmla="*/ 2863780 h 2974312"/>
              <a:gd name="connsiteX68" fmla="*/ 3084844 w 3104940"/>
              <a:gd name="connsiteY68" fmla="*/ 190918 h 2974312"/>
              <a:gd name="connsiteX0" fmla="*/ 3084844 w 3104940"/>
              <a:gd name="connsiteY0" fmla="*/ 154632 h 2938026"/>
              <a:gd name="connsiteX1" fmla="*/ 2924070 w 3104940"/>
              <a:gd name="connsiteY1" fmla="*/ 144584 h 2938026"/>
              <a:gd name="connsiteX2" fmla="*/ 2753248 w 3104940"/>
              <a:gd name="connsiteY2" fmla="*/ 54149 h 2938026"/>
              <a:gd name="connsiteX3" fmla="*/ 2672861 w 3104940"/>
              <a:gd name="connsiteY3" fmla="*/ 174729 h 2938026"/>
              <a:gd name="connsiteX4" fmla="*/ 2512088 w 3104940"/>
              <a:gd name="connsiteY4" fmla="*/ 184778 h 2938026"/>
              <a:gd name="connsiteX5" fmla="*/ 2361362 w 3104940"/>
              <a:gd name="connsiteY5" fmla="*/ 34052 h 2938026"/>
              <a:gd name="connsiteX6" fmla="*/ 2150347 w 3104940"/>
              <a:gd name="connsiteY6" fmla="*/ 24004 h 2938026"/>
              <a:gd name="connsiteX7" fmla="*/ 2009670 w 3104940"/>
              <a:gd name="connsiteY7" fmla="*/ 93503 h 2938026"/>
              <a:gd name="connsiteX8" fmla="*/ 1552470 w 3104940"/>
              <a:gd name="connsiteY8" fmla="*/ 93504 h 2938026"/>
              <a:gd name="connsiteX9" fmla="*/ 1095270 w 3104940"/>
              <a:gd name="connsiteY9" fmla="*/ 93505 h 2938026"/>
              <a:gd name="connsiteX10" fmla="*/ 866670 w 3104940"/>
              <a:gd name="connsiteY10" fmla="*/ 93505 h 2938026"/>
              <a:gd name="connsiteX11" fmla="*/ 638070 w 3104940"/>
              <a:gd name="connsiteY11" fmla="*/ 93505 h 2938026"/>
              <a:gd name="connsiteX12" fmla="*/ 409470 w 3104940"/>
              <a:gd name="connsiteY12" fmla="*/ 169705 h 2938026"/>
              <a:gd name="connsiteX13" fmla="*/ 257070 w 3104940"/>
              <a:gd name="connsiteY13" fmla="*/ 245905 h 2938026"/>
              <a:gd name="connsiteX14" fmla="*/ 180870 w 3104940"/>
              <a:gd name="connsiteY14" fmla="*/ 398305 h 2938026"/>
              <a:gd name="connsiteX15" fmla="*/ 331595 w 3104940"/>
              <a:gd name="connsiteY15" fmla="*/ 425938 h 2938026"/>
              <a:gd name="connsiteX16" fmla="*/ 542611 w 3104940"/>
              <a:gd name="connsiteY16" fmla="*/ 506325 h 2938026"/>
              <a:gd name="connsiteX17" fmla="*/ 602901 w 3104940"/>
              <a:gd name="connsiteY17" fmla="*/ 606808 h 2938026"/>
              <a:gd name="connsiteX18" fmla="*/ 552659 w 3104940"/>
              <a:gd name="connsiteY18" fmla="*/ 667098 h 2938026"/>
              <a:gd name="connsiteX19" fmla="*/ 341644 w 3104940"/>
              <a:gd name="connsiteY19" fmla="*/ 647002 h 2938026"/>
              <a:gd name="connsiteX20" fmla="*/ 341644 w 3104940"/>
              <a:gd name="connsiteY20" fmla="*/ 647002 h 2938026"/>
              <a:gd name="connsiteX21" fmla="*/ 221063 w 3104940"/>
              <a:gd name="connsiteY21" fmla="*/ 687195 h 2938026"/>
              <a:gd name="connsiteX22" fmla="*/ 10048 w 3104940"/>
              <a:gd name="connsiteY22" fmla="*/ 767582 h 2938026"/>
              <a:gd name="connsiteX23" fmla="*/ 110532 w 3104940"/>
              <a:gd name="connsiteY23" fmla="*/ 837920 h 2938026"/>
              <a:gd name="connsiteX24" fmla="*/ 190918 w 3104940"/>
              <a:gd name="connsiteY24" fmla="*/ 948452 h 2938026"/>
              <a:gd name="connsiteX25" fmla="*/ 492369 w 3104940"/>
              <a:gd name="connsiteY25" fmla="*/ 928356 h 2938026"/>
              <a:gd name="connsiteX26" fmla="*/ 552659 w 3104940"/>
              <a:gd name="connsiteY26" fmla="*/ 958501 h 2938026"/>
              <a:gd name="connsiteX27" fmla="*/ 592852 w 3104940"/>
              <a:gd name="connsiteY27" fmla="*/ 1048936 h 2938026"/>
              <a:gd name="connsiteX28" fmla="*/ 552659 w 3104940"/>
              <a:gd name="connsiteY28" fmla="*/ 1129323 h 2938026"/>
              <a:gd name="connsiteX29" fmla="*/ 341644 w 3104940"/>
              <a:gd name="connsiteY29" fmla="*/ 1229806 h 2938026"/>
              <a:gd name="connsiteX30" fmla="*/ 211015 w 3104940"/>
              <a:gd name="connsiteY30" fmla="*/ 1390580 h 2938026"/>
              <a:gd name="connsiteX31" fmla="*/ 200967 w 3104940"/>
              <a:gd name="connsiteY31" fmla="*/ 1551353 h 2938026"/>
              <a:gd name="connsiteX32" fmla="*/ 271305 w 3104940"/>
              <a:gd name="connsiteY32" fmla="*/ 1742272 h 2938026"/>
              <a:gd name="connsiteX33" fmla="*/ 422030 w 3104940"/>
              <a:gd name="connsiteY33" fmla="*/ 1722175 h 2938026"/>
              <a:gd name="connsiteX34" fmla="*/ 452175 w 3104940"/>
              <a:gd name="connsiteY34" fmla="*/ 1621692 h 2938026"/>
              <a:gd name="connsiteX35" fmla="*/ 582804 w 3104940"/>
              <a:gd name="connsiteY35" fmla="*/ 1702079 h 2938026"/>
              <a:gd name="connsiteX36" fmla="*/ 552659 w 3104940"/>
              <a:gd name="connsiteY36" fmla="*/ 1852804 h 2938026"/>
              <a:gd name="connsiteX37" fmla="*/ 582804 w 3104940"/>
              <a:gd name="connsiteY37" fmla="*/ 1943239 h 2938026"/>
              <a:gd name="connsiteX38" fmla="*/ 864158 w 3104940"/>
              <a:gd name="connsiteY38" fmla="*/ 1943239 h 2938026"/>
              <a:gd name="connsiteX39" fmla="*/ 944545 w 3104940"/>
              <a:gd name="connsiteY39" fmla="*/ 2003529 h 2938026"/>
              <a:gd name="connsiteX40" fmla="*/ 753626 w 3104940"/>
              <a:gd name="connsiteY40" fmla="*/ 2274835 h 2938026"/>
              <a:gd name="connsiteX41" fmla="*/ 572756 w 3104940"/>
              <a:gd name="connsiteY41" fmla="*/ 2475802 h 2938026"/>
              <a:gd name="connsiteX42" fmla="*/ 221063 w 3104940"/>
              <a:gd name="connsiteY42" fmla="*/ 2716962 h 2938026"/>
              <a:gd name="connsiteX43" fmla="*/ 0 w 3104940"/>
              <a:gd name="connsiteY43" fmla="*/ 2938026 h 2938026"/>
              <a:gd name="connsiteX44" fmla="*/ 532562 w 3104940"/>
              <a:gd name="connsiteY44" fmla="*/ 2737059 h 2938026"/>
              <a:gd name="connsiteX45" fmla="*/ 874206 w 3104940"/>
              <a:gd name="connsiteY45" fmla="*/ 2365270 h 2938026"/>
              <a:gd name="connsiteX46" fmla="*/ 1145512 w 3104940"/>
              <a:gd name="connsiteY46" fmla="*/ 2093964 h 2938026"/>
              <a:gd name="connsiteX47" fmla="*/ 1215850 w 3104940"/>
              <a:gd name="connsiteY47" fmla="*/ 1832707 h 2938026"/>
              <a:gd name="connsiteX48" fmla="*/ 1286189 w 3104940"/>
              <a:gd name="connsiteY48" fmla="*/ 1661885 h 2938026"/>
              <a:gd name="connsiteX49" fmla="*/ 1426866 w 3104940"/>
              <a:gd name="connsiteY49" fmla="*/ 1521208 h 2938026"/>
              <a:gd name="connsiteX50" fmla="*/ 1426866 w 3104940"/>
              <a:gd name="connsiteY50" fmla="*/ 1651837 h 2938026"/>
              <a:gd name="connsiteX51" fmla="*/ 1356527 w 3104940"/>
              <a:gd name="connsiteY51" fmla="*/ 1862852 h 2938026"/>
              <a:gd name="connsiteX52" fmla="*/ 1396721 w 3104940"/>
              <a:gd name="connsiteY52" fmla="*/ 1953287 h 2938026"/>
              <a:gd name="connsiteX53" fmla="*/ 1567543 w 3104940"/>
              <a:gd name="connsiteY53" fmla="*/ 1782465 h 2938026"/>
              <a:gd name="connsiteX54" fmla="*/ 1657978 w 3104940"/>
              <a:gd name="connsiteY54" fmla="*/ 1641789 h 2938026"/>
              <a:gd name="connsiteX55" fmla="*/ 1688123 w 3104940"/>
              <a:gd name="connsiteY55" fmla="*/ 1561402 h 2938026"/>
              <a:gd name="connsiteX56" fmla="*/ 1979525 w 3104940"/>
              <a:gd name="connsiteY56" fmla="*/ 1702079 h 2938026"/>
              <a:gd name="connsiteX57" fmla="*/ 2190540 w 3104940"/>
              <a:gd name="connsiteY57" fmla="*/ 1742272 h 2938026"/>
              <a:gd name="connsiteX58" fmla="*/ 2391507 w 3104940"/>
              <a:gd name="connsiteY58" fmla="*/ 1832707 h 2938026"/>
              <a:gd name="connsiteX59" fmla="*/ 2471894 w 3104940"/>
              <a:gd name="connsiteY59" fmla="*/ 1993481 h 2938026"/>
              <a:gd name="connsiteX60" fmla="*/ 2642716 w 3104940"/>
              <a:gd name="connsiteY60" fmla="*/ 2124109 h 2938026"/>
              <a:gd name="connsiteX61" fmla="*/ 2733151 w 3104940"/>
              <a:gd name="connsiteY61" fmla="*/ 2254738 h 2938026"/>
              <a:gd name="connsiteX62" fmla="*/ 2813538 w 3104940"/>
              <a:gd name="connsiteY62" fmla="*/ 2415512 h 2938026"/>
              <a:gd name="connsiteX63" fmla="*/ 2853732 w 3104940"/>
              <a:gd name="connsiteY63" fmla="*/ 2536092 h 2938026"/>
              <a:gd name="connsiteX64" fmla="*/ 3004457 w 3104940"/>
              <a:gd name="connsiteY64" fmla="*/ 2586334 h 2938026"/>
              <a:gd name="connsiteX65" fmla="*/ 3034602 w 3104940"/>
              <a:gd name="connsiteY65" fmla="*/ 2646624 h 2938026"/>
              <a:gd name="connsiteX66" fmla="*/ 3104940 w 3104940"/>
              <a:gd name="connsiteY66" fmla="*/ 2817446 h 2938026"/>
              <a:gd name="connsiteX67" fmla="*/ 3104940 w 3104940"/>
              <a:gd name="connsiteY67" fmla="*/ 2827494 h 2938026"/>
              <a:gd name="connsiteX68" fmla="*/ 3084844 w 3104940"/>
              <a:gd name="connsiteY68" fmla="*/ 154632 h 2938026"/>
              <a:gd name="connsiteX0" fmla="*/ 3084844 w 3104940"/>
              <a:gd name="connsiteY0" fmla="*/ 154632 h 2938026"/>
              <a:gd name="connsiteX1" fmla="*/ 2924070 w 3104940"/>
              <a:gd name="connsiteY1" fmla="*/ 144584 h 2938026"/>
              <a:gd name="connsiteX2" fmla="*/ 2753248 w 3104940"/>
              <a:gd name="connsiteY2" fmla="*/ 54149 h 2938026"/>
              <a:gd name="connsiteX3" fmla="*/ 2672861 w 3104940"/>
              <a:gd name="connsiteY3" fmla="*/ 174729 h 2938026"/>
              <a:gd name="connsiteX4" fmla="*/ 2512088 w 3104940"/>
              <a:gd name="connsiteY4" fmla="*/ 184778 h 2938026"/>
              <a:gd name="connsiteX5" fmla="*/ 2361362 w 3104940"/>
              <a:gd name="connsiteY5" fmla="*/ 34052 h 2938026"/>
              <a:gd name="connsiteX6" fmla="*/ 2238270 w 3104940"/>
              <a:gd name="connsiteY6" fmla="*/ 93503 h 2938026"/>
              <a:gd name="connsiteX7" fmla="*/ 2009670 w 3104940"/>
              <a:gd name="connsiteY7" fmla="*/ 93503 h 2938026"/>
              <a:gd name="connsiteX8" fmla="*/ 1552470 w 3104940"/>
              <a:gd name="connsiteY8" fmla="*/ 93504 h 2938026"/>
              <a:gd name="connsiteX9" fmla="*/ 1095270 w 3104940"/>
              <a:gd name="connsiteY9" fmla="*/ 93505 h 2938026"/>
              <a:gd name="connsiteX10" fmla="*/ 866670 w 3104940"/>
              <a:gd name="connsiteY10" fmla="*/ 93505 h 2938026"/>
              <a:gd name="connsiteX11" fmla="*/ 638070 w 3104940"/>
              <a:gd name="connsiteY11" fmla="*/ 93505 h 2938026"/>
              <a:gd name="connsiteX12" fmla="*/ 409470 w 3104940"/>
              <a:gd name="connsiteY12" fmla="*/ 169705 h 2938026"/>
              <a:gd name="connsiteX13" fmla="*/ 257070 w 3104940"/>
              <a:gd name="connsiteY13" fmla="*/ 245905 h 2938026"/>
              <a:gd name="connsiteX14" fmla="*/ 180870 w 3104940"/>
              <a:gd name="connsiteY14" fmla="*/ 398305 h 2938026"/>
              <a:gd name="connsiteX15" fmla="*/ 331595 w 3104940"/>
              <a:gd name="connsiteY15" fmla="*/ 425938 h 2938026"/>
              <a:gd name="connsiteX16" fmla="*/ 542611 w 3104940"/>
              <a:gd name="connsiteY16" fmla="*/ 506325 h 2938026"/>
              <a:gd name="connsiteX17" fmla="*/ 602901 w 3104940"/>
              <a:gd name="connsiteY17" fmla="*/ 606808 h 2938026"/>
              <a:gd name="connsiteX18" fmla="*/ 552659 w 3104940"/>
              <a:gd name="connsiteY18" fmla="*/ 667098 h 2938026"/>
              <a:gd name="connsiteX19" fmla="*/ 341644 w 3104940"/>
              <a:gd name="connsiteY19" fmla="*/ 647002 h 2938026"/>
              <a:gd name="connsiteX20" fmla="*/ 341644 w 3104940"/>
              <a:gd name="connsiteY20" fmla="*/ 647002 h 2938026"/>
              <a:gd name="connsiteX21" fmla="*/ 221063 w 3104940"/>
              <a:gd name="connsiteY21" fmla="*/ 687195 h 2938026"/>
              <a:gd name="connsiteX22" fmla="*/ 10048 w 3104940"/>
              <a:gd name="connsiteY22" fmla="*/ 767582 h 2938026"/>
              <a:gd name="connsiteX23" fmla="*/ 110532 w 3104940"/>
              <a:gd name="connsiteY23" fmla="*/ 837920 h 2938026"/>
              <a:gd name="connsiteX24" fmla="*/ 190918 w 3104940"/>
              <a:gd name="connsiteY24" fmla="*/ 948452 h 2938026"/>
              <a:gd name="connsiteX25" fmla="*/ 492369 w 3104940"/>
              <a:gd name="connsiteY25" fmla="*/ 928356 h 2938026"/>
              <a:gd name="connsiteX26" fmla="*/ 552659 w 3104940"/>
              <a:gd name="connsiteY26" fmla="*/ 958501 h 2938026"/>
              <a:gd name="connsiteX27" fmla="*/ 592852 w 3104940"/>
              <a:gd name="connsiteY27" fmla="*/ 1048936 h 2938026"/>
              <a:gd name="connsiteX28" fmla="*/ 552659 w 3104940"/>
              <a:gd name="connsiteY28" fmla="*/ 1129323 h 2938026"/>
              <a:gd name="connsiteX29" fmla="*/ 341644 w 3104940"/>
              <a:gd name="connsiteY29" fmla="*/ 1229806 h 2938026"/>
              <a:gd name="connsiteX30" fmla="*/ 211015 w 3104940"/>
              <a:gd name="connsiteY30" fmla="*/ 1390580 h 2938026"/>
              <a:gd name="connsiteX31" fmla="*/ 200967 w 3104940"/>
              <a:gd name="connsiteY31" fmla="*/ 1551353 h 2938026"/>
              <a:gd name="connsiteX32" fmla="*/ 271305 w 3104940"/>
              <a:gd name="connsiteY32" fmla="*/ 1742272 h 2938026"/>
              <a:gd name="connsiteX33" fmla="*/ 422030 w 3104940"/>
              <a:gd name="connsiteY33" fmla="*/ 1722175 h 2938026"/>
              <a:gd name="connsiteX34" fmla="*/ 452175 w 3104940"/>
              <a:gd name="connsiteY34" fmla="*/ 1621692 h 2938026"/>
              <a:gd name="connsiteX35" fmla="*/ 582804 w 3104940"/>
              <a:gd name="connsiteY35" fmla="*/ 1702079 h 2938026"/>
              <a:gd name="connsiteX36" fmla="*/ 552659 w 3104940"/>
              <a:gd name="connsiteY36" fmla="*/ 1852804 h 2938026"/>
              <a:gd name="connsiteX37" fmla="*/ 582804 w 3104940"/>
              <a:gd name="connsiteY37" fmla="*/ 1943239 h 2938026"/>
              <a:gd name="connsiteX38" fmla="*/ 864158 w 3104940"/>
              <a:gd name="connsiteY38" fmla="*/ 1943239 h 2938026"/>
              <a:gd name="connsiteX39" fmla="*/ 944545 w 3104940"/>
              <a:gd name="connsiteY39" fmla="*/ 2003529 h 2938026"/>
              <a:gd name="connsiteX40" fmla="*/ 753626 w 3104940"/>
              <a:gd name="connsiteY40" fmla="*/ 2274835 h 2938026"/>
              <a:gd name="connsiteX41" fmla="*/ 572756 w 3104940"/>
              <a:gd name="connsiteY41" fmla="*/ 2475802 h 2938026"/>
              <a:gd name="connsiteX42" fmla="*/ 221063 w 3104940"/>
              <a:gd name="connsiteY42" fmla="*/ 2716962 h 2938026"/>
              <a:gd name="connsiteX43" fmla="*/ 0 w 3104940"/>
              <a:gd name="connsiteY43" fmla="*/ 2938026 h 2938026"/>
              <a:gd name="connsiteX44" fmla="*/ 532562 w 3104940"/>
              <a:gd name="connsiteY44" fmla="*/ 2737059 h 2938026"/>
              <a:gd name="connsiteX45" fmla="*/ 874206 w 3104940"/>
              <a:gd name="connsiteY45" fmla="*/ 2365270 h 2938026"/>
              <a:gd name="connsiteX46" fmla="*/ 1145512 w 3104940"/>
              <a:gd name="connsiteY46" fmla="*/ 2093964 h 2938026"/>
              <a:gd name="connsiteX47" fmla="*/ 1215850 w 3104940"/>
              <a:gd name="connsiteY47" fmla="*/ 1832707 h 2938026"/>
              <a:gd name="connsiteX48" fmla="*/ 1286189 w 3104940"/>
              <a:gd name="connsiteY48" fmla="*/ 1661885 h 2938026"/>
              <a:gd name="connsiteX49" fmla="*/ 1426866 w 3104940"/>
              <a:gd name="connsiteY49" fmla="*/ 1521208 h 2938026"/>
              <a:gd name="connsiteX50" fmla="*/ 1426866 w 3104940"/>
              <a:gd name="connsiteY50" fmla="*/ 1651837 h 2938026"/>
              <a:gd name="connsiteX51" fmla="*/ 1356527 w 3104940"/>
              <a:gd name="connsiteY51" fmla="*/ 1862852 h 2938026"/>
              <a:gd name="connsiteX52" fmla="*/ 1396721 w 3104940"/>
              <a:gd name="connsiteY52" fmla="*/ 1953287 h 2938026"/>
              <a:gd name="connsiteX53" fmla="*/ 1567543 w 3104940"/>
              <a:gd name="connsiteY53" fmla="*/ 1782465 h 2938026"/>
              <a:gd name="connsiteX54" fmla="*/ 1657978 w 3104940"/>
              <a:gd name="connsiteY54" fmla="*/ 1641789 h 2938026"/>
              <a:gd name="connsiteX55" fmla="*/ 1688123 w 3104940"/>
              <a:gd name="connsiteY55" fmla="*/ 1561402 h 2938026"/>
              <a:gd name="connsiteX56" fmla="*/ 1979525 w 3104940"/>
              <a:gd name="connsiteY56" fmla="*/ 1702079 h 2938026"/>
              <a:gd name="connsiteX57" fmla="*/ 2190540 w 3104940"/>
              <a:gd name="connsiteY57" fmla="*/ 1742272 h 2938026"/>
              <a:gd name="connsiteX58" fmla="*/ 2391507 w 3104940"/>
              <a:gd name="connsiteY58" fmla="*/ 1832707 h 2938026"/>
              <a:gd name="connsiteX59" fmla="*/ 2471894 w 3104940"/>
              <a:gd name="connsiteY59" fmla="*/ 1993481 h 2938026"/>
              <a:gd name="connsiteX60" fmla="*/ 2642716 w 3104940"/>
              <a:gd name="connsiteY60" fmla="*/ 2124109 h 2938026"/>
              <a:gd name="connsiteX61" fmla="*/ 2733151 w 3104940"/>
              <a:gd name="connsiteY61" fmla="*/ 2254738 h 2938026"/>
              <a:gd name="connsiteX62" fmla="*/ 2813538 w 3104940"/>
              <a:gd name="connsiteY62" fmla="*/ 2415512 h 2938026"/>
              <a:gd name="connsiteX63" fmla="*/ 2853732 w 3104940"/>
              <a:gd name="connsiteY63" fmla="*/ 2536092 h 2938026"/>
              <a:gd name="connsiteX64" fmla="*/ 3004457 w 3104940"/>
              <a:gd name="connsiteY64" fmla="*/ 2586334 h 2938026"/>
              <a:gd name="connsiteX65" fmla="*/ 3034602 w 3104940"/>
              <a:gd name="connsiteY65" fmla="*/ 2646624 h 2938026"/>
              <a:gd name="connsiteX66" fmla="*/ 3104940 w 3104940"/>
              <a:gd name="connsiteY66" fmla="*/ 2817446 h 2938026"/>
              <a:gd name="connsiteX67" fmla="*/ 3104940 w 3104940"/>
              <a:gd name="connsiteY67" fmla="*/ 2827494 h 2938026"/>
              <a:gd name="connsiteX68" fmla="*/ 3084844 w 3104940"/>
              <a:gd name="connsiteY68" fmla="*/ 154632 h 2938026"/>
              <a:gd name="connsiteX0" fmla="*/ 3084844 w 3104940"/>
              <a:gd name="connsiteY0" fmla="*/ 154632 h 2938026"/>
              <a:gd name="connsiteX1" fmla="*/ 2924070 w 3104940"/>
              <a:gd name="connsiteY1" fmla="*/ 144584 h 2938026"/>
              <a:gd name="connsiteX2" fmla="*/ 2753248 w 3104940"/>
              <a:gd name="connsiteY2" fmla="*/ 54149 h 2938026"/>
              <a:gd name="connsiteX3" fmla="*/ 2672861 w 3104940"/>
              <a:gd name="connsiteY3" fmla="*/ 174729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864158 w 3104940"/>
              <a:gd name="connsiteY37" fmla="*/ 1943239 h 2938026"/>
              <a:gd name="connsiteX38" fmla="*/ 944545 w 3104940"/>
              <a:gd name="connsiteY38" fmla="*/ 2003529 h 2938026"/>
              <a:gd name="connsiteX39" fmla="*/ 753626 w 3104940"/>
              <a:gd name="connsiteY39" fmla="*/ 2274835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145512 w 3104940"/>
              <a:gd name="connsiteY45" fmla="*/ 2093964 h 2938026"/>
              <a:gd name="connsiteX46" fmla="*/ 1215850 w 3104940"/>
              <a:gd name="connsiteY46" fmla="*/ 1832707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753248 w 3104940"/>
              <a:gd name="connsiteY2" fmla="*/ 54149 h 2938026"/>
              <a:gd name="connsiteX3" fmla="*/ 2695470 w 3104940"/>
              <a:gd name="connsiteY3" fmla="*/ 173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864158 w 3104940"/>
              <a:gd name="connsiteY37" fmla="*/ 1943239 h 2938026"/>
              <a:gd name="connsiteX38" fmla="*/ 944545 w 3104940"/>
              <a:gd name="connsiteY38" fmla="*/ 2003529 h 2938026"/>
              <a:gd name="connsiteX39" fmla="*/ 753626 w 3104940"/>
              <a:gd name="connsiteY39" fmla="*/ 2274835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145512 w 3104940"/>
              <a:gd name="connsiteY45" fmla="*/ 2093964 h 2938026"/>
              <a:gd name="connsiteX46" fmla="*/ 1215850 w 3104940"/>
              <a:gd name="connsiteY46" fmla="*/ 1832707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753248 w 3104940"/>
              <a:gd name="connsiteY2" fmla="*/ 54149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864158 w 3104940"/>
              <a:gd name="connsiteY37" fmla="*/ 1943239 h 2938026"/>
              <a:gd name="connsiteX38" fmla="*/ 944545 w 3104940"/>
              <a:gd name="connsiteY38" fmla="*/ 2003529 h 2938026"/>
              <a:gd name="connsiteX39" fmla="*/ 753626 w 3104940"/>
              <a:gd name="connsiteY39" fmla="*/ 2274835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145512 w 3104940"/>
              <a:gd name="connsiteY45" fmla="*/ 2093964 h 2938026"/>
              <a:gd name="connsiteX46" fmla="*/ 1215850 w 3104940"/>
              <a:gd name="connsiteY46" fmla="*/ 1832707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864158 w 3104940"/>
              <a:gd name="connsiteY37" fmla="*/ 1943239 h 2938026"/>
              <a:gd name="connsiteX38" fmla="*/ 944545 w 3104940"/>
              <a:gd name="connsiteY38" fmla="*/ 2003529 h 2938026"/>
              <a:gd name="connsiteX39" fmla="*/ 753626 w 3104940"/>
              <a:gd name="connsiteY39" fmla="*/ 2274835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145512 w 3104940"/>
              <a:gd name="connsiteY45" fmla="*/ 2093964 h 2938026"/>
              <a:gd name="connsiteX46" fmla="*/ 1215850 w 3104940"/>
              <a:gd name="connsiteY46" fmla="*/ 1832707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944545 w 3104940"/>
              <a:gd name="connsiteY38" fmla="*/ 2003529 h 2938026"/>
              <a:gd name="connsiteX39" fmla="*/ 753626 w 3104940"/>
              <a:gd name="connsiteY39" fmla="*/ 2274835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145512 w 3104940"/>
              <a:gd name="connsiteY45" fmla="*/ 2093964 h 2938026"/>
              <a:gd name="connsiteX46" fmla="*/ 1215850 w 3104940"/>
              <a:gd name="connsiteY46" fmla="*/ 1832707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53626 w 3104940"/>
              <a:gd name="connsiteY39" fmla="*/ 2274835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145512 w 3104940"/>
              <a:gd name="connsiteY45" fmla="*/ 2093964 h 2938026"/>
              <a:gd name="connsiteX46" fmla="*/ 1215850 w 3104940"/>
              <a:gd name="connsiteY46" fmla="*/ 1832707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145512 w 3104940"/>
              <a:gd name="connsiteY45" fmla="*/ 2093964 h 2938026"/>
              <a:gd name="connsiteX46" fmla="*/ 1215850 w 3104940"/>
              <a:gd name="connsiteY46" fmla="*/ 1832707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019070 w 3104940"/>
              <a:gd name="connsiteY45" fmla="*/ 1998503 h 2938026"/>
              <a:gd name="connsiteX46" fmla="*/ 1215850 w 3104940"/>
              <a:gd name="connsiteY46" fmla="*/ 1832707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019070 w 3104940"/>
              <a:gd name="connsiteY45" fmla="*/ 1998503 h 2938026"/>
              <a:gd name="connsiteX46" fmla="*/ 1171470 w 3104940"/>
              <a:gd name="connsiteY46" fmla="*/ 1693703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019070 w 3104940"/>
              <a:gd name="connsiteY45" fmla="*/ 1998503 h 2938026"/>
              <a:gd name="connsiteX46" fmla="*/ 1171470 w 3104940"/>
              <a:gd name="connsiteY46" fmla="*/ 1693703 h 2938026"/>
              <a:gd name="connsiteX47" fmla="*/ 1323870 w 3104940"/>
              <a:gd name="connsiteY47" fmla="*/ 1465103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019070 w 3104940"/>
              <a:gd name="connsiteY45" fmla="*/ 1998503 h 2938026"/>
              <a:gd name="connsiteX46" fmla="*/ 1171470 w 3104940"/>
              <a:gd name="connsiteY46" fmla="*/ 1693703 h 2938026"/>
              <a:gd name="connsiteX47" fmla="*/ 1323870 w 3104940"/>
              <a:gd name="connsiteY47" fmla="*/ 1465103 h 2938026"/>
              <a:gd name="connsiteX48" fmla="*/ 1476270 w 3104940"/>
              <a:gd name="connsiteY48" fmla="*/ 1388903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095270 w 3104940"/>
              <a:gd name="connsiteY45" fmla="*/ 1998503 h 2938026"/>
              <a:gd name="connsiteX46" fmla="*/ 1171470 w 3104940"/>
              <a:gd name="connsiteY46" fmla="*/ 1693703 h 2938026"/>
              <a:gd name="connsiteX47" fmla="*/ 1323870 w 3104940"/>
              <a:gd name="connsiteY47" fmla="*/ 1465103 h 2938026"/>
              <a:gd name="connsiteX48" fmla="*/ 1476270 w 3104940"/>
              <a:gd name="connsiteY48" fmla="*/ 1388903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095270 w 3104940"/>
              <a:gd name="connsiteY45" fmla="*/ 1998503 h 2938026"/>
              <a:gd name="connsiteX46" fmla="*/ 1247670 w 3104940"/>
              <a:gd name="connsiteY46" fmla="*/ 1769903 h 2938026"/>
              <a:gd name="connsiteX47" fmla="*/ 1323870 w 3104940"/>
              <a:gd name="connsiteY47" fmla="*/ 1465103 h 2938026"/>
              <a:gd name="connsiteX48" fmla="*/ 1476270 w 3104940"/>
              <a:gd name="connsiteY48" fmla="*/ 1388903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095270 w 3104940"/>
              <a:gd name="connsiteY45" fmla="*/ 1998503 h 2938026"/>
              <a:gd name="connsiteX46" fmla="*/ 1247670 w 3104940"/>
              <a:gd name="connsiteY46" fmla="*/ 1769903 h 2938026"/>
              <a:gd name="connsiteX47" fmla="*/ 1323870 w 3104940"/>
              <a:gd name="connsiteY47" fmla="*/ 1541303 h 2938026"/>
              <a:gd name="connsiteX48" fmla="*/ 1476270 w 3104940"/>
              <a:gd name="connsiteY48" fmla="*/ 1388903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095270 w 3104940"/>
              <a:gd name="connsiteY45" fmla="*/ 1998503 h 2938026"/>
              <a:gd name="connsiteX46" fmla="*/ 1247670 w 3104940"/>
              <a:gd name="connsiteY46" fmla="*/ 1769903 h 2938026"/>
              <a:gd name="connsiteX47" fmla="*/ 1323870 w 3104940"/>
              <a:gd name="connsiteY47" fmla="*/ 1541303 h 2938026"/>
              <a:gd name="connsiteX48" fmla="*/ 1552470 w 3104940"/>
              <a:gd name="connsiteY48" fmla="*/ 1465103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04940" h="2938026">
                <a:moveTo>
                  <a:pt x="3084844" y="154632"/>
                </a:moveTo>
                <a:lnTo>
                  <a:pt x="2924070" y="144584"/>
                </a:lnTo>
                <a:lnTo>
                  <a:pt x="2847870" y="169703"/>
                </a:lnTo>
                <a:lnTo>
                  <a:pt x="2695470" y="169703"/>
                </a:lnTo>
                <a:lnTo>
                  <a:pt x="2512088" y="184778"/>
                </a:lnTo>
                <a:lnTo>
                  <a:pt x="2238270" y="93503"/>
                </a:lnTo>
                <a:lnTo>
                  <a:pt x="2009670" y="93503"/>
                </a:lnTo>
                <a:lnTo>
                  <a:pt x="1552470" y="93504"/>
                </a:lnTo>
                <a:lnTo>
                  <a:pt x="1095270" y="93505"/>
                </a:lnTo>
                <a:cubicBezTo>
                  <a:pt x="1096107" y="187010"/>
                  <a:pt x="865833" y="0"/>
                  <a:pt x="866670" y="93505"/>
                </a:cubicBezTo>
                <a:lnTo>
                  <a:pt x="638070" y="93505"/>
                </a:lnTo>
                <a:lnTo>
                  <a:pt x="409470" y="169705"/>
                </a:lnTo>
                <a:lnTo>
                  <a:pt x="257070" y="245905"/>
                </a:lnTo>
                <a:lnTo>
                  <a:pt x="180870" y="398305"/>
                </a:lnTo>
                <a:lnTo>
                  <a:pt x="331595" y="425938"/>
                </a:lnTo>
                <a:lnTo>
                  <a:pt x="542611" y="506325"/>
                </a:lnTo>
                <a:lnTo>
                  <a:pt x="602901" y="606808"/>
                </a:lnTo>
                <a:lnTo>
                  <a:pt x="552659" y="667098"/>
                </a:lnTo>
                <a:lnTo>
                  <a:pt x="341644" y="647002"/>
                </a:lnTo>
                <a:lnTo>
                  <a:pt x="341644" y="647002"/>
                </a:lnTo>
                <a:lnTo>
                  <a:pt x="221063" y="687195"/>
                </a:lnTo>
                <a:lnTo>
                  <a:pt x="10048" y="767582"/>
                </a:lnTo>
                <a:lnTo>
                  <a:pt x="110532" y="837920"/>
                </a:lnTo>
                <a:lnTo>
                  <a:pt x="190918" y="948452"/>
                </a:lnTo>
                <a:lnTo>
                  <a:pt x="492369" y="928356"/>
                </a:lnTo>
                <a:lnTo>
                  <a:pt x="552659" y="958501"/>
                </a:lnTo>
                <a:lnTo>
                  <a:pt x="592852" y="1048936"/>
                </a:lnTo>
                <a:lnTo>
                  <a:pt x="552659" y="1129323"/>
                </a:lnTo>
                <a:lnTo>
                  <a:pt x="341644" y="1229806"/>
                </a:lnTo>
                <a:lnTo>
                  <a:pt x="211015" y="1390580"/>
                </a:lnTo>
                <a:lnTo>
                  <a:pt x="200967" y="1551353"/>
                </a:lnTo>
                <a:lnTo>
                  <a:pt x="271305" y="1742272"/>
                </a:lnTo>
                <a:lnTo>
                  <a:pt x="422030" y="1722175"/>
                </a:lnTo>
                <a:lnTo>
                  <a:pt x="452175" y="1621692"/>
                </a:lnTo>
                <a:lnTo>
                  <a:pt x="582804" y="1702079"/>
                </a:lnTo>
                <a:lnTo>
                  <a:pt x="552659" y="1852804"/>
                </a:lnTo>
                <a:lnTo>
                  <a:pt x="582804" y="1943239"/>
                </a:lnTo>
                <a:lnTo>
                  <a:pt x="714270" y="1846103"/>
                </a:lnTo>
                <a:lnTo>
                  <a:pt x="866670" y="1998503"/>
                </a:lnTo>
                <a:lnTo>
                  <a:pt x="714270" y="2227103"/>
                </a:lnTo>
                <a:lnTo>
                  <a:pt x="572756" y="2475802"/>
                </a:lnTo>
                <a:lnTo>
                  <a:pt x="221063" y="2716962"/>
                </a:lnTo>
                <a:lnTo>
                  <a:pt x="0" y="2938026"/>
                </a:lnTo>
                <a:lnTo>
                  <a:pt x="532562" y="2737059"/>
                </a:lnTo>
                <a:lnTo>
                  <a:pt x="874206" y="2365270"/>
                </a:lnTo>
                <a:lnTo>
                  <a:pt x="1095270" y="1998503"/>
                </a:lnTo>
                <a:lnTo>
                  <a:pt x="1247670" y="1769903"/>
                </a:lnTo>
                <a:lnTo>
                  <a:pt x="1323870" y="1541303"/>
                </a:lnTo>
                <a:lnTo>
                  <a:pt x="1552470" y="1465103"/>
                </a:lnTo>
                <a:lnTo>
                  <a:pt x="1426866" y="1651837"/>
                </a:lnTo>
                <a:lnTo>
                  <a:pt x="1356527" y="1862852"/>
                </a:lnTo>
                <a:lnTo>
                  <a:pt x="1396721" y="1953287"/>
                </a:lnTo>
                <a:lnTo>
                  <a:pt x="1567543" y="1782465"/>
                </a:lnTo>
                <a:lnTo>
                  <a:pt x="1657978" y="1641789"/>
                </a:lnTo>
                <a:lnTo>
                  <a:pt x="1688123" y="1561402"/>
                </a:lnTo>
                <a:lnTo>
                  <a:pt x="1979525" y="1702079"/>
                </a:lnTo>
                <a:lnTo>
                  <a:pt x="2190540" y="1742272"/>
                </a:lnTo>
                <a:lnTo>
                  <a:pt x="2391507" y="1832707"/>
                </a:lnTo>
                <a:lnTo>
                  <a:pt x="2471894" y="1993481"/>
                </a:lnTo>
                <a:lnTo>
                  <a:pt x="2642716" y="2124109"/>
                </a:lnTo>
                <a:lnTo>
                  <a:pt x="2733151" y="2254738"/>
                </a:lnTo>
                <a:lnTo>
                  <a:pt x="2813538" y="2415512"/>
                </a:lnTo>
                <a:lnTo>
                  <a:pt x="2853732" y="2536092"/>
                </a:lnTo>
                <a:lnTo>
                  <a:pt x="3004457" y="2586334"/>
                </a:lnTo>
                <a:lnTo>
                  <a:pt x="3034602" y="2646624"/>
                </a:lnTo>
                <a:lnTo>
                  <a:pt x="3104940" y="2817446"/>
                </a:lnTo>
                <a:lnTo>
                  <a:pt x="3104940" y="2827494"/>
                </a:lnTo>
                <a:lnTo>
                  <a:pt x="3084844" y="154632"/>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120580" y="2664488"/>
            <a:ext cx="4099728" cy="3888712"/>
          </a:xfrm>
          <a:custGeom>
            <a:avLst/>
            <a:gdLst>
              <a:gd name="connsiteX0" fmla="*/ 0 w 4099728"/>
              <a:gd name="connsiteY0" fmla="*/ 40193 h 3888712"/>
              <a:gd name="connsiteX1" fmla="*/ 190919 w 4099728"/>
              <a:gd name="connsiteY1" fmla="*/ 0 h 3888712"/>
              <a:gd name="connsiteX2" fmla="*/ 562708 w 4099728"/>
              <a:gd name="connsiteY2" fmla="*/ 120580 h 3888712"/>
              <a:gd name="connsiteX3" fmla="*/ 683288 w 4099728"/>
              <a:gd name="connsiteY3" fmla="*/ 90435 h 3888712"/>
              <a:gd name="connsiteX4" fmla="*/ 813917 w 4099728"/>
              <a:gd name="connsiteY4" fmla="*/ 221063 h 3888712"/>
              <a:gd name="connsiteX5" fmla="*/ 864158 w 4099728"/>
              <a:gd name="connsiteY5" fmla="*/ 311498 h 3888712"/>
              <a:gd name="connsiteX6" fmla="*/ 1024932 w 4099728"/>
              <a:gd name="connsiteY6" fmla="*/ 381837 h 3888712"/>
              <a:gd name="connsiteX7" fmla="*/ 1306286 w 4099728"/>
              <a:gd name="connsiteY7" fmla="*/ 291402 h 3888712"/>
              <a:gd name="connsiteX8" fmla="*/ 1467060 w 4099728"/>
              <a:gd name="connsiteY8" fmla="*/ 291402 h 3888712"/>
              <a:gd name="connsiteX9" fmla="*/ 1657978 w 4099728"/>
              <a:gd name="connsiteY9" fmla="*/ 401934 h 3888712"/>
              <a:gd name="connsiteX10" fmla="*/ 1657978 w 4099728"/>
              <a:gd name="connsiteY10" fmla="*/ 532562 h 3888712"/>
              <a:gd name="connsiteX11" fmla="*/ 1698172 w 4099728"/>
              <a:gd name="connsiteY11" fmla="*/ 643094 h 3888712"/>
              <a:gd name="connsiteX12" fmla="*/ 1808704 w 4099728"/>
              <a:gd name="connsiteY12" fmla="*/ 602901 h 3888712"/>
              <a:gd name="connsiteX13" fmla="*/ 1808704 w 4099728"/>
              <a:gd name="connsiteY13" fmla="*/ 422030 h 3888712"/>
              <a:gd name="connsiteX14" fmla="*/ 1858945 w 4099728"/>
              <a:gd name="connsiteY14" fmla="*/ 422030 h 3888712"/>
              <a:gd name="connsiteX15" fmla="*/ 1909187 w 4099728"/>
              <a:gd name="connsiteY15" fmla="*/ 532562 h 3888712"/>
              <a:gd name="connsiteX16" fmla="*/ 2019719 w 4099728"/>
              <a:gd name="connsiteY16" fmla="*/ 592852 h 3888712"/>
              <a:gd name="connsiteX17" fmla="*/ 2120202 w 4099728"/>
              <a:gd name="connsiteY17" fmla="*/ 582804 h 3888712"/>
              <a:gd name="connsiteX18" fmla="*/ 2230734 w 4099728"/>
              <a:gd name="connsiteY18" fmla="*/ 552659 h 3888712"/>
              <a:gd name="connsiteX19" fmla="*/ 2311121 w 4099728"/>
              <a:gd name="connsiteY19" fmla="*/ 502417 h 3888712"/>
              <a:gd name="connsiteX20" fmla="*/ 2471895 w 4099728"/>
              <a:gd name="connsiteY20" fmla="*/ 633046 h 3888712"/>
              <a:gd name="connsiteX21" fmla="*/ 2542233 w 4099728"/>
              <a:gd name="connsiteY21" fmla="*/ 673239 h 3888712"/>
              <a:gd name="connsiteX22" fmla="*/ 2532185 w 4099728"/>
              <a:gd name="connsiteY22" fmla="*/ 512465 h 3888712"/>
              <a:gd name="connsiteX23" fmla="*/ 2542233 w 4099728"/>
              <a:gd name="connsiteY23" fmla="*/ 482320 h 3888712"/>
              <a:gd name="connsiteX24" fmla="*/ 2733152 w 4099728"/>
              <a:gd name="connsiteY24" fmla="*/ 562707 h 3888712"/>
              <a:gd name="connsiteX25" fmla="*/ 2924071 w 4099728"/>
              <a:gd name="connsiteY25" fmla="*/ 532562 h 3888712"/>
              <a:gd name="connsiteX26" fmla="*/ 3044651 w 4099728"/>
              <a:gd name="connsiteY26" fmla="*/ 552659 h 3888712"/>
              <a:gd name="connsiteX27" fmla="*/ 3125038 w 4099728"/>
              <a:gd name="connsiteY27" fmla="*/ 592852 h 3888712"/>
              <a:gd name="connsiteX28" fmla="*/ 3125038 w 4099728"/>
              <a:gd name="connsiteY28" fmla="*/ 592852 h 3888712"/>
              <a:gd name="connsiteX29" fmla="*/ 3356150 w 4099728"/>
              <a:gd name="connsiteY29" fmla="*/ 693336 h 3888712"/>
              <a:gd name="connsiteX30" fmla="*/ 3406391 w 4099728"/>
              <a:gd name="connsiteY30" fmla="*/ 803868 h 3888712"/>
              <a:gd name="connsiteX31" fmla="*/ 3607358 w 4099728"/>
              <a:gd name="connsiteY31" fmla="*/ 874206 h 3888712"/>
              <a:gd name="connsiteX32" fmla="*/ 3697794 w 4099728"/>
              <a:gd name="connsiteY32" fmla="*/ 924448 h 3888712"/>
              <a:gd name="connsiteX33" fmla="*/ 3768132 w 4099728"/>
              <a:gd name="connsiteY33" fmla="*/ 1075173 h 3888712"/>
              <a:gd name="connsiteX34" fmla="*/ 3768132 w 4099728"/>
              <a:gd name="connsiteY34" fmla="*/ 1075173 h 3888712"/>
              <a:gd name="connsiteX35" fmla="*/ 3818374 w 4099728"/>
              <a:gd name="connsiteY35" fmla="*/ 964641 h 3888712"/>
              <a:gd name="connsiteX36" fmla="*/ 3959051 w 4099728"/>
              <a:gd name="connsiteY36" fmla="*/ 954593 h 3888712"/>
              <a:gd name="connsiteX37" fmla="*/ 4099728 w 4099728"/>
              <a:gd name="connsiteY37" fmla="*/ 1135463 h 3888712"/>
              <a:gd name="connsiteX38" fmla="*/ 4099728 w 4099728"/>
              <a:gd name="connsiteY38" fmla="*/ 1195753 h 3888712"/>
              <a:gd name="connsiteX39" fmla="*/ 4029389 w 4099728"/>
              <a:gd name="connsiteY39" fmla="*/ 1366575 h 3888712"/>
              <a:gd name="connsiteX40" fmla="*/ 3969099 w 4099728"/>
              <a:gd name="connsiteY40" fmla="*/ 1557494 h 3888712"/>
              <a:gd name="connsiteX41" fmla="*/ 3828422 w 4099728"/>
              <a:gd name="connsiteY41" fmla="*/ 1657978 h 3888712"/>
              <a:gd name="connsiteX42" fmla="*/ 3677697 w 4099728"/>
              <a:gd name="connsiteY42" fmla="*/ 1487156 h 3888712"/>
              <a:gd name="connsiteX43" fmla="*/ 3597310 w 4099728"/>
              <a:gd name="connsiteY43" fmla="*/ 1366575 h 3888712"/>
              <a:gd name="connsiteX44" fmla="*/ 3436536 w 4099728"/>
              <a:gd name="connsiteY44" fmla="*/ 1336430 h 3888712"/>
              <a:gd name="connsiteX45" fmla="*/ 3436536 w 4099728"/>
              <a:gd name="connsiteY45" fmla="*/ 1336430 h 3888712"/>
              <a:gd name="connsiteX46" fmla="*/ 3315956 w 4099728"/>
              <a:gd name="connsiteY46" fmla="*/ 1406769 h 3888712"/>
              <a:gd name="connsiteX47" fmla="*/ 3195376 w 4099728"/>
              <a:gd name="connsiteY47" fmla="*/ 1487156 h 3888712"/>
              <a:gd name="connsiteX48" fmla="*/ 3215473 w 4099728"/>
              <a:gd name="connsiteY48" fmla="*/ 1647929 h 3888712"/>
              <a:gd name="connsiteX49" fmla="*/ 3265715 w 4099728"/>
              <a:gd name="connsiteY49" fmla="*/ 1838848 h 3888712"/>
              <a:gd name="connsiteX50" fmla="*/ 3185328 w 4099728"/>
              <a:gd name="connsiteY50" fmla="*/ 1909186 h 3888712"/>
              <a:gd name="connsiteX51" fmla="*/ 3054699 w 4099728"/>
              <a:gd name="connsiteY51" fmla="*/ 1858945 h 3888712"/>
              <a:gd name="connsiteX52" fmla="*/ 2964264 w 4099728"/>
              <a:gd name="connsiteY52" fmla="*/ 1919235 h 3888712"/>
              <a:gd name="connsiteX53" fmla="*/ 2763297 w 4099728"/>
              <a:gd name="connsiteY53" fmla="*/ 2029767 h 3888712"/>
              <a:gd name="connsiteX54" fmla="*/ 2542233 w 4099728"/>
              <a:gd name="connsiteY54" fmla="*/ 2200589 h 3888712"/>
              <a:gd name="connsiteX55" fmla="*/ 2502040 w 4099728"/>
              <a:gd name="connsiteY55" fmla="*/ 2291024 h 3888712"/>
              <a:gd name="connsiteX56" fmla="*/ 2391508 w 4099728"/>
              <a:gd name="connsiteY56" fmla="*/ 2210637 h 3888712"/>
              <a:gd name="connsiteX57" fmla="*/ 2301073 w 4099728"/>
              <a:gd name="connsiteY57" fmla="*/ 2280975 h 3888712"/>
              <a:gd name="connsiteX58" fmla="*/ 2150347 w 4099728"/>
              <a:gd name="connsiteY58" fmla="*/ 2311120 h 3888712"/>
              <a:gd name="connsiteX59" fmla="*/ 2009671 w 4099728"/>
              <a:gd name="connsiteY59" fmla="*/ 2371411 h 3888712"/>
              <a:gd name="connsiteX60" fmla="*/ 1929284 w 4099728"/>
              <a:gd name="connsiteY60" fmla="*/ 2471894 h 3888712"/>
              <a:gd name="connsiteX61" fmla="*/ 1879042 w 4099728"/>
              <a:gd name="connsiteY61" fmla="*/ 2602523 h 3888712"/>
              <a:gd name="connsiteX62" fmla="*/ 1899139 w 4099728"/>
              <a:gd name="connsiteY62" fmla="*/ 2723103 h 3888712"/>
              <a:gd name="connsiteX63" fmla="*/ 1879042 w 4099728"/>
              <a:gd name="connsiteY63" fmla="*/ 2974312 h 3888712"/>
              <a:gd name="connsiteX64" fmla="*/ 1798655 w 4099728"/>
              <a:gd name="connsiteY64" fmla="*/ 3185327 h 3888712"/>
              <a:gd name="connsiteX65" fmla="*/ 1738365 w 4099728"/>
              <a:gd name="connsiteY65" fmla="*/ 3346101 h 3888712"/>
              <a:gd name="connsiteX66" fmla="*/ 1688123 w 4099728"/>
              <a:gd name="connsiteY66" fmla="*/ 3436536 h 3888712"/>
              <a:gd name="connsiteX67" fmla="*/ 1678075 w 4099728"/>
              <a:gd name="connsiteY67" fmla="*/ 3456633 h 3888712"/>
              <a:gd name="connsiteX68" fmla="*/ 1557495 w 4099728"/>
              <a:gd name="connsiteY68" fmla="*/ 3737986 h 3888712"/>
              <a:gd name="connsiteX69" fmla="*/ 1446963 w 4099728"/>
              <a:gd name="connsiteY69" fmla="*/ 3888712 h 3888712"/>
              <a:gd name="connsiteX70" fmla="*/ 1286189 w 4099728"/>
              <a:gd name="connsiteY70" fmla="*/ 3828422 h 3888712"/>
              <a:gd name="connsiteX71" fmla="*/ 1276141 w 4099728"/>
              <a:gd name="connsiteY71" fmla="*/ 3537019 h 3888712"/>
              <a:gd name="connsiteX72" fmla="*/ 1276141 w 4099728"/>
              <a:gd name="connsiteY72" fmla="*/ 3446584 h 3888712"/>
              <a:gd name="connsiteX73" fmla="*/ 1215851 w 4099728"/>
              <a:gd name="connsiteY73" fmla="*/ 3145134 h 3888712"/>
              <a:gd name="connsiteX74" fmla="*/ 1276141 w 4099728"/>
              <a:gd name="connsiteY74" fmla="*/ 2813538 h 3888712"/>
              <a:gd name="connsiteX75" fmla="*/ 1366576 w 4099728"/>
              <a:gd name="connsiteY75" fmla="*/ 2753248 h 3888712"/>
              <a:gd name="connsiteX76" fmla="*/ 1517301 w 4099728"/>
              <a:gd name="connsiteY76" fmla="*/ 2562329 h 3888712"/>
              <a:gd name="connsiteX77" fmla="*/ 1587640 w 4099728"/>
              <a:gd name="connsiteY77" fmla="*/ 2471894 h 3888712"/>
              <a:gd name="connsiteX78" fmla="*/ 1738365 w 4099728"/>
              <a:gd name="connsiteY78" fmla="*/ 2220685 h 3888712"/>
              <a:gd name="connsiteX79" fmla="*/ 1868994 w 4099728"/>
              <a:gd name="connsiteY79" fmla="*/ 2049863 h 3888712"/>
              <a:gd name="connsiteX80" fmla="*/ 1688123 w 4099728"/>
              <a:gd name="connsiteY80" fmla="*/ 2120202 h 3888712"/>
              <a:gd name="connsiteX81" fmla="*/ 1597688 w 4099728"/>
              <a:gd name="connsiteY81" fmla="*/ 2019718 h 3888712"/>
              <a:gd name="connsiteX82" fmla="*/ 1426866 w 4099728"/>
              <a:gd name="connsiteY82" fmla="*/ 2009670 h 3888712"/>
              <a:gd name="connsiteX83" fmla="*/ 1235947 w 4099728"/>
              <a:gd name="connsiteY83" fmla="*/ 2200589 h 3888712"/>
              <a:gd name="connsiteX84" fmla="*/ 1225899 w 4099728"/>
              <a:gd name="connsiteY84" fmla="*/ 2441749 h 3888712"/>
              <a:gd name="connsiteX85" fmla="*/ 1155561 w 4099728"/>
              <a:gd name="connsiteY85" fmla="*/ 2481942 h 3888712"/>
              <a:gd name="connsiteX86" fmla="*/ 874207 w 4099728"/>
              <a:gd name="connsiteY86" fmla="*/ 2471894 h 3888712"/>
              <a:gd name="connsiteX87" fmla="*/ 864158 w 4099728"/>
              <a:gd name="connsiteY87" fmla="*/ 2401556 h 3888712"/>
              <a:gd name="connsiteX88" fmla="*/ 713433 w 4099728"/>
              <a:gd name="connsiteY88" fmla="*/ 2451797 h 3888712"/>
              <a:gd name="connsiteX89" fmla="*/ 612950 w 4099728"/>
              <a:gd name="connsiteY89" fmla="*/ 2451797 h 3888712"/>
              <a:gd name="connsiteX90" fmla="*/ 502418 w 4099728"/>
              <a:gd name="connsiteY90" fmla="*/ 2451797 h 3888712"/>
              <a:gd name="connsiteX91" fmla="*/ 361741 w 4099728"/>
              <a:gd name="connsiteY91" fmla="*/ 2441749 h 3888712"/>
              <a:gd name="connsiteX92" fmla="*/ 231112 w 4099728"/>
              <a:gd name="connsiteY92" fmla="*/ 2471894 h 3888712"/>
              <a:gd name="connsiteX93" fmla="*/ 50242 w 4099728"/>
              <a:gd name="connsiteY93" fmla="*/ 2612571 h 3888712"/>
              <a:gd name="connsiteX94" fmla="*/ 20097 w 4099728"/>
              <a:gd name="connsiteY94" fmla="*/ 2723103 h 388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099728" h="3888712">
                <a:moveTo>
                  <a:pt x="0" y="40193"/>
                </a:moveTo>
                <a:lnTo>
                  <a:pt x="190919" y="0"/>
                </a:lnTo>
                <a:lnTo>
                  <a:pt x="562708" y="120580"/>
                </a:lnTo>
                <a:lnTo>
                  <a:pt x="683288" y="90435"/>
                </a:lnTo>
                <a:lnTo>
                  <a:pt x="813917" y="221063"/>
                </a:lnTo>
                <a:lnTo>
                  <a:pt x="864158" y="311498"/>
                </a:lnTo>
                <a:lnTo>
                  <a:pt x="1024932" y="381837"/>
                </a:lnTo>
                <a:lnTo>
                  <a:pt x="1306286" y="291402"/>
                </a:lnTo>
                <a:lnTo>
                  <a:pt x="1467060" y="291402"/>
                </a:lnTo>
                <a:lnTo>
                  <a:pt x="1657978" y="401934"/>
                </a:lnTo>
                <a:lnTo>
                  <a:pt x="1657978" y="532562"/>
                </a:lnTo>
                <a:lnTo>
                  <a:pt x="1698172" y="643094"/>
                </a:lnTo>
                <a:lnTo>
                  <a:pt x="1808704" y="602901"/>
                </a:lnTo>
                <a:lnTo>
                  <a:pt x="1808704" y="422030"/>
                </a:lnTo>
                <a:lnTo>
                  <a:pt x="1858945" y="422030"/>
                </a:lnTo>
                <a:lnTo>
                  <a:pt x="1909187" y="532562"/>
                </a:lnTo>
                <a:lnTo>
                  <a:pt x="2019719" y="592852"/>
                </a:lnTo>
                <a:lnTo>
                  <a:pt x="2120202" y="582804"/>
                </a:lnTo>
                <a:lnTo>
                  <a:pt x="2230734" y="552659"/>
                </a:lnTo>
                <a:lnTo>
                  <a:pt x="2311121" y="502417"/>
                </a:lnTo>
                <a:lnTo>
                  <a:pt x="2471895" y="633046"/>
                </a:lnTo>
                <a:lnTo>
                  <a:pt x="2542233" y="673239"/>
                </a:lnTo>
                <a:lnTo>
                  <a:pt x="2532185" y="512465"/>
                </a:lnTo>
                <a:lnTo>
                  <a:pt x="2542233" y="482320"/>
                </a:lnTo>
                <a:lnTo>
                  <a:pt x="2733152" y="562707"/>
                </a:lnTo>
                <a:lnTo>
                  <a:pt x="2924071" y="532562"/>
                </a:lnTo>
                <a:lnTo>
                  <a:pt x="3044651" y="552659"/>
                </a:lnTo>
                <a:lnTo>
                  <a:pt x="3125038" y="592852"/>
                </a:lnTo>
                <a:lnTo>
                  <a:pt x="3125038" y="592852"/>
                </a:lnTo>
                <a:lnTo>
                  <a:pt x="3356150" y="693336"/>
                </a:lnTo>
                <a:lnTo>
                  <a:pt x="3406391" y="803868"/>
                </a:lnTo>
                <a:lnTo>
                  <a:pt x="3607358" y="874206"/>
                </a:lnTo>
                <a:lnTo>
                  <a:pt x="3697794" y="924448"/>
                </a:lnTo>
                <a:lnTo>
                  <a:pt x="3768132" y="1075173"/>
                </a:lnTo>
                <a:lnTo>
                  <a:pt x="3768132" y="1075173"/>
                </a:lnTo>
                <a:lnTo>
                  <a:pt x="3818374" y="964641"/>
                </a:lnTo>
                <a:lnTo>
                  <a:pt x="3959051" y="954593"/>
                </a:lnTo>
                <a:lnTo>
                  <a:pt x="4099728" y="1135463"/>
                </a:lnTo>
                <a:lnTo>
                  <a:pt x="4099728" y="1195753"/>
                </a:lnTo>
                <a:lnTo>
                  <a:pt x="4029389" y="1366575"/>
                </a:lnTo>
                <a:lnTo>
                  <a:pt x="3969099" y="1557494"/>
                </a:lnTo>
                <a:lnTo>
                  <a:pt x="3828422" y="1657978"/>
                </a:lnTo>
                <a:lnTo>
                  <a:pt x="3677697" y="1487156"/>
                </a:lnTo>
                <a:lnTo>
                  <a:pt x="3597310" y="1366575"/>
                </a:lnTo>
                <a:lnTo>
                  <a:pt x="3436536" y="1336430"/>
                </a:lnTo>
                <a:lnTo>
                  <a:pt x="3436536" y="1336430"/>
                </a:lnTo>
                <a:lnTo>
                  <a:pt x="3315956" y="1406769"/>
                </a:lnTo>
                <a:lnTo>
                  <a:pt x="3195376" y="1487156"/>
                </a:lnTo>
                <a:lnTo>
                  <a:pt x="3215473" y="1647929"/>
                </a:lnTo>
                <a:lnTo>
                  <a:pt x="3265715" y="1838848"/>
                </a:lnTo>
                <a:lnTo>
                  <a:pt x="3185328" y="1909186"/>
                </a:lnTo>
                <a:lnTo>
                  <a:pt x="3054699" y="1858945"/>
                </a:lnTo>
                <a:lnTo>
                  <a:pt x="2964264" y="1919235"/>
                </a:lnTo>
                <a:lnTo>
                  <a:pt x="2763297" y="2029767"/>
                </a:lnTo>
                <a:lnTo>
                  <a:pt x="2542233" y="2200589"/>
                </a:lnTo>
                <a:lnTo>
                  <a:pt x="2502040" y="2291024"/>
                </a:lnTo>
                <a:lnTo>
                  <a:pt x="2391508" y="2210637"/>
                </a:lnTo>
                <a:lnTo>
                  <a:pt x="2301073" y="2280975"/>
                </a:lnTo>
                <a:lnTo>
                  <a:pt x="2150347" y="2311120"/>
                </a:lnTo>
                <a:lnTo>
                  <a:pt x="2009671" y="2371411"/>
                </a:lnTo>
                <a:lnTo>
                  <a:pt x="1929284" y="2471894"/>
                </a:lnTo>
                <a:lnTo>
                  <a:pt x="1879042" y="2602523"/>
                </a:lnTo>
                <a:lnTo>
                  <a:pt x="1899139" y="2723103"/>
                </a:lnTo>
                <a:lnTo>
                  <a:pt x="1879042" y="2974312"/>
                </a:lnTo>
                <a:lnTo>
                  <a:pt x="1798655" y="3185327"/>
                </a:lnTo>
                <a:lnTo>
                  <a:pt x="1738365" y="3346101"/>
                </a:lnTo>
                <a:cubicBezTo>
                  <a:pt x="1696053" y="3430724"/>
                  <a:pt x="1719356" y="3405303"/>
                  <a:pt x="1688123" y="3436536"/>
                </a:cubicBezTo>
                <a:lnTo>
                  <a:pt x="1678075" y="3456633"/>
                </a:lnTo>
                <a:lnTo>
                  <a:pt x="1557495" y="3737986"/>
                </a:lnTo>
                <a:lnTo>
                  <a:pt x="1446963" y="3888712"/>
                </a:lnTo>
                <a:lnTo>
                  <a:pt x="1286189" y="3828422"/>
                </a:lnTo>
                <a:lnTo>
                  <a:pt x="1276141" y="3537019"/>
                </a:lnTo>
                <a:lnTo>
                  <a:pt x="1276141" y="3446584"/>
                </a:lnTo>
                <a:lnTo>
                  <a:pt x="1215851" y="3145134"/>
                </a:lnTo>
                <a:lnTo>
                  <a:pt x="1276141" y="2813538"/>
                </a:lnTo>
                <a:cubicBezTo>
                  <a:pt x="1352574" y="2758943"/>
                  <a:pt x="1320708" y="2776181"/>
                  <a:pt x="1366576" y="2753248"/>
                </a:cubicBezTo>
                <a:lnTo>
                  <a:pt x="1517301" y="2562329"/>
                </a:lnTo>
                <a:cubicBezTo>
                  <a:pt x="1589846" y="2479421"/>
                  <a:pt x="1587640" y="2517547"/>
                  <a:pt x="1587640" y="2471894"/>
                </a:cubicBezTo>
                <a:lnTo>
                  <a:pt x="1738365" y="2220685"/>
                </a:lnTo>
                <a:lnTo>
                  <a:pt x="1868994" y="2049863"/>
                </a:lnTo>
                <a:lnTo>
                  <a:pt x="1688123" y="2120202"/>
                </a:lnTo>
                <a:lnTo>
                  <a:pt x="1597688" y="2019718"/>
                </a:lnTo>
                <a:lnTo>
                  <a:pt x="1426866" y="2009670"/>
                </a:lnTo>
                <a:lnTo>
                  <a:pt x="1235947" y="2200589"/>
                </a:lnTo>
                <a:lnTo>
                  <a:pt x="1225899" y="2441749"/>
                </a:lnTo>
                <a:lnTo>
                  <a:pt x="1155561" y="2481942"/>
                </a:lnTo>
                <a:lnTo>
                  <a:pt x="874207" y="2471894"/>
                </a:lnTo>
                <a:lnTo>
                  <a:pt x="864158" y="2401556"/>
                </a:lnTo>
                <a:lnTo>
                  <a:pt x="713433" y="2451797"/>
                </a:lnTo>
                <a:lnTo>
                  <a:pt x="612950" y="2451797"/>
                </a:lnTo>
                <a:lnTo>
                  <a:pt x="502418" y="2451797"/>
                </a:lnTo>
                <a:lnTo>
                  <a:pt x="361741" y="2441749"/>
                </a:lnTo>
                <a:lnTo>
                  <a:pt x="231112" y="2471894"/>
                </a:lnTo>
                <a:lnTo>
                  <a:pt x="50242" y="2612571"/>
                </a:lnTo>
                <a:lnTo>
                  <a:pt x="20097" y="272310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20" name="Rounded Rectangle 19"/>
          <p:cNvSpPr/>
          <p:nvPr/>
        </p:nvSpPr>
        <p:spPr>
          <a:xfrm>
            <a:off x="2358016" y="1371600"/>
            <a:ext cx="3124200" cy="381000"/>
          </a:xfrm>
          <a:prstGeom prst="roundRect">
            <a:avLst/>
          </a:prstGeom>
          <a:noFill/>
          <a:ln w="76200">
            <a:solidFill>
              <a:srgbClr val="FF0000"/>
            </a:solidFill>
          </a:ln>
          <a:effectLst>
            <a:outerShdw blurRad="50800" dist="50800" dir="5400000" algn="ct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p:cNvSpPr/>
          <p:nvPr/>
        </p:nvSpPr>
        <p:spPr>
          <a:xfrm>
            <a:off x="100484" y="1678075"/>
            <a:ext cx="7425731" cy="4712677"/>
          </a:xfrm>
          <a:custGeom>
            <a:avLst/>
            <a:gdLst>
              <a:gd name="connsiteX0" fmla="*/ 1929283 w 7425731"/>
              <a:gd name="connsiteY0" fmla="*/ 30145 h 4712677"/>
              <a:gd name="connsiteX1" fmla="*/ 2341265 w 7425731"/>
              <a:gd name="connsiteY1" fmla="*/ 432079 h 4712677"/>
              <a:gd name="connsiteX2" fmla="*/ 2743200 w 7425731"/>
              <a:gd name="connsiteY2" fmla="*/ 482321 h 4712677"/>
              <a:gd name="connsiteX3" fmla="*/ 3024553 w 7425731"/>
              <a:gd name="connsiteY3" fmla="*/ 612949 h 4712677"/>
              <a:gd name="connsiteX4" fmla="*/ 3396342 w 7425731"/>
              <a:gd name="connsiteY4" fmla="*/ 733529 h 4712677"/>
              <a:gd name="connsiteX5" fmla="*/ 3597309 w 7425731"/>
              <a:gd name="connsiteY5" fmla="*/ 743578 h 4712677"/>
              <a:gd name="connsiteX6" fmla="*/ 4019340 w 7425731"/>
              <a:gd name="connsiteY6" fmla="*/ 793820 h 4712677"/>
              <a:gd name="connsiteX7" fmla="*/ 4541854 w 7425731"/>
              <a:gd name="connsiteY7" fmla="*/ 823965 h 4712677"/>
              <a:gd name="connsiteX8" fmla="*/ 4622241 w 7425731"/>
              <a:gd name="connsiteY8" fmla="*/ 854110 h 4712677"/>
              <a:gd name="connsiteX9" fmla="*/ 4853353 w 7425731"/>
              <a:gd name="connsiteY9" fmla="*/ 944545 h 4712677"/>
              <a:gd name="connsiteX10" fmla="*/ 4983982 w 7425731"/>
              <a:gd name="connsiteY10" fmla="*/ 964641 h 4712677"/>
              <a:gd name="connsiteX11" fmla="*/ 5426109 w 7425731"/>
              <a:gd name="connsiteY11" fmla="*/ 1245995 h 4712677"/>
              <a:gd name="connsiteX12" fmla="*/ 5968720 w 7425731"/>
              <a:gd name="connsiteY12" fmla="*/ 1306285 h 4712677"/>
              <a:gd name="connsiteX13" fmla="*/ 6089301 w 7425731"/>
              <a:gd name="connsiteY13" fmla="*/ 1316334 h 4712677"/>
              <a:gd name="connsiteX14" fmla="*/ 6169687 w 7425731"/>
              <a:gd name="connsiteY14" fmla="*/ 1336430 h 4712677"/>
              <a:gd name="connsiteX15" fmla="*/ 6430945 w 7425731"/>
              <a:gd name="connsiteY15" fmla="*/ 1426866 h 4712677"/>
              <a:gd name="connsiteX16" fmla="*/ 6762540 w 7425731"/>
              <a:gd name="connsiteY16" fmla="*/ 1457011 h 4712677"/>
              <a:gd name="connsiteX17" fmla="*/ 6983604 w 7425731"/>
              <a:gd name="connsiteY17" fmla="*/ 1366576 h 4712677"/>
              <a:gd name="connsiteX18" fmla="*/ 7425731 w 7425731"/>
              <a:gd name="connsiteY18" fmla="*/ 1266092 h 4712677"/>
              <a:gd name="connsiteX19" fmla="*/ 7405635 w 7425731"/>
              <a:gd name="connsiteY19" fmla="*/ 4391129 h 4712677"/>
              <a:gd name="connsiteX20" fmla="*/ 7244861 w 7425731"/>
              <a:gd name="connsiteY20" fmla="*/ 4310743 h 4712677"/>
              <a:gd name="connsiteX21" fmla="*/ 7134329 w 7425731"/>
              <a:gd name="connsiteY21" fmla="*/ 4059534 h 4712677"/>
              <a:gd name="connsiteX22" fmla="*/ 6913265 w 7425731"/>
              <a:gd name="connsiteY22" fmla="*/ 3597310 h 4712677"/>
              <a:gd name="connsiteX23" fmla="*/ 6481186 w 7425731"/>
              <a:gd name="connsiteY23" fmla="*/ 3305907 h 4712677"/>
              <a:gd name="connsiteX24" fmla="*/ 6250074 w 7425731"/>
              <a:gd name="connsiteY24" fmla="*/ 3245617 h 4712677"/>
              <a:gd name="connsiteX25" fmla="*/ 5918479 w 7425731"/>
              <a:gd name="connsiteY25" fmla="*/ 3315956 h 4712677"/>
              <a:gd name="connsiteX26" fmla="*/ 5637125 w 7425731"/>
              <a:gd name="connsiteY26" fmla="*/ 3466681 h 4712677"/>
              <a:gd name="connsiteX27" fmla="*/ 5576835 w 7425731"/>
              <a:gd name="connsiteY27" fmla="*/ 3667648 h 4712677"/>
              <a:gd name="connsiteX28" fmla="*/ 5456254 w 7425731"/>
              <a:gd name="connsiteY28" fmla="*/ 3878663 h 4712677"/>
              <a:gd name="connsiteX29" fmla="*/ 5235191 w 7425731"/>
              <a:gd name="connsiteY29" fmla="*/ 3989195 h 4712677"/>
              <a:gd name="connsiteX30" fmla="*/ 5024175 w 7425731"/>
              <a:gd name="connsiteY30" fmla="*/ 4190162 h 4712677"/>
              <a:gd name="connsiteX31" fmla="*/ 4662435 w 7425731"/>
              <a:gd name="connsiteY31" fmla="*/ 4350936 h 4712677"/>
              <a:gd name="connsiteX32" fmla="*/ 4561951 w 7425731"/>
              <a:gd name="connsiteY32" fmla="*/ 4360984 h 4712677"/>
              <a:gd name="connsiteX33" fmla="*/ 4461468 w 7425731"/>
              <a:gd name="connsiteY33" fmla="*/ 4089679 h 4712677"/>
              <a:gd name="connsiteX34" fmla="*/ 4360984 w 7425731"/>
              <a:gd name="connsiteY34" fmla="*/ 3918857 h 4712677"/>
              <a:gd name="connsiteX35" fmla="*/ 4089679 w 7425731"/>
              <a:gd name="connsiteY35" fmla="*/ 3848518 h 4712677"/>
              <a:gd name="connsiteX36" fmla="*/ 3979147 w 7425731"/>
              <a:gd name="connsiteY36" fmla="*/ 3737987 h 4712677"/>
              <a:gd name="connsiteX37" fmla="*/ 3838470 w 7425731"/>
              <a:gd name="connsiteY37" fmla="*/ 3366198 h 4712677"/>
              <a:gd name="connsiteX38" fmla="*/ 3657600 w 7425731"/>
              <a:gd name="connsiteY38" fmla="*/ 3275762 h 4712677"/>
              <a:gd name="connsiteX39" fmla="*/ 3526971 w 7425731"/>
              <a:gd name="connsiteY39" fmla="*/ 2934118 h 4712677"/>
              <a:gd name="connsiteX40" fmla="*/ 3195375 w 7425731"/>
              <a:gd name="connsiteY40" fmla="*/ 2873828 h 4712677"/>
              <a:gd name="connsiteX41" fmla="*/ 2994408 w 7425731"/>
              <a:gd name="connsiteY41" fmla="*/ 2924070 h 4712677"/>
              <a:gd name="connsiteX42" fmla="*/ 2642716 w 7425731"/>
              <a:gd name="connsiteY42" fmla="*/ 3104940 h 4712677"/>
              <a:gd name="connsiteX43" fmla="*/ 2381459 w 7425731"/>
              <a:gd name="connsiteY43" fmla="*/ 3215472 h 4712677"/>
              <a:gd name="connsiteX44" fmla="*/ 2100105 w 7425731"/>
              <a:gd name="connsiteY44" fmla="*/ 3336052 h 4712677"/>
              <a:gd name="connsiteX45" fmla="*/ 1979525 w 7425731"/>
              <a:gd name="connsiteY45" fmla="*/ 3486778 h 4712677"/>
              <a:gd name="connsiteX46" fmla="*/ 1798654 w 7425731"/>
              <a:gd name="connsiteY46" fmla="*/ 4029389 h 4712677"/>
              <a:gd name="connsiteX47" fmla="*/ 1617784 w 7425731"/>
              <a:gd name="connsiteY47" fmla="*/ 4441371 h 4712677"/>
              <a:gd name="connsiteX48" fmla="*/ 1487156 w 7425731"/>
              <a:gd name="connsiteY48" fmla="*/ 4712677 h 4712677"/>
              <a:gd name="connsiteX49" fmla="*/ 1336430 w 7425731"/>
              <a:gd name="connsiteY49" fmla="*/ 4642338 h 4712677"/>
              <a:gd name="connsiteX50" fmla="*/ 1286189 w 7425731"/>
              <a:gd name="connsiteY50" fmla="*/ 4401178 h 4712677"/>
              <a:gd name="connsiteX51" fmla="*/ 1245995 w 7425731"/>
              <a:gd name="connsiteY51" fmla="*/ 4039437 h 4712677"/>
              <a:gd name="connsiteX52" fmla="*/ 1235947 w 7425731"/>
              <a:gd name="connsiteY52" fmla="*/ 3727938 h 4712677"/>
              <a:gd name="connsiteX53" fmla="*/ 1366575 w 7425731"/>
              <a:gd name="connsiteY53" fmla="*/ 3456633 h 4712677"/>
              <a:gd name="connsiteX54" fmla="*/ 1547446 w 7425731"/>
              <a:gd name="connsiteY54" fmla="*/ 3245617 h 4712677"/>
              <a:gd name="connsiteX55" fmla="*/ 1557494 w 7425731"/>
              <a:gd name="connsiteY55" fmla="*/ 3165230 h 4712677"/>
              <a:gd name="connsiteX56" fmla="*/ 1446962 w 7425731"/>
              <a:gd name="connsiteY56" fmla="*/ 3084844 h 4712677"/>
              <a:gd name="connsiteX57" fmla="*/ 1336430 w 7425731"/>
              <a:gd name="connsiteY57" fmla="*/ 3225521 h 4712677"/>
              <a:gd name="connsiteX58" fmla="*/ 1276140 w 7425731"/>
              <a:gd name="connsiteY58" fmla="*/ 3416439 h 4712677"/>
              <a:gd name="connsiteX59" fmla="*/ 1115367 w 7425731"/>
              <a:gd name="connsiteY59" fmla="*/ 3486778 h 4712677"/>
              <a:gd name="connsiteX60" fmla="*/ 813916 w 7425731"/>
              <a:gd name="connsiteY60" fmla="*/ 3526971 h 4712677"/>
              <a:gd name="connsiteX61" fmla="*/ 532562 w 7425731"/>
              <a:gd name="connsiteY61" fmla="*/ 3537020 h 4712677"/>
              <a:gd name="connsiteX62" fmla="*/ 281353 w 7425731"/>
              <a:gd name="connsiteY62" fmla="*/ 3567165 h 4712677"/>
              <a:gd name="connsiteX63" fmla="*/ 70338 w 7425731"/>
              <a:gd name="connsiteY63" fmla="*/ 3737987 h 4712677"/>
              <a:gd name="connsiteX64" fmla="*/ 0 w 7425731"/>
              <a:gd name="connsiteY64" fmla="*/ 3778180 h 4712677"/>
              <a:gd name="connsiteX65" fmla="*/ 10048 w 7425731"/>
              <a:gd name="connsiteY65" fmla="*/ 0 h 4712677"/>
              <a:gd name="connsiteX66" fmla="*/ 1929283 w 7425731"/>
              <a:gd name="connsiteY66" fmla="*/ 30145 h 471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425731" h="4712677">
                <a:moveTo>
                  <a:pt x="1929283" y="30145"/>
                </a:moveTo>
                <a:lnTo>
                  <a:pt x="2341265" y="432079"/>
                </a:lnTo>
                <a:lnTo>
                  <a:pt x="2743200" y="482321"/>
                </a:lnTo>
                <a:lnTo>
                  <a:pt x="3024553" y="612949"/>
                </a:lnTo>
                <a:lnTo>
                  <a:pt x="3396342" y="733529"/>
                </a:lnTo>
                <a:lnTo>
                  <a:pt x="3597309" y="743578"/>
                </a:lnTo>
                <a:lnTo>
                  <a:pt x="4019340" y="793820"/>
                </a:lnTo>
                <a:lnTo>
                  <a:pt x="4541854" y="823965"/>
                </a:lnTo>
                <a:lnTo>
                  <a:pt x="4622241" y="854110"/>
                </a:lnTo>
                <a:lnTo>
                  <a:pt x="4853353" y="944545"/>
                </a:lnTo>
                <a:cubicBezTo>
                  <a:pt x="4956868" y="967547"/>
                  <a:pt x="4912908" y="964641"/>
                  <a:pt x="4983982" y="964641"/>
                </a:cubicBezTo>
                <a:lnTo>
                  <a:pt x="5426109" y="1245995"/>
                </a:lnTo>
                <a:lnTo>
                  <a:pt x="5968720" y="1306285"/>
                </a:lnTo>
                <a:cubicBezTo>
                  <a:pt x="6008914" y="1309635"/>
                  <a:pt x="6049462" y="1310044"/>
                  <a:pt x="6089301" y="1316334"/>
                </a:cubicBezTo>
                <a:cubicBezTo>
                  <a:pt x="6222403" y="1337350"/>
                  <a:pt x="6127076" y="1336430"/>
                  <a:pt x="6169687" y="1336430"/>
                </a:cubicBezTo>
                <a:lnTo>
                  <a:pt x="6430945" y="1426866"/>
                </a:lnTo>
                <a:lnTo>
                  <a:pt x="6762540" y="1457011"/>
                </a:lnTo>
                <a:lnTo>
                  <a:pt x="6983604" y="1366576"/>
                </a:lnTo>
                <a:lnTo>
                  <a:pt x="7425731" y="1266092"/>
                </a:lnTo>
                <a:lnTo>
                  <a:pt x="7405635" y="4391129"/>
                </a:lnTo>
                <a:lnTo>
                  <a:pt x="7244861" y="4310743"/>
                </a:lnTo>
                <a:lnTo>
                  <a:pt x="7134329" y="4059534"/>
                </a:lnTo>
                <a:lnTo>
                  <a:pt x="6913265" y="3597310"/>
                </a:lnTo>
                <a:lnTo>
                  <a:pt x="6481186" y="3305907"/>
                </a:lnTo>
                <a:lnTo>
                  <a:pt x="6250074" y="3245617"/>
                </a:lnTo>
                <a:lnTo>
                  <a:pt x="5918479" y="3315956"/>
                </a:lnTo>
                <a:lnTo>
                  <a:pt x="5637125" y="3466681"/>
                </a:lnTo>
                <a:lnTo>
                  <a:pt x="5576835" y="3667648"/>
                </a:lnTo>
                <a:lnTo>
                  <a:pt x="5456254" y="3878663"/>
                </a:lnTo>
                <a:lnTo>
                  <a:pt x="5235191" y="3989195"/>
                </a:lnTo>
                <a:lnTo>
                  <a:pt x="5024175" y="4190162"/>
                </a:lnTo>
                <a:lnTo>
                  <a:pt x="4662435" y="4350936"/>
                </a:lnTo>
                <a:lnTo>
                  <a:pt x="4561951" y="4360984"/>
                </a:lnTo>
                <a:lnTo>
                  <a:pt x="4461468" y="4089679"/>
                </a:lnTo>
                <a:lnTo>
                  <a:pt x="4360984" y="3918857"/>
                </a:lnTo>
                <a:lnTo>
                  <a:pt x="4089679" y="3848518"/>
                </a:lnTo>
                <a:lnTo>
                  <a:pt x="3979147" y="3737987"/>
                </a:lnTo>
                <a:lnTo>
                  <a:pt x="3838470" y="3366198"/>
                </a:lnTo>
                <a:lnTo>
                  <a:pt x="3657600" y="3275762"/>
                </a:lnTo>
                <a:lnTo>
                  <a:pt x="3526971" y="2934118"/>
                </a:lnTo>
                <a:lnTo>
                  <a:pt x="3195375" y="2873828"/>
                </a:lnTo>
                <a:lnTo>
                  <a:pt x="2994408" y="2924070"/>
                </a:lnTo>
                <a:lnTo>
                  <a:pt x="2642716" y="3104940"/>
                </a:lnTo>
                <a:lnTo>
                  <a:pt x="2381459" y="3215472"/>
                </a:lnTo>
                <a:lnTo>
                  <a:pt x="2100105" y="3336052"/>
                </a:lnTo>
                <a:lnTo>
                  <a:pt x="1979525" y="3486778"/>
                </a:lnTo>
                <a:lnTo>
                  <a:pt x="1798654" y="4029389"/>
                </a:lnTo>
                <a:lnTo>
                  <a:pt x="1617784" y="4441371"/>
                </a:lnTo>
                <a:lnTo>
                  <a:pt x="1487156" y="4712677"/>
                </a:lnTo>
                <a:lnTo>
                  <a:pt x="1336430" y="4642338"/>
                </a:lnTo>
                <a:lnTo>
                  <a:pt x="1286189" y="4401178"/>
                </a:lnTo>
                <a:lnTo>
                  <a:pt x="1245995" y="4039437"/>
                </a:lnTo>
                <a:lnTo>
                  <a:pt x="1235947" y="3727938"/>
                </a:lnTo>
                <a:lnTo>
                  <a:pt x="1366575" y="3456633"/>
                </a:lnTo>
                <a:lnTo>
                  <a:pt x="1547446" y="3245617"/>
                </a:lnTo>
                <a:lnTo>
                  <a:pt x="1557494" y="3165230"/>
                </a:lnTo>
                <a:lnTo>
                  <a:pt x="1446962" y="3084844"/>
                </a:lnTo>
                <a:lnTo>
                  <a:pt x="1336430" y="3225521"/>
                </a:lnTo>
                <a:lnTo>
                  <a:pt x="1276140" y="3416439"/>
                </a:lnTo>
                <a:lnTo>
                  <a:pt x="1115367" y="3486778"/>
                </a:lnTo>
                <a:lnTo>
                  <a:pt x="813916" y="3526971"/>
                </a:lnTo>
                <a:lnTo>
                  <a:pt x="532562" y="3537020"/>
                </a:lnTo>
                <a:lnTo>
                  <a:pt x="281353" y="3567165"/>
                </a:lnTo>
                <a:lnTo>
                  <a:pt x="70338" y="3737987"/>
                </a:lnTo>
                <a:lnTo>
                  <a:pt x="0" y="3778180"/>
                </a:lnTo>
                <a:cubicBezTo>
                  <a:pt x="3349" y="2518787"/>
                  <a:pt x="6699" y="1259393"/>
                  <a:pt x="10048" y="0"/>
                </a:cubicBezTo>
                <a:lnTo>
                  <a:pt x="1929283" y="30145"/>
                </a:lnTo>
                <a:close/>
              </a:path>
            </a:pathLst>
          </a:custGeom>
          <a:noFill/>
          <a:ln w="76200">
            <a:solidFill>
              <a:srgbClr val="FF0000"/>
            </a:solidFill>
          </a:ln>
          <a:effectLst>
            <a:outerShdw blurRad="50800" dist="50800" dir="5400000" algn="ct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400800" y="1676400"/>
            <a:ext cx="2743200" cy="518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6400800" y="1676400"/>
            <a:ext cx="2743200" cy="5262979"/>
          </a:xfrm>
          <a:prstGeom prst="rect">
            <a:avLst/>
          </a:prstGeom>
          <a:solidFill>
            <a:schemeClr val="bg1"/>
          </a:solidFill>
        </p:spPr>
        <p:txBody>
          <a:bodyPr wrap="square" rtlCol="0">
            <a:spAutoFit/>
          </a:bodyPr>
          <a:lstStyle/>
          <a:p>
            <a:pPr marL="171450" indent="-171450">
              <a:buFont typeface="Arial" pitchFamily="34" charset="0"/>
              <a:buChar char="•"/>
            </a:pPr>
            <a:r>
              <a:rPr lang="en-US" sz="2800" b="1" dirty="0" smtClean="0"/>
              <a:t>21,000 yrs ago, glaciers at max</a:t>
            </a:r>
          </a:p>
          <a:p>
            <a:pPr marL="171450" indent="-171450">
              <a:buFont typeface="Arial" pitchFamily="34" charset="0"/>
              <a:buChar char="•"/>
            </a:pPr>
            <a:r>
              <a:rPr lang="en-US" sz="2800" b="1" dirty="0" smtClean="0"/>
              <a:t>Sea Levels at minimum</a:t>
            </a:r>
          </a:p>
          <a:p>
            <a:pPr marL="171450" indent="-171450">
              <a:buFont typeface="Arial" pitchFamily="34" charset="0"/>
              <a:buChar char="•"/>
            </a:pPr>
            <a:r>
              <a:rPr lang="en-US" sz="2800" b="1" dirty="0" smtClean="0"/>
              <a:t>Area in black is today’s water level</a:t>
            </a:r>
          </a:p>
          <a:p>
            <a:pPr marL="171450" indent="-171450">
              <a:buFont typeface="Arial" pitchFamily="34" charset="0"/>
              <a:buChar char="•"/>
            </a:pPr>
            <a:r>
              <a:rPr lang="en-US" sz="2800" b="1" dirty="0" smtClean="0"/>
              <a:t>Area in RED is Beringia</a:t>
            </a:r>
          </a:p>
          <a:p>
            <a:pPr marL="171450" indent="-171450">
              <a:buFont typeface="Arial" pitchFamily="34" charset="0"/>
              <a:buChar char="•"/>
            </a:pPr>
            <a:r>
              <a:rPr lang="en-US" sz="2800" b="1" dirty="0" smtClean="0"/>
              <a:t>A land bridge between Russia &amp; USA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80">
                                          <p:stCondLst>
                                            <p:cond delay="0"/>
                                          </p:stCondLst>
                                        </p:cTn>
                                        <p:tgtEl>
                                          <p:spTgt spid="14"/>
                                        </p:tgtEl>
                                      </p:cBhvr>
                                    </p:animEffect>
                                    <p:anim calcmode="lin" valueType="num">
                                      <p:cBhvr>
                                        <p:cTn id="1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0" dur="26">
                                          <p:stCondLst>
                                            <p:cond delay="650"/>
                                          </p:stCondLst>
                                        </p:cTn>
                                        <p:tgtEl>
                                          <p:spTgt spid="14"/>
                                        </p:tgtEl>
                                      </p:cBhvr>
                                      <p:to x="100000" y="60000"/>
                                    </p:animScale>
                                    <p:animScale>
                                      <p:cBhvr>
                                        <p:cTn id="21" dur="166" decel="50000">
                                          <p:stCondLst>
                                            <p:cond delay="676"/>
                                          </p:stCondLst>
                                        </p:cTn>
                                        <p:tgtEl>
                                          <p:spTgt spid="14"/>
                                        </p:tgtEl>
                                      </p:cBhvr>
                                      <p:to x="100000" y="100000"/>
                                    </p:animScale>
                                    <p:animScale>
                                      <p:cBhvr>
                                        <p:cTn id="22" dur="26">
                                          <p:stCondLst>
                                            <p:cond delay="1312"/>
                                          </p:stCondLst>
                                        </p:cTn>
                                        <p:tgtEl>
                                          <p:spTgt spid="14"/>
                                        </p:tgtEl>
                                      </p:cBhvr>
                                      <p:to x="100000" y="80000"/>
                                    </p:animScale>
                                    <p:animScale>
                                      <p:cBhvr>
                                        <p:cTn id="23" dur="166" decel="50000">
                                          <p:stCondLst>
                                            <p:cond delay="1338"/>
                                          </p:stCondLst>
                                        </p:cTn>
                                        <p:tgtEl>
                                          <p:spTgt spid="14"/>
                                        </p:tgtEl>
                                      </p:cBhvr>
                                      <p:to x="100000" y="100000"/>
                                    </p:animScale>
                                    <p:animScale>
                                      <p:cBhvr>
                                        <p:cTn id="24" dur="26">
                                          <p:stCondLst>
                                            <p:cond delay="1642"/>
                                          </p:stCondLst>
                                        </p:cTn>
                                        <p:tgtEl>
                                          <p:spTgt spid="14"/>
                                        </p:tgtEl>
                                      </p:cBhvr>
                                      <p:to x="100000" y="90000"/>
                                    </p:animScale>
                                    <p:animScale>
                                      <p:cBhvr>
                                        <p:cTn id="25" dur="166" decel="50000">
                                          <p:stCondLst>
                                            <p:cond delay="1668"/>
                                          </p:stCondLst>
                                        </p:cTn>
                                        <p:tgtEl>
                                          <p:spTgt spid="14"/>
                                        </p:tgtEl>
                                      </p:cBhvr>
                                      <p:to x="100000" y="100000"/>
                                    </p:animScale>
                                    <p:animScale>
                                      <p:cBhvr>
                                        <p:cTn id="26" dur="26">
                                          <p:stCondLst>
                                            <p:cond delay="1808"/>
                                          </p:stCondLst>
                                        </p:cTn>
                                        <p:tgtEl>
                                          <p:spTgt spid="14"/>
                                        </p:tgtEl>
                                      </p:cBhvr>
                                      <p:to x="100000" y="95000"/>
                                    </p:animScale>
                                    <p:animScale>
                                      <p:cBhvr>
                                        <p:cTn id="27" dur="166" decel="50000">
                                          <p:stCondLst>
                                            <p:cond delay="1834"/>
                                          </p:stCondLst>
                                        </p:cTn>
                                        <p:tgtEl>
                                          <p:spTgt spid="1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2937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2000" fill="hold"/>
                                        <p:tgtEl>
                                          <p:spTgt spid="229378"/>
                                        </p:tgtEl>
                                      </p:cBhvr>
                                      <p:by x="350000" y="350000"/>
                                    </p:animScale>
                                  </p:childTnLst>
                                </p:cTn>
                              </p:par>
                              <p:par>
                                <p:cTn id="39" presetID="53" presetClass="entr" presetSubtype="0" fill="hold" nodeType="withEffect">
                                  <p:stCondLst>
                                    <p:cond delay="0"/>
                                  </p:stCondLst>
                                  <p:childTnLst>
                                    <p:set>
                                      <p:cBhvr>
                                        <p:cTn id="40" dur="1" fill="hold">
                                          <p:stCondLst>
                                            <p:cond delay="0"/>
                                          </p:stCondLst>
                                        </p:cTn>
                                        <p:tgtEl>
                                          <p:spTgt spid="229386"/>
                                        </p:tgtEl>
                                        <p:attrNameLst>
                                          <p:attrName>style.visibility</p:attrName>
                                        </p:attrNameLst>
                                      </p:cBhvr>
                                      <p:to>
                                        <p:strVal val="visible"/>
                                      </p:to>
                                    </p:set>
                                    <p:anim calcmode="lin" valueType="num">
                                      <p:cBhvr>
                                        <p:cTn id="41" dur="1000" fill="hold"/>
                                        <p:tgtEl>
                                          <p:spTgt spid="229386"/>
                                        </p:tgtEl>
                                        <p:attrNameLst>
                                          <p:attrName>ppt_w</p:attrName>
                                        </p:attrNameLst>
                                      </p:cBhvr>
                                      <p:tavLst>
                                        <p:tav tm="0">
                                          <p:val>
                                            <p:fltVal val="0"/>
                                          </p:val>
                                        </p:tav>
                                        <p:tav tm="100000">
                                          <p:val>
                                            <p:strVal val="#ppt_w"/>
                                          </p:val>
                                        </p:tav>
                                      </p:tavLst>
                                    </p:anim>
                                    <p:anim calcmode="lin" valueType="num">
                                      <p:cBhvr>
                                        <p:cTn id="42" dur="1000" fill="hold"/>
                                        <p:tgtEl>
                                          <p:spTgt spid="229386"/>
                                        </p:tgtEl>
                                        <p:attrNameLst>
                                          <p:attrName>ppt_h</p:attrName>
                                        </p:attrNameLst>
                                      </p:cBhvr>
                                      <p:tavLst>
                                        <p:tav tm="0">
                                          <p:val>
                                            <p:fltVal val="0"/>
                                          </p:val>
                                        </p:tav>
                                        <p:tav tm="100000">
                                          <p:val>
                                            <p:strVal val="#ppt_h"/>
                                          </p:val>
                                        </p:tav>
                                      </p:tavLst>
                                    </p:anim>
                                    <p:animEffect transition="in" filter="fade">
                                      <p:cBhvr>
                                        <p:cTn id="43" dur="1000"/>
                                        <p:tgtEl>
                                          <p:spTgt spid="229386"/>
                                        </p:tgtEl>
                                      </p:cBhvr>
                                    </p:animEffect>
                                  </p:childTnLst>
                                </p:cTn>
                              </p:par>
                            </p:childTnLst>
                          </p:cTn>
                        </p:par>
                        <p:par>
                          <p:cTn id="44" fill="hold">
                            <p:stCondLst>
                              <p:cond delay="2000"/>
                            </p:stCondLst>
                            <p:childTnLst>
                              <p:par>
                                <p:cTn id="45" presetID="22" presetClass="entr" presetSubtype="8" fill="hold" nodeType="after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Effect transition="in" filter="wipe(left)">
                                      <p:cBhvr>
                                        <p:cTn id="47" dur="1000"/>
                                        <p:tgtEl>
                                          <p:spTgt spid="22">
                                            <p:txEl>
                                              <p:pRg st="0" end="0"/>
                                            </p:txEl>
                                          </p:spTgt>
                                        </p:tgtEl>
                                      </p:cBhvr>
                                    </p:animEffect>
                                  </p:childTnLst>
                                </p:cTn>
                              </p:par>
                              <p:par>
                                <p:cTn id="48" presetID="53"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22">
                                            <p:bg/>
                                          </p:spTgt>
                                        </p:tgtEl>
                                        <p:attrNameLst>
                                          <p:attrName>style.visibility</p:attrName>
                                        </p:attrNameLst>
                                      </p:cBhvr>
                                      <p:to>
                                        <p:strVal val="visible"/>
                                      </p:to>
                                    </p:set>
                                  </p:childTnLst>
                                </p:cTn>
                              </p:par>
                              <p:par>
                                <p:cTn id="55" presetID="26"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80">
                                          <p:stCondLst>
                                            <p:cond delay="0"/>
                                          </p:stCondLst>
                                        </p:cTn>
                                        <p:tgtEl>
                                          <p:spTgt spid="20"/>
                                        </p:tgtEl>
                                      </p:cBhvr>
                                    </p:animEffect>
                                    <p:anim calcmode="lin" valueType="num">
                                      <p:cBhvr>
                                        <p:cTn id="5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3" dur="26">
                                          <p:stCondLst>
                                            <p:cond delay="650"/>
                                          </p:stCondLst>
                                        </p:cTn>
                                        <p:tgtEl>
                                          <p:spTgt spid="20"/>
                                        </p:tgtEl>
                                      </p:cBhvr>
                                      <p:to x="100000" y="60000"/>
                                    </p:animScale>
                                    <p:animScale>
                                      <p:cBhvr>
                                        <p:cTn id="64" dur="166" decel="50000">
                                          <p:stCondLst>
                                            <p:cond delay="676"/>
                                          </p:stCondLst>
                                        </p:cTn>
                                        <p:tgtEl>
                                          <p:spTgt spid="20"/>
                                        </p:tgtEl>
                                      </p:cBhvr>
                                      <p:to x="100000" y="100000"/>
                                    </p:animScale>
                                    <p:animScale>
                                      <p:cBhvr>
                                        <p:cTn id="65" dur="26">
                                          <p:stCondLst>
                                            <p:cond delay="1312"/>
                                          </p:stCondLst>
                                        </p:cTn>
                                        <p:tgtEl>
                                          <p:spTgt spid="20"/>
                                        </p:tgtEl>
                                      </p:cBhvr>
                                      <p:to x="100000" y="80000"/>
                                    </p:animScale>
                                    <p:animScale>
                                      <p:cBhvr>
                                        <p:cTn id="66" dur="166" decel="50000">
                                          <p:stCondLst>
                                            <p:cond delay="1338"/>
                                          </p:stCondLst>
                                        </p:cTn>
                                        <p:tgtEl>
                                          <p:spTgt spid="20"/>
                                        </p:tgtEl>
                                      </p:cBhvr>
                                      <p:to x="100000" y="100000"/>
                                    </p:animScale>
                                    <p:animScale>
                                      <p:cBhvr>
                                        <p:cTn id="67" dur="26">
                                          <p:stCondLst>
                                            <p:cond delay="1642"/>
                                          </p:stCondLst>
                                        </p:cTn>
                                        <p:tgtEl>
                                          <p:spTgt spid="20"/>
                                        </p:tgtEl>
                                      </p:cBhvr>
                                      <p:to x="100000" y="90000"/>
                                    </p:animScale>
                                    <p:animScale>
                                      <p:cBhvr>
                                        <p:cTn id="68" dur="166" decel="50000">
                                          <p:stCondLst>
                                            <p:cond delay="1668"/>
                                          </p:stCondLst>
                                        </p:cTn>
                                        <p:tgtEl>
                                          <p:spTgt spid="20"/>
                                        </p:tgtEl>
                                      </p:cBhvr>
                                      <p:to x="100000" y="100000"/>
                                    </p:animScale>
                                    <p:animScale>
                                      <p:cBhvr>
                                        <p:cTn id="69" dur="26">
                                          <p:stCondLst>
                                            <p:cond delay="1808"/>
                                          </p:stCondLst>
                                        </p:cTn>
                                        <p:tgtEl>
                                          <p:spTgt spid="20"/>
                                        </p:tgtEl>
                                      </p:cBhvr>
                                      <p:to x="100000" y="95000"/>
                                    </p:animScale>
                                    <p:animScale>
                                      <p:cBhvr>
                                        <p:cTn id="70" dur="166" decel="50000">
                                          <p:stCondLst>
                                            <p:cond delay="1834"/>
                                          </p:stCondLst>
                                        </p:cTn>
                                        <p:tgtEl>
                                          <p:spTgt spid="2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22">
                                            <p:txEl>
                                              <p:pRg st="1" end="1"/>
                                            </p:txEl>
                                          </p:spTgt>
                                        </p:tgtEl>
                                        <p:attrNameLst>
                                          <p:attrName>style.visibility</p:attrName>
                                        </p:attrNameLst>
                                      </p:cBhvr>
                                      <p:to>
                                        <p:strVal val="visible"/>
                                      </p:to>
                                    </p:set>
                                    <p:animEffect transition="in" filter="wipe(left)">
                                      <p:cBhvr>
                                        <p:cTn id="75" dur="1000"/>
                                        <p:tgtEl>
                                          <p:spTgt spid="22">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22">
                                            <p:txEl>
                                              <p:pRg st="2" end="2"/>
                                            </p:txEl>
                                          </p:spTgt>
                                        </p:tgtEl>
                                        <p:attrNameLst>
                                          <p:attrName>style.visibility</p:attrName>
                                        </p:attrNameLst>
                                      </p:cBhvr>
                                      <p:to>
                                        <p:strVal val="visible"/>
                                      </p:to>
                                    </p:set>
                                    <p:animEffect transition="in" filter="wipe(left)">
                                      <p:cBhvr>
                                        <p:cTn id="80" dur="1000"/>
                                        <p:tgtEl>
                                          <p:spTgt spid="22">
                                            <p:txEl>
                                              <p:pRg st="2" end="2"/>
                                            </p:txEl>
                                          </p:spTgt>
                                        </p:tgtEl>
                                      </p:cBhvr>
                                    </p:animEffect>
                                  </p:childTnLst>
                                </p:cTn>
                              </p:par>
                              <p:par>
                                <p:cTn id="81" presetID="53"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p:cTn id="83" dur="1000" fill="hold"/>
                                        <p:tgtEl>
                                          <p:spTgt spid="18"/>
                                        </p:tgtEl>
                                        <p:attrNameLst>
                                          <p:attrName>ppt_w</p:attrName>
                                        </p:attrNameLst>
                                      </p:cBhvr>
                                      <p:tavLst>
                                        <p:tav tm="0">
                                          <p:val>
                                            <p:fltVal val="0"/>
                                          </p:val>
                                        </p:tav>
                                        <p:tav tm="100000">
                                          <p:val>
                                            <p:strVal val="#ppt_w"/>
                                          </p:val>
                                        </p:tav>
                                      </p:tavLst>
                                    </p:anim>
                                    <p:anim calcmode="lin" valueType="num">
                                      <p:cBhvr>
                                        <p:cTn id="84" dur="1000" fill="hold"/>
                                        <p:tgtEl>
                                          <p:spTgt spid="18"/>
                                        </p:tgtEl>
                                        <p:attrNameLst>
                                          <p:attrName>ppt_h</p:attrName>
                                        </p:attrNameLst>
                                      </p:cBhvr>
                                      <p:tavLst>
                                        <p:tav tm="0">
                                          <p:val>
                                            <p:fltVal val="0"/>
                                          </p:val>
                                        </p:tav>
                                        <p:tav tm="100000">
                                          <p:val>
                                            <p:strVal val="#ppt_h"/>
                                          </p:val>
                                        </p:tav>
                                      </p:tavLst>
                                    </p:anim>
                                    <p:animEffect transition="in" filter="fade">
                                      <p:cBhvr>
                                        <p:cTn id="85" dur="1000"/>
                                        <p:tgtEl>
                                          <p:spTgt spid="18"/>
                                        </p:tgtEl>
                                      </p:cBhvr>
                                    </p:animEffect>
                                  </p:childTnLst>
                                </p:cTn>
                              </p:par>
                              <p:par>
                                <p:cTn id="86" presetID="53" presetClass="entr" presetSubtype="0" fill="hold" grpId="0" nodeType="withEffect">
                                  <p:stCondLst>
                                    <p:cond delay="0"/>
                                  </p:stCondLst>
                                  <p:childTnLst>
                                    <p:set>
                                      <p:cBhvr>
                                        <p:cTn id="87" dur="1" fill="hold">
                                          <p:stCondLst>
                                            <p:cond delay="0"/>
                                          </p:stCondLst>
                                        </p:cTn>
                                        <p:tgtEl>
                                          <p:spTgt spid="19"/>
                                        </p:tgtEl>
                                        <p:attrNameLst>
                                          <p:attrName>style.visibility</p:attrName>
                                        </p:attrNameLst>
                                      </p:cBhvr>
                                      <p:to>
                                        <p:strVal val="visible"/>
                                      </p:to>
                                    </p:set>
                                    <p:anim calcmode="lin" valueType="num">
                                      <p:cBhvr>
                                        <p:cTn id="88" dur="1000" fill="hold"/>
                                        <p:tgtEl>
                                          <p:spTgt spid="19"/>
                                        </p:tgtEl>
                                        <p:attrNameLst>
                                          <p:attrName>ppt_w</p:attrName>
                                        </p:attrNameLst>
                                      </p:cBhvr>
                                      <p:tavLst>
                                        <p:tav tm="0">
                                          <p:val>
                                            <p:fltVal val="0"/>
                                          </p:val>
                                        </p:tav>
                                        <p:tav tm="100000">
                                          <p:val>
                                            <p:strVal val="#ppt_w"/>
                                          </p:val>
                                        </p:tav>
                                      </p:tavLst>
                                    </p:anim>
                                    <p:anim calcmode="lin" valueType="num">
                                      <p:cBhvr>
                                        <p:cTn id="89" dur="1000" fill="hold"/>
                                        <p:tgtEl>
                                          <p:spTgt spid="19"/>
                                        </p:tgtEl>
                                        <p:attrNameLst>
                                          <p:attrName>ppt_h</p:attrName>
                                        </p:attrNameLst>
                                      </p:cBhvr>
                                      <p:tavLst>
                                        <p:tav tm="0">
                                          <p:val>
                                            <p:fltVal val="0"/>
                                          </p:val>
                                        </p:tav>
                                        <p:tav tm="100000">
                                          <p:val>
                                            <p:strVal val="#ppt_h"/>
                                          </p:val>
                                        </p:tav>
                                      </p:tavLst>
                                    </p:anim>
                                    <p:animEffect transition="in" filter="fade">
                                      <p:cBhvr>
                                        <p:cTn id="90" dur="1000"/>
                                        <p:tgtEl>
                                          <p:spTgt spid="1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22">
                                            <p:txEl>
                                              <p:pRg st="3" end="3"/>
                                            </p:txEl>
                                          </p:spTgt>
                                        </p:tgtEl>
                                        <p:attrNameLst>
                                          <p:attrName>style.visibility</p:attrName>
                                        </p:attrNameLst>
                                      </p:cBhvr>
                                      <p:to>
                                        <p:strVal val="visible"/>
                                      </p:to>
                                    </p:set>
                                    <p:animEffect transition="in" filter="wipe(left)">
                                      <p:cBhvr>
                                        <p:cTn id="95" dur="1000"/>
                                        <p:tgtEl>
                                          <p:spTgt spid="22">
                                            <p:txEl>
                                              <p:pRg st="3" end="3"/>
                                            </p:txEl>
                                          </p:spTgt>
                                        </p:tgtEl>
                                      </p:cBhvr>
                                    </p:animEffect>
                                  </p:childTnLst>
                                </p:cTn>
                              </p:par>
                              <p:par>
                                <p:cTn id="96" presetID="21" presetClass="entr" presetSubtype="1" fill="hold" grpId="0" nodeType="with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wheel(1)">
                                      <p:cBhvr>
                                        <p:cTn id="98" dur="2000"/>
                                        <p:tgtEl>
                                          <p:spTgt spid="24"/>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2">
                                            <p:txEl>
                                              <p:pRg st="4" end="4"/>
                                            </p:txEl>
                                          </p:spTgt>
                                        </p:tgtEl>
                                        <p:attrNameLst>
                                          <p:attrName>style.visibility</p:attrName>
                                        </p:attrNameLst>
                                      </p:cBhvr>
                                      <p:to>
                                        <p:strVal val="visible"/>
                                      </p:to>
                                    </p:set>
                                    <p:animEffect transition="in" filter="wipe(left)">
                                      <p:cBhvr>
                                        <p:cTn id="103" dur="1000"/>
                                        <p:tgtEl>
                                          <p:spTgt spid="22">
                                            <p:txEl>
                                              <p:pRg st="4" end="4"/>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222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8" grpId="0" animBg="1"/>
      <p:bldP spid="19" grpId="0" animBg="1"/>
      <p:bldP spid="24" grpId="0" animBg="1"/>
      <p:bldP spid="22" grpId="0" build="allAtOnce"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914400"/>
            <a:ext cx="9144000" cy="3416320"/>
          </a:xfrm>
          <a:prstGeom prst="rect">
            <a:avLst/>
          </a:prstGeom>
          <a:noFill/>
        </p:spPr>
        <p:txBody>
          <a:bodyPr wrap="square" rtlCol="0">
            <a:spAutoFit/>
          </a:bodyPr>
          <a:lstStyle/>
          <a:p>
            <a:pPr algn="ctr">
              <a:lnSpc>
                <a:spcPct val="150000"/>
              </a:lnSpc>
            </a:pPr>
            <a:r>
              <a:rPr lang="en-US" sz="7200" b="1" spc="-50" dirty="0" smtClean="0">
                <a:ln w="9525">
                  <a:solidFill>
                    <a:schemeClr val="accent5">
                      <a:lumMod val="50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ROCKY’S </a:t>
            </a:r>
            <a:r>
              <a:rPr lang="en-US" sz="7200" b="1" spc="-50" dirty="0" smtClean="0">
                <a:ln w="9525">
                  <a:solidFill>
                    <a:schemeClr val="accent5">
                      <a:lumMod val="50000"/>
                    </a:schemeClr>
                  </a:solidFill>
                </a:ln>
                <a:solidFill>
                  <a:srgbClr val="FF0000"/>
                </a:solidFill>
                <a:effectLst>
                  <a:outerShdw dist="50800" dir="7200000" algn="ctr" rotWithShape="0">
                    <a:schemeClr val="tx1"/>
                  </a:outerShdw>
                </a:effectLst>
                <a:latin typeface="Tempus Sans ITC" pitchFamily="82" charset="0"/>
                <a:cs typeface="Arial" pitchFamily="34" charset="0"/>
              </a:rPr>
              <a:t>GEOLOGY</a:t>
            </a:r>
          </a:p>
          <a:p>
            <a:pPr algn="ctr">
              <a:lnSpc>
                <a:spcPct val="150000"/>
              </a:lnSpc>
            </a:pPr>
            <a:r>
              <a:rPr lang="en-US" sz="7200" b="1" spc="-50" dirty="0" smtClean="0">
                <a:ln w="9525">
                  <a:solidFill>
                    <a:schemeClr val="accent5">
                      <a:lumMod val="50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ENDS HERE</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04800" y="3429000"/>
            <a:ext cx="9144000" cy="830997"/>
          </a:xfrm>
          <a:prstGeom prst="rect">
            <a:avLst/>
          </a:prstGeom>
          <a:noFill/>
        </p:spPr>
        <p:txBody>
          <a:bodyPr wrap="square" rtlCol="0">
            <a:spAutoFit/>
          </a:bodyPr>
          <a:lstStyle/>
          <a:p>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National Treasures: Parks</a:t>
            </a:r>
          </a:p>
        </p:txBody>
      </p:sp>
      <p:sp>
        <p:nvSpPr>
          <p:cNvPr id="13" name="TextBox 12"/>
          <p:cNvSpPr txBox="1"/>
          <p:nvPr/>
        </p:nvSpPr>
        <p:spPr>
          <a:xfrm>
            <a:off x="0" y="3429000"/>
            <a:ext cx="9144000" cy="861774"/>
          </a:xfrm>
          <a:prstGeom prst="rect">
            <a:avLst/>
          </a:prstGeom>
          <a:noFill/>
        </p:spPr>
        <p:txBody>
          <a:bodyPr wrap="square" rtlCol="0">
            <a:spAutoFit/>
          </a:bodyPr>
          <a:lstStyle/>
          <a:p>
            <a:pPr>
              <a:lnSpc>
                <a:spcPts val="6000"/>
              </a:lnSpc>
            </a:pPr>
            <a:r>
              <a:rPr lang="en-US" sz="4800" b="1" spc="-50" dirty="0" smtClean="0">
                <a:ln>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 National Treasures: Parks</a:t>
            </a:r>
          </a:p>
        </p:txBody>
      </p:sp>
      <p:sp>
        <p:nvSpPr>
          <p:cNvPr id="8" name="Rectangle 7"/>
          <p:cNvSpPr/>
          <p:nvPr/>
        </p:nvSpPr>
        <p:spPr>
          <a:xfrm>
            <a:off x="0" y="0"/>
            <a:ext cx="9144000" cy="769441"/>
          </a:xfrm>
          <a:prstGeom prst="rect">
            <a:avLst/>
          </a:prstGeom>
        </p:spPr>
        <p:txBody>
          <a:bodyPr wrap="square">
            <a:spAutoFit/>
          </a:bodyPr>
          <a:lstStyle/>
          <a:p>
            <a:pPr algn="ctr"/>
            <a:r>
              <a:rPr lang="en-US" sz="4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EXOTIC TERRANES OF THE WEST</a:t>
            </a:r>
            <a:endParaRPr lang="en-US" sz="4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endParaRPr>
          </a:p>
        </p:txBody>
      </p:sp>
      <p:sp>
        <p:nvSpPr>
          <p:cNvPr id="18" name="TextBox 17"/>
          <p:cNvSpPr txBox="1"/>
          <p:nvPr/>
        </p:nvSpPr>
        <p:spPr>
          <a:xfrm>
            <a:off x="-24441"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sp>
        <p:nvSpPr>
          <p:cNvPr id="22" name="TextBox 21"/>
          <p:cNvSpPr txBox="1"/>
          <p:nvPr/>
        </p:nvSpPr>
        <p:spPr>
          <a:xfrm>
            <a:off x="457200" y="967026"/>
            <a:ext cx="8610600" cy="861774"/>
          </a:xfrm>
          <a:prstGeom prst="rect">
            <a:avLst/>
          </a:prstGeom>
          <a:noFill/>
        </p:spPr>
        <p:txBody>
          <a:bodyPr wrap="square" rtlCol="0">
            <a:spAutoFit/>
          </a:bodyPr>
          <a:lstStyle/>
          <a:p>
            <a:pPr>
              <a:lnSpc>
                <a:spcPts val="6000"/>
              </a:lnSpc>
            </a:pPr>
            <a:r>
              <a:rPr lang="en-US" sz="4400" b="1" spc="-50" dirty="0" smtClean="0">
                <a:ln w="9525">
                  <a:solidFill>
                    <a:schemeClr val="accent5">
                      <a:lumMod val="50000"/>
                    </a:schemeClr>
                  </a:solidFill>
                </a:ln>
                <a:solidFill>
                  <a:srgbClr val="FF0000"/>
                </a:solidFill>
                <a:latin typeface="Tempus Sans ITC" pitchFamily="82" charset="0"/>
                <a:cs typeface="Arial" pitchFamily="34" charset="0"/>
              </a:rPr>
              <a:t>	 </a:t>
            </a:r>
            <a:r>
              <a:rPr lang="en-US" sz="4400" b="1" spc="-50" dirty="0" smtClean="0">
                <a:ln w="9525">
                  <a:solidFill>
                    <a:schemeClr val="accent5">
                      <a:lumMod val="50000"/>
                    </a:schemeClr>
                  </a:solidFill>
                </a:ln>
                <a:solidFill>
                  <a:srgbClr val="FF0000"/>
                </a:solidFill>
                <a:effectLst>
                  <a:outerShdw dist="50800" dir="7200000" algn="ctr" rotWithShape="0">
                    <a:schemeClr val="tx1"/>
                  </a:outerShdw>
                </a:effectLst>
                <a:latin typeface="Tempus Sans ITC" pitchFamily="82" charset="0"/>
                <a:cs typeface="Arial" pitchFamily="34" charset="0"/>
              </a:rPr>
              <a:t>Week  1 – Setting the Stage</a:t>
            </a:r>
          </a:p>
        </p:txBody>
      </p:sp>
      <p:sp>
        <p:nvSpPr>
          <p:cNvPr id="14" name="TextBox 13"/>
          <p:cNvSpPr txBox="1"/>
          <p:nvPr/>
        </p:nvSpPr>
        <p:spPr>
          <a:xfrm>
            <a:off x="0" y="2362200"/>
            <a:ext cx="9144000" cy="861774"/>
          </a:xfrm>
          <a:prstGeom prst="rect">
            <a:avLst/>
          </a:prstGeom>
          <a:noFill/>
        </p:spPr>
        <p:txBody>
          <a:bodyPr wrap="square" rtlCol="0">
            <a:spAutoFit/>
          </a:bodyPr>
          <a:lstStyle/>
          <a:p>
            <a:pPr>
              <a:lnSpc>
                <a:spcPts val="6000"/>
              </a:lnSpc>
            </a:pP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 Natural Wonders: Geology</a:t>
            </a:r>
          </a:p>
        </p:txBody>
      </p:sp>
      <p:pic>
        <p:nvPicPr>
          <p:cNvPr id="9" name="Picture 2" descr="C:\Users\Sandra\AppData\Local\Microsoft\Windows\INetCache\IE\XTNHX9F4\180px-Tick-red[1].png"/>
          <p:cNvPicPr>
            <a:picLocks noChangeAspect="1" noChangeArrowheads="1"/>
          </p:cNvPicPr>
          <p:nvPr/>
        </p:nvPicPr>
        <p:blipFill>
          <a:blip r:embed="rId3" cstate="print"/>
          <a:srcRect/>
          <a:stretch>
            <a:fillRect/>
          </a:stretch>
        </p:blipFill>
        <p:spPr bwMode="auto">
          <a:xfrm>
            <a:off x="381000" y="1981200"/>
            <a:ext cx="1127767" cy="10059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fade">
                                      <p:cBhvr>
                                        <p:cTn id="26" dur="1000"/>
                                        <p:tgtEl>
                                          <p:spTgt spid="17">
                                            <p:txEl>
                                              <p:pRg st="0" end="0"/>
                                            </p:txEl>
                                          </p:spTgt>
                                        </p:tgtEl>
                                      </p:cBhvr>
                                    </p:animEffect>
                                  </p:childTnLst>
                                </p:cTn>
                              </p:par>
                              <p:par>
                                <p:cTn id="27" presetID="64" presetClass="path" presetSubtype="0" accel="50000" decel="50000" fill="hold" grpId="1" nodeType="withEffect">
                                  <p:stCondLst>
                                    <p:cond delay="0"/>
                                  </p:stCondLst>
                                  <p:childTnLst>
                                    <p:animMotion origin="layout" path="M 3.61111E-6 -3.7037E-6 L 0.01684 -0.50439 " pathEditMode="relative" rAng="0" ptsTypes="AA">
                                      <p:cBhvr>
                                        <p:cTn id="28" dur="1000" fill="hold"/>
                                        <p:tgtEl>
                                          <p:spTgt spid="17">
                                            <p:txEl>
                                              <p:pRg st="0" end="0"/>
                                            </p:txEl>
                                          </p:spTgt>
                                        </p:tgtEl>
                                        <p:attrNameLst>
                                          <p:attrName>ppt_x</p:attrName>
                                          <p:attrName>ppt_y</p:attrName>
                                        </p:attrNameLst>
                                      </p:cBhvr>
                                      <p:rCtr x="8" y="-252"/>
                                    </p:animMotion>
                                  </p:childTnLst>
                                </p:cTn>
                              </p:par>
                              <p:par>
                                <p:cTn id="29" presetID="10" presetClass="exit" presetSubtype="0" fill="hold" grpId="1" nodeType="withEffect">
                                  <p:stCondLst>
                                    <p:cond delay="0"/>
                                  </p:stCondLst>
                                  <p:childTnLst>
                                    <p:animEffect transition="out" filter="fade">
                                      <p:cBhvr>
                                        <p:cTn id="30" dur="1000"/>
                                        <p:tgtEl>
                                          <p:spTgt spid="13"/>
                                        </p:tgtEl>
                                      </p:cBhvr>
                                    </p:animEffect>
                                    <p:set>
                                      <p:cBhvr>
                                        <p:cTn id="31" dur="1" fill="hold">
                                          <p:stCondLst>
                                            <p:cond delay="999"/>
                                          </p:stCondLst>
                                        </p:cTn>
                                        <p:tgtEl>
                                          <p:spTgt spid="13"/>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1000"/>
                                        <p:tgtEl>
                                          <p:spTgt spid="14"/>
                                        </p:tgtEl>
                                      </p:cBhvr>
                                    </p:animEffect>
                                    <p:set>
                                      <p:cBhvr>
                                        <p:cTn id="34" dur="1" fill="hold">
                                          <p:stCondLst>
                                            <p:cond delay="999"/>
                                          </p:stCondLst>
                                        </p:cTn>
                                        <p:tgtEl>
                                          <p:spTgt spid="14"/>
                                        </p:tgtEl>
                                        <p:attrNameLst>
                                          <p:attrName>style.visibility</p:attrName>
                                        </p:attrNameLst>
                                      </p:cBhvr>
                                      <p:to>
                                        <p:strVal val="hidden"/>
                                      </p:to>
                                    </p:set>
                                  </p:childTnLst>
                                </p:cTn>
                              </p:par>
                              <p:par>
                                <p:cTn id="35" presetID="10" presetClass="exit" presetSubtype="0" fill="hold" grpId="0" nodeType="withEffect">
                                  <p:stCondLst>
                                    <p:cond delay="500"/>
                                  </p:stCondLst>
                                  <p:childTnLst>
                                    <p:animEffect transition="out" filter="fade">
                                      <p:cBhvr>
                                        <p:cTn id="36" dur="1000"/>
                                        <p:tgtEl>
                                          <p:spTgt spid="22"/>
                                        </p:tgtEl>
                                      </p:cBhvr>
                                    </p:animEffect>
                                    <p:set>
                                      <p:cBhvr>
                                        <p:cTn id="37" dur="1" fill="hold">
                                          <p:stCondLst>
                                            <p:cond delay="999"/>
                                          </p:stCondLst>
                                        </p:cTn>
                                        <p:tgtEl>
                                          <p:spTgt spid="22"/>
                                        </p:tgtEl>
                                        <p:attrNameLst>
                                          <p:attrName>style.visibility</p:attrName>
                                        </p:attrNameLst>
                                      </p:cBhvr>
                                      <p:to>
                                        <p:strVal val="hidden"/>
                                      </p:to>
                                    </p:set>
                                  </p:childTnLst>
                                </p:cTn>
                              </p:par>
                              <p:par>
                                <p:cTn id="38" presetID="10" presetClass="exit" presetSubtype="0" fill="hold" grpId="2" nodeType="withEffect">
                                  <p:stCondLst>
                                    <p:cond delay="500"/>
                                  </p:stCondLst>
                                  <p:childTnLst>
                                    <p:animEffect transition="out" filter="fade">
                                      <p:cBhvr>
                                        <p:cTn id="39" dur="1000"/>
                                        <p:tgtEl>
                                          <p:spTgt spid="17">
                                            <p:txEl>
                                              <p:pRg st="0" end="0"/>
                                            </p:txEl>
                                          </p:spTgt>
                                        </p:tgtEl>
                                      </p:cBhvr>
                                    </p:animEffect>
                                    <p:set>
                                      <p:cBhvr>
                                        <p:cTn id="40" dur="1" fill="hold">
                                          <p:stCondLst>
                                            <p:cond delay="999"/>
                                          </p:stCondLst>
                                        </p:cTn>
                                        <p:tgtEl>
                                          <p:spTgt spid="17">
                                            <p:txEl>
                                              <p:pRg st="0" end="0"/>
                                            </p:txEl>
                                          </p:spTgt>
                                        </p:tgtEl>
                                        <p:attrNameLst>
                                          <p:attrName>style.visibility</p:attrName>
                                        </p:attrNameLst>
                                      </p:cBhvr>
                                      <p:to>
                                        <p:strVal val="hidden"/>
                                      </p:to>
                                    </p:set>
                                  </p:childTnLst>
                                </p:cTn>
                              </p:par>
                              <p:par>
                                <p:cTn id="41" presetID="10" presetClass="entr" presetSubtype="0" fill="hold" grpId="0" nodeType="withEffect">
                                  <p:stCondLst>
                                    <p:cond delay="50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childTnLst>
                                </p:cTn>
                              </p:par>
                              <p:par>
                                <p:cTn id="44" presetID="10" presetClass="exit" presetSubtype="0" fill="hold" grpId="0" nodeType="withEffect">
                                  <p:stCondLst>
                                    <p:cond delay="500"/>
                                  </p:stCondLst>
                                  <p:childTnLst>
                                    <p:animEffect transition="out" filter="fade">
                                      <p:cBhvr>
                                        <p:cTn id="45" dur="1000"/>
                                        <p:tgtEl>
                                          <p:spTgt spid="8"/>
                                        </p:tgtEl>
                                      </p:cBhvr>
                                    </p:animEffect>
                                    <p:set>
                                      <p:cBhvr>
                                        <p:cTn id="46" dur="1" fill="hold">
                                          <p:stCondLst>
                                            <p:cond delay="999"/>
                                          </p:stCondLst>
                                        </p:cTn>
                                        <p:tgtEl>
                                          <p:spTgt spid="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9"/>
                                        </p:tgtEl>
                                      </p:cBhvr>
                                    </p:animEffect>
                                    <p:set>
                                      <p:cBhvr>
                                        <p:cTn id="49"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build="allAtOnce"/>
      <p:bldP spid="17" grpId="2" build="allAtOnce"/>
      <p:bldP spid="13" grpId="0"/>
      <p:bldP spid="13" grpId="1"/>
      <p:bldP spid="8" grpId="0"/>
      <p:bldP spid="8" grpId="1"/>
      <p:bldP spid="18" grpId="0"/>
      <p:bldP spid="22" grpId="0"/>
      <p:bldP spid="22" grpId="1"/>
      <p:bldP spid="14" grpId="0"/>
      <p:bldP spid="14" grpId="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rot="21134905">
            <a:off x="0" y="2133600"/>
            <a:ext cx="9144000" cy="3416320"/>
          </a:xfrm>
          <a:prstGeom prst="rect">
            <a:avLst/>
          </a:prstGeom>
          <a:noFill/>
        </p:spPr>
        <p:txBody>
          <a:bodyPr wrap="square" rtlCol="0">
            <a:spAutoFit/>
          </a:bodyPr>
          <a:lstStyle/>
          <a:p>
            <a:pPr algn="ctr">
              <a:lnSpc>
                <a:spcPct val="150000"/>
              </a:lnSpc>
            </a:pPr>
            <a:r>
              <a:rPr lang="en-US" sz="7200" b="1" spc="-50" dirty="0" smtClean="0">
                <a:ln w="9525">
                  <a:solidFill>
                    <a:schemeClr val="accent5">
                      <a:lumMod val="50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SANDI’S </a:t>
            </a:r>
            <a:r>
              <a:rPr lang="en-US" sz="7200" b="1" spc="-50" dirty="0" smtClean="0">
                <a:ln w="9525">
                  <a:solidFill>
                    <a:schemeClr val="accent5">
                      <a:lumMod val="50000"/>
                    </a:schemeClr>
                  </a:solidFill>
                </a:ln>
                <a:solidFill>
                  <a:srgbClr val="FF0000"/>
                </a:solidFill>
                <a:effectLst>
                  <a:outerShdw dist="50800" dir="7200000" algn="ctr" rotWithShape="0">
                    <a:schemeClr val="tx1"/>
                  </a:outerShdw>
                </a:effectLst>
                <a:latin typeface="Tempus Sans ITC" pitchFamily="82" charset="0"/>
                <a:cs typeface="Arial" pitchFamily="34" charset="0"/>
              </a:rPr>
              <a:t>PEOPLE</a:t>
            </a:r>
          </a:p>
          <a:p>
            <a:pPr algn="ctr">
              <a:lnSpc>
                <a:spcPct val="150000"/>
              </a:lnSpc>
            </a:pPr>
            <a:r>
              <a:rPr lang="en-US" sz="7200" b="1" spc="-50" dirty="0" smtClean="0">
                <a:ln w="9525">
                  <a:solidFill>
                    <a:schemeClr val="accent5">
                      <a:lumMod val="50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STARTS HERE</a:t>
            </a:r>
          </a:p>
        </p:txBody>
      </p:sp>
      <p:sp>
        <p:nvSpPr>
          <p:cNvPr id="4" name="TextBox 3"/>
          <p:cNvSpPr txBox="1"/>
          <p:nvPr/>
        </p:nvSpPr>
        <p:spPr>
          <a:xfrm>
            <a:off x="-24441"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0769" name="Rectangle 1"/>
          <p:cNvSpPr>
            <a:spLocks noChangeArrowheads="1"/>
          </p:cNvSpPr>
          <p:nvPr/>
        </p:nvSpPr>
        <p:spPr bwMode="auto">
          <a:xfrm>
            <a:off x="0" y="762000"/>
            <a:ext cx="914400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lang="en-US" sz="2000" dirty="0" smtClean="0">
              <a:latin typeface="Arial" pitchFamily="34" charset="0"/>
              <a:cs typeface="Calibri" pitchFamily="34" charset="0"/>
            </a:endParaRPr>
          </a:p>
          <a:p>
            <a:pPr lvl="0" eaLnBrk="0" fontAlgn="base" hangingPunct="0">
              <a:spcBef>
                <a:spcPct val="0"/>
              </a:spcBef>
              <a:spcAft>
                <a:spcPct val="0"/>
              </a:spcAft>
            </a:pPr>
            <a:r>
              <a:rPr lang="en-US" sz="2000" b="1" dirty="0" smtClean="0">
                <a:latin typeface="Arial" pitchFamily="34" charset="0"/>
                <a:cs typeface="Calibri" pitchFamily="34" charset="0"/>
              </a:rPr>
              <a:t>WEEK 1   SETTING THE STAGE:  OVERVIEW OF EXOTIC TERRANES</a:t>
            </a:r>
            <a:endParaRPr lang="en-US" sz="2000" b="1" dirty="0" smtClean="0">
              <a:latin typeface="Arial" pitchFamily="34" charset="0"/>
              <a:cs typeface="Arial" pitchFamily="34" charset="0"/>
            </a:endParaRPr>
          </a:p>
          <a:p>
            <a:pPr lvl="0" eaLnBrk="0" fontAlgn="base" hangingPunct="0">
              <a:spcBef>
                <a:spcPct val="0"/>
              </a:spcBef>
              <a:spcAft>
                <a:spcPct val="0"/>
              </a:spcAft>
            </a:pPr>
            <a:r>
              <a:rPr lang="en-US" sz="2000" b="1" dirty="0" smtClean="0">
                <a:latin typeface="Arial" pitchFamily="34" charset="0"/>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Calibri" pitchFamily="34" charset="0"/>
              </a:rPr>
              <a:t>	-  National Treasures: Parks(SBP)</a:t>
            </a:r>
          </a:p>
          <a:p>
            <a:pPr marL="0" marR="0" lvl="0" indent="0" algn="l" defTabSz="914400" rtl="0" eaLnBrk="1" fontAlgn="base" latinLnBrk="0" hangingPunct="1">
              <a:lnSpc>
                <a:spcPct val="100000"/>
              </a:lnSpc>
              <a:spcBef>
                <a:spcPct val="0"/>
              </a:spcBef>
              <a:spcAft>
                <a:spcPct val="0"/>
              </a:spcAft>
              <a:buClrTx/>
              <a:buSzTx/>
              <a:buFontTx/>
              <a:buNone/>
              <a:tabLst/>
            </a:pPr>
            <a:r>
              <a:rPr lang="en-US" sz="2000" b="1" dirty="0" smtClean="0">
                <a:latin typeface="Arial" pitchFamily="34" charset="0"/>
                <a:cs typeface="Calibri" pitchFamily="34" charset="0"/>
              </a:rPr>
              <a:t>	       - People of the Parks</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a:p>
            <a:pPr eaLnBrk="0" fontAlgn="base" hangingPunct="0">
              <a:spcBef>
                <a:spcPct val="0"/>
              </a:spcBef>
              <a:spcAft>
                <a:spcPct val="0"/>
              </a:spcAft>
            </a:pPr>
            <a:r>
              <a:rPr lang="en-US" sz="2000" b="1" dirty="0" smtClean="0">
                <a:latin typeface="Arial" pitchFamily="34" charset="0"/>
                <a:cs typeface="Calibri" pitchFamily="34" charset="0"/>
              </a:rPr>
              <a:t>		- First Peoples</a:t>
            </a:r>
            <a:endParaRPr lang="en-US" sz="2000" b="1"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Calibri" pitchFamily="34" charset="0"/>
              </a:rPr>
              <a:t>		</a:t>
            </a:r>
            <a:r>
              <a:rPr kumimoji="0" lang="en-US" sz="2000" b="1" i="0" u="none" strike="noStrike" cap="none" normalizeH="0" dirty="0" smtClean="0">
                <a:ln>
                  <a:noFill/>
                </a:ln>
                <a:solidFill>
                  <a:schemeClr val="tx1"/>
                </a:solidFill>
                <a:effectLst/>
                <a:latin typeface="Arial" pitchFamily="34" charset="0"/>
                <a:cs typeface="Calibri" pitchFamily="34" charset="0"/>
              </a:rPr>
              <a:t>       </a:t>
            </a:r>
            <a:r>
              <a:rPr kumimoji="0" lang="en-US" sz="2000" b="1" i="0" u="none" strike="noStrike" cap="none" normalizeH="0" baseline="0" dirty="0" smtClean="0">
                <a:ln>
                  <a:noFill/>
                </a:ln>
                <a:solidFill>
                  <a:schemeClr val="tx1"/>
                </a:solidFill>
                <a:effectLst/>
                <a:latin typeface="Arial" pitchFamily="34" charset="0"/>
                <a:cs typeface="Calibri" pitchFamily="34" charset="0"/>
              </a:rPr>
              <a:t>- Pathways to New World</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Calibri" pitchFamily="34" charset="0"/>
              </a:rPr>
              <a:t>			- Land Route (</a:t>
            </a:r>
            <a:r>
              <a:rPr kumimoji="0" lang="en-US" sz="2000" b="1" i="0" u="none" strike="noStrike" cap="none" normalizeH="0" baseline="0" dirty="0" err="1" smtClean="0">
                <a:ln>
                  <a:noFill/>
                </a:ln>
                <a:solidFill>
                  <a:schemeClr val="tx1"/>
                </a:solidFill>
                <a:effectLst/>
                <a:latin typeface="Arial" pitchFamily="34" charset="0"/>
                <a:cs typeface="Calibri" pitchFamily="34" charset="0"/>
              </a:rPr>
              <a:t>Beringia</a:t>
            </a:r>
            <a:r>
              <a:rPr kumimoji="0" lang="en-US" sz="2000" b="1" i="0" u="none" strike="noStrike" cap="none" normalizeH="0" baseline="0" dirty="0" smtClean="0">
                <a:ln>
                  <a:noFill/>
                </a:ln>
                <a:solidFill>
                  <a:schemeClr val="tx1"/>
                </a:solidFill>
                <a:effectLst/>
                <a:latin typeface="Arial" pitchFamily="34" charset="0"/>
                <a:cs typeface="Calibri" pitchFamily="34" charset="0"/>
              </a:rPr>
              <a:t>)</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Calibri" pitchFamily="34" charset="0"/>
              </a:rPr>
              <a:t>			- Sea Route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70C0"/>
                </a:solidFill>
                <a:effectLst/>
                <a:latin typeface="Arial" pitchFamily="34" charset="0"/>
                <a:cs typeface="Calibri" pitchFamily="34" charset="0"/>
              </a:rPr>
              <a:t>https://www.academia.edu/34913340/Early_colonization_of_Beringia_and_Northern_North_America_Chronology_routes_and_adaptive_strategies?email_work_card=view-paper</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a:p>
            <a:pPr eaLnBrk="0" fontAlgn="base" hangingPunct="0">
              <a:spcBef>
                <a:spcPct val="0"/>
              </a:spcBef>
              <a:spcAft>
                <a:spcPct val="0"/>
              </a:spcAft>
            </a:pPr>
            <a:r>
              <a:rPr lang="en-US" sz="2000" b="1" dirty="0" smtClean="0">
                <a:latin typeface="Arial" pitchFamily="34" charset="0"/>
                <a:cs typeface="Calibri" pitchFamily="34" charset="0"/>
              </a:rPr>
              <a:t>		- Native Americans</a:t>
            </a:r>
            <a:endParaRPr lang="en-US" sz="2000" b="1"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Calibri" pitchFamily="34" charset="0"/>
              </a:rPr>
              <a:t>		- Early Explorers</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Calibri" pitchFamily="34" charset="0"/>
              </a:rPr>
              <a:t>		- New World Settlers</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Calibri" pitchFamily="34" charset="0"/>
              </a:rPr>
              <a:t>		- Park Visionaries</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441"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sp>
        <p:nvSpPr>
          <p:cNvPr id="4" name="Rectangle 3"/>
          <p:cNvSpPr/>
          <p:nvPr/>
        </p:nvSpPr>
        <p:spPr>
          <a:xfrm>
            <a:off x="0" y="990600"/>
            <a:ext cx="9144000" cy="5632311"/>
          </a:xfrm>
          <a:prstGeom prst="rect">
            <a:avLst/>
          </a:prstGeom>
        </p:spPr>
        <p:txBody>
          <a:bodyPr wrap="square">
            <a:spAutoFit/>
          </a:bodyPr>
          <a:lstStyle/>
          <a:p>
            <a:pPr lvl="0" eaLnBrk="0" fontAlgn="base" hangingPunct="0">
              <a:lnSpc>
                <a:spcPct val="150000"/>
              </a:lnSpc>
              <a:spcBef>
                <a:spcPct val="0"/>
              </a:spcBef>
              <a:spcAft>
                <a:spcPct val="0"/>
              </a:spcAft>
            </a:pPr>
            <a:r>
              <a:rPr lang="en-US" sz="4800" b="1" dirty="0" smtClean="0">
                <a:solidFill>
                  <a:srgbClr val="FF0000"/>
                </a:solidFill>
                <a:latin typeface="Arial" pitchFamily="34" charset="0"/>
                <a:cs typeface="Calibri" pitchFamily="34" charset="0"/>
              </a:rPr>
              <a:t>		</a:t>
            </a: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First Arrivals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Native Americans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Early Explorers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New World Settlers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American Visionaries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p:txBody>
      </p:sp>
      <p:sp>
        <p:nvSpPr>
          <p:cNvPr id="5" name="TextBox 4"/>
          <p:cNvSpPr txBox="1"/>
          <p:nvPr/>
        </p:nvSpPr>
        <p:spPr>
          <a:xfrm rot="1753776">
            <a:off x="5357624" y="1514624"/>
            <a:ext cx="3875292" cy="646331"/>
          </a:xfrm>
          <a:prstGeom prst="rect">
            <a:avLst/>
          </a:prstGeom>
          <a:noFill/>
        </p:spPr>
        <p:txBody>
          <a:bodyPr wrap="none" rtlCol="0">
            <a:spAutoFit/>
          </a:bodyPr>
          <a:lstStyle/>
          <a:p>
            <a:r>
              <a:rPr lang="en-US" sz="3600" b="1" dirty="0" smtClean="0">
                <a:ln>
                  <a:solidFill>
                    <a:schemeClr val="tx2">
                      <a:lumMod val="50000"/>
                    </a:schemeClr>
                  </a:solidFill>
                </a:ln>
                <a:solidFill>
                  <a:schemeClr val="tx2">
                    <a:lumMod val="50000"/>
                  </a:schemeClr>
                </a:solidFill>
                <a:effectLst>
                  <a:outerShdw dist="50800" dir="7200000" algn="ctr" rotWithShape="0">
                    <a:schemeClr val="bg1"/>
                  </a:outerShdw>
                </a:effectLst>
                <a:latin typeface="Tempus Sans ITC" pitchFamily="82" charset="0"/>
              </a:rPr>
              <a:t>People of the Parks</a:t>
            </a:r>
            <a:endParaRPr lang="en-US" sz="3600" b="1" dirty="0">
              <a:ln>
                <a:solidFill>
                  <a:schemeClr val="tx2">
                    <a:lumMod val="50000"/>
                  </a:schemeClr>
                </a:solidFill>
              </a:ln>
              <a:solidFill>
                <a:schemeClr val="tx2">
                  <a:lumMod val="50000"/>
                </a:schemeClr>
              </a:solidFill>
              <a:effectLst>
                <a:outerShdw dist="50800" dir="7200000" algn="ctr" rotWithShape="0">
                  <a:schemeClr val="bg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fade">
                                      <p:cBhvr>
                                        <p:cTn id="34" dur="5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1000"/>
                                        <p:tgtEl>
                                          <p:spTgt spid="4">
                                            <p:txEl>
                                              <p:pRg st="1" end="1"/>
                                            </p:txEl>
                                          </p:spTgt>
                                        </p:tgtEl>
                                      </p:cBhvr>
                                    </p:animEffect>
                                    <p:set>
                                      <p:cBhvr>
                                        <p:cTn id="39" dur="1" fill="hold">
                                          <p:stCondLst>
                                            <p:cond delay="999"/>
                                          </p:stCondLst>
                                        </p:cTn>
                                        <p:tgtEl>
                                          <p:spTgt spid="4">
                                            <p:txEl>
                                              <p:pRg st="1" end="1"/>
                                            </p:txEl>
                                          </p:spTgt>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1000"/>
                                        <p:tgtEl>
                                          <p:spTgt spid="4">
                                            <p:txEl>
                                              <p:pRg st="2" end="2"/>
                                            </p:txEl>
                                          </p:spTgt>
                                        </p:tgtEl>
                                      </p:cBhvr>
                                    </p:animEffect>
                                    <p:set>
                                      <p:cBhvr>
                                        <p:cTn id="42" dur="1" fill="hold">
                                          <p:stCondLst>
                                            <p:cond delay="999"/>
                                          </p:stCondLst>
                                        </p:cTn>
                                        <p:tgtEl>
                                          <p:spTgt spid="4">
                                            <p:txEl>
                                              <p:pRg st="2" end="2"/>
                                            </p:txEl>
                                          </p:spTgt>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1000"/>
                                        <p:tgtEl>
                                          <p:spTgt spid="4">
                                            <p:txEl>
                                              <p:pRg st="3" end="3"/>
                                            </p:txEl>
                                          </p:spTgt>
                                        </p:tgtEl>
                                      </p:cBhvr>
                                    </p:animEffect>
                                    <p:set>
                                      <p:cBhvr>
                                        <p:cTn id="45" dur="1" fill="hold">
                                          <p:stCondLst>
                                            <p:cond delay="999"/>
                                          </p:stCondLst>
                                        </p:cTn>
                                        <p:tgtEl>
                                          <p:spTgt spid="4">
                                            <p:txEl>
                                              <p:pRg st="3" end="3"/>
                                            </p:txEl>
                                          </p:spTgt>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0"/>
                                        <p:tgtEl>
                                          <p:spTgt spid="4">
                                            <p:txEl>
                                              <p:pRg st="4" end="4"/>
                                            </p:txEl>
                                          </p:spTgt>
                                        </p:tgtEl>
                                      </p:cBhvr>
                                    </p:animEffect>
                                    <p:set>
                                      <p:cBhvr>
                                        <p:cTn id="48" dur="1" fill="hold">
                                          <p:stCondLst>
                                            <p:cond delay="999"/>
                                          </p:stCondLst>
                                        </p:cTn>
                                        <p:tgtEl>
                                          <p:spTgt spid="4">
                                            <p:txEl>
                                              <p:pRg st="4" end="4"/>
                                            </p:txEl>
                                          </p:spTgt>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5"/>
                                        </p:tgtEl>
                                      </p:cBhvr>
                                    </p:animEffect>
                                    <p:set>
                                      <p:cBhvr>
                                        <p:cTn id="51"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P spid="5" grpId="0"/>
      <p:bldP spid="5"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cstate="print"/>
          <a:srcRect/>
          <a:stretch>
            <a:fillRect/>
          </a:stretch>
        </p:blipFill>
        <p:spPr bwMode="auto">
          <a:xfrm>
            <a:off x="1" y="0"/>
            <a:ext cx="9144000" cy="6858000"/>
          </a:xfrm>
          <a:prstGeom prst="rect">
            <a:avLst/>
          </a:prstGeom>
          <a:noFill/>
          <a:ln w="9525">
            <a:noFill/>
            <a:miter lim="800000"/>
            <a:headEnd/>
            <a:tailEnd/>
          </a:ln>
          <a:effectLst/>
        </p:spPr>
      </p:pic>
      <p:sp useBgFill="1">
        <p:nvSpPr>
          <p:cNvPr id="14" name="Rectangle 1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4441"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sp>
        <p:nvSpPr>
          <p:cNvPr id="4" name="Rectangle 3"/>
          <p:cNvSpPr/>
          <p:nvPr/>
        </p:nvSpPr>
        <p:spPr>
          <a:xfrm>
            <a:off x="0" y="990600"/>
            <a:ext cx="9144000" cy="1063433"/>
          </a:xfrm>
          <a:prstGeom prst="rect">
            <a:avLst/>
          </a:prstGeom>
        </p:spPr>
        <p:txBody>
          <a:bodyPr wrap="square">
            <a:spAutoFit/>
          </a:bodyPr>
          <a:lstStyle/>
          <a:p>
            <a:pPr lvl="0" eaLnBrk="0" fontAlgn="base" hangingPunct="0">
              <a:lnSpc>
                <a:spcPct val="150000"/>
              </a:lnSpc>
              <a:spcBef>
                <a:spcPct val="0"/>
              </a:spcBef>
              <a:spcAft>
                <a:spcPct val="0"/>
              </a:spcAft>
            </a:pPr>
            <a:r>
              <a:rPr lang="en-US" sz="4800" b="1" dirty="0" smtClean="0">
                <a:solidFill>
                  <a:srgbClr val="FF0000"/>
                </a:solidFill>
                <a:latin typeface="Arial" pitchFamily="34" charset="0"/>
                <a:cs typeface="Calibri" pitchFamily="34" charset="0"/>
              </a:rPr>
              <a:t>		</a:t>
            </a: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First Arrivals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p:txBody>
      </p:sp>
      <p:sp>
        <p:nvSpPr>
          <p:cNvPr id="5" name="Rectangle 4"/>
          <p:cNvSpPr/>
          <p:nvPr/>
        </p:nvSpPr>
        <p:spPr>
          <a:xfrm>
            <a:off x="1981200" y="2133600"/>
            <a:ext cx="7162800" cy="707886"/>
          </a:xfrm>
          <a:prstGeom prst="rect">
            <a:avLst/>
          </a:prstGeom>
        </p:spPr>
        <p:txBody>
          <a:bodyPr wrap="square">
            <a:spAutoFit/>
          </a:bodyPr>
          <a:lstStyle/>
          <a:p>
            <a:pPr lvl="0" eaLnBrk="0" fontAlgn="base" hangingPunct="0">
              <a:spcBef>
                <a:spcPct val="0"/>
              </a:spcBef>
              <a:spcAft>
                <a:spcPct val="0"/>
              </a:spcAft>
            </a:pPr>
            <a:r>
              <a:rPr lang="en-US" sz="4000" b="1" dirty="0" smtClean="0">
                <a:solidFill>
                  <a:srgbClr val="FF0000"/>
                </a:solidFill>
                <a:effectLst>
                  <a:outerShdw blurRad="50800" dist="50800" dir="5400000" algn="ctr" rotWithShape="0">
                    <a:schemeClr val="tx1"/>
                  </a:outerShdw>
                </a:effectLst>
                <a:latin typeface="Arial" pitchFamily="34" charset="0"/>
                <a:cs typeface="Calibri" pitchFamily="34" charset="0"/>
              </a:rPr>
              <a:t>   - </a:t>
            </a:r>
            <a:r>
              <a:rPr lang="en-US" sz="4000" b="1" dirty="0" smtClean="0">
                <a:solidFill>
                  <a:srgbClr val="FF0000"/>
                </a:solidFill>
                <a:effectLst>
                  <a:outerShdw dist="50800" dir="7200000" algn="ctr" rotWithShape="0">
                    <a:schemeClr val="tx1"/>
                  </a:outerShdw>
                </a:effectLst>
                <a:latin typeface="Arial" pitchFamily="34" charset="0"/>
                <a:cs typeface="Calibri" pitchFamily="34" charset="0"/>
              </a:rPr>
              <a:t>possible migration routes</a:t>
            </a:r>
            <a:endParaRPr lang="en-US" sz="4000" b="1" dirty="0" smtClean="0">
              <a:solidFill>
                <a:srgbClr val="FF0000"/>
              </a:solidFill>
              <a:effectLst>
                <a:outerShdw dist="50800" dir="7200000" algn="ctr" rotWithShape="0">
                  <a:schemeClr val="tx1"/>
                </a:outerShdw>
              </a:effectLst>
              <a:latin typeface="Arial" pitchFamily="34" charset="0"/>
              <a:cs typeface="Arial" pitchFamily="34" charset="0"/>
            </a:endParaRPr>
          </a:p>
        </p:txBody>
      </p:sp>
      <p:sp>
        <p:nvSpPr>
          <p:cNvPr id="6" name="Rectangle 5"/>
          <p:cNvSpPr/>
          <p:nvPr/>
        </p:nvSpPr>
        <p:spPr>
          <a:xfrm>
            <a:off x="1981200" y="2971800"/>
            <a:ext cx="7162800" cy="707886"/>
          </a:xfrm>
          <a:prstGeom prst="rect">
            <a:avLst/>
          </a:prstGeom>
        </p:spPr>
        <p:txBody>
          <a:bodyPr wrap="square">
            <a:spAutoFit/>
          </a:bodyPr>
          <a:lstStyle/>
          <a:p>
            <a:pPr lvl="0" eaLnBrk="0" fontAlgn="base" hangingPunct="0">
              <a:spcBef>
                <a:spcPct val="0"/>
              </a:spcBef>
              <a:spcAft>
                <a:spcPct val="0"/>
              </a:spcAft>
            </a:pPr>
            <a:r>
              <a:rPr lang="en-US" sz="4000" b="1" dirty="0" smtClean="0">
                <a:solidFill>
                  <a:srgbClr val="FF0000"/>
                </a:solidFill>
                <a:effectLst>
                  <a:outerShdw blurRad="50800" dist="50800" dir="5400000" algn="ctr" rotWithShape="0">
                    <a:schemeClr val="tx1"/>
                  </a:outerShdw>
                </a:effectLst>
                <a:latin typeface="Arial" pitchFamily="34" charset="0"/>
                <a:cs typeface="Calibri" pitchFamily="34" charset="0"/>
              </a:rPr>
              <a:t>   - </a:t>
            </a:r>
            <a:r>
              <a:rPr lang="en-US" sz="4000" b="1" dirty="0" smtClean="0">
                <a:solidFill>
                  <a:srgbClr val="FF0000"/>
                </a:solidFill>
                <a:effectLst>
                  <a:outerShdw dist="50800" dir="7200000" algn="ctr" rotWithShape="0">
                    <a:schemeClr val="tx1"/>
                  </a:outerShdw>
                </a:effectLst>
                <a:latin typeface="Arial" pitchFamily="34" charset="0"/>
                <a:cs typeface="Calibri" pitchFamily="34" charset="0"/>
              </a:rPr>
              <a:t>archeological evidence</a:t>
            </a:r>
            <a:endParaRPr lang="en-US" sz="4000" b="1" dirty="0" smtClean="0">
              <a:solidFill>
                <a:srgbClr val="FF0000"/>
              </a:solidFill>
              <a:effectLst>
                <a:outerShdw dist="50800" dir="7200000" algn="ctr" rotWithShape="0">
                  <a:schemeClr val="tx1"/>
                </a:outerShdw>
              </a:effectLst>
              <a:latin typeface="Arial" pitchFamily="34" charset="0"/>
              <a:cs typeface="Arial" pitchFamily="34" charset="0"/>
            </a:endParaRPr>
          </a:p>
        </p:txBody>
      </p:sp>
      <p:sp>
        <p:nvSpPr>
          <p:cNvPr id="8" name="Rectangle 7"/>
          <p:cNvSpPr/>
          <p:nvPr/>
        </p:nvSpPr>
        <p:spPr>
          <a:xfrm>
            <a:off x="2743200" y="2173069"/>
            <a:ext cx="2133600" cy="646331"/>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dist="50800" dir="7200000" algn="ctr" rotWithShape="0">
                    <a:schemeClr val="tx1"/>
                  </a:outerShdw>
                </a:effectLst>
                <a:latin typeface="Arial" pitchFamily="34" charset="0"/>
                <a:cs typeface="Calibri" pitchFamily="34" charset="0"/>
              </a:rPr>
              <a:t>possible</a:t>
            </a:r>
            <a:endParaRPr lang="en-US" sz="3600" dirty="0" smtClean="0">
              <a:effectLst>
                <a:outerShdw dist="50800" dir="7200000" algn="ctr" rotWithShape="0">
                  <a:schemeClr val="tx1"/>
                </a:outerShdw>
              </a:effectLst>
              <a:latin typeface="Arial" pitchFamily="34" charset="0"/>
              <a:cs typeface="Arial" pitchFamily="34" charset="0"/>
            </a:endParaRPr>
          </a:p>
        </p:txBody>
      </p:sp>
      <p:sp>
        <p:nvSpPr>
          <p:cNvPr id="10" name="Rectangle 9"/>
          <p:cNvSpPr/>
          <p:nvPr/>
        </p:nvSpPr>
        <p:spPr>
          <a:xfrm>
            <a:off x="4953000" y="2133600"/>
            <a:ext cx="2438400" cy="646331"/>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dist="50800" dir="7200000" algn="ctr" rotWithShape="0">
                    <a:schemeClr val="tx1"/>
                  </a:outerShdw>
                </a:effectLst>
                <a:latin typeface="Arial" pitchFamily="34" charset="0"/>
                <a:cs typeface="Calibri" pitchFamily="34" charset="0"/>
              </a:rPr>
              <a:t>migration</a:t>
            </a:r>
            <a:endParaRPr lang="en-US" sz="3600" dirty="0" smtClean="0">
              <a:effectLst>
                <a:outerShdw dist="50800" dir="7200000" algn="ctr" rotWithShape="0">
                  <a:schemeClr val="tx1"/>
                </a:outerShdw>
              </a:effectLst>
              <a:latin typeface="Arial" pitchFamily="34" charset="0"/>
              <a:cs typeface="Arial" pitchFamily="34" charset="0"/>
            </a:endParaRPr>
          </a:p>
        </p:txBody>
      </p:sp>
      <p:sp>
        <p:nvSpPr>
          <p:cNvPr id="11" name="Rectangle 10"/>
          <p:cNvSpPr/>
          <p:nvPr/>
        </p:nvSpPr>
        <p:spPr>
          <a:xfrm>
            <a:off x="7391400" y="2150983"/>
            <a:ext cx="1752600" cy="646331"/>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dist="50800" dir="7200000" algn="ctr" rotWithShape="0">
                    <a:schemeClr val="tx1"/>
                  </a:outerShdw>
                </a:effectLst>
                <a:latin typeface="Arial" pitchFamily="34" charset="0"/>
                <a:cs typeface="Calibri" pitchFamily="34" charset="0"/>
              </a:rPr>
              <a:t>routes</a:t>
            </a:r>
            <a:endParaRPr lang="en-US" sz="3600" dirty="0" smtClean="0">
              <a:effectLst>
                <a:outerShdw dist="50800" dir="7200000" algn="ctr" rotWithShape="0">
                  <a:schemeClr val="tx1"/>
                </a:outerShdw>
              </a:effectLst>
              <a:latin typeface="Arial" pitchFamily="34" charset="0"/>
              <a:cs typeface="Arial" pitchFamily="34" charset="0"/>
            </a:endParaRPr>
          </a:p>
        </p:txBody>
      </p:sp>
      <p:sp>
        <p:nvSpPr>
          <p:cNvPr id="12" name="Rectangle 11"/>
          <p:cNvSpPr/>
          <p:nvPr/>
        </p:nvSpPr>
        <p:spPr>
          <a:xfrm>
            <a:off x="228600" y="2589074"/>
            <a:ext cx="2895600" cy="1754326"/>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possible  </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migration </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routes</a:t>
            </a:r>
            <a:endParaRPr lang="en-US" sz="3600" dirty="0" smtClean="0">
              <a:effectLst>
                <a:outerShdw dist="25400" dir="7200000" algn="ctr" rotWithShape="0">
                  <a:schemeClr val="tx1"/>
                </a:outerShdw>
              </a:effectLst>
              <a:latin typeface="Arial" pitchFamily="34" charset="0"/>
              <a:cs typeface="Arial" pitchFamily="34" charset="0"/>
            </a:endParaRPr>
          </a:p>
        </p:txBody>
      </p:sp>
      <p:sp>
        <p:nvSpPr>
          <p:cNvPr id="15" name="Rectangle 14"/>
          <p:cNvSpPr/>
          <p:nvPr/>
        </p:nvSpPr>
        <p:spPr>
          <a:xfrm>
            <a:off x="1981200" y="3886200"/>
            <a:ext cx="7162800" cy="707886"/>
          </a:xfrm>
          <a:prstGeom prst="rect">
            <a:avLst/>
          </a:prstGeom>
        </p:spPr>
        <p:txBody>
          <a:bodyPr wrap="square">
            <a:spAutoFit/>
          </a:bodyPr>
          <a:lstStyle/>
          <a:p>
            <a:pPr lvl="0" eaLnBrk="0" fontAlgn="base" hangingPunct="0">
              <a:spcBef>
                <a:spcPct val="0"/>
              </a:spcBef>
              <a:spcAft>
                <a:spcPct val="0"/>
              </a:spcAft>
            </a:pPr>
            <a:r>
              <a:rPr lang="en-US" sz="4000" b="1" dirty="0" smtClean="0">
                <a:solidFill>
                  <a:srgbClr val="FF0000"/>
                </a:solidFill>
                <a:effectLst>
                  <a:outerShdw blurRad="50800" dist="50800" dir="5400000" algn="ctr" rotWithShape="0">
                    <a:schemeClr val="tx1"/>
                  </a:outerShdw>
                </a:effectLst>
                <a:latin typeface="Arial" pitchFamily="34" charset="0"/>
                <a:cs typeface="Calibri" pitchFamily="34" charset="0"/>
              </a:rPr>
              <a:t>   - </a:t>
            </a:r>
            <a:r>
              <a:rPr lang="en-US" sz="4000" b="1" dirty="0" smtClean="0">
                <a:solidFill>
                  <a:srgbClr val="FF0000"/>
                </a:solidFill>
                <a:effectLst>
                  <a:outerShdw dist="50800" dir="7200000" algn="ctr" rotWithShape="0">
                    <a:schemeClr val="tx1"/>
                  </a:outerShdw>
                </a:effectLst>
                <a:latin typeface="Arial" pitchFamily="34" charset="0"/>
                <a:cs typeface="Calibri" pitchFamily="34" charset="0"/>
              </a:rPr>
              <a:t>earliest arrivals</a:t>
            </a:r>
            <a:endParaRPr lang="en-US" sz="4000" b="1" dirty="0" smtClean="0">
              <a:solidFill>
                <a:srgbClr val="FF0000"/>
              </a:solidFill>
              <a:effectLst>
                <a:outerShdw dist="50800" dir="7200000" algn="ctr" rotWithShape="0">
                  <a:schemeClr val="tx1"/>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1000"/>
                                        <p:tgtEl>
                                          <p:spTgt spid="5">
                                            <p:txEl>
                                              <p:pRg st="0" end="0"/>
                                            </p:txEl>
                                          </p:spTgt>
                                        </p:tgtEl>
                                      </p:cBhvr>
                                    </p:animEffect>
                                    <p:set>
                                      <p:cBhvr>
                                        <p:cTn id="22" dur="1" fill="hold">
                                          <p:stCondLst>
                                            <p:cond delay="999"/>
                                          </p:stCondLst>
                                        </p:cTn>
                                        <p:tgtEl>
                                          <p:spTgt spid="5">
                                            <p:txEl>
                                              <p:pRg st="0" end="0"/>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7"/>
                                        </p:tgtEl>
                                      </p:cBhvr>
                                    </p:animEffect>
                                    <p:set>
                                      <p:cBhvr>
                                        <p:cTn id="25" dur="1" fill="hold">
                                          <p:stCondLst>
                                            <p:cond delay="999"/>
                                          </p:stCondLst>
                                        </p:cTn>
                                        <p:tgtEl>
                                          <p:spTgt spid="7"/>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1000"/>
                                        <p:tgtEl>
                                          <p:spTgt spid="6">
                                            <p:txEl>
                                              <p:pRg st="0" end="0"/>
                                            </p:txEl>
                                          </p:spTgt>
                                        </p:tgtEl>
                                      </p:cBhvr>
                                    </p:animEffect>
                                    <p:set>
                                      <p:cBhvr>
                                        <p:cTn id="28" dur="1" fill="hold">
                                          <p:stCondLst>
                                            <p:cond delay="999"/>
                                          </p:stCondLst>
                                        </p:cTn>
                                        <p:tgtEl>
                                          <p:spTgt spid="6">
                                            <p:txEl>
                                              <p:pRg st="0" end="0"/>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1000"/>
                                        <p:tgtEl>
                                          <p:spTgt spid="4">
                                            <p:txEl>
                                              <p:pRg st="0" end="0"/>
                                            </p:txEl>
                                          </p:spTgt>
                                        </p:tgtEl>
                                      </p:cBhvr>
                                    </p:animEffect>
                                    <p:set>
                                      <p:cBhvr>
                                        <p:cTn id="31" dur="1" fill="hold">
                                          <p:stCondLst>
                                            <p:cond delay="999"/>
                                          </p:stCondLst>
                                        </p:cTn>
                                        <p:tgtEl>
                                          <p:spTgt spid="4">
                                            <p:txEl>
                                              <p:pRg st="0" end="0"/>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00"/>
                                        <p:tgtEl>
                                          <p:spTgt spid="15">
                                            <p:txEl>
                                              <p:pRg st="0" end="0"/>
                                            </p:txEl>
                                          </p:spTgt>
                                        </p:tgtEl>
                                      </p:cBhvr>
                                    </p:animEffect>
                                    <p:set>
                                      <p:cBhvr>
                                        <p:cTn id="34" dur="1" fill="hold">
                                          <p:stCondLst>
                                            <p:cond delay="999"/>
                                          </p:stCondLst>
                                        </p:cTn>
                                        <p:tgtEl>
                                          <p:spTgt spid="15">
                                            <p:txEl>
                                              <p:pRg st="0" end="0"/>
                                            </p:txEl>
                                          </p:spTgt>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childTnLst>
                                </p:cTn>
                              </p:par>
                              <p:par>
                                <p:cTn id="41" presetID="64" presetClass="path" presetSubtype="0" accel="50000" decel="50000" fill="hold" grpId="0" nodeType="withEffect">
                                  <p:stCondLst>
                                    <p:cond delay="0"/>
                                  </p:stCondLst>
                                  <p:childTnLst>
                                    <p:animMotion origin="layout" path="M -5.55556E-7 4.21965E-6 L -0.28368 0.06982 " pathEditMode="relative" rAng="0" ptsTypes="AA">
                                      <p:cBhvr>
                                        <p:cTn id="42" dur="1000" fill="hold"/>
                                        <p:tgtEl>
                                          <p:spTgt spid="8">
                                            <p:txEl>
                                              <p:pRg st="0" end="0"/>
                                            </p:txEl>
                                          </p:spTgt>
                                        </p:tgtEl>
                                        <p:attrNameLst>
                                          <p:attrName>ppt_x</p:attrName>
                                          <p:attrName>ppt_y</p:attrName>
                                        </p:attrNameLst>
                                      </p:cBhvr>
                                      <p:rCtr x="-142" y="35"/>
                                    </p:animMotion>
                                  </p:childTnLst>
                                </p:cTn>
                              </p:par>
                              <p:par>
                                <p:cTn id="43" presetID="64" presetClass="path" presetSubtype="0" accel="50000" decel="50000" fill="hold" grpId="0" nodeType="withEffect">
                                  <p:stCondLst>
                                    <p:cond delay="0"/>
                                  </p:stCondLst>
                                  <p:childTnLst>
                                    <p:animMotion origin="layout" path="M 0.01667 -0.00209 L -0.46146 0.15121 " pathEditMode="relative" rAng="0" ptsTypes="AA">
                                      <p:cBhvr>
                                        <p:cTn id="44" dur="1000" fill="hold"/>
                                        <p:tgtEl>
                                          <p:spTgt spid="10">
                                            <p:txEl>
                                              <p:pRg st="0" end="0"/>
                                            </p:txEl>
                                          </p:spTgt>
                                        </p:tgtEl>
                                        <p:attrNameLst>
                                          <p:attrName>ppt_x</p:attrName>
                                          <p:attrName>ppt_y</p:attrName>
                                        </p:attrNameLst>
                                      </p:cBhvr>
                                      <p:rCtr x="-239" y="77"/>
                                    </p:animMotion>
                                  </p:childTnLst>
                                </p:cTn>
                              </p:par>
                              <p:par>
                                <p:cTn id="45" presetID="64" presetClass="path" presetSubtype="0" accel="50000" decel="50000" fill="hold" grpId="0" nodeType="withEffect">
                                  <p:stCondLst>
                                    <p:cond delay="0"/>
                                  </p:stCondLst>
                                  <p:childTnLst>
                                    <p:animMotion origin="layout" path="M -1.66667E-6 1.21387E-6 L -0.63646 0.22844 " pathEditMode="relative" rAng="0" ptsTypes="AA">
                                      <p:cBhvr>
                                        <p:cTn id="46" dur="1000" fill="hold"/>
                                        <p:tgtEl>
                                          <p:spTgt spid="11">
                                            <p:txEl>
                                              <p:pRg st="0" end="0"/>
                                            </p:txEl>
                                          </p:spTgt>
                                        </p:tgtEl>
                                        <p:attrNameLst>
                                          <p:attrName>ppt_x</p:attrName>
                                          <p:attrName>ppt_y</p:attrName>
                                        </p:attrNameLst>
                                      </p:cBhvr>
                                      <p:rCtr x="-318" y="114"/>
                                    </p:animMotion>
                                  </p:childTnLst>
                                </p:cTn>
                              </p:par>
                              <p:par>
                                <p:cTn id="47" presetID="10" presetClass="exit" presetSubtype="0" fill="hold" grpId="1" nodeType="withEffect">
                                  <p:stCondLst>
                                    <p:cond delay="500"/>
                                  </p:stCondLst>
                                  <p:childTnLst>
                                    <p:animEffect transition="out" filter="fade">
                                      <p:cBhvr>
                                        <p:cTn id="48" dur="1000"/>
                                        <p:tgtEl>
                                          <p:spTgt spid="8">
                                            <p:txEl>
                                              <p:pRg st="0" end="0"/>
                                            </p:txEl>
                                          </p:spTgt>
                                        </p:tgtEl>
                                      </p:cBhvr>
                                    </p:animEffect>
                                    <p:set>
                                      <p:cBhvr>
                                        <p:cTn id="49" dur="1" fill="hold">
                                          <p:stCondLst>
                                            <p:cond delay="999"/>
                                          </p:stCondLst>
                                        </p:cTn>
                                        <p:tgtEl>
                                          <p:spTgt spid="8">
                                            <p:txEl>
                                              <p:pRg st="0" end="0"/>
                                            </p:txEl>
                                          </p:spTgt>
                                        </p:tgtEl>
                                        <p:attrNameLst>
                                          <p:attrName>style.visibility</p:attrName>
                                        </p:attrNameLst>
                                      </p:cBhvr>
                                      <p:to>
                                        <p:strVal val="hidden"/>
                                      </p:to>
                                    </p:set>
                                  </p:childTnLst>
                                </p:cTn>
                              </p:par>
                              <p:par>
                                <p:cTn id="50" presetID="10" presetClass="exit" presetSubtype="0" fill="hold" grpId="1" nodeType="withEffect">
                                  <p:stCondLst>
                                    <p:cond delay="500"/>
                                  </p:stCondLst>
                                  <p:childTnLst>
                                    <p:animEffect transition="out" filter="fade">
                                      <p:cBhvr>
                                        <p:cTn id="51" dur="1000"/>
                                        <p:tgtEl>
                                          <p:spTgt spid="10">
                                            <p:txEl>
                                              <p:pRg st="0" end="0"/>
                                            </p:txEl>
                                          </p:spTgt>
                                        </p:tgtEl>
                                      </p:cBhvr>
                                    </p:animEffect>
                                    <p:set>
                                      <p:cBhvr>
                                        <p:cTn id="52" dur="1" fill="hold">
                                          <p:stCondLst>
                                            <p:cond delay="999"/>
                                          </p:stCondLst>
                                        </p:cTn>
                                        <p:tgtEl>
                                          <p:spTgt spid="10">
                                            <p:txEl>
                                              <p:pRg st="0" end="0"/>
                                            </p:txEl>
                                          </p:spTgt>
                                        </p:tgtEl>
                                        <p:attrNameLst>
                                          <p:attrName>style.visibility</p:attrName>
                                        </p:attrNameLst>
                                      </p:cBhvr>
                                      <p:to>
                                        <p:strVal val="hidden"/>
                                      </p:to>
                                    </p:set>
                                  </p:childTnLst>
                                </p:cTn>
                              </p:par>
                              <p:par>
                                <p:cTn id="53" presetID="10" presetClass="exit" presetSubtype="0" fill="hold" grpId="1" nodeType="withEffect">
                                  <p:stCondLst>
                                    <p:cond delay="500"/>
                                  </p:stCondLst>
                                  <p:childTnLst>
                                    <p:animEffect transition="out" filter="fade">
                                      <p:cBhvr>
                                        <p:cTn id="54" dur="1000"/>
                                        <p:tgtEl>
                                          <p:spTgt spid="11">
                                            <p:txEl>
                                              <p:pRg st="0" end="0"/>
                                            </p:txEl>
                                          </p:spTgt>
                                        </p:tgtEl>
                                      </p:cBhvr>
                                    </p:animEffect>
                                    <p:set>
                                      <p:cBhvr>
                                        <p:cTn id="55" dur="1" fill="hold">
                                          <p:stCondLst>
                                            <p:cond delay="999"/>
                                          </p:stCondLst>
                                        </p:cTn>
                                        <p:tgtEl>
                                          <p:spTgt spid="11">
                                            <p:txEl>
                                              <p:pRg st="0" end="0"/>
                                            </p:txEl>
                                          </p:spTgt>
                                        </p:tgtEl>
                                        <p:attrNameLst>
                                          <p:attrName>style.visibility</p:attrName>
                                        </p:attrNameLst>
                                      </p:cBhvr>
                                      <p:to>
                                        <p:strVal val="hidden"/>
                                      </p:to>
                                    </p:set>
                                  </p:childTnLst>
                                </p:cTn>
                              </p:par>
                              <p:par>
                                <p:cTn id="56" presetID="10" presetClass="entr" presetSubtype="0" fill="hold" grpId="0" nodeType="withEffect">
                                  <p:stCondLst>
                                    <p:cond delay="50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childTnLst>
                                </p:cTn>
                              </p:par>
                              <p:par>
                                <p:cTn id="59" presetID="10" presetClass="exit" presetSubtype="0" fill="hold" grpId="0" nodeType="withEffect">
                                  <p:stCondLst>
                                    <p:cond delay="500"/>
                                  </p:stCondLst>
                                  <p:childTnLst>
                                    <p:animEffect transition="out" filter="fade">
                                      <p:cBhvr>
                                        <p:cTn id="60" dur="1000"/>
                                        <p:tgtEl>
                                          <p:spTgt spid="14"/>
                                        </p:tgtEl>
                                      </p:cBhvr>
                                    </p:animEffect>
                                    <p:set>
                                      <p:cBhvr>
                                        <p:cTn id="61"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P spid="4" grpId="0" build="allAtOnce"/>
      <p:bldP spid="5" grpId="1" build="allAtOnce"/>
      <p:bldP spid="6" grpId="1" build="allAtOnce"/>
      <p:bldP spid="8" grpId="0" build="allAtOnce"/>
      <p:bldP spid="8" grpId="1" build="allAtOnce"/>
      <p:bldP spid="10" grpId="0" build="allAtOnce"/>
      <p:bldP spid="10" grpId="1" build="allAtOnce"/>
      <p:bldP spid="11" grpId="0" build="allAtOnce"/>
      <p:bldP spid="11" grpId="1" build="allAtOnce"/>
      <p:bldP spid="12" grpId="0"/>
      <p:bldP spid="15"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1" y="0"/>
            <a:ext cx="9144000" cy="68580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p:nvPr/>
        </p:nvGrpSpPr>
        <p:grpSpPr>
          <a:xfrm>
            <a:off x="0" y="1004887"/>
            <a:ext cx="9139237" cy="5853113"/>
            <a:chOff x="0" y="1004887"/>
            <a:chExt cx="9139237" cy="5853113"/>
          </a:xfrm>
        </p:grpSpPr>
        <p:grpSp>
          <p:nvGrpSpPr>
            <p:cNvPr id="3" name="Group 1"/>
            <p:cNvGrpSpPr/>
            <p:nvPr/>
          </p:nvGrpSpPr>
          <p:grpSpPr>
            <a:xfrm>
              <a:off x="0" y="1004887"/>
              <a:ext cx="9139237" cy="5853113"/>
              <a:chOff x="0" y="1004887"/>
              <a:chExt cx="9139237" cy="5853113"/>
            </a:xfrm>
          </p:grpSpPr>
          <p:pic>
            <p:nvPicPr>
              <p:cNvPr id="21" name="Picture 3"/>
              <p:cNvPicPr>
                <a:picLocks noChangeAspect="1" noChangeArrowheads="1"/>
              </p:cNvPicPr>
              <p:nvPr/>
            </p:nvPicPr>
            <p:blipFill>
              <a:blip r:embed="rId3"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4" name="Group 9"/>
              <p:cNvGrpSpPr/>
              <p:nvPr/>
            </p:nvGrpSpPr>
            <p:grpSpPr>
              <a:xfrm>
                <a:off x="3048000" y="4736592"/>
                <a:ext cx="1135655" cy="368808"/>
                <a:chOff x="3048000" y="4736592"/>
                <a:chExt cx="1135655" cy="368808"/>
              </a:xfrm>
            </p:grpSpPr>
            <p:pic>
              <p:nvPicPr>
                <p:cNvPr id="23" name="Picture 3"/>
                <p:cNvPicPr>
                  <a:picLocks noChangeAspect="1" noChangeArrowheads="1"/>
                </p:cNvPicPr>
                <p:nvPr/>
              </p:nvPicPr>
              <p:blipFill>
                <a:blip r:embed="rId3"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24" name="TextBox 23"/>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9" name="Picture 3"/>
            <p:cNvPicPr>
              <a:picLocks noChangeAspect="1" noChangeArrowheads="1"/>
            </p:cNvPicPr>
            <p:nvPr/>
          </p:nvPicPr>
          <p:blipFill>
            <a:blip r:embed="rId4" cstate="print"/>
            <a:srcRect/>
            <a:stretch>
              <a:fillRect/>
            </a:stretch>
          </p:blipFill>
          <p:spPr bwMode="auto">
            <a:xfrm>
              <a:off x="6984054" y="3816350"/>
              <a:ext cx="145409" cy="222250"/>
            </a:xfrm>
            <a:prstGeom prst="rect">
              <a:avLst/>
            </a:prstGeom>
            <a:noFill/>
            <a:ln w="9525">
              <a:noFill/>
              <a:miter lim="800000"/>
              <a:headEnd/>
              <a:tailEnd/>
            </a:ln>
            <a:effectLst/>
          </p:spPr>
        </p:pic>
        <p:sp>
          <p:nvSpPr>
            <p:cNvPr id="20" name="TextBox 19"/>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p:nvSpPr>
          <p:cNvPr id="33" name="Rectangle 32"/>
          <p:cNvSpPr/>
          <p:nvPr/>
        </p:nvSpPr>
        <p:spPr>
          <a:xfrm>
            <a:off x="0" y="0"/>
            <a:ext cx="9144000" cy="923330"/>
          </a:xfrm>
          <a:prstGeom prst="rect">
            <a:avLst/>
          </a:prstGeom>
        </p:spPr>
        <p:txBody>
          <a:bodyPr wrap="square">
            <a:spAutoFit/>
          </a:bodyPr>
          <a:lstStyle/>
          <a:p>
            <a:pPr algn="ctr"/>
            <a:r>
              <a:rPr lang="en-US" sz="48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NATIONAL</a:t>
            </a:r>
            <a:r>
              <a:rPr lang="en-US" sz="5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 TREASURES</a:t>
            </a:r>
          </a:p>
        </p:txBody>
      </p:sp>
      <p:sp>
        <p:nvSpPr>
          <p:cNvPr id="58" name="Oval 57"/>
          <p:cNvSpPr/>
          <p:nvPr/>
        </p:nvSpPr>
        <p:spPr>
          <a:xfrm>
            <a:off x="4876800" y="1524000"/>
            <a:ext cx="9144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0"/>
            <a:ext cx="9144000" cy="769441"/>
          </a:xfrm>
          <a:prstGeom prst="rect">
            <a:avLst/>
          </a:prstGeom>
        </p:spPr>
        <p:txBody>
          <a:bodyPr wrap="square">
            <a:spAutoFit/>
          </a:bodyPr>
          <a:lstStyle/>
          <a:p>
            <a:pPr algn="ctr"/>
            <a:r>
              <a:rPr lang="en-US" sz="4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EXOTIC TERRANES OF THE WEST</a:t>
            </a:r>
            <a:endParaRPr lang="en-US" sz="4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endParaRPr>
          </a:p>
        </p:txBody>
      </p:sp>
      <p:sp>
        <p:nvSpPr>
          <p:cNvPr id="26" name="Freeform 25"/>
          <p:cNvSpPr>
            <a:spLocks noChangeAspect="1"/>
          </p:cNvSpPr>
          <p:nvPr/>
        </p:nvSpPr>
        <p:spPr>
          <a:xfrm>
            <a:off x="637335" y="1198221"/>
            <a:ext cx="1167637" cy="352617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solidFill>
            <a:schemeClr val="accent5">
              <a:lumMod val="50000"/>
              <a:alpha val="60000"/>
            </a:schemeClr>
          </a:solidFill>
          <a:ln w="508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228600" y="5017970"/>
            <a:ext cx="1461436" cy="1848051"/>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61436" h="1848051">
                <a:moveTo>
                  <a:pt x="1230429" y="949693"/>
                </a:moveTo>
                <a:cubicBezTo>
                  <a:pt x="1230429" y="879108"/>
                  <a:pt x="1175886" y="734729"/>
                  <a:pt x="1182303" y="680186"/>
                </a:cubicBezTo>
                <a:cubicBezTo>
                  <a:pt x="1188720" y="625643"/>
                  <a:pt x="1230429" y="633664"/>
                  <a:pt x="1268930" y="622434"/>
                </a:cubicBezTo>
                <a:cubicBezTo>
                  <a:pt x="1307431" y="611205"/>
                  <a:pt x="1381225" y="633664"/>
                  <a:pt x="1413309" y="612809"/>
                </a:cubicBezTo>
                <a:cubicBezTo>
                  <a:pt x="1445393" y="591954"/>
                  <a:pt x="1461436" y="532599"/>
                  <a:pt x="1461436" y="497306"/>
                </a:cubicBezTo>
                <a:cubicBezTo>
                  <a:pt x="1461436" y="462013"/>
                  <a:pt x="1442185" y="439554"/>
                  <a:pt x="1413309" y="401053"/>
                </a:cubicBezTo>
                <a:cubicBezTo>
                  <a:pt x="1384433" y="362552"/>
                  <a:pt x="1323474" y="320842"/>
                  <a:pt x="1288181" y="266299"/>
                </a:cubicBezTo>
                <a:cubicBezTo>
                  <a:pt x="1252888" y="211756"/>
                  <a:pt x="1252888" y="112295"/>
                  <a:pt x="1201553" y="73794"/>
                </a:cubicBezTo>
                <a:cubicBezTo>
                  <a:pt x="1150218" y="35293"/>
                  <a:pt x="1031507" y="35293"/>
                  <a:pt x="980172" y="35293"/>
                </a:cubicBezTo>
                <a:cubicBezTo>
                  <a:pt x="928837" y="35293"/>
                  <a:pt x="935254" y="73794"/>
                  <a:pt x="893545" y="73794"/>
                </a:cubicBezTo>
                <a:cubicBezTo>
                  <a:pt x="851836" y="73794"/>
                  <a:pt x="753979" y="0"/>
                  <a:pt x="729916" y="35293"/>
                </a:cubicBezTo>
                <a:cubicBezTo>
                  <a:pt x="705853" y="70586"/>
                  <a:pt x="768417" y="259883"/>
                  <a:pt x="749166" y="285550"/>
                </a:cubicBezTo>
                <a:cubicBezTo>
                  <a:pt x="729915" y="311217"/>
                  <a:pt x="649704" y="178068"/>
                  <a:pt x="614412" y="189297"/>
                </a:cubicBezTo>
                <a:cubicBezTo>
                  <a:pt x="579120" y="200526"/>
                  <a:pt x="535806" y="312822"/>
                  <a:pt x="537410" y="352927"/>
                </a:cubicBezTo>
                <a:cubicBezTo>
                  <a:pt x="539014" y="393032"/>
                  <a:pt x="624038" y="404262"/>
                  <a:pt x="624038" y="429929"/>
                </a:cubicBezTo>
                <a:cubicBezTo>
                  <a:pt x="624038" y="455596"/>
                  <a:pt x="591953" y="490889"/>
                  <a:pt x="537410" y="506931"/>
                </a:cubicBezTo>
                <a:cubicBezTo>
                  <a:pt x="482867" y="522973"/>
                  <a:pt x="336884" y="495702"/>
                  <a:pt x="296779" y="526182"/>
                </a:cubicBezTo>
                <a:cubicBezTo>
                  <a:pt x="256674" y="556662"/>
                  <a:pt x="295175" y="648102"/>
                  <a:pt x="296779" y="689811"/>
                </a:cubicBezTo>
                <a:cubicBezTo>
                  <a:pt x="298383" y="731520"/>
                  <a:pt x="279133" y="733124"/>
                  <a:pt x="306404" y="776438"/>
                </a:cubicBezTo>
                <a:cubicBezTo>
                  <a:pt x="333675" y="819752"/>
                  <a:pt x="462012" y="917609"/>
                  <a:pt x="460408" y="949693"/>
                </a:cubicBezTo>
                <a:cubicBezTo>
                  <a:pt x="458804" y="981777"/>
                  <a:pt x="354531" y="960923"/>
                  <a:pt x="296779" y="968944"/>
                </a:cubicBezTo>
                <a:cubicBezTo>
                  <a:pt x="239028" y="976965"/>
                  <a:pt x="160421" y="991402"/>
                  <a:pt x="113899" y="997819"/>
                </a:cubicBezTo>
                <a:cubicBezTo>
                  <a:pt x="67377" y="1004236"/>
                  <a:pt x="0" y="986590"/>
                  <a:pt x="17646" y="1007445"/>
                </a:cubicBezTo>
                <a:cubicBezTo>
                  <a:pt x="35292" y="1028300"/>
                  <a:pt x="136358" y="1118135"/>
                  <a:pt x="219777" y="1122948"/>
                </a:cubicBezTo>
                <a:cubicBezTo>
                  <a:pt x="303196" y="1127761"/>
                  <a:pt x="479659" y="1026696"/>
                  <a:pt x="518160" y="1036321"/>
                </a:cubicBezTo>
                <a:cubicBezTo>
                  <a:pt x="556661" y="1045946"/>
                  <a:pt x="439554" y="1167865"/>
                  <a:pt x="450783" y="1180699"/>
                </a:cubicBezTo>
                <a:cubicBezTo>
                  <a:pt x="462012" y="1193533"/>
                  <a:pt x="550244" y="1142199"/>
                  <a:pt x="585537" y="1113323"/>
                </a:cubicBezTo>
                <a:cubicBezTo>
                  <a:pt x="620830" y="1084447"/>
                  <a:pt x="644893" y="1002633"/>
                  <a:pt x="662539" y="1007445"/>
                </a:cubicBezTo>
                <a:cubicBezTo>
                  <a:pt x="680185" y="1012258"/>
                  <a:pt x="657726" y="1127760"/>
                  <a:pt x="691414" y="1142198"/>
                </a:cubicBezTo>
                <a:cubicBezTo>
                  <a:pt x="725102" y="1156636"/>
                  <a:pt x="798896" y="1070009"/>
                  <a:pt x="864669" y="1094072"/>
                </a:cubicBezTo>
                <a:cubicBezTo>
                  <a:pt x="930442" y="1118135"/>
                  <a:pt x="1034715" y="1206367"/>
                  <a:pt x="1086050" y="1286577"/>
                </a:cubicBezTo>
                <a:cubicBezTo>
                  <a:pt x="1137385" y="1366787"/>
                  <a:pt x="1153428" y="1495124"/>
                  <a:pt x="1172678" y="1575335"/>
                </a:cubicBezTo>
                <a:cubicBezTo>
                  <a:pt x="1191929" y="1655546"/>
                  <a:pt x="1193532" y="1726132"/>
                  <a:pt x="1201553" y="1767841"/>
                </a:cubicBezTo>
                <a:cubicBezTo>
                  <a:pt x="1209574" y="1809550"/>
                  <a:pt x="1191928" y="1823988"/>
                  <a:pt x="1220804" y="1825592"/>
                </a:cubicBezTo>
                <a:cubicBezTo>
                  <a:pt x="1249680" y="1827196"/>
                  <a:pt x="1363579" y="1848051"/>
                  <a:pt x="1374808" y="1777466"/>
                </a:cubicBezTo>
                <a:cubicBezTo>
                  <a:pt x="1386037" y="1706881"/>
                  <a:pt x="1326682" y="1491917"/>
                  <a:pt x="1288181" y="1402081"/>
                </a:cubicBezTo>
                <a:cubicBezTo>
                  <a:pt x="1249680" y="1312245"/>
                  <a:pt x="1161448" y="1288182"/>
                  <a:pt x="1143802" y="1238451"/>
                </a:cubicBezTo>
                <a:cubicBezTo>
                  <a:pt x="1126156" y="1188720"/>
                  <a:pt x="1171074" y="1153427"/>
                  <a:pt x="1182303" y="1103697"/>
                </a:cubicBezTo>
                <a:cubicBezTo>
                  <a:pt x="1193532" y="1053967"/>
                  <a:pt x="1230429" y="1020278"/>
                  <a:pt x="1230429" y="949693"/>
                </a:cubicBezTo>
                <a:close/>
              </a:path>
            </a:pathLst>
          </a:custGeom>
          <a:solidFill>
            <a:schemeClr val="accent5">
              <a:lumMod val="50000"/>
              <a:alpha val="60000"/>
            </a:schemeClr>
          </a:solidFill>
          <a:ln w="508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Rectangle 34"/>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0" y="6027003"/>
            <a:ext cx="9144000" cy="830997"/>
          </a:xfrm>
          <a:prstGeom prst="rect">
            <a:avLst/>
          </a:prstGeom>
        </p:spPr>
        <p:txBody>
          <a:bodyPr wrap="square">
            <a:spAutoFit/>
          </a:bodyPr>
          <a:lstStyle/>
          <a:p>
            <a:pPr algn="ctr"/>
            <a:r>
              <a:rPr lang="en-US" sz="48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IN OUR NATURAL WONDERS</a:t>
            </a:r>
          </a:p>
        </p:txBody>
      </p:sp>
      <p:sp>
        <p:nvSpPr>
          <p:cNvPr id="40" name="TextBox 39"/>
          <p:cNvSpPr txBox="1"/>
          <p:nvPr/>
        </p:nvSpPr>
        <p:spPr>
          <a:xfrm>
            <a:off x="4800600" y="3886200"/>
            <a:ext cx="3389582" cy="646331"/>
          </a:xfrm>
          <a:prstGeom prst="rect">
            <a:avLst/>
          </a:prstGeom>
          <a:solidFill>
            <a:srgbClr val="FFCC29">
              <a:alpha val="75000"/>
            </a:srgbClr>
          </a:solidFill>
        </p:spPr>
        <p:txBody>
          <a:bodyPr wrap="none" rtlCol="0">
            <a:spAutoFit/>
          </a:bodyPr>
          <a:lstStyle/>
          <a:p>
            <a:r>
              <a:rPr lang="en-US" sz="3600" dirty="0" smtClean="0">
                <a:solidFill>
                  <a:srgbClr val="FF0000"/>
                </a:solidFill>
                <a:effectLst>
                  <a:outerShdw dist="50800" dir="7200000" algn="ctr" rotWithShape="0">
                    <a:schemeClr val="tx1"/>
                  </a:outerShdw>
                </a:effectLst>
              </a:rPr>
              <a:t>Colorado Plateau</a:t>
            </a:r>
            <a:endParaRPr lang="en-US" sz="3600" dirty="0">
              <a:solidFill>
                <a:srgbClr val="FF0000"/>
              </a:solidFill>
              <a:effectLst>
                <a:outerShdw dist="50800" dir="7200000" algn="ctr" rotWithShape="0">
                  <a:schemeClr val="tx1"/>
                </a:outerShdw>
              </a:effectLst>
            </a:endParaRPr>
          </a:p>
        </p:txBody>
      </p:sp>
      <p:sp>
        <p:nvSpPr>
          <p:cNvPr id="27" name="Freeform 26"/>
          <p:cNvSpPr/>
          <p:nvPr/>
        </p:nvSpPr>
        <p:spPr>
          <a:xfrm flipH="1" flipV="1">
            <a:off x="8305800" y="3657600"/>
            <a:ext cx="624840" cy="2362200"/>
          </a:xfrm>
          <a:custGeom>
            <a:avLst/>
            <a:gdLst>
              <a:gd name="connsiteX0" fmla="*/ 1813560 w 1813560"/>
              <a:gd name="connsiteY0" fmla="*/ 1170432 h 1170432"/>
              <a:gd name="connsiteX1" fmla="*/ 277368 w 1813560"/>
              <a:gd name="connsiteY1" fmla="*/ 877824 h 1170432"/>
              <a:gd name="connsiteX2" fmla="*/ 149352 w 1813560"/>
              <a:gd name="connsiteY2" fmla="*/ 237744 h 1170432"/>
              <a:gd name="connsiteX3" fmla="*/ 734568 w 1813560"/>
              <a:gd name="connsiteY3" fmla="*/ 0 h 1170432"/>
            </a:gdLst>
            <a:ahLst/>
            <a:cxnLst>
              <a:cxn ang="0">
                <a:pos x="connsiteX0" y="connsiteY0"/>
              </a:cxn>
              <a:cxn ang="0">
                <a:pos x="connsiteX1" y="connsiteY1"/>
              </a:cxn>
              <a:cxn ang="0">
                <a:pos x="connsiteX2" y="connsiteY2"/>
              </a:cxn>
              <a:cxn ang="0">
                <a:pos x="connsiteX3" y="connsiteY3"/>
              </a:cxn>
            </a:cxnLst>
            <a:rect l="l" t="t" r="r" b="b"/>
            <a:pathLst>
              <a:path w="1813560" h="1170432">
                <a:moveTo>
                  <a:pt x="1813560" y="1170432"/>
                </a:moveTo>
                <a:cubicBezTo>
                  <a:pt x="1184148" y="1101852"/>
                  <a:pt x="554736" y="1033272"/>
                  <a:pt x="277368" y="877824"/>
                </a:cubicBezTo>
                <a:cubicBezTo>
                  <a:pt x="0" y="722376"/>
                  <a:pt x="73152" y="384048"/>
                  <a:pt x="149352" y="237744"/>
                </a:cubicBezTo>
                <a:cubicBezTo>
                  <a:pt x="225552" y="91440"/>
                  <a:pt x="480060" y="45720"/>
                  <a:pt x="734568" y="0"/>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8" name="Group 37"/>
          <p:cNvGrpSpPr/>
          <p:nvPr/>
        </p:nvGrpSpPr>
        <p:grpSpPr>
          <a:xfrm>
            <a:off x="4419600" y="76200"/>
            <a:ext cx="4549171" cy="3294773"/>
            <a:chOff x="4419600" y="76200"/>
            <a:chExt cx="4549171" cy="3294773"/>
          </a:xfrm>
        </p:grpSpPr>
        <p:sp>
          <p:nvSpPr>
            <p:cNvPr id="31" name="Freeform 30"/>
            <p:cNvSpPr/>
            <p:nvPr/>
          </p:nvSpPr>
          <p:spPr>
            <a:xfrm rot="21004234" flipH="1">
              <a:off x="7972446" y="368212"/>
              <a:ext cx="996325" cy="3002761"/>
            </a:xfrm>
            <a:custGeom>
              <a:avLst/>
              <a:gdLst>
                <a:gd name="connsiteX0" fmla="*/ 1813560 w 1813560"/>
                <a:gd name="connsiteY0" fmla="*/ 1170432 h 1170432"/>
                <a:gd name="connsiteX1" fmla="*/ 277368 w 1813560"/>
                <a:gd name="connsiteY1" fmla="*/ 877824 h 1170432"/>
                <a:gd name="connsiteX2" fmla="*/ 149352 w 1813560"/>
                <a:gd name="connsiteY2" fmla="*/ 237744 h 1170432"/>
                <a:gd name="connsiteX3" fmla="*/ 734568 w 1813560"/>
                <a:gd name="connsiteY3" fmla="*/ 0 h 1170432"/>
              </a:gdLst>
              <a:ahLst/>
              <a:cxnLst>
                <a:cxn ang="0">
                  <a:pos x="connsiteX0" y="connsiteY0"/>
                </a:cxn>
                <a:cxn ang="0">
                  <a:pos x="connsiteX1" y="connsiteY1"/>
                </a:cxn>
                <a:cxn ang="0">
                  <a:pos x="connsiteX2" y="connsiteY2"/>
                </a:cxn>
                <a:cxn ang="0">
                  <a:pos x="connsiteX3" y="connsiteY3"/>
                </a:cxn>
              </a:cxnLst>
              <a:rect l="l" t="t" r="r" b="b"/>
              <a:pathLst>
                <a:path w="1813560" h="1170432">
                  <a:moveTo>
                    <a:pt x="1813560" y="1170432"/>
                  </a:moveTo>
                  <a:cubicBezTo>
                    <a:pt x="1184148" y="1101852"/>
                    <a:pt x="554736" y="1033272"/>
                    <a:pt x="277368" y="877824"/>
                  </a:cubicBezTo>
                  <a:cubicBezTo>
                    <a:pt x="0" y="722376"/>
                    <a:pt x="73152" y="384048"/>
                    <a:pt x="149352" y="237744"/>
                  </a:cubicBezTo>
                  <a:cubicBezTo>
                    <a:pt x="225552" y="91440"/>
                    <a:pt x="480060" y="45720"/>
                    <a:pt x="734568" y="0"/>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ounded Rectangle 29"/>
            <p:cNvSpPr/>
            <p:nvPr/>
          </p:nvSpPr>
          <p:spPr>
            <a:xfrm>
              <a:off x="4419600" y="76200"/>
              <a:ext cx="3886200" cy="762000"/>
            </a:xfrm>
            <a:prstGeom prst="roundRect">
              <a:avLst/>
            </a:prstGeom>
            <a:noFill/>
            <a:ln w="76200">
              <a:solidFill>
                <a:srgbClr val="FF00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173888" y="2540712"/>
            <a:ext cx="5133126" cy="2649156"/>
            <a:chOff x="173888" y="2540712"/>
            <a:chExt cx="5133126" cy="2649156"/>
          </a:xfrm>
        </p:grpSpPr>
        <p:sp>
          <p:nvSpPr>
            <p:cNvPr id="42" name="TextBox 41"/>
            <p:cNvSpPr txBox="1"/>
            <p:nvPr/>
          </p:nvSpPr>
          <p:spPr>
            <a:xfrm rot="20451290">
              <a:off x="173888" y="4543960"/>
              <a:ext cx="2240678" cy="523220"/>
            </a:xfrm>
            <a:prstGeom prst="rect">
              <a:avLst/>
            </a:prstGeom>
            <a:solidFill>
              <a:srgbClr val="FFCC29">
                <a:alpha val="85000"/>
              </a:srgbClr>
            </a:solidFill>
          </p:spPr>
          <p:txBody>
            <a:bodyPr wrap="none" rtlCol="0">
              <a:spAutoFit/>
            </a:bodyPr>
            <a:lstStyle/>
            <a:p>
              <a:r>
                <a:rPr lang="en-US" sz="2800" dirty="0" smtClean="0">
                  <a:solidFill>
                    <a:srgbClr val="FF0000"/>
                  </a:solidFill>
                  <a:effectLst>
                    <a:outerShdw dist="38100" dir="7200000" algn="ctr" rotWithShape="0">
                      <a:schemeClr val="tx1"/>
                    </a:outerShdw>
                  </a:effectLst>
                </a:rPr>
                <a:t>Grand Canyon</a:t>
              </a:r>
              <a:endParaRPr lang="en-US" sz="2800" dirty="0">
                <a:solidFill>
                  <a:srgbClr val="FF0000"/>
                </a:solidFill>
                <a:effectLst>
                  <a:outerShdw dist="38100" dir="7200000" algn="ctr" rotWithShape="0">
                    <a:schemeClr val="tx1"/>
                  </a:outerShdw>
                </a:effectLst>
              </a:endParaRPr>
            </a:p>
          </p:txBody>
        </p:sp>
        <p:sp>
          <p:nvSpPr>
            <p:cNvPr id="43" name="TextBox 42"/>
            <p:cNvSpPr txBox="1"/>
            <p:nvPr/>
          </p:nvSpPr>
          <p:spPr>
            <a:xfrm rot="510182">
              <a:off x="1405814" y="3410033"/>
              <a:ext cx="813043" cy="523220"/>
            </a:xfrm>
            <a:prstGeom prst="rect">
              <a:avLst/>
            </a:prstGeom>
            <a:solidFill>
              <a:srgbClr val="FFCC29">
                <a:alpha val="85000"/>
              </a:srgbClr>
            </a:solidFill>
          </p:spPr>
          <p:txBody>
            <a:bodyPr wrap="none" rtlCol="0">
              <a:spAutoFit/>
            </a:bodyPr>
            <a:lstStyle/>
            <a:p>
              <a:r>
                <a:rPr lang="en-US" sz="2800" dirty="0" smtClean="0">
                  <a:solidFill>
                    <a:srgbClr val="FF0000"/>
                  </a:solidFill>
                  <a:effectLst>
                    <a:outerShdw dist="38100" dir="7200000" algn="ctr" rotWithShape="0">
                      <a:schemeClr val="tx1"/>
                    </a:outerShdw>
                  </a:effectLst>
                </a:rPr>
                <a:t>Zion</a:t>
              </a:r>
              <a:endParaRPr lang="en-US" sz="2800" dirty="0">
                <a:solidFill>
                  <a:srgbClr val="FF0000"/>
                </a:solidFill>
                <a:effectLst>
                  <a:outerShdw dist="38100" dir="7200000" algn="ctr" rotWithShape="0">
                    <a:schemeClr val="tx1"/>
                  </a:outerShdw>
                </a:effectLst>
              </a:endParaRPr>
            </a:p>
          </p:txBody>
        </p:sp>
        <p:sp>
          <p:nvSpPr>
            <p:cNvPr id="44" name="TextBox 43"/>
            <p:cNvSpPr txBox="1"/>
            <p:nvPr/>
          </p:nvSpPr>
          <p:spPr>
            <a:xfrm rot="1711600">
              <a:off x="679798" y="2540712"/>
              <a:ext cx="2157065" cy="523220"/>
            </a:xfrm>
            <a:prstGeom prst="rect">
              <a:avLst/>
            </a:prstGeom>
            <a:solidFill>
              <a:srgbClr val="FFCC29">
                <a:alpha val="85000"/>
              </a:srgbClr>
            </a:solidFill>
          </p:spPr>
          <p:txBody>
            <a:bodyPr wrap="none" rtlCol="0">
              <a:spAutoFit/>
            </a:bodyPr>
            <a:lstStyle/>
            <a:p>
              <a:r>
                <a:rPr lang="en-US" sz="2800" dirty="0" smtClean="0">
                  <a:solidFill>
                    <a:srgbClr val="FF0000"/>
                  </a:solidFill>
                  <a:effectLst>
                    <a:outerShdw dist="38100" dir="7200000" algn="ctr" rotWithShape="0">
                      <a:schemeClr val="tx1"/>
                    </a:outerShdw>
                  </a:effectLst>
                </a:rPr>
                <a:t>Bryce Canyon</a:t>
              </a:r>
              <a:endParaRPr lang="en-US" sz="2800" dirty="0">
                <a:solidFill>
                  <a:srgbClr val="FF0000"/>
                </a:solidFill>
                <a:effectLst>
                  <a:outerShdw dist="38100" dir="7200000" algn="ctr" rotWithShape="0">
                    <a:schemeClr val="tx1"/>
                  </a:outerShdw>
                </a:effectLst>
              </a:endParaRPr>
            </a:p>
          </p:txBody>
        </p:sp>
        <p:sp>
          <p:nvSpPr>
            <p:cNvPr id="45" name="TextBox 44"/>
            <p:cNvSpPr txBox="1"/>
            <p:nvPr/>
          </p:nvSpPr>
          <p:spPr>
            <a:xfrm rot="19474352">
              <a:off x="2934775" y="2675866"/>
              <a:ext cx="2038058" cy="523220"/>
            </a:xfrm>
            <a:prstGeom prst="rect">
              <a:avLst/>
            </a:prstGeom>
            <a:solidFill>
              <a:srgbClr val="FFCC29">
                <a:alpha val="85000"/>
              </a:srgbClr>
            </a:solidFill>
          </p:spPr>
          <p:txBody>
            <a:bodyPr wrap="none" rtlCol="0">
              <a:spAutoFit/>
            </a:bodyPr>
            <a:lstStyle/>
            <a:p>
              <a:r>
                <a:rPr lang="en-US" sz="2800" dirty="0" err="1" smtClean="0">
                  <a:solidFill>
                    <a:srgbClr val="FF0000"/>
                  </a:solidFill>
                  <a:effectLst>
                    <a:outerShdw dist="38100" dir="7200000" algn="ctr" rotWithShape="0">
                      <a:schemeClr val="tx1"/>
                    </a:outerShdw>
                  </a:effectLst>
                </a:rPr>
                <a:t>Canyonlands</a:t>
              </a:r>
              <a:endParaRPr lang="en-US" sz="2800" dirty="0">
                <a:solidFill>
                  <a:srgbClr val="FF0000"/>
                </a:solidFill>
                <a:effectLst>
                  <a:outerShdw dist="38100" dir="7200000" algn="ctr" rotWithShape="0">
                    <a:schemeClr val="tx1"/>
                  </a:outerShdw>
                </a:effectLst>
              </a:endParaRPr>
            </a:p>
          </p:txBody>
        </p:sp>
        <p:sp>
          <p:nvSpPr>
            <p:cNvPr id="46" name="TextBox 45"/>
            <p:cNvSpPr txBox="1"/>
            <p:nvPr/>
          </p:nvSpPr>
          <p:spPr>
            <a:xfrm rot="20522250">
              <a:off x="3176286" y="3652016"/>
              <a:ext cx="1173270" cy="523220"/>
            </a:xfrm>
            <a:prstGeom prst="rect">
              <a:avLst/>
            </a:prstGeom>
            <a:solidFill>
              <a:srgbClr val="FFCC29">
                <a:alpha val="85000"/>
              </a:srgbClr>
            </a:solidFill>
          </p:spPr>
          <p:txBody>
            <a:bodyPr wrap="none" rtlCol="0">
              <a:spAutoFit/>
            </a:bodyPr>
            <a:lstStyle/>
            <a:p>
              <a:r>
                <a:rPr lang="en-US" sz="2800" dirty="0" smtClean="0">
                  <a:solidFill>
                    <a:srgbClr val="FF0000"/>
                  </a:solidFill>
                  <a:effectLst>
                    <a:outerShdw dist="38100" dir="7200000" algn="ctr" rotWithShape="0">
                      <a:schemeClr val="tx1"/>
                    </a:outerShdw>
                  </a:effectLst>
                </a:rPr>
                <a:t>Arches</a:t>
              </a:r>
              <a:endParaRPr lang="en-US" sz="2800" dirty="0">
                <a:solidFill>
                  <a:srgbClr val="FF0000"/>
                </a:solidFill>
                <a:effectLst>
                  <a:outerShdw dist="38100" dir="7200000" algn="ctr" rotWithShape="0">
                    <a:schemeClr val="tx1"/>
                  </a:outerShdw>
                </a:effectLst>
              </a:endParaRPr>
            </a:p>
          </p:txBody>
        </p:sp>
        <p:sp>
          <p:nvSpPr>
            <p:cNvPr id="47" name="TextBox 46"/>
            <p:cNvSpPr txBox="1"/>
            <p:nvPr/>
          </p:nvSpPr>
          <p:spPr>
            <a:xfrm rot="1046533">
              <a:off x="3069927" y="4666648"/>
              <a:ext cx="2237087" cy="523220"/>
            </a:xfrm>
            <a:prstGeom prst="rect">
              <a:avLst/>
            </a:prstGeom>
            <a:solidFill>
              <a:srgbClr val="FFCC29">
                <a:alpha val="85000"/>
              </a:srgbClr>
            </a:solidFill>
          </p:spPr>
          <p:txBody>
            <a:bodyPr wrap="none" rtlCol="0">
              <a:spAutoFit/>
            </a:bodyPr>
            <a:lstStyle/>
            <a:p>
              <a:r>
                <a:rPr lang="en-US" sz="2800" dirty="0" smtClean="0">
                  <a:solidFill>
                    <a:srgbClr val="FF0000"/>
                  </a:solidFill>
                  <a:effectLst>
                    <a:outerShdw dist="38100" dir="7200000" algn="ctr" rotWithShape="0">
                      <a:schemeClr val="tx1"/>
                    </a:outerShdw>
                  </a:effectLst>
                </a:rPr>
                <a:t>Chaco Canyon</a:t>
              </a:r>
              <a:endParaRPr lang="en-US" sz="2800" dirty="0">
                <a:solidFill>
                  <a:srgbClr val="FF0000"/>
                </a:solidFill>
                <a:effectLst>
                  <a:outerShdw dist="38100" dir="7200000" algn="ctr" rotWithShape="0">
                    <a:schemeClr val="tx1"/>
                  </a:outerShdw>
                </a:effectLst>
              </a:endParaRPr>
            </a:p>
          </p:txBody>
        </p:sp>
      </p:grpSp>
      <p:sp>
        <p:nvSpPr>
          <p:cNvPr id="39" name="Freeform 38"/>
          <p:cNvSpPr/>
          <p:nvPr/>
        </p:nvSpPr>
        <p:spPr>
          <a:xfrm>
            <a:off x="2020207" y="3274786"/>
            <a:ext cx="1198336" cy="1451428"/>
          </a:xfrm>
          <a:custGeom>
            <a:avLst/>
            <a:gdLst>
              <a:gd name="connsiteX0" fmla="*/ 641350 w 1198336"/>
              <a:gd name="connsiteY0" fmla="*/ 1814 h 1451428"/>
              <a:gd name="connsiteX1" fmla="*/ 880836 w 1198336"/>
              <a:gd name="connsiteY1" fmla="*/ 29028 h 1451428"/>
              <a:gd name="connsiteX2" fmla="*/ 951593 w 1198336"/>
              <a:gd name="connsiteY2" fmla="*/ 50800 h 1451428"/>
              <a:gd name="connsiteX3" fmla="*/ 995136 w 1198336"/>
              <a:gd name="connsiteY3" fmla="*/ 99785 h 1451428"/>
              <a:gd name="connsiteX4" fmla="*/ 1060450 w 1198336"/>
              <a:gd name="connsiteY4" fmla="*/ 116114 h 1451428"/>
              <a:gd name="connsiteX5" fmla="*/ 1076779 w 1198336"/>
              <a:gd name="connsiteY5" fmla="*/ 235857 h 1451428"/>
              <a:gd name="connsiteX6" fmla="*/ 1125764 w 1198336"/>
              <a:gd name="connsiteY6" fmla="*/ 295728 h 1451428"/>
              <a:gd name="connsiteX7" fmla="*/ 1152979 w 1198336"/>
              <a:gd name="connsiteY7" fmla="*/ 399143 h 1451428"/>
              <a:gd name="connsiteX8" fmla="*/ 1109436 w 1198336"/>
              <a:gd name="connsiteY8" fmla="*/ 469900 h 1451428"/>
              <a:gd name="connsiteX9" fmla="*/ 1076779 w 1198336"/>
              <a:gd name="connsiteY9" fmla="*/ 556985 h 1451428"/>
              <a:gd name="connsiteX10" fmla="*/ 995136 w 1198336"/>
              <a:gd name="connsiteY10" fmla="*/ 638628 h 1451428"/>
              <a:gd name="connsiteX11" fmla="*/ 973364 w 1198336"/>
              <a:gd name="connsiteY11" fmla="*/ 698500 h 1451428"/>
              <a:gd name="connsiteX12" fmla="*/ 1027793 w 1198336"/>
              <a:gd name="connsiteY12" fmla="*/ 758371 h 1451428"/>
              <a:gd name="connsiteX13" fmla="*/ 1147536 w 1198336"/>
              <a:gd name="connsiteY13" fmla="*/ 796471 h 1451428"/>
              <a:gd name="connsiteX14" fmla="*/ 1191079 w 1198336"/>
              <a:gd name="connsiteY14" fmla="*/ 850900 h 1451428"/>
              <a:gd name="connsiteX15" fmla="*/ 1191079 w 1198336"/>
              <a:gd name="connsiteY15" fmla="*/ 932543 h 1451428"/>
              <a:gd name="connsiteX16" fmla="*/ 1152979 w 1198336"/>
              <a:gd name="connsiteY16" fmla="*/ 981528 h 1451428"/>
              <a:gd name="connsiteX17" fmla="*/ 1136650 w 1198336"/>
              <a:gd name="connsiteY17" fmla="*/ 1052285 h 1451428"/>
              <a:gd name="connsiteX18" fmla="*/ 1136650 w 1198336"/>
              <a:gd name="connsiteY18" fmla="*/ 1057728 h 1451428"/>
              <a:gd name="connsiteX19" fmla="*/ 1152979 w 1198336"/>
              <a:gd name="connsiteY19" fmla="*/ 1139371 h 1451428"/>
              <a:gd name="connsiteX20" fmla="*/ 1103993 w 1198336"/>
              <a:gd name="connsiteY20" fmla="*/ 1259114 h 1451428"/>
              <a:gd name="connsiteX21" fmla="*/ 1049564 w 1198336"/>
              <a:gd name="connsiteY21" fmla="*/ 1373414 h 1451428"/>
              <a:gd name="connsiteX22" fmla="*/ 886279 w 1198336"/>
              <a:gd name="connsiteY22" fmla="*/ 1444171 h 1451428"/>
              <a:gd name="connsiteX23" fmla="*/ 712107 w 1198336"/>
              <a:gd name="connsiteY23" fmla="*/ 1416957 h 1451428"/>
              <a:gd name="connsiteX24" fmla="*/ 532493 w 1198336"/>
              <a:gd name="connsiteY24" fmla="*/ 1362528 h 1451428"/>
              <a:gd name="connsiteX25" fmla="*/ 385536 w 1198336"/>
              <a:gd name="connsiteY25" fmla="*/ 1302657 h 1451428"/>
              <a:gd name="connsiteX26" fmla="*/ 331107 w 1198336"/>
              <a:gd name="connsiteY26" fmla="*/ 1182914 h 1451428"/>
              <a:gd name="connsiteX27" fmla="*/ 184150 w 1198336"/>
              <a:gd name="connsiteY27" fmla="*/ 1084943 h 1451428"/>
              <a:gd name="connsiteX28" fmla="*/ 146050 w 1198336"/>
              <a:gd name="connsiteY28" fmla="*/ 1063171 h 1451428"/>
              <a:gd name="connsiteX29" fmla="*/ 58964 w 1198336"/>
              <a:gd name="connsiteY29" fmla="*/ 1035957 h 1451428"/>
              <a:gd name="connsiteX30" fmla="*/ 4536 w 1198336"/>
              <a:gd name="connsiteY30" fmla="*/ 932543 h 1451428"/>
              <a:gd name="connsiteX31" fmla="*/ 31750 w 1198336"/>
              <a:gd name="connsiteY31" fmla="*/ 829128 h 1451428"/>
              <a:gd name="connsiteX32" fmla="*/ 86179 w 1198336"/>
              <a:gd name="connsiteY32" fmla="*/ 720271 h 1451428"/>
              <a:gd name="connsiteX33" fmla="*/ 271236 w 1198336"/>
              <a:gd name="connsiteY33" fmla="*/ 524328 h 1451428"/>
              <a:gd name="connsiteX34" fmla="*/ 407307 w 1198336"/>
              <a:gd name="connsiteY34" fmla="*/ 437243 h 1451428"/>
              <a:gd name="connsiteX35" fmla="*/ 494393 w 1198336"/>
              <a:gd name="connsiteY35" fmla="*/ 301171 h 1451428"/>
              <a:gd name="connsiteX36" fmla="*/ 527050 w 1198336"/>
              <a:gd name="connsiteY36" fmla="*/ 170543 h 1451428"/>
              <a:gd name="connsiteX37" fmla="*/ 586922 w 1198336"/>
              <a:gd name="connsiteY37" fmla="*/ 132443 h 1451428"/>
              <a:gd name="connsiteX38" fmla="*/ 603250 w 1198336"/>
              <a:gd name="connsiteY38" fmla="*/ 110671 h 1451428"/>
              <a:gd name="connsiteX39" fmla="*/ 592364 w 1198336"/>
              <a:gd name="connsiteY39" fmla="*/ 18143 h 1451428"/>
              <a:gd name="connsiteX40" fmla="*/ 641350 w 1198336"/>
              <a:gd name="connsiteY40" fmla="*/ 1814 h 14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98336" h="1451428">
                <a:moveTo>
                  <a:pt x="641350" y="1814"/>
                </a:moveTo>
                <a:cubicBezTo>
                  <a:pt x="689429" y="3628"/>
                  <a:pt x="829129" y="20864"/>
                  <a:pt x="880836" y="29028"/>
                </a:cubicBezTo>
                <a:cubicBezTo>
                  <a:pt x="932543" y="37192"/>
                  <a:pt x="932543" y="39007"/>
                  <a:pt x="951593" y="50800"/>
                </a:cubicBezTo>
                <a:cubicBezTo>
                  <a:pt x="970643" y="62593"/>
                  <a:pt x="976993" y="88899"/>
                  <a:pt x="995136" y="99785"/>
                </a:cubicBezTo>
                <a:cubicBezTo>
                  <a:pt x="1013279" y="110671"/>
                  <a:pt x="1046843" y="93435"/>
                  <a:pt x="1060450" y="116114"/>
                </a:cubicBezTo>
                <a:cubicBezTo>
                  <a:pt x="1074057" y="138793"/>
                  <a:pt x="1065893" y="205921"/>
                  <a:pt x="1076779" y="235857"/>
                </a:cubicBezTo>
                <a:cubicBezTo>
                  <a:pt x="1087665" y="265793"/>
                  <a:pt x="1113064" y="268514"/>
                  <a:pt x="1125764" y="295728"/>
                </a:cubicBezTo>
                <a:cubicBezTo>
                  <a:pt x="1138464" y="322942"/>
                  <a:pt x="1155700" y="370114"/>
                  <a:pt x="1152979" y="399143"/>
                </a:cubicBezTo>
                <a:cubicBezTo>
                  <a:pt x="1150258" y="428172"/>
                  <a:pt x="1122136" y="443593"/>
                  <a:pt x="1109436" y="469900"/>
                </a:cubicBezTo>
                <a:cubicBezTo>
                  <a:pt x="1096736" y="496207"/>
                  <a:pt x="1095829" y="528864"/>
                  <a:pt x="1076779" y="556985"/>
                </a:cubicBezTo>
                <a:cubicBezTo>
                  <a:pt x="1057729" y="585106"/>
                  <a:pt x="1012372" y="615042"/>
                  <a:pt x="995136" y="638628"/>
                </a:cubicBezTo>
                <a:cubicBezTo>
                  <a:pt x="977900" y="662214"/>
                  <a:pt x="967921" y="678543"/>
                  <a:pt x="973364" y="698500"/>
                </a:cubicBezTo>
                <a:cubicBezTo>
                  <a:pt x="978807" y="718457"/>
                  <a:pt x="998764" y="742043"/>
                  <a:pt x="1027793" y="758371"/>
                </a:cubicBezTo>
                <a:cubicBezTo>
                  <a:pt x="1056822" y="774700"/>
                  <a:pt x="1120322" y="781049"/>
                  <a:pt x="1147536" y="796471"/>
                </a:cubicBezTo>
                <a:cubicBezTo>
                  <a:pt x="1174750" y="811893"/>
                  <a:pt x="1183822" y="828221"/>
                  <a:pt x="1191079" y="850900"/>
                </a:cubicBezTo>
                <a:cubicBezTo>
                  <a:pt x="1198336" y="873579"/>
                  <a:pt x="1197429" y="910772"/>
                  <a:pt x="1191079" y="932543"/>
                </a:cubicBezTo>
                <a:cubicBezTo>
                  <a:pt x="1184729" y="954314"/>
                  <a:pt x="1162051" y="961571"/>
                  <a:pt x="1152979" y="981528"/>
                </a:cubicBezTo>
                <a:cubicBezTo>
                  <a:pt x="1143908" y="1001485"/>
                  <a:pt x="1139371" y="1039585"/>
                  <a:pt x="1136650" y="1052285"/>
                </a:cubicBezTo>
                <a:cubicBezTo>
                  <a:pt x="1133929" y="1064985"/>
                  <a:pt x="1133929" y="1043214"/>
                  <a:pt x="1136650" y="1057728"/>
                </a:cubicBezTo>
                <a:cubicBezTo>
                  <a:pt x="1139371" y="1072242"/>
                  <a:pt x="1158422" y="1105807"/>
                  <a:pt x="1152979" y="1139371"/>
                </a:cubicBezTo>
                <a:cubicBezTo>
                  <a:pt x="1147536" y="1172935"/>
                  <a:pt x="1121229" y="1220107"/>
                  <a:pt x="1103993" y="1259114"/>
                </a:cubicBezTo>
                <a:cubicBezTo>
                  <a:pt x="1086757" y="1298121"/>
                  <a:pt x="1085850" y="1342571"/>
                  <a:pt x="1049564" y="1373414"/>
                </a:cubicBezTo>
                <a:cubicBezTo>
                  <a:pt x="1013278" y="1404257"/>
                  <a:pt x="942522" y="1436914"/>
                  <a:pt x="886279" y="1444171"/>
                </a:cubicBezTo>
                <a:cubicBezTo>
                  <a:pt x="830036" y="1451428"/>
                  <a:pt x="771071" y="1430564"/>
                  <a:pt x="712107" y="1416957"/>
                </a:cubicBezTo>
                <a:cubicBezTo>
                  <a:pt x="653143" y="1403350"/>
                  <a:pt x="586922" y="1381578"/>
                  <a:pt x="532493" y="1362528"/>
                </a:cubicBezTo>
                <a:cubicBezTo>
                  <a:pt x="478065" y="1343478"/>
                  <a:pt x="419100" y="1332593"/>
                  <a:pt x="385536" y="1302657"/>
                </a:cubicBezTo>
                <a:cubicBezTo>
                  <a:pt x="351972" y="1272721"/>
                  <a:pt x="364671" y="1219200"/>
                  <a:pt x="331107" y="1182914"/>
                </a:cubicBezTo>
                <a:cubicBezTo>
                  <a:pt x="297543" y="1146628"/>
                  <a:pt x="214993" y="1104900"/>
                  <a:pt x="184150" y="1084943"/>
                </a:cubicBezTo>
                <a:cubicBezTo>
                  <a:pt x="153307" y="1064986"/>
                  <a:pt x="166914" y="1071335"/>
                  <a:pt x="146050" y="1063171"/>
                </a:cubicBezTo>
                <a:cubicBezTo>
                  <a:pt x="125186" y="1055007"/>
                  <a:pt x="82550" y="1057728"/>
                  <a:pt x="58964" y="1035957"/>
                </a:cubicBezTo>
                <a:cubicBezTo>
                  <a:pt x="35378" y="1014186"/>
                  <a:pt x="9072" y="967014"/>
                  <a:pt x="4536" y="932543"/>
                </a:cubicBezTo>
                <a:cubicBezTo>
                  <a:pt x="0" y="898072"/>
                  <a:pt x="18143" y="864507"/>
                  <a:pt x="31750" y="829128"/>
                </a:cubicBezTo>
                <a:cubicBezTo>
                  <a:pt x="45357" y="793749"/>
                  <a:pt x="46265" y="771071"/>
                  <a:pt x="86179" y="720271"/>
                </a:cubicBezTo>
                <a:cubicBezTo>
                  <a:pt x="126093" y="669471"/>
                  <a:pt x="217715" y="571499"/>
                  <a:pt x="271236" y="524328"/>
                </a:cubicBezTo>
                <a:cubicBezTo>
                  <a:pt x="324757" y="477157"/>
                  <a:pt x="370114" y="474436"/>
                  <a:pt x="407307" y="437243"/>
                </a:cubicBezTo>
                <a:cubicBezTo>
                  <a:pt x="444500" y="400050"/>
                  <a:pt x="474436" y="345621"/>
                  <a:pt x="494393" y="301171"/>
                </a:cubicBezTo>
                <a:cubicBezTo>
                  <a:pt x="514350" y="256721"/>
                  <a:pt x="511629" y="198664"/>
                  <a:pt x="527050" y="170543"/>
                </a:cubicBezTo>
                <a:cubicBezTo>
                  <a:pt x="542471" y="142422"/>
                  <a:pt x="574222" y="142422"/>
                  <a:pt x="586922" y="132443"/>
                </a:cubicBezTo>
                <a:cubicBezTo>
                  <a:pt x="599622" y="122464"/>
                  <a:pt x="602343" y="129721"/>
                  <a:pt x="603250" y="110671"/>
                </a:cubicBezTo>
                <a:cubicBezTo>
                  <a:pt x="604157" y="91621"/>
                  <a:pt x="586921" y="35379"/>
                  <a:pt x="592364" y="18143"/>
                </a:cubicBezTo>
                <a:cubicBezTo>
                  <a:pt x="597807" y="907"/>
                  <a:pt x="593271" y="0"/>
                  <a:pt x="641350" y="1814"/>
                </a:cubicBezTo>
                <a:close/>
              </a:path>
            </a:pathLst>
          </a:custGeom>
          <a:solidFill>
            <a:srgbClr val="FF0000">
              <a:alpha val="18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3505200" y="838200"/>
            <a:ext cx="3429000" cy="923330"/>
            <a:chOff x="3505200" y="838200"/>
            <a:chExt cx="3429000" cy="923330"/>
          </a:xfrm>
        </p:grpSpPr>
        <p:sp>
          <p:nvSpPr>
            <p:cNvPr id="50" name="Oval 49"/>
            <p:cNvSpPr/>
            <p:nvPr/>
          </p:nvSpPr>
          <p:spPr>
            <a:xfrm>
              <a:off x="4876800" y="1524000"/>
              <a:ext cx="9144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3505200" y="838200"/>
              <a:ext cx="3429000" cy="923330"/>
            </a:xfrm>
            <a:prstGeom prst="rect">
              <a:avLst/>
            </a:prstGeom>
            <a:noFill/>
            <a:ln w="76200">
              <a:noFill/>
            </a:ln>
            <a:effectLst>
              <a:outerShdw dist="50800" dir="7200000" algn="ctr" rotWithShape="0">
                <a:schemeClr val="tx1"/>
              </a:outerShdw>
            </a:effectLst>
          </p:spPr>
          <p:txBody>
            <a:bodyPr wrap="square" rtlCol="0">
              <a:spAutoFit/>
            </a:bodyPr>
            <a:lstStyle/>
            <a:p>
              <a:r>
                <a:rPr lang="en-US" sz="5400" b="1" dirty="0" smtClean="0">
                  <a:ln>
                    <a:solidFill>
                      <a:schemeClr val="accent1">
                        <a:lumMod val="75000"/>
                      </a:schemeClr>
                    </a:solidFill>
                  </a:ln>
                  <a:solidFill>
                    <a:schemeClr val="accent5">
                      <a:lumMod val="50000"/>
                    </a:schemeClr>
                  </a:solidFill>
                </a:rPr>
                <a:t>LAST YEAR</a:t>
              </a:r>
              <a:endParaRPr lang="en-US" sz="5400" b="1" dirty="0">
                <a:ln>
                  <a:solidFill>
                    <a:schemeClr val="accent1">
                      <a:lumMod val="75000"/>
                    </a:schemeClr>
                  </a:solidFill>
                </a:ln>
                <a:solidFill>
                  <a:schemeClr val="accent5">
                    <a:lumMod val="50000"/>
                  </a:schemeClr>
                </a:solidFill>
              </a:endParaRPr>
            </a:p>
          </p:txBody>
        </p:sp>
      </p:grpSp>
      <p:grpSp>
        <p:nvGrpSpPr>
          <p:cNvPr id="60" name="Group 59"/>
          <p:cNvGrpSpPr/>
          <p:nvPr/>
        </p:nvGrpSpPr>
        <p:grpSpPr>
          <a:xfrm>
            <a:off x="228600" y="0"/>
            <a:ext cx="5029200" cy="6019800"/>
            <a:chOff x="228600" y="0"/>
            <a:chExt cx="5029200" cy="6019800"/>
          </a:xfrm>
        </p:grpSpPr>
        <p:sp>
          <p:nvSpPr>
            <p:cNvPr id="52" name="Rounded Rectangle 51"/>
            <p:cNvSpPr/>
            <p:nvPr/>
          </p:nvSpPr>
          <p:spPr>
            <a:xfrm>
              <a:off x="228600" y="0"/>
              <a:ext cx="5029200" cy="762000"/>
            </a:xfrm>
            <a:prstGeom prst="roundRect">
              <a:avLst/>
            </a:prstGeom>
            <a:noFill/>
            <a:ln w="762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p:nvPr/>
          </p:nvCxnSpPr>
          <p:spPr>
            <a:xfrm rot="16200000" flipV="1">
              <a:off x="1371600" y="2362200"/>
              <a:ext cx="5257800" cy="2057400"/>
            </a:xfrm>
            <a:prstGeom prst="line">
              <a:avLst/>
            </a:pr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22" name="Rounded Rectangle 21"/>
          <p:cNvSpPr/>
          <p:nvPr/>
        </p:nvSpPr>
        <p:spPr>
          <a:xfrm>
            <a:off x="2590800" y="6019800"/>
            <a:ext cx="6248400" cy="762000"/>
          </a:xfrm>
          <a:prstGeom prst="roundRect">
            <a:avLst/>
          </a:prstGeom>
          <a:noFill/>
          <a:ln w="76200">
            <a:solidFill>
              <a:srgbClr val="FF00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800600" y="3099137"/>
            <a:ext cx="3429000" cy="710863"/>
          </a:xfrm>
          <a:prstGeom prst="rect">
            <a:avLst/>
          </a:prstGeom>
          <a:solidFill>
            <a:schemeClr val="bg1"/>
          </a:solidFill>
          <a:ln w="762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4876800" y="3055203"/>
            <a:ext cx="4114800" cy="707886"/>
          </a:xfrm>
          <a:prstGeom prst="rect">
            <a:avLst/>
          </a:prstGeom>
          <a:noFill/>
          <a:ln w="76200">
            <a:noFill/>
          </a:ln>
          <a:effectLst>
            <a:outerShdw dist="50800" dir="7200000" algn="ctr" rotWithShape="0">
              <a:schemeClr val="tx1"/>
            </a:outerShdw>
          </a:effectLst>
        </p:spPr>
        <p:txBody>
          <a:bodyPr wrap="square" rtlCol="0">
            <a:spAutoFit/>
          </a:bodyPr>
          <a:lstStyle/>
          <a:p>
            <a:r>
              <a:rPr lang="en-US" sz="4000" b="1" dirty="0" smtClean="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Trilogy: Part  2</a:t>
            </a:r>
            <a:endParaRPr lang="en-US" sz="4000" b="1" dirty="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endParaRPr>
          </a:p>
        </p:txBody>
      </p:sp>
      <p:sp>
        <p:nvSpPr>
          <p:cNvPr id="36" name="TextBox 35"/>
          <p:cNvSpPr txBox="1"/>
          <p:nvPr/>
        </p:nvSpPr>
        <p:spPr>
          <a:xfrm>
            <a:off x="4876800" y="3048000"/>
            <a:ext cx="3886200" cy="707886"/>
          </a:xfrm>
          <a:prstGeom prst="rect">
            <a:avLst/>
          </a:prstGeom>
          <a:noFill/>
          <a:ln w="76200">
            <a:noFill/>
          </a:ln>
          <a:effectLst>
            <a:outerShdw dist="50800" dir="7200000" algn="ctr" rotWithShape="0">
              <a:schemeClr val="tx1"/>
            </a:outerShdw>
          </a:effectLst>
        </p:spPr>
        <p:txBody>
          <a:bodyPr wrap="square" rtlCol="0">
            <a:spAutoFit/>
          </a:bodyPr>
          <a:lstStyle/>
          <a:p>
            <a:r>
              <a:rPr lang="en-US" sz="4000" b="1" dirty="0" smtClean="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Trilogy: Part  1</a:t>
            </a:r>
            <a:endParaRPr lang="en-US" sz="4000" b="1" dirty="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endParaRPr>
          </a:p>
        </p:txBody>
      </p:sp>
      <p:sp>
        <p:nvSpPr>
          <p:cNvPr id="56" name="TextBox 55"/>
          <p:cNvSpPr txBox="1"/>
          <p:nvPr/>
        </p:nvSpPr>
        <p:spPr>
          <a:xfrm>
            <a:off x="3581400" y="838200"/>
            <a:ext cx="3429000" cy="923330"/>
          </a:xfrm>
          <a:prstGeom prst="rect">
            <a:avLst/>
          </a:prstGeom>
          <a:noFill/>
          <a:ln w="76200">
            <a:noFill/>
          </a:ln>
          <a:effectLst>
            <a:outerShdw dist="50800" dir="7200000" algn="ctr" rotWithShape="0">
              <a:schemeClr val="tx1"/>
            </a:outerShdw>
          </a:effectLst>
        </p:spPr>
        <p:txBody>
          <a:bodyPr wrap="square" rtlCol="0">
            <a:spAutoFit/>
          </a:bodyPr>
          <a:lstStyle/>
          <a:p>
            <a:r>
              <a:rPr lang="en-US" sz="5400" b="1" dirty="0" smtClean="0">
                <a:ln>
                  <a:solidFill>
                    <a:schemeClr val="accent1">
                      <a:lumMod val="75000"/>
                    </a:schemeClr>
                  </a:solidFill>
                </a:ln>
                <a:solidFill>
                  <a:schemeClr val="accent5">
                    <a:lumMod val="50000"/>
                  </a:schemeClr>
                </a:solidFill>
              </a:rPr>
              <a:t>THIS YEAR</a:t>
            </a:r>
            <a:endParaRPr lang="en-US" sz="5400" b="1" dirty="0">
              <a:ln>
                <a:solidFill>
                  <a:schemeClr val="accent1">
                    <a:lumMod val="75000"/>
                  </a:schemeClr>
                </a:solidFill>
              </a:ln>
              <a:solidFill>
                <a:schemeClr val="accent5">
                  <a:lumMod val="50000"/>
                </a:schemeClr>
              </a:solidFill>
            </a:endParaRPr>
          </a:p>
        </p:txBody>
      </p:sp>
      <p:sp>
        <p:nvSpPr>
          <p:cNvPr id="53" name="TextBox 52"/>
          <p:cNvSpPr txBox="1"/>
          <p:nvPr/>
        </p:nvSpPr>
        <p:spPr>
          <a:xfrm>
            <a:off x="7864997" y="4343400"/>
            <a:ext cx="898003" cy="1938992"/>
          </a:xfrm>
          <a:prstGeom prst="rect">
            <a:avLst/>
          </a:prstGeom>
          <a:noFill/>
        </p:spPr>
        <p:txBody>
          <a:bodyPr wrap="none" rtlCol="0">
            <a:spAutoFit/>
          </a:bodyPr>
          <a:lstStyle/>
          <a:p>
            <a:r>
              <a:rPr lang="en-US" sz="12000" dirty="0" smtClean="0">
                <a:solidFill>
                  <a:srgbClr val="FF0000"/>
                </a:solidFill>
                <a:effectLst>
                  <a:outerShdw dist="50800" dir="5400000" algn="ctr" rotWithShape="0">
                    <a:schemeClr val="tx1"/>
                  </a:outerShdw>
                </a:effectLst>
              </a:rPr>
              <a:t>?</a:t>
            </a:r>
            <a:endParaRPr lang="en-US" sz="12000" dirty="0">
              <a:solidFill>
                <a:srgbClr val="FF0000"/>
              </a:solidFill>
              <a:effectLst>
                <a:outerShdw dist="50800" dir="5400000" algn="ctr" rotWithShape="0">
                  <a:schemeClr val="tx1"/>
                </a:outerShdw>
              </a:effectLst>
            </a:endParaRPr>
          </a:p>
        </p:txBody>
      </p:sp>
      <p:sp>
        <p:nvSpPr>
          <p:cNvPr id="55" name="TextBox 54"/>
          <p:cNvSpPr txBox="1"/>
          <p:nvPr/>
        </p:nvSpPr>
        <p:spPr>
          <a:xfrm>
            <a:off x="7636397" y="533400"/>
            <a:ext cx="898003" cy="1938992"/>
          </a:xfrm>
          <a:prstGeom prst="rect">
            <a:avLst/>
          </a:prstGeom>
          <a:noFill/>
        </p:spPr>
        <p:txBody>
          <a:bodyPr wrap="none" rtlCol="0">
            <a:spAutoFit/>
          </a:bodyPr>
          <a:lstStyle/>
          <a:p>
            <a:r>
              <a:rPr lang="en-US" sz="12000" dirty="0" smtClean="0">
                <a:solidFill>
                  <a:srgbClr val="FF0000"/>
                </a:solidFill>
                <a:effectLst>
                  <a:outerShdw dist="50800" dir="5400000" algn="ctr" rotWithShape="0">
                    <a:schemeClr val="tx1"/>
                  </a:outerShdw>
                </a:effectLst>
              </a:rPr>
              <a:t>?</a:t>
            </a:r>
            <a:endParaRPr lang="en-US" sz="12000" dirty="0">
              <a:solidFill>
                <a:srgbClr val="FF0000"/>
              </a:solidFill>
              <a:effectLst>
                <a:outerShdw dist="50800" dir="5400000" algn="ctr" rotWithShape="0">
                  <a:schemeClr val="tx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10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par>
                                <p:cTn id="17" presetID="22" presetClass="entr" presetSubtype="1" fill="hold" grpId="2" nodeType="withEffect">
                                  <p:stCondLst>
                                    <p:cond delay="100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1000"/>
                                        <p:tgtEl>
                                          <p:spTgt spid="22"/>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10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800" decel="100000"/>
                                        <p:tgtEl>
                                          <p:spTgt spid="40"/>
                                        </p:tgtEl>
                                      </p:cBhvr>
                                    </p:animEffect>
                                    <p:anim calcmode="lin" valueType="num">
                                      <p:cBhvr>
                                        <p:cTn id="28" dur="800" decel="100000" fill="hold"/>
                                        <p:tgtEl>
                                          <p:spTgt spid="40"/>
                                        </p:tgtEl>
                                        <p:attrNameLst>
                                          <p:attrName>style.rotation</p:attrName>
                                        </p:attrNameLst>
                                      </p:cBhvr>
                                      <p:tavLst>
                                        <p:tav tm="0">
                                          <p:val>
                                            <p:fltVal val="-90"/>
                                          </p:val>
                                        </p:tav>
                                        <p:tav tm="100000">
                                          <p:val>
                                            <p:fltVal val="0"/>
                                          </p:val>
                                        </p:tav>
                                      </p:tavLst>
                                    </p:anim>
                                    <p:anim calcmode="lin" valueType="num">
                                      <p:cBhvr>
                                        <p:cTn id="29" dur="800" decel="100000" fill="hold"/>
                                        <p:tgtEl>
                                          <p:spTgt spid="40"/>
                                        </p:tgtEl>
                                        <p:attrNameLst>
                                          <p:attrName>ppt_x</p:attrName>
                                        </p:attrNameLst>
                                      </p:cBhvr>
                                      <p:tavLst>
                                        <p:tav tm="0">
                                          <p:val>
                                            <p:strVal val="#ppt_x+0.4"/>
                                          </p:val>
                                        </p:tav>
                                        <p:tav tm="100000">
                                          <p:val>
                                            <p:strVal val="#ppt_x-0.05"/>
                                          </p:val>
                                        </p:tav>
                                      </p:tavLst>
                                    </p:anim>
                                    <p:anim calcmode="lin" valueType="num">
                                      <p:cBhvr>
                                        <p:cTn id="30" dur="800" decel="100000" fill="hold"/>
                                        <p:tgtEl>
                                          <p:spTgt spid="40"/>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40"/>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40"/>
                                        </p:tgtEl>
                                        <p:attrNameLst>
                                          <p:attrName>ppt_y</p:attrName>
                                        </p:attrNameLst>
                                      </p:cBhvr>
                                      <p:tavLst>
                                        <p:tav tm="0">
                                          <p:val>
                                            <p:strVal val="#ppt_y+0.1"/>
                                          </p:val>
                                        </p:tav>
                                        <p:tav tm="100000">
                                          <p:val>
                                            <p:strVal val="#ppt_y"/>
                                          </p:val>
                                        </p:tav>
                                      </p:tavLst>
                                    </p:anim>
                                  </p:childTnLst>
                                </p:cTn>
                              </p:par>
                            </p:childTnLst>
                          </p:cTn>
                        </p:par>
                        <p:par>
                          <p:cTn id="33" fill="hold">
                            <p:stCondLst>
                              <p:cond delay="1000"/>
                            </p:stCondLst>
                            <p:childTnLst>
                              <p:par>
                                <p:cTn id="34" presetID="49" presetClass="entr" presetSubtype="0" decel="100000"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p:cTn id="36" dur="1000" fill="hold"/>
                                        <p:tgtEl>
                                          <p:spTgt spid="39"/>
                                        </p:tgtEl>
                                        <p:attrNameLst>
                                          <p:attrName>ppt_w</p:attrName>
                                        </p:attrNameLst>
                                      </p:cBhvr>
                                      <p:tavLst>
                                        <p:tav tm="0">
                                          <p:val>
                                            <p:fltVal val="0"/>
                                          </p:val>
                                        </p:tav>
                                        <p:tav tm="100000">
                                          <p:val>
                                            <p:strVal val="#ppt_w"/>
                                          </p:val>
                                        </p:tav>
                                      </p:tavLst>
                                    </p:anim>
                                    <p:anim calcmode="lin" valueType="num">
                                      <p:cBhvr>
                                        <p:cTn id="37" dur="1000" fill="hold"/>
                                        <p:tgtEl>
                                          <p:spTgt spid="39"/>
                                        </p:tgtEl>
                                        <p:attrNameLst>
                                          <p:attrName>ppt_h</p:attrName>
                                        </p:attrNameLst>
                                      </p:cBhvr>
                                      <p:tavLst>
                                        <p:tav tm="0">
                                          <p:val>
                                            <p:fltVal val="0"/>
                                          </p:val>
                                        </p:tav>
                                        <p:tav tm="100000">
                                          <p:val>
                                            <p:strVal val="#ppt_h"/>
                                          </p:val>
                                        </p:tav>
                                      </p:tavLst>
                                    </p:anim>
                                    <p:anim calcmode="lin" valueType="num">
                                      <p:cBhvr>
                                        <p:cTn id="38" dur="1000" fill="hold"/>
                                        <p:tgtEl>
                                          <p:spTgt spid="39"/>
                                        </p:tgtEl>
                                        <p:attrNameLst>
                                          <p:attrName>style.rotation</p:attrName>
                                        </p:attrNameLst>
                                      </p:cBhvr>
                                      <p:tavLst>
                                        <p:tav tm="0">
                                          <p:val>
                                            <p:fltVal val="360"/>
                                          </p:val>
                                        </p:tav>
                                        <p:tav tm="100000">
                                          <p:val>
                                            <p:fltVal val="0"/>
                                          </p:val>
                                        </p:tav>
                                      </p:tavLst>
                                    </p:anim>
                                    <p:animEffect transition="in" filter="fade">
                                      <p:cBhvr>
                                        <p:cTn id="39" dur="1000"/>
                                        <p:tgtEl>
                                          <p:spTgt spid="39"/>
                                        </p:tgtEl>
                                      </p:cBhvr>
                                    </p:animEffect>
                                  </p:childTnLst>
                                </p:cTn>
                              </p:par>
                              <p:par>
                                <p:cTn id="40" presetID="10" presetClass="exit" presetSubtype="0" fill="hold" grpId="1" nodeType="withEffect">
                                  <p:stCondLst>
                                    <p:cond delay="0"/>
                                  </p:stCondLst>
                                  <p:childTnLst>
                                    <p:animEffect transition="out" filter="fade">
                                      <p:cBhvr>
                                        <p:cTn id="41" dur="1000"/>
                                        <p:tgtEl>
                                          <p:spTgt spid="53"/>
                                        </p:tgtEl>
                                      </p:cBhvr>
                                    </p:animEffect>
                                    <p:set>
                                      <p:cBhvr>
                                        <p:cTn id="42" dur="1" fill="hold">
                                          <p:stCondLst>
                                            <p:cond delay="999"/>
                                          </p:stCondLst>
                                        </p:cTn>
                                        <p:tgtEl>
                                          <p:spTgt spid="5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1000"/>
                                        <p:tgtEl>
                                          <p:spTgt spid="55"/>
                                        </p:tgtEl>
                                      </p:cBhvr>
                                    </p:animEffect>
                                  </p:childTnLst>
                                </p:cTn>
                              </p:par>
                            </p:childTnLst>
                          </p:cTn>
                        </p:par>
                        <p:par>
                          <p:cTn id="48" fill="hold">
                            <p:stCondLst>
                              <p:cond delay="1000"/>
                            </p:stCondLst>
                            <p:childTnLst>
                              <p:par>
                                <p:cTn id="49" presetID="22" presetClass="entr" presetSubtype="4" fill="hold"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down)">
                                      <p:cBhvr>
                                        <p:cTn id="51" dur="500"/>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20" presetClass="entr" presetSubtype="0" fill="hold"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wedge">
                                      <p:cBhvr>
                                        <p:cTn id="56" dur="2000"/>
                                        <p:tgtEl>
                                          <p:spTgt spid="48"/>
                                        </p:tgtEl>
                                      </p:cBhvr>
                                    </p:animEffect>
                                  </p:childTnLst>
                                </p:cTn>
                              </p:par>
                              <p:par>
                                <p:cTn id="57" presetID="10" presetClass="exit" presetSubtype="0" fill="hold" grpId="1" nodeType="withEffect">
                                  <p:stCondLst>
                                    <p:cond delay="1000"/>
                                  </p:stCondLst>
                                  <p:childTnLst>
                                    <p:animEffect transition="out" filter="fade">
                                      <p:cBhvr>
                                        <p:cTn id="58" dur="1000"/>
                                        <p:tgtEl>
                                          <p:spTgt spid="55"/>
                                        </p:tgtEl>
                                      </p:cBhvr>
                                    </p:animEffect>
                                    <p:set>
                                      <p:cBhvr>
                                        <p:cTn id="59" dur="1" fill="hold">
                                          <p:stCondLst>
                                            <p:cond delay="999"/>
                                          </p:stCondLst>
                                        </p:cTn>
                                        <p:tgtEl>
                                          <p:spTgt spid="5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1000"/>
                                        <p:tgtEl>
                                          <p:spTgt spid="48"/>
                                        </p:tgtEl>
                                      </p:cBhvr>
                                    </p:animEffect>
                                    <p:set>
                                      <p:cBhvr>
                                        <p:cTn id="64" dur="1" fill="hold">
                                          <p:stCondLst>
                                            <p:cond delay="999"/>
                                          </p:stCondLst>
                                        </p:cTn>
                                        <p:tgtEl>
                                          <p:spTgt spid="48"/>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40"/>
                                        </p:tgtEl>
                                      </p:cBhvr>
                                    </p:animEffect>
                                    <p:set>
                                      <p:cBhvr>
                                        <p:cTn id="67" dur="1" fill="hold">
                                          <p:stCondLst>
                                            <p:cond delay="999"/>
                                          </p:stCondLst>
                                        </p:cTn>
                                        <p:tgtEl>
                                          <p:spTgt spid="40"/>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39"/>
                                        </p:tgtEl>
                                      </p:cBhvr>
                                    </p:animEffect>
                                    <p:set>
                                      <p:cBhvr>
                                        <p:cTn id="70" dur="1" fill="hold">
                                          <p:stCondLst>
                                            <p:cond delay="999"/>
                                          </p:stCondLst>
                                        </p:cTn>
                                        <p:tgtEl>
                                          <p:spTgt spid="39"/>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1000"/>
                                        <p:tgtEl>
                                          <p:spTgt spid="38"/>
                                        </p:tgtEl>
                                      </p:cBhvr>
                                    </p:animEffect>
                                    <p:set>
                                      <p:cBhvr>
                                        <p:cTn id="73" dur="1" fill="hold">
                                          <p:stCondLst>
                                            <p:cond delay="999"/>
                                          </p:stCondLst>
                                        </p:cTn>
                                        <p:tgtEl>
                                          <p:spTgt spid="38"/>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27"/>
                                        </p:tgtEl>
                                      </p:cBhvr>
                                    </p:animEffect>
                                    <p:set>
                                      <p:cBhvr>
                                        <p:cTn id="76" dur="1" fill="hold">
                                          <p:stCondLst>
                                            <p:cond delay="999"/>
                                          </p:stCondLst>
                                        </p:cTn>
                                        <p:tgtEl>
                                          <p:spTgt spid="27"/>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1000"/>
                                        <p:tgtEl>
                                          <p:spTgt spid="22"/>
                                        </p:tgtEl>
                                      </p:cBhvr>
                                    </p:animEffect>
                                    <p:set>
                                      <p:cBhvr>
                                        <p:cTn id="79" dur="1" fill="hold">
                                          <p:stCondLst>
                                            <p:cond delay="999"/>
                                          </p:stCondLst>
                                        </p:cTn>
                                        <p:tgtEl>
                                          <p:spTgt spid="22"/>
                                        </p:tgtEl>
                                        <p:attrNameLst>
                                          <p:attrName>style.visibility</p:attrName>
                                        </p:attrNameLst>
                                      </p:cBhvr>
                                      <p:to>
                                        <p:strVal val="hidden"/>
                                      </p:to>
                                    </p:set>
                                  </p:childTnLst>
                                </p:cTn>
                              </p:par>
                              <p:par>
                                <p:cTn id="80" presetID="53" presetClass="exit" presetSubtype="0" fill="hold" nodeType="withEffect">
                                  <p:stCondLst>
                                    <p:cond delay="500"/>
                                  </p:stCondLst>
                                  <p:childTnLst>
                                    <p:anim calcmode="lin" valueType="num">
                                      <p:cBhvr>
                                        <p:cTn id="81" dur="1000"/>
                                        <p:tgtEl>
                                          <p:spTgt spid="51"/>
                                        </p:tgtEl>
                                        <p:attrNameLst>
                                          <p:attrName>ppt_w</p:attrName>
                                        </p:attrNameLst>
                                      </p:cBhvr>
                                      <p:tavLst>
                                        <p:tav tm="0">
                                          <p:val>
                                            <p:strVal val="ppt_w"/>
                                          </p:val>
                                        </p:tav>
                                        <p:tav tm="100000">
                                          <p:val>
                                            <p:fltVal val="0"/>
                                          </p:val>
                                        </p:tav>
                                      </p:tavLst>
                                    </p:anim>
                                    <p:anim calcmode="lin" valueType="num">
                                      <p:cBhvr>
                                        <p:cTn id="82" dur="1000"/>
                                        <p:tgtEl>
                                          <p:spTgt spid="51"/>
                                        </p:tgtEl>
                                        <p:attrNameLst>
                                          <p:attrName>ppt_h</p:attrName>
                                        </p:attrNameLst>
                                      </p:cBhvr>
                                      <p:tavLst>
                                        <p:tav tm="0">
                                          <p:val>
                                            <p:strVal val="ppt_h"/>
                                          </p:val>
                                        </p:tav>
                                        <p:tav tm="100000">
                                          <p:val>
                                            <p:fltVal val="0"/>
                                          </p:val>
                                        </p:tav>
                                      </p:tavLst>
                                    </p:anim>
                                    <p:animEffect transition="out" filter="fade">
                                      <p:cBhvr>
                                        <p:cTn id="83" dur="1000"/>
                                        <p:tgtEl>
                                          <p:spTgt spid="51"/>
                                        </p:tgtEl>
                                      </p:cBhvr>
                                    </p:animEffect>
                                    <p:set>
                                      <p:cBhvr>
                                        <p:cTn id="84" dur="1" fill="hold">
                                          <p:stCondLst>
                                            <p:cond delay="999"/>
                                          </p:stCondLst>
                                        </p:cTn>
                                        <p:tgtEl>
                                          <p:spTgt spid="51"/>
                                        </p:tgtEl>
                                        <p:attrNameLst>
                                          <p:attrName>style.visibility</p:attrName>
                                        </p:attrNameLst>
                                      </p:cBhvr>
                                      <p:to>
                                        <p:strVal val="hidden"/>
                                      </p:to>
                                    </p:set>
                                  </p:childTnLst>
                                </p:cTn>
                              </p:par>
                              <p:par>
                                <p:cTn id="85" presetID="53" presetClass="entr" presetSubtype="0" fill="hold" grpId="0" nodeType="withEffect">
                                  <p:stCondLst>
                                    <p:cond delay="500"/>
                                  </p:stCondLst>
                                  <p:childTnLst>
                                    <p:set>
                                      <p:cBhvr>
                                        <p:cTn id="86" dur="1" fill="hold">
                                          <p:stCondLst>
                                            <p:cond delay="0"/>
                                          </p:stCondLst>
                                        </p:cTn>
                                        <p:tgtEl>
                                          <p:spTgt spid="56"/>
                                        </p:tgtEl>
                                        <p:attrNameLst>
                                          <p:attrName>style.visibility</p:attrName>
                                        </p:attrNameLst>
                                      </p:cBhvr>
                                      <p:to>
                                        <p:strVal val="visible"/>
                                      </p:to>
                                    </p:set>
                                    <p:anim calcmode="lin" valueType="num">
                                      <p:cBhvr>
                                        <p:cTn id="87" dur="1000" fill="hold"/>
                                        <p:tgtEl>
                                          <p:spTgt spid="56"/>
                                        </p:tgtEl>
                                        <p:attrNameLst>
                                          <p:attrName>ppt_w</p:attrName>
                                        </p:attrNameLst>
                                      </p:cBhvr>
                                      <p:tavLst>
                                        <p:tav tm="0">
                                          <p:val>
                                            <p:fltVal val="0"/>
                                          </p:val>
                                        </p:tav>
                                        <p:tav tm="100000">
                                          <p:val>
                                            <p:strVal val="#ppt_w"/>
                                          </p:val>
                                        </p:tav>
                                      </p:tavLst>
                                    </p:anim>
                                    <p:anim calcmode="lin" valueType="num">
                                      <p:cBhvr>
                                        <p:cTn id="88" dur="1000" fill="hold"/>
                                        <p:tgtEl>
                                          <p:spTgt spid="56"/>
                                        </p:tgtEl>
                                        <p:attrNameLst>
                                          <p:attrName>ppt_h</p:attrName>
                                        </p:attrNameLst>
                                      </p:cBhvr>
                                      <p:tavLst>
                                        <p:tav tm="0">
                                          <p:val>
                                            <p:fltVal val="0"/>
                                          </p:val>
                                        </p:tav>
                                        <p:tav tm="100000">
                                          <p:val>
                                            <p:strVal val="#ppt_h"/>
                                          </p:val>
                                        </p:tav>
                                      </p:tavLst>
                                    </p:anim>
                                    <p:animEffect transition="in" filter="fade">
                                      <p:cBhvr>
                                        <p:cTn id="89" dur="1000"/>
                                        <p:tgtEl>
                                          <p:spTgt spid="56"/>
                                        </p:tgtEl>
                                      </p:cBhvr>
                                    </p:animEffect>
                                  </p:childTnLst>
                                </p:cTn>
                              </p:par>
                            </p:childTnLst>
                          </p:cTn>
                        </p:par>
                        <p:par>
                          <p:cTn id="90" fill="hold">
                            <p:stCondLst>
                              <p:cond delay="1500"/>
                            </p:stCondLst>
                            <p:childTnLst>
                              <p:par>
                                <p:cTn id="91" presetID="10" presetClass="exit" presetSubtype="0" fill="hold" grpId="1" nodeType="afterEffect">
                                  <p:stCondLst>
                                    <p:cond delay="0"/>
                                  </p:stCondLst>
                                  <p:childTnLst>
                                    <p:animEffect transition="out" filter="fade">
                                      <p:cBhvr>
                                        <p:cTn id="92" dur="1000"/>
                                        <p:tgtEl>
                                          <p:spTgt spid="36"/>
                                        </p:tgtEl>
                                      </p:cBhvr>
                                    </p:animEffect>
                                    <p:set>
                                      <p:cBhvr>
                                        <p:cTn id="93" dur="1" fill="hold">
                                          <p:stCondLst>
                                            <p:cond delay="999"/>
                                          </p:stCondLst>
                                        </p:cTn>
                                        <p:tgtEl>
                                          <p:spTgt spid="36"/>
                                        </p:tgtEl>
                                        <p:attrNameLst>
                                          <p:attrName>style.visibility</p:attrName>
                                        </p:attrNameLst>
                                      </p:cBhvr>
                                      <p:to>
                                        <p:strVal val="hidden"/>
                                      </p:to>
                                    </p:set>
                                  </p:childTnLst>
                                </p:cTn>
                              </p:par>
                            </p:childTnLst>
                          </p:cTn>
                        </p:par>
                        <p:par>
                          <p:cTn id="94" fill="hold">
                            <p:stCondLst>
                              <p:cond delay="2500"/>
                            </p:stCondLst>
                            <p:childTnLst>
                              <p:par>
                                <p:cTn id="95" presetID="22" presetClass="entr" presetSubtype="8" fill="hold" grpId="1" nodeType="after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left)">
                                      <p:cBhvr>
                                        <p:cTn id="97" dur="1000"/>
                                        <p:tgtEl>
                                          <p:spTgt spid="4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0" nodeType="clickEffect">
                                  <p:stCondLst>
                                    <p:cond delay="0"/>
                                  </p:stCondLst>
                                  <p:childTnLst>
                                    <p:animEffect transition="out" filter="fade">
                                      <p:cBhvr>
                                        <p:cTn id="101" dur="1000"/>
                                        <p:tgtEl>
                                          <p:spTgt spid="33"/>
                                        </p:tgtEl>
                                      </p:cBhvr>
                                    </p:animEffect>
                                    <p:set>
                                      <p:cBhvr>
                                        <p:cTn id="102" dur="1" fill="hold">
                                          <p:stCondLst>
                                            <p:cond delay="999"/>
                                          </p:stCondLst>
                                        </p:cTn>
                                        <p:tgtEl>
                                          <p:spTgt spid="33"/>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1000"/>
                                        <p:tgtEl>
                                          <p:spTgt spid="56"/>
                                        </p:tgtEl>
                                      </p:cBhvr>
                                    </p:animEffect>
                                    <p:set>
                                      <p:cBhvr>
                                        <p:cTn id="105" dur="1" fill="hold">
                                          <p:stCondLst>
                                            <p:cond delay="999"/>
                                          </p:stCondLst>
                                        </p:cTn>
                                        <p:tgtEl>
                                          <p:spTgt spid="56"/>
                                        </p:tgtEl>
                                        <p:attrNameLst>
                                          <p:attrName>style.visibility</p:attrName>
                                        </p:attrNameLst>
                                      </p:cBhvr>
                                      <p:to>
                                        <p:strVal val="hidden"/>
                                      </p:to>
                                    </p:set>
                                  </p:childTnLst>
                                </p:cTn>
                              </p:par>
                              <p:par>
                                <p:cTn id="106" presetID="22" presetClass="entr" presetSubtype="8" fill="hold" grpId="0" nodeType="withEffect">
                                  <p:stCondLst>
                                    <p:cond delay="1000"/>
                                  </p:stCondLst>
                                  <p:childTnLst>
                                    <p:set>
                                      <p:cBhvr>
                                        <p:cTn id="107" dur="1" fill="hold">
                                          <p:stCondLst>
                                            <p:cond delay="0"/>
                                          </p:stCondLst>
                                        </p:cTn>
                                        <p:tgtEl>
                                          <p:spTgt spid="25"/>
                                        </p:tgtEl>
                                        <p:attrNameLst>
                                          <p:attrName>style.visibility</p:attrName>
                                        </p:attrNameLst>
                                      </p:cBhvr>
                                      <p:to>
                                        <p:strVal val="visible"/>
                                      </p:to>
                                    </p:set>
                                    <p:animEffect transition="in" filter="wipe(left)">
                                      <p:cBhvr>
                                        <p:cTn id="108" dur="1000"/>
                                        <p:tgtEl>
                                          <p:spTgt spid="25"/>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1" nodeType="clickEffect">
                                  <p:stCondLst>
                                    <p:cond delay="0"/>
                                  </p:stCondLst>
                                  <p:childTnLst>
                                    <p:set>
                                      <p:cBhvr>
                                        <p:cTn id="112" dur="1" fill="hold">
                                          <p:stCondLst>
                                            <p:cond delay="0"/>
                                          </p:stCondLst>
                                        </p:cTn>
                                        <p:tgtEl>
                                          <p:spTgt spid="22"/>
                                        </p:tgtEl>
                                        <p:attrNameLst>
                                          <p:attrName>style.visibility</p:attrName>
                                        </p:attrNameLst>
                                      </p:cBhvr>
                                      <p:to>
                                        <p:strVal val="visible"/>
                                      </p:to>
                                    </p:set>
                                    <p:animEffect transition="in" filter="wipe(down)">
                                      <p:cBhvr>
                                        <p:cTn id="113" dur="1000"/>
                                        <p:tgtEl>
                                          <p:spTgt spid="22"/>
                                        </p:tgtEl>
                                      </p:cBhvr>
                                    </p:animEffect>
                                  </p:childTnLst>
                                </p:cTn>
                              </p:par>
                              <p:par>
                                <p:cTn id="114" presetID="22" presetClass="entr" presetSubtype="4" fill="hold" nodeType="withEffect">
                                  <p:stCondLst>
                                    <p:cond delay="1000"/>
                                  </p:stCondLst>
                                  <p:childTnLst>
                                    <p:set>
                                      <p:cBhvr>
                                        <p:cTn id="115" dur="1" fill="hold">
                                          <p:stCondLst>
                                            <p:cond delay="0"/>
                                          </p:stCondLst>
                                        </p:cTn>
                                        <p:tgtEl>
                                          <p:spTgt spid="60"/>
                                        </p:tgtEl>
                                        <p:attrNameLst>
                                          <p:attrName>style.visibility</p:attrName>
                                        </p:attrNameLst>
                                      </p:cBhvr>
                                      <p:to>
                                        <p:strVal val="visible"/>
                                      </p:to>
                                    </p:set>
                                    <p:animEffect transition="in" filter="wipe(down)">
                                      <p:cBhvr>
                                        <p:cTn id="116" dur="1000"/>
                                        <p:tgtEl>
                                          <p:spTgt spid="60"/>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1000"/>
                                        <p:tgtEl>
                                          <p:spTgt spid="34"/>
                                        </p:tgtEl>
                                      </p:cBhvr>
                                    </p:animEffect>
                                    <p:set>
                                      <p:cBhvr>
                                        <p:cTn id="121" dur="1" fill="hold">
                                          <p:stCondLst>
                                            <p:cond delay="999"/>
                                          </p:stCondLst>
                                        </p:cTn>
                                        <p:tgtEl>
                                          <p:spTgt spid="34"/>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1000"/>
                                        <p:tgtEl>
                                          <p:spTgt spid="35"/>
                                        </p:tgtEl>
                                      </p:cBhvr>
                                    </p:animEffect>
                                    <p:set>
                                      <p:cBhvr>
                                        <p:cTn id="124" dur="1" fill="hold">
                                          <p:stCondLst>
                                            <p:cond delay="999"/>
                                          </p:stCondLst>
                                        </p:cTn>
                                        <p:tgtEl>
                                          <p:spTgt spid="35"/>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1000"/>
                                        <p:tgtEl>
                                          <p:spTgt spid="41"/>
                                        </p:tgtEl>
                                      </p:cBhvr>
                                    </p:animEffect>
                                    <p:set>
                                      <p:cBhvr>
                                        <p:cTn id="127" dur="1" fill="hold">
                                          <p:stCondLst>
                                            <p:cond delay="999"/>
                                          </p:stCondLst>
                                        </p:cTn>
                                        <p:tgtEl>
                                          <p:spTgt spid="41"/>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000"/>
                                        <p:tgtEl>
                                          <p:spTgt spid="29"/>
                                        </p:tgtEl>
                                      </p:cBhvr>
                                    </p:animEffect>
                                    <p:set>
                                      <p:cBhvr>
                                        <p:cTn id="130" dur="1" fill="hold">
                                          <p:stCondLst>
                                            <p:cond delay="999"/>
                                          </p:stCondLst>
                                        </p:cTn>
                                        <p:tgtEl>
                                          <p:spTgt spid="29"/>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1000"/>
                                        <p:tgtEl>
                                          <p:spTgt spid="60"/>
                                        </p:tgtEl>
                                      </p:cBhvr>
                                    </p:animEffect>
                                    <p:set>
                                      <p:cBhvr>
                                        <p:cTn id="133" dur="1" fill="hold">
                                          <p:stCondLst>
                                            <p:cond delay="999"/>
                                          </p:stCondLst>
                                        </p:cTn>
                                        <p:tgtEl>
                                          <p:spTgt spid="60"/>
                                        </p:tgtEl>
                                        <p:attrNameLst>
                                          <p:attrName>style.visibility</p:attrName>
                                        </p:attrNameLst>
                                      </p:cBhvr>
                                      <p:to>
                                        <p:strVal val="hidden"/>
                                      </p:to>
                                    </p:set>
                                  </p:childTnLst>
                                </p:cTn>
                              </p:par>
                              <p:par>
                                <p:cTn id="134" presetID="10" presetClass="exit" presetSubtype="0" fill="hold" grpId="3" nodeType="withEffect">
                                  <p:stCondLst>
                                    <p:cond delay="0"/>
                                  </p:stCondLst>
                                  <p:childTnLst>
                                    <p:animEffect transition="out" filter="fade">
                                      <p:cBhvr>
                                        <p:cTn id="135" dur="1000"/>
                                        <p:tgtEl>
                                          <p:spTgt spid="22"/>
                                        </p:tgtEl>
                                      </p:cBhvr>
                                    </p:animEffect>
                                    <p:set>
                                      <p:cBhvr>
                                        <p:cTn id="136" dur="1" fill="hold">
                                          <p:stCondLst>
                                            <p:cond delay="999"/>
                                          </p:stCondLst>
                                        </p:cTn>
                                        <p:tgtEl>
                                          <p:spTgt spid="22"/>
                                        </p:tgtEl>
                                        <p:attrNameLst>
                                          <p:attrName>style.visibility</p:attrName>
                                        </p:attrNameLst>
                                      </p:cBhvr>
                                      <p:to>
                                        <p:strVal val="hidden"/>
                                      </p:to>
                                    </p:set>
                                  </p:childTnLst>
                                </p:cTn>
                              </p:par>
                            </p:childTnLst>
                          </p:cTn>
                        </p:par>
                        <p:par>
                          <p:cTn id="137" fill="hold">
                            <p:stCondLst>
                              <p:cond delay="1000"/>
                            </p:stCondLst>
                            <p:childTnLst>
                              <p:par>
                                <p:cTn id="138" presetID="54" presetClass="entr" presetSubtype="0" accel="100000" fill="hold" grpId="0" nodeType="afterEffect">
                                  <p:stCondLst>
                                    <p:cond delay="0"/>
                                  </p:stCondLst>
                                  <p:childTnLst>
                                    <p:set>
                                      <p:cBhvr>
                                        <p:cTn id="139" dur="1" fill="hold">
                                          <p:stCondLst>
                                            <p:cond delay="0"/>
                                          </p:stCondLst>
                                        </p:cTn>
                                        <p:tgtEl>
                                          <p:spTgt spid="26"/>
                                        </p:tgtEl>
                                        <p:attrNameLst>
                                          <p:attrName>style.visibility</p:attrName>
                                        </p:attrNameLst>
                                      </p:cBhvr>
                                      <p:to>
                                        <p:strVal val="visible"/>
                                      </p:to>
                                    </p:set>
                                    <p:anim calcmode="lin" valueType="num">
                                      <p:cBhvr>
                                        <p:cTn id="140" dur="1000" fill="hold"/>
                                        <p:tgtEl>
                                          <p:spTgt spid="26"/>
                                        </p:tgtEl>
                                        <p:attrNameLst>
                                          <p:attrName>ppt_w</p:attrName>
                                        </p:attrNameLst>
                                      </p:cBhvr>
                                      <p:tavLst>
                                        <p:tav tm="0">
                                          <p:val>
                                            <p:strVal val="#ppt_w*0.05"/>
                                          </p:val>
                                        </p:tav>
                                        <p:tav tm="100000">
                                          <p:val>
                                            <p:strVal val="#ppt_w"/>
                                          </p:val>
                                        </p:tav>
                                      </p:tavLst>
                                    </p:anim>
                                    <p:anim calcmode="lin" valueType="num">
                                      <p:cBhvr>
                                        <p:cTn id="141" dur="1000" fill="hold"/>
                                        <p:tgtEl>
                                          <p:spTgt spid="26"/>
                                        </p:tgtEl>
                                        <p:attrNameLst>
                                          <p:attrName>ppt_h</p:attrName>
                                        </p:attrNameLst>
                                      </p:cBhvr>
                                      <p:tavLst>
                                        <p:tav tm="0">
                                          <p:val>
                                            <p:strVal val="#ppt_h"/>
                                          </p:val>
                                        </p:tav>
                                        <p:tav tm="100000">
                                          <p:val>
                                            <p:strVal val="#ppt_h"/>
                                          </p:val>
                                        </p:tav>
                                      </p:tavLst>
                                    </p:anim>
                                    <p:anim calcmode="lin" valueType="num">
                                      <p:cBhvr>
                                        <p:cTn id="142" dur="1000" fill="hold"/>
                                        <p:tgtEl>
                                          <p:spTgt spid="26"/>
                                        </p:tgtEl>
                                        <p:attrNameLst>
                                          <p:attrName>ppt_x</p:attrName>
                                        </p:attrNameLst>
                                      </p:cBhvr>
                                      <p:tavLst>
                                        <p:tav tm="0">
                                          <p:val>
                                            <p:strVal val="#ppt_x-.2"/>
                                          </p:val>
                                        </p:tav>
                                        <p:tav tm="100000">
                                          <p:val>
                                            <p:strVal val="#ppt_x"/>
                                          </p:val>
                                        </p:tav>
                                      </p:tavLst>
                                    </p:anim>
                                    <p:anim calcmode="lin" valueType="num">
                                      <p:cBhvr>
                                        <p:cTn id="143" dur="1000" fill="hold"/>
                                        <p:tgtEl>
                                          <p:spTgt spid="26"/>
                                        </p:tgtEl>
                                        <p:attrNameLst>
                                          <p:attrName>ppt_y</p:attrName>
                                        </p:attrNameLst>
                                      </p:cBhvr>
                                      <p:tavLst>
                                        <p:tav tm="0">
                                          <p:val>
                                            <p:strVal val="#ppt_y"/>
                                          </p:val>
                                        </p:tav>
                                        <p:tav tm="100000">
                                          <p:val>
                                            <p:strVal val="#ppt_y"/>
                                          </p:val>
                                        </p:tav>
                                      </p:tavLst>
                                    </p:anim>
                                    <p:animEffect transition="in" filter="fade">
                                      <p:cBhvr>
                                        <p:cTn id="144" dur="1000"/>
                                        <p:tgtEl>
                                          <p:spTgt spid="26"/>
                                        </p:tgtEl>
                                      </p:cBhvr>
                                    </p:animEffect>
                                  </p:childTnLst>
                                </p:cTn>
                              </p:par>
                              <p:par>
                                <p:cTn id="145" presetID="54" presetClass="entr" presetSubtype="0" accel="100000" fill="hold" grpId="0" nodeType="withEffect">
                                  <p:stCondLst>
                                    <p:cond delay="0"/>
                                  </p:stCondLst>
                                  <p:childTnLst>
                                    <p:set>
                                      <p:cBhvr>
                                        <p:cTn id="146" dur="1" fill="hold">
                                          <p:stCondLst>
                                            <p:cond delay="0"/>
                                          </p:stCondLst>
                                        </p:cTn>
                                        <p:tgtEl>
                                          <p:spTgt spid="32"/>
                                        </p:tgtEl>
                                        <p:attrNameLst>
                                          <p:attrName>style.visibility</p:attrName>
                                        </p:attrNameLst>
                                      </p:cBhvr>
                                      <p:to>
                                        <p:strVal val="visible"/>
                                      </p:to>
                                    </p:set>
                                    <p:anim calcmode="lin" valueType="num">
                                      <p:cBhvr>
                                        <p:cTn id="147" dur="2000" fill="hold"/>
                                        <p:tgtEl>
                                          <p:spTgt spid="32"/>
                                        </p:tgtEl>
                                        <p:attrNameLst>
                                          <p:attrName>ppt_w</p:attrName>
                                        </p:attrNameLst>
                                      </p:cBhvr>
                                      <p:tavLst>
                                        <p:tav tm="0">
                                          <p:val>
                                            <p:strVal val="#ppt_w*0.05"/>
                                          </p:val>
                                        </p:tav>
                                        <p:tav tm="100000">
                                          <p:val>
                                            <p:strVal val="#ppt_w"/>
                                          </p:val>
                                        </p:tav>
                                      </p:tavLst>
                                    </p:anim>
                                    <p:anim calcmode="lin" valueType="num">
                                      <p:cBhvr>
                                        <p:cTn id="148" dur="2000" fill="hold"/>
                                        <p:tgtEl>
                                          <p:spTgt spid="32"/>
                                        </p:tgtEl>
                                        <p:attrNameLst>
                                          <p:attrName>ppt_h</p:attrName>
                                        </p:attrNameLst>
                                      </p:cBhvr>
                                      <p:tavLst>
                                        <p:tav tm="0">
                                          <p:val>
                                            <p:strVal val="#ppt_h"/>
                                          </p:val>
                                        </p:tav>
                                        <p:tav tm="100000">
                                          <p:val>
                                            <p:strVal val="#ppt_h"/>
                                          </p:val>
                                        </p:tav>
                                      </p:tavLst>
                                    </p:anim>
                                    <p:anim calcmode="lin" valueType="num">
                                      <p:cBhvr>
                                        <p:cTn id="149" dur="2000" fill="hold"/>
                                        <p:tgtEl>
                                          <p:spTgt spid="32"/>
                                        </p:tgtEl>
                                        <p:attrNameLst>
                                          <p:attrName>ppt_x</p:attrName>
                                        </p:attrNameLst>
                                      </p:cBhvr>
                                      <p:tavLst>
                                        <p:tav tm="0">
                                          <p:val>
                                            <p:strVal val="#ppt_x-.2"/>
                                          </p:val>
                                        </p:tav>
                                        <p:tav tm="100000">
                                          <p:val>
                                            <p:strVal val="#ppt_x"/>
                                          </p:val>
                                        </p:tav>
                                      </p:tavLst>
                                    </p:anim>
                                    <p:anim calcmode="lin" valueType="num">
                                      <p:cBhvr>
                                        <p:cTn id="150" dur="2000" fill="hold"/>
                                        <p:tgtEl>
                                          <p:spTgt spid="32"/>
                                        </p:tgtEl>
                                        <p:attrNameLst>
                                          <p:attrName>ppt_y</p:attrName>
                                        </p:attrNameLst>
                                      </p:cBhvr>
                                      <p:tavLst>
                                        <p:tav tm="0">
                                          <p:val>
                                            <p:strVal val="#ppt_y"/>
                                          </p:val>
                                        </p:tav>
                                        <p:tav tm="100000">
                                          <p:val>
                                            <p:strVal val="#ppt_y"/>
                                          </p:val>
                                        </p:tav>
                                      </p:tavLst>
                                    </p:anim>
                                    <p:animEffect transition="in" filter="fade">
                                      <p:cBhvr>
                                        <p:cTn id="151"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5" grpId="0"/>
      <p:bldP spid="26" grpId="0" animBg="1"/>
      <p:bldP spid="32" grpId="0" animBg="1"/>
      <p:bldP spid="35" grpId="0" animBg="1"/>
      <p:bldP spid="34" grpId="0"/>
      <p:bldP spid="40" grpId="0" animBg="1"/>
      <p:bldP spid="40" grpId="1" animBg="1"/>
      <p:bldP spid="27" grpId="0" animBg="1"/>
      <p:bldP spid="27" grpId="1" animBg="1"/>
      <p:bldP spid="39" grpId="0" animBg="1"/>
      <p:bldP spid="39" grpId="1" animBg="1"/>
      <p:bldP spid="22" grpId="0" animBg="1"/>
      <p:bldP spid="22" grpId="1" animBg="1"/>
      <p:bldP spid="22" grpId="2" animBg="1"/>
      <p:bldP spid="22" grpId="3" animBg="1"/>
      <p:bldP spid="29" grpId="0" animBg="1"/>
      <p:bldP spid="29" grpId="1" animBg="1"/>
      <p:bldP spid="41" grpId="0"/>
      <p:bldP spid="41" grpId="1"/>
      <p:bldP spid="36" grpId="0"/>
      <p:bldP spid="36" grpId="1"/>
      <p:bldP spid="56" grpId="0"/>
      <p:bldP spid="56" grpId="1"/>
      <p:bldP spid="53" grpId="0"/>
      <p:bldP spid="53" grpId="1"/>
      <p:bldP spid="55" grpId="0"/>
      <p:bldP spid="55"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1" y="0"/>
            <a:ext cx="9144000" cy="6858000"/>
          </a:xfrm>
          <a:prstGeom prst="rect">
            <a:avLst/>
          </a:prstGeom>
          <a:noFill/>
          <a:ln w="9525">
            <a:noFill/>
            <a:miter lim="800000"/>
            <a:headEnd/>
            <a:tailEnd/>
          </a:ln>
          <a:effectLst/>
        </p:spPr>
      </p:pic>
      <p:grpSp>
        <p:nvGrpSpPr>
          <p:cNvPr id="2" name="Group 16"/>
          <p:cNvGrpSpPr/>
          <p:nvPr/>
        </p:nvGrpSpPr>
        <p:grpSpPr>
          <a:xfrm>
            <a:off x="1069675" y="1452113"/>
            <a:ext cx="5194540" cy="4141159"/>
            <a:chOff x="1069675" y="1452113"/>
            <a:chExt cx="5194540" cy="4141159"/>
          </a:xfrm>
        </p:grpSpPr>
        <p:grpSp>
          <p:nvGrpSpPr>
            <p:cNvPr id="3" name="Group 9"/>
            <p:cNvGrpSpPr/>
            <p:nvPr/>
          </p:nvGrpSpPr>
          <p:grpSpPr>
            <a:xfrm>
              <a:off x="2969141" y="2831932"/>
              <a:ext cx="2793766" cy="777672"/>
              <a:chOff x="2969141" y="2831932"/>
              <a:chExt cx="2793766" cy="777672"/>
            </a:xfrm>
          </p:grpSpPr>
          <p:pic>
            <p:nvPicPr>
              <p:cNvPr id="9" name="Picture 2"/>
              <p:cNvPicPr>
                <a:picLocks noChangeAspect="1" noChangeArrowheads="1"/>
              </p:cNvPicPr>
              <p:nvPr/>
            </p:nvPicPr>
            <p:blipFill>
              <a:blip r:embed="rId3" cstate="print"/>
              <a:srcRect l="32500" t="34444" r="60833" b="57778"/>
              <a:stretch>
                <a:fillRect/>
              </a:stretch>
            </p:blipFill>
            <p:spPr bwMode="auto">
              <a:xfrm rot="19098076">
                <a:off x="3569687" y="2831932"/>
                <a:ext cx="609600" cy="570321"/>
              </a:xfrm>
              <a:prstGeom prst="rect">
                <a:avLst/>
              </a:prstGeom>
              <a:noFill/>
              <a:ln w="9525">
                <a:noFill/>
                <a:miter lim="800000"/>
                <a:headEnd/>
                <a:tailEnd/>
              </a:ln>
              <a:effectLst/>
            </p:spPr>
          </p:pic>
          <p:sp>
            <p:nvSpPr>
              <p:cNvPr id="6" name="TextBox 5"/>
              <p:cNvSpPr txBox="1"/>
              <p:nvPr/>
            </p:nvSpPr>
            <p:spPr>
              <a:xfrm rot="2595558">
                <a:off x="2969141" y="3086384"/>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Coastal  Route </a:t>
                </a:r>
                <a:endParaRPr lang="en-US" sz="3200" dirty="0">
                  <a:solidFill>
                    <a:srgbClr val="FF0000"/>
                  </a:solidFill>
                  <a:effectLst>
                    <a:outerShdw dist="38100" dir="7200000" algn="ctr" rotWithShape="0">
                      <a:schemeClr val="tx1"/>
                    </a:outerShdw>
                  </a:effectLst>
                </a:endParaRPr>
              </a:p>
            </p:txBody>
          </p:sp>
        </p:grpSp>
        <p:sp>
          <p:nvSpPr>
            <p:cNvPr id="14" name="Freeform 13"/>
            <p:cNvSpPr/>
            <p:nvPr/>
          </p:nvSpPr>
          <p:spPr>
            <a:xfrm>
              <a:off x="1069675" y="1452113"/>
              <a:ext cx="5194540" cy="4141159"/>
            </a:xfrm>
            <a:custGeom>
              <a:avLst/>
              <a:gdLst>
                <a:gd name="connsiteX0" fmla="*/ 0 w 5040702"/>
                <a:gd name="connsiteY0" fmla="*/ 135147 h 3930770"/>
                <a:gd name="connsiteX1" fmla="*/ 483080 w 5040702"/>
                <a:gd name="connsiteY1" fmla="*/ 462951 h 3930770"/>
                <a:gd name="connsiteX2" fmla="*/ 1000665 w 5040702"/>
                <a:gd name="connsiteY2" fmla="*/ 480204 h 3930770"/>
                <a:gd name="connsiteX3" fmla="*/ 1656272 w 5040702"/>
                <a:gd name="connsiteY3" fmla="*/ 238664 h 3930770"/>
                <a:gd name="connsiteX4" fmla="*/ 2139351 w 5040702"/>
                <a:gd name="connsiteY4" fmla="*/ 31630 h 3930770"/>
                <a:gd name="connsiteX5" fmla="*/ 2311880 w 5040702"/>
                <a:gd name="connsiteY5" fmla="*/ 66136 h 3930770"/>
                <a:gd name="connsiteX6" fmla="*/ 2691442 w 5040702"/>
                <a:gd name="connsiteY6" fmla="*/ 428445 h 3930770"/>
                <a:gd name="connsiteX7" fmla="*/ 2846717 w 5040702"/>
                <a:gd name="connsiteY7" fmla="*/ 652732 h 3930770"/>
                <a:gd name="connsiteX8" fmla="*/ 2863970 w 5040702"/>
                <a:gd name="connsiteY8" fmla="*/ 980536 h 3930770"/>
                <a:gd name="connsiteX9" fmla="*/ 2932982 w 5040702"/>
                <a:gd name="connsiteY9" fmla="*/ 1256581 h 3930770"/>
                <a:gd name="connsiteX10" fmla="*/ 3122763 w 5040702"/>
                <a:gd name="connsiteY10" fmla="*/ 1601638 h 3930770"/>
                <a:gd name="connsiteX11" fmla="*/ 3536831 w 5040702"/>
                <a:gd name="connsiteY11" fmla="*/ 1998453 h 3930770"/>
                <a:gd name="connsiteX12" fmla="*/ 3881887 w 5040702"/>
                <a:gd name="connsiteY12" fmla="*/ 2274498 h 3930770"/>
                <a:gd name="connsiteX13" fmla="*/ 4175185 w 5040702"/>
                <a:gd name="connsiteY13" fmla="*/ 2412521 h 3930770"/>
                <a:gd name="connsiteX14" fmla="*/ 4520242 w 5040702"/>
                <a:gd name="connsiteY14" fmla="*/ 2498785 h 3930770"/>
                <a:gd name="connsiteX15" fmla="*/ 4658265 w 5040702"/>
                <a:gd name="connsiteY15" fmla="*/ 2636808 h 3930770"/>
                <a:gd name="connsiteX16" fmla="*/ 4744529 w 5040702"/>
                <a:gd name="connsiteY16" fmla="*/ 2671313 h 3930770"/>
                <a:gd name="connsiteX17" fmla="*/ 4727276 w 5040702"/>
                <a:gd name="connsiteY17" fmla="*/ 3050876 h 3930770"/>
                <a:gd name="connsiteX18" fmla="*/ 4917057 w 5040702"/>
                <a:gd name="connsiteY18" fmla="*/ 3447691 h 3930770"/>
                <a:gd name="connsiteX19" fmla="*/ 5020574 w 5040702"/>
                <a:gd name="connsiteY19" fmla="*/ 3706483 h 3930770"/>
                <a:gd name="connsiteX20" fmla="*/ 5037827 w 5040702"/>
                <a:gd name="connsiteY20" fmla="*/ 3930770 h 3930770"/>
                <a:gd name="connsiteX0" fmla="*/ 0 w 5038310"/>
                <a:gd name="connsiteY0" fmla="*/ 135147 h 4068819"/>
                <a:gd name="connsiteX1" fmla="*/ 483080 w 5038310"/>
                <a:gd name="connsiteY1" fmla="*/ 462951 h 4068819"/>
                <a:gd name="connsiteX2" fmla="*/ 1000665 w 5038310"/>
                <a:gd name="connsiteY2" fmla="*/ 480204 h 4068819"/>
                <a:gd name="connsiteX3" fmla="*/ 1656272 w 5038310"/>
                <a:gd name="connsiteY3" fmla="*/ 238664 h 4068819"/>
                <a:gd name="connsiteX4" fmla="*/ 2139351 w 5038310"/>
                <a:gd name="connsiteY4" fmla="*/ 31630 h 4068819"/>
                <a:gd name="connsiteX5" fmla="*/ 2311880 w 5038310"/>
                <a:gd name="connsiteY5" fmla="*/ 66136 h 4068819"/>
                <a:gd name="connsiteX6" fmla="*/ 2691442 w 5038310"/>
                <a:gd name="connsiteY6" fmla="*/ 428445 h 4068819"/>
                <a:gd name="connsiteX7" fmla="*/ 2846717 w 5038310"/>
                <a:gd name="connsiteY7" fmla="*/ 652732 h 4068819"/>
                <a:gd name="connsiteX8" fmla="*/ 2863970 w 5038310"/>
                <a:gd name="connsiteY8" fmla="*/ 980536 h 4068819"/>
                <a:gd name="connsiteX9" fmla="*/ 2932982 w 5038310"/>
                <a:gd name="connsiteY9" fmla="*/ 1256581 h 4068819"/>
                <a:gd name="connsiteX10" fmla="*/ 3122763 w 5038310"/>
                <a:gd name="connsiteY10" fmla="*/ 1601638 h 4068819"/>
                <a:gd name="connsiteX11" fmla="*/ 3536831 w 5038310"/>
                <a:gd name="connsiteY11" fmla="*/ 1998453 h 4068819"/>
                <a:gd name="connsiteX12" fmla="*/ 3881887 w 5038310"/>
                <a:gd name="connsiteY12" fmla="*/ 2274498 h 4068819"/>
                <a:gd name="connsiteX13" fmla="*/ 4175185 w 5038310"/>
                <a:gd name="connsiteY13" fmla="*/ 2412521 h 4068819"/>
                <a:gd name="connsiteX14" fmla="*/ 4520242 w 5038310"/>
                <a:gd name="connsiteY14" fmla="*/ 2498785 h 4068819"/>
                <a:gd name="connsiteX15" fmla="*/ 4658265 w 5038310"/>
                <a:gd name="connsiteY15" fmla="*/ 2636808 h 4068819"/>
                <a:gd name="connsiteX16" fmla="*/ 4744529 w 5038310"/>
                <a:gd name="connsiteY16" fmla="*/ 2671313 h 4068819"/>
                <a:gd name="connsiteX17" fmla="*/ 4727276 w 5038310"/>
                <a:gd name="connsiteY17" fmla="*/ 3050876 h 4068819"/>
                <a:gd name="connsiteX18" fmla="*/ 4917057 w 5038310"/>
                <a:gd name="connsiteY18" fmla="*/ 3447691 h 4068819"/>
                <a:gd name="connsiteX19" fmla="*/ 5020574 w 5038310"/>
                <a:gd name="connsiteY19" fmla="*/ 3706483 h 4068819"/>
                <a:gd name="connsiteX20" fmla="*/ 5023476 w 5038310"/>
                <a:gd name="connsiteY20" fmla="*/ 4031438 h 4068819"/>
                <a:gd name="connsiteX21" fmla="*/ 5037827 w 5038310"/>
                <a:gd name="connsiteY21" fmla="*/ 3930770 h 4068819"/>
                <a:gd name="connsiteX0" fmla="*/ 0 w 5194540"/>
                <a:gd name="connsiteY0" fmla="*/ 135147 h 4090359"/>
                <a:gd name="connsiteX1" fmla="*/ 483080 w 5194540"/>
                <a:gd name="connsiteY1" fmla="*/ 462951 h 4090359"/>
                <a:gd name="connsiteX2" fmla="*/ 1000665 w 5194540"/>
                <a:gd name="connsiteY2" fmla="*/ 480204 h 4090359"/>
                <a:gd name="connsiteX3" fmla="*/ 1656272 w 5194540"/>
                <a:gd name="connsiteY3" fmla="*/ 238664 h 4090359"/>
                <a:gd name="connsiteX4" fmla="*/ 2139351 w 5194540"/>
                <a:gd name="connsiteY4" fmla="*/ 31630 h 4090359"/>
                <a:gd name="connsiteX5" fmla="*/ 2311880 w 5194540"/>
                <a:gd name="connsiteY5" fmla="*/ 66136 h 4090359"/>
                <a:gd name="connsiteX6" fmla="*/ 2691442 w 5194540"/>
                <a:gd name="connsiteY6" fmla="*/ 428445 h 4090359"/>
                <a:gd name="connsiteX7" fmla="*/ 2846717 w 5194540"/>
                <a:gd name="connsiteY7" fmla="*/ 652732 h 4090359"/>
                <a:gd name="connsiteX8" fmla="*/ 2863970 w 5194540"/>
                <a:gd name="connsiteY8" fmla="*/ 980536 h 4090359"/>
                <a:gd name="connsiteX9" fmla="*/ 2932982 w 5194540"/>
                <a:gd name="connsiteY9" fmla="*/ 1256581 h 4090359"/>
                <a:gd name="connsiteX10" fmla="*/ 3122763 w 5194540"/>
                <a:gd name="connsiteY10" fmla="*/ 1601638 h 4090359"/>
                <a:gd name="connsiteX11" fmla="*/ 3536831 w 5194540"/>
                <a:gd name="connsiteY11" fmla="*/ 1998453 h 4090359"/>
                <a:gd name="connsiteX12" fmla="*/ 3881887 w 5194540"/>
                <a:gd name="connsiteY12" fmla="*/ 2274498 h 4090359"/>
                <a:gd name="connsiteX13" fmla="*/ 4175185 w 5194540"/>
                <a:gd name="connsiteY13" fmla="*/ 2412521 h 4090359"/>
                <a:gd name="connsiteX14" fmla="*/ 4520242 w 5194540"/>
                <a:gd name="connsiteY14" fmla="*/ 2498785 h 4090359"/>
                <a:gd name="connsiteX15" fmla="*/ 4658265 w 5194540"/>
                <a:gd name="connsiteY15" fmla="*/ 2636808 h 4090359"/>
                <a:gd name="connsiteX16" fmla="*/ 4744529 w 5194540"/>
                <a:gd name="connsiteY16" fmla="*/ 2671313 h 4090359"/>
                <a:gd name="connsiteX17" fmla="*/ 4727276 w 5194540"/>
                <a:gd name="connsiteY17" fmla="*/ 3050876 h 4090359"/>
                <a:gd name="connsiteX18" fmla="*/ 5145657 w 5194540"/>
                <a:gd name="connsiteY18" fmla="*/ 3981091 h 4090359"/>
                <a:gd name="connsiteX19" fmla="*/ 5020574 w 5194540"/>
                <a:gd name="connsiteY19" fmla="*/ 3706483 h 4090359"/>
                <a:gd name="connsiteX20" fmla="*/ 5023476 w 5194540"/>
                <a:gd name="connsiteY20" fmla="*/ 4031438 h 4090359"/>
                <a:gd name="connsiteX21" fmla="*/ 5037827 w 5194540"/>
                <a:gd name="connsiteY21" fmla="*/ 3930770 h 40903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540" h="4141159">
                  <a:moveTo>
                    <a:pt x="0" y="135147"/>
                  </a:moveTo>
                  <a:cubicBezTo>
                    <a:pt x="158151" y="270294"/>
                    <a:pt x="316303" y="405442"/>
                    <a:pt x="483080" y="462951"/>
                  </a:cubicBezTo>
                  <a:cubicBezTo>
                    <a:pt x="649858" y="520461"/>
                    <a:pt x="805133" y="517585"/>
                    <a:pt x="1000665" y="480204"/>
                  </a:cubicBezTo>
                  <a:cubicBezTo>
                    <a:pt x="1196197" y="442823"/>
                    <a:pt x="1466491" y="313426"/>
                    <a:pt x="1656272" y="238664"/>
                  </a:cubicBezTo>
                  <a:cubicBezTo>
                    <a:pt x="1846053" y="163902"/>
                    <a:pt x="2030083" y="60385"/>
                    <a:pt x="2139351" y="31630"/>
                  </a:cubicBezTo>
                  <a:cubicBezTo>
                    <a:pt x="2248619" y="2875"/>
                    <a:pt x="2219865" y="0"/>
                    <a:pt x="2311880" y="66136"/>
                  </a:cubicBezTo>
                  <a:cubicBezTo>
                    <a:pt x="2403895" y="132272"/>
                    <a:pt x="2602303" y="330679"/>
                    <a:pt x="2691442" y="428445"/>
                  </a:cubicBezTo>
                  <a:cubicBezTo>
                    <a:pt x="2780582" y="526211"/>
                    <a:pt x="2817962" y="560717"/>
                    <a:pt x="2846717" y="652732"/>
                  </a:cubicBezTo>
                  <a:cubicBezTo>
                    <a:pt x="2875472" y="744747"/>
                    <a:pt x="2849593" y="879895"/>
                    <a:pt x="2863970" y="980536"/>
                  </a:cubicBezTo>
                  <a:cubicBezTo>
                    <a:pt x="2878348" y="1081178"/>
                    <a:pt x="2889850" y="1153064"/>
                    <a:pt x="2932982" y="1256581"/>
                  </a:cubicBezTo>
                  <a:cubicBezTo>
                    <a:pt x="2976114" y="1360098"/>
                    <a:pt x="3022122" y="1477993"/>
                    <a:pt x="3122763" y="1601638"/>
                  </a:cubicBezTo>
                  <a:cubicBezTo>
                    <a:pt x="3223405" y="1725283"/>
                    <a:pt x="3410310" y="1886310"/>
                    <a:pt x="3536831" y="1998453"/>
                  </a:cubicBezTo>
                  <a:cubicBezTo>
                    <a:pt x="3663352" y="2110596"/>
                    <a:pt x="3775495" y="2205487"/>
                    <a:pt x="3881887" y="2274498"/>
                  </a:cubicBezTo>
                  <a:cubicBezTo>
                    <a:pt x="3988279" y="2343509"/>
                    <a:pt x="4068793" y="2375140"/>
                    <a:pt x="4175185" y="2412521"/>
                  </a:cubicBezTo>
                  <a:cubicBezTo>
                    <a:pt x="4281578" y="2449902"/>
                    <a:pt x="4439729" y="2461404"/>
                    <a:pt x="4520242" y="2498785"/>
                  </a:cubicBezTo>
                  <a:cubicBezTo>
                    <a:pt x="4600755" y="2536166"/>
                    <a:pt x="4620884" y="2608053"/>
                    <a:pt x="4658265" y="2636808"/>
                  </a:cubicBezTo>
                  <a:cubicBezTo>
                    <a:pt x="4695646" y="2665563"/>
                    <a:pt x="4733027" y="2602302"/>
                    <a:pt x="4744529" y="2671313"/>
                  </a:cubicBezTo>
                  <a:cubicBezTo>
                    <a:pt x="4756031" y="2740324"/>
                    <a:pt x="4660421" y="2832580"/>
                    <a:pt x="4727276" y="3050876"/>
                  </a:cubicBezTo>
                  <a:cubicBezTo>
                    <a:pt x="4794131" y="3269172"/>
                    <a:pt x="5096774" y="3821023"/>
                    <a:pt x="5145657" y="3981091"/>
                  </a:cubicBezTo>
                  <a:cubicBezTo>
                    <a:pt x="5194540" y="4141159"/>
                    <a:pt x="5040937" y="4002892"/>
                    <a:pt x="5020574" y="4011283"/>
                  </a:cubicBezTo>
                  <a:cubicBezTo>
                    <a:pt x="5000211" y="4019674"/>
                    <a:pt x="5020601" y="4044857"/>
                    <a:pt x="5023476" y="4031438"/>
                  </a:cubicBezTo>
                  <a:cubicBezTo>
                    <a:pt x="5026351" y="4018019"/>
                    <a:pt x="5032272" y="3933343"/>
                    <a:pt x="5037827" y="3930770"/>
                  </a:cubicBezTo>
                  <a:cubicBezTo>
                    <a:pt x="5043382" y="3928197"/>
                    <a:pt x="5119907" y="4126259"/>
                    <a:pt x="5056805" y="4015999"/>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19"/>
          <p:cNvGrpSpPr/>
          <p:nvPr/>
        </p:nvGrpSpPr>
        <p:grpSpPr>
          <a:xfrm>
            <a:off x="603848" y="4968815"/>
            <a:ext cx="5111151" cy="1584385"/>
            <a:chOff x="603848" y="4968815"/>
            <a:chExt cx="5111151" cy="1584385"/>
          </a:xfrm>
        </p:grpSpPr>
        <p:sp>
          <p:nvSpPr>
            <p:cNvPr id="12" name="TextBox 11"/>
            <p:cNvSpPr txBox="1"/>
            <p:nvPr/>
          </p:nvSpPr>
          <p:spPr>
            <a:xfrm rot="588893">
              <a:off x="2440313" y="553368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Open Pacific ??</a:t>
              </a:r>
              <a:endParaRPr lang="en-US" sz="3200" dirty="0">
                <a:solidFill>
                  <a:srgbClr val="FF0000"/>
                </a:solidFill>
                <a:effectLst>
                  <a:outerShdw dist="38100" dir="7200000" algn="ctr" rotWithShape="0">
                    <a:schemeClr val="tx1"/>
                  </a:outerShdw>
                </a:effectLst>
              </a:endParaRPr>
            </a:p>
          </p:txBody>
        </p:sp>
        <p:sp>
          <p:nvSpPr>
            <p:cNvPr id="16" name="Freeform 15"/>
            <p:cNvSpPr/>
            <p:nvPr/>
          </p:nvSpPr>
          <p:spPr>
            <a:xfrm>
              <a:off x="603848" y="4968815"/>
              <a:ext cx="5111151" cy="1584385"/>
            </a:xfrm>
            <a:custGeom>
              <a:avLst/>
              <a:gdLst>
                <a:gd name="connsiteX0" fmla="*/ 0 w 4951562"/>
                <a:gd name="connsiteY0" fmla="*/ 0 h 1590136"/>
                <a:gd name="connsiteX1" fmla="*/ 1293962 w 4951562"/>
                <a:gd name="connsiteY1" fmla="*/ 793630 h 1590136"/>
                <a:gd name="connsiteX2" fmla="*/ 2725947 w 4951562"/>
                <a:gd name="connsiteY2" fmla="*/ 1276710 h 1590136"/>
                <a:gd name="connsiteX3" fmla="*/ 4313208 w 4951562"/>
                <a:gd name="connsiteY3" fmla="*/ 1552755 h 1590136"/>
                <a:gd name="connsiteX4" fmla="*/ 4951562 w 4951562"/>
                <a:gd name="connsiteY4" fmla="*/ 1500996 h 159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1562" h="1590136">
                  <a:moveTo>
                    <a:pt x="0" y="0"/>
                  </a:moveTo>
                  <a:cubicBezTo>
                    <a:pt x="419819" y="290422"/>
                    <a:pt x="839638" y="580845"/>
                    <a:pt x="1293962" y="793630"/>
                  </a:cubicBezTo>
                  <a:cubicBezTo>
                    <a:pt x="1748287" y="1006415"/>
                    <a:pt x="2222739" y="1150189"/>
                    <a:pt x="2725947" y="1276710"/>
                  </a:cubicBezTo>
                  <a:cubicBezTo>
                    <a:pt x="3229155" y="1403231"/>
                    <a:pt x="3942272" y="1515374"/>
                    <a:pt x="4313208" y="1552755"/>
                  </a:cubicBezTo>
                  <a:cubicBezTo>
                    <a:pt x="4684144" y="1590136"/>
                    <a:pt x="4817853" y="1545566"/>
                    <a:pt x="4951562" y="1500996"/>
                  </a:cubicBezTo>
                </a:path>
              </a:pathLst>
            </a:custGeom>
            <a:ln w="101600">
              <a:solidFill>
                <a:srgbClr val="FF0000"/>
              </a:solidFill>
              <a:prstDash val="sysDot"/>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24"/>
          <p:cNvGrpSpPr/>
          <p:nvPr/>
        </p:nvGrpSpPr>
        <p:grpSpPr>
          <a:xfrm>
            <a:off x="1529751" y="-250166"/>
            <a:ext cx="8537275" cy="2725142"/>
            <a:chOff x="1529751" y="-250166"/>
            <a:chExt cx="8537275" cy="2725142"/>
          </a:xfrm>
        </p:grpSpPr>
        <p:grpSp>
          <p:nvGrpSpPr>
            <p:cNvPr id="10" name="Group 22"/>
            <p:cNvGrpSpPr/>
            <p:nvPr/>
          </p:nvGrpSpPr>
          <p:grpSpPr>
            <a:xfrm>
              <a:off x="1529751" y="-250166"/>
              <a:ext cx="8537275" cy="2725142"/>
              <a:chOff x="1529751" y="-250166"/>
              <a:chExt cx="8537275" cy="2725142"/>
            </a:xfrm>
          </p:grpSpPr>
          <p:sp>
            <p:nvSpPr>
              <p:cNvPr id="21" name="Freeform 20"/>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grpSp>
        <p:nvGrpSpPr>
          <p:cNvPr id="17" name="Group 17"/>
          <p:cNvGrpSpPr/>
          <p:nvPr/>
        </p:nvGrpSpPr>
        <p:grpSpPr>
          <a:xfrm>
            <a:off x="1752600" y="480204"/>
            <a:ext cx="3449274" cy="1805796"/>
            <a:chOff x="1725283" y="549215"/>
            <a:chExt cx="3449274" cy="1805796"/>
          </a:xfrm>
        </p:grpSpPr>
        <p:sp>
          <p:nvSpPr>
            <p:cNvPr id="5" name="TextBox 4"/>
            <p:cNvSpPr txBox="1"/>
            <p:nvPr/>
          </p:nvSpPr>
          <p:spPr>
            <a:xfrm rot="2612356">
              <a:off x="3272818" y="646340"/>
              <a:ext cx="1901739" cy="523220"/>
            </a:xfrm>
            <a:prstGeom prst="rect">
              <a:avLst/>
            </a:prstGeom>
            <a:noFill/>
          </p:spPr>
          <p:txBody>
            <a:bodyPr wrap="none" rtlCol="0">
              <a:prstTxWarp prst="textArchUp">
                <a:avLst/>
              </a:prstTxWarp>
              <a:spAutoFit/>
            </a:bodyPr>
            <a:lstStyle/>
            <a:p>
              <a:r>
                <a:rPr lang="en-US" sz="3200" dirty="0" smtClean="0">
                  <a:solidFill>
                    <a:srgbClr val="FF0000"/>
                  </a:solidFill>
                  <a:effectLst>
                    <a:outerShdw dist="38100" dir="7200000" algn="ctr" rotWithShape="0">
                      <a:schemeClr val="tx1"/>
                    </a:outerShdw>
                  </a:effectLst>
                </a:rPr>
                <a:t>Land Route</a:t>
              </a:r>
              <a:endParaRPr lang="en-US" sz="3200" dirty="0">
                <a:solidFill>
                  <a:srgbClr val="FF0000"/>
                </a:solidFill>
                <a:effectLst>
                  <a:outerShdw dist="38100" dir="7200000" algn="ctr" rotWithShape="0">
                    <a:schemeClr val="tx1"/>
                  </a:outerShdw>
                </a:effectLst>
              </a:endParaRPr>
            </a:p>
          </p:txBody>
        </p:sp>
        <p:sp>
          <p:nvSpPr>
            <p:cNvPr id="13" name="Freeform 12"/>
            <p:cNvSpPr/>
            <p:nvPr/>
          </p:nvSpPr>
          <p:spPr>
            <a:xfrm>
              <a:off x="1725283" y="549215"/>
              <a:ext cx="3186023" cy="1805796"/>
            </a:xfrm>
            <a:custGeom>
              <a:avLst/>
              <a:gdLst>
                <a:gd name="connsiteX0" fmla="*/ 34506 w 2881223"/>
                <a:gd name="connsiteY0" fmla="*/ 227162 h 1348596"/>
                <a:gd name="connsiteX1" fmla="*/ 86264 w 2881223"/>
                <a:gd name="connsiteY1" fmla="*/ 209910 h 1348596"/>
                <a:gd name="connsiteX2" fmla="*/ 552091 w 2881223"/>
                <a:gd name="connsiteY2" fmla="*/ 485955 h 1348596"/>
                <a:gd name="connsiteX3" fmla="*/ 983411 w 2881223"/>
                <a:gd name="connsiteY3" fmla="*/ 485955 h 1348596"/>
                <a:gd name="connsiteX4" fmla="*/ 1293962 w 2881223"/>
                <a:gd name="connsiteY4" fmla="*/ 192657 h 1348596"/>
                <a:gd name="connsiteX5" fmla="*/ 1742536 w 2881223"/>
                <a:gd name="connsiteY5" fmla="*/ 54634 h 1348596"/>
                <a:gd name="connsiteX6" fmla="*/ 2001328 w 2881223"/>
                <a:gd name="connsiteY6" fmla="*/ 89140 h 1348596"/>
                <a:gd name="connsiteX7" fmla="*/ 2398143 w 2881223"/>
                <a:gd name="connsiteY7" fmla="*/ 589472 h 1348596"/>
                <a:gd name="connsiteX8" fmla="*/ 2881223 w 2881223"/>
                <a:gd name="connsiteY8" fmla="*/ 1348596 h 1348596"/>
                <a:gd name="connsiteX0" fmla="*/ 34506 w 3186023"/>
                <a:gd name="connsiteY0" fmla="*/ 227162 h 1805796"/>
                <a:gd name="connsiteX1" fmla="*/ 86264 w 3186023"/>
                <a:gd name="connsiteY1" fmla="*/ 209910 h 1805796"/>
                <a:gd name="connsiteX2" fmla="*/ 552091 w 3186023"/>
                <a:gd name="connsiteY2" fmla="*/ 485955 h 1805796"/>
                <a:gd name="connsiteX3" fmla="*/ 983411 w 3186023"/>
                <a:gd name="connsiteY3" fmla="*/ 485955 h 1805796"/>
                <a:gd name="connsiteX4" fmla="*/ 1293962 w 3186023"/>
                <a:gd name="connsiteY4" fmla="*/ 192657 h 1805796"/>
                <a:gd name="connsiteX5" fmla="*/ 1742536 w 3186023"/>
                <a:gd name="connsiteY5" fmla="*/ 54634 h 1805796"/>
                <a:gd name="connsiteX6" fmla="*/ 2001328 w 3186023"/>
                <a:gd name="connsiteY6" fmla="*/ 89140 h 1805796"/>
                <a:gd name="connsiteX7" fmla="*/ 2398143 w 3186023"/>
                <a:gd name="connsiteY7" fmla="*/ 589472 h 1805796"/>
                <a:gd name="connsiteX8" fmla="*/ 3186023 w 3186023"/>
                <a:gd name="connsiteY8" fmla="*/ 1805796 h 180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6023" h="1805796">
                  <a:moveTo>
                    <a:pt x="34506" y="227162"/>
                  </a:moveTo>
                  <a:cubicBezTo>
                    <a:pt x="17253" y="196970"/>
                    <a:pt x="0" y="166778"/>
                    <a:pt x="86264" y="209910"/>
                  </a:cubicBezTo>
                  <a:cubicBezTo>
                    <a:pt x="172528" y="253042"/>
                    <a:pt x="402567" y="439948"/>
                    <a:pt x="552091" y="485955"/>
                  </a:cubicBezTo>
                  <a:cubicBezTo>
                    <a:pt x="701615" y="531962"/>
                    <a:pt x="859766" y="534838"/>
                    <a:pt x="983411" y="485955"/>
                  </a:cubicBezTo>
                  <a:cubicBezTo>
                    <a:pt x="1107056" y="437072"/>
                    <a:pt x="1167441" y="264544"/>
                    <a:pt x="1293962" y="192657"/>
                  </a:cubicBezTo>
                  <a:cubicBezTo>
                    <a:pt x="1420483" y="120770"/>
                    <a:pt x="1624642" y="71887"/>
                    <a:pt x="1742536" y="54634"/>
                  </a:cubicBezTo>
                  <a:cubicBezTo>
                    <a:pt x="1860430" y="37381"/>
                    <a:pt x="1892060" y="0"/>
                    <a:pt x="2001328" y="89140"/>
                  </a:cubicBezTo>
                  <a:cubicBezTo>
                    <a:pt x="2110596" y="178280"/>
                    <a:pt x="2200694" y="303363"/>
                    <a:pt x="2398143" y="589472"/>
                  </a:cubicBezTo>
                  <a:cubicBezTo>
                    <a:pt x="2595592" y="875581"/>
                    <a:pt x="3017807" y="1531188"/>
                    <a:pt x="3186023" y="1805796"/>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 name="Group 18"/>
          <p:cNvGrpSpPr/>
          <p:nvPr/>
        </p:nvGrpSpPr>
        <p:grpSpPr>
          <a:xfrm>
            <a:off x="5867400" y="566832"/>
            <a:ext cx="2983301" cy="2793766"/>
            <a:chOff x="5867400" y="566832"/>
            <a:chExt cx="2983301" cy="2793766"/>
          </a:xfrm>
        </p:grpSpPr>
        <p:sp>
          <p:nvSpPr>
            <p:cNvPr id="11" name="TextBox 10"/>
            <p:cNvSpPr txBox="1"/>
            <p:nvPr/>
          </p:nvSpPr>
          <p:spPr>
            <a:xfrm rot="18772395">
              <a:off x="6300183" y="170210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Atlantic Route </a:t>
              </a:r>
              <a:endParaRPr lang="en-US" sz="3200" dirty="0">
                <a:solidFill>
                  <a:srgbClr val="FF0000"/>
                </a:solidFill>
                <a:effectLst>
                  <a:outerShdw dist="38100" dir="7200000" algn="ctr" rotWithShape="0">
                    <a:schemeClr val="tx1"/>
                  </a:outerShdw>
                </a:effectLst>
              </a:endParaRPr>
            </a:p>
          </p:txBody>
        </p:sp>
        <p:sp>
          <p:nvSpPr>
            <p:cNvPr id="15" name="Freeform 14"/>
            <p:cNvSpPr/>
            <p:nvPr/>
          </p:nvSpPr>
          <p:spPr>
            <a:xfrm>
              <a:off x="5867400" y="1000665"/>
              <a:ext cx="2983301" cy="1894935"/>
            </a:xfrm>
            <a:custGeom>
              <a:avLst/>
              <a:gdLst>
                <a:gd name="connsiteX0" fmla="*/ 2501660 w 2501660"/>
                <a:gd name="connsiteY0" fmla="*/ 1207698 h 1673525"/>
                <a:gd name="connsiteX1" fmla="*/ 2173856 w 2501660"/>
                <a:gd name="connsiteY1" fmla="*/ 983411 h 1673525"/>
                <a:gd name="connsiteX2" fmla="*/ 2242867 w 2501660"/>
                <a:gd name="connsiteY2" fmla="*/ 638355 h 1673525"/>
                <a:gd name="connsiteX3" fmla="*/ 2398143 w 2501660"/>
                <a:gd name="connsiteY3" fmla="*/ 103517 h 1673525"/>
                <a:gd name="connsiteX4" fmla="*/ 2139350 w 2501660"/>
                <a:gd name="connsiteY4" fmla="*/ 17253 h 1673525"/>
                <a:gd name="connsiteX5" fmla="*/ 1777041 w 2501660"/>
                <a:gd name="connsiteY5" fmla="*/ 34506 h 1673525"/>
                <a:gd name="connsiteX6" fmla="*/ 1449237 w 2501660"/>
                <a:gd name="connsiteY6" fmla="*/ 86264 h 1673525"/>
                <a:gd name="connsiteX7" fmla="*/ 1155939 w 2501660"/>
                <a:gd name="connsiteY7" fmla="*/ 396815 h 1673525"/>
                <a:gd name="connsiteX8" fmla="*/ 862641 w 2501660"/>
                <a:gd name="connsiteY8" fmla="*/ 603849 h 1673525"/>
                <a:gd name="connsiteX9" fmla="*/ 914400 w 2501660"/>
                <a:gd name="connsiteY9" fmla="*/ 931653 h 1673525"/>
                <a:gd name="connsiteX10" fmla="*/ 983411 w 2501660"/>
                <a:gd name="connsiteY10" fmla="*/ 1242204 h 1673525"/>
                <a:gd name="connsiteX11" fmla="*/ 707366 w 2501660"/>
                <a:gd name="connsiteY11" fmla="*/ 1449238 h 1673525"/>
                <a:gd name="connsiteX12" fmla="*/ 465826 w 2501660"/>
                <a:gd name="connsiteY12" fmla="*/ 1397479 h 1673525"/>
                <a:gd name="connsiteX13" fmla="*/ 207033 w 2501660"/>
                <a:gd name="connsiteY13" fmla="*/ 1552755 h 1673525"/>
                <a:gd name="connsiteX14" fmla="*/ 0 w 2501660"/>
                <a:gd name="connsiteY14" fmla="*/ 1673525 h 1673525"/>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5651" h="1840463">
                  <a:moveTo>
                    <a:pt x="2905651" y="1207698"/>
                  </a:moveTo>
                  <a:cubicBezTo>
                    <a:pt x="2763315" y="1142999"/>
                    <a:pt x="2620979" y="1078301"/>
                    <a:pt x="2577847" y="983411"/>
                  </a:cubicBezTo>
                  <a:cubicBezTo>
                    <a:pt x="2534715" y="888521"/>
                    <a:pt x="2609477" y="785004"/>
                    <a:pt x="2646858" y="638355"/>
                  </a:cubicBezTo>
                  <a:cubicBezTo>
                    <a:pt x="2684239" y="491706"/>
                    <a:pt x="2819387" y="207034"/>
                    <a:pt x="2802134" y="103517"/>
                  </a:cubicBezTo>
                  <a:cubicBezTo>
                    <a:pt x="2784881" y="0"/>
                    <a:pt x="2646858" y="28755"/>
                    <a:pt x="2543341" y="17253"/>
                  </a:cubicBezTo>
                  <a:cubicBezTo>
                    <a:pt x="2439824" y="5751"/>
                    <a:pt x="2296051" y="23004"/>
                    <a:pt x="2181032" y="34506"/>
                  </a:cubicBezTo>
                  <a:cubicBezTo>
                    <a:pt x="2066013" y="46008"/>
                    <a:pt x="1956745" y="25879"/>
                    <a:pt x="1853228" y="86264"/>
                  </a:cubicBezTo>
                  <a:cubicBezTo>
                    <a:pt x="1749711" y="146649"/>
                    <a:pt x="1657696" y="310551"/>
                    <a:pt x="1559930" y="396815"/>
                  </a:cubicBezTo>
                  <a:cubicBezTo>
                    <a:pt x="1462164" y="483079"/>
                    <a:pt x="1306888" y="514709"/>
                    <a:pt x="1266632" y="603849"/>
                  </a:cubicBezTo>
                  <a:cubicBezTo>
                    <a:pt x="1226376" y="692989"/>
                    <a:pt x="1298263" y="825261"/>
                    <a:pt x="1318391" y="931653"/>
                  </a:cubicBezTo>
                  <a:cubicBezTo>
                    <a:pt x="1338519" y="1038045"/>
                    <a:pt x="1421908" y="1155940"/>
                    <a:pt x="1387402" y="1242204"/>
                  </a:cubicBezTo>
                  <a:cubicBezTo>
                    <a:pt x="1352896" y="1328468"/>
                    <a:pt x="1197621" y="1423359"/>
                    <a:pt x="1111357" y="1449238"/>
                  </a:cubicBezTo>
                  <a:cubicBezTo>
                    <a:pt x="1025093" y="1475117"/>
                    <a:pt x="1004006" y="1354826"/>
                    <a:pt x="869817" y="1397479"/>
                  </a:cubicBezTo>
                  <a:cubicBezTo>
                    <a:pt x="735628" y="1440132"/>
                    <a:pt x="0" y="1840463"/>
                    <a:pt x="306224" y="1705155"/>
                  </a:cubicBezTo>
                  <a:cubicBezTo>
                    <a:pt x="237213" y="1745412"/>
                    <a:pt x="253546" y="1691180"/>
                    <a:pt x="403991" y="1673525"/>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 name="Rectangle 26"/>
          <p:cNvSpPr/>
          <p:nvPr/>
        </p:nvSpPr>
        <p:spPr>
          <a:xfrm>
            <a:off x="228600" y="2589074"/>
            <a:ext cx="2895600" cy="1754326"/>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possible  </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migration </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routes</a:t>
            </a:r>
            <a:endParaRPr lang="en-US" sz="3600" dirty="0" smtClean="0">
              <a:effectLst>
                <a:outerShdw dist="25400" dir="7200000" algn="ctr" rotWithShape="0">
                  <a:schemeClr val="tx1"/>
                </a:outerShdw>
              </a:effectLst>
              <a:latin typeface="Arial" pitchFamily="34" charset="0"/>
              <a:cs typeface="Arial" pitchFamily="34" charset="0"/>
            </a:endParaRPr>
          </a:p>
        </p:txBody>
      </p:sp>
      <p:sp>
        <p:nvSpPr>
          <p:cNvPr id="28" name="Rectangle 27"/>
          <p:cNvSpPr/>
          <p:nvPr/>
        </p:nvSpPr>
        <p:spPr>
          <a:xfrm>
            <a:off x="685800" y="3219271"/>
            <a:ext cx="40386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archeological</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evidence?</a:t>
            </a:r>
            <a:endParaRPr lang="en-US" sz="3600" dirty="0" smtClean="0">
              <a:effectLst>
                <a:outerShdw dist="25400" dir="7200000" algn="ctr" rotWithShape="0">
                  <a:schemeClr val="tx1"/>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1000" fill="hold"/>
                                        <p:tgtEl>
                                          <p:spTgt spid="28"/>
                                        </p:tgtEl>
                                        <p:attrNameLst>
                                          <p:attrName>ppt_w</p:attrName>
                                        </p:attrNameLst>
                                      </p:cBhvr>
                                      <p:tavLst>
                                        <p:tav tm="0">
                                          <p:val>
                                            <p:fltVal val="0"/>
                                          </p:val>
                                        </p:tav>
                                        <p:tav tm="100000">
                                          <p:val>
                                            <p:strVal val="#ppt_w"/>
                                          </p:val>
                                        </p:tav>
                                      </p:tavLst>
                                    </p:anim>
                                    <p:anim calcmode="lin" valueType="num">
                                      <p:cBhvr>
                                        <p:cTn id="33" dur="1000" fill="hold"/>
                                        <p:tgtEl>
                                          <p:spTgt spid="28"/>
                                        </p:tgtEl>
                                        <p:attrNameLst>
                                          <p:attrName>ppt_h</p:attrName>
                                        </p:attrNameLst>
                                      </p:cBhvr>
                                      <p:tavLst>
                                        <p:tav tm="0">
                                          <p:val>
                                            <p:fltVal val="0"/>
                                          </p:val>
                                        </p:tav>
                                        <p:tav tm="100000">
                                          <p:val>
                                            <p:strVal val="#ppt_h"/>
                                          </p:val>
                                        </p:tav>
                                      </p:tavLst>
                                    </p:anim>
                                    <p:animEffect transition="in" filter="fade">
                                      <p:cBhvr>
                                        <p:cTn id="34" dur="1000"/>
                                        <p:tgtEl>
                                          <p:spTgt spid="28"/>
                                        </p:tgtEl>
                                      </p:cBhvr>
                                    </p:animEffect>
                                  </p:childTnLst>
                                </p:cTn>
                              </p:par>
                              <p:par>
                                <p:cTn id="35" presetID="10" presetClass="exit" presetSubtype="0" fill="hold" grpId="0" nodeType="withEffect">
                                  <p:stCondLst>
                                    <p:cond delay="0"/>
                                  </p:stCondLst>
                                  <p:childTnLst>
                                    <p:animEffect transition="out" filter="fade">
                                      <p:cBhvr>
                                        <p:cTn id="36" dur="1000"/>
                                        <p:tgtEl>
                                          <p:spTgt spid="27"/>
                                        </p:tgtEl>
                                      </p:cBhvr>
                                    </p:animEffect>
                                    <p:set>
                                      <p:cBhvr>
                                        <p:cTn id="37" dur="1" fill="hold">
                                          <p:stCondLst>
                                            <p:cond delay="9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00"/>
                                        <p:tgtEl>
                                          <p:spTgt spid="18"/>
                                        </p:tgtEl>
                                      </p:cBhvr>
                                    </p:animEffect>
                                    <p:set>
                                      <p:cBhvr>
                                        <p:cTn id="42" dur="1" fill="hold">
                                          <p:stCondLst>
                                            <p:cond delay="999"/>
                                          </p:stCondLst>
                                        </p:cTn>
                                        <p:tgtEl>
                                          <p:spTgt spid="18"/>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2"/>
                                        </p:tgtEl>
                                      </p:cBhvr>
                                    </p:animEffect>
                                    <p:set>
                                      <p:cBhvr>
                                        <p:cTn id="45" dur="1" fill="hold">
                                          <p:stCondLst>
                                            <p:cond delay="999"/>
                                          </p:stCondLst>
                                        </p:cTn>
                                        <p:tgtEl>
                                          <p:spTgt spid="2"/>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4"/>
                                        </p:tgtEl>
                                      </p:cBhvr>
                                    </p:animEffect>
                                    <p:set>
                                      <p:cBhvr>
                                        <p:cTn id="4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76200"/>
            <a:ext cx="9144000" cy="10372070"/>
          </a:xfrm>
          <a:prstGeom prst="rect">
            <a:avLst/>
          </a:prstGeom>
          <a:solidFill>
            <a:schemeClr val="bg1"/>
          </a:solidFill>
        </p:spPr>
        <p:txBody>
          <a:bodyPr wrap="square">
            <a:spAutoFit/>
          </a:bodyPr>
          <a:lstStyle/>
          <a:p>
            <a:pPr algn="ctr"/>
            <a:r>
              <a:rPr lang="en-US" sz="2000" b="1" dirty="0" smtClean="0"/>
              <a:t>HYPOTHESES SUMMARY: HUMAN MIGRATION INTO AMERICAS </a:t>
            </a:r>
            <a:endParaRPr lang="en-US" dirty="0" smtClean="0">
              <a:hlinkClick r:id="rId3"/>
            </a:endParaRPr>
          </a:p>
          <a:p>
            <a:endParaRPr lang="en-US" dirty="0" smtClean="0">
              <a:hlinkClick r:id="rId3"/>
            </a:endParaRPr>
          </a:p>
          <a:p>
            <a:r>
              <a:rPr lang="en-US" b="1" dirty="0" smtClean="0"/>
              <a:t>TECHNICAL SCIENTIFIC SUMMARY</a:t>
            </a:r>
            <a:endParaRPr lang="en-US" b="1" dirty="0" smtClean="0">
              <a:hlinkClick r:id="rId3"/>
            </a:endParaRPr>
          </a:p>
          <a:p>
            <a:r>
              <a:rPr lang="en-US" dirty="0" smtClean="0">
                <a:hlinkClick r:id="rId3"/>
              </a:rPr>
              <a:t>https://www.academia.edu/11227539/The_Origin_of_Native_Americans_from_a_Mitochondrial_DNA_Viewpoint?email_work_card=view-paper</a:t>
            </a:r>
          </a:p>
          <a:p>
            <a:endParaRPr lang="en-US" dirty="0" smtClean="0">
              <a:hlinkClick r:id="rId3"/>
            </a:endParaRPr>
          </a:p>
          <a:p>
            <a:r>
              <a:rPr lang="en-US" b="1" dirty="0" smtClean="0"/>
              <a:t>OVERVIEW FOR GENERAL INTEREST </a:t>
            </a:r>
            <a:endParaRPr lang="en-US" b="1" dirty="0" smtClean="0">
              <a:hlinkClick r:id="rId3"/>
            </a:endParaRPr>
          </a:p>
          <a:p>
            <a:r>
              <a:rPr lang="en-US" dirty="0" smtClean="0">
                <a:hlinkClick r:id="rId3"/>
              </a:rPr>
              <a:t>https://en.wikipedia.org/wiki/Settlement_of_the_Americas</a:t>
            </a:r>
            <a:endParaRPr lang="en-US" dirty="0" smtClean="0"/>
          </a:p>
          <a:p>
            <a:r>
              <a:rPr lang="en-US" dirty="0" smtClean="0"/>
              <a:t>	The settlement of the Americas began when Paleolithic hunter-gatherers entered North America from the North Asian Mammoth steppe via the </a:t>
            </a:r>
            <a:r>
              <a:rPr lang="en-US" b="1" dirty="0" err="1" smtClean="0"/>
              <a:t>Beringia</a:t>
            </a:r>
            <a:r>
              <a:rPr lang="en-US" b="1" dirty="0" smtClean="0"/>
              <a:t> land bridge</a:t>
            </a:r>
            <a:r>
              <a:rPr lang="en-US" dirty="0" smtClean="0"/>
              <a:t>, which had formed between northeastern Siberia and western Alaska due to the lowering of sea level during the Last Glacial Maximum (26,000 to 19,000 years ago). These populations expanded south of the </a:t>
            </a:r>
            <a:r>
              <a:rPr lang="en-US" dirty="0" err="1" smtClean="0"/>
              <a:t>Laurentide</a:t>
            </a:r>
            <a:r>
              <a:rPr lang="en-US" dirty="0" smtClean="0"/>
              <a:t> Ice Sheet and spread rapidly southward, occupying both North and South America, by 12,000 to 14,000 years ago. The earliest populations in the Americas, before roughly 10,000 years ago, are known as </a:t>
            </a:r>
            <a:r>
              <a:rPr lang="en-US" dirty="0" err="1" smtClean="0"/>
              <a:t>Paleo</a:t>
            </a:r>
            <a:r>
              <a:rPr lang="en-US" dirty="0" smtClean="0"/>
              <a:t>-Indians. Indigenous peoples of the Americas have been linked to Siberian populations by linguistic factors, the distribution of blood types, and in genetic composition as reflected by molecular data, such as DNA.</a:t>
            </a:r>
          </a:p>
          <a:p>
            <a:r>
              <a:rPr lang="en-US" dirty="0" smtClean="0"/>
              <a:t>	The precise date for the peopling of the Americas is a long-standing open question, and while advances in archaeology, Pleistocene geology, physical anthropology, and DNA analysis have progressively shed more light on the subject, significant questions remain unresolved.  While there is general agreement that the Americas were first settled from Asia, the pattern of migration, its timing, and the place(s) of origin in Eurasia of the peoples who migrated to the Americas remain unclear. The </a:t>
            </a:r>
            <a:r>
              <a:rPr lang="en-US" b="1" dirty="0" smtClean="0"/>
              <a:t>"Clovis first theory" </a:t>
            </a:r>
            <a:r>
              <a:rPr lang="en-US" dirty="0" smtClean="0"/>
              <a:t>refers to the hypothesis that the Clovis culture represents the earliest human presence in the Americas about 13,000 years ago.</a:t>
            </a:r>
          </a:p>
          <a:p>
            <a:r>
              <a:rPr lang="en-US" dirty="0" smtClean="0"/>
              <a:t>	However, </a:t>
            </a:r>
            <a:r>
              <a:rPr lang="en-US" b="1" dirty="0" smtClean="0"/>
              <a:t>evidence of pre-Clovis cultures </a:t>
            </a:r>
            <a:r>
              <a:rPr lang="en-US" dirty="0" smtClean="0"/>
              <a:t>has accumulated and pushed back the possible date of the first peopling of the Americas. Many archaeologists believe that humans reached North America south of the </a:t>
            </a:r>
            <a:r>
              <a:rPr lang="en-US" dirty="0" err="1" smtClean="0"/>
              <a:t>Laurentide</a:t>
            </a:r>
            <a:r>
              <a:rPr lang="en-US" dirty="0" smtClean="0"/>
              <a:t> Ice Sheet at some point between 15,000 and 20,000 years ago.  The theory is that these early migrants moved when sea levels were significantly lowered due to the Quaternary </a:t>
            </a:r>
            <a:r>
              <a:rPr lang="en-US" dirty="0" err="1" smtClean="0"/>
              <a:t>glaciation</a:t>
            </a:r>
            <a:r>
              <a:rPr lang="en-US" dirty="0" smtClean="0"/>
              <a:t>, following herds of now-extinct Pleistocene </a:t>
            </a:r>
            <a:r>
              <a:rPr lang="en-US" dirty="0" err="1" smtClean="0"/>
              <a:t>megafauna</a:t>
            </a:r>
            <a:r>
              <a:rPr lang="en-US" dirty="0" smtClean="0"/>
              <a:t> along ice-free corridors that stretched between the </a:t>
            </a:r>
            <a:r>
              <a:rPr lang="en-US" dirty="0" err="1" smtClean="0"/>
              <a:t>Laurentide</a:t>
            </a:r>
            <a:r>
              <a:rPr lang="en-US" dirty="0" smtClean="0"/>
              <a:t> and Cordilleran ice sheets.  Another route proposed is that, either on foot or using primitive boats, they </a:t>
            </a:r>
            <a:r>
              <a:rPr lang="en-US" b="1" dirty="0" smtClean="0"/>
              <a:t>migrated down the Pacific coast </a:t>
            </a:r>
            <a:r>
              <a:rPr lang="en-US" dirty="0" smtClean="0"/>
              <a:t>to South America as far as Chile. Any archaeological evidence of coastal occupation during the last Ice Age would now have been covered by the sea level rise, up to a hundred </a:t>
            </a:r>
            <a:r>
              <a:rPr lang="en-US" dirty="0" err="1" smtClean="0"/>
              <a:t>metres</a:t>
            </a:r>
            <a:r>
              <a:rPr lang="en-US" dirty="0" smtClean="0"/>
              <a:t> since then. Some archaeological evidence suggests the possibility that human arrival in the Americas may have occurred prior to the Last Glacial Maximum more than 20,000 years ago.</a:t>
            </a:r>
            <a:endParaRPr lang="en-US"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1" y="-250166"/>
            <a:ext cx="10067025" cy="7108166"/>
            <a:chOff x="1" y="-250166"/>
            <a:chExt cx="10067025" cy="7108166"/>
          </a:xfrm>
        </p:grpSpPr>
        <p:grpSp>
          <p:nvGrpSpPr>
            <p:cNvPr id="3" name="Group 25"/>
            <p:cNvGrpSpPr/>
            <p:nvPr/>
          </p:nvGrpSpPr>
          <p:grpSpPr>
            <a:xfrm>
              <a:off x="1" y="-250166"/>
              <a:ext cx="10067025" cy="7108166"/>
              <a:chOff x="1" y="-250166"/>
              <a:chExt cx="10067025" cy="7108166"/>
            </a:xfrm>
          </p:grpSpPr>
          <p:pic>
            <p:nvPicPr>
              <p:cNvPr id="7" name="Picture 2"/>
              <p:cNvPicPr>
                <a:picLocks noChangeAspect="1" noChangeArrowheads="1"/>
              </p:cNvPicPr>
              <p:nvPr/>
            </p:nvPicPr>
            <p:blipFill>
              <a:blip r:embed="rId3" cstate="print"/>
              <a:srcRect/>
              <a:stretch>
                <a:fillRect/>
              </a:stretch>
            </p:blipFill>
            <p:spPr bwMode="auto">
              <a:xfrm>
                <a:off x="1" y="0"/>
                <a:ext cx="9144000" cy="6858000"/>
              </a:xfrm>
              <a:prstGeom prst="rect">
                <a:avLst/>
              </a:prstGeom>
              <a:noFill/>
              <a:ln w="9525">
                <a:noFill/>
                <a:miter lim="800000"/>
                <a:headEnd/>
                <a:tailEnd/>
              </a:ln>
              <a:effectLst/>
            </p:spPr>
          </p:pic>
          <p:grpSp>
            <p:nvGrpSpPr>
              <p:cNvPr id="4" name="Group 24"/>
              <p:cNvGrpSpPr/>
              <p:nvPr/>
            </p:nvGrpSpPr>
            <p:grpSpPr>
              <a:xfrm>
                <a:off x="1529751" y="-250166"/>
                <a:ext cx="8537275" cy="2725142"/>
                <a:chOff x="1529751" y="-250166"/>
                <a:chExt cx="8537275" cy="2725142"/>
              </a:xfrm>
            </p:grpSpPr>
            <p:grpSp>
              <p:nvGrpSpPr>
                <p:cNvPr id="6" name="Group 22"/>
                <p:cNvGrpSpPr/>
                <p:nvPr/>
              </p:nvGrpSpPr>
              <p:grpSpPr>
                <a:xfrm>
                  <a:off x="1529751" y="-250166"/>
                  <a:ext cx="8537275" cy="2725142"/>
                  <a:chOff x="1529751" y="-250166"/>
                  <a:chExt cx="8537275" cy="2725142"/>
                </a:xfrm>
              </p:grpSpPr>
              <p:sp>
                <p:nvSpPr>
                  <p:cNvPr id="21" name="Freeform 20"/>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sp>
            <p:nvSpPr>
              <p:cNvPr id="28" name="Rectangle 27"/>
              <p:cNvSpPr/>
              <p:nvPr/>
            </p:nvSpPr>
            <p:spPr>
              <a:xfrm>
                <a:off x="685800" y="3219271"/>
                <a:ext cx="40386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archeological</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evidence?</a:t>
                </a:r>
                <a:endParaRPr lang="en-US" sz="3600" dirty="0" smtClean="0">
                  <a:effectLst>
                    <a:outerShdw dist="25400" dir="7200000" algn="ctr" rotWithShape="0">
                      <a:schemeClr val="tx1"/>
                    </a:outerShdw>
                  </a:effectLst>
                  <a:latin typeface="Arial" pitchFamily="34" charset="0"/>
                  <a:cs typeface="Arial" pitchFamily="34" charset="0"/>
                </a:endParaRPr>
              </a:p>
            </p:txBody>
          </p:sp>
        </p:grpSp>
        <p:sp>
          <p:nvSpPr>
            <p:cNvPr id="13" name="Freeform 12"/>
            <p:cNvSpPr/>
            <p:nvPr/>
          </p:nvSpPr>
          <p:spPr>
            <a:xfrm>
              <a:off x="1752600" y="480204"/>
              <a:ext cx="3186023" cy="1805796"/>
            </a:xfrm>
            <a:custGeom>
              <a:avLst/>
              <a:gdLst>
                <a:gd name="connsiteX0" fmla="*/ 34506 w 2881223"/>
                <a:gd name="connsiteY0" fmla="*/ 227162 h 1348596"/>
                <a:gd name="connsiteX1" fmla="*/ 86264 w 2881223"/>
                <a:gd name="connsiteY1" fmla="*/ 209910 h 1348596"/>
                <a:gd name="connsiteX2" fmla="*/ 552091 w 2881223"/>
                <a:gd name="connsiteY2" fmla="*/ 485955 h 1348596"/>
                <a:gd name="connsiteX3" fmla="*/ 983411 w 2881223"/>
                <a:gd name="connsiteY3" fmla="*/ 485955 h 1348596"/>
                <a:gd name="connsiteX4" fmla="*/ 1293962 w 2881223"/>
                <a:gd name="connsiteY4" fmla="*/ 192657 h 1348596"/>
                <a:gd name="connsiteX5" fmla="*/ 1742536 w 2881223"/>
                <a:gd name="connsiteY5" fmla="*/ 54634 h 1348596"/>
                <a:gd name="connsiteX6" fmla="*/ 2001328 w 2881223"/>
                <a:gd name="connsiteY6" fmla="*/ 89140 h 1348596"/>
                <a:gd name="connsiteX7" fmla="*/ 2398143 w 2881223"/>
                <a:gd name="connsiteY7" fmla="*/ 589472 h 1348596"/>
                <a:gd name="connsiteX8" fmla="*/ 2881223 w 2881223"/>
                <a:gd name="connsiteY8" fmla="*/ 1348596 h 1348596"/>
                <a:gd name="connsiteX0" fmla="*/ 34506 w 3186023"/>
                <a:gd name="connsiteY0" fmla="*/ 227162 h 1805796"/>
                <a:gd name="connsiteX1" fmla="*/ 86264 w 3186023"/>
                <a:gd name="connsiteY1" fmla="*/ 209910 h 1805796"/>
                <a:gd name="connsiteX2" fmla="*/ 552091 w 3186023"/>
                <a:gd name="connsiteY2" fmla="*/ 485955 h 1805796"/>
                <a:gd name="connsiteX3" fmla="*/ 983411 w 3186023"/>
                <a:gd name="connsiteY3" fmla="*/ 485955 h 1805796"/>
                <a:gd name="connsiteX4" fmla="*/ 1293962 w 3186023"/>
                <a:gd name="connsiteY4" fmla="*/ 192657 h 1805796"/>
                <a:gd name="connsiteX5" fmla="*/ 1742536 w 3186023"/>
                <a:gd name="connsiteY5" fmla="*/ 54634 h 1805796"/>
                <a:gd name="connsiteX6" fmla="*/ 2001328 w 3186023"/>
                <a:gd name="connsiteY6" fmla="*/ 89140 h 1805796"/>
                <a:gd name="connsiteX7" fmla="*/ 2398143 w 3186023"/>
                <a:gd name="connsiteY7" fmla="*/ 589472 h 1805796"/>
                <a:gd name="connsiteX8" fmla="*/ 3186023 w 3186023"/>
                <a:gd name="connsiteY8" fmla="*/ 1805796 h 180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6023" h="1805796">
                  <a:moveTo>
                    <a:pt x="34506" y="227162"/>
                  </a:moveTo>
                  <a:cubicBezTo>
                    <a:pt x="17253" y="196970"/>
                    <a:pt x="0" y="166778"/>
                    <a:pt x="86264" y="209910"/>
                  </a:cubicBezTo>
                  <a:cubicBezTo>
                    <a:pt x="172528" y="253042"/>
                    <a:pt x="402567" y="439948"/>
                    <a:pt x="552091" y="485955"/>
                  </a:cubicBezTo>
                  <a:cubicBezTo>
                    <a:pt x="701615" y="531962"/>
                    <a:pt x="859766" y="534838"/>
                    <a:pt x="983411" y="485955"/>
                  </a:cubicBezTo>
                  <a:cubicBezTo>
                    <a:pt x="1107056" y="437072"/>
                    <a:pt x="1167441" y="264544"/>
                    <a:pt x="1293962" y="192657"/>
                  </a:cubicBezTo>
                  <a:cubicBezTo>
                    <a:pt x="1420483" y="120770"/>
                    <a:pt x="1624642" y="71887"/>
                    <a:pt x="1742536" y="54634"/>
                  </a:cubicBezTo>
                  <a:cubicBezTo>
                    <a:pt x="1860430" y="37381"/>
                    <a:pt x="1892060" y="0"/>
                    <a:pt x="2001328" y="89140"/>
                  </a:cubicBezTo>
                  <a:cubicBezTo>
                    <a:pt x="2110596" y="178280"/>
                    <a:pt x="2200694" y="303363"/>
                    <a:pt x="2398143" y="589472"/>
                  </a:cubicBezTo>
                  <a:cubicBezTo>
                    <a:pt x="2595592" y="875581"/>
                    <a:pt x="3017807" y="1531188"/>
                    <a:pt x="3186023" y="1805796"/>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 name="TextBox 4"/>
          <p:cNvSpPr txBox="1"/>
          <p:nvPr/>
        </p:nvSpPr>
        <p:spPr>
          <a:xfrm rot="2612356">
            <a:off x="3300135" y="577329"/>
            <a:ext cx="1901739" cy="523220"/>
          </a:xfrm>
          <a:prstGeom prst="rect">
            <a:avLst/>
          </a:prstGeom>
          <a:noFill/>
        </p:spPr>
        <p:txBody>
          <a:bodyPr wrap="none" rtlCol="0">
            <a:prstTxWarp prst="textArchUp">
              <a:avLst/>
            </a:prstTxWarp>
            <a:spAutoFit/>
          </a:bodyPr>
          <a:lstStyle/>
          <a:p>
            <a:r>
              <a:rPr lang="en-US" sz="3200" dirty="0" smtClean="0">
                <a:solidFill>
                  <a:srgbClr val="FF0000"/>
                </a:solidFill>
                <a:effectLst>
                  <a:outerShdw dist="38100" dir="7200000" algn="ctr" rotWithShape="0">
                    <a:schemeClr val="tx1"/>
                  </a:outerShdw>
                </a:effectLst>
              </a:rPr>
              <a:t>Land Route</a:t>
            </a:r>
            <a:endParaRPr lang="en-US" sz="3200" dirty="0">
              <a:solidFill>
                <a:srgbClr val="FF0000"/>
              </a:solidFill>
              <a:effectLst>
                <a:outerShdw dist="38100" dir="7200000" algn="ctr" rotWithShape="0">
                  <a:schemeClr val="tx1"/>
                </a:outerShdw>
              </a:effectLst>
            </a:endParaRPr>
          </a:p>
        </p:txBody>
      </p:sp>
      <p:sp useBgFill="1">
        <p:nvSpPr>
          <p:cNvPr id="25" name="TextBox 24"/>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pic>
        <p:nvPicPr>
          <p:cNvPr id="30" name="Picture 2"/>
          <p:cNvPicPr>
            <a:picLocks noChangeAspect="1" noChangeArrowheads="1"/>
          </p:cNvPicPr>
          <p:nvPr/>
        </p:nvPicPr>
        <p:blipFill>
          <a:blip r:embed="rId5" cstate="print"/>
          <a:srcRect l="41875" t="29031" r="23125" b="32700"/>
          <a:stretch>
            <a:fillRect/>
          </a:stretch>
        </p:blipFill>
        <p:spPr bwMode="auto">
          <a:xfrm>
            <a:off x="-458647" y="685800"/>
            <a:ext cx="9602647" cy="6299868"/>
          </a:xfrm>
          <a:prstGeom prst="rect">
            <a:avLst/>
          </a:prstGeom>
          <a:noFill/>
          <a:ln w="9525">
            <a:noFill/>
            <a:miter lim="800000"/>
            <a:headEnd/>
            <a:tailEnd/>
          </a:ln>
        </p:spPr>
      </p:pic>
      <p:sp>
        <p:nvSpPr>
          <p:cNvPr id="31" name="Rectangle 30"/>
          <p:cNvSpPr/>
          <p:nvPr/>
        </p:nvSpPr>
        <p:spPr>
          <a:xfrm rot="1016418">
            <a:off x="3617636" y="2410356"/>
            <a:ext cx="3226582" cy="1885971"/>
          </a:xfrm>
          <a:prstGeom prst="rect">
            <a:avLst/>
          </a:prstGeom>
          <a:noFill/>
          <a:ln w="76200">
            <a:solidFill>
              <a:srgbClr val="FF0000"/>
            </a:solidFill>
          </a:ln>
          <a:effectLst>
            <a:outerShdw dist="25400" dir="78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743386" y="2387025"/>
            <a:ext cx="1438214" cy="584775"/>
          </a:xfrm>
          <a:prstGeom prst="rect">
            <a:avLst/>
          </a:prstGeom>
          <a:noFill/>
        </p:spPr>
        <p:txBody>
          <a:bodyPr wrap="none" rtlCol="0">
            <a:spAutoFit/>
          </a:bodyPr>
          <a:lstStyle/>
          <a:p>
            <a:r>
              <a:rPr lang="en-US" sz="3100" b="1" dirty="0" smtClean="0">
                <a:solidFill>
                  <a:schemeClr val="bg1"/>
                </a:solidFill>
                <a:latin typeface="Times New Roman" pitchFamily="18" charset="0"/>
                <a:cs typeface="Times New Roman" pitchFamily="18" charset="0"/>
              </a:rPr>
              <a:t>Siberia</a:t>
            </a:r>
            <a:endParaRPr lang="en-US" sz="3100" b="1" dirty="0">
              <a:solidFill>
                <a:schemeClr val="bg1"/>
              </a:solidFill>
              <a:latin typeface="Times New Roman" pitchFamily="18" charset="0"/>
              <a:cs typeface="Times New Roman" pitchFamily="18" charset="0"/>
            </a:endParaRPr>
          </a:p>
        </p:txBody>
      </p:sp>
      <p:sp>
        <p:nvSpPr>
          <p:cNvPr id="33" name="TextBox 32"/>
          <p:cNvSpPr txBox="1"/>
          <p:nvPr/>
        </p:nvSpPr>
        <p:spPr>
          <a:xfrm>
            <a:off x="5334000" y="3352800"/>
            <a:ext cx="1356462" cy="569387"/>
          </a:xfrm>
          <a:prstGeom prst="rect">
            <a:avLst/>
          </a:prstGeom>
          <a:noFill/>
        </p:spPr>
        <p:txBody>
          <a:bodyPr wrap="none" rtlCol="0">
            <a:spAutoFit/>
          </a:bodyPr>
          <a:lstStyle/>
          <a:p>
            <a:r>
              <a:rPr lang="en-US" sz="3100" b="1" dirty="0" smtClean="0">
                <a:solidFill>
                  <a:schemeClr val="bg1"/>
                </a:solidFill>
                <a:latin typeface="Times New Roman" pitchFamily="18" charset="0"/>
                <a:cs typeface="Times New Roman" pitchFamily="18" charset="0"/>
              </a:rPr>
              <a:t>Alaska</a:t>
            </a:r>
            <a:endParaRPr lang="en-US" sz="3100" b="1" dirty="0">
              <a:solidFill>
                <a:schemeClr val="bg1"/>
              </a:solidFill>
              <a:latin typeface="Times New Roman" pitchFamily="18" charset="0"/>
              <a:cs typeface="Times New Roman" pitchFamily="18" charset="0"/>
            </a:endParaRPr>
          </a:p>
        </p:txBody>
      </p:sp>
      <p:grpSp>
        <p:nvGrpSpPr>
          <p:cNvPr id="8" name="Group 33"/>
          <p:cNvGrpSpPr/>
          <p:nvPr/>
        </p:nvGrpSpPr>
        <p:grpSpPr>
          <a:xfrm rot="1800000">
            <a:off x="0" y="838200"/>
            <a:ext cx="9372600" cy="6019800"/>
            <a:chOff x="0" y="838200"/>
            <a:chExt cx="9372600" cy="6019800"/>
          </a:xfrm>
        </p:grpSpPr>
        <p:grpSp>
          <p:nvGrpSpPr>
            <p:cNvPr id="9" name="Group 4"/>
            <p:cNvGrpSpPr/>
            <p:nvPr/>
          </p:nvGrpSpPr>
          <p:grpSpPr>
            <a:xfrm>
              <a:off x="0" y="838200"/>
              <a:ext cx="9372600" cy="6019800"/>
              <a:chOff x="0" y="838200"/>
              <a:chExt cx="9372600" cy="6019800"/>
            </a:xfrm>
          </p:grpSpPr>
          <p:sp>
            <p:nvSpPr>
              <p:cNvPr id="37" name="Rectangle 36"/>
              <p:cNvSpPr/>
              <p:nvPr/>
            </p:nvSpPr>
            <p:spPr>
              <a:xfrm>
                <a:off x="0" y="838200"/>
                <a:ext cx="9372600" cy="6019800"/>
              </a:xfrm>
              <a:prstGeom prst="rect">
                <a:avLst/>
              </a:prstGeom>
              <a:blipFill>
                <a:blip r:embed="rId6" cstate="print"/>
                <a:tile tx="0" ty="0" sx="100000" sy="100000" flip="none" algn="tl"/>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2"/>
              <p:cNvSpPr/>
              <p:nvPr/>
            </p:nvSpPr>
            <p:spPr>
              <a:xfrm>
                <a:off x="46074" y="1688804"/>
                <a:ext cx="4111256" cy="4945913"/>
              </a:xfrm>
              <a:custGeom>
                <a:avLst/>
                <a:gdLst>
                  <a:gd name="connsiteX0" fmla="*/ 17721 w 4111256"/>
                  <a:gd name="connsiteY0" fmla="*/ 490870 h 4945913"/>
                  <a:gd name="connsiteX1" fmla="*/ 145312 w 4111256"/>
                  <a:gd name="connsiteY1" fmla="*/ 522768 h 4945913"/>
                  <a:gd name="connsiteX2" fmla="*/ 166577 w 4111256"/>
                  <a:gd name="connsiteY2" fmla="*/ 405810 h 4945913"/>
                  <a:gd name="connsiteX3" fmla="*/ 294168 w 4111256"/>
                  <a:gd name="connsiteY3" fmla="*/ 427075 h 4945913"/>
                  <a:gd name="connsiteX4" fmla="*/ 400493 w 4111256"/>
                  <a:gd name="connsiteY4" fmla="*/ 384545 h 4945913"/>
                  <a:gd name="connsiteX5" fmla="*/ 432391 w 4111256"/>
                  <a:gd name="connsiteY5" fmla="*/ 278219 h 4945913"/>
                  <a:gd name="connsiteX6" fmla="*/ 453656 w 4111256"/>
                  <a:gd name="connsiteY6" fmla="*/ 182526 h 4945913"/>
                  <a:gd name="connsiteX7" fmla="*/ 602512 w 4111256"/>
                  <a:gd name="connsiteY7" fmla="*/ 256954 h 4945913"/>
                  <a:gd name="connsiteX8" fmla="*/ 740735 w 4111256"/>
                  <a:gd name="connsiteY8" fmla="*/ 490870 h 4945913"/>
                  <a:gd name="connsiteX9" fmla="*/ 825796 w 4111256"/>
                  <a:gd name="connsiteY9" fmla="*/ 618461 h 4945913"/>
                  <a:gd name="connsiteX10" fmla="*/ 942754 w 4111256"/>
                  <a:gd name="connsiteY10" fmla="*/ 607829 h 4945913"/>
                  <a:gd name="connsiteX11" fmla="*/ 1091610 w 4111256"/>
                  <a:gd name="connsiteY11" fmla="*/ 660991 h 4945913"/>
                  <a:gd name="connsiteX12" fmla="*/ 1229833 w 4111256"/>
                  <a:gd name="connsiteY12" fmla="*/ 756684 h 4945913"/>
                  <a:gd name="connsiteX13" fmla="*/ 1357424 w 4111256"/>
                  <a:gd name="connsiteY13" fmla="*/ 820480 h 4945913"/>
                  <a:gd name="connsiteX14" fmla="*/ 1506279 w 4111256"/>
                  <a:gd name="connsiteY14" fmla="*/ 799215 h 4945913"/>
                  <a:gd name="connsiteX15" fmla="*/ 1570075 w 4111256"/>
                  <a:gd name="connsiteY15" fmla="*/ 841745 h 4945913"/>
                  <a:gd name="connsiteX16" fmla="*/ 1665768 w 4111256"/>
                  <a:gd name="connsiteY16" fmla="*/ 894908 h 4945913"/>
                  <a:gd name="connsiteX17" fmla="*/ 1782726 w 4111256"/>
                  <a:gd name="connsiteY17" fmla="*/ 831112 h 4945913"/>
                  <a:gd name="connsiteX18" fmla="*/ 1835889 w 4111256"/>
                  <a:gd name="connsiteY18" fmla="*/ 799215 h 4945913"/>
                  <a:gd name="connsiteX19" fmla="*/ 1889052 w 4111256"/>
                  <a:gd name="connsiteY19" fmla="*/ 873643 h 4945913"/>
                  <a:gd name="connsiteX20" fmla="*/ 1889052 w 4111256"/>
                  <a:gd name="connsiteY20" fmla="*/ 948070 h 4945913"/>
                  <a:gd name="connsiteX21" fmla="*/ 2059173 w 4111256"/>
                  <a:gd name="connsiteY21" fmla="*/ 1011866 h 4945913"/>
                  <a:gd name="connsiteX22" fmla="*/ 2027275 w 4111256"/>
                  <a:gd name="connsiteY22" fmla="*/ 852377 h 4945913"/>
                  <a:gd name="connsiteX23" fmla="*/ 2016642 w 4111256"/>
                  <a:gd name="connsiteY23" fmla="*/ 724787 h 4945913"/>
                  <a:gd name="connsiteX24" fmla="*/ 2335619 w 4111256"/>
                  <a:gd name="connsiteY24" fmla="*/ 714154 h 4945913"/>
                  <a:gd name="connsiteX25" fmla="*/ 2612066 w 4111256"/>
                  <a:gd name="connsiteY25" fmla="*/ 746052 h 4945913"/>
                  <a:gd name="connsiteX26" fmla="*/ 2931042 w 4111256"/>
                  <a:gd name="connsiteY26" fmla="*/ 948070 h 4945913"/>
                  <a:gd name="connsiteX27" fmla="*/ 3271284 w 4111256"/>
                  <a:gd name="connsiteY27" fmla="*/ 1150089 h 4945913"/>
                  <a:gd name="connsiteX28" fmla="*/ 3515833 w 4111256"/>
                  <a:gd name="connsiteY28" fmla="*/ 1256415 h 4945913"/>
                  <a:gd name="connsiteX29" fmla="*/ 3643424 w 4111256"/>
                  <a:gd name="connsiteY29" fmla="*/ 1394638 h 4945913"/>
                  <a:gd name="connsiteX30" fmla="*/ 3696586 w 4111256"/>
                  <a:gd name="connsiteY30" fmla="*/ 1500963 h 4945913"/>
                  <a:gd name="connsiteX31" fmla="*/ 3760382 w 4111256"/>
                  <a:gd name="connsiteY31" fmla="*/ 1458433 h 4945913"/>
                  <a:gd name="connsiteX32" fmla="*/ 3983666 w 4111256"/>
                  <a:gd name="connsiteY32" fmla="*/ 1554126 h 4945913"/>
                  <a:gd name="connsiteX33" fmla="*/ 4058093 w 4111256"/>
                  <a:gd name="connsiteY33" fmla="*/ 1639187 h 4945913"/>
                  <a:gd name="connsiteX34" fmla="*/ 4004931 w 4111256"/>
                  <a:gd name="connsiteY34" fmla="*/ 1734880 h 4945913"/>
                  <a:gd name="connsiteX35" fmla="*/ 3941135 w 4111256"/>
                  <a:gd name="connsiteY35" fmla="*/ 1873103 h 4945913"/>
                  <a:gd name="connsiteX36" fmla="*/ 4089991 w 4111256"/>
                  <a:gd name="connsiteY36" fmla="*/ 1926266 h 4945913"/>
                  <a:gd name="connsiteX37" fmla="*/ 4068726 w 4111256"/>
                  <a:gd name="connsiteY37" fmla="*/ 2032591 h 4945913"/>
                  <a:gd name="connsiteX38" fmla="*/ 3919870 w 4111256"/>
                  <a:gd name="connsiteY38" fmla="*/ 1926266 h 4945913"/>
                  <a:gd name="connsiteX39" fmla="*/ 3739117 w 4111256"/>
                  <a:gd name="connsiteY39" fmla="*/ 1883736 h 4945913"/>
                  <a:gd name="connsiteX40" fmla="*/ 3622159 w 4111256"/>
                  <a:gd name="connsiteY40" fmla="*/ 1798675 h 4945913"/>
                  <a:gd name="connsiteX41" fmla="*/ 3324447 w 4111256"/>
                  <a:gd name="connsiteY41" fmla="*/ 1958163 h 4945913"/>
                  <a:gd name="connsiteX42" fmla="*/ 3090531 w 4111256"/>
                  <a:gd name="connsiteY42" fmla="*/ 2085754 h 4945913"/>
                  <a:gd name="connsiteX43" fmla="*/ 3037368 w 4111256"/>
                  <a:gd name="connsiteY43" fmla="*/ 2138917 h 4945913"/>
                  <a:gd name="connsiteX44" fmla="*/ 3058633 w 4111256"/>
                  <a:gd name="connsiteY44" fmla="*/ 2223977 h 4945913"/>
                  <a:gd name="connsiteX45" fmla="*/ 3164959 w 4111256"/>
                  <a:gd name="connsiteY45" fmla="*/ 2340936 h 4945913"/>
                  <a:gd name="connsiteX46" fmla="*/ 3228754 w 4111256"/>
                  <a:gd name="connsiteY46" fmla="*/ 2425996 h 4945913"/>
                  <a:gd name="connsiteX47" fmla="*/ 3101163 w 4111256"/>
                  <a:gd name="connsiteY47" fmla="*/ 2511056 h 4945913"/>
                  <a:gd name="connsiteX48" fmla="*/ 2867247 w 4111256"/>
                  <a:gd name="connsiteY48" fmla="*/ 2585484 h 4945913"/>
                  <a:gd name="connsiteX49" fmla="*/ 2760921 w 4111256"/>
                  <a:gd name="connsiteY49" fmla="*/ 2776870 h 4945913"/>
                  <a:gd name="connsiteX50" fmla="*/ 2633331 w 4111256"/>
                  <a:gd name="connsiteY50" fmla="*/ 3000154 h 4945913"/>
                  <a:gd name="connsiteX51" fmla="*/ 2516373 w 4111256"/>
                  <a:gd name="connsiteY51" fmla="*/ 2978889 h 4945913"/>
                  <a:gd name="connsiteX52" fmla="*/ 2420679 w 4111256"/>
                  <a:gd name="connsiteY52" fmla="*/ 3032052 h 4945913"/>
                  <a:gd name="connsiteX53" fmla="*/ 2335619 w 4111256"/>
                  <a:gd name="connsiteY53" fmla="*/ 3095847 h 4945913"/>
                  <a:gd name="connsiteX54" fmla="*/ 2250559 w 4111256"/>
                  <a:gd name="connsiteY54" fmla="*/ 3085215 h 4945913"/>
                  <a:gd name="connsiteX55" fmla="*/ 2101703 w 4111256"/>
                  <a:gd name="connsiteY55" fmla="*/ 3170275 h 4945913"/>
                  <a:gd name="connsiteX56" fmla="*/ 2016642 w 4111256"/>
                  <a:gd name="connsiteY56" fmla="*/ 3276601 h 4945913"/>
                  <a:gd name="connsiteX57" fmla="*/ 2027275 w 4111256"/>
                  <a:gd name="connsiteY57" fmla="*/ 3393559 h 4945913"/>
                  <a:gd name="connsiteX58" fmla="*/ 1952847 w 4111256"/>
                  <a:gd name="connsiteY58" fmla="*/ 3489252 h 4945913"/>
                  <a:gd name="connsiteX59" fmla="*/ 1910317 w 4111256"/>
                  <a:gd name="connsiteY59" fmla="*/ 3606210 h 4945913"/>
                  <a:gd name="connsiteX60" fmla="*/ 1846521 w 4111256"/>
                  <a:gd name="connsiteY60" fmla="*/ 3627475 h 4945913"/>
                  <a:gd name="connsiteX61" fmla="*/ 1750828 w 4111256"/>
                  <a:gd name="connsiteY61" fmla="*/ 3776331 h 4945913"/>
                  <a:gd name="connsiteX62" fmla="*/ 1655135 w 4111256"/>
                  <a:gd name="connsiteY62" fmla="*/ 4042145 h 4945913"/>
                  <a:gd name="connsiteX63" fmla="*/ 1644503 w 4111256"/>
                  <a:gd name="connsiteY63" fmla="*/ 4201633 h 4945913"/>
                  <a:gd name="connsiteX64" fmla="*/ 1399954 w 4111256"/>
                  <a:gd name="connsiteY64" fmla="*/ 4265429 h 4945913"/>
                  <a:gd name="connsiteX65" fmla="*/ 1197935 w 4111256"/>
                  <a:gd name="connsiteY65" fmla="*/ 4435549 h 4945913"/>
                  <a:gd name="connsiteX66" fmla="*/ 995917 w 4111256"/>
                  <a:gd name="connsiteY66" fmla="*/ 4595038 h 4945913"/>
                  <a:gd name="connsiteX67" fmla="*/ 783266 w 4111256"/>
                  <a:gd name="connsiteY67" fmla="*/ 4669466 h 4945913"/>
                  <a:gd name="connsiteX68" fmla="*/ 708838 w 4111256"/>
                  <a:gd name="connsiteY68" fmla="*/ 4775791 h 4945913"/>
                  <a:gd name="connsiteX69" fmla="*/ 634410 w 4111256"/>
                  <a:gd name="connsiteY69" fmla="*/ 4860852 h 4945913"/>
                  <a:gd name="connsiteX70" fmla="*/ 432391 w 4111256"/>
                  <a:gd name="connsiteY70" fmla="*/ 4924647 h 4945913"/>
                  <a:gd name="connsiteX71" fmla="*/ 315433 w 4111256"/>
                  <a:gd name="connsiteY71" fmla="*/ 4935280 h 4945913"/>
                  <a:gd name="connsiteX72" fmla="*/ 272903 w 4111256"/>
                  <a:gd name="connsiteY72" fmla="*/ 4860852 h 4945913"/>
                  <a:gd name="connsiteX73" fmla="*/ 432391 w 4111256"/>
                  <a:gd name="connsiteY73" fmla="*/ 4775791 h 4945913"/>
                  <a:gd name="connsiteX74" fmla="*/ 549349 w 4111256"/>
                  <a:gd name="connsiteY74" fmla="*/ 4690731 h 4945913"/>
                  <a:gd name="connsiteX75" fmla="*/ 549349 w 4111256"/>
                  <a:gd name="connsiteY75" fmla="*/ 4478080 h 4945913"/>
                  <a:gd name="connsiteX76" fmla="*/ 762000 w 4111256"/>
                  <a:gd name="connsiteY76" fmla="*/ 4191001 h 4945913"/>
                  <a:gd name="connsiteX77" fmla="*/ 1102242 w 4111256"/>
                  <a:gd name="connsiteY77" fmla="*/ 3765698 h 4945913"/>
                  <a:gd name="connsiteX78" fmla="*/ 1314893 w 4111256"/>
                  <a:gd name="connsiteY78" fmla="*/ 3542415 h 4945913"/>
                  <a:gd name="connsiteX79" fmla="*/ 1516912 w 4111256"/>
                  <a:gd name="connsiteY79" fmla="*/ 3372294 h 4945913"/>
                  <a:gd name="connsiteX80" fmla="*/ 1729563 w 4111256"/>
                  <a:gd name="connsiteY80" fmla="*/ 3287233 h 4945913"/>
                  <a:gd name="connsiteX81" fmla="*/ 1803991 w 4111256"/>
                  <a:gd name="connsiteY81" fmla="*/ 3138377 h 4945913"/>
                  <a:gd name="connsiteX82" fmla="*/ 1803991 w 4111256"/>
                  <a:gd name="connsiteY82" fmla="*/ 3085215 h 4945913"/>
                  <a:gd name="connsiteX83" fmla="*/ 1676400 w 4111256"/>
                  <a:gd name="connsiteY83" fmla="*/ 3053317 h 4945913"/>
                  <a:gd name="connsiteX84" fmla="*/ 1580707 w 4111256"/>
                  <a:gd name="connsiteY84" fmla="*/ 2978889 h 4945913"/>
                  <a:gd name="connsiteX85" fmla="*/ 1442484 w 4111256"/>
                  <a:gd name="connsiteY85" fmla="*/ 2893829 h 4945913"/>
                  <a:gd name="connsiteX86" fmla="*/ 1251098 w 4111256"/>
                  <a:gd name="connsiteY86" fmla="*/ 2872563 h 4945913"/>
                  <a:gd name="connsiteX87" fmla="*/ 1070345 w 4111256"/>
                  <a:gd name="connsiteY87" fmla="*/ 2968256 h 4945913"/>
                  <a:gd name="connsiteX88" fmla="*/ 942754 w 4111256"/>
                  <a:gd name="connsiteY88" fmla="*/ 3138377 h 4945913"/>
                  <a:gd name="connsiteX89" fmla="*/ 900224 w 4111256"/>
                  <a:gd name="connsiteY89" fmla="*/ 3159643 h 4945913"/>
                  <a:gd name="connsiteX90" fmla="*/ 985284 w 4111256"/>
                  <a:gd name="connsiteY90" fmla="*/ 3212805 h 4945913"/>
                  <a:gd name="connsiteX91" fmla="*/ 1102242 w 4111256"/>
                  <a:gd name="connsiteY91" fmla="*/ 3340396 h 4945913"/>
                  <a:gd name="connsiteX92" fmla="*/ 921489 w 4111256"/>
                  <a:gd name="connsiteY92" fmla="*/ 3467987 h 4945913"/>
                  <a:gd name="connsiteX93" fmla="*/ 676940 w 4111256"/>
                  <a:gd name="connsiteY93" fmla="*/ 3510517 h 4945913"/>
                  <a:gd name="connsiteX94" fmla="*/ 421759 w 4111256"/>
                  <a:gd name="connsiteY94" fmla="*/ 3510517 h 4945913"/>
                  <a:gd name="connsiteX95" fmla="*/ 283535 w 4111256"/>
                  <a:gd name="connsiteY95" fmla="*/ 3521149 h 4945913"/>
                  <a:gd name="connsiteX96" fmla="*/ 187842 w 4111256"/>
                  <a:gd name="connsiteY96" fmla="*/ 3457354 h 4945913"/>
                  <a:gd name="connsiteX97" fmla="*/ 187842 w 4111256"/>
                  <a:gd name="connsiteY97" fmla="*/ 3404191 h 4945913"/>
                  <a:gd name="connsiteX98" fmla="*/ 124047 w 4111256"/>
                  <a:gd name="connsiteY98" fmla="*/ 3436089 h 4945913"/>
                  <a:gd name="connsiteX99" fmla="*/ 60252 w 4111256"/>
                  <a:gd name="connsiteY99" fmla="*/ 3542415 h 4945913"/>
                  <a:gd name="connsiteX100" fmla="*/ 38986 w 4111256"/>
                  <a:gd name="connsiteY100" fmla="*/ 3510517 h 4945913"/>
                  <a:gd name="connsiteX101" fmla="*/ 38986 w 4111256"/>
                  <a:gd name="connsiteY101" fmla="*/ 3467987 h 4945913"/>
                  <a:gd name="connsiteX102" fmla="*/ 17721 w 4111256"/>
                  <a:gd name="connsiteY102" fmla="*/ 490870 h 494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11256" h="4945913">
                    <a:moveTo>
                      <a:pt x="17721" y="490870"/>
                    </a:moveTo>
                    <a:cubicBezTo>
                      <a:pt x="35442" y="0"/>
                      <a:pt x="120503" y="536945"/>
                      <a:pt x="145312" y="522768"/>
                    </a:cubicBezTo>
                    <a:cubicBezTo>
                      <a:pt x="170121" y="508591"/>
                      <a:pt x="141768" y="421759"/>
                      <a:pt x="166577" y="405810"/>
                    </a:cubicBezTo>
                    <a:cubicBezTo>
                      <a:pt x="191386" y="389861"/>
                      <a:pt x="255182" y="430619"/>
                      <a:pt x="294168" y="427075"/>
                    </a:cubicBezTo>
                    <a:cubicBezTo>
                      <a:pt x="333154" y="423531"/>
                      <a:pt x="377456" y="409354"/>
                      <a:pt x="400493" y="384545"/>
                    </a:cubicBezTo>
                    <a:cubicBezTo>
                      <a:pt x="423530" y="359736"/>
                      <a:pt x="423531" y="311889"/>
                      <a:pt x="432391" y="278219"/>
                    </a:cubicBezTo>
                    <a:cubicBezTo>
                      <a:pt x="441251" y="244549"/>
                      <a:pt x="425303" y="186070"/>
                      <a:pt x="453656" y="182526"/>
                    </a:cubicBezTo>
                    <a:cubicBezTo>
                      <a:pt x="482009" y="178982"/>
                      <a:pt x="554666" y="205563"/>
                      <a:pt x="602512" y="256954"/>
                    </a:cubicBezTo>
                    <a:cubicBezTo>
                      <a:pt x="650359" y="308345"/>
                      <a:pt x="703521" y="430619"/>
                      <a:pt x="740735" y="490870"/>
                    </a:cubicBezTo>
                    <a:cubicBezTo>
                      <a:pt x="777949" y="551121"/>
                      <a:pt x="792126" y="598968"/>
                      <a:pt x="825796" y="618461"/>
                    </a:cubicBezTo>
                    <a:cubicBezTo>
                      <a:pt x="859466" y="637954"/>
                      <a:pt x="898452" y="600741"/>
                      <a:pt x="942754" y="607829"/>
                    </a:cubicBezTo>
                    <a:cubicBezTo>
                      <a:pt x="987056" y="614917"/>
                      <a:pt x="1043763" y="636182"/>
                      <a:pt x="1091610" y="660991"/>
                    </a:cubicBezTo>
                    <a:cubicBezTo>
                      <a:pt x="1139457" y="685800"/>
                      <a:pt x="1185531" y="730103"/>
                      <a:pt x="1229833" y="756684"/>
                    </a:cubicBezTo>
                    <a:cubicBezTo>
                      <a:pt x="1274135" y="783265"/>
                      <a:pt x="1311350" y="813392"/>
                      <a:pt x="1357424" y="820480"/>
                    </a:cubicBezTo>
                    <a:cubicBezTo>
                      <a:pt x="1403498" y="827568"/>
                      <a:pt x="1470837" y="795671"/>
                      <a:pt x="1506279" y="799215"/>
                    </a:cubicBezTo>
                    <a:cubicBezTo>
                      <a:pt x="1541721" y="802759"/>
                      <a:pt x="1543493" y="825796"/>
                      <a:pt x="1570075" y="841745"/>
                    </a:cubicBezTo>
                    <a:cubicBezTo>
                      <a:pt x="1596657" y="857694"/>
                      <a:pt x="1630326" y="896680"/>
                      <a:pt x="1665768" y="894908"/>
                    </a:cubicBezTo>
                    <a:cubicBezTo>
                      <a:pt x="1701210" y="893136"/>
                      <a:pt x="1754373" y="847061"/>
                      <a:pt x="1782726" y="831112"/>
                    </a:cubicBezTo>
                    <a:cubicBezTo>
                      <a:pt x="1811079" y="815163"/>
                      <a:pt x="1818168" y="792127"/>
                      <a:pt x="1835889" y="799215"/>
                    </a:cubicBezTo>
                    <a:cubicBezTo>
                      <a:pt x="1853610" y="806304"/>
                      <a:pt x="1880192" y="848834"/>
                      <a:pt x="1889052" y="873643"/>
                    </a:cubicBezTo>
                    <a:cubicBezTo>
                      <a:pt x="1897913" y="898452"/>
                      <a:pt x="1860699" y="925033"/>
                      <a:pt x="1889052" y="948070"/>
                    </a:cubicBezTo>
                    <a:cubicBezTo>
                      <a:pt x="1917406" y="971107"/>
                      <a:pt x="2036136" y="1027815"/>
                      <a:pt x="2059173" y="1011866"/>
                    </a:cubicBezTo>
                    <a:cubicBezTo>
                      <a:pt x="2082210" y="995917"/>
                      <a:pt x="2034364" y="900224"/>
                      <a:pt x="2027275" y="852377"/>
                    </a:cubicBezTo>
                    <a:cubicBezTo>
                      <a:pt x="2020186" y="804530"/>
                      <a:pt x="1965251" y="747824"/>
                      <a:pt x="2016642" y="724787"/>
                    </a:cubicBezTo>
                    <a:cubicBezTo>
                      <a:pt x="2068033" y="701750"/>
                      <a:pt x="2236382" y="710610"/>
                      <a:pt x="2335619" y="714154"/>
                    </a:cubicBezTo>
                    <a:cubicBezTo>
                      <a:pt x="2434856" y="717698"/>
                      <a:pt x="2512829" y="707066"/>
                      <a:pt x="2612066" y="746052"/>
                    </a:cubicBezTo>
                    <a:cubicBezTo>
                      <a:pt x="2711303" y="785038"/>
                      <a:pt x="2821172" y="880731"/>
                      <a:pt x="2931042" y="948070"/>
                    </a:cubicBezTo>
                    <a:cubicBezTo>
                      <a:pt x="3040912" y="1015410"/>
                      <a:pt x="3173819" y="1098698"/>
                      <a:pt x="3271284" y="1150089"/>
                    </a:cubicBezTo>
                    <a:cubicBezTo>
                      <a:pt x="3368749" y="1201480"/>
                      <a:pt x="3453810" y="1215657"/>
                      <a:pt x="3515833" y="1256415"/>
                    </a:cubicBezTo>
                    <a:cubicBezTo>
                      <a:pt x="3577856" y="1297173"/>
                      <a:pt x="3613299" y="1353880"/>
                      <a:pt x="3643424" y="1394638"/>
                    </a:cubicBezTo>
                    <a:cubicBezTo>
                      <a:pt x="3673550" y="1435396"/>
                      <a:pt x="3677093" y="1490331"/>
                      <a:pt x="3696586" y="1500963"/>
                    </a:cubicBezTo>
                    <a:cubicBezTo>
                      <a:pt x="3716079" y="1511595"/>
                      <a:pt x="3712535" y="1449573"/>
                      <a:pt x="3760382" y="1458433"/>
                    </a:cubicBezTo>
                    <a:cubicBezTo>
                      <a:pt x="3808229" y="1467293"/>
                      <a:pt x="3934048" y="1524000"/>
                      <a:pt x="3983666" y="1554126"/>
                    </a:cubicBezTo>
                    <a:cubicBezTo>
                      <a:pt x="4033284" y="1584252"/>
                      <a:pt x="4054549" y="1609061"/>
                      <a:pt x="4058093" y="1639187"/>
                    </a:cubicBezTo>
                    <a:cubicBezTo>
                      <a:pt x="4061637" y="1669313"/>
                      <a:pt x="4024424" y="1695894"/>
                      <a:pt x="4004931" y="1734880"/>
                    </a:cubicBezTo>
                    <a:cubicBezTo>
                      <a:pt x="3985438" y="1773866"/>
                      <a:pt x="3926958" y="1841205"/>
                      <a:pt x="3941135" y="1873103"/>
                    </a:cubicBezTo>
                    <a:cubicBezTo>
                      <a:pt x="3955312" y="1905001"/>
                      <a:pt x="4068726" y="1899685"/>
                      <a:pt x="4089991" y="1926266"/>
                    </a:cubicBezTo>
                    <a:cubicBezTo>
                      <a:pt x="4111256" y="1952847"/>
                      <a:pt x="4097079" y="2032591"/>
                      <a:pt x="4068726" y="2032591"/>
                    </a:cubicBezTo>
                    <a:cubicBezTo>
                      <a:pt x="4040373" y="2032591"/>
                      <a:pt x="3974805" y="1951075"/>
                      <a:pt x="3919870" y="1926266"/>
                    </a:cubicBezTo>
                    <a:cubicBezTo>
                      <a:pt x="3864935" y="1901457"/>
                      <a:pt x="3788735" y="1905001"/>
                      <a:pt x="3739117" y="1883736"/>
                    </a:cubicBezTo>
                    <a:cubicBezTo>
                      <a:pt x="3689499" y="1862471"/>
                      <a:pt x="3691270" y="1786271"/>
                      <a:pt x="3622159" y="1798675"/>
                    </a:cubicBezTo>
                    <a:cubicBezTo>
                      <a:pt x="3553048" y="1811079"/>
                      <a:pt x="3324447" y="1958163"/>
                      <a:pt x="3324447" y="1958163"/>
                    </a:cubicBezTo>
                    <a:cubicBezTo>
                      <a:pt x="3235842" y="2006009"/>
                      <a:pt x="3138378" y="2055628"/>
                      <a:pt x="3090531" y="2085754"/>
                    </a:cubicBezTo>
                    <a:cubicBezTo>
                      <a:pt x="3042685" y="2115880"/>
                      <a:pt x="3042684" y="2115880"/>
                      <a:pt x="3037368" y="2138917"/>
                    </a:cubicBezTo>
                    <a:cubicBezTo>
                      <a:pt x="3032052" y="2161954"/>
                      <a:pt x="3037368" y="2190307"/>
                      <a:pt x="3058633" y="2223977"/>
                    </a:cubicBezTo>
                    <a:cubicBezTo>
                      <a:pt x="3079898" y="2257647"/>
                      <a:pt x="3136606" y="2307266"/>
                      <a:pt x="3164959" y="2340936"/>
                    </a:cubicBezTo>
                    <a:cubicBezTo>
                      <a:pt x="3193312" y="2374606"/>
                      <a:pt x="3239387" y="2397643"/>
                      <a:pt x="3228754" y="2425996"/>
                    </a:cubicBezTo>
                    <a:cubicBezTo>
                      <a:pt x="3218121" y="2454349"/>
                      <a:pt x="3161414" y="2484475"/>
                      <a:pt x="3101163" y="2511056"/>
                    </a:cubicBezTo>
                    <a:cubicBezTo>
                      <a:pt x="3040912" y="2537637"/>
                      <a:pt x="2923954" y="2541182"/>
                      <a:pt x="2867247" y="2585484"/>
                    </a:cubicBezTo>
                    <a:cubicBezTo>
                      <a:pt x="2810540" y="2629786"/>
                      <a:pt x="2799907" y="2707758"/>
                      <a:pt x="2760921" y="2776870"/>
                    </a:cubicBezTo>
                    <a:cubicBezTo>
                      <a:pt x="2721935" y="2845982"/>
                      <a:pt x="2674089" y="2966484"/>
                      <a:pt x="2633331" y="3000154"/>
                    </a:cubicBezTo>
                    <a:cubicBezTo>
                      <a:pt x="2592573" y="3033824"/>
                      <a:pt x="2551815" y="2973573"/>
                      <a:pt x="2516373" y="2978889"/>
                    </a:cubicBezTo>
                    <a:cubicBezTo>
                      <a:pt x="2480931" y="2984205"/>
                      <a:pt x="2450805" y="3012559"/>
                      <a:pt x="2420679" y="3032052"/>
                    </a:cubicBezTo>
                    <a:cubicBezTo>
                      <a:pt x="2390553" y="3051545"/>
                      <a:pt x="2363972" y="3086987"/>
                      <a:pt x="2335619" y="3095847"/>
                    </a:cubicBezTo>
                    <a:cubicBezTo>
                      <a:pt x="2307266" y="3104708"/>
                      <a:pt x="2289545" y="3072810"/>
                      <a:pt x="2250559" y="3085215"/>
                    </a:cubicBezTo>
                    <a:cubicBezTo>
                      <a:pt x="2211573" y="3097620"/>
                      <a:pt x="2140689" y="3138377"/>
                      <a:pt x="2101703" y="3170275"/>
                    </a:cubicBezTo>
                    <a:cubicBezTo>
                      <a:pt x="2062717" y="3202173"/>
                      <a:pt x="2029047" y="3239387"/>
                      <a:pt x="2016642" y="3276601"/>
                    </a:cubicBezTo>
                    <a:cubicBezTo>
                      <a:pt x="2004237" y="3313815"/>
                      <a:pt x="2037907" y="3358117"/>
                      <a:pt x="2027275" y="3393559"/>
                    </a:cubicBezTo>
                    <a:cubicBezTo>
                      <a:pt x="2016643" y="3429001"/>
                      <a:pt x="1972340" y="3453810"/>
                      <a:pt x="1952847" y="3489252"/>
                    </a:cubicBezTo>
                    <a:cubicBezTo>
                      <a:pt x="1933354" y="3524694"/>
                      <a:pt x="1928038" y="3583173"/>
                      <a:pt x="1910317" y="3606210"/>
                    </a:cubicBezTo>
                    <a:cubicBezTo>
                      <a:pt x="1892596" y="3629247"/>
                      <a:pt x="1873103" y="3599122"/>
                      <a:pt x="1846521" y="3627475"/>
                    </a:cubicBezTo>
                    <a:cubicBezTo>
                      <a:pt x="1819940" y="3655829"/>
                      <a:pt x="1782726" y="3707219"/>
                      <a:pt x="1750828" y="3776331"/>
                    </a:cubicBezTo>
                    <a:cubicBezTo>
                      <a:pt x="1718930" y="3845443"/>
                      <a:pt x="1672856" y="3971261"/>
                      <a:pt x="1655135" y="4042145"/>
                    </a:cubicBezTo>
                    <a:cubicBezTo>
                      <a:pt x="1637414" y="4113029"/>
                      <a:pt x="1687033" y="4164419"/>
                      <a:pt x="1644503" y="4201633"/>
                    </a:cubicBezTo>
                    <a:cubicBezTo>
                      <a:pt x="1601973" y="4238847"/>
                      <a:pt x="1474382" y="4226443"/>
                      <a:pt x="1399954" y="4265429"/>
                    </a:cubicBezTo>
                    <a:cubicBezTo>
                      <a:pt x="1325526" y="4304415"/>
                      <a:pt x="1265274" y="4380614"/>
                      <a:pt x="1197935" y="4435549"/>
                    </a:cubicBezTo>
                    <a:cubicBezTo>
                      <a:pt x="1130596" y="4490484"/>
                      <a:pt x="1065028" y="4556052"/>
                      <a:pt x="995917" y="4595038"/>
                    </a:cubicBezTo>
                    <a:cubicBezTo>
                      <a:pt x="926806" y="4634024"/>
                      <a:pt x="831112" y="4639341"/>
                      <a:pt x="783266" y="4669466"/>
                    </a:cubicBezTo>
                    <a:cubicBezTo>
                      <a:pt x="735420" y="4699591"/>
                      <a:pt x="733647" y="4743893"/>
                      <a:pt x="708838" y="4775791"/>
                    </a:cubicBezTo>
                    <a:cubicBezTo>
                      <a:pt x="684029" y="4807689"/>
                      <a:pt x="680485" y="4836043"/>
                      <a:pt x="634410" y="4860852"/>
                    </a:cubicBezTo>
                    <a:cubicBezTo>
                      <a:pt x="588336" y="4885661"/>
                      <a:pt x="485554" y="4912242"/>
                      <a:pt x="432391" y="4924647"/>
                    </a:cubicBezTo>
                    <a:cubicBezTo>
                      <a:pt x="379228" y="4937052"/>
                      <a:pt x="342014" y="4945913"/>
                      <a:pt x="315433" y="4935280"/>
                    </a:cubicBezTo>
                    <a:cubicBezTo>
                      <a:pt x="288852" y="4924648"/>
                      <a:pt x="253410" y="4887434"/>
                      <a:pt x="272903" y="4860852"/>
                    </a:cubicBezTo>
                    <a:cubicBezTo>
                      <a:pt x="292396" y="4834271"/>
                      <a:pt x="386317" y="4804144"/>
                      <a:pt x="432391" y="4775791"/>
                    </a:cubicBezTo>
                    <a:cubicBezTo>
                      <a:pt x="478465" y="4747438"/>
                      <a:pt x="529856" y="4740350"/>
                      <a:pt x="549349" y="4690731"/>
                    </a:cubicBezTo>
                    <a:cubicBezTo>
                      <a:pt x="568842" y="4641113"/>
                      <a:pt x="513907" y="4561368"/>
                      <a:pt x="549349" y="4478080"/>
                    </a:cubicBezTo>
                    <a:cubicBezTo>
                      <a:pt x="584791" y="4394792"/>
                      <a:pt x="669851" y="4309731"/>
                      <a:pt x="762000" y="4191001"/>
                    </a:cubicBezTo>
                    <a:cubicBezTo>
                      <a:pt x="854149" y="4072271"/>
                      <a:pt x="1010093" y="3873796"/>
                      <a:pt x="1102242" y="3765698"/>
                    </a:cubicBezTo>
                    <a:cubicBezTo>
                      <a:pt x="1194391" y="3657600"/>
                      <a:pt x="1245781" y="3607982"/>
                      <a:pt x="1314893" y="3542415"/>
                    </a:cubicBezTo>
                    <a:cubicBezTo>
                      <a:pt x="1384005" y="3476848"/>
                      <a:pt x="1447800" y="3414824"/>
                      <a:pt x="1516912" y="3372294"/>
                    </a:cubicBezTo>
                    <a:cubicBezTo>
                      <a:pt x="1586024" y="3329764"/>
                      <a:pt x="1681717" y="3326219"/>
                      <a:pt x="1729563" y="3287233"/>
                    </a:cubicBezTo>
                    <a:cubicBezTo>
                      <a:pt x="1777409" y="3248247"/>
                      <a:pt x="1791586" y="3172047"/>
                      <a:pt x="1803991" y="3138377"/>
                    </a:cubicBezTo>
                    <a:cubicBezTo>
                      <a:pt x="1816396" y="3104707"/>
                      <a:pt x="1825256" y="3099392"/>
                      <a:pt x="1803991" y="3085215"/>
                    </a:cubicBezTo>
                    <a:cubicBezTo>
                      <a:pt x="1782726" y="3071038"/>
                      <a:pt x="1713614" y="3071038"/>
                      <a:pt x="1676400" y="3053317"/>
                    </a:cubicBezTo>
                    <a:cubicBezTo>
                      <a:pt x="1639186" y="3035596"/>
                      <a:pt x="1619693" y="3005470"/>
                      <a:pt x="1580707" y="2978889"/>
                    </a:cubicBezTo>
                    <a:cubicBezTo>
                      <a:pt x="1541721" y="2952308"/>
                      <a:pt x="1497419" y="2911550"/>
                      <a:pt x="1442484" y="2893829"/>
                    </a:cubicBezTo>
                    <a:cubicBezTo>
                      <a:pt x="1387549" y="2876108"/>
                      <a:pt x="1313121" y="2860159"/>
                      <a:pt x="1251098" y="2872563"/>
                    </a:cubicBezTo>
                    <a:cubicBezTo>
                      <a:pt x="1189075" y="2884968"/>
                      <a:pt x="1121736" y="2923954"/>
                      <a:pt x="1070345" y="2968256"/>
                    </a:cubicBezTo>
                    <a:cubicBezTo>
                      <a:pt x="1018954" y="3012558"/>
                      <a:pt x="971108" y="3106479"/>
                      <a:pt x="942754" y="3138377"/>
                    </a:cubicBezTo>
                    <a:cubicBezTo>
                      <a:pt x="914401" y="3170275"/>
                      <a:pt x="893136" y="3147238"/>
                      <a:pt x="900224" y="3159643"/>
                    </a:cubicBezTo>
                    <a:cubicBezTo>
                      <a:pt x="907312" y="3172048"/>
                      <a:pt x="951614" y="3182680"/>
                      <a:pt x="985284" y="3212805"/>
                    </a:cubicBezTo>
                    <a:cubicBezTo>
                      <a:pt x="1018954" y="3242930"/>
                      <a:pt x="1112875" y="3297866"/>
                      <a:pt x="1102242" y="3340396"/>
                    </a:cubicBezTo>
                    <a:cubicBezTo>
                      <a:pt x="1091610" y="3382926"/>
                      <a:pt x="992373" y="3439634"/>
                      <a:pt x="921489" y="3467987"/>
                    </a:cubicBezTo>
                    <a:cubicBezTo>
                      <a:pt x="850605" y="3496341"/>
                      <a:pt x="760228" y="3503429"/>
                      <a:pt x="676940" y="3510517"/>
                    </a:cubicBezTo>
                    <a:cubicBezTo>
                      <a:pt x="593652" y="3517605"/>
                      <a:pt x="487326" y="3508745"/>
                      <a:pt x="421759" y="3510517"/>
                    </a:cubicBezTo>
                    <a:cubicBezTo>
                      <a:pt x="356192" y="3512289"/>
                      <a:pt x="322521" y="3530009"/>
                      <a:pt x="283535" y="3521149"/>
                    </a:cubicBezTo>
                    <a:cubicBezTo>
                      <a:pt x="244549" y="3512289"/>
                      <a:pt x="203791" y="3476847"/>
                      <a:pt x="187842" y="3457354"/>
                    </a:cubicBezTo>
                    <a:cubicBezTo>
                      <a:pt x="171893" y="3437861"/>
                      <a:pt x="198474" y="3407735"/>
                      <a:pt x="187842" y="3404191"/>
                    </a:cubicBezTo>
                    <a:cubicBezTo>
                      <a:pt x="177210" y="3400647"/>
                      <a:pt x="145312" y="3413052"/>
                      <a:pt x="124047" y="3436089"/>
                    </a:cubicBezTo>
                    <a:cubicBezTo>
                      <a:pt x="102782" y="3459126"/>
                      <a:pt x="74429" y="3530010"/>
                      <a:pt x="60252" y="3542415"/>
                    </a:cubicBezTo>
                    <a:cubicBezTo>
                      <a:pt x="46075" y="3554820"/>
                      <a:pt x="42530" y="3522922"/>
                      <a:pt x="38986" y="3510517"/>
                    </a:cubicBezTo>
                    <a:cubicBezTo>
                      <a:pt x="35442" y="3498112"/>
                      <a:pt x="37214" y="3967717"/>
                      <a:pt x="38986" y="3467987"/>
                    </a:cubicBezTo>
                    <a:cubicBezTo>
                      <a:pt x="40758" y="2968257"/>
                      <a:pt x="0" y="981740"/>
                      <a:pt x="17721" y="490870"/>
                    </a:cubicBezTo>
                    <a:close/>
                  </a:path>
                </a:pathLst>
              </a:custGeom>
              <a:blipFill>
                <a:blip r:embed="rId7"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
              <p:cNvSpPr/>
              <p:nvPr/>
            </p:nvSpPr>
            <p:spPr>
              <a:xfrm>
                <a:off x="4258340" y="2272258"/>
                <a:ext cx="5105400" cy="3899941"/>
              </a:xfrm>
              <a:custGeom>
                <a:avLst/>
                <a:gdLst>
                  <a:gd name="connsiteX0" fmla="*/ 1589567 w 4995530"/>
                  <a:gd name="connsiteY0" fmla="*/ 0 h 3721395"/>
                  <a:gd name="connsiteX1" fmla="*/ 1185530 w 4995530"/>
                  <a:gd name="connsiteY1" fmla="*/ 10632 h 3721395"/>
                  <a:gd name="connsiteX2" fmla="*/ 919716 w 4995530"/>
                  <a:gd name="connsiteY2" fmla="*/ 95693 h 3721395"/>
                  <a:gd name="connsiteX3" fmla="*/ 579474 w 4995530"/>
                  <a:gd name="connsiteY3" fmla="*/ 287079 h 3721395"/>
                  <a:gd name="connsiteX4" fmla="*/ 483781 w 4995530"/>
                  <a:gd name="connsiteY4" fmla="*/ 393404 h 3721395"/>
                  <a:gd name="connsiteX5" fmla="*/ 388088 w 4995530"/>
                  <a:gd name="connsiteY5" fmla="*/ 414669 h 3721395"/>
                  <a:gd name="connsiteX6" fmla="*/ 228600 w 4995530"/>
                  <a:gd name="connsiteY6" fmla="*/ 404037 h 3721395"/>
                  <a:gd name="connsiteX7" fmla="*/ 228600 w 4995530"/>
                  <a:gd name="connsiteY7" fmla="*/ 574158 h 3721395"/>
                  <a:gd name="connsiteX8" fmla="*/ 313660 w 4995530"/>
                  <a:gd name="connsiteY8" fmla="*/ 648586 h 3721395"/>
                  <a:gd name="connsiteX9" fmla="*/ 324293 w 4995530"/>
                  <a:gd name="connsiteY9" fmla="*/ 765544 h 3721395"/>
                  <a:gd name="connsiteX10" fmla="*/ 196702 w 4995530"/>
                  <a:gd name="connsiteY10" fmla="*/ 797442 h 3721395"/>
                  <a:gd name="connsiteX11" fmla="*/ 58479 w 4995530"/>
                  <a:gd name="connsiteY11" fmla="*/ 861237 h 3721395"/>
                  <a:gd name="connsiteX12" fmla="*/ 5316 w 4995530"/>
                  <a:gd name="connsiteY12" fmla="*/ 893135 h 3721395"/>
                  <a:gd name="connsiteX13" fmla="*/ 90376 w 4995530"/>
                  <a:gd name="connsiteY13" fmla="*/ 967562 h 3721395"/>
                  <a:gd name="connsiteX14" fmla="*/ 132907 w 4995530"/>
                  <a:gd name="connsiteY14" fmla="*/ 1031358 h 3721395"/>
                  <a:gd name="connsiteX15" fmla="*/ 122274 w 4995530"/>
                  <a:gd name="connsiteY15" fmla="*/ 1084521 h 3721395"/>
                  <a:gd name="connsiteX16" fmla="*/ 345558 w 4995530"/>
                  <a:gd name="connsiteY16" fmla="*/ 1084521 h 3721395"/>
                  <a:gd name="connsiteX17" fmla="*/ 462516 w 4995530"/>
                  <a:gd name="connsiteY17" fmla="*/ 1137683 h 3721395"/>
                  <a:gd name="connsiteX18" fmla="*/ 377455 w 4995530"/>
                  <a:gd name="connsiteY18" fmla="*/ 1254642 h 3721395"/>
                  <a:gd name="connsiteX19" fmla="*/ 281762 w 4995530"/>
                  <a:gd name="connsiteY19" fmla="*/ 1275907 h 3721395"/>
                  <a:gd name="connsiteX20" fmla="*/ 228600 w 4995530"/>
                  <a:gd name="connsiteY20" fmla="*/ 1286539 h 3721395"/>
                  <a:gd name="connsiteX21" fmla="*/ 217967 w 4995530"/>
                  <a:gd name="connsiteY21" fmla="*/ 1392865 h 3721395"/>
                  <a:gd name="connsiteX22" fmla="*/ 217967 w 4995530"/>
                  <a:gd name="connsiteY22" fmla="*/ 1552353 h 3721395"/>
                  <a:gd name="connsiteX23" fmla="*/ 186069 w 4995530"/>
                  <a:gd name="connsiteY23" fmla="*/ 1648046 h 3721395"/>
                  <a:gd name="connsiteX24" fmla="*/ 196702 w 4995530"/>
                  <a:gd name="connsiteY24" fmla="*/ 1786269 h 3721395"/>
                  <a:gd name="connsiteX25" fmla="*/ 239232 w 4995530"/>
                  <a:gd name="connsiteY25" fmla="*/ 1977656 h 3721395"/>
                  <a:gd name="connsiteX26" fmla="*/ 377455 w 4995530"/>
                  <a:gd name="connsiteY26" fmla="*/ 2083981 h 3721395"/>
                  <a:gd name="connsiteX27" fmla="*/ 473148 w 4995530"/>
                  <a:gd name="connsiteY27" fmla="*/ 2190307 h 3721395"/>
                  <a:gd name="connsiteX28" fmla="*/ 526311 w 4995530"/>
                  <a:gd name="connsiteY28" fmla="*/ 2041451 h 3721395"/>
                  <a:gd name="connsiteX29" fmla="*/ 590107 w 4995530"/>
                  <a:gd name="connsiteY29" fmla="*/ 2126511 h 3721395"/>
                  <a:gd name="connsiteX30" fmla="*/ 536944 w 4995530"/>
                  <a:gd name="connsiteY30" fmla="*/ 2328530 h 3721395"/>
                  <a:gd name="connsiteX31" fmla="*/ 579474 w 4995530"/>
                  <a:gd name="connsiteY31" fmla="*/ 2381693 h 3721395"/>
                  <a:gd name="connsiteX32" fmla="*/ 707065 w 4995530"/>
                  <a:gd name="connsiteY32" fmla="*/ 2286000 h 3721395"/>
                  <a:gd name="connsiteX33" fmla="*/ 834655 w 4995530"/>
                  <a:gd name="connsiteY33" fmla="*/ 2381693 h 3721395"/>
                  <a:gd name="connsiteX34" fmla="*/ 834655 w 4995530"/>
                  <a:gd name="connsiteY34" fmla="*/ 2456121 h 3721395"/>
                  <a:gd name="connsiteX35" fmla="*/ 909083 w 4995530"/>
                  <a:gd name="connsiteY35" fmla="*/ 2424223 h 3721395"/>
                  <a:gd name="connsiteX36" fmla="*/ 887818 w 4995530"/>
                  <a:gd name="connsiteY36" fmla="*/ 2317897 h 3721395"/>
                  <a:gd name="connsiteX37" fmla="*/ 1036674 w 4995530"/>
                  <a:gd name="connsiteY37" fmla="*/ 2286000 h 3721395"/>
                  <a:gd name="connsiteX38" fmla="*/ 1079204 w 4995530"/>
                  <a:gd name="connsiteY38" fmla="*/ 2264735 h 3721395"/>
                  <a:gd name="connsiteX39" fmla="*/ 983511 w 4995530"/>
                  <a:gd name="connsiteY39" fmla="*/ 2445488 h 3721395"/>
                  <a:gd name="connsiteX40" fmla="*/ 962246 w 4995530"/>
                  <a:gd name="connsiteY40" fmla="*/ 2562446 h 3721395"/>
                  <a:gd name="connsiteX41" fmla="*/ 962246 w 4995530"/>
                  <a:gd name="connsiteY41" fmla="*/ 2615609 h 3721395"/>
                  <a:gd name="connsiteX42" fmla="*/ 1111102 w 4995530"/>
                  <a:gd name="connsiteY42" fmla="*/ 2551814 h 3721395"/>
                  <a:gd name="connsiteX43" fmla="*/ 1196162 w 4995530"/>
                  <a:gd name="connsiteY43" fmla="*/ 2498651 h 3721395"/>
                  <a:gd name="connsiteX44" fmla="*/ 1313120 w 4995530"/>
                  <a:gd name="connsiteY44" fmla="*/ 2445488 h 3721395"/>
                  <a:gd name="connsiteX45" fmla="*/ 1589567 w 4995530"/>
                  <a:gd name="connsiteY45" fmla="*/ 2296632 h 3721395"/>
                  <a:gd name="connsiteX46" fmla="*/ 2068032 w 4995530"/>
                  <a:gd name="connsiteY46" fmla="*/ 2286000 h 3721395"/>
                  <a:gd name="connsiteX47" fmla="*/ 2291316 w 4995530"/>
                  <a:gd name="connsiteY47" fmla="*/ 2254102 h 3721395"/>
                  <a:gd name="connsiteX48" fmla="*/ 2557130 w 4995530"/>
                  <a:gd name="connsiteY48" fmla="*/ 2264735 h 3721395"/>
                  <a:gd name="connsiteX49" fmla="*/ 2876107 w 4995530"/>
                  <a:gd name="connsiteY49" fmla="*/ 2307265 h 3721395"/>
                  <a:gd name="connsiteX50" fmla="*/ 3248246 w 4995530"/>
                  <a:gd name="connsiteY50" fmla="*/ 2466753 h 3721395"/>
                  <a:gd name="connsiteX51" fmla="*/ 3535325 w 4995530"/>
                  <a:gd name="connsiteY51" fmla="*/ 2838893 h 3721395"/>
                  <a:gd name="connsiteX52" fmla="*/ 3747976 w 4995530"/>
                  <a:gd name="connsiteY52" fmla="*/ 3136604 h 3721395"/>
                  <a:gd name="connsiteX53" fmla="*/ 4109483 w 4995530"/>
                  <a:gd name="connsiteY53" fmla="*/ 3338623 h 3721395"/>
                  <a:gd name="connsiteX54" fmla="*/ 4237074 w 4995530"/>
                  <a:gd name="connsiteY54" fmla="*/ 3338623 h 3721395"/>
                  <a:gd name="connsiteX55" fmla="*/ 4258339 w 4995530"/>
                  <a:gd name="connsiteY55" fmla="*/ 3200400 h 3721395"/>
                  <a:gd name="connsiteX56" fmla="*/ 4322134 w 4995530"/>
                  <a:gd name="connsiteY56" fmla="*/ 3072809 h 3721395"/>
                  <a:gd name="connsiteX57" fmla="*/ 4364665 w 4995530"/>
                  <a:gd name="connsiteY57" fmla="*/ 3200400 h 3721395"/>
                  <a:gd name="connsiteX58" fmla="*/ 4354032 w 4995530"/>
                  <a:gd name="connsiteY58" fmla="*/ 3381153 h 3721395"/>
                  <a:gd name="connsiteX59" fmla="*/ 4354032 w 4995530"/>
                  <a:gd name="connsiteY59" fmla="*/ 3455581 h 3721395"/>
                  <a:gd name="connsiteX60" fmla="*/ 4470990 w 4995530"/>
                  <a:gd name="connsiteY60" fmla="*/ 3508744 h 3721395"/>
                  <a:gd name="connsiteX61" fmla="*/ 4641111 w 4995530"/>
                  <a:gd name="connsiteY61" fmla="*/ 3561907 h 3721395"/>
                  <a:gd name="connsiteX62" fmla="*/ 4800600 w 4995530"/>
                  <a:gd name="connsiteY62" fmla="*/ 3604437 h 3721395"/>
                  <a:gd name="connsiteX63" fmla="*/ 4896293 w 4995530"/>
                  <a:gd name="connsiteY63" fmla="*/ 3678865 h 3721395"/>
                  <a:gd name="connsiteX64" fmla="*/ 4928190 w 4995530"/>
                  <a:gd name="connsiteY64" fmla="*/ 3721395 h 3721395"/>
                  <a:gd name="connsiteX0" fmla="*/ 1589567 w 4995530"/>
                  <a:gd name="connsiteY0" fmla="*/ 10633 h 3732028"/>
                  <a:gd name="connsiteX1" fmla="*/ 1589567 w 4995530"/>
                  <a:gd name="connsiteY1" fmla="*/ 0 h 3732028"/>
                  <a:gd name="connsiteX2" fmla="*/ 1185530 w 4995530"/>
                  <a:gd name="connsiteY2" fmla="*/ 21265 h 3732028"/>
                  <a:gd name="connsiteX3" fmla="*/ 919716 w 4995530"/>
                  <a:gd name="connsiteY3" fmla="*/ 106326 h 3732028"/>
                  <a:gd name="connsiteX4" fmla="*/ 579474 w 4995530"/>
                  <a:gd name="connsiteY4" fmla="*/ 297712 h 3732028"/>
                  <a:gd name="connsiteX5" fmla="*/ 483781 w 4995530"/>
                  <a:gd name="connsiteY5" fmla="*/ 404037 h 3732028"/>
                  <a:gd name="connsiteX6" fmla="*/ 388088 w 4995530"/>
                  <a:gd name="connsiteY6" fmla="*/ 425302 h 3732028"/>
                  <a:gd name="connsiteX7" fmla="*/ 228600 w 4995530"/>
                  <a:gd name="connsiteY7" fmla="*/ 414670 h 3732028"/>
                  <a:gd name="connsiteX8" fmla="*/ 228600 w 4995530"/>
                  <a:gd name="connsiteY8" fmla="*/ 584791 h 3732028"/>
                  <a:gd name="connsiteX9" fmla="*/ 313660 w 4995530"/>
                  <a:gd name="connsiteY9" fmla="*/ 659219 h 3732028"/>
                  <a:gd name="connsiteX10" fmla="*/ 324293 w 4995530"/>
                  <a:gd name="connsiteY10" fmla="*/ 776177 h 3732028"/>
                  <a:gd name="connsiteX11" fmla="*/ 196702 w 4995530"/>
                  <a:gd name="connsiteY11" fmla="*/ 808075 h 3732028"/>
                  <a:gd name="connsiteX12" fmla="*/ 58479 w 4995530"/>
                  <a:gd name="connsiteY12" fmla="*/ 871870 h 3732028"/>
                  <a:gd name="connsiteX13" fmla="*/ 5316 w 4995530"/>
                  <a:gd name="connsiteY13" fmla="*/ 903768 h 3732028"/>
                  <a:gd name="connsiteX14" fmla="*/ 90376 w 4995530"/>
                  <a:gd name="connsiteY14" fmla="*/ 978195 h 3732028"/>
                  <a:gd name="connsiteX15" fmla="*/ 132907 w 4995530"/>
                  <a:gd name="connsiteY15" fmla="*/ 1041991 h 3732028"/>
                  <a:gd name="connsiteX16" fmla="*/ 122274 w 4995530"/>
                  <a:gd name="connsiteY16" fmla="*/ 1095154 h 3732028"/>
                  <a:gd name="connsiteX17" fmla="*/ 345558 w 4995530"/>
                  <a:gd name="connsiteY17" fmla="*/ 1095154 h 3732028"/>
                  <a:gd name="connsiteX18" fmla="*/ 462516 w 4995530"/>
                  <a:gd name="connsiteY18" fmla="*/ 1148316 h 3732028"/>
                  <a:gd name="connsiteX19" fmla="*/ 377455 w 4995530"/>
                  <a:gd name="connsiteY19" fmla="*/ 1265275 h 3732028"/>
                  <a:gd name="connsiteX20" fmla="*/ 281762 w 4995530"/>
                  <a:gd name="connsiteY20" fmla="*/ 1286540 h 3732028"/>
                  <a:gd name="connsiteX21" fmla="*/ 228600 w 4995530"/>
                  <a:gd name="connsiteY21" fmla="*/ 1297172 h 3732028"/>
                  <a:gd name="connsiteX22" fmla="*/ 217967 w 4995530"/>
                  <a:gd name="connsiteY22" fmla="*/ 1403498 h 3732028"/>
                  <a:gd name="connsiteX23" fmla="*/ 217967 w 4995530"/>
                  <a:gd name="connsiteY23" fmla="*/ 1562986 h 3732028"/>
                  <a:gd name="connsiteX24" fmla="*/ 186069 w 4995530"/>
                  <a:gd name="connsiteY24" fmla="*/ 1658679 h 3732028"/>
                  <a:gd name="connsiteX25" fmla="*/ 196702 w 4995530"/>
                  <a:gd name="connsiteY25" fmla="*/ 1796902 h 3732028"/>
                  <a:gd name="connsiteX26" fmla="*/ 239232 w 4995530"/>
                  <a:gd name="connsiteY26" fmla="*/ 1988289 h 3732028"/>
                  <a:gd name="connsiteX27" fmla="*/ 377455 w 4995530"/>
                  <a:gd name="connsiteY27" fmla="*/ 2094614 h 3732028"/>
                  <a:gd name="connsiteX28" fmla="*/ 473148 w 4995530"/>
                  <a:gd name="connsiteY28" fmla="*/ 2200940 h 3732028"/>
                  <a:gd name="connsiteX29" fmla="*/ 526311 w 4995530"/>
                  <a:gd name="connsiteY29" fmla="*/ 2052084 h 3732028"/>
                  <a:gd name="connsiteX30" fmla="*/ 590107 w 4995530"/>
                  <a:gd name="connsiteY30" fmla="*/ 2137144 h 3732028"/>
                  <a:gd name="connsiteX31" fmla="*/ 536944 w 4995530"/>
                  <a:gd name="connsiteY31" fmla="*/ 2339163 h 3732028"/>
                  <a:gd name="connsiteX32" fmla="*/ 579474 w 4995530"/>
                  <a:gd name="connsiteY32" fmla="*/ 2392326 h 3732028"/>
                  <a:gd name="connsiteX33" fmla="*/ 707065 w 4995530"/>
                  <a:gd name="connsiteY33" fmla="*/ 2296633 h 3732028"/>
                  <a:gd name="connsiteX34" fmla="*/ 834655 w 4995530"/>
                  <a:gd name="connsiteY34" fmla="*/ 2392326 h 3732028"/>
                  <a:gd name="connsiteX35" fmla="*/ 834655 w 4995530"/>
                  <a:gd name="connsiteY35" fmla="*/ 2466754 h 3732028"/>
                  <a:gd name="connsiteX36" fmla="*/ 909083 w 4995530"/>
                  <a:gd name="connsiteY36" fmla="*/ 2434856 h 3732028"/>
                  <a:gd name="connsiteX37" fmla="*/ 887818 w 4995530"/>
                  <a:gd name="connsiteY37" fmla="*/ 2328530 h 3732028"/>
                  <a:gd name="connsiteX38" fmla="*/ 1036674 w 4995530"/>
                  <a:gd name="connsiteY38" fmla="*/ 2296633 h 3732028"/>
                  <a:gd name="connsiteX39" fmla="*/ 1079204 w 4995530"/>
                  <a:gd name="connsiteY39" fmla="*/ 2275368 h 3732028"/>
                  <a:gd name="connsiteX40" fmla="*/ 983511 w 4995530"/>
                  <a:gd name="connsiteY40" fmla="*/ 2456121 h 3732028"/>
                  <a:gd name="connsiteX41" fmla="*/ 962246 w 4995530"/>
                  <a:gd name="connsiteY41" fmla="*/ 2573079 h 3732028"/>
                  <a:gd name="connsiteX42" fmla="*/ 962246 w 4995530"/>
                  <a:gd name="connsiteY42" fmla="*/ 2626242 h 3732028"/>
                  <a:gd name="connsiteX43" fmla="*/ 1111102 w 4995530"/>
                  <a:gd name="connsiteY43" fmla="*/ 2562447 h 3732028"/>
                  <a:gd name="connsiteX44" fmla="*/ 1196162 w 4995530"/>
                  <a:gd name="connsiteY44" fmla="*/ 2509284 h 3732028"/>
                  <a:gd name="connsiteX45" fmla="*/ 1313120 w 4995530"/>
                  <a:gd name="connsiteY45" fmla="*/ 2456121 h 3732028"/>
                  <a:gd name="connsiteX46" fmla="*/ 1589567 w 4995530"/>
                  <a:gd name="connsiteY46" fmla="*/ 2307265 h 3732028"/>
                  <a:gd name="connsiteX47" fmla="*/ 2068032 w 4995530"/>
                  <a:gd name="connsiteY47" fmla="*/ 2296633 h 3732028"/>
                  <a:gd name="connsiteX48" fmla="*/ 2291316 w 4995530"/>
                  <a:gd name="connsiteY48" fmla="*/ 2264735 h 3732028"/>
                  <a:gd name="connsiteX49" fmla="*/ 2557130 w 4995530"/>
                  <a:gd name="connsiteY49" fmla="*/ 2275368 h 3732028"/>
                  <a:gd name="connsiteX50" fmla="*/ 2876107 w 4995530"/>
                  <a:gd name="connsiteY50" fmla="*/ 2317898 h 3732028"/>
                  <a:gd name="connsiteX51" fmla="*/ 3248246 w 4995530"/>
                  <a:gd name="connsiteY51" fmla="*/ 2477386 h 3732028"/>
                  <a:gd name="connsiteX52" fmla="*/ 3535325 w 4995530"/>
                  <a:gd name="connsiteY52" fmla="*/ 2849526 h 3732028"/>
                  <a:gd name="connsiteX53" fmla="*/ 3747976 w 4995530"/>
                  <a:gd name="connsiteY53" fmla="*/ 3147237 h 3732028"/>
                  <a:gd name="connsiteX54" fmla="*/ 4109483 w 4995530"/>
                  <a:gd name="connsiteY54" fmla="*/ 3349256 h 3732028"/>
                  <a:gd name="connsiteX55" fmla="*/ 4237074 w 4995530"/>
                  <a:gd name="connsiteY55" fmla="*/ 3349256 h 3732028"/>
                  <a:gd name="connsiteX56" fmla="*/ 4258339 w 4995530"/>
                  <a:gd name="connsiteY56" fmla="*/ 3211033 h 3732028"/>
                  <a:gd name="connsiteX57" fmla="*/ 4322134 w 4995530"/>
                  <a:gd name="connsiteY57" fmla="*/ 3083442 h 3732028"/>
                  <a:gd name="connsiteX58" fmla="*/ 4364665 w 4995530"/>
                  <a:gd name="connsiteY58" fmla="*/ 3211033 h 3732028"/>
                  <a:gd name="connsiteX59" fmla="*/ 4354032 w 4995530"/>
                  <a:gd name="connsiteY59" fmla="*/ 3391786 h 3732028"/>
                  <a:gd name="connsiteX60" fmla="*/ 4354032 w 4995530"/>
                  <a:gd name="connsiteY60" fmla="*/ 3466214 h 3732028"/>
                  <a:gd name="connsiteX61" fmla="*/ 4470990 w 4995530"/>
                  <a:gd name="connsiteY61" fmla="*/ 3519377 h 3732028"/>
                  <a:gd name="connsiteX62" fmla="*/ 4641111 w 4995530"/>
                  <a:gd name="connsiteY62" fmla="*/ 3572540 h 3732028"/>
                  <a:gd name="connsiteX63" fmla="*/ 4800600 w 4995530"/>
                  <a:gd name="connsiteY63" fmla="*/ 3615070 h 3732028"/>
                  <a:gd name="connsiteX64" fmla="*/ 4896293 w 4995530"/>
                  <a:gd name="connsiteY64" fmla="*/ 3689498 h 3732028"/>
                  <a:gd name="connsiteX65" fmla="*/ 4928190 w 4995530"/>
                  <a:gd name="connsiteY65" fmla="*/ 3732028 h 3732028"/>
                  <a:gd name="connsiteX0" fmla="*/ 1589567 w 4995530"/>
                  <a:gd name="connsiteY0" fmla="*/ 10633 h 3732028"/>
                  <a:gd name="connsiteX1" fmla="*/ 1589567 w 4995530"/>
                  <a:gd name="connsiteY1" fmla="*/ 0 h 3732028"/>
                  <a:gd name="connsiteX2" fmla="*/ 1600200 w 4995530"/>
                  <a:gd name="connsiteY2" fmla="*/ 0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10633 h 3732028"/>
                  <a:gd name="connsiteX1" fmla="*/ 1589567 w 4995530"/>
                  <a:gd name="connsiteY1" fmla="*/ 0 h 3732028"/>
                  <a:gd name="connsiteX2" fmla="*/ 2294860 w 4995530"/>
                  <a:gd name="connsiteY2" fmla="*/ 187842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0 h 3721395"/>
                  <a:gd name="connsiteX1" fmla="*/ 2675860 w 4995530"/>
                  <a:gd name="connsiteY1" fmla="*/ 482009 h 3721395"/>
                  <a:gd name="connsiteX2" fmla="*/ 2294860 w 4995530"/>
                  <a:gd name="connsiteY2" fmla="*/ 177209 h 3721395"/>
                  <a:gd name="connsiteX3" fmla="*/ 1185530 w 4995530"/>
                  <a:gd name="connsiteY3" fmla="*/ 10632 h 3721395"/>
                  <a:gd name="connsiteX4" fmla="*/ 919716 w 4995530"/>
                  <a:gd name="connsiteY4" fmla="*/ 95693 h 3721395"/>
                  <a:gd name="connsiteX5" fmla="*/ 579474 w 4995530"/>
                  <a:gd name="connsiteY5" fmla="*/ 287079 h 3721395"/>
                  <a:gd name="connsiteX6" fmla="*/ 483781 w 4995530"/>
                  <a:gd name="connsiteY6" fmla="*/ 393404 h 3721395"/>
                  <a:gd name="connsiteX7" fmla="*/ 388088 w 4995530"/>
                  <a:gd name="connsiteY7" fmla="*/ 414669 h 3721395"/>
                  <a:gd name="connsiteX8" fmla="*/ 228600 w 4995530"/>
                  <a:gd name="connsiteY8" fmla="*/ 404037 h 3721395"/>
                  <a:gd name="connsiteX9" fmla="*/ 228600 w 4995530"/>
                  <a:gd name="connsiteY9" fmla="*/ 574158 h 3721395"/>
                  <a:gd name="connsiteX10" fmla="*/ 313660 w 4995530"/>
                  <a:gd name="connsiteY10" fmla="*/ 648586 h 3721395"/>
                  <a:gd name="connsiteX11" fmla="*/ 324293 w 4995530"/>
                  <a:gd name="connsiteY11" fmla="*/ 765544 h 3721395"/>
                  <a:gd name="connsiteX12" fmla="*/ 196702 w 4995530"/>
                  <a:gd name="connsiteY12" fmla="*/ 797442 h 3721395"/>
                  <a:gd name="connsiteX13" fmla="*/ 58479 w 4995530"/>
                  <a:gd name="connsiteY13" fmla="*/ 861237 h 3721395"/>
                  <a:gd name="connsiteX14" fmla="*/ 5316 w 4995530"/>
                  <a:gd name="connsiteY14" fmla="*/ 893135 h 3721395"/>
                  <a:gd name="connsiteX15" fmla="*/ 90376 w 4995530"/>
                  <a:gd name="connsiteY15" fmla="*/ 967562 h 3721395"/>
                  <a:gd name="connsiteX16" fmla="*/ 132907 w 4995530"/>
                  <a:gd name="connsiteY16" fmla="*/ 1031358 h 3721395"/>
                  <a:gd name="connsiteX17" fmla="*/ 122274 w 4995530"/>
                  <a:gd name="connsiteY17" fmla="*/ 1084521 h 3721395"/>
                  <a:gd name="connsiteX18" fmla="*/ 345558 w 4995530"/>
                  <a:gd name="connsiteY18" fmla="*/ 1084521 h 3721395"/>
                  <a:gd name="connsiteX19" fmla="*/ 462516 w 4995530"/>
                  <a:gd name="connsiteY19" fmla="*/ 1137683 h 3721395"/>
                  <a:gd name="connsiteX20" fmla="*/ 377455 w 4995530"/>
                  <a:gd name="connsiteY20" fmla="*/ 1254642 h 3721395"/>
                  <a:gd name="connsiteX21" fmla="*/ 281762 w 4995530"/>
                  <a:gd name="connsiteY21" fmla="*/ 1275907 h 3721395"/>
                  <a:gd name="connsiteX22" fmla="*/ 228600 w 4995530"/>
                  <a:gd name="connsiteY22" fmla="*/ 1286539 h 3721395"/>
                  <a:gd name="connsiteX23" fmla="*/ 217967 w 4995530"/>
                  <a:gd name="connsiteY23" fmla="*/ 1392865 h 3721395"/>
                  <a:gd name="connsiteX24" fmla="*/ 217967 w 4995530"/>
                  <a:gd name="connsiteY24" fmla="*/ 1552353 h 3721395"/>
                  <a:gd name="connsiteX25" fmla="*/ 186069 w 4995530"/>
                  <a:gd name="connsiteY25" fmla="*/ 1648046 h 3721395"/>
                  <a:gd name="connsiteX26" fmla="*/ 196702 w 4995530"/>
                  <a:gd name="connsiteY26" fmla="*/ 1786269 h 3721395"/>
                  <a:gd name="connsiteX27" fmla="*/ 239232 w 4995530"/>
                  <a:gd name="connsiteY27" fmla="*/ 1977656 h 3721395"/>
                  <a:gd name="connsiteX28" fmla="*/ 377455 w 4995530"/>
                  <a:gd name="connsiteY28" fmla="*/ 2083981 h 3721395"/>
                  <a:gd name="connsiteX29" fmla="*/ 473148 w 4995530"/>
                  <a:gd name="connsiteY29" fmla="*/ 2190307 h 3721395"/>
                  <a:gd name="connsiteX30" fmla="*/ 526311 w 4995530"/>
                  <a:gd name="connsiteY30" fmla="*/ 2041451 h 3721395"/>
                  <a:gd name="connsiteX31" fmla="*/ 590107 w 4995530"/>
                  <a:gd name="connsiteY31" fmla="*/ 2126511 h 3721395"/>
                  <a:gd name="connsiteX32" fmla="*/ 536944 w 4995530"/>
                  <a:gd name="connsiteY32" fmla="*/ 2328530 h 3721395"/>
                  <a:gd name="connsiteX33" fmla="*/ 579474 w 4995530"/>
                  <a:gd name="connsiteY33" fmla="*/ 2381693 h 3721395"/>
                  <a:gd name="connsiteX34" fmla="*/ 707065 w 4995530"/>
                  <a:gd name="connsiteY34" fmla="*/ 2286000 h 3721395"/>
                  <a:gd name="connsiteX35" fmla="*/ 834655 w 4995530"/>
                  <a:gd name="connsiteY35" fmla="*/ 2381693 h 3721395"/>
                  <a:gd name="connsiteX36" fmla="*/ 834655 w 4995530"/>
                  <a:gd name="connsiteY36" fmla="*/ 2456121 h 3721395"/>
                  <a:gd name="connsiteX37" fmla="*/ 909083 w 4995530"/>
                  <a:gd name="connsiteY37" fmla="*/ 2424223 h 3721395"/>
                  <a:gd name="connsiteX38" fmla="*/ 887818 w 4995530"/>
                  <a:gd name="connsiteY38" fmla="*/ 2317897 h 3721395"/>
                  <a:gd name="connsiteX39" fmla="*/ 1036674 w 4995530"/>
                  <a:gd name="connsiteY39" fmla="*/ 2286000 h 3721395"/>
                  <a:gd name="connsiteX40" fmla="*/ 1079204 w 4995530"/>
                  <a:gd name="connsiteY40" fmla="*/ 2264735 h 3721395"/>
                  <a:gd name="connsiteX41" fmla="*/ 983511 w 4995530"/>
                  <a:gd name="connsiteY41" fmla="*/ 2445488 h 3721395"/>
                  <a:gd name="connsiteX42" fmla="*/ 962246 w 4995530"/>
                  <a:gd name="connsiteY42" fmla="*/ 2562446 h 3721395"/>
                  <a:gd name="connsiteX43" fmla="*/ 962246 w 4995530"/>
                  <a:gd name="connsiteY43" fmla="*/ 2615609 h 3721395"/>
                  <a:gd name="connsiteX44" fmla="*/ 1111102 w 4995530"/>
                  <a:gd name="connsiteY44" fmla="*/ 2551814 h 3721395"/>
                  <a:gd name="connsiteX45" fmla="*/ 1196162 w 4995530"/>
                  <a:gd name="connsiteY45" fmla="*/ 2498651 h 3721395"/>
                  <a:gd name="connsiteX46" fmla="*/ 1313120 w 4995530"/>
                  <a:gd name="connsiteY46" fmla="*/ 2445488 h 3721395"/>
                  <a:gd name="connsiteX47" fmla="*/ 1589567 w 4995530"/>
                  <a:gd name="connsiteY47" fmla="*/ 2296632 h 3721395"/>
                  <a:gd name="connsiteX48" fmla="*/ 2068032 w 4995530"/>
                  <a:gd name="connsiteY48" fmla="*/ 2286000 h 3721395"/>
                  <a:gd name="connsiteX49" fmla="*/ 2291316 w 4995530"/>
                  <a:gd name="connsiteY49" fmla="*/ 2254102 h 3721395"/>
                  <a:gd name="connsiteX50" fmla="*/ 2557130 w 4995530"/>
                  <a:gd name="connsiteY50" fmla="*/ 2264735 h 3721395"/>
                  <a:gd name="connsiteX51" fmla="*/ 2876107 w 4995530"/>
                  <a:gd name="connsiteY51" fmla="*/ 2307265 h 3721395"/>
                  <a:gd name="connsiteX52" fmla="*/ 3248246 w 4995530"/>
                  <a:gd name="connsiteY52" fmla="*/ 2466753 h 3721395"/>
                  <a:gd name="connsiteX53" fmla="*/ 3535325 w 4995530"/>
                  <a:gd name="connsiteY53" fmla="*/ 2838893 h 3721395"/>
                  <a:gd name="connsiteX54" fmla="*/ 3747976 w 4995530"/>
                  <a:gd name="connsiteY54" fmla="*/ 3136604 h 3721395"/>
                  <a:gd name="connsiteX55" fmla="*/ 4109483 w 4995530"/>
                  <a:gd name="connsiteY55" fmla="*/ 3338623 h 3721395"/>
                  <a:gd name="connsiteX56" fmla="*/ 4237074 w 4995530"/>
                  <a:gd name="connsiteY56" fmla="*/ 3338623 h 3721395"/>
                  <a:gd name="connsiteX57" fmla="*/ 4258339 w 4995530"/>
                  <a:gd name="connsiteY57" fmla="*/ 3200400 h 3721395"/>
                  <a:gd name="connsiteX58" fmla="*/ 4322134 w 4995530"/>
                  <a:gd name="connsiteY58" fmla="*/ 3072809 h 3721395"/>
                  <a:gd name="connsiteX59" fmla="*/ 4364665 w 4995530"/>
                  <a:gd name="connsiteY59" fmla="*/ 3200400 h 3721395"/>
                  <a:gd name="connsiteX60" fmla="*/ 4354032 w 4995530"/>
                  <a:gd name="connsiteY60" fmla="*/ 3381153 h 3721395"/>
                  <a:gd name="connsiteX61" fmla="*/ 4354032 w 4995530"/>
                  <a:gd name="connsiteY61" fmla="*/ 3455581 h 3721395"/>
                  <a:gd name="connsiteX62" fmla="*/ 4470990 w 4995530"/>
                  <a:gd name="connsiteY62" fmla="*/ 3508744 h 3721395"/>
                  <a:gd name="connsiteX63" fmla="*/ 4641111 w 4995530"/>
                  <a:gd name="connsiteY63" fmla="*/ 3561907 h 3721395"/>
                  <a:gd name="connsiteX64" fmla="*/ 4800600 w 4995530"/>
                  <a:gd name="connsiteY64" fmla="*/ 3604437 h 3721395"/>
                  <a:gd name="connsiteX65" fmla="*/ 4896293 w 4995530"/>
                  <a:gd name="connsiteY65" fmla="*/ 3678865 h 3721395"/>
                  <a:gd name="connsiteX66" fmla="*/ 4928190 w 4995530"/>
                  <a:gd name="connsiteY66" fmla="*/ 3721395 h 3721395"/>
                  <a:gd name="connsiteX0" fmla="*/ 1589567 w 4995530"/>
                  <a:gd name="connsiteY0" fmla="*/ 51391 h 3772786"/>
                  <a:gd name="connsiteX1" fmla="*/ 2599660 w 4995530"/>
                  <a:gd name="connsiteY1" fmla="*/ 0 h 3772786"/>
                  <a:gd name="connsiteX2" fmla="*/ 2675860 w 4995530"/>
                  <a:gd name="connsiteY2" fmla="*/ 533400 h 3772786"/>
                  <a:gd name="connsiteX3" fmla="*/ 2294860 w 4995530"/>
                  <a:gd name="connsiteY3" fmla="*/ 228600 h 3772786"/>
                  <a:gd name="connsiteX4" fmla="*/ 1185530 w 4995530"/>
                  <a:gd name="connsiteY4" fmla="*/ 62023 h 3772786"/>
                  <a:gd name="connsiteX5" fmla="*/ 919716 w 4995530"/>
                  <a:gd name="connsiteY5" fmla="*/ 147084 h 3772786"/>
                  <a:gd name="connsiteX6" fmla="*/ 579474 w 4995530"/>
                  <a:gd name="connsiteY6" fmla="*/ 338470 h 3772786"/>
                  <a:gd name="connsiteX7" fmla="*/ 483781 w 4995530"/>
                  <a:gd name="connsiteY7" fmla="*/ 444795 h 3772786"/>
                  <a:gd name="connsiteX8" fmla="*/ 388088 w 4995530"/>
                  <a:gd name="connsiteY8" fmla="*/ 466060 h 3772786"/>
                  <a:gd name="connsiteX9" fmla="*/ 228600 w 4995530"/>
                  <a:gd name="connsiteY9" fmla="*/ 455428 h 3772786"/>
                  <a:gd name="connsiteX10" fmla="*/ 228600 w 4995530"/>
                  <a:gd name="connsiteY10" fmla="*/ 625549 h 3772786"/>
                  <a:gd name="connsiteX11" fmla="*/ 313660 w 4995530"/>
                  <a:gd name="connsiteY11" fmla="*/ 699977 h 3772786"/>
                  <a:gd name="connsiteX12" fmla="*/ 324293 w 4995530"/>
                  <a:gd name="connsiteY12" fmla="*/ 816935 h 3772786"/>
                  <a:gd name="connsiteX13" fmla="*/ 196702 w 4995530"/>
                  <a:gd name="connsiteY13" fmla="*/ 848833 h 3772786"/>
                  <a:gd name="connsiteX14" fmla="*/ 58479 w 4995530"/>
                  <a:gd name="connsiteY14" fmla="*/ 912628 h 3772786"/>
                  <a:gd name="connsiteX15" fmla="*/ 5316 w 4995530"/>
                  <a:gd name="connsiteY15" fmla="*/ 944526 h 3772786"/>
                  <a:gd name="connsiteX16" fmla="*/ 90376 w 4995530"/>
                  <a:gd name="connsiteY16" fmla="*/ 1018953 h 3772786"/>
                  <a:gd name="connsiteX17" fmla="*/ 132907 w 4995530"/>
                  <a:gd name="connsiteY17" fmla="*/ 1082749 h 3772786"/>
                  <a:gd name="connsiteX18" fmla="*/ 122274 w 4995530"/>
                  <a:gd name="connsiteY18" fmla="*/ 1135912 h 3772786"/>
                  <a:gd name="connsiteX19" fmla="*/ 345558 w 4995530"/>
                  <a:gd name="connsiteY19" fmla="*/ 1135912 h 3772786"/>
                  <a:gd name="connsiteX20" fmla="*/ 462516 w 4995530"/>
                  <a:gd name="connsiteY20" fmla="*/ 1189074 h 3772786"/>
                  <a:gd name="connsiteX21" fmla="*/ 377455 w 4995530"/>
                  <a:gd name="connsiteY21" fmla="*/ 1306033 h 3772786"/>
                  <a:gd name="connsiteX22" fmla="*/ 281762 w 4995530"/>
                  <a:gd name="connsiteY22" fmla="*/ 1327298 h 3772786"/>
                  <a:gd name="connsiteX23" fmla="*/ 228600 w 4995530"/>
                  <a:gd name="connsiteY23" fmla="*/ 1337930 h 3772786"/>
                  <a:gd name="connsiteX24" fmla="*/ 217967 w 4995530"/>
                  <a:gd name="connsiteY24" fmla="*/ 1444256 h 3772786"/>
                  <a:gd name="connsiteX25" fmla="*/ 217967 w 4995530"/>
                  <a:gd name="connsiteY25" fmla="*/ 1603744 h 3772786"/>
                  <a:gd name="connsiteX26" fmla="*/ 186069 w 4995530"/>
                  <a:gd name="connsiteY26" fmla="*/ 1699437 h 3772786"/>
                  <a:gd name="connsiteX27" fmla="*/ 196702 w 4995530"/>
                  <a:gd name="connsiteY27" fmla="*/ 1837660 h 3772786"/>
                  <a:gd name="connsiteX28" fmla="*/ 239232 w 4995530"/>
                  <a:gd name="connsiteY28" fmla="*/ 2029047 h 3772786"/>
                  <a:gd name="connsiteX29" fmla="*/ 377455 w 4995530"/>
                  <a:gd name="connsiteY29" fmla="*/ 2135372 h 3772786"/>
                  <a:gd name="connsiteX30" fmla="*/ 473148 w 4995530"/>
                  <a:gd name="connsiteY30" fmla="*/ 2241698 h 3772786"/>
                  <a:gd name="connsiteX31" fmla="*/ 526311 w 4995530"/>
                  <a:gd name="connsiteY31" fmla="*/ 2092842 h 3772786"/>
                  <a:gd name="connsiteX32" fmla="*/ 590107 w 4995530"/>
                  <a:gd name="connsiteY32" fmla="*/ 2177902 h 3772786"/>
                  <a:gd name="connsiteX33" fmla="*/ 536944 w 4995530"/>
                  <a:gd name="connsiteY33" fmla="*/ 2379921 h 3772786"/>
                  <a:gd name="connsiteX34" fmla="*/ 579474 w 4995530"/>
                  <a:gd name="connsiteY34" fmla="*/ 2433084 h 3772786"/>
                  <a:gd name="connsiteX35" fmla="*/ 707065 w 4995530"/>
                  <a:gd name="connsiteY35" fmla="*/ 2337391 h 3772786"/>
                  <a:gd name="connsiteX36" fmla="*/ 834655 w 4995530"/>
                  <a:gd name="connsiteY36" fmla="*/ 2433084 h 3772786"/>
                  <a:gd name="connsiteX37" fmla="*/ 834655 w 4995530"/>
                  <a:gd name="connsiteY37" fmla="*/ 2507512 h 3772786"/>
                  <a:gd name="connsiteX38" fmla="*/ 909083 w 4995530"/>
                  <a:gd name="connsiteY38" fmla="*/ 2475614 h 3772786"/>
                  <a:gd name="connsiteX39" fmla="*/ 887818 w 4995530"/>
                  <a:gd name="connsiteY39" fmla="*/ 2369288 h 3772786"/>
                  <a:gd name="connsiteX40" fmla="*/ 1036674 w 4995530"/>
                  <a:gd name="connsiteY40" fmla="*/ 2337391 h 3772786"/>
                  <a:gd name="connsiteX41" fmla="*/ 1079204 w 4995530"/>
                  <a:gd name="connsiteY41" fmla="*/ 2316126 h 3772786"/>
                  <a:gd name="connsiteX42" fmla="*/ 983511 w 4995530"/>
                  <a:gd name="connsiteY42" fmla="*/ 2496879 h 3772786"/>
                  <a:gd name="connsiteX43" fmla="*/ 962246 w 4995530"/>
                  <a:gd name="connsiteY43" fmla="*/ 2613837 h 3772786"/>
                  <a:gd name="connsiteX44" fmla="*/ 962246 w 4995530"/>
                  <a:gd name="connsiteY44" fmla="*/ 2667000 h 3772786"/>
                  <a:gd name="connsiteX45" fmla="*/ 1111102 w 4995530"/>
                  <a:gd name="connsiteY45" fmla="*/ 2603205 h 3772786"/>
                  <a:gd name="connsiteX46" fmla="*/ 1196162 w 4995530"/>
                  <a:gd name="connsiteY46" fmla="*/ 2550042 h 3772786"/>
                  <a:gd name="connsiteX47" fmla="*/ 1313120 w 4995530"/>
                  <a:gd name="connsiteY47" fmla="*/ 2496879 h 3772786"/>
                  <a:gd name="connsiteX48" fmla="*/ 1589567 w 4995530"/>
                  <a:gd name="connsiteY48" fmla="*/ 2348023 h 3772786"/>
                  <a:gd name="connsiteX49" fmla="*/ 2068032 w 4995530"/>
                  <a:gd name="connsiteY49" fmla="*/ 2337391 h 3772786"/>
                  <a:gd name="connsiteX50" fmla="*/ 2291316 w 4995530"/>
                  <a:gd name="connsiteY50" fmla="*/ 2305493 h 3772786"/>
                  <a:gd name="connsiteX51" fmla="*/ 2557130 w 4995530"/>
                  <a:gd name="connsiteY51" fmla="*/ 2316126 h 3772786"/>
                  <a:gd name="connsiteX52" fmla="*/ 2876107 w 4995530"/>
                  <a:gd name="connsiteY52" fmla="*/ 2358656 h 3772786"/>
                  <a:gd name="connsiteX53" fmla="*/ 3248246 w 4995530"/>
                  <a:gd name="connsiteY53" fmla="*/ 2518144 h 3772786"/>
                  <a:gd name="connsiteX54" fmla="*/ 3535325 w 4995530"/>
                  <a:gd name="connsiteY54" fmla="*/ 2890284 h 3772786"/>
                  <a:gd name="connsiteX55" fmla="*/ 3747976 w 4995530"/>
                  <a:gd name="connsiteY55" fmla="*/ 3187995 h 3772786"/>
                  <a:gd name="connsiteX56" fmla="*/ 4109483 w 4995530"/>
                  <a:gd name="connsiteY56" fmla="*/ 3390014 h 3772786"/>
                  <a:gd name="connsiteX57" fmla="*/ 4237074 w 4995530"/>
                  <a:gd name="connsiteY57" fmla="*/ 3390014 h 3772786"/>
                  <a:gd name="connsiteX58" fmla="*/ 4258339 w 4995530"/>
                  <a:gd name="connsiteY58" fmla="*/ 3251791 h 3772786"/>
                  <a:gd name="connsiteX59" fmla="*/ 4322134 w 4995530"/>
                  <a:gd name="connsiteY59" fmla="*/ 3124200 h 3772786"/>
                  <a:gd name="connsiteX60" fmla="*/ 4364665 w 4995530"/>
                  <a:gd name="connsiteY60" fmla="*/ 3251791 h 3772786"/>
                  <a:gd name="connsiteX61" fmla="*/ 4354032 w 4995530"/>
                  <a:gd name="connsiteY61" fmla="*/ 3432544 h 3772786"/>
                  <a:gd name="connsiteX62" fmla="*/ 4354032 w 4995530"/>
                  <a:gd name="connsiteY62" fmla="*/ 3506972 h 3772786"/>
                  <a:gd name="connsiteX63" fmla="*/ 4470990 w 4995530"/>
                  <a:gd name="connsiteY63" fmla="*/ 3560135 h 3772786"/>
                  <a:gd name="connsiteX64" fmla="*/ 4641111 w 4995530"/>
                  <a:gd name="connsiteY64" fmla="*/ 3613298 h 3772786"/>
                  <a:gd name="connsiteX65" fmla="*/ 4800600 w 4995530"/>
                  <a:gd name="connsiteY65" fmla="*/ 3655828 h 3772786"/>
                  <a:gd name="connsiteX66" fmla="*/ 4896293 w 4995530"/>
                  <a:gd name="connsiteY66" fmla="*/ 3730256 h 3772786"/>
                  <a:gd name="connsiteX67" fmla="*/ 4928190 w 4995530"/>
                  <a:gd name="connsiteY67" fmla="*/ 3772786 h 3772786"/>
                  <a:gd name="connsiteX0" fmla="*/ 1589567 w 4995530"/>
                  <a:gd name="connsiteY0" fmla="*/ 279991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1143000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914400 h 3772786"/>
                  <a:gd name="connsiteX1" fmla="*/ 2904460 w 4995530"/>
                  <a:gd name="connsiteY1" fmla="*/ 685800 h 3772786"/>
                  <a:gd name="connsiteX2" fmla="*/ 2599660 w 4995530"/>
                  <a:gd name="connsiteY2" fmla="*/ 0 h 3772786"/>
                  <a:gd name="connsiteX3" fmla="*/ 2675860 w 4995530"/>
                  <a:gd name="connsiteY3" fmla="*/ 533400 h 3772786"/>
                  <a:gd name="connsiteX4" fmla="*/ 2294860 w 4995530"/>
                  <a:gd name="connsiteY4" fmla="*/ 228600 h 3772786"/>
                  <a:gd name="connsiteX5" fmla="*/ 1185530 w 4995530"/>
                  <a:gd name="connsiteY5" fmla="*/ 62023 h 3772786"/>
                  <a:gd name="connsiteX6" fmla="*/ 919716 w 4995530"/>
                  <a:gd name="connsiteY6" fmla="*/ 147084 h 3772786"/>
                  <a:gd name="connsiteX7" fmla="*/ 579474 w 4995530"/>
                  <a:gd name="connsiteY7" fmla="*/ 338470 h 3772786"/>
                  <a:gd name="connsiteX8" fmla="*/ 483781 w 4995530"/>
                  <a:gd name="connsiteY8" fmla="*/ 444795 h 3772786"/>
                  <a:gd name="connsiteX9" fmla="*/ 388088 w 4995530"/>
                  <a:gd name="connsiteY9" fmla="*/ 466060 h 3772786"/>
                  <a:gd name="connsiteX10" fmla="*/ 228600 w 4995530"/>
                  <a:gd name="connsiteY10" fmla="*/ 455428 h 3772786"/>
                  <a:gd name="connsiteX11" fmla="*/ 228600 w 4995530"/>
                  <a:gd name="connsiteY11" fmla="*/ 625549 h 3772786"/>
                  <a:gd name="connsiteX12" fmla="*/ 313660 w 4995530"/>
                  <a:gd name="connsiteY12" fmla="*/ 699977 h 3772786"/>
                  <a:gd name="connsiteX13" fmla="*/ 324293 w 4995530"/>
                  <a:gd name="connsiteY13" fmla="*/ 816935 h 3772786"/>
                  <a:gd name="connsiteX14" fmla="*/ 196702 w 4995530"/>
                  <a:gd name="connsiteY14" fmla="*/ 848833 h 3772786"/>
                  <a:gd name="connsiteX15" fmla="*/ 58479 w 4995530"/>
                  <a:gd name="connsiteY15" fmla="*/ 912628 h 3772786"/>
                  <a:gd name="connsiteX16" fmla="*/ 5316 w 4995530"/>
                  <a:gd name="connsiteY16" fmla="*/ 944526 h 3772786"/>
                  <a:gd name="connsiteX17" fmla="*/ 90376 w 4995530"/>
                  <a:gd name="connsiteY17" fmla="*/ 1018953 h 3772786"/>
                  <a:gd name="connsiteX18" fmla="*/ 132907 w 4995530"/>
                  <a:gd name="connsiteY18" fmla="*/ 1082749 h 3772786"/>
                  <a:gd name="connsiteX19" fmla="*/ 122274 w 4995530"/>
                  <a:gd name="connsiteY19" fmla="*/ 1135912 h 3772786"/>
                  <a:gd name="connsiteX20" fmla="*/ 345558 w 4995530"/>
                  <a:gd name="connsiteY20" fmla="*/ 1135912 h 3772786"/>
                  <a:gd name="connsiteX21" fmla="*/ 462516 w 4995530"/>
                  <a:gd name="connsiteY21" fmla="*/ 1189074 h 3772786"/>
                  <a:gd name="connsiteX22" fmla="*/ 377455 w 4995530"/>
                  <a:gd name="connsiteY22" fmla="*/ 1306033 h 3772786"/>
                  <a:gd name="connsiteX23" fmla="*/ 281762 w 4995530"/>
                  <a:gd name="connsiteY23" fmla="*/ 1327298 h 3772786"/>
                  <a:gd name="connsiteX24" fmla="*/ 228600 w 4995530"/>
                  <a:gd name="connsiteY24" fmla="*/ 1337930 h 3772786"/>
                  <a:gd name="connsiteX25" fmla="*/ 217967 w 4995530"/>
                  <a:gd name="connsiteY25" fmla="*/ 1444256 h 3772786"/>
                  <a:gd name="connsiteX26" fmla="*/ 217967 w 4995530"/>
                  <a:gd name="connsiteY26" fmla="*/ 1603744 h 3772786"/>
                  <a:gd name="connsiteX27" fmla="*/ 186069 w 4995530"/>
                  <a:gd name="connsiteY27" fmla="*/ 1699437 h 3772786"/>
                  <a:gd name="connsiteX28" fmla="*/ 196702 w 4995530"/>
                  <a:gd name="connsiteY28" fmla="*/ 1837660 h 3772786"/>
                  <a:gd name="connsiteX29" fmla="*/ 239232 w 4995530"/>
                  <a:gd name="connsiteY29" fmla="*/ 2029047 h 3772786"/>
                  <a:gd name="connsiteX30" fmla="*/ 377455 w 4995530"/>
                  <a:gd name="connsiteY30" fmla="*/ 2135372 h 3772786"/>
                  <a:gd name="connsiteX31" fmla="*/ 473148 w 4995530"/>
                  <a:gd name="connsiteY31" fmla="*/ 2241698 h 3772786"/>
                  <a:gd name="connsiteX32" fmla="*/ 526311 w 4995530"/>
                  <a:gd name="connsiteY32" fmla="*/ 2092842 h 3772786"/>
                  <a:gd name="connsiteX33" fmla="*/ 590107 w 4995530"/>
                  <a:gd name="connsiteY33" fmla="*/ 2177902 h 3772786"/>
                  <a:gd name="connsiteX34" fmla="*/ 536944 w 4995530"/>
                  <a:gd name="connsiteY34" fmla="*/ 2379921 h 3772786"/>
                  <a:gd name="connsiteX35" fmla="*/ 579474 w 4995530"/>
                  <a:gd name="connsiteY35" fmla="*/ 2433084 h 3772786"/>
                  <a:gd name="connsiteX36" fmla="*/ 707065 w 4995530"/>
                  <a:gd name="connsiteY36" fmla="*/ 2337391 h 3772786"/>
                  <a:gd name="connsiteX37" fmla="*/ 834655 w 4995530"/>
                  <a:gd name="connsiteY37" fmla="*/ 2433084 h 3772786"/>
                  <a:gd name="connsiteX38" fmla="*/ 834655 w 4995530"/>
                  <a:gd name="connsiteY38" fmla="*/ 2507512 h 3772786"/>
                  <a:gd name="connsiteX39" fmla="*/ 909083 w 4995530"/>
                  <a:gd name="connsiteY39" fmla="*/ 2475614 h 3772786"/>
                  <a:gd name="connsiteX40" fmla="*/ 887818 w 4995530"/>
                  <a:gd name="connsiteY40" fmla="*/ 2369288 h 3772786"/>
                  <a:gd name="connsiteX41" fmla="*/ 1036674 w 4995530"/>
                  <a:gd name="connsiteY41" fmla="*/ 2337391 h 3772786"/>
                  <a:gd name="connsiteX42" fmla="*/ 1079204 w 4995530"/>
                  <a:gd name="connsiteY42" fmla="*/ 2316126 h 3772786"/>
                  <a:gd name="connsiteX43" fmla="*/ 983511 w 4995530"/>
                  <a:gd name="connsiteY43" fmla="*/ 2496879 h 3772786"/>
                  <a:gd name="connsiteX44" fmla="*/ 962246 w 4995530"/>
                  <a:gd name="connsiteY44" fmla="*/ 2613837 h 3772786"/>
                  <a:gd name="connsiteX45" fmla="*/ 962246 w 4995530"/>
                  <a:gd name="connsiteY45" fmla="*/ 2667000 h 3772786"/>
                  <a:gd name="connsiteX46" fmla="*/ 1111102 w 4995530"/>
                  <a:gd name="connsiteY46" fmla="*/ 2603205 h 3772786"/>
                  <a:gd name="connsiteX47" fmla="*/ 1196162 w 4995530"/>
                  <a:gd name="connsiteY47" fmla="*/ 2550042 h 3772786"/>
                  <a:gd name="connsiteX48" fmla="*/ 1313120 w 4995530"/>
                  <a:gd name="connsiteY48" fmla="*/ 2496879 h 3772786"/>
                  <a:gd name="connsiteX49" fmla="*/ 1589567 w 4995530"/>
                  <a:gd name="connsiteY49" fmla="*/ 2348023 h 3772786"/>
                  <a:gd name="connsiteX50" fmla="*/ 2068032 w 4995530"/>
                  <a:gd name="connsiteY50" fmla="*/ 2337391 h 3772786"/>
                  <a:gd name="connsiteX51" fmla="*/ 2291316 w 4995530"/>
                  <a:gd name="connsiteY51" fmla="*/ 2305493 h 3772786"/>
                  <a:gd name="connsiteX52" fmla="*/ 2557130 w 4995530"/>
                  <a:gd name="connsiteY52" fmla="*/ 2316126 h 3772786"/>
                  <a:gd name="connsiteX53" fmla="*/ 2876107 w 4995530"/>
                  <a:gd name="connsiteY53" fmla="*/ 2358656 h 3772786"/>
                  <a:gd name="connsiteX54" fmla="*/ 3248246 w 4995530"/>
                  <a:gd name="connsiteY54" fmla="*/ 2518144 h 3772786"/>
                  <a:gd name="connsiteX55" fmla="*/ 3535325 w 4995530"/>
                  <a:gd name="connsiteY55" fmla="*/ 2890284 h 3772786"/>
                  <a:gd name="connsiteX56" fmla="*/ 3747976 w 4995530"/>
                  <a:gd name="connsiteY56" fmla="*/ 3187995 h 3772786"/>
                  <a:gd name="connsiteX57" fmla="*/ 4109483 w 4995530"/>
                  <a:gd name="connsiteY57" fmla="*/ 3390014 h 3772786"/>
                  <a:gd name="connsiteX58" fmla="*/ 4237074 w 4995530"/>
                  <a:gd name="connsiteY58" fmla="*/ 3390014 h 3772786"/>
                  <a:gd name="connsiteX59" fmla="*/ 4258339 w 4995530"/>
                  <a:gd name="connsiteY59" fmla="*/ 3251791 h 3772786"/>
                  <a:gd name="connsiteX60" fmla="*/ 4322134 w 4995530"/>
                  <a:gd name="connsiteY60" fmla="*/ 3124200 h 3772786"/>
                  <a:gd name="connsiteX61" fmla="*/ 4364665 w 4995530"/>
                  <a:gd name="connsiteY61" fmla="*/ 3251791 h 3772786"/>
                  <a:gd name="connsiteX62" fmla="*/ 4354032 w 4995530"/>
                  <a:gd name="connsiteY62" fmla="*/ 3432544 h 3772786"/>
                  <a:gd name="connsiteX63" fmla="*/ 4354032 w 4995530"/>
                  <a:gd name="connsiteY63" fmla="*/ 3506972 h 3772786"/>
                  <a:gd name="connsiteX64" fmla="*/ 4470990 w 4995530"/>
                  <a:gd name="connsiteY64" fmla="*/ 3560135 h 3772786"/>
                  <a:gd name="connsiteX65" fmla="*/ 4641111 w 4995530"/>
                  <a:gd name="connsiteY65" fmla="*/ 3613298 h 3772786"/>
                  <a:gd name="connsiteX66" fmla="*/ 4800600 w 4995530"/>
                  <a:gd name="connsiteY66" fmla="*/ 3655828 h 3772786"/>
                  <a:gd name="connsiteX67" fmla="*/ 4896293 w 4995530"/>
                  <a:gd name="connsiteY67" fmla="*/ 3730256 h 3772786"/>
                  <a:gd name="connsiteX68" fmla="*/ 4928190 w 4995530"/>
                  <a:gd name="connsiteY68" fmla="*/ 3772786 h 3772786"/>
                  <a:gd name="connsiteX0" fmla="*/ 3209260 w 4995530"/>
                  <a:gd name="connsiteY0" fmla="*/ 9144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675860 w 4995530"/>
                  <a:gd name="connsiteY4" fmla="*/ 4713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014869 w 4995530"/>
                  <a:gd name="connsiteY6" fmla="*/ 180754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87279 w 4995530"/>
                  <a:gd name="connsiteY7" fmla="*/ 63796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536404 w 4995530"/>
                  <a:gd name="connsiteY8" fmla="*/ 85061 h 3710763"/>
                  <a:gd name="connsiteX9" fmla="*/ 1185530 w 4995530"/>
                  <a:gd name="connsiteY9" fmla="*/ 0 h 3710763"/>
                  <a:gd name="connsiteX10" fmla="*/ 919716 w 4995530"/>
                  <a:gd name="connsiteY10" fmla="*/ 85061 h 3710763"/>
                  <a:gd name="connsiteX11" fmla="*/ 579474 w 4995530"/>
                  <a:gd name="connsiteY11" fmla="*/ 276447 h 3710763"/>
                  <a:gd name="connsiteX12" fmla="*/ 483781 w 4995530"/>
                  <a:gd name="connsiteY12" fmla="*/ 382772 h 3710763"/>
                  <a:gd name="connsiteX13" fmla="*/ 388088 w 4995530"/>
                  <a:gd name="connsiteY13" fmla="*/ 404037 h 3710763"/>
                  <a:gd name="connsiteX14" fmla="*/ 228600 w 4995530"/>
                  <a:gd name="connsiteY14" fmla="*/ 393405 h 3710763"/>
                  <a:gd name="connsiteX15" fmla="*/ 228600 w 4995530"/>
                  <a:gd name="connsiteY15" fmla="*/ 563526 h 3710763"/>
                  <a:gd name="connsiteX16" fmla="*/ 313660 w 4995530"/>
                  <a:gd name="connsiteY16" fmla="*/ 637954 h 3710763"/>
                  <a:gd name="connsiteX17" fmla="*/ 324293 w 4995530"/>
                  <a:gd name="connsiteY17" fmla="*/ 754912 h 3710763"/>
                  <a:gd name="connsiteX18" fmla="*/ 196702 w 4995530"/>
                  <a:gd name="connsiteY18" fmla="*/ 786810 h 3710763"/>
                  <a:gd name="connsiteX19" fmla="*/ 58479 w 4995530"/>
                  <a:gd name="connsiteY19" fmla="*/ 850605 h 3710763"/>
                  <a:gd name="connsiteX20" fmla="*/ 5316 w 4995530"/>
                  <a:gd name="connsiteY20" fmla="*/ 882503 h 3710763"/>
                  <a:gd name="connsiteX21" fmla="*/ 90376 w 4995530"/>
                  <a:gd name="connsiteY21" fmla="*/ 956930 h 3710763"/>
                  <a:gd name="connsiteX22" fmla="*/ 132907 w 4995530"/>
                  <a:gd name="connsiteY22" fmla="*/ 1020726 h 3710763"/>
                  <a:gd name="connsiteX23" fmla="*/ 122274 w 4995530"/>
                  <a:gd name="connsiteY23" fmla="*/ 1073889 h 3710763"/>
                  <a:gd name="connsiteX24" fmla="*/ 345558 w 4995530"/>
                  <a:gd name="connsiteY24" fmla="*/ 1073889 h 3710763"/>
                  <a:gd name="connsiteX25" fmla="*/ 462516 w 4995530"/>
                  <a:gd name="connsiteY25" fmla="*/ 1127051 h 3710763"/>
                  <a:gd name="connsiteX26" fmla="*/ 377455 w 4995530"/>
                  <a:gd name="connsiteY26" fmla="*/ 1244010 h 3710763"/>
                  <a:gd name="connsiteX27" fmla="*/ 281762 w 4995530"/>
                  <a:gd name="connsiteY27" fmla="*/ 1265275 h 3710763"/>
                  <a:gd name="connsiteX28" fmla="*/ 228600 w 4995530"/>
                  <a:gd name="connsiteY28" fmla="*/ 1275907 h 3710763"/>
                  <a:gd name="connsiteX29" fmla="*/ 217967 w 4995530"/>
                  <a:gd name="connsiteY29" fmla="*/ 1382233 h 3710763"/>
                  <a:gd name="connsiteX30" fmla="*/ 217967 w 4995530"/>
                  <a:gd name="connsiteY30" fmla="*/ 1541721 h 3710763"/>
                  <a:gd name="connsiteX31" fmla="*/ 186069 w 4995530"/>
                  <a:gd name="connsiteY31" fmla="*/ 1637414 h 3710763"/>
                  <a:gd name="connsiteX32" fmla="*/ 196702 w 4995530"/>
                  <a:gd name="connsiteY32" fmla="*/ 1775637 h 3710763"/>
                  <a:gd name="connsiteX33" fmla="*/ 239232 w 4995530"/>
                  <a:gd name="connsiteY33" fmla="*/ 1967024 h 3710763"/>
                  <a:gd name="connsiteX34" fmla="*/ 377455 w 4995530"/>
                  <a:gd name="connsiteY34" fmla="*/ 2073349 h 3710763"/>
                  <a:gd name="connsiteX35" fmla="*/ 473148 w 4995530"/>
                  <a:gd name="connsiteY35" fmla="*/ 2179675 h 3710763"/>
                  <a:gd name="connsiteX36" fmla="*/ 526311 w 4995530"/>
                  <a:gd name="connsiteY36" fmla="*/ 2030819 h 3710763"/>
                  <a:gd name="connsiteX37" fmla="*/ 590107 w 4995530"/>
                  <a:gd name="connsiteY37" fmla="*/ 2115879 h 3710763"/>
                  <a:gd name="connsiteX38" fmla="*/ 536944 w 4995530"/>
                  <a:gd name="connsiteY38" fmla="*/ 2317898 h 3710763"/>
                  <a:gd name="connsiteX39" fmla="*/ 579474 w 4995530"/>
                  <a:gd name="connsiteY39" fmla="*/ 2371061 h 3710763"/>
                  <a:gd name="connsiteX40" fmla="*/ 707065 w 4995530"/>
                  <a:gd name="connsiteY40" fmla="*/ 2275368 h 3710763"/>
                  <a:gd name="connsiteX41" fmla="*/ 834655 w 4995530"/>
                  <a:gd name="connsiteY41" fmla="*/ 2371061 h 3710763"/>
                  <a:gd name="connsiteX42" fmla="*/ 834655 w 4995530"/>
                  <a:gd name="connsiteY42" fmla="*/ 2445489 h 3710763"/>
                  <a:gd name="connsiteX43" fmla="*/ 909083 w 4995530"/>
                  <a:gd name="connsiteY43" fmla="*/ 2413591 h 3710763"/>
                  <a:gd name="connsiteX44" fmla="*/ 887818 w 4995530"/>
                  <a:gd name="connsiteY44" fmla="*/ 2307265 h 3710763"/>
                  <a:gd name="connsiteX45" fmla="*/ 1036674 w 4995530"/>
                  <a:gd name="connsiteY45" fmla="*/ 2275368 h 3710763"/>
                  <a:gd name="connsiteX46" fmla="*/ 1079204 w 4995530"/>
                  <a:gd name="connsiteY46" fmla="*/ 2254103 h 3710763"/>
                  <a:gd name="connsiteX47" fmla="*/ 983511 w 4995530"/>
                  <a:gd name="connsiteY47" fmla="*/ 2434856 h 3710763"/>
                  <a:gd name="connsiteX48" fmla="*/ 962246 w 4995530"/>
                  <a:gd name="connsiteY48" fmla="*/ 2551814 h 3710763"/>
                  <a:gd name="connsiteX49" fmla="*/ 962246 w 4995530"/>
                  <a:gd name="connsiteY49" fmla="*/ 2604977 h 3710763"/>
                  <a:gd name="connsiteX50" fmla="*/ 1111102 w 4995530"/>
                  <a:gd name="connsiteY50" fmla="*/ 2541182 h 3710763"/>
                  <a:gd name="connsiteX51" fmla="*/ 1196162 w 4995530"/>
                  <a:gd name="connsiteY51" fmla="*/ 2488019 h 3710763"/>
                  <a:gd name="connsiteX52" fmla="*/ 1313120 w 4995530"/>
                  <a:gd name="connsiteY52" fmla="*/ 2434856 h 3710763"/>
                  <a:gd name="connsiteX53" fmla="*/ 1589567 w 4995530"/>
                  <a:gd name="connsiteY53" fmla="*/ 2286000 h 3710763"/>
                  <a:gd name="connsiteX54" fmla="*/ 2068032 w 4995530"/>
                  <a:gd name="connsiteY54" fmla="*/ 2275368 h 3710763"/>
                  <a:gd name="connsiteX55" fmla="*/ 2291316 w 4995530"/>
                  <a:gd name="connsiteY55" fmla="*/ 2243470 h 3710763"/>
                  <a:gd name="connsiteX56" fmla="*/ 2557130 w 4995530"/>
                  <a:gd name="connsiteY56" fmla="*/ 2254103 h 3710763"/>
                  <a:gd name="connsiteX57" fmla="*/ 2876107 w 4995530"/>
                  <a:gd name="connsiteY57" fmla="*/ 2296633 h 3710763"/>
                  <a:gd name="connsiteX58" fmla="*/ 3248246 w 4995530"/>
                  <a:gd name="connsiteY58" fmla="*/ 2456121 h 3710763"/>
                  <a:gd name="connsiteX59" fmla="*/ 3535325 w 4995530"/>
                  <a:gd name="connsiteY59" fmla="*/ 2828261 h 3710763"/>
                  <a:gd name="connsiteX60" fmla="*/ 3747976 w 4995530"/>
                  <a:gd name="connsiteY60" fmla="*/ 3125972 h 3710763"/>
                  <a:gd name="connsiteX61" fmla="*/ 4109483 w 4995530"/>
                  <a:gd name="connsiteY61" fmla="*/ 3327991 h 3710763"/>
                  <a:gd name="connsiteX62" fmla="*/ 4237074 w 4995530"/>
                  <a:gd name="connsiteY62" fmla="*/ 3327991 h 3710763"/>
                  <a:gd name="connsiteX63" fmla="*/ 4258339 w 4995530"/>
                  <a:gd name="connsiteY63" fmla="*/ 3189768 h 3710763"/>
                  <a:gd name="connsiteX64" fmla="*/ 4322134 w 4995530"/>
                  <a:gd name="connsiteY64" fmla="*/ 3062177 h 3710763"/>
                  <a:gd name="connsiteX65" fmla="*/ 4364665 w 4995530"/>
                  <a:gd name="connsiteY65" fmla="*/ 3189768 h 3710763"/>
                  <a:gd name="connsiteX66" fmla="*/ 4354032 w 4995530"/>
                  <a:gd name="connsiteY66" fmla="*/ 3370521 h 3710763"/>
                  <a:gd name="connsiteX67" fmla="*/ 4354032 w 4995530"/>
                  <a:gd name="connsiteY67" fmla="*/ 3444949 h 3710763"/>
                  <a:gd name="connsiteX68" fmla="*/ 4470990 w 4995530"/>
                  <a:gd name="connsiteY68" fmla="*/ 3498112 h 3710763"/>
                  <a:gd name="connsiteX69" fmla="*/ 4641111 w 4995530"/>
                  <a:gd name="connsiteY69" fmla="*/ 3551275 h 3710763"/>
                  <a:gd name="connsiteX70" fmla="*/ 4800600 w 4995530"/>
                  <a:gd name="connsiteY70" fmla="*/ 3593805 h 3710763"/>
                  <a:gd name="connsiteX71" fmla="*/ 4896293 w 4995530"/>
                  <a:gd name="connsiteY71" fmla="*/ 3668233 h 3710763"/>
                  <a:gd name="connsiteX72" fmla="*/ 4928190 w 4995530"/>
                  <a:gd name="connsiteY72" fmla="*/ 3710763 h 3710763"/>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85530 w 4995530"/>
                  <a:gd name="connsiteY9" fmla="*/ 62023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1330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3971260 w 5105400"/>
                  <a:gd name="connsiteY1" fmla="*/ 762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9144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4166132 w 5105400"/>
                  <a:gd name="connsiteY2" fmla="*/ 583367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7620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4123660 w 5105400"/>
                  <a:gd name="connsiteY1" fmla="*/ 5334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5038060 w 5105400"/>
                  <a:gd name="connsiteY0" fmla="*/ 0 h 3886200"/>
                  <a:gd name="connsiteX1" fmla="*/ 4123660 w 5105400"/>
                  <a:gd name="connsiteY1" fmla="*/ 152400 h 3886200"/>
                  <a:gd name="connsiteX2" fmla="*/ 3895060 w 5105400"/>
                  <a:gd name="connsiteY2" fmla="*/ 381000 h 3886200"/>
                  <a:gd name="connsiteX3" fmla="*/ 3666460 w 5105400"/>
                  <a:gd name="connsiteY3" fmla="*/ 457200 h 3886200"/>
                  <a:gd name="connsiteX4" fmla="*/ 3361660 w 5105400"/>
                  <a:gd name="connsiteY4" fmla="*/ 381000 h 3886200"/>
                  <a:gd name="connsiteX5" fmla="*/ 3056860 w 5105400"/>
                  <a:gd name="connsiteY5" fmla="*/ 457200 h 3886200"/>
                  <a:gd name="connsiteX6" fmla="*/ 2675860 w 5105400"/>
                  <a:gd name="connsiteY6" fmla="*/ 457200 h 3886200"/>
                  <a:gd name="connsiteX7" fmla="*/ 2294860 w 5105400"/>
                  <a:gd name="connsiteY7" fmla="*/ 381000 h 3886200"/>
                  <a:gd name="connsiteX8" fmla="*/ 2142460 w 5105400"/>
                  <a:gd name="connsiteY8" fmla="*/ 228600 h 3886200"/>
                  <a:gd name="connsiteX9" fmla="*/ 1837660 w 5105400"/>
                  <a:gd name="connsiteY9" fmla="*/ 304800 h 3886200"/>
                  <a:gd name="connsiteX10" fmla="*/ 1532860 w 5105400"/>
                  <a:gd name="connsiteY10" fmla="*/ 76200 h 3886200"/>
                  <a:gd name="connsiteX11" fmla="*/ 1151860 w 5105400"/>
                  <a:gd name="connsiteY11" fmla="*/ 76200 h 3886200"/>
                  <a:gd name="connsiteX12" fmla="*/ 919716 w 5105400"/>
                  <a:gd name="connsiteY12" fmla="*/ 223284 h 3886200"/>
                  <a:gd name="connsiteX13" fmla="*/ 579474 w 5105400"/>
                  <a:gd name="connsiteY13" fmla="*/ 414670 h 3886200"/>
                  <a:gd name="connsiteX14" fmla="*/ 483781 w 5105400"/>
                  <a:gd name="connsiteY14" fmla="*/ 520995 h 3886200"/>
                  <a:gd name="connsiteX15" fmla="*/ 388088 w 5105400"/>
                  <a:gd name="connsiteY15" fmla="*/ 542260 h 3886200"/>
                  <a:gd name="connsiteX16" fmla="*/ 228600 w 5105400"/>
                  <a:gd name="connsiteY16" fmla="*/ 531628 h 3886200"/>
                  <a:gd name="connsiteX17" fmla="*/ 228600 w 5105400"/>
                  <a:gd name="connsiteY17" fmla="*/ 701749 h 3886200"/>
                  <a:gd name="connsiteX18" fmla="*/ 313660 w 5105400"/>
                  <a:gd name="connsiteY18" fmla="*/ 776177 h 3886200"/>
                  <a:gd name="connsiteX19" fmla="*/ 324293 w 5105400"/>
                  <a:gd name="connsiteY19" fmla="*/ 893135 h 3886200"/>
                  <a:gd name="connsiteX20" fmla="*/ 196702 w 5105400"/>
                  <a:gd name="connsiteY20" fmla="*/ 925033 h 3886200"/>
                  <a:gd name="connsiteX21" fmla="*/ 58479 w 5105400"/>
                  <a:gd name="connsiteY21" fmla="*/ 988828 h 3886200"/>
                  <a:gd name="connsiteX22" fmla="*/ 5316 w 5105400"/>
                  <a:gd name="connsiteY22" fmla="*/ 1020726 h 3886200"/>
                  <a:gd name="connsiteX23" fmla="*/ 90376 w 5105400"/>
                  <a:gd name="connsiteY23" fmla="*/ 1095153 h 3886200"/>
                  <a:gd name="connsiteX24" fmla="*/ 132907 w 5105400"/>
                  <a:gd name="connsiteY24" fmla="*/ 1158949 h 3886200"/>
                  <a:gd name="connsiteX25" fmla="*/ 122274 w 5105400"/>
                  <a:gd name="connsiteY25" fmla="*/ 1212112 h 3886200"/>
                  <a:gd name="connsiteX26" fmla="*/ 345558 w 5105400"/>
                  <a:gd name="connsiteY26" fmla="*/ 1212112 h 3886200"/>
                  <a:gd name="connsiteX27" fmla="*/ 462516 w 5105400"/>
                  <a:gd name="connsiteY27" fmla="*/ 1265274 h 3886200"/>
                  <a:gd name="connsiteX28" fmla="*/ 377455 w 5105400"/>
                  <a:gd name="connsiteY28" fmla="*/ 1382233 h 3886200"/>
                  <a:gd name="connsiteX29" fmla="*/ 281762 w 5105400"/>
                  <a:gd name="connsiteY29" fmla="*/ 1403498 h 3886200"/>
                  <a:gd name="connsiteX30" fmla="*/ 228600 w 5105400"/>
                  <a:gd name="connsiteY30" fmla="*/ 1414130 h 3886200"/>
                  <a:gd name="connsiteX31" fmla="*/ 217967 w 5105400"/>
                  <a:gd name="connsiteY31" fmla="*/ 1520456 h 3886200"/>
                  <a:gd name="connsiteX32" fmla="*/ 217967 w 5105400"/>
                  <a:gd name="connsiteY32" fmla="*/ 1679944 h 3886200"/>
                  <a:gd name="connsiteX33" fmla="*/ 186069 w 5105400"/>
                  <a:gd name="connsiteY33" fmla="*/ 1775637 h 3886200"/>
                  <a:gd name="connsiteX34" fmla="*/ 196702 w 5105400"/>
                  <a:gd name="connsiteY34" fmla="*/ 1913860 h 3886200"/>
                  <a:gd name="connsiteX35" fmla="*/ 239232 w 5105400"/>
                  <a:gd name="connsiteY35" fmla="*/ 2105247 h 3886200"/>
                  <a:gd name="connsiteX36" fmla="*/ 377455 w 5105400"/>
                  <a:gd name="connsiteY36" fmla="*/ 2211572 h 3886200"/>
                  <a:gd name="connsiteX37" fmla="*/ 473148 w 5105400"/>
                  <a:gd name="connsiteY37" fmla="*/ 2317898 h 3886200"/>
                  <a:gd name="connsiteX38" fmla="*/ 526311 w 5105400"/>
                  <a:gd name="connsiteY38" fmla="*/ 2169042 h 3886200"/>
                  <a:gd name="connsiteX39" fmla="*/ 590107 w 5105400"/>
                  <a:gd name="connsiteY39" fmla="*/ 2254102 h 3886200"/>
                  <a:gd name="connsiteX40" fmla="*/ 536944 w 5105400"/>
                  <a:gd name="connsiteY40" fmla="*/ 2456121 h 3886200"/>
                  <a:gd name="connsiteX41" fmla="*/ 579474 w 5105400"/>
                  <a:gd name="connsiteY41" fmla="*/ 2509284 h 3886200"/>
                  <a:gd name="connsiteX42" fmla="*/ 707065 w 5105400"/>
                  <a:gd name="connsiteY42" fmla="*/ 2413591 h 3886200"/>
                  <a:gd name="connsiteX43" fmla="*/ 834655 w 5105400"/>
                  <a:gd name="connsiteY43" fmla="*/ 2509284 h 3886200"/>
                  <a:gd name="connsiteX44" fmla="*/ 834655 w 5105400"/>
                  <a:gd name="connsiteY44" fmla="*/ 2583712 h 3886200"/>
                  <a:gd name="connsiteX45" fmla="*/ 909083 w 5105400"/>
                  <a:gd name="connsiteY45" fmla="*/ 2551814 h 3886200"/>
                  <a:gd name="connsiteX46" fmla="*/ 887818 w 5105400"/>
                  <a:gd name="connsiteY46" fmla="*/ 2445488 h 3886200"/>
                  <a:gd name="connsiteX47" fmla="*/ 1036674 w 5105400"/>
                  <a:gd name="connsiteY47" fmla="*/ 2413591 h 3886200"/>
                  <a:gd name="connsiteX48" fmla="*/ 1079204 w 5105400"/>
                  <a:gd name="connsiteY48" fmla="*/ 2392326 h 3886200"/>
                  <a:gd name="connsiteX49" fmla="*/ 983511 w 5105400"/>
                  <a:gd name="connsiteY49" fmla="*/ 2573079 h 3886200"/>
                  <a:gd name="connsiteX50" fmla="*/ 962246 w 5105400"/>
                  <a:gd name="connsiteY50" fmla="*/ 2690037 h 3886200"/>
                  <a:gd name="connsiteX51" fmla="*/ 962246 w 5105400"/>
                  <a:gd name="connsiteY51" fmla="*/ 2743200 h 3886200"/>
                  <a:gd name="connsiteX52" fmla="*/ 1111102 w 5105400"/>
                  <a:gd name="connsiteY52" fmla="*/ 2679405 h 3886200"/>
                  <a:gd name="connsiteX53" fmla="*/ 1196162 w 5105400"/>
                  <a:gd name="connsiteY53" fmla="*/ 2626242 h 3886200"/>
                  <a:gd name="connsiteX54" fmla="*/ 1313120 w 5105400"/>
                  <a:gd name="connsiteY54" fmla="*/ 2573079 h 3886200"/>
                  <a:gd name="connsiteX55" fmla="*/ 1589567 w 5105400"/>
                  <a:gd name="connsiteY55" fmla="*/ 2424223 h 3886200"/>
                  <a:gd name="connsiteX56" fmla="*/ 2068032 w 5105400"/>
                  <a:gd name="connsiteY56" fmla="*/ 2413591 h 3886200"/>
                  <a:gd name="connsiteX57" fmla="*/ 2291316 w 5105400"/>
                  <a:gd name="connsiteY57" fmla="*/ 2381693 h 3886200"/>
                  <a:gd name="connsiteX58" fmla="*/ 2557130 w 5105400"/>
                  <a:gd name="connsiteY58" fmla="*/ 2392326 h 3886200"/>
                  <a:gd name="connsiteX59" fmla="*/ 2876107 w 5105400"/>
                  <a:gd name="connsiteY59" fmla="*/ 2434856 h 3886200"/>
                  <a:gd name="connsiteX60" fmla="*/ 3248246 w 5105400"/>
                  <a:gd name="connsiteY60" fmla="*/ 2594344 h 3886200"/>
                  <a:gd name="connsiteX61" fmla="*/ 3535325 w 5105400"/>
                  <a:gd name="connsiteY61" fmla="*/ 2966484 h 3886200"/>
                  <a:gd name="connsiteX62" fmla="*/ 3747976 w 5105400"/>
                  <a:gd name="connsiteY62" fmla="*/ 3264195 h 3886200"/>
                  <a:gd name="connsiteX63" fmla="*/ 4109483 w 5105400"/>
                  <a:gd name="connsiteY63" fmla="*/ 3466214 h 3886200"/>
                  <a:gd name="connsiteX64" fmla="*/ 4237074 w 5105400"/>
                  <a:gd name="connsiteY64" fmla="*/ 3466214 h 3886200"/>
                  <a:gd name="connsiteX65" fmla="*/ 4258339 w 5105400"/>
                  <a:gd name="connsiteY65" fmla="*/ 3327991 h 3886200"/>
                  <a:gd name="connsiteX66" fmla="*/ 4322134 w 5105400"/>
                  <a:gd name="connsiteY66" fmla="*/ 3200400 h 3886200"/>
                  <a:gd name="connsiteX67" fmla="*/ 4364665 w 5105400"/>
                  <a:gd name="connsiteY67" fmla="*/ 3327991 h 3886200"/>
                  <a:gd name="connsiteX68" fmla="*/ 4354032 w 5105400"/>
                  <a:gd name="connsiteY68" fmla="*/ 3508744 h 3886200"/>
                  <a:gd name="connsiteX69" fmla="*/ 4354032 w 5105400"/>
                  <a:gd name="connsiteY69" fmla="*/ 3583172 h 3886200"/>
                  <a:gd name="connsiteX70" fmla="*/ 4470990 w 5105400"/>
                  <a:gd name="connsiteY70" fmla="*/ 3636335 h 3886200"/>
                  <a:gd name="connsiteX71" fmla="*/ 4641111 w 5105400"/>
                  <a:gd name="connsiteY71" fmla="*/ 3689498 h 3886200"/>
                  <a:gd name="connsiteX72" fmla="*/ 4800600 w 5105400"/>
                  <a:gd name="connsiteY72" fmla="*/ 3732028 h 3886200"/>
                  <a:gd name="connsiteX73" fmla="*/ 4896293 w 5105400"/>
                  <a:gd name="connsiteY73" fmla="*/ 3806456 h 3886200"/>
                  <a:gd name="connsiteX74" fmla="*/ 5038060 w 5105400"/>
                  <a:gd name="connsiteY74" fmla="*/ 3886200 h 3886200"/>
                  <a:gd name="connsiteX75" fmla="*/ 5038060 w 5105400"/>
                  <a:gd name="connsiteY75" fmla="*/ 0 h 3886200"/>
                  <a:gd name="connsiteX0" fmla="*/ 5038060 w 5105400"/>
                  <a:gd name="connsiteY0" fmla="*/ 0 h 3886200"/>
                  <a:gd name="connsiteX1" fmla="*/ 4435955 w 5105400"/>
                  <a:gd name="connsiteY1" fmla="*/ 127416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2286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825699 w 5105400"/>
                  <a:gd name="connsiteY1" fmla="*/ 82446 h 3886200"/>
                  <a:gd name="connsiteX2" fmla="*/ 4352260 w 5105400"/>
                  <a:gd name="connsiteY2" fmla="*/ 228600 h 3886200"/>
                  <a:gd name="connsiteX3" fmla="*/ 4123660 w 5105400"/>
                  <a:gd name="connsiteY3" fmla="*/ 304800 h 3886200"/>
                  <a:gd name="connsiteX4" fmla="*/ 3895060 w 5105400"/>
                  <a:gd name="connsiteY4" fmla="*/ 304800 h 3886200"/>
                  <a:gd name="connsiteX5" fmla="*/ 3666460 w 5105400"/>
                  <a:gd name="connsiteY5" fmla="*/ 457200 h 3886200"/>
                  <a:gd name="connsiteX6" fmla="*/ 3361660 w 5105400"/>
                  <a:gd name="connsiteY6" fmla="*/ 381000 h 3886200"/>
                  <a:gd name="connsiteX7" fmla="*/ 3056860 w 5105400"/>
                  <a:gd name="connsiteY7" fmla="*/ 457200 h 3886200"/>
                  <a:gd name="connsiteX8" fmla="*/ 2675860 w 5105400"/>
                  <a:gd name="connsiteY8" fmla="*/ 457200 h 3886200"/>
                  <a:gd name="connsiteX9" fmla="*/ 2294860 w 5105400"/>
                  <a:gd name="connsiteY9" fmla="*/ 381000 h 3886200"/>
                  <a:gd name="connsiteX10" fmla="*/ 2142460 w 5105400"/>
                  <a:gd name="connsiteY10" fmla="*/ 228600 h 3886200"/>
                  <a:gd name="connsiteX11" fmla="*/ 1837660 w 5105400"/>
                  <a:gd name="connsiteY11" fmla="*/ 304800 h 3886200"/>
                  <a:gd name="connsiteX12" fmla="*/ 1532860 w 5105400"/>
                  <a:gd name="connsiteY12" fmla="*/ 76200 h 3886200"/>
                  <a:gd name="connsiteX13" fmla="*/ 1151860 w 5105400"/>
                  <a:gd name="connsiteY13" fmla="*/ 76200 h 3886200"/>
                  <a:gd name="connsiteX14" fmla="*/ 919716 w 5105400"/>
                  <a:gd name="connsiteY14" fmla="*/ 223284 h 3886200"/>
                  <a:gd name="connsiteX15" fmla="*/ 579474 w 5105400"/>
                  <a:gd name="connsiteY15" fmla="*/ 414670 h 3886200"/>
                  <a:gd name="connsiteX16" fmla="*/ 483781 w 5105400"/>
                  <a:gd name="connsiteY16" fmla="*/ 520995 h 3886200"/>
                  <a:gd name="connsiteX17" fmla="*/ 388088 w 5105400"/>
                  <a:gd name="connsiteY17" fmla="*/ 542260 h 3886200"/>
                  <a:gd name="connsiteX18" fmla="*/ 228600 w 5105400"/>
                  <a:gd name="connsiteY18" fmla="*/ 531628 h 3886200"/>
                  <a:gd name="connsiteX19" fmla="*/ 228600 w 5105400"/>
                  <a:gd name="connsiteY19" fmla="*/ 701749 h 3886200"/>
                  <a:gd name="connsiteX20" fmla="*/ 313660 w 5105400"/>
                  <a:gd name="connsiteY20" fmla="*/ 776177 h 3886200"/>
                  <a:gd name="connsiteX21" fmla="*/ 324293 w 5105400"/>
                  <a:gd name="connsiteY21" fmla="*/ 893135 h 3886200"/>
                  <a:gd name="connsiteX22" fmla="*/ 196702 w 5105400"/>
                  <a:gd name="connsiteY22" fmla="*/ 925033 h 3886200"/>
                  <a:gd name="connsiteX23" fmla="*/ 58479 w 5105400"/>
                  <a:gd name="connsiteY23" fmla="*/ 988828 h 3886200"/>
                  <a:gd name="connsiteX24" fmla="*/ 5316 w 5105400"/>
                  <a:gd name="connsiteY24" fmla="*/ 1020726 h 3886200"/>
                  <a:gd name="connsiteX25" fmla="*/ 90376 w 5105400"/>
                  <a:gd name="connsiteY25" fmla="*/ 1095153 h 3886200"/>
                  <a:gd name="connsiteX26" fmla="*/ 132907 w 5105400"/>
                  <a:gd name="connsiteY26" fmla="*/ 1158949 h 3886200"/>
                  <a:gd name="connsiteX27" fmla="*/ 122274 w 5105400"/>
                  <a:gd name="connsiteY27" fmla="*/ 1212112 h 3886200"/>
                  <a:gd name="connsiteX28" fmla="*/ 345558 w 5105400"/>
                  <a:gd name="connsiteY28" fmla="*/ 1212112 h 3886200"/>
                  <a:gd name="connsiteX29" fmla="*/ 462516 w 5105400"/>
                  <a:gd name="connsiteY29" fmla="*/ 1265274 h 3886200"/>
                  <a:gd name="connsiteX30" fmla="*/ 377455 w 5105400"/>
                  <a:gd name="connsiteY30" fmla="*/ 1382233 h 3886200"/>
                  <a:gd name="connsiteX31" fmla="*/ 281762 w 5105400"/>
                  <a:gd name="connsiteY31" fmla="*/ 1403498 h 3886200"/>
                  <a:gd name="connsiteX32" fmla="*/ 228600 w 5105400"/>
                  <a:gd name="connsiteY32" fmla="*/ 1414130 h 3886200"/>
                  <a:gd name="connsiteX33" fmla="*/ 217967 w 5105400"/>
                  <a:gd name="connsiteY33" fmla="*/ 1520456 h 3886200"/>
                  <a:gd name="connsiteX34" fmla="*/ 217967 w 5105400"/>
                  <a:gd name="connsiteY34" fmla="*/ 1679944 h 3886200"/>
                  <a:gd name="connsiteX35" fmla="*/ 186069 w 5105400"/>
                  <a:gd name="connsiteY35" fmla="*/ 1775637 h 3886200"/>
                  <a:gd name="connsiteX36" fmla="*/ 196702 w 5105400"/>
                  <a:gd name="connsiteY36" fmla="*/ 1913860 h 3886200"/>
                  <a:gd name="connsiteX37" fmla="*/ 239232 w 5105400"/>
                  <a:gd name="connsiteY37" fmla="*/ 2105247 h 3886200"/>
                  <a:gd name="connsiteX38" fmla="*/ 377455 w 5105400"/>
                  <a:gd name="connsiteY38" fmla="*/ 2211572 h 3886200"/>
                  <a:gd name="connsiteX39" fmla="*/ 473148 w 5105400"/>
                  <a:gd name="connsiteY39" fmla="*/ 2317898 h 3886200"/>
                  <a:gd name="connsiteX40" fmla="*/ 526311 w 5105400"/>
                  <a:gd name="connsiteY40" fmla="*/ 2169042 h 3886200"/>
                  <a:gd name="connsiteX41" fmla="*/ 590107 w 5105400"/>
                  <a:gd name="connsiteY41" fmla="*/ 2254102 h 3886200"/>
                  <a:gd name="connsiteX42" fmla="*/ 536944 w 5105400"/>
                  <a:gd name="connsiteY42" fmla="*/ 2456121 h 3886200"/>
                  <a:gd name="connsiteX43" fmla="*/ 579474 w 5105400"/>
                  <a:gd name="connsiteY43" fmla="*/ 2509284 h 3886200"/>
                  <a:gd name="connsiteX44" fmla="*/ 707065 w 5105400"/>
                  <a:gd name="connsiteY44" fmla="*/ 2413591 h 3886200"/>
                  <a:gd name="connsiteX45" fmla="*/ 834655 w 5105400"/>
                  <a:gd name="connsiteY45" fmla="*/ 2509284 h 3886200"/>
                  <a:gd name="connsiteX46" fmla="*/ 834655 w 5105400"/>
                  <a:gd name="connsiteY46" fmla="*/ 2583712 h 3886200"/>
                  <a:gd name="connsiteX47" fmla="*/ 909083 w 5105400"/>
                  <a:gd name="connsiteY47" fmla="*/ 2551814 h 3886200"/>
                  <a:gd name="connsiteX48" fmla="*/ 887818 w 5105400"/>
                  <a:gd name="connsiteY48" fmla="*/ 2445488 h 3886200"/>
                  <a:gd name="connsiteX49" fmla="*/ 1036674 w 5105400"/>
                  <a:gd name="connsiteY49" fmla="*/ 2413591 h 3886200"/>
                  <a:gd name="connsiteX50" fmla="*/ 1079204 w 5105400"/>
                  <a:gd name="connsiteY50" fmla="*/ 2392326 h 3886200"/>
                  <a:gd name="connsiteX51" fmla="*/ 983511 w 5105400"/>
                  <a:gd name="connsiteY51" fmla="*/ 2573079 h 3886200"/>
                  <a:gd name="connsiteX52" fmla="*/ 962246 w 5105400"/>
                  <a:gd name="connsiteY52" fmla="*/ 2690037 h 3886200"/>
                  <a:gd name="connsiteX53" fmla="*/ 962246 w 5105400"/>
                  <a:gd name="connsiteY53" fmla="*/ 2743200 h 3886200"/>
                  <a:gd name="connsiteX54" fmla="*/ 1111102 w 5105400"/>
                  <a:gd name="connsiteY54" fmla="*/ 2679405 h 3886200"/>
                  <a:gd name="connsiteX55" fmla="*/ 1196162 w 5105400"/>
                  <a:gd name="connsiteY55" fmla="*/ 2626242 h 3886200"/>
                  <a:gd name="connsiteX56" fmla="*/ 1313120 w 5105400"/>
                  <a:gd name="connsiteY56" fmla="*/ 2573079 h 3886200"/>
                  <a:gd name="connsiteX57" fmla="*/ 1589567 w 5105400"/>
                  <a:gd name="connsiteY57" fmla="*/ 2424223 h 3886200"/>
                  <a:gd name="connsiteX58" fmla="*/ 2068032 w 5105400"/>
                  <a:gd name="connsiteY58" fmla="*/ 2413591 h 3886200"/>
                  <a:gd name="connsiteX59" fmla="*/ 2291316 w 5105400"/>
                  <a:gd name="connsiteY59" fmla="*/ 2381693 h 3886200"/>
                  <a:gd name="connsiteX60" fmla="*/ 2557130 w 5105400"/>
                  <a:gd name="connsiteY60" fmla="*/ 2392326 h 3886200"/>
                  <a:gd name="connsiteX61" fmla="*/ 2876107 w 5105400"/>
                  <a:gd name="connsiteY61" fmla="*/ 2434856 h 3886200"/>
                  <a:gd name="connsiteX62" fmla="*/ 3248246 w 5105400"/>
                  <a:gd name="connsiteY62" fmla="*/ 2594344 h 3886200"/>
                  <a:gd name="connsiteX63" fmla="*/ 3535325 w 5105400"/>
                  <a:gd name="connsiteY63" fmla="*/ 2966484 h 3886200"/>
                  <a:gd name="connsiteX64" fmla="*/ 3747976 w 5105400"/>
                  <a:gd name="connsiteY64" fmla="*/ 3264195 h 3886200"/>
                  <a:gd name="connsiteX65" fmla="*/ 4109483 w 5105400"/>
                  <a:gd name="connsiteY65" fmla="*/ 3466214 h 3886200"/>
                  <a:gd name="connsiteX66" fmla="*/ 4237074 w 5105400"/>
                  <a:gd name="connsiteY66" fmla="*/ 3466214 h 3886200"/>
                  <a:gd name="connsiteX67" fmla="*/ 4258339 w 5105400"/>
                  <a:gd name="connsiteY67" fmla="*/ 3327991 h 3886200"/>
                  <a:gd name="connsiteX68" fmla="*/ 4322134 w 5105400"/>
                  <a:gd name="connsiteY68" fmla="*/ 3200400 h 3886200"/>
                  <a:gd name="connsiteX69" fmla="*/ 4364665 w 5105400"/>
                  <a:gd name="connsiteY69" fmla="*/ 3327991 h 3886200"/>
                  <a:gd name="connsiteX70" fmla="*/ 4354032 w 5105400"/>
                  <a:gd name="connsiteY70" fmla="*/ 3508744 h 3886200"/>
                  <a:gd name="connsiteX71" fmla="*/ 4354032 w 5105400"/>
                  <a:gd name="connsiteY71" fmla="*/ 3583172 h 3886200"/>
                  <a:gd name="connsiteX72" fmla="*/ 4470990 w 5105400"/>
                  <a:gd name="connsiteY72" fmla="*/ 3636335 h 3886200"/>
                  <a:gd name="connsiteX73" fmla="*/ 4641111 w 5105400"/>
                  <a:gd name="connsiteY73" fmla="*/ 3689498 h 3886200"/>
                  <a:gd name="connsiteX74" fmla="*/ 4800600 w 5105400"/>
                  <a:gd name="connsiteY74" fmla="*/ 3732028 h 3886200"/>
                  <a:gd name="connsiteX75" fmla="*/ 4896293 w 5105400"/>
                  <a:gd name="connsiteY75" fmla="*/ 3806456 h 3886200"/>
                  <a:gd name="connsiteX76" fmla="*/ 5038060 w 5105400"/>
                  <a:gd name="connsiteY76" fmla="*/ 3886200 h 3886200"/>
                  <a:gd name="connsiteX77" fmla="*/ 5038060 w 5105400"/>
                  <a:gd name="connsiteY77" fmla="*/ 0 h 3886200"/>
                  <a:gd name="connsiteX0" fmla="*/ 5038060 w 5105400"/>
                  <a:gd name="connsiteY0" fmla="*/ 13741 h 3899941"/>
                  <a:gd name="connsiteX1" fmla="*/ 4825699 w 5105400"/>
                  <a:gd name="connsiteY1" fmla="*/ 96187 h 3899941"/>
                  <a:gd name="connsiteX2" fmla="*/ 4352260 w 5105400"/>
                  <a:gd name="connsiteY2" fmla="*/ 242341 h 3899941"/>
                  <a:gd name="connsiteX3" fmla="*/ 4123660 w 5105400"/>
                  <a:gd name="connsiteY3" fmla="*/ 318541 h 3899941"/>
                  <a:gd name="connsiteX4" fmla="*/ 3895060 w 5105400"/>
                  <a:gd name="connsiteY4" fmla="*/ 318541 h 3899941"/>
                  <a:gd name="connsiteX5" fmla="*/ 3666460 w 5105400"/>
                  <a:gd name="connsiteY5" fmla="*/ 470941 h 3899941"/>
                  <a:gd name="connsiteX6" fmla="*/ 3361660 w 5105400"/>
                  <a:gd name="connsiteY6" fmla="*/ 394741 h 3899941"/>
                  <a:gd name="connsiteX7" fmla="*/ 3056860 w 5105400"/>
                  <a:gd name="connsiteY7" fmla="*/ 470941 h 3899941"/>
                  <a:gd name="connsiteX8" fmla="*/ 2675860 w 5105400"/>
                  <a:gd name="connsiteY8" fmla="*/ 470941 h 3899941"/>
                  <a:gd name="connsiteX9" fmla="*/ 2294860 w 5105400"/>
                  <a:gd name="connsiteY9" fmla="*/ 394741 h 3899941"/>
                  <a:gd name="connsiteX10" fmla="*/ 2142460 w 5105400"/>
                  <a:gd name="connsiteY10" fmla="*/ 242341 h 3899941"/>
                  <a:gd name="connsiteX11" fmla="*/ 1837660 w 5105400"/>
                  <a:gd name="connsiteY11" fmla="*/ 318541 h 3899941"/>
                  <a:gd name="connsiteX12" fmla="*/ 1532860 w 5105400"/>
                  <a:gd name="connsiteY12" fmla="*/ 89941 h 3899941"/>
                  <a:gd name="connsiteX13" fmla="*/ 1151860 w 5105400"/>
                  <a:gd name="connsiteY13" fmla="*/ 89941 h 3899941"/>
                  <a:gd name="connsiteX14" fmla="*/ 919716 w 5105400"/>
                  <a:gd name="connsiteY14" fmla="*/ 237025 h 3899941"/>
                  <a:gd name="connsiteX15" fmla="*/ 579474 w 5105400"/>
                  <a:gd name="connsiteY15" fmla="*/ 428411 h 3899941"/>
                  <a:gd name="connsiteX16" fmla="*/ 483781 w 5105400"/>
                  <a:gd name="connsiteY16" fmla="*/ 534736 h 3899941"/>
                  <a:gd name="connsiteX17" fmla="*/ 388088 w 5105400"/>
                  <a:gd name="connsiteY17" fmla="*/ 556001 h 3899941"/>
                  <a:gd name="connsiteX18" fmla="*/ 228600 w 5105400"/>
                  <a:gd name="connsiteY18" fmla="*/ 545369 h 3899941"/>
                  <a:gd name="connsiteX19" fmla="*/ 228600 w 5105400"/>
                  <a:gd name="connsiteY19" fmla="*/ 715490 h 3899941"/>
                  <a:gd name="connsiteX20" fmla="*/ 313660 w 5105400"/>
                  <a:gd name="connsiteY20" fmla="*/ 789918 h 3899941"/>
                  <a:gd name="connsiteX21" fmla="*/ 324293 w 5105400"/>
                  <a:gd name="connsiteY21" fmla="*/ 906876 h 3899941"/>
                  <a:gd name="connsiteX22" fmla="*/ 196702 w 5105400"/>
                  <a:gd name="connsiteY22" fmla="*/ 938774 h 3899941"/>
                  <a:gd name="connsiteX23" fmla="*/ 58479 w 5105400"/>
                  <a:gd name="connsiteY23" fmla="*/ 1002569 h 3899941"/>
                  <a:gd name="connsiteX24" fmla="*/ 5316 w 5105400"/>
                  <a:gd name="connsiteY24" fmla="*/ 1034467 h 3899941"/>
                  <a:gd name="connsiteX25" fmla="*/ 90376 w 5105400"/>
                  <a:gd name="connsiteY25" fmla="*/ 1108894 h 3899941"/>
                  <a:gd name="connsiteX26" fmla="*/ 132907 w 5105400"/>
                  <a:gd name="connsiteY26" fmla="*/ 1172690 h 3899941"/>
                  <a:gd name="connsiteX27" fmla="*/ 122274 w 5105400"/>
                  <a:gd name="connsiteY27" fmla="*/ 1225853 h 3899941"/>
                  <a:gd name="connsiteX28" fmla="*/ 345558 w 5105400"/>
                  <a:gd name="connsiteY28" fmla="*/ 1225853 h 3899941"/>
                  <a:gd name="connsiteX29" fmla="*/ 462516 w 5105400"/>
                  <a:gd name="connsiteY29" fmla="*/ 1279015 h 3899941"/>
                  <a:gd name="connsiteX30" fmla="*/ 377455 w 5105400"/>
                  <a:gd name="connsiteY30" fmla="*/ 1395974 h 3899941"/>
                  <a:gd name="connsiteX31" fmla="*/ 281762 w 5105400"/>
                  <a:gd name="connsiteY31" fmla="*/ 1417239 h 3899941"/>
                  <a:gd name="connsiteX32" fmla="*/ 228600 w 5105400"/>
                  <a:gd name="connsiteY32" fmla="*/ 1427871 h 3899941"/>
                  <a:gd name="connsiteX33" fmla="*/ 217967 w 5105400"/>
                  <a:gd name="connsiteY33" fmla="*/ 1534197 h 3899941"/>
                  <a:gd name="connsiteX34" fmla="*/ 217967 w 5105400"/>
                  <a:gd name="connsiteY34" fmla="*/ 1693685 h 3899941"/>
                  <a:gd name="connsiteX35" fmla="*/ 186069 w 5105400"/>
                  <a:gd name="connsiteY35" fmla="*/ 1789378 h 3899941"/>
                  <a:gd name="connsiteX36" fmla="*/ 196702 w 5105400"/>
                  <a:gd name="connsiteY36" fmla="*/ 1927601 h 3899941"/>
                  <a:gd name="connsiteX37" fmla="*/ 239232 w 5105400"/>
                  <a:gd name="connsiteY37" fmla="*/ 2118988 h 3899941"/>
                  <a:gd name="connsiteX38" fmla="*/ 377455 w 5105400"/>
                  <a:gd name="connsiteY38" fmla="*/ 2225313 h 3899941"/>
                  <a:gd name="connsiteX39" fmla="*/ 473148 w 5105400"/>
                  <a:gd name="connsiteY39" fmla="*/ 2331639 h 3899941"/>
                  <a:gd name="connsiteX40" fmla="*/ 526311 w 5105400"/>
                  <a:gd name="connsiteY40" fmla="*/ 2182783 h 3899941"/>
                  <a:gd name="connsiteX41" fmla="*/ 590107 w 5105400"/>
                  <a:gd name="connsiteY41" fmla="*/ 2267843 h 3899941"/>
                  <a:gd name="connsiteX42" fmla="*/ 536944 w 5105400"/>
                  <a:gd name="connsiteY42" fmla="*/ 2469862 h 3899941"/>
                  <a:gd name="connsiteX43" fmla="*/ 579474 w 5105400"/>
                  <a:gd name="connsiteY43" fmla="*/ 2523025 h 3899941"/>
                  <a:gd name="connsiteX44" fmla="*/ 707065 w 5105400"/>
                  <a:gd name="connsiteY44" fmla="*/ 2427332 h 3899941"/>
                  <a:gd name="connsiteX45" fmla="*/ 834655 w 5105400"/>
                  <a:gd name="connsiteY45" fmla="*/ 2523025 h 3899941"/>
                  <a:gd name="connsiteX46" fmla="*/ 834655 w 5105400"/>
                  <a:gd name="connsiteY46" fmla="*/ 2597453 h 3899941"/>
                  <a:gd name="connsiteX47" fmla="*/ 909083 w 5105400"/>
                  <a:gd name="connsiteY47" fmla="*/ 2565555 h 3899941"/>
                  <a:gd name="connsiteX48" fmla="*/ 887818 w 5105400"/>
                  <a:gd name="connsiteY48" fmla="*/ 2459229 h 3899941"/>
                  <a:gd name="connsiteX49" fmla="*/ 1036674 w 5105400"/>
                  <a:gd name="connsiteY49" fmla="*/ 2427332 h 3899941"/>
                  <a:gd name="connsiteX50" fmla="*/ 1079204 w 5105400"/>
                  <a:gd name="connsiteY50" fmla="*/ 2406067 h 3899941"/>
                  <a:gd name="connsiteX51" fmla="*/ 983511 w 5105400"/>
                  <a:gd name="connsiteY51" fmla="*/ 2586820 h 3899941"/>
                  <a:gd name="connsiteX52" fmla="*/ 962246 w 5105400"/>
                  <a:gd name="connsiteY52" fmla="*/ 2703778 h 3899941"/>
                  <a:gd name="connsiteX53" fmla="*/ 962246 w 5105400"/>
                  <a:gd name="connsiteY53" fmla="*/ 2756941 h 3899941"/>
                  <a:gd name="connsiteX54" fmla="*/ 1111102 w 5105400"/>
                  <a:gd name="connsiteY54" fmla="*/ 2693146 h 3899941"/>
                  <a:gd name="connsiteX55" fmla="*/ 1196162 w 5105400"/>
                  <a:gd name="connsiteY55" fmla="*/ 2639983 h 3899941"/>
                  <a:gd name="connsiteX56" fmla="*/ 1313120 w 5105400"/>
                  <a:gd name="connsiteY56" fmla="*/ 2586820 h 3899941"/>
                  <a:gd name="connsiteX57" fmla="*/ 1589567 w 5105400"/>
                  <a:gd name="connsiteY57" fmla="*/ 2437964 h 3899941"/>
                  <a:gd name="connsiteX58" fmla="*/ 2068032 w 5105400"/>
                  <a:gd name="connsiteY58" fmla="*/ 2427332 h 3899941"/>
                  <a:gd name="connsiteX59" fmla="*/ 2291316 w 5105400"/>
                  <a:gd name="connsiteY59" fmla="*/ 2395434 h 3899941"/>
                  <a:gd name="connsiteX60" fmla="*/ 2557130 w 5105400"/>
                  <a:gd name="connsiteY60" fmla="*/ 2406067 h 3899941"/>
                  <a:gd name="connsiteX61" fmla="*/ 2876107 w 5105400"/>
                  <a:gd name="connsiteY61" fmla="*/ 2448597 h 3899941"/>
                  <a:gd name="connsiteX62" fmla="*/ 3248246 w 5105400"/>
                  <a:gd name="connsiteY62" fmla="*/ 2608085 h 3899941"/>
                  <a:gd name="connsiteX63" fmla="*/ 3535325 w 5105400"/>
                  <a:gd name="connsiteY63" fmla="*/ 2980225 h 3899941"/>
                  <a:gd name="connsiteX64" fmla="*/ 3747976 w 5105400"/>
                  <a:gd name="connsiteY64" fmla="*/ 3277936 h 3899941"/>
                  <a:gd name="connsiteX65" fmla="*/ 4109483 w 5105400"/>
                  <a:gd name="connsiteY65" fmla="*/ 3479955 h 3899941"/>
                  <a:gd name="connsiteX66" fmla="*/ 4237074 w 5105400"/>
                  <a:gd name="connsiteY66" fmla="*/ 3479955 h 3899941"/>
                  <a:gd name="connsiteX67" fmla="*/ 4258339 w 5105400"/>
                  <a:gd name="connsiteY67" fmla="*/ 3341732 h 3899941"/>
                  <a:gd name="connsiteX68" fmla="*/ 4322134 w 5105400"/>
                  <a:gd name="connsiteY68" fmla="*/ 3214141 h 3899941"/>
                  <a:gd name="connsiteX69" fmla="*/ 4364665 w 5105400"/>
                  <a:gd name="connsiteY69" fmla="*/ 3341732 h 3899941"/>
                  <a:gd name="connsiteX70" fmla="*/ 4354032 w 5105400"/>
                  <a:gd name="connsiteY70" fmla="*/ 3522485 h 3899941"/>
                  <a:gd name="connsiteX71" fmla="*/ 4354032 w 5105400"/>
                  <a:gd name="connsiteY71" fmla="*/ 3596913 h 3899941"/>
                  <a:gd name="connsiteX72" fmla="*/ 4470990 w 5105400"/>
                  <a:gd name="connsiteY72" fmla="*/ 3650076 h 3899941"/>
                  <a:gd name="connsiteX73" fmla="*/ 4641111 w 5105400"/>
                  <a:gd name="connsiteY73" fmla="*/ 3703239 h 3899941"/>
                  <a:gd name="connsiteX74" fmla="*/ 4800600 w 5105400"/>
                  <a:gd name="connsiteY74" fmla="*/ 3745769 h 3899941"/>
                  <a:gd name="connsiteX75" fmla="*/ 4896293 w 5105400"/>
                  <a:gd name="connsiteY75" fmla="*/ 3820197 h 3899941"/>
                  <a:gd name="connsiteX76" fmla="*/ 5038060 w 5105400"/>
                  <a:gd name="connsiteY76" fmla="*/ 3899941 h 3899941"/>
                  <a:gd name="connsiteX77" fmla="*/ 5038060 w 5105400"/>
                  <a:gd name="connsiteY77" fmla="*/ 13741 h 389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105400" h="3899941">
                    <a:moveTo>
                      <a:pt x="5038060" y="13741"/>
                    </a:moveTo>
                    <a:lnTo>
                      <a:pt x="4825699" y="96187"/>
                    </a:lnTo>
                    <a:cubicBezTo>
                      <a:pt x="4626663" y="0"/>
                      <a:pt x="4510073" y="193623"/>
                      <a:pt x="4352260" y="242341"/>
                    </a:cubicBezTo>
                    <a:lnTo>
                      <a:pt x="4123660" y="318541"/>
                    </a:lnTo>
                    <a:cubicBezTo>
                      <a:pt x="4047460" y="318541"/>
                      <a:pt x="3971260" y="293141"/>
                      <a:pt x="3895060" y="318541"/>
                    </a:cubicBezTo>
                    <a:cubicBezTo>
                      <a:pt x="3818860" y="343941"/>
                      <a:pt x="3742660" y="420141"/>
                      <a:pt x="3666460" y="470941"/>
                    </a:cubicBezTo>
                    <a:lnTo>
                      <a:pt x="3361660" y="394741"/>
                    </a:lnTo>
                    <a:lnTo>
                      <a:pt x="3056860" y="470941"/>
                    </a:lnTo>
                    <a:lnTo>
                      <a:pt x="2675860" y="470941"/>
                    </a:lnTo>
                    <a:lnTo>
                      <a:pt x="2294860" y="394741"/>
                    </a:lnTo>
                    <a:lnTo>
                      <a:pt x="2142460" y="242341"/>
                    </a:lnTo>
                    <a:lnTo>
                      <a:pt x="1837660" y="318541"/>
                    </a:lnTo>
                    <a:lnTo>
                      <a:pt x="1532860" y="89941"/>
                    </a:lnTo>
                    <a:lnTo>
                      <a:pt x="1151860" y="89941"/>
                    </a:lnTo>
                    <a:cubicBezTo>
                      <a:pt x="1040218" y="105890"/>
                      <a:pt x="1015114" y="180613"/>
                      <a:pt x="919716" y="237025"/>
                    </a:cubicBezTo>
                    <a:cubicBezTo>
                      <a:pt x="824318" y="293437"/>
                      <a:pt x="652130" y="378793"/>
                      <a:pt x="579474" y="428411"/>
                    </a:cubicBezTo>
                    <a:cubicBezTo>
                      <a:pt x="506818" y="478029"/>
                      <a:pt x="515679" y="513471"/>
                      <a:pt x="483781" y="534736"/>
                    </a:cubicBezTo>
                    <a:cubicBezTo>
                      <a:pt x="451883" y="556001"/>
                      <a:pt x="430618" y="554229"/>
                      <a:pt x="388088" y="556001"/>
                    </a:cubicBezTo>
                    <a:cubicBezTo>
                      <a:pt x="345558" y="557773"/>
                      <a:pt x="255181" y="518788"/>
                      <a:pt x="228600" y="545369"/>
                    </a:cubicBezTo>
                    <a:cubicBezTo>
                      <a:pt x="202019" y="571950"/>
                      <a:pt x="214423" y="674732"/>
                      <a:pt x="228600" y="715490"/>
                    </a:cubicBezTo>
                    <a:cubicBezTo>
                      <a:pt x="242777" y="756248"/>
                      <a:pt x="297711" y="758020"/>
                      <a:pt x="313660" y="789918"/>
                    </a:cubicBezTo>
                    <a:cubicBezTo>
                      <a:pt x="329609" y="821816"/>
                      <a:pt x="343786" y="882067"/>
                      <a:pt x="324293" y="906876"/>
                    </a:cubicBezTo>
                    <a:cubicBezTo>
                      <a:pt x="304800" y="931685"/>
                      <a:pt x="241004" y="922825"/>
                      <a:pt x="196702" y="938774"/>
                    </a:cubicBezTo>
                    <a:cubicBezTo>
                      <a:pt x="152400" y="954723"/>
                      <a:pt x="90377" y="986620"/>
                      <a:pt x="58479" y="1002569"/>
                    </a:cubicBezTo>
                    <a:cubicBezTo>
                      <a:pt x="26581" y="1018518"/>
                      <a:pt x="0" y="1016746"/>
                      <a:pt x="5316" y="1034467"/>
                    </a:cubicBezTo>
                    <a:cubicBezTo>
                      <a:pt x="10632" y="1052188"/>
                      <a:pt x="69111" y="1085857"/>
                      <a:pt x="90376" y="1108894"/>
                    </a:cubicBezTo>
                    <a:cubicBezTo>
                      <a:pt x="111641" y="1131931"/>
                      <a:pt x="127591" y="1153197"/>
                      <a:pt x="132907" y="1172690"/>
                    </a:cubicBezTo>
                    <a:cubicBezTo>
                      <a:pt x="138223" y="1192183"/>
                      <a:pt x="86832" y="1216993"/>
                      <a:pt x="122274" y="1225853"/>
                    </a:cubicBezTo>
                    <a:cubicBezTo>
                      <a:pt x="157716" y="1234713"/>
                      <a:pt x="288851" y="1216993"/>
                      <a:pt x="345558" y="1225853"/>
                    </a:cubicBezTo>
                    <a:cubicBezTo>
                      <a:pt x="402265" y="1234713"/>
                      <a:pt x="457200" y="1250662"/>
                      <a:pt x="462516" y="1279015"/>
                    </a:cubicBezTo>
                    <a:cubicBezTo>
                      <a:pt x="467832" y="1307369"/>
                      <a:pt x="407581" y="1372937"/>
                      <a:pt x="377455" y="1395974"/>
                    </a:cubicBezTo>
                    <a:cubicBezTo>
                      <a:pt x="347329" y="1419011"/>
                      <a:pt x="306571" y="1411923"/>
                      <a:pt x="281762" y="1417239"/>
                    </a:cubicBezTo>
                    <a:cubicBezTo>
                      <a:pt x="256953" y="1422555"/>
                      <a:pt x="239232" y="1408378"/>
                      <a:pt x="228600" y="1427871"/>
                    </a:cubicBezTo>
                    <a:cubicBezTo>
                      <a:pt x="217968" y="1447364"/>
                      <a:pt x="219739" y="1489895"/>
                      <a:pt x="217967" y="1534197"/>
                    </a:cubicBezTo>
                    <a:cubicBezTo>
                      <a:pt x="216195" y="1578499"/>
                      <a:pt x="223283" y="1651155"/>
                      <a:pt x="217967" y="1693685"/>
                    </a:cubicBezTo>
                    <a:cubicBezTo>
                      <a:pt x="212651" y="1736215"/>
                      <a:pt x="189613" y="1750392"/>
                      <a:pt x="186069" y="1789378"/>
                    </a:cubicBezTo>
                    <a:cubicBezTo>
                      <a:pt x="182525" y="1828364"/>
                      <a:pt x="187842" y="1872666"/>
                      <a:pt x="196702" y="1927601"/>
                    </a:cubicBezTo>
                    <a:cubicBezTo>
                      <a:pt x="205562" y="1982536"/>
                      <a:pt x="209107" y="2069369"/>
                      <a:pt x="239232" y="2118988"/>
                    </a:cubicBezTo>
                    <a:cubicBezTo>
                      <a:pt x="269358" y="2168607"/>
                      <a:pt x="338469" y="2189871"/>
                      <a:pt x="377455" y="2225313"/>
                    </a:cubicBezTo>
                    <a:cubicBezTo>
                      <a:pt x="416441" y="2260755"/>
                      <a:pt x="448339" y="2338727"/>
                      <a:pt x="473148" y="2331639"/>
                    </a:cubicBezTo>
                    <a:cubicBezTo>
                      <a:pt x="497957" y="2324551"/>
                      <a:pt x="506818" y="2193416"/>
                      <a:pt x="526311" y="2182783"/>
                    </a:cubicBezTo>
                    <a:cubicBezTo>
                      <a:pt x="545804" y="2172150"/>
                      <a:pt x="588335" y="2219997"/>
                      <a:pt x="590107" y="2267843"/>
                    </a:cubicBezTo>
                    <a:cubicBezTo>
                      <a:pt x="591879" y="2315689"/>
                      <a:pt x="538716" y="2427332"/>
                      <a:pt x="536944" y="2469862"/>
                    </a:cubicBezTo>
                    <a:cubicBezTo>
                      <a:pt x="535172" y="2512392"/>
                      <a:pt x="551121" y="2530113"/>
                      <a:pt x="579474" y="2523025"/>
                    </a:cubicBezTo>
                    <a:cubicBezTo>
                      <a:pt x="607827" y="2515937"/>
                      <a:pt x="664535" y="2427332"/>
                      <a:pt x="707065" y="2427332"/>
                    </a:cubicBezTo>
                    <a:cubicBezTo>
                      <a:pt x="749595" y="2427332"/>
                      <a:pt x="813390" y="2494672"/>
                      <a:pt x="834655" y="2523025"/>
                    </a:cubicBezTo>
                    <a:cubicBezTo>
                      <a:pt x="855920" y="2551379"/>
                      <a:pt x="822250" y="2590365"/>
                      <a:pt x="834655" y="2597453"/>
                    </a:cubicBezTo>
                    <a:cubicBezTo>
                      <a:pt x="847060" y="2604541"/>
                      <a:pt x="900223" y="2588592"/>
                      <a:pt x="909083" y="2565555"/>
                    </a:cubicBezTo>
                    <a:cubicBezTo>
                      <a:pt x="917943" y="2542518"/>
                      <a:pt x="866553" y="2482266"/>
                      <a:pt x="887818" y="2459229"/>
                    </a:cubicBezTo>
                    <a:cubicBezTo>
                      <a:pt x="909083" y="2436192"/>
                      <a:pt x="1004776" y="2436192"/>
                      <a:pt x="1036674" y="2427332"/>
                    </a:cubicBezTo>
                    <a:cubicBezTo>
                      <a:pt x="1068572" y="2418472"/>
                      <a:pt x="1088065" y="2379486"/>
                      <a:pt x="1079204" y="2406067"/>
                    </a:cubicBezTo>
                    <a:cubicBezTo>
                      <a:pt x="1070344" y="2432648"/>
                      <a:pt x="1003004" y="2537202"/>
                      <a:pt x="983511" y="2586820"/>
                    </a:cubicBezTo>
                    <a:cubicBezTo>
                      <a:pt x="964018" y="2636439"/>
                      <a:pt x="965790" y="2675425"/>
                      <a:pt x="962246" y="2703778"/>
                    </a:cubicBezTo>
                    <a:cubicBezTo>
                      <a:pt x="958702" y="2732131"/>
                      <a:pt x="937437" y="2758713"/>
                      <a:pt x="962246" y="2756941"/>
                    </a:cubicBezTo>
                    <a:cubicBezTo>
                      <a:pt x="987055" y="2755169"/>
                      <a:pt x="1072116" y="2712639"/>
                      <a:pt x="1111102" y="2693146"/>
                    </a:cubicBezTo>
                    <a:cubicBezTo>
                      <a:pt x="1150088" y="2673653"/>
                      <a:pt x="1162492" y="2657704"/>
                      <a:pt x="1196162" y="2639983"/>
                    </a:cubicBezTo>
                    <a:cubicBezTo>
                      <a:pt x="1229832" y="2622262"/>
                      <a:pt x="1247553" y="2620490"/>
                      <a:pt x="1313120" y="2586820"/>
                    </a:cubicBezTo>
                    <a:cubicBezTo>
                      <a:pt x="1378688" y="2553150"/>
                      <a:pt x="1463749" y="2464545"/>
                      <a:pt x="1589567" y="2437964"/>
                    </a:cubicBezTo>
                    <a:cubicBezTo>
                      <a:pt x="1715385" y="2411383"/>
                      <a:pt x="1951074" y="2434420"/>
                      <a:pt x="2068032" y="2427332"/>
                    </a:cubicBezTo>
                    <a:cubicBezTo>
                      <a:pt x="2184990" y="2420244"/>
                      <a:pt x="2209800" y="2398978"/>
                      <a:pt x="2291316" y="2395434"/>
                    </a:cubicBezTo>
                    <a:cubicBezTo>
                      <a:pt x="2372832" y="2391890"/>
                      <a:pt x="2459665" y="2397207"/>
                      <a:pt x="2557130" y="2406067"/>
                    </a:cubicBezTo>
                    <a:cubicBezTo>
                      <a:pt x="2654595" y="2414928"/>
                      <a:pt x="2760921" y="2414927"/>
                      <a:pt x="2876107" y="2448597"/>
                    </a:cubicBezTo>
                    <a:cubicBezTo>
                      <a:pt x="2991293" y="2482267"/>
                      <a:pt x="3138376" y="2519480"/>
                      <a:pt x="3248246" y="2608085"/>
                    </a:cubicBezTo>
                    <a:cubicBezTo>
                      <a:pt x="3358116" y="2696690"/>
                      <a:pt x="3452037" y="2868583"/>
                      <a:pt x="3535325" y="2980225"/>
                    </a:cubicBezTo>
                    <a:cubicBezTo>
                      <a:pt x="3618613" y="3091867"/>
                      <a:pt x="3652283" y="3194648"/>
                      <a:pt x="3747976" y="3277936"/>
                    </a:cubicBezTo>
                    <a:cubicBezTo>
                      <a:pt x="3843669" y="3361224"/>
                      <a:pt x="4027967" y="3446285"/>
                      <a:pt x="4109483" y="3479955"/>
                    </a:cubicBezTo>
                    <a:cubicBezTo>
                      <a:pt x="4190999" y="3513625"/>
                      <a:pt x="4212265" y="3502992"/>
                      <a:pt x="4237074" y="3479955"/>
                    </a:cubicBezTo>
                    <a:cubicBezTo>
                      <a:pt x="4261883" y="3456918"/>
                      <a:pt x="4244162" y="3386034"/>
                      <a:pt x="4258339" y="3341732"/>
                    </a:cubicBezTo>
                    <a:cubicBezTo>
                      <a:pt x="4272516" y="3297430"/>
                      <a:pt x="4304413" y="3214141"/>
                      <a:pt x="4322134" y="3214141"/>
                    </a:cubicBezTo>
                    <a:cubicBezTo>
                      <a:pt x="4339855" y="3214141"/>
                      <a:pt x="4359349" y="3290341"/>
                      <a:pt x="4364665" y="3341732"/>
                    </a:cubicBezTo>
                    <a:cubicBezTo>
                      <a:pt x="4369981" y="3393123"/>
                      <a:pt x="4355804" y="3479955"/>
                      <a:pt x="4354032" y="3522485"/>
                    </a:cubicBezTo>
                    <a:cubicBezTo>
                      <a:pt x="4352260" y="3565015"/>
                      <a:pt x="4334539" y="3575648"/>
                      <a:pt x="4354032" y="3596913"/>
                    </a:cubicBezTo>
                    <a:cubicBezTo>
                      <a:pt x="4373525" y="3618178"/>
                      <a:pt x="4423144" y="3632355"/>
                      <a:pt x="4470990" y="3650076"/>
                    </a:cubicBezTo>
                    <a:cubicBezTo>
                      <a:pt x="4518837" y="3667797"/>
                      <a:pt x="4586176" y="3687290"/>
                      <a:pt x="4641111" y="3703239"/>
                    </a:cubicBezTo>
                    <a:cubicBezTo>
                      <a:pt x="4696046" y="3719188"/>
                      <a:pt x="4758070" y="3726276"/>
                      <a:pt x="4800600" y="3745769"/>
                    </a:cubicBezTo>
                    <a:cubicBezTo>
                      <a:pt x="4843130" y="3765262"/>
                      <a:pt x="4856716" y="3794502"/>
                      <a:pt x="4896293" y="3820197"/>
                    </a:cubicBezTo>
                    <a:cubicBezTo>
                      <a:pt x="4935870" y="3845892"/>
                      <a:pt x="5105400" y="3765262"/>
                      <a:pt x="5038060" y="3899941"/>
                    </a:cubicBezTo>
                    <a:lnTo>
                      <a:pt x="5038060" y="13741"/>
                    </a:lnTo>
                    <a:close/>
                  </a:path>
                </a:pathLst>
              </a:custGeom>
              <a:blipFill>
                <a:blip r:embed="rId7" cstate="print"/>
                <a:tile tx="0" ty="0" sx="100000" sy="100000" flip="none" algn="tl"/>
              </a:blipFill>
              <a:ln w="508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Freeform 35"/>
            <p:cNvSpPr/>
            <p:nvPr/>
          </p:nvSpPr>
          <p:spPr>
            <a:xfrm>
              <a:off x="2735705" y="5069174"/>
              <a:ext cx="2423410" cy="836951"/>
            </a:xfrm>
            <a:custGeom>
              <a:avLst/>
              <a:gdLst>
                <a:gd name="connsiteX0" fmla="*/ 2390931 w 2423410"/>
                <a:gd name="connsiteY0" fmla="*/ 12492 h 836951"/>
                <a:gd name="connsiteX1" fmla="*/ 2271010 w 2423410"/>
                <a:gd name="connsiteY1" fmla="*/ 147403 h 836951"/>
                <a:gd name="connsiteX2" fmla="*/ 2136098 w 2423410"/>
                <a:gd name="connsiteY2" fmla="*/ 192374 h 836951"/>
                <a:gd name="connsiteX3" fmla="*/ 2076138 w 2423410"/>
                <a:gd name="connsiteY3" fmla="*/ 297305 h 836951"/>
                <a:gd name="connsiteX4" fmla="*/ 1911246 w 2423410"/>
                <a:gd name="connsiteY4" fmla="*/ 342275 h 836951"/>
                <a:gd name="connsiteX5" fmla="*/ 1746354 w 2423410"/>
                <a:gd name="connsiteY5" fmla="*/ 402236 h 836951"/>
                <a:gd name="connsiteX6" fmla="*/ 1671403 w 2423410"/>
                <a:gd name="connsiteY6" fmla="*/ 537147 h 836951"/>
                <a:gd name="connsiteX7" fmla="*/ 1566472 w 2423410"/>
                <a:gd name="connsiteY7" fmla="*/ 567128 h 836951"/>
                <a:gd name="connsiteX8" fmla="*/ 1221698 w 2423410"/>
                <a:gd name="connsiteY8" fmla="*/ 627088 h 836951"/>
                <a:gd name="connsiteX9" fmla="*/ 1011836 w 2423410"/>
                <a:gd name="connsiteY9" fmla="*/ 791980 h 836951"/>
                <a:gd name="connsiteX10" fmla="*/ 936885 w 2423410"/>
                <a:gd name="connsiteY10" fmla="*/ 791980 h 836951"/>
                <a:gd name="connsiteX11" fmla="*/ 742013 w 2423410"/>
                <a:gd name="connsiteY11" fmla="*/ 806970 h 836951"/>
                <a:gd name="connsiteX12" fmla="*/ 562131 w 2423410"/>
                <a:gd name="connsiteY12" fmla="*/ 776990 h 836951"/>
                <a:gd name="connsiteX13" fmla="*/ 337279 w 2423410"/>
                <a:gd name="connsiteY13" fmla="*/ 776990 h 836951"/>
                <a:gd name="connsiteX14" fmla="*/ 37475 w 2423410"/>
                <a:gd name="connsiteY14" fmla="*/ 717029 h 836951"/>
                <a:gd name="connsiteX15" fmla="*/ 112426 w 2423410"/>
                <a:gd name="connsiteY15" fmla="*/ 776990 h 836951"/>
                <a:gd name="connsiteX16" fmla="*/ 412229 w 2423410"/>
                <a:gd name="connsiteY16" fmla="*/ 821960 h 836951"/>
                <a:gd name="connsiteX17" fmla="*/ 622092 w 2423410"/>
                <a:gd name="connsiteY17" fmla="*/ 836951 h 836951"/>
                <a:gd name="connsiteX18" fmla="*/ 921895 w 2423410"/>
                <a:gd name="connsiteY18" fmla="*/ 821960 h 836951"/>
                <a:gd name="connsiteX19" fmla="*/ 1176728 w 2423410"/>
                <a:gd name="connsiteY19" fmla="*/ 762000 h 836951"/>
                <a:gd name="connsiteX20" fmla="*/ 1281659 w 2423410"/>
                <a:gd name="connsiteY20" fmla="*/ 612098 h 836951"/>
                <a:gd name="connsiteX21" fmla="*/ 1491521 w 2423410"/>
                <a:gd name="connsiteY21" fmla="*/ 612098 h 836951"/>
                <a:gd name="connsiteX22" fmla="*/ 1641423 w 2423410"/>
                <a:gd name="connsiteY22" fmla="*/ 597108 h 836951"/>
                <a:gd name="connsiteX23" fmla="*/ 1761344 w 2423410"/>
                <a:gd name="connsiteY23" fmla="*/ 492177 h 836951"/>
                <a:gd name="connsiteX24" fmla="*/ 1911246 w 2423410"/>
                <a:gd name="connsiteY24" fmla="*/ 432216 h 836951"/>
                <a:gd name="connsiteX25" fmla="*/ 2061147 w 2423410"/>
                <a:gd name="connsiteY25" fmla="*/ 357265 h 836951"/>
                <a:gd name="connsiteX26" fmla="*/ 2076138 w 2423410"/>
                <a:gd name="connsiteY26" fmla="*/ 267324 h 836951"/>
                <a:gd name="connsiteX27" fmla="*/ 2300990 w 2423410"/>
                <a:gd name="connsiteY27" fmla="*/ 222354 h 836951"/>
                <a:gd name="connsiteX28" fmla="*/ 2405921 w 2423410"/>
                <a:gd name="connsiteY28" fmla="*/ 72452 h 836951"/>
                <a:gd name="connsiteX29" fmla="*/ 2390931 w 2423410"/>
                <a:gd name="connsiteY29" fmla="*/ 12492 h 83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3410" h="836951">
                  <a:moveTo>
                    <a:pt x="2390931" y="12492"/>
                  </a:moveTo>
                  <a:cubicBezTo>
                    <a:pt x="2368446" y="24984"/>
                    <a:pt x="2313482" y="117423"/>
                    <a:pt x="2271010" y="147403"/>
                  </a:cubicBezTo>
                  <a:cubicBezTo>
                    <a:pt x="2228538" y="177383"/>
                    <a:pt x="2168577" y="167390"/>
                    <a:pt x="2136098" y="192374"/>
                  </a:cubicBezTo>
                  <a:cubicBezTo>
                    <a:pt x="2103619" y="217358"/>
                    <a:pt x="2113613" y="272322"/>
                    <a:pt x="2076138" y="297305"/>
                  </a:cubicBezTo>
                  <a:cubicBezTo>
                    <a:pt x="2038663" y="322288"/>
                    <a:pt x="1966210" y="324787"/>
                    <a:pt x="1911246" y="342275"/>
                  </a:cubicBezTo>
                  <a:cubicBezTo>
                    <a:pt x="1856282" y="359763"/>
                    <a:pt x="1786328" y="369757"/>
                    <a:pt x="1746354" y="402236"/>
                  </a:cubicBezTo>
                  <a:cubicBezTo>
                    <a:pt x="1706380" y="434715"/>
                    <a:pt x="1701383" y="509665"/>
                    <a:pt x="1671403" y="537147"/>
                  </a:cubicBezTo>
                  <a:cubicBezTo>
                    <a:pt x="1641423" y="564629"/>
                    <a:pt x="1641423" y="552138"/>
                    <a:pt x="1566472" y="567128"/>
                  </a:cubicBezTo>
                  <a:cubicBezTo>
                    <a:pt x="1491521" y="582118"/>
                    <a:pt x="1314137" y="589613"/>
                    <a:pt x="1221698" y="627088"/>
                  </a:cubicBezTo>
                  <a:cubicBezTo>
                    <a:pt x="1129259" y="664563"/>
                    <a:pt x="1059305" y="764498"/>
                    <a:pt x="1011836" y="791980"/>
                  </a:cubicBezTo>
                  <a:cubicBezTo>
                    <a:pt x="964367" y="819462"/>
                    <a:pt x="981855" y="789482"/>
                    <a:pt x="936885" y="791980"/>
                  </a:cubicBezTo>
                  <a:cubicBezTo>
                    <a:pt x="891915" y="794478"/>
                    <a:pt x="804472" y="809468"/>
                    <a:pt x="742013" y="806970"/>
                  </a:cubicBezTo>
                  <a:cubicBezTo>
                    <a:pt x="679554" y="804472"/>
                    <a:pt x="629587" y="781987"/>
                    <a:pt x="562131" y="776990"/>
                  </a:cubicBezTo>
                  <a:cubicBezTo>
                    <a:pt x="494675" y="771993"/>
                    <a:pt x="424722" y="786984"/>
                    <a:pt x="337279" y="776990"/>
                  </a:cubicBezTo>
                  <a:cubicBezTo>
                    <a:pt x="249836" y="766997"/>
                    <a:pt x="74950" y="717029"/>
                    <a:pt x="37475" y="717029"/>
                  </a:cubicBezTo>
                  <a:cubicBezTo>
                    <a:pt x="0" y="717029"/>
                    <a:pt x="49967" y="759502"/>
                    <a:pt x="112426" y="776990"/>
                  </a:cubicBezTo>
                  <a:cubicBezTo>
                    <a:pt x="174885" y="794479"/>
                    <a:pt x="327285" y="811967"/>
                    <a:pt x="412229" y="821960"/>
                  </a:cubicBezTo>
                  <a:cubicBezTo>
                    <a:pt x="497173" y="831953"/>
                    <a:pt x="537148" y="836951"/>
                    <a:pt x="622092" y="836951"/>
                  </a:cubicBezTo>
                  <a:cubicBezTo>
                    <a:pt x="707036" y="836951"/>
                    <a:pt x="829456" y="834452"/>
                    <a:pt x="921895" y="821960"/>
                  </a:cubicBezTo>
                  <a:cubicBezTo>
                    <a:pt x="1014334" y="809468"/>
                    <a:pt x="1116767" y="796977"/>
                    <a:pt x="1176728" y="762000"/>
                  </a:cubicBezTo>
                  <a:cubicBezTo>
                    <a:pt x="1236689" y="727023"/>
                    <a:pt x="1229194" y="637082"/>
                    <a:pt x="1281659" y="612098"/>
                  </a:cubicBezTo>
                  <a:cubicBezTo>
                    <a:pt x="1334124" y="587114"/>
                    <a:pt x="1431560" y="614596"/>
                    <a:pt x="1491521" y="612098"/>
                  </a:cubicBezTo>
                  <a:cubicBezTo>
                    <a:pt x="1551482" y="609600"/>
                    <a:pt x="1596453" y="617095"/>
                    <a:pt x="1641423" y="597108"/>
                  </a:cubicBezTo>
                  <a:cubicBezTo>
                    <a:pt x="1686393" y="577121"/>
                    <a:pt x="1716374" y="519659"/>
                    <a:pt x="1761344" y="492177"/>
                  </a:cubicBezTo>
                  <a:cubicBezTo>
                    <a:pt x="1806314" y="464695"/>
                    <a:pt x="1861279" y="454701"/>
                    <a:pt x="1911246" y="432216"/>
                  </a:cubicBezTo>
                  <a:cubicBezTo>
                    <a:pt x="1961213" y="409731"/>
                    <a:pt x="2033665" y="384747"/>
                    <a:pt x="2061147" y="357265"/>
                  </a:cubicBezTo>
                  <a:cubicBezTo>
                    <a:pt x="2088629" y="329783"/>
                    <a:pt x="2036164" y="289809"/>
                    <a:pt x="2076138" y="267324"/>
                  </a:cubicBezTo>
                  <a:cubicBezTo>
                    <a:pt x="2116112" y="244839"/>
                    <a:pt x="2246026" y="254833"/>
                    <a:pt x="2300990" y="222354"/>
                  </a:cubicBezTo>
                  <a:cubicBezTo>
                    <a:pt x="2355954" y="189875"/>
                    <a:pt x="2388433" y="107429"/>
                    <a:pt x="2405921" y="72452"/>
                  </a:cubicBezTo>
                  <a:cubicBezTo>
                    <a:pt x="2423410" y="37475"/>
                    <a:pt x="2413416" y="0"/>
                    <a:pt x="2390931" y="12492"/>
                  </a:cubicBezTo>
                  <a:close/>
                </a:path>
              </a:pathLst>
            </a:custGeom>
            <a:blipFill>
              <a:blip r:embed="rId7"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2" nodeType="withEffect">
                                  <p:stCondLst>
                                    <p:cond delay="0"/>
                                  </p:stCondLst>
                                  <p:childTnLst>
                                    <p:animMotion origin="layout" path="M -5.55556E-7 -9.24855E-7 L -0.1066 -0.0111 " pathEditMode="relative" rAng="0" ptsTypes="AA">
                                      <p:cBhvr>
                                        <p:cTn id="6" dur="1000" fill="hold"/>
                                        <p:tgtEl>
                                          <p:spTgt spid="5"/>
                                        </p:tgtEl>
                                        <p:attrNameLst>
                                          <p:attrName>ppt_x</p:attrName>
                                          <p:attrName>ppt_y</p:attrName>
                                        </p:attrNameLst>
                                      </p:cBhvr>
                                      <p:rCtr x="-53" y="-6"/>
                                    </p:animMotion>
                                  </p:childTnLst>
                                </p:cTn>
                              </p:par>
                              <p:par>
                                <p:cTn id="7" presetID="8" presetClass="emph" presetSubtype="0" fill="hold" grpId="1" nodeType="withEffect">
                                  <p:stCondLst>
                                    <p:cond delay="0"/>
                                  </p:stCondLst>
                                  <p:childTnLst>
                                    <p:animRot by="-2400000">
                                      <p:cBhvr>
                                        <p:cTn id="8" dur="1000" fill="hold"/>
                                        <p:tgtEl>
                                          <p:spTgt spid="5"/>
                                        </p:tgtEl>
                                        <p:attrNameLst>
                                          <p:attrName>r</p:attrName>
                                        </p:attrNameLst>
                                      </p:cBhvr>
                                    </p:animRot>
                                  </p:childTnLst>
                                </p:cTn>
                              </p:par>
                              <p:par>
                                <p:cTn id="9" presetID="6" presetClass="emph" presetSubtype="0" fill="hold" grpId="3" nodeType="withEffect">
                                  <p:stCondLst>
                                    <p:cond delay="0"/>
                                  </p:stCondLst>
                                  <p:childTnLst>
                                    <p:animScale>
                                      <p:cBhvr>
                                        <p:cTn id="10" dur="1000" fill="hold"/>
                                        <p:tgtEl>
                                          <p:spTgt spid="5"/>
                                        </p:tgtEl>
                                      </p:cBhvr>
                                      <p:by x="120000" y="120000"/>
                                    </p:animScale>
                                  </p:childTnLst>
                                </p:cTn>
                              </p:par>
                              <p:par>
                                <p:cTn id="11" presetID="10" presetClass="exit" presetSubtype="0" fill="hold" grpId="0" nodeType="withEffect">
                                  <p:stCondLst>
                                    <p:cond delay="500"/>
                                  </p:stCondLst>
                                  <p:childTnLst>
                                    <p:animEffect transition="out" filter="fade">
                                      <p:cBhvr>
                                        <p:cTn id="12" dur="2000"/>
                                        <p:tgtEl>
                                          <p:spTgt spid="5"/>
                                        </p:tgtEl>
                                      </p:cBhvr>
                                    </p:animEffect>
                                    <p:set>
                                      <p:cBhvr>
                                        <p:cTn id="13" dur="1" fill="hold">
                                          <p:stCondLst>
                                            <p:cond delay="1999"/>
                                          </p:stCondLst>
                                        </p:cTn>
                                        <p:tgtEl>
                                          <p:spTgt spid="5"/>
                                        </p:tgtEl>
                                        <p:attrNameLst>
                                          <p:attrName>style.visibility</p:attrName>
                                        </p:attrNameLst>
                                      </p:cBhvr>
                                      <p:to>
                                        <p:strVal val="hidden"/>
                                      </p:to>
                                    </p:set>
                                  </p:childTnLst>
                                </p:cTn>
                              </p:par>
                              <p:par>
                                <p:cTn id="14" presetID="10" presetClass="entr" presetSubtype="0" fill="hold" grpId="0" nodeType="withEffect">
                                  <p:stCondLst>
                                    <p:cond delay="50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par>
                                <p:cTn id="17" presetID="50" presetClass="exit" presetSubtype="0" accel="100000" fill="hold" nodeType="withEffect">
                                  <p:stCondLst>
                                    <p:cond delay="500"/>
                                  </p:stCondLst>
                                  <p:childTnLst>
                                    <p:anim calcmode="lin" valueType="num">
                                      <p:cBhvr>
                                        <p:cTn id="18" dur="1000"/>
                                        <p:tgtEl>
                                          <p:spTgt spid="2"/>
                                        </p:tgtEl>
                                        <p:attrNameLst>
                                          <p:attrName>ppt_w</p:attrName>
                                        </p:attrNameLst>
                                      </p:cBhvr>
                                      <p:tavLst>
                                        <p:tav tm="0">
                                          <p:val>
                                            <p:strVal val="ppt_w"/>
                                          </p:val>
                                        </p:tav>
                                        <p:tav tm="100000">
                                          <p:val>
                                            <p:strVal val="ppt_w+.3"/>
                                          </p:val>
                                        </p:tav>
                                      </p:tavLst>
                                    </p:anim>
                                    <p:anim calcmode="lin" valueType="num">
                                      <p:cBhvr>
                                        <p:cTn id="19" dur="1000"/>
                                        <p:tgtEl>
                                          <p:spTgt spid="2"/>
                                        </p:tgtEl>
                                        <p:attrNameLst>
                                          <p:attrName>ppt_h</p:attrName>
                                        </p:attrNameLst>
                                      </p:cBhvr>
                                      <p:tavLst>
                                        <p:tav tm="0">
                                          <p:val>
                                            <p:strVal val="ppt_h"/>
                                          </p:val>
                                        </p:tav>
                                        <p:tav tm="100000">
                                          <p:val>
                                            <p:strVal val="ppt_h"/>
                                          </p:val>
                                        </p:tav>
                                      </p:tavLst>
                                    </p:anim>
                                    <p:animEffect transition="out" filter="fade">
                                      <p:cBhvr>
                                        <p:cTn id="20" dur="1000"/>
                                        <p:tgtEl>
                                          <p:spTgt spid="2"/>
                                        </p:tgtEl>
                                      </p:cBhvr>
                                    </p:animEffect>
                                    <p:set>
                                      <p:cBhvr>
                                        <p:cTn id="21" dur="1" fill="hold">
                                          <p:stCondLst>
                                            <p:cond delay="999"/>
                                          </p:stCondLst>
                                        </p:cTn>
                                        <p:tgtEl>
                                          <p:spTgt spid="2"/>
                                        </p:tgtEl>
                                        <p:attrNameLst>
                                          <p:attrName>style.visibility</p:attrName>
                                        </p:attrNameLst>
                                      </p:cBhvr>
                                      <p:to>
                                        <p:strVal val="hidden"/>
                                      </p:to>
                                    </p:set>
                                  </p:childTnLst>
                                </p:cTn>
                              </p:par>
                              <p:par>
                                <p:cTn id="22" presetID="55" presetClass="entr" presetSubtype="0" fill="hold" nodeType="withEffect">
                                  <p:stCondLst>
                                    <p:cond delay="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strVal val="#ppt_w*0.70"/>
                                          </p:val>
                                        </p:tav>
                                        <p:tav tm="100000">
                                          <p:val>
                                            <p:strVal val="#ppt_w"/>
                                          </p:val>
                                        </p:tav>
                                      </p:tavLst>
                                    </p:anim>
                                    <p:anim calcmode="lin" valueType="num">
                                      <p:cBhvr>
                                        <p:cTn id="25" dur="1000" fill="hold"/>
                                        <p:tgtEl>
                                          <p:spTgt spid="30"/>
                                        </p:tgtEl>
                                        <p:attrNameLst>
                                          <p:attrName>ppt_h</p:attrName>
                                        </p:attrNameLst>
                                      </p:cBhvr>
                                      <p:tavLst>
                                        <p:tav tm="0">
                                          <p:val>
                                            <p:strVal val="#ppt_h"/>
                                          </p:val>
                                        </p:tav>
                                        <p:tav tm="100000">
                                          <p:val>
                                            <p:strVal val="#ppt_h"/>
                                          </p:val>
                                        </p:tav>
                                      </p:tavLst>
                                    </p:anim>
                                    <p:animEffect transition="in" filter="fade">
                                      <p:cBhvr>
                                        <p:cTn id="26" dur="10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1000" fill="hold"/>
                                        <p:tgtEl>
                                          <p:spTgt spid="33"/>
                                        </p:tgtEl>
                                        <p:attrNameLst>
                                          <p:attrName>ppt_w</p:attrName>
                                        </p:attrNameLst>
                                      </p:cBhvr>
                                      <p:tavLst>
                                        <p:tav tm="0">
                                          <p:val>
                                            <p:fltVal val="0"/>
                                          </p:val>
                                        </p:tav>
                                        <p:tav tm="100000">
                                          <p:val>
                                            <p:strVal val="#ppt_w"/>
                                          </p:val>
                                        </p:tav>
                                      </p:tavLst>
                                    </p:anim>
                                    <p:anim calcmode="lin" valueType="num">
                                      <p:cBhvr>
                                        <p:cTn id="32" dur="1000" fill="hold"/>
                                        <p:tgtEl>
                                          <p:spTgt spid="33"/>
                                        </p:tgtEl>
                                        <p:attrNameLst>
                                          <p:attrName>ppt_h</p:attrName>
                                        </p:attrNameLst>
                                      </p:cBhvr>
                                      <p:tavLst>
                                        <p:tav tm="0">
                                          <p:val>
                                            <p:fltVal val="0"/>
                                          </p:val>
                                        </p:tav>
                                        <p:tav tm="100000">
                                          <p:val>
                                            <p:strVal val="#ppt_h"/>
                                          </p:val>
                                        </p:tav>
                                      </p:tavLst>
                                    </p:anim>
                                    <p:animEffect transition="in" filter="fade">
                                      <p:cBhvr>
                                        <p:cTn id="33" dur="1000"/>
                                        <p:tgtEl>
                                          <p:spTgt spid="33"/>
                                        </p:tgtEl>
                                      </p:cBhvr>
                                    </p:animEffect>
                                  </p:childTnLst>
                                </p:cTn>
                              </p:par>
                            </p:childTnLst>
                          </p:cTn>
                        </p:par>
                        <p:par>
                          <p:cTn id="34" fill="hold">
                            <p:stCondLst>
                              <p:cond delay="1000"/>
                            </p:stCondLst>
                            <p:childTnLst>
                              <p:par>
                                <p:cTn id="35" presetID="53" presetClass="entr" presetSubtype="0"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1000" fill="hold"/>
                                        <p:tgtEl>
                                          <p:spTgt spid="32"/>
                                        </p:tgtEl>
                                        <p:attrNameLst>
                                          <p:attrName>ppt_w</p:attrName>
                                        </p:attrNameLst>
                                      </p:cBhvr>
                                      <p:tavLst>
                                        <p:tav tm="0">
                                          <p:val>
                                            <p:fltVal val="0"/>
                                          </p:val>
                                        </p:tav>
                                        <p:tav tm="100000">
                                          <p:val>
                                            <p:strVal val="#ppt_w"/>
                                          </p:val>
                                        </p:tav>
                                      </p:tavLst>
                                    </p:anim>
                                    <p:anim calcmode="lin" valueType="num">
                                      <p:cBhvr>
                                        <p:cTn id="38" dur="1000" fill="hold"/>
                                        <p:tgtEl>
                                          <p:spTgt spid="32"/>
                                        </p:tgtEl>
                                        <p:attrNameLst>
                                          <p:attrName>ppt_h</p:attrName>
                                        </p:attrNameLst>
                                      </p:cBhvr>
                                      <p:tavLst>
                                        <p:tav tm="0">
                                          <p:val>
                                            <p:fltVal val="0"/>
                                          </p:val>
                                        </p:tav>
                                        <p:tav tm="100000">
                                          <p:val>
                                            <p:strVal val="#ppt_h"/>
                                          </p:val>
                                        </p:tav>
                                      </p:tavLst>
                                    </p:anim>
                                    <p:animEffect transition="in" filter="fade">
                                      <p:cBhvr>
                                        <p:cTn id="39" dur="10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left)">
                                      <p:cBhvr>
                                        <p:cTn id="44" dur="10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childTnLst>
                                </p:cTn>
                              </p:par>
                              <p:par>
                                <p:cTn id="50" presetID="8" presetClass="emph" presetSubtype="0" fill="hold" nodeType="withEffect">
                                  <p:stCondLst>
                                    <p:cond delay="0"/>
                                  </p:stCondLst>
                                  <p:childTnLst>
                                    <p:animRot by="-1800000">
                                      <p:cBhvr>
                                        <p:cTn id="51" dur="1000" fill="hold"/>
                                        <p:tgtEl>
                                          <p:spTgt spid="8"/>
                                        </p:tgtEl>
                                        <p:attrNameLst>
                                          <p:attrName>r</p:attrName>
                                        </p:attrNameLst>
                                      </p:cBhvr>
                                    </p:animRot>
                                  </p:childTnLst>
                                </p:cTn>
                              </p:par>
                              <p:par>
                                <p:cTn id="52" presetID="10" presetClass="exit" presetSubtype="0" fill="hold" nodeType="withEffect">
                                  <p:stCondLst>
                                    <p:cond delay="500"/>
                                  </p:stCondLst>
                                  <p:childTnLst>
                                    <p:animEffect transition="out" filter="fade">
                                      <p:cBhvr>
                                        <p:cTn id="53" dur="1000"/>
                                        <p:tgtEl>
                                          <p:spTgt spid="30"/>
                                        </p:tgtEl>
                                      </p:cBhvr>
                                    </p:animEffect>
                                    <p:set>
                                      <p:cBhvr>
                                        <p:cTn id="54" dur="1" fill="hold">
                                          <p:stCondLst>
                                            <p:cond delay="999"/>
                                          </p:stCondLst>
                                        </p:cTn>
                                        <p:tgtEl>
                                          <p:spTgt spid="30"/>
                                        </p:tgtEl>
                                        <p:attrNameLst>
                                          <p:attrName>style.visibility</p:attrName>
                                        </p:attrNameLst>
                                      </p:cBhvr>
                                      <p:to>
                                        <p:strVal val="hidden"/>
                                      </p:to>
                                    </p:set>
                                  </p:childTnLst>
                                </p:cTn>
                              </p:par>
                              <p:par>
                                <p:cTn id="55" presetID="10" presetClass="exit" presetSubtype="0" fill="hold" grpId="1" nodeType="withEffect">
                                  <p:stCondLst>
                                    <p:cond delay="500"/>
                                  </p:stCondLst>
                                  <p:childTnLst>
                                    <p:animEffect transition="out" filter="fade">
                                      <p:cBhvr>
                                        <p:cTn id="56" dur="1000"/>
                                        <p:tgtEl>
                                          <p:spTgt spid="32"/>
                                        </p:tgtEl>
                                      </p:cBhvr>
                                    </p:animEffect>
                                    <p:set>
                                      <p:cBhvr>
                                        <p:cTn id="57" dur="1" fill="hold">
                                          <p:stCondLst>
                                            <p:cond delay="999"/>
                                          </p:stCondLst>
                                        </p:cTn>
                                        <p:tgtEl>
                                          <p:spTgt spid="32"/>
                                        </p:tgtEl>
                                        <p:attrNameLst>
                                          <p:attrName>style.visibility</p:attrName>
                                        </p:attrNameLst>
                                      </p:cBhvr>
                                      <p:to>
                                        <p:strVal val="hidden"/>
                                      </p:to>
                                    </p:set>
                                  </p:childTnLst>
                                </p:cTn>
                              </p:par>
                              <p:par>
                                <p:cTn id="58" presetID="10" presetClass="exit" presetSubtype="0" fill="hold" grpId="1" nodeType="withEffect">
                                  <p:stCondLst>
                                    <p:cond delay="500"/>
                                  </p:stCondLst>
                                  <p:childTnLst>
                                    <p:animEffect transition="out" filter="fade">
                                      <p:cBhvr>
                                        <p:cTn id="59" dur="1000"/>
                                        <p:tgtEl>
                                          <p:spTgt spid="33"/>
                                        </p:tgtEl>
                                      </p:cBhvr>
                                    </p:animEffect>
                                    <p:set>
                                      <p:cBhvr>
                                        <p:cTn id="60" dur="1" fill="hold">
                                          <p:stCondLst>
                                            <p:cond delay="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5" grpId="3"/>
      <p:bldP spid="25" grpId="0" animBg="1"/>
      <p:bldP spid="31" grpId="0" animBg="1"/>
      <p:bldP spid="32" grpId="0"/>
      <p:bldP spid="32" grpId="1"/>
      <p:bldP spid="33" grpId="0"/>
      <p:bldP spid="33"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838200"/>
            <a:ext cx="9372600" cy="6019800"/>
          </a:xfrm>
          <a:prstGeom prst="rect">
            <a:avLst/>
          </a:prstGeom>
          <a:blipFill>
            <a:blip r:embed="rId3" cstate="print"/>
            <a:tile tx="0" ty="0" sx="100000" sy="100000" flip="none" algn="tl"/>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6074" y="1688804"/>
            <a:ext cx="4111256" cy="4945913"/>
          </a:xfrm>
          <a:custGeom>
            <a:avLst/>
            <a:gdLst>
              <a:gd name="connsiteX0" fmla="*/ 17721 w 4111256"/>
              <a:gd name="connsiteY0" fmla="*/ 490870 h 4945913"/>
              <a:gd name="connsiteX1" fmla="*/ 145312 w 4111256"/>
              <a:gd name="connsiteY1" fmla="*/ 522768 h 4945913"/>
              <a:gd name="connsiteX2" fmla="*/ 166577 w 4111256"/>
              <a:gd name="connsiteY2" fmla="*/ 405810 h 4945913"/>
              <a:gd name="connsiteX3" fmla="*/ 294168 w 4111256"/>
              <a:gd name="connsiteY3" fmla="*/ 427075 h 4945913"/>
              <a:gd name="connsiteX4" fmla="*/ 400493 w 4111256"/>
              <a:gd name="connsiteY4" fmla="*/ 384545 h 4945913"/>
              <a:gd name="connsiteX5" fmla="*/ 432391 w 4111256"/>
              <a:gd name="connsiteY5" fmla="*/ 278219 h 4945913"/>
              <a:gd name="connsiteX6" fmla="*/ 453656 w 4111256"/>
              <a:gd name="connsiteY6" fmla="*/ 182526 h 4945913"/>
              <a:gd name="connsiteX7" fmla="*/ 602512 w 4111256"/>
              <a:gd name="connsiteY7" fmla="*/ 256954 h 4945913"/>
              <a:gd name="connsiteX8" fmla="*/ 740735 w 4111256"/>
              <a:gd name="connsiteY8" fmla="*/ 490870 h 4945913"/>
              <a:gd name="connsiteX9" fmla="*/ 825796 w 4111256"/>
              <a:gd name="connsiteY9" fmla="*/ 618461 h 4945913"/>
              <a:gd name="connsiteX10" fmla="*/ 942754 w 4111256"/>
              <a:gd name="connsiteY10" fmla="*/ 607829 h 4945913"/>
              <a:gd name="connsiteX11" fmla="*/ 1091610 w 4111256"/>
              <a:gd name="connsiteY11" fmla="*/ 660991 h 4945913"/>
              <a:gd name="connsiteX12" fmla="*/ 1229833 w 4111256"/>
              <a:gd name="connsiteY12" fmla="*/ 756684 h 4945913"/>
              <a:gd name="connsiteX13" fmla="*/ 1357424 w 4111256"/>
              <a:gd name="connsiteY13" fmla="*/ 820480 h 4945913"/>
              <a:gd name="connsiteX14" fmla="*/ 1506279 w 4111256"/>
              <a:gd name="connsiteY14" fmla="*/ 799215 h 4945913"/>
              <a:gd name="connsiteX15" fmla="*/ 1570075 w 4111256"/>
              <a:gd name="connsiteY15" fmla="*/ 841745 h 4945913"/>
              <a:gd name="connsiteX16" fmla="*/ 1665768 w 4111256"/>
              <a:gd name="connsiteY16" fmla="*/ 894908 h 4945913"/>
              <a:gd name="connsiteX17" fmla="*/ 1782726 w 4111256"/>
              <a:gd name="connsiteY17" fmla="*/ 831112 h 4945913"/>
              <a:gd name="connsiteX18" fmla="*/ 1835889 w 4111256"/>
              <a:gd name="connsiteY18" fmla="*/ 799215 h 4945913"/>
              <a:gd name="connsiteX19" fmla="*/ 1889052 w 4111256"/>
              <a:gd name="connsiteY19" fmla="*/ 873643 h 4945913"/>
              <a:gd name="connsiteX20" fmla="*/ 1889052 w 4111256"/>
              <a:gd name="connsiteY20" fmla="*/ 948070 h 4945913"/>
              <a:gd name="connsiteX21" fmla="*/ 2059173 w 4111256"/>
              <a:gd name="connsiteY21" fmla="*/ 1011866 h 4945913"/>
              <a:gd name="connsiteX22" fmla="*/ 2027275 w 4111256"/>
              <a:gd name="connsiteY22" fmla="*/ 852377 h 4945913"/>
              <a:gd name="connsiteX23" fmla="*/ 2016642 w 4111256"/>
              <a:gd name="connsiteY23" fmla="*/ 724787 h 4945913"/>
              <a:gd name="connsiteX24" fmla="*/ 2335619 w 4111256"/>
              <a:gd name="connsiteY24" fmla="*/ 714154 h 4945913"/>
              <a:gd name="connsiteX25" fmla="*/ 2612066 w 4111256"/>
              <a:gd name="connsiteY25" fmla="*/ 746052 h 4945913"/>
              <a:gd name="connsiteX26" fmla="*/ 2931042 w 4111256"/>
              <a:gd name="connsiteY26" fmla="*/ 948070 h 4945913"/>
              <a:gd name="connsiteX27" fmla="*/ 3271284 w 4111256"/>
              <a:gd name="connsiteY27" fmla="*/ 1150089 h 4945913"/>
              <a:gd name="connsiteX28" fmla="*/ 3515833 w 4111256"/>
              <a:gd name="connsiteY28" fmla="*/ 1256415 h 4945913"/>
              <a:gd name="connsiteX29" fmla="*/ 3643424 w 4111256"/>
              <a:gd name="connsiteY29" fmla="*/ 1394638 h 4945913"/>
              <a:gd name="connsiteX30" fmla="*/ 3696586 w 4111256"/>
              <a:gd name="connsiteY30" fmla="*/ 1500963 h 4945913"/>
              <a:gd name="connsiteX31" fmla="*/ 3760382 w 4111256"/>
              <a:gd name="connsiteY31" fmla="*/ 1458433 h 4945913"/>
              <a:gd name="connsiteX32" fmla="*/ 3983666 w 4111256"/>
              <a:gd name="connsiteY32" fmla="*/ 1554126 h 4945913"/>
              <a:gd name="connsiteX33" fmla="*/ 4058093 w 4111256"/>
              <a:gd name="connsiteY33" fmla="*/ 1639187 h 4945913"/>
              <a:gd name="connsiteX34" fmla="*/ 4004931 w 4111256"/>
              <a:gd name="connsiteY34" fmla="*/ 1734880 h 4945913"/>
              <a:gd name="connsiteX35" fmla="*/ 3941135 w 4111256"/>
              <a:gd name="connsiteY35" fmla="*/ 1873103 h 4945913"/>
              <a:gd name="connsiteX36" fmla="*/ 4089991 w 4111256"/>
              <a:gd name="connsiteY36" fmla="*/ 1926266 h 4945913"/>
              <a:gd name="connsiteX37" fmla="*/ 4068726 w 4111256"/>
              <a:gd name="connsiteY37" fmla="*/ 2032591 h 4945913"/>
              <a:gd name="connsiteX38" fmla="*/ 3919870 w 4111256"/>
              <a:gd name="connsiteY38" fmla="*/ 1926266 h 4945913"/>
              <a:gd name="connsiteX39" fmla="*/ 3739117 w 4111256"/>
              <a:gd name="connsiteY39" fmla="*/ 1883736 h 4945913"/>
              <a:gd name="connsiteX40" fmla="*/ 3622159 w 4111256"/>
              <a:gd name="connsiteY40" fmla="*/ 1798675 h 4945913"/>
              <a:gd name="connsiteX41" fmla="*/ 3324447 w 4111256"/>
              <a:gd name="connsiteY41" fmla="*/ 1958163 h 4945913"/>
              <a:gd name="connsiteX42" fmla="*/ 3090531 w 4111256"/>
              <a:gd name="connsiteY42" fmla="*/ 2085754 h 4945913"/>
              <a:gd name="connsiteX43" fmla="*/ 3037368 w 4111256"/>
              <a:gd name="connsiteY43" fmla="*/ 2138917 h 4945913"/>
              <a:gd name="connsiteX44" fmla="*/ 3058633 w 4111256"/>
              <a:gd name="connsiteY44" fmla="*/ 2223977 h 4945913"/>
              <a:gd name="connsiteX45" fmla="*/ 3164959 w 4111256"/>
              <a:gd name="connsiteY45" fmla="*/ 2340936 h 4945913"/>
              <a:gd name="connsiteX46" fmla="*/ 3228754 w 4111256"/>
              <a:gd name="connsiteY46" fmla="*/ 2425996 h 4945913"/>
              <a:gd name="connsiteX47" fmla="*/ 3101163 w 4111256"/>
              <a:gd name="connsiteY47" fmla="*/ 2511056 h 4945913"/>
              <a:gd name="connsiteX48" fmla="*/ 2867247 w 4111256"/>
              <a:gd name="connsiteY48" fmla="*/ 2585484 h 4945913"/>
              <a:gd name="connsiteX49" fmla="*/ 2760921 w 4111256"/>
              <a:gd name="connsiteY49" fmla="*/ 2776870 h 4945913"/>
              <a:gd name="connsiteX50" fmla="*/ 2633331 w 4111256"/>
              <a:gd name="connsiteY50" fmla="*/ 3000154 h 4945913"/>
              <a:gd name="connsiteX51" fmla="*/ 2516373 w 4111256"/>
              <a:gd name="connsiteY51" fmla="*/ 2978889 h 4945913"/>
              <a:gd name="connsiteX52" fmla="*/ 2420679 w 4111256"/>
              <a:gd name="connsiteY52" fmla="*/ 3032052 h 4945913"/>
              <a:gd name="connsiteX53" fmla="*/ 2335619 w 4111256"/>
              <a:gd name="connsiteY53" fmla="*/ 3095847 h 4945913"/>
              <a:gd name="connsiteX54" fmla="*/ 2250559 w 4111256"/>
              <a:gd name="connsiteY54" fmla="*/ 3085215 h 4945913"/>
              <a:gd name="connsiteX55" fmla="*/ 2101703 w 4111256"/>
              <a:gd name="connsiteY55" fmla="*/ 3170275 h 4945913"/>
              <a:gd name="connsiteX56" fmla="*/ 2016642 w 4111256"/>
              <a:gd name="connsiteY56" fmla="*/ 3276601 h 4945913"/>
              <a:gd name="connsiteX57" fmla="*/ 2027275 w 4111256"/>
              <a:gd name="connsiteY57" fmla="*/ 3393559 h 4945913"/>
              <a:gd name="connsiteX58" fmla="*/ 1952847 w 4111256"/>
              <a:gd name="connsiteY58" fmla="*/ 3489252 h 4945913"/>
              <a:gd name="connsiteX59" fmla="*/ 1910317 w 4111256"/>
              <a:gd name="connsiteY59" fmla="*/ 3606210 h 4945913"/>
              <a:gd name="connsiteX60" fmla="*/ 1846521 w 4111256"/>
              <a:gd name="connsiteY60" fmla="*/ 3627475 h 4945913"/>
              <a:gd name="connsiteX61" fmla="*/ 1750828 w 4111256"/>
              <a:gd name="connsiteY61" fmla="*/ 3776331 h 4945913"/>
              <a:gd name="connsiteX62" fmla="*/ 1655135 w 4111256"/>
              <a:gd name="connsiteY62" fmla="*/ 4042145 h 4945913"/>
              <a:gd name="connsiteX63" fmla="*/ 1644503 w 4111256"/>
              <a:gd name="connsiteY63" fmla="*/ 4201633 h 4945913"/>
              <a:gd name="connsiteX64" fmla="*/ 1399954 w 4111256"/>
              <a:gd name="connsiteY64" fmla="*/ 4265429 h 4945913"/>
              <a:gd name="connsiteX65" fmla="*/ 1197935 w 4111256"/>
              <a:gd name="connsiteY65" fmla="*/ 4435549 h 4945913"/>
              <a:gd name="connsiteX66" fmla="*/ 995917 w 4111256"/>
              <a:gd name="connsiteY66" fmla="*/ 4595038 h 4945913"/>
              <a:gd name="connsiteX67" fmla="*/ 783266 w 4111256"/>
              <a:gd name="connsiteY67" fmla="*/ 4669466 h 4945913"/>
              <a:gd name="connsiteX68" fmla="*/ 708838 w 4111256"/>
              <a:gd name="connsiteY68" fmla="*/ 4775791 h 4945913"/>
              <a:gd name="connsiteX69" fmla="*/ 634410 w 4111256"/>
              <a:gd name="connsiteY69" fmla="*/ 4860852 h 4945913"/>
              <a:gd name="connsiteX70" fmla="*/ 432391 w 4111256"/>
              <a:gd name="connsiteY70" fmla="*/ 4924647 h 4945913"/>
              <a:gd name="connsiteX71" fmla="*/ 315433 w 4111256"/>
              <a:gd name="connsiteY71" fmla="*/ 4935280 h 4945913"/>
              <a:gd name="connsiteX72" fmla="*/ 272903 w 4111256"/>
              <a:gd name="connsiteY72" fmla="*/ 4860852 h 4945913"/>
              <a:gd name="connsiteX73" fmla="*/ 432391 w 4111256"/>
              <a:gd name="connsiteY73" fmla="*/ 4775791 h 4945913"/>
              <a:gd name="connsiteX74" fmla="*/ 549349 w 4111256"/>
              <a:gd name="connsiteY74" fmla="*/ 4690731 h 4945913"/>
              <a:gd name="connsiteX75" fmla="*/ 549349 w 4111256"/>
              <a:gd name="connsiteY75" fmla="*/ 4478080 h 4945913"/>
              <a:gd name="connsiteX76" fmla="*/ 762000 w 4111256"/>
              <a:gd name="connsiteY76" fmla="*/ 4191001 h 4945913"/>
              <a:gd name="connsiteX77" fmla="*/ 1102242 w 4111256"/>
              <a:gd name="connsiteY77" fmla="*/ 3765698 h 4945913"/>
              <a:gd name="connsiteX78" fmla="*/ 1314893 w 4111256"/>
              <a:gd name="connsiteY78" fmla="*/ 3542415 h 4945913"/>
              <a:gd name="connsiteX79" fmla="*/ 1516912 w 4111256"/>
              <a:gd name="connsiteY79" fmla="*/ 3372294 h 4945913"/>
              <a:gd name="connsiteX80" fmla="*/ 1729563 w 4111256"/>
              <a:gd name="connsiteY80" fmla="*/ 3287233 h 4945913"/>
              <a:gd name="connsiteX81" fmla="*/ 1803991 w 4111256"/>
              <a:gd name="connsiteY81" fmla="*/ 3138377 h 4945913"/>
              <a:gd name="connsiteX82" fmla="*/ 1803991 w 4111256"/>
              <a:gd name="connsiteY82" fmla="*/ 3085215 h 4945913"/>
              <a:gd name="connsiteX83" fmla="*/ 1676400 w 4111256"/>
              <a:gd name="connsiteY83" fmla="*/ 3053317 h 4945913"/>
              <a:gd name="connsiteX84" fmla="*/ 1580707 w 4111256"/>
              <a:gd name="connsiteY84" fmla="*/ 2978889 h 4945913"/>
              <a:gd name="connsiteX85" fmla="*/ 1442484 w 4111256"/>
              <a:gd name="connsiteY85" fmla="*/ 2893829 h 4945913"/>
              <a:gd name="connsiteX86" fmla="*/ 1251098 w 4111256"/>
              <a:gd name="connsiteY86" fmla="*/ 2872563 h 4945913"/>
              <a:gd name="connsiteX87" fmla="*/ 1070345 w 4111256"/>
              <a:gd name="connsiteY87" fmla="*/ 2968256 h 4945913"/>
              <a:gd name="connsiteX88" fmla="*/ 942754 w 4111256"/>
              <a:gd name="connsiteY88" fmla="*/ 3138377 h 4945913"/>
              <a:gd name="connsiteX89" fmla="*/ 900224 w 4111256"/>
              <a:gd name="connsiteY89" fmla="*/ 3159643 h 4945913"/>
              <a:gd name="connsiteX90" fmla="*/ 985284 w 4111256"/>
              <a:gd name="connsiteY90" fmla="*/ 3212805 h 4945913"/>
              <a:gd name="connsiteX91" fmla="*/ 1102242 w 4111256"/>
              <a:gd name="connsiteY91" fmla="*/ 3340396 h 4945913"/>
              <a:gd name="connsiteX92" fmla="*/ 921489 w 4111256"/>
              <a:gd name="connsiteY92" fmla="*/ 3467987 h 4945913"/>
              <a:gd name="connsiteX93" fmla="*/ 676940 w 4111256"/>
              <a:gd name="connsiteY93" fmla="*/ 3510517 h 4945913"/>
              <a:gd name="connsiteX94" fmla="*/ 421759 w 4111256"/>
              <a:gd name="connsiteY94" fmla="*/ 3510517 h 4945913"/>
              <a:gd name="connsiteX95" fmla="*/ 283535 w 4111256"/>
              <a:gd name="connsiteY95" fmla="*/ 3521149 h 4945913"/>
              <a:gd name="connsiteX96" fmla="*/ 187842 w 4111256"/>
              <a:gd name="connsiteY96" fmla="*/ 3457354 h 4945913"/>
              <a:gd name="connsiteX97" fmla="*/ 187842 w 4111256"/>
              <a:gd name="connsiteY97" fmla="*/ 3404191 h 4945913"/>
              <a:gd name="connsiteX98" fmla="*/ 124047 w 4111256"/>
              <a:gd name="connsiteY98" fmla="*/ 3436089 h 4945913"/>
              <a:gd name="connsiteX99" fmla="*/ 60252 w 4111256"/>
              <a:gd name="connsiteY99" fmla="*/ 3542415 h 4945913"/>
              <a:gd name="connsiteX100" fmla="*/ 38986 w 4111256"/>
              <a:gd name="connsiteY100" fmla="*/ 3510517 h 4945913"/>
              <a:gd name="connsiteX101" fmla="*/ 38986 w 4111256"/>
              <a:gd name="connsiteY101" fmla="*/ 3467987 h 4945913"/>
              <a:gd name="connsiteX102" fmla="*/ 17721 w 4111256"/>
              <a:gd name="connsiteY102" fmla="*/ 490870 h 494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11256" h="4945913">
                <a:moveTo>
                  <a:pt x="17721" y="490870"/>
                </a:moveTo>
                <a:cubicBezTo>
                  <a:pt x="35442" y="0"/>
                  <a:pt x="120503" y="536945"/>
                  <a:pt x="145312" y="522768"/>
                </a:cubicBezTo>
                <a:cubicBezTo>
                  <a:pt x="170121" y="508591"/>
                  <a:pt x="141768" y="421759"/>
                  <a:pt x="166577" y="405810"/>
                </a:cubicBezTo>
                <a:cubicBezTo>
                  <a:pt x="191386" y="389861"/>
                  <a:pt x="255182" y="430619"/>
                  <a:pt x="294168" y="427075"/>
                </a:cubicBezTo>
                <a:cubicBezTo>
                  <a:pt x="333154" y="423531"/>
                  <a:pt x="377456" y="409354"/>
                  <a:pt x="400493" y="384545"/>
                </a:cubicBezTo>
                <a:cubicBezTo>
                  <a:pt x="423530" y="359736"/>
                  <a:pt x="423531" y="311889"/>
                  <a:pt x="432391" y="278219"/>
                </a:cubicBezTo>
                <a:cubicBezTo>
                  <a:pt x="441251" y="244549"/>
                  <a:pt x="425303" y="186070"/>
                  <a:pt x="453656" y="182526"/>
                </a:cubicBezTo>
                <a:cubicBezTo>
                  <a:pt x="482009" y="178982"/>
                  <a:pt x="554666" y="205563"/>
                  <a:pt x="602512" y="256954"/>
                </a:cubicBezTo>
                <a:cubicBezTo>
                  <a:pt x="650359" y="308345"/>
                  <a:pt x="703521" y="430619"/>
                  <a:pt x="740735" y="490870"/>
                </a:cubicBezTo>
                <a:cubicBezTo>
                  <a:pt x="777949" y="551121"/>
                  <a:pt x="792126" y="598968"/>
                  <a:pt x="825796" y="618461"/>
                </a:cubicBezTo>
                <a:cubicBezTo>
                  <a:pt x="859466" y="637954"/>
                  <a:pt x="898452" y="600741"/>
                  <a:pt x="942754" y="607829"/>
                </a:cubicBezTo>
                <a:cubicBezTo>
                  <a:pt x="987056" y="614917"/>
                  <a:pt x="1043763" y="636182"/>
                  <a:pt x="1091610" y="660991"/>
                </a:cubicBezTo>
                <a:cubicBezTo>
                  <a:pt x="1139457" y="685800"/>
                  <a:pt x="1185531" y="730103"/>
                  <a:pt x="1229833" y="756684"/>
                </a:cubicBezTo>
                <a:cubicBezTo>
                  <a:pt x="1274135" y="783265"/>
                  <a:pt x="1311350" y="813392"/>
                  <a:pt x="1357424" y="820480"/>
                </a:cubicBezTo>
                <a:cubicBezTo>
                  <a:pt x="1403498" y="827568"/>
                  <a:pt x="1470837" y="795671"/>
                  <a:pt x="1506279" y="799215"/>
                </a:cubicBezTo>
                <a:cubicBezTo>
                  <a:pt x="1541721" y="802759"/>
                  <a:pt x="1543493" y="825796"/>
                  <a:pt x="1570075" y="841745"/>
                </a:cubicBezTo>
                <a:cubicBezTo>
                  <a:pt x="1596657" y="857694"/>
                  <a:pt x="1630326" y="896680"/>
                  <a:pt x="1665768" y="894908"/>
                </a:cubicBezTo>
                <a:cubicBezTo>
                  <a:pt x="1701210" y="893136"/>
                  <a:pt x="1754373" y="847061"/>
                  <a:pt x="1782726" y="831112"/>
                </a:cubicBezTo>
                <a:cubicBezTo>
                  <a:pt x="1811079" y="815163"/>
                  <a:pt x="1818168" y="792127"/>
                  <a:pt x="1835889" y="799215"/>
                </a:cubicBezTo>
                <a:cubicBezTo>
                  <a:pt x="1853610" y="806304"/>
                  <a:pt x="1880192" y="848834"/>
                  <a:pt x="1889052" y="873643"/>
                </a:cubicBezTo>
                <a:cubicBezTo>
                  <a:pt x="1897913" y="898452"/>
                  <a:pt x="1860699" y="925033"/>
                  <a:pt x="1889052" y="948070"/>
                </a:cubicBezTo>
                <a:cubicBezTo>
                  <a:pt x="1917406" y="971107"/>
                  <a:pt x="2036136" y="1027815"/>
                  <a:pt x="2059173" y="1011866"/>
                </a:cubicBezTo>
                <a:cubicBezTo>
                  <a:pt x="2082210" y="995917"/>
                  <a:pt x="2034364" y="900224"/>
                  <a:pt x="2027275" y="852377"/>
                </a:cubicBezTo>
                <a:cubicBezTo>
                  <a:pt x="2020186" y="804530"/>
                  <a:pt x="1965251" y="747824"/>
                  <a:pt x="2016642" y="724787"/>
                </a:cubicBezTo>
                <a:cubicBezTo>
                  <a:pt x="2068033" y="701750"/>
                  <a:pt x="2236382" y="710610"/>
                  <a:pt x="2335619" y="714154"/>
                </a:cubicBezTo>
                <a:cubicBezTo>
                  <a:pt x="2434856" y="717698"/>
                  <a:pt x="2512829" y="707066"/>
                  <a:pt x="2612066" y="746052"/>
                </a:cubicBezTo>
                <a:cubicBezTo>
                  <a:pt x="2711303" y="785038"/>
                  <a:pt x="2821172" y="880731"/>
                  <a:pt x="2931042" y="948070"/>
                </a:cubicBezTo>
                <a:cubicBezTo>
                  <a:pt x="3040912" y="1015410"/>
                  <a:pt x="3173819" y="1098698"/>
                  <a:pt x="3271284" y="1150089"/>
                </a:cubicBezTo>
                <a:cubicBezTo>
                  <a:pt x="3368749" y="1201480"/>
                  <a:pt x="3453810" y="1215657"/>
                  <a:pt x="3515833" y="1256415"/>
                </a:cubicBezTo>
                <a:cubicBezTo>
                  <a:pt x="3577856" y="1297173"/>
                  <a:pt x="3613299" y="1353880"/>
                  <a:pt x="3643424" y="1394638"/>
                </a:cubicBezTo>
                <a:cubicBezTo>
                  <a:pt x="3673550" y="1435396"/>
                  <a:pt x="3677093" y="1490331"/>
                  <a:pt x="3696586" y="1500963"/>
                </a:cubicBezTo>
                <a:cubicBezTo>
                  <a:pt x="3716079" y="1511595"/>
                  <a:pt x="3712535" y="1449573"/>
                  <a:pt x="3760382" y="1458433"/>
                </a:cubicBezTo>
                <a:cubicBezTo>
                  <a:pt x="3808229" y="1467293"/>
                  <a:pt x="3934048" y="1524000"/>
                  <a:pt x="3983666" y="1554126"/>
                </a:cubicBezTo>
                <a:cubicBezTo>
                  <a:pt x="4033284" y="1584252"/>
                  <a:pt x="4054549" y="1609061"/>
                  <a:pt x="4058093" y="1639187"/>
                </a:cubicBezTo>
                <a:cubicBezTo>
                  <a:pt x="4061637" y="1669313"/>
                  <a:pt x="4024424" y="1695894"/>
                  <a:pt x="4004931" y="1734880"/>
                </a:cubicBezTo>
                <a:cubicBezTo>
                  <a:pt x="3985438" y="1773866"/>
                  <a:pt x="3926958" y="1841205"/>
                  <a:pt x="3941135" y="1873103"/>
                </a:cubicBezTo>
                <a:cubicBezTo>
                  <a:pt x="3955312" y="1905001"/>
                  <a:pt x="4068726" y="1899685"/>
                  <a:pt x="4089991" y="1926266"/>
                </a:cubicBezTo>
                <a:cubicBezTo>
                  <a:pt x="4111256" y="1952847"/>
                  <a:pt x="4097079" y="2032591"/>
                  <a:pt x="4068726" y="2032591"/>
                </a:cubicBezTo>
                <a:cubicBezTo>
                  <a:pt x="4040373" y="2032591"/>
                  <a:pt x="3974805" y="1951075"/>
                  <a:pt x="3919870" y="1926266"/>
                </a:cubicBezTo>
                <a:cubicBezTo>
                  <a:pt x="3864935" y="1901457"/>
                  <a:pt x="3788735" y="1905001"/>
                  <a:pt x="3739117" y="1883736"/>
                </a:cubicBezTo>
                <a:cubicBezTo>
                  <a:pt x="3689499" y="1862471"/>
                  <a:pt x="3691270" y="1786271"/>
                  <a:pt x="3622159" y="1798675"/>
                </a:cubicBezTo>
                <a:cubicBezTo>
                  <a:pt x="3553048" y="1811079"/>
                  <a:pt x="3324447" y="1958163"/>
                  <a:pt x="3324447" y="1958163"/>
                </a:cubicBezTo>
                <a:cubicBezTo>
                  <a:pt x="3235842" y="2006009"/>
                  <a:pt x="3138378" y="2055628"/>
                  <a:pt x="3090531" y="2085754"/>
                </a:cubicBezTo>
                <a:cubicBezTo>
                  <a:pt x="3042685" y="2115880"/>
                  <a:pt x="3042684" y="2115880"/>
                  <a:pt x="3037368" y="2138917"/>
                </a:cubicBezTo>
                <a:cubicBezTo>
                  <a:pt x="3032052" y="2161954"/>
                  <a:pt x="3037368" y="2190307"/>
                  <a:pt x="3058633" y="2223977"/>
                </a:cubicBezTo>
                <a:cubicBezTo>
                  <a:pt x="3079898" y="2257647"/>
                  <a:pt x="3136606" y="2307266"/>
                  <a:pt x="3164959" y="2340936"/>
                </a:cubicBezTo>
                <a:cubicBezTo>
                  <a:pt x="3193312" y="2374606"/>
                  <a:pt x="3239387" y="2397643"/>
                  <a:pt x="3228754" y="2425996"/>
                </a:cubicBezTo>
                <a:cubicBezTo>
                  <a:pt x="3218121" y="2454349"/>
                  <a:pt x="3161414" y="2484475"/>
                  <a:pt x="3101163" y="2511056"/>
                </a:cubicBezTo>
                <a:cubicBezTo>
                  <a:pt x="3040912" y="2537637"/>
                  <a:pt x="2923954" y="2541182"/>
                  <a:pt x="2867247" y="2585484"/>
                </a:cubicBezTo>
                <a:cubicBezTo>
                  <a:pt x="2810540" y="2629786"/>
                  <a:pt x="2799907" y="2707758"/>
                  <a:pt x="2760921" y="2776870"/>
                </a:cubicBezTo>
                <a:cubicBezTo>
                  <a:pt x="2721935" y="2845982"/>
                  <a:pt x="2674089" y="2966484"/>
                  <a:pt x="2633331" y="3000154"/>
                </a:cubicBezTo>
                <a:cubicBezTo>
                  <a:pt x="2592573" y="3033824"/>
                  <a:pt x="2551815" y="2973573"/>
                  <a:pt x="2516373" y="2978889"/>
                </a:cubicBezTo>
                <a:cubicBezTo>
                  <a:pt x="2480931" y="2984205"/>
                  <a:pt x="2450805" y="3012559"/>
                  <a:pt x="2420679" y="3032052"/>
                </a:cubicBezTo>
                <a:cubicBezTo>
                  <a:pt x="2390553" y="3051545"/>
                  <a:pt x="2363972" y="3086987"/>
                  <a:pt x="2335619" y="3095847"/>
                </a:cubicBezTo>
                <a:cubicBezTo>
                  <a:pt x="2307266" y="3104708"/>
                  <a:pt x="2289545" y="3072810"/>
                  <a:pt x="2250559" y="3085215"/>
                </a:cubicBezTo>
                <a:cubicBezTo>
                  <a:pt x="2211573" y="3097620"/>
                  <a:pt x="2140689" y="3138377"/>
                  <a:pt x="2101703" y="3170275"/>
                </a:cubicBezTo>
                <a:cubicBezTo>
                  <a:pt x="2062717" y="3202173"/>
                  <a:pt x="2029047" y="3239387"/>
                  <a:pt x="2016642" y="3276601"/>
                </a:cubicBezTo>
                <a:cubicBezTo>
                  <a:pt x="2004237" y="3313815"/>
                  <a:pt x="2037907" y="3358117"/>
                  <a:pt x="2027275" y="3393559"/>
                </a:cubicBezTo>
                <a:cubicBezTo>
                  <a:pt x="2016643" y="3429001"/>
                  <a:pt x="1972340" y="3453810"/>
                  <a:pt x="1952847" y="3489252"/>
                </a:cubicBezTo>
                <a:cubicBezTo>
                  <a:pt x="1933354" y="3524694"/>
                  <a:pt x="1928038" y="3583173"/>
                  <a:pt x="1910317" y="3606210"/>
                </a:cubicBezTo>
                <a:cubicBezTo>
                  <a:pt x="1892596" y="3629247"/>
                  <a:pt x="1873103" y="3599122"/>
                  <a:pt x="1846521" y="3627475"/>
                </a:cubicBezTo>
                <a:cubicBezTo>
                  <a:pt x="1819940" y="3655829"/>
                  <a:pt x="1782726" y="3707219"/>
                  <a:pt x="1750828" y="3776331"/>
                </a:cubicBezTo>
                <a:cubicBezTo>
                  <a:pt x="1718930" y="3845443"/>
                  <a:pt x="1672856" y="3971261"/>
                  <a:pt x="1655135" y="4042145"/>
                </a:cubicBezTo>
                <a:cubicBezTo>
                  <a:pt x="1637414" y="4113029"/>
                  <a:pt x="1687033" y="4164419"/>
                  <a:pt x="1644503" y="4201633"/>
                </a:cubicBezTo>
                <a:cubicBezTo>
                  <a:pt x="1601973" y="4238847"/>
                  <a:pt x="1474382" y="4226443"/>
                  <a:pt x="1399954" y="4265429"/>
                </a:cubicBezTo>
                <a:cubicBezTo>
                  <a:pt x="1325526" y="4304415"/>
                  <a:pt x="1265274" y="4380614"/>
                  <a:pt x="1197935" y="4435549"/>
                </a:cubicBezTo>
                <a:cubicBezTo>
                  <a:pt x="1130596" y="4490484"/>
                  <a:pt x="1065028" y="4556052"/>
                  <a:pt x="995917" y="4595038"/>
                </a:cubicBezTo>
                <a:cubicBezTo>
                  <a:pt x="926806" y="4634024"/>
                  <a:pt x="831112" y="4639341"/>
                  <a:pt x="783266" y="4669466"/>
                </a:cubicBezTo>
                <a:cubicBezTo>
                  <a:pt x="735420" y="4699591"/>
                  <a:pt x="733647" y="4743893"/>
                  <a:pt x="708838" y="4775791"/>
                </a:cubicBezTo>
                <a:cubicBezTo>
                  <a:pt x="684029" y="4807689"/>
                  <a:pt x="680485" y="4836043"/>
                  <a:pt x="634410" y="4860852"/>
                </a:cubicBezTo>
                <a:cubicBezTo>
                  <a:pt x="588336" y="4885661"/>
                  <a:pt x="485554" y="4912242"/>
                  <a:pt x="432391" y="4924647"/>
                </a:cubicBezTo>
                <a:cubicBezTo>
                  <a:pt x="379228" y="4937052"/>
                  <a:pt x="342014" y="4945913"/>
                  <a:pt x="315433" y="4935280"/>
                </a:cubicBezTo>
                <a:cubicBezTo>
                  <a:pt x="288852" y="4924648"/>
                  <a:pt x="253410" y="4887434"/>
                  <a:pt x="272903" y="4860852"/>
                </a:cubicBezTo>
                <a:cubicBezTo>
                  <a:pt x="292396" y="4834271"/>
                  <a:pt x="386317" y="4804144"/>
                  <a:pt x="432391" y="4775791"/>
                </a:cubicBezTo>
                <a:cubicBezTo>
                  <a:pt x="478465" y="4747438"/>
                  <a:pt x="529856" y="4740350"/>
                  <a:pt x="549349" y="4690731"/>
                </a:cubicBezTo>
                <a:cubicBezTo>
                  <a:pt x="568842" y="4641113"/>
                  <a:pt x="513907" y="4561368"/>
                  <a:pt x="549349" y="4478080"/>
                </a:cubicBezTo>
                <a:cubicBezTo>
                  <a:pt x="584791" y="4394792"/>
                  <a:pt x="669851" y="4309731"/>
                  <a:pt x="762000" y="4191001"/>
                </a:cubicBezTo>
                <a:cubicBezTo>
                  <a:pt x="854149" y="4072271"/>
                  <a:pt x="1010093" y="3873796"/>
                  <a:pt x="1102242" y="3765698"/>
                </a:cubicBezTo>
                <a:cubicBezTo>
                  <a:pt x="1194391" y="3657600"/>
                  <a:pt x="1245781" y="3607982"/>
                  <a:pt x="1314893" y="3542415"/>
                </a:cubicBezTo>
                <a:cubicBezTo>
                  <a:pt x="1384005" y="3476848"/>
                  <a:pt x="1447800" y="3414824"/>
                  <a:pt x="1516912" y="3372294"/>
                </a:cubicBezTo>
                <a:cubicBezTo>
                  <a:pt x="1586024" y="3329764"/>
                  <a:pt x="1681717" y="3326219"/>
                  <a:pt x="1729563" y="3287233"/>
                </a:cubicBezTo>
                <a:cubicBezTo>
                  <a:pt x="1777409" y="3248247"/>
                  <a:pt x="1791586" y="3172047"/>
                  <a:pt x="1803991" y="3138377"/>
                </a:cubicBezTo>
                <a:cubicBezTo>
                  <a:pt x="1816396" y="3104707"/>
                  <a:pt x="1825256" y="3099392"/>
                  <a:pt x="1803991" y="3085215"/>
                </a:cubicBezTo>
                <a:cubicBezTo>
                  <a:pt x="1782726" y="3071038"/>
                  <a:pt x="1713614" y="3071038"/>
                  <a:pt x="1676400" y="3053317"/>
                </a:cubicBezTo>
                <a:cubicBezTo>
                  <a:pt x="1639186" y="3035596"/>
                  <a:pt x="1619693" y="3005470"/>
                  <a:pt x="1580707" y="2978889"/>
                </a:cubicBezTo>
                <a:cubicBezTo>
                  <a:pt x="1541721" y="2952308"/>
                  <a:pt x="1497419" y="2911550"/>
                  <a:pt x="1442484" y="2893829"/>
                </a:cubicBezTo>
                <a:cubicBezTo>
                  <a:pt x="1387549" y="2876108"/>
                  <a:pt x="1313121" y="2860159"/>
                  <a:pt x="1251098" y="2872563"/>
                </a:cubicBezTo>
                <a:cubicBezTo>
                  <a:pt x="1189075" y="2884968"/>
                  <a:pt x="1121736" y="2923954"/>
                  <a:pt x="1070345" y="2968256"/>
                </a:cubicBezTo>
                <a:cubicBezTo>
                  <a:pt x="1018954" y="3012558"/>
                  <a:pt x="971108" y="3106479"/>
                  <a:pt x="942754" y="3138377"/>
                </a:cubicBezTo>
                <a:cubicBezTo>
                  <a:pt x="914401" y="3170275"/>
                  <a:pt x="893136" y="3147238"/>
                  <a:pt x="900224" y="3159643"/>
                </a:cubicBezTo>
                <a:cubicBezTo>
                  <a:pt x="907312" y="3172048"/>
                  <a:pt x="951614" y="3182680"/>
                  <a:pt x="985284" y="3212805"/>
                </a:cubicBezTo>
                <a:cubicBezTo>
                  <a:pt x="1018954" y="3242930"/>
                  <a:pt x="1112875" y="3297866"/>
                  <a:pt x="1102242" y="3340396"/>
                </a:cubicBezTo>
                <a:cubicBezTo>
                  <a:pt x="1091610" y="3382926"/>
                  <a:pt x="992373" y="3439634"/>
                  <a:pt x="921489" y="3467987"/>
                </a:cubicBezTo>
                <a:cubicBezTo>
                  <a:pt x="850605" y="3496341"/>
                  <a:pt x="760228" y="3503429"/>
                  <a:pt x="676940" y="3510517"/>
                </a:cubicBezTo>
                <a:cubicBezTo>
                  <a:pt x="593652" y="3517605"/>
                  <a:pt x="487326" y="3508745"/>
                  <a:pt x="421759" y="3510517"/>
                </a:cubicBezTo>
                <a:cubicBezTo>
                  <a:pt x="356192" y="3512289"/>
                  <a:pt x="322521" y="3530009"/>
                  <a:pt x="283535" y="3521149"/>
                </a:cubicBezTo>
                <a:cubicBezTo>
                  <a:pt x="244549" y="3512289"/>
                  <a:pt x="203791" y="3476847"/>
                  <a:pt x="187842" y="3457354"/>
                </a:cubicBezTo>
                <a:cubicBezTo>
                  <a:pt x="171893" y="3437861"/>
                  <a:pt x="198474" y="3407735"/>
                  <a:pt x="187842" y="3404191"/>
                </a:cubicBezTo>
                <a:cubicBezTo>
                  <a:pt x="177210" y="3400647"/>
                  <a:pt x="145312" y="3413052"/>
                  <a:pt x="124047" y="3436089"/>
                </a:cubicBezTo>
                <a:cubicBezTo>
                  <a:pt x="102782" y="3459126"/>
                  <a:pt x="74429" y="3530010"/>
                  <a:pt x="60252" y="3542415"/>
                </a:cubicBezTo>
                <a:cubicBezTo>
                  <a:pt x="46075" y="3554820"/>
                  <a:pt x="42530" y="3522922"/>
                  <a:pt x="38986" y="3510517"/>
                </a:cubicBezTo>
                <a:cubicBezTo>
                  <a:pt x="35442" y="3498112"/>
                  <a:pt x="37214" y="3967717"/>
                  <a:pt x="38986" y="3467987"/>
                </a:cubicBezTo>
                <a:cubicBezTo>
                  <a:pt x="40758" y="2968257"/>
                  <a:pt x="0" y="981740"/>
                  <a:pt x="17721" y="490870"/>
                </a:cubicBez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70248" y="2286000"/>
            <a:ext cx="5105400" cy="3899941"/>
          </a:xfrm>
          <a:custGeom>
            <a:avLst/>
            <a:gdLst>
              <a:gd name="connsiteX0" fmla="*/ 1589567 w 4995530"/>
              <a:gd name="connsiteY0" fmla="*/ 0 h 3721395"/>
              <a:gd name="connsiteX1" fmla="*/ 1185530 w 4995530"/>
              <a:gd name="connsiteY1" fmla="*/ 10632 h 3721395"/>
              <a:gd name="connsiteX2" fmla="*/ 919716 w 4995530"/>
              <a:gd name="connsiteY2" fmla="*/ 95693 h 3721395"/>
              <a:gd name="connsiteX3" fmla="*/ 579474 w 4995530"/>
              <a:gd name="connsiteY3" fmla="*/ 287079 h 3721395"/>
              <a:gd name="connsiteX4" fmla="*/ 483781 w 4995530"/>
              <a:gd name="connsiteY4" fmla="*/ 393404 h 3721395"/>
              <a:gd name="connsiteX5" fmla="*/ 388088 w 4995530"/>
              <a:gd name="connsiteY5" fmla="*/ 414669 h 3721395"/>
              <a:gd name="connsiteX6" fmla="*/ 228600 w 4995530"/>
              <a:gd name="connsiteY6" fmla="*/ 404037 h 3721395"/>
              <a:gd name="connsiteX7" fmla="*/ 228600 w 4995530"/>
              <a:gd name="connsiteY7" fmla="*/ 574158 h 3721395"/>
              <a:gd name="connsiteX8" fmla="*/ 313660 w 4995530"/>
              <a:gd name="connsiteY8" fmla="*/ 648586 h 3721395"/>
              <a:gd name="connsiteX9" fmla="*/ 324293 w 4995530"/>
              <a:gd name="connsiteY9" fmla="*/ 765544 h 3721395"/>
              <a:gd name="connsiteX10" fmla="*/ 196702 w 4995530"/>
              <a:gd name="connsiteY10" fmla="*/ 797442 h 3721395"/>
              <a:gd name="connsiteX11" fmla="*/ 58479 w 4995530"/>
              <a:gd name="connsiteY11" fmla="*/ 861237 h 3721395"/>
              <a:gd name="connsiteX12" fmla="*/ 5316 w 4995530"/>
              <a:gd name="connsiteY12" fmla="*/ 893135 h 3721395"/>
              <a:gd name="connsiteX13" fmla="*/ 90376 w 4995530"/>
              <a:gd name="connsiteY13" fmla="*/ 967562 h 3721395"/>
              <a:gd name="connsiteX14" fmla="*/ 132907 w 4995530"/>
              <a:gd name="connsiteY14" fmla="*/ 1031358 h 3721395"/>
              <a:gd name="connsiteX15" fmla="*/ 122274 w 4995530"/>
              <a:gd name="connsiteY15" fmla="*/ 1084521 h 3721395"/>
              <a:gd name="connsiteX16" fmla="*/ 345558 w 4995530"/>
              <a:gd name="connsiteY16" fmla="*/ 1084521 h 3721395"/>
              <a:gd name="connsiteX17" fmla="*/ 462516 w 4995530"/>
              <a:gd name="connsiteY17" fmla="*/ 1137683 h 3721395"/>
              <a:gd name="connsiteX18" fmla="*/ 377455 w 4995530"/>
              <a:gd name="connsiteY18" fmla="*/ 1254642 h 3721395"/>
              <a:gd name="connsiteX19" fmla="*/ 281762 w 4995530"/>
              <a:gd name="connsiteY19" fmla="*/ 1275907 h 3721395"/>
              <a:gd name="connsiteX20" fmla="*/ 228600 w 4995530"/>
              <a:gd name="connsiteY20" fmla="*/ 1286539 h 3721395"/>
              <a:gd name="connsiteX21" fmla="*/ 217967 w 4995530"/>
              <a:gd name="connsiteY21" fmla="*/ 1392865 h 3721395"/>
              <a:gd name="connsiteX22" fmla="*/ 217967 w 4995530"/>
              <a:gd name="connsiteY22" fmla="*/ 1552353 h 3721395"/>
              <a:gd name="connsiteX23" fmla="*/ 186069 w 4995530"/>
              <a:gd name="connsiteY23" fmla="*/ 1648046 h 3721395"/>
              <a:gd name="connsiteX24" fmla="*/ 196702 w 4995530"/>
              <a:gd name="connsiteY24" fmla="*/ 1786269 h 3721395"/>
              <a:gd name="connsiteX25" fmla="*/ 239232 w 4995530"/>
              <a:gd name="connsiteY25" fmla="*/ 1977656 h 3721395"/>
              <a:gd name="connsiteX26" fmla="*/ 377455 w 4995530"/>
              <a:gd name="connsiteY26" fmla="*/ 2083981 h 3721395"/>
              <a:gd name="connsiteX27" fmla="*/ 473148 w 4995530"/>
              <a:gd name="connsiteY27" fmla="*/ 2190307 h 3721395"/>
              <a:gd name="connsiteX28" fmla="*/ 526311 w 4995530"/>
              <a:gd name="connsiteY28" fmla="*/ 2041451 h 3721395"/>
              <a:gd name="connsiteX29" fmla="*/ 590107 w 4995530"/>
              <a:gd name="connsiteY29" fmla="*/ 2126511 h 3721395"/>
              <a:gd name="connsiteX30" fmla="*/ 536944 w 4995530"/>
              <a:gd name="connsiteY30" fmla="*/ 2328530 h 3721395"/>
              <a:gd name="connsiteX31" fmla="*/ 579474 w 4995530"/>
              <a:gd name="connsiteY31" fmla="*/ 2381693 h 3721395"/>
              <a:gd name="connsiteX32" fmla="*/ 707065 w 4995530"/>
              <a:gd name="connsiteY32" fmla="*/ 2286000 h 3721395"/>
              <a:gd name="connsiteX33" fmla="*/ 834655 w 4995530"/>
              <a:gd name="connsiteY33" fmla="*/ 2381693 h 3721395"/>
              <a:gd name="connsiteX34" fmla="*/ 834655 w 4995530"/>
              <a:gd name="connsiteY34" fmla="*/ 2456121 h 3721395"/>
              <a:gd name="connsiteX35" fmla="*/ 909083 w 4995530"/>
              <a:gd name="connsiteY35" fmla="*/ 2424223 h 3721395"/>
              <a:gd name="connsiteX36" fmla="*/ 887818 w 4995530"/>
              <a:gd name="connsiteY36" fmla="*/ 2317897 h 3721395"/>
              <a:gd name="connsiteX37" fmla="*/ 1036674 w 4995530"/>
              <a:gd name="connsiteY37" fmla="*/ 2286000 h 3721395"/>
              <a:gd name="connsiteX38" fmla="*/ 1079204 w 4995530"/>
              <a:gd name="connsiteY38" fmla="*/ 2264735 h 3721395"/>
              <a:gd name="connsiteX39" fmla="*/ 983511 w 4995530"/>
              <a:gd name="connsiteY39" fmla="*/ 2445488 h 3721395"/>
              <a:gd name="connsiteX40" fmla="*/ 962246 w 4995530"/>
              <a:gd name="connsiteY40" fmla="*/ 2562446 h 3721395"/>
              <a:gd name="connsiteX41" fmla="*/ 962246 w 4995530"/>
              <a:gd name="connsiteY41" fmla="*/ 2615609 h 3721395"/>
              <a:gd name="connsiteX42" fmla="*/ 1111102 w 4995530"/>
              <a:gd name="connsiteY42" fmla="*/ 2551814 h 3721395"/>
              <a:gd name="connsiteX43" fmla="*/ 1196162 w 4995530"/>
              <a:gd name="connsiteY43" fmla="*/ 2498651 h 3721395"/>
              <a:gd name="connsiteX44" fmla="*/ 1313120 w 4995530"/>
              <a:gd name="connsiteY44" fmla="*/ 2445488 h 3721395"/>
              <a:gd name="connsiteX45" fmla="*/ 1589567 w 4995530"/>
              <a:gd name="connsiteY45" fmla="*/ 2296632 h 3721395"/>
              <a:gd name="connsiteX46" fmla="*/ 2068032 w 4995530"/>
              <a:gd name="connsiteY46" fmla="*/ 2286000 h 3721395"/>
              <a:gd name="connsiteX47" fmla="*/ 2291316 w 4995530"/>
              <a:gd name="connsiteY47" fmla="*/ 2254102 h 3721395"/>
              <a:gd name="connsiteX48" fmla="*/ 2557130 w 4995530"/>
              <a:gd name="connsiteY48" fmla="*/ 2264735 h 3721395"/>
              <a:gd name="connsiteX49" fmla="*/ 2876107 w 4995530"/>
              <a:gd name="connsiteY49" fmla="*/ 2307265 h 3721395"/>
              <a:gd name="connsiteX50" fmla="*/ 3248246 w 4995530"/>
              <a:gd name="connsiteY50" fmla="*/ 2466753 h 3721395"/>
              <a:gd name="connsiteX51" fmla="*/ 3535325 w 4995530"/>
              <a:gd name="connsiteY51" fmla="*/ 2838893 h 3721395"/>
              <a:gd name="connsiteX52" fmla="*/ 3747976 w 4995530"/>
              <a:gd name="connsiteY52" fmla="*/ 3136604 h 3721395"/>
              <a:gd name="connsiteX53" fmla="*/ 4109483 w 4995530"/>
              <a:gd name="connsiteY53" fmla="*/ 3338623 h 3721395"/>
              <a:gd name="connsiteX54" fmla="*/ 4237074 w 4995530"/>
              <a:gd name="connsiteY54" fmla="*/ 3338623 h 3721395"/>
              <a:gd name="connsiteX55" fmla="*/ 4258339 w 4995530"/>
              <a:gd name="connsiteY55" fmla="*/ 3200400 h 3721395"/>
              <a:gd name="connsiteX56" fmla="*/ 4322134 w 4995530"/>
              <a:gd name="connsiteY56" fmla="*/ 3072809 h 3721395"/>
              <a:gd name="connsiteX57" fmla="*/ 4364665 w 4995530"/>
              <a:gd name="connsiteY57" fmla="*/ 3200400 h 3721395"/>
              <a:gd name="connsiteX58" fmla="*/ 4354032 w 4995530"/>
              <a:gd name="connsiteY58" fmla="*/ 3381153 h 3721395"/>
              <a:gd name="connsiteX59" fmla="*/ 4354032 w 4995530"/>
              <a:gd name="connsiteY59" fmla="*/ 3455581 h 3721395"/>
              <a:gd name="connsiteX60" fmla="*/ 4470990 w 4995530"/>
              <a:gd name="connsiteY60" fmla="*/ 3508744 h 3721395"/>
              <a:gd name="connsiteX61" fmla="*/ 4641111 w 4995530"/>
              <a:gd name="connsiteY61" fmla="*/ 3561907 h 3721395"/>
              <a:gd name="connsiteX62" fmla="*/ 4800600 w 4995530"/>
              <a:gd name="connsiteY62" fmla="*/ 3604437 h 3721395"/>
              <a:gd name="connsiteX63" fmla="*/ 4896293 w 4995530"/>
              <a:gd name="connsiteY63" fmla="*/ 3678865 h 3721395"/>
              <a:gd name="connsiteX64" fmla="*/ 4928190 w 4995530"/>
              <a:gd name="connsiteY64" fmla="*/ 3721395 h 3721395"/>
              <a:gd name="connsiteX0" fmla="*/ 1589567 w 4995530"/>
              <a:gd name="connsiteY0" fmla="*/ 10633 h 3732028"/>
              <a:gd name="connsiteX1" fmla="*/ 1589567 w 4995530"/>
              <a:gd name="connsiteY1" fmla="*/ 0 h 3732028"/>
              <a:gd name="connsiteX2" fmla="*/ 1185530 w 4995530"/>
              <a:gd name="connsiteY2" fmla="*/ 21265 h 3732028"/>
              <a:gd name="connsiteX3" fmla="*/ 919716 w 4995530"/>
              <a:gd name="connsiteY3" fmla="*/ 106326 h 3732028"/>
              <a:gd name="connsiteX4" fmla="*/ 579474 w 4995530"/>
              <a:gd name="connsiteY4" fmla="*/ 297712 h 3732028"/>
              <a:gd name="connsiteX5" fmla="*/ 483781 w 4995530"/>
              <a:gd name="connsiteY5" fmla="*/ 404037 h 3732028"/>
              <a:gd name="connsiteX6" fmla="*/ 388088 w 4995530"/>
              <a:gd name="connsiteY6" fmla="*/ 425302 h 3732028"/>
              <a:gd name="connsiteX7" fmla="*/ 228600 w 4995530"/>
              <a:gd name="connsiteY7" fmla="*/ 414670 h 3732028"/>
              <a:gd name="connsiteX8" fmla="*/ 228600 w 4995530"/>
              <a:gd name="connsiteY8" fmla="*/ 584791 h 3732028"/>
              <a:gd name="connsiteX9" fmla="*/ 313660 w 4995530"/>
              <a:gd name="connsiteY9" fmla="*/ 659219 h 3732028"/>
              <a:gd name="connsiteX10" fmla="*/ 324293 w 4995530"/>
              <a:gd name="connsiteY10" fmla="*/ 776177 h 3732028"/>
              <a:gd name="connsiteX11" fmla="*/ 196702 w 4995530"/>
              <a:gd name="connsiteY11" fmla="*/ 808075 h 3732028"/>
              <a:gd name="connsiteX12" fmla="*/ 58479 w 4995530"/>
              <a:gd name="connsiteY12" fmla="*/ 871870 h 3732028"/>
              <a:gd name="connsiteX13" fmla="*/ 5316 w 4995530"/>
              <a:gd name="connsiteY13" fmla="*/ 903768 h 3732028"/>
              <a:gd name="connsiteX14" fmla="*/ 90376 w 4995530"/>
              <a:gd name="connsiteY14" fmla="*/ 978195 h 3732028"/>
              <a:gd name="connsiteX15" fmla="*/ 132907 w 4995530"/>
              <a:gd name="connsiteY15" fmla="*/ 1041991 h 3732028"/>
              <a:gd name="connsiteX16" fmla="*/ 122274 w 4995530"/>
              <a:gd name="connsiteY16" fmla="*/ 1095154 h 3732028"/>
              <a:gd name="connsiteX17" fmla="*/ 345558 w 4995530"/>
              <a:gd name="connsiteY17" fmla="*/ 1095154 h 3732028"/>
              <a:gd name="connsiteX18" fmla="*/ 462516 w 4995530"/>
              <a:gd name="connsiteY18" fmla="*/ 1148316 h 3732028"/>
              <a:gd name="connsiteX19" fmla="*/ 377455 w 4995530"/>
              <a:gd name="connsiteY19" fmla="*/ 1265275 h 3732028"/>
              <a:gd name="connsiteX20" fmla="*/ 281762 w 4995530"/>
              <a:gd name="connsiteY20" fmla="*/ 1286540 h 3732028"/>
              <a:gd name="connsiteX21" fmla="*/ 228600 w 4995530"/>
              <a:gd name="connsiteY21" fmla="*/ 1297172 h 3732028"/>
              <a:gd name="connsiteX22" fmla="*/ 217967 w 4995530"/>
              <a:gd name="connsiteY22" fmla="*/ 1403498 h 3732028"/>
              <a:gd name="connsiteX23" fmla="*/ 217967 w 4995530"/>
              <a:gd name="connsiteY23" fmla="*/ 1562986 h 3732028"/>
              <a:gd name="connsiteX24" fmla="*/ 186069 w 4995530"/>
              <a:gd name="connsiteY24" fmla="*/ 1658679 h 3732028"/>
              <a:gd name="connsiteX25" fmla="*/ 196702 w 4995530"/>
              <a:gd name="connsiteY25" fmla="*/ 1796902 h 3732028"/>
              <a:gd name="connsiteX26" fmla="*/ 239232 w 4995530"/>
              <a:gd name="connsiteY26" fmla="*/ 1988289 h 3732028"/>
              <a:gd name="connsiteX27" fmla="*/ 377455 w 4995530"/>
              <a:gd name="connsiteY27" fmla="*/ 2094614 h 3732028"/>
              <a:gd name="connsiteX28" fmla="*/ 473148 w 4995530"/>
              <a:gd name="connsiteY28" fmla="*/ 2200940 h 3732028"/>
              <a:gd name="connsiteX29" fmla="*/ 526311 w 4995530"/>
              <a:gd name="connsiteY29" fmla="*/ 2052084 h 3732028"/>
              <a:gd name="connsiteX30" fmla="*/ 590107 w 4995530"/>
              <a:gd name="connsiteY30" fmla="*/ 2137144 h 3732028"/>
              <a:gd name="connsiteX31" fmla="*/ 536944 w 4995530"/>
              <a:gd name="connsiteY31" fmla="*/ 2339163 h 3732028"/>
              <a:gd name="connsiteX32" fmla="*/ 579474 w 4995530"/>
              <a:gd name="connsiteY32" fmla="*/ 2392326 h 3732028"/>
              <a:gd name="connsiteX33" fmla="*/ 707065 w 4995530"/>
              <a:gd name="connsiteY33" fmla="*/ 2296633 h 3732028"/>
              <a:gd name="connsiteX34" fmla="*/ 834655 w 4995530"/>
              <a:gd name="connsiteY34" fmla="*/ 2392326 h 3732028"/>
              <a:gd name="connsiteX35" fmla="*/ 834655 w 4995530"/>
              <a:gd name="connsiteY35" fmla="*/ 2466754 h 3732028"/>
              <a:gd name="connsiteX36" fmla="*/ 909083 w 4995530"/>
              <a:gd name="connsiteY36" fmla="*/ 2434856 h 3732028"/>
              <a:gd name="connsiteX37" fmla="*/ 887818 w 4995530"/>
              <a:gd name="connsiteY37" fmla="*/ 2328530 h 3732028"/>
              <a:gd name="connsiteX38" fmla="*/ 1036674 w 4995530"/>
              <a:gd name="connsiteY38" fmla="*/ 2296633 h 3732028"/>
              <a:gd name="connsiteX39" fmla="*/ 1079204 w 4995530"/>
              <a:gd name="connsiteY39" fmla="*/ 2275368 h 3732028"/>
              <a:gd name="connsiteX40" fmla="*/ 983511 w 4995530"/>
              <a:gd name="connsiteY40" fmla="*/ 2456121 h 3732028"/>
              <a:gd name="connsiteX41" fmla="*/ 962246 w 4995530"/>
              <a:gd name="connsiteY41" fmla="*/ 2573079 h 3732028"/>
              <a:gd name="connsiteX42" fmla="*/ 962246 w 4995530"/>
              <a:gd name="connsiteY42" fmla="*/ 2626242 h 3732028"/>
              <a:gd name="connsiteX43" fmla="*/ 1111102 w 4995530"/>
              <a:gd name="connsiteY43" fmla="*/ 2562447 h 3732028"/>
              <a:gd name="connsiteX44" fmla="*/ 1196162 w 4995530"/>
              <a:gd name="connsiteY44" fmla="*/ 2509284 h 3732028"/>
              <a:gd name="connsiteX45" fmla="*/ 1313120 w 4995530"/>
              <a:gd name="connsiteY45" fmla="*/ 2456121 h 3732028"/>
              <a:gd name="connsiteX46" fmla="*/ 1589567 w 4995530"/>
              <a:gd name="connsiteY46" fmla="*/ 2307265 h 3732028"/>
              <a:gd name="connsiteX47" fmla="*/ 2068032 w 4995530"/>
              <a:gd name="connsiteY47" fmla="*/ 2296633 h 3732028"/>
              <a:gd name="connsiteX48" fmla="*/ 2291316 w 4995530"/>
              <a:gd name="connsiteY48" fmla="*/ 2264735 h 3732028"/>
              <a:gd name="connsiteX49" fmla="*/ 2557130 w 4995530"/>
              <a:gd name="connsiteY49" fmla="*/ 2275368 h 3732028"/>
              <a:gd name="connsiteX50" fmla="*/ 2876107 w 4995530"/>
              <a:gd name="connsiteY50" fmla="*/ 2317898 h 3732028"/>
              <a:gd name="connsiteX51" fmla="*/ 3248246 w 4995530"/>
              <a:gd name="connsiteY51" fmla="*/ 2477386 h 3732028"/>
              <a:gd name="connsiteX52" fmla="*/ 3535325 w 4995530"/>
              <a:gd name="connsiteY52" fmla="*/ 2849526 h 3732028"/>
              <a:gd name="connsiteX53" fmla="*/ 3747976 w 4995530"/>
              <a:gd name="connsiteY53" fmla="*/ 3147237 h 3732028"/>
              <a:gd name="connsiteX54" fmla="*/ 4109483 w 4995530"/>
              <a:gd name="connsiteY54" fmla="*/ 3349256 h 3732028"/>
              <a:gd name="connsiteX55" fmla="*/ 4237074 w 4995530"/>
              <a:gd name="connsiteY55" fmla="*/ 3349256 h 3732028"/>
              <a:gd name="connsiteX56" fmla="*/ 4258339 w 4995530"/>
              <a:gd name="connsiteY56" fmla="*/ 3211033 h 3732028"/>
              <a:gd name="connsiteX57" fmla="*/ 4322134 w 4995530"/>
              <a:gd name="connsiteY57" fmla="*/ 3083442 h 3732028"/>
              <a:gd name="connsiteX58" fmla="*/ 4364665 w 4995530"/>
              <a:gd name="connsiteY58" fmla="*/ 3211033 h 3732028"/>
              <a:gd name="connsiteX59" fmla="*/ 4354032 w 4995530"/>
              <a:gd name="connsiteY59" fmla="*/ 3391786 h 3732028"/>
              <a:gd name="connsiteX60" fmla="*/ 4354032 w 4995530"/>
              <a:gd name="connsiteY60" fmla="*/ 3466214 h 3732028"/>
              <a:gd name="connsiteX61" fmla="*/ 4470990 w 4995530"/>
              <a:gd name="connsiteY61" fmla="*/ 3519377 h 3732028"/>
              <a:gd name="connsiteX62" fmla="*/ 4641111 w 4995530"/>
              <a:gd name="connsiteY62" fmla="*/ 3572540 h 3732028"/>
              <a:gd name="connsiteX63" fmla="*/ 4800600 w 4995530"/>
              <a:gd name="connsiteY63" fmla="*/ 3615070 h 3732028"/>
              <a:gd name="connsiteX64" fmla="*/ 4896293 w 4995530"/>
              <a:gd name="connsiteY64" fmla="*/ 3689498 h 3732028"/>
              <a:gd name="connsiteX65" fmla="*/ 4928190 w 4995530"/>
              <a:gd name="connsiteY65" fmla="*/ 3732028 h 3732028"/>
              <a:gd name="connsiteX0" fmla="*/ 1589567 w 4995530"/>
              <a:gd name="connsiteY0" fmla="*/ 10633 h 3732028"/>
              <a:gd name="connsiteX1" fmla="*/ 1589567 w 4995530"/>
              <a:gd name="connsiteY1" fmla="*/ 0 h 3732028"/>
              <a:gd name="connsiteX2" fmla="*/ 1600200 w 4995530"/>
              <a:gd name="connsiteY2" fmla="*/ 0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10633 h 3732028"/>
              <a:gd name="connsiteX1" fmla="*/ 1589567 w 4995530"/>
              <a:gd name="connsiteY1" fmla="*/ 0 h 3732028"/>
              <a:gd name="connsiteX2" fmla="*/ 2294860 w 4995530"/>
              <a:gd name="connsiteY2" fmla="*/ 187842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0 h 3721395"/>
              <a:gd name="connsiteX1" fmla="*/ 2675860 w 4995530"/>
              <a:gd name="connsiteY1" fmla="*/ 482009 h 3721395"/>
              <a:gd name="connsiteX2" fmla="*/ 2294860 w 4995530"/>
              <a:gd name="connsiteY2" fmla="*/ 177209 h 3721395"/>
              <a:gd name="connsiteX3" fmla="*/ 1185530 w 4995530"/>
              <a:gd name="connsiteY3" fmla="*/ 10632 h 3721395"/>
              <a:gd name="connsiteX4" fmla="*/ 919716 w 4995530"/>
              <a:gd name="connsiteY4" fmla="*/ 95693 h 3721395"/>
              <a:gd name="connsiteX5" fmla="*/ 579474 w 4995530"/>
              <a:gd name="connsiteY5" fmla="*/ 287079 h 3721395"/>
              <a:gd name="connsiteX6" fmla="*/ 483781 w 4995530"/>
              <a:gd name="connsiteY6" fmla="*/ 393404 h 3721395"/>
              <a:gd name="connsiteX7" fmla="*/ 388088 w 4995530"/>
              <a:gd name="connsiteY7" fmla="*/ 414669 h 3721395"/>
              <a:gd name="connsiteX8" fmla="*/ 228600 w 4995530"/>
              <a:gd name="connsiteY8" fmla="*/ 404037 h 3721395"/>
              <a:gd name="connsiteX9" fmla="*/ 228600 w 4995530"/>
              <a:gd name="connsiteY9" fmla="*/ 574158 h 3721395"/>
              <a:gd name="connsiteX10" fmla="*/ 313660 w 4995530"/>
              <a:gd name="connsiteY10" fmla="*/ 648586 h 3721395"/>
              <a:gd name="connsiteX11" fmla="*/ 324293 w 4995530"/>
              <a:gd name="connsiteY11" fmla="*/ 765544 h 3721395"/>
              <a:gd name="connsiteX12" fmla="*/ 196702 w 4995530"/>
              <a:gd name="connsiteY12" fmla="*/ 797442 h 3721395"/>
              <a:gd name="connsiteX13" fmla="*/ 58479 w 4995530"/>
              <a:gd name="connsiteY13" fmla="*/ 861237 h 3721395"/>
              <a:gd name="connsiteX14" fmla="*/ 5316 w 4995530"/>
              <a:gd name="connsiteY14" fmla="*/ 893135 h 3721395"/>
              <a:gd name="connsiteX15" fmla="*/ 90376 w 4995530"/>
              <a:gd name="connsiteY15" fmla="*/ 967562 h 3721395"/>
              <a:gd name="connsiteX16" fmla="*/ 132907 w 4995530"/>
              <a:gd name="connsiteY16" fmla="*/ 1031358 h 3721395"/>
              <a:gd name="connsiteX17" fmla="*/ 122274 w 4995530"/>
              <a:gd name="connsiteY17" fmla="*/ 1084521 h 3721395"/>
              <a:gd name="connsiteX18" fmla="*/ 345558 w 4995530"/>
              <a:gd name="connsiteY18" fmla="*/ 1084521 h 3721395"/>
              <a:gd name="connsiteX19" fmla="*/ 462516 w 4995530"/>
              <a:gd name="connsiteY19" fmla="*/ 1137683 h 3721395"/>
              <a:gd name="connsiteX20" fmla="*/ 377455 w 4995530"/>
              <a:gd name="connsiteY20" fmla="*/ 1254642 h 3721395"/>
              <a:gd name="connsiteX21" fmla="*/ 281762 w 4995530"/>
              <a:gd name="connsiteY21" fmla="*/ 1275907 h 3721395"/>
              <a:gd name="connsiteX22" fmla="*/ 228600 w 4995530"/>
              <a:gd name="connsiteY22" fmla="*/ 1286539 h 3721395"/>
              <a:gd name="connsiteX23" fmla="*/ 217967 w 4995530"/>
              <a:gd name="connsiteY23" fmla="*/ 1392865 h 3721395"/>
              <a:gd name="connsiteX24" fmla="*/ 217967 w 4995530"/>
              <a:gd name="connsiteY24" fmla="*/ 1552353 h 3721395"/>
              <a:gd name="connsiteX25" fmla="*/ 186069 w 4995530"/>
              <a:gd name="connsiteY25" fmla="*/ 1648046 h 3721395"/>
              <a:gd name="connsiteX26" fmla="*/ 196702 w 4995530"/>
              <a:gd name="connsiteY26" fmla="*/ 1786269 h 3721395"/>
              <a:gd name="connsiteX27" fmla="*/ 239232 w 4995530"/>
              <a:gd name="connsiteY27" fmla="*/ 1977656 h 3721395"/>
              <a:gd name="connsiteX28" fmla="*/ 377455 w 4995530"/>
              <a:gd name="connsiteY28" fmla="*/ 2083981 h 3721395"/>
              <a:gd name="connsiteX29" fmla="*/ 473148 w 4995530"/>
              <a:gd name="connsiteY29" fmla="*/ 2190307 h 3721395"/>
              <a:gd name="connsiteX30" fmla="*/ 526311 w 4995530"/>
              <a:gd name="connsiteY30" fmla="*/ 2041451 h 3721395"/>
              <a:gd name="connsiteX31" fmla="*/ 590107 w 4995530"/>
              <a:gd name="connsiteY31" fmla="*/ 2126511 h 3721395"/>
              <a:gd name="connsiteX32" fmla="*/ 536944 w 4995530"/>
              <a:gd name="connsiteY32" fmla="*/ 2328530 h 3721395"/>
              <a:gd name="connsiteX33" fmla="*/ 579474 w 4995530"/>
              <a:gd name="connsiteY33" fmla="*/ 2381693 h 3721395"/>
              <a:gd name="connsiteX34" fmla="*/ 707065 w 4995530"/>
              <a:gd name="connsiteY34" fmla="*/ 2286000 h 3721395"/>
              <a:gd name="connsiteX35" fmla="*/ 834655 w 4995530"/>
              <a:gd name="connsiteY35" fmla="*/ 2381693 h 3721395"/>
              <a:gd name="connsiteX36" fmla="*/ 834655 w 4995530"/>
              <a:gd name="connsiteY36" fmla="*/ 2456121 h 3721395"/>
              <a:gd name="connsiteX37" fmla="*/ 909083 w 4995530"/>
              <a:gd name="connsiteY37" fmla="*/ 2424223 h 3721395"/>
              <a:gd name="connsiteX38" fmla="*/ 887818 w 4995530"/>
              <a:gd name="connsiteY38" fmla="*/ 2317897 h 3721395"/>
              <a:gd name="connsiteX39" fmla="*/ 1036674 w 4995530"/>
              <a:gd name="connsiteY39" fmla="*/ 2286000 h 3721395"/>
              <a:gd name="connsiteX40" fmla="*/ 1079204 w 4995530"/>
              <a:gd name="connsiteY40" fmla="*/ 2264735 h 3721395"/>
              <a:gd name="connsiteX41" fmla="*/ 983511 w 4995530"/>
              <a:gd name="connsiteY41" fmla="*/ 2445488 h 3721395"/>
              <a:gd name="connsiteX42" fmla="*/ 962246 w 4995530"/>
              <a:gd name="connsiteY42" fmla="*/ 2562446 h 3721395"/>
              <a:gd name="connsiteX43" fmla="*/ 962246 w 4995530"/>
              <a:gd name="connsiteY43" fmla="*/ 2615609 h 3721395"/>
              <a:gd name="connsiteX44" fmla="*/ 1111102 w 4995530"/>
              <a:gd name="connsiteY44" fmla="*/ 2551814 h 3721395"/>
              <a:gd name="connsiteX45" fmla="*/ 1196162 w 4995530"/>
              <a:gd name="connsiteY45" fmla="*/ 2498651 h 3721395"/>
              <a:gd name="connsiteX46" fmla="*/ 1313120 w 4995530"/>
              <a:gd name="connsiteY46" fmla="*/ 2445488 h 3721395"/>
              <a:gd name="connsiteX47" fmla="*/ 1589567 w 4995530"/>
              <a:gd name="connsiteY47" fmla="*/ 2296632 h 3721395"/>
              <a:gd name="connsiteX48" fmla="*/ 2068032 w 4995530"/>
              <a:gd name="connsiteY48" fmla="*/ 2286000 h 3721395"/>
              <a:gd name="connsiteX49" fmla="*/ 2291316 w 4995530"/>
              <a:gd name="connsiteY49" fmla="*/ 2254102 h 3721395"/>
              <a:gd name="connsiteX50" fmla="*/ 2557130 w 4995530"/>
              <a:gd name="connsiteY50" fmla="*/ 2264735 h 3721395"/>
              <a:gd name="connsiteX51" fmla="*/ 2876107 w 4995530"/>
              <a:gd name="connsiteY51" fmla="*/ 2307265 h 3721395"/>
              <a:gd name="connsiteX52" fmla="*/ 3248246 w 4995530"/>
              <a:gd name="connsiteY52" fmla="*/ 2466753 h 3721395"/>
              <a:gd name="connsiteX53" fmla="*/ 3535325 w 4995530"/>
              <a:gd name="connsiteY53" fmla="*/ 2838893 h 3721395"/>
              <a:gd name="connsiteX54" fmla="*/ 3747976 w 4995530"/>
              <a:gd name="connsiteY54" fmla="*/ 3136604 h 3721395"/>
              <a:gd name="connsiteX55" fmla="*/ 4109483 w 4995530"/>
              <a:gd name="connsiteY55" fmla="*/ 3338623 h 3721395"/>
              <a:gd name="connsiteX56" fmla="*/ 4237074 w 4995530"/>
              <a:gd name="connsiteY56" fmla="*/ 3338623 h 3721395"/>
              <a:gd name="connsiteX57" fmla="*/ 4258339 w 4995530"/>
              <a:gd name="connsiteY57" fmla="*/ 3200400 h 3721395"/>
              <a:gd name="connsiteX58" fmla="*/ 4322134 w 4995530"/>
              <a:gd name="connsiteY58" fmla="*/ 3072809 h 3721395"/>
              <a:gd name="connsiteX59" fmla="*/ 4364665 w 4995530"/>
              <a:gd name="connsiteY59" fmla="*/ 3200400 h 3721395"/>
              <a:gd name="connsiteX60" fmla="*/ 4354032 w 4995530"/>
              <a:gd name="connsiteY60" fmla="*/ 3381153 h 3721395"/>
              <a:gd name="connsiteX61" fmla="*/ 4354032 w 4995530"/>
              <a:gd name="connsiteY61" fmla="*/ 3455581 h 3721395"/>
              <a:gd name="connsiteX62" fmla="*/ 4470990 w 4995530"/>
              <a:gd name="connsiteY62" fmla="*/ 3508744 h 3721395"/>
              <a:gd name="connsiteX63" fmla="*/ 4641111 w 4995530"/>
              <a:gd name="connsiteY63" fmla="*/ 3561907 h 3721395"/>
              <a:gd name="connsiteX64" fmla="*/ 4800600 w 4995530"/>
              <a:gd name="connsiteY64" fmla="*/ 3604437 h 3721395"/>
              <a:gd name="connsiteX65" fmla="*/ 4896293 w 4995530"/>
              <a:gd name="connsiteY65" fmla="*/ 3678865 h 3721395"/>
              <a:gd name="connsiteX66" fmla="*/ 4928190 w 4995530"/>
              <a:gd name="connsiteY66" fmla="*/ 3721395 h 3721395"/>
              <a:gd name="connsiteX0" fmla="*/ 1589567 w 4995530"/>
              <a:gd name="connsiteY0" fmla="*/ 51391 h 3772786"/>
              <a:gd name="connsiteX1" fmla="*/ 2599660 w 4995530"/>
              <a:gd name="connsiteY1" fmla="*/ 0 h 3772786"/>
              <a:gd name="connsiteX2" fmla="*/ 2675860 w 4995530"/>
              <a:gd name="connsiteY2" fmla="*/ 533400 h 3772786"/>
              <a:gd name="connsiteX3" fmla="*/ 2294860 w 4995530"/>
              <a:gd name="connsiteY3" fmla="*/ 228600 h 3772786"/>
              <a:gd name="connsiteX4" fmla="*/ 1185530 w 4995530"/>
              <a:gd name="connsiteY4" fmla="*/ 62023 h 3772786"/>
              <a:gd name="connsiteX5" fmla="*/ 919716 w 4995530"/>
              <a:gd name="connsiteY5" fmla="*/ 147084 h 3772786"/>
              <a:gd name="connsiteX6" fmla="*/ 579474 w 4995530"/>
              <a:gd name="connsiteY6" fmla="*/ 338470 h 3772786"/>
              <a:gd name="connsiteX7" fmla="*/ 483781 w 4995530"/>
              <a:gd name="connsiteY7" fmla="*/ 444795 h 3772786"/>
              <a:gd name="connsiteX8" fmla="*/ 388088 w 4995530"/>
              <a:gd name="connsiteY8" fmla="*/ 466060 h 3772786"/>
              <a:gd name="connsiteX9" fmla="*/ 228600 w 4995530"/>
              <a:gd name="connsiteY9" fmla="*/ 455428 h 3772786"/>
              <a:gd name="connsiteX10" fmla="*/ 228600 w 4995530"/>
              <a:gd name="connsiteY10" fmla="*/ 625549 h 3772786"/>
              <a:gd name="connsiteX11" fmla="*/ 313660 w 4995530"/>
              <a:gd name="connsiteY11" fmla="*/ 699977 h 3772786"/>
              <a:gd name="connsiteX12" fmla="*/ 324293 w 4995530"/>
              <a:gd name="connsiteY12" fmla="*/ 816935 h 3772786"/>
              <a:gd name="connsiteX13" fmla="*/ 196702 w 4995530"/>
              <a:gd name="connsiteY13" fmla="*/ 848833 h 3772786"/>
              <a:gd name="connsiteX14" fmla="*/ 58479 w 4995530"/>
              <a:gd name="connsiteY14" fmla="*/ 912628 h 3772786"/>
              <a:gd name="connsiteX15" fmla="*/ 5316 w 4995530"/>
              <a:gd name="connsiteY15" fmla="*/ 944526 h 3772786"/>
              <a:gd name="connsiteX16" fmla="*/ 90376 w 4995530"/>
              <a:gd name="connsiteY16" fmla="*/ 1018953 h 3772786"/>
              <a:gd name="connsiteX17" fmla="*/ 132907 w 4995530"/>
              <a:gd name="connsiteY17" fmla="*/ 1082749 h 3772786"/>
              <a:gd name="connsiteX18" fmla="*/ 122274 w 4995530"/>
              <a:gd name="connsiteY18" fmla="*/ 1135912 h 3772786"/>
              <a:gd name="connsiteX19" fmla="*/ 345558 w 4995530"/>
              <a:gd name="connsiteY19" fmla="*/ 1135912 h 3772786"/>
              <a:gd name="connsiteX20" fmla="*/ 462516 w 4995530"/>
              <a:gd name="connsiteY20" fmla="*/ 1189074 h 3772786"/>
              <a:gd name="connsiteX21" fmla="*/ 377455 w 4995530"/>
              <a:gd name="connsiteY21" fmla="*/ 1306033 h 3772786"/>
              <a:gd name="connsiteX22" fmla="*/ 281762 w 4995530"/>
              <a:gd name="connsiteY22" fmla="*/ 1327298 h 3772786"/>
              <a:gd name="connsiteX23" fmla="*/ 228600 w 4995530"/>
              <a:gd name="connsiteY23" fmla="*/ 1337930 h 3772786"/>
              <a:gd name="connsiteX24" fmla="*/ 217967 w 4995530"/>
              <a:gd name="connsiteY24" fmla="*/ 1444256 h 3772786"/>
              <a:gd name="connsiteX25" fmla="*/ 217967 w 4995530"/>
              <a:gd name="connsiteY25" fmla="*/ 1603744 h 3772786"/>
              <a:gd name="connsiteX26" fmla="*/ 186069 w 4995530"/>
              <a:gd name="connsiteY26" fmla="*/ 1699437 h 3772786"/>
              <a:gd name="connsiteX27" fmla="*/ 196702 w 4995530"/>
              <a:gd name="connsiteY27" fmla="*/ 1837660 h 3772786"/>
              <a:gd name="connsiteX28" fmla="*/ 239232 w 4995530"/>
              <a:gd name="connsiteY28" fmla="*/ 2029047 h 3772786"/>
              <a:gd name="connsiteX29" fmla="*/ 377455 w 4995530"/>
              <a:gd name="connsiteY29" fmla="*/ 2135372 h 3772786"/>
              <a:gd name="connsiteX30" fmla="*/ 473148 w 4995530"/>
              <a:gd name="connsiteY30" fmla="*/ 2241698 h 3772786"/>
              <a:gd name="connsiteX31" fmla="*/ 526311 w 4995530"/>
              <a:gd name="connsiteY31" fmla="*/ 2092842 h 3772786"/>
              <a:gd name="connsiteX32" fmla="*/ 590107 w 4995530"/>
              <a:gd name="connsiteY32" fmla="*/ 2177902 h 3772786"/>
              <a:gd name="connsiteX33" fmla="*/ 536944 w 4995530"/>
              <a:gd name="connsiteY33" fmla="*/ 2379921 h 3772786"/>
              <a:gd name="connsiteX34" fmla="*/ 579474 w 4995530"/>
              <a:gd name="connsiteY34" fmla="*/ 2433084 h 3772786"/>
              <a:gd name="connsiteX35" fmla="*/ 707065 w 4995530"/>
              <a:gd name="connsiteY35" fmla="*/ 2337391 h 3772786"/>
              <a:gd name="connsiteX36" fmla="*/ 834655 w 4995530"/>
              <a:gd name="connsiteY36" fmla="*/ 2433084 h 3772786"/>
              <a:gd name="connsiteX37" fmla="*/ 834655 w 4995530"/>
              <a:gd name="connsiteY37" fmla="*/ 2507512 h 3772786"/>
              <a:gd name="connsiteX38" fmla="*/ 909083 w 4995530"/>
              <a:gd name="connsiteY38" fmla="*/ 2475614 h 3772786"/>
              <a:gd name="connsiteX39" fmla="*/ 887818 w 4995530"/>
              <a:gd name="connsiteY39" fmla="*/ 2369288 h 3772786"/>
              <a:gd name="connsiteX40" fmla="*/ 1036674 w 4995530"/>
              <a:gd name="connsiteY40" fmla="*/ 2337391 h 3772786"/>
              <a:gd name="connsiteX41" fmla="*/ 1079204 w 4995530"/>
              <a:gd name="connsiteY41" fmla="*/ 2316126 h 3772786"/>
              <a:gd name="connsiteX42" fmla="*/ 983511 w 4995530"/>
              <a:gd name="connsiteY42" fmla="*/ 2496879 h 3772786"/>
              <a:gd name="connsiteX43" fmla="*/ 962246 w 4995530"/>
              <a:gd name="connsiteY43" fmla="*/ 2613837 h 3772786"/>
              <a:gd name="connsiteX44" fmla="*/ 962246 w 4995530"/>
              <a:gd name="connsiteY44" fmla="*/ 2667000 h 3772786"/>
              <a:gd name="connsiteX45" fmla="*/ 1111102 w 4995530"/>
              <a:gd name="connsiteY45" fmla="*/ 2603205 h 3772786"/>
              <a:gd name="connsiteX46" fmla="*/ 1196162 w 4995530"/>
              <a:gd name="connsiteY46" fmla="*/ 2550042 h 3772786"/>
              <a:gd name="connsiteX47" fmla="*/ 1313120 w 4995530"/>
              <a:gd name="connsiteY47" fmla="*/ 2496879 h 3772786"/>
              <a:gd name="connsiteX48" fmla="*/ 1589567 w 4995530"/>
              <a:gd name="connsiteY48" fmla="*/ 2348023 h 3772786"/>
              <a:gd name="connsiteX49" fmla="*/ 2068032 w 4995530"/>
              <a:gd name="connsiteY49" fmla="*/ 2337391 h 3772786"/>
              <a:gd name="connsiteX50" fmla="*/ 2291316 w 4995530"/>
              <a:gd name="connsiteY50" fmla="*/ 2305493 h 3772786"/>
              <a:gd name="connsiteX51" fmla="*/ 2557130 w 4995530"/>
              <a:gd name="connsiteY51" fmla="*/ 2316126 h 3772786"/>
              <a:gd name="connsiteX52" fmla="*/ 2876107 w 4995530"/>
              <a:gd name="connsiteY52" fmla="*/ 2358656 h 3772786"/>
              <a:gd name="connsiteX53" fmla="*/ 3248246 w 4995530"/>
              <a:gd name="connsiteY53" fmla="*/ 2518144 h 3772786"/>
              <a:gd name="connsiteX54" fmla="*/ 3535325 w 4995530"/>
              <a:gd name="connsiteY54" fmla="*/ 2890284 h 3772786"/>
              <a:gd name="connsiteX55" fmla="*/ 3747976 w 4995530"/>
              <a:gd name="connsiteY55" fmla="*/ 3187995 h 3772786"/>
              <a:gd name="connsiteX56" fmla="*/ 4109483 w 4995530"/>
              <a:gd name="connsiteY56" fmla="*/ 3390014 h 3772786"/>
              <a:gd name="connsiteX57" fmla="*/ 4237074 w 4995530"/>
              <a:gd name="connsiteY57" fmla="*/ 3390014 h 3772786"/>
              <a:gd name="connsiteX58" fmla="*/ 4258339 w 4995530"/>
              <a:gd name="connsiteY58" fmla="*/ 3251791 h 3772786"/>
              <a:gd name="connsiteX59" fmla="*/ 4322134 w 4995530"/>
              <a:gd name="connsiteY59" fmla="*/ 3124200 h 3772786"/>
              <a:gd name="connsiteX60" fmla="*/ 4364665 w 4995530"/>
              <a:gd name="connsiteY60" fmla="*/ 3251791 h 3772786"/>
              <a:gd name="connsiteX61" fmla="*/ 4354032 w 4995530"/>
              <a:gd name="connsiteY61" fmla="*/ 3432544 h 3772786"/>
              <a:gd name="connsiteX62" fmla="*/ 4354032 w 4995530"/>
              <a:gd name="connsiteY62" fmla="*/ 3506972 h 3772786"/>
              <a:gd name="connsiteX63" fmla="*/ 4470990 w 4995530"/>
              <a:gd name="connsiteY63" fmla="*/ 3560135 h 3772786"/>
              <a:gd name="connsiteX64" fmla="*/ 4641111 w 4995530"/>
              <a:gd name="connsiteY64" fmla="*/ 3613298 h 3772786"/>
              <a:gd name="connsiteX65" fmla="*/ 4800600 w 4995530"/>
              <a:gd name="connsiteY65" fmla="*/ 3655828 h 3772786"/>
              <a:gd name="connsiteX66" fmla="*/ 4896293 w 4995530"/>
              <a:gd name="connsiteY66" fmla="*/ 3730256 h 3772786"/>
              <a:gd name="connsiteX67" fmla="*/ 4928190 w 4995530"/>
              <a:gd name="connsiteY67" fmla="*/ 3772786 h 3772786"/>
              <a:gd name="connsiteX0" fmla="*/ 1589567 w 4995530"/>
              <a:gd name="connsiteY0" fmla="*/ 279991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1143000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914400 h 3772786"/>
              <a:gd name="connsiteX1" fmla="*/ 2904460 w 4995530"/>
              <a:gd name="connsiteY1" fmla="*/ 685800 h 3772786"/>
              <a:gd name="connsiteX2" fmla="*/ 2599660 w 4995530"/>
              <a:gd name="connsiteY2" fmla="*/ 0 h 3772786"/>
              <a:gd name="connsiteX3" fmla="*/ 2675860 w 4995530"/>
              <a:gd name="connsiteY3" fmla="*/ 533400 h 3772786"/>
              <a:gd name="connsiteX4" fmla="*/ 2294860 w 4995530"/>
              <a:gd name="connsiteY4" fmla="*/ 228600 h 3772786"/>
              <a:gd name="connsiteX5" fmla="*/ 1185530 w 4995530"/>
              <a:gd name="connsiteY5" fmla="*/ 62023 h 3772786"/>
              <a:gd name="connsiteX6" fmla="*/ 919716 w 4995530"/>
              <a:gd name="connsiteY6" fmla="*/ 147084 h 3772786"/>
              <a:gd name="connsiteX7" fmla="*/ 579474 w 4995530"/>
              <a:gd name="connsiteY7" fmla="*/ 338470 h 3772786"/>
              <a:gd name="connsiteX8" fmla="*/ 483781 w 4995530"/>
              <a:gd name="connsiteY8" fmla="*/ 444795 h 3772786"/>
              <a:gd name="connsiteX9" fmla="*/ 388088 w 4995530"/>
              <a:gd name="connsiteY9" fmla="*/ 466060 h 3772786"/>
              <a:gd name="connsiteX10" fmla="*/ 228600 w 4995530"/>
              <a:gd name="connsiteY10" fmla="*/ 455428 h 3772786"/>
              <a:gd name="connsiteX11" fmla="*/ 228600 w 4995530"/>
              <a:gd name="connsiteY11" fmla="*/ 625549 h 3772786"/>
              <a:gd name="connsiteX12" fmla="*/ 313660 w 4995530"/>
              <a:gd name="connsiteY12" fmla="*/ 699977 h 3772786"/>
              <a:gd name="connsiteX13" fmla="*/ 324293 w 4995530"/>
              <a:gd name="connsiteY13" fmla="*/ 816935 h 3772786"/>
              <a:gd name="connsiteX14" fmla="*/ 196702 w 4995530"/>
              <a:gd name="connsiteY14" fmla="*/ 848833 h 3772786"/>
              <a:gd name="connsiteX15" fmla="*/ 58479 w 4995530"/>
              <a:gd name="connsiteY15" fmla="*/ 912628 h 3772786"/>
              <a:gd name="connsiteX16" fmla="*/ 5316 w 4995530"/>
              <a:gd name="connsiteY16" fmla="*/ 944526 h 3772786"/>
              <a:gd name="connsiteX17" fmla="*/ 90376 w 4995530"/>
              <a:gd name="connsiteY17" fmla="*/ 1018953 h 3772786"/>
              <a:gd name="connsiteX18" fmla="*/ 132907 w 4995530"/>
              <a:gd name="connsiteY18" fmla="*/ 1082749 h 3772786"/>
              <a:gd name="connsiteX19" fmla="*/ 122274 w 4995530"/>
              <a:gd name="connsiteY19" fmla="*/ 1135912 h 3772786"/>
              <a:gd name="connsiteX20" fmla="*/ 345558 w 4995530"/>
              <a:gd name="connsiteY20" fmla="*/ 1135912 h 3772786"/>
              <a:gd name="connsiteX21" fmla="*/ 462516 w 4995530"/>
              <a:gd name="connsiteY21" fmla="*/ 1189074 h 3772786"/>
              <a:gd name="connsiteX22" fmla="*/ 377455 w 4995530"/>
              <a:gd name="connsiteY22" fmla="*/ 1306033 h 3772786"/>
              <a:gd name="connsiteX23" fmla="*/ 281762 w 4995530"/>
              <a:gd name="connsiteY23" fmla="*/ 1327298 h 3772786"/>
              <a:gd name="connsiteX24" fmla="*/ 228600 w 4995530"/>
              <a:gd name="connsiteY24" fmla="*/ 1337930 h 3772786"/>
              <a:gd name="connsiteX25" fmla="*/ 217967 w 4995530"/>
              <a:gd name="connsiteY25" fmla="*/ 1444256 h 3772786"/>
              <a:gd name="connsiteX26" fmla="*/ 217967 w 4995530"/>
              <a:gd name="connsiteY26" fmla="*/ 1603744 h 3772786"/>
              <a:gd name="connsiteX27" fmla="*/ 186069 w 4995530"/>
              <a:gd name="connsiteY27" fmla="*/ 1699437 h 3772786"/>
              <a:gd name="connsiteX28" fmla="*/ 196702 w 4995530"/>
              <a:gd name="connsiteY28" fmla="*/ 1837660 h 3772786"/>
              <a:gd name="connsiteX29" fmla="*/ 239232 w 4995530"/>
              <a:gd name="connsiteY29" fmla="*/ 2029047 h 3772786"/>
              <a:gd name="connsiteX30" fmla="*/ 377455 w 4995530"/>
              <a:gd name="connsiteY30" fmla="*/ 2135372 h 3772786"/>
              <a:gd name="connsiteX31" fmla="*/ 473148 w 4995530"/>
              <a:gd name="connsiteY31" fmla="*/ 2241698 h 3772786"/>
              <a:gd name="connsiteX32" fmla="*/ 526311 w 4995530"/>
              <a:gd name="connsiteY32" fmla="*/ 2092842 h 3772786"/>
              <a:gd name="connsiteX33" fmla="*/ 590107 w 4995530"/>
              <a:gd name="connsiteY33" fmla="*/ 2177902 h 3772786"/>
              <a:gd name="connsiteX34" fmla="*/ 536944 w 4995530"/>
              <a:gd name="connsiteY34" fmla="*/ 2379921 h 3772786"/>
              <a:gd name="connsiteX35" fmla="*/ 579474 w 4995530"/>
              <a:gd name="connsiteY35" fmla="*/ 2433084 h 3772786"/>
              <a:gd name="connsiteX36" fmla="*/ 707065 w 4995530"/>
              <a:gd name="connsiteY36" fmla="*/ 2337391 h 3772786"/>
              <a:gd name="connsiteX37" fmla="*/ 834655 w 4995530"/>
              <a:gd name="connsiteY37" fmla="*/ 2433084 h 3772786"/>
              <a:gd name="connsiteX38" fmla="*/ 834655 w 4995530"/>
              <a:gd name="connsiteY38" fmla="*/ 2507512 h 3772786"/>
              <a:gd name="connsiteX39" fmla="*/ 909083 w 4995530"/>
              <a:gd name="connsiteY39" fmla="*/ 2475614 h 3772786"/>
              <a:gd name="connsiteX40" fmla="*/ 887818 w 4995530"/>
              <a:gd name="connsiteY40" fmla="*/ 2369288 h 3772786"/>
              <a:gd name="connsiteX41" fmla="*/ 1036674 w 4995530"/>
              <a:gd name="connsiteY41" fmla="*/ 2337391 h 3772786"/>
              <a:gd name="connsiteX42" fmla="*/ 1079204 w 4995530"/>
              <a:gd name="connsiteY42" fmla="*/ 2316126 h 3772786"/>
              <a:gd name="connsiteX43" fmla="*/ 983511 w 4995530"/>
              <a:gd name="connsiteY43" fmla="*/ 2496879 h 3772786"/>
              <a:gd name="connsiteX44" fmla="*/ 962246 w 4995530"/>
              <a:gd name="connsiteY44" fmla="*/ 2613837 h 3772786"/>
              <a:gd name="connsiteX45" fmla="*/ 962246 w 4995530"/>
              <a:gd name="connsiteY45" fmla="*/ 2667000 h 3772786"/>
              <a:gd name="connsiteX46" fmla="*/ 1111102 w 4995530"/>
              <a:gd name="connsiteY46" fmla="*/ 2603205 h 3772786"/>
              <a:gd name="connsiteX47" fmla="*/ 1196162 w 4995530"/>
              <a:gd name="connsiteY47" fmla="*/ 2550042 h 3772786"/>
              <a:gd name="connsiteX48" fmla="*/ 1313120 w 4995530"/>
              <a:gd name="connsiteY48" fmla="*/ 2496879 h 3772786"/>
              <a:gd name="connsiteX49" fmla="*/ 1589567 w 4995530"/>
              <a:gd name="connsiteY49" fmla="*/ 2348023 h 3772786"/>
              <a:gd name="connsiteX50" fmla="*/ 2068032 w 4995530"/>
              <a:gd name="connsiteY50" fmla="*/ 2337391 h 3772786"/>
              <a:gd name="connsiteX51" fmla="*/ 2291316 w 4995530"/>
              <a:gd name="connsiteY51" fmla="*/ 2305493 h 3772786"/>
              <a:gd name="connsiteX52" fmla="*/ 2557130 w 4995530"/>
              <a:gd name="connsiteY52" fmla="*/ 2316126 h 3772786"/>
              <a:gd name="connsiteX53" fmla="*/ 2876107 w 4995530"/>
              <a:gd name="connsiteY53" fmla="*/ 2358656 h 3772786"/>
              <a:gd name="connsiteX54" fmla="*/ 3248246 w 4995530"/>
              <a:gd name="connsiteY54" fmla="*/ 2518144 h 3772786"/>
              <a:gd name="connsiteX55" fmla="*/ 3535325 w 4995530"/>
              <a:gd name="connsiteY55" fmla="*/ 2890284 h 3772786"/>
              <a:gd name="connsiteX56" fmla="*/ 3747976 w 4995530"/>
              <a:gd name="connsiteY56" fmla="*/ 3187995 h 3772786"/>
              <a:gd name="connsiteX57" fmla="*/ 4109483 w 4995530"/>
              <a:gd name="connsiteY57" fmla="*/ 3390014 h 3772786"/>
              <a:gd name="connsiteX58" fmla="*/ 4237074 w 4995530"/>
              <a:gd name="connsiteY58" fmla="*/ 3390014 h 3772786"/>
              <a:gd name="connsiteX59" fmla="*/ 4258339 w 4995530"/>
              <a:gd name="connsiteY59" fmla="*/ 3251791 h 3772786"/>
              <a:gd name="connsiteX60" fmla="*/ 4322134 w 4995530"/>
              <a:gd name="connsiteY60" fmla="*/ 3124200 h 3772786"/>
              <a:gd name="connsiteX61" fmla="*/ 4364665 w 4995530"/>
              <a:gd name="connsiteY61" fmla="*/ 3251791 h 3772786"/>
              <a:gd name="connsiteX62" fmla="*/ 4354032 w 4995530"/>
              <a:gd name="connsiteY62" fmla="*/ 3432544 h 3772786"/>
              <a:gd name="connsiteX63" fmla="*/ 4354032 w 4995530"/>
              <a:gd name="connsiteY63" fmla="*/ 3506972 h 3772786"/>
              <a:gd name="connsiteX64" fmla="*/ 4470990 w 4995530"/>
              <a:gd name="connsiteY64" fmla="*/ 3560135 h 3772786"/>
              <a:gd name="connsiteX65" fmla="*/ 4641111 w 4995530"/>
              <a:gd name="connsiteY65" fmla="*/ 3613298 h 3772786"/>
              <a:gd name="connsiteX66" fmla="*/ 4800600 w 4995530"/>
              <a:gd name="connsiteY66" fmla="*/ 3655828 h 3772786"/>
              <a:gd name="connsiteX67" fmla="*/ 4896293 w 4995530"/>
              <a:gd name="connsiteY67" fmla="*/ 3730256 h 3772786"/>
              <a:gd name="connsiteX68" fmla="*/ 4928190 w 4995530"/>
              <a:gd name="connsiteY68" fmla="*/ 3772786 h 3772786"/>
              <a:gd name="connsiteX0" fmla="*/ 3209260 w 4995530"/>
              <a:gd name="connsiteY0" fmla="*/ 9144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675860 w 4995530"/>
              <a:gd name="connsiteY4" fmla="*/ 4713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014869 w 4995530"/>
              <a:gd name="connsiteY6" fmla="*/ 180754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87279 w 4995530"/>
              <a:gd name="connsiteY7" fmla="*/ 63796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536404 w 4995530"/>
              <a:gd name="connsiteY8" fmla="*/ 85061 h 3710763"/>
              <a:gd name="connsiteX9" fmla="*/ 1185530 w 4995530"/>
              <a:gd name="connsiteY9" fmla="*/ 0 h 3710763"/>
              <a:gd name="connsiteX10" fmla="*/ 919716 w 4995530"/>
              <a:gd name="connsiteY10" fmla="*/ 85061 h 3710763"/>
              <a:gd name="connsiteX11" fmla="*/ 579474 w 4995530"/>
              <a:gd name="connsiteY11" fmla="*/ 276447 h 3710763"/>
              <a:gd name="connsiteX12" fmla="*/ 483781 w 4995530"/>
              <a:gd name="connsiteY12" fmla="*/ 382772 h 3710763"/>
              <a:gd name="connsiteX13" fmla="*/ 388088 w 4995530"/>
              <a:gd name="connsiteY13" fmla="*/ 404037 h 3710763"/>
              <a:gd name="connsiteX14" fmla="*/ 228600 w 4995530"/>
              <a:gd name="connsiteY14" fmla="*/ 393405 h 3710763"/>
              <a:gd name="connsiteX15" fmla="*/ 228600 w 4995530"/>
              <a:gd name="connsiteY15" fmla="*/ 563526 h 3710763"/>
              <a:gd name="connsiteX16" fmla="*/ 313660 w 4995530"/>
              <a:gd name="connsiteY16" fmla="*/ 637954 h 3710763"/>
              <a:gd name="connsiteX17" fmla="*/ 324293 w 4995530"/>
              <a:gd name="connsiteY17" fmla="*/ 754912 h 3710763"/>
              <a:gd name="connsiteX18" fmla="*/ 196702 w 4995530"/>
              <a:gd name="connsiteY18" fmla="*/ 786810 h 3710763"/>
              <a:gd name="connsiteX19" fmla="*/ 58479 w 4995530"/>
              <a:gd name="connsiteY19" fmla="*/ 850605 h 3710763"/>
              <a:gd name="connsiteX20" fmla="*/ 5316 w 4995530"/>
              <a:gd name="connsiteY20" fmla="*/ 882503 h 3710763"/>
              <a:gd name="connsiteX21" fmla="*/ 90376 w 4995530"/>
              <a:gd name="connsiteY21" fmla="*/ 956930 h 3710763"/>
              <a:gd name="connsiteX22" fmla="*/ 132907 w 4995530"/>
              <a:gd name="connsiteY22" fmla="*/ 1020726 h 3710763"/>
              <a:gd name="connsiteX23" fmla="*/ 122274 w 4995530"/>
              <a:gd name="connsiteY23" fmla="*/ 1073889 h 3710763"/>
              <a:gd name="connsiteX24" fmla="*/ 345558 w 4995530"/>
              <a:gd name="connsiteY24" fmla="*/ 1073889 h 3710763"/>
              <a:gd name="connsiteX25" fmla="*/ 462516 w 4995530"/>
              <a:gd name="connsiteY25" fmla="*/ 1127051 h 3710763"/>
              <a:gd name="connsiteX26" fmla="*/ 377455 w 4995530"/>
              <a:gd name="connsiteY26" fmla="*/ 1244010 h 3710763"/>
              <a:gd name="connsiteX27" fmla="*/ 281762 w 4995530"/>
              <a:gd name="connsiteY27" fmla="*/ 1265275 h 3710763"/>
              <a:gd name="connsiteX28" fmla="*/ 228600 w 4995530"/>
              <a:gd name="connsiteY28" fmla="*/ 1275907 h 3710763"/>
              <a:gd name="connsiteX29" fmla="*/ 217967 w 4995530"/>
              <a:gd name="connsiteY29" fmla="*/ 1382233 h 3710763"/>
              <a:gd name="connsiteX30" fmla="*/ 217967 w 4995530"/>
              <a:gd name="connsiteY30" fmla="*/ 1541721 h 3710763"/>
              <a:gd name="connsiteX31" fmla="*/ 186069 w 4995530"/>
              <a:gd name="connsiteY31" fmla="*/ 1637414 h 3710763"/>
              <a:gd name="connsiteX32" fmla="*/ 196702 w 4995530"/>
              <a:gd name="connsiteY32" fmla="*/ 1775637 h 3710763"/>
              <a:gd name="connsiteX33" fmla="*/ 239232 w 4995530"/>
              <a:gd name="connsiteY33" fmla="*/ 1967024 h 3710763"/>
              <a:gd name="connsiteX34" fmla="*/ 377455 w 4995530"/>
              <a:gd name="connsiteY34" fmla="*/ 2073349 h 3710763"/>
              <a:gd name="connsiteX35" fmla="*/ 473148 w 4995530"/>
              <a:gd name="connsiteY35" fmla="*/ 2179675 h 3710763"/>
              <a:gd name="connsiteX36" fmla="*/ 526311 w 4995530"/>
              <a:gd name="connsiteY36" fmla="*/ 2030819 h 3710763"/>
              <a:gd name="connsiteX37" fmla="*/ 590107 w 4995530"/>
              <a:gd name="connsiteY37" fmla="*/ 2115879 h 3710763"/>
              <a:gd name="connsiteX38" fmla="*/ 536944 w 4995530"/>
              <a:gd name="connsiteY38" fmla="*/ 2317898 h 3710763"/>
              <a:gd name="connsiteX39" fmla="*/ 579474 w 4995530"/>
              <a:gd name="connsiteY39" fmla="*/ 2371061 h 3710763"/>
              <a:gd name="connsiteX40" fmla="*/ 707065 w 4995530"/>
              <a:gd name="connsiteY40" fmla="*/ 2275368 h 3710763"/>
              <a:gd name="connsiteX41" fmla="*/ 834655 w 4995530"/>
              <a:gd name="connsiteY41" fmla="*/ 2371061 h 3710763"/>
              <a:gd name="connsiteX42" fmla="*/ 834655 w 4995530"/>
              <a:gd name="connsiteY42" fmla="*/ 2445489 h 3710763"/>
              <a:gd name="connsiteX43" fmla="*/ 909083 w 4995530"/>
              <a:gd name="connsiteY43" fmla="*/ 2413591 h 3710763"/>
              <a:gd name="connsiteX44" fmla="*/ 887818 w 4995530"/>
              <a:gd name="connsiteY44" fmla="*/ 2307265 h 3710763"/>
              <a:gd name="connsiteX45" fmla="*/ 1036674 w 4995530"/>
              <a:gd name="connsiteY45" fmla="*/ 2275368 h 3710763"/>
              <a:gd name="connsiteX46" fmla="*/ 1079204 w 4995530"/>
              <a:gd name="connsiteY46" fmla="*/ 2254103 h 3710763"/>
              <a:gd name="connsiteX47" fmla="*/ 983511 w 4995530"/>
              <a:gd name="connsiteY47" fmla="*/ 2434856 h 3710763"/>
              <a:gd name="connsiteX48" fmla="*/ 962246 w 4995530"/>
              <a:gd name="connsiteY48" fmla="*/ 2551814 h 3710763"/>
              <a:gd name="connsiteX49" fmla="*/ 962246 w 4995530"/>
              <a:gd name="connsiteY49" fmla="*/ 2604977 h 3710763"/>
              <a:gd name="connsiteX50" fmla="*/ 1111102 w 4995530"/>
              <a:gd name="connsiteY50" fmla="*/ 2541182 h 3710763"/>
              <a:gd name="connsiteX51" fmla="*/ 1196162 w 4995530"/>
              <a:gd name="connsiteY51" fmla="*/ 2488019 h 3710763"/>
              <a:gd name="connsiteX52" fmla="*/ 1313120 w 4995530"/>
              <a:gd name="connsiteY52" fmla="*/ 2434856 h 3710763"/>
              <a:gd name="connsiteX53" fmla="*/ 1589567 w 4995530"/>
              <a:gd name="connsiteY53" fmla="*/ 2286000 h 3710763"/>
              <a:gd name="connsiteX54" fmla="*/ 2068032 w 4995530"/>
              <a:gd name="connsiteY54" fmla="*/ 2275368 h 3710763"/>
              <a:gd name="connsiteX55" fmla="*/ 2291316 w 4995530"/>
              <a:gd name="connsiteY55" fmla="*/ 2243470 h 3710763"/>
              <a:gd name="connsiteX56" fmla="*/ 2557130 w 4995530"/>
              <a:gd name="connsiteY56" fmla="*/ 2254103 h 3710763"/>
              <a:gd name="connsiteX57" fmla="*/ 2876107 w 4995530"/>
              <a:gd name="connsiteY57" fmla="*/ 2296633 h 3710763"/>
              <a:gd name="connsiteX58" fmla="*/ 3248246 w 4995530"/>
              <a:gd name="connsiteY58" fmla="*/ 2456121 h 3710763"/>
              <a:gd name="connsiteX59" fmla="*/ 3535325 w 4995530"/>
              <a:gd name="connsiteY59" fmla="*/ 2828261 h 3710763"/>
              <a:gd name="connsiteX60" fmla="*/ 3747976 w 4995530"/>
              <a:gd name="connsiteY60" fmla="*/ 3125972 h 3710763"/>
              <a:gd name="connsiteX61" fmla="*/ 4109483 w 4995530"/>
              <a:gd name="connsiteY61" fmla="*/ 3327991 h 3710763"/>
              <a:gd name="connsiteX62" fmla="*/ 4237074 w 4995530"/>
              <a:gd name="connsiteY62" fmla="*/ 3327991 h 3710763"/>
              <a:gd name="connsiteX63" fmla="*/ 4258339 w 4995530"/>
              <a:gd name="connsiteY63" fmla="*/ 3189768 h 3710763"/>
              <a:gd name="connsiteX64" fmla="*/ 4322134 w 4995530"/>
              <a:gd name="connsiteY64" fmla="*/ 3062177 h 3710763"/>
              <a:gd name="connsiteX65" fmla="*/ 4364665 w 4995530"/>
              <a:gd name="connsiteY65" fmla="*/ 3189768 h 3710763"/>
              <a:gd name="connsiteX66" fmla="*/ 4354032 w 4995530"/>
              <a:gd name="connsiteY66" fmla="*/ 3370521 h 3710763"/>
              <a:gd name="connsiteX67" fmla="*/ 4354032 w 4995530"/>
              <a:gd name="connsiteY67" fmla="*/ 3444949 h 3710763"/>
              <a:gd name="connsiteX68" fmla="*/ 4470990 w 4995530"/>
              <a:gd name="connsiteY68" fmla="*/ 3498112 h 3710763"/>
              <a:gd name="connsiteX69" fmla="*/ 4641111 w 4995530"/>
              <a:gd name="connsiteY69" fmla="*/ 3551275 h 3710763"/>
              <a:gd name="connsiteX70" fmla="*/ 4800600 w 4995530"/>
              <a:gd name="connsiteY70" fmla="*/ 3593805 h 3710763"/>
              <a:gd name="connsiteX71" fmla="*/ 4896293 w 4995530"/>
              <a:gd name="connsiteY71" fmla="*/ 3668233 h 3710763"/>
              <a:gd name="connsiteX72" fmla="*/ 4928190 w 4995530"/>
              <a:gd name="connsiteY72" fmla="*/ 3710763 h 3710763"/>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85530 w 4995530"/>
              <a:gd name="connsiteY9" fmla="*/ 62023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1330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3971260 w 5105400"/>
              <a:gd name="connsiteY1" fmla="*/ 762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9144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4166132 w 5105400"/>
              <a:gd name="connsiteY2" fmla="*/ 583367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7620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4123660 w 5105400"/>
              <a:gd name="connsiteY1" fmla="*/ 5334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5038060 w 5105400"/>
              <a:gd name="connsiteY0" fmla="*/ 0 h 3886200"/>
              <a:gd name="connsiteX1" fmla="*/ 4123660 w 5105400"/>
              <a:gd name="connsiteY1" fmla="*/ 152400 h 3886200"/>
              <a:gd name="connsiteX2" fmla="*/ 3895060 w 5105400"/>
              <a:gd name="connsiteY2" fmla="*/ 381000 h 3886200"/>
              <a:gd name="connsiteX3" fmla="*/ 3666460 w 5105400"/>
              <a:gd name="connsiteY3" fmla="*/ 457200 h 3886200"/>
              <a:gd name="connsiteX4" fmla="*/ 3361660 w 5105400"/>
              <a:gd name="connsiteY4" fmla="*/ 381000 h 3886200"/>
              <a:gd name="connsiteX5" fmla="*/ 3056860 w 5105400"/>
              <a:gd name="connsiteY5" fmla="*/ 457200 h 3886200"/>
              <a:gd name="connsiteX6" fmla="*/ 2675860 w 5105400"/>
              <a:gd name="connsiteY6" fmla="*/ 457200 h 3886200"/>
              <a:gd name="connsiteX7" fmla="*/ 2294860 w 5105400"/>
              <a:gd name="connsiteY7" fmla="*/ 381000 h 3886200"/>
              <a:gd name="connsiteX8" fmla="*/ 2142460 w 5105400"/>
              <a:gd name="connsiteY8" fmla="*/ 228600 h 3886200"/>
              <a:gd name="connsiteX9" fmla="*/ 1837660 w 5105400"/>
              <a:gd name="connsiteY9" fmla="*/ 304800 h 3886200"/>
              <a:gd name="connsiteX10" fmla="*/ 1532860 w 5105400"/>
              <a:gd name="connsiteY10" fmla="*/ 76200 h 3886200"/>
              <a:gd name="connsiteX11" fmla="*/ 1151860 w 5105400"/>
              <a:gd name="connsiteY11" fmla="*/ 76200 h 3886200"/>
              <a:gd name="connsiteX12" fmla="*/ 919716 w 5105400"/>
              <a:gd name="connsiteY12" fmla="*/ 223284 h 3886200"/>
              <a:gd name="connsiteX13" fmla="*/ 579474 w 5105400"/>
              <a:gd name="connsiteY13" fmla="*/ 414670 h 3886200"/>
              <a:gd name="connsiteX14" fmla="*/ 483781 w 5105400"/>
              <a:gd name="connsiteY14" fmla="*/ 520995 h 3886200"/>
              <a:gd name="connsiteX15" fmla="*/ 388088 w 5105400"/>
              <a:gd name="connsiteY15" fmla="*/ 542260 h 3886200"/>
              <a:gd name="connsiteX16" fmla="*/ 228600 w 5105400"/>
              <a:gd name="connsiteY16" fmla="*/ 531628 h 3886200"/>
              <a:gd name="connsiteX17" fmla="*/ 228600 w 5105400"/>
              <a:gd name="connsiteY17" fmla="*/ 701749 h 3886200"/>
              <a:gd name="connsiteX18" fmla="*/ 313660 w 5105400"/>
              <a:gd name="connsiteY18" fmla="*/ 776177 h 3886200"/>
              <a:gd name="connsiteX19" fmla="*/ 324293 w 5105400"/>
              <a:gd name="connsiteY19" fmla="*/ 893135 h 3886200"/>
              <a:gd name="connsiteX20" fmla="*/ 196702 w 5105400"/>
              <a:gd name="connsiteY20" fmla="*/ 925033 h 3886200"/>
              <a:gd name="connsiteX21" fmla="*/ 58479 w 5105400"/>
              <a:gd name="connsiteY21" fmla="*/ 988828 h 3886200"/>
              <a:gd name="connsiteX22" fmla="*/ 5316 w 5105400"/>
              <a:gd name="connsiteY22" fmla="*/ 1020726 h 3886200"/>
              <a:gd name="connsiteX23" fmla="*/ 90376 w 5105400"/>
              <a:gd name="connsiteY23" fmla="*/ 1095153 h 3886200"/>
              <a:gd name="connsiteX24" fmla="*/ 132907 w 5105400"/>
              <a:gd name="connsiteY24" fmla="*/ 1158949 h 3886200"/>
              <a:gd name="connsiteX25" fmla="*/ 122274 w 5105400"/>
              <a:gd name="connsiteY25" fmla="*/ 1212112 h 3886200"/>
              <a:gd name="connsiteX26" fmla="*/ 345558 w 5105400"/>
              <a:gd name="connsiteY26" fmla="*/ 1212112 h 3886200"/>
              <a:gd name="connsiteX27" fmla="*/ 462516 w 5105400"/>
              <a:gd name="connsiteY27" fmla="*/ 1265274 h 3886200"/>
              <a:gd name="connsiteX28" fmla="*/ 377455 w 5105400"/>
              <a:gd name="connsiteY28" fmla="*/ 1382233 h 3886200"/>
              <a:gd name="connsiteX29" fmla="*/ 281762 w 5105400"/>
              <a:gd name="connsiteY29" fmla="*/ 1403498 h 3886200"/>
              <a:gd name="connsiteX30" fmla="*/ 228600 w 5105400"/>
              <a:gd name="connsiteY30" fmla="*/ 1414130 h 3886200"/>
              <a:gd name="connsiteX31" fmla="*/ 217967 w 5105400"/>
              <a:gd name="connsiteY31" fmla="*/ 1520456 h 3886200"/>
              <a:gd name="connsiteX32" fmla="*/ 217967 w 5105400"/>
              <a:gd name="connsiteY32" fmla="*/ 1679944 h 3886200"/>
              <a:gd name="connsiteX33" fmla="*/ 186069 w 5105400"/>
              <a:gd name="connsiteY33" fmla="*/ 1775637 h 3886200"/>
              <a:gd name="connsiteX34" fmla="*/ 196702 w 5105400"/>
              <a:gd name="connsiteY34" fmla="*/ 1913860 h 3886200"/>
              <a:gd name="connsiteX35" fmla="*/ 239232 w 5105400"/>
              <a:gd name="connsiteY35" fmla="*/ 2105247 h 3886200"/>
              <a:gd name="connsiteX36" fmla="*/ 377455 w 5105400"/>
              <a:gd name="connsiteY36" fmla="*/ 2211572 h 3886200"/>
              <a:gd name="connsiteX37" fmla="*/ 473148 w 5105400"/>
              <a:gd name="connsiteY37" fmla="*/ 2317898 h 3886200"/>
              <a:gd name="connsiteX38" fmla="*/ 526311 w 5105400"/>
              <a:gd name="connsiteY38" fmla="*/ 2169042 h 3886200"/>
              <a:gd name="connsiteX39" fmla="*/ 590107 w 5105400"/>
              <a:gd name="connsiteY39" fmla="*/ 2254102 h 3886200"/>
              <a:gd name="connsiteX40" fmla="*/ 536944 w 5105400"/>
              <a:gd name="connsiteY40" fmla="*/ 2456121 h 3886200"/>
              <a:gd name="connsiteX41" fmla="*/ 579474 w 5105400"/>
              <a:gd name="connsiteY41" fmla="*/ 2509284 h 3886200"/>
              <a:gd name="connsiteX42" fmla="*/ 707065 w 5105400"/>
              <a:gd name="connsiteY42" fmla="*/ 2413591 h 3886200"/>
              <a:gd name="connsiteX43" fmla="*/ 834655 w 5105400"/>
              <a:gd name="connsiteY43" fmla="*/ 2509284 h 3886200"/>
              <a:gd name="connsiteX44" fmla="*/ 834655 w 5105400"/>
              <a:gd name="connsiteY44" fmla="*/ 2583712 h 3886200"/>
              <a:gd name="connsiteX45" fmla="*/ 909083 w 5105400"/>
              <a:gd name="connsiteY45" fmla="*/ 2551814 h 3886200"/>
              <a:gd name="connsiteX46" fmla="*/ 887818 w 5105400"/>
              <a:gd name="connsiteY46" fmla="*/ 2445488 h 3886200"/>
              <a:gd name="connsiteX47" fmla="*/ 1036674 w 5105400"/>
              <a:gd name="connsiteY47" fmla="*/ 2413591 h 3886200"/>
              <a:gd name="connsiteX48" fmla="*/ 1079204 w 5105400"/>
              <a:gd name="connsiteY48" fmla="*/ 2392326 h 3886200"/>
              <a:gd name="connsiteX49" fmla="*/ 983511 w 5105400"/>
              <a:gd name="connsiteY49" fmla="*/ 2573079 h 3886200"/>
              <a:gd name="connsiteX50" fmla="*/ 962246 w 5105400"/>
              <a:gd name="connsiteY50" fmla="*/ 2690037 h 3886200"/>
              <a:gd name="connsiteX51" fmla="*/ 962246 w 5105400"/>
              <a:gd name="connsiteY51" fmla="*/ 2743200 h 3886200"/>
              <a:gd name="connsiteX52" fmla="*/ 1111102 w 5105400"/>
              <a:gd name="connsiteY52" fmla="*/ 2679405 h 3886200"/>
              <a:gd name="connsiteX53" fmla="*/ 1196162 w 5105400"/>
              <a:gd name="connsiteY53" fmla="*/ 2626242 h 3886200"/>
              <a:gd name="connsiteX54" fmla="*/ 1313120 w 5105400"/>
              <a:gd name="connsiteY54" fmla="*/ 2573079 h 3886200"/>
              <a:gd name="connsiteX55" fmla="*/ 1589567 w 5105400"/>
              <a:gd name="connsiteY55" fmla="*/ 2424223 h 3886200"/>
              <a:gd name="connsiteX56" fmla="*/ 2068032 w 5105400"/>
              <a:gd name="connsiteY56" fmla="*/ 2413591 h 3886200"/>
              <a:gd name="connsiteX57" fmla="*/ 2291316 w 5105400"/>
              <a:gd name="connsiteY57" fmla="*/ 2381693 h 3886200"/>
              <a:gd name="connsiteX58" fmla="*/ 2557130 w 5105400"/>
              <a:gd name="connsiteY58" fmla="*/ 2392326 h 3886200"/>
              <a:gd name="connsiteX59" fmla="*/ 2876107 w 5105400"/>
              <a:gd name="connsiteY59" fmla="*/ 2434856 h 3886200"/>
              <a:gd name="connsiteX60" fmla="*/ 3248246 w 5105400"/>
              <a:gd name="connsiteY60" fmla="*/ 2594344 h 3886200"/>
              <a:gd name="connsiteX61" fmla="*/ 3535325 w 5105400"/>
              <a:gd name="connsiteY61" fmla="*/ 2966484 h 3886200"/>
              <a:gd name="connsiteX62" fmla="*/ 3747976 w 5105400"/>
              <a:gd name="connsiteY62" fmla="*/ 3264195 h 3886200"/>
              <a:gd name="connsiteX63" fmla="*/ 4109483 w 5105400"/>
              <a:gd name="connsiteY63" fmla="*/ 3466214 h 3886200"/>
              <a:gd name="connsiteX64" fmla="*/ 4237074 w 5105400"/>
              <a:gd name="connsiteY64" fmla="*/ 3466214 h 3886200"/>
              <a:gd name="connsiteX65" fmla="*/ 4258339 w 5105400"/>
              <a:gd name="connsiteY65" fmla="*/ 3327991 h 3886200"/>
              <a:gd name="connsiteX66" fmla="*/ 4322134 w 5105400"/>
              <a:gd name="connsiteY66" fmla="*/ 3200400 h 3886200"/>
              <a:gd name="connsiteX67" fmla="*/ 4364665 w 5105400"/>
              <a:gd name="connsiteY67" fmla="*/ 3327991 h 3886200"/>
              <a:gd name="connsiteX68" fmla="*/ 4354032 w 5105400"/>
              <a:gd name="connsiteY68" fmla="*/ 3508744 h 3886200"/>
              <a:gd name="connsiteX69" fmla="*/ 4354032 w 5105400"/>
              <a:gd name="connsiteY69" fmla="*/ 3583172 h 3886200"/>
              <a:gd name="connsiteX70" fmla="*/ 4470990 w 5105400"/>
              <a:gd name="connsiteY70" fmla="*/ 3636335 h 3886200"/>
              <a:gd name="connsiteX71" fmla="*/ 4641111 w 5105400"/>
              <a:gd name="connsiteY71" fmla="*/ 3689498 h 3886200"/>
              <a:gd name="connsiteX72" fmla="*/ 4800600 w 5105400"/>
              <a:gd name="connsiteY72" fmla="*/ 3732028 h 3886200"/>
              <a:gd name="connsiteX73" fmla="*/ 4896293 w 5105400"/>
              <a:gd name="connsiteY73" fmla="*/ 3806456 h 3886200"/>
              <a:gd name="connsiteX74" fmla="*/ 5038060 w 5105400"/>
              <a:gd name="connsiteY74" fmla="*/ 3886200 h 3886200"/>
              <a:gd name="connsiteX75" fmla="*/ 5038060 w 5105400"/>
              <a:gd name="connsiteY75" fmla="*/ 0 h 3886200"/>
              <a:gd name="connsiteX0" fmla="*/ 5038060 w 5105400"/>
              <a:gd name="connsiteY0" fmla="*/ 0 h 3886200"/>
              <a:gd name="connsiteX1" fmla="*/ 4435955 w 5105400"/>
              <a:gd name="connsiteY1" fmla="*/ 127416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2286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825699 w 5105400"/>
              <a:gd name="connsiteY1" fmla="*/ 82446 h 3886200"/>
              <a:gd name="connsiteX2" fmla="*/ 4352260 w 5105400"/>
              <a:gd name="connsiteY2" fmla="*/ 228600 h 3886200"/>
              <a:gd name="connsiteX3" fmla="*/ 4123660 w 5105400"/>
              <a:gd name="connsiteY3" fmla="*/ 304800 h 3886200"/>
              <a:gd name="connsiteX4" fmla="*/ 3895060 w 5105400"/>
              <a:gd name="connsiteY4" fmla="*/ 304800 h 3886200"/>
              <a:gd name="connsiteX5" fmla="*/ 3666460 w 5105400"/>
              <a:gd name="connsiteY5" fmla="*/ 457200 h 3886200"/>
              <a:gd name="connsiteX6" fmla="*/ 3361660 w 5105400"/>
              <a:gd name="connsiteY6" fmla="*/ 381000 h 3886200"/>
              <a:gd name="connsiteX7" fmla="*/ 3056860 w 5105400"/>
              <a:gd name="connsiteY7" fmla="*/ 457200 h 3886200"/>
              <a:gd name="connsiteX8" fmla="*/ 2675860 w 5105400"/>
              <a:gd name="connsiteY8" fmla="*/ 457200 h 3886200"/>
              <a:gd name="connsiteX9" fmla="*/ 2294860 w 5105400"/>
              <a:gd name="connsiteY9" fmla="*/ 381000 h 3886200"/>
              <a:gd name="connsiteX10" fmla="*/ 2142460 w 5105400"/>
              <a:gd name="connsiteY10" fmla="*/ 228600 h 3886200"/>
              <a:gd name="connsiteX11" fmla="*/ 1837660 w 5105400"/>
              <a:gd name="connsiteY11" fmla="*/ 304800 h 3886200"/>
              <a:gd name="connsiteX12" fmla="*/ 1532860 w 5105400"/>
              <a:gd name="connsiteY12" fmla="*/ 76200 h 3886200"/>
              <a:gd name="connsiteX13" fmla="*/ 1151860 w 5105400"/>
              <a:gd name="connsiteY13" fmla="*/ 76200 h 3886200"/>
              <a:gd name="connsiteX14" fmla="*/ 919716 w 5105400"/>
              <a:gd name="connsiteY14" fmla="*/ 223284 h 3886200"/>
              <a:gd name="connsiteX15" fmla="*/ 579474 w 5105400"/>
              <a:gd name="connsiteY15" fmla="*/ 414670 h 3886200"/>
              <a:gd name="connsiteX16" fmla="*/ 483781 w 5105400"/>
              <a:gd name="connsiteY16" fmla="*/ 520995 h 3886200"/>
              <a:gd name="connsiteX17" fmla="*/ 388088 w 5105400"/>
              <a:gd name="connsiteY17" fmla="*/ 542260 h 3886200"/>
              <a:gd name="connsiteX18" fmla="*/ 228600 w 5105400"/>
              <a:gd name="connsiteY18" fmla="*/ 531628 h 3886200"/>
              <a:gd name="connsiteX19" fmla="*/ 228600 w 5105400"/>
              <a:gd name="connsiteY19" fmla="*/ 701749 h 3886200"/>
              <a:gd name="connsiteX20" fmla="*/ 313660 w 5105400"/>
              <a:gd name="connsiteY20" fmla="*/ 776177 h 3886200"/>
              <a:gd name="connsiteX21" fmla="*/ 324293 w 5105400"/>
              <a:gd name="connsiteY21" fmla="*/ 893135 h 3886200"/>
              <a:gd name="connsiteX22" fmla="*/ 196702 w 5105400"/>
              <a:gd name="connsiteY22" fmla="*/ 925033 h 3886200"/>
              <a:gd name="connsiteX23" fmla="*/ 58479 w 5105400"/>
              <a:gd name="connsiteY23" fmla="*/ 988828 h 3886200"/>
              <a:gd name="connsiteX24" fmla="*/ 5316 w 5105400"/>
              <a:gd name="connsiteY24" fmla="*/ 1020726 h 3886200"/>
              <a:gd name="connsiteX25" fmla="*/ 90376 w 5105400"/>
              <a:gd name="connsiteY25" fmla="*/ 1095153 h 3886200"/>
              <a:gd name="connsiteX26" fmla="*/ 132907 w 5105400"/>
              <a:gd name="connsiteY26" fmla="*/ 1158949 h 3886200"/>
              <a:gd name="connsiteX27" fmla="*/ 122274 w 5105400"/>
              <a:gd name="connsiteY27" fmla="*/ 1212112 h 3886200"/>
              <a:gd name="connsiteX28" fmla="*/ 345558 w 5105400"/>
              <a:gd name="connsiteY28" fmla="*/ 1212112 h 3886200"/>
              <a:gd name="connsiteX29" fmla="*/ 462516 w 5105400"/>
              <a:gd name="connsiteY29" fmla="*/ 1265274 h 3886200"/>
              <a:gd name="connsiteX30" fmla="*/ 377455 w 5105400"/>
              <a:gd name="connsiteY30" fmla="*/ 1382233 h 3886200"/>
              <a:gd name="connsiteX31" fmla="*/ 281762 w 5105400"/>
              <a:gd name="connsiteY31" fmla="*/ 1403498 h 3886200"/>
              <a:gd name="connsiteX32" fmla="*/ 228600 w 5105400"/>
              <a:gd name="connsiteY32" fmla="*/ 1414130 h 3886200"/>
              <a:gd name="connsiteX33" fmla="*/ 217967 w 5105400"/>
              <a:gd name="connsiteY33" fmla="*/ 1520456 h 3886200"/>
              <a:gd name="connsiteX34" fmla="*/ 217967 w 5105400"/>
              <a:gd name="connsiteY34" fmla="*/ 1679944 h 3886200"/>
              <a:gd name="connsiteX35" fmla="*/ 186069 w 5105400"/>
              <a:gd name="connsiteY35" fmla="*/ 1775637 h 3886200"/>
              <a:gd name="connsiteX36" fmla="*/ 196702 w 5105400"/>
              <a:gd name="connsiteY36" fmla="*/ 1913860 h 3886200"/>
              <a:gd name="connsiteX37" fmla="*/ 239232 w 5105400"/>
              <a:gd name="connsiteY37" fmla="*/ 2105247 h 3886200"/>
              <a:gd name="connsiteX38" fmla="*/ 377455 w 5105400"/>
              <a:gd name="connsiteY38" fmla="*/ 2211572 h 3886200"/>
              <a:gd name="connsiteX39" fmla="*/ 473148 w 5105400"/>
              <a:gd name="connsiteY39" fmla="*/ 2317898 h 3886200"/>
              <a:gd name="connsiteX40" fmla="*/ 526311 w 5105400"/>
              <a:gd name="connsiteY40" fmla="*/ 2169042 h 3886200"/>
              <a:gd name="connsiteX41" fmla="*/ 590107 w 5105400"/>
              <a:gd name="connsiteY41" fmla="*/ 2254102 h 3886200"/>
              <a:gd name="connsiteX42" fmla="*/ 536944 w 5105400"/>
              <a:gd name="connsiteY42" fmla="*/ 2456121 h 3886200"/>
              <a:gd name="connsiteX43" fmla="*/ 579474 w 5105400"/>
              <a:gd name="connsiteY43" fmla="*/ 2509284 h 3886200"/>
              <a:gd name="connsiteX44" fmla="*/ 707065 w 5105400"/>
              <a:gd name="connsiteY44" fmla="*/ 2413591 h 3886200"/>
              <a:gd name="connsiteX45" fmla="*/ 834655 w 5105400"/>
              <a:gd name="connsiteY45" fmla="*/ 2509284 h 3886200"/>
              <a:gd name="connsiteX46" fmla="*/ 834655 w 5105400"/>
              <a:gd name="connsiteY46" fmla="*/ 2583712 h 3886200"/>
              <a:gd name="connsiteX47" fmla="*/ 909083 w 5105400"/>
              <a:gd name="connsiteY47" fmla="*/ 2551814 h 3886200"/>
              <a:gd name="connsiteX48" fmla="*/ 887818 w 5105400"/>
              <a:gd name="connsiteY48" fmla="*/ 2445488 h 3886200"/>
              <a:gd name="connsiteX49" fmla="*/ 1036674 w 5105400"/>
              <a:gd name="connsiteY49" fmla="*/ 2413591 h 3886200"/>
              <a:gd name="connsiteX50" fmla="*/ 1079204 w 5105400"/>
              <a:gd name="connsiteY50" fmla="*/ 2392326 h 3886200"/>
              <a:gd name="connsiteX51" fmla="*/ 983511 w 5105400"/>
              <a:gd name="connsiteY51" fmla="*/ 2573079 h 3886200"/>
              <a:gd name="connsiteX52" fmla="*/ 962246 w 5105400"/>
              <a:gd name="connsiteY52" fmla="*/ 2690037 h 3886200"/>
              <a:gd name="connsiteX53" fmla="*/ 962246 w 5105400"/>
              <a:gd name="connsiteY53" fmla="*/ 2743200 h 3886200"/>
              <a:gd name="connsiteX54" fmla="*/ 1111102 w 5105400"/>
              <a:gd name="connsiteY54" fmla="*/ 2679405 h 3886200"/>
              <a:gd name="connsiteX55" fmla="*/ 1196162 w 5105400"/>
              <a:gd name="connsiteY55" fmla="*/ 2626242 h 3886200"/>
              <a:gd name="connsiteX56" fmla="*/ 1313120 w 5105400"/>
              <a:gd name="connsiteY56" fmla="*/ 2573079 h 3886200"/>
              <a:gd name="connsiteX57" fmla="*/ 1589567 w 5105400"/>
              <a:gd name="connsiteY57" fmla="*/ 2424223 h 3886200"/>
              <a:gd name="connsiteX58" fmla="*/ 2068032 w 5105400"/>
              <a:gd name="connsiteY58" fmla="*/ 2413591 h 3886200"/>
              <a:gd name="connsiteX59" fmla="*/ 2291316 w 5105400"/>
              <a:gd name="connsiteY59" fmla="*/ 2381693 h 3886200"/>
              <a:gd name="connsiteX60" fmla="*/ 2557130 w 5105400"/>
              <a:gd name="connsiteY60" fmla="*/ 2392326 h 3886200"/>
              <a:gd name="connsiteX61" fmla="*/ 2876107 w 5105400"/>
              <a:gd name="connsiteY61" fmla="*/ 2434856 h 3886200"/>
              <a:gd name="connsiteX62" fmla="*/ 3248246 w 5105400"/>
              <a:gd name="connsiteY62" fmla="*/ 2594344 h 3886200"/>
              <a:gd name="connsiteX63" fmla="*/ 3535325 w 5105400"/>
              <a:gd name="connsiteY63" fmla="*/ 2966484 h 3886200"/>
              <a:gd name="connsiteX64" fmla="*/ 3747976 w 5105400"/>
              <a:gd name="connsiteY64" fmla="*/ 3264195 h 3886200"/>
              <a:gd name="connsiteX65" fmla="*/ 4109483 w 5105400"/>
              <a:gd name="connsiteY65" fmla="*/ 3466214 h 3886200"/>
              <a:gd name="connsiteX66" fmla="*/ 4237074 w 5105400"/>
              <a:gd name="connsiteY66" fmla="*/ 3466214 h 3886200"/>
              <a:gd name="connsiteX67" fmla="*/ 4258339 w 5105400"/>
              <a:gd name="connsiteY67" fmla="*/ 3327991 h 3886200"/>
              <a:gd name="connsiteX68" fmla="*/ 4322134 w 5105400"/>
              <a:gd name="connsiteY68" fmla="*/ 3200400 h 3886200"/>
              <a:gd name="connsiteX69" fmla="*/ 4364665 w 5105400"/>
              <a:gd name="connsiteY69" fmla="*/ 3327991 h 3886200"/>
              <a:gd name="connsiteX70" fmla="*/ 4354032 w 5105400"/>
              <a:gd name="connsiteY70" fmla="*/ 3508744 h 3886200"/>
              <a:gd name="connsiteX71" fmla="*/ 4354032 w 5105400"/>
              <a:gd name="connsiteY71" fmla="*/ 3583172 h 3886200"/>
              <a:gd name="connsiteX72" fmla="*/ 4470990 w 5105400"/>
              <a:gd name="connsiteY72" fmla="*/ 3636335 h 3886200"/>
              <a:gd name="connsiteX73" fmla="*/ 4641111 w 5105400"/>
              <a:gd name="connsiteY73" fmla="*/ 3689498 h 3886200"/>
              <a:gd name="connsiteX74" fmla="*/ 4800600 w 5105400"/>
              <a:gd name="connsiteY74" fmla="*/ 3732028 h 3886200"/>
              <a:gd name="connsiteX75" fmla="*/ 4896293 w 5105400"/>
              <a:gd name="connsiteY75" fmla="*/ 3806456 h 3886200"/>
              <a:gd name="connsiteX76" fmla="*/ 5038060 w 5105400"/>
              <a:gd name="connsiteY76" fmla="*/ 3886200 h 3886200"/>
              <a:gd name="connsiteX77" fmla="*/ 5038060 w 5105400"/>
              <a:gd name="connsiteY77" fmla="*/ 0 h 3886200"/>
              <a:gd name="connsiteX0" fmla="*/ 5038060 w 5105400"/>
              <a:gd name="connsiteY0" fmla="*/ 13741 h 3899941"/>
              <a:gd name="connsiteX1" fmla="*/ 4825699 w 5105400"/>
              <a:gd name="connsiteY1" fmla="*/ 96187 h 3899941"/>
              <a:gd name="connsiteX2" fmla="*/ 4352260 w 5105400"/>
              <a:gd name="connsiteY2" fmla="*/ 242341 h 3899941"/>
              <a:gd name="connsiteX3" fmla="*/ 4123660 w 5105400"/>
              <a:gd name="connsiteY3" fmla="*/ 318541 h 3899941"/>
              <a:gd name="connsiteX4" fmla="*/ 3895060 w 5105400"/>
              <a:gd name="connsiteY4" fmla="*/ 318541 h 3899941"/>
              <a:gd name="connsiteX5" fmla="*/ 3666460 w 5105400"/>
              <a:gd name="connsiteY5" fmla="*/ 470941 h 3899941"/>
              <a:gd name="connsiteX6" fmla="*/ 3361660 w 5105400"/>
              <a:gd name="connsiteY6" fmla="*/ 394741 h 3899941"/>
              <a:gd name="connsiteX7" fmla="*/ 3056860 w 5105400"/>
              <a:gd name="connsiteY7" fmla="*/ 470941 h 3899941"/>
              <a:gd name="connsiteX8" fmla="*/ 2675860 w 5105400"/>
              <a:gd name="connsiteY8" fmla="*/ 470941 h 3899941"/>
              <a:gd name="connsiteX9" fmla="*/ 2294860 w 5105400"/>
              <a:gd name="connsiteY9" fmla="*/ 394741 h 3899941"/>
              <a:gd name="connsiteX10" fmla="*/ 2142460 w 5105400"/>
              <a:gd name="connsiteY10" fmla="*/ 242341 h 3899941"/>
              <a:gd name="connsiteX11" fmla="*/ 1837660 w 5105400"/>
              <a:gd name="connsiteY11" fmla="*/ 318541 h 3899941"/>
              <a:gd name="connsiteX12" fmla="*/ 1532860 w 5105400"/>
              <a:gd name="connsiteY12" fmla="*/ 89941 h 3899941"/>
              <a:gd name="connsiteX13" fmla="*/ 1151860 w 5105400"/>
              <a:gd name="connsiteY13" fmla="*/ 89941 h 3899941"/>
              <a:gd name="connsiteX14" fmla="*/ 919716 w 5105400"/>
              <a:gd name="connsiteY14" fmla="*/ 237025 h 3899941"/>
              <a:gd name="connsiteX15" fmla="*/ 579474 w 5105400"/>
              <a:gd name="connsiteY15" fmla="*/ 428411 h 3899941"/>
              <a:gd name="connsiteX16" fmla="*/ 483781 w 5105400"/>
              <a:gd name="connsiteY16" fmla="*/ 534736 h 3899941"/>
              <a:gd name="connsiteX17" fmla="*/ 388088 w 5105400"/>
              <a:gd name="connsiteY17" fmla="*/ 556001 h 3899941"/>
              <a:gd name="connsiteX18" fmla="*/ 228600 w 5105400"/>
              <a:gd name="connsiteY18" fmla="*/ 545369 h 3899941"/>
              <a:gd name="connsiteX19" fmla="*/ 228600 w 5105400"/>
              <a:gd name="connsiteY19" fmla="*/ 715490 h 3899941"/>
              <a:gd name="connsiteX20" fmla="*/ 313660 w 5105400"/>
              <a:gd name="connsiteY20" fmla="*/ 789918 h 3899941"/>
              <a:gd name="connsiteX21" fmla="*/ 324293 w 5105400"/>
              <a:gd name="connsiteY21" fmla="*/ 906876 h 3899941"/>
              <a:gd name="connsiteX22" fmla="*/ 196702 w 5105400"/>
              <a:gd name="connsiteY22" fmla="*/ 938774 h 3899941"/>
              <a:gd name="connsiteX23" fmla="*/ 58479 w 5105400"/>
              <a:gd name="connsiteY23" fmla="*/ 1002569 h 3899941"/>
              <a:gd name="connsiteX24" fmla="*/ 5316 w 5105400"/>
              <a:gd name="connsiteY24" fmla="*/ 1034467 h 3899941"/>
              <a:gd name="connsiteX25" fmla="*/ 90376 w 5105400"/>
              <a:gd name="connsiteY25" fmla="*/ 1108894 h 3899941"/>
              <a:gd name="connsiteX26" fmla="*/ 132907 w 5105400"/>
              <a:gd name="connsiteY26" fmla="*/ 1172690 h 3899941"/>
              <a:gd name="connsiteX27" fmla="*/ 122274 w 5105400"/>
              <a:gd name="connsiteY27" fmla="*/ 1225853 h 3899941"/>
              <a:gd name="connsiteX28" fmla="*/ 345558 w 5105400"/>
              <a:gd name="connsiteY28" fmla="*/ 1225853 h 3899941"/>
              <a:gd name="connsiteX29" fmla="*/ 462516 w 5105400"/>
              <a:gd name="connsiteY29" fmla="*/ 1279015 h 3899941"/>
              <a:gd name="connsiteX30" fmla="*/ 377455 w 5105400"/>
              <a:gd name="connsiteY30" fmla="*/ 1395974 h 3899941"/>
              <a:gd name="connsiteX31" fmla="*/ 281762 w 5105400"/>
              <a:gd name="connsiteY31" fmla="*/ 1417239 h 3899941"/>
              <a:gd name="connsiteX32" fmla="*/ 228600 w 5105400"/>
              <a:gd name="connsiteY32" fmla="*/ 1427871 h 3899941"/>
              <a:gd name="connsiteX33" fmla="*/ 217967 w 5105400"/>
              <a:gd name="connsiteY33" fmla="*/ 1534197 h 3899941"/>
              <a:gd name="connsiteX34" fmla="*/ 217967 w 5105400"/>
              <a:gd name="connsiteY34" fmla="*/ 1693685 h 3899941"/>
              <a:gd name="connsiteX35" fmla="*/ 186069 w 5105400"/>
              <a:gd name="connsiteY35" fmla="*/ 1789378 h 3899941"/>
              <a:gd name="connsiteX36" fmla="*/ 196702 w 5105400"/>
              <a:gd name="connsiteY36" fmla="*/ 1927601 h 3899941"/>
              <a:gd name="connsiteX37" fmla="*/ 239232 w 5105400"/>
              <a:gd name="connsiteY37" fmla="*/ 2118988 h 3899941"/>
              <a:gd name="connsiteX38" fmla="*/ 377455 w 5105400"/>
              <a:gd name="connsiteY38" fmla="*/ 2225313 h 3899941"/>
              <a:gd name="connsiteX39" fmla="*/ 473148 w 5105400"/>
              <a:gd name="connsiteY39" fmla="*/ 2331639 h 3899941"/>
              <a:gd name="connsiteX40" fmla="*/ 526311 w 5105400"/>
              <a:gd name="connsiteY40" fmla="*/ 2182783 h 3899941"/>
              <a:gd name="connsiteX41" fmla="*/ 590107 w 5105400"/>
              <a:gd name="connsiteY41" fmla="*/ 2267843 h 3899941"/>
              <a:gd name="connsiteX42" fmla="*/ 536944 w 5105400"/>
              <a:gd name="connsiteY42" fmla="*/ 2469862 h 3899941"/>
              <a:gd name="connsiteX43" fmla="*/ 579474 w 5105400"/>
              <a:gd name="connsiteY43" fmla="*/ 2523025 h 3899941"/>
              <a:gd name="connsiteX44" fmla="*/ 707065 w 5105400"/>
              <a:gd name="connsiteY44" fmla="*/ 2427332 h 3899941"/>
              <a:gd name="connsiteX45" fmla="*/ 834655 w 5105400"/>
              <a:gd name="connsiteY45" fmla="*/ 2523025 h 3899941"/>
              <a:gd name="connsiteX46" fmla="*/ 834655 w 5105400"/>
              <a:gd name="connsiteY46" fmla="*/ 2597453 h 3899941"/>
              <a:gd name="connsiteX47" fmla="*/ 909083 w 5105400"/>
              <a:gd name="connsiteY47" fmla="*/ 2565555 h 3899941"/>
              <a:gd name="connsiteX48" fmla="*/ 887818 w 5105400"/>
              <a:gd name="connsiteY48" fmla="*/ 2459229 h 3899941"/>
              <a:gd name="connsiteX49" fmla="*/ 1036674 w 5105400"/>
              <a:gd name="connsiteY49" fmla="*/ 2427332 h 3899941"/>
              <a:gd name="connsiteX50" fmla="*/ 1079204 w 5105400"/>
              <a:gd name="connsiteY50" fmla="*/ 2406067 h 3899941"/>
              <a:gd name="connsiteX51" fmla="*/ 983511 w 5105400"/>
              <a:gd name="connsiteY51" fmla="*/ 2586820 h 3899941"/>
              <a:gd name="connsiteX52" fmla="*/ 962246 w 5105400"/>
              <a:gd name="connsiteY52" fmla="*/ 2703778 h 3899941"/>
              <a:gd name="connsiteX53" fmla="*/ 962246 w 5105400"/>
              <a:gd name="connsiteY53" fmla="*/ 2756941 h 3899941"/>
              <a:gd name="connsiteX54" fmla="*/ 1111102 w 5105400"/>
              <a:gd name="connsiteY54" fmla="*/ 2693146 h 3899941"/>
              <a:gd name="connsiteX55" fmla="*/ 1196162 w 5105400"/>
              <a:gd name="connsiteY55" fmla="*/ 2639983 h 3899941"/>
              <a:gd name="connsiteX56" fmla="*/ 1313120 w 5105400"/>
              <a:gd name="connsiteY56" fmla="*/ 2586820 h 3899941"/>
              <a:gd name="connsiteX57" fmla="*/ 1589567 w 5105400"/>
              <a:gd name="connsiteY57" fmla="*/ 2437964 h 3899941"/>
              <a:gd name="connsiteX58" fmla="*/ 2068032 w 5105400"/>
              <a:gd name="connsiteY58" fmla="*/ 2427332 h 3899941"/>
              <a:gd name="connsiteX59" fmla="*/ 2291316 w 5105400"/>
              <a:gd name="connsiteY59" fmla="*/ 2395434 h 3899941"/>
              <a:gd name="connsiteX60" fmla="*/ 2557130 w 5105400"/>
              <a:gd name="connsiteY60" fmla="*/ 2406067 h 3899941"/>
              <a:gd name="connsiteX61" fmla="*/ 2876107 w 5105400"/>
              <a:gd name="connsiteY61" fmla="*/ 2448597 h 3899941"/>
              <a:gd name="connsiteX62" fmla="*/ 3248246 w 5105400"/>
              <a:gd name="connsiteY62" fmla="*/ 2608085 h 3899941"/>
              <a:gd name="connsiteX63" fmla="*/ 3535325 w 5105400"/>
              <a:gd name="connsiteY63" fmla="*/ 2980225 h 3899941"/>
              <a:gd name="connsiteX64" fmla="*/ 3747976 w 5105400"/>
              <a:gd name="connsiteY64" fmla="*/ 3277936 h 3899941"/>
              <a:gd name="connsiteX65" fmla="*/ 4109483 w 5105400"/>
              <a:gd name="connsiteY65" fmla="*/ 3479955 h 3899941"/>
              <a:gd name="connsiteX66" fmla="*/ 4237074 w 5105400"/>
              <a:gd name="connsiteY66" fmla="*/ 3479955 h 3899941"/>
              <a:gd name="connsiteX67" fmla="*/ 4258339 w 5105400"/>
              <a:gd name="connsiteY67" fmla="*/ 3341732 h 3899941"/>
              <a:gd name="connsiteX68" fmla="*/ 4322134 w 5105400"/>
              <a:gd name="connsiteY68" fmla="*/ 3214141 h 3899941"/>
              <a:gd name="connsiteX69" fmla="*/ 4364665 w 5105400"/>
              <a:gd name="connsiteY69" fmla="*/ 3341732 h 3899941"/>
              <a:gd name="connsiteX70" fmla="*/ 4354032 w 5105400"/>
              <a:gd name="connsiteY70" fmla="*/ 3522485 h 3899941"/>
              <a:gd name="connsiteX71" fmla="*/ 4354032 w 5105400"/>
              <a:gd name="connsiteY71" fmla="*/ 3596913 h 3899941"/>
              <a:gd name="connsiteX72" fmla="*/ 4470990 w 5105400"/>
              <a:gd name="connsiteY72" fmla="*/ 3650076 h 3899941"/>
              <a:gd name="connsiteX73" fmla="*/ 4641111 w 5105400"/>
              <a:gd name="connsiteY73" fmla="*/ 3703239 h 3899941"/>
              <a:gd name="connsiteX74" fmla="*/ 4800600 w 5105400"/>
              <a:gd name="connsiteY74" fmla="*/ 3745769 h 3899941"/>
              <a:gd name="connsiteX75" fmla="*/ 4896293 w 5105400"/>
              <a:gd name="connsiteY75" fmla="*/ 3820197 h 3899941"/>
              <a:gd name="connsiteX76" fmla="*/ 5038060 w 5105400"/>
              <a:gd name="connsiteY76" fmla="*/ 3899941 h 3899941"/>
              <a:gd name="connsiteX77" fmla="*/ 5038060 w 5105400"/>
              <a:gd name="connsiteY77" fmla="*/ 13741 h 389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105400" h="3899941">
                <a:moveTo>
                  <a:pt x="5038060" y="13741"/>
                </a:moveTo>
                <a:lnTo>
                  <a:pt x="4825699" y="96187"/>
                </a:lnTo>
                <a:cubicBezTo>
                  <a:pt x="4626663" y="0"/>
                  <a:pt x="4510073" y="193623"/>
                  <a:pt x="4352260" y="242341"/>
                </a:cubicBezTo>
                <a:lnTo>
                  <a:pt x="4123660" y="318541"/>
                </a:lnTo>
                <a:cubicBezTo>
                  <a:pt x="4047460" y="318541"/>
                  <a:pt x="3971260" y="293141"/>
                  <a:pt x="3895060" y="318541"/>
                </a:cubicBezTo>
                <a:cubicBezTo>
                  <a:pt x="3818860" y="343941"/>
                  <a:pt x="3742660" y="420141"/>
                  <a:pt x="3666460" y="470941"/>
                </a:cubicBezTo>
                <a:lnTo>
                  <a:pt x="3361660" y="394741"/>
                </a:lnTo>
                <a:lnTo>
                  <a:pt x="3056860" y="470941"/>
                </a:lnTo>
                <a:lnTo>
                  <a:pt x="2675860" y="470941"/>
                </a:lnTo>
                <a:lnTo>
                  <a:pt x="2294860" y="394741"/>
                </a:lnTo>
                <a:lnTo>
                  <a:pt x="2142460" y="242341"/>
                </a:lnTo>
                <a:lnTo>
                  <a:pt x="1837660" y="318541"/>
                </a:lnTo>
                <a:lnTo>
                  <a:pt x="1532860" y="89941"/>
                </a:lnTo>
                <a:lnTo>
                  <a:pt x="1151860" y="89941"/>
                </a:lnTo>
                <a:cubicBezTo>
                  <a:pt x="1040218" y="105890"/>
                  <a:pt x="1015114" y="180613"/>
                  <a:pt x="919716" y="237025"/>
                </a:cubicBezTo>
                <a:cubicBezTo>
                  <a:pt x="824318" y="293437"/>
                  <a:pt x="652130" y="378793"/>
                  <a:pt x="579474" y="428411"/>
                </a:cubicBezTo>
                <a:cubicBezTo>
                  <a:pt x="506818" y="478029"/>
                  <a:pt x="515679" y="513471"/>
                  <a:pt x="483781" y="534736"/>
                </a:cubicBezTo>
                <a:cubicBezTo>
                  <a:pt x="451883" y="556001"/>
                  <a:pt x="430618" y="554229"/>
                  <a:pt x="388088" y="556001"/>
                </a:cubicBezTo>
                <a:cubicBezTo>
                  <a:pt x="345558" y="557773"/>
                  <a:pt x="255181" y="518788"/>
                  <a:pt x="228600" y="545369"/>
                </a:cubicBezTo>
                <a:cubicBezTo>
                  <a:pt x="202019" y="571950"/>
                  <a:pt x="214423" y="674732"/>
                  <a:pt x="228600" y="715490"/>
                </a:cubicBezTo>
                <a:cubicBezTo>
                  <a:pt x="242777" y="756248"/>
                  <a:pt x="297711" y="758020"/>
                  <a:pt x="313660" y="789918"/>
                </a:cubicBezTo>
                <a:cubicBezTo>
                  <a:pt x="329609" y="821816"/>
                  <a:pt x="343786" y="882067"/>
                  <a:pt x="324293" y="906876"/>
                </a:cubicBezTo>
                <a:cubicBezTo>
                  <a:pt x="304800" y="931685"/>
                  <a:pt x="241004" y="922825"/>
                  <a:pt x="196702" y="938774"/>
                </a:cubicBezTo>
                <a:cubicBezTo>
                  <a:pt x="152400" y="954723"/>
                  <a:pt x="90377" y="986620"/>
                  <a:pt x="58479" y="1002569"/>
                </a:cubicBezTo>
                <a:cubicBezTo>
                  <a:pt x="26581" y="1018518"/>
                  <a:pt x="0" y="1016746"/>
                  <a:pt x="5316" y="1034467"/>
                </a:cubicBezTo>
                <a:cubicBezTo>
                  <a:pt x="10632" y="1052188"/>
                  <a:pt x="69111" y="1085857"/>
                  <a:pt x="90376" y="1108894"/>
                </a:cubicBezTo>
                <a:cubicBezTo>
                  <a:pt x="111641" y="1131931"/>
                  <a:pt x="127591" y="1153197"/>
                  <a:pt x="132907" y="1172690"/>
                </a:cubicBezTo>
                <a:cubicBezTo>
                  <a:pt x="138223" y="1192183"/>
                  <a:pt x="86832" y="1216993"/>
                  <a:pt x="122274" y="1225853"/>
                </a:cubicBezTo>
                <a:cubicBezTo>
                  <a:pt x="157716" y="1234713"/>
                  <a:pt x="288851" y="1216993"/>
                  <a:pt x="345558" y="1225853"/>
                </a:cubicBezTo>
                <a:cubicBezTo>
                  <a:pt x="402265" y="1234713"/>
                  <a:pt x="457200" y="1250662"/>
                  <a:pt x="462516" y="1279015"/>
                </a:cubicBezTo>
                <a:cubicBezTo>
                  <a:pt x="467832" y="1307369"/>
                  <a:pt x="407581" y="1372937"/>
                  <a:pt x="377455" y="1395974"/>
                </a:cubicBezTo>
                <a:cubicBezTo>
                  <a:pt x="347329" y="1419011"/>
                  <a:pt x="306571" y="1411923"/>
                  <a:pt x="281762" y="1417239"/>
                </a:cubicBezTo>
                <a:cubicBezTo>
                  <a:pt x="256953" y="1422555"/>
                  <a:pt x="239232" y="1408378"/>
                  <a:pt x="228600" y="1427871"/>
                </a:cubicBezTo>
                <a:cubicBezTo>
                  <a:pt x="217968" y="1447364"/>
                  <a:pt x="219739" y="1489895"/>
                  <a:pt x="217967" y="1534197"/>
                </a:cubicBezTo>
                <a:cubicBezTo>
                  <a:pt x="216195" y="1578499"/>
                  <a:pt x="223283" y="1651155"/>
                  <a:pt x="217967" y="1693685"/>
                </a:cubicBezTo>
                <a:cubicBezTo>
                  <a:pt x="212651" y="1736215"/>
                  <a:pt x="189613" y="1750392"/>
                  <a:pt x="186069" y="1789378"/>
                </a:cubicBezTo>
                <a:cubicBezTo>
                  <a:pt x="182525" y="1828364"/>
                  <a:pt x="187842" y="1872666"/>
                  <a:pt x="196702" y="1927601"/>
                </a:cubicBezTo>
                <a:cubicBezTo>
                  <a:pt x="205562" y="1982536"/>
                  <a:pt x="209107" y="2069369"/>
                  <a:pt x="239232" y="2118988"/>
                </a:cubicBezTo>
                <a:cubicBezTo>
                  <a:pt x="269358" y="2168607"/>
                  <a:pt x="338469" y="2189871"/>
                  <a:pt x="377455" y="2225313"/>
                </a:cubicBezTo>
                <a:cubicBezTo>
                  <a:pt x="416441" y="2260755"/>
                  <a:pt x="448339" y="2338727"/>
                  <a:pt x="473148" y="2331639"/>
                </a:cubicBezTo>
                <a:cubicBezTo>
                  <a:pt x="497957" y="2324551"/>
                  <a:pt x="506818" y="2193416"/>
                  <a:pt x="526311" y="2182783"/>
                </a:cubicBezTo>
                <a:cubicBezTo>
                  <a:pt x="545804" y="2172150"/>
                  <a:pt x="588335" y="2219997"/>
                  <a:pt x="590107" y="2267843"/>
                </a:cubicBezTo>
                <a:cubicBezTo>
                  <a:pt x="591879" y="2315689"/>
                  <a:pt x="538716" y="2427332"/>
                  <a:pt x="536944" y="2469862"/>
                </a:cubicBezTo>
                <a:cubicBezTo>
                  <a:pt x="535172" y="2512392"/>
                  <a:pt x="551121" y="2530113"/>
                  <a:pt x="579474" y="2523025"/>
                </a:cubicBezTo>
                <a:cubicBezTo>
                  <a:pt x="607827" y="2515937"/>
                  <a:pt x="664535" y="2427332"/>
                  <a:pt x="707065" y="2427332"/>
                </a:cubicBezTo>
                <a:cubicBezTo>
                  <a:pt x="749595" y="2427332"/>
                  <a:pt x="813390" y="2494672"/>
                  <a:pt x="834655" y="2523025"/>
                </a:cubicBezTo>
                <a:cubicBezTo>
                  <a:pt x="855920" y="2551379"/>
                  <a:pt x="822250" y="2590365"/>
                  <a:pt x="834655" y="2597453"/>
                </a:cubicBezTo>
                <a:cubicBezTo>
                  <a:pt x="847060" y="2604541"/>
                  <a:pt x="900223" y="2588592"/>
                  <a:pt x="909083" y="2565555"/>
                </a:cubicBezTo>
                <a:cubicBezTo>
                  <a:pt x="917943" y="2542518"/>
                  <a:pt x="866553" y="2482266"/>
                  <a:pt x="887818" y="2459229"/>
                </a:cubicBezTo>
                <a:cubicBezTo>
                  <a:pt x="909083" y="2436192"/>
                  <a:pt x="1004776" y="2436192"/>
                  <a:pt x="1036674" y="2427332"/>
                </a:cubicBezTo>
                <a:cubicBezTo>
                  <a:pt x="1068572" y="2418472"/>
                  <a:pt x="1088065" y="2379486"/>
                  <a:pt x="1079204" y="2406067"/>
                </a:cubicBezTo>
                <a:cubicBezTo>
                  <a:pt x="1070344" y="2432648"/>
                  <a:pt x="1003004" y="2537202"/>
                  <a:pt x="983511" y="2586820"/>
                </a:cubicBezTo>
                <a:cubicBezTo>
                  <a:pt x="964018" y="2636439"/>
                  <a:pt x="965790" y="2675425"/>
                  <a:pt x="962246" y="2703778"/>
                </a:cubicBezTo>
                <a:cubicBezTo>
                  <a:pt x="958702" y="2732131"/>
                  <a:pt x="937437" y="2758713"/>
                  <a:pt x="962246" y="2756941"/>
                </a:cubicBezTo>
                <a:cubicBezTo>
                  <a:pt x="987055" y="2755169"/>
                  <a:pt x="1072116" y="2712639"/>
                  <a:pt x="1111102" y="2693146"/>
                </a:cubicBezTo>
                <a:cubicBezTo>
                  <a:pt x="1150088" y="2673653"/>
                  <a:pt x="1162492" y="2657704"/>
                  <a:pt x="1196162" y="2639983"/>
                </a:cubicBezTo>
                <a:cubicBezTo>
                  <a:pt x="1229832" y="2622262"/>
                  <a:pt x="1247553" y="2620490"/>
                  <a:pt x="1313120" y="2586820"/>
                </a:cubicBezTo>
                <a:cubicBezTo>
                  <a:pt x="1378688" y="2553150"/>
                  <a:pt x="1463749" y="2464545"/>
                  <a:pt x="1589567" y="2437964"/>
                </a:cubicBezTo>
                <a:cubicBezTo>
                  <a:pt x="1715385" y="2411383"/>
                  <a:pt x="1951074" y="2434420"/>
                  <a:pt x="2068032" y="2427332"/>
                </a:cubicBezTo>
                <a:cubicBezTo>
                  <a:pt x="2184990" y="2420244"/>
                  <a:pt x="2209800" y="2398978"/>
                  <a:pt x="2291316" y="2395434"/>
                </a:cubicBezTo>
                <a:cubicBezTo>
                  <a:pt x="2372832" y="2391890"/>
                  <a:pt x="2459665" y="2397207"/>
                  <a:pt x="2557130" y="2406067"/>
                </a:cubicBezTo>
                <a:cubicBezTo>
                  <a:pt x="2654595" y="2414928"/>
                  <a:pt x="2760921" y="2414927"/>
                  <a:pt x="2876107" y="2448597"/>
                </a:cubicBezTo>
                <a:cubicBezTo>
                  <a:pt x="2991293" y="2482267"/>
                  <a:pt x="3138376" y="2519480"/>
                  <a:pt x="3248246" y="2608085"/>
                </a:cubicBezTo>
                <a:cubicBezTo>
                  <a:pt x="3358116" y="2696690"/>
                  <a:pt x="3452037" y="2868583"/>
                  <a:pt x="3535325" y="2980225"/>
                </a:cubicBezTo>
                <a:cubicBezTo>
                  <a:pt x="3618613" y="3091867"/>
                  <a:pt x="3652283" y="3194648"/>
                  <a:pt x="3747976" y="3277936"/>
                </a:cubicBezTo>
                <a:cubicBezTo>
                  <a:pt x="3843669" y="3361224"/>
                  <a:pt x="4027967" y="3446285"/>
                  <a:pt x="4109483" y="3479955"/>
                </a:cubicBezTo>
                <a:cubicBezTo>
                  <a:pt x="4190999" y="3513625"/>
                  <a:pt x="4212265" y="3502992"/>
                  <a:pt x="4237074" y="3479955"/>
                </a:cubicBezTo>
                <a:cubicBezTo>
                  <a:pt x="4261883" y="3456918"/>
                  <a:pt x="4244162" y="3386034"/>
                  <a:pt x="4258339" y="3341732"/>
                </a:cubicBezTo>
                <a:cubicBezTo>
                  <a:pt x="4272516" y="3297430"/>
                  <a:pt x="4304413" y="3214141"/>
                  <a:pt x="4322134" y="3214141"/>
                </a:cubicBezTo>
                <a:cubicBezTo>
                  <a:pt x="4339855" y="3214141"/>
                  <a:pt x="4359349" y="3290341"/>
                  <a:pt x="4364665" y="3341732"/>
                </a:cubicBezTo>
                <a:cubicBezTo>
                  <a:pt x="4369981" y="3393123"/>
                  <a:pt x="4355804" y="3479955"/>
                  <a:pt x="4354032" y="3522485"/>
                </a:cubicBezTo>
                <a:cubicBezTo>
                  <a:pt x="4352260" y="3565015"/>
                  <a:pt x="4334539" y="3575648"/>
                  <a:pt x="4354032" y="3596913"/>
                </a:cubicBezTo>
                <a:cubicBezTo>
                  <a:pt x="4373525" y="3618178"/>
                  <a:pt x="4423144" y="3632355"/>
                  <a:pt x="4470990" y="3650076"/>
                </a:cubicBezTo>
                <a:cubicBezTo>
                  <a:pt x="4518837" y="3667797"/>
                  <a:pt x="4586176" y="3687290"/>
                  <a:pt x="4641111" y="3703239"/>
                </a:cubicBezTo>
                <a:cubicBezTo>
                  <a:pt x="4696046" y="3719188"/>
                  <a:pt x="4758070" y="3726276"/>
                  <a:pt x="4800600" y="3745769"/>
                </a:cubicBezTo>
                <a:cubicBezTo>
                  <a:pt x="4843130" y="3765262"/>
                  <a:pt x="4856716" y="3794502"/>
                  <a:pt x="4896293" y="3820197"/>
                </a:cubicBezTo>
                <a:cubicBezTo>
                  <a:pt x="4935870" y="3845892"/>
                  <a:pt x="5105400" y="3765262"/>
                  <a:pt x="5038060" y="3899941"/>
                </a:cubicBezTo>
                <a:lnTo>
                  <a:pt x="5038060" y="13741"/>
                </a:lnTo>
                <a:close/>
              </a:path>
            </a:pathLst>
          </a:custGeom>
          <a:blipFill>
            <a:blip r:embed="rId4" cstate="print"/>
            <a:tile tx="0" ty="0" sx="100000" sy="100000" flip="none" algn="tl"/>
          </a:blipFill>
          <a:ln w="508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2735705" y="5069174"/>
            <a:ext cx="2423410" cy="836951"/>
          </a:xfrm>
          <a:custGeom>
            <a:avLst/>
            <a:gdLst>
              <a:gd name="connsiteX0" fmla="*/ 2390931 w 2423410"/>
              <a:gd name="connsiteY0" fmla="*/ 12492 h 836951"/>
              <a:gd name="connsiteX1" fmla="*/ 2271010 w 2423410"/>
              <a:gd name="connsiteY1" fmla="*/ 147403 h 836951"/>
              <a:gd name="connsiteX2" fmla="*/ 2136098 w 2423410"/>
              <a:gd name="connsiteY2" fmla="*/ 192374 h 836951"/>
              <a:gd name="connsiteX3" fmla="*/ 2076138 w 2423410"/>
              <a:gd name="connsiteY3" fmla="*/ 297305 h 836951"/>
              <a:gd name="connsiteX4" fmla="*/ 1911246 w 2423410"/>
              <a:gd name="connsiteY4" fmla="*/ 342275 h 836951"/>
              <a:gd name="connsiteX5" fmla="*/ 1746354 w 2423410"/>
              <a:gd name="connsiteY5" fmla="*/ 402236 h 836951"/>
              <a:gd name="connsiteX6" fmla="*/ 1671403 w 2423410"/>
              <a:gd name="connsiteY6" fmla="*/ 537147 h 836951"/>
              <a:gd name="connsiteX7" fmla="*/ 1566472 w 2423410"/>
              <a:gd name="connsiteY7" fmla="*/ 567128 h 836951"/>
              <a:gd name="connsiteX8" fmla="*/ 1221698 w 2423410"/>
              <a:gd name="connsiteY8" fmla="*/ 627088 h 836951"/>
              <a:gd name="connsiteX9" fmla="*/ 1011836 w 2423410"/>
              <a:gd name="connsiteY9" fmla="*/ 791980 h 836951"/>
              <a:gd name="connsiteX10" fmla="*/ 936885 w 2423410"/>
              <a:gd name="connsiteY10" fmla="*/ 791980 h 836951"/>
              <a:gd name="connsiteX11" fmla="*/ 742013 w 2423410"/>
              <a:gd name="connsiteY11" fmla="*/ 806970 h 836951"/>
              <a:gd name="connsiteX12" fmla="*/ 562131 w 2423410"/>
              <a:gd name="connsiteY12" fmla="*/ 776990 h 836951"/>
              <a:gd name="connsiteX13" fmla="*/ 337279 w 2423410"/>
              <a:gd name="connsiteY13" fmla="*/ 776990 h 836951"/>
              <a:gd name="connsiteX14" fmla="*/ 37475 w 2423410"/>
              <a:gd name="connsiteY14" fmla="*/ 717029 h 836951"/>
              <a:gd name="connsiteX15" fmla="*/ 112426 w 2423410"/>
              <a:gd name="connsiteY15" fmla="*/ 776990 h 836951"/>
              <a:gd name="connsiteX16" fmla="*/ 412229 w 2423410"/>
              <a:gd name="connsiteY16" fmla="*/ 821960 h 836951"/>
              <a:gd name="connsiteX17" fmla="*/ 622092 w 2423410"/>
              <a:gd name="connsiteY17" fmla="*/ 836951 h 836951"/>
              <a:gd name="connsiteX18" fmla="*/ 921895 w 2423410"/>
              <a:gd name="connsiteY18" fmla="*/ 821960 h 836951"/>
              <a:gd name="connsiteX19" fmla="*/ 1176728 w 2423410"/>
              <a:gd name="connsiteY19" fmla="*/ 762000 h 836951"/>
              <a:gd name="connsiteX20" fmla="*/ 1281659 w 2423410"/>
              <a:gd name="connsiteY20" fmla="*/ 612098 h 836951"/>
              <a:gd name="connsiteX21" fmla="*/ 1491521 w 2423410"/>
              <a:gd name="connsiteY21" fmla="*/ 612098 h 836951"/>
              <a:gd name="connsiteX22" fmla="*/ 1641423 w 2423410"/>
              <a:gd name="connsiteY22" fmla="*/ 597108 h 836951"/>
              <a:gd name="connsiteX23" fmla="*/ 1761344 w 2423410"/>
              <a:gd name="connsiteY23" fmla="*/ 492177 h 836951"/>
              <a:gd name="connsiteX24" fmla="*/ 1911246 w 2423410"/>
              <a:gd name="connsiteY24" fmla="*/ 432216 h 836951"/>
              <a:gd name="connsiteX25" fmla="*/ 2061147 w 2423410"/>
              <a:gd name="connsiteY25" fmla="*/ 357265 h 836951"/>
              <a:gd name="connsiteX26" fmla="*/ 2076138 w 2423410"/>
              <a:gd name="connsiteY26" fmla="*/ 267324 h 836951"/>
              <a:gd name="connsiteX27" fmla="*/ 2300990 w 2423410"/>
              <a:gd name="connsiteY27" fmla="*/ 222354 h 836951"/>
              <a:gd name="connsiteX28" fmla="*/ 2405921 w 2423410"/>
              <a:gd name="connsiteY28" fmla="*/ 72452 h 836951"/>
              <a:gd name="connsiteX29" fmla="*/ 2390931 w 2423410"/>
              <a:gd name="connsiteY29" fmla="*/ 12492 h 83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3410" h="836951">
                <a:moveTo>
                  <a:pt x="2390931" y="12492"/>
                </a:moveTo>
                <a:cubicBezTo>
                  <a:pt x="2368446" y="24984"/>
                  <a:pt x="2313482" y="117423"/>
                  <a:pt x="2271010" y="147403"/>
                </a:cubicBezTo>
                <a:cubicBezTo>
                  <a:pt x="2228538" y="177383"/>
                  <a:pt x="2168577" y="167390"/>
                  <a:pt x="2136098" y="192374"/>
                </a:cubicBezTo>
                <a:cubicBezTo>
                  <a:pt x="2103619" y="217358"/>
                  <a:pt x="2113613" y="272322"/>
                  <a:pt x="2076138" y="297305"/>
                </a:cubicBezTo>
                <a:cubicBezTo>
                  <a:pt x="2038663" y="322288"/>
                  <a:pt x="1966210" y="324787"/>
                  <a:pt x="1911246" y="342275"/>
                </a:cubicBezTo>
                <a:cubicBezTo>
                  <a:pt x="1856282" y="359763"/>
                  <a:pt x="1786328" y="369757"/>
                  <a:pt x="1746354" y="402236"/>
                </a:cubicBezTo>
                <a:cubicBezTo>
                  <a:pt x="1706380" y="434715"/>
                  <a:pt x="1701383" y="509665"/>
                  <a:pt x="1671403" y="537147"/>
                </a:cubicBezTo>
                <a:cubicBezTo>
                  <a:pt x="1641423" y="564629"/>
                  <a:pt x="1641423" y="552138"/>
                  <a:pt x="1566472" y="567128"/>
                </a:cubicBezTo>
                <a:cubicBezTo>
                  <a:pt x="1491521" y="582118"/>
                  <a:pt x="1314137" y="589613"/>
                  <a:pt x="1221698" y="627088"/>
                </a:cubicBezTo>
                <a:cubicBezTo>
                  <a:pt x="1129259" y="664563"/>
                  <a:pt x="1059305" y="764498"/>
                  <a:pt x="1011836" y="791980"/>
                </a:cubicBezTo>
                <a:cubicBezTo>
                  <a:pt x="964367" y="819462"/>
                  <a:pt x="981855" y="789482"/>
                  <a:pt x="936885" y="791980"/>
                </a:cubicBezTo>
                <a:cubicBezTo>
                  <a:pt x="891915" y="794478"/>
                  <a:pt x="804472" y="809468"/>
                  <a:pt x="742013" y="806970"/>
                </a:cubicBezTo>
                <a:cubicBezTo>
                  <a:pt x="679554" y="804472"/>
                  <a:pt x="629587" y="781987"/>
                  <a:pt x="562131" y="776990"/>
                </a:cubicBezTo>
                <a:cubicBezTo>
                  <a:pt x="494675" y="771993"/>
                  <a:pt x="424722" y="786984"/>
                  <a:pt x="337279" y="776990"/>
                </a:cubicBezTo>
                <a:cubicBezTo>
                  <a:pt x="249836" y="766997"/>
                  <a:pt x="74950" y="717029"/>
                  <a:pt x="37475" y="717029"/>
                </a:cubicBezTo>
                <a:cubicBezTo>
                  <a:pt x="0" y="717029"/>
                  <a:pt x="49967" y="759502"/>
                  <a:pt x="112426" y="776990"/>
                </a:cubicBezTo>
                <a:cubicBezTo>
                  <a:pt x="174885" y="794479"/>
                  <a:pt x="327285" y="811967"/>
                  <a:pt x="412229" y="821960"/>
                </a:cubicBezTo>
                <a:cubicBezTo>
                  <a:pt x="497173" y="831953"/>
                  <a:pt x="537148" y="836951"/>
                  <a:pt x="622092" y="836951"/>
                </a:cubicBezTo>
                <a:cubicBezTo>
                  <a:pt x="707036" y="836951"/>
                  <a:pt x="829456" y="834452"/>
                  <a:pt x="921895" y="821960"/>
                </a:cubicBezTo>
                <a:cubicBezTo>
                  <a:pt x="1014334" y="809468"/>
                  <a:pt x="1116767" y="796977"/>
                  <a:pt x="1176728" y="762000"/>
                </a:cubicBezTo>
                <a:cubicBezTo>
                  <a:pt x="1236689" y="727023"/>
                  <a:pt x="1229194" y="637082"/>
                  <a:pt x="1281659" y="612098"/>
                </a:cubicBezTo>
                <a:cubicBezTo>
                  <a:pt x="1334124" y="587114"/>
                  <a:pt x="1431560" y="614596"/>
                  <a:pt x="1491521" y="612098"/>
                </a:cubicBezTo>
                <a:cubicBezTo>
                  <a:pt x="1551482" y="609600"/>
                  <a:pt x="1596453" y="617095"/>
                  <a:pt x="1641423" y="597108"/>
                </a:cubicBezTo>
                <a:cubicBezTo>
                  <a:pt x="1686393" y="577121"/>
                  <a:pt x="1716374" y="519659"/>
                  <a:pt x="1761344" y="492177"/>
                </a:cubicBezTo>
                <a:cubicBezTo>
                  <a:pt x="1806314" y="464695"/>
                  <a:pt x="1861279" y="454701"/>
                  <a:pt x="1911246" y="432216"/>
                </a:cubicBezTo>
                <a:cubicBezTo>
                  <a:pt x="1961213" y="409731"/>
                  <a:pt x="2033665" y="384747"/>
                  <a:pt x="2061147" y="357265"/>
                </a:cubicBezTo>
                <a:cubicBezTo>
                  <a:pt x="2088629" y="329783"/>
                  <a:pt x="2036164" y="289809"/>
                  <a:pt x="2076138" y="267324"/>
                </a:cubicBezTo>
                <a:cubicBezTo>
                  <a:pt x="2116112" y="244839"/>
                  <a:pt x="2246026" y="254833"/>
                  <a:pt x="2300990" y="222354"/>
                </a:cubicBezTo>
                <a:cubicBezTo>
                  <a:pt x="2355954" y="189875"/>
                  <a:pt x="2388433" y="107429"/>
                  <a:pt x="2405921" y="72452"/>
                </a:cubicBezTo>
                <a:cubicBezTo>
                  <a:pt x="2423410" y="37475"/>
                  <a:pt x="2413416" y="0"/>
                  <a:pt x="2390931" y="12492"/>
                </a:cubicBez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79576" y="3081528"/>
            <a:ext cx="1438214" cy="584775"/>
          </a:xfrm>
          <a:prstGeom prst="rect">
            <a:avLst/>
          </a:prstGeom>
          <a:noFill/>
        </p:spPr>
        <p:txBody>
          <a:bodyPr wrap="none" rtlCol="0">
            <a:spAutoFit/>
          </a:bodyPr>
          <a:lstStyle/>
          <a:p>
            <a:r>
              <a:rPr lang="en-US" sz="3100" b="1" dirty="0" smtClean="0">
                <a:latin typeface="Times New Roman" pitchFamily="18" charset="0"/>
                <a:cs typeface="Times New Roman" pitchFamily="18" charset="0"/>
              </a:rPr>
              <a:t>Siberia</a:t>
            </a:r>
            <a:endParaRPr lang="en-US" sz="3100" b="1" dirty="0">
              <a:latin typeface="Times New Roman" pitchFamily="18" charset="0"/>
              <a:cs typeface="Times New Roman" pitchFamily="18" charset="0"/>
            </a:endParaRPr>
          </a:p>
        </p:txBody>
      </p:sp>
      <p:sp>
        <p:nvSpPr>
          <p:cNvPr id="10" name="TextBox 9"/>
          <p:cNvSpPr txBox="1"/>
          <p:nvPr/>
        </p:nvSpPr>
        <p:spPr>
          <a:xfrm>
            <a:off x="5138928" y="3164413"/>
            <a:ext cx="1356462" cy="569387"/>
          </a:xfrm>
          <a:prstGeom prst="rect">
            <a:avLst/>
          </a:prstGeom>
          <a:noFill/>
        </p:spPr>
        <p:txBody>
          <a:bodyPr wrap="none" rtlCol="0">
            <a:spAutoFit/>
          </a:bodyPr>
          <a:lstStyle/>
          <a:p>
            <a:r>
              <a:rPr lang="en-US" sz="3100" b="1" dirty="0" smtClean="0">
                <a:latin typeface="Times New Roman" pitchFamily="18" charset="0"/>
                <a:cs typeface="Times New Roman" pitchFamily="18" charset="0"/>
              </a:rPr>
              <a:t>Alaska</a:t>
            </a:r>
            <a:endParaRPr lang="en-US" sz="3100" b="1" dirty="0">
              <a:latin typeface="Times New Roman" pitchFamily="18" charset="0"/>
              <a:cs typeface="Times New Roman" pitchFamily="18" charset="0"/>
            </a:endParaRPr>
          </a:p>
        </p:txBody>
      </p:sp>
      <p:sp>
        <p:nvSpPr>
          <p:cNvPr id="15" name="TextBox 14"/>
          <p:cNvSpPr txBox="1"/>
          <p:nvPr/>
        </p:nvSpPr>
        <p:spPr>
          <a:xfrm>
            <a:off x="4084603" y="6053328"/>
            <a:ext cx="2163797" cy="523220"/>
          </a:xfrm>
          <a:prstGeom prst="rect">
            <a:avLst/>
          </a:prstGeom>
          <a:noFill/>
          <a:effectLst/>
        </p:spPr>
        <p:txBody>
          <a:bodyPr wrap="none" rtlCol="0">
            <a:spAutoFit/>
          </a:bodyPr>
          <a:lstStyle/>
          <a:p>
            <a:r>
              <a:rPr lang="en-US" sz="2800" b="1" dirty="0" smtClean="0">
                <a:solidFill>
                  <a:schemeClr val="tx2">
                    <a:lumMod val="50000"/>
                  </a:schemeClr>
                </a:solidFill>
                <a:cs typeface="Times New Roman" pitchFamily="18" charset="0"/>
              </a:rPr>
              <a:t>Pacific Ocean</a:t>
            </a:r>
            <a:endParaRPr lang="en-US" sz="2800" b="1" dirty="0">
              <a:solidFill>
                <a:schemeClr val="tx2">
                  <a:lumMod val="50000"/>
                </a:schemeClr>
              </a:solidFill>
              <a:cs typeface="Times New Roman" pitchFamily="18" charset="0"/>
            </a:endParaRPr>
          </a:p>
        </p:txBody>
      </p:sp>
      <p:sp useBgFill="1">
        <p:nvSpPr>
          <p:cNvPr id="30" name="TextBox 29"/>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cxnSp>
        <p:nvCxnSpPr>
          <p:cNvPr id="35" name="Straight Arrow Connector 34"/>
          <p:cNvCxnSpPr/>
          <p:nvPr/>
        </p:nvCxnSpPr>
        <p:spPr>
          <a:xfrm>
            <a:off x="3200400" y="3352800"/>
            <a:ext cx="1938528" cy="20107"/>
          </a:xfrm>
          <a:prstGeom prst="straightConnector1">
            <a:avLst/>
          </a:prstGeom>
          <a:ln w="762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254200" y="1380744"/>
            <a:ext cx="1994200" cy="523220"/>
          </a:xfrm>
          <a:prstGeom prst="rect">
            <a:avLst/>
          </a:prstGeom>
          <a:noFill/>
          <a:effectLst/>
        </p:spPr>
        <p:txBody>
          <a:bodyPr wrap="none" rtlCol="0">
            <a:spAutoFit/>
          </a:bodyPr>
          <a:lstStyle/>
          <a:p>
            <a:r>
              <a:rPr lang="en-US" sz="2800" b="1" dirty="0" smtClean="0">
                <a:solidFill>
                  <a:schemeClr val="tx2">
                    <a:lumMod val="50000"/>
                  </a:schemeClr>
                </a:solidFill>
                <a:cs typeface="Times New Roman" pitchFamily="18" charset="0"/>
              </a:rPr>
              <a:t>Arctic</a:t>
            </a:r>
            <a:r>
              <a:rPr lang="en-US" sz="2600" b="1" dirty="0" smtClean="0">
                <a:solidFill>
                  <a:schemeClr val="tx2">
                    <a:lumMod val="50000"/>
                  </a:schemeClr>
                </a:solidFill>
                <a:cs typeface="Times New Roman" pitchFamily="18" charset="0"/>
              </a:rPr>
              <a:t> Ocean</a:t>
            </a:r>
            <a:endParaRPr lang="en-US" sz="2600" b="1" dirty="0">
              <a:solidFill>
                <a:schemeClr val="tx2">
                  <a:lumMod val="50000"/>
                </a:schemeClr>
              </a:solidFill>
              <a:cs typeface="Times New Roman" pitchFamily="18" charset="0"/>
            </a:endParaRPr>
          </a:p>
        </p:txBody>
      </p:sp>
      <p:sp>
        <p:nvSpPr>
          <p:cNvPr id="20" name="TextBox 6"/>
          <p:cNvSpPr txBox="1">
            <a:spLocks noChangeArrowheads="1"/>
          </p:cNvSpPr>
          <p:nvPr/>
        </p:nvSpPr>
        <p:spPr bwMode="auto">
          <a:xfrm>
            <a:off x="4038600" y="903982"/>
            <a:ext cx="3127395" cy="1077218"/>
          </a:xfrm>
          <a:prstGeom prst="rect">
            <a:avLst/>
          </a:prstGeom>
          <a:blipFill>
            <a:blip r:embed="rId3" cstate="print"/>
            <a:tile tx="0" ty="0" sx="100000" sy="100000" flip="none" algn="tl"/>
          </a:blipFill>
          <a:ln w="9525">
            <a:noFill/>
            <a:miter lim="800000"/>
            <a:headEnd/>
            <a:tailEnd/>
          </a:ln>
        </p:spPr>
        <p:txBody>
          <a:bodyPr wrap="none">
            <a:spAutoFit/>
          </a:bodyPr>
          <a:lstStyle/>
          <a:p>
            <a:pPr algn="ctr"/>
            <a:r>
              <a:rPr lang="en-US" sz="3200" b="1" dirty="0" smtClean="0">
                <a:solidFill>
                  <a:srgbClr val="FF0000"/>
                </a:solidFill>
                <a:effectLst>
                  <a:outerShdw dist="50800" dir="7200000" algn="ctr" rotWithShape="0">
                    <a:schemeClr val="tx1"/>
                  </a:outerShdw>
                </a:effectLst>
              </a:rPr>
              <a:t>53 miles 	of water</a:t>
            </a:r>
          </a:p>
          <a:p>
            <a:pPr algn="ctr"/>
            <a:r>
              <a:rPr lang="en-US" sz="3200" b="1" dirty="0" smtClean="0">
                <a:solidFill>
                  <a:srgbClr val="FF0000"/>
                </a:solidFill>
                <a:effectLst>
                  <a:outerShdw dist="50800" dir="7200000" algn="ctr" rotWithShape="0">
                    <a:schemeClr val="tx1"/>
                  </a:outerShdw>
                </a:effectLst>
              </a:rPr>
              <a:t>Bering Strait</a:t>
            </a:r>
          </a:p>
        </p:txBody>
      </p:sp>
      <p:grpSp>
        <p:nvGrpSpPr>
          <p:cNvPr id="2" name="Group 33"/>
          <p:cNvGrpSpPr/>
          <p:nvPr/>
        </p:nvGrpSpPr>
        <p:grpSpPr>
          <a:xfrm>
            <a:off x="457200" y="914400"/>
            <a:ext cx="4038600" cy="2209800"/>
            <a:chOff x="381000" y="914400"/>
            <a:chExt cx="4038600" cy="2209800"/>
          </a:xfrm>
        </p:grpSpPr>
        <p:sp>
          <p:nvSpPr>
            <p:cNvPr id="31" name="TextBox 30"/>
            <p:cNvSpPr txBox="1"/>
            <p:nvPr/>
          </p:nvSpPr>
          <p:spPr>
            <a:xfrm>
              <a:off x="381000" y="914400"/>
              <a:ext cx="1557158" cy="769441"/>
            </a:xfrm>
            <a:prstGeom prst="rect">
              <a:avLst/>
            </a:prstGeom>
            <a:noFill/>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Today</a:t>
              </a:r>
            </a:p>
          </p:txBody>
        </p:sp>
        <p:sp>
          <p:nvSpPr>
            <p:cNvPr id="32" name="Bent Arrow 31"/>
            <p:cNvSpPr/>
            <p:nvPr/>
          </p:nvSpPr>
          <p:spPr>
            <a:xfrm rot="5400000">
              <a:off x="2247900" y="952500"/>
              <a:ext cx="1828800" cy="2514600"/>
            </a:xfrm>
            <a:prstGeom prst="bentArrow">
              <a:avLst>
                <a:gd name="adj1" fmla="val 10246"/>
                <a:gd name="adj2" fmla="val 15574"/>
                <a:gd name="adj3" fmla="val 22541"/>
                <a:gd name="adj4" fmla="val 437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1" name="TextBox 20"/>
          <p:cNvSpPr txBox="1"/>
          <p:nvPr/>
        </p:nvSpPr>
        <p:spPr>
          <a:xfrm>
            <a:off x="0" y="762000"/>
            <a:ext cx="9144000" cy="461665"/>
          </a:xfrm>
          <a:prstGeom prst="rect">
            <a:avLst/>
          </a:prstGeom>
          <a:solidFill>
            <a:schemeClr val="bg2"/>
          </a:solidFill>
        </p:spPr>
        <p:txBody>
          <a:bodyPr wrap="square" rtlCol="0">
            <a:spAutoFit/>
          </a:bodyPr>
          <a:lstStyle/>
          <a:p>
            <a:r>
              <a:rPr lang="en-US" sz="2400" b="1" dirty="0" smtClean="0"/>
              <a:t>    during the last ice age, vast glaciers formed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fltVal val="0"/>
                                          </p:val>
                                        </p:tav>
                                        <p:tav tm="100000">
                                          <p:val>
                                            <p:strVal val="#ppt_w"/>
                                          </p:val>
                                        </p:tav>
                                      </p:tavLst>
                                    </p:anim>
                                    <p:anim calcmode="lin" valueType="num">
                                      <p:cBhvr>
                                        <p:cTn id="22" dur="1000" fill="hold"/>
                                        <p:tgtEl>
                                          <p:spTgt spid="15"/>
                                        </p:tgtEl>
                                        <p:attrNameLst>
                                          <p:attrName>ppt_h</p:attrName>
                                        </p:attrNameLst>
                                      </p:cBhvr>
                                      <p:tavLst>
                                        <p:tav tm="0">
                                          <p:val>
                                            <p:fltVal val="0"/>
                                          </p:val>
                                        </p:tav>
                                        <p:tav tm="100000">
                                          <p:val>
                                            <p:strVal val="#ppt_h"/>
                                          </p:val>
                                        </p:tav>
                                      </p:tavLst>
                                    </p:anim>
                                    <p:animEffect transition="in" filter="fade">
                                      <p:cBhvr>
                                        <p:cTn id="23" dur="1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Effect transition="in" filter="fade">
                                      <p:cBhvr>
                                        <p:cTn id="30" dur="1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1000"/>
                                        <p:tgtEl>
                                          <p:spTgt spid="2"/>
                                        </p:tgtEl>
                                      </p:cBhvr>
                                    </p:animEffect>
                                  </p:childTnLst>
                                </p:cTn>
                              </p:par>
                            </p:childTnLst>
                          </p:cTn>
                        </p:par>
                        <p:par>
                          <p:cTn id="36" fill="hold">
                            <p:stCondLst>
                              <p:cond delay="1000"/>
                            </p:stCondLst>
                            <p:childTnLst>
                              <p:par>
                                <p:cTn id="37" presetID="16" presetClass="entr" presetSubtype="37"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outVertical)">
                                      <p:cBhvr>
                                        <p:cTn id="39" dur="1000"/>
                                        <p:tgtEl>
                                          <p:spTgt spid="35"/>
                                        </p:tgtEl>
                                      </p:cBhvr>
                                    </p:animEffect>
                                  </p:childTnLst>
                                </p:cTn>
                              </p:par>
                              <p:par>
                                <p:cTn id="40" presetID="53" presetClass="entr" presetSubtype="0" fill="hold" grpId="0" nodeType="withEffect">
                                  <p:stCondLst>
                                    <p:cond delay="50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000" fill="hold"/>
                                        <p:tgtEl>
                                          <p:spTgt spid="20"/>
                                        </p:tgtEl>
                                        <p:attrNameLst>
                                          <p:attrName>ppt_w</p:attrName>
                                        </p:attrNameLst>
                                      </p:cBhvr>
                                      <p:tavLst>
                                        <p:tav tm="0">
                                          <p:val>
                                            <p:fltVal val="0"/>
                                          </p:val>
                                        </p:tav>
                                        <p:tav tm="100000">
                                          <p:val>
                                            <p:strVal val="#ppt_w"/>
                                          </p:val>
                                        </p:tav>
                                      </p:tavLst>
                                    </p:anim>
                                    <p:anim calcmode="lin" valueType="num">
                                      <p:cBhvr>
                                        <p:cTn id="43" dur="1000" fill="hold"/>
                                        <p:tgtEl>
                                          <p:spTgt spid="20"/>
                                        </p:tgtEl>
                                        <p:attrNameLst>
                                          <p:attrName>ppt_h</p:attrName>
                                        </p:attrNameLst>
                                      </p:cBhvr>
                                      <p:tavLst>
                                        <p:tav tm="0">
                                          <p:val>
                                            <p:fltVal val="0"/>
                                          </p:val>
                                        </p:tav>
                                        <p:tav tm="100000">
                                          <p:val>
                                            <p:strVal val="#ppt_h"/>
                                          </p:val>
                                        </p:tav>
                                      </p:tavLst>
                                    </p:anim>
                                    <p:animEffect transition="in" filter="fade">
                                      <p:cBhvr>
                                        <p:cTn id="44" dur="10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1000"/>
                                        <p:tgtEl>
                                          <p:spTgt spid="19"/>
                                        </p:tgtEl>
                                      </p:cBhvr>
                                    </p:animEffect>
                                    <p:set>
                                      <p:cBhvr>
                                        <p:cTn id="49" dur="1" fill="hold">
                                          <p:stCondLst>
                                            <p:cond delay="999"/>
                                          </p:stCondLst>
                                        </p:cTn>
                                        <p:tgtEl>
                                          <p:spTgt spid="1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15"/>
                                        </p:tgtEl>
                                      </p:cBhvr>
                                    </p:animEffect>
                                    <p:set>
                                      <p:cBhvr>
                                        <p:cTn id="52" dur="1" fill="hold">
                                          <p:stCondLst>
                                            <p:cond delay="999"/>
                                          </p:stCondLst>
                                        </p:cTn>
                                        <p:tgtEl>
                                          <p:spTgt spid="1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20"/>
                                        </p:tgtEl>
                                      </p:cBhvr>
                                    </p:animEffect>
                                    <p:set>
                                      <p:cBhvr>
                                        <p:cTn id="55" dur="1" fill="hold">
                                          <p:stCondLst>
                                            <p:cond delay="999"/>
                                          </p:stCondLst>
                                        </p:cTn>
                                        <p:tgtEl>
                                          <p:spTgt spid="2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1000"/>
                                        <p:tgtEl>
                                          <p:spTgt spid="2"/>
                                        </p:tgtEl>
                                      </p:cBhvr>
                                    </p:animEffect>
                                    <p:set>
                                      <p:cBhvr>
                                        <p:cTn id="58" dur="1" fill="hold">
                                          <p:stCondLst>
                                            <p:cond delay="999"/>
                                          </p:stCondLst>
                                        </p:cTn>
                                        <p:tgtEl>
                                          <p:spTgt spid="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35"/>
                                        </p:tgtEl>
                                      </p:cBhvr>
                                    </p:animEffect>
                                    <p:set>
                                      <p:cBhvr>
                                        <p:cTn id="61" dur="1" fill="hold">
                                          <p:stCondLst>
                                            <p:cond delay="999"/>
                                          </p:stCondLst>
                                        </p:cTn>
                                        <p:tgtEl>
                                          <p:spTgt spid="35"/>
                                        </p:tgtEl>
                                        <p:attrNameLst>
                                          <p:attrName>style.visibility</p:attrName>
                                        </p:attrNameLst>
                                      </p:cBhvr>
                                      <p:to>
                                        <p:strVal val="hidden"/>
                                      </p:to>
                                    </p:set>
                                  </p:childTnLst>
                                </p:cTn>
                              </p:par>
                              <p:par>
                                <p:cTn id="62" presetID="22" presetClass="entr" presetSubtype="8"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15" grpId="1"/>
      <p:bldP spid="19" grpId="0"/>
      <p:bldP spid="20" grpId="0" animBg="1"/>
      <p:bldP spid="20" grpId="1" animBg="1"/>
      <p:bldP spid="2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7866" y="838201"/>
            <a:ext cx="9254678" cy="6019800"/>
          </a:xfrm>
          <a:prstGeom prst="rect">
            <a:avLst/>
          </a:prstGeom>
          <a:blipFill>
            <a:blip r:embed="rId4" cstate="print"/>
            <a:tile tx="0" ty="0" sx="100000" sy="100000" flip="none" algn="tl"/>
          </a:blipFill>
          <a:ln w="9525">
            <a:noFill/>
            <a:miter lim="800000"/>
            <a:headEnd/>
            <a:tailEnd/>
          </a:ln>
          <a:effectLst/>
        </p:spPr>
      </p:pic>
      <p:sp>
        <p:nvSpPr>
          <p:cNvPr id="16" name="Rectangle 15"/>
          <p:cNvSpPr/>
          <p:nvPr/>
        </p:nvSpPr>
        <p:spPr>
          <a:xfrm>
            <a:off x="0" y="838200"/>
            <a:ext cx="9372600" cy="6019800"/>
          </a:xfrm>
          <a:prstGeom prst="rect">
            <a:avLst/>
          </a:prstGeom>
          <a:blipFill>
            <a:blip r:embed="rId5" cstate="print"/>
            <a:tile tx="0" ty="0" sx="100000" sy="100000" flip="none" algn="tl"/>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6074" y="1688804"/>
            <a:ext cx="4111256" cy="4945913"/>
          </a:xfrm>
          <a:custGeom>
            <a:avLst/>
            <a:gdLst>
              <a:gd name="connsiteX0" fmla="*/ 17721 w 4111256"/>
              <a:gd name="connsiteY0" fmla="*/ 490870 h 4945913"/>
              <a:gd name="connsiteX1" fmla="*/ 145312 w 4111256"/>
              <a:gd name="connsiteY1" fmla="*/ 522768 h 4945913"/>
              <a:gd name="connsiteX2" fmla="*/ 166577 w 4111256"/>
              <a:gd name="connsiteY2" fmla="*/ 405810 h 4945913"/>
              <a:gd name="connsiteX3" fmla="*/ 294168 w 4111256"/>
              <a:gd name="connsiteY3" fmla="*/ 427075 h 4945913"/>
              <a:gd name="connsiteX4" fmla="*/ 400493 w 4111256"/>
              <a:gd name="connsiteY4" fmla="*/ 384545 h 4945913"/>
              <a:gd name="connsiteX5" fmla="*/ 432391 w 4111256"/>
              <a:gd name="connsiteY5" fmla="*/ 278219 h 4945913"/>
              <a:gd name="connsiteX6" fmla="*/ 453656 w 4111256"/>
              <a:gd name="connsiteY6" fmla="*/ 182526 h 4945913"/>
              <a:gd name="connsiteX7" fmla="*/ 602512 w 4111256"/>
              <a:gd name="connsiteY7" fmla="*/ 256954 h 4945913"/>
              <a:gd name="connsiteX8" fmla="*/ 740735 w 4111256"/>
              <a:gd name="connsiteY8" fmla="*/ 490870 h 4945913"/>
              <a:gd name="connsiteX9" fmla="*/ 825796 w 4111256"/>
              <a:gd name="connsiteY9" fmla="*/ 618461 h 4945913"/>
              <a:gd name="connsiteX10" fmla="*/ 942754 w 4111256"/>
              <a:gd name="connsiteY10" fmla="*/ 607829 h 4945913"/>
              <a:gd name="connsiteX11" fmla="*/ 1091610 w 4111256"/>
              <a:gd name="connsiteY11" fmla="*/ 660991 h 4945913"/>
              <a:gd name="connsiteX12" fmla="*/ 1229833 w 4111256"/>
              <a:gd name="connsiteY12" fmla="*/ 756684 h 4945913"/>
              <a:gd name="connsiteX13" fmla="*/ 1357424 w 4111256"/>
              <a:gd name="connsiteY13" fmla="*/ 820480 h 4945913"/>
              <a:gd name="connsiteX14" fmla="*/ 1506279 w 4111256"/>
              <a:gd name="connsiteY14" fmla="*/ 799215 h 4945913"/>
              <a:gd name="connsiteX15" fmla="*/ 1570075 w 4111256"/>
              <a:gd name="connsiteY15" fmla="*/ 841745 h 4945913"/>
              <a:gd name="connsiteX16" fmla="*/ 1665768 w 4111256"/>
              <a:gd name="connsiteY16" fmla="*/ 894908 h 4945913"/>
              <a:gd name="connsiteX17" fmla="*/ 1782726 w 4111256"/>
              <a:gd name="connsiteY17" fmla="*/ 831112 h 4945913"/>
              <a:gd name="connsiteX18" fmla="*/ 1835889 w 4111256"/>
              <a:gd name="connsiteY18" fmla="*/ 799215 h 4945913"/>
              <a:gd name="connsiteX19" fmla="*/ 1889052 w 4111256"/>
              <a:gd name="connsiteY19" fmla="*/ 873643 h 4945913"/>
              <a:gd name="connsiteX20" fmla="*/ 1889052 w 4111256"/>
              <a:gd name="connsiteY20" fmla="*/ 948070 h 4945913"/>
              <a:gd name="connsiteX21" fmla="*/ 2059173 w 4111256"/>
              <a:gd name="connsiteY21" fmla="*/ 1011866 h 4945913"/>
              <a:gd name="connsiteX22" fmla="*/ 2027275 w 4111256"/>
              <a:gd name="connsiteY22" fmla="*/ 852377 h 4945913"/>
              <a:gd name="connsiteX23" fmla="*/ 2016642 w 4111256"/>
              <a:gd name="connsiteY23" fmla="*/ 724787 h 4945913"/>
              <a:gd name="connsiteX24" fmla="*/ 2335619 w 4111256"/>
              <a:gd name="connsiteY24" fmla="*/ 714154 h 4945913"/>
              <a:gd name="connsiteX25" fmla="*/ 2612066 w 4111256"/>
              <a:gd name="connsiteY25" fmla="*/ 746052 h 4945913"/>
              <a:gd name="connsiteX26" fmla="*/ 2931042 w 4111256"/>
              <a:gd name="connsiteY26" fmla="*/ 948070 h 4945913"/>
              <a:gd name="connsiteX27" fmla="*/ 3271284 w 4111256"/>
              <a:gd name="connsiteY27" fmla="*/ 1150089 h 4945913"/>
              <a:gd name="connsiteX28" fmla="*/ 3515833 w 4111256"/>
              <a:gd name="connsiteY28" fmla="*/ 1256415 h 4945913"/>
              <a:gd name="connsiteX29" fmla="*/ 3643424 w 4111256"/>
              <a:gd name="connsiteY29" fmla="*/ 1394638 h 4945913"/>
              <a:gd name="connsiteX30" fmla="*/ 3696586 w 4111256"/>
              <a:gd name="connsiteY30" fmla="*/ 1500963 h 4945913"/>
              <a:gd name="connsiteX31" fmla="*/ 3760382 w 4111256"/>
              <a:gd name="connsiteY31" fmla="*/ 1458433 h 4945913"/>
              <a:gd name="connsiteX32" fmla="*/ 3983666 w 4111256"/>
              <a:gd name="connsiteY32" fmla="*/ 1554126 h 4945913"/>
              <a:gd name="connsiteX33" fmla="*/ 4058093 w 4111256"/>
              <a:gd name="connsiteY33" fmla="*/ 1639187 h 4945913"/>
              <a:gd name="connsiteX34" fmla="*/ 4004931 w 4111256"/>
              <a:gd name="connsiteY34" fmla="*/ 1734880 h 4945913"/>
              <a:gd name="connsiteX35" fmla="*/ 3941135 w 4111256"/>
              <a:gd name="connsiteY35" fmla="*/ 1873103 h 4945913"/>
              <a:gd name="connsiteX36" fmla="*/ 4089991 w 4111256"/>
              <a:gd name="connsiteY36" fmla="*/ 1926266 h 4945913"/>
              <a:gd name="connsiteX37" fmla="*/ 4068726 w 4111256"/>
              <a:gd name="connsiteY37" fmla="*/ 2032591 h 4945913"/>
              <a:gd name="connsiteX38" fmla="*/ 3919870 w 4111256"/>
              <a:gd name="connsiteY38" fmla="*/ 1926266 h 4945913"/>
              <a:gd name="connsiteX39" fmla="*/ 3739117 w 4111256"/>
              <a:gd name="connsiteY39" fmla="*/ 1883736 h 4945913"/>
              <a:gd name="connsiteX40" fmla="*/ 3622159 w 4111256"/>
              <a:gd name="connsiteY40" fmla="*/ 1798675 h 4945913"/>
              <a:gd name="connsiteX41" fmla="*/ 3324447 w 4111256"/>
              <a:gd name="connsiteY41" fmla="*/ 1958163 h 4945913"/>
              <a:gd name="connsiteX42" fmla="*/ 3090531 w 4111256"/>
              <a:gd name="connsiteY42" fmla="*/ 2085754 h 4945913"/>
              <a:gd name="connsiteX43" fmla="*/ 3037368 w 4111256"/>
              <a:gd name="connsiteY43" fmla="*/ 2138917 h 4945913"/>
              <a:gd name="connsiteX44" fmla="*/ 3058633 w 4111256"/>
              <a:gd name="connsiteY44" fmla="*/ 2223977 h 4945913"/>
              <a:gd name="connsiteX45" fmla="*/ 3164959 w 4111256"/>
              <a:gd name="connsiteY45" fmla="*/ 2340936 h 4945913"/>
              <a:gd name="connsiteX46" fmla="*/ 3228754 w 4111256"/>
              <a:gd name="connsiteY46" fmla="*/ 2425996 h 4945913"/>
              <a:gd name="connsiteX47" fmla="*/ 3101163 w 4111256"/>
              <a:gd name="connsiteY47" fmla="*/ 2511056 h 4945913"/>
              <a:gd name="connsiteX48" fmla="*/ 2867247 w 4111256"/>
              <a:gd name="connsiteY48" fmla="*/ 2585484 h 4945913"/>
              <a:gd name="connsiteX49" fmla="*/ 2760921 w 4111256"/>
              <a:gd name="connsiteY49" fmla="*/ 2776870 h 4945913"/>
              <a:gd name="connsiteX50" fmla="*/ 2633331 w 4111256"/>
              <a:gd name="connsiteY50" fmla="*/ 3000154 h 4945913"/>
              <a:gd name="connsiteX51" fmla="*/ 2516373 w 4111256"/>
              <a:gd name="connsiteY51" fmla="*/ 2978889 h 4945913"/>
              <a:gd name="connsiteX52" fmla="*/ 2420679 w 4111256"/>
              <a:gd name="connsiteY52" fmla="*/ 3032052 h 4945913"/>
              <a:gd name="connsiteX53" fmla="*/ 2335619 w 4111256"/>
              <a:gd name="connsiteY53" fmla="*/ 3095847 h 4945913"/>
              <a:gd name="connsiteX54" fmla="*/ 2250559 w 4111256"/>
              <a:gd name="connsiteY54" fmla="*/ 3085215 h 4945913"/>
              <a:gd name="connsiteX55" fmla="*/ 2101703 w 4111256"/>
              <a:gd name="connsiteY55" fmla="*/ 3170275 h 4945913"/>
              <a:gd name="connsiteX56" fmla="*/ 2016642 w 4111256"/>
              <a:gd name="connsiteY56" fmla="*/ 3276601 h 4945913"/>
              <a:gd name="connsiteX57" fmla="*/ 2027275 w 4111256"/>
              <a:gd name="connsiteY57" fmla="*/ 3393559 h 4945913"/>
              <a:gd name="connsiteX58" fmla="*/ 1952847 w 4111256"/>
              <a:gd name="connsiteY58" fmla="*/ 3489252 h 4945913"/>
              <a:gd name="connsiteX59" fmla="*/ 1910317 w 4111256"/>
              <a:gd name="connsiteY59" fmla="*/ 3606210 h 4945913"/>
              <a:gd name="connsiteX60" fmla="*/ 1846521 w 4111256"/>
              <a:gd name="connsiteY60" fmla="*/ 3627475 h 4945913"/>
              <a:gd name="connsiteX61" fmla="*/ 1750828 w 4111256"/>
              <a:gd name="connsiteY61" fmla="*/ 3776331 h 4945913"/>
              <a:gd name="connsiteX62" fmla="*/ 1655135 w 4111256"/>
              <a:gd name="connsiteY62" fmla="*/ 4042145 h 4945913"/>
              <a:gd name="connsiteX63" fmla="*/ 1644503 w 4111256"/>
              <a:gd name="connsiteY63" fmla="*/ 4201633 h 4945913"/>
              <a:gd name="connsiteX64" fmla="*/ 1399954 w 4111256"/>
              <a:gd name="connsiteY64" fmla="*/ 4265429 h 4945913"/>
              <a:gd name="connsiteX65" fmla="*/ 1197935 w 4111256"/>
              <a:gd name="connsiteY65" fmla="*/ 4435549 h 4945913"/>
              <a:gd name="connsiteX66" fmla="*/ 995917 w 4111256"/>
              <a:gd name="connsiteY66" fmla="*/ 4595038 h 4945913"/>
              <a:gd name="connsiteX67" fmla="*/ 783266 w 4111256"/>
              <a:gd name="connsiteY67" fmla="*/ 4669466 h 4945913"/>
              <a:gd name="connsiteX68" fmla="*/ 708838 w 4111256"/>
              <a:gd name="connsiteY68" fmla="*/ 4775791 h 4945913"/>
              <a:gd name="connsiteX69" fmla="*/ 634410 w 4111256"/>
              <a:gd name="connsiteY69" fmla="*/ 4860852 h 4945913"/>
              <a:gd name="connsiteX70" fmla="*/ 432391 w 4111256"/>
              <a:gd name="connsiteY70" fmla="*/ 4924647 h 4945913"/>
              <a:gd name="connsiteX71" fmla="*/ 315433 w 4111256"/>
              <a:gd name="connsiteY71" fmla="*/ 4935280 h 4945913"/>
              <a:gd name="connsiteX72" fmla="*/ 272903 w 4111256"/>
              <a:gd name="connsiteY72" fmla="*/ 4860852 h 4945913"/>
              <a:gd name="connsiteX73" fmla="*/ 432391 w 4111256"/>
              <a:gd name="connsiteY73" fmla="*/ 4775791 h 4945913"/>
              <a:gd name="connsiteX74" fmla="*/ 549349 w 4111256"/>
              <a:gd name="connsiteY74" fmla="*/ 4690731 h 4945913"/>
              <a:gd name="connsiteX75" fmla="*/ 549349 w 4111256"/>
              <a:gd name="connsiteY75" fmla="*/ 4478080 h 4945913"/>
              <a:gd name="connsiteX76" fmla="*/ 762000 w 4111256"/>
              <a:gd name="connsiteY76" fmla="*/ 4191001 h 4945913"/>
              <a:gd name="connsiteX77" fmla="*/ 1102242 w 4111256"/>
              <a:gd name="connsiteY77" fmla="*/ 3765698 h 4945913"/>
              <a:gd name="connsiteX78" fmla="*/ 1314893 w 4111256"/>
              <a:gd name="connsiteY78" fmla="*/ 3542415 h 4945913"/>
              <a:gd name="connsiteX79" fmla="*/ 1516912 w 4111256"/>
              <a:gd name="connsiteY79" fmla="*/ 3372294 h 4945913"/>
              <a:gd name="connsiteX80" fmla="*/ 1729563 w 4111256"/>
              <a:gd name="connsiteY80" fmla="*/ 3287233 h 4945913"/>
              <a:gd name="connsiteX81" fmla="*/ 1803991 w 4111256"/>
              <a:gd name="connsiteY81" fmla="*/ 3138377 h 4945913"/>
              <a:gd name="connsiteX82" fmla="*/ 1803991 w 4111256"/>
              <a:gd name="connsiteY82" fmla="*/ 3085215 h 4945913"/>
              <a:gd name="connsiteX83" fmla="*/ 1676400 w 4111256"/>
              <a:gd name="connsiteY83" fmla="*/ 3053317 h 4945913"/>
              <a:gd name="connsiteX84" fmla="*/ 1580707 w 4111256"/>
              <a:gd name="connsiteY84" fmla="*/ 2978889 h 4945913"/>
              <a:gd name="connsiteX85" fmla="*/ 1442484 w 4111256"/>
              <a:gd name="connsiteY85" fmla="*/ 2893829 h 4945913"/>
              <a:gd name="connsiteX86" fmla="*/ 1251098 w 4111256"/>
              <a:gd name="connsiteY86" fmla="*/ 2872563 h 4945913"/>
              <a:gd name="connsiteX87" fmla="*/ 1070345 w 4111256"/>
              <a:gd name="connsiteY87" fmla="*/ 2968256 h 4945913"/>
              <a:gd name="connsiteX88" fmla="*/ 942754 w 4111256"/>
              <a:gd name="connsiteY88" fmla="*/ 3138377 h 4945913"/>
              <a:gd name="connsiteX89" fmla="*/ 900224 w 4111256"/>
              <a:gd name="connsiteY89" fmla="*/ 3159643 h 4945913"/>
              <a:gd name="connsiteX90" fmla="*/ 985284 w 4111256"/>
              <a:gd name="connsiteY90" fmla="*/ 3212805 h 4945913"/>
              <a:gd name="connsiteX91" fmla="*/ 1102242 w 4111256"/>
              <a:gd name="connsiteY91" fmla="*/ 3340396 h 4945913"/>
              <a:gd name="connsiteX92" fmla="*/ 921489 w 4111256"/>
              <a:gd name="connsiteY92" fmla="*/ 3467987 h 4945913"/>
              <a:gd name="connsiteX93" fmla="*/ 676940 w 4111256"/>
              <a:gd name="connsiteY93" fmla="*/ 3510517 h 4945913"/>
              <a:gd name="connsiteX94" fmla="*/ 421759 w 4111256"/>
              <a:gd name="connsiteY94" fmla="*/ 3510517 h 4945913"/>
              <a:gd name="connsiteX95" fmla="*/ 283535 w 4111256"/>
              <a:gd name="connsiteY95" fmla="*/ 3521149 h 4945913"/>
              <a:gd name="connsiteX96" fmla="*/ 187842 w 4111256"/>
              <a:gd name="connsiteY96" fmla="*/ 3457354 h 4945913"/>
              <a:gd name="connsiteX97" fmla="*/ 187842 w 4111256"/>
              <a:gd name="connsiteY97" fmla="*/ 3404191 h 4945913"/>
              <a:gd name="connsiteX98" fmla="*/ 124047 w 4111256"/>
              <a:gd name="connsiteY98" fmla="*/ 3436089 h 4945913"/>
              <a:gd name="connsiteX99" fmla="*/ 60252 w 4111256"/>
              <a:gd name="connsiteY99" fmla="*/ 3542415 h 4945913"/>
              <a:gd name="connsiteX100" fmla="*/ 38986 w 4111256"/>
              <a:gd name="connsiteY100" fmla="*/ 3510517 h 4945913"/>
              <a:gd name="connsiteX101" fmla="*/ 38986 w 4111256"/>
              <a:gd name="connsiteY101" fmla="*/ 3467987 h 4945913"/>
              <a:gd name="connsiteX102" fmla="*/ 17721 w 4111256"/>
              <a:gd name="connsiteY102" fmla="*/ 490870 h 494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11256" h="4945913">
                <a:moveTo>
                  <a:pt x="17721" y="490870"/>
                </a:moveTo>
                <a:cubicBezTo>
                  <a:pt x="35442" y="0"/>
                  <a:pt x="120503" y="536945"/>
                  <a:pt x="145312" y="522768"/>
                </a:cubicBezTo>
                <a:cubicBezTo>
                  <a:pt x="170121" y="508591"/>
                  <a:pt x="141768" y="421759"/>
                  <a:pt x="166577" y="405810"/>
                </a:cubicBezTo>
                <a:cubicBezTo>
                  <a:pt x="191386" y="389861"/>
                  <a:pt x="255182" y="430619"/>
                  <a:pt x="294168" y="427075"/>
                </a:cubicBezTo>
                <a:cubicBezTo>
                  <a:pt x="333154" y="423531"/>
                  <a:pt x="377456" y="409354"/>
                  <a:pt x="400493" y="384545"/>
                </a:cubicBezTo>
                <a:cubicBezTo>
                  <a:pt x="423530" y="359736"/>
                  <a:pt x="423531" y="311889"/>
                  <a:pt x="432391" y="278219"/>
                </a:cubicBezTo>
                <a:cubicBezTo>
                  <a:pt x="441251" y="244549"/>
                  <a:pt x="425303" y="186070"/>
                  <a:pt x="453656" y="182526"/>
                </a:cubicBezTo>
                <a:cubicBezTo>
                  <a:pt x="482009" y="178982"/>
                  <a:pt x="554666" y="205563"/>
                  <a:pt x="602512" y="256954"/>
                </a:cubicBezTo>
                <a:cubicBezTo>
                  <a:pt x="650359" y="308345"/>
                  <a:pt x="703521" y="430619"/>
                  <a:pt x="740735" y="490870"/>
                </a:cubicBezTo>
                <a:cubicBezTo>
                  <a:pt x="777949" y="551121"/>
                  <a:pt x="792126" y="598968"/>
                  <a:pt x="825796" y="618461"/>
                </a:cubicBezTo>
                <a:cubicBezTo>
                  <a:pt x="859466" y="637954"/>
                  <a:pt x="898452" y="600741"/>
                  <a:pt x="942754" y="607829"/>
                </a:cubicBezTo>
                <a:cubicBezTo>
                  <a:pt x="987056" y="614917"/>
                  <a:pt x="1043763" y="636182"/>
                  <a:pt x="1091610" y="660991"/>
                </a:cubicBezTo>
                <a:cubicBezTo>
                  <a:pt x="1139457" y="685800"/>
                  <a:pt x="1185531" y="730103"/>
                  <a:pt x="1229833" y="756684"/>
                </a:cubicBezTo>
                <a:cubicBezTo>
                  <a:pt x="1274135" y="783265"/>
                  <a:pt x="1311350" y="813392"/>
                  <a:pt x="1357424" y="820480"/>
                </a:cubicBezTo>
                <a:cubicBezTo>
                  <a:pt x="1403498" y="827568"/>
                  <a:pt x="1470837" y="795671"/>
                  <a:pt x="1506279" y="799215"/>
                </a:cubicBezTo>
                <a:cubicBezTo>
                  <a:pt x="1541721" y="802759"/>
                  <a:pt x="1543493" y="825796"/>
                  <a:pt x="1570075" y="841745"/>
                </a:cubicBezTo>
                <a:cubicBezTo>
                  <a:pt x="1596657" y="857694"/>
                  <a:pt x="1630326" y="896680"/>
                  <a:pt x="1665768" y="894908"/>
                </a:cubicBezTo>
                <a:cubicBezTo>
                  <a:pt x="1701210" y="893136"/>
                  <a:pt x="1754373" y="847061"/>
                  <a:pt x="1782726" y="831112"/>
                </a:cubicBezTo>
                <a:cubicBezTo>
                  <a:pt x="1811079" y="815163"/>
                  <a:pt x="1818168" y="792127"/>
                  <a:pt x="1835889" y="799215"/>
                </a:cubicBezTo>
                <a:cubicBezTo>
                  <a:pt x="1853610" y="806304"/>
                  <a:pt x="1880192" y="848834"/>
                  <a:pt x="1889052" y="873643"/>
                </a:cubicBezTo>
                <a:cubicBezTo>
                  <a:pt x="1897913" y="898452"/>
                  <a:pt x="1860699" y="925033"/>
                  <a:pt x="1889052" y="948070"/>
                </a:cubicBezTo>
                <a:cubicBezTo>
                  <a:pt x="1917406" y="971107"/>
                  <a:pt x="2036136" y="1027815"/>
                  <a:pt x="2059173" y="1011866"/>
                </a:cubicBezTo>
                <a:cubicBezTo>
                  <a:pt x="2082210" y="995917"/>
                  <a:pt x="2034364" y="900224"/>
                  <a:pt x="2027275" y="852377"/>
                </a:cubicBezTo>
                <a:cubicBezTo>
                  <a:pt x="2020186" y="804530"/>
                  <a:pt x="1965251" y="747824"/>
                  <a:pt x="2016642" y="724787"/>
                </a:cubicBezTo>
                <a:cubicBezTo>
                  <a:pt x="2068033" y="701750"/>
                  <a:pt x="2236382" y="710610"/>
                  <a:pt x="2335619" y="714154"/>
                </a:cubicBezTo>
                <a:cubicBezTo>
                  <a:pt x="2434856" y="717698"/>
                  <a:pt x="2512829" y="707066"/>
                  <a:pt x="2612066" y="746052"/>
                </a:cubicBezTo>
                <a:cubicBezTo>
                  <a:pt x="2711303" y="785038"/>
                  <a:pt x="2821172" y="880731"/>
                  <a:pt x="2931042" y="948070"/>
                </a:cubicBezTo>
                <a:cubicBezTo>
                  <a:pt x="3040912" y="1015410"/>
                  <a:pt x="3173819" y="1098698"/>
                  <a:pt x="3271284" y="1150089"/>
                </a:cubicBezTo>
                <a:cubicBezTo>
                  <a:pt x="3368749" y="1201480"/>
                  <a:pt x="3453810" y="1215657"/>
                  <a:pt x="3515833" y="1256415"/>
                </a:cubicBezTo>
                <a:cubicBezTo>
                  <a:pt x="3577856" y="1297173"/>
                  <a:pt x="3613299" y="1353880"/>
                  <a:pt x="3643424" y="1394638"/>
                </a:cubicBezTo>
                <a:cubicBezTo>
                  <a:pt x="3673550" y="1435396"/>
                  <a:pt x="3677093" y="1490331"/>
                  <a:pt x="3696586" y="1500963"/>
                </a:cubicBezTo>
                <a:cubicBezTo>
                  <a:pt x="3716079" y="1511595"/>
                  <a:pt x="3712535" y="1449573"/>
                  <a:pt x="3760382" y="1458433"/>
                </a:cubicBezTo>
                <a:cubicBezTo>
                  <a:pt x="3808229" y="1467293"/>
                  <a:pt x="3934048" y="1524000"/>
                  <a:pt x="3983666" y="1554126"/>
                </a:cubicBezTo>
                <a:cubicBezTo>
                  <a:pt x="4033284" y="1584252"/>
                  <a:pt x="4054549" y="1609061"/>
                  <a:pt x="4058093" y="1639187"/>
                </a:cubicBezTo>
                <a:cubicBezTo>
                  <a:pt x="4061637" y="1669313"/>
                  <a:pt x="4024424" y="1695894"/>
                  <a:pt x="4004931" y="1734880"/>
                </a:cubicBezTo>
                <a:cubicBezTo>
                  <a:pt x="3985438" y="1773866"/>
                  <a:pt x="3926958" y="1841205"/>
                  <a:pt x="3941135" y="1873103"/>
                </a:cubicBezTo>
                <a:cubicBezTo>
                  <a:pt x="3955312" y="1905001"/>
                  <a:pt x="4068726" y="1899685"/>
                  <a:pt x="4089991" y="1926266"/>
                </a:cubicBezTo>
                <a:cubicBezTo>
                  <a:pt x="4111256" y="1952847"/>
                  <a:pt x="4097079" y="2032591"/>
                  <a:pt x="4068726" y="2032591"/>
                </a:cubicBezTo>
                <a:cubicBezTo>
                  <a:pt x="4040373" y="2032591"/>
                  <a:pt x="3974805" y="1951075"/>
                  <a:pt x="3919870" y="1926266"/>
                </a:cubicBezTo>
                <a:cubicBezTo>
                  <a:pt x="3864935" y="1901457"/>
                  <a:pt x="3788735" y="1905001"/>
                  <a:pt x="3739117" y="1883736"/>
                </a:cubicBezTo>
                <a:cubicBezTo>
                  <a:pt x="3689499" y="1862471"/>
                  <a:pt x="3691270" y="1786271"/>
                  <a:pt x="3622159" y="1798675"/>
                </a:cubicBezTo>
                <a:cubicBezTo>
                  <a:pt x="3553048" y="1811079"/>
                  <a:pt x="3324447" y="1958163"/>
                  <a:pt x="3324447" y="1958163"/>
                </a:cubicBezTo>
                <a:cubicBezTo>
                  <a:pt x="3235842" y="2006009"/>
                  <a:pt x="3138378" y="2055628"/>
                  <a:pt x="3090531" y="2085754"/>
                </a:cubicBezTo>
                <a:cubicBezTo>
                  <a:pt x="3042685" y="2115880"/>
                  <a:pt x="3042684" y="2115880"/>
                  <a:pt x="3037368" y="2138917"/>
                </a:cubicBezTo>
                <a:cubicBezTo>
                  <a:pt x="3032052" y="2161954"/>
                  <a:pt x="3037368" y="2190307"/>
                  <a:pt x="3058633" y="2223977"/>
                </a:cubicBezTo>
                <a:cubicBezTo>
                  <a:pt x="3079898" y="2257647"/>
                  <a:pt x="3136606" y="2307266"/>
                  <a:pt x="3164959" y="2340936"/>
                </a:cubicBezTo>
                <a:cubicBezTo>
                  <a:pt x="3193312" y="2374606"/>
                  <a:pt x="3239387" y="2397643"/>
                  <a:pt x="3228754" y="2425996"/>
                </a:cubicBezTo>
                <a:cubicBezTo>
                  <a:pt x="3218121" y="2454349"/>
                  <a:pt x="3161414" y="2484475"/>
                  <a:pt x="3101163" y="2511056"/>
                </a:cubicBezTo>
                <a:cubicBezTo>
                  <a:pt x="3040912" y="2537637"/>
                  <a:pt x="2923954" y="2541182"/>
                  <a:pt x="2867247" y="2585484"/>
                </a:cubicBezTo>
                <a:cubicBezTo>
                  <a:pt x="2810540" y="2629786"/>
                  <a:pt x="2799907" y="2707758"/>
                  <a:pt x="2760921" y="2776870"/>
                </a:cubicBezTo>
                <a:cubicBezTo>
                  <a:pt x="2721935" y="2845982"/>
                  <a:pt x="2674089" y="2966484"/>
                  <a:pt x="2633331" y="3000154"/>
                </a:cubicBezTo>
                <a:cubicBezTo>
                  <a:pt x="2592573" y="3033824"/>
                  <a:pt x="2551815" y="2973573"/>
                  <a:pt x="2516373" y="2978889"/>
                </a:cubicBezTo>
                <a:cubicBezTo>
                  <a:pt x="2480931" y="2984205"/>
                  <a:pt x="2450805" y="3012559"/>
                  <a:pt x="2420679" y="3032052"/>
                </a:cubicBezTo>
                <a:cubicBezTo>
                  <a:pt x="2390553" y="3051545"/>
                  <a:pt x="2363972" y="3086987"/>
                  <a:pt x="2335619" y="3095847"/>
                </a:cubicBezTo>
                <a:cubicBezTo>
                  <a:pt x="2307266" y="3104708"/>
                  <a:pt x="2289545" y="3072810"/>
                  <a:pt x="2250559" y="3085215"/>
                </a:cubicBezTo>
                <a:cubicBezTo>
                  <a:pt x="2211573" y="3097620"/>
                  <a:pt x="2140689" y="3138377"/>
                  <a:pt x="2101703" y="3170275"/>
                </a:cubicBezTo>
                <a:cubicBezTo>
                  <a:pt x="2062717" y="3202173"/>
                  <a:pt x="2029047" y="3239387"/>
                  <a:pt x="2016642" y="3276601"/>
                </a:cubicBezTo>
                <a:cubicBezTo>
                  <a:pt x="2004237" y="3313815"/>
                  <a:pt x="2037907" y="3358117"/>
                  <a:pt x="2027275" y="3393559"/>
                </a:cubicBezTo>
                <a:cubicBezTo>
                  <a:pt x="2016643" y="3429001"/>
                  <a:pt x="1972340" y="3453810"/>
                  <a:pt x="1952847" y="3489252"/>
                </a:cubicBezTo>
                <a:cubicBezTo>
                  <a:pt x="1933354" y="3524694"/>
                  <a:pt x="1928038" y="3583173"/>
                  <a:pt x="1910317" y="3606210"/>
                </a:cubicBezTo>
                <a:cubicBezTo>
                  <a:pt x="1892596" y="3629247"/>
                  <a:pt x="1873103" y="3599122"/>
                  <a:pt x="1846521" y="3627475"/>
                </a:cubicBezTo>
                <a:cubicBezTo>
                  <a:pt x="1819940" y="3655829"/>
                  <a:pt x="1782726" y="3707219"/>
                  <a:pt x="1750828" y="3776331"/>
                </a:cubicBezTo>
                <a:cubicBezTo>
                  <a:pt x="1718930" y="3845443"/>
                  <a:pt x="1672856" y="3971261"/>
                  <a:pt x="1655135" y="4042145"/>
                </a:cubicBezTo>
                <a:cubicBezTo>
                  <a:pt x="1637414" y="4113029"/>
                  <a:pt x="1687033" y="4164419"/>
                  <a:pt x="1644503" y="4201633"/>
                </a:cubicBezTo>
                <a:cubicBezTo>
                  <a:pt x="1601973" y="4238847"/>
                  <a:pt x="1474382" y="4226443"/>
                  <a:pt x="1399954" y="4265429"/>
                </a:cubicBezTo>
                <a:cubicBezTo>
                  <a:pt x="1325526" y="4304415"/>
                  <a:pt x="1265274" y="4380614"/>
                  <a:pt x="1197935" y="4435549"/>
                </a:cubicBezTo>
                <a:cubicBezTo>
                  <a:pt x="1130596" y="4490484"/>
                  <a:pt x="1065028" y="4556052"/>
                  <a:pt x="995917" y="4595038"/>
                </a:cubicBezTo>
                <a:cubicBezTo>
                  <a:pt x="926806" y="4634024"/>
                  <a:pt x="831112" y="4639341"/>
                  <a:pt x="783266" y="4669466"/>
                </a:cubicBezTo>
                <a:cubicBezTo>
                  <a:pt x="735420" y="4699591"/>
                  <a:pt x="733647" y="4743893"/>
                  <a:pt x="708838" y="4775791"/>
                </a:cubicBezTo>
                <a:cubicBezTo>
                  <a:pt x="684029" y="4807689"/>
                  <a:pt x="680485" y="4836043"/>
                  <a:pt x="634410" y="4860852"/>
                </a:cubicBezTo>
                <a:cubicBezTo>
                  <a:pt x="588336" y="4885661"/>
                  <a:pt x="485554" y="4912242"/>
                  <a:pt x="432391" y="4924647"/>
                </a:cubicBezTo>
                <a:cubicBezTo>
                  <a:pt x="379228" y="4937052"/>
                  <a:pt x="342014" y="4945913"/>
                  <a:pt x="315433" y="4935280"/>
                </a:cubicBezTo>
                <a:cubicBezTo>
                  <a:pt x="288852" y="4924648"/>
                  <a:pt x="253410" y="4887434"/>
                  <a:pt x="272903" y="4860852"/>
                </a:cubicBezTo>
                <a:cubicBezTo>
                  <a:pt x="292396" y="4834271"/>
                  <a:pt x="386317" y="4804144"/>
                  <a:pt x="432391" y="4775791"/>
                </a:cubicBezTo>
                <a:cubicBezTo>
                  <a:pt x="478465" y="4747438"/>
                  <a:pt x="529856" y="4740350"/>
                  <a:pt x="549349" y="4690731"/>
                </a:cubicBezTo>
                <a:cubicBezTo>
                  <a:pt x="568842" y="4641113"/>
                  <a:pt x="513907" y="4561368"/>
                  <a:pt x="549349" y="4478080"/>
                </a:cubicBezTo>
                <a:cubicBezTo>
                  <a:pt x="584791" y="4394792"/>
                  <a:pt x="669851" y="4309731"/>
                  <a:pt x="762000" y="4191001"/>
                </a:cubicBezTo>
                <a:cubicBezTo>
                  <a:pt x="854149" y="4072271"/>
                  <a:pt x="1010093" y="3873796"/>
                  <a:pt x="1102242" y="3765698"/>
                </a:cubicBezTo>
                <a:cubicBezTo>
                  <a:pt x="1194391" y="3657600"/>
                  <a:pt x="1245781" y="3607982"/>
                  <a:pt x="1314893" y="3542415"/>
                </a:cubicBezTo>
                <a:cubicBezTo>
                  <a:pt x="1384005" y="3476848"/>
                  <a:pt x="1447800" y="3414824"/>
                  <a:pt x="1516912" y="3372294"/>
                </a:cubicBezTo>
                <a:cubicBezTo>
                  <a:pt x="1586024" y="3329764"/>
                  <a:pt x="1681717" y="3326219"/>
                  <a:pt x="1729563" y="3287233"/>
                </a:cubicBezTo>
                <a:cubicBezTo>
                  <a:pt x="1777409" y="3248247"/>
                  <a:pt x="1791586" y="3172047"/>
                  <a:pt x="1803991" y="3138377"/>
                </a:cubicBezTo>
                <a:cubicBezTo>
                  <a:pt x="1816396" y="3104707"/>
                  <a:pt x="1825256" y="3099392"/>
                  <a:pt x="1803991" y="3085215"/>
                </a:cubicBezTo>
                <a:cubicBezTo>
                  <a:pt x="1782726" y="3071038"/>
                  <a:pt x="1713614" y="3071038"/>
                  <a:pt x="1676400" y="3053317"/>
                </a:cubicBezTo>
                <a:cubicBezTo>
                  <a:pt x="1639186" y="3035596"/>
                  <a:pt x="1619693" y="3005470"/>
                  <a:pt x="1580707" y="2978889"/>
                </a:cubicBezTo>
                <a:cubicBezTo>
                  <a:pt x="1541721" y="2952308"/>
                  <a:pt x="1497419" y="2911550"/>
                  <a:pt x="1442484" y="2893829"/>
                </a:cubicBezTo>
                <a:cubicBezTo>
                  <a:pt x="1387549" y="2876108"/>
                  <a:pt x="1313121" y="2860159"/>
                  <a:pt x="1251098" y="2872563"/>
                </a:cubicBezTo>
                <a:cubicBezTo>
                  <a:pt x="1189075" y="2884968"/>
                  <a:pt x="1121736" y="2923954"/>
                  <a:pt x="1070345" y="2968256"/>
                </a:cubicBezTo>
                <a:cubicBezTo>
                  <a:pt x="1018954" y="3012558"/>
                  <a:pt x="971108" y="3106479"/>
                  <a:pt x="942754" y="3138377"/>
                </a:cubicBezTo>
                <a:cubicBezTo>
                  <a:pt x="914401" y="3170275"/>
                  <a:pt x="893136" y="3147238"/>
                  <a:pt x="900224" y="3159643"/>
                </a:cubicBezTo>
                <a:cubicBezTo>
                  <a:pt x="907312" y="3172048"/>
                  <a:pt x="951614" y="3182680"/>
                  <a:pt x="985284" y="3212805"/>
                </a:cubicBezTo>
                <a:cubicBezTo>
                  <a:pt x="1018954" y="3242930"/>
                  <a:pt x="1112875" y="3297866"/>
                  <a:pt x="1102242" y="3340396"/>
                </a:cubicBezTo>
                <a:cubicBezTo>
                  <a:pt x="1091610" y="3382926"/>
                  <a:pt x="992373" y="3439634"/>
                  <a:pt x="921489" y="3467987"/>
                </a:cubicBezTo>
                <a:cubicBezTo>
                  <a:pt x="850605" y="3496341"/>
                  <a:pt x="760228" y="3503429"/>
                  <a:pt x="676940" y="3510517"/>
                </a:cubicBezTo>
                <a:cubicBezTo>
                  <a:pt x="593652" y="3517605"/>
                  <a:pt x="487326" y="3508745"/>
                  <a:pt x="421759" y="3510517"/>
                </a:cubicBezTo>
                <a:cubicBezTo>
                  <a:pt x="356192" y="3512289"/>
                  <a:pt x="322521" y="3530009"/>
                  <a:pt x="283535" y="3521149"/>
                </a:cubicBezTo>
                <a:cubicBezTo>
                  <a:pt x="244549" y="3512289"/>
                  <a:pt x="203791" y="3476847"/>
                  <a:pt x="187842" y="3457354"/>
                </a:cubicBezTo>
                <a:cubicBezTo>
                  <a:pt x="171893" y="3437861"/>
                  <a:pt x="198474" y="3407735"/>
                  <a:pt x="187842" y="3404191"/>
                </a:cubicBezTo>
                <a:cubicBezTo>
                  <a:pt x="177210" y="3400647"/>
                  <a:pt x="145312" y="3413052"/>
                  <a:pt x="124047" y="3436089"/>
                </a:cubicBezTo>
                <a:cubicBezTo>
                  <a:pt x="102782" y="3459126"/>
                  <a:pt x="74429" y="3530010"/>
                  <a:pt x="60252" y="3542415"/>
                </a:cubicBezTo>
                <a:cubicBezTo>
                  <a:pt x="46075" y="3554820"/>
                  <a:pt x="42530" y="3522922"/>
                  <a:pt x="38986" y="3510517"/>
                </a:cubicBezTo>
                <a:cubicBezTo>
                  <a:pt x="35442" y="3498112"/>
                  <a:pt x="37214" y="3967717"/>
                  <a:pt x="38986" y="3467987"/>
                </a:cubicBezTo>
                <a:cubicBezTo>
                  <a:pt x="40758" y="2968257"/>
                  <a:pt x="0" y="981740"/>
                  <a:pt x="17721" y="490870"/>
                </a:cubicBezTo>
                <a:close/>
              </a:path>
            </a:pathLst>
          </a:custGeom>
          <a:blipFill>
            <a:blip r:embed="rId6"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70248" y="2286000"/>
            <a:ext cx="5105400" cy="3899941"/>
          </a:xfrm>
          <a:custGeom>
            <a:avLst/>
            <a:gdLst>
              <a:gd name="connsiteX0" fmla="*/ 1589567 w 4995530"/>
              <a:gd name="connsiteY0" fmla="*/ 0 h 3721395"/>
              <a:gd name="connsiteX1" fmla="*/ 1185530 w 4995530"/>
              <a:gd name="connsiteY1" fmla="*/ 10632 h 3721395"/>
              <a:gd name="connsiteX2" fmla="*/ 919716 w 4995530"/>
              <a:gd name="connsiteY2" fmla="*/ 95693 h 3721395"/>
              <a:gd name="connsiteX3" fmla="*/ 579474 w 4995530"/>
              <a:gd name="connsiteY3" fmla="*/ 287079 h 3721395"/>
              <a:gd name="connsiteX4" fmla="*/ 483781 w 4995530"/>
              <a:gd name="connsiteY4" fmla="*/ 393404 h 3721395"/>
              <a:gd name="connsiteX5" fmla="*/ 388088 w 4995530"/>
              <a:gd name="connsiteY5" fmla="*/ 414669 h 3721395"/>
              <a:gd name="connsiteX6" fmla="*/ 228600 w 4995530"/>
              <a:gd name="connsiteY6" fmla="*/ 404037 h 3721395"/>
              <a:gd name="connsiteX7" fmla="*/ 228600 w 4995530"/>
              <a:gd name="connsiteY7" fmla="*/ 574158 h 3721395"/>
              <a:gd name="connsiteX8" fmla="*/ 313660 w 4995530"/>
              <a:gd name="connsiteY8" fmla="*/ 648586 h 3721395"/>
              <a:gd name="connsiteX9" fmla="*/ 324293 w 4995530"/>
              <a:gd name="connsiteY9" fmla="*/ 765544 h 3721395"/>
              <a:gd name="connsiteX10" fmla="*/ 196702 w 4995530"/>
              <a:gd name="connsiteY10" fmla="*/ 797442 h 3721395"/>
              <a:gd name="connsiteX11" fmla="*/ 58479 w 4995530"/>
              <a:gd name="connsiteY11" fmla="*/ 861237 h 3721395"/>
              <a:gd name="connsiteX12" fmla="*/ 5316 w 4995530"/>
              <a:gd name="connsiteY12" fmla="*/ 893135 h 3721395"/>
              <a:gd name="connsiteX13" fmla="*/ 90376 w 4995530"/>
              <a:gd name="connsiteY13" fmla="*/ 967562 h 3721395"/>
              <a:gd name="connsiteX14" fmla="*/ 132907 w 4995530"/>
              <a:gd name="connsiteY14" fmla="*/ 1031358 h 3721395"/>
              <a:gd name="connsiteX15" fmla="*/ 122274 w 4995530"/>
              <a:gd name="connsiteY15" fmla="*/ 1084521 h 3721395"/>
              <a:gd name="connsiteX16" fmla="*/ 345558 w 4995530"/>
              <a:gd name="connsiteY16" fmla="*/ 1084521 h 3721395"/>
              <a:gd name="connsiteX17" fmla="*/ 462516 w 4995530"/>
              <a:gd name="connsiteY17" fmla="*/ 1137683 h 3721395"/>
              <a:gd name="connsiteX18" fmla="*/ 377455 w 4995530"/>
              <a:gd name="connsiteY18" fmla="*/ 1254642 h 3721395"/>
              <a:gd name="connsiteX19" fmla="*/ 281762 w 4995530"/>
              <a:gd name="connsiteY19" fmla="*/ 1275907 h 3721395"/>
              <a:gd name="connsiteX20" fmla="*/ 228600 w 4995530"/>
              <a:gd name="connsiteY20" fmla="*/ 1286539 h 3721395"/>
              <a:gd name="connsiteX21" fmla="*/ 217967 w 4995530"/>
              <a:gd name="connsiteY21" fmla="*/ 1392865 h 3721395"/>
              <a:gd name="connsiteX22" fmla="*/ 217967 w 4995530"/>
              <a:gd name="connsiteY22" fmla="*/ 1552353 h 3721395"/>
              <a:gd name="connsiteX23" fmla="*/ 186069 w 4995530"/>
              <a:gd name="connsiteY23" fmla="*/ 1648046 h 3721395"/>
              <a:gd name="connsiteX24" fmla="*/ 196702 w 4995530"/>
              <a:gd name="connsiteY24" fmla="*/ 1786269 h 3721395"/>
              <a:gd name="connsiteX25" fmla="*/ 239232 w 4995530"/>
              <a:gd name="connsiteY25" fmla="*/ 1977656 h 3721395"/>
              <a:gd name="connsiteX26" fmla="*/ 377455 w 4995530"/>
              <a:gd name="connsiteY26" fmla="*/ 2083981 h 3721395"/>
              <a:gd name="connsiteX27" fmla="*/ 473148 w 4995530"/>
              <a:gd name="connsiteY27" fmla="*/ 2190307 h 3721395"/>
              <a:gd name="connsiteX28" fmla="*/ 526311 w 4995530"/>
              <a:gd name="connsiteY28" fmla="*/ 2041451 h 3721395"/>
              <a:gd name="connsiteX29" fmla="*/ 590107 w 4995530"/>
              <a:gd name="connsiteY29" fmla="*/ 2126511 h 3721395"/>
              <a:gd name="connsiteX30" fmla="*/ 536944 w 4995530"/>
              <a:gd name="connsiteY30" fmla="*/ 2328530 h 3721395"/>
              <a:gd name="connsiteX31" fmla="*/ 579474 w 4995530"/>
              <a:gd name="connsiteY31" fmla="*/ 2381693 h 3721395"/>
              <a:gd name="connsiteX32" fmla="*/ 707065 w 4995530"/>
              <a:gd name="connsiteY32" fmla="*/ 2286000 h 3721395"/>
              <a:gd name="connsiteX33" fmla="*/ 834655 w 4995530"/>
              <a:gd name="connsiteY33" fmla="*/ 2381693 h 3721395"/>
              <a:gd name="connsiteX34" fmla="*/ 834655 w 4995530"/>
              <a:gd name="connsiteY34" fmla="*/ 2456121 h 3721395"/>
              <a:gd name="connsiteX35" fmla="*/ 909083 w 4995530"/>
              <a:gd name="connsiteY35" fmla="*/ 2424223 h 3721395"/>
              <a:gd name="connsiteX36" fmla="*/ 887818 w 4995530"/>
              <a:gd name="connsiteY36" fmla="*/ 2317897 h 3721395"/>
              <a:gd name="connsiteX37" fmla="*/ 1036674 w 4995530"/>
              <a:gd name="connsiteY37" fmla="*/ 2286000 h 3721395"/>
              <a:gd name="connsiteX38" fmla="*/ 1079204 w 4995530"/>
              <a:gd name="connsiteY38" fmla="*/ 2264735 h 3721395"/>
              <a:gd name="connsiteX39" fmla="*/ 983511 w 4995530"/>
              <a:gd name="connsiteY39" fmla="*/ 2445488 h 3721395"/>
              <a:gd name="connsiteX40" fmla="*/ 962246 w 4995530"/>
              <a:gd name="connsiteY40" fmla="*/ 2562446 h 3721395"/>
              <a:gd name="connsiteX41" fmla="*/ 962246 w 4995530"/>
              <a:gd name="connsiteY41" fmla="*/ 2615609 h 3721395"/>
              <a:gd name="connsiteX42" fmla="*/ 1111102 w 4995530"/>
              <a:gd name="connsiteY42" fmla="*/ 2551814 h 3721395"/>
              <a:gd name="connsiteX43" fmla="*/ 1196162 w 4995530"/>
              <a:gd name="connsiteY43" fmla="*/ 2498651 h 3721395"/>
              <a:gd name="connsiteX44" fmla="*/ 1313120 w 4995530"/>
              <a:gd name="connsiteY44" fmla="*/ 2445488 h 3721395"/>
              <a:gd name="connsiteX45" fmla="*/ 1589567 w 4995530"/>
              <a:gd name="connsiteY45" fmla="*/ 2296632 h 3721395"/>
              <a:gd name="connsiteX46" fmla="*/ 2068032 w 4995530"/>
              <a:gd name="connsiteY46" fmla="*/ 2286000 h 3721395"/>
              <a:gd name="connsiteX47" fmla="*/ 2291316 w 4995530"/>
              <a:gd name="connsiteY47" fmla="*/ 2254102 h 3721395"/>
              <a:gd name="connsiteX48" fmla="*/ 2557130 w 4995530"/>
              <a:gd name="connsiteY48" fmla="*/ 2264735 h 3721395"/>
              <a:gd name="connsiteX49" fmla="*/ 2876107 w 4995530"/>
              <a:gd name="connsiteY49" fmla="*/ 2307265 h 3721395"/>
              <a:gd name="connsiteX50" fmla="*/ 3248246 w 4995530"/>
              <a:gd name="connsiteY50" fmla="*/ 2466753 h 3721395"/>
              <a:gd name="connsiteX51" fmla="*/ 3535325 w 4995530"/>
              <a:gd name="connsiteY51" fmla="*/ 2838893 h 3721395"/>
              <a:gd name="connsiteX52" fmla="*/ 3747976 w 4995530"/>
              <a:gd name="connsiteY52" fmla="*/ 3136604 h 3721395"/>
              <a:gd name="connsiteX53" fmla="*/ 4109483 w 4995530"/>
              <a:gd name="connsiteY53" fmla="*/ 3338623 h 3721395"/>
              <a:gd name="connsiteX54" fmla="*/ 4237074 w 4995530"/>
              <a:gd name="connsiteY54" fmla="*/ 3338623 h 3721395"/>
              <a:gd name="connsiteX55" fmla="*/ 4258339 w 4995530"/>
              <a:gd name="connsiteY55" fmla="*/ 3200400 h 3721395"/>
              <a:gd name="connsiteX56" fmla="*/ 4322134 w 4995530"/>
              <a:gd name="connsiteY56" fmla="*/ 3072809 h 3721395"/>
              <a:gd name="connsiteX57" fmla="*/ 4364665 w 4995530"/>
              <a:gd name="connsiteY57" fmla="*/ 3200400 h 3721395"/>
              <a:gd name="connsiteX58" fmla="*/ 4354032 w 4995530"/>
              <a:gd name="connsiteY58" fmla="*/ 3381153 h 3721395"/>
              <a:gd name="connsiteX59" fmla="*/ 4354032 w 4995530"/>
              <a:gd name="connsiteY59" fmla="*/ 3455581 h 3721395"/>
              <a:gd name="connsiteX60" fmla="*/ 4470990 w 4995530"/>
              <a:gd name="connsiteY60" fmla="*/ 3508744 h 3721395"/>
              <a:gd name="connsiteX61" fmla="*/ 4641111 w 4995530"/>
              <a:gd name="connsiteY61" fmla="*/ 3561907 h 3721395"/>
              <a:gd name="connsiteX62" fmla="*/ 4800600 w 4995530"/>
              <a:gd name="connsiteY62" fmla="*/ 3604437 h 3721395"/>
              <a:gd name="connsiteX63" fmla="*/ 4896293 w 4995530"/>
              <a:gd name="connsiteY63" fmla="*/ 3678865 h 3721395"/>
              <a:gd name="connsiteX64" fmla="*/ 4928190 w 4995530"/>
              <a:gd name="connsiteY64" fmla="*/ 3721395 h 3721395"/>
              <a:gd name="connsiteX0" fmla="*/ 1589567 w 4995530"/>
              <a:gd name="connsiteY0" fmla="*/ 10633 h 3732028"/>
              <a:gd name="connsiteX1" fmla="*/ 1589567 w 4995530"/>
              <a:gd name="connsiteY1" fmla="*/ 0 h 3732028"/>
              <a:gd name="connsiteX2" fmla="*/ 1185530 w 4995530"/>
              <a:gd name="connsiteY2" fmla="*/ 21265 h 3732028"/>
              <a:gd name="connsiteX3" fmla="*/ 919716 w 4995530"/>
              <a:gd name="connsiteY3" fmla="*/ 106326 h 3732028"/>
              <a:gd name="connsiteX4" fmla="*/ 579474 w 4995530"/>
              <a:gd name="connsiteY4" fmla="*/ 297712 h 3732028"/>
              <a:gd name="connsiteX5" fmla="*/ 483781 w 4995530"/>
              <a:gd name="connsiteY5" fmla="*/ 404037 h 3732028"/>
              <a:gd name="connsiteX6" fmla="*/ 388088 w 4995530"/>
              <a:gd name="connsiteY6" fmla="*/ 425302 h 3732028"/>
              <a:gd name="connsiteX7" fmla="*/ 228600 w 4995530"/>
              <a:gd name="connsiteY7" fmla="*/ 414670 h 3732028"/>
              <a:gd name="connsiteX8" fmla="*/ 228600 w 4995530"/>
              <a:gd name="connsiteY8" fmla="*/ 584791 h 3732028"/>
              <a:gd name="connsiteX9" fmla="*/ 313660 w 4995530"/>
              <a:gd name="connsiteY9" fmla="*/ 659219 h 3732028"/>
              <a:gd name="connsiteX10" fmla="*/ 324293 w 4995530"/>
              <a:gd name="connsiteY10" fmla="*/ 776177 h 3732028"/>
              <a:gd name="connsiteX11" fmla="*/ 196702 w 4995530"/>
              <a:gd name="connsiteY11" fmla="*/ 808075 h 3732028"/>
              <a:gd name="connsiteX12" fmla="*/ 58479 w 4995530"/>
              <a:gd name="connsiteY12" fmla="*/ 871870 h 3732028"/>
              <a:gd name="connsiteX13" fmla="*/ 5316 w 4995530"/>
              <a:gd name="connsiteY13" fmla="*/ 903768 h 3732028"/>
              <a:gd name="connsiteX14" fmla="*/ 90376 w 4995530"/>
              <a:gd name="connsiteY14" fmla="*/ 978195 h 3732028"/>
              <a:gd name="connsiteX15" fmla="*/ 132907 w 4995530"/>
              <a:gd name="connsiteY15" fmla="*/ 1041991 h 3732028"/>
              <a:gd name="connsiteX16" fmla="*/ 122274 w 4995530"/>
              <a:gd name="connsiteY16" fmla="*/ 1095154 h 3732028"/>
              <a:gd name="connsiteX17" fmla="*/ 345558 w 4995530"/>
              <a:gd name="connsiteY17" fmla="*/ 1095154 h 3732028"/>
              <a:gd name="connsiteX18" fmla="*/ 462516 w 4995530"/>
              <a:gd name="connsiteY18" fmla="*/ 1148316 h 3732028"/>
              <a:gd name="connsiteX19" fmla="*/ 377455 w 4995530"/>
              <a:gd name="connsiteY19" fmla="*/ 1265275 h 3732028"/>
              <a:gd name="connsiteX20" fmla="*/ 281762 w 4995530"/>
              <a:gd name="connsiteY20" fmla="*/ 1286540 h 3732028"/>
              <a:gd name="connsiteX21" fmla="*/ 228600 w 4995530"/>
              <a:gd name="connsiteY21" fmla="*/ 1297172 h 3732028"/>
              <a:gd name="connsiteX22" fmla="*/ 217967 w 4995530"/>
              <a:gd name="connsiteY22" fmla="*/ 1403498 h 3732028"/>
              <a:gd name="connsiteX23" fmla="*/ 217967 w 4995530"/>
              <a:gd name="connsiteY23" fmla="*/ 1562986 h 3732028"/>
              <a:gd name="connsiteX24" fmla="*/ 186069 w 4995530"/>
              <a:gd name="connsiteY24" fmla="*/ 1658679 h 3732028"/>
              <a:gd name="connsiteX25" fmla="*/ 196702 w 4995530"/>
              <a:gd name="connsiteY25" fmla="*/ 1796902 h 3732028"/>
              <a:gd name="connsiteX26" fmla="*/ 239232 w 4995530"/>
              <a:gd name="connsiteY26" fmla="*/ 1988289 h 3732028"/>
              <a:gd name="connsiteX27" fmla="*/ 377455 w 4995530"/>
              <a:gd name="connsiteY27" fmla="*/ 2094614 h 3732028"/>
              <a:gd name="connsiteX28" fmla="*/ 473148 w 4995530"/>
              <a:gd name="connsiteY28" fmla="*/ 2200940 h 3732028"/>
              <a:gd name="connsiteX29" fmla="*/ 526311 w 4995530"/>
              <a:gd name="connsiteY29" fmla="*/ 2052084 h 3732028"/>
              <a:gd name="connsiteX30" fmla="*/ 590107 w 4995530"/>
              <a:gd name="connsiteY30" fmla="*/ 2137144 h 3732028"/>
              <a:gd name="connsiteX31" fmla="*/ 536944 w 4995530"/>
              <a:gd name="connsiteY31" fmla="*/ 2339163 h 3732028"/>
              <a:gd name="connsiteX32" fmla="*/ 579474 w 4995530"/>
              <a:gd name="connsiteY32" fmla="*/ 2392326 h 3732028"/>
              <a:gd name="connsiteX33" fmla="*/ 707065 w 4995530"/>
              <a:gd name="connsiteY33" fmla="*/ 2296633 h 3732028"/>
              <a:gd name="connsiteX34" fmla="*/ 834655 w 4995530"/>
              <a:gd name="connsiteY34" fmla="*/ 2392326 h 3732028"/>
              <a:gd name="connsiteX35" fmla="*/ 834655 w 4995530"/>
              <a:gd name="connsiteY35" fmla="*/ 2466754 h 3732028"/>
              <a:gd name="connsiteX36" fmla="*/ 909083 w 4995530"/>
              <a:gd name="connsiteY36" fmla="*/ 2434856 h 3732028"/>
              <a:gd name="connsiteX37" fmla="*/ 887818 w 4995530"/>
              <a:gd name="connsiteY37" fmla="*/ 2328530 h 3732028"/>
              <a:gd name="connsiteX38" fmla="*/ 1036674 w 4995530"/>
              <a:gd name="connsiteY38" fmla="*/ 2296633 h 3732028"/>
              <a:gd name="connsiteX39" fmla="*/ 1079204 w 4995530"/>
              <a:gd name="connsiteY39" fmla="*/ 2275368 h 3732028"/>
              <a:gd name="connsiteX40" fmla="*/ 983511 w 4995530"/>
              <a:gd name="connsiteY40" fmla="*/ 2456121 h 3732028"/>
              <a:gd name="connsiteX41" fmla="*/ 962246 w 4995530"/>
              <a:gd name="connsiteY41" fmla="*/ 2573079 h 3732028"/>
              <a:gd name="connsiteX42" fmla="*/ 962246 w 4995530"/>
              <a:gd name="connsiteY42" fmla="*/ 2626242 h 3732028"/>
              <a:gd name="connsiteX43" fmla="*/ 1111102 w 4995530"/>
              <a:gd name="connsiteY43" fmla="*/ 2562447 h 3732028"/>
              <a:gd name="connsiteX44" fmla="*/ 1196162 w 4995530"/>
              <a:gd name="connsiteY44" fmla="*/ 2509284 h 3732028"/>
              <a:gd name="connsiteX45" fmla="*/ 1313120 w 4995530"/>
              <a:gd name="connsiteY45" fmla="*/ 2456121 h 3732028"/>
              <a:gd name="connsiteX46" fmla="*/ 1589567 w 4995530"/>
              <a:gd name="connsiteY46" fmla="*/ 2307265 h 3732028"/>
              <a:gd name="connsiteX47" fmla="*/ 2068032 w 4995530"/>
              <a:gd name="connsiteY47" fmla="*/ 2296633 h 3732028"/>
              <a:gd name="connsiteX48" fmla="*/ 2291316 w 4995530"/>
              <a:gd name="connsiteY48" fmla="*/ 2264735 h 3732028"/>
              <a:gd name="connsiteX49" fmla="*/ 2557130 w 4995530"/>
              <a:gd name="connsiteY49" fmla="*/ 2275368 h 3732028"/>
              <a:gd name="connsiteX50" fmla="*/ 2876107 w 4995530"/>
              <a:gd name="connsiteY50" fmla="*/ 2317898 h 3732028"/>
              <a:gd name="connsiteX51" fmla="*/ 3248246 w 4995530"/>
              <a:gd name="connsiteY51" fmla="*/ 2477386 h 3732028"/>
              <a:gd name="connsiteX52" fmla="*/ 3535325 w 4995530"/>
              <a:gd name="connsiteY52" fmla="*/ 2849526 h 3732028"/>
              <a:gd name="connsiteX53" fmla="*/ 3747976 w 4995530"/>
              <a:gd name="connsiteY53" fmla="*/ 3147237 h 3732028"/>
              <a:gd name="connsiteX54" fmla="*/ 4109483 w 4995530"/>
              <a:gd name="connsiteY54" fmla="*/ 3349256 h 3732028"/>
              <a:gd name="connsiteX55" fmla="*/ 4237074 w 4995530"/>
              <a:gd name="connsiteY55" fmla="*/ 3349256 h 3732028"/>
              <a:gd name="connsiteX56" fmla="*/ 4258339 w 4995530"/>
              <a:gd name="connsiteY56" fmla="*/ 3211033 h 3732028"/>
              <a:gd name="connsiteX57" fmla="*/ 4322134 w 4995530"/>
              <a:gd name="connsiteY57" fmla="*/ 3083442 h 3732028"/>
              <a:gd name="connsiteX58" fmla="*/ 4364665 w 4995530"/>
              <a:gd name="connsiteY58" fmla="*/ 3211033 h 3732028"/>
              <a:gd name="connsiteX59" fmla="*/ 4354032 w 4995530"/>
              <a:gd name="connsiteY59" fmla="*/ 3391786 h 3732028"/>
              <a:gd name="connsiteX60" fmla="*/ 4354032 w 4995530"/>
              <a:gd name="connsiteY60" fmla="*/ 3466214 h 3732028"/>
              <a:gd name="connsiteX61" fmla="*/ 4470990 w 4995530"/>
              <a:gd name="connsiteY61" fmla="*/ 3519377 h 3732028"/>
              <a:gd name="connsiteX62" fmla="*/ 4641111 w 4995530"/>
              <a:gd name="connsiteY62" fmla="*/ 3572540 h 3732028"/>
              <a:gd name="connsiteX63" fmla="*/ 4800600 w 4995530"/>
              <a:gd name="connsiteY63" fmla="*/ 3615070 h 3732028"/>
              <a:gd name="connsiteX64" fmla="*/ 4896293 w 4995530"/>
              <a:gd name="connsiteY64" fmla="*/ 3689498 h 3732028"/>
              <a:gd name="connsiteX65" fmla="*/ 4928190 w 4995530"/>
              <a:gd name="connsiteY65" fmla="*/ 3732028 h 3732028"/>
              <a:gd name="connsiteX0" fmla="*/ 1589567 w 4995530"/>
              <a:gd name="connsiteY0" fmla="*/ 10633 h 3732028"/>
              <a:gd name="connsiteX1" fmla="*/ 1589567 w 4995530"/>
              <a:gd name="connsiteY1" fmla="*/ 0 h 3732028"/>
              <a:gd name="connsiteX2" fmla="*/ 1600200 w 4995530"/>
              <a:gd name="connsiteY2" fmla="*/ 0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10633 h 3732028"/>
              <a:gd name="connsiteX1" fmla="*/ 1589567 w 4995530"/>
              <a:gd name="connsiteY1" fmla="*/ 0 h 3732028"/>
              <a:gd name="connsiteX2" fmla="*/ 2294860 w 4995530"/>
              <a:gd name="connsiteY2" fmla="*/ 187842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0 h 3721395"/>
              <a:gd name="connsiteX1" fmla="*/ 2675860 w 4995530"/>
              <a:gd name="connsiteY1" fmla="*/ 482009 h 3721395"/>
              <a:gd name="connsiteX2" fmla="*/ 2294860 w 4995530"/>
              <a:gd name="connsiteY2" fmla="*/ 177209 h 3721395"/>
              <a:gd name="connsiteX3" fmla="*/ 1185530 w 4995530"/>
              <a:gd name="connsiteY3" fmla="*/ 10632 h 3721395"/>
              <a:gd name="connsiteX4" fmla="*/ 919716 w 4995530"/>
              <a:gd name="connsiteY4" fmla="*/ 95693 h 3721395"/>
              <a:gd name="connsiteX5" fmla="*/ 579474 w 4995530"/>
              <a:gd name="connsiteY5" fmla="*/ 287079 h 3721395"/>
              <a:gd name="connsiteX6" fmla="*/ 483781 w 4995530"/>
              <a:gd name="connsiteY6" fmla="*/ 393404 h 3721395"/>
              <a:gd name="connsiteX7" fmla="*/ 388088 w 4995530"/>
              <a:gd name="connsiteY7" fmla="*/ 414669 h 3721395"/>
              <a:gd name="connsiteX8" fmla="*/ 228600 w 4995530"/>
              <a:gd name="connsiteY8" fmla="*/ 404037 h 3721395"/>
              <a:gd name="connsiteX9" fmla="*/ 228600 w 4995530"/>
              <a:gd name="connsiteY9" fmla="*/ 574158 h 3721395"/>
              <a:gd name="connsiteX10" fmla="*/ 313660 w 4995530"/>
              <a:gd name="connsiteY10" fmla="*/ 648586 h 3721395"/>
              <a:gd name="connsiteX11" fmla="*/ 324293 w 4995530"/>
              <a:gd name="connsiteY11" fmla="*/ 765544 h 3721395"/>
              <a:gd name="connsiteX12" fmla="*/ 196702 w 4995530"/>
              <a:gd name="connsiteY12" fmla="*/ 797442 h 3721395"/>
              <a:gd name="connsiteX13" fmla="*/ 58479 w 4995530"/>
              <a:gd name="connsiteY13" fmla="*/ 861237 h 3721395"/>
              <a:gd name="connsiteX14" fmla="*/ 5316 w 4995530"/>
              <a:gd name="connsiteY14" fmla="*/ 893135 h 3721395"/>
              <a:gd name="connsiteX15" fmla="*/ 90376 w 4995530"/>
              <a:gd name="connsiteY15" fmla="*/ 967562 h 3721395"/>
              <a:gd name="connsiteX16" fmla="*/ 132907 w 4995530"/>
              <a:gd name="connsiteY16" fmla="*/ 1031358 h 3721395"/>
              <a:gd name="connsiteX17" fmla="*/ 122274 w 4995530"/>
              <a:gd name="connsiteY17" fmla="*/ 1084521 h 3721395"/>
              <a:gd name="connsiteX18" fmla="*/ 345558 w 4995530"/>
              <a:gd name="connsiteY18" fmla="*/ 1084521 h 3721395"/>
              <a:gd name="connsiteX19" fmla="*/ 462516 w 4995530"/>
              <a:gd name="connsiteY19" fmla="*/ 1137683 h 3721395"/>
              <a:gd name="connsiteX20" fmla="*/ 377455 w 4995530"/>
              <a:gd name="connsiteY20" fmla="*/ 1254642 h 3721395"/>
              <a:gd name="connsiteX21" fmla="*/ 281762 w 4995530"/>
              <a:gd name="connsiteY21" fmla="*/ 1275907 h 3721395"/>
              <a:gd name="connsiteX22" fmla="*/ 228600 w 4995530"/>
              <a:gd name="connsiteY22" fmla="*/ 1286539 h 3721395"/>
              <a:gd name="connsiteX23" fmla="*/ 217967 w 4995530"/>
              <a:gd name="connsiteY23" fmla="*/ 1392865 h 3721395"/>
              <a:gd name="connsiteX24" fmla="*/ 217967 w 4995530"/>
              <a:gd name="connsiteY24" fmla="*/ 1552353 h 3721395"/>
              <a:gd name="connsiteX25" fmla="*/ 186069 w 4995530"/>
              <a:gd name="connsiteY25" fmla="*/ 1648046 h 3721395"/>
              <a:gd name="connsiteX26" fmla="*/ 196702 w 4995530"/>
              <a:gd name="connsiteY26" fmla="*/ 1786269 h 3721395"/>
              <a:gd name="connsiteX27" fmla="*/ 239232 w 4995530"/>
              <a:gd name="connsiteY27" fmla="*/ 1977656 h 3721395"/>
              <a:gd name="connsiteX28" fmla="*/ 377455 w 4995530"/>
              <a:gd name="connsiteY28" fmla="*/ 2083981 h 3721395"/>
              <a:gd name="connsiteX29" fmla="*/ 473148 w 4995530"/>
              <a:gd name="connsiteY29" fmla="*/ 2190307 h 3721395"/>
              <a:gd name="connsiteX30" fmla="*/ 526311 w 4995530"/>
              <a:gd name="connsiteY30" fmla="*/ 2041451 h 3721395"/>
              <a:gd name="connsiteX31" fmla="*/ 590107 w 4995530"/>
              <a:gd name="connsiteY31" fmla="*/ 2126511 h 3721395"/>
              <a:gd name="connsiteX32" fmla="*/ 536944 w 4995530"/>
              <a:gd name="connsiteY32" fmla="*/ 2328530 h 3721395"/>
              <a:gd name="connsiteX33" fmla="*/ 579474 w 4995530"/>
              <a:gd name="connsiteY33" fmla="*/ 2381693 h 3721395"/>
              <a:gd name="connsiteX34" fmla="*/ 707065 w 4995530"/>
              <a:gd name="connsiteY34" fmla="*/ 2286000 h 3721395"/>
              <a:gd name="connsiteX35" fmla="*/ 834655 w 4995530"/>
              <a:gd name="connsiteY35" fmla="*/ 2381693 h 3721395"/>
              <a:gd name="connsiteX36" fmla="*/ 834655 w 4995530"/>
              <a:gd name="connsiteY36" fmla="*/ 2456121 h 3721395"/>
              <a:gd name="connsiteX37" fmla="*/ 909083 w 4995530"/>
              <a:gd name="connsiteY37" fmla="*/ 2424223 h 3721395"/>
              <a:gd name="connsiteX38" fmla="*/ 887818 w 4995530"/>
              <a:gd name="connsiteY38" fmla="*/ 2317897 h 3721395"/>
              <a:gd name="connsiteX39" fmla="*/ 1036674 w 4995530"/>
              <a:gd name="connsiteY39" fmla="*/ 2286000 h 3721395"/>
              <a:gd name="connsiteX40" fmla="*/ 1079204 w 4995530"/>
              <a:gd name="connsiteY40" fmla="*/ 2264735 h 3721395"/>
              <a:gd name="connsiteX41" fmla="*/ 983511 w 4995530"/>
              <a:gd name="connsiteY41" fmla="*/ 2445488 h 3721395"/>
              <a:gd name="connsiteX42" fmla="*/ 962246 w 4995530"/>
              <a:gd name="connsiteY42" fmla="*/ 2562446 h 3721395"/>
              <a:gd name="connsiteX43" fmla="*/ 962246 w 4995530"/>
              <a:gd name="connsiteY43" fmla="*/ 2615609 h 3721395"/>
              <a:gd name="connsiteX44" fmla="*/ 1111102 w 4995530"/>
              <a:gd name="connsiteY44" fmla="*/ 2551814 h 3721395"/>
              <a:gd name="connsiteX45" fmla="*/ 1196162 w 4995530"/>
              <a:gd name="connsiteY45" fmla="*/ 2498651 h 3721395"/>
              <a:gd name="connsiteX46" fmla="*/ 1313120 w 4995530"/>
              <a:gd name="connsiteY46" fmla="*/ 2445488 h 3721395"/>
              <a:gd name="connsiteX47" fmla="*/ 1589567 w 4995530"/>
              <a:gd name="connsiteY47" fmla="*/ 2296632 h 3721395"/>
              <a:gd name="connsiteX48" fmla="*/ 2068032 w 4995530"/>
              <a:gd name="connsiteY48" fmla="*/ 2286000 h 3721395"/>
              <a:gd name="connsiteX49" fmla="*/ 2291316 w 4995530"/>
              <a:gd name="connsiteY49" fmla="*/ 2254102 h 3721395"/>
              <a:gd name="connsiteX50" fmla="*/ 2557130 w 4995530"/>
              <a:gd name="connsiteY50" fmla="*/ 2264735 h 3721395"/>
              <a:gd name="connsiteX51" fmla="*/ 2876107 w 4995530"/>
              <a:gd name="connsiteY51" fmla="*/ 2307265 h 3721395"/>
              <a:gd name="connsiteX52" fmla="*/ 3248246 w 4995530"/>
              <a:gd name="connsiteY52" fmla="*/ 2466753 h 3721395"/>
              <a:gd name="connsiteX53" fmla="*/ 3535325 w 4995530"/>
              <a:gd name="connsiteY53" fmla="*/ 2838893 h 3721395"/>
              <a:gd name="connsiteX54" fmla="*/ 3747976 w 4995530"/>
              <a:gd name="connsiteY54" fmla="*/ 3136604 h 3721395"/>
              <a:gd name="connsiteX55" fmla="*/ 4109483 w 4995530"/>
              <a:gd name="connsiteY55" fmla="*/ 3338623 h 3721395"/>
              <a:gd name="connsiteX56" fmla="*/ 4237074 w 4995530"/>
              <a:gd name="connsiteY56" fmla="*/ 3338623 h 3721395"/>
              <a:gd name="connsiteX57" fmla="*/ 4258339 w 4995530"/>
              <a:gd name="connsiteY57" fmla="*/ 3200400 h 3721395"/>
              <a:gd name="connsiteX58" fmla="*/ 4322134 w 4995530"/>
              <a:gd name="connsiteY58" fmla="*/ 3072809 h 3721395"/>
              <a:gd name="connsiteX59" fmla="*/ 4364665 w 4995530"/>
              <a:gd name="connsiteY59" fmla="*/ 3200400 h 3721395"/>
              <a:gd name="connsiteX60" fmla="*/ 4354032 w 4995530"/>
              <a:gd name="connsiteY60" fmla="*/ 3381153 h 3721395"/>
              <a:gd name="connsiteX61" fmla="*/ 4354032 w 4995530"/>
              <a:gd name="connsiteY61" fmla="*/ 3455581 h 3721395"/>
              <a:gd name="connsiteX62" fmla="*/ 4470990 w 4995530"/>
              <a:gd name="connsiteY62" fmla="*/ 3508744 h 3721395"/>
              <a:gd name="connsiteX63" fmla="*/ 4641111 w 4995530"/>
              <a:gd name="connsiteY63" fmla="*/ 3561907 h 3721395"/>
              <a:gd name="connsiteX64" fmla="*/ 4800600 w 4995530"/>
              <a:gd name="connsiteY64" fmla="*/ 3604437 h 3721395"/>
              <a:gd name="connsiteX65" fmla="*/ 4896293 w 4995530"/>
              <a:gd name="connsiteY65" fmla="*/ 3678865 h 3721395"/>
              <a:gd name="connsiteX66" fmla="*/ 4928190 w 4995530"/>
              <a:gd name="connsiteY66" fmla="*/ 3721395 h 3721395"/>
              <a:gd name="connsiteX0" fmla="*/ 1589567 w 4995530"/>
              <a:gd name="connsiteY0" fmla="*/ 51391 h 3772786"/>
              <a:gd name="connsiteX1" fmla="*/ 2599660 w 4995530"/>
              <a:gd name="connsiteY1" fmla="*/ 0 h 3772786"/>
              <a:gd name="connsiteX2" fmla="*/ 2675860 w 4995530"/>
              <a:gd name="connsiteY2" fmla="*/ 533400 h 3772786"/>
              <a:gd name="connsiteX3" fmla="*/ 2294860 w 4995530"/>
              <a:gd name="connsiteY3" fmla="*/ 228600 h 3772786"/>
              <a:gd name="connsiteX4" fmla="*/ 1185530 w 4995530"/>
              <a:gd name="connsiteY4" fmla="*/ 62023 h 3772786"/>
              <a:gd name="connsiteX5" fmla="*/ 919716 w 4995530"/>
              <a:gd name="connsiteY5" fmla="*/ 147084 h 3772786"/>
              <a:gd name="connsiteX6" fmla="*/ 579474 w 4995530"/>
              <a:gd name="connsiteY6" fmla="*/ 338470 h 3772786"/>
              <a:gd name="connsiteX7" fmla="*/ 483781 w 4995530"/>
              <a:gd name="connsiteY7" fmla="*/ 444795 h 3772786"/>
              <a:gd name="connsiteX8" fmla="*/ 388088 w 4995530"/>
              <a:gd name="connsiteY8" fmla="*/ 466060 h 3772786"/>
              <a:gd name="connsiteX9" fmla="*/ 228600 w 4995530"/>
              <a:gd name="connsiteY9" fmla="*/ 455428 h 3772786"/>
              <a:gd name="connsiteX10" fmla="*/ 228600 w 4995530"/>
              <a:gd name="connsiteY10" fmla="*/ 625549 h 3772786"/>
              <a:gd name="connsiteX11" fmla="*/ 313660 w 4995530"/>
              <a:gd name="connsiteY11" fmla="*/ 699977 h 3772786"/>
              <a:gd name="connsiteX12" fmla="*/ 324293 w 4995530"/>
              <a:gd name="connsiteY12" fmla="*/ 816935 h 3772786"/>
              <a:gd name="connsiteX13" fmla="*/ 196702 w 4995530"/>
              <a:gd name="connsiteY13" fmla="*/ 848833 h 3772786"/>
              <a:gd name="connsiteX14" fmla="*/ 58479 w 4995530"/>
              <a:gd name="connsiteY14" fmla="*/ 912628 h 3772786"/>
              <a:gd name="connsiteX15" fmla="*/ 5316 w 4995530"/>
              <a:gd name="connsiteY15" fmla="*/ 944526 h 3772786"/>
              <a:gd name="connsiteX16" fmla="*/ 90376 w 4995530"/>
              <a:gd name="connsiteY16" fmla="*/ 1018953 h 3772786"/>
              <a:gd name="connsiteX17" fmla="*/ 132907 w 4995530"/>
              <a:gd name="connsiteY17" fmla="*/ 1082749 h 3772786"/>
              <a:gd name="connsiteX18" fmla="*/ 122274 w 4995530"/>
              <a:gd name="connsiteY18" fmla="*/ 1135912 h 3772786"/>
              <a:gd name="connsiteX19" fmla="*/ 345558 w 4995530"/>
              <a:gd name="connsiteY19" fmla="*/ 1135912 h 3772786"/>
              <a:gd name="connsiteX20" fmla="*/ 462516 w 4995530"/>
              <a:gd name="connsiteY20" fmla="*/ 1189074 h 3772786"/>
              <a:gd name="connsiteX21" fmla="*/ 377455 w 4995530"/>
              <a:gd name="connsiteY21" fmla="*/ 1306033 h 3772786"/>
              <a:gd name="connsiteX22" fmla="*/ 281762 w 4995530"/>
              <a:gd name="connsiteY22" fmla="*/ 1327298 h 3772786"/>
              <a:gd name="connsiteX23" fmla="*/ 228600 w 4995530"/>
              <a:gd name="connsiteY23" fmla="*/ 1337930 h 3772786"/>
              <a:gd name="connsiteX24" fmla="*/ 217967 w 4995530"/>
              <a:gd name="connsiteY24" fmla="*/ 1444256 h 3772786"/>
              <a:gd name="connsiteX25" fmla="*/ 217967 w 4995530"/>
              <a:gd name="connsiteY25" fmla="*/ 1603744 h 3772786"/>
              <a:gd name="connsiteX26" fmla="*/ 186069 w 4995530"/>
              <a:gd name="connsiteY26" fmla="*/ 1699437 h 3772786"/>
              <a:gd name="connsiteX27" fmla="*/ 196702 w 4995530"/>
              <a:gd name="connsiteY27" fmla="*/ 1837660 h 3772786"/>
              <a:gd name="connsiteX28" fmla="*/ 239232 w 4995530"/>
              <a:gd name="connsiteY28" fmla="*/ 2029047 h 3772786"/>
              <a:gd name="connsiteX29" fmla="*/ 377455 w 4995530"/>
              <a:gd name="connsiteY29" fmla="*/ 2135372 h 3772786"/>
              <a:gd name="connsiteX30" fmla="*/ 473148 w 4995530"/>
              <a:gd name="connsiteY30" fmla="*/ 2241698 h 3772786"/>
              <a:gd name="connsiteX31" fmla="*/ 526311 w 4995530"/>
              <a:gd name="connsiteY31" fmla="*/ 2092842 h 3772786"/>
              <a:gd name="connsiteX32" fmla="*/ 590107 w 4995530"/>
              <a:gd name="connsiteY32" fmla="*/ 2177902 h 3772786"/>
              <a:gd name="connsiteX33" fmla="*/ 536944 w 4995530"/>
              <a:gd name="connsiteY33" fmla="*/ 2379921 h 3772786"/>
              <a:gd name="connsiteX34" fmla="*/ 579474 w 4995530"/>
              <a:gd name="connsiteY34" fmla="*/ 2433084 h 3772786"/>
              <a:gd name="connsiteX35" fmla="*/ 707065 w 4995530"/>
              <a:gd name="connsiteY35" fmla="*/ 2337391 h 3772786"/>
              <a:gd name="connsiteX36" fmla="*/ 834655 w 4995530"/>
              <a:gd name="connsiteY36" fmla="*/ 2433084 h 3772786"/>
              <a:gd name="connsiteX37" fmla="*/ 834655 w 4995530"/>
              <a:gd name="connsiteY37" fmla="*/ 2507512 h 3772786"/>
              <a:gd name="connsiteX38" fmla="*/ 909083 w 4995530"/>
              <a:gd name="connsiteY38" fmla="*/ 2475614 h 3772786"/>
              <a:gd name="connsiteX39" fmla="*/ 887818 w 4995530"/>
              <a:gd name="connsiteY39" fmla="*/ 2369288 h 3772786"/>
              <a:gd name="connsiteX40" fmla="*/ 1036674 w 4995530"/>
              <a:gd name="connsiteY40" fmla="*/ 2337391 h 3772786"/>
              <a:gd name="connsiteX41" fmla="*/ 1079204 w 4995530"/>
              <a:gd name="connsiteY41" fmla="*/ 2316126 h 3772786"/>
              <a:gd name="connsiteX42" fmla="*/ 983511 w 4995530"/>
              <a:gd name="connsiteY42" fmla="*/ 2496879 h 3772786"/>
              <a:gd name="connsiteX43" fmla="*/ 962246 w 4995530"/>
              <a:gd name="connsiteY43" fmla="*/ 2613837 h 3772786"/>
              <a:gd name="connsiteX44" fmla="*/ 962246 w 4995530"/>
              <a:gd name="connsiteY44" fmla="*/ 2667000 h 3772786"/>
              <a:gd name="connsiteX45" fmla="*/ 1111102 w 4995530"/>
              <a:gd name="connsiteY45" fmla="*/ 2603205 h 3772786"/>
              <a:gd name="connsiteX46" fmla="*/ 1196162 w 4995530"/>
              <a:gd name="connsiteY46" fmla="*/ 2550042 h 3772786"/>
              <a:gd name="connsiteX47" fmla="*/ 1313120 w 4995530"/>
              <a:gd name="connsiteY47" fmla="*/ 2496879 h 3772786"/>
              <a:gd name="connsiteX48" fmla="*/ 1589567 w 4995530"/>
              <a:gd name="connsiteY48" fmla="*/ 2348023 h 3772786"/>
              <a:gd name="connsiteX49" fmla="*/ 2068032 w 4995530"/>
              <a:gd name="connsiteY49" fmla="*/ 2337391 h 3772786"/>
              <a:gd name="connsiteX50" fmla="*/ 2291316 w 4995530"/>
              <a:gd name="connsiteY50" fmla="*/ 2305493 h 3772786"/>
              <a:gd name="connsiteX51" fmla="*/ 2557130 w 4995530"/>
              <a:gd name="connsiteY51" fmla="*/ 2316126 h 3772786"/>
              <a:gd name="connsiteX52" fmla="*/ 2876107 w 4995530"/>
              <a:gd name="connsiteY52" fmla="*/ 2358656 h 3772786"/>
              <a:gd name="connsiteX53" fmla="*/ 3248246 w 4995530"/>
              <a:gd name="connsiteY53" fmla="*/ 2518144 h 3772786"/>
              <a:gd name="connsiteX54" fmla="*/ 3535325 w 4995530"/>
              <a:gd name="connsiteY54" fmla="*/ 2890284 h 3772786"/>
              <a:gd name="connsiteX55" fmla="*/ 3747976 w 4995530"/>
              <a:gd name="connsiteY55" fmla="*/ 3187995 h 3772786"/>
              <a:gd name="connsiteX56" fmla="*/ 4109483 w 4995530"/>
              <a:gd name="connsiteY56" fmla="*/ 3390014 h 3772786"/>
              <a:gd name="connsiteX57" fmla="*/ 4237074 w 4995530"/>
              <a:gd name="connsiteY57" fmla="*/ 3390014 h 3772786"/>
              <a:gd name="connsiteX58" fmla="*/ 4258339 w 4995530"/>
              <a:gd name="connsiteY58" fmla="*/ 3251791 h 3772786"/>
              <a:gd name="connsiteX59" fmla="*/ 4322134 w 4995530"/>
              <a:gd name="connsiteY59" fmla="*/ 3124200 h 3772786"/>
              <a:gd name="connsiteX60" fmla="*/ 4364665 w 4995530"/>
              <a:gd name="connsiteY60" fmla="*/ 3251791 h 3772786"/>
              <a:gd name="connsiteX61" fmla="*/ 4354032 w 4995530"/>
              <a:gd name="connsiteY61" fmla="*/ 3432544 h 3772786"/>
              <a:gd name="connsiteX62" fmla="*/ 4354032 w 4995530"/>
              <a:gd name="connsiteY62" fmla="*/ 3506972 h 3772786"/>
              <a:gd name="connsiteX63" fmla="*/ 4470990 w 4995530"/>
              <a:gd name="connsiteY63" fmla="*/ 3560135 h 3772786"/>
              <a:gd name="connsiteX64" fmla="*/ 4641111 w 4995530"/>
              <a:gd name="connsiteY64" fmla="*/ 3613298 h 3772786"/>
              <a:gd name="connsiteX65" fmla="*/ 4800600 w 4995530"/>
              <a:gd name="connsiteY65" fmla="*/ 3655828 h 3772786"/>
              <a:gd name="connsiteX66" fmla="*/ 4896293 w 4995530"/>
              <a:gd name="connsiteY66" fmla="*/ 3730256 h 3772786"/>
              <a:gd name="connsiteX67" fmla="*/ 4928190 w 4995530"/>
              <a:gd name="connsiteY67" fmla="*/ 3772786 h 3772786"/>
              <a:gd name="connsiteX0" fmla="*/ 1589567 w 4995530"/>
              <a:gd name="connsiteY0" fmla="*/ 279991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1143000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914400 h 3772786"/>
              <a:gd name="connsiteX1" fmla="*/ 2904460 w 4995530"/>
              <a:gd name="connsiteY1" fmla="*/ 685800 h 3772786"/>
              <a:gd name="connsiteX2" fmla="*/ 2599660 w 4995530"/>
              <a:gd name="connsiteY2" fmla="*/ 0 h 3772786"/>
              <a:gd name="connsiteX3" fmla="*/ 2675860 w 4995530"/>
              <a:gd name="connsiteY3" fmla="*/ 533400 h 3772786"/>
              <a:gd name="connsiteX4" fmla="*/ 2294860 w 4995530"/>
              <a:gd name="connsiteY4" fmla="*/ 228600 h 3772786"/>
              <a:gd name="connsiteX5" fmla="*/ 1185530 w 4995530"/>
              <a:gd name="connsiteY5" fmla="*/ 62023 h 3772786"/>
              <a:gd name="connsiteX6" fmla="*/ 919716 w 4995530"/>
              <a:gd name="connsiteY6" fmla="*/ 147084 h 3772786"/>
              <a:gd name="connsiteX7" fmla="*/ 579474 w 4995530"/>
              <a:gd name="connsiteY7" fmla="*/ 338470 h 3772786"/>
              <a:gd name="connsiteX8" fmla="*/ 483781 w 4995530"/>
              <a:gd name="connsiteY8" fmla="*/ 444795 h 3772786"/>
              <a:gd name="connsiteX9" fmla="*/ 388088 w 4995530"/>
              <a:gd name="connsiteY9" fmla="*/ 466060 h 3772786"/>
              <a:gd name="connsiteX10" fmla="*/ 228600 w 4995530"/>
              <a:gd name="connsiteY10" fmla="*/ 455428 h 3772786"/>
              <a:gd name="connsiteX11" fmla="*/ 228600 w 4995530"/>
              <a:gd name="connsiteY11" fmla="*/ 625549 h 3772786"/>
              <a:gd name="connsiteX12" fmla="*/ 313660 w 4995530"/>
              <a:gd name="connsiteY12" fmla="*/ 699977 h 3772786"/>
              <a:gd name="connsiteX13" fmla="*/ 324293 w 4995530"/>
              <a:gd name="connsiteY13" fmla="*/ 816935 h 3772786"/>
              <a:gd name="connsiteX14" fmla="*/ 196702 w 4995530"/>
              <a:gd name="connsiteY14" fmla="*/ 848833 h 3772786"/>
              <a:gd name="connsiteX15" fmla="*/ 58479 w 4995530"/>
              <a:gd name="connsiteY15" fmla="*/ 912628 h 3772786"/>
              <a:gd name="connsiteX16" fmla="*/ 5316 w 4995530"/>
              <a:gd name="connsiteY16" fmla="*/ 944526 h 3772786"/>
              <a:gd name="connsiteX17" fmla="*/ 90376 w 4995530"/>
              <a:gd name="connsiteY17" fmla="*/ 1018953 h 3772786"/>
              <a:gd name="connsiteX18" fmla="*/ 132907 w 4995530"/>
              <a:gd name="connsiteY18" fmla="*/ 1082749 h 3772786"/>
              <a:gd name="connsiteX19" fmla="*/ 122274 w 4995530"/>
              <a:gd name="connsiteY19" fmla="*/ 1135912 h 3772786"/>
              <a:gd name="connsiteX20" fmla="*/ 345558 w 4995530"/>
              <a:gd name="connsiteY20" fmla="*/ 1135912 h 3772786"/>
              <a:gd name="connsiteX21" fmla="*/ 462516 w 4995530"/>
              <a:gd name="connsiteY21" fmla="*/ 1189074 h 3772786"/>
              <a:gd name="connsiteX22" fmla="*/ 377455 w 4995530"/>
              <a:gd name="connsiteY22" fmla="*/ 1306033 h 3772786"/>
              <a:gd name="connsiteX23" fmla="*/ 281762 w 4995530"/>
              <a:gd name="connsiteY23" fmla="*/ 1327298 h 3772786"/>
              <a:gd name="connsiteX24" fmla="*/ 228600 w 4995530"/>
              <a:gd name="connsiteY24" fmla="*/ 1337930 h 3772786"/>
              <a:gd name="connsiteX25" fmla="*/ 217967 w 4995530"/>
              <a:gd name="connsiteY25" fmla="*/ 1444256 h 3772786"/>
              <a:gd name="connsiteX26" fmla="*/ 217967 w 4995530"/>
              <a:gd name="connsiteY26" fmla="*/ 1603744 h 3772786"/>
              <a:gd name="connsiteX27" fmla="*/ 186069 w 4995530"/>
              <a:gd name="connsiteY27" fmla="*/ 1699437 h 3772786"/>
              <a:gd name="connsiteX28" fmla="*/ 196702 w 4995530"/>
              <a:gd name="connsiteY28" fmla="*/ 1837660 h 3772786"/>
              <a:gd name="connsiteX29" fmla="*/ 239232 w 4995530"/>
              <a:gd name="connsiteY29" fmla="*/ 2029047 h 3772786"/>
              <a:gd name="connsiteX30" fmla="*/ 377455 w 4995530"/>
              <a:gd name="connsiteY30" fmla="*/ 2135372 h 3772786"/>
              <a:gd name="connsiteX31" fmla="*/ 473148 w 4995530"/>
              <a:gd name="connsiteY31" fmla="*/ 2241698 h 3772786"/>
              <a:gd name="connsiteX32" fmla="*/ 526311 w 4995530"/>
              <a:gd name="connsiteY32" fmla="*/ 2092842 h 3772786"/>
              <a:gd name="connsiteX33" fmla="*/ 590107 w 4995530"/>
              <a:gd name="connsiteY33" fmla="*/ 2177902 h 3772786"/>
              <a:gd name="connsiteX34" fmla="*/ 536944 w 4995530"/>
              <a:gd name="connsiteY34" fmla="*/ 2379921 h 3772786"/>
              <a:gd name="connsiteX35" fmla="*/ 579474 w 4995530"/>
              <a:gd name="connsiteY35" fmla="*/ 2433084 h 3772786"/>
              <a:gd name="connsiteX36" fmla="*/ 707065 w 4995530"/>
              <a:gd name="connsiteY36" fmla="*/ 2337391 h 3772786"/>
              <a:gd name="connsiteX37" fmla="*/ 834655 w 4995530"/>
              <a:gd name="connsiteY37" fmla="*/ 2433084 h 3772786"/>
              <a:gd name="connsiteX38" fmla="*/ 834655 w 4995530"/>
              <a:gd name="connsiteY38" fmla="*/ 2507512 h 3772786"/>
              <a:gd name="connsiteX39" fmla="*/ 909083 w 4995530"/>
              <a:gd name="connsiteY39" fmla="*/ 2475614 h 3772786"/>
              <a:gd name="connsiteX40" fmla="*/ 887818 w 4995530"/>
              <a:gd name="connsiteY40" fmla="*/ 2369288 h 3772786"/>
              <a:gd name="connsiteX41" fmla="*/ 1036674 w 4995530"/>
              <a:gd name="connsiteY41" fmla="*/ 2337391 h 3772786"/>
              <a:gd name="connsiteX42" fmla="*/ 1079204 w 4995530"/>
              <a:gd name="connsiteY42" fmla="*/ 2316126 h 3772786"/>
              <a:gd name="connsiteX43" fmla="*/ 983511 w 4995530"/>
              <a:gd name="connsiteY43" fmla="*/ 2496879 h 3772786"/>
              <a:gd name="connsiteX44" fmla="*/ 962246 w 4995530"/>
              <a:gd name="connsiteY44" fmla="*/ 2613837 h 3772786"/>
              <a:gd name="connsiteX45" fmla="*/ 962246 w 4995530"/>
              <a:gd name="connsiteY45" fmla="*/ 2667000 h 3772786"/>
              <a:gd name="connsiteX46" fmla="*/ 1111102 w 4995530"/>
              <a:gd name="connsiteY46" fmla="*/ 2603205 h 3772786"/>
              <a:gd name="connsiteX47" fmla="*/ 1196162 w 4995530"/>
              <a:gd name="connsiteY47" fmla="*/ 2550042 h 3772786"/>
              <a:gd name="connsiteX48" fmla="*/ 1313120 w 4995530"/>
              <a:gd name="connsiteY48" fmla="*/ 2496879 h 3772786"/>
              <a:gd name="connsiteX49" fmla="*/ 1589567 w 4995530"/>
              <a:gd name="connsiteY49" fmla="*/ 2348023 h 3772786"/>
              <a:gd name="connsiteX50" fmla="*/ 2068032 w 4995530"/>
              <a:gd name="connsiteY50" fmla="*/ 2337391 h 3772786"/>
              <a:gd name="connsiteX51" fmla="*/ 2291316 w 4995530"/>
              <a:gd name="connsiteY51" fmla="*/ 2305493 h 3772786"/>
              <a:gd name="connsiteX52" fmla="*/ 2557130 w 4995530"/>
              <a:gd name="connsiteY52" fmla="*/ 2316126 h 3772786"/>
              <a:gd name="connsiteX53" fmla="*/ 2876107 w 4995530"/>
              <a:gd name="connsiteY53" fmla="*/ 2358656 h 3772786"/>
              <a:gd name="connsiteX54" fmla="*/ 3248246 w 4995530"/>
              <a:gd name="connsiteY54" fmla="*/ 2518144 h 3772786"/>
              <a:gd name="connsiteX55" fmla="*/ 3535325 w 4995530"/>
              <a:gd name="connsiteY55" fmla="*/ 2890284 h 3772786"/>
              <a:gd name="connsiteX56" fmla="*/ 3747976 w 4995530"/>
              <a:gd name="connsiteY56" fmla="*/ 3187995 h 3772786"/>
              <a:gd name="connsiteX57" fmla="*/ 4109483 w 4995530"/>
              <a:gd name="connsiteY57" fmla="*/ 3390014 h 3772786"/>
              <a:gd name="connsiteX58" fmla="*/ 4237074 w 4995530"/>
              <a:gd name="connsiteY58" fmla="*/ 3390014 h 3772786"/>
              <a:gd name="connsiteX59" fmla="*/ 4258339 w 4995530"/>
              <a:gd name="connsiteY59" fmla="*/ 3251791 h 3772786"/>
              <a:gd name="connsiteX60" fmla="*/ 4322134 w 4995530"/>
              <a:gd name="connsiteY60" fmla="*/ 3124200 h 3772786"/>
              <a:gd name="connsiteX61" fmla="*/ 4364665 w 4995530"/>
              <a:gd name="connsiteY61" fmla="*/ 3251791 h 3772786"/>
              <a:gd name="connsiteX62" fmla="*/ 4354032 w 4995530"/>
              <a:gd name="connsiteY62" fmla="*/ 3432544 h 3772786"/>
              <a:gd name="connsiteX63" fmla="*/ 4354032 w 4995530"/>
              <a:gd name="connsiteY63" fmla="*/ 3506972 h 3772786"/>
              <a:gd name="connsiteX64" fmla="*/ 4470990 w 4995530"/>
              <a:gd name="connsiteY64" fmla="*/ 3560135 h 3772786"/>
              <a:gd name="connsiteX65" fmla="*/ 4641111 w 4995530"/>
              <a:gd name="connsiteY65" fmla="*/ 3613298 h 3772786"/>
              <a:gd name="connsiteX66" fmla="*/ 4800600 w 4995530"/>
              <a:gd name="connsiteY66" fmla="*/ 3655828 h 3772786"/>
              <a:gd name="connsiteX67" fmla="*/ 4896293 w 4995530"/>
              <a:gd name="connsiteY67" fmla="*/ 3730256 h 3772786"/>
              <a:gd name="connsiteX68" fmla="*/ 4928190 w 4995530"/>
              <a:gd name="connsiteY68" fmla="*/ 3772786 h 3772786"/>
              <a:gd name="connsiteX0" fmla="*/ 3209260 w 4995530"/>
              <a:gd name="connsiteY0" fmla="*/ 9144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675860 w 4995530"/>
              <a:gd name="connsiteY4" fmla="*/ 4713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014869 w 4995530"/>
              <a:gd name="connsiteY6" fmla="*/ 180754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87279 w 4995530"/>
              <a:gd name="connsiteY7" fmla="*/ 63796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536404 w 4995530"/>
              <a:gd name="connsiteY8" fmla="*/ 85061 h 3710763"/>
              <a:gd name="connsiteX9" fmla="*/ 1185530 w 4995530"/>
              <a:gd name="connsiteY9" fmla="*/ 0 h 3710763"/>
              <a:gd name="connsiteX10" fmla="*/ 919716 w 4995530"/>
              <a:gd name="connsiteY10" fmla="*/ 85061 h 3710763"/>
              <a:gd name="connsiteX11" fmla="*/ 579474 w 4995530"/>
              <a:gd name="connsiteY11" fmla="*/ 276447 h 3710763"/>
              <a:gd name="connsiteX12" fmla="*/ 483781 w 4995530"/>
              <a:gd name="connsiteY12" fmla="*/ 382772 h 3710763"/>
              <a:gd name="connsiteX13" fmla="*/ 388088 w 4995530"/>
              <a:gd name="connsiteY13" fmla="*/ 404037 h 3710763"/>
              <a:gd name="connsiteX14" fmla="*/ 228600 w 4995530"/>
              <a:gd name="connsiteY14" fmla="*/ 393405 h 3710763"/>
              <a:gd name="connsiteX15" fmla="*/ 228600 w 4995530"/>
              <a:gd name="connsiteY15" fmla="*/ 563526 h 3710763"/>
              <a:gd name="connsiteX16" fmla="*/ 313660 w 4995530"/>
              <a:gd name="connsiteY16" fmla="*/ 637954 h 3710763"/>
              <a:gd name="connsiteX17" fmla="*/ 324293 w 4995530"/>
              <a:gd name="connsiteY17" fmla="*/ 754912 h 3710763"/>
              <a:gd name="connsiteX18" fmla="*/ 196702 w 4995530"/>
              <a:gd name="connsiteY18" fmla="*/ 786810 h 3710763"/>
              <a:gd name="connsiteX19" fmla="*/ 58479 w 4995530"/>
              <a:gd name="connsiteY19" fmla="*/ 850605 h 3710763"/>
              <a:gd name="connsiteX20" fmla="*/ 5316 w 4995530"/>
              <a:gd name="connsiteY20" fmla="*/ 882503 h 3710763"/>
              <a:gd name="connsiteX21" fmla="*/ 90376 w 4995530"/>
              <a:gd name="connsiteY21" fmla="*/ 956930 h 3710763"/>
              <a:gd name="connsiteX22" fmla="*/ 132907 w 4995530"/>
              <a:gd name="connsiteY22" fmla="*/ 1020726 h 3710763"/>
              <a:gd name="connsiteX23" fmla="*/ 122274 w 4995530"/>
              <a:gd name="connsiteY23" fmla="*/ 1073889 h 3710763"/>
              <a:gd name="connsiteX24" fmla="*/ 345558 w 4995530"/>
              <a:gd name="connsiteY24" fmla="*/ 1073889 h 3710763"/>
              <a:gd name="connsiteX25" fmla="*/ 462516 w 4995530"/>
              <a:gd name="connsiteY25" fmla="*/ 1127051 h 3710763"/>
              <a:gd name="connsiteX26" fmla="*/ 377455 w 4995530"/>
              <a:gd name="connsiteY26" fmla="*/ 1244010 h 3710763"/>
              <a:gd name="connsiteX27" fmla="*/ 281762 w 4995530"/>
              <a:gd name="connsiteY27" fmla="*/ 1265275 h 3710763"/>
              <a:gd name="connsiteX28" fmla="*/ 228600 w 4995530"/>
              <a:gd name="connsiteY28" fmla="*/ 1275907 h 3710763"/>
              <a:gd name="connsiteX29" fmla="*/ 217967 w 4995530"/>
              <a:gd name="connsiteY29" fmla="*/ 1382233 h 3710763"/>
              <a:gd name="connsiteX30" fmla="*/ 217967 w 4995530"/>
              <a:gd name="connsiteY30" fmla="*/ 1541721 h 3710763"/>
              <a:gd name="connsiteX31" fmla="*/ 186069 w 4995530"/>
              <a:gd name="connsiteY31" fmla="*/ 1637414 h 3710763"/>
              <a:gd name="connsiteX32" fmla="*/ 196702 w 4995530"/>
              <a:gd name="connsiteY32" fmla="*/ 1775637 h 3710763"/>
              <a:gd name="connsiteX33" fmla="*/ 239232 w 4995530"/>
              <a:gd name="connsiteY33" fmla="*/ 1967024 h 3710763"/>
              <a:gd name="connsiteX34" fmla="*/ 377455 w 4995530"/>
              <a:gd name="connsiteY34" fmla="*/ 2073349 h 3710763"/>
              <a:gd name="connsiteX35" fmla="*/ 473148 w 4995530"/>
              <a:gd name="connsiteY35" fmla="*/ 2179675 h 3710763"/>
              <a:gd name="connsiteX36" fmla="*/ 526311 w 4995530"/>
              <a:gd name="connsiteY36" fmla="*/ 2030819 h 3710763"/>
              <a:gd name="connsiteX37" fmla="*/ 590107 w 4995530"/>
              <a:gd name="connsiteY37" fmla="*/ 2115879 h 3710763"/>
              <a:gd name="connsiteX38" fmla="*/ 536944 w 4995530"/>
              <a:gd name="connsiteY38" fmla="*/ 2317898 h 3710763"/>
              <a:gd name="connsiteX39" fmla="*/ 579474 w 4995530"/>
              <a:gd name="connsiteY39" fmla="*/ 2371061 h 3710763"/>
              <a:gd name="connsiteX40" fmla="*/ 707065 w 4995530"/>
              <a:gd name="connsiteY40" fmla="*/ 2275368 h 3710763"/>
              <a:gd name="connsiteX41" fmla="*/ 834655 w 4995530"/>
              <a:gd name="connsiteY41" fmla="*/ 2371061 h 3710763"/>
              <a:gd name="connsiteX42" fmla="*/ 834655 w 4995530"/>
              <a:gd name="connsiteY42" fmla="*/ 2445489 h 3710763"/>
              <a:gd name="connsiteX43" fmla="*/ 909083 w 4995530"/>
              <a:gd name="connsiteY43" fmla="*/ 2413591 h 3710763"/>
              <a:gd name="connsiteX44" fmla="*/ 887818 w 4995530"/>
              <a:gd name="connsiteY44" fmla="*/ 2307265 h 3710763"/>
              <a:gd name="connsiteX45" fmla="*/ 1036674 w 4995530"/>
              <a:gd name="connsiteY45" fmla="*/ 2275368 h 3710763"/>
              <a:gd name="connsiteX46" fmla="*/ 1079204 w 4995530"/>
              <a:gd name="connsiteY46" fmla="*/ 2254103 h 3710763"/>
              <a:gd name="connsiteX47" fmla="*/ 983511 w 4995530"/>
              <a:gd name="connsiteY47" fmla="*/ 2434856 h 3710763"/>
              <a:gd name="connsiteX48" fmla="*/ 962246 w 4995530"/>
              <a:gd name="connsiteY48" fmla="*/ 2551814 h 3710763"/>
              <a:gd name="connsiteX49" fmla="*/ 962246 w 4995530"/>
              <a:gd name="connsiteY49" fmla="*/ 2604977 h 3710763"/>
              <a:gd name="connsiteX50" fmla="*/ 1111102 w 4995530"/>
              <a:gd name="connsiteY50" fmla="*/ 2541182 h 3710763"/>
              <a:gd name="connsiteX51" fmla="*/ 1196162 w 4995530"/>
              <a:gd name="connsiteY51" fmla="*/ 2488019 h 3710763"/>
              <a:gd name="connsiteX52" fmla="*/ 1313120 w 4995530"/>
              <a:gd name="connsiteY52" fmla="*/ 2434856 h 3710763"/>
              <a:gd name="connsiteX53" fmla="*/ 1589567 w 4995530"/>
              <a:gd name="connsiteY53" fmla="*/ 2286000 h 3710763"/>
              <a:gd name="connsiteX54" fmla="*/ 2068032 w 4995530"/>
              <a:gd name="connsiteY54" fmla="*/ 2275368 h 3710763"/>
              <a:gd name="connsiteX55" fmla="*/ 2291316 w 4995530"/>
              <a:gd name="connsiteY55" fmla="*/ 2243470 h 3710763"/>
              <a:gd name="connsiteX56" fmla="*/ 2557130 w 4995530"/>
              <a:gd name="connsiteY56" fmla="*/ 2254103 h 3710763"/>
              <a:gd name="connsiteX57" fmla="*/ 2876107 w 4995530"/>
              <a:gd name="connsiteY57" fmla="*/ 2296633 h 3710763"/>
              <a:gd name="connsiteX58" fmla="*/ 3248246 w 4995530"/>
              <a:gd name="connsiteY58" fmla="*/ 2456121 h 3710763"/>
              <a:gd name="connsiteX59" fmla="*/ 3535325 w 4995530"/>
              <a:gd name="connsiteY59" fmla="*/ 2828261 h 3710763"/>
              <a:gd name="connsiteX60" fmla="*/ 3747976 w 4995530"/>
              <a:gd name="connsiteY60" fmla="*/ 3125972 h 3710763"/>
              <a:gd name="connsiteX61" fmla="*/ 4109483 w 4995530"/>
              <a:gd name="connsiteY61" fmla="*/ 3327991 h 3710763"/>
              <a:gd name="connsiteX62" fmla="*/ 4237074 w 4995530"/>
              <a:gd name="connsiteY62" fmla="*/ 3327991 h 3710763"/>
              <a:gd name="connsiteX63" fmla="*/ 4258339 w 4995530"/>
              <a:gd name="connsiteY63" fmla="*/ 3189768 h 3710763"/>
              <a:gd name="connsiteX64" fmla="*/ 4322134 w 4995530"/>
              <a:gd name="connsiteY64" fmla="*/ 3062177 h 3710763"/>
              <a:gd name="connsiteX65" fmla="*/ 4364665 w 4995530"/>
              <a:gd name="connsiteY65" fmla="*/ 3189768 h 3710763"/>
              <a:gd name="connsiteX66" fmla="*/ 4354032 w 4995530"/>
              <a:gd name="connsiteY66" fmla="*/ 3370521 h 3710763"/>
              <a:gd name="connsiteX67" fmla="*/ 4354032 w 4995530"/>
              <a:gd name="connsiteY67" fmla="*/ 3444949 h 3710763"/>
              <a:gd name="connsiteX68" fmla="*/ 4470990 w 4995530"/>
              <a:gd name="connsiteY68" fmla="*/ 3498112 h 3710763"/>
              <a:gd name="connsiteX69" fmla="*/ 4641111 w 4995530"/>
              <a:gd name="connsiteY69" fmla="*/ 3551275 h 3710763"/>
              <a:gd name="connsiteX70" fmla="*/ 4800600 w 4995530"/>
              <a:gd name="connsiteY70" fmla="*/ 3593805 h 3710763"/>
              <a:gd name="connsiteX71" fmla="*/ 4896293 w 4995530"/>
              <a:gd name="connsiteY71" fmla="*/ 3668233 h 3710763"/>
              <a:gd name="connsiteX72" fmla="*/ 4928190 w 4995530"/>
              <a:gd name="connsiteY72" fmla="*/ 3710763 h 3710763"/>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85530 w 4995530"/>
              <a:gd name="connsiteY9" fmla="*/ 62023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1330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3971260 w 5105400"/>
              <a:gd name="connsiteY1" fmla="*/ 762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9144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4166132 w 5105400"/>
              <a:gd name="connsiteY2" fmla="*/ 583367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7620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4123660 w 5105400"/>
              <a:gd name="connsiteY1" fmla="*/ 5334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5038060 w 5105400"/>
              <a:gd name="connsiteY0" fmla="*/ 0 h 3886200"/>
              <a:gd name="connsiteX1" fmla="*/ 4123660 w 5105400"/>
              <a:gd name="connsiteY1" fmla="*/ 152400 h 3886200"/>
              <a:gd name="connsiteX2" fmla="*/ 3895060 w 5105400"/>
              <a:gd name="connsiteY2" fmla="*/ 381000 h 3886200"/>
              <a:gd name="connsiteX3" fmla="*/ 3666460 w 5105400"/>
              <a:gd name="connsiteY3" fmla="*/ 457200 h 3886200"/>
              <a:gd name="connsiteX4" fmla="*/ 3361660 w 5105400"/>
              <a:gd name="connsiteY4" fmla="*/ 381000 h 3886200"/>
              <a:gd name="connsiteX5" fmla="*/ 3056860 w 5105400"/>
              <a:gd name="connsiteY5" fmla="*/ 457200 h 3886200"/>
              <a:gd name="connsiteX6" fmla="*/ 2675860 w 5105400"/>
              <a:gd name="connsiteY6" fmla="*/ 457200 h 3886200"/>
              <a:gd name="connsiteX7" fmla="*/ 2294860 w 5105400"/>
              <a:gd name="connsiteY7" fmla="*/ 381000 h 3886200"/>
              <a:gd name="connsiteX8" fmla="*/ 2142460 w 5105400"/>
              <a:gd name="connsiteY8" fmla="*/ 228600 h 3886200"/>
              <a:gd name="connsiteX9" fmla="*/ 1837660 w 5105400"/>
              <a:gd name="connsiteY9" fmla="*/ 304800 h 3886200"/>
              <a:gd name="connsiteX10" fmla="*/ 1532860 w 5105400"/>
              <a:gd name="connsiteY10" fmla="*/ 76200 h 3886200"/>
              <a:gd name="connsiteX11" fmla="*/ 1151860 w 5105400"/>
              <a:gd name="connsiteY11" fmla="*/ 76200 h 3886200"/>
              <a:gd name="connsiteX12" fmla="*/ 919716 w 5105400"/>
              <a:gd name="connsiteY12" fmla="*/ 223284 h 3886200"/>
              <a:gd name="connsiteX13" fmla="*/ 579474 w 5105400"/>
              <a:gd name="connsiteY13" fmla="*/ 414670 h 3886200"/>
              <a:gd name="connsiteX14" fmla="*/ 483781 w 5105400"/>
              <a:gd name="connsiteY14" fmla="*/ 520995 h 3886200"/>
              <a:gd name="connsiteX15" fmla="*/ 388088 w 5105400"/>
              <a:gd name="connsiteY15" fmla="*/ 542260 h 3886200"/>
              <a:gd name="connsiteX16" fmla="*/ 228600 w 5105400"/>
              <a:gd name="connsiteY16" fmla="*/ 531628 h 3886200"/>
              <a:gd name="connsiteX17" fmla="*/ 228600 w 5105400"/>
              <a:gd name="connsiteY17" fmla="*/ 701749 h 3886200"/>
              <a:gd name="connsiteX18" fmla="*/ 313660 w 5105400"/>
              <a:gd name="connsiteY18" fmla="*/ 776177 h 3886200"/>
              <a:gd name="connsiteX19" fmla="*/ 324293 w 5105400"/>
              <a:gd name="connsiteY19" fmla="*/ 893135 h 3886200"/>
              <a:gd name="connsiteX20" fmla="*/ 196702 w 5105400"/>
              <a:gd name="connsiteY20" fmla="*/ 925033 h 3886200"/>
              <a:gd name="connsiteX21" fmla="*/ 58479 w 5105400"/>
              <a:gd name="connsiteY21" fmla="*/ 988828 h 3886200"/>
              <a:gd name="connsiteX22" fmla="*/ 5316 w 5105400"/>
              <a:gd name="connsiteY22" fmla="*/ 1020726 h 3886200"/>
              <a:gd name="connsiteX23" fmla="*/ 90376 w 5105400"/>
              <a:gd name="connsiteY23" fmla="*/ 1095153 h 3886200"/>
              <a:gd name="connsiteX24" fmla="*/ 132907 w 5105400"/>
              <a:gd name="connsiteY24" fmla="*/ 1158949 h 3886200"/>
              <a:gd name="connsiteX25" fmla="*/ 122274 w 5105400"/>
              <a:gd name="connsiteY25" fmla="*/ 1212112 h 3886200"/>
              <a:gd name="connsiteX26" fmla="*/ 345558 w 5105400"/>
              <a:gd name="connsiteY26" fmla="*/ 1212112 h 3886200"/>
              <a:gd name="connsiteX27" fmla="*/ 462516 w 5105400"/>
              <a:gd name="connsiteY27" fmla="*/ 1265274 h 3886200"/>
              <a:gd name="connsiteX28" fmla="*/ 377455 w 5105400"/>
              <a:gd name="connsiteY28" fmla="*/ 1382233 h 3886200"/>
              <a:gd name="connsiteX29" fmla="*/ 281762 w 5105400"/>
              <a:gd name="connsiteY29" fmla="*/ 1403498 h 3886200"/>
              <a:gd name="connsiteX30" fmla="*/ 228600 w 5105400"/>
              <a:gd name="connsiteY30" fmla="*/ 1414130 h 3886200"/>
              <a:gd name="connsiteX31" fmla="*/ 217967 w 5105400"/>
              <a:gd name="connsiteY31" fmla="*/ 1520456 h 3886200"/>
              <a:gd name="connsiteX32" fmla="*/ 217967 w 5105400"/>
              <a:gd name="connsiteY32" fmla="*/ 1679944 h 3886200"/>
              <a:gd name="connsiteX33" fmla="*/ 186069 w 5105400"/>
              <a:gd name="connsiteY33" fmla="*/ 1775637 h 3886200"/>
              <a:gd name="connsiteX34" fmla="*/ 196702 w 5105400"/>
              <a:gd name="connsiteY34" fmla="*/ 1913860 h 3886200"/>
              <a:gd name="connsiteX35" fmla="*/ 239232 w 5105400"/>
              <a:gd name="connsiteY35" fmla="*/ 2105247 h 3886200"/>
              <a:gd name="connsiteX36" fmla="*/ 377455 w 5105400"/>
              <a:gd name="connsiteY36" fmla="*/ 2211572 h 3886200"/>
              <a:gd name="connsiteX37" fmla="*/ 473148 w 5105400"/>
              <a:gd name="connsiteY37" fmla="*/ 2317898 h 3886200"/>
              <a:gd name="connsiteX38" fmla="*/ 526311 w 5105400"/>
              <a:gd name="connsiteY38" fmla="*/ 2169042 h 3886200"/>
              <a:gd name="connsiteX39" fmla="*/ 590107 w 5105400"/>
              <a:gd name="connsiteY39" fmla="*/ 2254102 h 3886200"/>
              <a:gd name="connsiteX40" fmla="*/ 536944 w 5105400"/>
              <a:gd name="connsiteY40" fmla="*/ 2456121 h 3886200"/>
              <a:gd name="connsiteX41" fmla="*/ 579474 w 5105400"/>
              <a:gd name="connsiteY41" fmla="*/ 2509284 h 3886200"/>
              <a:gd name="connsiteX42" fmla="*/ 707065 w 5105400"/>
              <a:gd name="connsiteY42" fmla="*/ 2413591 h 3886200"/>
              <a:gd name="connsiteX43" fmla="*/ 834655 w 5105400"/>
              <a:gd name="connsiteY43" fmla="*/ 2509284 h 3886200"/>
              <a:gd name="connsiteX44" fmla="*/ 834655 w 5105400"/>
              <a:gd name="connsiteY44" fmla="*/ 2583712 h 3886200"/>
              <a:gd name="connsiteX45" fmla="*/ 909083 w 5105400"/>
              <a:gd name="connsiteY45" fmla="*/ 2551814 h 3886200"/>
              <a:gd name="connsiteX46" fmla="*/ 887818 w 5105400"/>
              <a:gd name="connsiteY46" fmla="*/ 2445488 h 3886200"/>
              <a:gd name="connsiteX47" fmla="*/ 1036674 w 5105400"/>
              <a:gd name="connsiteY47" fmla="*/ 2413591 h 3886200"/>
              <a:gd name="connsiteX48" fmla="*/ 1079204 w 5105400"/>
              <a:gd name="connsiteY48" fmla="*/ 2392326 h 3886200"/>
              <a:gd name="connsiteX49" fmla="*/ 983511 w 5105400"/>
              <a:gd name="connsiteY49" fmla="*/ 2573079 h 3886200"/>
              <a:gd name="connsiteX50" fmla="*/ 962246 w 5105400"/>
              <a:gd name="connsiteY50" fmla="*/ 2690037 h 3886200"/>
              <a:gd name="connsiteX51" fmla="*/ 962246 w 5105400"/>
              <a:gd name="connsiteY51" fmla="*/ 2743200 h 3886200"/>
              <a:gd name="connsiteX52" fmla="*/ 1111102 w 5105400"/>
              <a:gd name="connsiteY52" fmla="*/ 2679405 h 3886200"/>
              <a:gd name="connsiteX53" fmla="*/ 1196162 w 5105400"/>
              <a:gd name="connsiteY53" fmla="*/ 2626242 h 3886200"/>
              <a:gd name="connsiteX54" fmla="*/ 1313120 w 5105400"/>
              <a:gd name="connsiteY54" fmla="*/ 2573079 h 3886200"/>
              <a:gd name="connsiteX55" fmla="*/ 1589567 w 5105400"/>
              <a:gd name="connsiteY55" fmla="*/ 2424223 h 3886200"/>
              <a:gd name="connsiteX56" fmla="*/ 2068032 w 5105400"/>
              <a:gd name="connsiteY56" fmla="*/ 2413591 h 3886200"/>
              <a:gd name="connsiteX57" fmla="*/ 2291316 w 5105400"/>
              <a:gd name="connsiteY57" fmla="*/ 2381693 h 3886200"/>
              <a:gd name="connsiteX58" fmla="*/ 2557130 w 5105400"/>
              <a:gd name="connsiteY58" fmla="*/ 2392326 h 3886200"/>
              <a:gd name="connsiteX59" fmla="*/ 2876107 w 5105400"/>
              <a:gd name="connsiteY59" fmla="*/ 2434856 h 3886200"/>
              <a:gd name="connsiteX60" fmla="*/ 3248246 w 5105400"/>
              <a:gd name="connsiteY60" fmla="*/ 2594344 h 3886200"/>
              <a:gd name="connsiteX61" fmla="*/ 3535325 w 5105400"/>
              <a:gd name="connsiteY61" fmla="*/ 2966484 h 3886200"/>
              <a:gd name="connsiteX62" fmla="*/ 3747976 w 5105400"/>
              <a:gd name="connsiteY62" fmla="*/ 3264195 h 3886200"/>
              <a:gd name="connsiteX63" fmla="*/ 4109483 w 5105400"/>
              <a:gd name="connsiteY63" fmla="*/ 3466214 h 3886200"/>
              <a:gd name="connsiteX64" fmla="*/ 4237074 w 5105400"/>
              <a:gd name="connsiteY64" fmla="*/ 3466214 h 3886200"/>
              <a:gd name="connsiteX65" fmla="*/ 4258339 w 5105400"/>
              <a:gd name="connsiteY65" fmla="*/ 3327991 h 3886200"/>
              <a:gd name="connsiteX66" fmla="*/ 4322134 w 5105400"/>
              <a:gd name="connsiteY66" fmla="*/ 3200400 h 3886200"/>
              <a:gd name="connsiteX67" fmla="*/ 4364665 w 5105400"/>
              <a:gd name="connsiteY67" fmla="*/ 3327991 h 3886200"/>
              <a:gd name="connsiteX68" fmla="*/ 4354032 w 5105400"/>
              <a:gd name="connsiteY68" fmla="*/ 3508744 h 3886200"/>
              <a:gd name="connsiteX69" fmla="*/ 4354032 w 5105400"/>
              <a:gd name="connsiteY69" fmla="*/ 3583172 h 3886200"/>
              <a:gd name="connsiteX70" fmla="*/ 4470990 w 5105400"/>
              <a:gd name="connsiteY70" fmla="*/ 3636335 h 3886200"/>
              <a:gd name="connsiteX71" fmla="*/ 4641111 w 5105400"/>
              <a:gd name="connsiteY71" fmla="*/ 3689498 h 3886200"/>
              <a:gd name="connsiteX72" fmla="*/ 4800600 w 5105400"/>
              <a:gd name="connsiteY72" fmla="*/ 3732028 h 3886200"/>
              <a:gd name="connsiteX73" fmla="*/ 4896293 w 5105400"/>
              <a:gd name="connsiteY73" fmla="*/ 3806456 h 3886200"/>
              <a:gd name="connsiteX74" fmla="*/ 5038060 w 5105400"/>
              <a:gd name="connsiteY74" fmla="*/ 3886200 h 3886200"/>
              <a:gd name="connsiteX75" fmla="*/ 5038060 w 5105400"/>
              <a:gd name="connsiteY75" fmla="*/ 0 h 3886200"/>
              <a:gd name="connsiteX0" fmla="*/ 5038060 w 5105400"/>
              <a:gd name="connsiteY0" fmla="*/ 0 h 3886200"/>
              <a:gd name="connsiteX1" fmla="*/ 4435955 w 5105400"/>
              <a:gd name="connsiteY1" fmla="*/ 127416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2286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825699 w 5105400"/>
              <a:gd name="connsiteY1" fmla="*/ 82446 h 3886200"/>
              <a:gd name="connsiteX2" fmla="*/ 4352260 w 5105400"/>
              <a:gd name="connsiteY2" fmla="*/ 228600 h 3886200"/>
              <a:gd name="connsiteX3" fmla="*/ 4123660 w 5105400"/>
              <a:gd name="connsiteY3" fmla="*/ 304800 h 3886200"/>
              <a:gd name="connsiteX4" fmla="*/ 3895060 w 5105400"/>
              <a:gd name="connsiteY4" fmla="*/ 304800 h 3886200"/>
              <a:gd name="connsiteX5" fmla="*/ 3666460 w 5105400"/>
              <a:gd name="connsiteY5" fmla="*/ 457200 h 3886200"/>
              <a:gd name="connsiteX6" fmla="*/ 3361660 w 5105400"/>
              <a:gd name="connsiteY6" fmla="*/ 381000 h 3886200"/>
              <a:gd name="connsiteX7" fmla="*/ 3056860 w 5105400"/>
              <a:gd name="connsiteY7" fmla="*/ 457200 h 3886200"/>
              <a:gd name="connsiteX8" fmla="*/ 2675860 w 5105400"/>
              <a:gd name="connsiteY8" fmla="*/ 457200 h 3886200"/>
              <a:gd name="connsiteX9" fmla="*/ 2294860 w 5105400"/>
              <a:gd name="connsiteY9" fmla="*/ 381000 h 3886200"/>
              <a:gd name="connsiteX10" fmla="*/ 2142460 w 5105400"/>
              <a:gd name="connsiteY10" fmla="*/ 228600 h 3886200"/>
              <a:gd name="connsiteX11" fmla="*/ 1837660 w 5105400"/>
              <a:gd name="connsiteY11" fmla="*/ 304800 h 3886200"/>
              <a:gd name="connsiteX12" fmla="*/ 1532860 w 5105400"/>
              <a:gd name="connsiteY12" fmla="*/ 76200 h 3886200"/>
              <a:gd name="connsiteX13" fmla="*/ 1151860 w 5105400"/>
              <a:gd name="connsiteY13" fmla="*/ 76200 h 3886200"/>
              <a:gd name="connsiteX14" fmla="*/ 919716 w 5105400"/>
              <a:gd name="connsiteY14" fmla="*/ 223284 h 3886200"/>
              <a:gd name="connsiteX15" fmla="*/ 579474 w 5105400"/>
              <a:gd name="connsiteY15" fmla="*/ 414670 h 3886200"/>
              <a:gd name="connsiteX16" fmla="*/ 483781 w 5105400"/>
              <a:gd name="connsiteY16" fmla="*/ 520995 h 3886200"/>
              <a:gd name="connsiteX17" fmla="*/ 388088 w 5105400"/>
              <a:gd name="connsiteY17" fmla="*/ 542260 h 3886200"/>
              <a:gd name="connsiteX18" fmla="*/ 228600 w 5105400"/>
              <a:gd name="connsiteY18" fmla="*/ 531628 h 3886200"/>
              <a:gd name="connsiteX19" fmla="*/ 228600 w 5105400"/>
              <a:gd name="connsiteY19" fmla="*/ 701749 h 3886200"/>
              <a:gd name="connsiteX20" fmla="*/ 313660 w 5105400"/>
              <a:gd name="connsiteY20" fmla="*/ 776177 h 3886200"/>
              <a:gd name="connsiteX21" fmla="*/ 324293 w 5105400"/>
              <a:gd name="connsiteY21" fmla="*/ 893135 h 3886200"/>
              <a:gd name="connsiteX22" fmla="*/ 196702 w 5105400"/>
              <a:gd name="connsiteY22" fmla="*/ 925033 h 3886200"/>
              <a:gd name="connsiteX23" fmla="*/ 58479 w 5105400"/>
              <a:gd name="connsiteY23" fmla="*/ 988828 h 3886200"/>
              <a:gd name="connsiteX24" fmla="*/ 5316 w 5105400"/>
              <a:gd name="connsiteY24" fmla="*/ 1020726 h 3886200"/>
              <a:gd name="connsiteX25" fmla="*/ 90376 w 5105400"/>
              <a:gd name="connsiteY25" fmla="*/ 1095153 h 3886200"/>
              <a:gd name="connsiteX26" fmla="*/ 132907 w 5105400"/>
              <a:gd name="connsiteY26" fmla="*/ 1158949 h 3886200"/>
              <a:gd name="connsiteX27" fmla="*/ 122274 w 5105400"/>
              <a:gd name="connsiteY27" fmla="*/ 1212112 h 3886200"/>
              <a:gd name="connsiteX28" fmla="*/ 345558 w 5105400"/>
              <a:gd name="connsiteY28" fmla="*/ 1212112 h 3886200"/>
              <a:gd name="connsiteX29" fmla="*/ 462516 w 5105400"/>
              <a:gd name="connsiteY29" fmla="*/ 1265274 h 3886200"/>
              <a:gd name="connsiteX30" fmla="*/ 377455 w 5105400"/>
              <a:gd name="connsiteY30" fmla="*/ 1382233 h 3886200"/>
              <a:gd name="connsiteX31" fmla="*/ 281762 w 5105400"/>
              <a:gd name="connsiteY31" fmla="*/ 1403498 h 3886200"/>
              <a:gd name="connsiteX32" fmla="*/ 228600 w 5105400"/>
              <a:gd name="connsiteY32" fmla="*/ 1414130 h 3886200"/>
              <a:gd name="connsiteX33" fmla="*/ 217967 w 5105400"/>
              <a:gd name="connsiteY33" fmla="*/ 1520456 h 3886200"/>
              <a:gd name="connsiteX34" fmla="*/ 217967 w 5105400"/>
              <a:gd name="connsiteY34" fmla="*/ 1679944 h 3886200"/>
              <a:gd name="connsiteX35" fmla="*/ 186069 w 5105400"/>
              <a:gd name="connsiteY35" fmla="*/ 1775637 h 3886200"/>
              <a:gd name="connsiteX36" fmla="*/ 196702 w 5105400"/>
              <a:gd name="connsiteY36" fmla="*/ 1913860 h 3886200"/>
              <a:gd name="connsiteX37" fmla="*/ 239232 w 5105400"/>
              <a:gd name="connsiteY37" fmla="*/ 2105247 h 3886200"/>
              <a:gd name="connsiteX38" fmla="*/ 377455 w 5105400"/>
              <a:gd name="connsiteY38" fmla="*/ 2211572 h 3886200"/>
              <a:gd name="connsiteX39" fmla="*/ 473148 w 5105400"/>
              <a:gd name="connsiteY39" fmla="*/ 2317898 h 3886200"/>
              <a:gd name="connsiteX40" fmla="*/ 526311 w 5105400"/>
              <a:gd name="connsiteY40" fmla="*/ 2169042 h 3886200"/>
              <a:gd name="connsiteX41" fmla="*/ 590107 w 5105400"/>
              <a:gd name="connsiteY41" fmla="*/ 2254102 h 3886200"/>
              <a:gd name="connsiteX42" fmla="*/ 536944 w 5105400"/>
              <a:gd name="connsiteY42" fmla="*/ 2456121 h 3886200"/>
              <a:gd name="connsiteX43" fmla="*/ 579474 w 5105400"/>
              <a:gd name="connsiteY43" fmla="*/ 2509284 h 3886200"/>
              <a:gd name="connsiteX44" fmla="*/ 707065 w 5105400"/>
              <a:gd name="connsiteY44" fmla="*/ 2413591 h 3886200"/>
              <a:gd name="connsiteX45" fmla="*/ 834655 w 5105400"/>
              <a:gd name="connsiteY45" fmla="*/ 2509284 h 3886200"/>
              <a:gd name="connsiteX46" fmla="*/ 834655 w 5105400"/>
              <a:gd name="connsiteY46" fmla="*/ 2583712 h 3886200"/>
              <a:gd name="connsiteX47" fmla="*/ 909083 w 5105400"/>
              <a:gd name="connsiteY47" fmla="*/ 2551814 h 3886200"/>
              <a:gd name="connsiteX48" fmla="*/ 887818 w 5105400"/>
              <a:gd name="connsiteY48" fmla="*/ 2445488 h 3886200"/>
              <a:gd name="connsiteX49" fmla="*/ 1036674 w 5105400"/>
              <a:gd name="connsiteY49" fmla="*/ 2413591 h 3886200"/>
              <a:gd name="connsiteX50" fmla="*/ 1079204 w 5105400"/>
              <a:gd name="connsiteY50" fmla="*/ 2392326 h 3886200"/>
              <a:gd name="connsiteX51" fmla="*/ 983511 w 5105400"/>
              <a:gd name="connsiteY51" fmla="*/ 2573079 h 3886200"/>
              <a:gd name="connsiteX52" fmla="*/ 962246 w 5105400"/>
              <a:gd name="connsiteY52" fmla="*/ 2690037 h 3886200"/>
              <a:gd name="connsiteX53" fmla="*/ 962246 w 5105400"/>
              <a:gd name="connsiteY53" fmla="*/ 2743200 h 3886200"/>
              <a:gd name="connsiteX54" fmla="*/ 1111102 w 5105400"/>
              <a:gd name="connsiteY54" fmla="*/ 2679405 h 3886200"/>
              <a:gd name="connsiteX55" fmla="*/ 1196162 w 5105400"/>
              <a:gd name="connsiteY55" fmla="*/ 2626242 h 3886200"/>
              <a:gd name="connsiteX56" fmla="*/ 1313120 w 5105400"/>
              <a:gd name="connsiteY56" fmla="*/ 2573079 h 3886200"/>
              <a:gd name="connsiteX57" fmla="*/ 1589567 w 5105400"/>
              <a:gd name="connsiteY57" fmla="*/ 2424223 h 3886200"/>
              <a:gd name="connsiteX58" fmla="*/ 2068032 w 5105400"/>
              <a:gd name="connsiteY58" fmla="*/ 2413591 h 3886200"/>
              <a:gd name="connsiteX59" fmla="*/ 2291316 w 5105400"/>
              <a:gd name="connsiteY59" fmla="*/ 2381693 h 3886200"/>
              <a:gd name="connsiteX60" fmla="*/ 2557130 w 5105400"/>
              <a:gd name="connsiteY60" fmla="*/ 2392326 h 3886200"/>
              <a:gd name="connsiteX61" fmla="*/ 2876107 w 5105400"/>
              <a:gd name="connsiteY61" fmla="*/ 2434856 h 3886200"/>
              <a:gd name="connsiteX62" fmla="*/ 3248246 w 5105400"/>
              <a:gd name="connsiteY62" fmla="*/ 2594344 h 3886200"/>
              <a:gd name="connsiteX63" fmla="*/ 3535325 w 5105400"/>
              <a:gd name="connsiteY63" fmla="*/ 2966484 h 3886200"/>
              <a:gd name="connsiteX64" fmla="*/ 3747976 w 5105400"/>
              <a:gd name="connsiteY64" fmla="*/ 3264195 h 3886200"/>
              <a:gd name="connsiteX65" fmla="*/ 4109483 w 5105400"/>
              <a:gd name="connsiteY65" fmla="*/ 3466214 h 3886200"/>
              <a:gd name="connsiteX66" fmla="*/ 4237074 w 5105400"/>
              <a:gd name="connsiteY66" fmla="*/ 3466214 h 3886200"/>
              <a:gd name="connsiteX67" fmla="*/ 4258339 w 5105400"/>
              <a:gd name="connsiteY67" fmla="*/ 3327991 h 3886200"/>
              <a:gd name="connsiteX68" fmla="*/ 4322134 w 5105400"/>
              <a:gd name="connsiteY68" fmla="*/ 3200400 h 3886200"/>
              <a:gd name="connsiteX69" fmla="*/ 4364665 w 5105400"/>
              <a:gd name="connsiteY69" fmla="*/ 3327991 h 3886200"/>
              <a:gd name="connsiteX70" fmla="*/ 4354032 w 5105400"/>
              <a:gd name="connsiteY70" fmla="*/ 3508744 h 3886200"/>
              <a:gd name="connsiteX71" fmla="*/ 4354032 w 5105400"/>
              <a:gd name="connsiteY71" fmla="*/ 3583172 h 3886200"/>
              <a:gd name="connsiteX72" fmla="*/ 4470990 w 5105400"/>
              <a:gd name="connsiteY72" fmla="*/ 3636335 h 3886200"/>
              <a:gd name="connsiteX73" fmla="*/ 4641111 w 5105400"/>
              <a:gd name="connsiteY73" fmla="*/ 3689498 h 3886200"/>
              <a:gd name="connsiteX74" fmla="*/ 4800600 w 5105400"/>
              <a:gd name="connsiteY74" fmla="*/ 3732028 h 3886200"/>
              <a:gd name="connsiteX75" fmla="*/ 4896293 w 5105400"/>
              <a:gd name="connsiteY75" fmla="*/ 3806456 h 3886200"/>
              <a:gd name="connsiteX76" fmla="*/ 5038060 w 5105400"/>
              <a:gd name="connsiteY76" fmla="*/ 3886200 h 3886200"/>
              <a:gd name="connsiteX77" fmla="*/ 5038060 w 5105400"/>
              <a:gd name="connsiteY77" fmla="*/ 0 h 3886200"/>
              <a:gd name="connsiteX0" fmla="*/ 5038060 w 5105400"/>
              <a:gd name="connsiteY0" fmla="*/ 13741 h 3899941"/>
              <a:gd name="connsiteX1" fmla="*/ 4825699 w 5105400"/>
              <a:gd name="connsiteY1" fmla="*/ 96187 h 3899941"/>
              <a:gd name="connsiteX2" fmla="*/ 4352260 w 5105400"/>
              <a:gd name="connsiteY2" fmla="*/ 242341 h 3899941"/>
              <a:gd name="connsiteX3" fmla="*/ 4123660 w 5105400"/>
              <a:gd name="connsiteY3" fmla="*/ 318541 h 3899941"/>
              <a:gd name="connsiteX4" fmla="*/ 3895060 w 5105400"/>
              <a:gd name="connsiteY4" fmla="*/ 318541 h 3899941"/>
              <a:gd name="connsiteX5" fmla="*/ 3666460 w 5105400"/>
              <a:gd name="connsiteY5" fmla="*/ 470941 h 3899941"/>
              <a:gd name="connsiteX6" fmla="*/ 3361660 w 5105400"/>
              <a:gd name="connsiteY6" fmla="*/ 394741 h 3899941"/>
              <a:gd name="connsiteX7" fmla="*/ 3056860 w 5105400"/>
              <a:gd name="connsiteY7" fmla="*/ 470941 h 3899941"/>
              <a:gd name="connsiteX8" fmla="*/ 2675860 w 5105400"/>
              <a:gd name="connsiteY8" fmla="*/ 470941 h 3899941"/>
              <a:gd name="connsiteX9" fmla="*/ 2294860 w 5105400"/>
              <a:gd name="connsiteY9" fmla="*/ 394741 h 3899941"/>
              <a:gd name="connsiteX10" fmla="*/ 2142460 w 5105400"/>
              <a:gd name="connsiteY10" fmla="*/ 242341 h 3899941"/>
              <a:gd name="connsiteX11" fmla="*/ 1837660 w 5105400"/>
              <a:gd name="connsiteY11" fmla="*/ 318541 h 3899941"/>
              <a:gd name="connsiteX12" fmla="*/ 1532860 w 5105400"/>
              <a:gd name="connsiteY12" fmla="*/ 89941 h 3899941"/>
              <a:gd name="connsiteX13" fmla="*/ 1151860 w 5105400"/>
              <a:gd name="connsiteY13" fmla="*/ 89941 h 3899941"/>
              <a:gd name="connsiteX14" fmla="*/ 919716 w 5105400"/>
              <a:gd name="connsiteY14" fmla="*/ 237025 h 3899941"/>
              <a:gd name="connsiteX15" fmla="*/ 579474 w 5105400"/>
              <a:gd name="connsiteY15" fmla="*/ 428411 h 3899941"/>
              <a:gd name="connsiteX16" fmla="*/ 483781 w 5105400"/>
              <a:gd name="connsiteY16" fmla="*/ 534736 h 3899941"/>
              <a:gd name="connsiteX17" fmla="*/ 388088 w 5105400"/>
              <a:gd name="connsiteY17" fmla="*/ 556001 h 3899941"/>
              <a:gd name="connsiteX18" fmla="*/ 228600 w 5105400"/>
              <a:gd name="connsiteY18" fmla="*/ 545369 h 3899941"/>
              <a:gd name="connsiteX19" fmla="*/ 228600 w 5105400"/>
              <a:gd name="connsiteY19" fmla="*/ 715490 h 3899941"/>
              <a:gd name="connsiteX20" fmla="*/ 313660 w 5105400"/>
              <a:gd name="connsiteY20" fmla="*/ 789918 h 3899941"/>
              <a:gd name="connsiteX21" fmla="*/ 324293 w 5105400"/>
              <a:gd name="connsiteY21" fmla="*/ 906876 h 3899941"/>
              <a:gd name="connsiteX22" fmla="*/ 196702 w 5105400"/>
              <a:gd name="connsiteY22" fmla="*/ 938774 h 3899941"/>
              <a:gd name="connsiteX23" fmla="*/ 58479 w 5105400"/>
              <a:gd name="connsiteY23" fmla="*/ 1002569 h 3899941"/>
              <a:gd name="connsiteX24" fmla="*/ 5316 w 5105400"/>
              <a:gd name="connsiteY24" fmla="*/ 1034467 h 3899941"/>
              <a:gd name="connsiteX25" fmla="*/ 90376 w 5105400"/>
              <a:gd name="connsiteY25" fmla="*/ 1108894 h 3899941"/>
              <a:gd name="connsiteX26" fmla="*/ 132907 w 5105400"/>
              <a:gd name="connsiteY26" fmla="*/ 1172690 h 3899941"/>
              <a:gd name="connsiteX27" fmla="*/ 122274 w 5105400"/>
              <a:gd name="connsiteY27" fmla="*/ 1225853 h 3899941"/>
              <a:gd name="connsiteX28" fmla="*/ 345558 w 5105400"/>
              <a:gd name="connsiteY28" fmla="*/ 1225853 h 3899941"/>
              <a:gd name="connsiteX29" fmla="*/ 462516 w 5105400"/>
              <a:gd name="connsiteY29" fmla="*/ 1279015 h 3899941"/>
              <a:gd name="connsiteX30" fmla="*/ 377455 w 5105400"/>
              <a:gd name="connsiteY30" fmla="*/ 1395974 h 3899941"/>
              <a:gd name="connsiteX31" fmla="*/ 281762 w 5105400"/>
              <a:gd name="connsiteY31" fmla="*/ 1417239 h 3899941"/>
              <a:gd name="connsiteX32" fmla="*/ 228600 w 5105400"/>
              <a:gd name="connsiteY32" fmla="*/ 1427871 h 3899941"/>
              <a:gd name="connsiteX33" fmla="*/ 217967 w 5105400"/>
              <a:gd name="connsiteY33" fmla="*/ 1534197 h 3899941"/>
              <a:gd name="connsiteX34" fmla="*/ 217967 w 5105400"/>
              <a:gd name="connsiteY34" fmla="*/ 1693685 h 3899941"/>
              <a:gd name="connsiteX35" fmla="*/ 186069 w 5105400"/>
              <a:gd name="connsiteY35" fmla="*/ 1789378 h 3899941"/>
              <a:gd name="connsiteX36" fmla="*/ 196702 w 5105400"/>
              <a:gd name="connsiteY36" fmla="*/ 1927601 h 3899941"/>
              <a:gd name="connsiteX37" fmla="*/ 239232 w 5105400"/>
              <a:gd name="connsiteY37" fmla="*/ 2118988 h 3899941"/>
              <a:gd name="connsiteX38" fmla="*/ 377455 w 5105400"/>
              <a:gd name="connsiteY38" fmla="*/ 2225313 h 3899941"/>
              <a:gd name="connsiteX39" fmla="*/ 473148 w 5105400"/>
              <a:gd name="connsiteY39" fmla="*/ 2331639 h 3899941"/>
              <a:gd name="connsiteX40" fmla="*/ 526311 w 5105400"/>
              <a:gd name="connsiteY40" fmla="*/ 2182783 h 3899941"/>
              <a:gd name="connsiteX41" fmla="*/ 590107 w 5105400"/>
              <a:gd name="connsiteY41" fmla="*/ 2267843 h 3899941"/>
              <a:gd name="connsiteX42" fmla="*/ 536944 w 5105400"/>
              <a:gd name="connsiteY42" fmla="*/ 2469862 h 3899941"/>
              <a:gd name="connsiteX43" fmla="*/ 579474 w 5105400"/>
              <a:gd name="connsiteY43" fmla="*/ 2523025 h 3899941"/>
              <a:gd name="connsiteX44" fmla="*/ 707065 w 5105400"/>
              <a:gd name="connsiteY44" fmla="*/ 2427332 h 3899941"/>
              <a:gd name="connsiteX45" fmla="*/ 834655 w 5105400"/>
              <a:gd name="connsiteY45" fmla="*/ 2523025 h 3899941"/>
              <a:gd name="connsiteX46" fmla="*/ 834655 w 5105400"/>
              <a:gd name="connsiteY46" fmla="*/ 2597453 h 3899941"/>
              <a:gd name="connsiteX47" fmla="*/ 909083 w 5105400"/>
              <a:gd name="connsiteY47" fmla="*/ 2565555 h 3899941"/>
              <a:gd name="connsiteX48" fmla="*/ 887818 w 5105400"/>
              <a:gd name="connsiteY48" fmla="*/ 2459229 h 3899941"/>
              <a:gd name="connsiteX49" fmla="*/ 1036674 w 5105400"/>
              <a:gd name="connsiteY49" fmla="*/ 2427332 h 3899941"/>
              <a:gd name="connsiteX50" fmla="*/ 1079204 w 5105400"/>
              <a:gd name="connsiteY50" fmla="*/ 2406067 h 3899941"/>
              <a:gd name="connsiteX51" fmla="*/ 983511 w 5105400"/>
              <a:gd name="connsiteY51" fmla="*/ 2586820 h 3899941"/>
              <a:gd name="connsiteX52" fmla="*/ 962246 w 5105400"/>
              <a:gd name="connsiteY52" fmla="*/ 2703778 h 3899941"/>
              <a:gd name="connsiteX53" fmla="*/ 962246 w 5105400"/>
              <a:gd name="connsiteY53" fmla="*/ 2756941 h 3899941"/>
              <a:gd name="connsiteX54" fmla="*/ 1111102 w 5105400"/>
              <a:gd name="connsiteY54" fmla="*/ 2693146 h 3899941"/>
              <a:gd name="connsiteX55" fmla="*/ 1196162 w 5105400"/>
              <a:gd name="connsiteY55" fmla="*/ 2639983 h 3899941"/>
              <a:gd name="connsiteX56" fmla="*/ 1313120 w 5105400"/>
              <a:gd name="connsiteY56" fmla="*/ 2586820 h 3899941"/>
              <a:gd name="connsiteX57" fmla="*/ 1589567 w 5105400"/>
              <a:gd name="connsiteY57" fmla="*/ 2437964 h 3899941"/>
              <a:gd name="connsiteX58" fmla="*/ 2068032 w 5105400"/>
              <a:gd name="connsiteY58" fmla="*/ 2427332 h 3899941"/>
              <a:gd name="connsiteX59" fmla="*/ 2291316 w 5105400"/>
              <a:gd name="connsiteY59" fmla="*/ 2395434 h 3899941"/>
              <a:gd name="connsiteX60" fmla="*/ 2557130 w 5105400"/>
              <a:gd name="connsiteY60" fmla="*/ 2406067 h 3899941"/>
              <a:gd name="connsiteX61" fmla="*/ 2876107 w 5105400"/>
              <a:gd name="connsiteY61" fmla="*/ 2448597 h 3899941"/>
              <a:gd name="connsiteX62" fmla="*/ 3248246 w 5105400"/>
              <a:gd name="connsiteY62" fmla="*/ 2608085 h 3899941"/>
              <a:gd name="connsiteX63" fmla="*/ 3535325 w 5105400"/>
              <a:gd name="connsiteY63" fmla="*/ 2980225 h 3899941"/>
              <a:gd name="connsiteX64" fmla="*/ 3747976 w 5105400"/>
              <a:gd name="connsiteY64" fmla="*/ 3277936 h 3899941"/>
              <a:gd name="connsiteX65" fmla="*/ 4109483 w 5105400"/>
              <a:gd name="connsiteY65" fmla="*/ 3479955 h 3899941"/>
              <a:gd name="connsiteX66" fmla="*/ 4237074 w 5105400"/>
              <a:gd name="connsiteY66" fmla="*/ 3479955 h 3899941"/>
              <a:gd name="connsiteX67" fmla="*/ 4258339 w 5105400"/>
              <a:gd name="connsiteY67" fmla="*/ 3341732 h 3899941"/>
              <a:gd name="connsiteX68" fmla="*/ 4322134 w 5105400"/>
              <a:gd name="connsiteY68" fmla="*/ 3214141 h 3899941"/>
              <a:gd name="connsiteX69" fmla="*/ 4364665 w 5105400"/>
              <a:gd name="connsiteY69" fmla="*/ 3341732 h 3899941"/>
              <a:gd name="connsiteX70" fmla="*/ 4354032 w 5105400"/>
              <a:gd name="connsiteY70" fmla="*/ 3522485 h 3899941"/>
              <a:gd name="connsiteX71" fmla="*/ 4354032 w 5105400"/>
              <a:gd name="connsiteY71" fmla="*/ 3596913 h 3899941"/>
              <a:gd name="connsiteX72" fmla="*/ 4470990 w 5105400"/>
              <a:gd name="connsiteY72" fmla="*/ 3650076 h 3899941"/>
              <a:gd name="connsiteX73" fmla="*/ 4641111 w 5105400"/>
              <a:gd name="connsiteY73" fmla="*/ 3703239 h 3899941"/>
              <a:gd name="connsiteX74" fmla="*/ 4800600 w 5105400"/>
              <a:gd name="connsiteY74" fmla="*/ 3745769 h 3899941"/>
              <a:gd name="connsiteX75" fmla="*/ 4896293 w 5105400"/>
              <a:gd name="connsiteY75" fmla="*/ 3820197 h 3899941"/>
              <a:gd name="connsiteX76" fmla="*/ 5038060 w 5105400"/>
              <a:gd name="connsiteY76" fmla="*/ 3899941 h 3899941"/>
              <a:gd name="connsiteX77" fmla="*/ 5038060 w 5105400"/>
              <a:gd name="connsiteY77" fmla="*/ 13741 h 389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105400" h="3899941">
                <a:moveTo>
                  <a:pt x="5038060" y="13741"/>
                </a:moveTo>
                <a:lnTo>
                  <a:pt x="4825699" y="96187"/>
                </a:lnTo>
                <a:cubicBezTo>
                  <a:pt x="4626663" y="0"/>
                  <a:pt x="4510073" y="193623"/>
                  <a:pt x="4352260" y="242341"/>
                </a:cubicBezTo>
                <a:lnTo>
                  <a:pt x="4123660" y="318541"/>
                </a:lnTo>
                <a:cubicBezTo>
                  <a:pt x="4047460" y="318541"/>
                  <a:pt x="3971260" y="293141"/>
                  <a:pt x="3895060" y="318541"/>
                </a:cubicBezTo>
                <a:cubicBezTo>
                  <a:pt x="3818860" y="343941"/>
                  <a:pt x="3742660" y="420141"/>
                  <a:pt x="3666460" y="470941"/>
                </a:cubicBezTo>
                <a:lnTo>
                  <a:pt x="3361660" y="394741"/>
                </a:lnTo>
                <a:lnTo>
                  <a:pt x="3056860" y="470941"/>
                </a:lnTo>
                <a:lnTo>
                  <a:pt x="2675860" y="470941"/>
                </a:lnTo>
                <a:lnTo>
                  <a:pt x="2294860" y="394741"/>
                </a:lnTo>
                <a:lnTo>
                  <a:pt x="2142460" y="242341"/>
                </a:lnTo>
                <a:lnTo>
                  <a:pt x="1837660" y="318541"/>
                </a:lnTo>
                <a:lnTo>
                  <a:pt x="1532860" y="89941"/>
                </a:lnTo>
                <a:lnTo>
                  <a:pt x="1151860" y="89941"/>
                </a:lnTo>
                <a:cubicBezTo>
                  <a:pt x="1040218" y="105890"/>
                  <a:pt x="1015114" y="180613"/>
                  <a:pt x="919716" y="237025"/>
                </a:cubicBezTo>
                <a:cubicBezTo>
                  <a:pt x="824318" y="293437"/>
                  <a:pt x="652130" y="378793"/>
                  <a:pt x="579474" y="428411"/>
                </a:cubicBezTo>
                <a:cubicBezTo>
                  <a:pt x="506818" y="478029"/>
                  <a:pt x="515679" y="513471"/>
                  <a:pt x="483781" y="534736"/>
                </a:cubicBezTo>
                <a:cubicBezTo>
                  <a:pt x="451883" y="556001"/>
                  <a:pt x="430618" y="554229"/>
                  <a:pt x="388088" y="556001"/>
                </a:cubicBezTo>
                <a:cubicBezTo>
                  <a:pt x="345558" y="557773"/>
                  <a:pt x="255181" y="518788"/>
                  <a:pt x="228600" y="545369"/>
                </a:cubicBezTo>
                <a:cubicBezTo>
                  <a:pt x="202019" y="571950"/>
                  <a:pt x="214423" y="674732"/>
                  <a:pt x="228600" y="715490"/>
                </a:cubicBezTo>
                <a:cubicBezTo>
                  <a:pt x="242777" y="756248"/>
                  <a:pt x="297711" y="758020"/>
                  <a:pt x="313660" y="789918"/>
                </a:cubicBezTo>
                <a:cubicBezTo>
                  <a:pt x="329609" y="821816"/>
                  <a:pt x="343786" y="882067"/>
                  <a:pt x="324293" y="906876"/>
                </a:cubicBezTo>
                <a:cubicBezTo>
                  <a:pt x="304800" y="931685"/>
                  <a:pt x="241004" y="922825"/>
                  <a:pt x="196702" y="938774"/>
                </a:cubicBezTo>
                <a:cubicBezTo>
                  <a:pt x="152400" y="954723"/>
                  <a:pt x="90377" y="986620"/>
                  <a:pt x="58479" y="1002569"/>
                </a:cubicBezTo>
                <a:cubicBezTo>
                  <a:pt x="26581" y="1018518"/>
                  <a:pt x="0" y="1016746"/>
                  <a:pt x="5316" y="1034467"/>
                </a:cubicBezTo>
                <a:cubicBezTo>
                  <a:pt x="10632" y="1052188"/>
                  <a:pt x="69111" y="1085857"/>
                  <a:pt x="90376" y="1108894"/>
                </a:cubicBezTo>
                <a:cubicBezTo>
                  <a:pt x="111641" y="1131931"/>
                  <a:pt x="127591" y="1153197"/>
                  <a:pt x="132907" y="1172690"/>
                </a:cubicBezTo>
                <a:cubicBezTo>
                  <a:pt x="138223" y="1192183"/>
                  <a:pt x="86832" y="1216993"/>
                  <a:pt x="122274" y="1225853"/>
                </a:cubicBezTo>
                <a:cubicBezTo>
                  <a:pt x="157716" y="1234713"/>
                  <a:pt x="288851" y="1216993"/>
                  <a:pt x="345558" y="1225853"/>
                </a:cubicBezTo>
                <a:cubicBezTo>
                  <a:pt x="402265" y="1234713"/>
                  <a:pt x="457200" y="1250662"/>
                  <a:pt x="462516" y="1279015"/>
                </a:cubicBezTo>
                <a:cubicBezTo>
                  <a:pt x="467832" y="1307369"/>
                  <a:pt x="407581" y="1372937"/>
                  <a:pt x="377455" y="1395974"/>
                </a:cubicBezTo>
                <a:cubicBezTo>
                  <a:pt x="347329" y="1419011"/>
                  <a:pt x="306571" y="1411923"/>
                  <a:pt x="281762" y="1417239"/>
                </a:cubicBezTo>
                <a:cubicBezTo>
                  <a:pt x="256953" y="1422555"/>
                  <a:pt x="239232" y="1408378"/>
                  <a:pt x="228600" y="1427871"/>
                </a:cubicBezTo>
                <a:cubicBezTo>
                  <a:pt x="217968" y="1447364"/>
                  <a:pt x="219739" y="1489895"/>
                  <a:pt x="217967" y="1534197"/>
                </a:cubicBezTo>
                <a:cubicBezTo>
                  <a:pt x="216195" y="1578499"/>
                  <a:pt x="223283" y="1651155"/>
                  <a:pt x="217967" y="1693685"/>
                </a:cubicBezTo>
                <a:cubicBezTo>
                  <a:pt x="212651" y="1736215"/>
                  <a:pt x="189613" y="1750392"/>
                  <a:pt x="186069" y="1789378"/>
                </a:cubicBezTo>
                <a:cubicBezTo>
                  <a:pt x="182525" y="1828364"/>
                  <a:pt x="187842" y="1872666"/>
                  <a:pt x="196702" y="1927601"/>
                </a:cubicBezTo>
                <a:cubicBezTo>
                  <a:pt x="205562" y="1982536"/>
                  <a:pt x="209107" y="2069369"/>
                  <a:pt x="239232" y="2118988"/>
                </a:cubicBezTo>
                <a:cubicBezTo>
                  <a:pt x="269358" y="2168607"/>
                  <a:pt x="338469" y="2189871"/>
                  <a:pt x="377455" y="2225313"/>
                </a:cubicBezTo>
                <a:cubicBezTo>
                  <a:pt x="416441" y="2260755"/>
                  <a:pt x="448339" y="2338727"/>
                  <a:pt x="473148" y="2331639"/>
                </a:cubicBezTo>
                <a:cubicBezTo>
                  <a:pt x="497957" y="2324551"/>
                  <a:pt x="506818" y="2193416"/>
                  <a:pt x="526311" y="2182783"/>
                </a:cubicBezTo>
                <a:cubicBezTo>
                  <a:pt x="545804" y="2172150"/>
                  <a:pt x="588335" y="2219997"/>
                  <a:pt x="590107" y="2267843"/>
                </a:cubicBezTo>
                <a:cubicBezTo>
                  <a:pt x="591879" y="2315689"/>
                  <a:pt x="538716" y="2427332"/>
                  <a:pt x="536944" y="2469862"/>
                </a:cubicBezTo>
                <a:cubicBezTo>
                  <a:pt x="535172" y="2512392"/>
                  <a:pt x="551121" y="2530113"/>
                  <a:pt x="579474" y="2523025"/>
                </a:cubicBezTo>
                <a:cubicBezTo>
                  <a:pt x="607827" y="2515937"/>
                  <a:pt x="664535" y="2427332"/>
                  <a:pt x="707065" y="2427332"/>
                </a:cubicBezTo>
                <a:cubicBezTo>
                  <a:pt x="749595" y="2427332"/>
                  <a:pt x="813390" y="2494672"/>
                  <a:pt x="834655" y="2523025"/>
                </a:cubicBezTo>
                <a:cubicBezTo>
                  <a:pt x="855920" y="2551379"/>
                  <a:pt x="822250" y="2590365"/>
                  <a:pt x="834655" y="2597453"/>
                </a:cubicBezTo>
                <a:cubicBezTo>
                  <a:pt x="847060" y="2604541"/>
                  <a:pt x="900223" y="2588592"/>
                  <a:pt x="909083" y="2565555"/>
                </a:cubicBezTo>
                <a:cubicBezTo>
                  <a:pt x="917943" y="2542518"/>
                  <a:pt x="866553" y="2482266"/>
                  <a:pt x="887818" y="2459229"/>
                </a:cubicBezTo>
                <a:cubicBezTo>
                  <a:pt x="909083" y="2436192"/>
                  <a:pt x="1004776" y="2436192"/>
                  <a:pt x="1036674" y="2427332"/>
                </a:cubicBezTo>
                <a:cubicBezTo>
                  <a:pt x="1068572" y="2418472"/>
                  <a:pt x="1088065" y="2379486"/>
                  <a:pt x="1079204" y="2406067"/>
                </a:cubicBezTo>
                <a:cubicBezTo>
                  <a:pt x="1070344" y="2432648"/>
                  <a:pt x="1003004" y="2537202"/>
                  <a:pt x="983511" y="2586820"/>
                </a:cubicBezTo>
                <a:cubicBezTo>
                  <a:pt x="964018" y="2636439"/>
                  <a:pt x="965790" y="2675425"/>
                  <a:pt x="962246" y="2703778"/>
                </a:cubicBezTo>
                <a:cubicBezTo>
                  <a:pt x="958702" y="2732131"/>
                  <a:pt x="937437" y="2758713"/>
                  <a:pt x="962246" y="2756941"/>
                </a:cubicBezTo>
                <a:cubicBezTo>
                  <a:pt x="987055" y="2755169"/>
                  <a:pt x="1072116" y="2712639"/>
                  <a:pt x="1111102" y="2693146"/>
                </a:cubicBezTo>
                <a:cubicBezTo>
                  <a:pt x="1150088" y="2673653"/>
                  <a:pt x="1162492" y="2657704"/>
                  <a:pt x="1196162" y="2639983"/>
                </a:cubicBezTo>
                <a:cubicBezTo>
                  <a:pt x="1229832" y="2622262"/>
                  <a:pt x="1247553" y="2620490"/>
                  <a:pt x="1313120" y="2586820"/>
                </a:cubicBezTo>
                <a:cubicBezTo>
                  <a:pt x="1378688" y="2553150"/>
                  <a:pt x="1463749" y="2464545"/>
                  <a:pt x="1589567" y="2437964"/>
                </a:cubicBezTo>
                <a:cubicBezTo>
                  <a:pt x="1715385" y="2411383"/>
                  <a:pt x="1951074" y="2434420"/>
                  <a:pt x="2068032" y="2427332"/>
                </a:cubicBezTo>
                <a:cubicBezTo>
                  <a:pt x="2184990" y="2420244"/>
                  <a:pt x="2209800" y="2398978"/>
                  <a:pt x="2291316" y="2395434"/>
                </a:cubicBezTo>
                <a:cubicBezTo>
                  <a:pt x="2372832" y="2391890"/>
                  <a:pt x="2459665" y="2397207"/>
                  <a:pt x="2557130" y="2406067"/>
                </a:cubicBezTo>
                <a:cubicBezTo>
                  <a:pt x="2654595" y="2414928"/>
                  <a:pt x="2760921" y="2414927"/>
                  <a:pt x="2876107" y="2448597"/>
                </a:cubicBezTo>
                <a:cubicBezTo>
                  <a:pt x="2991293" y="2482267"/>
                  <a:pt x="3138376" y="2519480"/>
                  <a:pt x="3248246" y="2608085"/>
                </a:cubicBezTo>
                <a:cubicBezTo>
                  <a:pt x="3358116" y="2696690"/>
                  <a:pt x="3452037" y="2868583"/>
                  <a:pt x="3535325" y="2980225"/>
                </a:cubicBezTo>
                <a:cubicBezTo>
                  <a:pt x="3618613" y="3091867"/>
                  <a:pt x="3652283" y="3194648"/>
                  <a:pt x="3747976" y="3277936"/>
                </a:cubicBezTo>
                <a:cubicBezTo>
                  <a:pt x="3843669" y="3361224"/>
                  <a:pt x="4027967" y="3446285"/>
                  <a:pt x="4109483" y="3479955"/>
                </a:cubicBezTo>
                <a:cubicBezTo>
                  <a:pt x="4190999" y="3513625"/>
                  <a:pt x="4212265" y="3502992"/>
                  <a:pt x="4237074" y="3479955"/>
                </a:cubicBezTo>
                <a:cubicBezTo>
                  <a:pt x="4261883" y="3456918"/>
                  <a:pt x="4244162" y="3386034"/>
                  <a:pt x="4258339" y="3341732"/>
                </a:cubicBezTo>
                <a:cubicBezTo>
                  <a:pt x="4272516" y="3297430"/>
                  <a:pt x="4304413" y="3214141"/>
                  <a:pt x="4322134" y="3214141"/>
                </a:cubicBezTo>
                <a:cubicBezTo>
                  <a:pt x="4339855" y="3214141"/>
                  <a:pt x="4359349" y="3290341"/>
                  <a:pt x="4364665" y="3341732"/>
                </a:cubicBezTo>
                <a:cubicBezTo>
                  <a:pt x="4369981" y="3393123"/>
                  <a:pt x="4355804" y="3479955"/>
                  <a:pt x="4354032" y="3522485"/>
                </a:cubicBezTo>
                <a:cubicBezTo>
                  <a:pt x="4352260" y="3565015"/>
                  <a:pt x="4334539" y="3575648"/>
                  <a:pt x="4354032" y="3596913"/>
                </a:cubicBezTo>
                <a:cubicBezTo>
                  <a:pt x="4373525" y="3618178"/>
                  <a:pt x="4423144" y="3632355"/>
                  <a:pt x="4470990" y="3650076"/>
                </a:cubicBezTo>
                <a:cubicBezTo>
                  <a:pt x="4518837" y="3667797"/>
                  <a:pt x="4586176" y="3687290"/>
                  <a:pt x="4641111" y="3703239"/>
                </a:cubicBezTo>
                <a:cubicBezTo>
                  <a:pt x="4696046" y="3719188"/>
                  <a:pt x="4758070" y="3726276"/>
                  <a:pt x="4800600" y="3745769"/>
                </a:cubicBezTo>
                <a:cubicBezTo>
                  <a:pt x="4843130" y="3765262"/>
                  <a:pt x="4856716" y="3794502"/>
                  <a:pt x="4896293" y="3820197"/>
                </a:cubicBezTo>
                <a:cubicBezTo>
                  <a:pt x="4935870" y="3845892"/>
                  <a:pt x="5105400" y="3765262"/>
                  <a:pt x="5038060" y="3899941"/>
                </a:cubicBezTo>
                <a:lnTo>
                  <a:pt x="5038060" y="13741"/>
                </a:lnTo>
                <a:close/>
              </a:path>
            </a:pathLst>
          </a:custGeom>
          <a:blipFill>
            <a:blip r:embed="rId6" cstate="print"/>
            <a:tile tx="0" ty="0" sx="100000" sy="100000" flip="none" algn="tl"/>
          </a:blipFill>
          <a:ln w="508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2735705" y="5069174"/>
            <a:ext cx="2423410" cy="836951"/>
          </a:xfrm>
          <a:custGeom>
            <a:avLst/>
            <a:gdLst>
              <a:gd name="connsiteX0" fmla="*/ 2390931 w 2423410"/>
              <a:gd name="connsiteY0" fmla="*/ 12492 h 836951"/>
              <a:gd name="connsiteX1" fmla="*/ 2271010 w 2423410"/>
              <a:gd name="connsiteY1" fmla="*/ 147403 h 836951"/>
              <a:gd name="connsiteX2" fmla="*/ 2136098 w 2423410"/>
              <a:gd name="connsiteY2" fmla="*/ 192374 h 836951"/>
              <a:gd name="connsiteX3" fmla="*/ 2076138 w 2423410"/>
              <a:gd name="connsiteY3" fmla="*/ 297305 h 836951"/>
              <a:gd name="connsiteX4" fmla="*/ 1911246 w 2423410"/>
              <a:gd name="connsiteY4" fmla="*/ 342275 h 836951"/>
              <a:gd name="connsiteX5" fmla="*/ 1746354 w 2423410"/>
              <a:gd name="connsiteY5" fmla="*/ 402236 h 836951"/>
              <a:gd name="connsiteX6" fmla="*/ 1671403 w 2423410"/>
              <a:gd name="connsiteY6" fmla="*/ 537147 h 836951"/>
              <a:gd name="connsiteX7" fmla="*/ 1566472 w 2423410"/>
              <a:gd name="connsiteY7" fmla="*/ 567128 h 836951"/>
              <a:gd name="connsiteX8" fmla="*/ 1221698 w 2423410"/>
              <a:gd name="connsiteY8" fmla="*/ 627088 h 836951"/>
              <a:gd name="connsiteX9" fmla="*/ 1011836 w 2423410"/>
              <a:gd name="connsiteY9" fmla="*/ 791980 h 836951"/>
              <a:gd name="connsiteX10" fmla="*/ 936885 w 2423410"/>
              <a:gd name="connsiteY10" fmla="*/ 791980 h 836951"/>
              <a:gd name="connsiteX11" fmla="*/ 742013 w 2423410"/>
              <a:gd name="connsiteY11" fmla="*/ 806970 h 836951"/>
              <a:gd name="connsiteX12" fmla="*/ 562131 w 2423410"/>
              <a:gd name="connsiteY12" fmla="*/ 776990 h 836951"/>
              <a:gd name="connsiteX13" fmla="*/ 337279 w 2423410"/>
              <a:gd name="connsiteY13" fmla="*/ 776990 h 836951"/>
              <a:gd name="connsiteX14" fmla="*/ 37475 w 2423410"/>
              <a:gd name="connsiteY14" fmla="*/ 717029 h 836951"/>
              <a:gd name="connsiteX15" fmla="*/ 112426 w 2423410"/>
              <a:gd name="connsiteY15" fmla="*/ 776990 h 836951"/>
              <a:gd name="connsiteX16" fmla="*/ 412229 w 2423410"/>
              <a:gd name="connsiteY16" fmla="*/ 821960 h 836951"/>
              <a:gd name="connsiteX17" fmla="*/ 622092 w 2423410"/>
              <a:gd name="connsiteY17" fmla="*/ 836951 h 836951"/>
              <a:gd name="connsiteX18" fmla="*/ 921895 w 2423410"/>
              <a:gd name="connsiteY18" fmla="*/ 821960 h 836951"/>
              <a:gd name="connsiteX19" fmla="*/ 1176728 w 2423410"/>
              <a:gd name="connsiteY19" fmla="*/ 762000 h 836951"/>
              <a:gd name="connsiteX20" fmla="*/ 1281659 w 2423410"/>
              <a:gd name="connsiteY20" fmla="*/ 612098 h 836951"/>
              <a:gd name="connsiteX21" fmla="*/ 1491521 w 2423410"/>
              <a:gd name="connsiteY21" fmla="*/ 612098 h 836951"/>
              <a:gd name="connsiteX22" fmla="*/ 1641423 w 2423410"/>
              <a:gd name="connsiteY22" fmla="*/ 597108 h 836951"/>
              <a:gd name="connsiteX23" fmla="*/ 1761344 w 2423410"/>
              <a:gd name="connsiteY23" fmla="*/ 492177 h 836951"/>
              <a:gd name="connsiteX24" fmla="*/ 1911246 w 2423410"/>
              <a:gd name="connsiteY24" fmla="*/ 432216 h 836951"/>
              <a:gd name="connsiteX25" fmla="*/ 2061147 w 2423410"/>
              <a:gd name="connsiteY25" fmla="*/ 357265 h 836951"/>
              <a:gd name="connsiteX26" fmla="*/ 2076138 w 2423410"/>
              <a:gd name="connsiteY26" fmla="*/ 267324 h 836951"/>
              <a:gd name="connsiteX27" fmla="*/ 2300990 w 2423410"/>
              <a:gd name="connsiteY27" fmla="*/ 222354 h 836951"/>
              <a:gd name="connsiteX28" fmla="*/ 2405921 w 2423410"/>
              <a:gd name="connsiteY28" fmla="*/ 72452 h 836951"/>
              <a:gd name="connsiteX29" fmla="*/ 2390931 w 2423410"/>
              <a:gd name="connsiteY29" fmla="*/ 12492 h 83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3410" h="836951">
                <a:moveTo>
                  <a:pt x="2390931" y="12492"/>
                </a:moveTo>
                <a:cubicBezTo>
                  <a:pt x="2368446" y="24984"/>
                  <a:pt x="2313482" y="117423"/>
                  <a:pt x="2271010" y="147403"/>
                </a:cubicBezTo>
                <a:cubicBezTo>
                  <a:pt x="2228538" y="177383"/>
                  <a:pt x="2168577" y="167390"/>
                  <a:pt x="2136098" y="192374"/>
                </a:cubicBezTo>
                <a:cubicBezTo>
                  <a:pt x="2103619" y="217358"/>
                  <a:pt x="2113613" y="272322"/>
                  <a:pt x="2076138" y="297305"/>
                </a:cubicBezTo>
                <a:cubicBezTo>
                  <a:pt x="2038663" y="322288"/>
                  <a:pt x="1966210" y="324787"/>
                  <a:pt x="1911246" y="342275"/>
                </a:cubicBezTo>
                <a:cubicBezTo>
                  <a:pt x="1856282" y="359763"/>
                  <a:pt x="1786328" y="369757"/>
                  <a:pt x="1746354" y="402236"/>
                </a:cubicBezTo>
                <a:cubicBezTo>
                  <a:pt x="1706380" y="434715"/>
                  <a:pt x="1701383" y="509665"/>
                  <a:pt x="1671403" y="537147"/>
                </a:cubicBezTo>
                <a:cubicBezTo>
                  <a:pt x="1641423" y="564629"/>
                  <a:pt x="1641423" y="552138"/>
                  <a:pt x="1566472" y="567128"/>
                </a:cubicBezTo>
                <a:cubicBezTo>
                  <a:pt x="1491521" y="582118"/>
                  <a:pt x="1314137" y="589613"/>
                  <a:pt x="1221698" y="627088"/>
                </a:cubicBezTo>
                <a:cubicBezTo>
                  <a:pt x="1129259" y="664563"/>
                  <a:pt x="1059305" y="764498"/>
                  <a:pt x="1011836" y="791980"/>
                </a:cubicBezTo>
                <a:cubicBezTo>
                  <a:pt x="964367" y="819462"/>
                  <a:pt x="981855" y="789482"/>
                  <a:pt x="936885" y="791980"/>
                </a:cubicBezTo>
                <a:cubicBezTo>
                  <a:pt x="891915" y="794478"/>
                  <a:pt x="804472" y="809468"/>
                  <a:pt x="742013" y="806970"/>
                </a:cubicBezTo>
                <a:cubicBezTo>
                  <a:pt x="679554" y="804472"/>
                  <a:pt x="629587" y="781987"/>
                  <a:pt x="562131" y="776990"/>
                </a:cubicBezTo>
                <a:cubicBezTo>
                  <a:pt x="494675" y="771993"/>
                  <a:pt x="424722" y="786984"/>
                  <a:pt x="337279" y="776990"/>
                </a:cubicBezTo>
                <a:cubicBezTo>
                  <a:pt x="249836" y="766997"/>
                  <a:pt x="74950" y="717029"/>
                  <a:pt x="37475" y="717029"/>
                </a:cubicBezTo>
                <a:cubicBezTo>
                  <a:pt x="0" y="717029"/>
                  <a:pt x="49967" y="759502"/>
                  <a:pt x="112426" y="776990"/>
                </a:cubicBezTo>
                <a:cubicBezTo>
                  <a:pt x="174885" y="794479"/>
                  <a:pt x="327285" y="811967"/>
                  <a:pt x="412229" y="821960"/>
                </a:cubicBezTo>
                <a:cubicBezTo>
                  <a:pt x="497173" y="831953"/>
                  <a:pt x="537148" y="836951"/>
                  <a:pt x="622092" y="836951"/>
                </a:cubicBezTo>
                <a:cubicBezTo>
                  <a:pt x="707036" y="836951"/>
                  <a:pt x="829456" y="834452"/>
                  <a:pt x="921895" y="821960"/>
                </a:cubicBezTo>
                <a:cubicBezTo>
                  <a:pt x="1014334" y="809468"/>
                  <a:pt x="1116767" y="796977"/>
                  <a:pt x="1176728" y="762000"/>
                </a:cubicBezTo>
                <a:cubicBezTo>
                  <a:pt x="1236689" y="727023"/>
                  <a:pt x="1229194" y="637082"/>
                  <a:pt x="1281659" y="612098"/>
                </a:cubicBezTo>
                <a:cubicBezTo>
                  <a:pt x="1334124" y="587114"/>
                  <a:pt x="1431560" y="614596"/>
                  <a:pt x="1491521" y="612098"/>
                </a:cubicBezTo>
                <a:cubicBezTo>
                  <a:pt x="1551482" y="609600"/>
                  <a:pt x="1596453" y="617095"/>
                  <a:pt x="1641423" y="597108"/>
                </a:cubicBezTo>
                <a:cubicBezTo>
                  <a:pt x="1686393" y="577121"/>
                  <a:pt x="1716374" y="519659"/>
                  <a:pt x="1761344" y="492177"/>
                </a:cubicBezTo>
                <a:cubicBezTo>
                  <a:pt x="1806314" y="464695"/>
                  <a:pt x="1861279" y="454701"/>
                  <a:pt x="1911246" y="432216"/>
                </a:cubicBezTo>
                <a:cubicBezTo>
                  <a:pt x="1961213" y="409731"/>
                  <a:pt x="2033665" y="384747"/>
                  <a:pt x="2061147" y="357265"/>
                </a:cubicBezTo>
                <a:cubicBezTo>
                  <a:pt x="2088629" y="329783"/>
                  <a:pt x="2036164" y="289809"/>
                  <a:pt x="2076138" y="267324"/>
                </a:cubicBezTo>
                <a:cubicBezTo>
                  <a:pt x="2116112" y="244839"/>
                  <a:pt x="2246026" y="254833"/>
                  <a:pt x="2300990" y="222354"/>
                </a:cubicBezTo>
                <a:cubicBezTo>
                  <a:pt x="2355954" y="189875"/>
                  <a:pt x="2388433" y="107429"/>
                  <a:pt x="2405921" y="72452"/>
                </a:cubicBezTo>
                <a:cubicBezTo>
                  <a:pt x="2423410" y="37475"/>
                  <a:pt x="2413416" y="0"/>
                  <a:pt x="2390931" y="12492"/>
                </a:cubicBezTo>
                <a:close/>
              </a:path>
            </a:pathLst>
          </a:custGeom>
          <a:blipFill>
            <a:blip r:embed="rId6"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79576" y="3081528"/>
            <a:ext cx="1438214" cy="584775"/>
          </a:xfrm>
          <a:prstGeom prst="rect">
            <a:avLst/>
          </a:prstGeom>
          <a:noFill/>
        </p:spPr>
        <p:txBody>
          <a:bodyPr wrap="none" rtlCol="0">
            <a:spAutoFit/>
          </a:bodyPr>
          <a:lstStyle/>
          <a:p>
            <a:r>
              <a:rPr lang="en-US" sz="3100" b="1" dirty="0" smtClean="0">
                <a:latin typeface="Times New Roman" pitchFamily="18" charset="0"/>
                <a:cs typeface="Times New Roman" pitchFamily="18" charset="0"/>
              </a:rPr>
              <a:t>Siberia</a:t>
            </a:r>
            <a:endParaRPr lang="en-US" sz="3100" b="1" dirty="0">
              <a:latin typeface="Times New Roman" pitchFamily="18" charset="0"/>
              <a:cs typeface="Times New Roman" pitchFamily="18" charset="0"/>
            </a:endParaRPr>
          </a:p>
        </p:txBody>
      </p:sp>
      <p:sp>
        <p:nvSpPr>
          <p:cNvPr id="10" name="TextBox 9"/>
          <p:cNvSpPr txBox="1"/>
          <p:nvPr/>
        </p:nvSpPr>
        <p:spPr>
          <a:xfrm>
            <a:off x="5138928" y="3164413"/>
            <a:ext cx="1356462" cy="569387"/>
          </a:xfrm>
          <a:prstGeom prst="rect">
            <a:avLst/>
          </a:prstGeom>
          <a:noFill/>
        </p:spPr>
        <p:txBody>
          <a:bodyPr wrap="none" rtlCol="0">
            <a:spAutoFit/>
          </a:bodyPr>
          <a:lstStyle/>
          <a:p>
            <a:r>
              <a:rPr lang="en-US" sz="3100" b="1" dirty="0" smtClean="0">
                <a:latin typeface="Times New Roman" pitchFamily="18" charset="0"/>
                <a:cs typeface="Times New Roman" pitchFamily="18" charset="0"/>
              </a:rPr>
              <a:t>Alaska</a:t>
            </a:r>
            <a:endParaRPr lang="en-US" sz="3100" b="1" dirty="0">
              <a:latin typeface="Times New Roman" pitchFamily="18" charset="0"/>
              <a:cs typeface="Times New Roman" pitchFamily="18" charset="0"/>
            </a:endParaRPr>
          </a:p>
        </p:txBody>
      </p:sp>
      <p:sp>
        <p:nvSpPr>
          <p:cNvPr id="17" name="TextBox 16"/>
          <p:cNvSpPr txBox="1"/>
          <p:nvPr/>
        </p:nvSpPr>
        <p:spPr>
          <a:xfrm>
            <a:off x="3048000" y="2286000"/>
            <a:ext cx="1883849" cy="2862322"/>
          </a:xfrm>
          <a:prstGeom prst="rect">
            <a:avLst/>
          </a:prstGeom>
          <a:noFill/>
        </p:spPr>
        <p:txBody>
          <a:bodyPr wrap="none" rtlCol="0">
            <a:spAutoFit/>
          </a:bodyPr>
          <a:lstStyle/>
          <a:p>
            <a:pPr algn="ctr"/>
            <a:r>
              <a:rPr lang="en-US" sz="3200" b="1" dirty="0" err="1" smtClean="0">
                <a:latin typeface="Times New Roman" pitchFamily="18" charset="0"/>
                <a:cs typeface="Times New Roman" pitchFamily="18" charset="0"/>
              </a:rPr>
              <a:t>Beringia</a:t>
            </a:r>
            <a:r>
              <a:rPr lang="en-US" sz="3200" b="1" dirty="0" smtClean="0">
                <a:latin typeface="Times New Roman" pitchFamily="18" charset="0"/>
                <a:cs typeface="Times New Roman" pitchFamily="18" charset="0"/>
              </a:rPr>
              <a:t> </a:t>
            </a:r>
          </a:p>
          <a:p>
            <a:pPr algn="ctr"/>
            <a:endParaRPr lang="en-US" sz="3200" b="1" dirty="0" smtClean="0">
              <a:latin typeface="Times New Roman" pitchFamily="18" charset="0"/>
              <a:cs typeface="Times New Roman" pitchFamily="18" charset="0"/>
            </a:endParaRPr>
          </a:p>
          <a:p>
            <a:pPr algn="ctr"/>
            <a:endParaRPr lang="en-US" sz="2000" b="1" dirty="0" smtClean="0">
              <a:latin typeface="Times New Roman" pitchFamily="18" charset="0"/>
              <a:cs typeface="Times New Roman" pitchFamily="18" charset="0"/>
            </a:endParaRPr>
          </a:p>
          <a:p>
            <a:r>
              <a:rPr lang="en-US" sz="3200" b="1" dirty="0" smtClean="0">
                <a:latin typeface="Times New Roman" pitchFamily="18" charset="0"/>
                <a:cs typeface="Times New Roman" pitchFamily="18" charset="0"/>
              </a:rPr>
              <a:t>   Land</a:t>
            </a:r>
          </a:p>
          <a:p>
            <a:r>
              <a:rPr lang="en-US" sz="3200" b="1" dirty="0" smtClean="0">
                <a:latin typeface="Times New Roman" pitchFamily="18" charset="0"/>
                <a:cs typeface="Times New Roman" pitchFamily="18" charset="0"/>
              </a:rPr>
              <a:t> </a:t>
            </a:r>
            <a:endParaRPr lang="en-US" sz="2000" b="1" dirty="0" smtClean="0">
              <a:latin typeface="Times New Roman" pitchFamily="18" charset="0"/>
              <a:cs typeface="Times New Roman" pitchFamily="18" charset="0"/>
            </a:endParaRPr>
          </a:p>
          <a:p>
            <a:r>
              <a:rPr lang="en-US" sz="3200" b="1" dirty="0" smtClean="0">
                <a:latin typeface="Times New Roman" pitchFamily="18" charset="0"/>
                <a:cs typeface="Times New Roman" pitchFamily="18" charset="0"/>
              </a:rPr>
              <a:t>     Bridge</a:t>
            </a:r>
            <a:endParaRPr lang="en-US" sz="3200" b="1" dirty="0">
              <a:latin typeface="Times New Roman" pitchFamily="18" charset="0"/>
              <a:cs typeface="Times New Roman" pitchFamily="18" charset="0"/>
            </a:endParaRPr>
          </a:p>
        </p:txBody>
      </p:sp>
      <p:cxnSp>
        <p:nvCxnSpPr>
          <p:cNvPr id="19" name="Straight Arrow Connector 18"/>
          <p:cNvCxnSpPr>
            <a:endCxn id="10" idx="1"/>
          </p:cNvCxnSpPr>
          <p:nvPr/>
        </p:nvCxnSpPr>
        <p:spPr>
          <a:xfrm>
            <a:off x="2590800" y="3429000"/>
            <a:ext cx="2548128" cy="20107"/>
          </a:xfrm>
          <a:prstGeom prst="straightConnector1">
            <a:avLst/>
          </a:prstGeom>
          <a:ln w="762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useBgFill="1">
        <p:nvSpPr>
          <p:cNvPr id="30" name="TextBox 29"/>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
        <p:nvSpPr>
          <p:cNvPr id="24" name="TextBox 23"/>
          <p:cNvSpPr txBox="1"/>
          <p:nvPr/>
        </p:nvSpPr>
        <p:spPr>
          <a:xfrm>
            <a:off x="0" y="762000"/>
            <a:ext cx="9144000" cy="461665"/>
          </a:xfrm>
          <a:prstGeom prst="rect">
            <a:avLst/>
          </a:prstGeom>
          <a:solidFill>
            <a:schemeClr val="bg2"/>
          </a:solidFill>
        </p:spPr>
        <p:txBody>
          <a:bodyPr wrap="square" rtlCol="0">
            <a:spAutoFit/>
          </a:bodyPr>
          <a:lstStyle/>
          <a:p>
            <a:r>
              <a:rPr lang="en-US" sz="2400" b="1" dirty="0" smtClean="0"/>
              <a:t>    during the last ice age, vast glaciers formed  </a:t>
            </a:r>
          </a:p>
        </p:txBody>
      </p:sp>
      <p:sp>
        <p:nvSpPr>
          <p:cNvPr id="31" name="TextBox 30"/>
          <p:cNvSpPr txBox="1"/>
          <p:nvPr/>
        </p:nvSpPr>
        <p:spPr>
          <a:xfrm>
            <a:off x="0" y="1161871"/>
            <a:ext cx="9144000" cy="1200329"/>
          </a:xfrm>
          <a:prstGeom prst="rect">
            <a:avLst/>
          </a:prstGeom>
          <a:solidFill>
            <a:schemeClr val="bg2"/>
          </a:solidFill>
        </p:spPr>
        <p:txBody>
          <a:bodyPr wrap="square" rtlCol="0">
            <a:spAutoFit/>
          </a:bodyPr>
          <a:lstStyle/>
          <a:p>
            <a:r>
              <a:rPr lang="en-US" sz="2400" b="1" dirty="0" smtClean="0"/>
              <a:t>	  sea level dropped 400 feet  </a:t>
            </a:r>
          </a:p>
          <a:p>
            <a:r>
              <a:rPr lang="en-US" sz="2400" b="1" dirty="0" smtClean="0"/>
              <a:t> 	  	 exposing the floor of the Bering Sea</a:t>
            </a:r>
          </a:p>
          <a:p>
            <a:r>
              <a:rPr lang="en-US" sz="2400" b="1" dirty="0" smtClean="0"/>
              <a:t>		      		connecting Siberia &amp; Alaska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bg/>
                                          </p:spTgt>
                                        </p:tgtEl>
                                        <p:attrNameLst>
                                          <p:attrName>style.visibility</p:attrName>
                                        </p:attrNameLst>
                                      </p:cBhvr>
                                      <p:to>
                                        <p:strVal val="visible"/>
                                      </p:to>
                                    </p:set>
                                    <p:animEffect transition="in" filter="fade">
                                      <p:cBhvr>
                                        <p:cTn id="7" dur="1000"/>
                                        <p:tgtEl>
                                          <p:spTgt spid="31">
                                            <p:bg/>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1">
                                            <p:txEl>
                                              <p:pRg st="0" end="0"/>
                                            </p:txEl>
                                          </p:spTgt>
                                        </p:tgtEl>
                                        <p:attrNameLst>
                                          <p:attrName>style.visibility</p:attrName>
                                        </p:attrNameLst>
                                      </p:cBhvr>
                                      <p:to>
                                        <p:strVal val="visible"/>
                                      </p:to>
                                    </p:set>
                                    <p:animEffect transition="in" filter="fade">
                                      <p:cBhvr>
                                        <p:cTn id="10" dur="1000"/>
                                        <p:tgtEl>
                                          <p:spTgt spid="31">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1">
                                            <p:txEl>
                                              <p:pRg st="1" end="1"/>
                                            </p:txEl>
                                          </p:spTgt>
                                        </p:tgtEl>
                                        <p:attrNameLst>
                                          <p:attrName>style.visibility</p:attrName>
                                        </p:attrNameLst>
                                      </p:cBhvr>
                                      <p:to>
                                        <p:strVal val="visible"/>
                                      </p:to>
                                    </p:set>
                                    <p:animEffect transition="in" filter="fade">
                                      <p:cBhvr>
                                        <p:cTn id="14" dur="1000"/>
                                        <p:tgtEl>
                                          <p:spTgt spid="31">
                                            <p:txEl>
                                              <p:pRg st="1" end="1"/>
                                            </p:txEl>
                                          </p:spTgt>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31">
                                            <p:txEl>
                                              <p:pRg st="2" end="2"/>
                                            </p:txEl>
                                          </p:spTgt>
                                        </p:tgtEl>
                                        <p:attrNameLst>
                                          <p:attrName>style.visibility</p:attrName>
                                        </p:attrNameLst>
                                      </p:cBhvr>
                                      <p:to>
                                        <p:strVal val="visible"/>
                                      </p:to>
                                    </p:set>
                                    <p:animEffect transition="in" filter="fade">
                                      <p:cBhvr>
                                        <p:cTn id="18" dur="1000"/>
                                        <p:tgtEl>
                                          <p:spTgt spid="31">
                                            <p:txEl>
                                              <p:pRg st="2" end="2"/>
                                            </p:txEl>
                                          </p:spTgt>
                                        </p:tgtEl>
                                      </p:cBhvr>
                                    </p:animEffect>
                                  </p:childTnLst>
                                </p:cTn>
                              </p:par>
                              <p:par>
                                <p:cTn id="19" presetID="16" presetClass="entr" presetSubtype="37" fill="hold" nodeType="withEffect">
                                  <p:stCondLst>
                                    <p:cond delay="500"/>
                                  </p:stCondLst>
                                  <p:childTnLst>
                                    <p:set>
                                      <p:cBhvr>
                                        <p:cTn id="20" dur="1" fill="hold">
                                          <p:stCondLst>
                                            <p:cond delay="0"/>
                                          </p:stCondLst>
                                        </p:cTn>
                                        <p:tgtEl>
                                          <p:spTgt spid="19"/>
                                        </p:tgtEl>
                                        <p:attrNameLst>
                                          <p:attrName>style.visibility</p:attrName>
                                        </p:attrNameLst>
                                      </p:cBhvr>
                                      <p:to>
                                        <p:strVal val="visible"/>
                                      </p:to>
                                    </p:set>
                                    <p:animEffect transition="in" filter="barn(outVertical)">
                                      <p:cBhvr>
                                        <p:cTn id="21" dur="1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1" fill="hold" grpId="0" nodeType="clickEffect">
                                  <p:stCondLst>
                                    <p:cond delay="0"/>
                                  </p:stCondLst>
                                  <p:childTnLst>
                                    <p:animEffect transition="out" filter="wipe(up)">
                                      <p:cBhvr>
                                        <p:cTn id="25" dur="5000"/>
                                        <p:tgtEl>
                                          <p:spTgt spid="16"/>
                                        </p:tgtEl>
                                      </p:cBhvr>
                                    </p:animEffect>
                                    <p:set>
                                      <p:cBhvr>
                                        <p:cTn id="26" dur="1" fill="hold">
                                          <p:stCondLst>
                                            <p:cond delay="4999"/>
                                          </p:stCondLst>
                                        </p:cTn>
                                        <p:tgtEl>
                                          <p:spTgt spid="16"/>
                                        </p:tgtEl>
                                        <p:attrNameLst>
                                          <p:attrName>style.visibility</p:attrName>
                                        </p:attrNameLst>
                                      </p:cBhvr>
                                      <p:to>
                                        <p:strVal val="hidden"/>
                                      </p:to>
                                    </p:set>
                                  </p:childTnLst>
                                </p:cTn>
                              </p:par>
                              <p:par>
                                <p:cTn id="27" presetID="9" presetClass="exit" presetSubtype="0" fill="hold" grpId="0" nodeType="withEffect">
                                  <p:stCondLst>
                                    <p:cond delay="1000"/>
                                  </p:stCondLst>
                                  <p:childTnLst>
                                    <p:animEffect transition="out" filter="dissolve">
                                      <p:cBhvr>
                                        <p:cTn id="28" dur="3000"/>
                                        <p:tgtEl>
                                          <p:spTgt spid="7"/>
                                        </p:tgtEl>
                                      </p:cBhvr>
                                    </p:animEffect>
                                    <p:set>
                                      <p:cBhvr>
                                        <p:cTn id="29" dur="1" fill="hold">
                                          <p:stCondLst>
                                            <p:cond delay="2999"/>
                                          </p:stCondLst>
                                        </p:cTn>
                                        <p:tgtEl>
                                          <p:spTgt spid="7"/>
                                        </p:tgtEl>
                                        <p:attrNameLst>
                                          <p:attrName>style.visibility</p:attrName>
                                        </p:attrNameLst>
                                      </p:cBhvr>
                                      <p:to>
                                        <p:strVal val="hidden"/>
                                      </p:to>
                                    </p:set>
                                  </p:childTnLst>
                                </p:cTn>
                              </p:par>
                              <p:par>
                                <p:cTn id="30" presetID="9" presetClass="exit" presetSubtype="0" fill="hold" grpId="0" nodeType="withEffect">
                                  <p:stCondLst>
                                    <p:cond delay="1000"/>
                                  </p:stCondLst>
                                  <p:childTnLst>
                                    <p:animEffect transition="out" filter="dissolve">
                                      <p:cBhvr>
                                        <p:cTn id="31" dur="3000"/>
                                        <p:tgtEl>
                                          <p:spTgt spid="6"/>
                                        </p:tgtEl>
                                      </p:cBhvr>
                                    </p:animEffect>
                                    <p:set>
                                      <p:cBhvr>
                                        <p:cTn id="32" dur="1" fill="hold">
                                          <p:stCondLst>
                                            <p:cond delay="2999"/>
                                          </p:stCondLst>
                                        </p:cTn>
                                        <p:tgtEl>
                                          <p:spTgt spid="6"/>
                                        </p:tgtEl>
                                        <p:attrNameLst>
                                          <p:attrName>style.visibility</p:attrName>
                                        </p:attrNameLst>
                                      </p:cBhvr>
                                      <p:to>
                                        <p:strVal val="hidden"/>
                                      </p:to>
                                    </p:set>
                                  </p:childTnLst>
                                </p:cTn>
                              </p:par>
                              <p:par>
                                <p:cTn id="33" presetID="9" presetClass="exit" presetSubtype="0" fill="hold" grpId="0" nodeType="withEffect">
                                  <p:stCondLst>
                                    <p:cond delay="0"/>
                                  </p:stCondLst>
                                  <p:childTnLst>
                                    <p:animEffect transition="out" filter="dissolve">
                                      <p:cBhvr>
                                        <p:cTn id="34" dur="3000"/>
                                        <p:tgtEl>
                                          <p:spTgt spid="8"/>
                                        </p:tgtEl>
                                      </p:cBhvr>
                                    </p:animEffect>
                                    <p:set>
                                      <p:cBhvr>
                                        <p:cTn id="35" dur="1" fill="hold">
                                          <p:stCondLst>
                                            <p:cond delay="2999"/>
                                          </p:stCondLst>
                                        </p:cTn>
                                        <p:tgtEl>
                                          <p:spTgt spid="8"/>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9"/>
                                        </p:tgtEl>
                                      </p:cBhvr>
                                    </p:animEffect>
                                    <p:set>
                                      <p:cBhvr>
                                        <p:cTn id="38" dur="1" fill="hold">
                                          <p:stCondLst>
                                            <p:cond delay="999"/>
                                          </p:stCondLst>
                                        </p:cTn>
                                        <p:tgtEl>
                                          <p:spTgt spid="9"/>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10"/>
                                        </p:tgtEl>
                                      </p:cBhvr>
                                    </p:animEffect>
                                    <p:set>
                                      <p:cBhvr>
                                        <p:cTn id="41" dur="1" fill="hold">
                                          <p:stCondLst>
                                            <p:cond delay="999"/>
                                          </p:stCondLst>
                                        </p:cTn>
                                        <p:tgtEl>
                                          <p:spTgt spid="10"/>
                                        </p:tgtEl>
                                        <p:attrNameLst>
                                          <p:attrName>style.visibility</p:attrName>
                                        </p:attrNameLst>
                                      </p:cBhvr>
                                      <p:to>
                                        <p:strVal val="hidden"/>
                                      </p:to>
                                    </p:set>
                                  </p:childTnLst>
                                </p:cTn>
                              </p:par>
                              <p:par>
                                <p:cTn id="42" presetID="10" presetClass="exit" presetSubtype="0" fill="hold" grpId="1" nodeType="withEffect">
                                  <p:stCondLst>
                                    <p:cond delay="500"/>
                                  </p:stCondLst>
                                  <p:childTnLst>
                                    <p:animEffect transition="out" filter="fade">
                                      <p:cBhvr>
                                        <p:cTn id="43" dur="2000"/>
                                        <p:tgtEl>
                                          <p:spTgt spid="31">
                                            <p:txEl>
                                              <p:pRg st="0" end="0"/>
                                            </p:txEl>
                                          </p:spTgt>
                                        </p:tgtEl>
                                      </p:cBhvr>
                                    </p:animEffect>
                                    <p:set>
                                      <p:cBhvr>
                                        <p:cTn id="44" dur="1" fill="hold">
                                          <p:stCondLst>
                                            <p:cond delay="1999"/>
                                          </p:stCondLst>
                                        </p:cTn>
                                        <p:tgtEl>
                                          <p:spTgt spid="31">
                                            <p:txEl>
                                              <p:pRg st="0" end="0"/>
                                            </p:txEl>
                                          </p:spTgt>
                                        </p:tgtEl>
                                        <p:attrNameLst>
                                          <p:attrName>style.visibility</p:attrName>
                                        </p:attrNameLst>
                                      </p:cBhvr>
                                      <p:to>
                                        <p:strVal val="hidden"/>
                                      </p:to>
                                    </p:set>
                                  </p:childTnLst>
                                </p:cTn>
                              </p:par>
                              <p:par>
                                <p:cTn id="45" presetID="10" presetClass="exit" presetSubtype="0" fill="hold" grpId="1" nodeType="withEffect">
                                  <p:stCondLst>
                                    <p:cond delay="500"/>
                                  </p:stCondLst>
                                  <p:childTnLst>
                                    <p:animEffect transition="out" filter="fade">
                                      <p:cBhvr>
                                        <p:cTn id="46" dur="2000"/>
                                        <p:tgtEl>
                                          <p:spTgt spid="31">
                                            <p:txEl>
                                              <p:pRg st="1" end="1"/>
                                            </p:txEl>
                                          </p:spTgt>
                                        </p:tgtEl>
                                      </p:cBhvr>
                                    </p:animEffect>
                                    <p:set>
                                      <p:cBhvr>
                                        <p:cTn id="47" dur="1" fill="hold">
                                          <p:stCondLst>
                                            <p:cond delay="1999"/>
                                          </p:stCondLst>
                                        </p:cTn>
                                        <p:tgtEl>
                                          <p:spTgt spid="31">
                                            <p:txEl>
                                              <p:pRg st="1" end="1"/>
                                            </p:txEl>
                                          </p:spTgt>
                                        </p:tgtEl>
                                        <p:attrNameLst>
                                          <p:attrName>style.visibility</p:attrName>
                                        </p:attrNameLst>
                                      </p:cBhvr>
                                      <p:to>
                                        <p:strVal val="hidden"/>
                                      </p:to>
                                    </p:set>
                                  </p:childTnLst>
                                </p:cTn>
                              </p:par>
                              <p:par>
                                <p:cTn id="48" presetID="10" presetClass="exit" presetSubtype="0" fill="hold" grpId="1" nodeType="withEffect">
                                  <p:stCondLst>
                                    <p:cond delay="500"/>
                                  </p:stCondLst>
                                  <p:childTnLst>
                                    <p:animEffect transition="out" filter="fade">
                                      <p:cBhvr>
                                        <p:cTn id="49" dur="2000"/>
                                        <p:tgtEl>
                                          <p:spTgt spid="31">
                                            <p:txEl>
                                              <p:pRg st="2" end="2"/>
                                            </p:txEl>
                                          </p:spTgt>
                                        </p:tgtEl>
                                      </p:cBhvr>
                                    </p:animEffect>
                                    <p:set>
                                      <p:cBhvr>
                                        <p:cTn id="50" dur="1" fill="hold">
                                          <p:stCondLst>
                                            <p:cond delay="1999"/>
                                          </p:stCondLst>
                                        </p:cTn>
                                        <p:tgtEl>
                                          <p:spTgt spid="31">
                                            <p:txEl>
                                              <p:pRg st="2" end="2"/>
                                            </p:txEl>
                                          </p:spTgt>
                                        </p:tgtEl>
                                        <p:attrNameLst>
                                          <p:attrName>style.visibility</p:attrName>
                                        </p:attrNameLst>
                                      </p:cBhvr>
                                      <p:to>
                                        <p:strVal val="hidden"/>
                                      </p:to>
                                    </p:set>
                                  </p:childTnLst>
                                </p:cTn>
                              </p:par>
                              <p:par>
                                <p:cTn id="51" presetID="10" presetClass="exit" presetSubtype="0" fill="hold" grpId="1" nodeType="withEffect">
                                  <p:stCondLst>
                                    <p:cond delay="500"/>
                                  </p:stCondLst>
                                  <p:childTnLst>
                                    <p:animEffect transition="out" filter="fade">
                                      <p:cBhvr>
                                        <p:cTn id="52" dur="2000"/>
                                        <p:tgtEl>
                                          <p:spTgt spid="31">
                                            <p:bg/>
                                          </p:spTgt>
                                        </p:tgtEl>
                                      </p:cBhvr>
                                    </p:animEffect>
                                    <p:set>
                                      <p:cBhvr>
                                        <p:cTn id="53" dur="1" fill="hold">
                                          <p:stCondLst>
                                            <p:cond delay="1999"/>
                                          </p:stCondLst>
                                        </p:cTn>
                                        <p:tgtEl>
                                          <p:spTgt spid="31">
                                            <p:bg/>
                                          </p:spTgt>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1000"/>
                                        <p:tgtEl>
                                          <p:spTgt spid="19"/>
                                        </p:tgtEl>
                                      </p:cBhvr>
                                    </p:animEffect>
                                    <p:set>
                                      <p:cBhvr>
                                        <p:cTn id="56" dur="1" fill="hold">
                                          <p:stCondLst>
                                            <p:cond delay="999"/>
                                          </p:stCondLst>
                                        </p:cTn>
                                        <p:tgtEl>
                                          <p:spTgt spid="19"/>
                                        </p:tgtEl>
                                        <p:attrNameLst>
                                          <p:attrName>style.visibility</p:attrName>
                                        </p:attrNameLst>
                                      </p:cBhvr>
                                      <p:to>
                                        <p:strVal val="hidden"/>
                                      </p:to>
                                    </p:set>
                                  </p:childTnLst>
                                </p:cTn>
                              </p:par>
                            </p:childTnLst>
                          </p:cTn>
                        </p:par>
                        <p:par>
                          <p:cTn id="57" fill="hold">
                            <p:stCondLst>
                              <p:cond delay="5000"/>
                            </p:stCondLst>
                            <p:childTnLst>
                              <p:par>
                                <p:cTn id="58" presetID="53" presetClass="entr" presetSubtype="0"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1000" fill="hold"/>
                                        <p:tgtEl>
                                          <p:spTgt spid="17"/>
                                        </p:tgtEl>
                                        <p:attrNameLst>
                                          <p:attrName>ppt_w</p:attrName>
                                        </p:attrNameLst>
                                      </p:cBhvr>
                                      <p:tavLst>
                                        <p:tav tm="0">
                                          <p:val>
                                            <p:fltVal val="0"/>
                                          </p:val>
                                        </p:tav>
                                        <p:tav tm="100000">
                                          <p:val>
                                            <p:strVal val="#ppt_w"/>
                                          </p:val>
                                        </p:tav>
                                      </p:tavLst>
                                    </p:anim>
                                    <p:anim calcmode="lin" valueType="num">
                                      <p:cBhvr>
                                        <p:cTn id="61" dur="1000" fill="hold"/>
                                        <p:tgtEl>
                                          <p:spTgt spid="17"/>
                                        </p:tgtEl>
                                        <p:attrNameLst>
                                          <p:attrName>ppt_h</p:attrName>
                                        </p:attrNameLst>
                                      </p:cBhvr>
                                      <p:tavLst>
                                        <p:tav tm="0">
                                          <p:val>
                                            <p:fltVal val="0"/>
                                          </p:val>
                                        </p:tav>
                                        <p:tav tm="100000">
                                          <p:val>
                                            <p:strVal val="#ppt_h"/>
                                          </p:val>
                                        </p:tav>
                                      </p:tavLst>
                                    </p:anim>
                                    <p:animEffect transition="in" filter="fade">
                                      <p:cBhvr>
                                        <p:cTn id="62" dur="10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1"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animBg="1"/>
      <p:bldP spid="7" grpId="0" animBg="1"/>
      <p:bldP spid="8" grpId="0" animBg="1"/>
      <p:bldP spid="8" grpId="1" animBg="1"/>
      <p:bldP spid="9" grpId="0"/>
      <p:bldP spid="10" grpId="0"/>
      <p:bldP spid="17" grpId="0"/>
      <p:bldP spid="31" grpId="0" build="allAtOnce" animBg="1"/>
      <p:bldP spid="31" grpId="1" build="allAtOnce"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7866" y="838201"/>
            <a:ext cx="9254678" cy="6019800"/>
          </a:xfrm>
          <a:prstGeom prst="rect">
            <a:avLst/>
          </a:prstGeom>
          <a:blipFill>
            <a:blip r:embed="rId4" cstate="print"/>
            <a:tile tx="0" ty="0" sx="100000" sy="100000" flip="none" algn="tl"/>
          </a:blipFill>
          <a:ln w="9525">
            <a:noFill/>
            <a:miter lim="800000"/>
            <a:headEnd/>
            <a:tailEnd/>
          </a:ln>
          <a:effectLst/>
        </p:spPr>
      </p:pic>
      <p:sp>
        <p:nvSpPr>
          <p:cNvPr id="6" name="Freeform 5"/>
          <p:cNvSpPr/>
          <p:nvPr/>
        </p:nvSpPr>
        <p:spPr>
          <a:xfrm>
            <a:off x="45720" y="1691640"/>
            <a:ext cx="4111256" cy="4945913"/>
          </a:xfrm>
          <a:custGeom>
            <a:avLst/>
            <a:gdLst>
              <a:gd name="connsiteX0" fmla="*/ 17721 w 4111256"/>
              <a:gd name="connsiteY0" fmla="*/ 490870 h 4945913"/>
              <a:gd name="connsiteX1" fmla="*/ 145312 w 4111256"/>
              <a:gd name="connsiteY1" fmla="*/ 522768 h 4945913"/>
              <a:gd name="connsiteX2" fmla="*/ 166577 w 4111256"/>
              <a:gd name="connsiteY2" fmla="*/ 405810 h 4945913"/>
              <a:gd name="connsiteX3" fmla="*/ 294168 w 4111256"/>
              <a:gd name="connsiteY3" fmla="*/ 427075 h 4945913"/>
              <a:gd name="connsiteX4" fmla="*/ 400493 w 4111256"/>
              <a:gd name="connsiteY4" fmla="*/ 384545 h 4945913"/>
              <a:gd name="connsiteX5" fmla="*/ 432391 w 4111256"/>
              <a:gd name="connsiteY5" fmla="*/ 278219 h 4945913"/>
              <a:gd name="connsiteX6" fmla="*/ 453656 w 4111256"/>
              <a:gd name="connsiteY6" fmla="*/ 182526 h 4945913"/>
              <a:gd name="connsiteX7" fmla="*/ 602512 w 4111256"/>
              <a:gd name="connsiteY7" fmla="*/ 256954 h 4945913"/>
              <a:gd name="connsiteX8" fmla="*/ 740735 w 4111256"/>
              <a:gd name="connsiteY8" fmla="*/ 490870 h 4945913"/>
              <a:gd name="connsiteX9" fmla="*/ 825796 w 4111256"/>
              <a:gd name="connsiteY9" fmla="*/ 618461 h 4945913"/>
              <a:gd name="connsiteX10" fmla="*/ 942754 w 4111256"/>
              <a:gd name="connsiteY10" fmla="*/ 607829 h 4945913"/>
              <a:gd name="connsiteX11" fmla="*/ 1091610 w 4111256"/>
              <a:gd name="connsiteY11" fmla="*/ 660991 h 4945913"/>
              <a:gd name="connsiteX12" fmla="*/ 1229833 w 4111256"/>
              <a:gd name="connsiteY12" fmla="*/ 756684 h 4945913"/>
              <a:gd name="connsiteX13" fmla="*/ 1357424 w 4111256"/>
              <a:gd name="connsiteY13" fmla="*/ 820480 h 4945913"/>
              <a:gd name="connsiteX14" fmla="*/ 1506279 w 4111256"/>
              <a:gd name="connsiteY14" fmla="*/ 799215 h 4945913"/>
              <a:gd name="connsiteX15" fmla="*/ 1570075 w 4111256"/>
              <a:gd name="connsiteY15" fmla="*/ 841745 h 4945913"/>
              <a:gd name="connsiteX16" fmla="*/ 1665768 w 4111256"/>
              <a:gd name="connsiteY16" fmla="*/ 894908 h 4945913"/>
              <a:gd name="connsiteX17" fmla="*/ 1782726 w 4111256"/>
              <a:gd name="connsiteY17" fmla="*/ 831112 h 4945913"/>
              <a:gd name="connsiteX18" fmla="*/ 1835889 w 4111256"/>
              <a:gd name="connsiteY18" fmla="*/ 799215 h 4945913"/>
              <a:gd name="connsiteX19" fmla="*/ 1889052 w 4111256"/>
              <a:gd name="connsiteY19" fmla="*/ 873643 h 4945913"/>
              <a:gd name="connsiteX20" fmla="*/ 1889052 w 4111256"/>
              <a:gd name="connsiteY20" fmla="*/ 948070 h 4945913"/>
              <a:gd name="connsiteX21" fmla="*/ 2059173 w 4111256"/>
              <a:gd name="connsiteY21" fmla="*/ 1011866 h 4945913"/>
              <a:gd name="connsiteX22" fmla="*/ 2027275 w 4111256"/>
              <a:gd name="connsiteY22" fmla="*/ 852377 h 4945913"/>
              <a:gd name="connsiteX23" fmla="*/ 2016642 w 4111256"/>
              <a:gd name="connsiteY23" fmla="*/ 724787 h 4945913"/>
              <a:gd name="connsiteX24" fmla="*/ 2335619 w 4111256"/>
              <a:gd name="connsiteY24" fmla="*/ 714154 h 4945913"/>
              <a:gd name="connsiteX25" fmla="*/ 2612066 w 4111256"/>
              <a:gd name="connsiteY25" fmla="*/ 746052 h 4945913"/>
              <a:gd name="connsiteX26" fmla="*/ 2931042 w 4111256"/>
              <a:gd name="connsiteY26" fmla="*/ 948070 h 4945913"/>
              <a:gd name="connsiteX27" fmla="*/ 3271284 w 4111256"/>
              <a:gd name="connsiteY27" fmla="*/ 1150089 h 4945913"/>
              <a:gd name="connsiteX28" fmla="*/ 3515833 w 4111256"/>
              <a:gd name="connsiteY28" fmla="*/ 1256415 h 4945913"/>
              <a:gd name="connsiteX29" fmla="*/ 3643424 w 4111256"/>
              <a:gd name="connsiteY29" fmla="*/ 1394638 h 4945913"/>
              <a:gd name="connsiteX30" fmla="*/ 3696586 w 4111256"/>
              <a:gd name="connsiteY30" fmla="*/ 1500963 h 4945913"/>
              <a:gd name="connsiteX31" fmla="*/ 3760382 w 4111256"/>
              <a:gd name="connsiteY31" fmla="*/ 1458433 h 4945913"/>
              <a:gd name="connsiteX32" fmla="*/ 3983666 w 4111256"/>
              <a:gd name="connsiteY32" fmla="*/ 1554126 h 4945913"/>
              <a:gd name="connsiteX33" fmla="*/ 4058093 w 4111256"/>
              <a:gd name="connsiteY33" fmla="*/ 1639187 h 4945913"/>
              <a:gd name="connsiteX34" fmla="*/ 4004931 w 4111256"/>
              <a:gd name="connsiteY34" fmla="*/ 1734880 h 4945913"/>
              <a:gd name="connsiteX35" fmla="*/ 3941135 w 4111256"/>
              <a:gd name="connsiteY35" fmla="*/ 1873103 h 4945913"/>
              <a:gd name="connsiteX36" fmla="*/ 4089991 w 4111256"/>
              <a:gd name="connsiteY36" fmla="*/ 1926266 h 4945913"/>
              <a:gd name="connsiteX37" fmla="*/ 4068726 w 4111256"/>
              <a:gd name="connsiteY37" fmla="*/ 2032591 h 4945913"/>
              <a:gd name="connsiteX38" fmla="*/ 3919870 w 4111256"/>
              <a:gd name="connsiteY38" fmla="*/ 1926266 h 4945913"/>
              <a:gd name="connsiteX39" fmla="*/ 3739117 w 4111256"/>
              <a:gd name="connsiteY39" fmla="*/ 1883736 h 4945913"/>
              <a:gd name="connsiteX40" fmla="*/ 3622159 w 4111256"/>
              <a:gd name="connsiteY40" fmla="*/ 1798675 h 4945913"/>
              <a:gd name="connsiteX41" fmla="*/ 3324447 w 4111256"/>
              <a:gd name="connsiteY41" fmla="*/ 1958163 h 4945913"/>
              <a:gd name="connsiteX42" fmla="*/ 3090531 w 4111256"/>
              <a:gd name="connsiteY42" fmla="*/ 2085754 h 4945913"/>
              <a:gd name="connsiteX43" fmla="*/ 3037368 w 4111256"/>
              <a:gd name="connsiteY43" fmla="*/ 2138917 h 4945913"/>
              <a:gd name="connsiteX44" fmla="*/ 3058633 w 4111256"/>
              <a:gd name="connsiteY44" fmla="*/ 2223977 h 4945913"/>
              <a:gd name="connsiteX45" fmla="*/ 3164959 w 4111256"/>
              <a:gd name="connsiteY45" fmla="*/ 2340936 h 4945913"/>
              <a:gd name="connsiteX46" fmla="*/ 3228754 w 4111256"/>
              <a:gd name="connsiteY46" fmla="*/ 2425996 h 4945913"/>
              <a:gd name="connsiteX47" fmla="*/ 3101163 w 4111256"/>
              <a:gd name="connsiteY47" fmla="*/ 2511056 h 4945913"/>
              <a:gd name="connsiteX48" fmla="*/ 2867247 w 4111256"/>
              <a:gd name="connsiteY48" fmla="*/ 2585484 h 4945913"/>
              <a:gd name="connsiteX49" fmla="*/ 2760921 w 4111256"/>
              <a:gd name="connsiteY49" fmla="*/ 2776870 h 4945913"/>
              <a:gd name="connsiteX50" fmla="*/ 2633331 w 4111256"/>
              <a:gd name="connsiteY50" fmla="*/ 3000154 h 4945913"/>
              <a:gd name="connsiteX51" fmla="*/ 2516373 w 4111256"/>
              <a:gd name="connsiteY51" fmla="*/ 2978889 h 4945913"/>
              <a:gd name="connsiteX52" fmla="*/ 2420679 w 4111256"/>
              <a:gd name="connsiteY52" fmla="*/ 3032052 h 4945913"/>
              <a:gd name="connsiteX53" fmla="*/ 2335619 w 4111256"/>
              <a:gd name="connsiteY53" fmla="*/ 3095847 h 4945913"/>
              <a:gd name="connsiteX54" fmla="*/ 2250559 w 4111256"/>
              <a:gd name="connsiteY54" fmla="*/ 3085215 h 4945913"/>
              <a:gd name="connsiteX55" fmla="*/ 2101703 w 4111256"/>
              <a:gd name="connsiteY55" fmla="*/ 3170275 h 4945913"/>
              <a:gd name="connsiteX56" fmla="*/ 2016642 w 4111256"/>
              <a:gd name="connsiteY56" fmla="*/ 3276601 h 4945913"/>
              <a:gd name="connsiteX57" fmla="*/ 2027275 w 4111256"/>
              <a:gd name="connsiteY57" fmla="*/ 3393559 h 4945913"/>
              <a:gd name="connsiteX58" fmla="*/ 1952847 w 4111256"/>
              <a:gd name="connsiteY58" fmla="*/ 3489252 h 4945913"/>
              <a:gd name="connsiteX59" fmla="*/ 1910317 w 4111256"/>
              <a:gd name="connsiteY59" fmla="*/ 3606210 h 4945913"/>
              <a:gd name="connsiteX60" fmla="*/ 1846521 w 4111256"/>
              <a:gd name="connsiteY60" fmla="*/ 3627475 h 4945913"/>
              <a:gd name="connsiteX61" fmla="*/ 1750828 w 4111256"/>
              <a:gd name="connsiteY61" fmla="*/ 3776331 h 4945913"/>
              <a:gd name="connsiteX62" fmla="*/ 1655135 w 4111256"/>
              <a:gd name="connsiteY62" fmla="*/ 4042145 h 4945913"/>
              <a:gd name="connsiteX63" fmla="*/ 1644503 w 4111256"/>
              <a:gd name="connsiteY63" fmla="*/ 4201633 h 4945913"/>
              <a:gd name="connsiteX64" fmla="*/ 1399954 w 4111256"/>
              <a:gd name="connsiteY64" fmla="*/ 4265429 h 4945913"/>
              <a:gd name="connsiteX65" fmla="*/ 1197935 w 4111256"/>
              <a:gd name="connsiteY65" fmla="*/ 4435549 h 4945913"/>
              <a:gd name="connsiteX66" fmla="*/ 995917 w 4111256"/>
              <a:gd name="connsiteY66" fmla="*/ 4595038 h 4945913"/>
              <a:gd name="connsiteX67" fmla="*/ 783266 w 4111256"/>
              <a:gd name="connsiteY67" fmla="*/ 4669466 h 4945913"/>
              <a:gd name="connsiteX68" fmla="*/ 708838 w 4111256"/>
              <a:gd name="connsiteY68" fmla="*/ 4775791 h 4945913"/>
              <a:gd name="connsiteX69" fmla="*/ 634410 w 4111256"/>
              <a:gd name="connsiteY69" fmla="*/ 4860852 h 4945913"/>
              <a:gd name="connsiteX70" fmla="*/ 432391 w 4111256"/>
              <a:gd name="connsiteY70" fmla="*/ 4924647 h 4945913"/>
              <a:gd name="connsiteX71" fmla="*/ 315433 w 4111256"/>
              <a:gd name="connsiteY71" fmla="*/ 4935280 h 4945913"/>
              <a:gd name="connsiteX72" fmla="*/ 272903 w 4111256"/>
              <a:gd name="connsiteY72" fmla="*/ 4860852 h 4945913"/>
              <a:gd name="connsiteX73" fmla="*/ 432391 w 4111256"/>
              <a:gd name="connsiteY73" fmla="*/ 4775791 h 4945913"/>
              <a:gd name="connsiteX74" fmla="*/ 549349 w 4111256"/>
              <a:gd name="connsiteY74" fmla="*/ 4690731 h 4945913"/>
              <a:gd name="connsiteX75" fmla="*/ 549349 w 4111256"/>
              <a:gd name="connsiteY75" fmla="*/ 4478080 h 4945913"/>
              <a:gd name="connsiteX76" fmla="*/ 762000 w 4111256"/>
              <a:gd name="connsiteY76" fmla="*/ 4191001 h 4945913"/>
              <a:gd name="connsiteX77" fmla="*/ 1102242 w 4111256"/>
              <a:gd name="connsiteY77" fmla="*/ 3765698 h 4945913"/>
              <a:gd name="connsiteX78" fmla="*/ 1314893 w 4111256"/>
              <a:gd name="connsiteY78" fmla="*/ 3542415 h 4945913"/>
              <a:gd name="connsiteX79" fmla="*/ 1516912 w 4111256"/>
              <a:gd name="connsiteY79" fmla="*/ 3372294 h 4945913"/>
              <a:gd name="connsiteX80" fmla="*/ 1729563 w 4111256"/>
              <a:gd name="connsiteY80" fmla="*/ 3287233 h 4945913"/>
              <a:gd name="connsiteX81" fmla="*/ 1803991 w 4111256"/>
              <a:gd name="connsiteY81" fmla="*/ 3138377 h 4945913"/>
              <a:gd name="connsiteX82" fmla="*/ 1803991 w 4111256"/>
              <a:gd name="connsiteY82" fmla="*/ 3085215 h 4945913"/>
              <a:gd name="connsiteX83" fmla="*/ 1676400 w 4111256"/>
              <a:gd name="connsiteY83" fmla="*/ 3053317 h 4945913"/>
              <a:gd name="connsiteX84" fmla="*/ 1580707 w 4111256"/>
              <a:gd name="connsiteY84" fmla="*/ 2978889 h 4945913"/>
              <a:gd name="connsiteX85" fmla="*/ 1442484 w 4111256"/>
              <a:gd name="connsiteY85" fmla="*/ 2893829 h 4945913"/>
              <a:gd name="connsiteX86" fmla="*/ 1251098 w 4111256"/>
              <a:gd name="connsiteY86" fmla="*/ 2872563 h 4945913"/>
              <a:gd name="connsiteX87" fmla="*/ 1070345 w 4111256"/>
              <a:gd name="connsiteY87" fmla="*/ 2968256 h 4945913"/>
              <a:gd name="connsiteX88" fmla="*/ 942754 w 4111256"/>
              <a:gd name="connsiteY88" fmla="*/ 3138377 h 4945913"/>
              <a:gd name="connsiteX89" fmla="*/ 900224 w 4111256"/>
              <a:gd name="connsiteY89" fmla="*/ 3159643 h 4945913"/>
              <a:gd name="connsiteX90" fmla="*/ 985284 w 4111256"/>
              <a:gd name="connsiteY90" fmla="*/ 3212805 h 4945913"/>
              <a:gd name="connsiteX91" fmla="*/ 1102242 w 4111256"/>
              <a:gd name="connsiteY91" fmla="*/ 3340396 h 4945913"/>
              <a:gd name="connsiteX92" fmla="*/ 921489 w 4111256"/>
              <a:gd name="connsiteY92" fmla="*/ 3467987 h 4945913"/>
              <a:gd name="connsiteX93" fmla="*/ 676940 w 4111256"/>
              <a:gd name="connsiteY93" fmla="*/ 3510517 h 4945913"/>
              <a:gd name="connsiteX94" fmla="*/ 421759 w 4111256"/>
              <a:gd name="connsiteY94" fmla="*/ 3510517 h 4945913"/>
              <a:gd name="connsiteX95" fmla="*/ 283535 w 4111256"/>
              <a:gd name="connsiteY95" fmla="*/ 3521149 h 4945913"/>
              <a:gd name="connsiteX96" fmla="*/ 187842 w 4111256"/>
              <a:gd name="connsiteY96" fmla="*/ 3457354 h 4945913"/>
              <a:gd name="connsiteX97" fmla="*/ 187842 w 4111256"/>
              <a:gd name="connsiteY97" fmla="*/ 3404191 h 4945913"/>
              <a:gd name="connsiteX98" fmla="*/ 124047 w 4111256"/>
              <a:gd name="connsiteY98" fmla="*/ 3436089 h 4945913"/>
              <a:gd name="connsiteX99" fmla="*/ 60252 w 4111256"/>
              <a:gd name="connsiteY99" fmla="*/ 3542415 h 4945913"/>
              <a:gd name="connsiteX100" fmla="*/ 38986 w 4111256"/>
              <a:gd name="connsiteY100" fmla="*/ 3510517 h 4945913"/>
              <a:gd name="connsiteX101" fmla="*/ 38986 w 4111256"/>
              <a:gd name="connsiteY101" fmla="*/ 3467987 h 4945913"/>
              <a:gd name="connsiteX102" fmla="*/ 17721 w 4111256"/>
              <a:gd name="connsiteY102" fmla="*/ 490870 h 494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11256" h="4945913">
                <a:moveTo>
                  <a:pt x="17721" y="490870"/>
                </a:moveTo>
                <a:cubicBezTo>
                  <a:pt x="35442" y="0"/>
                  <a:pt x="120503" y="536945"/>
                  <a:pt x="145312" y="522768"/>
                </a:cubicBezTo>
                <a:cubicBezTo>
                  <a:pt x="170121" y="508591"/>
                  <a:pt x="141768" y="421759"/>
                  <a:pt x="166577" y="405810"/>
                </a:cubicBezTo>
                <a:cubicBezTo>
                  <a:pt x="191386" y="389861"/>
                  <a:pt x="255182" y="430619"/>
                  <a:pt x="294168" y="427075"/>
                </a:cubicBezTo>
                <a:cubicBezTo>
                  <a:pt x="333154" y="423531"/>
                  <a:pt x="377456" y="409354"/>
                  <a:pt x="400493" y="384545"/>
                </a:cubicBezTo>
                <a:cubicBezTo>
                  <a:pt x="423530" y="359736"/>
                  <a:pt x="423531" y="311889"/>
                  <a:pt x="432391" y="278219"/>
                </a:cubicBezTo>
                <a:cubicBezTo>
                  <a:pt x="441251" y="244549"/>
                  <a:pt x="425303" y="186070"/>
                  <a:pt x="453656" y="182526"/>
                </a:cubicBezTo>
                <a:cubicBezTo>
                  <a:pt x="482009" y="178982"/>
                  <a:pt x="554666" y="205563"/>
                  <a:pt x="602512" y="256954"/>
                </a:cubicBezTo>
                <a:cubicBezTo>
                  <a:pt x="650359" y="308345"/>
                  <a:pt x="703521" y="430619"/>
                  <a:pt x="740735" y="490870"/>
                </a:cubicBezTo>
                <a:cubicBezTo>
                  <a:pt x="777949" y="551121"/>
                  <a:pt x="792126" y="598968"/>
                  <a:pt x="825796" y="618461"/>
                </a:cubicBezTo>
                <a:cubicBezTo>
                  <a:pt x="859466" y="637954"/>
                  <a:pt x="898452" y="600741"/>
                  <a:pt x="942754" y="607829"/>
                </a:cubicBezTo>
                <a:cubicBezTo>
                  <a:pt x="987056" y="614917"/>
                  <a:pt x="1043763" y="636182"/>
                  <a:pt x="1091610" y="660991"/>
                </a:cubicBezTo>
                <a:cubicBezTo>
                  <a:pt x="1139457" y="685800"/>
                  <a:pt x="1185531" y="730103"/>
                  <a:pt x="1229833" y="756684"/>
                </a:cubicBezTo>
                <a:cubicBezTo>
                  <a:pt x="1274135" y="783265"/>
                  <a:pt x="1311350" y="813392"/>
                  <a:pt x="1357424" y="820480"/>
                </a:cubicBezTo>
                <a:cubicBezTo>
                  <a:pt x="1403498" y="827568"/>
                  <a:pt x="1470837" y="795671"/>
                  <a:pt x="1506279" y="799215"/>
                </a:cubicBezTo>
                <a:cubicBezTo>
                  <a:pt x="1541721" y="802759"/>
                  <a:pt x="1543493" y="825796"/>
                  <a:pt x="1570075" y="841745"/>
                </a:cubicBezTo>
                <a:cubicBezTo>
                  <a:pt x="1596657" y="857694"/>
                  <a:pt x="1630326" y="896680"/>
                  <a:pt x="1665768" y="894908"/>
                </a:cubicBezTo>
                <a:cubicBezTo>
                  <a:pt x="1701210" y="893136"/>
                  <a:pt x="1754373" y="847061"/>
                  <a:pt x="1782726" y="831112"/>
                </a:cubicBezTo>
                <a:cubicBezTo>
                  <a:pt x="1811079" y="815163"/>
                  <a:pt x="1818168" y="792127"/>
                  <a:pt x="1835889" y="799215"/>
                </a:cubicBezTo>
                <a:cubicBezTo>
                  <a:pt x="1853610" y="806304"/>
                  <a:pt x="1880192" y="848834"/>
                  <a:pt x="1889052" y="873643"/>
                </a:cubicBezTo>
                <a:cubicBezTo>
                  <a:pt x="1897913" y="898452"/>
                  <a:pt x="1860699" y="925033"/>
                  <a:pt x="1889052" y="948070"/>
                </a:cubicBezTo>
                <a:cubicBezTo>
                  <a:pt x="1917406" y="971107"/>
                  <a:pt x="2036136" y="1027815"/>
                  <a:pt x="2059173" y="1011866"/>
                </a:cubicBezTo>
                <a:cubicBezTo>
                  <a:pt x="2082210" y="995917"/>
                  <a:pt x="2034364" y="900224"/>
                  <a:pt x="2027275" y="852377"/>
                </a:cubicBezTo>
                <a:cubicBezTo>
                  <a:pt x="2020186" y="804530"/>
                  <a:pt x="1965251" y="747824"/>
                  <a:pt x="2016642" y="724787"/>
                </a:cubicBezTo>
                <a:cubicBezTo>
                  <a:pt x="2068033" y="701750"/>
                  <a:pt x="2236382" y="710610"/>
                  <a:pt x="2335619" y="714154"/>
                </a:cubicBezTo>
                <a:cubicBezTo>
                  <a:pt x="2434856" y="717698"/>
                  <a:pt x="2512829" y="707066"/>
                  <a:pt x="2612066" y="746052"/>
                </a:cubicBezTo>
                <a:cubicBezTo>
                  <a:pt x="2711303" y="785038"/>
                  <a:pt x="2821172" y="880731"/>
                  <a:pt x="2931042" y="948070"/>
                </a:cubicBezTo>
                <a:cubicBezTo>
                  <a:pt x="3040912" y="1015410"/>
                  <a:pt x="3173819" y="1098698"/>
                  <a:pt x="3271284" y="1150089"/>
                </a:cubicBezTo>
                <a:cubicBezTo>
                  <a:pt x="3368749" y="1201480"/>
                  <a:pt x="3453810" y="1215657"/>
                  <a:pt x="3515833" y="1256415"/>
                </a:cubicBezTo>
                <a:cubicBezTo>
                  <a:pt x="3577856" y="1297173"/>
                  <a:pt x="3613299" y="1353880"/>
                  <a:pt x="3643424" y="1394638"/>
                </a:cubicBezTo>
                <a:cubicBezTo>
                  <a:pt x="3673550" y="1435396"/>
                  <a:pt x="3677093" y="1490331"/>
                  <a:pt x="3696586" y="1500963"/>
                </a:cubicBezTo>
                <a:cubicBezTo>
                  <a:pt x="3716079" y="1511595"/>
                  <a:pt x="3712535" y="1449573"/>
                  <a:pt x="3760382" y="1458433"/>
                </a:cubicBezTo>
                <a:cubicBezTo>
                  <a:pt x="3808229" y="1467293"/>
                  <a:pt x="3934048" y="1524000"/>
                  <a:pt x="3983666" y="1554126"/>
                </a:cubicBezTo>
                <a:cubicBezTo>
                  <a:pt x="4033284" y="1584252"/>
                  <a:pt x="4054549" y="1609061"/>
                  <a:pt x="4058093" y="1639187"/>
                </a:cubicBezTo>
                <a:cubicBezTo>
                  <a:pt x="4061637" y="1669313"/>
                  <a:pt x="4024424" y="1695894"/>
                  <a:pt x="4004931" y="1734880"/>
                </a:cubicBezTo>
                <a:cubicBezTo>
                  <a:pt x="3985438" y="1773866"/>
                  <a:pt x="3926958" y="1841205"/>
                  <a:pt x="3941135" y="1873103"/>
                </a:cubicBezTo>
                <a:cubicBezTo>
                  <a:pt x="3955312" y="1905001"/>
                  <a:pt x="4068726" y="1899685"/>
                  <a:pt x="4089991" y="1926266"/>
                </a:cubicBezTo>
                <a:cubicBezTo>
                  <a:pt x="4111256" y="1952847"/>
                  <a:pt x="4097079" y="2032591"/>
                  <a:pt x="4068726" y="2032591"/>
                </a:cubicBezTo>
                <a:cubicBezTo>
                  <a:pt x="4040373" y="2032591"/>
                  <a:pt x="3974805" y="1951075"/>
                  <a:pt x="3919870" y="1926266"/>
                </a:cubicBezTo>
                <a:cubicBezTo>
                  <a:pt x="3864935" y="1901457"/>
                  <a:pt x="3788735" y="1905001"/>
                  <a:pt x="3739117" y="1883736"/>
                </a:cubicBezTo>
                <a:cubicBezTo>
                  <a:pt x="3689499" y="1862471"/>
                  <a:pt x="3691270" y="1786271"/>
                  <a:pt x="3622159" y="1798675"/>
                </a:cubicBezTo>
                <a:cubicBezTo>
                  <a:pt x="3553048" y="1811079"/>
                  <a:pt x="3324447" y="1958163"/>
                  <a:pt x="3324447" y="1958163"/>
                </a:cubicBezTo>
                <a:cubicBezTo>
                  <a:pt x="3235842" y="2006009"/>
                  <a:pt x="3138378" y="2055628"/>
                  <a:pt x="3090531" y="2085754"/>
                </a:cubicBezTo>
                <a:cubicBezTo>
                  <a:pt x="3042685" y="2115880"/>
                  <a:pt x="3042684" y="2115880"/>
                  <a:pt x="3037368" y="2138917"/>
                </a:cubicBezTo>
                <a:cubicBezTo>
                  <a:pt x="3032052" y="2161954"/>
                  <a:pt x="3037368" y="2190307"/>
                  <a:pt x="3058633" y="2223977"/>
                </a:cubicBezTo>
                <a:cubicBezTo>
                  <a:pt x="3079898" y="2257647"/>
                  <a:pt x="3136606" y="2307266"/>
                  <a:pt x="3164959" y="2340936"/>
                </a:cubicBezTo>
                <a:cubicBezTo>
                  <a:pt x="3193312" y="2374606"/>
                  <a:pt x="3239387" y="2397643"/>
                  <a:pt x="3228754" y="2425996"/>
                </a:cubicBezTo>
                <a:cubicBezTo>
                  <a:pt x="3218121" y="2454349"/>
                  <a:pt x="3161414" y="2484475"/>
                  <a:pt x="3101163" y="2511056"/>
                </a:cubicBezTo>
                <a:cubicBezTo>
                  <a:pt x="3040912" y="2537637"/>
                  <a:pt x="2923954" y="2541182"/>
                  <a:pt x="2867247" y="2585484"/>
                </a:cubicBezTo>
                <a:cubicBezTo>
                  <a:pt x="2810540" y="2629786"/>
                  <a:pt x="2799907" y="2707758"/>
                  <a:pt x="2760921" y="2776870"/>
                </a:cubicBezTo>
                <a:cubicBezTo>
                  <a:pt x="2721935" y="2845982"/>
                  <a:pt x="2674089" y="2966484"/>
                  <a:pt x="2633331" y="3000154"/>
                </a:cubicBezTo>
                <a:cubicBezTo>
                  <a:pt x="2592573" y="3033824"/>
                  <a:pt x="2551815" y="2973573"/>
                  <a:pt x="2516373" y="2978889"/>
                </a:cubicBezTo>
                <a:cubicBezTo>
                  <a:pt x="2480931" y="2984205"/>
                  <a:pt x="2450805" y="3012559"/>
                  <a:pt x="2420679" y="3032052"/>
                </a:cubicBezTo>
                <a:cubicBezTo>
                  <a:pt x="2390553" y="3051545"/>
                  <a:pt x="2363972" y="3086987"/>
                  <a:pt x="2335619" y="3095847"/>
                </a:cubicBezTo>
                <a:cubicBezTo>
                  <a:pt x="2307266" y="3104708"/>
                  <a:pt x="2289545" y="3072810"/>
                  <a:pt x="2250559" y="3085215"/>
                </a:cubicBezTo>
                <a:cubicBezTo>
                  <a:pt x="2211573" y="3097620"/>
                  <a:pt x="2140689" y="3138377"/>
                  <a:pt x="2101703" y="3170275"/>
                </a:cubicBezTo>
                <a:cubicBezTo>
                  <a:pt x="2062717" y="3202173"/>
                  <a:pt x="2029047" y="3239387"/>
                  <a:pt x="2016642" y="3276601"/>
                </a:cubicBezTo>
                <a:cubicBezTo>
                  <a:pt x="2004237" y="3313815"/>
                  <a:pt x="2037907" y="3358117"/>
                  <a:pt x="2027275" y="3393559"/>
                </a:cubicBezTo>
                <a:cubicBezTo>
                  <a:pt x="2016643" y="3429001"/>
                  <a:pt x="1972340" y="3453810"/>
                  <a:pt x="1952847" y="3489252"/>
                </a:cubicBezTo>
                <a:cubicBezTo>
                  <a:pt x="1933354" y="3524694"/>
                  <a:pt x="1928038" y="3583173"/>
                  <a:pt x="1910317" y="3606210"/>
                </a:cubicBezTo>
                <a:cubicBezTo>
                  <a:pt x="1892596" y="3629247"/>
                  <a:pt x="1873103" y="3599122"/>
                  <a:pt x="1846521" y="3627475"/>
                </a:cubicBezTo>
                <a:cubicBezTo>
                  <a:pt x="1819940" y="3655829"/>
                  <a:pt x="1782726" y="3707219"/>
                  <a:pt x="1750828" y="3776331"/>
                </a:cubicBezTo>
                <a:cubicBezTo>
                  <a:pt x="1718930" y="3845443"/>
                  <a:pt x="1672856" y="3971261"/>
                  <a:pt x="1655135" y="4042145"/>
                </a:cubicBezTo>
                <a:cubicBezTo>
                  <a:pt x="1637414" y="4113029"/>
                  <a:pt x="1687033" y="4164419"/>
                  <a:pt x="1644503" y="4201633"/>
                </a:cubicBezTo>
                <a:cubicBezTo>
                  <a:pt x="1601973" y="4238847"/>
                  <a:pt x="1474382" y="4226443"/>
                  <a:pt x="1399954" y="4265429"/>
                </a:cubicBezTo>
                <a:cubicBezTo>
                  <a:pt x="1325526" y="4304415"/>
                  <a:pt x="1265274" y="4380614"/>
                  <a:pt x="1197935" y="4435549"/>
                </a:cubicBezTo>
                <a:cubicBezTo>
                  <a:pt x="1130596" y="4490484"/>
                  <a:pt x="1065028" y="4556052"/>
                  <a:pt x="995917" y="4595038"/>
                </a:cubicBezTo>
                <a:cubicBezTo>
                  <a:pt x="926806" y="4634024"/>
                  <a:pt x="831112" y="4639341"/>
                  <a:pt x="783266" y="4669466"/>
                </a:cubicBezTo>
                <a:cubicBezTo>
                  <a:pt x="735420" y="4699591"/>
                  <a:pt x="733647" y="4743893"/>
                  <a:pt x="708838" y="4775791"/>
                </a:cubicBezTo>
                <a:cubicBezTo>
                  <a:pt x="684029" y="4807689"/>
                  <a:pt x="680485" y="4836043"/>
                  <a:pt x="634410" y="4860852"/>
                </a:cubicBezTo>
                <a:cubicBezTo>
                  <a:pt x="588336" y="4885661"/>
                  <a:pt x="485554" y="4912242"/>
                  <a:pt x="432391" y="4924647"/>
                </a:cubicBezTo>
                <a:cubicBezTo>
                  <a:pt x="379228" y="4937052"/>
                  <a:pt x="342014" y="4945913"/>
                  <a:pt x="315433" y="4935280"/>
                </a:cubicBezTo>
                <a:cubicBezTo>
                  <a:pt x="288852" y="4924648"/>
                  <a:pt x="253410" y="4887434"/>
                  <a:pt x="272903" y="4860852"/>
                </a:cubicBezTo>
                <a:cubicBezTo>
                  <a:pt x="292396" y="4834271"/>
                  <a:pt x="386317" y="4804144"/>
                  <a:pt x="432391" y="4775791"/>
                </a:cubicBezTo>
                <a:cubicBezTo>
                  <a:pt x="478465" y="4747438"/>
                  <a:pt x="529856" y="4740350"/>
                  <a:pt x="549349" y="4690731"/>
                </a:cubicBezTo>
                <a:cubicBezTo>
                  <a:pt x="568842" y="4641113"/>
                  <a:pt x="513907" y="4561368"/>
                  <a:pt x="549349" y="4478080"/>
                </a:cubicBezTo>
                <a:cubicBezTo>
                  <a:pt x="584791" y="4394792"/>
                  <a:pt x="669851" y="4309731"/>
                  <a:pt x="762000" y="4191001"/>
                </a:cubicBezTo>
                <a:cubicBezTo>
                  <a:pt x="854149" y="4072271"/>
                  <a:pt x="1010093" y="3873796"/>
                  <a:pt x="1102242" y="3765698"/>
                </a:cubicBezTo>
                <a:cubicBezTo>
                  <a:pt x="1194391" y="3657600"/>
                  <a:pt x="1245781" y="3607982"/>
                  <a:pt x="1314893" y="3542415"/>
                </a:cubicBezTo>
                <a:cubicBezTo>
                  <a:pt x="1384005" y="3476848"/>
                  <a:pt x="1447800" y="3414824"/>
                  <a:pt x="1516912" y="3372294"/>
                </a:cubicBezTo>
                <a:cubicBezTo>
                  <a:pt x="1586024" y="3329764"/>
                  <a:pt x="1681717" y="3326219"/>
                  <a:pt x="1729563" y="3287233"/>
                </a:cubicBezTo>
                <a:cubicBezTo>
                  <a:pt x="1777409" y="3248247"/>
                  <a:pt x="1791586" y="3172047"/>
                  <a:pt x="1803991" y="3138377"/>
                </a:cubicBezTo>
                <a:cubicBezTo>
                  <a:pt x="1816396" y="3104707"/>
                  <a:pt x="1825256" y="3099392"/>
                  <a:pt x="1803991" y="3085215"/>
                </a:cubicBezTo>
                <a:cubicBezTo>
                  <a:pt x="1782726" y="3071038"/>
                  <a:pt x="1713614" y="3071038"/>
                  <a:pt x="1676400" y="3053317"/>
                </a:cubicBezTo>
                <a:cubicBezTo>
                  <a:pt x="1639186" y="3035596"/>
                  <a:pt x="1619693" y="3005470"/>
                  <a:pt x="1580707" y="2978889"/>
                </a:cubicBezTo>
                <a:cubicBezTo>
                  <a:pt x="1541721" y="2952308"/>
                  <a:pt x="1497419" y="2911550"/>
                  <a:pt x="1442484" y="2893829"/>
                </a:cubicBezTo>
                <a:cubicBezTo>
                  <a:pt x="1387549" y="2876108"/>
                  <a:pt x="1313121" y="2860159"/>
                  <a:pt x="1251098" y="2872563"/>
                </a:cubicBezTo>
                <a:cubicBezTo>
                  <a:pt x="1189075" y="2884968"/>
                  <a:pt x="1121736" y="2923954"/>
                  <a:pt x="1070345" y="2968256"/>
                </a:cubicBezTo>
                <a:cubicBezTo>
                  <a:pt x="1018954" y="3012558"/>
                  <a:pt x="971108" y="3106479"/>
                  <a:pt x="942754" y="3138377"/>
                </a:cubicBezTo>
                <a:cubicBezTo>
                  <a:pt x="914401" y="3170275"/>
                  <a:pt x="893136" y="3147238"/>
                  <a:pt x="900224" y="3159643"/>
                </a:cubicBezTo>
                <a:cubicBezTo>
                  <a:pt x="907312" y="3172048"/>
                  <a:pt x="951614" y="3182680"/>
                  <a:pt x="985284" y="3212805"/>
                </a:cubicBezTo>
                <a:cubicBezTo>
                  <a:pt x="1018954" y="3242930"/>
                  <a:pt x="1112875" y="3297866"/>
                  <a:pt x="1102242" y="3340396"/>
                </a:cubicBezTo>
                <a:cubicBezTo>
                  <a:pt x="1091610" y="3382926"/>
                  <a:pt x="992373" y="3439634"/>
                  <a:pt x="921489" y="3467987"/>
                </a:cubicBezTo>
                <a:cubicBezTo>
                  <a:pt x="850605" y="3496341"/>
                  <a:pt x="760228" y="3503429"/>
                  <a:pt x="676940" y="3510517"/>
                </a:cubicBezTo>
                <a:cubicBezTo>
                  <a:pt x="593652" y="3517605"/>
                  <a:pt x="487326" y="3508745"/>
                  <a:pt x="421759" y="3510517"/>
                </a:cubicBezTo>
                <a:cubicBezTo>
                  <a:pt x="356192" y="3512289"/>
                  <a:pt x="322521" y="3530009"/>
                  <a:pt x="283535" y="3521149"/>
                </a:cubicBezTo>
                <a:cubicBezTo>
                  <a:pt x="244549" y="3512289"/>
                  <a:pt x="203791" y="3476847"/>
                  <a:pt x="187842" y="3457354"/>
                </a:cubicBezTo>
                <a:cubicBezTo>
                  <a:pt x="171893" y="3437861"/>
                  <a:pt x="198474" y="3407735"/>
                  <a:pt x="187842" y="3404191"/>
                </a:cubicBezTo>
                <a:cubicBezTo>
                  <a:pt x="177210" y="3400647"/>
                  <a:pt x="145312" y="3413052"/>
                  <a:pt x="124047" y="3436089"/>
                </a:cubicBezTo>
                <a:cubicBezTo>
                  <a:pt x="102782" y="3459126"/>
                  <a:pt x="74429" y="3530010"/>
                  <a:pt x="60252" y="3542415"/>
                </a:cubicBezTo>
                <a:cubicBezTo>
                  <a:pt x="46075" y="3554820"/>
                  <a:pt x="42530" y="3522922"/>
                  <a:pt x="38986" y="3510517"/>
                </a:cubicBezTo>
                <a:cubicBezTo>
                  <a:pt x="35442" y="3498112"/>
                  <a:pt x="37214" y="3967717"/>
                  <a:pt x="38986" y="3467987"/>
                </a:cubicBezTo>
                <a:cubicBezTo>
                  <a:pt x="40758" y="2968257"/>
                  <a:pt x="0" y="981740"/>
                  <a:pt x="17721" y="490870"/>
                </a:cubicBezTo>
                <a:close/>
              </a:path>
            </a:pathLst>
          </a:cu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67200" y="2286000"/>
            <a:ext cx="5105400" cy="3899941"/>
          </a:xfrm>
          <a:custGeom>
            <a:avLst/>
            <a:gdLst>
              <a:gd name="connsiteX0" fmla="*/ 1589567 w 4995530"/>
              <a:gd name="connsiteY0" fmla="*/ 0 h 3721395"/>
              <a:gd name="connsiteX1" fmla="*/ 1185530 w 4995530"/>
              <a:gd name="connsiteY1" fmla="*/ 10632 h 3721395"/>
              <a:gd name="connsiteX2" fmla="*/ 919716 w 4995530"/>
              <a:gd name="connsiteY2" fmla="*/ 95693 h 3721395"/>
              <a:gd name="connsiteX3" fmla="*/ 579474 w 4995530"/>
              <a:gd name="connsiteY3" fmla="*/ 287079 h 3721395"/>
              <a:gd name="connsiteX4" fmla="*/ 483781 w 4995530"/>
              <a:gd name="connsiteY4" fmla="*/ 393404 h 3721395"/>
              <a:gd name="connsiteX5" fmla="*/ 388088 w 4995530"/>
              <a:gd name="connsiteY5" fmla="*/ 414669 h 3721395"/>
              <a:gd name="connsiteX6" fmla="*/ 228600 w 4995530"/>
              <a:gd name="connsiteY6" fmla="*/ 404037 h 3721395"/>
              <a:gd name="connsiteX7" fmla="*/ 228600 w 4995530"/>
              <a:gd name="connsiteY7" fmla="*/ 574158 h 3721395"/>
              <a:gd name="connsiteX8" fmla="*/ 313660 w 4995530"/>
              <a:gd name="connsiteY8" fmla="*/ 648586 h 3721395"/>
              <a:gd name="connsiteX9" fmla="*/ 324293 w 4995530"/>
              <a:gd name="connsiteY9" fmla="*/ 765544 h 3721395"/>
              <a:gd name="connsiteX10" fmla="*/ 196702 w 4995530"/>
              <a:gd name="connsiteY10" fmla="*/ 797442 h 3721395"/>
              <a:gd name="connsiteX11" fmla="*/ 58479 w 4995530"/>
              <a:gd name="connsiteY11" fmla="*/ 861237 h 3721395"/>
              <a:gd name="connsiteX12" fmla="*/ 5316 w 4995530"/>
              <a:gd name="connsiteY12" fmla="*/ 893135 h 3721395"/>
              <a:gd name="connsiteX13" fmla="*/ 90376 w 4995530"/>
              <a:gd name="connsiteY13" fmla="*/ 967562 h 3721395"/>
              <a:gd name="connsiteX14" fmla="*/ 132907 w 4995530"/>
              <a:gd name="connsiteY14" fmla="*/ 1031358 h 3721395"/>
              <a:gd name="connsiteX15" fmla="*/ 122274 w 4995530"/>
              <a:gd name="connsiteY15" fmla="*/ 1084521 h 3721395"/>
              <a:gd name="connsiteX16" fmla="*/ 345558 w 4995530"/>
              <a:gd name="connsiteY16" fmla="*/ 1084521 h 3721395"/>
              <a:gd name="connsiteX17" fmla="*/ 462516 w 4995530"/>
              <a:gd name="connsiteY17" fmla="*/ 1137683 h 3721395"/>
              <a:gd name="connsiteX18" fmla="*/ 377455 w 4995530"/>
              <a:gd name="connsiteY18" fmla="*/ 1254642 h 3721395"/>
              <a:gd name="connsiteX19" fmla="*/ 281762 w 4995530"/>
              <a:gd name="connsiteY19" fmla="*/ 1275907 h 3721395"/>
              <a:gd name="connsiteX20" fmla="*/ 228600 w 4995530"/>
              <a:gd name="connsiteY20" fmla="*/ 1286539 h 3721395"/>
              <a:gd name="connsiteX21" fmla="*/ 217967 w 4995530"/>
              <a:gd name="connsiteY21" fmla="*/ 1392865 h 3721395"/>
              <a:gd name="connsiteX22" fmla="*/ 217967 w 4995530"/>
              <a:gd name="connsiteY22" fmla="*/ 1552353 h 3721395"/>
              <a:gd name="connsiteX23" fmla="*/ 186069 w 4995530"/>
              <a:gd name="connsiteY23" fmla="*/ 1648046 h 3721395"/>
              <a:gd name="connsiteX24" fmla="*/ 196702 w 4995530"/>
              <a:gd name="connsiteY24" fmla="*/ 1786269 h 3721395"/>
              <a:gd name="connsiteX25" fmla="*/ 239232 w 4995530"/>
              <a:gd name="connsiteY25" fmla="*/ 1977656 h 3721395"/>
              <a:gd name="connsiteX26" fmla="*/ 377455 w 4995530"/>
              <a:gd name="connsiteY26" fmla="*/ 2083981 h 3721395"/>
              <a:gd name="connsiteX27" fmla="*/ 473148 w 4995530"/>
              <a:gd name="connsiteY27" fmla="*/ 2190307 h 3721395"/>
              <a:gd name="connsiteX28" fmla="*/ 526311 w 4995530"/>
              <a:gd name="connsiteY28" fmla="*/ 2041451 h 3721395"/>
              <a:gd name="connsiteX29" fmla="*/ 590107 w 4995530"/>
              <a:gd name="connsiteY29" fmla="*/ 2126511 h 3721395"/>
              <a:gd name="connsiteX30" fmla="*/ 536944 w 4995530"/>
              <a:gd name="connsiteY30" fmla="*/ 2328530 h 3721395"/>
              <a:gd name="connsiteX31" fmla="*/ 579474 w 4995530"/>
              <a:gd name="connsiteY31" fmla="*/ 2381693 h 3721395"/>
              <a:gd name="connsiteX32" fmla="*/ 707065 w 4995530"/>
              <a:gd name="connsiteY32" fmla="*/ 2286000 h 3721395"/>
              <a:gd name="connsiteX33" fmla="*/ 834655 w 4995530"/>
              <a:gd name="connsiteY33" fmla="*/ 2381693 h 3721395"/>
              <a:gd name="connsiteX34" fmla="*/ 834655 w 4995530"/>
              <a:gd name="connsiteY34" fmla="*/ 2456121 h 3721395"/>
              <a:gd name="connsiteX35" fmla="*/ 909083 w 4995530"/>
              <a:gd name="connsiteY35" fmla="*/ 2424223 h 3721395"/>
              <a:gd name="connsiteX36" fmla="*/ 887818 w 4995530"/>
              <a:gd name="connsiteY36" fmla="*/ 2317897 h 3721395"/>
              <a:gd name="connsiteX37" fmla="*/ 1036674 w 4995530"/>
              <a:gd name="connsiteY37" fmla="*/ 2286000 h 3721395"/>
              <a:gd name="connsiteX38" fmla="*/ 1079204 w 4995530"/>
              <a:gd name="connsiteY38" fmla="*/ 2264735 h 3721395"/>
              <a:gd name="connsiteX39" fmla="*/ 983511 w 4995530"/>
              <a:gd name="connsiteY39" fmla="*/ 2445488 h 3721395"/>
              <a:gd name="connsiteX40" fmla="*/ 962246 w 4995530"/>
              <a:gd name="connsiteY40" fmla="*/ 2562446 h 3721395"/>
              <a:gd name="connsiteX41" fmla="*/ 962246 w 4995530"/>
              <a:gd name="connsiteY41" fmla="*/ 2615609 h 3721395"/>
              <a:gd name="connsiteX42" fmla="*/ 1111102 w 4995530"/>
              <a:gd name="connsiteY42" fmla="*/ 2551814 h 3721395"/>
              <a:gd name="connsiteX43" fmla="*/ 1196162 w 4995530"/>
              <a:gd name="connsiteY43" fmla="*/ 2498651 h 3721395"/>
              <a:gd name="connsiteX44" fmla="*/ 1313120 w 4995530"/>
              <a:gd name="connsiteY44" fmla="*/ 2445488 h 3721395"/>
              <a:gd name="connsiteX45" fmla="*/ 1589567 w 4995530"/>
              <a:gd name="connsiteY45" fmla="*/ 2296632 h 3721395"/>
              <a:gd name="connsiteX46" fmla="*/ 2068032 w 4995530"/>
              <a:gd name="connsiteY46" fmla="*/ 2286000 h 3721395"/>
              <a:gd name="connsiteX47" fmla="*/ 2291316 w 4995530"/>
              <a:gd name="connsiteY47" fmla="*/ 2254102 h 3721395"/>
              <a:gd name="connsiteX48" fmla="*/ 2557130 w 4995530"/>
              <a:gd name="connsiteY48" fmla="*/ 2264735 h 3721395"/>
              <a:gd name="connsiteX49" fmla="*/ 2876107 w 4995530"/>
              <a:gd name="connsiteY49" fmla="*/ 2307265 h 3721395"/>
              <a:gd name="connsiteX50" fmla="*/ 3248246 w 4995530"/>
              <a:gd name="connsiteY50" fmla="*/ 2466753 h 3721395"/>
              <a:gd name="connsiteX51" fmla="*/ 3535325 w 4995530"/>
              <a:gd name="connsiteY51" fmla="*/ 2838893 h 3721395"/>
              <a:gd name="connsiteX52" fmla="*/ 3747976 w 4995530"/>
              <a:gd name="connsiteY52" fmla="*/ 3136604 h 3721395"/>
              <a:gd name="connsiteX53" fmla="*/ 4109483 w 4995530"/>
              <a:gd name="connsiteY53" fmla="*/ 3338623 h 3721395"/>
              <a:gd name="connsiteX54" fmla="*/ 4237074 w 4995530"/>
              <a:gd name="connsiteY54" fmla="*/ 3338623 h 3721395"/>
              <a:gd name="connsiteX55" fmla="*/ 4258339 w 4995530"/>
              <a:gd name="connsiteY55" fmla="*/ 3200400 h 3721395"/>
              <a:gd name="connsiteX56" fmla="*/ 4322134 w 4995530"/>
              <a:gd name="connsiteY56" fmla="*/ 3072809 h 3721395"/>
              <a:gd name="connsiteX57" fmla="*/ 4364665 w 4995530"/>
              <a:gd name="connsiteY57" fmla="*/ 3200400 h 3721395"/>
              <a:gd name="connsiteX58" fmla="*/ 4354032 w 4995530"/>
              <a:gd name="connsiteY58" fmla="*/ 3381153 h 3721395"/>
              <a:gd name="connsiteX59" fmla="*/ 4354032 w 4995530"/>
              <a:gd name="connsiteY59" fmla="*/ 3455581 h 3721395"/>
              <a:gd name="connsiteX60" fmla="*/ 4470990 w 4995530"/>
              <a:gd name="connsiteY60" fmla="*/ 3508744 h 3721395"/>
              <a:gd name="connsiteX61" fmla="*/ 4641111 w 4995530"/>
              <a:gd name="connsiteY61" fmla="*/ 3561907 h 3721395"/>
              <a:gd name="connsiteX62" fmla="*/ 4800600 w 4995530"/>
              <a:gd name="connsiteY62" fmla="*/ 3604437 h 3721395"/>
              <a:gd name="connsiteX63" fmla="*/ 4896293 w 4995530"/>
              <a:gd name="connsiteY63" fmla="*/ 3678865 h 3721395"/>
              <a:gd name="connsiteX64" fmla="*/ 4928190 w 4995530"/>
              <a:gd name="connsiteY64" fmla="*/ 3721395 h 3721395"/>
              <a:gd name="connsiteX0" fmla="*/ 1589567 w 4995530"/>
              <a:gd name="connsiteY0" fmla="*/ 10633 h 3732028"/>
              <a:gd name="connsiteX1" fmla="*/ 1589567 w 4995530"/>
              <a:gd name="connsiteY1" fmla="*/ 0 h 3732028"/>
              <a:gd name="connsiteX2" fmla="*/ 1185530 w 4995530"/>
              <a:gd name="connsiteY2" fmla="*/ 21265 h 3732028"/>
              <a:gd name="connsiteX3" fmla="*/ 919716 w 4995530"/>
              <a:gd name="connsiteY3" fmla="*/ 106326 h 3732028"/>
              <a:gd name="connsiteX4" fmla="*/ 579474 w 4995530"/>
              <a:gd name="connsiteY4" fmla="*/ 297712 h 3732028"/>
              <a:gd name="connsiteX5" fmla="*/ 483781 w 4995530"/>
              <a:gd name="connsiteY5" fmla="*/ 404037 h 3732028"/>
              <a:gd name="connsiteX6" fmla="*/ 388088 w 4995530"/>
              <a:gd name="connsiteY6" fmla="*/ 425302 h 3732028"/>
              <a:gd name="connsiteX7" fmla="*/ 228600 w 4995530"/>
              <a:gd name="connsiteY7" fmla="*/ 414670 h 3732028"/>
              <a:gd name="connsiteX8" fmla="*/ 228600 w 4995530"/>
              <a:gd name="connsiteY8" fmla="*/ 584791 h 3732028"/>
              <a:gd name="connsiteX9" fmla="*/ 313660 w 4995530"/>
              <a:gd name="connsiteY9" fmla="*/ 659219 h 3732028"/>
              <a:gd name="connsiteX10" fmla="*/ 324293 w 4995530"/>
              <a:gd name="connsiteY10" fmla="*/ 776177 h 3732028"/>
              <a:gd name="connsiteX11" fmla="*/ 196702 w 4995530"/>
              <a:gd name="connsiteY11" fmla="*/ 808075 h 3732028"/>
              <a:gd name="connsiteX12" fmla="*/ 58479 w 4995530"/>
              <a:gd name="connsiteY12" fmla="*/ 871870 h 3732028"/>
              <a:gd name="connsiteX13" fmla="*/ 5316 w 4995530"/>
              <a:gd name="connsiteY13" fmla="*/ 903768 h 3732028"/>
              <a:gd name="connsiteX14" fmla="*/ 90376 w 4995530"/>
              <a:gd name="connsiteY14" fmla="*/ 978195 h 3732028"/>
              <a:gd name="connsiteX15" fmla="*/ 132907 w 4995530"/>
              <a:gd name="connsiteY15" fmla="*/ 1041991 h 3732028"/>
              <a:gd name="connsiteX16" fmla="*/ 122274 w 4995530"/>
              <a:gd name="connsiteY16" fmla="*/ 1095154 h 3732028"/>
              <a:gd name="connsiteX17" fmla="*/ 345558 w 4995530"/>
              <a:gd name="connsiteY17" fmla="*/ 1095154 h 3732028"/>
              <a:gd name="connsiteX18" fmla="*/ 462516 w 4995530"/>
              <a:gd name="connsiteY18" fmla="*/ 1148316 h 3732028"/>
              <a:gd name="connsiteX19" fmla="*/ 377455 w 4995530"/>
              <a:gd name="connsiteY19" fmla="*/ 1265275 h 3732028"/>
              <a:gd name="connsiteX20" fmla="*/ 281762 w 4995530"/>
              <a:gd name="connsiteY20" fmla="*/ 1286540 h 3732028"/>
              <a:gd name="connsiteX21" fmla="*/ 228600 w 4995530"/>
              <a:gd name="connsiteY21" fmla="*/ 1297172 h 3732028"/>
              <a:gd name="connsiteX22" fmla="*/ 217967 w 4995530"/>
              <a:gd name="connsiteY22" fmla="*/ 1403498 h 3732028"/>
              <a:gd name="connsiteX23" fmla="*/ 217967 w 4995530"/>
              <a:gd name="connsiteY23" fmla="*/ 1562986 h 3732028"/>
              <a:gd name="connsiteX24" fmla="*/ 186069 w 4995530"/>
              <a:gd name="connsiteY24" fmla="*/ 1658679 h 3732028"/>
              <a:gd name="connsiteX25" fmla="*/ 196702 w 4995530"/>
              <a:gd name="connsiteY25" fmla="*/ 1796902 h 3732028"/>
              <a:gd name="connsiteX26" fmla="*/ 239232 w 4995530"/>
              <a:gd name="connsiteY26" fmla="*/ 1988289 h 3732028"/>
              <a:gd name="connsiteX27" fmla="*/ 377455 w 4995530"/>
              <a:gd name="connsiteY27" fmla="*/ 2094614 h 3732028"/>
              <a:gd name="connsiteX28" fmla="*/ 473148 w 4995530"/>
              <a:gd name="connsiteY28" fmla="*/ 2200940 h 3732028"/>
              <a:gd name="connsiteX29" fmla="*/ 526311 w 4995530"/>
              <a:gd name="connsiteY29" fmla="*/ 2052084 h 3732028"/>
              <a:gd name="connsiteX30" fmla="*/ 590107 w 4995530"/>
              <a:gd name="connsiteY30" fmla="*/ 2137144 h 3732028"/>
              <a:gd name="connsiteX31" fmla="*/ 536944 w 4995530"/>
              <a:gd name="connsiteY31" fmla="*/ 2339163 h 3732028"/>
              <a:gd name="connsiteX32" fmla="*/ 579474 w 4995530"/>
              <a:gd name="connsiteY32" fmla="*/ 2392326 h 3732028"/>
              <a:gd name="connsiteX33" fmla="*/ 707065 w 4995530"/>
              <a:gd name="connsiteY33" fmla="*/ 2296633 h 3732028"/>
              <a:gd name="connsiteX34" fmla="*/ 834655 w 4995530"/>
              <a:gd name="connsiteY34" fmla="*/ 2392326 h 3732028"/>
              <a:gd name="connsiteX35" fmla="*/ 834655 w 4995530"/>
              <a:gd name="connsiteY35" fmla="*/ 2466754 h 3732028"/>
              <a:gd name="connsiteX36" fmla="*/ 909083 w 4995530"/>
              <a:gd name="connsiteY36" fmla="*/ 2434856 h 3732028"/>
              <a:gd name="connsiteX37" fmla="*/ 887818 w 4995530"/>
              <a:gd name="connsiteY37" fmla="*/ 2328530 h 3732028"/>
              <a:gd name="connsiteX38" fmla="*/ 1036674 w 4995530"/>
              <a:gd name="connsiteY38" fmla="*/ 2296633 h 3732028"/>
              <a:gd name="connsiteX39" fmla="*/ 1079204 w 4995530"/>
              <a:gd name="connsiteY39" fmla="*/ 2275368 h 3732028"/>
              <a:gd name="connsiteX40" fmla="*/ 983511 w 4995530"/>
              <a:gd name="connsiteY40" fmla="*/ 2456121 h 3732028"/>
              <a:gd name="connsiteX41" fmla="*/ 962246 w 4995530"/>
              <a:gd name="connsiteY41" fmla="*/ 2573079 h 3732028"/>
              <a:gd name="connsiteX42" fmla="*/ 962246 w 4995530"/>
              <a:gd name="connsiteY42" fmla="*/ 2626242 h 3732028"/>
              <a:gd name="connsiteX43" fmla="*/ 1111102 w 4995530"/>
              <a:gd name="connsiteY43" fmla="*/ 2562447 h 3732028"/>
              <a:gd name="connsiteX44" fmla="*/ 1196162 w 4995530"/>
              <a:gd name="connsiteY44" fmla="*/ 2509284 h 3732028"/>
              <a:gd name="connsiteX45" fmla="*/ 1313120 w 4995530"/>
              <a:gd name="connsiteY45" fmla="*/ 2456121 h 3732028"/>
              <a:gd name="connsiteX46" fmla="*/ 1589567 w 4995530"/>
              <a:gd name="connsiteY46" fmla="*/ 2307265 h 3732028"/>
              <a:gd name="connsiteX47" fmla="*/ 2068032 w 4995530"/>
              <a:gd name="connsiteY47" fmla="*/ 2296633 h 3732028"/>
              <a:gd name="connsiteX48" fmla="*/ 2291316 w 4995530"/>
              <a:gd name="connsiteY48" fmla="*/ 2264735 h 3732028"/>
              <a:gd name="connsiteX49" fmla="*/ 2557130 w 4995530"/>
              <a:gd name="connsiteY49" fmla="*/ 2275368 h 3732028"/>
              <a:gd name="connsiteX50" fmla="*/ 2876107 w 4995530"/>
              <a:gd name="connsiteY50" fmla="*/ 2317898 h 3732028"/>
              <a:gd name="connsiteX51" fmla="*/ 3248246 w 4995530"/>
              <a:gd name="connsiteY51" fmla="*/ 2477386 h 3732028"/>
              <a:gd name="connsiteX52" fmla="*/ 3535325 w 4995530"/>
              <a:gd name="connsiteY52" fmla="*/ 2849526 h 3732028"/>
              <a:gd name="connsiteX53" fmla="*/ 3747976 w 4995530"/>
              <a:gd name="connsiteY53" fmla="*/ 3147237 h 3732028"/>
              <a:gd name="connsiteX54" fmla="*/ 4109483 w 4995530"/>
              <a:gd name="connsiteY54" fmla="*/ 3349256 h 3732028"/>
              <a:gd name="connsiteX55" fmla="*/ 4237074 w 4995530"/>
              <a:gd name="connsiteY55" fmla="*/ 3349256 h 3732028"/>
              <a:gd name="connsiteX56" fmla="*/ 4258339 w 4995530"/>
              <a:gd name="connsiteY56" fmla="*/ 3211033 h 3732028"/>
              <a:gd name="connsiteX57" fmla="*/ 4322134 w 4995530"/>
              <a:gd name="connsiteY57" fmla="*/ 3083442 h 3732028"/>
              <a:gd name="connsiteX58" fmla="*/ 4364665 w 4995530"/>
              <a:gd name="connsiteY58" fmla="*/ 3211033 h 3732028"/>
              <a:gd name="connsiteX59" fmla="*/ 4354032 w 4995530"/>
              <a:gd name="connsiteY59" fmla="*/ 3391786 h 3732028"/>
              <a:gd name="connsiteX60" fmla="*/ 4354032 w 4995530"/>
              <a:gd name="connsiteY60" fmla="*/ 3466214 h 3732028"/>
              <a:gd name="connsiteX61" fmla="*/ 4470990 w 4995530"/>
              <a:gd name="connsiteY61" fmla="*/ 3519377 h 3732028"/>
              <a:gd name="connsiteX62" fmla="*/ 4641111 w 4995530"/>
              <a:gd name="connsiteY62" fmla="*/ 3572540 h 3732028"/>
              <a:gd name="connsiteX63" fmla="*/ 4800600 w 4995530"/>
              <a:gd name="connsiteY63" fmla="*/ 3615070 h 3732028"/>
              <a:gd name="connsiteX64" fmla="*/ 4896293 w 4995530"/>
              <a:gd name="connsiteY64" fmla="*/ 3689498 h 3732028"/>
              <a:gd name="connsiteX65" fmla="*/ 4928190 w 4995530"/>
              <a:gd name="connsiteY65" fmla="*/ 3732028 h 3732028"/>
              <a:gd name="connsiteX0" fmla="*/ 1589567 w 4995530"/>
              <a:gd name="connsiteY0" fmla="*/ 10633 h 3732028"/>
              <a:gd name="connsiteX1" fmla="*/ 1589567 w 4995530"/>
              <a:gd name="connsiteY1" fmla="*/ 0 h 3732028"/>
              <a:gd name="connsiteX2" fmla="*/ 1600200 w 4995530"/>
              <a:gd name="connsiteY2" fmla="*/ 0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10633 h 3732028"/>
              <a:gd name="connsiteX1" fmla="*/ 1589567 w 4995530"/>
              <a:gd name="connsiteY1" fmla="*/ 0 h 3732028"/>
              <a:gd name="connsiteX2" fmla="*/ 2294860 w 4995530"/>
              <a:gd name="connsiteY2" fmla="*/ 187842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0 h 3721395"/>
              <a:gd name="connsiteX1" fmla="*/ 2675860 w 4995530"/>
              <a:gd name="connsiteY1" fmla="*/ 482009 h 3721395"/>
              <a:gd name="connsiteX2" fmla="*/ 2294860 w 4995530"/>
              <a:gd name="connsiteY2" fmla="*/ 177209 h 3721395"/>
              <a:gd name="connsiteX3" fmla="*/ 1185530 w 4995530"/>
              <a:gd name="connsiteY3" fmla="*/ 10632 h 3721395"/>
              <a:gd name="connsiteX4" fmla="*/ 919716 w 4995530"/>
              <a:gd name="connsiteY4" fmla="*/ 95693 h 3721395"/>
              <a:gd name="connsiteX5" fmla="*/ 579474 w 4995530"/>
              <a:gd name="connsiteY5" fmla="*/ 287079 h 3721395"/>
              <a:gd name="connsiteX6" fmla="*/ 483781 w 4995530"/>
              <a:gd name="connsiteY6" fmla="*/ 393404 h 3721395"/>
              <a:gd name="connsiteX7" fmla="*/ 388088 w 4995530"/>
              <a:gd name="connsiteY7" fmla="*/ 414669 h 3721395"/>
              <a:gd name="connsiteX8" fmla="*/ 228600 w 4995530"/>
              <a:gd name="connsiteY8" fmla="*/ 404037 h 3721395"/>
              <a:gd name="connsiteX9" fmla="*/ 228600 w 4995530"/>
              <a:gd name="connsiteY9" fmla="*/ 574158 h 3721395"/>
              <a:gd name="connsiteX10" fmla="*/ 313660 w 4995530"/>
              <a:gd name="connsiteY10" fmla="*/ 648586 h 3721395"/>
              <a:gd name="connsiteX11" fmla="*/ 324293 w 4995530"/>
              <a:gd name="connsiteY11" fmla="*/ 765544 h 3721395"/>
              <a:gd name="connsiteX12" fmla="*/ 196702 w 4995530"/>
              <a:gd name="connsiteY12" fmla="*/ 797442 h 3721395"/>
              <a:gd name="connsiteX13" fmla="*/ 58479 w 4995530"/>
              <a:gd name="connsiteY13" fmla="*/ 861237 h 3721395"/>
              <a:gd name="connsiteX14" fmla="*/ 5316 w 4995530"/>
              <a:gd name="connsiteY14" fmla="*/ 893135 h 3721395"/>
              <a:gd name="connsiteX15" fmla="*/ 90376 w 4995530"/>
              <a:gd name="connsiteY15" fmla="*/ 967562 h 3721395"/>
              <a:gd name="connsiteX16" fmla="*/ 132907 w 4995530"/>
              <a:gd name="connsiteY16" fmla="*/ 1031358 h 3721395"/>
              <a:gd name="connsiteX17" fmla="*/ 122274 w 4995530"/>
              <a:gd name="connsiteY17" fmla="*/ 1084521 h 3721395"/>
              <a:gd name="connsiteX18" fmla="*/ 345558 w 4995530"/>
              <a:gd name="connsiteY18" fmla="*/ 1084521 h 3721395"/>
              <a:gd name="connsiteX19" fmla="*/ 462516 w 4995530"/>
              <a:gd name="connsiteY19" fmla="*/ 1137683 h 3721395"/>
              <a:gd name="connsiteX20" fmla="*/ 377455 w 4995530"/>
              <a:gd name="connsiteY20" fmla="*/ 1254642 h 3721395"/>
              <a:gd name="connsiteX21" fmla="*/ 281762 w 4995530"/>
              <a:gd name="connsiteY21" fmla="*/ 1275907 h 3721395"/>
              <a:gd name="connsiteX22" fmla="*/ 228600 w 4995530"/>
              <a:gd name="connsiteY22" fmla="*/ 1286539 h 3721395"/>
              <a:gd name="connsiteX23" fmla="*/ 217967 w 4995530"/>
              <a:gd name="connsiteY23" fmla="*/ 1392865 h 3721395"/>
              <a:gd name="connsiteX24" fmla="*/ 217967 w 4995530"/>
              <a:gd name="connsiteY24" fmla="*/ 1552353 h 3721395"/>
              <a:gd name="connsiteX25" fmla="*/ 186069 w 4995530"/>
              <a:gd name="connsiteY25" fmla="*/ 1648046 h 3721395"/>
              <a:gd name="connsiteX26" fmla="*/ 196702 w 4995530"/>
              <a:gd name="connsiteY26" fmla="*/ 1786269 h 3721395"/>
              <a:gd name="connsiteX27" fmla="*/ 239232 w 4995530"/>
              <a:gd name="connsiteY27" fmla="*/ 1977656 h 3721395"/>
              <a:gd name="connsiteX28" fmla="*/ 377455 w 4995530"/>
              <a:gd name="connsiteY28" fmla="*/ 2083981 h 3721395"/>
              <a:gd name="connsiteX29" fmla="*/ 473148 w 4995530"/>
              <a:gd name="connsiteY29" fmla="*/ 2190307 h 3721395"/>
              <a:gd name="connsiteX30" fmla="*/ 526311 w 4995530"/>
              <a:gd name="connsiteY30" fmla="*/ 2041451 h 3721395"/>
              <a:gd name="connsiteX31" fmla="*/ 590107 w 4995530"/>
              <a:gd name="connsiteY31" fmla="*/ 2126511 h 3721395"/>
              <a:gd name="connsiteX32" fmla="*/ 536944 w 4995530"/>
              <a:gd name="connsiteY32" fmla="*/ 2328530 h 3721395"/>
              <a:gd name="connsiteX33" fmla="*/ 579474 w 4995530"/>
              <a:gd name="connsiteY33" fmla="*/ 2381693 h 3721395"/>
              <a:gd name="connsiteX34" fmla="*/ 707065 w 4995530"/>
              <a:gd name="connsiteY34" fmla="*/ 2286000 h 3721395"/>
              <a:gd name="connsiteX35" fmla="*/ 834655 w 4995530"/>
              <a:gd name="connsiteY35" fmla="*/ 2381693 h 3721395"/>
              <a:gd name="connsiteX36" fmla="*/ 834655 w 4995530"/>
              <a:gd name="connsiteY36" fmla="*/ 2456121 h 3721395"/>
              <a:gd name="connsiteX37" fmla="*/ 909083 w 4995530"/>
              <a:gd name="connsiteY37" fmla="*/ 2424223 h 3721395"/>
              <a:gd name="connsiteX38" fmla="*/ 887818 w 4995530"/>
              <a:gd name="connsiteY38" fmla="*/ 2317897 h 3721395"/>
              <a:gd name="connsiteX39" fmla="*/ 1036674 w 4995530"/>
              <a:gd name="connsiteY39" fmla="*/ 2286000 h 3721395"/>
              <a:gd name="connsiteX40" fmla="*/ 1079204 w 4995530"/>
              <a:gd name="connsiteY40" fmla="*/ 2264735 h 3721395"/>
              <a:gd name="connsiteX41" fmla="*/ 983511 w 4995530"/>
              <a:gd name="connsiteY41" fmla="*/ 2445488 h 3721395"/>
              <a:gd name="connsiteX42" fmla="*/ 962246 w 4995530"/>
              <a:gd name="connsiteY42" fmla="*/ 2562446 h 3721395"/>
              <a:gd name="connsiteX43" fmla="*/ 962246 w 4995530"/>
              <a:gd name="connsiteY43" fmla="*/ 2615609 h 3721395"/>
              <a:gd name="connsiteX44" fmla="*/ 1111102 w 4995530"/>
              <a:gd name="connsiteY44" fmla="*/ 2551814 h 3721395"/>
              <a:gd name="connsiteX45" fmla="*/ 1196162 w 4995530"/>
              <a:gd name="connsiteY45" fmla="*/ 2498651 h 3721395"/>
              <a:gd name="connsiteX46" fmla="*/ 1313120 w 4995530"/>
              <a:gd name="connsiteY46" fmla="*/ 2445488 h 3721395"/>
              <a:gd name="connsiteX47" fmla="*/ 1589567 w 4995530"/>
              <a:gd name="connsiteY47" fmla="*/ 2296632 h 3721395"/>
              <a:gd name="connsiteX48" fmla="*/ 2068032 w 4995530"/>
              <a:gd name="connsiteY48" fmla="*/ 2286000 h 3721395"/>
              <a:gd name="connsiteX49" fmla="*/ 2291316 w 4995530"/>
              <a:gd name="connsiteY49" fmla="*/ 2254102 h 3721395"/>
              <a:gd name="connsiteX50" fmla="*/ 2557130 w 4995530"/>
              <a:gd name="connsiteY50" fmla="*/ 2264735 h 3721395"/>
              <a:gd name="connsiteX51" fmla="*/ 2876107 w 4995530"/>
              <a:gd name="connsiteY51" fmla="*/ 2307265 h 3721395"/>
              <a:gd name="connsiteX52" fmla="*/ 3248246 w 4995530"/>
              <a:gd name="connsiteY52" fmla="*/ 2466753 h 3721395"/>
              <a:gd name="connsiteX53" fmla="*/ 3535325 w 4995530"/>
              <a:gd name="connsiteY53" fmla="*/ 2838893 h 3721395"/>
              <a:gd name="connsiteX54" fmla="*/ 3747976 w 4995530"/>
              <a:gd name="connsiteY54" fmla="*/ 3136604 h 3721395"/>
              <a:gd name="connsiteX55" fmla="*/ 4109483 w 4995530"/>
              <a:gd name="connsiteY55" fmla="*/ 3338623 h 3721395"/>
              <a:gd name="connsiteX56" fmla="*/ 4237074 w 4995530"/>
              <a:gd name="connsiteY56" fmla="*/ 3338623 h 3721395"/>
              <a:gd name="connsiteX57" fmla="*/ 4258339 w 4995530"/>
              <a:gd name="connsiteY57" fmla="*/ 3200400 h 3721395"/>
              <a:gd name="connsiteX58" fmla="*/ 4322134 w 4995530"/>
              <a:gd name="connsiteY58" fmla="*/ 3072809 h 3721395"/>
              <a:gd name="connsiteX59" fmla="*/ 4364665 w 4995530"/>
              <a:gd name="connsiteY59" fmla="*/ 3200400 h 3721395"/>
              <a:gd name="connsiteX60" fmla="*/ 4354032 w 4995530"/>
              <a:gd name="connsiteY60" fmla="*/ 3381153 h 3721395"/>
              <a:gd name="connsiteX61" fmla="*/ 4354032 w 4995530"/>
              <a:gd name="connsiteY61" fmla="*/ 3455581 h 3721395"/>
              <a:gd name="connsiteX62" fmla="*/ 4470990 w 4995530"/>
              <a:gd name="connsiteY62" fmla="*/ 3508744 h 3721395"/>
              <a:gd name="connsiteX63" fmla="*/ 4641111 w 4995530"/>
              <a:gd name="connsiteY63" fmla="*/ 3561907 h 3721395"/>
              <a:gd name="connsiteX64" fmla="*/ 4800600 w 4995530"/>
              <a:gd name="connsiteY64" fmla="*/ 3604437 h 3721395"/>
              <a:gd name="connsiteX65" fmla="*/ 4896293 w 4995530"/>
              <a:gd name="connsiteY65" fmla="*/ 3678865 h 3721395"/>
              <a:gd name="connsiteX66" fmla="*/ 4928190 w 4995530"/>
              <a:gd name="connsiteY66" fmla="*/ 3721395 h 3721395"/>
              <a:gd name="connsiteX0" fmla="*/ 1589567 w 4995530"/>
              <a:gd name="connsiteY0" fmla="*/ 51391 h 3772786"/>
              <a:gd name="connsiteX1" fmla="*/ 2599660 w 4995530"/>
              <a:gd name="connsiteY1" fmla="*/ 0 h 3772786"/>
              <a:gd name="connsiteX2" fmla="*/ 2675860 w 4995530"/>
              <a:gd name="connsiteY2" fmla="*/ 533400 h 3772786"/>
              <a:gd name="connsiteX3" fmla="*/ 2294860 w 4995530"/>
              <a:gd name="connsiteY3" fmla="*/ 228600 h 3772786"/>
              <a:gd name="connsiteX4" fmla="*/ 1185530 w 4995530"/>
              <a:gd name="connsiteY4" fmla="*/ 62023 h 3772786"/>
              <a:gd name="connsiteX5" fmla="*/ 919716 w 4995530"/>
              <a:gd name="connsiteY5" fmla="*/ 147084 h 3772786"/>
              <a:gd name="connsiteX6" fmla="*/ 579474 w 4995530"/>
              <a:gd name="connsiteY6" fmla="*/ 338470 h 3772786"/>
              <a:gd name="connsiteX7" fmla="*/ 483781 w 4995530"/>
              <a:gd name="connsiteY7" fmla="*/ 444795 h 3772786"/>
              <a:gd name="connsiteX8" fmla="*/ 388088 w 4995530"/>
              <a:gd name="connsiteY8" fmla="*/ 466060 h 3772786"/>
              <a:gd name="connsiteX9" fmla="*/ 228600 w 4995530"/>
              <a:gd name="connsiteY9" fmla="*/ 455428 h 3772786"/>
              <a:gd name="connsiteX10" fmla="*/ 228600 w 4995530"/>
              <a:gd name="connsiteY10" fmla="*/ 625549 h 3772786"/>
              <a:gd name="connsiteX11" fmla="*/ 313660 w 4995530"/>
              <a:gd name="connsiteY11" fmla="*/ 699977 h 3772786"/>
              <a:gd name="connsiteX12" fmla="*/ 324293 w 4995530"/>
              <a:gd name="connsiteY12" fmla="*/ 816935 h 3772786"/>
              <a:gd name="connsiteX13" fmla="*/ 196702 w 4995530"/>
              <a:gd name="connsiteY13" fmla="*/ 848833 h 3772786"/>
              <a:gd name="connsiteX14" fmla="*/ 58479 w 4995530"/>
              <a:gd name="connsiteY14" fmla="*/ 912628 h 3772786"/>
              <a:gd name="connsiteX15" fmla="*/ 5316 w 4995530"/>
              <a:gd name="connsiteY15" fmla="*/ 944526 h 3772786"/>
              <a:gd name="connsiteX16" fmla="*/ 90376 w 4995530"/>
              <a:gd name="connsiteY16" fmla="*/ 1018953 h 3772786"/>
              <a:gd name="connsiteX17" fmla="*/ 132907 w 4995530"/>
              <a:gd name="connsiteY17" fmla="*/ 1082749 h 3772786"/>
              <a:gd name="connsiteX18" fmla="*/ 122274 w 4995530"/>
              <a:gd name="connsiteY18" fmla="*/ 1135912 h 3772786"/>
              <a:gd name="connsiteX19" fmla="*/ 345558 w 4995530"/>
              <a:gd name="connsiteY19" fmla="*/ 1135912 h 3772786"/>
              <a:gd name="connsiteX20" fmla="*/ 462516 w 4995530"/>
              <a:gd name="connsiteY20" fmla="*/ 1189074 h 3772786"/>
              <a:gd name="connsiteX21" fmla="*/ 377455 w 4995530"/>
              <a:gd name="connsiteY21" fmla="*/ 1306033 h 3772786"/>
              <a:gd name="connsiteX22" fmla="*/ 281762 w 4995530"/>
              <a:gd name="connsiteY22" fmla="*/ 1327298 h 3772786"/>
              <a:gd name="connsiteX23" fmla="*/ 228600 w 4995530"/>
              <a:gd name="connsiteY23" fmla="*/ 1337930 h 3772786"/>
              <a:gd name="connsiteX24" fmla="*/ 217967 w 4995530"/>
              <a:gd name="connsiteY24" fmla="*/ 1444256 h 3772786"/>
              <a:gd name="connsiteX25" fmla="*/ 217967 w 4995530"/>
              <a:gd name="connsiteY25" fmla="*/ 1603744 h 3772786"/>
              <a:gd name="connsiteX26" fmla="*/ 186069 w 4995530"/>
              <a:gd name="connsiteY26" fmla="*/ 1699437 h 3772786"/>
              <a:gd name="connsiteX27" fmla="*/ 196702 w 4995530"/>
              <a:gd name="connsiteY27" fmla="*/ 1837660 h 3772786"/>
              <a:gd name="connsiteX28" fmla="*/ 239232 w 4995530"/>
              <a:gd name="connsiteY28" fmla="*/ 2029047 h 3772786"/>
              <a:gd name="connsiteX29" fmla="*/ 377455 w 4995530"/>
              <a:gd name="connsiteY29" fmla="*/ 2135372 h 3772786"/>
              <a:gd name="connsiteX30" fmla="*/ 473148 w 4995530"/>
              <a:gd name="connsiteY30" fmla="*/ 2241698 h 3772786"/>
              <a:gd name="connsiteX31" fmla="*/ 526311 w 4995530"/>
              <a:gd name="connsiteY31" fmla="*/ 2092842 h 3772786"/>
              <a:gd name="connsiteX32" fmla="*/ 590107 w 4995530"/>
              <a:gd name="connsiteY32" fmla="*/ 2177902 h 3772786"/>
              <a:gd name="connsiteX33" fmla="*/ 536944 w 4995530"/>
              <a:gd name="connsiteY33" fmla="*/ 2379921 h 3772786"/>
              <a:gd name="connsiteX34" fmla="*/ 579474 w 4995530"/>
              <a:gd name="connsiteY34" fmla="*/ 2433084 h 3772786"/>
              <a:gd name="connsiteX35" fmla="*/ 707065 w 4995530"/>
              <a:gd name="connsiteY35" fmla="*/ 2337391 h 3772786"/>
              <a:gd name="connsiteX36" fmla="*/ 834655 w 4995530"/>
              <a:gd name="connsiteY36" fmla="*/ 2433084 h 3772786"/>
              <a:gd name="connsiteX37" fmla="*/ 834655 w 4995530"/>
              <a:gd name="connsiteY37" fmla="*/ 2507512 h 3772786"/>
              <a:gd name="connsiteX38" fmla="*/ 909083 w 4995530"/>
              <a:gd name="connsiteY38" fmla="*/ 2475614 h 3772786"/>
              <a:gd name="connsiteX39" fmla="*/ 887818 w 4995530"/>
              <a:gd name="connsiteY39" fmla="*/ 2369288 h 3772786"/>
              <a:gd name="connsiteX40" fmla="*/ 1036674 w 4995530"/>
              <a:gd name="connsiteY40" fmla="*/ 2337391 h 3772786"/>
              <a:gd name="connsiteX41" fmla="*/ 1079204 w 4995530"/>
              <a:gd name="connsiteY41" fmla="*/ 2316126 h 3772786"/>
              <a:gd name="connsiteX42" fmla="*/ 983511 w 4995530"/>
              <a:gd name="connsiteY42" fmla="*/ 2496879 h 3772786"/>
              <a:gd name="connsiteX43" fmla="*/ 962246 w 4995530"/>
              <a:gd name="connsiteY43" fmla="*/ 2613837 h 3772786"/>
              <a:gd name="connsiteX44" fmla="*/ 962246 w 4995530"/>
              <a:gd name="connsiteY44" fmla="*/ 2667000 h 3772786"/>
              <a:gd name="connsiteX45" fmla="*/ 1111102 w 4995530"/>
              <a:gd name="connsiteY45" fmla="*/ 2603205 h 3772786"/>
              <a:gd name="connsiteX46" fmla="*/ 1196162 w 4995530"/>
              <a:gd name="connsiteY46" fmla="*/ 2550042 h 3772786"/>
              <a:gd name="connsiteX47" fmla="*/ 1313120 w 4995530"/>
              <a:gd name="connsiteY47" fmla="*/ 2496879 h 3772786"/>
              <a:gd name="connsiteX48" fmla="*/ 1589567 w 4995530"/>
              <a:gd name="connsiteY48" fmla="*/ 2348023 h 3772786"/>
              <a:gd name="connsiteX49" fmla="*/ 2068032 w 4995530"/>
              <a:gd name="connsiteY49" fmla="*/ 2337391 h 3772786"/>
              <a:gd name="connsiteX50" fmla="*/ 2291316 w 4995530"/>
              <a:gd name="connsiteY50" fmla="*/ 2305493 h 3772786"/>
              <a:gd name="connsiteX51" fmla="*/ 2557130 w 4995530"/>
              <a:gd name="connsiteY51" fmla="*/ 2316126 h 3772786"/>
              <a:gd name="connsiteX52" fmla="*/ 2876107 w 4995530"/>
              <a:gd name="connsiteY52" fmla="*/ 2358656 h 3772786"/>
              <a:gd name="connsiteX53" fmla="*/ 3248246 w 4995530"/>
              <a:gd name="connsiteY53" fmla="*/ 2518144 h 3772786"/>
              <a:gd name="connsiteX54" fmla="*/ 3535325 w 4995530"/>
              <a:gd name="connsiteY54" fmla="*/ 2890284 h 3772786"/>
              <a:gd name="connsiteX55" fmla="*/ 3747976 w 4995530"/>
              <a:gd name="connsiteY55" fmla="*/ 3187995 h 3772786"/>
              <a:gd name="connsiteX56" fmla="*/ 4109483 w 4995530"/>
              <a:gd name="connsiteY56" fmla="*/ 3390014 h 3772786"/>
              <a:gd name="connsiteX57" fmla="*/ 4237074 w 4995530"/>
              <a:gd name="connsiteY57" fmla="*/ 3390014 h 3772786"/>
              <a:gd name="connsiteX58" fmla="*/ 4258339 w 4995530"/>
              <a:gd name="connsiteY58" fmla="*/ 3251791 h 3772786"/>
              <a:gd name="connsiteX59" fmla="*/ 4322134 w 4995530"/>
              <a:gd name="connsiteY59" fmla="*/ 3124200 h 3772786"/>
              <a:gd name="connsiteX60" fmla="*/ 4364665 w 4995530"/>
              <a:gd name="connsiteY60" fmla="*/ 3251791 h 3772786"/>
              <a:gd name="connsiteX61" fmla="*/ 4354032 w 4995530"/>
              <a:gd name="connsiteY61" fmla="*/ 3432544 h 3772786"/>
              <a:gd name="connsiteX62" fmla="*/ 4354032 w 4995530"/>
              <a:gd name="connsiteY62" fmla="*/ 3506972 h 3772786"/>
              <a:gd name="connsiteX63" fmla="*/ 4470990 w 4995530"/>
              <a:gd name="connsiteY63" fmla="*/ 3560135 h 3772786"/>
              <a:gd name="connsiteX64" fmla="*/ 4641111 w 4995530"/>
              <a:gd name="connsiteY64" fmla="*/ 3613298 h 3772786"/>
              <a:gd name="connsiteX65" fmla="*/ 4800600 w 4995530"/>
              <a:gd name="connsiteY65" fmla="*/ 3655828 h 3772786"/>
              <a:gd name="connsiteX66" fmla="*/ 4896293 w 4995530"/>
              <a:gd name="connsiteY66" fmla="*/ 3730256 h 3772786"/>
              <a:gd name="connsiteX67" fmla="*/ 4928190 w 4995530"/>
              <a:gd name="connsiteY67" fmla="*/ 3772786 h 3772786"/>
              <a:gd name="connsiteX0" fmla="*/ 1589567 w 4995530"/>
              <a:gd name="connsiteY0" fmla="*/ 279991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1143000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914400 h 3772786"/>
              <a:gd name="connsiteX1" fmla="*/ 2904460 w 4995530"/>
              <a:gd name="connsiteY1" fmla="*/ 685800 h 3772786"/>
              <a:gd name="connsiteX2" fmla="*/ 2599660 w 4995530"/>
              <a:gd name="connsiteY2" fmla="*/ 0 h 3772786"/>
              <a:gd name="connsiteX3" fmla="*/ 2675860 w 4995530"/>
              <a:gd name="connsiteY3" fmla="*/ 533400 h 3772786"/>
              <a:gd name="connsiteX4" fmla="*/ 2294860 w 4995530"/>
              <a:gd name="connsiteY4" fmla="*/ 228600 h 3772786"/>
              <a:gd name="connsiteX5" fmla="*/ 1185530 w 4995530"/>
              <a:gd name="connsiteY5" fmla="*/ 62023 h 3772786"/>
              <a:gd name="connsiteX6" fmla="*/ 919716 w 4995530"/>
              <a:gd name="connsiteY6" fmla="*/ 147084 h 3772786"/>
              <a:gd name="connsiteX7" fmla="*/ 579474 w 4995530"/>
              <a:gd name="connsiteY7" fmla="*/ 338470 h 3772786"/>
              <a:gd name="connsiteX8" fmla="*/ 483781 w 4995530"/>
              <a:gd name="connsiteY8" fmla="*/ 444795 h 3772786"/>
              <a:gd name="connsiteX9" fmla="*/ 388088 w 4995530"/>
              <a:gd name="connsiteY9" fmla="*/ 466060 h 3772786"/>
              <a:gd name="connsiteX10" fmla="*/ 228600 w 4995530"/>
              <a:gd name="connsiteY10" fmla="*/ 455428 h 3772786"/>
              <a:gd name="connsiteX11" fmla="*/ 228600 w 4995530"/>
              <a:gd name="connsiteY11" fmla="*/ 625549 h 3772786"/>
              <a:gd name="connsiteX12" fmla="*/ 313660 w 4995530"/>
              <a:gd name="connsiteY12" fmla="*/ 699977 h 3772786"/>
              <a:gd name="connsiteX13" fmla="*/ 324293 w 4995530"/>
              <a:gd name="connsiteY13" fmla="*/ 816935 h 3772786"/>
              <a:gd name="connsiteX14" fmla="*/ 196702 w 4995530"/>
              <a:gd name="connsiteY14" fmla="*/ 848833 h 3772786"/>
              <a:gd name="connsiteX15" fmla="*/ 58479 w 4995530"/>
              <a:gd name="connsiteY15" fmla="*/ 912628 h 3772786"/>
              <a:gd name="connsiteX16" fmla="*/ 5316 w 4995530"/>
              <a:gd name="connsiteY16" fmla="*/ 944526 h 3772786"/>
              <a:gd name="connsiteX17" fmla="*/ 90376 w 4995530"/>
              <a:gd name="connsiteY17" fmla="*/ 1018953 h 3772786"/>
              <a:gd name="connsiteX18" fmla="*/ 132907 w 4995530"/>
              <a:gd name="connsiteY18" fmla="*/ 1082749 h 3772786"/>
              <a:gd name="connsiteX19" fmla="*/ 122274 w 4995530"/>
              <a:gd name="connsiteY19" fmla="*/ 1135912 h 3772786"/>
              <a:gd name="connsiteX20" fmla="*/ 345558 w 4995530"/>
              <a:gd name="connsiteY20" fmla="*/ 1135912 h 3772786"/>
              <a:gd name="connsiteX21" fmla="*/ 462516 w 4995530"/>
              <a:gd name="connsiteY21" fmla="*/ 1189074 h 3772786"/>
              <a:gd name="connsiteX22" fmla="*/ 377455 w 4995530"/>
              <a:gd name="connsiteY22" fmla="*/ 1306033 h 3772786"/>
              <a:gd name="connsiteX23" fmla="*/ 281762 w 4995530"/>
              <a:gd name="connsiteY23" fmla="*/ 1327298 h 3772786"/>
              <a:gd name="connsiteX24" fmla="*/ 228600 w 4995530"/>
              <a:gd name="connsiteY24" fmla="*/ 1337930 h 3772786"/>
              <a:gd name="connsiteX25" fmla="*/ 217967 w 4995530"/>
              <a:gd name="connsiteY25" fmla="*/ 1444256 h 3772786"/>
              <a:gd name="connsiteX26" fmla="*/ 217967 w 4995530"/>
              <a:gd name="connsiteY26" fmla="*/ 1603744 h 3772786"/>
              <a:gd name="connsiteX27" fmla="*/ 186069 w 4995530"/>
              <a:gd name="connsiteY27" fmla="*/ 1699437 h 3772786"/>
              <a:gd name="connsiteX28" fmla="*/ 196702 w 4995530"/>
              <a:gd name="connsiteY28" fmla="*/ 1837660 h 3772786"/>
              <a:gd name="connsiteX29" fmla="*/ 239232 w 4995530"/>
              <a:gd name="connsiteY29" fmla="*/ 2029047 h 3772786"/>
              <a:gd name="connsiteX30" fmla="*/ 377455 w 4995530"/>
              <a:gd name="connsiteY30" fmla="*/ 2135372 h 3772786"/>
              <a:gd name="connsiteX31" fmla="*/ 473148 w 4995530"/>
              <a:gd name="connsiteY31" fmla="*/ 2241698 h 3772786"/>
              <a:gd name="connsiteX32" fmla="*/ 526311 w 4995530"/>
              <a:gd name="connsiteY32" fmla="*/ 2092842 h 3772786"/>
              <a:gd name="connsiteX33" fmla="*/ 590107 w 4995530"/>
              <a:gd name="connsiteY33" fmla="*/ 2177902 h 3772786"/>
              <a:gd name="connsiteX34" fmla="*/ 536944 w 4995530"/>
              <a:gd name="connsiteY34" fmla="*/ 2379921 h 3772786"/>
              <a:gd name="connsiteX35" fmla="*/ 579474 w 4995530"/>
              <a:gd name="connsiteY35" fmla="*/ 2433084 h 3772786"/>
              <a:gd name="connsiteX36" fmla="*/ 707065 w 4995530"/>
              <a:gd name="connsiteY36" fmla="*/ 2337391 h 3772786"/>
              <a:gd name="connsiteX37" fmla="*/ 834655 w 4995530"/>
              <a:gd name="connsiteY37" fmla="*/ 2433084 h 3772786"/>
              <a:gd name="connsiteX38" fmla="*/ 834655 w 4995530"/>
              <a:gd name="connsiteY38" fmla="*/ 2507512 h 3772786"/>
              <a:gd name="connsiteX39" fmla="*/ 909083 w 4995530"/>
              <a:gd name="connsiteY39" fmla="*/ 2475614 h 3772786"/>
              <a:gd name="connsiteX40" fmla="*/ 887818 w 4995530"/>
              <a:gd name="connsiteY40" fmla="*/ 2369288 h 3772786"/>
              <a:gd name="connsiteX41" fmla="*/ 1036674 w 4995530"/>
              <a:gd name="connsiteY41" fmla="*/ 2337391 h 3772786"/>
              <a:gd name="connsiteX42" fmla="*/ 1079204 w 4995530"/>
              <a:gd name="connsiteY42" fmla="*/ 2316126 h 3772786"/>
              <a:gd name="connsiteX43" fmla="*/ 983511 w 4995530"/>
              <a:gd name="connsiteY43" fmla="*/ 2496879 h 3772786"/>
              <a:gd name="connsiteX44" fmla="*/ 962246 w 4995530"/>
              <a:gd name="connsiteY44" fmla="*/ 2613837 h 3772786"/>
              <a:gd name="connsiteX45" fmla="*/ 962246 w 4995530"/>
              <a:gd name="connsiteY45" fmla="*/ 2667000 h 3772786"/>
              <a:gd name="connsiteX46" fmla="*/ 1111102 w 4995530"/>
              <a:gd name="connsiteY46" fmla="*/ 2603205 h 3772786"/>
              <a:gd name="connsiteX47" fmla="*/ 1196162 w 4995530"/>
              <a:gd name="connsiteY47" fmla="*/ 2550042 h 3772786"/>
              <a:gd name="connsiteX48" fmla="*/ 1313120 w 4995530"/>
              <a:gd name="connsiteY48" fmla="*/ 2496879 h 3772786"/>
              <a:gd name="connsiteX49" fmla="*/ 1589567 w 4995530"/>
              <a:gd name="connsiteY49" fmla="*/ 2348023 h 3772786"/>
              <a:gd name="connsiteX50" fmla="*/ 2068032 w 4995530"/>
              <a:gd name="connsiteY50" fmla="*/ 2337391 h 3772786"/>
              <a:gd name="connsiteX51" fmla="*/ 2291316 w 4995530"/>
              <a:gd name="connsiteY51" fmla="*/ 2305493 h 3772786"/>
              <a:gd name="connsiteX52" fmla="*/ 2557130 w 4995530"/>
              <a:gd name="connsiteY52" fmla="*/ 2316126 h 3772786"/>
              <a:gd name="connsiteX53" fmla="*/ 2876107 w 4995530"/>
              <a:gd name="connsiteY53" fmla="*/ 2358656 h 3772786"/>
              <a:gd name="connsiteX54" fmla="*/ 3248246 w 4995530"/>
              <a:gd name="connsiteY54" fmla="*/ 2518144 h 3772786"/>
              <a:gd name="connsiteX55" fmla="*/ 3535325 w 4995530"/>
              <a:gd name="connsiteY55" fmla="*/ 2890284 h 3772786"/>
              <a:gd name="connsiteX56" fmla="*/ 3747976 w 4995530"/>
              <a:gd name="connsiteY56" fmla="*/ 3187995 h 3772786"/>
              <a:gd name="connsiteX57" fmla="*/ 4109483 w 4995530"/>
              <a:gd name="connsiteY57" fmla="*/ 3390014 h 3772786"/>
              <a:gd name="connsiteX58" fmla="*/ 4237074 w 4995530"/>
              <a:gd name="connsiteY58" fmla="*/ 3390014 h 3772786"/>
              <a:gd name="connsiteX59" fmla="*/ 4258339 w 4995530"/>
              <a:gd name="connsiteY59" fmla="*/ 3251791 h 3772786"/>
              <a:gd name="connsiteX60" fmla="*/ 4322134 w 4995530"/>
              <a:gd name="connsiteY60" fmla="*/ 3124200 h 3772786"/>
              <a:gd name="connsiteX61" fmla="*/ 4364665 w 4995530"/>
              <a:gd name="connsiteY61" fmla="*/ 3251791 h 3772786"/>
              <a:gd name="connsiteX62" fmla="*/ 4354032 w 4995530"/>
              <a:gd name="connsiteY62" fmla="*/ 3432544 h 3772786"/>
              <a:gd name="connsiteX63" fmla="*/ 4354032 w 4995530"/>
              <a:gd name="connsiteY63" fmla="*/ 3506972 h 3772786"/>
              <a:gd name="connsiteX64" fmla="*/ 4470990 w 4995530"/>
              <a:gd name="connsiteY64" fmla="*/ 3560135 h 3772786"/>
              <a:gd name="connsiteX65" fmla="*/ 4641111 w 4995530"/>
              <a:gd name="connsiteY65" fmla="*/ 3613298 h 3772786"/>
              <a:gd name="connsiteX66" fmla="*/ 4800600 w 4995530"/>
              <a:gd name="connsiteY66" fmla="*/ 3655828 h 3772786"/>
              <a:gd name="connsiteX67" fmla="*/ 4896293 w 4995530"/>
              <a:gd name="connsiteY67" fmla="*/ 3730256 h 3772786"/>
              <a:gd name="connsiteX68" fmla="*/ 4928190 w 4995530"/>
              <a:gd name="connsiteY68" fmla="*/ 3772786 h 3772786"/>
              <a:gd name="connsiteX0" fmla="*/ 3209260 w 4995530"/>
              <a:gd name="connsiteY0" fmla="*/ 9144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675860 w 4995530"/>
              <a:gd name="connsiteY4" fmla="*/ 4713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014869 w 4995530"/>
              <a:gd name="connsiteY6" fmla="*/ 180754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87279 w 4995530"/>
              <a:gd name="connsiteY7" fmla="*/ 63796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536404 w 4995530"/>
              <a:gd name="connsiteY8" fmla="*/ 85061 h 3710763"/>
              <a:gd name="connsiteX9" fmla="*/ 1185530 w 4995530"/>
              <a:gd name="connsiteY9" fmla="*/ 0 h 3710763"/>
              <a:gd name="connsiteX10" fmla="*/ 919716 w 4995530"/>
              <a:gd name="connsiteY10" fmla="*/ 85061 h 3710763"/>
              <a:gd name="connsiteX11" fmla="*/ 579474 w 4995530"/>
              <a:gd name="connsiteY11" fmla="*/ 276447 h 3710763"/>
              <a:gd name="connsiteX12" fmla="*/ 483781 w 4995530"/>
              <a:gd name="connsiteY12" fmla="*/ 382772 h 3710763"/>
              <a:gd name="connsiteX13" fmla="*/ 388088 w 4995530"/>
              <a:gd name="connsiteY13" fmla="*/ 404037 h 3710763"/>
              <a:gd name="connsiteX14" fmla="*/ 228600 w 4995530"/>
              <a:gd name="connsiteY14" fmla="*/ 393405 h 3710763"/>
              <a:gd name="connsiteX15" fmla="*/ 228600 w 4995530"/>
              <a:gd name="connsiteY15" fmla="*/ 563526 h 3710763"/>
              <a:gd name="connsiteX16" fmla="*/ 313660 w 4995530"/>
              <a:gd name="connsiteY16" fmla="*/ 637954 h 3710763"/>
              <a:gd name="connsiteX17" fmla="*/ 324293 w 4995530"/>
              <a:gd name="connsiteY17" fmla="*/ 754912 h 3710763"/>
              <a:gd name="connsiteX18" fmla="*/ 196702 w 4995530"/>
              <a:gd name="connsiteY18" fmla="*/ 786810 h 3710763"/>
              <a:gd name="connsiteX19" fmla="*/ 58479 w 4995530"/>
              <a:gd name="connsiteY19" fmla="*/ 850605 h 3710763"/>
              <a:gd name="connsiteX20" fmla="*/ 5316 w 4995530"/>
              <a:gd name="connsiteY20" fmla="*/ 882503 h 3710763"/>
              <a:gd name="connsiteX21" fmla="*/ 90376 w 4995530"/>
              <a:gd name="connsiteY21" fmla="*/ 956930 h 3710763"/>
              <a:gd name="connsiteX22" fmla="*/ 132907 w 4995530"/>
              <a:gd name="connsiteY22" fmla="*/ 1020726 h 3710763"/>
              <a:gd name="connsiteX23" fmla="*/ 122274 w 4995530"/>
              <a:gd name="connsiteY23" fmla="*/ 1073889 h 3710763"/>
              <a:gd name="connsiteX24" fmla="*/ 345558 w 4995530"/>
              <a:gd name="connsiteY24" fmla="*/ 1073889 h 3710763"/>
              <a:gd name="connsiteX25" fmla="*/ 462516 w 4995530"/>
              <a:gd name="connsiteY25" fmla="*/ 1127051 h 3710763"/>
              <a:gd name="connsiteX26" fmla="*/ 377455 w 4995530"/>
              <a:gd name="connsiteY26" fmla="*/ 1244010 h 3710763"/>
              <a:gd name="connsiteX27" fmla="*/ 281762 w 4995530"/>
              <a:gd name="connsiteY27" fmla="*/ 1265275 h 3710763"/>
              <a:gd name="connsiteX28" fmla="*/ 228600 w 4995530"/>
              <a:gd name="connsiteY28" fmla="*/ 1275907 h 3710763"/>
              <a:gd name="connsiteX29" fmla="*/ 217967 w 4995530"/>
              <a:gd name="connsiteY29" fmla="*/ 1382233 h 3710763"/>
              <a:gd name="connsiteX30" fmla="*/ 217967 w 4995530"/>
              <a:gd name="connsiteY30" fmla="*/ 1541721 h 3710763"/>
              <a:gd name="connsiteX31" fmla="*/ 186069 w 4995530"/>
              <a:gd name="connsiteY31" fmla="*/ 1637414 h 3710763"/>
              <a:gd name="connsiteX32" fmla="*/ 196702 w 4995530"/>
              <a:gd name="connsiteY32" fmla="*/ 1775637 h 3710763"/>
              <a:gd name="connsiteX33" fmla="*/ 239232 w 4995530"/>
              <a:gd name="connsiteY33" fmla="*/ 1967024 h 3710763"/>
              <a:gd name="connsiteX34" fmla="*/ 377455 w 4995530"/>
              <a:gd name="connsiteY34" fmla="*/ 2073349 h 3710763"/>
              <a:gd name="connsiteX35" fmla="*/ 473148 w 4995530"/>
              <a:gd name="connsiteY35" fmla="*/ 2179675 h 3710763"/>
              <a:gd name="connsiteX36" fmla="*/ 526311 w 4995530"/>
              <a:gd name="connsiteY36" fmla="*/ 2030819 h 3710763"/>
              <a:gd name="connsiteX37" fmla="*/ 590107 w 4995530"/>
              <a:gd name="connsiteY37" fmla="*/ 2115879 h 3710763"/>
              <a:gd name="connsiteX38" fmla="*/ 536944 w 4995530"/>
              <a:gd name="connsiteY38" fmla="*/ 2317898 h 3710763"/>
              <a:gd name="connsiteX39" fmla="*/ 579474 w 4995530"/>
              <a:gd name="connsiteY39" fmla="*/ 2371061 h 3710763"/>
              <a:gd name="connsiteX40" fmla="*/ 707065 w 4995530"/>
              <a:gd name="connsiteY40" fmla="*/ 2275368 h 3710763"/>
              <a:gd name="connsiteX41" fmla="*/ 834655 w 4995530"/>
              <a:gd name="connsiteY41" fmla="*/ 2371061 h 3710763"/>
              <a:gd name="connsiteX42" fmla="*/ 834655 w 4995530"/>
              <a:gd name="connsiteY42" fmla="*/ 2445489 h 3710763"/>
              <a:gd name="connsiteX43" fmla="*/ 909083 w 4995530"/>
              <a:gd name="connsiteY43" fmla="*/ 2413591 h 3710763"/>
              <a:gd name="connsiteX44" fmla="*/ 887818 w 4995530"/>
              <a:gd name="connsiteY44" fmla="*/ 2307265 h 3710763"/>
              <a:gd name="connsiteX45" fmla="*/ 1036674 w 4995530"/>
              <a:gd name="connsiteY45" fmla="*/ 2275368 h 3710763"/>
              <a:gd name="connsiteX46" fmla="*/ 1079204 w 4995530"/>
              <a:gd name="connsiteY46" fmla="*/ 2254103 h 3710763"/>
              <a:gd name="connsiteX47" fmla="*/ 983511 w 4995530"/>
              <a:gd name="connsiteY47" fmla="*/ 2434856 h 3710763"/>
              <a:gd name="connsiteX48" fmla="*/ 962246 w 4995530"/>
              <a:gd name="connsiteY48" fmla="*/ 2551814 h 3710763"/>
              <a:gd name="connsiteX49" fmla="*/ 962246 w 4995530"/>
              <a:gd name="connsiteY49" fmla="*/ 2604977 h 3710763"/>
              <a:gd name="connsiteX50" fmla="*/ 1111102 w 4995530"/>
              <a:gd name="connsiteY50" fmla="*/ 2541182 h 3710763"/>
              <a:gd name="connsiteX51" fmla="*/ 1196162 w 4995530"/>
              <a:gd name="connsiteY51" fmla="*/ 2488019 h 3710763"/>
              <a:gd name="connsiteX52" fmla="*/ 1313120 w 4995530"/>
              <a:gd name="connsiteY52" fmla="*/ 2434856 h 3710763"/>
              <a:gd name="connsiteX53" fmla="*/ 1589567 w 4995530"/>
              <a:gd name="connsiteY53" fmla="*/ 2286000 h 3710763"/>
              <a:gd name="connsiteX54" fmla="*/ 2068032 w 4995530"/>
              <a:gd name="connsiteY54" fmla="*/ 2275368 h 3710763"/>
              <a:gd name="connsiteX55" fmla="*/ 2291316 w 4995530"/>
              <a:gd name="connsiteY55" fmla="*/ 2243470 h 3710763"/>
              <a:gd name="connsiteX56" fmla="*/ 2557130 w 4995530"/>
              <a:gd name="connsiteY56" fmla="*/ 2254103 h 3710763"/>
              <a:gd name="connsiteX57" fmla="*/ 2876107 w 4995530"/>
              <a:gd name="connsiteY57" fmla="*/ 2296633 h 3710763"/>
              <a:gd name="connsiteX58" fmla="*/ 3248246 w 4995530"/>
              <a:gd name="connsiteY58" fmla="*/ 2456121 h 3710763"/>
              <a:gd name="connsiteX59" fmla="*/ 3535325 w 4995530"/>
              <a:gd name="connsiteY59" fmla="*/ 2828261 h 3710763"/>
              <a:gd name="connsiteX60" fmla="*/ 3747976 w 4995530"/>
              <a:gd name="connsiteY60" fmla="*/ 3125972 h 3710763"/>
              <a:gd name="connsiteX61" fmla="*/ 4109483 w 4995530"/>
              <a:gd name="connsiteY61" fmla="*/ 3327991 h 3710763"/>
              <a:gd name="connsiteX62" fmla="*/ 4237074 w 4995530"/>
              <a:gd name="connsiteY62" fmla="*/ 3327991 h 3710763"/>
              <a:gd name="connsiteX63" fmla="*/ 4258339 w 4995530"/>
              <a:gd name="connsiteY63" fmla="*/ 3189768 h 3710763"/>
              <a:gd name="connsiteX64" fmla="*/ 4322134 w 4995530"/>
              <a:gd name="connsiteY64" fmla="*/ 3062177 h 3710763"/>
              <a:gd name="connsiteX65" fmla="*/ 4364665 w 4995530"/>
              <a:gd name="connsiteY65" fmla="*/ 3189768 h 3710763"/>
              <a:gd name="connsiteX66" fmla="*/ 4354032 w 4995530"/>
              <a:gd name="connsiteY66" fmla="*/ 3370521 h 3710763"/>
              <a:gd name="connsiteX67" fmla="*/ 4354032 w 4995530"/>
              <a:gd name="connsiteY67" fmla="*/ 3444949 h 3710763"/>
              <a:gd name="connsiteX68" fmla="*/ 4470990 w 4995530"/>
              <a:gd name="connsiteY68" fmla="*/ 3498112 h 3710763"/>
              <a:gd name="connsiteX69" fmla="*/ 4641111 w 4995530"/>
              <a:gd name="connsiteY69" fmla="*/ 3551275 h 3710763"/>
              <a:gd name="connsiteX70" fmla="*/ 4800600 w 4995530"/>
              <a:gd name="connsiteY70" fmla="*/ 3593805 h 3710763"/>
              <a:gd name="connsiteX71" fmla="*/ 4896293 w 4995530"/>
              <a:gd name="connsiteY71" fmla="*/ 3668233 h 3710763"/>
              <a:gd name="connsiteX72" fmla="*/ 4928190 w 4995530"/>
              <a:gd name="connsiteY72" fmla="*/ 3710763 h 3710763"/>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85530 w 4995530"/>
              <a:gd name="connsiteY9" fmla="*/ 62023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1330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3971260 w 5105400"/>
              <a:gd name="connsiteY1" fmla="*/ 762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9144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4166132 w 5105400"/>
              <a:gd name="connsiteY2" fmla="*/ 583367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7620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4123660 w 5105400"/>
              <a:gd name="connsiteY1" fmla="*/ 5334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5038060 w 5105400"/>
              <a:gd name="connsiteY0" fmla="*/ 0 h 3886200"/>
              <a:gd name="connsiteX1" fmla="*/ 4123660 w 5105400"/>
              <a:gd name="connsiteY1" fmla="*/ 152400 h 3886200"/>
              <a:gd name="connsiteX2" fmla="*/ 3895060 w 5105400"/>
              <a:gd name="connsiteY2" fmla="*/ 381000 h 3886200"/>
              <a:gd name="connsiteX3" fmla="*/ 3666460 w 5105400"/>
              <a:gd name="connsiteY3" fmla="*/ 457200 h 3886200"/>
              <a:gd name="connsiteX4" fmla="*/ 3361660 w 5105400"/>
              <a:gd name="connsiteY4" fmla="*/ 381000 h 3886200"/>
              <a:gd name="connsiteX5" fmla="*/ 3056860 w 5105400"/>
              <a:gd name="connsiteY5" fmla="*/ 457200 h 3886200"/>
              <a:gd name="connsiteX6" fmla="*/ 2675860 w 5105400"/>
              <a:gd name="connsiteY6" fmla="*/ 457200 h 3886200"/>
              <a:gd name="connsiteX7" fmla="*/ 2294860 w 5105400"/>
              <a:gd name="connsiteY7" fmla="*/ 381000 h 3886200"/>
              <a:gd name="connsiteX8" fmla="*/ 2142460 w 5105400"/>
              <a:gd name="connsiteY8" fmla="*/ 228600 h 3886200"/>
              <a:gd name="connsiteX9" fmla="*/ 1837660 w 5105400"/>
              <a:gd name="connsiteY9" fmla="*/ 304800 h 3886200"/>
              <a:gd name="connsiteX10" fmla="*/ 1532860 w 5105400"/>
              <a:gd name="connsiteY10" fmla="*/ 76200 h 3886200"/>
              <a:gd name="connsiteX11" fmla="*/ 1151860 w 5105400"/>
              <a:gd name="connsiteY11" fmla="*/ 76200 h 3886200"/>
              <a:gd name="connsiteX12" fmla="*/ 919716 w 5105400"/>
              <a:gd name="connsiteY12" fmla="*/ 223284 h 3886200"/>
              <a:gd name="connsiteX13" fmla="*/ 579474 w 5105400"/>
              <a:gd name="connsiteY13" fmla="*/ 414670 h 3886200"/>
              <a:gd name="connsiteX14" fmla="*/ 483781 w 5105400"/>
              <a:gd name="connsiteY14" fmla="*/ 520995 h 3886200"/>
              <a:gd name="connsiteX15" fmla="*/ 388088 w 5105400"/>
              <a:gd name="connsiteY15" fmla="*/ 542260 h 3886200"/>
              <a:gd name="connsiteX16" fmla="*/ 228600 w 5105400"/>
              <a:gd name="connsiteY16" fmla="*/ 531628 h 3886200"/>
              <a:gd name="connsiteX17" fmla="*/ 228600 w 5105400"/>
              <a:gd name="connsiteY17" fmla="*/ 701749 h 3886200"/>
              <a:gd name="connsiteX18" fmla="*/ 313660 w 5105400"/>
              <a:gd name="connsiteY18" fmla="*/ 776177 h 3886200"/>
              <a:gd name="connsiteX19" fmla="*/ 324293 w 5105400"/>
              <a:gd name="connsiteY19" fmla="*/ 893135 h 3886200"/>
              <a:gd name="connsiteX20" fmla="*/ 196702 w 5105400"/>
              <a:gd name="connsiteY20" fmla="*/ 925033 h 3886200"/>
              <a:gd name="connsiteX21" fmla="*/ 58479 w 5105400"/>
              <a:gd name="connsiteY21" fmla="*/ 988828 h 3886200"/>
              <a:gd name="connsiteX22" fmla="*/ 5316 w 5105400"/>
              <a:gd name="connsiteY22" fmla="*/ 1020726 h 3886200"/>
              <a:gd name="connsiteX23" fmla="*/ 90376 w 5105400"/>
              <a:gd name="connsiteY23" fmla="*/ 1095153 h 3886200"/>
              <a:gd name="connsiteX24" fmla="*/ 132907 w 5105400"/>
              <a:gd name="connsiteY24" fmla="*/ 1158949 h 3886200"/>
              <a:gd name="connsiteX25" fmla="*/ 122274 w 5105400"/>
              <a:gd name="connsiteY25" fmla="*/ 1212112 h 3886200"/>
              <a:gd name="connsiteX26" fmla="*/ 345558 w 5105400"/>
              <a:gd name="connsiteY26" fmla="*/ 1212112 h 3886200"/>
              <a:gd name="connsiteX27" fmla="*/ 462516 w 5105400"/>
              <a:gd name="connsiteY27" fmla="*/ 1265274 h 3886200"/>
              <a:gd name="connsiteX28" fmla="*/ 377455 w 5105400"/>
              <a:gd name="connsiteY28" fmla="*/ 1382233 h 3886200"/>
              <a:gd name="connsiteX29" fmla="*/ 281762 w 5105400"/>
              <a:gd name="connsiteY29" fmla="*/ 1403498 h 3886200"/>
              <a:gd name="connsiteX30" fmla="*/ 228600 w 5105400"/>
              <a:gd name="connsiteY30" fmla="*/ 1414130 h 3886200"/>
              <a:gd name="connsiteX31" fmla="*/ 217967 w 5105400"/>
              <a:gd name="connsiteY31" fmla="*/ 1520456 h 3886200"/>
              <a:gd name="connsiteX32" fmla="*/ 217967 w 5105400"/>
              <a:gd name="connsiteY32" fmla="*/ 1679944 h 3886200"/>
              <a:gd name="connsiteX33" fmla="*/ 186069 w 5105400"/>
              <a:gd name="connsiteY33" fmla="*/ 1775637 h 3886200"/>
              <a:gd name="connsiteX34" fmla="*/ 196702 w 5105400"/>
              <a:gd name="connsiteY34" fmla="*/ 1913860 h 3886200"/>
              <a:gd name="connsiteX35" fmla="*/ 239232 w 5105400"/>
              <a:gd name="connsiteY35" fmla="*/ 2105247 h 3886200"/>
              <a:gd name="connsiteX36" fmla="*/ 377455 w 5105400"/>
              <a:gd name="connsiteY36" fmla="*/ 2211572 h 3886200"/>
              <a:gd name="connsiteX37" fmla="*/ 473148 w 5105400"/>
              <a:gd name="connsiteY37" fmla="*/ 2317898 h 3886200"/>
              <a:gd name="connsiteX38" fmla="*/ 526311 w 5105400"/>
              <a:gd name="connsiteY38" fmla="*/ 2169042 h 3886200"/>
              <a:gd name="connsiteX39" fmla="*/ 590107 w 5105400"/>
              <a:gd name="connsiteY39" fmla="*/ 2254102 h 3886200"/>
              <a:gd name="connsiteX40" fmla="*/ 536944 w 5105400"/>
              <a:gd name="connsiteY40" fmla="*/ 2456121 h 3886200"/>
              <a:gd name="connsiteX41" fmla="*/ 579474 w 5105400"/>
              <a:gd name="connsiteY41" fmla="*/ 2509284 h 3886200"/>
              <a:gd name="connsiteX42" fmla="*/ 707065 w 5105400"/>
              <a:gd name="connsiteY42" fmla="*/ 2413591 h 3886200"/>
              <a:gd name="connsiteX43" fmla="*/ 834655 w 5105400"/>
              <a:gd name="connsiteY43" fmla="*/ 2509284 h 3886200"/>
              <a:gd name="connsiteX44" fmla="*/ 834655 w 5105400"/>
              <a:gd name="connsiteY44" fmla="*/ 2583712 h 3886200"/>
              <a:gd name="connsiteX45" fmla="*/ 909083 w 5105400"/>
              <a:gd name="connsiteY45" fmla="*/ 2551814 h 3886200"/>
              <a:gd name="connsiteX46" fmla="*/ 887818 w 5105400"/>
              <a:gd name="connsiteY46" fmla="*/ 2445488 h 3886200"/>
              <a:gd name="connsiteX47" fmla="*/ 1036674 w 5105400"/>
              <a:gd name="connsiteY47" fmla="*/ 2413591 h 3886200"/>
              <a:gd name="connsiteX48" fmla="*/ 1079204 w 5105400"/>
              <a:gd name="connsiteY48" fmla="*/ 2392326 h 3886200"/>
              <a:gd name="connsiteX49" fmla="*/ 983511 w 5105400"/>
              <a:gd name="connsiteY49" fmla="*/ 2573079 h 3886200"/>
              <a:gd name="connsiteX50" fmla="*/ 962246 w 5105400"/>
              <a:gd name="connsiteY50" fmla="*/ 2690037 h 3886200"/>
              <a:gd name="connsiteX51" fmla="*/ 962246 w 5105400"/>
              <a:gd name="connsiteY51" fmla="*/ 2743200 h 3886200"/>
              <a:gd name="connsiteX52" fmla="*/ 1111102 w 5105400"/>
              <a:gd name="connsiteY52" fmla="*/ 2679405 h 3886200"/>
              <a:gd name="connsiteX53" fmla="*/ 1196162 w 5105400"/>
              <a:gd name="connsiteY53" fmla="*/ 2626242 h 3886200"/>
              <a:gd name="connsiteX54" fmla="*/ 1313120 w 5105400"/>
              <a:gd name="connsiteY54" fmla="*/ 2573079 h 3886200"/>
              <a:gd name="connsiteX55" fmla="*/ 1589567 w 5105400"/>
              <a:gd name="connsiteY55" fmla="*/ 2424223 h 3886200"/>
              <a:gd name="connsiteX56" fmla="*/ 2068032 w 5105400"/>
              <a:gd name="connsiteY56" fmla="*/ 2413591 h 3886200"/>
              <a:gd name="connsiteX57" fmla="*/ 2291316 w 5105400"/>
              <a:gd name="connsiteY57" fmla="*/ 2381693 h 3886200"/>
              <a:gd name="connsiteX58" fmla="*/ 2557130 w 5105400"/>
              <a:gd name="connsiteY58" fmla="*/ 2392326 h 3886200"/>
              <a:gd name="connsiteX59" fmla="*/ 2876107 w 5105400"/>
              <a:gd name="connsiteY59" fmla="*/ 2434856 h 3886200"/>
              <a:gd name="connsiteX60" fmla="*/ 3248246 w 5105400"/>
              <a:gd name="connsiteY60" fmla="*/ 2594344 h 3886200"/>
              <a:gd name="connsiteX61" fmla="*/ 3535325 w 5105400"/>
              <a:gd name="connsiteY61" fmla="*/ 2966484 h 3886200"/>
              <a:gd name="connsiteX62" fmla="*/ 3747976 w 5105400"/>
              <a:gd name="connsiteY62" fmla="*/ 3264195 h 3886200"/>
              <a:gd name="connsiteX63" fmla="*/ 4109483 w 5105400"/>
              <a:gd name="connsiteY63" fmla="*/ 3466214 h 3886200"/>
              <a:gd name="connsiteX64" fmla="*/ 4237074 w 5105400"/>
              <a:gd name="connsiteY64" fmla="*/ 3466214 h 3886200"/>
              <a:gd name="connsiteX65" fmla="*/ 4258339 w 5105400"/>
              <a:gd name="connsiteY65" fmla="*/ 3327991 h 3886200"/>
              <a:gd name="connsiteX66" fmla="*/ 4322134 w 5105400"/>
              <a:gd name="connsiteY66" fmla="*/ 3200400 h 3886200"/>
              <a:gd name="connsiteX67" fmla="*/ 4364665 w 5105400"/>
              <a:gd name="connsiteY67" fmla="*/ 3327991 h 3886200"/>
              <a:gd name="connsiteX68" fmla="*/ 4354032 w 5105400"/>
              <a:gd name="connsiteY68" fmla="*/ 3508744 h 3886200"/>
              <a:gd name="connsiteX69" fmla="*/ 4354032 w 5105400"/>
              <a:gd name="connsiteY69" fmla="*/ 3583172 h 3886200"/>
              <a:gd name="connsiteX70" fmla="*/ 4470990 w 5105400"/>
              <a:gd name="connsiteY70" fmla="*/ 3636335 h 3886200"/>
              <a:gd name="connsiteX71" fmla="*/ 4641111 w 5105400"/>
              <a:gd name="connsiteY71" fmla="*/ 3689498 h 3886200"/>
              <a:gd name="connsiteX72" fmla="*/ 4800600 w 5105400"/>
              <a:gd name="connsiteY72" fmla="*/ 3732028 h 3886200"/>
              <a:gd name="connsiteX73" fmla="*/ 4896293 w 5105400"/>
              <a:gd name="connsiteY73" fmla="*/ 3806456 h 3886200"/>
              <a:gd name="connsiteX74" fmla="*/ 5038060 w 5105400"/>
              <a:gd name="connsiteY74" fmla="*/ 3886200 h 3886200"/>
              <a:gd name="connsiteX75" fmla="*/ 5038060 w 5105400"/>
              <a:gd name="connsiteY75" fmla="*/ 0 h 3886200"/>
              <a:gd name="connsiteX0" fmla="*/ 5038060 w 5105400"/>
              <a:gd name="connsiteY0" fmla="*/ 0 h 3886200"/>
              <a:gd name="connsiteX1" fmla="*/ 4435955 w 5105400"/>
              <a:gd name="connsiteY1" fmla="*/ 127416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2286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825699 w 5105400"/>
              <a:gd name="connsiteY1" fmla="*/ 82446 h 3886200"/>
              <a:gd name="connsiteX2" fmla="*/ 4352260 w 5105400"/>
              <a:gd name="connsiteY2" fmla="*/ 228600 h 3886200"/>
              <a:gd name="connsiteX3" fmla="*/ 4123660 w 5105400"/>
              <a:gd name="connsiteY3" fmla="*/ 304800 h 3886200"/>
              <a:gd name="connsiteX4" fmla="*/ 3895060 w 5105400"/>
              <a:gd name="connsiteY4" fmla="*/ 304800 h 3886200"/>
              <a:gd name="connsiteX5" fmla="*/ 3666460 w 5105400"/>
              <a:gd name="connsiteY5" fmla="*/ 457200 h 3886200"/>
              <a:gd name="connsiteX6" fmla="*/ 3361660 w 5105400"/>
              <a:gd name="connsiteY6" fmla="*/ 381000 h 3886200"/>
              <a:gd name="connsiteX7" fmla="*/ 3056860 w 5105400"/>
              <a:gd name="connsiteY7" fmla="*/ 457200 h 3886200"/>
              <a:gd name="connsiteX8" fmla="*/ 2675860 w 5105400"/>
              <a:gd name="connsiteY8" fmla="*/ 457200 h 3886200"/>
              <a:gd name="connsiteX9" fmla="*/ 2294860 w 5105400"/>
              <a:gd name="connsiteY9" fmla="*/ 381000 h 3886200"/>
              <a:gd name="connsiteX10" fmla="*/ 2142460 w 5105400"/>
              <a:gd name="connsiteY10" fmla="*/ 228600 h 3886200"/>
              <a:gd name="connsiteX11" fmla="*/ 1837660 w 5105400"/>
              <a:gd name="connsiteY11" fmla="*/ 304800 h 3886200"/>
              <a:gd name="connsiteX12" fmla="*/ 1532860 w 5105400"/>
              <a:gd name="connsiteY12" fmla="*/ 76200 h 3886200"/>
              <a:gd name="connsiteX13" fmla="*/ 1151860 w 5105400"/>
              <a:gd name="connsiteY13" fmla="*/ 76200 h 3886200"/>
              <a:gd name="connsiteX14" fmla="*/ 919716 w 5105400"/>
              <a:gd name="connsiteY14" fmla="*/ 223284 h 3886200"/>
              <a:gd name="connsiteX15" fmla="*/ 579474 w 5105400"/>
              <a:gd name="connsiteY15" fmla="*/ 414670 h 3886200"/>
              <a:gd name="connsiteX16" fmla="*/ 483781 w 5105400"/>
              <a:gd name="connsiteY16" fmla="*/ 520995 h 3886200"/>
              <a:gd name="connsiteX17" fmla="*/ 388088 w 5105400"/>
              <a:gd name="connsiteY17" fmla="*/ 542260 h 3886200"/>
              <a:gd name="connsiteX18" fmla="*/ 228600 w 5105400"/>
              <a:gd name="connsiteY18" fmla="*/ 531628 h 3886200"/>
              <a:gd name="connsiteX19" fmla="*/ 228600 w 5105400"/>
              <a:gd name="connsiteY19" fmla="*/ 701749 h 3886200"/>
              <a:gd name="connsiteX20" fmla="*/ 313660 w 5105400"/>
              <a:gd name="connsiteY20" fmla="*/ 776177 h 3886200"/>
              <a:gd name="connsiteX21" fmla="*/ 324293 w 5105400"/>
              <a:gd name="connsiteY21" fmla="*/ 893135 h 3886200"/>
              <a:gd name="connsiteX22" fmla="*/ 196702 w 5105400"/>
              <a:gd name="connsiteY22" fmla="*/ 925033 h 3886200"/>
              <a:gd name="connsiteX23" fmla="*/ 58479 w 5105400"/>
              <a:gd name="connsiteY23" fmla="*/ 988828 h 3886200"/>
              <a:gd name="connsiteX24" fmla="*/ 5316 w 5105400"/>
              <a:gd name="connsiteY24" fmla="*/ 1020726 h 3886200"/>
              <a:gd name="connsiteX25" fmla="*/ 90376 w 5105400"/>
              <a:gd name="connsiteY25" fmla="*/ 1095153 h 3886200"/>
              <a:gd name="connsiteX26" fmla="*/ 132907 w 5105400"/>
              <a:gd name="connsiteY26" fmla="*/ 1158949 h 3886200"/>
              <a:gd name="connsiteX27" fmla="*/ 122274 w 5105400"/>
              <a:gd name="connsiteY27" fmla="*/ 1212112 h 3886200"/>
              <a:gd name="connsiteX28" fmla="*/ 345558 w 5105400"/>
              <a:gd name="connsiteY28" fmla="*/ 1212112 h 3886200"/>
              <a:gd name="connsiteX29" fmla="*/ 462516 w 5105400"/>
              <a:gd name="connsiteY29" fmla="*/ 1265274 h 3886200"/>
              <a:gd name="connsiteX30" fmla="*/ 377455 w 5105400"/>
              <a:gd name="connsiteY30" fmla="*/ 1382233 h 3886200"/>
              <a:gd name="connsiteX31" fmla="*/ 281762 w 5105400"/>
              <a:gd name="connsiteY31" fmla="*/ 1403498 h 3886200"/>
              <a:gd name="connsiteX32" fmla="*/ 228600 w 5105400"/>
              <a:gd name="connsiteY32" fmla="*/ 1414130 h 3886200"/>
              <a:gd name="connsiteX33" fmla="*/ 217967 w 5105400"/>
              <a:gd name="connsiteY33" fmla="*/ 1520456 h 3886200"/>
              <a:gd name="connsiteX34" fmla="*/ 217967 w 5105400"/>
              <a:gd name="connsiteY34" fmla="*/ 1679944 h 3886200"/>
              <a:gd name="connsiteX35" fmla="*/ 186069 w 5105400"/>
              <a:gd name="connsiteY35" fmla="*/ 1775637 h 3886200"/>
              <a:gd name="connsiteX36" fmla="*/ 196702 w 5105400"/>
              <a:gd name="connsiteY36" fmla="*/ 1913860 h 3886200"/>
              <a:gd name="connsiteX37" fmla="*/ 239232 w 5105400"/>
              <a:gd name="connsiteY37" fmla="*/ 2105247 h 3886200"/>
              <a:gd name="connsiteX38" fmla="*/ 377455 w 5105400"/>
              <a:gd name="connsiteY38" fmla="*/ 2211572 h 3886200"/>
              <a:gd name="connsiteX39" fmla="*/ 473148 w 5105400"/>
              <a:gd name="connsiteY39" fmla="*/ 2317898 h 3886200"/>
              <a:gd name="connsiteX40" fmla="*/ 526311 w 5105400"/>
              <a:gd name="connsiteY40" fmla="*/ 2169042 h 3886200"/>
              <a:gd name="connsiteX41" fmla="*/ 590107 w 5105400"/>
              <a:gd name="connsiteY41" fmla="*/ 2254102 h 3886200"/>
              <a:gd name="connsiteX42" fmla="*/ 536944 w 5105400"/>
              <a:gd name="connsiteY42" fmla="*/ 2456121 h 3886200"/>
              <a:gd name="connsiteX43" fmla="*/ 579474 w 5105400"/>
              <a:gd name="connsiteY43" fmla="*/ 2509284 h 3886200"/>
              <a:gd name="connsiteX44" fmla="*/ 707065 w 5105400"/>
              <a:gd name="connsiteY44" fmla="*/ 2413591 h 3886200"/>
              <a:gd name="connsiteX45" fmla="*/ 834655 w 5105400"/>
              <a:gd name="connsiteY45" fmla="*/ 2509284 h 3886200"/>
              <a:gd name="connsiteX46" fmla="*/ 834655 w 5105400"/>
              <a:gd name="connsiteY46" fmla="*/ 2583712 h 3886200"/>
              <a:gd name="connsiteX47" fmla="*/ 909083 w 5105400"/>
              <a:gd name="connsiteY47" fmla="*/ 2551814 h 3886200"/>
              <a:gd name="connsiteX48" fmla="*/ 887818 w 5105400"/>
              <a:gd name="connsiteY48" fmla="*/ 2445488 h 3886200"/>
              <a:gd name="connsiteX49" fmla="*/ 1036674 w 5105400"/>
              <a:gd name="connsiteY49" fmla="*/ 2413591 h 3886200"/>
              <a:gd name="connsiteX50" fmla="*/ 1079204 w 5105400"/>
              <a:gd name="connsiteY50" fmla="*/ 2392326 h 3886200"/>
              <a:gd name="connsiteX51" fmla="*/ 983511 w 5105400"/>
              <a:gd name="connsiteY51" fmla="*/ 2573079 h 3886200"/>
              <a:gd name="connsiteX52" fmla="*/ 962246 w 5105400"/>
              <a:gd name="connsiteY52" fmla="*/ 2690037 h 3886200"/>
              <a:gd name="connsiteX53" fmla="*/ 962246 w 5105400"/>
              <a:gd name="connsiteY53" fmla="*/ 2743200 h 3886200"/>
              <a:gd name="connsiteX54" fmla="*/ 1111102 w 5105400"/>
              <a:gd name="connsiteY54" fmla="*/ 2679405 h 3886200"/>
              <a:gd name="connsiteX55" fmla="*/ 1196162 w 5105400"/>
              <a:gd name="connsiteY55" fmla="*/ 2626242 h 3886200"/>
              <a:gd name="connsiteX56" fmla="*/ 1313120 w 5105400"/>
              <a:gd name="connsiteY56" fmla="*/ 2573079 h 3886200"/>
              <a:gd name="connsiteX57" fmla="*/ 1589567 w 5105400"/>
              <a:gd name="connsiteY57" fmla="*/ 2424223 h 3886200"/>
              <a:gd name="connsiteX58" fmla="*/ 2068032 w 5105400"/>
              <a:gd name="connsiteY58" fmla="*/ 2413591 h 3886200"/>
              <a:gd name="connsiteX59" fmla="*/ 2291316 w 5105400"/>
              <a:gd name="connsiteY59" fmla="*/ 2381693 h 3886200"/>
              <a:gd name="connsiteX60" fmla="*/ 2557130 w 5105400"/>
              <a:gd name="connsiteY60" fmla="*/ 2392326 h 3886200"/>
              <a:gd name="connsiteX61" fmla="*/ 2876107 w 5105400"/>
              <a:gd name="connsiteY61" fmla="*/ 2434856 h 3886200"/>
              <a:gd name="connsiteX62" fmla="*/ 3248246 w 5105400"/>
              <a:gd name="connsiteY62" fmla="*/ 2594344 h 3886200"/>
              <a:gd name="connsiteX63" fmla="*/ 3535325 w 5105400"/>
              <a:gd name="connsiteY63" fmla="*/ 2966484 h 3886200"/>
              <a:gd name="connsiteX64" fmla="*/ 3747976 w 5105400"/>
              <a:gd name="connsiteY64" fmla="*/ 3264195 h 3886200"/>
              <a:gd name="connsiteX65" fmla="*/ 4109483 w 5105400"/>
              <a:gd name="connsiteY65" fmla="*/ 3466214 h 3886200"/>
              <a:gd name="connsiteX66" fmla="*/ 4237074 w 5105400"/>
              <a:gd name="connsiteY66" fmla="*/ 3466214 h 3886200"/>
              <a:gd name="connsiteX67" fmla="*/ 4258339 w 5105400"/>
              <a:gd name="connsiteY67" fmla="*/ 3327991 h 3886200"/>
              <a:gd name="connsiteX68" fmla="*/ 4322134 w 5105400"/>
              <a:gd name="connsiteY68" fmla="*/ 3200400 h 3886200"/>
              <a:gd name="connsiteX69" fmla="*/ 4364665 w 5105400"/>
              <a:gd name="connsiteY69" fmla="*/ 3327991 h 3886200"/>
              <a:gd name="connsiteX70" fmla="*/ 4354032 w 5105400"/>
              <a:gd name="connsiteY70" fmla="*/ 3508744 h 3886200"/>
              <a:gd name="connsiteX71" fmla="*/ 4354032 w 5105400"/>
              <a:gd name="connsiteY71" fmla="*/ 3583172 h 3886200"/>
              <a:gd name="connsiteX72" fmla="*/ 4470990 w 5105400"/>
              <a:gd name="connsiteY72" fmla="*/ 3636335 h 3886200"/>
              <a:gd name="connsiteX73" fmla="*/ 4641111 w 5105400"/>
              <a:gd name="connsiteY73" fmla="*/ 3689498 h 3886200"/>
              <a:gd name="connsiteX74" fmla="*/ 4800600 w 5105400"/>
              <a:gd name="connsiteY74" fmla="*/ 3732028 h 3886200"/>
              <a:gd name="connsiteX75" fmla="*/ 4896293 w 5105400"/>
              <a:gd name="connsiteY75" fmla="*/ 3806456 h 3886200"/>
              <a:gd name="connsiteX76" fmla="*/ 5038060 w 5105400"/>
              <a:gd name="connsiteY76" fmla="*/ 3886200 h 3886200"/>
              <a:gd name="connsiteX77" fmla="*/ 5038060 w 5105400"/>
              <a:gd name="connsiteY77" fmla="*/ 0 h 3886200"/>
              <a:gd name="connsiteX0" fmla="*/ 5038060 w 5105400"/>
              <a:gd name="connsiteY0" fmla="*/ 13741 h 3899941"/>
              <a:gd name="connsiteX1" fmla="*/ 4825699 w 5105400"/>
              <a:gd name="connsiteY1" fmla="*/ 96187 h 3899941"/>
              <a:gd name="connsiteX2" fmla="*/ 4352260 w 5105400"/>
              <a:gd name="connsiteY2" fmla="*/ 242341 h 3899941"/>
              <a:gd name="connsiteX3" fmla="*/ 4123660 w 5105400"/>
              <a:gd name="connsiteY3" fmla="*/ 318541 h 3899941"/>
              <a:gd name="connsiteX4" fmla="*/ 3895060 w 5105400"/>
              <a:gd name="connsiteY4" fmla="*/ 318541 h 3899941"/>
              <a:gd name="connsiteX5" fmla="*/ 3666460 w 5105400"/>
              <a:gd name="connsiteY5" fmla="*/ 470941 h 3899941"/>
              <a:gd name="connsiteX6" fmla="*/ 3361660 w 5105400"/>
              <a:gd name="connsiteY6" fmla="*/ 394741 h 3899941"/>
              <a:gd name="connsiteX7" fmla="*/ 3056860 w 5105400"/>
              <a:gd name="connsiteY7" fmla="*/ 470941 h 3899941"/>
              <a:gd name="connsiteX8" fmla="*/ 2675860 w 5105400"/>
              <a:gd name="connsiteY8" fmla="*/ 470941 h 3899941"/>
              <a:gd name="connsiteX9" fmla="*/ 2294860 w 5105400"/>
              <a:gd name="connsiteY9" fmla="*/ 394741 h 3899941"/>
              <a:gd name="connsiteX10" fmla="*/ 2142460 w 5105400"/>
              <a:gd name="connsiteY10" fmla="*/ 242341 h 3899941"/>
              <a:gd name="connsiteX11" fmla="*/ 1837660 w 5105400"/>
              <a:gd name="connsiteY11" fmla="*/ 318541 h 3899941"/>
              <a:gd name="connsiteX12" fmla="*/ 1532860 w 5105400"/>
              <a:gd name="connsiteY12" fmla="*/ 89941 h 3899941"/>
              <a:gd name="connsiteX13" fmla="*/ 1151860 w 5105400"/>
              <a:gd name="connsiteY13" fmla="*/ 89941 h 3899941"/>
              <a:gd name="connsiteX14" fmla="*/ 919716 w 5105400"/>
              <a:gd name="connsiteY14" fmla="*/ 237025 h 3899941"/>
              <a:gd name="connsiteX15" fmla="*/ 579474 w 5105400"/>
              <a:gd name="connsiteY15" fmla="*/ 428411 h 3899941"/>
              <a:gd name="connsiteX16" fmla="*/ 483781 w 5105400"/>
              <a:gd name="connsiteY16" fmla="*/ 534736 h 3899941"/>
              <a:gd name="connsiteX17" fmla="*/ 388088 w 5105400"/>
              <a:gd name="connsiteY17" fmla="*/ 556001 h 3899941"/>
              <a:gd name="connsiteX18" fmla="*/ 228600 w 5105400"/>
              <a:gd name="connsiteY18" fmla="*/ 545369 h 3899941"/>
              <a:gd name="connsiteX19" fmla="*/ 228600 w 5105400"/>
              <a:gd name="connsiteY19" fmla="*/ 715490 h 3899941"/>
              <a:gd name="connsiteX20" fmla="*/ 313660 w 5105400"/>
              <a:gd name="connsiteY20" fmla="*/ 789918 h 3899941"/>
              <a:gd name="connsiteX21" fmla="*/ 324293 w 5105400"/>
              <a:gd name="connsiteY21" fmla="*/ 906876 h 3899941"/>
              <a:gd name="connsiteX22" fmla="*/ 196702 w 5105400"/>
              <a:gd name="connsiteY22" fmla="*/ 938774 h 3899941"/>
              <a:gd name="connsiteX23" fmla="*/ 58479 w 5105400"/>
              <a:gd name="connsiteY23" fmla="*/ 1002569 h 3899941"/>
              <a:gd name="connsiteX24" fmla="*/ 5316 w 5105400"/>
              <a:gd name="connsiteY24" fmla="*/ 1034467 h 3899941"/>
              <a:gd name="connsiteX25" fmla="*/ 90376 w 5105400"/>
              <a:gd name="connsiteY25" fmla="*/ 1108894 h 3899941"/>
              <a:gd name="connsiteX26" fmla="*/ 132907 w 5105400"/>
              <a:gd name="connsiteY26" fmla="*/ 1172690 h 3899941"/>
              <a:gd name="connsiteX27" fmla="*/ 122274 w 5105400"/>
              <a:gd name="connsiteY27" fmla="*/ 1225853 h 3899941"/>
              <a:gd name="connsiteX28" fmla="*/ 345558 w 5105400"/>
              <a:gd name="connsiteY28" fmla="*/ 1225853 h 3899941"/>
              <a:gd name="connsiteX29" fmla="*/ 462516 w 5105400"/>
              <a:gd name="connsiteY29" fmla="*/ 1279015 h 3899941"/>
              <a:gd name="connsiteX30" fmla="*/ 377455 w 5105400"/>
              <a:gd name="connsiteY30" fmla="*/ 1395974 h 3899941"/>
              <a:gd name="connsiteX31" fmla="*/ 281762 w 5105400"/>
              <a:gd name="connsiteY31" fmla="*/ 1417239 h 3899941"/>
              <a:gd name="connsiteX32" fmla="*/ 228600 w 5105400"/>
              <a:gd name="connsiteY32" fmla="*/ 1427871 h 3899941"/>
              <a:gd name="connsiteX33" fmla="*/ 217967 w 5105400"/>
              <a:gd name="connsiteY33" fmla="*/ 1534197 h 3899941"/>
              <a:gd name="connsiteX34" fmla="*/ 217967 w 5105400"/>
              <a:gd name="connsiteY34" fmla="*/ 1693685 h 3899941"/>
              <a:gd name="connsiteX35" fmla="*/ 186069 w 5105400"/>
              <a:gd name="connsiteY35" fmla="*/ 1789378 h 3899941"/>
              <a:gd name="connsiteX36" fmla="*/ 196702 w 5105400"/>
              <a:gd name="connsiteY36" fmla="*/ 1927601 h 3899941"/>
              <a:gd name="connsiteX37" fmla="*/ 239232 w 5105400"/>
              <a:gd name="connsiteY37" fmla="*/ 2118988 h 3899941"/>
              <a:gd name="connsiteX38" fmla="*/ 377455 w 5105400"/>
              <a:gd name="connsiteY38" fmla="*/ 2225313 h 3899941"/>
              <a:gd name="connsiteX39" fmla="*/ 473148 w 5105400"/>
              <a:gd name="connsiteY39" fmla="*/ 2331639 h 3899941"/>
              <a:gd name="connsiteX40" fmla="*/ 526311 w 5105400"/>
              <a:gd name="connsiteY40" fmla="*/ 2182783 h 3899941"/>
              <a:gd name="connsiteX41" fmla="*/ 590107 w 5105400"/>
              <a:gd name="connsiteY41" fmla="*/ 2267843 h 3899941"/>
              <a:gd name="connsiteX42" fmla="*/ 536944 w 5105400"/>
              <a:gd name="connsiteY42" fmla="*/ 2469862 h 3899941"/>
              <a:gd name="connsiteX43" fmla="*/ 579474 w 5105400"/>
              <a:gd name="connsiteY43" fmla="*/ 2523025 h 3899941"/>
              <a:gd name="connsiteX44" fmla="*/ 707065 w 5105400"/>
              <a:gd name="connsiteY44" fmla="*/ 2427332 h 3899941"/>
              <a:gd name="connsiteX45" fmla="*/ 834655 w 5105400"/>
              <a:gd name="connsiteY45" fmla="*/ 2523025 h 3899941"/>
              <a:gd name="connsiteX46" fmla="*/ 834655 w 5105400"/>
              <a:gd name="connsiteY46" fmla="*/ 2597453 h 3899941"/>
              <a:gd name="connsiteX47" fmla="*/ 909083 w 5105400"/>
              <a:gd name="connsiteY47" fmla="*/ 2565555 h 3899941"/>
              <a:gd name="connsiteX48" fmla="*/ 887818 w 5105400"/>
              <a:gd name="connsiteY48" fmla="*/ 2459229 h 3899941"/>
              <a:gd name="connsiteX49" fmla="*/ 1036674 w 5105400"/>
              <a:gd name="connsiteY49" fmla="*/ 2427332 h 3899941"/>
              <a:gd name="connsiteX50" fmla="*/ 1079204 w 5105400"/>
              <a:gd name="connsiteY50" fmla="*/ 2406067 h 3899941"/>
              <a:gd name="connsiteX51" fmla="*/ 983511 w 5105400"/>
              <a:gd name="connsiteY51" fmla="*/ 2586820 h 3899941"/>
              <a:gd name="connsiteX52" fmla="*/ 962246 w 5105400"/>
              <a:gd name="connsiteY52" fmla="*/ 2703778 h 3899941"/>
              <a:gd name="connsiteX53" fmla="*/ 962246 w 5105400"/>
              <a:gd name="connsiteY53" fmla="*/ 2756941 h 3899941"/>
              <a:gd name="connsiteX54" fmla="*/ 1111102 w 5105400"/>
              <a:gd name="connsiteY54" fmla="*/ 2693146 h 3899941"/>
              <a:gd name="connsiteX55" fmla="*/ 1196162 w 5105400"/>
              <a:gd name="connsiteY55" fmla="*/ 2639983 h 3899941"/>
              <a:gd name="connsiteX56" fmla="*/ 1313120 w 5105400"/>
              <a:gd name="connsiteY56" fmla="*/ 2586820 h 3899941"/>
              <a:gd name="connsiteX57" fmla="*/ 1589567 w 5105400"/>
              <a:gd name="connsiteY57" fmla="*/ 2437964 h 3899941"/>
              <a:gd name="connsiteX58" fmla="*/ 2068032 w 5105400"/>
              <a:gd name="connsiteY58" fmla="*/ 2427332 h 3899941"/>
              <a:gd name="connsiteX59" fmla="*/ 2291316 w 5105400"/>
              <a:gd name="connsiteY59" fmla="*/ 2395434 h 3899941"/>
              <a:gd name="connsiteX60" fmla="*/ 2557130 w 5105400"/>
              <a:gd name="connsiteY60" fmla="*/ 2406067 h 3899941"/>
              <a:gd name="connsiteX61" fmla="*/ 2876107 w 5105400"/>
              <a:gd name="connsiteY61" fmla="*/ 2448597 h 3899941"/>
              <a:gd name="connsiteX62" fmla="*/ 3248246 w 5105400"/>
              <a:gd name="connsiteY62" fmla="*/ 2608085 h 3899941"/>
              <a:gd name="connsiteX63" fmla="*/ 3535325 w 5105400"/>
              <a:gd name="connsiteY63" fmla="*/ 2980225 h 3899941"/>
              <a:gd name="connsiteX64" fmla="*/ 3747976 w 5105400"/>
              <a:gd name="connsiteY64" fmla="*/ 3277936 h 3899941"/>
              <a:gd name="connsiteX65" fmla="*/ 4109483 w 5105400"/>
              <a:gd name="connsiteY65" fmla="*/ 3479955 h 3899941"/>
              <a:gd name="connsiteX66" fmla="*/ 4237074 w 5105400"/>
              <a:gd name="connsiteY66" fmla="*/ 3479955 h 3899941"/>
              <a:gd name="connsiteX67" fmla="*/ 4258339 w 5105400"/>
              <a:gd name="connsiteY67" fmla="*/ 3341732 h 3899941"/>
              <a:gd name="connsiteX68" fmla="*/ 4322134 w 5105400"/>
              <a:gd name="connsiteY68" fmla="*/ 3214141 h 3899941"/>
              <a:gd name="connsiteX69" fmla="*/ 4364665 w 5105400"/>
              <a:gd name="connsiteY69" fmla="*/ 3341732 h 3899941"/>
              <a:gd name="connsiteX70" fmla="*/ 4354032 w 5105400"/>
              <a:gd name="connsiteY70" fmla="*/ 3522485 h 3899941"/>
              <a:gd name="connsiteX71" fmla="*/ 4354032 w 5105400"/>
              <a:gd name="connsiteY71" fmla="*/ 3596913 h 3899941"/>
              <a:gd name="connsiteX72" fmla="*/ 4470990 w 5105400"/>
              <a:gd name="connsiteY72" fmla="*/ 3650076 h 3899941"/>
              <a:gd name="connsiteX73" fmla="*/ 4641111 w 5105400"/>
              <a:gd name="connsiteY73" fmla="*/ 3703239 h 3899941"/>
              <a:gd name="connsiteX74" fmla="*/ 4800600 w 5105400"/>
              <a:gd name="connsiteY74" fmla="*/ 3745769 h 3899941"/>
              <a:gd name="connsiteX75" fmla="*/ 4896293 w 5105400"/>
              <a:gd name="connsiteY75" fmla="*/ 3820197 h 3899941"/>
              <a:gd name="connsiteX76" fmla="*/ 5038060 w 5105400"/>
              <a:gd name="connsiteY76" fmla="*/ 3899941 h 3899941"/>
              <a:gd name="connsiteX77" fmla="*/ 5038060 w 5105400"/>
              <a:gd name="connsiteY77" fmla="*/ 13741 h 389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105400" h="3899941">
                <a:moveTo>
                  <a:pt x="5038060" y="13741"/>
                </a:moveTo>
                <a:lnTo>
                  <a:pt x="4825699" y="96187"/>
                </a:lnTo>
                <a:cubicBezTo>
                  <a:pt x="4626663" y="0"/>
                  <a:pt x="4510073" y="193623"/>
                  <a:pt x="4352260" y="242341"/>
                </a:cubicBezTo>
                <a:lnTo>
                  <a:pt x="4123660" y="318541"/>
                </a:lnTo>
                <a:cubicBezTo>
                  <a:pt x="4047460" y="318541"/>
                  <a:pt x="3971260" y="293141"/>
                  <a:pt x="3895060" y="318541"/>
                </a:cubicBezTo>
                <a:cubicBezTo>
                  <a:pt x="3818860" y="343941"/>
                  <a:pt x="3742660" y="420141"/>
                  <a:pt x="3666460" y="470941"/>
                </a:cubicBezTo>
                <a:lnTo>
                  <a:pt x="3361660" y="394741"/>
                </a:lnTo>
                <a:lnTo>
                  <a:pt x="3056860" y="470941"/>
                </a:lnTo>
                <a:lnTo>
                  <a:pt x="2675860" y="470941"/>
                </a:lnTo>
                <a:lnTo>
                  <a:pt x="2294860" y="394741"/>
                </a:lnTo>
                <a:lnTo>
                  <a:pt x="2142460" y="242341"/>
                </a:lnTo>
                <a:lnTo>
                  <a:pt x="1837660" y="318541"/>
                </a:lnTo>
                <a:lnTo>
                  <a:pt x="1532860" y="89941"/>
                </a:lnTo>
                <a:lnTo>
                  <a:pt x="1151860" y="89941"/>
                </a:lnTo>
                <a:cubicBezTo>
                  <a:pt x="1040218" y="105890"/>
                  <a:pt x="1015114" y="180613"/>
                  <a:pt x="919716" y="237025"/>
                </a:cubicBezTo>
                <a:cubicBezTo>
                  <a:pt x="824318" y="293437"/>
                  <a:pt x="652130" y="378793"/>
                  <a:pt x="579474" y="428411"/>
                </a:cubicBezTo>
                <a:cubicBezTo>
                  <a:pt x="506818" y="478029"/>
                  <a:pt x="515679" y="513471"/>
                  <a:pt x="483781" y="534736"/>
                </a:cubicBezTo>
                <a:cubicBezTo>
                  <a:pt x="451883" y="556001"/>
                  <a:pt x="430618" y="554229"/>
                  <a:pt x="388088" y="556001"/>
                </a:cubicBezTo>
                <a:cubicBezTo>
                  <a:pt x="345558" y="557773"/>
                  <a:pt x="255181" y="518788"/>
                  <a:pt x="228600" y="545369"/>
                </a:cubicBezTo>
                <a:cubicBezTo>
                  <a:pt x="202019" y="571950"/>
                  <a:pt x="214423" y="674732"/>
                  <a:pt x="228600" y="715490"/>
                </a:cubicBezTo>
                <a:cubicBezTo>
                  <a:pt x="242777" y="756248"/>
                  <a:pt x="297711" y="758020"/>
                  <a:pt x="313660" y="789918"/>
                </a:cubicBezTo>
                <a:cubicBezTo>
                  <a:pt x="329609" y="821816"/>
                  <a:pt x="343786" y="882067"/>
                  <a:pt x="324293" y="906876"/>
                </a:cubicBezTo>
                <a:cubicBezTo>
                  <a:pt x="304800" y="931685"/>
                  <a:pt x="241004" y="922825"/>
                  <a:pt x="196702" y="938774"/>
                </a:cubicBezTo>
                <a:cubicBezTo>
                  <a:pt x="152400" y="954723"/>
                  <a:pt x="90377" y="986620"/>
                  <a:pt x="58479" y="1002569"/>
                </a:cubicBezTo>
                <a:cubicBezTo>
                  <a:pt x="26581" y="1018518"/>
                  <a:pt x="0" y="1016746"/>
                  <a:pt x="5316" y="1034467"/>
                </a:cubicBezTo>
                <a:cubicBezTo>
                  <a:pt x="10632" y="1052188"/>
                  <a:pt x="69111" y="1085857"/>
                  <a:pt x="90376" y="1108894"/>
                </a:cubicBezTo>
                <a:cubicBezTo>
                  <a:pt x="111641" y="1131931"/>
                  <a:pt x="127591" y="1153197"/>
                  <a:pt x="132907" y="1172690"/>
                </a:cubicBezTo>
                <a:cubicBezTo>
                  <a:pt x="138223" y="1192183"/>
                  <a:pt x="86832" y="1216993"/>
                  <a:pt x="122274" y="1225853"/>
                </a:cubicBezTo>
                <a:cubicBezTo>
                  <a:pt x="157716" y="1234713"/>
                  <a:pt x="288851" y="1216993"/>
                  <a:pt x="345558" y="1225853"/>
                </a:cubicBezTo>
                <a:cubicBezTo>
                  <a:pt x="402265" y="1234713"/>
                  <a:pt x="457200" y="1250662"/>
                  <a:pt x="462516" y="1279015"/>
                </a:cubicBezTo>
                <a:cubicBezTo>
                  <a:pt x="467832" y="1307369"/>
                  <a:pt x="407581" y="1372937"/>
                  <a:pt x="377455" y="1395974"/>
                </a:cubicBezTo>
                <a:cubicBezTo>
                  <a:pt x="347329" y="1419011"/>
                  <a:pt x="306571" y="1411923"/>
                  <a:pt x="281762" y="1417239"/>
                </a:cubicBezTo>
                <a:cubicBezTo>
                  <a:pt x="256953" y="1422555"/>
                  <a:pt x="239232" y="1408378"/>
                  <a:pt x="228600" y="1427871"/>
                </a:cubicBezTo>
                <a:cubicBezTo>
                  <a:pt x="217968" y="1447364"/>
                  <a:pt x="219739" y="1489895"/>
                  <a:pt x="217967" y="1534197"/>
                </a:cubicBezTo>
                <a:cubicBezTo>
                  <a:pt x="216195" y="1578499"/>
                  <a:pt x="223283" y="1651155"/>
                  <a:pt x="217967" y="1693685"/>
                </a:cubicBezTo>
                <a:cubicBezTo>
                  <a:pt x="212651" y="1736215"/>
                  <a:pt x="189613" y="1750392"/>
                  <a:pt x="186069" y="1789378"/>
                </a:cubicBezTo>
                <a:cubicBezTo>
                  <a:pt x="182525" y="1828364"/>
                  <a:pt x="187842" y="1872666"/>
                  <a:pt x="196702" y="1927601"/>
                </a:cubicBezTo>
                <a:cubicBezTo>
                  <a:pt x="205562" y="1982536"/>
                  <a:pt x="209107" y="2069369"/>
                  <a:pt x="239232" y="2118988"/>
                </a:cubicBezTo>
                <a:cubicBezTo>
                  <a:pt x="269358" y="2168607"/>
                  <a:pt x="338469" y="2189871"/>
                  <a:pt x="377455" y="2225313"/>
                </a:cubicBezTo>
                <a:cubicBezTo>
                  <a:pt x="416441" y="2260755"/>
                  <a:pt x="448339" y="2338727"/>
                  <a:pt x="473148" y="2331639"/>
                </a:cubicBezTo>
                <a:cubicBezTo>
                  <a:pt x="497957" y="2324551"/>
                  <a:pt x="506818" y="2193416"/>
                  <a:pt x="526311" y="2182783"/>
                </a:cubicBezTo>
                <a:cubicBezTo>
                  <a:pt x="545804" y="2172150"/>
                  <a:pt x="588335" y="2219997"/>
                  <a:pt x="590107" y="2267843"/>
                </a:cubicBezTo>
                <a:cubicBezTo>
                  <a:pt x="591879" y="2315689"/>
                  <a:pt x="538716" y="2427332"/>
                  <a:pt x="536944" y="2469862"/>
                </a:cubicBezTo>
                <a:cubicBezTo>
                  <a:pt x="535172" y="2512392"/>
                  <a:pt x="551121" y="2530113"/>
                  <a:pt x="579474" y="2523025"/>
                </a:cubicBezTo>
                <a:cubicBezTo>
                  <a:pt x="607827" y="2515937"/>
                  <a:pt x="664535" y="2427332"/>
                  <a:pt x="707065" y="2427332"/>
                </a:cubicBezTo>
                <a:cubicBezTo>
                  <a:pt x="749595" y="2427332"/>
                  <a:pt x="813390" y="2494672"/>
                  <a:pt x="834655" y="2523025"/>
                </a:cubicBezTo>
                <a:cubicBezTo>
                  <a:pt x="855920" y="2551379"/>
                  <a:pt x="822250" y="2590365"/>
                  <a:pt x="834655" y="2597453"/>
                </a:cubicBezTo>
                <a:cubicBezTo>
                  <a:pt x="847060" y="2604541"/>
                  <a:pt x="900223" y="2588592"/>
                  <a:pt x="909083" y="2565555"/>
                </a:cubicBezTo>
                <a:cubicBezTo>
                  <a:pt x="917943" y="2542518"/>
                  <a:pt x="866553" y="2482266"/>
                  <a:pt x="887818" y="2459229"/>
                </a:cubicBezTo>
                <a:cubicBezTo>
                  <a:pt x="909083" y="2436192"/>
                  <a:pt x="1004776" y="2436192"/>
                  <a:pt x="1036674" y="2427332"/>
                </a:cubicBezTo>
                <a:cubicBezTo>
                  <a:pt x="1068572" y="2418472"/>
                  <a:pt x="1088065" y="2379486"/>
                  <a:pt x="1079204" y="2406067"/>
                </a:cubicBezTo>
                <a:cubicBezTo>
                  <a:pt x="1070344" y="2432648"/>
                  <a:pt x="1003004" y="2537202"/>
                  <a:pt x="983511" y="2586820"/>
                </a:cubicBezTo>
                <a:cubicBezTo>
                  <a:pt x="964018" y="2636439"/>
                  <a:pt x="965790" y="2675425"/>
                  <a:pt x="962246" y="2703778"/>
                </a:cubicBezTo>
                <a:cubicBezTo>
                  <a:pt x="958702" y="2732131"/>
                  <a:pt x="937437" y="2758713"/>
                  <a:pt x="962246" y="2756941"/>
                </a:cubicBezTo>
                <a:cubicBezTo>
                  <a:pt x="987055" y="2755169"/>
                  <a:pt x="1072116" y="2712639"/>
                  <a:pt x="1111102" y="2693146"/>
                </a:cubicBezTo>
                <a:cubicBezTo>
                  <a:pt x="1150088" y="2673653"/>
                  <a:pt x="1162492" y="2657704"/>
                  <a:pt x="1196162" y="2639983"/>
                </a:cubicBezTo>
                <a:cubicBezTo>
                  <a:pt x="1229832" y="2622262"/>
                  <a:pt x="1247553" y="2620490"/>
                  <a:pt x="1313120" y="2586820"/>
                </a:cubicBezTo>
                <a:cubicBezTo>
                  <a:pt x="1378688" y="2553150"/>
                  <a:pt x="1463749" y="2464545"/>
                  <a:pt x="1589567" y="2437964"/>
                </a:cubicBezTo>
                <a:cubicBezTo>
                  <a:pt x="1715385" y="2411383"/>
                  <a:pt x="1951074" y="2434420"/>
                  <a:pt x="2068032" y="2427332"/>
                </a:cubicBezTo>
                <a:cubicBezTo>
                  <a:pt x="2184990" y="2420244"/>
                  <a:pt x="2209800" y="2398978"/>
                  <a:pt x="2291316" y="2395434"/>
                </a:cubicBezTo>
                <a:cubicBezTo>
                  <a:pt x="2372832" y="2391890"/>
                  <a:pt x="2459665" y="2397207"/>
                  <a:pt x="2557130" y="2406067"/>
                </a:cubicBezTo>
                <a:cubicBezTo>
                  <a:pt x="2654595" y="2414928"/>
                  <a:pt x="2760921" y="2414927"/>
                  <a:pt x="2876107" y="2448597"/>
                </a:cubicBezTo>
                <a:cubicBezTo>
                  <a:pt x="2991293" y="2482267"/>
                  <a:pt x="3138376" y="2519480"/>
                  <a:pt x="3248246" y="2608085"/>
                </a:cubicBezTo>
                <a:cubicBezTo>
                  <a:pt x="3358116" y="2696690"/>
                  <a:pt x="3452037" y="2868583"/>
                  <a:pt x="3535325" y="2980225"/>
                </a:cubicBezTo>
                <a:cubicBezTo>
                  <a:pt x="3618613" y="3091867"/>
                  <a:pt x="3652283" y="3194648"/>
                  <a:pt x="3747976" y="3277936"/>
                </a:cubicBezTo>
                <a:cubicBezTo>
                  <a:pt x="3843669" y="3361224"/>
                  <a:pt x="4027967" y="3446285"/>
                  <a:pt x="4109483" y="3479955"/>
                </a:cubicBezTo>
                <a:cubicBezTo>
                  <a:pt x="4190999" y="3513625"/>
                  <a:pt x="4212265" y="3502992"/>
                  <a:pt x="4237074" y="3479955"/>
                </a:cubicBezTo>
                <a:cubicBezTo>
                  <a:pt x="4261883" y="3456918"/>
                  <a:pt x="4244162" y="3386034"/>
                  <a:pt x="4258339" y="3341732"/>
                </a:cubicBezTo>
                <a:cubicBezTo>
                  <a:pt x="4272516" y="3297430"/>
                  <a:pt x="4304413" y="3214141"/>
                  <a:pt x="4322134" y="3214141"/>
                </a:cubicBezTo>
                <a:cubicBezTo>
                  <a:pt x="4339855" y="3214141"/>
                  <a:pt x="4359349" y="3290341"/>
                  <a:pt x="4364665" y="3341732"/>
                </a:cubicBezTo>
                <a:cubicBezTo>
                  <a:pt x="4369981" y="3393123"/>
                  <a:pt x="4355804" y="3479955"/>
                  <a:pt x="4354032" y="3522485"/>
                </a:cubicBezTo>
                <a:cubicBezTo>
                  <a:pt x="4352260" y="3565015"/>
                  <a:pt x="4334539" y="3575648"/>
                  <a:pt x="4354032" y="3596913"/>
                </a:cubicBezTo>
                <a:cubicBezTo>
                  <a:pt x="4373525" y="3618178"/>
                  <a:pt x="4423144" y="3632355"/>
                  <a:pt x="4470990" y="3650076"/>
                </a:cubicBezTo>
                <a:cubicBezTo>
                  <a:pt x="4518837" y="3667797"/>
                  <a:pt x="4586176" y="3687290"/>
                  <a:pt x="4641111" y="3703239"/>
                </a:cubicBezTo>
                <a:cubicBezTo>
                  <a:pt x="4696046" y="3719188"/>
                  <a:pt x="4758070" y="3726276"/>
                  <a:pt x="4800600" y="3745769"/>
                </a:cubicBezTo>
                <a:cubicBezTo>
                  <a:pt x="4843130" y="3765262"/>
                  <a:pt x="4856716" y="3794502"/>
                  <a:pt x="4896293" y="3820197"/>
                </a:cubicBezTo>
                <a:cubicBezTo>
                  <a:pt x="4935870" y="3845892"/>
                  <a:pt x="5105400" y="3765262"/>
                  <a:pt x="5038060" y="3899941"/>
                </a:cubicBezTo>
                <a:lnTo>
                  <a:pt x="5038060" y="13741"/>
                </a:lnTo>
                <a:close/>
              </a:path>
            </a:pathLst>
          </a:custGeom>
          <a:blipFill>
            <a:blip r:embed="rId5" cstate="print"/>
            <a:tile tx="0" ty="0" sx="100000" sy="100000" flip="none" algn="tl"/>
          </a:blipFill>
          <a:ln w="508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2735705" y="5069174"/>
            <a:ext cx="2423410" cy="836951"/>
          </a:xfrm>
          <a:custGeom>
            <a:avLst/>
            <a:gdLst>
              <a:gd name="connsiteX0" fmla="*/ 2390931 w 2423410"/>
              <a:gd name="connsiteY0" fmla="*/ 12492 h 836951"/>
              <a:gd name="connsiteX1" fmla="*/ 2271010 w 2423410"/>
              <a:gd name="connsiteY1" fmla="*/ 147403 h 836951"/>
              <a:gd name="connsiteX2" fmla="*/ 2136098 w 2423410"/>
              <a:gd name="connsiteY2" fmla="*/ 192374 h 836951"/>
              <a:gd name="connsiteX3" fmla="*/ 2076138 w 2423410"/>
              <a:gd name="connsiteY3" fmla="*/ 297305 h 836951"/>
              <a:gd name="connsiteX4" fmla="*/ 1911246 w 2423410"/>
              <a:gd name="connsiteY4" fmla="*/ 342275 h 836951"/>
              <a:gd name="connsiteX5" fmla="*/ 1746354 w 2423410"/>
              <a:gd name="connsiteY5" fmla="*/ 402236 h 836951"/>
              <a:gd name="connsiteX6" fmla="*/ 1671403 w 2423410"/>
              <a:gd name="connsiteY6" fmla="*/ 537147 h 836951"/>
              <a:gd name="connsiteX7" fmla="*/ 1566472 w 2423410"/>
              <a:gd name="connsiteY7" fmla="*/ 567128 h 836951"/>
              <a:gd name="connsiteX8" fmla="*/ 1221698 w 2423410"/>
              <a:gd name="connsiteY8" fmla="*/ 627088 h 836951"/>
              <a:gd name="connsiteX9" fmla="*/ 1011836 w 2423410"/>
              <a:gd name="connsiteY9" fmla="*/ 791980 h 836951"/>
              <a:gd name="connsiteX10" fmla="*/ 936885 w 2423410"/>
              <a:gd name="connsiteY10" fmla="*/ 791980 h 836951"/>
              <a:gd name="connsiteX11" fmla="*/ 742013 w 2423410"/>
              <a:gd name="connsiteY11" fmla="*/ 806970 h 836951"/>
              <a:gd name="connsiteX12" fmla="*/ 562131 w 2423410"/>
              <a:gd name="connsiteY12" fmla="*/ 776990 h 836951"/>
              <a:gd name="connsiteX13" fmla="*/ 337279 w 2423410"/>
              <a:gd name="connsiteY13" fmla="*/ 776990 h 836951"/>
              <a:gd name="connsiteX14" fmla="*/ 37475 w 2423410"/>
              <a:gd name="connsiteY14" fmla="*/ 717029 h 836951"/>
              <a:gd name="connsiteX15" fmla="*/ 112426 w 2423410"/>
              <a:gd name="connsiteY15" fmla="*/ 776990 h 836951"/>
              <a:gd name="connsiteX16" fmla="*/ 412229 w 2423410"/>
              <a:gd name="connsiteY16" fmla="*/ 821960 h 836951"/>
              <a:gd name="connsiteX17" fmla="*/ 622092 w 2423410"/>
              <a:gd name="connsiteY17" fmla="*/ 836951 h 836951"/>
              <a:gd name="connsiteX18" fmla="*/ 921895 w 2423410"/>
              <a:gd name="connsiteY18" fmla="*/ 821960 h 836951"/>
              <a:gd name="connsiteX19" fmla="*/ 1176728 w 2423410"/>
              <a:gd name="connsiteY19" fmla="*/ 762000 h 836951"/>
              <a:gd name="connsiteX20" fmla="*/ 1281659 w 2423410"/>
              <a:gd name="connsiteY20" fmla="*/ 612098 h 836951"/>
              <a:gd name="connsiteX21" fmla="*/ 1491521 w 2423410"/>
              <a:gd name="connsiteY21" fmla="*/ 612098 h 836951"/>
              <a:gd name="connsiteX22" fmla="*/ 1641423 w 2423410"/>
              <a:gd name="connsiteY22" fmla="*/ 597108 h 836951"/>
              <a:gd name="connsiteX23" fmla="*/ 1761344 w 2423410"/>
              <a:gd name="connsiteY23" fmla="*/ 492177 h 836951"/>
              <a:gd name="connsiteX24" fmla="*/ 1911246 w 2423410"/>
              <a:gd name="connsiteY24" fmla="*/ 432216 h 836951"/>
              <a:gd name="connsiteX25" fmla="*/ 2061147 w 2423410"/>
              <a:gd name="connsiteY25" fmla="*/ 357265 h 836951"/>
              <a:gd name="connsiteX26" fmla="*/ 2076138 w 2423410"/>
              <a:gd name="connsiteY26" fmla="*/ 267324 h 836951"/>
              <a:gd name="connsiteX27" fmla="*/ 2300990 w 2423410"/>
              <a:gd name="connsiteY27" fmla="*/ 222354 h 836951"/>
              <a:gd name="connsiteX28" fmla="*/ 2405921 w 2423410"/>
              <a:gd name="connsiteY28" fmla="*/ 72452 h 836951"/>
              <a:gd name="connsiteX29" fmla="*/ 2390931 w 2423410"/>
              <a:gd name="connsiteY29" fmla="*/ 12492 h 83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3410" h="836951">
                <a:moveTo>
                  <a:pt x="2390931" y="12492"/>
                </a:moveTo>
                <a:cubicBezTo>
                  <a:pt x="2368446" y="24984"/>
                  <a:pt x="2313482" y="117423"/>
                  <a:pt x="2271010" y="147403"/>
                </a:cubicBezTo>
                <a:cubicBezTo>
                  <a:pt x="2228538" y="177383"/>
                  <a:pt x="2168577" y="167390"/>
                  <a:pt x="2136098" y="192374"/>
                </a:cubicBezTo>
                <a:cubicBezTo>
                  <a:pt x="2103619" y="217358"/>
                  <a:pt x="2113613" y="272322"/>
                  <a:pt x="2076138" y="297305"/>
                </a:cubicBezTo>
                <a:cubicBezTo>
                  <a:pt x="2038663" y="322288"/>
                  <a:pt x="1966210" y="324787"/>
                  <a:pt x="1911246" y="342275"/>
                </a:cubicBezTo>
                <a:cubicBezTo>
                  <a:pt x="1856282" y="359763"/>
                  <a:pt x="1786328" y="369757"/>
                  <a:pt x="1746354" y="402236"/>
                </a:cubicBezTo>
                <a:cubicBezTo>
                  <a:pt x="1706380" y="434715"/>
                  <a:pt x="1701383" y="509665"/>
                  <a:pt x="1671403" y="537147"/>
                </a:cubicBezTo>
                <a:cubicBezTo>
                  <a:pt x="1641423" y="564629"/>
                  <a:pt x="1641423" y="552138"/>
                  <a:pt x="1566472" y="567128"/>
                </a:cubicBezTo>
                <a:cubicBezTo>
                  <a:pt x="1491521" y="582118"/>
                  <a:pt x="1314137" y="589613"/>
                  <a:pt x="1221698" y="627088"/>
                </a:cubicBezTo>
                <a:cubicBezTo>
                  <a:pt x="1129259" y="664563"/>
                  <a:pt x="1059305" y="764498"/>
                  <a:pt x="1011836" y="791980"/>
                </a:cubicBezTo>
                <a:cubicBezTo>
                  <a:pt x="964367" y="819462"/>
                  <a:pt x="981855" y="789482"/>
                  <a:pt x="936885" y="791980"/>
                </a:cubicBezTo>
                <a:cubicBezTo>
                  <a:pt x="891915" y="794478"/>
                  <a:pt x="804472" y="809468"/>
                  <a:pt x="742013" y="806970"/>
                </a:cubicBezTo>
                <a:cubicBezTo>
                  <a:pt x="679554" y="804472"/>
                  <a:pt x="629587" y="781987"/>
                  <a:pt x="562131" y="776990"/>
                </a:cubicBezTo>
                <a:cubicBezTo>
                  <a:pt x="494675" y="771993"/>
                  <a:pt x="424722" y="786984"/>
                  <a:pt x="337279" y="776990"/>
                </a:cubicBezTo>
                <a:cubicBezTo>
                  <a:pt x="249836" y="766997"/>
                  <a:pt x="74950" y="717029"/>
                  <a:pt x="37475" y="717029"/>
                </a:cubicBezTo>
                <a:cubicBezTo>
                  <a:pt x="0" y="717029"/>
                  <a:pt x="49967" y="759502"/>
                  <a:pt x="112426" y="776990"/>
                </a:cubicBezTo>
                <a:cubicBezTo>
                  <a:pt x="174885" y="794479"/>
                  <a:pt x="327285" y="811967"/>
                  <a:pt x="412229" y="821960"/>
                </a:cubicBezTo>
                <a:cubicBezTo>
                  <a:pt x="497173" y="831953"/>
                  <a:pt x="537148" y="836951"/>
                  <a:pt x="622092" y="836951"/>
                </a:cubicBezTo>
                <a:cubicBezTo>
                  <a:pt x="707036" y="836951"/>
                  <a:pt x="829456" y="834452"/>
                  <a:pt x="921895" y="821960"/>
                </a:cubicBezTo>
                <a:cubicBezTo>
                  <a:pt x="1014334" y="809468"/>
                  <a:pt x="1116767" y="796977"/>
                  <a:pt x="1176728" y="762000"/>
                </a:cubicBezTo>
                <a:cubicBezTo>
                  <a:pt x="1236689" y="727023"/>
                  <a:pt x="1229194" y="637082"/>
                  <a:pt x="1281659" y="612098"/>
                </a:cubicBezTo>
                <a:cubicBezTo>
                  <a:pt x="1334124" y="587114"/>
                  <a:pt x="1431560" y="614596"/>
                  <a:pt x="1491521" y="612098"/>
                </a:cubicBezTo>
                <a:cubicBezTo>
                  <a:pt x="1551482" y="609600"/>
                  <a:pt x="1596453" y="617095"/>
                  <a:pt x="1641423" y="597108"/>
                </a:cubicBezTo>
                <a:cubicBezTo>
                  <a:pt x="1686393" y="577121"/>
                  <a:pt x="1716374" y="519659"/>
                  <a:pt x="1761344" y="492177"/>
                </a:cubicBezTo>
                <a:cubicBezTo>
                  <a:pt x="1806314" y="464695"/>
                  <a:pt x="1861279" y="454701"/>
                  <a:pt x="1911246" y="432216"/>
                </a:cubicBezTo>
                <a:cubicBezTo>
                  <a:pt x="1961213" y="409731"/>
                  <a:pt x="2033665" y="384747"/>
                  <a:pt x="2061147" y="357265"/>
                </a:cubicBezTo>
                <a:cubicBezTo>
                  <a:pt x="2088629" y="329783"/>
                  <a:pt x="2036164" y="289809"/>
                  <a:pt x="2076138" y="267324"/>
                </a:cubicBezTo>
                <a:cubicBezTo>
                  <a:pt x="2116112" y="244839"/>
                  <a:pt x="2246026" y="254833"/>
                  <a:pt x="2300990" y="222354"/>
                </a:cubicBezTo>
                <a:cubicBezTo>
                  <a:pt x="2355954" y="189875"/>
                  <a:pt x="2388433" y="107429"/>
                  <a:pt x="2405921" y="72452"/>
                </a:cubicBezTo>
                <a:cubicBezTo>
                  <a:pt x="2423410" y="37475"/>
                  <a:pt x="2413416" y="0"/>
                  <a:pt x="2390931" y="12492"/>
                </a:cubicBezTo>
                <a:close/>
              </a:path>
            </a:pathLst>
          </a:cu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138928" y="3164413"/>
            <a:ext cx="1356462" cy="569387"/>
          </a:xfrm>
          <a:prstGeom prst="rect">
            <a:avLst/>
          </a:prstGeom>
          <a:noFill/>
        </p:spPr>
        <p:txBody>
          <a:bodyPr wrap="none" rtlCol="0">
            <a:spAutoFit/>
          </a:bodyPr>
          <a:lstStyle/>
          <a:p>
            <a:r>
              <a:rPr lang="en-US" sz="3100" b="1" dirty="0" smtClean="0">
                <a:latin typeface="Times New Roman" pitchFamily="18" charset="0"/>
                <a:cs typeface="Times New Roman" pitchFamily="18" charset="0"/>
              </a:rPr>
              <a:t>Alaska</a:t>
            </a:r>
            <a:endParaRPr lang="en-US" sz="3100" b="1" dirty="0">
              <a:latin typeface="Times New Roman" pitchFamily="18" charset="0"/>
              <a:cs typeface="Times New Roman" pitchFamily="18" charset="0"/>
            </a:endParaRPr>
          </a:p>
        </p:txBody>
      </p:sp>
      <p:sp>
        <p:nvSpPr>
          <p:cNvPr id="17" name="TextBox 16"/>
          <p:cNvSpPr txBox="1"/>
          <p:nvPr/>
        </p:nvSpPr>
        <p:spPr>
          <a:xfrm>
            <a:off x="3054096" y="2286000"/>
            <a:ext cx="1883849" cy="2862322"/>
          </a:xfrm>
          <a:prstGeom prst="rect">
            <a:avLst/>
          </a:prstGeom>
          <a:noFill/>
        </p:spPr>
        <p:txBody>
          <a:bodyPr wrap="none" rtlCol="0">
            <a:spAutoFit/>
          </a:bodyPr>
          <a:lstStyle/>
          <a:p>
            <a:pPr algn="ctr"/>
            <a:r>
              <a:rPr lang="en-US" sz="3200" b="1" dirty="0" err="1" smtClean="0">
                <a:latin typeface="Times New Roman" pitchFamily="18" charset="0"/>
                <a:cs typeface="Times New Roman" pitchFamily="18" charset="0"/>
              </a:rPr>
              <a:t>Beringia</a:t>
            </a:r>
            <a:r>
              <a:rPr lang="en-US" sz="3200" b="1" dirty="0" smtClean="0">
                <a:latin typeface="Times New Roman" pitchFamily="18" charset="0"/>
                <a:cs typeface="Times New Roman" pitchFamily="18" charset="0"/>
              </a:rPr>
              <a:t> </a:t>
            </a:r>
          </a:p>
          <a:p>
            <a:pPr algn="ctr"/>
            <a:endParaRPr lang="en-US" sz="3200" b="1" dirty="0" smtClean="0">
              <a:latin typeface="Times New Roman" pitchFamily="18" charset="0"/>
              <a:cs typeface="Times New Roman" pitchFamily="18" charset="0"/>
            </a:endParaRPr>
          </a:p>
          <a:p>
            <a:pPr algn="ctr"/>
            <a:endParaRPr lang="en-US" sz="2000" b="1" dirty="0" smtClean="0">
              <a:latin typeface="Times New Roman" pitchFamily="18" charset="0"/>
              <a:cs typeface="Times New Roman" pitchFamily="18" charset="0"/>
            </a:endParaRPr>
          </a:p>
          <a:p>
            <a:r>
              <a:rPr lang="en-US" sz="3200" b="1" dirty="0" smtClean="0">
                <a:latin typeface="Times New Roman" pitchFamily="18" charset="0"/>
                <a:cs typeface="Times New Roman" pitchFamily="18" charset="0"/>
              </a:rPr>
              <a:t>   Land</a:t>
            </a:r>
          </a:p>
          <a:p>
            <a:r>
              <a:rPr lang="en-US" sz="3200" b="1" dirty="0" smtClean="0">
                <a:latin typeface="Times New Roman" pitchFamily="18" charset="0"/>
                <a:cs typeface="Times New Roman" pitchFamily="18" charset="0"/>
              </a:rPr>
              <a:t> </a:t>
            </a:r>
            <a:endParaRPr lang="en-US" sz="2000" b="1" dirty="0" smtClean="0">
              <a:latin typeface="Times New Roman" pitchFamily="18" charset="0"/>
              <a:cs typeface="Times New Roman" pitchFamily="18" charset="0"/>
            </a:endParaRPr>
          </a:p>
          <a:p>
            <a:r>
              <a:rPr lang="en-US" sz="3200" b="1" dirty="0" smtClean="0">
                <a:latin typeface="Times New Roman" pitchFamily="18" charset="0"/>
                <a:cs typeface="Times New Roman" pitchFamily="18" charset="0"/>
              </a:rPr>
              <a:t>     Bridge</a:t>
            </a:r>
            <a:endParaRPr lang="en-US" sz="3200" b="1" dirty="0">
              <a:latin typeface="Times New Roman" pitchFamily="18" charset="0"/>
              <a:cs typeface="Times New Roman" pitchFamily="18" charset="0"/>
            </a:endParaRPr>
          </a:p>
        </p:txBody>
      </p:sp>
      <p:sp useBgFill="1">
        <p:nvSpPr>
          <p:cNvPr id="30" name="TextBox 29"/>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grpSp>
        <p:nvGrpSpPr>
          <p:cNvPr id="2" name="Group 21"/>
          <p:cNvGrpSpPr/>
          <p:nvPr/>
        </p:nvGrpSpPr>
        <p:grpSpPr>
          <a:xfrm rot="1602215">
            <a:off x="1575171" y="2372493"/>
            <a:ext cx="5563670" cy="3243939"/>
            <a:chOff x="3982199" y="-204386"/>
            <a:chExt cx="5167791" cy="3122330"/>
          </a:xfrm>
        </p:grpSpPr>
        <p:pic>
          <p:nvPicPr>
            <p:cNvPr id="23" name="Picture 3" descr="C:\Documents and Settings\Phillips\Local Settings\Temporary Internet Files\Content.IE5\CANK3EUE\MC900052881[1].wmf"/>
            <p:cNvPicPr>
              <a:picLocks noChangeAspect="1" noChangeArrowheads="1"/>
            </p:cNvPicPr>
            <p:nvPr/>
          </p:nvPicPr>
          <p:blipFill>
            <a:blip r:embed="rId6" cstate="print"/>
            <a:srcRect l="60970" t="32390"/>
            <a:stretch>
              <a:fillRect/>
            </a:stretch>
          </p:blipFill>
          <p:spPr bwMode="auto">
            <a:xfrm rot="3627677">
              <a:off x="4235252" y="2233425"/>
              <a:ext cx="431466" cy="937572"/>
            </a:xfrm>
            <a:prstGeom prst="rect">
              <a:avLst/>
            </a:prstGeom>
            <a:noFill/>
          </p:spPr>
        </p:pic>
        <p:grpSp>
          <p:nvGrpSpPr>
            <p:cNvPr id="3" name="Group 52"/>
            <p:cNvGrpSpPr/>
            <p:nvPr/>
          </p:nvGrpSpPr>
          <p:grpSpPr>
            <a:xfrm>
              <a:off x="4832575" y="-204386"/>
              <a:ext cx="4317415" cy="2402122"/>
              <a:chOff x="4832575" y="-204386"/>
              <a:chExt cx="4317415" cy="2402122"/>
            </a:xfrm>
          </p:grpSpPr>
          <p:pic>
            <p:nvPicPr>
              <p:cNvPr id="25" name="Picture 3" descr="C:\Documents and Settings\Phillips\Local Settings\Temporary Internet Files\Content.IE5\CANK3EUE\MC900052881[1].wmf"/>
              <p:cNvPicPr>
                <a:picLocks noChangeAspect="1" noChangeArrowheads="1"/>
              </p:cNvPicPr>
              <p:nvPr/>
            </p:nvPicPr>
            <p:blipFill>
              <a:blip r:embed="rId6" cstate="print"/>
              <a:srcRect r="60334" b="31420"/>
              <a:stretch>
                <a:fillRect/>
              </a:stretch>
            </p:blipFill>
            <p:spPr bwMode="auto">
              <a:xfrm rot="3329152">
                <a:off x="5088836" y="1502969"/>
                <a:ext cx="438506" cy="951027"/>
              </a:xfrm>
              <a:prstGeom prst="rect">
                <a:avLst/>
              </a:prstGeom>
              <a:noFill/>
            </p:spPr>
          </p:pic>
          <p:pic>
            <p:nvPicPr>
              <p:cNvPr id="26" name="Picture 3" descr="C:\Documents and Settings\Phillips\Local Settings\Temporary Internet Files\Content.IE5\CANK3EUE\MC900052881[1].wmf"/>
              <p:cNvPicPr>
                <a:picLocks noChangeAspect="1" noChangeArrowheads="1"/>
              </p:cNvPicPr>
              <p:nvPr/>
            </p:nvPicPr>
            <p:blipFill>
              <a:blip r:embed="rId6" cstate="print"/>
              <a:srcRect l="60970" t="32390"/>
              <a:stretch>
                <a:fillRect/>
              </a:stretch>
            </p:blipFill>
            <p:spPr bwMode="auto">
              <a:xfrm rot="3868547">
                <a:off x="6137832" y="1298226"/>
                <a:ext cx="431467" cy="937572"/>
              </a:xfrm>
              <a:prstGeom prst="rect">
                <a:avLst/>
              </a:prstGeom>
              <a:noFill/>
            </p:spPr>
          </p:pic>
          <p:pic>
            <p:nvPicPr>
              <p:cNvPr id="27" name="Picture 3" descr="C:\Documents and Settings\Phillips\Local Settings\Temporary Internet Files\Content.IE5\CANK3EUE\MC900052881[1].wmf"/>
              <p:cNvPicPr>
                <a:picLocks noChangeAspect="1" noChangeArrowheads="1"/>
              </p:cNvPicPr>
              <p:nvPr/>
            </p:nvPicPr>
            <p:blipFill>
              <a:blip r:embed="rId6" cstate="print"/>
              <a:srcRect r="60334" b="31420"/>
              <a:stretch>
                <a:fillRect/>
              </a:stretch>
            </p:blipFill>
            <p:spPr bwMode="auto">
              <a:xfrm rot="3627677">
                <a:off x="6854690" y="505393"/>
                <a:ext cx="438506" cy="951027"/>
              </a:xfrm>
              <a:prstGeom prst="rect">
                <a:avLst/>
              </a:prstGeom>
              <a:noFill/>
            </p:spPr>
          </p:pic>
          <p:pic>
            <p:nvPicPr>
              <p:cNvPr id="28" name="Picture 3" descr="C:\Documents and Settings\Phillips\Local Settings\Temporary Internet Files\Content.IE5\CANK3EUE\MC900052881[1].wmf"/>
              <p:cNvPicPr>
                <a:picLocks noChangeAspect="1" noChangeArrowheads="1"/>
              </p:cNvPicPr>
              <p:nvPr/>
            </p:nvPicPr>
            <p:blipFill>
              <a:blip r:embed="rId6" cstate="print"/>
              <a:srcRect l="60970" t="32390"/>
              <a:stretch>
                <a:fillRect/>
              </a:stretch>
            </p:blipFill>
            <p:spPr bwMode="auto">
              <a:xfrm rot="4159251">
                <a:off x="7846720" y="319959"/>
                <a:ext cx="431466" cy="937572"/>
              </a:xfrm>
              <a:prstGeom prst="rect">
                <a:avLst/>
              </a:prstGeom>
              <a:noFill/>
            </p:spPr>
          </p:pic>
          <p:pic>
            <p:nvPicPr>
              <p:cNvPr id="29" name="Picture 3" descr="C:\Documents and Settings\Phillips\Local Settings\Temporary Internet Files\Content.IE5\CANK3EUE\MC900052881[1].wmf"/>
              <p:cNvPicPr>
                <a:picLocks noChangeAspect="1" noChangeArrowheads="1"/>
              </p:cNvPicPr>
              <p:nvPr/>
            </p:nvPicPr>
            <p:blipFill>
              <a:blip r:embed="rId6" cstate="print"/>
              <a:srcRect r="60334" b="31420"/>
              <a:stretch>
                <a:fillRect/>
              </a:stretch>
            </p:blipFill>
            <p:spPr bwMode="auto">
              <a:xfrm rot="3627677">
                <a:off x="8455224" y="-460647"/>
                <a:ext cx="438506" cy="951027"/>
              </a:xfrm>
              <a:prstGeom prst="rect">
                <a:avLst/>
              </a:prstGeom>
              <a:noFill/>
            </p:spPr>
          </p:pic>
        </p:grpSp>
      </p:grpSp>
      <p:sp>
        <p:nvSpPr>
          <p:cNvPr id="9" name="TextBox 8"/>
          <p:cNvSpPr txBox="1"/>
          <p:nvPr/>
        </p:nvSpPr>
        <p:spPr>
          <a:xfrm>
            <a:off x="1179576" y="3081528"/>
            <a:ext cx="1438214" cy="584775"/>
          </a:xfrm>
          <a:prstGeom prst="rect">
            <a:avLst/>
          </a:prstGeom>
          <a:noFill/>
        </p:spPr>
        <p:txBody>
          <a:bodyPr wrap="none" rtlCol="0">
            <a:spAutoFit/>
          </a:bodyPr>
          <a:lstStyle/>
          <a:p>
            <a:r>
              <a:rPr lang="en-US" sz="3100" b="1" dirty="0" smtClean="0">
                <a:latin typeface="Times New Roman" pitchFamily="18" charset="0"/>
                <a:cs typeface="Times New Roman" pitchFamily="18" charset="0"/>
              </a:rPr>
              <a:t>Siberia</a:t>
            </a:r>
            <a:endParaRPr lang="en-US" sz="3100" b="1" dirty="0">
              <a:latin typeface="Times New Roman" pitchFamily="18" charset="0"/>
              <a:cs typeface="Times New Roman" pitchFamily="18" charset="0"/>
            </a:endParaRPr>
          </a:p>
        </p:txBody>
      </p:sp>
      <p:sp>
        <p:nvSpPr>
          <p:cNvPr id="36" name="TextBox 35"/>
          <p:cNvSpPr txBox="1"/>
          <p:nvPr/>
        </p:nvSpPr>
        <p:spPr>
          <a:xfrm>
            <a:off x="2819400" y="5867400"/>
            <a:ext cx="3816301" cy="769441"/>
          </a:xfrm>
          <a:prstGeom prst="rect">
            <a:avLst/>
          </a:prstGeom>
          <a:solidFill>
            <a:srgbClr val="33CCFF"/>
          </a:solidFill>
          <a:ln w="38100">
            <a:solidFill>
              <a:schemeClr val="tx1"/>
            </a:solidFill>
          </a:ln>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The Land Route</a:t>
            </a:r>
          </a:p>
        </p:txBody>
      </p:sp>
      <p:sp>
        <p:nvSpPr>
          <p:cNvPr id="37" name="Freeform 36"/>
          <p:cNvSpPr/>
          <p:nvPr/>
        </p:nvSpPr>
        <p:spPr>
          <a:xfrm>
            <a:off x="5456420" y="799476"/>
            <a:ext cx="3804378" cy="1201503"/>
          </a:xfrm>
          <a:custGeom>
            <a:avLst/>
            <a:gdLst>
              <a:gd name="connsiteX0" fmla="*/ 14990 w 3745042"/>
              <a:gd name="connsiteY0" fmla="*/ 99934 h 1204209"/>
              <a:gd name="connsiteX1" fmla="*/ 29980 w 3745042"/>
              <a:gd name="connsiteY1" fmla="*/ 384747 h 1204209"/>
              <a:gd name="connsiteX2" fmla="*/ 194872 w 3745042"/>
              <a:gd name="connsiteY2" fmla="*/ 894413 h 1204209"/>
              <a:gd name="connsiteX3" fmla="*/ 734518 w 3745042"/>
              <a:gd name="connsiteY3" fmla="*/ 1149245 h 1204209"/>
              <a:gd name="connsiteX4" fmla="*/ 2143593 w 3745042"/>
              <a:gd name="connsiteY4" fmla="*/ 1194216 h 1204209"/>
              <a:gd name="connsiteX5" fmla="*/ 3162924 w 3745042"/>
              <a:gd name="connsiteY5" fmla="*/ 1089285 h 1204209"/>
              <a:gd name="connsiteX6" fmla="*/ 3462728 w 3745042"/>
              <a:gd name="connsiteY6" fmla="*/ 1074294 h 1204209"/>
              <a:gd name="connsiteX7" fmla="*/ 3702570 w 3745042"/>
              <a:gd name="connsiteY7" fmla="*/ 999344 h 1204209"/>
              <a:gd name="connsiteX8" fmla="*/ 3717560 w 3745042"/>
              <a:gd name="connsiteY8" fmla="*/ 624590 h 1204209"/>
              <a:gd name="connsiteX9" fmla="*/ 3732550 w 3745042"/>
              <a:gd name="connsiteY9" fmla="*/ 99934 h 1204209"/>
              <a:gd name="connsiteX10" fmla="*/ 3687580 w 3745042"/>
              <a:gd name="connsiteY10" fmla="*/ 24983 h 1204209"/>
              <a:gd name="connsiteX11" fmla="*/ 3507698 w 3745042"/>
              <a:gd name="connsiteY11" fmla="*/ 39973 h 1204209"/>
              <a:gd name="connsiteX12" fmla="*/ 14990 w 3745042"/>
              <a:gd name="connsiteY12" fmla="*/ 99934 h 1204209"/>
              <a:gd name="connsiteX0" fmla="*/ 14990 w 3745042"/>
              <a:gd name="connsiteY0" fmla="*/ 99934 h 1265003"/>
              <a:gd name="connsiteX1" fmla="*/ 29980 w 3745042"/>
              <a:gd name="connsiteY1" fmla="*/ 384747 h 1265003"/>
              <a:gd name="connsiteX2" fmla="*/ 194872 w 3745042"/>
              <a:gd name="connsiteY2" fmla="*/ 894413 h 1265003"/>
              <a:gd name="connsiteX3" fmla="*/ 734518 w 3745042"/>
              <a:gd name="connsiteY3" fmla="*/ 1149245 h 1265003"/>
              <a:gd name="connsiteX4" fmla="*/ 2143593 w 3745042"/>
              <a:gd name="connsiteY4" fmla="*/ 1194216 h 1265003"/>
              <a:gd name="connsiteX5" fmla="*/ 3154180 w 3745042"/>
              <a:gd name="connsiteY5" fmla="*/ 724524 h 1265003"/>
              <a:gd name="connsiteX6" fmla="*/ 3462728 w 3745042"/>
              <a:gd name="connsiteY6" fmla="*/ 1074294 h 1265003"/>
              <a:gd name="connsiteX7" fmla="*/ 3702570 w 3745042"/>
              <a:gd name="connsiteY7" fmla="*/ 999344 h 1265003"/>
              <a:gd name="connsiteX8" fmla="*/ 3717560 w 3745042"/>
              <a:gd name="connsiteY8" fmla="*/ 624590 h 1265003"/>
              <a:gd name="connsiteX9" fmla="*/ 3732550 w 3745042"/>
              <a:gd name="connsiteY9" fmla="*/ 99934 h 1265003"/>
              <a:gd name="connsiteX10" fmla="*/ 3687580 w 3745042"/>
              <a:gd name="connsiteY10" fmla="*/ 24983 h 1265003"/>
              <a:gd name="connsiteX11" fmla="*/ 3507698 w 3745042"/>
              <a:gd name="connsiteY11" fmla="*/ 39973 h 1265003"/>
              <a:gd name="connsiteX12" fmla="*/ 14990 w 3745042"/>
              <a:gd name="connsiteY12" fmla="*/ 99934 h 1265003"/>
              <a:gd name="connsiteX0" fmla="*/ 14990 w 3745042"/>
              <a:gd name="connsiteY0" fmla="*/ 99934 h 1201503"/>
              <a:gd name="connsiteX1" fmla="*/ 29980 w 3745042"/>
              <a:gd name="connsiteY1" fmla="*/ 384747 h 1201503"/>
              <a:gd name="connsiteX2" fmla="*/ 194872 w 3745042"/>
              <a:gd name="connsiteY2" fmla="*/ 894413 h 1201503"/>
              <a:gd name="connsiteX3" fmla="*/ 734518 w 3745042"/>
              <a:gd name="connsiteY3" fmla="*/ 1149245 h 1201503"/>
              <a:gd name="connsiteX4" fmla="*/ 2143593 w 3745042"/>
              <a:gd name="connsiteY4" fmla="*/ 1194216 h 1201503"/>
              <a:gd name="connsiteX5" fmla="*/ 3001780 w 3745042"/>
              <a:gd name="connsiteY5" fmla="*/ 1105524 h 1201503"/>
              <a:gd name="connsiteX6" fmla="*/ 3462728 w 3745042"/>
              <a:gd name="connsiteY6" fmla="*/ 1074294 h 1201503"/>
              <a:gd name="connsiteX7" fmla="*/ 3702570 w 3745042"/>
              <a:gd name="connsiteY7" fmla="*/ 999344 h 1201503"/>
              <a:gd name="connsiteX8" fmla="*/ 3717560 w 3745042"/>
              <a:gd name="connsiteY8" fmla="*/ 624590 h 1201503"/>
              <a:gd name="connsiteX9" fmla="*/ 3732550 w 3745042"/>
              <a:gd name="connsiteY9" fmla="*/ 99934 h 1201503"/>
              <a:gd name="connsiteX10" fmla="*/ 3687580 w 3745042"/>
              <a:gd name="connsiteY10" fmla="*/ 24983 h 1201503"/>
              <a:gd name="connsiteX11" fmla="*/ 3507698 w 3745042"/>
              <a:gd name="connsiteY11" fmla="*/ 39973 h 1201503"/>
              <a:gd name="connsiteX12" fmla="*/ 14990 w 3745042"/>
              <a:gd name="connsiteY12" fmla="*/ 99934 h 1201503"/>
              <a:gd name="connsiteX0" fmla="*/ 14990 w 3804378"/>
              <a:gd name="connsiteY0" fmla="*/ 99934 h 1201503"/>
              <a:gd name="connsiteX1" fmla="*/ 29980 w 3804378"/>
              <a:gd name="connsiteY1" fmla="*/ 384747 h 1201503"/>
              <a:gd name="connsiteX2" fmla="*/ 194872 w 3804378"/>
              <a:gd name="connsiteY2" fmla="*/ 894413 h 1201503"/>
              <a:gd name="connsiteX3" fmla="*/ 734518 w 3804378"/>
              <a:gd name="connsiteY3" fmla="*/ 1149245 h 1201503"/>
              <a:gd name="connsiteX4" fmla="*/ 2143593 w 3804378"/>
              <a:gd name="connsiteY4" fmla="*/ 1194216 h 1201503"/>
              <a:gd name="connsiteX5" fmla="*/ 3001780 w 3804378"/>
              <a:gd name="connsiteY5" fmla="*/ 1105524 h 1201503"/>
              <a:gd name="connsiteX6" fmla="*/ 3687580 w 3804378"/>
              <a:gd name="connsiteY6" fmla="*/ 1029324 h 1201503"/>
              <a:gd name="connsiteX7" fmla="*/ 3702570 w 3804378"/>
              <a:gd name="connsiteY7" fmla="*/ 999344 h 1201503"/>
              <a:gd name="connsiteX8" fmla="*/ 3717560 w 3804378"/>
              <a:gd name="connsiteY8" fmla="*/ 624590 h 1201503"/>
              <a:gd name="connsiteX9" fmla="*/ 3732550 w 3804378"/>
              <a:gd name="connsiteY9" fmla="*/ 99934 h 1201503"/>
              <a:gd name="connsiteX10" fmla="*/ 3687580 w 3804378"/>
              <a:gd name="connsiteY10" fmla="*/ 24983 h 1201503"/>
              <a:gd name="connsiteX11" fmla="*/ 3507698 w 3804378"/>
              <a:gd name="connsiteY11" fmla="*/ 39973 h 1201503"/>
              <a:gd name="connsiteX12" fmla="*/ 14990 w 3804378"/>
              <a:gd name="connsiteY12" fmla="*/ 99934 h 1201503"/>
              <a:gd name="connsiteX0" fmla="*/ 14990 w 3804378"/>
              <a:gd name="connsiteY0" fmla="*/ 99934 h 1201503"/>
              <a:gd name="connsiteX1" fmla="*/ 29980 w 3804378"/>
              <a:gd name="connsiteY1" fmla="*/ 384747 h 1201503"/>
              <a:gd name="connsiteX2" fmla="*/ 194872 w 3804378"/>
              <a:gd name="connsiteY2" fmla="*/ 894413 h 1201503"/>
              <a:gd name="connsiteX3" fmla="*/ 734518 w 3804378"/>
              <a:gd name="connsiteY3" fmla="*/ 1149245 h 1201503"/>
              <a:gd name="connsiteX4" fmla="*/ 2143593 w 3804378"/>
              <a:gd name="connsiteY4" fmla="*/ 1194216 h 1201503"/>
              <a:gd name="connsiteX5" fmla="*/ 2925580 w 3804378"/>
              <a:gd name="connsiteY5" fmla="*/ 1105524 h 1201503"/>
              <a:gd name="connsiteX6" fmla="*/ 3687580 w 3804378"/>
              <a:gd name="connsiteY6" fmla="*/ 1029324 h 1201503"/>
              <a:gd name="connsiteX7" fmla="*/ 3702570 w 3804378"/>
              <a:gd name="connsiteY7" fmla="*/ 999344 h 1201503"/>
              <a:gd name="connsiteX8" fmla="*/ 3717560 w 3804378"/>
              <a:gd name="connsiteY8" fmla="*/ 624590 h 1201503"/>
              <a:gd name="connsiteX9" fmla="*/ 3732550 w 3804378"/>
              <a:gd name="connsiteY9" fmla="*/ 99934 h 1201503"/>
              <a:gd name="connsiteX10" fmla="*/ 3687580 w 3804378"/>
              <a:gd name="connsiteY10" fmla="*/ 24983 h 1201503"/>
              <a:gd name="connsiteX11" fmla="*/ 3507698 w 3804378"/>
              <a:gd name="connsiteY11" fmla="*/ 39973 h 1201503"/>
              <a:gd name="connsiteX12" fmla="*/ 14990 w 3804378"/>
              <a:gd name="connsiteY12" fmla="*/ 99934 h 120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4378" h="1201503">
                <a:moveTo>
                  <a:pt x="14990" y="99934"/>
                </a:moveTo>
                <a:cubicBezTo>
                  <a:pt x="7495" y="176134"/>
                  <a:pt x="0" y="252334"/>
                  <a:pt x="29980" y="384747"/>
                </a:cubicBezTo>
                <a:cubicBezTo>
                  <a:pt x="59960" y="517160"/>
                  <a:pt x="77449" y="766997"/>
                  <a:pt x="194872" y="894413"/>
                </a:cubicBezTo>
                <a:cubicBezTo>
                  <a:pt x="312295" y="1021829"/>
                  <a:pt x="409731" y="1099278"/>
                  <a:pt x="734518" y="1149245"/>
                </a:cubicBezTo>
                <a:cubicBezTo>
                  <a:pt x="1059305" y="1199212"/>
                  <a:pt x="1778416" y="1201503"/>
                  <a:pt x="2143593" y="1194216"/>
                </a:cubicBezTo>
                <a:cubicBezTo>
                  <a:pt x="2508770" y="1186929"/>
                  <a:pt x="2668249" y="1133006"/>
                  <a:pt x="2925580" y="1105524"/>
                </a:cubicBezTo>
                <a:lnTo>
                  <a:pt x="3687580" y="1029324"/>
                </a:lnTo>
                <a:cubicBezTo>
                  <a:pt x="3804378" y="1011627"/>
                  <a:pt x="3697573" y="1066800"/>
                  <a:pt x="3702570" y="999344"/>
                </a:cubicBezTo>
                <a:cubicBezTo>
                  <a:pt x="3707567" y="931888"/>
                  <a:pt x="3712563" y="774491"/>
                  <a:pt x="3717560" y="624590"/>
                </a:cubicBezTo>
                <a:cubicBezTo>
                  <a:pt x="3722557" y="474689"/>
                  <a:pt x="3737547" y="199868"/>
                  <a:pt x="3732550" y="99934"/>
                </a:cubicBezTo>
                <a:cubicBezTo>
                  <a:pt x="3727553" y="0"/>
                  <a:pt x="3725055" y="34977"/>
                  <a:pt x="3687580" y="24983"/>
                </a:cubicBezTo>
                <a:cubicBezTo>
                  <a:pt x="3650105" y="14990"/>
                  <a:pt x="3507698" y="39973"/>
                  <a:pt x="3507698" y="39973"/>
                </a:cubicBezTo>
                <a:lnTo>
                  <a:pt x="14990" y="99934"/>
                </a:lnTo>
                <a:close/>
              </a:path>
            </a:pathLst>
          </a:custGeom>
          <a:gradFill flip="none" rotWithShape="1">
            <a:gsLst>
              <a:gs pos="0">
                <a:srgbClr val="5E9EFF"/>
              </a:gs>
              <a:gs pos="39999">
                <a:srgbClr val="85C2FF"/>
              </a:gs>
              <a:gs pos="70000">
                <a:srgbClr val="C4D6EB"/>
              </a:gs>
              <a:gs pos="100000">
                <a:srgbClr val="FFEBFA"/>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0" y="1143000"/>
            <a:ext cx="9144000" cy="830997"/>
          </a:xfrm>
          <a:prstGeom prst="rect">
            <a:avLst/>
          </a:prstGeom>
          <a:solidFill>
            <a:schemeClr val="bg2"/>
          </a:solidFill>
        </p:spPr>
        <p:txBody>
          <a:bodyPr wrap="square" rtlCol="0">
            <a:spAutoFit/>
          </a:bodyPr>
          <a:lstStyle/>
          <a:p>
            <a:r>
              <a:rPr lang="en-US" sz="2400" b="1" dirty="0" smtClean="0"/>
              <a:t>        </a:t>
            </a:r>
            <a:r>
              <a:rPr lang="en-US" sz="2400" b="1" dirty="0" err="1" smtClean="0"/>
              <a:t>Beringia</a:t>
            </a:r>
            <a:r>
              <a:rPr lang="en-US" sz="2400" b="1" dirty="0" smtClean="0"/>
              <a:t> was grassland steppe . . .</a:t>
            </a:r>
          </a:p>
          <a:p>
            <a:r>
              <a:rPr lang="en-US" sz="2400" b="1" dirty="0" smtClean="0"/>
              <a:t>	      with light snowfall . . . .  and much plant &amp; animal life</a:t>
            </a:r>
          </a:p>
        </p:txBody>
      </p:sp>
      <p:sp>
        <p:nvSpPr>
          <p:cNvPr id="35" name="TextBox 34"/>
          <p:cNvSpPr txBox="1"/>
          <p:nvPr/>
        </p:nvSpPr>
        <p:spPr>
          <a:xfrm>
            <a:off x="0" y="762000"/>
            <a:ext cx="9144000" cy="461665"/>
          </a:xfrm>
          <a:prstGeom prst="rect">
            <a:avLst/>
          </a:prstGeom>
          <a:solidFill>
            <a:schemeClr val="bg2"/>
          </a:solidFill>
        </p:spPr>
        <p:txBody>
          <a:bodyPr wrap="square" rtlCol="0">
            <a:spAutoFit/>
          </a:bodyPr>
          <a:lstStyle/>
          <a:p>
            <a:r>
              <a:rPr lang="en-US" sz="2400" b="1" dirty="0" smtClean="0"/>
              <a:t>    during the last ice age, vast glaciers formed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4">
                                            <p:bg/>
                                          </p:spTgt>
                                        </p:tgtEl>
                                        <p:attrNameLst>
                                          <p:attrName>style.visibility</p:attrName>
                                        </p:attrNameLst>
                                      </p:cBhvr>
                                      <p:to>
                                        <p:strVal val="visible"/>
                                      </p:to>
                                    </p:set>
                                    <p:animEffect transition="in" filter="fade">
                                      <p:cBhvr>
                                        <p:cTn id="10" dur="1000"/>
                                        <p:tgtEl>
                                          <p:spTgt spid="34">
                                            <p:bg/>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animEffect transition="in" filter="wipe(left)">
                                      <p:cBhvr>
                                        <p:cTn id="13" dur="1000"/>
                                        <p:tgtEl>
                                          <p:spTgt spid="34">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4">
                                            <p:txEl>
                                              <p:pRg st="1" end="1"/>
                                            </p:txEl>
                                          </p:spTgt>
                                        </p:tgtEl>
                                        <p:attrNameLst>
                                          <p:attrName>style.visibility</p:attrName>
                                        </p:attrNameLst>
                                      </p:cBhvr>
                                      <p:to>
                                        <p:strVal val="visible"/>
                                      </p:to>
                                    </p:set>
                                    <p:animEffect transition="in" filter="wipe(left)">
                                      <p:cBhvr>
                                        <p:cTn id="20" dur="1000"/>
                                        <p:tgtEl>
                                          <p:spTgt spid="3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1000"/>
                                        <p:tgtEl>
                                          <p:spTgt spid="35"/>
                                        </p:tgtEl>
                                      </p:cBhvr>
                                    </p:animEffect>
                                    <p:set>
                                      <p:cBhvr>
                                        <p:cTn id="25" dur="1" fill="hold">
                                          <p:stCondLst>
                                            <p:cond delay="999"/>
                                          </p:stCondLst>
                                        </p:cTn>
                                        <p:tgtEl>
                                          <p:spTgt spid="35"/>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1000"/>
                                        <p:tgtEl>
                                          <p:spTgt spid="34">
                                            <p:txEl>
                                              <p:pRg st="0" end="0"/>
                                            </p:txEl>
                                          </p:spTgt>
                                        </p:tgtEl>
                                      </p:cBhvr>
                                    </p:animEffect>
                                    <p:set>
                                      <p:cBhvr>
                                        <p:cTn id="28" dur="1" fill="hold">
                                          <p:stCondLst>
                                            <p:cond delay="999"/>
                                          </p:stCondLst>
                                        </p:cTn>
                                        <p:tgtEl>
                                          <p:spTgt spid="34">
                                            <p:txEl>
                                              <p:pRg st="0" end="0"/>
                                            </p:txEl>
                                          </p:spTgt>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1000"/>
                                        <p:tgtEl>
                                          <p:spTgt spid="34">
                                            <p:txEl>
                                              <p:pRg st="1" end="1"/>
                                            </p:txEl>
                                          </p:spTgt>
                                        </p:tgtEl>
                                      </p:cBhvr>
                                    </p:animEffect>
                                    <p:set>
                                      <p:cBhvr>
                                        <p:cTn id="31" dur="1" fill="hold">
                                          <p:stCondLst>
                                            <p:cond delay="999"/>
                                          </p:stCondLst>
                                        </p:cTn>
                                        <p:tgtEl>
                                          <p:spTgt spid="34">
                                            <p:txEl>
                                              <p:pRg st="1" end="1"/>
                                            </p:txEl>
                                          </p:spTgt>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1000"/>
                                        <p:tgtEl>
                                          <p:spTgt spid="34">
                                            <p:bg/>
                                          </p:spTgt>
                                        </p:tgtEl>
                                      </p:cBhvr>
                                    </p:animEffect>
                                    <p:set>
                                      <p:cBhvr>
                                        <p:cTn id="34" dur="1" fill="hold">
                                          <p:stCondLst>
                                            <p:cond delay="999"/>
                                          </p:stCondLst>
                                        </p:cTn>
                                        <p:tgtEl>
                                          <p:spTgt spid="34">
                                            <p:bg/>
                                          </p:spTgt>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childTnLst>
                                </p:cTn>
                              </p:par>
                            </p:childTnLst>
                          </p:cTn>
                        </p:par>
                        <p:par>
                          <p:cTn id="41" fill="hold">
                            <p:stCondLst>
                              <p:cond delay="1000"/>
                            </p:stCondLst>
                            <p:childTnLst>
                              <p:par>
                                <p:cTn id="42" presetID="18" presetClass="entr" presetSubtype="3"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strips(upRight)">
                                      <p:cBhvr>
                                        <p:cTn id="44" dur="2000"/>
                                        <p:tgtEl>
                                          <p:spTgt spid="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childTnLst>
                                </p:cTn>
                              </p:par>
                            </p:childTnLst>
                          </p:cTn>
                        </p:par>
                        <p:par>
                          <p:cTn id="51" fill="hold">
                            <p:stCondLst>
                              <p:cond delay="3000"/>
                            </p:stCondLst>
                            <p:childTnLst>
                              <p:par>
                                <p:cTn id="52" presetID="53" presetClass="entr" presetSubtype="0"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1000" fill="hold"/>
                                        <p:tgtEl>
                                          <p:spTgt spid="36"/>
                                        </p:tgtEl>
                                        <p:attrNameLst>
                                          <p:attrName>ppt_w</p:attrName>
                                        </p:attrNameLst>
                                      </p:cBhvr>
                                      <p:tavLst>
                                        <p:tav tm="0">
                                          <p:val>
                                            <p:fltVal val="0"/>
                                          </p:val>
                                        </p:tav>
                                        <p:tav tm="100000">
                                          <p:val>
                                            <p:strVal val="#ppt_w"/>
                                          </p:val>
                                        </p:tav>
                                      </p:tavLst>
                                    </p:anim>
                                    <p:anim calcmode="lin" valueType="num">
                                      <p:cBhvr>
                                        <p:cTn id="55" dur="1000" fill="hold"/>
                                        <p:tgtEl>
                                          <p:spTgt spid="36"/>
                                        </p:tgtEl>
                                        <p:attrNameLst>
                                          <p:attrName>ppt_h</p:attrName>
                                        </p:attrNameLst>
                                      </p:cBhvr>
                                      <p:tavLst>
                                        <p:tav tm="0">
                                          <p:val>
                                            <p:fltVal val="0"/>
                                          </p:val>
                                        </p:tav>
                                        <p:tav tm="100000">
                                          <p:val>
                                            <p:strVal val="#ppt_h"/>
                                          </p:val>
                                        </p:tav>
                                      </p:tavLst>
                                    </p:anim>
                                    <p:animEffect transition="in" filter="fade">
                                      <p:cBhvr>
                                        <p:cTn id="56"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17" grpId="0"/>
      <p:bldP spid="9" grpId="0"/>
      <p:bldP spid="36" grpId="0" animBg="1"/>
      <p:bldP spid="37" grpId="0" animBg="1"/>
      <p:bldP spid="34" grpId="0" build="allAtOnce" animBg="1"/>
      <p:bldP spid="34" grpId="1" build="allAtOnce" animBg="1"/>
      <p:bldP spid="3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7866" y="799476"/>
            <a:ext cx="9380466" cy="6058525"/>
            <a:chOff x="-7866" y="799476"/>
            <a:chExt cx="9380466" cy="6058525"/>
          </a:xfrm>
        </p:grpSpPr>
        <p:pic>
          <p:nvPicPr>
            <p:cNvPr id="14" name="Picture 3"/>
            <p:cNvPicPr>
              <a:picLocks noChangeAspect="1" noChangeArrowheads="1"/>
            </p:cNvPicPr>
            <p:nvPr/>
          </p:nvPicPr>
          <p:blipFill>
            <a:blip r:embed="rId3" cstate="print"/>
            <a:srcRect/>
            <a:stretch>
              <a:fillRect/>
            </a:stretch>
          </p:blipFill>
          <p:spPr bwMode="auto">
            <a:xfrm>
              <a:off x="-7866" y="838201"/>
              <a:ext cx="9254678" cy="6019800"/>
            </a:xfrm>
            <a:prstGeom prst="rect">
              <a:avLst/>
            </a:prstGeom>
            <a:blipFill>
              <a:blip r:embed="rId4" cstate="print"/>
              <a:tile tx="0" ty="0" sx="100000" sy="100000" flip="none" algn="tl"/>
            </a:blipFill>
            <a:ln w="9525">
              <a:noFill/>
              <a:miter lim="800000"/>
              <a:headEnd/>
              <a:tailEnd/>
            </a:ln>
            <a:effectLst/>
          </p:spPr>
        </p:pic>
        <p:sp>
          <p:nvSpPr>
            <p:cNvPr id="15" name="Freeform 14"/>
            <p:cNvSpPr/>
            <p:nvPr/>
          </p:nvSpPr>
          <p:spPr>
            <a:xfrm>
              <a:off x="45720" y="1691640"/>
              <a:ext cx="4111256" cy="4945913"/>
            </a:xfrm>
            <a:custGeom>
              <a:avLst/>
              <a:gdLst>
                <a:gd name="connsiteX0" fmla="*/ 17721 w 4111256"/>
                <a:gd name="connsiteY0" fmla="*/ 490870 h 4945913"/>
                <a:gd name="connsiteX1" fmla="*/ 145312 w 4111256"/>
                <a:gd name="connsiteY1" fmla="*/ 522768 h 4945913"/>
                <a:gd name="connsiteX2" fmla="*/ 166577 w 4111256"/>
                <a:gd name="connsiteY2" fmla="*/ 405810 h 4945913"/>
                <a:gd name="connsiteX3" fmla="*/ 294168 w 4111256"/>
                <a:gd name="connsiteY3" fmla="*/ 427075 h 4945913"/>
                <a:gd name="connsiteX4" fmla="*/ 400493 w 4111256"/>
                <a:gd name="connsiteY4" fmla="*/ 384545 h 4945913"/>
                <a:gd name="connsiteX5" fmla="*/ 432391 w 4111256"/>
                <a:gd name="connsiteY5" fmla="*/ 278219 h 4945913"/>
                <a:gd name="connsiteX6" fmla="*/ 453656 w 4111256"/>
                <a:gd name="connsiteY6" fmla="*/ 182526 h 4945913"/>
                <a:gd name="connsiteX7" fmla="*/ 602512 w 4111256"/>
                <a:gd name="connsiteY7" fmla="*/ 256954 h 4945913"/>
                <a:gd name="connsiteX8" fmla="*/ 740735 w 4111256"/>
                <a:gd name="connsiteY8" fmla="*/ 490870 h 4945913"/>
                <a:gd name="connsiteX9" fmla="*/ 825796 w 4111256"/>
                <a:gd name="connsiteY9" fmla="*/ 618461 h 4945913"/>
                <a:gd name="connsiteX10" fmla="*/ 942754 w 4111256"/>
                <a:gd name="connsiteY10" fmla="*/ 607829 h 4945913"/>
                <a:gd name="connsiteX11" fmla="*/ 1091610 w 4111256"/>
                <a:gd name="connsiteY11" fmla="*/ 660991 h 4945913"/>
                <a:gd name="connsiteX12" fmla="*/ 1229833 w 4111256"/>
                <a:gd name="connsiteY12" fmla="*/ 756684 h 4945913"/>
                <a:gd name="connsiteX13" fmla="*/ 1357424 w 4111256"/>
                <a:gd name="connsiteY13" fmla="*/ 820480 h 4945913"/>
                <a:gd name="connsiteX14" fmla="*/ 1506279 w 4111256"/>
                <a:gd name="connsiteY14" fmla="*/ 799215 h 4945913"/>
                <a:gd name="connsiteX15" fmla="*/ 1570075 w 4111256"/>
                <a:gd name="connsiteY15" fmla="*/ 841745 h 4945913"/>
                <a:gd name="connsiteX16" fmla="*/ 1665768 w 4111256"/>
                <a:gd name="connsiteY16" fmla="*/ 894908 h 4945913"/>
                <a:gd name="connsiteX17" fmla="*/ 1782726 w 4111256"/>
                <a:gd name="connsiteY17" fmla="*/ 831112 h 4945913"/>
                <a:gd name="connsiteX18" fmla="*/ 1835889 w 4111256"/>
                <a:gd name="connsiteY18" fmla="*/ 799215 h 4945913"/>
                <a:gd name="connsiteX19" fmla="*/ 1889052 w 4111256"/>
                <a:gd name="connsiteY19" fmla="*/ 873643 h 4945913"/>
                <a:gd name="connsiteX20" fmla="*/ 1889052 w 4111256"/>
                <a:gd name="connsiteY20" fmla="*/ 948070 h 4945913"/>
                <a:gd name="connsiteX21" fmla="*/ 2059173 w 4111256"/>
                <a:gd name="connsiteY21" fmla="*/ 1011866 h 4945913"/>
                <a:gd name="connsiteX22" fmla="*/ 2027275 w 4111256"/>
                <a:gd name="connsiteY22" fmla="*/ 852377 h 4945913"/>
                <a:gd name="connsiteX23" fmla="*/ 2016642 w 4111256"/>
                <a:gd name="connsiteY23" fmla="*/ 724787 h 4945913"/>
                <a:gd name="connsiteX24" fmla="*/ 2335619 w 4111256"/>
                <a:gd name="connsiteY24" fmla="*/ 714154 h 4945913"/>
                <a:gd name="connsiteX25" fmla="*/ 2612066 w 4111256"/>
                <a:gd name="connsiteY25" fmla="*/ 746052 h 4945913"/>
                <a:gd name="connsiteX26" fmla="*/ 2931042 w 4111256"/>
                <a:gd name="connsiteY26" fmla="*/ 948070 h 4945913"/>
                <a:gd name="connsiteX27" fmla="*/ 3271284 w 4111256"/>
                <a:gd name="connsiteY27" fmla="*/ 1150089 h 4945913"/>
                <a:gd name="connsiteX28" fmla="*/ 3515833 w 4111256"/>
                <a:gd name="connsiteY28" fmla="*/ 1256415 h 4945913"/>
                <a:gd name="connsiteX29" fmla="*/ 3643424 w 4111256"/>
                <a:gd name="connsiteY29" fmla="*/ 1394638 h 4945913"/>
                <a:gd name="connsiteX30" fmla="*/ 3696586 w 4111256"/>
                <a:gd name="connsiteY30" fmla="*/ 1500963 h 4945913"/>
                <a:gd name="connsiteX31" fmla="*/ 3760382 w 4111256"/>
                <a:gd name="connsiteY31" fmla="*/ 1458433 h 4945913"/>
                <a:gd name="connsiteX32" fmla="*/ 3983666 w 4111256"/>
                <a:gd name="connsiteY32" fmla="*/ 1554126 h 4945913"/>
                <a:gd name="connsiteX33" fmla="*/ 4058093 w 4111256"/>
                <a:gd name="connsiteY33" fmla="*/ 1639187 h 4945913"/>
                <a:gd name="connsiteX34" fmla="*/ 4004931 w 4111256"/>
                <a:gd name="connsiteY34" fmla="*/ 1734880 h 4945913"/>
                <a:gd name="connsiteX35" fmla="*/ 3941135 w 4111256"/>
                <a:gd name="connsiteY35" fmla="*/ 1873103 h 4945913"/>
                <a:gd name="connsiteX36" fmla="*/ 4089991 w 4111256"/>
                <a:gd name="connsiteY36" fmla="*/ 1926266 h 4945913"/>
                <a:gd name="connsiteX37" fmla="*/ 4068726 w 4111256"/>
                <a:gd name="connsiteY37" fmla="*/ 2032591 h 4945913"/>
                <a:gd name="connsiteX38" fmla="*/ 3919870 w 4111256"/>
                <a:gd name="connsiteY38" fmla="*/ 1926266 h 4945913"/>
                <a:gd name="connsiteX39" fmla="*/ 3739117 w 4111256"/>
                <a:gd name="connsiteY39" fmla="*/ 1883736 h 4945913"/>
                <a:gd name="connsiteX40" fmla="*/ 3622159 w 4111256"/>
                <a:gd name="connsiteY40" fmla="*/ 1798675 h 4945913"/>
                <a:gd name="connsiteX41" fmla="*/ 3324447 w 4111256"/>
                <a:gd name="connsiteY41" fmla="*/ 1958163 h 4945913"/>
                <a:gd name="connsiteX42" fmla="*/ 3090531 w 4111256"/>
                <a:gd name="connsiteY42" fmla="*/ 2085754 h 4945913"/>
                <a:gd name="connsiteX43" fmla="*/ 3037368 w 4111256"/>
                <a:gd name="connsiteY43" fmla="*/ 2138917 h 4945913"/>
                <a:gd name="connsiteX44" fmla="*/ 3058633 w 4111256"/>
                <a:gd name="connsiteY44" fmla="*/ 2223977 h 4945913"/>
                <a:gd name="connsiteX45" fmla="*/ 3164959 w 4111256"/>
                <a:gd name="connsiteY45" fmla="*/ 2340936 h 4945913"/>
                <a:gd name="connsiteX46" fmla="*/ 3228754 w 4111256"/>
                <a:gd name="connsiteY46" fmla="*/ 2425996 h 4945913"/>
                <a:gd name="connsiteX47" fmla="*/ 3101163 w 4111256"/>
                <a:gd name="connsiteY47" fmla="*/ 2511056 h 4945913"/>
                <a:gd name="connsiteX48" fmla="*/ 2867247 w 4111256"/>
                <a:gd name="connsiteY48" fmla="*/ 2585484 h 4945913"/>
                <a:gd name="connsiteX49" fmla="*/ 2760921 w 4111256"/>
                <a:gd name="connsiteY49" fmla="*/ 2776870 h 4945913"/>
                <a:gd name="connsiteX50" fmla="*/ 2633331 w 4111256"/>
                <a:gd name="connsiteY50" fmla="*/ 3000154 h 4945913"/>
                <a:gd name="connsiteX51" fmla="*/ 2516373 w 4111256"/>
                <a:gd name="connsiteY51" fmla="*/ 2978889 h 4945913"/>
                <a:gd name="connsiteX52" fmla="*/ 2420679 w 4111256"/>
                <a:gd name="connsiteY52" fmla="*/ 3032052 h 4945913"/>
                <a:gd name="connsiteX53" fmla="*/ 2335619 w 4111256"/>
                <a:gd name="connsiteY53" fmla="*/ 3095847 h 4945913"/>
                <a:gd name="connsiteX54" fmla="*/ 2250559 w 4111256"/>
                <a:gd name="connsiteY54" fmla="*/ 3085215 h 4945913"/>
                <a:gd name="connsiteX55" fmla="*/ 2101703 w 4111256"/>
                <a:gd name="connsiteY55" fmla="*/ 3170275 h 4945913"/>
                <a:gd name="connsiteX56" fmla="*/ 2016642 w 4111256"/>
                <a:gd name="connsiteY56" fmla="*/ 3276601 h 4945913"/>
                <a:gd name="connsiteX57" fmla="*/ 2027275 w 4111256"/>
                <a:gd name="connsiteY57" fmla="*/ 3393559 h 4945913"/>
                <a:gd name="connsiteX58" fmla="*/ 1952847 w 4111256"/>
                <a:gd name="connsiteY58" fmla="*/ 3489252 h 4945913"/>
                <a:gd name="connsiteX59" fmla="*/ 1910317 w 4111256"/>
                <a:gd name="connsiteY59" fmla="*/ 3606210 h 4945913"/>
                <a:gd name="connsiteX60" fmla="*/ 1846521 w 4111256"/>
                <a:gd name="connsiteY60" fmla="*/ 3627475 h 4945913"/>
                <a:gd name="connsiteX61" fmla="*/ 1750828 w 4111256"/>
                <a:gd name="connsiteY61" fmla="*/ 3776331 h 4945913"/>
                <a:gd name="connsiteX62" fmla="*/ 1655135 w 4111256"/>
                <a:gd name="connsiteY62" fmla="*/ 4042145 h 4945913"/>
                <a:gd name="connsiteX63" fmla="*/ 1644503 w 4111256"/>
                <a:gd name="connsiteY63" fmla="*/ 4201633 h 4945913"/>
                <a:gd name="connsiteX64" fmla="*/ 1399954 w 4111256"/>
                <a:gd name="connsiteY64" fmla="*/ 4265429 h 4945913"/>
                <a:gd name="connsiteX65" fmla="*/ 1197935 w 4111256"/>
                <a:gd name="connsiteY65" fmla="*/ 4435549 h 4945913"/>
                <a:gd name="connsiteX66" fmla="*/ 995917 w 4111256"/>
                <a:gd name="connsiteY66" fmla="*/ 4595038 h 4945913"/>
                <a:gd name="connsiteX67" fmla="*/ 783266 w 4111256"/>
                <a:gd name="connsiteY67" fmla="*/ 4669466 h 4945913"/>
                <a:gd name="connsiteX68" fmla="*/ 708838 w 4111256"/>
                <a:gd name="connsiteY68" fmla="*/ 4775791 h 4945913"/>
                <a:gd name="connsiteX69" fmla="*/ 634410 w 4111256"/>
                <a:gd name="connsiteY69" fmla="*/ 4860852 h 4945913"/>
                <a:gd name="connsiteX70" fmla="*/ 432391 w 4111256"/>
                <a:gd name="connsiteY70" fmla="*/ 4924647 h 4945913"/>
                <a:gd name="connsiteX71" fmla="*/ 315433 w 4111256"/>
                <a:gd name="connsiteY71" fmla="*/ 4935280 h 4945913"/>
                <a:gd name="connsiteX72" fmla="*/ 272903 w 4111256"/>
                <a:gd name="connsiteY72" fmla="*/ 4860852 h 4945913"/>
                <a:gd name="connsiteX73" fmla="*/ 432391 w 4111256"/>
                <a:gd name="connsiteY73" fmla="*/ 4775791 h 4945913"/>
                <a:gd name="connsiteX74" fmla="*/ 549349 w 4111256"/>
                <a:gd name="connsiteY74" fmla="*/ 4690731 h 4945913"/>
                <a:gd name="connsiteX75" fmla="*/ 549349 w 4111256"/>
                <a:gd name="connsiteY75" fmla="*/ 4478080 h 4945913"/>
                <a:gd name="connsiteX76" fmla="*/ 762000 w 4111256"/>
                <a:gd name="connsiteY76" fmla="*/ 4191001 h 4945913"/>
                <a:gd name="connsiteX77" fmla="*/ 1102242 w 4111256"/>
                <a:gd name="connsiteY77" fmla="*/ 3765698 h 4945913"/>
                <a:gd name="connsiteX78" fmla="*/ 1314893 w 4111256"/>
                <a:gd name="connsiteY78" fmla="*/ 3542415 h 4945913"/>
                <a:gd name="connsiteX79" fmla="*/ 1516912 w 4111256"/>
                <a:gd name="connsiteY79" fmla="*/ 3372294 h 4945913"/>
                <a:gd name="connsiteX80" fmla="*/ 1729563 w 4111256"/>
                <a:gd name="connsiteY80" fmla="*/ 3287233 h 4945913"/>
                <a:gd name="connsiteX81" fmla="*/ 1803991 w 4111256"/>
                <a:gd name="connsiteY81" fmla="*/ 3138377 h 4945913"/>
                <a:gd name="connsiteX82" fmla="*/ 1803991 w 4111256"/>
                <a:gd name="connsiteY82" fmla="*/ 3085215 h 4945913"/>
                <a:gd name="connsiteX83" fmla="*/ 1676400 w 4111256"/>
                <a:gd name="connsiteY83" fmla="*/ 3053317 h 4945913"/>
                <a:gd name="connsiteX84" fmla="*/ 1580707 w 4111256"/>
                <a:gd name="connsiteY84" fmla="*/ 2978889 h 4945913"/>
                <a:gd name="connsiteX85" fmla="*/ 1442484 w 4111256"/>
                <a:gd name="connsiteY85" fmla="*/ 2893829 h 4945913"/>
                <a:gd name="connsiteX86" fmla="*/ 1251098 w 4111256"/>
                <a:gd name="connsiteY86" fmla="*/ 2872563 h 4945913"/>
                <a:gd name="connsiteX87" fmla="*/ 1070345 w 4111256"/>
                <a:gd name="connsiteY87" fmla="*/ 2968256 h 4945913"/>
                <a:gd name="connsiteX88" fmla="*/ 942754 w 4111256"/>
                <a:gd name="connsiteY88" fmla="*/ 3138377 h 4945913"/>
                <a:gd name="connsiteX89" fmla="*/ 900224 w 4111256"/>
                <a:gd name="connsiteY89" fmla="*/ 3159643 h 4945913"/>
                <a:gd name="connsiteX90" fmla="*/ 985284 w 4111256"/>
                <a:gd name="connsiteY90" fmla="*/ 3212805 h 4945913"/>
                <a:gd name="connsiteX91" fmla="*/ 1102242 w 4111256"/>
                <a:gd name="connsiteY91" fmla="*/ 3340396 h 4945913"/>
                <a:gd name="connsiteX92" fmla="*/ 921489 w 4111256"/>
                <a:gd name="connsiteY92" fmla="*/ 3467987 h 4945913"/>
                <a:gd name="connsiteX93" fmla="*/ 676940 w 4111256"/>
                <a:gd name="connsiteY93" fmla="*/ 3510517 h 4945913"/>
                <a:gd name="connsiteX94" fmla="*/ 421759 w 4111256"/>
                <a:gd name="connsiteY94" fmla="*/ 3510517 h 4945913"/>
                <a:gd name="connsiteX95" fmla="*/ 283535 w 4111256"/>
                <a:gd name="connsiteY95" fmla="*/ 3521149 h 4945913"/>
                <a:gd name="connsiteX96" fmla="*/ 187842 w 4111256"/>
                <a:gd name="connsiteY96" fmla="*/ 3457354 h 4945913"/>
                <a:gd name="connsiteX97" fmla="*/ 187842 w 4111256"/>
                <a:gd name="connsiteY97" fmla="*/ 3404191 h 4945913"/>
                <a:gd name="connsiteX98" fmla="*/ 124047 w 4111256"/>
                <a:gd name="connsiteY98" fmla="*/ 3436089 h 4945913"/>
                <a:gd name="connsiteX99" fmla="*/ 60252 w 4111256"/>
                <a:gd name="connsiteY99" fmla="*/ 3542415 h 4945913"/>
                <a:gd name="connsiteX100" fmla="*/ 38986 w 4111256"/>
                <a:gd name="connsiteY100" fmla="*/ 3510517 h 4945913"/>
                <a:gd name="connsiteX101" fmla="*/ 38986 w 4111256"/>
                <a:gd name="connsiteY101" fmla="*/ 3467987 h 4945913"/>
                <a:gd name="connsiteX102" fmla="*/ 17721 w 4111256"/>
                <a:gd name="connsiteY102" fmla="*/ 490870 h 494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11256" h="4945913">
                  <a:moveTo>
                    <a:pt x="17721" y="490870"/>
                  </a:moveTo>
                  <a:cubicBezTo>
                    <a:pt x="35442" y="0"/>
                    <a:pt x="120503" y="536945"/>
                    <a:pt x="145312" y="522768"/>
                  </a:cubicBezTo>
                  <a:cubicBezTo>
                    <a:pt x="170121" y="508591"/>
                    <a:pt x="141768" y="421759"/>
                    <a:pt x="166577" y="405810"/>
                  </a:cubicBezTo>
                  <a:cubicBezTo>
                    <a:pt x="191386" y="389861"/>
                    <a:pt x="255182" y="430619"/>
                    <a:pt x="294168" y="427075"/>
                  </a:cubicBezTo>
                  <a:cubicBezTo>
                    <a:pt x="333154" y="423531"/>
                    <a:pt x="377456" y="409354"/>
                    <a:pt x="400493" y="384545"/>
                  </a:cubicBezTo>
                  <a:cubicBezTo>
                    <a:pt x="423530" y="359736"/>
                    <a:pt x="423531" y="311889"/>
                    <a:pt x="432391" y="278219"/>
                  </a:cubicBezTo>
                  <a:cubicBezTo>
                    <a:pt x="441251" y="244549"/>
                    <a:pt x="425303" y="186070"/>
                    <a:pt x="453656" y="182526"/>
                  </a:cubicBezTo>
                  <a:cubicBezTo>
                    <a:pt x="482009" y="178982"/>
                    <a:pt x="554666" y="205563"/>
                    <a:pt x="602512" y="256954"/>
                  </a:cubicBezTo>
                  <a:cubicBezTo>
                    <a:pt x="650359" y="308345"/>
                    <a:pt x="703521" y="430619"/>
                    <a:pt x="740735" y="490870"/>
                  </a:cubicBezTo>
                  <a:cubicBezTo>
                    <a:pt x="777949" y="551121"/>
                    <a:pt x="792126" y="598968"/>
                    <a:pt x="825796" y="618461"/>
                  </a:cubicBezTo>
                  <a:cubicBezTo>
                    <a:pt x="859466" y="637954"/>
                    <a:pt x="898452" y="600741"/>
                    <a:pt x="942754" y="607829"/>
                  </a:cubicBezTo>
                  <a:cubicBezTo>
                    <a:pt x="987056" y="614917"/>
                    <a:pt x="1043763" y="636182"/>
                    <a:pt x="1091610" y="660991"/>
                  </a:cubicBezTo>
                  <a:cubicBezTo>
                    <a:pt x="1139457" y="685800"/>
                    <a:pt x="1185531" y="730103"/>
                    <a:pt x="1229833" y="756684"/>
                  </a:cubicBezTo>
                  <a:cubicBezTo>
                    <a:pt x="1274135" y="783265"/>
                    <a:pt x="1311350" y="813392"/>
                    <a:pt x="1357424" y="820480"/>
                  </a:cubicBezTo>
                  <a:cubicBezTo>
                    <a:pt x="1403498" y="827568"/>
                    <a:pt x="1470837" y="795671"/>
                    <a:pt x="1506279" y="799215"/>
                  </a:cubicBezTo>
                  <a:cubicBezTo>
                    <a:pt x="1541721" y="802759"/>
                    <a:pt x="1543493" y="825796"/>
                    <a:pt x="1570075" y="841745"/>
                  </a:cubicBezTo>
                  <a:cubicBezTo>
                    <a:pt x="1596657" y="857694"/>
                    <a:pt x="1630326" y="896680"/>
                    <a:pt x="1665768" y="894908"/>
                  </a:cubicBezTo>
                  <a:cubicBezTo>
                    <a:pt x="1701210" y="893136"/>
                    <a:pt x="1754373" y="847061"/>
                    <a:pt x="1782726" y="831112"/>
                  </a:cubicBezTo>
                  <a:cubicBezTo>
                    <a:pt x="1811079" y="815163"/>
                    <a:pt x="1818168" y="792127"/>
                    <a:pt x="1835889" y="799215"/>
                  </a:cubicBezTo>
                  <a:cubicBezTo>
                    <a:pt x="1853610" y="806304"/>
                    <a:pt x="1880192" y="848834"/>
                    <a:pt x="1889052" y="873643"/>
                  </a:cubicBezTo>
                  <a:cubicBezTo>
                    <a:pt x="1897913" y="898452"/>
                    <a:pt x="1860699" y="925033"/>
                    <a:pt x="1889052" y="948070"/>
                  </a:cubicBezTo>
                  <a:cubicBezTo>
                    <a:pt x="1917406" y="971107"/>
                    <a:pt x="2036136" y="1027815"/>
                    <a:pt x="2059173" y="1011866"/>
                  </a:cubicBezTo>
                  <a:cubicBezTo>
                    <a:pt x="2082210" y="995917"/>
                    <a:pt x="2034364" y="900224"/>
                    <a:pt x="2027275" y="852377"/>
                  </a:cubicBezTo>
                  <a:cubicBezTo>
                    <a:pt x="2020186" y="804530"/>
                    <a:pt x="1965251" y="747824"/>
                    <a:pt x="2016642" y="724787"/>
                  </a:cubicBezTo>
                  <a:cubicBezTo>
                    <a:pt x="2068033" y="701750"/>
                    <a:pt x="2236382" y="710610"/>
                    <a:pt x="2335619" y="714154"/>
                  </a:cubicBezTo>
                  <a:cubicBezTo>
                    <a:pt x="2434856" y="717698"/>
                    <a:pt x="2512829" y="707066"/>
                    <a:pt x="2612066" y="746052"/>
                  </a:cubicBezTo>
                  <a:cubicBezTo>
                    <a:pt x="2711303" y="785038"/>
                    <a:pt x="2821172" y="880731"/>
                    <a:pt x="2931042" y="948070"/>
                  </a:cubicBezTo>
                  <a:cubicBezTo>
                    <a:pt x="3040912" y="1015410"/>
                    <a:pt x="3173819" y="1098698"/>
                    <a:pt x="3271284" y="1150089"/>
                  </a:cubicBezTo>
                  <a:cubicBezTo>
                    <a:pt x="3368749" y="1201480"/>
                    <a:pt x="3453810" y="1215657"/>
                    <a:pt x="3515833" y="1256415"/>
                  </a:cubicBezTo>
                  <a:cubicBezTo>
                    <a:pt x="3577856" y="1297173"/>
                    <a:pt x="3613299" y="1353880"/>
                    <a:pt x="3643424" y="1394638"/>
                  </a:cubicBezTo>
                  <a:cubicBezTo>
                    <a:pt x="3673550" y="1435396"/>
                    <a:pt x="3677093" y="1490331"/>
                    <a:pt x="3696586" y="1500963"/>
                  </a:cubicBezTo>
                  <a:cubicBezTo>
                    <a:pt x="3716079" y="1511595"/>
                    <a:pt x="3712535" y="1449573"/>
                    <a:pt x="3760382" y="1458433"/>
                  </a:cubicBezTo>
                  <a:cubicBezTo>
                    <a:pt x="3808229" y="1467293"/>
                    <a:pt x="3934048" y="1524000"/>
                    <a:pt x="3983666" y="1554126"/>
                  </a:cubicBezTo>
                  <a:cubicBezTo>
                    <a:pt x="4033284" y="1584252"/>
                    <a:pt x="4054549" y="1609061"/>
                    <a:pt x="4058093" y="1639187"/>
                  </a:cubicBezTo>
                  <a:cubicBezTo>
                    <a:pt x="4061637" y="1669313"/>
                    <a:pt x="4024424" y="1695894"/>
                    <a:pt x="4004931" y="1734880"/>
                  </a:cubicBezTo>
                  <a:cubicBezTo>
                    <a:pt x="3985438" y="1773866"/>
                    <a:pt x="3926958" y="1841205"/>
                    <a:pt x="3941135" y="1873103"/>
                  </a:cubicBezTo>
                  <a:cubicBezTo>
                    <a:pt x="3955312" y="1905001"/>
                    <a:pt x="4068726" y="1899685"/>
                    <a:pt x="4089991" y="1926266"/>
                  </a:cubicBezTo>
                  <a:cubicBezTo>
                    <a:pt x="4111256" y="1952847"/>
                    <a:pt x="4097079" y="2032591"/>
                    <a:pt x="4068726" y="2032591"/>
                  </a:cubicBezTo>
                  <a:cubicBezTo>
                    <a:pt x="4040373" y="2032591"/>
                    <a:pt x="3974805" y="1951075"/>
                    <a:pt x="3919870" y="1926266"/>
                  </a:cubicBezTo>
                  <a:cubicBezTo>
                    <a:pt x="3864935" y="1901457"/>
                    <a:pt x="3788735" y="1905001"/>
                    <a:pt x="3739117" y="1883736"/>
                  </a:cubicBezTo>
                  <a:cubicBezTo>
                    <a:pt x="3689499" y="1862471"/>
                    <a:pt x="3691270" y="1786271"/>
                    <a:pt x="3622159" y="1798675"/>
                  </a:cubicBezTo>
                  <a:cubicBezTo>
                    <a:pt x="3553048" y="1811079"/>
                    <a:pt x="3324447" y="1958163"/>
                    <a:pt x="3324447" y="1958163"/>
                  </a:cubicBezTo>
                  <a:cubicBezTo>
                    <a:pt x="3235842" y="2006009"/>
                    <a:pt x="3138378" y="2055628"/>
                    <a:pt x="3090531" y="2085754"/>
                  </a:cubicBezTo>
                  <a:cubicBezTo>
                    <a:pt x="3042685" y="2115880"/>
                    <a:pt x="3042684" y="2115880"/>
                    <a:pt x="3037368" y="2138917"/>
                  </a:cubicBezTo>
                  <a:cubicBezTo>
                    <a:pt x="3032052" y="2161954"/>
                    <a:pt x="3037368" y="2190307"/>
                    <a:pt x="3058633" y="2223977"/>
                  </a:cubicBezTo>
                  <a:cubicBezTo>
                    <a:pt x="3079898" y="2257647"/>
                    <a:pt x="3136606" y="2307266"/>
                    <a:pt x="3164959" y="2340936"/>
                  </a:cubicBezTo>
                  <a:cubicBezTo>
                    <a:pt x="3193312" y="2374606"/>
                    <a:pt x="3239387" y="2397643"/>
                    <a:pt x="3228754" y="2425996"/>
                  </a:cubicBezTo>
                  <a:cubicBezTo>
                    <a:pt x="3218121" y="2454349"/>
                    <a:pt x="3161414" y="2484475"/>
                    <a:pt x="3101163" y="2511056"/>
                  </a:cubicBezTo>
                  <a:cubicBezTo>
                    <a:pt x="3040912" y="2537637"/>
                    <a:pt x="2923954" y="2541182"/>
                    <a:pt x="2867247" y="2585484"/>
                  </a:cubicBezTo>
                  <a:cubicBezTo>
                    <a:pt x="2810540" y="2629786"/>
                    <a:pt x="2799907" y="2707758"/>
                    <a:pt x="2760921" y="2776870"/>
                  </a:cubicBezTo>
                  <a:cubicBezTo>
                    <a:pt x="2721935" y="2845982"/>
                    <a:pt x="2674089" y="2966484"/>
                    <a:pt x="2633331" y="3000154"/>
                  </a:cubicBezTo>
                  <a:cubicBezTo>
                    <a:pt x="2592573" y="3033824"/>
                    <a:pt x="2551815" y="2973573"/>
                    <a:pt x="2516373" y="2978889"/>
                  </a:cubicBezTo>
                  <a:cubicBezTo>
                    <a:pt x="2480931" y="2984205"/>
                    <a:pt x="2450805" y="3012559"/>
                    <a:pt x="2420679" y="3032052"/>
                  </a:cubicBezTo>
                  <a:cubicBezTo>
                    <a:pt x="2390553" y="3051545"/>
                    <a:pt x="2363972" y="3086987"/>
                    <a:pt x="2335619" y="3095847"/>
                  </a:cubicBezTo>
                  <a:cubicBezTo>
                    <a:pt x="2307266" y="3104708"/>
                    <a:pt x="2289545" y="3072810"/>
                    <a:pt x="2250559" y="3085215"/>
                  </a:cubicBezTo>
                  <a:cubicBezTo>
                    <a:pt x="2211573" y="3097620"/>
                    <a:pt x="2140689" y="3138377"/>
                    <a:pt x="2101703" y="3170275"/>
                  </a:cubicBezTo>
                  <a:cubicBezTo>
                    <a:pt x="2062717" y="3202173"/>
                    <a:pt x="2029047" y="3239387"/>
                    <a:pt x="2016642" y="3276601"/>
                  </a:cubicBezTo>
                  <a:cubicBezTo>
                    <a:pt x="2004237" y="3313815"/>
                    <a:pt x="2037907" y="3358117"/>
                    <a:pt x="2027275" y="3393559"/>
                  </a:cubicBezTo>
                  <a:cubicBezTo>
                    <a:pt x="2016643" y="3429001"/>
                    <a:pt x="1972340" y="3453810"/>
                    <a:pt x="1952847" y="3489252"/>
                  </a:cubicBezTo>
                  <a:cubicBezTo>
                    <a:pt x="1933354" y="3524694"/>
                    <a:pt x="1928038" y="3583173"/>
                    <a:pt x="1910317" y="3606210"/>
                  </a:cubicBezTo>
                  <a:cubicBezTo>
                    <a:pt x="1892596" y="3629247"/>
                    <a:pt x="1873103" y="3599122"/>
                    <a:pt x="1846521" y="3627475"/>
                  </a:cubicBezTo>
                  <a:cubicBezTo>
                    <a:pt x="1819940" y="3655829"/>
                    <a:pt x="1782726" y="3707219"/>
                    <a:pt x="1750828" y="3776331"/>
                  </a:cubicBezTo>
                  <a:cubicBezTo>
                    <a:pt x="1718930" y="3845443"/>
                    <a:pt x="1672856" y="3971261"/>
                    <a:pt x="1655135" y="4042145"/>
                  </a:cubicBezTo>
                  <a:cubicBezTo>
                    <a:pt x="1637414" y="4113029"/>
                    <a:pt x="1687033" y="4164419"/>
                    <a:pt x="1644503" y="4201633"/>
                  </a:cubicBezTo>
                  <a:cubicBezTo>
                    <a:pt x="1601973" y="4238847"/>
                    <a:pt x="1474382" y="4226443"/>
                    <a:pt x="1399954" y="4265429"/>
                  </a:cubicBezTo>
                  <a:cubicBezTo>
                    <a:pt x="1325526" y="4304415"/>
                    <a:pt x="1265274" y="4380614"/>
                    <a:pt x="1197935" y="4435549"/>
                  </a:cubicBezTo>
                  <a:cubicBezTo>
                    <a:pt x="1130596" y="4490484"/>
                    <a:pt x="1065028" y="4556052"/>
                    <a:pt x="995917" y="4595038"/>
                  </a:cubicBezTo>
                  <a:cubicBezTo>
                    <a:pt x="926806" y="4634024"/>
                    <a:pt x="831112" y="4639341"/>
                    <a:pt x="783266" y="4669466"/>
                  </a:cubicBezTo>
                  <a:cubicBezTo>
                    <a:pt x="735420" y="4699591"/>
                    <a:pt x="733647" y="4743893"/>
                    <a:pt x="708838" y="4775791"/>
                  </a:cubicBezTo>
                  <a:cubicBezTo>
                    <a:pt x="684029" y="4807689"/>
                    <a:pt x="680485" y="4836043"/>
                    <a:pt x="634410" y="4860852"/>
                  </a:cubicBezTo>
                  <a:cubicBezTo>
                    <a:pt x="588336" y="4885661"/>
                    <a:pt x="485554" y="4912242"/>
                    <a:pt x="432391" y="4924647"/>
                  </a:cubicBezTo>
                  <a:cubicBezTo>
                    <a:pt x="379228" y="4937052"/>
                    <a:pt x="342014" y="4945913"/>
                    <a:pt x="315433" y="4935280"/>
                  </a:cubicBezTo>
                  <a:cubicBezTo>
                    <a:pt x="288852" y="4924648"/>
                    <a:pt x="253410" y="4887434"/>
                    <a:pt x="272903" y="4860852"/>
                  </a:cubicBezTo>
                  <a:cubicBezTo>
                    <a:pt x="292396" y="4834271"/>
                    <a:pt x="386317" y="4804144"/>
                    <a:pt x="432391" y="4775791"/>
                  </a:cubicBezTo>
                  <a:cubicBezTo>
                    <a:pt x="478465" y="4747438"/>
                    <a:pt x="529856" y="4740350"/>
                    <a:pt x="549349" y="4690731"/>
                  </a:cubicBezTo>
                  <a:cubicBezTo>
                    <a:pt x="568842" y="4641113"/>
                    <a:pt x="513907" y="4561368"/>
                    <a:pt x="549349" y="4478080"/>
                  </a:cubicBezTo>
                  <a:cubicBezTo>
                    <a:pt x="584791" y="4394792"/>
                    <a:pt x="669851" y="4309731"/>
                    <a:pt x="762000" y="4191001"/>
                  </a:cubicBezTo>
                  <a:cubicBezTo>
                    <a:pt x="854149" y="4072271"/>
                    <a:pt x="1010093" y="3873796"/>
                    <a:pt x="1102242" y="3765698"/>
                  </a:cubicBezTo>
                  <a:cubicBezTo>
                    <a:pt x="1194391" y="3657600"/>
                    <a:pt x="1245781" y="3607982"/>
                    <a:pt x="1314893" y="3542415"/>
                  </a:cubicBezTo>
                  <a:cubicBezTo>
                    <a:pt x="1384005" y="3476848"/>
                    <a:pt x="1447800" y="3414824"/>
                    <a:pt x="1516912" y="3372294"/>
                  </a:cubicBezTo>
                  <a:cubicBezTo>
                    <a:pt x="1586024" y="3329764"/>
                    <a:pt x="1681717" y="3326219"/>
                    <a:pt x="1729563" y="3287233"/>
                  </a:cubicBezTo>
                  <a:cubicBezTo>
                    <a:pt x="1777409" y="3248247"/>
                    <a:pt x="1791586" y="3172047"/>
                    <a:pt x="1803991" y="3138377"/>
                  </a:cubicBezTo>
                  <a:cubicBezTo>
                    <a:pt x="1816396" y="3104707"/>
                    <a:pt x="1825256" y="3099392"/>
                    <a:pt x="1803991" y="3085215"/>
                  </a:cubicBezTo>
                  <a:cubicBezTo>
                    <a:pt x="1782726" y="3071038"/>
                    <a:pt x="1713614" y="3071038"/>
                    <a:pt x="1676400" y="3053317"/>
                  </a:cubicBezTo>
                  <a:cubicBezTo>
                    <a:pt x="1639186" y="3035596"/>
                    <a:pt x="1619693" y="3005470"/>
                    <a:pt x="1580707" y="2978889"/>
                  </a:cubicBezTo>
                  <a:cubicBezTo>
                    <a:pt x="1541721" y="2952308"/>
                    <a:pt x="1497419" y="2911550"/>
                    <a:pt x="1442484" y="2893829"/>
                  </a:cubicBezTo>
                  <a:cubicBezTo>
                    <a:pt x="1387549" y="2876108"/>
                    <a:pt x="1313121" y="2860159"/>
                    <a:pt x="1251098" y="2872563"/>
                  </a:cubicBezTo>
                  <a:cubicBezTo>
                    <a:pt x="1189075" y="2884968"/>
                    <a:pt x="1121736" y="2923954"/>
                    <a:pt x="1070345" y="2968256"/>
                  </a:cubicBezTo>
                  <a:cubicBezTo>
                    <a:pt x="1018954" y="3012558"/>
                    <a:pt x="971108" y="3106479"/>
                    <a:pt x="942754" y="3138377"/>
                  </a:cubicBezTo>
                  <a:cubicBezTo>
                    <a:pt x="914401" y="3170275"/>
                    <a:pt x="893136" y="3147238"/>
                    <a:pt x="900224" y="3159643"/>
                  </a:cubicBezTo>
                  <a:cubicBezTo>
                    <a:pt x="907312" y="3172048"/>
                    <a:pt x="951614" y="3182680"/>
                    <a:pt x="985284" y="3212805"/>
                  </a:cubicBezTo>
                  <a:cubicBezTo>
                    <a:pt x="1018954" y="3242930"/>
                    <a:pt x="1112875" y="3297866"/>
                    <a:pt x="1102242" y="3340396"/>
                  </a:cubicBezTo>
                  <a:cubicBezTo>
                    <a:pt x="1091610" y="3382926"/>
                    <a:pt x="992373" y="3439634"/>
                    <a:pt x="921489" y="3467987"/>
                  </a:cubicBezTo>
                  <a:cubicBezTo>
                    <a:pt x="850605" y="3496341"/>
                    <a:pt x="760228" y="3503429"/>
                    <a:pt x="676940" y="3510517"/>
                  </a:cubicBezTo>
                  <a:cubicBezTo>
                    <a:pt x="593652" y="3517605"/>
                    <a:pt x="487326" y="3508745"/>
                    <a:pt x="421759" y="3510517"/>
                  </a:cubicBezTo>
                  <a:cubicBezTo>
                    <a:pt x="356192" y="3512289"/>
                    <a:pt x="322521" y="3530009"/>
                    <a:pt x="283535" y="3521149"/>
                  </a:cubicBezTo>
                  <a:cubicBezTo>
                    <a:pt x="244549" y="3512289"/>
                    <a:pt x="203791" y="3476847"/>
                    <a:pt x="187842" y="3457354"/>
                  </a:cubicBezTo>
                  <a:cubicBezTo>
                    <a:pt x="171893" y="3437861"/>
                    <a:pt x="198474" y="3407735"/>
                    <a:pt x="187842" y="3404191"/>
                  </a:cubicBezTo>
                  <a:cubicBezTo>
                    <a:pt x="177210" y="3400647"/>
                    <a:pt x="145312" y="3413052"/>
                    <a:pt x="124047" y="3436089"/>
                  </a:cubicBezTo>
                  <a:cubicBezTo>
                    <a:pt x="102782" y="3459126"/>
                    <a:pt x="74429" y="3530010"/>
                    <a:pt x="60252" y="3542415"/>
                  </a:cubicBezTo>
                  <a:cubicBezTo>
                    <a:pt x="46075" y="3554820"/>
                    <a:pt x="42530" y="3522922"/>
                    <a:pt x="38986" y="3510517"/>
                  </a:cubicBezTo>
                  <a:cubicBezTo>
                    <a:pt x="35442" y="3498112"/>
                    <a:pt x="37214" y="3967717"/>
                    <a:pt x="38986" y="3467987"/>
                  </a:cubicBezTo>
                  <a:cubicBezTo>
                    <a:pt x="40758" y="2968257"/>
                    <a:pt x="0" y="981740"/>
                    <a:pt x="17721" y="490870"/>
                  </a:cubicBezTo>
                  <a:close/>
                </a:path>
              </a:pathLst>
            </a:cu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4267200" y="2286000"/>
              <a:ext cx="5105400" cy="3899941"/>
            </a:xfrm>
            <a:custGeom>
              <a:avLst/>
              <a:gdLst>
                <a:gd name="connsiteX0" fmla="*/ 1589567 w 4995530"/>
                <a:gd name="connsiteY0" fmla="*/ 0 h 3721395"/>
                <a:gd name="connsiteX1" fmla="*/ 1185530 w 4995530"/>
                <a:gd name="connsiteY1" fmla="*/ 10632 h 3721395"/>
                <a:gd name="connsiteX2" fmla="*/ 919716 w 4995530"/>
                <a:gd name="connsiteY2" fmla="*/ 95693 h 3721395"/>
                <a:gd name="connsiteX3" fmla="*/ 579474 w 4995530"/>
                <a:gd name="connsiteY3" fmla="*/ 287079 h 3721395"/>
                <a:gd name="connsiteX4" fmla="*/ 483781 w 4995530"/>
                <a:gd name="connsiteY4" fmla="*/ 393404 h 3721395"/>
                <a:gd name="connsiteX5" fmla="*/ 388088 w 4995530"/>
                <a:gd name="connsiteY5" fmla="*/ 414669 h 3721395"/>
                <a:gd name="connsiteX6" fmla="*/ 228600 w 4995530"/>
                <a:gd name="connsiteY6" fmla="*/ 404037 h 3721395"/>
                <a:gd name="connsiteX7" fmla="*/ 228600 w 4995530"/>
                <a:gd name="connsiteY7" fmla="*/ 574158 h 3721395"/>
                <a:gd name="connsiteX8" fmla="*/ 313660 w 4995530"/>
                <a:gd name="connsiteY8" fmla="*/ 648586 h 3721395"/>
                <a:gd name="connsiteX9" fmla="*/ 324293 w 4995530"/>
                <a:gd name="connsiteY9" fmla="*/ 765544 h 3721395"/>
                <a:gd name="connsiteX10" fmla="*/ 196702 w 4995530"/>
                <a:gd name="connsiteY10" fmla="*/ 797442 h 3721395"/>
                <a:gd name="connsiteX11" fmla="*/ 58479 w 4995530"/>
                <a:gd name="connsiteY11" fmla="*/ 861237 h 3721395"/>
                <a:gd name="connsiteX12" fmla="*/ 5316 w 4995530"/>
                <a:gd name="connsiteY12" fmla="*/ 893135 h 3721395"/>
                <a:gd name="connsiteX13" fmla="*/ 90376 w 4995530"/>
                <a:gd name="connsiteY13" fmla="*/ 967562 h 3721395"/>
                <a:gd name="connsiteX14" fmla="*/ 132907 w 4995530"/>
                <a:gd name="connsiteY14" fmla="*/ 1031358 h 3721395"/>
                <a:gd name="connsiteX15" fmla="*/ 122274 w 4995530"/>
                <a:gd name="connsiteY15" fmla="*/ 1084521 h 3721395"/>
                <a:gd name="connsiteX16" fmla="*/ 345558 w 4995530"/>
                <a:gd name="connsiteY16" fmla="*/ 1084521 h 3721395"/>
                <a:gd name="connsiteX17" fmla="*/ 462516 w 4995530"/>
                <a:gd name="connsiteY17" fmla="*/ 1137683 h 3721395"/>
                <a:gd name="connsiteX18" fmla="*/ 377455 w 4995530"/>
                <a:gd name="connsiteY18" fmla="*/ 1254642 h 3721395"/>
                <a:gd name="connsiteX19" fmla="*/ 281762 w 4995530"/>
                <a:gd name="connsiteY19" fmla="*/ 1275907 h 3721395"/>
                <a:gd name="connsiteX20" fmla="*/ 228600 w 4995530"/>
                <a:gd name="connsiteY20" fmla="*/ 1286539 h 3721395"/>
                <a:gd name="connsiteX21" fmla="*/ 217967 w 4995530"/>
                <a:gd name="connsiteY21" fmla="*/ 1392865 h 3721395"/>
                <a:gd name="connsiteX22" fmla="*/ 217967 w 4995530"/>
                <a:gd name="connsiteY22" fmla="*/ 1552353 h 3721395"/>
                <a:gd name="connsiteX23" fmla="*/ 186069 w 4995530"/>
                <a:gd name="connsiteY23" fmla="*/ 1648046 h 3721395"/>
                <a:gd name="connsiteX24" fmla="*/ 196702 w 4995530"/>
                <a:gd name="connsiteY24" fmla="*/ 1786269 h 3721395"/>
                <a:gd name="connsiteX25" fmla="*/ 239232 w 4995530"/>
                <a:gd name="connsiteY25" fmla="*/ 1977656 h 3721395"/>
                <a:gd name="connsiteX26" fmla="*/ 377455 w 4995530"/>
                <a:gd name="connsiteY26" fmla="*/ 2083981 h 3721395"/>
                <a:gd name="connsiteX27" fmla="*/ 473148 w 4995530"/>
                <a:gd name="connsiteY27" fmla="*/ 2190307 h 3721395"/>
                <a:gd name="connsiteX28" fmla="*/ 526311 w 4995530"/>
                <a:gd name="connsiteY28" fmla="*/ 2041451 h 3721395"/>
                <a:gd name="connsiteX29" fmla="*/ 590107 w 4995530"/>
                <a:gd name="connsiteY29" fmla="*/ 2126511 h 3721395"/>
                <a:gd name="connsiteX30" fmla="*/ 536944 w 4995530"/>
                <a:gd name="connsiteY30" fmla="*/ 2328530 h 3721395"/>
                <a:gd name="connsiteX31" fmla="*/ 579474 w 4995530"/>
                <a:gd name="connsiteY31" fmla="*/ 2381693 h 3721395"/>
                <a:gd name="connsiteX32" fmla="*/ 707065 w 4995530"/>
                <a:gd name="connsiteY32" fmla="*/ 2286000 h 3721395"/>
                <a:gd name="connsiteX33" fmla="*/ 834655 w 4995530"/>
                <a:gd name="connsiteY33" fmla="*/ 2381693 h 3721395"/>
                <a:gd name="connsiteX34" fmla="*/ 834655 w 4995530"/>
                <a:gd name="connsiteY34" fmla="*/ 2456121 h 3721395"/>
                <a:gd name="connsiteX35" fmla="*/ 909083 w 4995530"/>
                <a:gd name="connsiteY35" fmla="*/ 2424223 h 3721395"/>
                <a:gd name="connsiteX36" fmla="*/ 887818 w 4995530"/>
                <a:gd name="connsiteY36" fmla="*/ 2317897 h 3721395"/>
                <a:gd name="connsiteX37" fmla="*/ 1036674 w 4995530"/>
                <a:gd name="connsiteY37" fmla="*/ 2286000 h 3721395"/>
                <a:gd name="connsiteX38" fmla="*/ 1079204 w 4995530"/>
                <a:gd name="connsiteY38" fmla="*/ 2264735 h 3721395"/>
                <a:gd name="connsiteX39" fmla="*/ 983511 w 4995530"/>
                <a:gd name="connsiteY39" fmla="*/ 2445488 h 3721395"/>
                <a:gd name="connsiteX40" fmla="*/ 962246 w 4995530"/>
                <a:gd name="connsiteY40" fmla="*/ 2562446 h 3721395"/>
                <a:gd name="connsiteX41" fmla="*/ 962246 w 4995530"/>
                <a:gd name="connsiteY41" fmla="*/ 2615609 h 3721395"/>
                <a:gd name="connsiteX42" fmla="*/ 1111102 w 4995530"/>
                <a:gd name="connsiteY42" fmla="*/ 2551814 h 3721395"/>
                <a:gd name="connsiteX43" fmla="*/ 1196162 w 4995530"/>
                <a:gd name="connsiteY43" fmla="*/ 2498651 h 3721395"/>
                <a:gd name="connsiteX44" fmla="*/ 1313120 w 4995530"/>
                <a:gd name="connsiteY44" fmla="*/ 2445488 h 3721395"/>
                <a:gd name="connsiteX45" fmla="*/ 1589567 w 4995530"/>
                <a:gd name="connsiteY45" fmla="*/ 2296632 h 3721395"/>
                <a:gd name="connsiteX46" fmla="*/ 2068032 w 4995530"/>
                <a:gd name="connsiteY46" fmla="*/ 2286000 h 3721395"/>
                <a:gd name="connsiteX47" fmla="*/ 2291316 w 4995530"/>
                <a:gd name="connsiteY47" fmla="*/ 2254102 h 3721395"/>
                <a:gd name="connsiteX48" fmla="*/ 2557130 w 4995530"/>
                <a:gd name="connsiteY48" fmla="*/ 2264735 h 3721395"/>
                <a:gd name="connsiteX49" fmla="*/ 2876107 w 4995530"/>
                <a:gd name="connsiteY49" fmla="*/ 2307265 h 3721395"/>
                <a:gd name="connsiteX50" fmla="*/ 3248246 w 4995530"/>
                <a:gd name="connsiteY50" fmla="*/ 2466753 h 3721395"/>
                <a:gd name="connsiteX51" fmla="*/ 3535325 w 4995530"/>
                <a:gd name="connsiteY51" fmla="*/ 2838893 h 3721395"/>
                <a:gd name="connsiteX52" fmla="*/ 3747976 w 4995530"/>
                <a:gd name="connsiteY52" fmla="*/ 3136604 h 3721395"/>
                <a:gd name="connsiteX53" fmla="*/ 4109483 w 4995530"/>
                <a:gd name="connsiteY53" fmla="*/ 3338623 h 3721395"/>
                <a:gd name="connsiteX54" fmla="*/ 4237074 w 4995530"/>
                <a:gd name="connsiteY54" fmla="*/ 3338623 h 3721395"/>
                <a:gd name="connsiteX55" fmla="*/ 4258339 w 4995530"/>
                <a:gd name="connsiteY55" fmla="*/ 3200400 h 3721395"/>
                <a:gd name="connsiteX56" fmla="*/ 4322134 w 4995530"/>
                <a:gd name="connsiteY56" fmla="*/ 3072809 h 3721395"/>
                <a:gd name="connsiteX57" fmla="*/ 4364665 w 4995530"/>
                <a:gd name="connsiteY57" fmla="*/ 3200400 h 3721395"/>
                <a:gd name="connsiteX58" fmla="*/ 4354032 w 4995530"/>
                <a:gd name="connsiteY58" fmla="*/ 3381153 h 3721395"/>
                <a:gd name="connsiteX59" fmla="*/ 4354032 w 4995530"/>
                <a:gd name="connsiteY59" fmla="*/ 3455581 h 3721395"/>
                <a:gd name="connsiteX60" fmla="*/ 4470990 w 4995530"/>
                <a:gd name="connsiteY60" fmla="*/ 3508744 h 3721395"/>
                <a:gd name="connsiteX61" fmla="*/ 4641111 w 4995530"/>
                <a:gd name="connsiteY61" fmla="*/ 3561907 h 3721395"/>
                <a:gd name="connsiteX62" fmla="*/ 4800600 w 4995530"/>
                <a:gd name="connsiteY62" fmla="*/ 3604437 h 3721395"/>
                <a:gd name="connsiteX63" fmla="*/ 4896293 w 4995530"/>
                <a:gd name="connsiteY63" fmla="*/ 3678865 h 3721395"/>
                <a:gd name="connsiteX64" fmla="*/ 4928190 w 4995530"/>
                <a:gd name="connsiteY64" fmla="*/ 3721395 h 3721395"/>
                <a:gd name="connsiteX0" fmla="*/ 1589567 w 4995530"/>
                <a:gd name="connsiteY0" fmla="*/ 10633 h 3732028"/>
                <a:gd name="connsiteX1" fmla="*/ 1589567 w 4995530"/>
                <a:gd name="connsiteY1" fmla="*/ 0 h 3732028"/>
                <a:gd name="connsiteX2" fmla="*/ 1185530 w 4995530"/>
                <a:gd name="connsiteY2" fmla="*/ 21265 h 3732028"/>
                <a:gd name="connsiteX3" fmla="*/ 919716 w 4995530"/>
                <a:gd name="connsiteY3" fmla="*/ 106326 h 3732028"/>
                <a:gd name="connsiteX4" fmla="*/ 579474 w 4995530"/>
                <a:gd name="connsiteY4" fmla="*/ 297712 h 3732028"/>
                <a:gd name="connsiteX5" fmla="*/ 483781 w 4995530"/>
                <a:gd name="connsiteY5" fmla="*/ 404037 h 3732028"/>
                <a:gd name="connsiteX6" fmla="*/ 388088 w 4995530"/>
                <a:gd name="connsiteY6" fmla="*/ 425302 h 3732028"/>
                <a:gd name="connsiteX7" fmla="*/ 228600 w 4995530"/>
                <a:gd name="connsiteY7" fmla="*/ 414670 h 3732028"/>
                <a:gd name="connsiteX8" fmla="*/ 228600 w 4995530"/>
                <a:gd name="connsiteY8" fmla="*/ 584791 h 3732028"/>
                <a:gd name="connsiteX9" fmla="*/ 313660 w 4995530"/>
                <a:gd name="connsiteY9" fmla="*/ 659219 h 3732028"/>
                <a:gd name="connsiteX10" fmla="*/ 324293 w 4995530"/>
                <a:gd name="connsiteY10" fmla="*/ 776177 h 3732028"/>
                <a:gd name="connsiteX11" fmla="*/ 196702 w 4995530"/>
                <a:gd name="connsiteY11" fmla="*/ 808075 h 3732028"/>
                <a:gd name="connsiteX12" fmla="*/ 58479 w 4995530"/>
                <a:gd name="connsiteY12" fmla="*/ 871870 h 3732028"/>
                <a:gd name="connsiteX13" fmla="*/ 5316 w 4995530"/>
                <a:gd name="connsiteY13" fmla="*/ 903768 h 3732028"/>
                <a:gd name="connsiteX14" fmla="*/ 90376 w 4995530"/>
                <a:gd name="connsiteY14" fmla="*/ 978195 h 3732028"/>
                <a:gd name="connsiteX15" fmla="*/ 132907 w 4995530"/>
                <a:gd name="connsiteY15" fmla="*/ 1041991 h 3732028"/>
                <a:gd name="connsiteX16" fmla="*/ 122274 w 4995530"/>
                <a:gd name="connsiteY16" fmla="*/ 1095154 h 3732028"/>
                <a:gd name="connsiteX17" fmla="*/ 345558 w 4995530"/>
                <a:gd name="connsiteY17" fmla="*/ 1095154 h 3732028"/>
                <a:gd name="connsiteX18" fmla="*/ 462516 w 4995530"/>
                <a:gd name="connsiteY18" fmla="*/ 1148316 h 3732028"/>
                <a:gd name="connsiteX19" fmla="*/ 377455 w 4995530"/>
                <a:gd name="connsiteY19" fmla="*/ 1265275 h 3732028"/>
                <a:gd name="connsiteX20" fmla="*/ 281762 w 4995530"/>
                <a:gd name="connsiteY20" fmla="*/ 1286540 h 3732028"/>
                <a:gd name="connsiteX21" fmla="*/ 228600 w 4995530"/>
                <a:gd name="connsiteY21" fmla="*/ 1297172 h 3732028"/>
                <a:gd name="connsiteX22" fmla="*/ 217967 w 4995530"/>
                <a:gd name="connsiteY22" fmla="*/ 1403498 h 3732028"/>
                <a:gd name="connsiteX23" fmla="*/ 217967 w 4995530"/>
                <a:gd name="connsiteY23" fmla="*/ 1562986 h 3732028"/>
                <a:gd name="connsiteX24" fmla="*/ 186069 w 4995530"/>
                <a:gd name="connsiteY24" fmla="*/ 1658679 h 3732028"/>
                <a:gd name="connsiteX25" fmla="*/ 196702 w 4995530"/>
                <a:gd name="connsiteY25" fmla="*/ 1796902 h 3732028"/>
                <a:gd name="connsiteX26" fmla="*/ 239232 w 4995530"/>
                <a:gd name="connsiteY26" fmla="*/ 1988289 h 3732028"/>
                <a:gd name="connsiteX27" fmla="*/ 377455 w 4995530"/>
                <a:gd name="connsiteY27" fmla="*/ 2094614 h 3732028"/>
                <a:gd name="connsiteX28" fmla="*/ 473148 w 4995530"/>
                <a:gd name="connsiteY28" fmla="*/ 2200940 h 3732028"/>
                <a:gd name="connsiteX29" fmla="*/ 526311 w 4995530"/>
                <a:gd name="connsiteY29" fmla="*/ 2052084 h 3732028"/>
                <a:gd name="connsiteX30" fmla="*/ 590107 w 4995530"/>
                <a:gd name="connsiteY30" fmla="*/ 2137144 h 3732028"/>
                <a:gd name="connsiteX31" fmla="*/ 536944 w 4995530"/>
                <a:gd name="connsiteY31" fmla="*/ 2339163 h 3732028"/>
                <a:gd name="connsiteX32" fmla="*/ 579474 w 4995530"/>
                <a:gd name="connsiteY32" fmla="*/ 2392326 h 3732028"/>
                <a:gd name="connsiteX33" fmla="*/ 707065 w 4995530"/>
                <a:gd name="connsiteY33" fmla="*/ 2296633 h 3732028"/>
                <a:gd name="connsiteX34" fmla="*/ 834655 w 4995530"/>
                <a:gd name="connsiteY34" fmla="*/ 2392326 h 3732028"/>
                <a:gd name="connsiteX35" fmla="*/ 834655 w 4995530"/>
                <a:gd name="connsiteY35" fmla="*/ 2466754 h 3732028"/>
                <a:gd name="connsiteX36" fmla="*/ 909083 w 4995530"/>
                <a:gd name="connsiteY36" fmla="*/ 2434856 h 3732028"/>
                <a:gd name="connsiteX37" fmla="*/ 887818 w 4995530"/>
                <a:gd name="connsiteY37" fmla="*/ 2328530 h 3732028"/>
                <a:gd name="connsiteX38" fmla="*/ 1036674 w 4995530"/>
                <a:gd name="connsiteY38" fmla="*/ 2296633 h 3732028"/>
                <a:gd name="connsiteX39" fmla="*/ 1079204 w 4995530"/>
                <a:gd name="connsiteY39" fmla="*/ 2275368 h 3732028"/>
                <a:gd name="connsiteX40" fmla="*/ 983511 w 4995530"/>
                <a:gd name="connsiteY40" fmla="*/ 2456121 h 3732028"/>
                <a:gd name="connsiteX41" fmla="*/ 962246 w 4995530"/>
                <a:gd name="connsiteY41" fmla="*/ 2573079 h 3732028"/>
                <a:gd name="connsiteX42" fmla="*/ 962246 w 4995530"/>
                <a:gd name="connsiteY42" fmla="*/ 2626242 h 3732028"/>
                <a:gd name="connsiteX43" fmla="*/ 1111102 w 4995530"/>
                <a:gd name="connsiteY43" fmla="*/ 2562447 h 3732028"/>
                <a:gd name="connsiteX44" fmla="*/ 1196162 w 4995530"/>
                <a:gd name="connsiteY44" fmla="*/ 2509284 h 3732028"/>
                <a:gd name="connsiteX45" fmla="*/ 1313120 w 4995530"/>
                <a:gd name="connsiteY45" fmla="*/ 2456121 h 3732028"/>
                <a:gd name="connsiteX46" fmla="*/ 1589567 w 4995530"/>
                <a:gd name="connsiteY46" fmla="*/ 2307265 h 3732028"/>
                <a:gd name="connsiteX47" fmla="*/ 2068032 w 4995530"/>
                <a:gd name="connsiteY47" fmla="*/ 2296633 h 3732028"/>
                <a:gd name="connsiteX48" fmla="*/ 2291316 w 4995530"/>
                <a:gd name="connsiteY48" fmla="*/ 2264735 h 3732028"/>
                <a:gd name="connsiteX49" fmla="*/ 2557130 w 4995530"/>
                <a:gd name="connsiteY49" fmla="*/ 2275368 h 3732028"/>
                <a:gd name="connsiteX50" fmla="*/ 2876107 w 4995530"/>
                <a:gd name="connsiteY50" fmla="*/ 2317898 h 3732028"/>
                <a:gd name="connsiteX51" fmla="*/ 3248246 w 4995530"/>
                <a:gd name="connsiteY51" fmla="*/ 2477386 h 3732028"/>
                <a:gd name="connsiteX52" fmla="*/ 3535325 w 4995530"/>
                <a:gd name="connsiteY52" fmla="*/ 2849526 h 3732028"/>
                <a:gd name="connsiteX53" fmla="*/ 3747976 w 4995530"/>
                <a:gd name="connsiteY53" fmla="*/ 3147237 h 3732028"/>
                <a:gd name="connsiteX54" fmla="*/ 4109483 w 4995530"/>
                <a:gd name="connsiteY54" fmla="*/ 3349256 h 3732028"/>
                <a:gd name="connsiteX55" fmla="*/ 4237074 w 4995530"/>
                <a:gd name="connsiteY55" fmla="*/ 3349256 h 3732028"/>
                <a:gd name="connsiteX56" fmla="*/ 4258339 w 4995530"/>
                <a:gd name="connsiteY56" fmla="*/ 3211033 h 3732028"/>
                <a:gd name="connsiteX57" fmla="*/ 4322134 w 4995530"/>
                <a:gd name="connsiteY57" fmla="*/ 3083442 h 3732028"/>
                <a:gd name="connsiteX58" fmla="*/ 4364665 w 4995530"/>
                <a:gd name="connsiteY58" fmla="*/ 3211033 h 3732028"/>
                <a:gd name="connsiteX59" fmla="*/ 4354032 w 4995530"/>
                <a:gd name="connsiteY59" fmla="*/ 3391786 h 3732028"/>
                <a:gd name="connsiteX60" fmla="*/ 4354032 w 4995530"/>
                <a:gd name="connsiteY60" fmla="*/ 3466214 h 3732028"/>
                <a:gd name="connsiteX61" fmla="*/ 4470990 w 4995530"/>
                <a:gd name="connsiteY61" fmla="*/ 3519377 h 3732028"/>
                <a:gd name="connsiteX62" fmla="*/ 4641111 w 4995530"/>
                <a:gd name="connsiteY62" fmla="*/ 3572540 h 3732028"/>
                <a:gd name="connsiteX63" fmla="*/ 4800600 w 4995530"/>
                <a:gd name="connsiteY63" fmla="*/ 3615070 h 3732028"/>
                <a:gd name="connsiteX64" fmla="*/ 4896293 w 4995530"/>
                <a:gd name="connsiteY64" fmla="*/ 3689498 h 3732028"/>
                <a:gd name="connsiteX65" fmla="*/ 4928190 w 4995530"/>
                <a:gd name="connsiteY65" fmla="*/ 3732028 h 3732028"/>
                <a:gd name="connsiteX0" fmla="*/ 1589567 w 4995530"/>
                <a:gd name="connsiteY0" fmla="*/ 10633 h 3732028"/>
                <a:gd name="connsiteX1" fmla="*/ 1589567 w 4995530"/>
                <a:gd name="connsiteY1" fmla="*/ 0 h 3732028"/>
                <a:gd name="connsiteX2" fmla="*/ 1600200 w 4995530"/>
                <a:gd name="connsiteY2" fmla="*/ 0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10633 h 3732028"/>
                <a:gd name="connsiteX1" fmla="*/ 1589567 w 4995530"/>
                <a:gd name="connsiteY1" fmla="*/ 0 h 3732028"/>
                <a:gd name="connsiteX2" fmla="*/ 2294860 w 4995530"/>
                <a:gd name="connsiteY2" fmla="*/ 187842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0 h 3721395"/>
                <a:gd name="connsiteX1" fmla="*/ 2675860 w 4995530"/>
                <a:gd name="connsiteY1" fmla="*/ 482009 h 3721395"/>
                <a:gd name="connsiteX2" fmla="*/ 2294860 w 4995530"/>
                <a:gd name="connsiteY2" fmla="*/ 177209 h 3721395"/>
                <a:gd name="connsiteX3" fmla="*/ 1185530 w 4995530"/>
                <a:gd name="connsiteY3" fmla="*/ 10632 h 3721395"/>
                <a:gd name="connsiteX4" fmla="*/ 919716 w 4995530"/>
                <a:gd name="connsiteY4" fmla="*/ 95693 h 3721395"/>
                <a:gd name="connsiteX5" fmla="*/ 579474 w 4995530"/>
                <a:gd name="connsiteY5" fmla="*/ 287079 h 3721395"/>
                <a:gd name="connsiteX6" fmla="*/ 483781 w 4995530"/>
                <a:gd name="connsiteY6" fmla="*/ 393404 h 3721395"/>
                <a:gd name="connsiteX7" fmla="*/ 388088 w 4995530"/>
                <a:gd name="connsiteY7" fmla="*/ 414669 h 3721395"/>
                <a:gd name="connsiteX8" fmla="*/ 228600 w 4995530"/>
                <a:gd name="connsiteY8" fmla="*/ 404037 h 3721395"/>
                <a:gd name="connsiteX9" fmla="*/ 228600 w 4995530"/>
                <a:gd name="connsiteY9" fmla="*/ 574158 h 3721395"/>
                <a:gd name="connsiteX10" fmla="*/ 313660 w 4995530"/>
                <a:gd name="connsiteY10" fmla="*/ 648586 h 3721395"/>
                <a:gd name="connsiteX11" fmla="*/ 324293 w 4995530"/>
                <a:gd name="connsiteY11" fmla="*/ 765544 h 3721395"/>
                <a:gd name="connsiteX12" fmla="*/ 196702 w 4995530"/>
                <a:gd name="connsiteY12" fmla="*/ 797442 h 3721395"/>
                <a:gd name="connsiteX13" fmla="*/ 58479 w 4995530"/>
                <a:gd name="connsiteY13" fmla="*/ 861237 h 3721395"/>
                <a:gd name="connsiteX14" fmla="*/ 5316 w 4995530"/>
                <a:gd name="connsiteY14" fmla="*/ 893135 h 3721395"/>
                <a:gd name="connsiteX15" fmla="*/ 90376 w 4995530"/>
                <a:gd name="connsiteY15" fmla="*/ 967562 h 3721395"/>
                <a:gd name="connsiteX16" fmla="*/ 132907 w 4995530"/>
                <a:gd name="connsiteY16" fmla="*/ 1031358 h 3721395"/>
                <a:gd name="connsiteX17" fmla="*/ 122274 w 4995530"/>
                <a:gd name="connsiteY17" fmla="*/ 1084521 h 3721395"/>
                <a:gd name="connsiteX18" fmla="*/ 345558 w 4995530"/>
                <a:gd name="connsiteY18" fmla="*/ 1084521 h 3721395"/>
                <a:gd name="connsiteX19" fmla="*/ 462516 w 4995530"/>
                <a:gd name="connsiteY19" fmla="*/ 1137683 h 3721395"/>
                <a:gd name="connsiteX20" fmla="*/ 377455 w 4995530"/>
                <a:gd name="connsiteY20" fmla="*/ 1254642 h 3721395"/>
                <a:gd name="connsiteX21" fmla="*/ 281762 w 4995530"/>
                <a:gd name="connsiteY21" fmla="*/ 1275907 h 3721395"/>
                <a:gd name="connsiteX22" fmla="*/ 228600 w 4995530"/>
                <a:gd name="connsiteY22" fmla="*/ 1286539 h 3721395"/>
                <a:gd name="connsiteX23" fmla="*/ 217967 w 4995530"/>
                <a:gd name="connsiteY23" fmla="*/ 1392865 h 3721395"/>
                <a:gd name="connsiteX24" fmla="*/ 217967 w 4995530"/>
                <a:gd name="connsiteY24" fmla="*/ 1552353 h 3721395"/>
                <a:gd name="connsiteX25" fmla="*/ 186069 w 4995530"/>
                <a:gd name="connsiteY25" fmla="*/ 1648046 h 3721395"/>
                <a:gd name="connsiteX26" fmla="*/ 196702 w 4995530"/>
                <a:gd name="connsiteY26" fmla="*/ 1786269 h 3721395"/>
                <a:gd name="connsiteX27" fmla="*/ 239232 w 4995530"/>
                <a:gd name="connsiteY27" fmla="*/ 1977656 h 3721395"/>
                <a:gd name="connsiteX28" fmla="*/ 377455 w 4995530"/>
                <a:gd name="connsiteY28" fmla="*/ 2083981 h 3721395"/>
                <a:gd name="connsiteX29" fmla="*/ 473148 w 4995530"/>
                <a:gd name="connsiteY29" fmla="*/ 2190307 h 3721395"/>
                <a:gd name="connsiteX30" fmla="*/ 526311 w 4995530"/>
                <a:gd name="connsiteY30" fmla="*/ 2041451 h 3721395"/>
                <a:gd name="connsiteX31" fmla="*/ 590107 w 4995530"/>
                <a:gd name="connsiteY31" fmla="*/ 2126511 h 3721395"/>
                <a:gd name="connsiteX32" fmla="*/ 536944 w 4995530"/>
                <a:gd name="connsiteY32" fmla="*/ 2328530 h 3721395"/>
                <a:gd name="connsiteX33" fmla="*/ 579474 w 4995530"/>
                <a:gd name="connsiteY33" fmla="*/ 2381693 h 3721395"/>
                <a:gd name="connsiteX34" fmla="*/ 707065 w 4995530"/>
                <a:gd name="connsiteY34" fmla="*/ 2286000 h 3721395"/>
                <a:gd name="connsiteX35" fmla="*/ 834655 w 4995530"/>
                <a:gd name="connsiteY35" fmla="*/ 2381693 h 3721395"/>
                <a:gd name="connsiteX36" fmla="*/ 834655 w 4995530"/>
                <a:gd name="connsiteY36" fmla="*/ 2456121 h 3721395"/>
                <a:gd name="connsiteX37" fmla="*/ 909083 w 4995530"/>
                <a:gd name="connsiteY37" fmla="*/ 2424223 h 3721395"/>
                <a:gd name="connsiteX38" fmla="*/ 887818 w 4995530"/>
                <a:gd name="connsiteY38" fmla="*/ 2317897 h 3721395"/>
                <a:gd name="connsiteX39" fmla="*/ 1036674 w 4995530"/>
                <a:gd name="connsiteY39" fmla="*/ 2286000 h 3721395"/>
                <a:gd name="connsiteX40" fmla="*/ 1079204 w 4995530"/>
                <a:gd name="connsiteY40" fmla="*/ 2264735 h 3721395"/>
                <a:gd name="connsiteX41" fmla="*/ 983511 w 4995530"/>
                <a:gd name="connsiteY41" fmla="*/ 2445488 h 3721395"/>
                <a:gd name="connsiteX42" fmla="*/ 962246 w 4995530"/>
                <a:gd name="connsiteY42" fmla="*/ 2562446 h 3721395"/>
                <a:gd name="connsiteX43" fmla="*/ 962246 w 4995530"/>
                <a:gd name="connsiteY43" fmla="*/ 2615609 h 3721395"/>
                <a:gd name="connsiteX44" fmla="*/ 1111102 w 4995530"/>
                <a:gd name="connsiteY44" fmla="*/ 2551814 h 3721395"/>
                <a:gd name="connsiteX45" fmla="*/ 1196162 w 4995530"/>
                <a:gd name="connsiteY45" fmla="*/ 2498651 h 3721395"/>
                <a:gd name="connsiteX46" fmla="*/ 1313120 w 4995530"/>
                <a:gd name="connsiteY46" fmla="*/ 2445488 h 3721395"/>
                <a:gd name="connsiteX47" fmla="*/ 1589567 w 4995530"/>
                <a:gd name="connsiteY47" fmla="*/ 2296632 h 3721395"/>
                <a:gd name="connsiteX48" fmla="*/ 2068032 w 4995530"/>
                <a:gd name="connsiteY48" fmla="*/ 2286000 h 3721395"/>
                <a:gd name="connsiteX49" fmla="*/ 2291316 w 4995530"/>
                <a:gd name="connsiteY49" fmla="*/ 2254102 h 3721395"/>
                <a:gd name="connsiteX50" fmla="*/ 2557130 w 4995530"/>
                <a:gd name="connsiteY50" fmla="*/ 2264735 h 3721395"/>
                <a:gd name="connsiteX51" fmla="*/ 2876107 w 4995530"/>
                <a:gd name="connsiteY51" fmla="*/ 2307265 h 3721395"/>
                <a:gd name="connsiteX52" fmla="*/ 3248246 w 4995530"/>
                <a:gd name="connsiteY52" fmla="*/ 2466753 h 3721395"/>
                <a:gd name="connsiteX53" fmla="*/ 3535325 w 4995530"/>
                <a:gd name="connsiteY53" fmla="*/ 2838893 h 3721395"/>
                <a:gd name="connsiteX54" fmla="*/ 3747976 w 4995530"/>
                <a:gd name="connsiteY54" fmla="*/ 3136604 h 3721395"/>
                <a:gd name="connsiteX55" fmla="*/ 4109483 w 4995530"/>
                <a:gd name="connsiteY55" fmla="*/ 3338623 h 3721395"/>
                <a:gd name="connsiteX56" fmla="*/ 4237074 w 4995530"/>
                <a:gd name="connsiteY56" fmla="*/ 3338623 h 3721395"/>
                <a:gd name="connsiteX57" fmla="*/ 4258339 w 4995530"/>
                <a:gd name="connsiteY57" fmla="*/ 3200400 h 3721395"/>
                <a:gd name="connsiteX58" fmla="*/ 4322134 w 4995530"/>
                <a:gd name="connsiteY58" fmla="*/ 3072809 h 3721395"/>
                <a:gd name="connsiteX59" fmla="*/ 4364665 w 4995530"/>
                <a:gd name="connsiteY59" fmla="*/ 3200400 h 3721395"/>
                <a:gd name="connsiteX60" fmla="*/ 4354032 w 4995530"/>
                <a:gd name="connsiteY60" fmla="*/ 3381153 h 3721395"/>
                <a:gd name="connsiteX61" fmla="*/ 4354032 w 4995530"/>
                <a:gd name="connsiteY61" fmla="*/ 3455581 h 3721395"/>
                <a:gd name="connsiteX62" fmla="*/ 4470990 w 4995530"/>
                <a:gd name="connsiteY62" fmla="*/ 3508744 h 3721395"/>
                <a:gd name="connsiteX63" fmla="*/ 4641111 w 4995530"/>
                <a:gd name="connsiteY63" fmla="*/ 3561907 h 3721395"/>
                <a:gd name="connsiteX64" fmla="*/ 4800600 w 4995530"/>
                <a:gd name="connsiteY64" fmla="*/ 3604437 h 3721395"/>
                <a:gd name="connsiteX65" fmla="*/ 4896293 w 4995530"/>
                <a:gd name="connsiteY65" fmla="*/ 3678865 h 3721395"/>
                <a:gd name="connsiteX66" fmla="*/ 4928190 w 4995530"/>
                <a:gd name="connsiteY66" fmla="*/ 3721395 h 3721395"/>
                <a:gd name="connsiteX0" fmla="*/ 1589567 w 4995530"/>
                <a:gd name="connsiteY0" fmla="*/ 51391 h 3772786"/>
                <a:gd name="connsiteX1" fmla="*/ 2599660 w 4995530"/>
                <a:gd name="connsiteY1" fmla="*/ 0 h 3772786"/>
                <a:gd name="connsiteX2" fmla="*/ 2675860 w 4995530"/>
                <a:gd name="connsiteY2" fmla="*/ 533400 h 3772786"/>
                <a:gd name="connsiteX3" fmla="*/ 2294860 w 4995530"/>
                <a:gd name="connsiteY3" fmla="*/ 228600 h 3772786"/>
                <a:gd name="connsiteX4" fmla="*/ 1185530 w 4995530"/>
                <a:gd name="connsiteY4" fmla="*/ 62023 h 3772786"/>
                <a:gd name="connsiteX5" fmla="*/ 919716 w 4995530"/>
                <a:gd name="connsiteY5" fmla="*/ 147084 h 3772786"/>
                <a:gd name="connsiteX6" fmla="*/ 579474 w 4995530"/>
                <a:gd name="connsiteY6" fmla="*/ 338470 h 3772786"/>
                <a:gd name="connsiteX7" fmla="*/ 483781 w 4995530"/>
                <a:gd name="connsiteY7" fmla="*/ 444795 h 3772786"/>
                <a:gd name="connsiteX8" fmla="*/ 388088 w 4995530"/>
                <a:gd name="connsiteY8" fmla="*/ 466060 h 3772786"/>
                <a:gd name="connsiteX9" fmla="*/ 228600 w 4995530"/>
                <a:gd name="connsiteY9" fmla="*/ 455428 h 3772786"/>
                <a:gd name="connsiteX10" fmla="*/ 228600 w 4995530"/>
                <a:gd name="connsiteY10" fmla="*/ 625549 h 3772786"/>
                <a:gd name="connsiteX11" fmla="*/ 313660 w 4995530"/>
                <a:gd name="connsiteY11" fmla="*/ 699977 h 3772786"/>
                <a:gd name="connsiteX12" fmla="*/ 324293 w 4995530"/>
                <a:gd name="connsiteY12" fmla="*/ 816935 h 3772786"/>
                <a:gd name="connsiteX13" fmla="*/ 196702 w 4995530"/>
                <a:gd name="connsiteY13" fmla="*/ 848833 h 3772786"/>
                <a:gd name="connsiteX14" fmla="*/ 58479 w 4995530"/>
                <a:gd name="connsiteY14" fmla="*/ 912628 h 3772786"/>
                <a:gd name="connsiteX15" fmla="*/ 5316 w 4995530"/>
                <a:gd name="connsiteY15" fmla="*/ 944526 h 3772786"/>
                <a:gd name="connsiteX16" fmla="*/ 90376 w 4995530"/>
                <a:gd name="connsiteY16" fmla="*/ 1018953 h 3772786"/>
                <a:gd name="connsiteX17" fmla="*/ 132907 w 4995530"/>
                <a:gd name="connsiteY17" fmla="*/ 1082749 h 3772786"/>
                <a:gd name="connsiteX18" fmla="*/ 122274 w 4995530"/>
                <a:gd name="connsiteY18" fmla="*/ 1135912 h 3772786"/>
                <a:gd name="connsiteX19" fmla="*/ 345558 w 4995530"/>
                <a:gd name="connsiteY19" fmla="*/ 1135912 h 3772786"/>
                <a:gd name="connsiteX20" fmla="*/ 462516 w 4995530"/>
                <a:gd name="connsiteY20" fmla="*/ 1189074 h 3772786"/>
                <a:gd name="connsiteX21" fmla="*/ 377455 w 4995530"/>
                <a:gd name="connsiteY21" fmla="*/ 1306033 h 3772786"/>
                <a:gd name="connsiteX22" fmla="*/ 281762 w 4995530"/>
                <a:gd name="connsiteY22" fmla="*/ 1327298 h 3772786"/>
                <a:gd name="connsiteX23" fmla="*/ 228600 w 4995530"/>
                <a:gd name="connsiteY23" fmla="*/ 1337930 h 3772786"/>
                <a:gd name="connsiteX24" fmla="*/ 217967 w 4995530"/>
                <a:gd name="connsiteY24" fmla="*/ 1444256 h 3772786"/>
                <a:gd name="connsiteX25" fmla="*/ 217967 w 4995530"/>
                <a:gd name="connsiteY25" fmla="*/ 1603744 h 3772786"/>
                <a:gd name="connsiteX26" fmla="*/ 186069 w 4995530"/>
                <a:gd name="connsiteY26" fmla="*/ 1699437 h 3772786"/>
                <a:gd name="connsiteX27" fmla="*/ 196702 w 4995530"/>
                <a:gd name="connsiteY27" fmla="*/ 1837660 h 3772786"/>
                <a:gd name="connsiteX28" fmla="*/ 239232 w 4995530"/>
                <a:gd name="connsiteY28" fmla="*/ 2029047 h 3772786"/>
                <a:gd name="connsiteX29" fmla="*/ 377455 w 4995530"/>
                <a:gd name="connsiteY29" fmla="*/ 2135372 h 3772786"/>
                <a:gd name="connsiteX30" fmla="*/ 473148 w 4995530"/>
                <a:gd name="connsiteY30" fmla="*/ 2241698 h 3772786"/>
                <a:gd name="connsiteX31" fmla="*/ 526311 w 4995530"/>
                <a:gd name="connsiteY31" fmla="*/ 2092842 h 3772786"/>
                <a:gd name="connsiteX32" fmla="*/ 590107 w 4995530"/>
                <a:gd name="connsiteY32" fmla="*/ 2177902 h 3772786"/>
                <a:gd name="connsiteX33" fmla="*/ 536944 w 4995530"/>
                <a:gd name="connsiteY33" fmla="*/ 2379921 h 3772786"/>
                <a:gd name="connsiteX34" fmla="*/ 579474 w 4995530"/>
                <a:gd name="connsiteY34" fmla="*/ 2433084 h 3772786"/>
                <a:gd name="connsiteX35" fmla="*/ 707065 w 4995530"/>
                <a:gd name="connsiteY35" fmla="*/ 2337391 h 3772786"/>
                <a:gd name="connsiteX36" fmla="*/ 834655 w 4995530"/>
                <a:gd name="connsiteY36" fmla="*/ 2433084 h 3772786"/>
                <a:gd name="connsiteX37" fmla="*/ 834655 w 4995530"/>
                <a:gd name="connsiteY37" fmla="*/ 2507512 h 3772786"/>
                <a:gd name="connsiteX38" fmla="*/ 909083 w 4995530"/>
                <a:gd name="connsiteY38" fmla="*/ 2475614 h 3772786"/>
                <a:gd name="connsiteX39" fmla="*/ 887818 w 4995530"/>
                <a:gd name="connsiteY39" fmla="*/ 2369288 h 3772786"/>
                <a:gd name="connsiteX40" fmla="*/ 1036674 w 4995530"/>
                <a:gd name="connsiteY40" fmla="*/ 2337391 h 3772786"/>
                <a:gd name="connsiteX41" fmla="*/ 1079204 w 4995530"/>
                <a:gd name="connsiteY41" fmla="*/ 2316126 h 3772786"/>
                <a:gd name="connsiteX42" fmla="*/ 983511 w 4995530"/>
                <a:gd name="connsiteY42" fmla="*/ 2496879 h 3772786"/>
                <a:gd name="connsiteX43" fmla="*/ 962246 w 4995530"/>
                <a:gd name="connsiteY43" fmla="*/ 2613837 h 3772786"/>
                <a:gd name="connsiteX44" fmla="*/ 962246 w 4995530"/>
                <a:gd name="connsiteY44" fmla="*/ 2667000 h 3772786"/>
                <a:gd name="connsiteX45" fmla="*/ 1111102 w 4995530"/>
                <a:gd name="connsiteY45" fmla="*/ 2603205 h 3772786"/>
                <a:gd name="connsiteX46" fmla="*/ 1196162 w 4995530"/>
                <a:gd name="connsiteY46" fmla="*/ 2550042 h 3772786"/>
                <a:gd name="connsiteX47" fmla="*/ 1313120 w 4995530"/>
                <a:gd name="connsiteY47" fmla="*/ 2496879 h 3772786"/>
                <a:gd name="connsiteX48" fmla="*/ 1589567 w 4995530"/>
                <a:gd name="connsiteY48" fmla="*/ 2348023 h 3772786"/>
                <a:gd name="connsiteX49" fmla="*/ 2068032 w 4995530"/>
                <a:gd name="connsiteY49" fmla="*/ 2337391 h 3772786"/>
                <a:gd name="connsiteX50" fmla="*/ 2291316 w 4995530"/>
                <a:gd name="connsiteY50" fmla="*/ 2305493 h 3772786"/>
                <a:gd name="connsiteX51" fmla="*/ 2557130 w 4995530"/>
                <a:gd name="connsiteY51" fmla="*/ 2316126 h 3772786"/>
                <a:gd name="connsiteX52" fmla="*/ 2876107 w 4995530"/>
                <a:gd name="connsiteY52" fmla="*/ 2358656 h 3772786"/>
                <a:gd name="connsiteX53" fmla="*/ 3248246 w 4995530"/>
                <a:gd name="connsiteY53" fmla="*/ 2518144 h 3772786"/>
                <a:gd name="connsiteX54" fmla="*/ 3535325 w 4995530"/>
                <a:gd name="connsiteY54" fmla="*/ 2890284 h 3772786"/>
                <a:gd name="connsiteX55" fmla="*/ 3747976 w 4995530"/>
                <a:gd name="connsiteY55" fmla="*/ 3187995 h 3772786"/>
                <a:gd name="connsiteX56" fmla="*/ 4109483 w 4995530"/>
                <a:gd name="connsiteY56" fmla="*/ 3390014 h 3772786"/>
                <a:gd name="connsiteX57" fmla="*/ 4237074 w 4995530"/>
                <a:gd name="connsiteY57" fmla="*/ 3390014 h 3772786"/>
                <a:gd name="connsiteX58" fmla="*/ 4258339 w 4995530"/>
                <a:gd name="connsiteY58" fmla="*/ 3251791 h 3772786"/>
                <a:gd name="connsiteX59" fmla="*/ 4322134 w 4995530"/>
                <a:gd name="connsiteY59" fmla="*/ 3124200 h 3772786"/>
                <a:gd name="connsiteX60" fmla="*/ 4364665 w 4995530"/>
                <a:gd name="connsiteY60" fmla="*/ 3251791 h 3772786"/>
                <a:gd name="connsiteX61" fmla="*/ 4354032 w 4995530"/>
                <a:gd name="connsiteY61" fmla="*/ 3432544 h 3772786"/>
                <a:gd name="connsiteX62" fmla="*/ 4354032 w 4995530"/>
                <a:gd name="connsiteY62" fmla="*/ 3506972 h 3772786"/>
                <a:gd name="connsiteX63" fmla="*/ 4470990 w 4995530"/>
                <a:gd name="connsiteY63" fmla="*/ 3560135 h 3772786"/>
                <a:gd name="connsiteX64" fmla="*/ 4641111 w 4995530"/>
                <a:gd name="connsiteY64" fmla="*/ 3613298 h 3772786"/>
                <a:gd name="connsiteX65" fmla="*/ 4800600 w 4995530"/>
                <a:gd name="connsiteY65" fmla="*/ 3655828 h 3772786"/>
                <a:gd name="connsiteX66" fmla="*/ 4896293 w 4995530"/>
                <a:gd name="connsiteY66" fmla="*/ 3730256 h 3772786"/>
                <a:gd name="connsiteX67" fmla="*/ 4928190 w 4995530"/>
                <a:gd name="connsiteY67" fmla="*/ 3772786 h 3772786"/>
                <a:gd name="connsiteX0" fmla="*/ 1589567 w 4995530"/>
                <a:gd name="connsiteY0" fmla="*/ 279991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1143000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914400 h 3772786"/>
                <a:gd name="connsiteX1" fmla="*/ 2904460 w 4995530"/>
                <a:gd name="connsiteY1" fmla="*/ 685800 h 3772786"/>
                <a:gd name="connsiteX2" fmla="*/ 2599660 w 4995530"/>
                <a:gd name="connsiteY2" fmla="*/ 0 h 3772786"/>
                <a:gd name="connsiteX3" fmla="*/ 2675860 w 4995530"/>
                <a:gd name="connsiteY3" fmla="*/ 533400 h 3772786"/>
                <a:gd name="connsiteX4" fmla="*/ 2294860 w 4995530"/>
                <a:gd name="connsiteY4" fmla="*/ 228600 h 3772786"/>
                <a:gd name="connsiteX5" fmla="*/ 1185530 w 4995530"/>
                <a:gd name="connsiteY5" fmla="*/ 62023 h 3772786"/>
                <a:gd name="connsiteX6" fmla="*/ 919716 w 4995530"/>
                <a:gd name="connsiteY6" fmla="*/ 147084 h 3772786"/>
                <a:gd name="connsiteX7" fmla="*/ 579474 w 4995530"/>
                <a:gd name="connsiteY7" fmla="*/ 338470 h 3772786"/>
                <a:gd name="connsiteX8" fmla="*/ 483781 w 4995530"/>
                <a:gd name="connsiteY8" fmla="*/ 444795 h 3772786"/>
                <a:gd name="connsiteX9" fmla="*/ 388088 w 4995530"/>
                <a:gd name="connsiteY9" fmla="*/ 466060 h 3772786"/>
                <a:gd name="connsiteX10" fmla="*/ 228600 w 4995530"/>
                <a:gd name="connsiteY10" fmla="*/ 455428 h 3772786"/>
                <a:gd name="connsiteX11" fmla="*/ 228600 w 4995530"/>
                <a:gd name="connsiteY11" fmla="*/ 625549 h 3772786"/>
                <a:gd name="connsiteX12" fmla="*/ 313660 w 4995530"/>
                <a:gd name="connsiteY12" fmla="*/ 699977 h 3772786"/>
                <a:gd name="connsiteX13" fmla="*/ 324293 w 4995530"/>
                <a:gd name="connsiteY13" fmla="*/ 816935 h 3772786"/>
                <a:gd name="connsiteX14" fmla="*/ 196702 w 4995530"/>
                <a:gd name="connsiteY14" fmla="*/ 848833 h 3772786"/>
                <a:gd name="connsiteX15" fmla="*/ 58479 w 4995530"/>
                <a:gd name="connsiteY15" fmla="*/ 912628 h 3772786"/>
                <a:gd name="connsiteX16" fmla="*/ 5316 w 4995530"/>
                <a:gd name="connsiteY16" fmla="*/ 944526 h 3772786"/>
                <a:gd name="connsiteX17" fmla="*/ 90376 w 4995530"/>
                <a:gd name="connsiteY17" fmla="*/ 1018953 h 3772786"/>
                <a:gd name="connsiteX18" fmla="*/ 132907 w 4995530"/>
                <a:gd name="connsiteY18" fmla="*/ 1082749 h 3772786"/>
                <a:gd name="connsiteX19" fmla="*/ 122274 w 4995530"/>
                <a:gd name="connsiteY19" fmla="*/ 1135912 h 3772786"/>
                <a:gd name="connsiteX20" fmla="*/ 345558 w 4995530"/>
                <a:gd name="connsiteY20" fmla="*/ 1135912 h 3772786"/>
                <a:gd name="connsiteX21" fmla="*/ 462516 w 4995530"/>
                <a:gd name="connsiteY21" fmla="*/ 1189074 h 3772786"/>
                <a:gd name="connsiteX22" fmla="*/ 377455 w 4995530"/>
                <a:gd name="connsiteY22" fmla="*/ 1306033 h 3772786"/>
                <a:gd name="connsiteX23" fmla="*/ 281762 w 4995530"/>
                <a:gd name="connsiteY23" fmla="*/ 1327298 h 3772786"/>
                <a:gd name="connsiteX24" fmla="*/ 228600 w 4995530"/>
                <a:gd name="connsiteY24" fmla="*/ 1337930 h 3772786"/>
                <a:gd name="connsiteX25" fmla="*/ 217967 w 4995530"/>
                <a:gd name="connsiteY25" fmla="*/ 1444256 h 3772786"/>
                <a:gd name="connsiteX26" fmla="*/ 217967 w 4995530"/>
                <a:gd name="connsiteY26" fmla="*/ 1603744 h 3772786"/>
                <a:gd name="connsiteX27" fmla="*/ 186069 w 4995530"/>
                <a:gd name="connsiteY27" fmla="*/ 1699437 h 3772786"/>
                <a:gd name="connsiteX28" fmla="*/ 196702 w 4995530"/>
                <a:gd name="connsiteY28" fmla="*/ 1837660 h 3772786"/>
                <a:gd name="connsiteX29" fmla="*/ 239232 w 4995530"/>
                <a:gd name="connsiteY29" fmla="*/ 2029047 h 3772786"/>
                <a:gd name="connsiteX30" fmla="*/ 377455 w 4995530"/>
                <a:gd name="connsiteY30" fmla="*/ 2135372 h 3772786"/>
                <a:gd name="connsiteX31" fmla="*/ 473148 w 4995530"/>
                <a:gd name="connsiteY31" fmla="*/ 2241698 h 3772786"/>
                <a:gd name="connsiteX32" fmla="*/ 526311 w 4995530"/>
                <a:gd name="connsiteY32" fmla="*/ 2092842 h 3772786"/>
                <a:gd name="connsiteX33" fmla="*/ 590107 w 4995530"/>
                <a:gd name="connsiteY33" fmla="*/ 2177902 h 3772786"/>
                <a:gd name="connsiteX34" fmla="*/ 536944 w 4995530"/>
                <a:gd name="connsiteY34" fmla="*/ 2379921 h 3772786"/>
                <a:gd name="connsiteX35" fmla="*/ 579474 w 4995530"/>
                <a:gd name="connsiteY35" fmla="*/ 2433084 h 3772786"/>
                <a:gd name="connsiteX36" fmla="*/ 707065 w 4995530"/>
                <a:gd name="connsiteY36" fmla="*/ 2337391 h 3772786"/>
                <a:gd name="connsiteX37" fmla="*/ 834655 w 4995530"/>
                <a:gd name="connsiteY37" fmla="*/ 2433084 h 3772786"/>
                <a:gd name="connsiteX38" fmla="*/ 834655 w 4995530"/>
                <a:gd name="connsiteY38" fmla="*/ 2507512 h 3772786"/>
                <a:gd name="connsiteX39" fmla="*/ 909083 w 4995530"/>
                <a:gd name="connsiteY39" fmla="*/ 2475614 h 3772786"/>
                <a:gd name="connsiteX40" fmla="*/ 887818 w 4995530"/>
                <a:gd name="connsiteY40" fmla="*/ 2369288 h 3772786"/>
                <a:gd name="connsiteX41" fmla="*/ 1036674 w 4995530"/>
                <a:gd name="connsiteY41" fmla="*/ 2337391 h 3772786"/>
                <a:gd name="connsiteX42" fmla="*/ 1079204 w 4995530"/>
                <a:gd name="connsiteY42" fmla="*/ 2316126 h 3772786"/>
                <a:gd name="connsiteX43" fmla="*/ 983511 w 4995530"/>
                <a:gd name="connsiteY43" fmla="*/ 2496879 h 3772786"/>
                <a:gd name="connsiteX44" fmla="*/ 962246 w 4995530"/>
                <a:gd name="connsiteY44" fmla="*/ 2613837 h 3772786"/>
                <a:gd name="connsiteX45" fmla="*/ 962246 w 4995530"/>
                <a:gd name="connsiteY45" fmla="*/ 2667000 h 3772786"/>
                <a:gd name="connsiteX46" fmla="*/ 1111102 w 4995530"/>
                <a:gd name="connsiteY46" fmla="*/ 2603205 h 3772786"/>
                <a:gd name="connsiteX47" fmla="*/ 1196162 w 4995530"/>
                <a:gd name="connsiteY47" fmla="*/ 2550042 h 3772786"/>
                <a:gd name="connsiteX48" fmla="*/ 1313120 w 4995530"/>
                <a:gd name="connsiteY48" fmla="*/ 2496879 h 3772786"/>
                <a:gd name="connsiteX49" fmla="*/ 1589567 w 4995530"/>
                <a:gd name="connsiteY49" fmla="*/ 2348023 h 3772786"/>
                <a:gd name="connsiteX50" fmla="*/ 2068032 w 4995530"/>
                <a:gd name="connsiteY50" fmla="*/ 2337391 h 3772786"/>
                <a:gd name="connsiteX51" fmla="*/ 2291316 w 4995530"/>
                <a:gd name="connsiteY51" fmla="*/ 2305493 h 3772786"/>
                <a:gd name="connsiteX52" fmla="*/ 2557130 w 4995530"/>
                <a:gd name="connsiteY52" fmla="*/ 2316126 h 3772786"/>
                <a:gd name="connsiteX53" fmla="*/ 2876107 w 4995530"/>
                <a:gd name="connsiteY53" fmla="*/ 2358656 h 3772786"/>
                <a:gd name="connsiteX54" fmla="*/ 3248246 w 4995530"/>
                <a:gd name="connsiteY54" fmla="*/ 2518144 h 3772786"/>
                <a:gd name="connsiteX55" fmla="*/ 3535325 w 4995530"/>
                <a:gd name="connsiteY55" fmla="*/ 2890284 h 3772786"/>
                <a:gd name="connsiteX56" fmla="*/ 3747976 w 4995530"/>
                <a:gd name="connsiteY56" fmla="*/ 3187995 h 3772786"/>
                <a:gd name="connsiteX57" fmla="*/ 4109483 w 4995530"/>
                <a:gd name="connsiteY57" fmla="*/ 3390014 h 3772786"/>
                <a:gd name="connsiteX58" fmla="*/ 4237074 w 4995530"/>
                <a:gd name="connsiteY58" fmla="*/ 3390014 h 3772786"/>
                <a:gd name="connsiteX59" fmla="*/ 4258339 w 4995530"/>
                <a:gd name="connsiteY59" fmla="*/ 3251791 h 3772786"/>
                <a:gd name="connsiteX60" fmla="*/ 4322134 w 4995530"/>
                <a:gd name="connsiteY60" fmla="*/ 3124200 h 3772786"/>
                <a:gd name="connsiteX61" fmla="*/ 4364665 w 4995530"/>
                <a:gd name="connsiteY61" fmla="*/ 3251791 h 3772786"/>
                <a:gd name="connsiteX62" fmla="*/ 4354032 w 4995530"/>
                <a:gd name="connsiteY62" fmla="*/ 3432544 h 3772786"/>
                <a:gd name="connsiteX63" fmla="*/ 4354032 w 4995530"/>
                <a:gd name="connsiteY63" fmla="*/ 3506972 h 3772786"/>
                <a:gd name="connsiteX64" fmla="*/ 4470990 w 4995530"/>
                <a:gd name="connsiteY64" fmla="*/ 3560135 h 3772786"/>
                <a:gd name="connsiteX65" fmla="*/ 4641111 w 4995530"/>
                <a:gd name="connsiteY65" fmla="*/ 3613298 h 3772786"/>
                <a:gd name="connsiteX66" fmla="*/ 4800600 w 4995530"/>
                <a:gd name="connsiteY66" fmla="*/ 3655828 h 3772786"/>
                <a:gd name="connsiteX67" fmla="*/ 4896293 w 4995530"/>
                <a:gd name="connsiteY67" fmla="*/ 3730256 h 3772786"/>
                <a:gd name="connsiteX68" fmla="*/ 4928190 w 4995530"/>
                <a:gd name="connsiteY68" fmla="*/ 3772786 h 3772786"/>
                <a:gd name="connsiteX0" fmla="*/ 3209260 w 4995530"/>
                <a:gd name="connsiteY0" fmla="*/ 9144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675860 w 4995530"/>
                <a:gd name="connsiteY4" fmla="*/ 4713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014869 w 4995530"/>
                <a:gd name="connsiteY6" fmla="*/ 180754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87279 w 4995530"/>
                <a:gd name="connsiteY7" fmla="*/ 63796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536404 w 4995530"/>
                <a:gd name="connsiteY8" fmla="*/ 85061 h 3710763"/>
                <a:gd name="connsiteX9" fmla="*/ 1185530 w 4995530"/>
                <a:gd name="connsiteY9" fmla="*/ 0 h 3710763"/>
                <a:gd name="connsiteX10" fmla="*/ 919716 w 4995530"/>
                <a:gd name="connsiteY10" fmla="*/ 85061 h 3710763"/>
                <a:gd name="connsiteX11" fmla="*/ 579474 w 4995530"/>
                <a:gd name="connsiteY11" fmla="*/ 276447 h 3710763"/>
                <a:gd name="connsiteX12" fmla="*/ 483781 w 4995530"/>
                <a:gd name="connsiteY12" fmla="*/ 382772 h 3710763"/>
                <a:gd name="connsiteX13" fmla="*/ 388088 w 4995530"/>
                <a:gd name="connsiteY13" fmla="*/ 404037 h 3710763"/>
                <a:gd name="connsiteX14" fmla="*/ 228600 w 4995530"/>
                <a:gd name="connsiteY14" fmla="*/ 393405 h 3710763"/>
                <a:gd name="connsiteX15" fmla="*/ 228600 w 4995530"/>
                <a:gd name="connsiteY15" fmla="*/ 563526 h 3710763"/>
                <a:gd name="connsiteX16" fmla="*/ 313660 w 4995530"/>
                <a:gd name="connsiteY16" fmla="*/ 637954 h 3710763"/>
                <a:gd name="connsiteX17" fmla="*/ 324293 w 4995530"/>
                <a:gd name="connsiteY17" fmla="*/ 754912 h 3710763"/>
                <a:gd name="connsiteX18" fmla="*/ 196702 w 4995530"/>
                <a:gd name="connsiteY18" fmla="*/ 786810 h 3710763"/>
                <a:gd name="connsiteX19" fmla="*/ 58479 w 4995530"/>
                <a:gd name="connsiteY19" fmla="*/ 850605 h 3710763"/>
                <a:gd name="connsiteX20" fmla="*/ 5316 w 4995530"/>
                <a:gd name="connsiteY20" fmla="*/ 882503 h 3710763"/>
                <a:gd name="connsiteX21" fmla="*/ 90376 w 4995530"/>
                <a:gd name="connsiteY21" fmla="*/ 956930 h 3710763"/>
                <a:gd name="connsiteX22" fmla="*/ 132907 w 4995530"/>
                <a:gd name="connsiteY22" fmla="*/ 1020726 h 3710763"/>
                <a:gd name="connsiteX23" fmla="*/ 122274 w 4995530"/>
                <a:gd name="connsiteY23" fmla="*/ 1073889 h 3710763"/>
                <a:gd name="connsiteX24" fmla="*/ 345558 w 4995530"/>
                <a:gd name="connsiteY24" fmla="*/ 1073889 h 3710763"/>
                <a:gd name="connsiteX25" fmla="*/ 462516 w 4995530"/>
                <a:gd name="connsiteY25" fmla="*/ 1127051 h 3710763"/>
                <a:gd name="connsiteX26" fmla="*/ 377455 w 4995530"/>
                <a:gd name="connsiteY26" fmla="*/ 1244010 h 3710763"/>
                <a:gd name="connsiteX27" fmla="*/ 281762 w 4995530"/>
                <a:gd name="connsiteY27" fmla="*/ 1265275 h 3710763"/>
                <a:gd name="connsiteX28" fmla="*/ 228600 w 4995530"/>
                <a:gd name="connsiteY28" fmla="*/ 1275907 h 3710763"/>
                <a:gd name="connsiteX29" fmla="*/ 217967 w 4995530"/>
                <a:gd name="connsiteY29" fmla="*/ 1382233 h 3710763"/>
                <a:gd name="connsiteX30" fmla="*/ 217967 w 4995530"/>
                <a:gd name="connsiteY30" fmla="*/ 1541721 h 3710763"/>
                <a:gd name="connsiteX31" fmla="*/ 186069 w 4995530"/>
                <a:gd name="connsiteY31" fmla="*/ 1637414 h 3710763"/>
                <a:gd name="connsiteX32" fmla="*/ 196702 w 4995530"/>
                <a:gd name="connsiteY32" fmla="*/ 1775637 h 3710763"/>
                <a:gd name="connsiteX33" fmla="*/ 239232 w 4995530"/>
                <a:gd name="connsiteY33" fmla="*/ 1967024 h 3710763"/>
                <a:gd name="connsiteX34" fmla="*/ 377455 w 4995530"/>
                <a:gd name="connsiteY34" fmla="*/ 2073349 h 3710763"/>
                <a:gd name="connsiteX35" fmla="*/ 473148 w 4995530"/>
                <a:gd name="connsiteY35" fmla="*/ 2179675 h 3710763"/>
                <a:gd name="connsiteX36" fmla="*/ 526311 w 4995530"/>
                <a:gd name="connsiteY36" fmla="*/ 2030819 h 3710763"/>
                <a:gd name="connsiteX37" fmla="*/ 590107 w 4995530"/>
                <a:gd name="connsiteY37" fmla="*/ 2115879 h 3710763"/>
                <a:gd name="connsiteX38" fmla="*/ 536944 w 4995530"/>
                <a:gd name="connsiteY38" fmla="*/ 2317898 h 3710763"/>
                <a:gd name="connsiteX39" fmla="*/ 579474 w 4995530"/>
                <a:gd name="connsiteY39" fmla="*/ 2371061 h 3710763"/>
                <a:gd name="connsiteX40" fmla="*/ 707065 w 4995530"/>
                <a:gd name="connsiteY40" fmla="*/ 2275368 h 3710763"/>
                <a:gd name="connsiteX41" fmla="*/ 834655 w 4995530"/>
                <a:gd name="connsiteY41" fmla="*/ 2371061 h 3710763"/>
                <a:gd name="connsiteX42" fmla="*/ 834655 w 4995530"/>
                <a:gd name="connsiteY42" fmla="*/ 2445489 h 3710763"/>
                <a:gd name="connsiteX43" fmla="*/ 909083 w 4995530"/>
                <a:gd name="connsiteY43" fmla="*/ 2413591 h 3710763"/>
                <a:gd name="connsiteX44" fmla="*/ 887818 w 4995530"/>
                <a:gd name="connsiteY44" fmla="*/ 2307265 h 3710763"/>
                <a:gd name="connsiteX45" fmla="*/ 1036674 w 4995530"/>
                <a:gd name="connsiteY45" fmla="*/ 2275368 h 3710763"/>
                <a:gd name="connsiteX46" fmla="*/ 1079204 w 4995530"/>
                <a:gd name="connsiteY46" fmla="*/ 2254103 h 3710763"/>
                <a:gd name="connsiteX47" fmla="*/ 983511 w 4995530"/>
                <a:gd name="connsiteY47" fmla="*/ 2434856 h 3710763"/>
                <a:gd name="connsiteX48" fmla="*/ 962246 w 4995530"/>
                <a:gd name="connsiteY48" fmla="*/ 2551814 h 3710763"/>
                <a:gd name="connsiteX49" fmla="*/ 962246 w 4995530"/>
                <a:gd name="connsiteY49" fmla="*/ 2604977 h 3710763"/>
                <a:gd name="connsiteX50" fmla="*/ 1111102 w 4995530"/>
                <a:gd name="connsiteY50" fmla="*/ 2541182 h 3710763"/>
                <a:gd name="connsiteX51" fmla="*/ 1196162 w 4995530"/>
                <a:gd name="connsiteY51" fmla="*/ 2488019 h 3710763"/>
                <a:gd name="connsiteX52" fmla="*/ 1313120 w 4995530"/>
                <a:gd name="connsiteY52" fmla="*/ 2434856 h 3710763"/>
                <a:gd name="connsiteX53" fmla="*/ 1589567 w 4995530"/>
                <a:gd name="connsiteY53" fmla="*/ 2286000 h 3710763"/>
                <a:gd name="connsiteX54" fmla="*/ 2068032 w 4995530"/>
                <a:gd name="connsiteY54" fmla="*/ 2275368 h 3710763"/>
                <a:gd name="connsiteX55" fmla="*/ 2291316 w 4995530"/>
                <a:gd name="connsiteY55" fmla="*/ 2243470 h 3710763"/>
                <a:gd name="connsiteX56" fmla="*/ 2557130 w 4995530"/>
                <a:gd name="connsiteY56" fmla="*/ 2254103 h 3710763"/>
                <a:gd name="connsiteX57" fmla="*/ 2876107 w 4995530"/>
                <a:gd name="connsiteY57" fmla="*/ 2296633 h 3710763"/>
                <a:gd name="connsiteX58" fmla="*/ 3248246 w 4995530"/>
                <a:gd name="connsiteY58" fmla="*/ 2456121 h 3710763"/>
                <a:gd name="connsiteX59" fmla="*/ 3535325 w 4995530"/>
                <a:gd name="connsiteY59" fmla="*/ 2828261 h 3710763"/>
                <a:gd name="connsiteX60" fmla="*/ 3747976 w 4995530"/>
                <a:gd name="connsiteY60" fmla="*/ 3125972 h 3710763"/>
                <a:gd name="connsiteX61" fmla="*/ 4109483 w 4995530"/>
                <a:gd name="connsiteY61" fmla="*/ 3327991 h 3710763"/>
                <a:gd name="connsiteX62" fmla="*/ 4237074 w 4995530"/>
                <a:gd name="connsiteY62" fmla="*/ 3327991 h 3710763"/>
                <a:gd name="connsiteX63" fmla="*/ 4258339 w 4995530"/>
                <a:gd name="connsiteY63" fmla="*/ 3189768 h 3710763"/>
                <a:gd name="connsiteX64" fmla="*/ 4322134 w 4995530"/>
                <a:gd name="connsiteY64" fmla="*/ 3062177 h 3710763"/>
                <a:gd name="connsiteX65" fmla="*/ 4364665 w 4995530"/>
                <a:gd name="connsiteY65" fmla="*/ 3189768 h 3710763"/>
                <a:gd name="connsiteX66" fmla="*/ 4354032 w 4995530"/>
                <a:gd name="connsiteY66" fmla="*/ 3370521 h 3710763"/>
                <a:gd name="connsiteX67" fmla="*/ 4354032 w 4995530"/>
                <a:gd name="connsiteY67" fmla="*/ 3444949 h 3710763"/>
                <a:gd name="connsiteX68" fmla="*/ 4470990 w 4995530"/>
                <a:gd name="connsiteY68" fmla="*/ 3498112 h 3710763"/>
                <a:gd name="connsiteX69" fmla="*/ 4641111 w 4995530"/>
                <a:gd name="connsiteY69" fmla="*/ 3551275 h 3710763"/>
                <a:gd name="connsiteX70" fmla="*/ 4800600 w 4995530"/>
                <a:gd name="connsiteY70" fmla="*/ 3593805 h 3710763"/>
                <a:gd name="connsiteX71" fmla="*/ 4896293 w 4995530"/>
                <a:gd name="connsiteY71" fmla="*/ 3668233 h 3710763"/>
                <a:gd name="connsiteX72" fmla="*/ 4928190 w 4995530"/>
                <a:gd name="connsiteY72" fmla="*/ 3710763 h 3710763"/>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85530 w 4995530"/>
                <a:gd name="connsiteY9" fmla="*/ 62023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1330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3971260 w 5105400"/>
                <a:gd name="connsiteY1" fmla="*/ 762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9144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4166132 w 5105400"/>
                <a:gd name="connsiteY2" fmla="*/ 583367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7620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4123660 w 5105400"/>
                <a:gd name="connsiteY1" fmla="*/ 5334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5038060 w 5105400"/>
                <a:gd name="connsiteY0" fmla="*/ 0 h 3886200"/>
                <a:gd name="connsiteX1" fmla="*/ 4123660 w 5105400"/>
                <a:gd name="connsiteY1" fmla="*/ 152400 h 3886200"/>
                <a:gd name="connsiteX2" fmla="*/ 3895060 w 5105400"/>
                <a:gd name="connsiteY2" fmla="*/ 381000 h 3886200"/>
                <a:gd name="connsiteX3" fmla="*/ 3666460 w 5105400"/>
                <a:gd name="connsiteY3" fmla="*/ 457200 h 3886200"/>
                <a:gd name="connsiteX4" fmla="*/ 3361660 w 5105400"/>
                <a:gd name="connsiteY4" fmla="*/ 381000 h 3886200"/>
                <a:gd name="connsiteX5" fmla="*/ 3056860 w 5105400"/>
                <a:gd name="connsiteY5" fmla="*/ 457200 h 3886200"/>
                <a:gd name="connsiteX6" fmla="*/ 2675860 w 5105400"/>
                <a:gd name="connsiteY6" fmla="*/ 457200 h 3886200"/>
                <a:gd name="connsiteX7" fmla="*/ 2294860 w 5105400"/>
                <a:gd name="connsiteY7" fmla="*/ 381000 h 3886200"/>
                <a:gd name="connsiteX8" fmla="*/ 2142460 w 5105400"/>
                <a:gd name="connsiteY8" fmla="*/ 228600 h 3886200"/>
                <a:gd name="connsiteX9" fmla="*/ 1837660 w 5105400"/>
                <a:gd name="connsiteY9" fmla="*/ 304800 h 3886200"/>
                <a:gd name="connsiteX10" fmla="*/ 1532860 w 5105400"/>
                <a:gd name="connsiteY10" fmla="*/ 76200 h 3886200"/>
                <a:gd name="connsiteX11" fmla="*/ 1151860 w 5105400"/>
                <a:gd name="connsiteY11" fmla="*/ 76200 h 3886200"/>
                <a:gd name="connsiteX12" fmla="*/ 919716 w 5105400"/>
                <a:gd name="connsiteY12" fmla="*/ 223284 h 3886200"/>
                <a:gd name="connsiteX13" fmla="*/ 579474 w 5105400"/>
                <a:gd name="connsiteY13" fmla="*/ 414670 h 3886200"/>
                <a:gd name="connsiteX14" fmla="*/ 483781 w 5105400"/>
                <a:gd name="connsiteY14" fmla="*/ 520995 h 3886200"/>
                <a:gd name="connsiteX15" fmla="*/ 388088 w 5105400"/>
                <a:gd name="connsiteY15" fmla="*/ 542260 h 3886200"/>
                <a:gd name="connsiteX16" fmla="*/ 228600 w 5105400"/>
                <a:gd name="connsiteY16" fmla="*/ 531628 h 3886200"/>
                <a:gd name="connsiteX17" fmla="*/ 228600 w 5105400"/>
                <a:gd name="connsiteY17" fmla="*/ 701749 h 3886200"/>
                <a:gd name="connsiteX18" fmla="*/ 313660 w 5105400"/>
                <a:gd name="connsiteY18" fmla="*/ 776177 h 3886200"/>
                <a:gd name="connsiteX19" fmla="*/ 324293 w 5105400"/>
                <a:gd name="connsiteY19" fmla="*/ 893135 h 3886200"/>
                <a:gd name="connsiteX20" fmla="*/ 196702 w 5105400"/>
                <a:gd name="connsiteY20" fmla="*/ 925033 h 3886200"/>
                <a:gd name="connsiteX21" fmla="*/ 58479 w 5105400"/>
                <a:gd name="connsiteY21" fmla="*/ 988828 h 3886200"/>
                <a:gd name="connsiteX22" fmla="*/ 5316 w 5105400"/>
                <a:gd name="connsiteY22" fmla="*/ 1020726 h 3886200"/>
                <a:gd name="connsiteX23" fmla="*/ 90376 w 5105400"/>
                <a:gd name="connsiteY23" fmla="*/ 1095153 h 3886200"/>
                <a:gd name="connsiteX24" fmla="*/ 132907 w 5105400"/>
                <a:gd name="connsiteY24" fmla="*/ 1158949 h 3886200"/>
                <a:gd name="connsiteX25" fmla="*/ 122274 w 5105400"/>
                <a:gd name="connsiteY25" fmla="*/ 1212112 h 3886200"/>
                <a:gd name="connsiteX26" fmla="*/ 345558 w 5105400"/>
                <a:gd name="connsiteY26" fmla="*/ 1212112 h 3886200"/>
                <a:gd name="connsiteX27" fmla="*/ 462516 w 5105400"/>
                <a:gd name="connsiteY27" fmla="*/ 1265274 h 3886200"/>
                <a:gd name="connsiteX28" fmla="*/ 377455 w 5105400"/>
                <a:gd name="connsiteY28" fmla="*/ 1382233 h 3886200"/>
                <a:gd name="connsiteX29" fmla="*/ 281762 w 5105400"/>
                <a:gd name="connsiteY29" fmla="*/ 1403498 h 3886200"/>
                <a:gd name="connsiteX30" fmla="*/ 228600 w 5105400"/>
                <a:gd name="connsiteY30" fmla="*/ 1414130 h 3886200"/>
                <a:gd name="connsiteX31" fmla="*/ 217967 w 5105400"/>
                <a:gd name="connsiteY31" fmla="*/ 1520456 h 3886200"/>
                <a:gd name="connsiteX32" fmla="*/ 217967 w 5105400"/>
                <a:gd name="connsiteY32" fmla="*/ 1679944 h 3886200"/>
                <a:gd name="connsiteX33" fmla="*/ 186069 w 5105400"/>
                <a:gd name="connsiteY33" fmla="*/ 1775637 h 3886200"/>
                <a:gd name="connsiteX34" fmla="*/ 196702 w 5105400"/>
                <a:gd name="connsiteY34" fmla="*/ 1913860 h 3886200"/>
                <a:gd name="connsiteX35" fmla="*/ 239232 w 5105400"/>
                <a:gd name="connsiteY35" fmla="*/ 2105247 h 3886200"/>
                <a:gd name="connsiteX36" fmla="*/ 377455 w 5105400"/>
                <a:gd name="connsiteY36" fmla="*/ 2211572 h 3886200"/>
                <a:gd name="connsiteX37" fmla="*/ 473148 w 5105400"/>
                <a:gd name="connsiteY37" fmla="*/ 2317898 h 3886200"/>
                <a:gd name="connsiteX38" fmla="*/ 526311 w 5105400"/>
                <a:gd name="connsiteY38" fmla="*/ 2169042 h 3886200"/>
                <a:gd name="connsiteX39" fmla="*/ 590107 w 5105400"/>
                <a:gd name="connsiteY39" fmla="*/ 2254102 h 3886200"/>
                <a:gd name="connsiteX40" fmla="*/ 536944 w 5105400"/>
                <a:gd name="connsiteY40" fmla="*/ 2456121 h 3886200"/>
                <a:gd name="connsiteX41" fmla="*/ 579474 w 5105400"/>
                <a:gd name="connsiteY41" fmla="*/ 2509284 h 3886200"/>
                <a:gd name="connsiteX42" fmla="*/ 707065 w 5105400"/>
                <a:gd name="connsiteY42" fmla="*/ 2413591 h 3886200"/>
                <a:gd name="connsiteX43" fmla="*/ 834655 w 5105400"/>
                <a:gd name="connsiteY43" fmla="*/ 2509284 h 3886200"/>
                <a:gd name="connsiteX44" fmla="*/ 834655 w 5105400"/>
                <a:gd name="connsiteY44" fmla="*/ 2583712 h 3886200"/>
                <a:gd name="connsiteX45" fmla="*/ 909083 w 5105400"/>
                <a:gd name="connsiteY45" fmla="*/ 2551814 h 3886200"/>
                <a:gd name="connsiteX46" fmla="*/ 887818 w 5105400"/>
                <a:gd name="connsiteY46" fmla="*/ 2445488 h 3886200"/>
                <a:gd name="connsiteX47" fmla="*/ 1036674 w 5105400"/>
                <a:gd name="connsiteY47" fmla="*/ 2413591 h 3886200"/>
                <a:gd name="connsiteX48" fmla="*/ 1079204 w 5105400"/>
                <a:gd name="connsiteY48" fmla="*/ 2392326 h 3886200"/>
                <a:gd name="connsiteX49" fmla="*/ 983511 w 5105400"/>
                <a:gd name="connsiteY49" fmla="*/ 2573079 h 3886200"/>
                <a:gd name="connsiteX50" fmla="*/ 962246 w 5105400"/>
                <a:gd name="connsiteY50" fmla="*/ 2690037 h 3886200"/>
                <a:gd name="connsiteX51" fmla="*/ 962246 w 5105400"/>
                <a:gd name="connsiteY51" fmla="*/ 2743200 h 3886200"/>
                <a:gd name="connsiteX52" fmla="*/ 1111102 w 5105400"/>
                <a:gd name="connsiteY52" fmla="*/ 2679405 h 3886200"/>
                <a:gd name="connsiteX53" fmla="*/ 1196162 w 5105400"/>
                <a:gd name="connsiteY53" fmla="*/ 2626242 h 3886200"/>
                <a:gd name="connsiteX54" fmla="*/ 1313120 w 5105400"/>
                <a:gd name="connsiteY54" fmla="*/ 2573079 h 3886200"/>
                <a:gd name="connsiteX55" fmla="*/ 1589567 w 5105400"/>
                <a:gd name="connsiteY55" fmla="*/ 2424223 h 3886200"/>
                <a:gd name="connsiteX56" fmla="*/ 2068032 w 5105400"/>
                <a:gd name="connsiteY56" fmla="*/ 2413591 h 3886200"/>
                <a:gd name="connsiteX57" fmla="*/ 2291316 w 5105400"/>
                <a:gd name="connsiteY57" fmla="*/ 2381693 h 3886200"/>
                <a:gd name="connsiteX58" fmla="*/ 2557130 w 5105400"/>
                <a:gd name="connsiteY58" fmla="*/ 2392326 h 3886200"/>
                <a:gd name="connsiteX59" fmla="*/ 2876107 w 5105400"/>
                <a:gd name="connsiteY59" fmla="*/ 2434856 h 3886200"/>
                <a:gd name="connsiteX60" fmla="*/ 3248246 w 5105400"/>
                <a:gd name="connsiteY60" fmla="*/ 2594344 h 3886200"/>
                <a:gd name="connsiteX61" fmla="*/ 3535325 w 5105400"/>
                <a:gd name="connsiteY61" fmla="*/ 2966484 h 3886200"/>
                <a:gd name="connsiteX62" fmla="*/ 3747976 w 5105400"/>
                <a:gd name="connsiteY62" fmla="*/ 3264195 h 3886200"/>
                <a:gd name="connsiteX63" fmla="*/ 4109483 w 5105400"/>
                <a:gd name="connsiteY63" fmla="*/ 3466214 h 3886200"/>
                <a:gd name="connsiteX64" fmla="*/ 4237074 w 5105400"/>
                <a:gd name="connsiteY64" fmla="*/ 3466214 h 3886200"/>
                <a:gd name="connsiteX65" fmla="*/ 4258339 w 5105400"/>
                <a:gd name="connsiteY65" fmla="*/ 3327991 h 3886200"/>
                <a:gd name="connsiteX66" fmla="*/ 4322134 w 5105400"/>
                <a:gd name="connsiteY66" fmla="*/ 3200400 h 3886200"/>
                <a:gd name="connsiteX67" fmla="*/ 4364665 w 5105400"/>
                <a:gd name="connsiteY67" fmla="*/ 3327991 h 3886200"/>
                <a:gd name="connsiteX68" fmla="*/ 4354032 w 5105400"/>
                <a:gd name="connsiteY68" fmla="*/ 3508744 h 3886200"/>
                <a:gd name="connsiteX69" fmla="*/ 4354032 w 5105400"/>
                <a:gd name="connsiteY69" fmla="*/ 3583172 h 3886200"/>
                <a:gd name="connsiteX70" fmla="*/ 4470990 w 5105400"/>
                <a:gd name="connsiteY70" fmla="*/ 3636335 h 3886200"/>
                <a:gd name="connsiteX71" fmla="*/ 4641111 w 5105400"/>
                <a:gd name="connsiteY71" fmla="*/ 3689498 h 3886200"/>
                <a:gd name="connsiteX72" fmla="*/ 4800600 w 5105400"/>
                <a:gd name="connsiteY72" fmla="*/ 3732028 h 3886200"/>
                <a:gd name="connsiteX73" fmla="*/ 4896293 w 5105400"/>
                <a:gd name="connsiteY73" fmla="*/ 3806456 h 3886200"/>
                <a:gd name="connsiteX74" fmla="*/ 5038060 w 5105400"/>
                <a:gd name="connsiteY74" fmla="*/ 3886200 h 3886200"/>
                <a:gd name="connsiteX75" fmla="*/ 5038060 w 5105400"/>
                <a:gd name="connsiteY75" fmla="*/ 0 h 3886200"/>
                <a:gd name="connsiteX0" fmla="*/ 5038060 w 5105400"/>
                <a:gd name="connsiteY0" fmla="*/ 0 h 3886200"/>
                <a:gd name="connsiteX1" fmla="*/ 4435955 w 5105400"/>
                <a:gd name="connsiteY1" fmla="*/ 127416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2286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825699 w 5105400"/>
                <a:gd name="connsiteY1" fmla="*/ 82446 h 3886200"/>
                <a:gd name="connsiteX2" fmla="*/ 4352260 w 5105400"/>
                <a:gd name="connsiteY2" fmla="*/ 228600 h 3886200"/>
                <a:gd name="connsiteX3" fmla="*/ 4123660 w 5105400"/>
                <a:gd name="connsiteY3" fmla="*/ 304800 h 3886200"/>
                <a:gd name="connsiteX4" fmla="*/ 3895060 w 5105400"/>
                <a:gd name="connsiteY4" fmla="*/ 304800 h 3886200"/>
                <a:gd name="connsiteX5" fmla="*/ 3666460 w 5105400"/>
                <a:gd name="connsiteY5" fmla="*/ 457200 h 3886200"/>
                <a:gd name="connsiteX6" fmla="*/ 3361660 w 5105400"/>
                <a:gd name="connsiteY6" fmla="*/ 381000 h 3886200"/>
                <a:gd name="connsiteX7" fmla="*/ 3056860 w 5105400"/>
                <a:gd name="connsiteY7" fmla="*/ 457200 h 3886200"/>
                <a:gd name="connsiteX8" fmla="*/ 2675860 w 5105400"/>
                <a:gd name="connsiteY8" fmla="*/ 457200 h 3886200"/>
                <a:gd name="connsiteX9" fmla="*/ 2294860 w 5105400"/>
                <a:gd name="connsiteY9" fmla="*/ 381000 h 3886200"/>
                <a:gd name="connsiteX10" fmla="*/ 2142460 w 5105400"/>
                <a:gd name="connsiteY10" fmla="*/ 228600 h 3886200"/>
                <a:gd name="connsiteX11" fmla="*/ 1837660 w 5105400"/>
                <a:gd name="connsiteY11" fmla="*/ 304800 h 3886200"/>
                <a:gd name="connsiteX12" fmla="*/ 1532860 w 5105400"/>
                <a:gd name="connsiteY12" fmla="*/ 76200 h 3886200"/>
                <a:gd name="connsiteX13" fmla="*/ 1151860 w 5105400"/>
                <a:gd name="connsiteY13" fmla="*/ 76200 h 3886200"/>
                <a:gd name="connsiteX14" fmla="*/ 919716 w 5105400"/>
                <a:gd name="connsiteY14" fmla="*/ 223284 h 3886200"/>
                <a:gd name="connsiteX15" fmla="*/ 579474 w 5105400"/>
                <a:gd name="connsiteY15" fmla="*/ 414670 h 3886200"/>
                <a:gd name="connsiteX16" fmla="*/ 483781 w 5105400"/>
                <a:gd name="connsiteY16" fmla="*/ 520995 h 3886200"/>
                <a:gd name="connsiteX17" fmla="*/ 388088 w 5105400"/>
                <a:gd name="connsiteY17" fmla="*/ 542260 h 3886200"/>
                <a:gd name="connsiteX18" fmla="*/ 228600 w 5105400"/>
                <a:gd name="connsiteY18" fmla="*/ 531628 h 3886200"/>
                <a:gd name="connsiteX19" fmla="*/ 228600 w 5105400"/>
                <a:gd name="connsiteY19" fmla="*/ 701749 h 3886200"/>
                <a:gd name="connsiteX20" fmla="*/ 313660 w 5105400"/>
                <a:gd name="connsiteY20" fmla="*/ 776177 h 3886200"/>
                <a:gd name="connsiteX21" fmla="*/ 324293 w 5105400"/>
                <a:gd name="connsiteY21" fmla="*/ 893135 h 3886200"/>
                <a:gd name="connsiteX22" fmla="*/ 196702 w 5105400"/>
                <a:gd name="connsiteY22" fmla="*/ 925033 h 3886200"/>
                <a:gd name="connsiteX23" fmla="*/ 58479 w 5105400"/>
                <a:gd name="connsiteY23" fmla="*/ 988828 h 3886200"/>
                <a:gd name="connsiteX24" fmla="*/ 5316 w 5105400"/>
                <a:gd name="connsiteY24" fmla="*/ 1020726 h 3886200"/>
                <a:gd name="connsiteX25" fmla="*/ 90376 w 5105400"/>
                <a:gd name="connsiteY25" fmla="*/ 1095153 h 3886200"/>
                <a:gd name="connsiteX26" fmla="*/ 132907 w 5105400"/>
                <a:gd name="connsiteY26" fmla="*/ 1158949 h 3886200"/>
                <a:gd name="connsiteX27" fmla="*/ 122274 w 5105400"/>
                <a:gd name="connsiteY27" fmla="*/ 1212112 h 3886200"/>
                <a:gd name="connsiteX28" fmla="*/ 345558 w 5105400"/>
                <a:gd name="connsiteY28" fmla="*/ 1212112 h 3886200"/>
                <a:gd name="connsiteX29" fmla="*/ 462516 w 5105400"/>
                <a:gd name="connsiteY29" fmla="*/ 1265274 h 3886200"/>
                <a:gd name="connsiteX30" fmla="*/ 377455 w 5105400"/>
                <a:gd name="connsiteY30" fmla="*/ 1382233 h 3886200"/>
                <a:gd name="connsiteX31" fmla="*/ 281762 w 5105400"/>
                <a:gd name="connsiteY31" fmla="*/ 1403498 h 3886200"/>
                <a:gd name="connsiteX32" fmla="*/ 228600 w 5105400"/>
                <a:gd name="connsiteY32" fmla="*/ 1414130 h 3886200"/>
                <a:gd name="connsiteX33" fmla="*/ 217967 w 5105400"/>
                <a:gd name="connsiteY33" fmla="*/ 1520456 h 3886200"/>
                <a:gd name="connsiteX34" fmla="*/ 217967 w 5105400"/>
                <a:gd name="connsiteY34" fmla="*/ 1679944 h 3886200"/>
                <a:gd name="connsiteX35" fmla="*/ 186069 w 5105400"/>
                <a:gd name="connsiteY35" fmla="*/ 1775637 h 3886200"/>
                <a:gd name="connsiteX36" fmla="*/ 196702 w 5105400"/>
                <a:gd name="connsiteY36" fmla="*/ 1913860 h 3886200"/>
                <a:gd name="connsiteX37" fmla="*/ 239232 w 5105400"/>
                <a:gd name="connsiteY37" fmla="*/ 2105247 h 3886200"/>
                <a:gd name="connsiteX38" fmla="*/ 377455 w 5105400"/>
                <a:gd name="connsiteY38" fmla="*/ 2211572 h 3886200"/>
                <a:gd name="connsiteX39" fmla="*/ 473148 w 5105400"/>
                <a:gd name="connsiteY39" fmla="*/ 2317898 h 3886200"/>
                <a:gd name="connsiteX40" fmla="*/ 526311 w 5105400"/>
                <a:gd name="connsiteY40" fmla="*/ 2169042 h 3886200"/>
                <a:gd name="connsiteX41" fmla="*/ 590107 w 5105400"/>
                <a:gd name="connsiteY41" fmla="*/ 2254102 h 3886200"/>
                <a:gd name="connsiteX42" fmla="*/ 536944 w 5105400"/>
                <a:gd name="connsiteY42" fmla="*/ 2456121 h 3886200"/>
                <a:gd name="connsiteX43" fmla="*/ 579474 w 5105400"/>
                <a:gd name="connsiteY43" fmla="*/ 2509284 h 3886200"/>
                <a:gd name="connsiteX44" fmla="*/ 707065 w 5105400"/>
                <a:gd name="connsiteY44" fmla="*/ 2413591 h 3886200"/>
                <a:gd name="connsiteX45" fmla="*/ 834655 w 5105400"/>
                <a:gd name="connsiteY45" fmla="*/ 2509284 h 3886200"/>
                <a:gd name="connsiteX46" fmla="*/ 834655 w 5105400"/>
                <a:gd name="connsiteY46" fmla="*/ 2583712 h 3886200"/>
                <a:gd name="connsiteX47" fmla="*/ 909083 w 5105400"/>
                <a:gd name="connsiteY47" fmla="*/ 2551814 h 3886200"/>
                <a:gd name="connsiteX48" fmla="*/ 887818 w 5105400"/>
                <a:gd name="connsiteY48" fmla="*/ 2445488 h 3886200"/>
                <a:gd name="connsiteX49" fmla="*/ 1036674 w 5105400"/>
                <a:gd name="connsiteY49" fmla="*/ 2413591 h 3886200"/>
                <a:gd name="connsiteX50" fmla="*/ 1079204 w 5105400"/>
                <a:gd name="connsiteY50" fmla="*/ 2392326 h 3886200"/>
                <a:gd name="connsiteX51" fmla="*/ 983511 w 5105400"/>
                <a:gd name="connsiteY51" fmla="*/ 2573079 h 3886200"/>
                <a:gd name="connsiteX52" fmla="*/ 962246 w 5105400"/>
                <a:gd name="connsiteY52" fmla="*/ 2690037 h 3886200"/>
                <a:gd name="connsiteX53" fmla="*/ 962246 w 5105400"/>
                <a:gd name="connsiteY53" fmla="*/ 2743200 h 3886200"/>
                <a:gd name="connsiteX54" fmla="*/ 1111102 w 5105400"/>
                <a:gd name="connsiteY54" fmla="*/ 2679405 h 3886200"/>
                <a:gd name="connsiteX55" fmla="*/ 1196162 w 5105400"/>
                <a:gd name="connsiteY55" fmla="*/ 2626242 h 3886200"/>
                <a:gd name="connsiteX56" fmla="*/ 1313120 w 5105400"/>
                <a:gd name="connsiteY56" fmla="*/ 2573079 h 3886200"/>
                <a:gd name="connsiteX57" fmla="*/ 1589567 w 5105400"/>
                <a:gd name="connsiteY57" fmla="*/ 2424223 h 3886200"/>
                <a:gd name="connsiteX58" fmla="*/ 2068032 w 5105400"/>
                <a:gd name="connsiteY58" fmla="*/ 2413591 h 3886200"/>
                <a:gd name="connsiteX59" fmla="*/ 2291316 w 5105400"/>
                <a:gd name="connsiteY59" fmla="*/ 2381693 h 3886200"/>
                <a:gd name="connsiteX60" fmla="*/ 2557130 w 5105400"/>
                <a:gd name="connsiteY60" fmla="*/ 2392326 h 3886200"/>
                <a:gd name="connsiteX61" fmla="*/ 2876107 w 5105400"/>
                <a:gd name="connsiteY61" fmla="*/ 2434856 h 3886200"/>
                <a:gd name="connsiteX62" fmla="*/ 3248246 w 5105400"/>
                <a:gd name="connsiteY62" fmla="*/ 2594344 h 3886200"/>
                <a:gd name="connsiteX63" fmla="*/ 3535325 w 5105400"/>
                <a:gd name="connsiteY63" fmla="*/ 2966484 h 3886200"/>
                <a:gd name="connsiteX64" fmla="*/ 3747976 w 5105400"/>
                <a:gd name="connsiteY64" fmla="*/ 3264195 h 3886200"/>
                <a:gd name="connsiteX65" fmla="*/ 4109483 w 5105400"/>
                <a:gd name="connsiteY65" fmla="*/ 3466214 h 3886200"/>
                <a:gd name="connsiteX66" fmla="*/ 4237074 w 5105400"/>
                <a:gd name="connsiteY66" fmla="*/ 3466214 h 3886200"/>
                <a:gd name="connsiteX67" fmla="*/ 4258339 w 5105400"/>
                <a:gd name="connsiteY67" fmla="*/ 3327991 h 3886200"/>
                <a:gd name="connsiteX68" fmla="*/ 4322134 w 5105400"/>
                <a:gd name="connsiteY68" fmla="*/ 3200400 h 3886200"/>
                <a:gd name="connsiteX69" fmla="*/ 4364665 w 5105400"/>
                <a:gd name="connsiteY69" fmla="*/ 3327991 h 3886200"/>
                <a:gd name="connsiteX70" fmla="*/ 4354032 w 5105400"/>
                <a:gd name="connsiteY70" fmla="*/ 3508744 h 3886200"/>
                <a:gd name="connsiteX71" fmla="*/ 4354032 w 5105400"/>
                <a:gd name="connsiteY71" fmla="*/ 3583172 h 3886200"/>
                <a:gd name="connsiteX72" fmla="*/ 4470990 w 5105400"/>
                <a:gd name="connsiteY72" fmla="*/ 3636335 h 3886200"/>
                <a:gd name="connsiteX73" fmla="*/ 4641111 w 5105400"/>
                <a:gd name="connsiteY73" fmla="*/ 3689498 h 3886200"/>
                <a:gd name="connsiteX74" fmla="*/ 4800600 w 5105400"/>
                <a:gd name="connsiteY74" fmla="*/ 3732028 h 3886200"/>
                <a:gd name="connsiteX75" fmla="*/ 4896293 w 5105400"/>
                <a:gd name="connsiteY75" fmla="*/ 3806456 h 3886200"/>
                <a:gd name="connsiteX76" fmla="*/ 5038060 w 5105400"/>
                <a:gd name="connsiteY76" fmla="*/ 3886200 h 3886200"/>
                <a:gd name="connsiteX77" fmla="*/ 5038060 w 5105400"/>
                <a:gd name="connsiteY77" fmla="*/ 0 h 3886200"/>
                <a:gd name="connsiteX0" fmla="*/ 5038060 w 5105400"/>
                <a:gd name="connsiteY0" fmla="*/ 13741 h 3899941"/>
                <a:gd name="connsiteX1" fmla="*/ 4825699 w 5105400"/>
                <a:gd name="connsiteY1" fmla="*/ 96187 h 3899941"/>
                <a:gd name="connsiteX2" fmla="*/ 4352260 w 5105400"/>
                <a:gd name="connsiteY2" fmla="*/ 242341 h 3899941"/>
                <a:gd name="connsiteX3" fmla="*/ 4123660 w 5105400"/>
                <a:gd name="connsiteY3" fmla="*/ 318541 h 3899941"/>
                <a:gd name="connsiteX4" fmla="*/ 3895060 w 5105400"/>
                <a:gd name="connsiteY4" fmla="*/ 318541 h 3899941"/>
                <a:gd name="connsiteX5" fmla="*/ 3666460 w 5105400"/>
                <a:gd name="connsiteY5" fmla="*/ 470941 h 3899941"/>
                <a:gd name="connsiteX6" fmla="*/ 3361660 w 5105400"/>
                <a:gd name="connsiteY6" fmla="*/ 394741 h 3899941"/>
                <a:gd name="connsiteX7" fmla="*/ 3056860 w 5105400"/>
                <a:gd name="connsiteY7" fmla="*/ 470941 h 3899941"/>
                <a:gd name="connsiteX8" fmla="*/ 2675860 w 5105400"/>
                <a:gd name="connsiteY8" fmla="*/ 470941 h 3899941"/>
                <a:gd name="connsiteX9" fmla="*/ 2294860 w 5105400"/>
                <a:gd name="connsiteY9" fmla="*/ 394741 h 3899941"/>
                <a:gd name="connsiteX10" fmla="*/ 2142460 w 5105400"/>
                <a:gd name="connsiteY10" fmla="*/ 242341 h 3899941"/>
                <a:gd name="connsiteX11" fmla="*/ 1837660 w 5105400"/>
                <a:gd name="connsiteY11" fmla="*/ 318541 h 3899941"/>
                <a:gd name="connsiteX12" fmla="*/ 1532860 w 5105400"/>
                <a:gd name="connsiteY12" fmla="*/ 89941 h 3899941"/>
                <a:gd name="connsiteX13" fmla="*/ 1151860 w 5105400"/>
                <a:gd name="connsiteY13" fmla="*/ 89941 h 3899941"/>
                <a:gd name="connsiteX14" fmla="*/ 919716 w 5105400"/>
                <a:gd name="connsiteY14" fmla="*/ 237025 h 3899941"/>
                <a:gd name="connsiteX15" fmla="*/ 579474 w 5105400"/>
                <a:gd name="connsiteY15" fmla="*/ 428411 h 3899941"/>
                <a:gd name="connsiteX16" fmla="*/ 483781 w 5105400"/>
                <a:gd name="connsiteY16" fmla="*/ 534736 h 3899941"/>
                <a:gd name="connsiteX17" fmla="*/ 388088 w 5105400"/>
                <a:gd name="connsiteY17" fmla="*/ 556001 h 3899941"/>
                <a:gd name="connsiteX18" fmla="*/ 228600 w 5105400"/>
                <a:gd name="connsiteY18" fmla="*/ 545369 h 3899941"/>
                <a:gd name="connsiteX19" fmla="*/ 228600 w 5105400"/>
                <a:gd name="connsiteY19" fmla="*/ 715490 h 3899941"/>
                <a:gd name="connsiteX20" fmla="*/ 313660 w 5105400"/>
                <a:gd name="connsiteY20" fmla="*/ 789918 h 3899941"/>
                <a:gd name="connsiteX21" fmla="*/ 324293 w 5105400"/>
                <a:gd name="connsiteY21" fmla="*/ 906876 h 3899941"/>
                <a:gd name="connsiteX22" fmla="*/ 196702 w 5105400"/>
                <a:gd name="connsiteY22" fmla="*/ 938774 h 3899941"/>
                <a:gd name="connsiteX23" fmla="*/ 58479 w 5105400"/>
                <a:gd name="connsiteY23" fmla="*/ 1002569 h 3899941"/>
                <a:gd name="connsiteX24" fmla="*/ 5316 w 5105400"/>
                <a:gd name="connsiteY24" fmla="*/ 1034467 h 3899941"/>
                <a:gd name="connsiteX25" fmla="*/ 90376 w 5105400"/>
                <a:gd name="connsiteY25" fmla="*/ 1108894 h 3899941"/>
                <a:gd name="connsiteX26" fmla="*/ 132907 w 5105400"/>
                <a:gd name="connsiteY26" fmla="*/ 1172690 h 3899941"/>
                <a:gd name="connsiteX27" fmla="*/ 122274 w 5105400"/>
                <a:gd name="connsiteY27" fmla="*/ 1225853 h 3899941"/>
                <a:gd name="connsiteX28" fmla="*/ 345558 w 5105400"/>
                <a:gd name="connsiteY28" fmla="*/ 1225853 h 3899941"/>
                <a:gd name="connsiteX29" fmla="*/ 462516 w 5105400"/>
                <a:gd name="connsiteY29" fmla="*/ 1279015 h 3899941"/>
                <a:gd name="connsiteX30" fmla="*/ 377455 w 5105400"/>
                <a:gd name="connsiteY30" fmla="*/ 1395974 h 3899941"/>
                <a:gd name="connsiteX31" fmla="*/ 281762 w 5105400"/>
                <a:gd name="connsiteY31" fmla="*/ 1417239 h 3899941"/>
                <a:gd name="connsiteX32" fmla="*/ 228600 w 5105400"/>
                <a:gd name="connsiteY32" fmla="*/ 1427871 h 3899941"/>
                <a:gd name="connsiteX33" fmla="*/ 217967 w 5105400"/>
                <a:gd name="connsiteY33" fmla="*/ 1534197 h 3899941"/>
                <a:gd name="connsiteX34" fmla="*/ 217967 w 5105400"/>
                <a:gd name="connsiteY34" fmla="*/ 1693685 h 3899941"/>
                <a:gd name="connsiteX35" fmla="*/ 186069 w 5105400"/>
                <a:gd name="connsiteY35" fmla="*/ 1789378 h 3899941"/>
                <a:gd name="connsiteX36" fmla="*/ 196702 w 5105400"/>
                <a:gd name="connsiteY36" fmla="*/ 1927601 h 3899941"/>
                <a:gd name="connsiteX37" fmla="*/ 239232 w 5105400"/>
                <a:gd name="connsiteY37" fmla="*/ 2118988 h 3899941"/>
                <a:gd name="connsiteX38" fmla="*/ 377455 w 5105400"/>
                <a:gd name="connsiteY38" fmla="*/ 2225313 h 3899941"/>
                <a:gd name="connsiteX39" fmla="*/ 473148 w 5105400"/>
                <a:gd name="connsiteY39" fmla="*/ 2331639 h 3899941"/>
                <a:gd name="connsiteX40" fmla="*/ 526311 w 5105400"/>
                <a:gd name="connsiteY40" fmla="*/ 2182783 h 3899941"/>
                <a:gd name="connsiteX41" fmla="*/ 590107 w 5105400"/>
                <a:gd name="connsiteY41" fmla="*/ 2267843 h 3899941"/>
                <a:gd name="connsiteX42" fmla="*/ 536944 w 5105400"/>
                <a:gd name="connsiteY42" fmla="*/ 2469862 h 3899941"/>
                <a:gd name="connsiteX43" fmla="*/ 579474 w 5105400"/>
                <a:gd name="connsiteY43" fmla="*/ 2523025 h 3899941"/>
                <a:gd name="connsiteX44" fmla="*/ 707065 w 5105400"/>
                <a:gd name="connsiteY44" fmla="*/ 2427332 h 3899941"/>
                <a:gd name="connsiteX45" fmla="*/ 834655 w 5105400"/>
                <a:gd name="connsiteY45" fmla="*/ 2523025 h 3899941"/>
                <a:gd name="connsiteX46" fmla="*/ 834655 w 5105400"/>
                <a:gd name="connsiteY46" fmla="*/ 2597453 h 3899941"/>
                <a:gd name="connsiteX47" fmla="*/ 909083 w 5105400"/>
                <a:gd name="connsiteY47" fmla="*/ 2565555 h 3899941"/>
                <a:gd name="connsiteX48" fmla="*/ 887818 w 5105400"/>
                <a:gd name="connsiteY48" fmla="*/ 2459229 h 3899941"/>
                <a:gd name="connsiteX49" fmla="*/ 1036674 w 5105400"/>
                <a:gd name="connsiteY49" fmla="*/ 2427332 h 3899941"/>
                <a:gd name="connsiteX50" fmla="*/ 1079204 w 5105400"/>
                <a:gd name="connsiteY50" fmla="*/ 2406067 h 3899941"/>
                <a:gd name="connsiteX51" fmla="*/ 983511 w 5105400"/>
                <a:gd name="connsiteY51" fmla="*/ 2586820 h 3899941"/>
                <a:gd name="connsiteX52" fmla="*/ 962246 w 5105400"/>
                <a:gd name="connsiteY52" fmla="*/ 2703778 h 3899941"/>
                <a:gd name="connsiteX53" fmla="*/ 962246 w 5105400"/>
                <a:gd name="connsiteY53" fmla="*/ 2756941 h 3899941"/>
                <a:gd name="connsiteX54" fmla="*/ 1111102 w 5105400"/>
                <a:gd name="connsiteY54" fmla="*/ 2693146 h 3899941"/>
                <a:gd name="connsiteX55" fmla="*/ 1196162 w 5105400"/>
                <a:gd name="connsiteY55" fmla="*/ 2639983 h 3899941"/>
                <a:gd name="connsiteX56" fmla="*/ 1313120 w 5105400"/>
                <a:gd name="connsiteY56" fmla="*/ 2586820 h 3899941"/>
                <a:gd name="connsiteX57" fmla="*/ 1589567 w 5105400"/>
                <a:gd name="connsiteY57" fmla="*/ 2437964 h 3899941"/>
                <a:gd name="connsiteX58" fmla="*/ 2068032 w 5105400"/>
                <a:gd name="connsiteY58" fmla="*/ 2427332 h 3899941"/>
                <a:gd name="connsiteX59" fmla="*/ 2291316 w 5105400"/>
                <a:gd name="connsiteY59" fmla="*/ 2395434 h 3899941"/>
                <a:gd name="connsiteX60" fmla="*/ 2557130 w 5105400"/>
                <a:gd name="connsiteY60" fmla="*/ 2406067 h 3899941"/>
                <a:gd name="connsiteX61" fmla="*/ 2876107 w 5105400"/>
                <a:gd name="connsiteY61" fmla="*/ 2448597 h 3899941"/>
                <a:gd name="connsiteX62" fmla="*/ 3248246 w 5105400"/>
                <a:gd name="connsiteY62" fmla="*/ 2608085 h 3899941"/>
                <a:gd name="connsiteX63" fmla="*/ 3535325 w 5105400"/>
                <a:gd name="connsiteY63" fmla="*/ 2980225 h 3899941"/>
                <a:gd name="connsiteX64" fmla="*/ 3747976 w 5105400"/>
                <a:gd name="connsiteY64" fmla="*/ 3277936 h 3899941"/>
                <a:gd name="connsiteX65" fmla="*/ 4109483 w 5105400"/>
                <a:gd name="connsiteY65" fmla="*/ 3479955 h 3899941"/>
                <a:gd name="connsiteX66" fmla="*/ 4237074 w 5105400"/>
                <a:gd name="connsiteY66" fmla="*/ 3479955 h 3899941"/>
                <a:gd name="connsiteX67" fmla="*/ 4258339 w 5105400"/>
                <a:gd name="connsiteY67" fmla="*/ 3341732 h 3899941"/>
                <a:gd name="connsiteX68" fmla="*/ 4322134 w 5105400"/>
                <a:gd name="connsiteY68" fmla="*/ 3214141 h 3899941"/>
                <a:gd name="connsiteX69" fmla="*/ 4364665 w 5105400"/>
                <a:gd name="connsiteY69" fmla="*/ 3341732 h 3899941"/>
                <a:gd name="connsiteX70" fmla="*/ 4354032 w 5105400"/>
                <a:gd name="connsiteY70" fmla="*/ 3522485 h 3899941"/>
                <a:gd name="connsiteX71" fmla="*/ 4354032 w 5105400"/>
                <a:gd name="connsiteY71" fmla="*/ 3596913 h 3899941"/>
                <a:gd name="connsiteX72" fmla="*/ 4470990 w 5105400"/>
                <a:gd name="connsiteY72" fmla="*/ 3650076 h 3899941"/>
                <a:gd name="connsiteX73" fmla="*/ 4641111 w 5105400"/>
                <a:gd name="connsiteY73" fmla="*/ 3703239 h 3899941"/>
                <a:gd name="connsiteX74" fmla="*/ 4800600 w 5105400"/>
                <a:gd name="connsiteY74" fmla="*/ 3745769 h 3899941"/>
                <a:gd name="connsiteX75" fmla="*/ 4896293 w 5105400"/>
                <a:gd name="connsiteY75" fmla="*/ 3820197 h 3899941"/>
                <a:gd name="connsiteX76" fmla="*/ 5038060 w 5105400"/>
                <a:gd name="connsiteY76" fmla="*/ 3899941 h 3899941"/>
                <a:gd name="connsiteX77" fmla="*/ 5038060 w 5105400"/>
                <a:gd name="connsiteY77" fmla="*/ 13741 h 389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105400" h="3899941">
                  <a:moveTo>
                    <a:pt x="5038060" y="13741"/>
                  </a:moveTo>
                  <a:lnTo>
                    <a:pt x="4825699" y="96187"/>
                  </a:lnTo>
                  <a:cubicBezTo>
                    <a:pt x="4626663" y="0"/>
                    <a:pt x="4510073" y="193623"/>
                    <a:pt x="4352260" y="242341"/>
                  </a:cubicBezTo>
                  <a:lnTo>
                    <a:pt x="4123660" y="318541"/>
                  </a:lnTo>
                  <a:cubicBezTo>
                    <a:pt x="4047460" y="318541"/>
                    <a:pt x="3971260" y="293141"/>
                    <a:pt x="3895060" y="318541"/>
                  </a:cubicBezTo>
                  <a:cubicBezTo>
                    <a:pt x="3818860" y="343941"/>
                    <a:pt x="3742660" y="420141"/>
                    <a:pt x="3666460" y="470941"/>
                  </a:cubicBezTo>
                  <a:lnTo>
                    <a:pt x="3361660" y="394741"/>
                  </a:lnTo>
                  <a:lnTo>
                    <a:pt x="3056860" y="470941"/>
                  </a:lnTo>
                  <a:lnTo>
                    <a:pt x="2675860" y="470941"/>
                  </a:lnTo>
                  <a:lnTo>
                    <a:pt x="2294860" y="394741"/>
                  </a:lnTo>
                  <a:lnTo>
                    <a:pt x="2142460" y="242341"/>
                  </a:lnTo>
                  <a:lnTo>
                    <a:pt x="1837660" y="318541"/>
                  </a:lnTo>
                  <a:lnTo>
                    <a:pt x="1532860" y="89941"/>
                  </a:lnTo>
                  <a:lnTo>
                    <a:pt x="1151860" y="89941"/>
                  </a:lnTo>
                  <a:cubicBezTo>
                    <a:pt x="1040218" y="105890"/>
                    <a:pt x="1015114" y="180613"/>
                    <a:pt x="919716" y="237025"/>
                  </a:cubicBezTo>
                  <a:cubicBezTo>
                    <a:pt x="824318" y="293437"/>
                    <a:pt x="652130" y="378793"/>
                    <a:pt x="579474" y="428411"/>
                  </a:cubicBezTo>
                  <a:cubicBezTo>
                    <a:pt x="506818" y="478029"/>
                    <a:pt x="515679" y="513471"/>
                    <a:pt x="483781" y="534736"/>
                  </a:cubicBezTo>
                  <a:cubicBezTo>
                    <a:pt x="451883" y="556001"/>
                    <a:pt x="430618" y="554229"/>
                    <a:pt x="388088" y="556001"/>
                  </a:cubicBezTo>
                  <a:cubicBezTo>
                    <a:pt x="345558" y="557773"/>
                    <a:pt x="255181" y="518788"/>
                    <a:pt x="228600" y="545369"/>
                  </a:cubicBezTo>
                  <a:cubicBezTo>
                    <a:pt x="202019" y="571950"/>
                    <a:pt x="214423" y="674732"/>
                    <a:pt x="228600" y="715490"/>
                  </a:cubicBezTo>
                  <a:cubicBezTo>
                    <a:pt x="242777" y="756248"/>
                    <a:pt x="297711" y="758020"/>
                    <a:pt x="313660" y="789918"/>
                  </a:cubicBezTo>
                  <a:cubicBezTo>
                    <a:pt x="329609" y="821816"/>
                    <a:pt x="343786" y="882067"/>
                    <a:pt x="324293" y="906876"/>
                  </a:cubicBezTo>
                  <a:cubicBezTo>
                    <a:pt x="304800" y="931685"/>
                    <a:pt x="241004" y="922825"/>
                    <a:pt x="196702" y="938774"/>
                  </a:cubicBezTo>
                  <a:cubicBezTo>
                    <a:pt x="152400" y="954723"/>
                    <a:pt x="90377" y="986620"/>
                    <a:pt x="58479" y="1002569"/>
                  </a:cubicBezTo>
                  <a:cubicBezTo>
                    <a:pt x="26581" y="1018518"/>
                    <a:pt x="0" y="1016746"/>
                    <a:pt x="5316" y="1034467"/>
                  </a:cubicBezTo>
                  <a:cubicBezTo>
                    <a:pt x="10632" y="1052188"/>
                    <a:pt x="69111" y="1085857"/>
                    <a:pt x="90376" y="1108894"/>
                  </a:cubicBezTo>
                  <a:cubicBezTo>
                    <a:pt x="111641" y="1131931"/>
                    <a:pt x="127591" y="1153197"/>
                    <a:pt x="132907" y="1172690"/>
                  </a:cubicBezTo>
                  <a:cubicBezTo>
                    <a:pt x="138223" y="1192183"/>
                    <a:pt x="86832" y="1216993"/>
                    <a:pt x="122274" y="1225853"/>
                  </a:cubicBezTo>
                  <a:cubicBezTo>
                    <a:pt x="157716" y="1234713"/>
                    <a:pt x="288851" y="1216993"/>
                    <a:pt x="345558" y="1225853"/>
                  </a:cubicBezTo>
                  <a:cubicBezTo>
                    <a:pt x="402265" y="1234713"/>
                    <a:pt x="457200" y="1250662"/>
                    <a:pt x="462516" y="1279015"/>
                  </a:cubicBezTo>
                  <a:cubicBezTo>
                    <a:pt x="467832" y="1307369"/>
                    <a:pt x="407581" y="1372937"/>
                    <a:pt x="377455" y="1395974"/>
                  </a:cubicBezTo>
                  <a:cubicBezTo>
                    <a:pt x="347329" y="1419011"/>
                    <a:pt x="306571" y="1411923"/>
                    <a:pt x="281762" y="1417239"/>
                  </a:cubicBezTo>
                  <a:cubicBezTo>
                    <a:pt x="256953" y="1422555"/>
                    <a:pt x="239232" y="1408378"/>
                    <a:pt x="228600" y="1427871"/>
                  </a:cubicBezTo>
                  <a:cubicBezTo>
                    <a:pt x="217968" y="1447364"/>
                    <a:pt x="219739" y="1489895"/>
                    <a:pt x="217967" y="1534197"/>
                  </a:cubicBezTo>
                  <a:cubicBezTo>
                    <a:pt x="216195" y="1578499"/>
                    <a:pt x="223283" y="1651155"/>
                    <a:pt x="217967" y="1693685"/>
                  </a:cubicBezTo>
                  <a:cubicBezTo>
                    <a:pt x="212651" y="1736215"/>
                    <a:pt x="189613" y="1750392"/>
                    <a:pt x="186069" y="1789378"/>
                  </a:cubicBezTo>
                  <a:cubicBezTo>
                    <a:pt x="182525" y="1828364"/>
                    <a:pt x="187842" y="1872666"/>
                    <a:pt x="196702" y="1927601"/>
                  </a:cubicBezTo>
                  <a:cubicBezTo>
                    <a:pt x="205562" y="1982536"/>
                    <a:pt x="209107" y="2069369"/>
                    <a:pt x="239232" y="2118988"/>
                  </a:cubicBezTo>
                  <a:cubicBezTo>
                    <a:pt x="269358" y="2168607"/>
                    <a:pt x="338469" y="2189871"/>
                    <a:pt x="377455" y="2225313"/>
                  </a:cubicBezTo>
                  <a:cubicBezTo>
                    <a:pt x="416441" y="2260755"/>
                    <a:pt x="448339" y="2338727"/>
                    <a:pt x="473148" y="2331639"/>
                  </a:cubicBezTo>
                  <a:cubicBezTo>
                    <a:pt x="497957" y="2324551"/>
                    <a:pt x="506818" y="2193416"/>
                    <a:pt x="526311" y="2182783"/>
                  </a:cubicBezTo>
                  <a:cubicBezTo>
                    <a:pt x="545804" y="2172150"/>
                    <a:pt x="588335" y="2219997"/>
                    <a:pt x="590107" y="2267843"/>
                  </a:cubicBezTo>
                  <a:cubicBezTo>
                    <a:pt x="591879" y="2315689"/>
                    <a:pt x="538716" y="2427332"/>
                    <a:pt x="536944" y="2469862"/>
                  </a:cubicBezTo>
                  <a:cubicBezTo>
                    <a:pt x="535172" y="2512392"/>
                    <a:pt x="551121" y="2530113"/>
                    <a:pt x="579474" y="2523025"/>
                  </a:cubicBezTo>
                  <a:cubicBezTo>
                    <a:pt x="607827" y="2515937"/>
                    <a:pt x="664535" y="2427332"/>
                    <a:pt x="707065" y="2427332"/>
                  </a:cubicBezTo>
                  <a:cubicBezTo>
                    <a:pt x="749595" y="2427332"/>
                    <a:pt x="813390" y="2494672"/>
                    <a:pt x="834655" y="2523025"/>
                  </a:cubicBezTo>
                  <a:cubicBezTo>
                    <a:pt x="855920" y="2551379"/>
                    <a:pt x="822250" y="2590365"/>
                    <a:pt x="834655" y="2597453"/>
                  </a:cubicBezTo>
                  <a:cubicBezTo>
                    <a:pt x="847060" y="2604541"/>
                    <a:pt x="900223" y="2588592"/>
                    <a:pt x="909083" y="2565555"/>
                  </a:cubicBezTo>
                  <a:cubicBezTo>
                    <a:pt x="917943" y="2542518"/>
                    <a:pt x="866553" y="2482266"/>
                    <a:pt x="887818" y="2459229"/>
                  </a:cubicBezTo>
                  <a:cubicBezTo>
                    <a:pt x="909083" y="2436192"/>
                    <a:pt x="1004776" y="2436192"/>
                    <a:pt x="1036674" y="2427332"/>
                  </a:cubicBezTo>
                  <a:cubicBezTo>
                    <a:pt x="1068572" y="2418472"/>
                    <a:pt x="1088065" y="2379486"/>
                    <a:pt x="1079204" y="2406067"/>
                  </a:cubicBezTo>
                  <a:cubicBezTo>
                    <a:pt x="1070344" y="2432648"/>
                    <a:pt x="1003004" y="2537202"/>
                    <a:pt x="983511" y="2586820"/>
                  </a:cubicBezTo>
                  <a:cubicBezTo>
                    <a:pt x="964018" y="2636439"/>
                    <a:pt x="965790" y="2675425"/>
                    <a:pt x="962246" y="2703778"/>
                  </a:cubicBezTo>
                  <a:cubicBezTo>
                    <a:pt x="958702" y="2732131"/>
                    <a:pt x="937437" y="2758713"/>
                    <a:pt x="962246" y="2756941"/>
                  </a:cubicBezTo>
                  <a:cubicBezTo>
                    <a:pt x="987055" y="2755169"/>
                    <a:pt x="1072116" y="2712639"/>
                    <a:pt x="1111102" y="2693146"/>
                  </a:cubicBezTo>
                  <a:cubicBezTo>
                    <a:pt x="1150088" y="2673653"/>
                    <a:pt x="1162492" y="2657704"/>
                    <a:pt x="1196162" y="2639983"/>
                  </a:cubicBezTo>
                  <a:cubicBezTo>
                    <a:pt x="1229832" y="2622262"/>
                    <a:pt x="1247553" y="2620490"/>
                    <a:pt x="1313120" y="2586820"/>
                  </a:cubicBezTo>
                  <a:cubicBezTo>
                    <a:pt x="1378688" y="2553150"/>
                    <a:pt x="1463749" y="2464545"/>
                    <a:pt x="1589567" y="2437964"/>
                  </a:cubicBezTo>
                  <a:cubicBezTo>
                    <a:pt x="1715385" y="2411383"/>
                    <a:pt x="1951074" y="2434420"/>
                    <a:pt x="2068032" y="2427332"/>
                  </a:cubicBezTo>
                  <a:cubicBezTo>
                    <a:pt x="2184990" y="2420244"/>
                    <a:pt x="2209800" y="2398978"/>
                    <a:pt x="2291316" y="2395434"/>
                  </a:cubicBezTo>
                  <a:cubicBezTo>
                    <a:pt x="2372832" y="2391890"/>
                    <a:pt x="2459665" y="2397207"/>
                    <a:pt x="2557130" y="2406067"/>
                  </a:cubicBezTo>
                  <a:cubicBezTo>
                    <a:pt x="2654595" y="2414928"/>
                    <a:pt x="2760921" y="2414927"/>
                    <a:pt x="2876107" y="2448597"/>
                  </a:cubicBezTo>
                  <a:cubicBezTo>
                    <a:pt x="2991293" y="2482267"/>
                    <a:pt x="3138376" y="2519480"/>
                    <a:pt x="3248246" y="2608085"/>
                  </a:cubicBezTo>
                  <a:cubicBezTo>
                    <a:pt x="3358116" y="2696690"/>
                    <a:pt x="3452037" y="2868583"/>
                    <a:pt x="3535325" y="2980225"/>
                  </a:cubicBezTo>
                  <a:cubicBezTo>
                    <a:pt x="3618613" y="3091867"/>
                    <a:pt x="3652283" y="3194648"/>
                    <a:pt x="3747976" y="3277936"/>
                  </a:cubicBezTo>
                  <a:cubicBezTo>
                    <a:pt x="3843669" y="3361224"/>
                    <a:pt x="4027967" y="3446285"/>
                    <a:pt x="4109483" y="3479955"/>
                  </a:cubicBezTo>
                  <a:cubicBezTo>
                    <a:pt x="4190999" y="3513625"/>
                    <a:pt x="4212265" y="3502992"/>
                    <a:pt x="4237074" y="3479955"/>
                  </a:cubicBezTo>
                  <a:cubicBezTo>
                    <a:pt x="4261883" y="3456918"/>
                    <a:pt x="4244162" y="3386034"/>
                    <a:pt x="4258339" y="3341732"/>
                  </a:cubicBezTo>
                  <a:cubicBezTo>
                    <a:pt x="4272516" y="3297430"/>
                    <a:pt x="4304413" y="3214141"/>
                    <a:pt x="4322134" y="3214141"/>
                  </a:cubicBezTo>
                  <a:cubicBezTo>
                    <a:pt x="4339855" y="3214141"/>
                    <a:pt x="4359349" y="3290341"/>
                    <a:pt x="4364665" y="3341732"/>
                  </a:cubicBezTo>
                  <a:cubicBezTo>
                    <a:pt x="4369981" y="3393123"/>
                    <a:pt x="4355804" y="3479955"/>
                    <a:pt x="4354032" y="3522485"/>
                  </a:cubicBezTo>
                  <a:cubicBezTo>
                    <a:pt x="4352260" y="3565015"/>
                    <a:pt x="4334539" y="3575648"/>
                    <a:pt x="4354032" y="3596913"/>
                  </a:cubicBezTo>
                  <a:cubicBezTo>
                    <a:pt x="4373525" y="3618178"/>
                    <a:pt x="4423144" y="3632355"/>
                    <a:pt x="4470990" y="3650076"/>
                  </a:cubicBezTo>
                  <a:cubicBezTo>
                    <a:pt x="4518837" y="3667797"/>
                    <a:pt x="4586176" y="3687290"/>
                    <a:pt x="4641111" y="3703239"/>
                  </a:cubicBezTo>
                  <a:cubicBezTo>
                    <a:pt x="4696046" y="3719188"/>
                    <a:pt x="4758070" y="3726276"/>
                    <a:pt x="4800600" y="3745769"/>
                  </a:cubicBezTo>
                  <a:cubicBezTo>
                    <a:pt x="4843130" y="3765262"/>
                    <a:pt x="4856716" y="3794502"/>
                    <a:pt x="4896293" y="3820197"/>
                  </a:cubicBezTo>
                  <a:cubicBezTo>
                    <a:pt x="4935870" y="3845892"/>
                    <a:pt x="5105400" y="3765262"/>
                    <a:pt x="5038060" y="3899941"/>
                  </a:cubicBezTo>
                  <a:lnTo>
                    <a:pt x="5038060" y="13741"/>
                  </a:lnTo>
                  <a:close/>
                </a:path>
              </a:pathLst>
            </a:custGeom>
            <a:blipFill>
              <a:blip r:embed="rId5" cstate="print"/>
              <a:tile tx="0" ty="0" sx="100000" sy="100000" flip="none" algn="tl"/>
            </a:blipFill>
            <a:ln w="508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2735705" y="5069174"/>
              <a:ext cx="2423410" cy="836951"/>
            </a:xfrm>
            <a:custGeom>
              <a:avLst/>
              <a:gdLst>
                <a:gd name="connsiteX0" fmla="*/ 2390931 w 2423410"/>
                <a:gd name="connsiteY0" fmla="*/ 12492 h 836951"/>
                <a:gd name="connsiteX1" fmla="*/ 2271010 w 2423410"/>
                <a:gd name="connsiteY1" fmla="*/ 147403 h 836951"/>
                <a:gd name="connsiteX2" fmla="*/ 2136098 w 2423410"/>
                <a:gd name="connsiteY2" fmla="*/ 192374 h 836951"/>
                <a:gd name="connsiteX3" fmla="*/ 2076138 w 2423410"/>
                <a:gd name="connsiteY3" fmla="*/ 297305 h 836951"/>
                <a:gd name="connsiteX4" fmla="*/ 1911246 w 2423410"/>
                <a:gd name="connsiteY4" fmla="*/ 342275 h 836951"/>
                <a:gd name="connsiteX5" fmla="*/ 1746354 w 2423410"/>
                <a:gd name="connsiteY5" fmla="*/ 402236 h 836951"/>
                <a:gd name="connsiteX6" fmla="*/ 1671403 w 2423410"/>
                <a:gd name="connsiteY6" fmla="*/ 537147 h 836951"/>
                <a:gd name="connsiteX7" fmla="*/ 1566472 w 2423410"/>
                <a:gd name="connsiteY7" fmla="*/ 567128 h 836951"/>
                <a:gd name="connsiteX8" fmla="*/ 1221698 w 2423410"/>
                <a:gd name="connsiteY8" fmla="*/ 627088 h 836951"/>
                <a:gd name="connsiteX9" fmla="*/ 1011836 w 2423410"/>
                <a:gd name="connsiteY9" fmla="*/ 791980 h 836951"/>
                <a:gd name="connsiteX10" fmla="*/ 936885 w 2423410"/>
                <a:gd name="connsiteY10" fmla="*/ 791980 h 836951"/>
                <a:gd name="connsiteX11" fmla="*/ 742013 w 2423410"/>
                <a:gd name="connsiteY11" fmla="*/ 806970 h 836951"/>
                <a:gd name="connsiteX12" fmla="*/ 562131 w 2423410"/>
                <a:gd name="connsiteY12" fmla="*/ 776990 h 836951"/>
                <a:gd name="connsiteX13" fmla="*/ 337279 w 2423410"/>
                <a:gd name="connsiteY13" fmla="*/ 776990 h 836951"/>
                <a:gd name="connsiteX14" fmla="*/ 37475 w 2423410"/>
                <a:gd name="connsiteY14" fmla="*/ 717029 h 836951"/>
                <a:gd name="connsiteX15" fmla="*/ 112426 w 2423410"/>
                <a:gd name="connsiteY15" fmla="*/ 776990 h 836951"/>
                <a:gd name="connsiteX16" fmla="*/ 412229 w 2423410"/>
                <a:gd name="connsiteY16" fmla="*/ 821960 h 836951"/>
                <a:gd name="connsiteX17" fmla="*/ 622092 w 2423410"/>
                <a:gd name="connsiteY17" fmla="*/ 836951 h 836951"/>
                <a:gd name="connsiteX18" fmla="*/ 921895 w 2423410"/>
                <a:gd name="connsiteY18" fmla="*/ 821960 h 836951"/>
                <a:gd name="connsiteX19" fmla="*/ 1176728 w 2423410"/>
                <a:gd name="connsiteY19" fmla="*/ 762000 h 836951"/>
                <a:gd name="connsiteX20" fmla="*/ 1281659 w 2423410"/>
                <a:gd name="connsiteY20" fmla="*/ 612098 h 836951"/>
                <a:gd name="connsiteX21" fmla="*/ 1491521 w 2423410"/>
                <a:gd name="connsiteY21" fmla="*/ 612098 h 836951"/>
                <a:gd name="connsiteX22" fmla="*/ 1641423 w 2423410"/>
                <a:gd name="connsiteY22" fmla="*/ 597108 h 836951"/>
                <a:gd name="connsiteX23" fmla="*/ 1761344 w 2423410"/>
                <a:gd name="connsiteY23" fmla="*/ 492177 h 836951"/>
                <a:gd name="connsiteX24" fmla="*/ 1911246 w 2423410"/>
                <a:gd name="connsiteY24" fmla="*/ 432216 h 836951"/>
                <a:gd name="connsiteX25" fmla="*/ 2061147 w 2423410"/>
                <a:gd name="connsiteY25" fmla="*/ 357265 h 836951"/>
                <a:gd name="connsiteX26" fmla="*/ 2076138 w 2423410"/>
                <a:gd name="connsiteY26" fmla="*/ 267324 h 836951"/>
                <a:gd name="connsiteX27" fmla="*/ 2300990 w 2423410"/>
                <a:gd name="connsiteY27" fmla="*/ 222354 h 836951"/>
                <a:gd name="connsiteX28" fmla="*/ 2405921 w 2423410"/>
                <a:gd name="connsiteY28" fmla="*/ 72452 h 836951"/>
                <a:gd name="connsiteX29" fmla="*/ 2390931 w 2423410"/>
                <a:gd name="connsiteY29" fmla="*/ 12492 h 83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3410" h="836951">
                  <a:moveTo>
                    <a:pt x="2390931" y="12492"/>
                  </a:moveTo>
                  <a:cubicBezTo>
                    <a:pt x="2368446" y="24984"/>
                    <a:pt x="2313482" y="117423"/>
                    <a:pt x="2271010" y="147403"/>
                  </a:cubicBezTo>
                  <a:cubicBezTo>
                    <a:pt x="2228538" y="177383"/>
                    <a:pt x="2168577" y="167390"/>
                    <a:pt x="2136098" y="192374"/>
                  </a:cubicBezTo>
                  <a:cubicBezTo>
                    <a:pt x="2103619" y="217358"/>
                    <a:pt x="2113613" y="272322"/>
                    <a:pt x="2076138" y="297305"/>
                  </a:cubicBezTo>
                  <a:cubicBezTo>
                    <a:pt x="2038663" y="322288"/>
                    <a:pt x="1966210" y="324787"/>
                    <a:pt x="1911246" y="342275"/>
                  </a:cubicBezTo>
                  <a:cubicBezTo>
                    <a:pt x="1856282" y="359763"/>
                    <a:pt x="1786328" y="369757"/>
                    <a:pt x="1746354" y="402236"/>
                  </a:cubicBezTo>
                  <a:cubicBezTo>
                    <a:pt x="1706380" y="434715"/>
                    <a:pt x="1701383" y="509665"/>
                    <a:pt x="1671403" y="537147"/>
                  </a:cubicBezTo>
                  <a:cubicBezTo>
                    <a:pt x="1641423" y="564629"/>
                    <a:pt x="1641423" y="552138"/>
                    <a:pt x="1566472" y="567128"/>
                  </a:cubicBezTo>
                  <a:cubicBezTo>
                    <a:pt x="1491521" y="582118"/>
                    <a:pt x="1314137" y="589613"/>
                    <a:pt x="1221698" y="627088"/>
                  </a:cubicBezTo>
                  <a:cubicBezTo>
                    <a:pt x="1129259" y="664563"/>
                    <a:pt x="1059305" y="764498"/>
                    <a:pt x="1011836" y="791980"/>
                  </a:cubicBezTo>
                  <a:cubicBezTo>
                    <a:pt x="964367" y="819462"/>
                    <a:pt x="981855" y="789482"/>
                    <a:pt x="936885" y="791980"/>
                  </a:cubicBezTo>
                  <a:cubicBezTo>
                    <a:pt x="891915" y="794478"/>
                    <a:pt x="804472" y="809468"/>
                    <a:pt x="742013" y="806970"/>
                  </a:cubicBezTo>
                  <a:cubicBezTo>
                    <a:pt x="679554" y="804472"/>
                    <a:pt x="629587" y="781987"/>
                    <a:pt x="562131" y="776990"/>
                  </a:cubicBezTo>
                  <a:cubicBezTo>
                    <a:pt x="494675" y="771993"/>
                    <a:pt x="424722" y="786984"/>
                    <a:pt x="337279" y="776990"/>
                  </a:cubicBezTo>
                  <a:cubicBezTo>
                    <a:pt x="249836" y="766997"/>
                    <a:pt x="74950" y="717029"/>
                    <a:pt x="37475" y="717029"/>
                  </a:cubicBezTo>
                  <a:cubicBezTo>
                    <a:pt x="0" y="717029"/>
                    <a:pt x="49967" y="759502"/>
                    <a:pt x="112426" y="776990"/>
                  </a:cubicBezTo>
                  <a:cubicBezTo>
                    <a:pt x="174885" y="794479"/>
                    <a:pt x="327285" y="811967"/>
                    <a:pt x="412229" y="821960"/>
                  </a:cubicBezTo>
                  <a:cubicBezTo>
                    <a:pt x="497173" y="831953"/>
                    <a:pt x="537148" y="836951"/>
                    <a:pt x="622092" y="836951"/>
                  </a:cubicBezTo>
                  <a:cubicBezTo>
                    <a:pt x="707036" y="836951"/>
                    <a:pt x="829456" y="834452"/>
                    <a:pt x="921895" y="821960"/>
                  </a:cubicBezTo>
                  <a:cubicBezTo>
                    <a:pt x="1014334" y="809468"/>
                    <a:pt x="1116767" y="796977"/>
                    <a:pt x="1176728" y="762000"/>
                  </a:cubicBezTo>
                  <a:cubicBezTo>
                    <a:pt x="1236689" y="727023"/>
                    <a:pt x="1229194" y="637082"/>
                    <a:pt x="1281659" y="612098"/>
                  </a:cubicBezTo>
                  <a:cubicBezTo>
                    <a:pt x="1334124" y="587114"/>
                    <a:pt x="1431560" y="614596"/>
                    <a:pt x="1491521" y="612098"/>
                  </a:cubicBezTo>
                  <a:cubicBezTo>
                    <a:pt x="1551482" y="609600"/>
                    <a:pt x="1596453" y="617095"/>
                    <a:pt x="1641423" y="597108"/>
                  </a:cubicBezTo>
                  <a:cubicBezTo>
                    <a:pt x="1686393" y="577121"/>
                    <a:pt x="1716374" y="519659"/>
                    <a:pt x="1761344" y="492177"/>
                  </a:cubicBezTo>
                  <a:cubicBezTo>
                    <a:pt x="1806314" y="464695"/>
                    <a:pt x="1861279" y="454701"/>
                    <a:pt x="1911246" y="432216"/>
                  </a:cubicBezTo>
                  <a:cubicBezTo>
                    <a:pt x="1961213" y="409731"/>
                    <a:pt x="2033665" y="384747"/>
                    <a:pt x="2061147" y="357265"/>
                  </a:cubicBezTo>
                  <a:cubicBezTo>
                    <a:pt x="2088629" y="329783"/>
                    <a:pt x="2036164" y="289809"/>
                    <a:pt x="2076138" y="267324"/>
                  </a:cubicBezTo>
                  <a:cubicBezTo>
                    <a:pt x="2116112" y="244839"/>
                    <a:pt x="2246026" y="254833"/>
                    <a:pt x="2300990" y="222354"/>
                  </a:cubicBezTo>
                  <a:cubicBezTo>
                    <a:pt x="2355954" y="189875"/>
                    <a:pt x="2388433" y="107429"/>
                    <a:pt x="2405921" y="72452"/>
                  </a:cubicBezTo>
                  <a:cubicBezTo>
                    <a:pt x="2423410" y="37475"/>
                    <a:pt x="2413416" y="0"/>
                    <a:pt x="2390931" y="12492"/>
                  </a:cubicBezTo>
                  <a:close/>
                </a:path>
              </a:pathLst>
            </a:cu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38928" y="3164413"/>
              <a:ext cx="1356462" cy="569387"/>
            </a:xfrm>
            <a:prstGeom prst="rect">
              <a:avLst/>
            </a:prstGeom>
            <a:noFill/>
          </p:spPr>
          <p:txBody>
            <a:bodyPr wrap="none" rtlCol="0">
              <a:spAutoFit/>
            </a:bodyPr>
            <a:lstStyle/>
            <a:p>
              <a:r>
                <a:rPr lang="en-US" sz="3100" b="1" dirty="0" smtClean="0">
                  <a:latin typeface="Times New Roman" pitchFamily="18" charset="0"/>
                  <a:cs typeface="Times New Roman" pitchFamily="18" charset="0"/>
                </a:rPr>
                <a:t>Alaska</a:t>
              </a:r>
              <a:endParaRPr lang="en-US" sz="3100" b="1" dirty="0">
                <a:latin typeface="Times New Roman" pitchFamily="18" charset="0"/>
                <a:cs typeface="Times New Roman" pitchFamily="18" charset="0"/>
              </a:endParaRPr>
            </a:p>
          </p:txBody>
        </p:sp>
        <p:grpSp>
          <p:nvGrpSpPr>
            <p:cNvPr id="3" name="Group 21"/>
            <p:cNvGrpSpPr/>
            <p:nvPr/>
          </p:nvGrpSpPr>
          <p:grpSpPr>
            <a:xfrm rot="1602215">
              <a:off x="1575173" y="2372496"/>
              <a:ext cx="5563672" cy="3243938"/>
              <a:chOff x="3982199" y="-204386"/>
              <a:chExt cx="5167791" cy="3122330"/>
            </a:xfrm>
          </p:grpSpPr>
          <p:pic>
            <p:nvPicPr>
              <p:cNvPr id="23" name="Picture 3" descr="C:\Documents and Settings\Phillips\Local Settings\Temporary Internet Files\Content.IE5\CANK3EUE\MC900052881[1].wmf"/>
              <p:cNvPicPr>
                <a:picLocks noChangeAspect="1" noChangeArrowheads="1"/>
              </p:cNvPicPr>
              <p:nvPr/>
            </p:nvPicPr>
            <p:blipFill>
              <a:blip r:embed="rId6" cstate="print"/>
              <a:srcRect l="60970" t="32390"/>
              <a:stretch>
                <a:fillRect/>
              </a:stretch>
            </p:blipFill>
            <p:spPr bwMode="auto">
              <a:xfrm rot="3627677">
                <a:off x="4235252" y="2233425"/>
                <a:ext cx="431466" cy="937572"/>
              </a:xfrm>
              <a:prstGeom prst="rect">
                <a:avLst/>
              </a:prstGeom>
              <a:noFill/>
            </p:spPr>
          </p:pic>
          <p:grpSp>
            <p:nvGrpSpPr>
              <p:cNvPr id="4" name="Group 52"/>
              <p:cNvGrpSpPr/>
              <p:nvPr/>
            </p:nvGrpSpPr>
            <p:grpSpPr>
              <a:xfrm>
                <a:off x="4832575" y="-204386"/>
                <a:ext cx="4317415" cy="2402122"/>
                <a:chOff x="4832575" y="-204386"/>
                <a:chExt cx="4317415" cy="2402122"/>
              </a:xfrm>
            </p:grpSpPr>
            <p:pic>
              <p:nvPicPr>
                <p:cNvPr id="25" name="Picture 3" descr="C:\Documents and Settings\Phillips\Local Settings\Temporary Internet Files\Content.IE5\CANK3EUE\MC900052881[1].wmf"/>
                <p:cNvPicPr>
                  <a:picLocks noChangeAspect="1" noChangeArrowheads="1"/>
                </p:cNvPicPr>
                <p:nvPr/>
              </p:nvPicPr>
              <p:blipFill>
                <a:blip r:embed="rId6" cstate="print"/>
                <a:srcRect r="60334" b="31420"/>
                <a:stretch>
                  <a:fillRect/>
                </a:stretch>
              </p:blipFill>
              <p:spPr bwMode="auto">
                <a:xfrm rot="3329152">
                  <a:off x="5088836" y="1502969"/>
                  <a:ext cx="438506" cy="951027"/>
                </a:xfrm>
                <a:prstGeom prst="rect">
                  <a:avLst/>
                </a:prstGeom>
                <a:noFill/>
              </p:spPr>
            </p:pic>
            <p:pic>
              <p:nvPicPr>
                <p:cNvPr id="26" name="Picture 3" descr="C:\Documents and Settings\Phillips\Local Settings\Temporary Internet Files\Content.IE5\CANK3EUE\MC900052881[1].wmf"/>
                <p:cNvPicPr>
                  <a:picLocks noChangeAspect="1" noChangeArrowheads="1"/>
                </p:cNvPicPr>
                <p:nvPr/>
              </p:nvPicPr>
              <p:blipFill>
                <a:blip r:embed="rId6" cstate="print"/>
                <a:srcRect l="60970" t="32390"/>
                <a:stretch>
                  <a:fillRect/>
                </a:stretch>
              </p:blipFill>
              <p:spPr bwMode="auto">
                <a:xfrm rot="3868547">
                  <a:off x="6137832" y="1298226"/>
                  <a:ext cx="431467" cy="937572"/>
                </a:xfrm>
                <a:prstGeom prst="rect">
                  <a:avLst/>
                </a:prstGeom>
                <a:noFill/>
              </p:spPr>
            </p:pic>
            <p:pic>
              <p:nvPicPr>
                <p:cNvPr id="27" name="Picture 3" descr="C:\Documents and Settings\Phillips\Local Settings\Temporary Internet Files\Content.IE5\CANK3EUE\MC900052881[1].wmf"/>
                <p:cNvPicPr>
                  <a:picLocks noChangeAspect="1" noChangeArrowheads="1"/>
                </p:cNvPicPr>
                <p:nvPr/>
              </p:nvPicPr>
              <p:blipFill>
                <a:blip r:embed="rId6" cstate="print"/>
                <a:srcRect r="60334" b="31420"/>
                <a:stretch>
                  <a:fillRect/>
                </a:stretch>
              </p:blipFill>
              <p:spPr bwMode="auto">
                <a:xfrm rot="3627677">
                  <a:off x="6854690" y="505393"/>
                  <a:ext cx="438506" cy="951027"/>
                </a:xfrm>
                <a:prstGeom prst="rect">
                  <a:avLst/>
                </a:prstGeom>
                <a:noFill/>
              </p:spPr>
            </p:pic>
            <p:pic>
              <p:nvPicPr>
                <p:cNvPr id="28" name="Picture 3" descr="C:\Documents and Settings\Phillips\Local Settings\Temporary Internet Files\Content.IE5\CANK3EUE\MC900052881[1].wmf"/>
                <p:cNvPicPr>
                  <a:picLocks noChangeAspect="1" noChangeArrowheads="1"/>
                </p:cNvPicPr>
                <p:nvPr/>
              </p:nvPicPr>
              <p:blipFill>
                <a:blip r:embed="rId6" cstate="print"/>
                <a:srcRect l="60970" t="32390"/>
                <a:stretch>
                  <a:fillRect/>
                </a:stretch>
              </p:blipFill>
              <p:spPr bwMode="auto">
                <a:xfrm rot="4159251">
                  <a:off x="7846720" y="319959"/>
                  <a:ext cx="431466" cy="937572"/>
                </a:xfrm>
                <a:prstGeom prst="rect">
                  <a:avLst/>
                </a:prstGeom>
                <a:noFill/>
              </p:spPr>
            </p:pic>
            <p:pic>
              <p:nvPicPr>
                <p:cNvPr id="29" name="Picture 3" descr="C:\Documents and Settings\Phillips\Local Settings\Temporary Internet Files\Content.IE5\CANK3EUE\MC900052881[1].wmf"/>
                <p:cNvPicPr>
                  <a:picLocks noChangeAspect="1" noChangeArrowheads="1"/>
                </p:cNvPicPr>
                <p:nvPr/>
              </p:nvPicPr>
              <p:blipFill>
                <a:blip r:embed="rId6" cstate="print"/>
                <a:srcRect r="60334" b="31420"/>
                <a:stretch>
                  <a:fillRect/>
                </a:stretch>
              </p:blipFill>
              <p:spPr bwMode="auto">
                <a:xfrm rot="3627677">
                  <a:off x="8455224" y="-460647"/>
                  <a:ext cx="438506" cy="951027"/>
                </a:xfrm>
                <a:prstGeom prst="rect">
                  <a:avLst/>
                </a:prstGeom>
                <a:noFill/>
              </p:spPr>
            </p:pic>
          </p:grpSp>
        </p:grpSp>
        <p:sp>
          <p:nvSpPr>
            <p:cNvPr id="20" name="TextBox 8"/>
            <p:cNvSpPr txBox="1"/>
            <p:nvPr/>
          </p:nvSpPr>
          <p:spPr>
            <a:xfrm>
              <a:off x="1179576" y="3081528"/>
              <a:ext cx="1438214" cy="584775"/>
            </a:xfrm>
            <a:prstGeom prst="rect">
              <a:avLst/>
            </a:prstGeom>
            <a:noFill/>
          </p:spPr>
          <p:txBody>
            <a:bodyPr wrap="none" rtlCol="0">
              <a:spAutoFit/>
            </a:bodyPr>
            <a:lstStyle/>
            <a:p>
              <a:r>
                <a:rPr lang="en-US" sz="3100" b="1" dirty="0" smtClean="0">
                  <a:latin typeface="Times New Roman" pitchFamily="18" charset="0"/>
                  <a:cs typeface="Times New Roman" pitchFamily="18" charset="0"/>
                </a:rPr>
                <a:t>Siberia</a:t>
              </a:r>
              <a:endParaRPr lang="en-US" sz="3100" b="1" dirty="0">
                <a:latin typeface="Times New Roman" pitchFamily="18" charset="0"/>
                <a:cs typeface="Times New Roman" pitchFamily="18" charset="0"/>
              </a:endParaRPr>
            </a:p>
          </p:txBody>
        </p:sp>
        <p:sp>
          <p:nvSpPr>
            <p:cNvPr id="21" name="TextBox 20"/>
            <p:cNvSpPr txBox="1"/>
            <p:nvPr/>
          </p:nvSpPr>
          <p:spPr>
            <a:xfrm>
              <a:off x="2819400" y="5867400"/>
              <a:ext cx="3816301" cy="769441"/>
            </a:xfrm>
            <a:prstGeom prst="rect">
              <a:avLst/>
            </a:prstGeom>
            <a:solidFill>
              <a:srgbClr val="33CCFF"/>
            </a:solidFill>
            <a:ln w="38100">
              <a:solidFill>
                <a:schemeClr val="tx1"/>
              </a:solidFill>
            </a:ln>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The Land Route</a:t>
              </a:r>
            </a:p>
          </p:txBody>
        </p:sp>
        <p:sp>
          <p:nvSpPr>
            <p:cNvPr id="22" name="Freeform 21"/>
            <p:cNvSpPr/>
            <p:nvPr/>
          </p:nvSpPr>
          <p:spPr>
            <a:xfrm>
              <a:off x="5456420" y="799476"/>
              <a:ext cx="3804378" cy="1201503"/>
            </a:xfrm>
            <a:custGeom>
              <a:avLst/>
              <a:gdLst>
                <a:gd name="connsiteX0" fmla="*/ 14990 w 3745042"/>
                <a:gd name="connsiteY0" fmla="*/ 99934 h 1204209"/>
                <a:gd name="connsiteX1" fmla="*/ 29980 w 3745042"/>
                <a:gd name="connsiteY1" fmla="*/ 384747 h 1204209"/>
                <a:gd name="connsiteX2" fmla="*/ 194872 w 3745042"/>
                <a:gd name="connsiteY2" fmla="*/ 894413 h 1204209"/>
                <a:gd name="connsiteX3" fmla="*/ 734518 w 3745042"/>
                <a:gd name="connsiteY3" fmla="*/ 1149245 h 1204209"/>
                <a:gd name="connsiteX4" fmla="*/ 2143593 w 3745042"/>
                <a:gd name="connsiteY4" fmla="*/ 1194216 h 1204209"/>
                <a:gd name="connsiteX5" fmla="*/ 3162924 w 3745042"/>
                <a:gd name="connsiteY5" fmla="*/ 1089285 h 1204209"/>
                <a:gd name="connsiteX6" fmla="*/ 3462728 w 3745042"/>
                <a:gd name="connsiteY6" fmla="*/ 1074294 h 1204209"/>
                <a:gd name="connsiteX7" fmla="*/ 3702570 w 3745042"/>
                <a:gd name="connsiteY7" fmla="*/ 999344 h 1204209"/>
                <a:gd name="connsiteX8" fmla="*/ 3717560 w 3745042"/>
                <a:gd name="connsiteY8" fmla="*/ 624590 h 1204209"/>
                <a:gd name="connsiteX9" fmla="*/ 3732550 w 3745042"/>
                <a:gd name="connsiteY9" fmla="*/ 99934 h 1204209"/>
                <a:gd name="connsiteX10" fmla="*/ 3687580 w 3745042"/>
                <a:gd name="connsiteY10" fmla="*/ 24983 h 1204209"/>
                <a:gd name="connsiteX11" fmla="*/ 3507698 w 3745042"/>
                <a:gd name="connsiteY11" fmla="*/ 39973 h 1204209"/>
                <a:gd name="connsiteX12" fmla="*/ 14990 w 3745042"/>
                <a:gd name="connsiteY12" fmla="*/ 99934 h 1204209"/>
                <a:gd name="connsiteX0" fmla="*/ 14990 w 3745042"/>
                <a:gd name="connsiteY0" fmla="*/ 99934 h 1265003"/>
                <a:gd name="connsiteX1" fmla="*/ 29980 w 3745042"/>
                <a:gd name="connsiteY1" fmla="*/ 384747 h 1265003"/>
                <a:gd name="connsiteX2" fmla="*/ 194872 w 3745042"/>
                <a:gd name="connsiteY2" fmla="*/ 894413 h 1265003"/>
                <a:gd name="connsiteX3" fmla="*/ 734518 w 3745042"/>
                <a:gd name="connsiteY3" fmla="*/ 1149245 h 1265003"/>
                <a:gd name="connsiteX4" fmla="*/ 2143593 w 3745042"/>
                <a:gd name="connsiteY4" fmla="*/ 1194216 h 1265003"/>
                <a:gd name="connsiteX5" fmla="*/ 3154180 w 3745042"/>
                <a:gd name="connsiteY5" fmla="*/ 724524 h 1265003"/>
                <a:gd name="connsiteX6" fmla="*/ 3462728 w 3745042"/>
                <a:gd name="connsiteY6" fmla="*/ 1074294 h 1265003"/>
                <a:gd name="connsiteX7" fmla="*/ 3702570 w 3745042"/>
                <a:gd name="connsiteY7" fmla="*/ 999344 h 1265003"/>
                <a:gd name="connsiteX8" fmla="*/ 3717560 w 3745042"/>
                <a:gd name="connsiteY8" fmla="*/ 624590 h 1265003"/>
                <a:gd name="connsiteX9" fmla="*/ 3732550 w 3745042"/>
                <a:gd name="connsiteY9" fmla="*/ 99934 h 1265003"/>
                <a:gd name="connsiteX10" fmla="*/ 3687580 w 3745042"/>
                <a:gd name="connsiteY10" fmla="*/ 24983 h 1265003"/>
                <a:gd name="connsiteX11" fmla="*/ 3507698 w 3745042"/>
                <a:gd name="connsiteY11" fmla="*/ 39973 h 1265003"/>
                <a:gd name="connsiteX12" fmla="*/ 14990 w 3745042"/>
                <a:gd name="connsiteY12" fmla="*/ 99934 h 1265003"/>
                <a:gd name="connsiteX0" fmla="*/ 14990 w 3745042"/>
                <a:gd name="connsiteY0" fmla="*/ 99934 h 1201503"/>
                <a:gd name="connsiteX1" fmla="*/ 29980 w 3745042"/>
                <a:gd name="connsiteY1" fmla="*/ 384747 h 1201503"/>
                <a:gd name="connsiteX2" fmla="*/ 194872 w 3745042"/>
                <a:gd name="connsiteY2" fmla="*/ 894413 h 1201503"/>
                <a:gd name="connsiteX3" fmla="*/ 734518 w 3745042"/>
                <a:gd name="connsiteY3" fmla="*/ 1149245 h 1201503"/>
                <a:gd name="connsiteX4" fmla="*/ 2143593 w 3745042"/>
                <a:gd name="connsiteY4" fmla="*/ 1194216 h 1201503"/>
                <a:gd name="connsiteX5" fmla="*/ 3001780 w 3745042"/>
                <a:gd name="connsiteY5" fmla="*/ 1105524 h 1201503"/>
                <a:gd name="connsiteX6" fmla="*/ 3462728 w 3745042"/>
                <a:gd name="connsiteY6" fmla="*/ 1074294 h 1201503"/>
                <a:gd name="connsiteX7" fmla="*/ 3702570 w 3745042"/>
                <a:gd name="connsiteY7" fmla="*/ 999344 h 1201503"/>
                <a:gd name="connsiteX8" fmla="*/ 3717560 w 3745042"/>
                <a:gd name="connsiteY8" fmla="*/ 624590 h 1201503"/>
                <a:gd name="connsiteX9" fmla="*/ 3732550 w 3745042"/>
                <a:gd name="connsiteY9" fmla="*/ 99934 h 1201503"/>
                <a:gd name="connsiteX10" fmla="*/ 3687580 w 3745042"/>
                <a:gd name="connsiteY10" fmla="*/ 24983 h 1201503"/>
                <a:gd name="connsiteX11" fmla="*/ 3507698 w 3745042"/>
                <a:gd name="connsiteY11" fmla="*/ 39973 h 1201503"/>
                <a:gd name="connsiteX12" fmla="*/ 14990 w 3745042"/>
                <a:gd name="connsiteY12" fmla="*/ 99934 h 1201503"/>
                <a:gd name="connsiteX0" fmla="*/ 14990 w 3804378"/>
                <a:gd name="connsiteY0" fmla="*/ 99934 h 1201503"/>
                <a:gd name="connsiteX1" fmla="*/ 29980 w 3804378"/>
                <a:gd name="connsiteY1" fmla="*/ 384747 h 1201503"/>
                <a:gd name="connsiteX2" fmla="*/ 194872 w 3804378"/>
                <a:gd name="connsiteY2" fmla="*/ 894413 h 1201503"/>
                <a:gd name="connsiteX3" fmla="*/ 734518 w 3804378"/>
                <a:gd name="connsiteY3" fmla="*/ 1149245 h 1201503"/>
                <a:gd name="connsiteX4" fmla="*/ 2143593 w 3804378"/>
                <a:gd name="connsiteY4" fmla="*/ 1194216 h 1201503"/>
                <a:gd name="connsiteX5" fmla="*/ 3001780 w 3804378"/>
                <a:gd name="connsiteY5" fmla="*/ 1105524 h 1201503"/>
                <a:gd name="connsiteX6" fmla="*/ 3687580 w 3804378"/>
                <a:gd name="connsiteY6" fmla="*/ 1029324 h 1201503"/>
                <a:gd name="connsiteX7" fmla="*/ 3702570 w 3804378"/>
                <a:gd name="connsiteY7" fmla="*/ 999344 h 1201503"/>
                <a:gd name="connsiteX8" fmla="*/ 3717560 w 3804378"/>
                <a:gd name="connsiteY8" fmla="*/ 624590 h 1201503"/>
                <a:gd name="connsiteX9" fmla="*/ 3732550 w 3804378"/>
                <a:gd name="connsiteY9" fmla="*/ 99934 h 1201503"/>
                <a:gd name="connsiteX10" fmla="*/ 3687580 w 3804378"/>
                <a:gd name="connsiteY10" fmla="*/ 24983 h 1201503"/>
                <a:gd name="connsiteX11" fmla="*/ 3507698 w 3804378"/>
                <a:gd name="connsiteY11" fmla="*/ 39973 h 1201503"/>
                <a:gd name="connsiteX12" fmla="*/ 14990 w 3804378"/>
                <a:gd name="connsiteY12" fmla="*/ 99934 h 1201503"/>
                <a:gd name="connsiteX0" fmla="*/ 14990 w 3804378"/>
                <a:gd name="connsiteY0" fmla="*/ 99934 h 1201503"/>
                <a:gd name="connsiteX1" fmla="*/ 29980 w 3804378"/>
                <a:gd name="connsiteY1" fmla="*/ 384747 h 1201503"/>
                <a:gd name="connsiteX2" fmla="*/ 194872 w 3804378"/>
                <a:gd name="connsiteY2" fmla="*/ 894413 h 1201503"/>
                <a:gd name="connsiteX3" fmla="*/ 734518 w 3804378"/>
                <a:gd name="connsiteY3" fmla="*/ 1149245 h 1201503"/>
                <a:gd name="connsiteX4" fmla="*/ 2143593 w 3804378"/>
                <a:gd name="connsiteY4" fmla="*/ 1194216 h 1201503"/>
                <a:gd name="connsiteX5" fmla="*/ 2925580 w 3804378"/>
                <a:gd name="connsiteY5" fmla="*/ 1105524 h 1201503"/>
                <a:gd name="connsiteX6" fmla="*/ 3687580 w 3804378"/>
                <a:gd name="connsiteY6" fmla="*/ 1029324 h 1201503"/>
                <a:gd name="connsiteX7" fmla="*/ 3702570 w 3804378"/>
                <a:gd name="connsiteY7" fmla="*/ 999344 h 1201503"/>
                <a:gd name="connsiteX8" fmla="*/ 3717560 w 3804378"/>
                <a:gd name="connsiteY8" fmla="*/ 624590 h 1201503"/>
                <a:gd name="connsiteX9" fmla="*/ 3732550 w 3804378"/>
                <a:gd name="connsiteY9" fmla="*/ 99934 h 1201503"/>
                <a:gd name="connsiteX10" fmla="*/ 3687580 w 3804378"/>
                <a:gd name="connsiteY10" fmla="*/ 24983 h 1201503"/>
                <a:gd name="connsiteX11" fmla="*/ 3507698 w 3804378"/>
                <a:gd name="connsiteY11" fmla="*/ 39973 h 1201503"/>
                <a:gd name="connsiteX12" fmla="*/ 14990 w 3804378"/>
                <a:gd name="connsiteY12" fmla="*/ 99934 h 120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4378" h="1201503">
                  <a:moveTo>
                    <a:pt x="14990" y="99934"/>
                  </a:moveTo>
                  <a:cubicBezTo>
                    <a:pt x="7495" y="176134"/>
                    <a:pt x="0" y="252334"/>
                    <a:pt x="29980" y="384747"/>
                  </a:cubicBezTo>
                  <a:cubicBezTo>
                    <a:pt x="59960" y="517160"/>
                    <a:pt x="77449" y="766997"/>
                    <a:pt x="194872" y="894413"/>
                  </a:cubicBezTo>
                  <a:cubicBezTo>
                    <a:pt x="312295" y="1021829"/>
                    <a:pt x="409731" y="1099278"/>
                    <a:pt x="734518" y="1149245"/>
                  </a:cubicBezTo>
                  <a:cubicBezTo>
                    <a:pt x="1059305" y="1199212"/>
                    <a:pt x="1778416" y="1201503"/>
                    <a:pt x="2143593" y="1194216"/>
                  </a:cubicBezTo>
                  <a:cubicBezTo>
                    <a:pt x="2508770" y="1186929"/>
                    <a:pt x="2668249" y="1133006"/>
                    <a:pt x="2925580" y="1105524"/>
                  </a:cubicBezTo>
                  <a:lnTo>
                    <a:pt x="3687580" y="1029324"/>
                  </a:lnTo>
                  <a:cubicBezTo>
                    <a:pt x="3804378" y="1011627"/>
                    <a:pt x="3697573" y="1066800"/>
                    <a:pt x="3702570" y="999344"/>
                  </a:cubicBezTo>
                  <a:cubicBezTo>
                    <a:pt x="3707567" y="931888"/>
                    <a:pt x="3712563" y="774491"/>
                    <a:pt x="3717560" y="624590"/>
                  </a:cubicBezTo>
                  <a:cubicBezTo>
                    <a:pt x="3722557" y="474689"/>
                    <a:pt x="3737547" y="199868"/>
                    <a:pt x="3732550" y="99934"/>
                  </a:cubicBezTo>
                  <a:cubicBezTo>
                    <a:pt x="3727553" y="0"/>
                    <a:pt x="3725055" y="34977"/>
                    <a:pt x="3687580" y="24983"/>
                  </a:cubicBezTo>
                  <a:cubicBezTo>
                    <a:pt x="3650105" y="14990"/>
                    <a:pt x="3507698" y="39973"/>
                    <a:pt x="3507698" y="39973"/>
                  </a:cubicBezTo>
                  <a:lnTo>
                    <a:pt x="14990" y="99934"/>
                  </a:lnTo>
                  <a:close/>
                </a:path>
              </a:pathLst>
            </a:custGeom>
            <a:gradFill flip="none" rotWithShape="1">
              <a:gsLst>
                <a:gs pos="0">
                  <a:srgbClr val="5E9EFF"/>
                </a:gs>
                <a:gs pos="39999">
                  <a:srgbClr val="85C2FF"/>
                </a:gs>
                <a:gs pos="70000">
                  <a:srgbClr val="C4D6EB"/>
                </a:gs>
                <a:gs pos="100000">
                  <a:srgbClr val="FFEBFA"/>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p:cNvPicPr>
            <a:picLocks noChangeAspect="1" noChangeArrowheads="1"/>
          </p:cNvPicPr>
          <p:nvPr/>
        </p:nvPicPr>
        <p:blipFill>
          <a:blip r:embed="rId7" cstate="print"/>
          <a:srcRect/>
          <a:stretch>
            <a:fillRect/>
          </a:stretch>
        </p:blipFill>
        <p:spPr bwMode="auto">
          <a:xfrm>
            <a:off x="-152400" y="835024"/>
            <a:ext cx="11989130" cy="6035040"/>
          </a:xfrm>
          <a:prstGeom prst="rect">
            <a:avLst/>
          </a:prstGeom>
          <a:noFill/>
          <a:ln w="9525">
            <a:noFill/>
            <a:miter lim="800000"/>
            <a:headEnd/>
            <a:tailEnd/>
          </a:ln>
          <a:effectLst/>
        </p:spPr>
      </p:pic>
      <p:pic>
        <p:nvPicPr>
          <p:cNvPr id="6" name="Picture 3"/>
          <p:cNvPicPr>
            <a:picLocks noChangeAspect="1" noChangeArrowheads="1"/>
          </p:cNvPicPr>
          <p:nvPr/>
        </p:nvPicPr>
        <p:blipFill>
          <a:blip r:embed="rId8" cstate="print"/>
          <a:srcRect t="253" r="21622"/>
          <a:stretch>
            <a:fillRect/>
          </a:stretch>
        </p:blipFill>
        <p:spPr bwMode="auto">
          <a:xfrm>
            <a:off x="0" y="838200"/>
            <a:ext cx="9144000" cy="6019800"/>
          </a:xfrm>
          <a:prstGeom prst="rect">
            <a:avLst/>
          </a:prstGeom>
          <a:noFill/>
          <a:ln w="9525">
            <a:noFill/>
            <a:miter lim="800000"/>
            <a:headEnd/>
            <a:tailEnd/>
          </a:ln>
          <a:effectLst/>
        </p:spPr>
      </p:pic>
      <p:sp useBgFill="1">
        <p:nvSpPr>
          <p:cNvPr id="11" name="TextBox 10"/>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2000"/>
                                        <p:tgtEl>
                                          <p:spTgt spid="4098"/>
                                        </p:tgtEl>
                                      </p:cBhvr>
                                    </p:animEffect>
                                  </p:childTnLst>
                                </p:cTn>
                              </p:par>
                            </p:childTnLst>
                          </p:cTn>
                        </p:par>
                        <p:par>
                          <p:cTn id="11" fill="hold">
                            <p:stCondLst>
                              <p:cond delay="2000"/>
                            </p:stCondLst>
                            <p:childTnLst>
                              <p:par>
                                <p:cTn id="12" presetID="35" presetClass="path" presetSubtype="0" accel="50000" decel="50000" fill="hold" nodeType="afterEffect">
                                  <p:stCondLst>
                                    <p:cond delay="0"/>
                                  </p:stCondLst>
                                  <p:childTnLst>
                                    <p:animMotion origin="layout" path="M 3.33333E-6 -2.26716E-6 L -0.27917 -0.00531 " pathEditMode="relative" rAng="0" ptsTypes="AA">
                                      <p:cBhvr>
                                        <p:cTn id="13" dur="5000" fill="hold"/>
                                        <p:tgtEl>
                                          <p:spTgt spid="4098"/>
                                        </p:tgtEl>
                                        <p:attrNameLst>
                                          <p:attrName>ppt_x</p:attrName>
                                          <p:attrName>ppt_y</p:attrName>
                                        </p:attrNameLst>
                                      </p:cBhvr>
                                      <p:rCtr x="-140" y="-3"/>
                                    </p:animMotion>
                                  </p:childTnLst>
                                </p:cTn>
                              </p:par>
                            </p:childTnLst>
                          </p:cTn>
                        </p:par>
                        <p:par>
                          <p:cTn id="14" fill="hold">
                            <p:stCondLst>
                              <p:cond delay="7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par>
                                <p:cTn id="18" presetID="10" presetClass="exit" presetSubtype="0" fill="hold" nodeType="withEffect">
                                  <p:stCondLst>
                                    <p:cond delay="500"/>
                                  </p:stCondLst>
                                  <p:childTnLst>
                                    <p:animEffect transition="out" filter="fade">
                                      <p:cBhvr>
                                        <p:cTn id="19" dur="2000"/>
                                        <p:tgtEl>
                                          <p:spTgt spid="4098"/>
                                        </p:tgtEl>
                                      </p:cBhvr>
                                    </p:animEffect>
                                    <p:set>
                                      <p:cBhvr>
                                        <p:cTn id="20" dur="1" fill="hold">
                                          <p:stCondLst>
                                            <p:cond delay="19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186309"/>
          </a:xfrm>
          <a:prstGeom prst="rect">
            <a:avLst/>
          </a:prstGeom>
        </p:spPr>
        <p:txBody>
          <a:bodyPr wrap="square">
            <a:spAutoFit/>
          </a:bodyPr>
          <a:lstStyle/>
          <a:p>
            <a:r>
              <a:rPr lang="en-US" dirty="0" smtClean="0">
                <a:hlinkClick r:id="rId3"/>
              </a:rPr>
              <a:t>https://en.wikipedia.org/wiki/Panthera_leo_spelaea</a:t>
            </a:r>
          </a:p>
          <a:p>
            <a:r>
              <a:rPr lang="en-US" dirty="0" smtClean="0">
                <a:hlinkClick r:id="rId3"/>
              </a:rPr>
              <a:t>http://www.beringia.com/exhibit/ice-age-animals/beringian-lion</a:t>
            </a:r>
            <a:endParaRPr lang="en-US" dirty="0" smtClean="0"/>
          </a:p>
          <a:p>
            <a:r>
              <a:rPr lang="en-US" dirty="0" smtClean="0"/>
              <a:t>	The </a:t>
            </a:r>
            <a:r>
              <a:rPr lang="en-US" dirty="0" err="1" smtClean="0"/>
              <a:t>Beringian</a:t>
            </a:r>
            <a:r>
              <a:rPr lang="en-US" dirty="0" smtClean="0"/>
              <a:t> lion (</a:t>
            </a:r>
            <a:r>
              <a:rPr lang="en-US" i="1" dirty="0" err="1" smtClean="0"/>
              <a:t>Panthera</a:t>
            </a:r>
            <a:r>
              <a:rPr lang="en-US" i="1" dirty="0" smtClean="0"/>
              <a:t> </a:t>
            </a:r>
            <a:r>
              <a:rPr lang="en-US" i="1" dirty="0" err="1" smtClean="0"/>
              <a:t>leo</a:t>
            </a:r>
            <a:r>
              <a:rPr lang="en-US" i="1" dirty="0" smtClean="0"/>
              <a:t> </a:t>
            </a:r>
            <a:r>
              <a:rPr lang="en-US" i="1" dirty="0" err="1" smtClean="0"/>
              <a:t>spelaea</a:t>
            </a:r>
            <a:r>
              <a:rPr lang="en-US" dirty="0" smtClean="0"/>
              <a:t>) was the largest and most abundant cat of ice age Yukon, and a member of the well-known "cave lions" from Europe and Asia. Lion fossil bones from </a:t>
            </a:r>
            <a:r>
              <a:rPr lang="en-US" dirty="0" err="1" smtClean="0"/>
              <a:t>Beringia</a:t>
            </a:r>
            <a:r>
              <a:rPr lang="en-US" dirty="0" smtClean="0"/>
              <a:t> are smaller than the rest of the European cave lions, suggesting that they could be a </a:t>
            </a:r>
            <a:r>
              <a:rPr lang="en-US" dirty="0" err="1" smtClean="0"/>
              <a:t>seperate</a:t>
            </a:r>
            <a:r>
              <a:rPr lang="en-US" dirty="0" smtClean="0"/>
              <a:t> sub-species.</a:t>
            </a:r>
            <a:endParaRPr lang="en-US" b="1" cap="all" dirty="0" smtClean="0"/>
          </a:p>
          <a:p>
            <a:r>
              <a:rPr lang="en-US" dirty="0" smtClean="0"/>
              <a:t>	The ice age lions of Eurasia and </a:t>
            </a:r>
            <a:r>
              <a:rPr lang="en-US" dirty="0" err="1" smtClean="0"/>
              <a:t>Beringia</a:t>
            </a:r>
            <a:r>
              <a:rPr lang="en-US" dirty="0" smtClean="0"/>
              <a:t> are genetically distinct from the populations that later became the modern African lion, even though their historic ranges may have overlapped in the ancient Near East. Groups of lions expanded their range dramatically out of Africa during the middle of the Ice Age, appearing in Europe and Britain by around 500,000 years ago. It is not certain when lions crossed </a:t>
            </a:r>
            <a:r>
              <a:rPr lang="en-US" dirty="0" err="1" smtClean="0"/>
              <a:t>Beringia</a:t>
            </a:r>
            <a:r>
              <a:rPr lang="en-US" dirty="0" smtClean="0"/>
              <a:t> and first appeared in North America. Genetic evidence suggests they may have inhabited Alaska around 300,000 years ago. Some of these lions made their way south into the mid-continent of the United States around 150,000 years ago. After thousands of years of </a:t>
            </a:r>
            <a:r>
              <a:rPr lang="en-US" dirty="0" err="1" smtClean="0"/>
              <a:t>seperation</a:t>
            </a:r>
            <a:r>
              <a:rPr lang="en-US" dirty="0" smtClean="0"/>
              <a:t> from one another due to the continental ice sheets, the southern population evolved into a unique species, the American lion (</a:t>
            </a:r>
            <a:r>
              <a:rPr lang="en-US" i="1" dirty="0" err="1" smtClean="0"/>
              <a:t>Panthera</a:t>
            </a:r>
            <a:r>
              <a:rPr lang="en-US" i="1" dirty="0" smtClean="0"/>
              <a:t> </a:t>
            </a:r>
            <a:r>
              <a:rPr lang="en-US" i="1" dirty="0" err="1" smtClean="0"/>
              <a:t>leo</a:t>
            </a:r>
            <a:r>
              <a:rPr lang="en-US" i="1" dirty="0" smtClean="0"/>
              <a:t> </a:t>
            </a:r>
            <a:r>
              <a:rPr lang="en-US" i="1" dirty="0" err="1" smtClean="0"/>
              <a:t>atrox</a:t>
            </a:r>
            <a:r>
              <a:rPr lang="en-US" dirty="0" smtClean="0"/>
              <a:t>). </a:t>
            </a:r>
          </a:p>
          <a:p>
            <a:r>
              <a:rPr lang="en-US" dirty="0" smtClean="0"/>
              <a:t>	Lions are the only modern large cats that live in groups or prides. Because their closest relatives, tigers and leopards, don't live in groups, scientists believe group living evolved early in lion evolution, back near the start of the Ice Age around two million years ago. Scientists today are continually searching for evidence that </a:t>
            </a:r>
            <a:r>
              <a:rPr lang="en-US" dirty="0" err="1" smtClean="0"/>
              <a:t>Beringian</a:t>
            </a:r>
            <a:r>
              <a:rPr lang="en-US" dirty="0" smtClean="0"/>
              <a:t> lions and their ice age relatives did in fact live in prides. </a:t>
            </a:r>
          </a:p>
          <a:p>
            <a:endParaRPr lang="en-US"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cstate="print"/>
          <a:srcRect t="253" r="21622"/>
          <a:stretch>
            <a:fillRect/>
          </a:stretch>
        </p:blipFill>
        <p:spPr bwMode="auto">
          <a:xfrm>
            <a:off x="0" y="838200"/>
            <a:ext cx="9144000" cy="6019800"/>
          </a:xfrm>
          <a:prstGeom prst="rect">
            <a:avLst/>
          </a:prstGeom>
          <a:noFill/>
          <a:ln w="9525">
            <a:noFill/>
            <a:miter lim="800000"/>
            <a:headEnd/>
            <a:tailEnd/>
          </a:ln>
          <a:effectLst/>
        </p:spPr>
      </p:pic>
      <p:pic>
        <p:nvPicPr>
          <p:cNvPr id="6146" name="Picture 2"/>
          <p:cNvPicPr>
            <a:picLocks noChangeAspect="1" noChangeArrowheads="1"/>
          </p:cNvPicPr>
          <p:nvPr/>
        </p:nvPicPr>
        <p:blipFill>
          <a:blip r:embed="rId4" cstate="print"/>
          <a:srcRect b="18033"/>
          <a:stretch>
            <a:fillRect/>
          </a:stretch>
        </p:blipFill>
        <p:spPr bwMode="auto">
          <a:xfrm>
            <a:off x="0" y="756092"/>
            <a:ext cx="14782800" cy="6101908"/>
          </a:xfrm>
          <a:prstGeom prst="rect">
            <a:avLst/>
          </a:prstGeom>
          <a:noFill/>
          <a:ln w="9525">
            <a:noFill/>
            <a:miter lim="800000"/>
            <a:headEnd/>
            <a:tailEnd/>
          </a:ln>
          <a:effectLst/>
        </p:spPr>
      </p:pic>
      <p:sp useBgFill="1">
        <p:nvSpPr>
          <p:cNvPr id="11" name="TextBox 10"/>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par>
                                <p:cTn id="8" presetID="10" presetClass="exit" presetSubtype="0" fill="hold"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35" presetClass="path" presetSubtype="0" accel="50000" decel="50000" fill="hold" nodeType="withEffect">
                                  <p:stCondLst>
                                    <p:cond delay="500"/>
                                  </p:stCondLst>
                                  <p:childTnLst>
                                    <p:animMotion origin="layout" path="M -3.33333E-6 1.44606E-6 L -0.46666 0.00046 " pathEditMode="relative" rAng="0" ptsTypes="AA">
                                      <p:cBhvr>
                                        <p:cTn id="12" dur="10000" fill="hold"/>
                                        <p:tgtEl>
                                          <p:spTgt spid="6146"/>
                                        </p:tgtEl>
                                        <p:attrNameLst>
                                          <p:attrName>ppt_x</p:attrName>
                                          <p:attrName>ppt_y</p:attrName>
                                        </p:attrNameLst>
                                      </p:cBhvr>
                                      <p:rCtr x="-2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
          <p:cNvPicPr>
            <a:picLocks noChangeAspect="1" noChangeArrowheads="1"/>
          </p:cNvPicPr>
          <p:nvPr/>
        </p:nvPicPr>
        <p:blipFill>
          <a:blip r:embed="rId3" cstate="print"/>
          <a:srcRect l="25833" t="18538" r="11436" b="19353"/>
          <a:stretch>
            <a:fillRect/>
          </a:stretch>
        </p:blipFill>
        <p:spPr bwMode="auto">
          <a:xfrm>
            <a:off x="-1" y="838200"/>
            <a:ext cx="9144001" cy="6019800"/>
          </a:xfrm>
          <a:prstGeom prst="rect">
            <a:avLst/>
          </a:prstGeom>
          <a:noFill/>
          <a:ln w="9525">
            <a:noFill/>
            <a:miter lim="800000"/>
            <a:headEnd/>
            <a:tailEnd/>
          </a:ln>
          <a:effectLst/>
        </p:spPr>
      </p:pic>
      <p:pic>
        <p:nvPicPr>
          <p:cNvPr id="37" name="Picture 2"/>
          <p:cNvPicPr>
            <a:picLocks noChangeAspect="1" noChangeArrowheads="1"/>
          </p:cNvPicPr>
          <p:nvPr/>
        </p:nvPicPr>
        <p:blipFill>
          <a:blip r:embed="rId4" cstate="print"/>
          <a:srcRect b="18033"/>
          <a:stretch>
            <a:fillRect/>
          </a:stretch>
        </p:blipFill>
        <p:spPr bwMode="auto">
          <a:xfrm>
            <a:off x="-4267200" y="756092"/>
            <a:ext cx="14782800" cy="6101908"/>
          </a:xfrm>
          <a:prstGeom prst="rect">
            <a:avLst/>
          </a:prstGeom>
          <a:noFill/>
          <a:ln w="9525">
            <a:noFill/>
            <a:miter lim="800000"/>
            <a:headEnd/>
            <a:tailEnd/>
          </a:ln>
          <a:effectLst/>
        </p:spPr>
      </p:pic>
      <p:sp>
        <p:nvSpPr>
          <p:cNvPr id="32" name="TextBox 31"/>
          <p:cNvSpPr txBox="1"/>
          <p:nvPr/>
        </p:nvSpPr>
        <p:spPr>
          <a:xfrm>
            <a:off x="0" y="6180892"/>
            <a:ext cx="9144000" cy="646331"/>
          </a:xfrm>
          <a:prstGeom prst="rect">
            <a:avLst/>
          </a:prstGeom>
          <a:solidFill>
            <a:schemeClr val="accent1">
              <a:lumMod val="20000"/>
              <a:lumOff val="80000"/>
            </a:schemeClr>
          </a:solidFill>
        </p:spPr>
        <p:txBody>
          <a:bodyPr wrap="square" rtlCol="0">
            <a:spAutoFit/>
          </a:bodyPr>
          <a:lstStyle/>
          <a:p>
            <a:pPr algn="ctr"/>
            <a:r>
              <a:rPr lang="en-US" sz="3600" b="1" dirty="0" smtClean="0">
                <a:solidFill>
                  <a:srgbClr val="FF0000"/>
                </a:solidFill>
                <a:effectLst>
                  <a:outerShdw dist="50800" dir="5400000" algn="ctr" rotWithShape="0">
                    <a:schemeClr val="tx1"/>
                  </a:outerShdw>
                </a:effectLst>
                <a:latin typeface="Tempus Sans ITC" pitchFamily="82" charset="0"/>
              </a:rPr>
              <a:t> let’s look at one group who crossed </a:t>
            </a:r>
            <a:r>
              <a:rPr lang="en-US" sz="3600" b="1" dirty="0" err="1" smtClean="0">
                <a:solidFill>
                  <a:srgbClr val="FF0000"/>
                </a:solidFill>
                <a:effectLst>
                  <a:outerShdw dist="50800" dir="5400000" algn="ctr" rotWithShape="0">
                    <a:schemeClr val="tx1"/>
                  </a:outerShdw>
                </a:effectLst>
                <a:latin typeface="Tempus Sans ITC" pitchFamily="82" charset="0"/>
              </a:rPr>
              <a:t>Beringia</a:t>
            </a:r>
            <a:endParaRPr lang="en-US" sz="3600" b="1" dirty="0" smtClean="0">
              <a:solidFill>
                <a:srgbClr val="FF0000"/>
              </a:solidFill>
              <a:effectLst>
                <a:outerShdw dist="50800" dir="5400000" algn="ctr" rotWithShape="0">
                  <a:schemeClr val="tx1"/>
                </a:outerShdw>
              </a:effectLst>
              <a:latin typeface="Tempus Sans ITC" pitchFamily="82" charset="0"/>
            </a:endParaRPr>
          </a:p>
        </p:txBody>
      </p:sp>
      <p:sp useBgFill="1">
        <p:nvSpPr>
          <p:cNvPr id="38" name="TextBox 37"/>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par>
                                <p:cTn id="8" presetID="6" presetClass="emph" presetSubtype="0" fill="hold" nodeType="withEffect">
                                  <p:stCondLst>
                                    <p:cond delay="0"/>
                                  </p:stCondLst>
                                  <p:childTnLst>
                                    <p:animScale>
                                      <p:cBhvr>
                                        <p:cTn id="9" dur="1000" fill="hold"/>
                                        <p:tgtEl>
                                          <p:spTgt spid="37"/>
                                        </p:tgtEl>
                                      </p:cBhvr>
                                      <p:by x="150000" y="150000"/>
                                    </p:animScale>
                                  </p:childTnLst>
                                </p:cTn>
                              </p:par>
                              <p:par>
                                <p:cTn id="10" presetID="64" presetClass="path" presetSubtype="0" fill="hold" nodeType="withEffect">
                                  <p:stCondLst>
                                    <p:cond delay="0"/>
                                  </p:stCondLst>
                                  <p:childTnLst>
                                    <p:animMotion origin="layout" path="M 3.33333E-6 -2.59259E-6 L -0.125 -0.24398 " pathEditMode="relative" rAng="0" ptsTypes="AA">
                                      <p:cBhvr>
                                        <p:cTn id="11" dur="1000" fill="hold"/>
                                        <p:tgtEl>
                                          <p:spTgt spid="37"/>
                                        </p:tgtEl>
                                        <p:attrNameLst>
                                          <p:attrName>ppt_x</p:attrName>
                                          <p:attrName>ppt_y</p:attrName>
                                        </p:attrNameLst>
                                      </p:cBhvr>
                                      <p:rCtr x="-63" y="-122"/>
                                    </p:animMotion>
                                  </p:childTnLst>
                                </p:cTn>
                              </p:par>
                              <p:par>
                                <p:cTn id="12" presetID="10" presetClass="exit" presetSubtype="0" fill="hold" nodeType="withEffect">
                                  <p:stCondLst>
                                    <p:cond delay="500"/>
                                  </p:stCondLst>
                                  <p:childTnLst>
                                    <p:animEffect transition="out" filter="fade">
                                      <p:cBhvr>
                                        <p:cTn id="13" dur="1000"/>
                                        <p:tgtEl>
                                          <p:spTgt spid="37"/>
                                        </p:tgtEl>
                                      </p:cBhvr>
                                    </p:animEffect>
                                    <p:set>
                                      <p:cBhvr>
                                        <p:cTn id="14" dur="1" fill="hold">
                                          <p:stCondLst>
                                            <p:cond delay="999"/>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004887"/>
            <a:ext cx="9139237" cy="5853113"/>
            <a:chOff x="0" y="1004887"/>
            <a:chExt cx="9139237" cy="5853113"/>
          </a:xfrm>
        </p:grpSpPr>
        <p:grpSp>
          <p:nvGrpSpPr>
            <p:cNvPr id="21" name="Group 20"/>
            <p:cNvGrpSpPr/>
            <p:nvPr/>
          </p:nvGrpSpPr>
          <p:grpSpPr>
            <a:xfrm>
              <a:off x="0" y="1004887"/>
              <a:ext cx="9139237" cy="5853113"/>
              <a:chOff x="0" y="1004887"/>
              <a:chExt cx="9139237" cy="5853113"/>
            </a:xfrm>
          </p:grpSpPr>
          <p:pic>
            <p:nvPicPr>
              <p:cNvPr id="1027" name="Picture 3"/>
              <p:cNvPicPr>
                <a:picLocks noChangeAspect="1" noChangeArrowheads="1"/>
              </p:cNvPicPr>
              <p:nvPr/>
            </p:nvPicPr>
            <p:blipFill>
              <a:blip r:embed="rId3"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10" name="Group 9"/>
              <p:cNvGrpSpPr/>
              <p:nvPr/>
            </p:nvGrpSpPr>
            <p:grpSpPr>
              <a:xfrm>
                <a:off x="3048000" y="4736592"/>
                <a:ext cx="1135655" cy="368808"/>
                <a:chOff x="3048000" y="4736592"/>
                <a:chExt cx="1135655" cy="368808"/>
              </a:xfrm>
            </p:grpSpPr>
            <p:pic>
              <p:nvPicPr>
                <p:cNvPr id="11" name="Picture 3"/>
                <p:cNvPicPr>
                  <a:picLocks noChangeAspect="1" noChangeArrowheads="1"/>
                </p:cNvPicPr>
                <p:nvPr/>
              </p:nvPicPr>
              <p:blipFill>
                <a:blip r:embed="rId3"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12" name="TextBox 11"/>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3" name="Picture 3"/>
            <p:cNvPicPr>
              <a:picLocks noChangeAspect="1" noChangeArrowheads="1"/>
            </p:cNvPicPr>
            <p:nvPr/>
          </p:nvPicPr>
          <p:blipFill>
            <a:blip r:embed="rId4" cstate="print"/>
            <a:srcRect/>
            <a:stretch>
              <a:fillRect/>
            </a:stretch>
          </p:blipFill>
          <p:spPr bwMode="auto">
            <a:xfrm>
              <a:off x="6984054" y="3816350"/>
              <a:ext cx="145409" cy="222250"/>
            </a:xfrm>
            <a:prstGeom prst="rect">
              <a:avLst/>
            </a:prstGeom>
            <a:noFill/>
            <a:ln w="9525">
              <a:noFill/>
              <a:miter lim="800000"/>
              <a:headEnd/>
              <a:tailEnd/>
            </a:ln>
            <a:effectLst/>
          </p:spPr>
        </p:pic>
        <p:sp>
          <p:nvSpPr>
            <p:cNvPr id="14" name="TextBox 13"/>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p:nvSpPr>
          <p:cNvPr id="17" name="Oval 16"/>
          <p:cNvSpPr/>
          <p:nvPr/>
        </p:nvSpPr>
        <p:spPr>
          <a:xfrm>
            <a:off x="4953000" y="1447800"/>
            <a:ext cx="7620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0" y="990600"/>
            <a:ext cx="9144000" cy="6463308"/>
          </a:xfrm>
          <a:prstGeom prst="rect">
            <a:avLst/>
          </a:prstGeom>
          <a:solidFill>
            <a:srgbClr val="FFE9A3">
              <a:alpha val="64706"/>
            </a:srgbClr>
          </a:solidFill>
        </p:spPr>
        <p:txBody>
          <a:bodyPr wrap="square" rtlCol="0">
            <a:spAutoFit/>
          </a:bodyPr>
          <a:lstStyle/>
          <a:p>
            <a:endParaRPr lang="en-US" sz="2000" b="1" spc="-50" dirty="0" smtClean="0">
              <a:ln>
                <a:solidFill>
                  <a:schemeClr val="accent5">
                    <a:lumMod val="50000"/>
                  </a:schemeClr>
                </a:solidFill>
              </a:ln>
              <a:solidFill>
                <a:schemeClr val="accent5">
                  <a:lumMod val="50000"/>
                </a:schemeClr>
              </a:solidFill>
              <a:cs typeface="Arial" pitchFamily="34" charset="0"/>
            </a:endParaRPr>
          </a:p>
          <a:p>
            <a:r>
              <a:rPr lang="en-US" sz="4400" b="1" spc="-50" dirty="0" smtClean="0">
                <a:ln>
                  <a:solidFill>
                    <a:schemeClr val="accent5">
                      <a:lumMod val="50000"/>
                    </a:schemeClr>
                  </a:solidFill>
                </a:ln>
                <a:solidFill>
                  <a:schemeClr val="accent5">
                    <a:lumMod val="50000"/>
                  </a:schemeClr>
                </a:solidFill>
                <a:cs typeface="Arial" pitchFamily="34" charset="0"/>
              </a:rPr>
              <a:t>      		  </a:t>
            </a:r>
            <a:r>
              <a:rPr lang="en-US" sz="4400" b="1" spc="-50" dirty="0" smtClean="0">
                <a:solidFill>
                  <a:schemeClr val="accent5">
                    <a:lumMod val="50000"/>
                  </a:schemeClr>
                </a:solidFill>
                <a:effectLst>
                  <a:outerShdw dist="50800" dir="7200000" algn="ctr" rotWithShape="0">
                    <a:schemeClr val="tx1"/>
                  </a:outerShdw>
                </a:effectLst>
                <a:cs typeface="Arial" pitchFamily="34" charset="0"/>
              </a:rPr>
              <a:t>Week  1 – Setting the Stage</a:t>
            </a:r>
          </a:p>
          <a:p>
            <a:endParaRPr lang="en-US" sz="1400" b="1" spc="-50" dirty="0" smtClean="0">
              <a:solidFill>
                <a:schemeClr val="accent5">
                  <a:lumMod val="50000"/>
                </a:schemeClr>
              </a:solidFill>
              <a:effectLst>
                <a:outerShdw dist="50800" dir="7200000" algn="ctr" rotWithShape="0">
                  <a:schemeClr val="tx1"/>
                </a:outerShdw>
              </a:effectLst>
              <a:cs typeface="Arial" pitchFamily="34" charset="0"/>
            </a:endParaRPr>
          </a:p>
          <a:p>
            <a:r>
              <a:rPr lang="en-US" sz="4400" b="1" spc="-50" dirty="0" smtClean="0">
                <a:solidFill>
                  <a:schemeClr val="accent5">
                    <a:lumMod val="50000"/>
                  </a:schemeClr>
                </a:solidFill>
                <a:effectLst>
                  <a:outerShdw dist="50800" dir="7200000" algn="ctr" rotWithShape="0">
                    <a:schemeClr val="tx1"/>
                  </a:outerShdw>
                </a:effectLst>
                <a:cs typeface="Arial" pitchFamily="34" charset="0"/>
              </a:rPr>
              <a:t>       		 Week  2 – Coastal Region</a:t>
            </a:r>
          </a:p>
          <a:p>
            <a:endParaRPr lang="en-US" sz="1400" b="1" spc="-50" dirty="0" smtClean="0">
              <a:solidFill>
                <a:schemeClr val="accent5">
                  <a:lumMod val="50000"/>
                </a:schemeClr>
              </a:solidFill>
              <a:effectLst>
                <a:outerShdw dist="50800" dir="7200000" algn="ctr" rotWithShape="0">
                  <a:schemeClr val="tx1"/>
                </a:outerShdw>
              </a:effectLst>
              <a:cs typeface="Arial" pitchFamily="34" charset="0"/>
            </a:endParaRPr>
          </a:p>
          <a:p>
            <a:r>
              <a:rPr lang="en-US" sz="4400" b="1" spc="-50" dirty="0" smtClean="0">
                <a:solidFill>
                  <a:schemeClr val="accent5">
                    <a:lumMod val="50000"/>
                  </a:schemeClr>
                </a:solidFill>
                <a:effectLst>
                  <a:outerShdw dist="50800" dir="7200000" algn="ctr" rotWithShape="0">
                    <a:schemeClr val="tx1"/>
                  </a:outerShdw>
                </a:effectLst>
                <a:cs typeface="Arial" pitchFamily="34" charset="0"/>
              </a:rPr>
              <a:t>  	      Week  3 – Mountain Region</a:t>
            </a:r>
          </a:p>
          <a:p>
            <a:endParaRPr lang="en-US" sz="1400" b="1" spc="-50" dirty="0" smtClean="0">
              <a:solidFill>
                <a:schemeClr val="accent5">
                  <a:lumMod val="50000"/>
                </a:schemeClr>
              </a:solidFill>
              <a:effectLst>
                <a:outerShdw dist="50800" dir="7200000" algn="ctr" rotWithShape="0">
                  <a:schemeClr val="tx1"/>
                </a:outerShdw>
              </a:effectLst>
              <a:cs typeface="Arial" pitchFamily="34" charset="0"/>
            </a:endParaRPr>
          </a:p>
          <a:p>
            <a:r>
              <a:rPr lang="en-US" sz="4400" b="1" spc="-50" dirty="0" smtClean="0">
                <a:solidFill>
                  <a:schemeClr val="accent5">
                    <a:lumMod val="50000"/>
                  </a:schemeClr>
                </a:solidFill>
                <a:effectLst>
                  <a:outerShdw dist="50800" dir="7200000" algn="ctr" rotWithShape="0">
                    <a:schemeClr val="tx1"/>
                  </a:outerShdw>
                </a:effectLst>
                <a:cs typeface="Arial" pitchFamily="34" charset="0"/>
              </a:rPr>
              <a:t>		  Week  4 – Volcanic Region</a:t>
            </a:r>
          </a:p>
          <a:p>
            <a:endParaRPr lang="en-US" sz="1400" b="1" spc="-50" dirty="0" smtClean="0">
              <a:solidFill>
                <a:schemeClr val="accent5">
                  <a:lumMod val="50000"/>
                </a:schemeClr>
              </a:solidFill>
              <a:effectLst>
                <a:outerShdw dist="50800" dir="7200000" algn="ctr" rotWithShape="0">
                  <a:schemeClr val="tx1"/>
                </a:outerShdw>
              </a:effectLst>
              <a:cs typeface="Arial" pitchFamily="34" charset="0"/>
            </a:endParaRPr>
          </a:p>
          <a:p>
            <a:r>
              <a:rPr lang="en-US" sz="4400" b="1" spc="-50" dirty="0" smtClean="0">
                <a:solidFill>
                  <a:schemeClr val="accent5">
                    <a:lumMod val="50000"/>
                  </a:schemeClr>
                </a:solidFill>
                <a:effectLst>
                  <a:outerShdw dist="50800" dir="7200000" algn="ctr" rotWithShape="0">
                    <a:schemeClr val="tx1"/>
                  </a:outerShdw>
                </a:effectLst>
                <a:cs typeface="Arial" pitchFamily="34" charset="0"/>
              </a:rPr>
              <a:t>		     Week  5 – Alaskan Region</a:t>
            </a:r>
          </a:p>
          <a:p>
            <a:endParaRPr lang="en-US" sz="1400" b="1" spc="-50" dirty="0" smtClean="0">
              <a:solidFill>
                <a:schemeClr val="accent5">
                  <a:lumMod val="50000"/>
                </a:schemeClr>
              </a:solidFill>
              <a:effectLst>
                <a:outerShdw dist="50800" dir="7200000" algn="ctr" rotWithShape="0">
                  <a:schemeClr val="tx1"/>
                </a:outerShdw>
              </a:effectLst>
              <a:cs typeface="Arial" pitchFamily="34" charset="0"/>
            </a:endParaRPr>
          </a:p>
          <a:p>
            <a:r>
              <a:rPr lang="en-US" sz="4400" b="1" spc="-50" dirty="0" smtClean="0">
                <a:solidFill>
                  <a:schemeClr val="accent5">
                    <a:lumMod val="50000"/>
                  </a:schemeClr>
                </a:solidFill>
                <a:effectLst>
                  <a:outerShdw dist="50800" dir="7200000" algn="ctr" rotWithShape="0">
                    <a:schemeClr val="tx1"/>
                  </a:outerShdw>
                </a:effectLst>
                <a:cs typeface="Arial" pitchFamily="34" charset="0"/>
              </a:rPr>
              <a:t>	    	   Week  6 – The Future</a:t>
            </a:r>
          </a:p>
          <a:p>
            <a:pPr>
              <a:lnSpc>
                <a:spcPct val="150000"/>
              </a:lnSpc>
            </a:pPr>
            <a:endParaRPr lang="en-US" sz="4000" b="1" spc="-50" dirty="0" smtClean="0">
              <a:ln>
                <a:solidFill>
                  <a:schemeClr val="accent5">
                    <a:lumMod val="50000"/>
                  </a:schemeClr>
                </a:solidFill>
              </a:ln>
              <a:solidFill>
                <a:schemeClr val="accent5">
                  <a:lumMod val="50000"/>
                </a:schemeClr>
              </a:solidFill>
              <a:cs typeface="Arial" pitchFamily="34" charset="0"/>
            </a:endParaRPr>
          </a:p>
        </p:txBody>
      </p:sp>
      <p:sp>
        <p:nvSpPr>
          <p:cNvPr id="22" name="TextBox 21"/>
          <p:cNvSpPr txBox="1"/>
          <p:nvPr/>
        </p:nvSpPr>
        <p:spPr>
          <a:xfrm>
            <a:off x="457200" y="967026"/>
            <a:ext cx="8610600" cy="861774"/>
          </a:xfrm>
          <a:prstGeom prst="rect">
            <a:avLst/>
          </a:prstGeom>
          <a:noFill/>
        </p:spPr>
        <p:txBody>
          <a:bodyPr wrap="square" rtlCol="0">
            <a:spAutoFit/>
          </a:bodyPr>
          <a:lstStyle/>
          <a:p>
            <a:pPr>
              <a:lnSpc>
                <a:spcPts val="6000"/>
              </a:lnSpc>
            </a:pPr>
            <a:r>
              <a:rPr lang="en-US" sz="4400" b="1" spc="-50" dirty="0" smtClean="0">
                <a:ln>
                  <a:solidFill>
                    <a:schemeClr val="accent5">
                      <a:lumMod val="50000"/>
                    </a:schemeClr>
                  </a:solidFill>
                </a:ln>
                <a:solidFill>
                  <a:srgbClr val="FF0000"/>
                </a:solidFill>
                <a:latin typeface="Tempus Sans ITC" pitchFamily="82" charset="0"/>
                <a:cs typeface="Arial" pitchFamily="34" charset="0"/>
              </a:rPr>
              <a:t>	 </a:t>
            </a:r>
            <a:r>
              <a:rPr lang="en-US" sz="4400" b="1" spc="-50" dirty="0" smtClean="0">
                <a:ln>
                  <a:solidFill>
                    <a:schemeClr val="accent5">
                      <a:lumMod val="50000"/>
                    </a:schemeClr>
                  </a:solidFill>
                </a:ln>
                <a:solidFill>
                  <a:srgbClr val="FF0000"/>
                </a:solidFill>
                <a:effectLst>
                  <a:outerShdw dist="50800" dir="7200000" algn="ctr" rotWithShape="0">
                    <a:schemeClr val="tx1"/>
                  </a:outerShdw>
                </a:effectLst>
                <a:latin typeface="Tempus Sans ITC" pitchFamily="82" charset="0"/>
                <a:cs typeface="Arial" pitchFamily="34" charset="0"/>
              </a:rPr>
              <a:t>Week  1 – Setting the Stage</a:t>
            </a:r>
          </a:p>
        </p:txBody>
      </p:sp>
      <p:sp>
        <p:nvSpPr>
          <p:cNvPr id="19" name="Rectangle 18"/>
          <p:cNvSpPr/>
          <p:nvPr/>
        </p:nvSpPr>
        <p:spPr>
          <a:xfrm>
            <a:off x="0" y="0"/>
            <a:ext cx="9144000" cy="769441"/>
          </a:xfrm>
          <a:prstGeom prst="rect">
            <a:avLst/>
          </a:prstGeom>
        </p:spPr>
        <p:txBody>
          <a:bodyPr wrap="square">
            <a:spAutoFit/>
          </a:bodyPr>
          <a:lstStyle/>
          <a:p>
            <a:pPr algn="ctr"/>
            <a:r>
              <a:rPr lang="en-US" sz="4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EXOTIC TERRANES OF THE WEST</a:t>
            </a:r>
            <a:endParaRPr lang="en-US" sz="4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endParaRPr>
          </a:p>
        </p:txBody>
      </p:sp>
      <p:sp>
        <p:nvSpPr>
          <p:cNvPr id="20" name="Freeform 19"/>
          <p:cNvSpPr>
            <a:spLocks noChangeAspect="1"/>
          </p:cNvSpPr>
          <p:nvPr/>
        </p:nvSpPr>
        <p:spPr>
          <a:xfrm>
            <a:off x="637335" y="1198221"/>
            <a:ext cx="1167637" cy="352617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solidFill>
            <a:schemeClr val="accent5">
              <a:lumMod val="50000"/>
              <a:alpha val="60000"/>
            </a:schemeClr>
          </a:solidFill>
          <a:ln w="508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28600" y="5017970"/>
            <a:ext cx="1461436" cy="1848051"/>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61436" h="1848051">
                <a:moveTo>
                  <a:pt x="1230429" y="949693"/>
                </a:moveTo>
                <a:cubicBezTo>
                  <a:pt x="1230429" y="879108"/>
                  <a:pt x="1175886" y="734729"/>
                  <a:pt x="1182303" y="680186"/>
                </a:cubicBezTo>
                <a:cubicBezTo>
                  <a:pt x="1188720" y="625643"/>
                  <a:pt x="1230429" y="633664"/>
                  <a:pt x="1268930" y="622434"/>
                </a:cubicBezTo>
                <a:cubicBezTo>
                  <a:pt x="1307431" y="611205"/>
                  <a:pt x="1381225" y="633664"/>
                  <a:pt x="1413309" y="612809"/>
                </a:cubicBezTo>
                <a:cubicBezTo>
                  <a:pt x="1445393" y="591954"/>
                  <a:pt x="1461436" y="532599"/>
                  <a:pt x="1461436" y="497306"/>
                </a:cubicBezTo>
                <a:cubicBezTo>
                  <a:pt x="1461436" y="462013"/>
                  <a:pt x="1442185" y="439554"/>
                  <a:pt x="1413309" y="401053"/>
                </a:cubicBezTo>
                <a:cubicBezTo>
                  <a:pt x="1384433" y="362552"/>
                  <a:pt x="1323474" y="320842"/>
                  <a:pt x="1288181" y="266299"/>
                </a:cubicBezTo>
                <a:cubicBezTo>
                  <a:pt x="1252888" y="211756"/>
                  <a:pt x="1252888" y="112295"/>
                  <a:pt x="1201553" y="73794"/>
                </a:cubicBezTo>
                <a:cubicBezTo>
                  <a:pt x="1150218" y="35293"/>
                  <a:pt x="1031507" y="35293"/>
                  <a:pt x="980172" y="35293"/>
                </a:cubicBezTo>
                <a:cubicBezTo>
                  <a:pt x="928837" y="35293"/>
                  <a:pt x="935254" y="73794"/>
                  <a:pt x="893545" y="73794"/>
                </a:cubicBezTo>
                <a:cubicBezTo>
                  <a:pt x="851836" y="73794"/>
                  <a:pt x="753979" y="0"/>
                  <a:pt x="729916" y="35293"/>
                </a:cubicBezTo>
                <a:cubicBezTo>
                  <a:pt x="705853" y="70586"/>
                  <a:pt x="768417" y="259883"/>
                  <a:pt x="749166" y="285550"/>
                </a:cubicBezTo>
                <a:cubicBezTo>
                  <a:pt x="729915" y="311217"/>
                  <a:pt x="649704" y="178068"/>
                  <a:pt x="614412" y="189297"/>
                </a:cubicBezTo>
                <a:cubicBezTo>
                  <a:pt x="579120" y="200526"/>
                  <a:pt x="535806" y="312822"/>
                  <a:pt x="537410" y="352927"/>
                </a:cubicBezTo>
                <a:cubicBezTo>
                  <a:pt x="539014" y="393032"/>
                  <a:pt x="624038" y="404262"/>
                  <a:pt x="624038" y="429929"/>
                </a:cubicBezTo>
                <a:cubicBezTo>
                  <a:pt x="624038" y="455596"/>
                  <a:pt x="591953" y="490889"/>
                  <a:pt x="537410" y="506931"/>
                </a:cubicBezTo>
                <a:cubicBezTo>
                  <a:pt x="482867" y="522973"/>
                  <a:pt x="336884" y="495702"/>
                  <a:pt x="296779" y="526182"/>
                </a:cubicBezTo>
                <a:cubicBezTo>
                  <a:pt x="256674" y="556662"/>
                  <a:pt x="295175" y="648102"/>
                  <a:pt x="296779" y="689811"/>
                </a:cubicBezTo>
                <a:cubicBezTo>
                  <a:pt x="298383" y="731520"/>
                  <a:pt x="279133" y="733124"/>
                  <a:pt x="306404" y="776438"/>
                </a:cubicBezTo>
                <a:cubicBezTo>
                  <a:pt x="333675" y="819752"/>
                  <a:pt x="462012" y="917609"/>
                  <a:pt x="460408" y="949693"/>
                </a:cubicBezTo>
                <a:cubicBezTo>
                  <a:pt x="458804" y="981777"/>
                  <a:pt x="354531" y="960923"/>
                  <a:pt x="296779" y="968944"/>
                </a:cubicBezTo>
                <a:cubicBezTo>
                  <a:pt x="239028" y="976965"/>
                  <a:pt x="160421" y="991402"/>
                  <a:pt x="113899" y="997819"/>
                </a:cubicBezTo>
                <a:cubicBezTo>
                  <a:pt x="67377" y="1004236"/>
                  <a:pt x="0" y="986590"/>
                  <a:pt x="17646" y="1007445"/>
                </a:cubicBezTo>
                <a:cubicBezTo>
                  <a:pt x="35292" y="1028300"/>
                  <a:pt x="136358" y="1118135"/>
                  <a:pt x="219777" y="1122948"/>
                </a:cubicBezTo>
                <a:cubicBezTo>
                  <a:pt x="303196" y="1127761"/>
                  <a:pt x="479659" y="1026696"/>
                  <a:pt x="518160" y="1036321"/>
                </a:cubicBezTo>
                <a:cubicBezTo>
                  <a:pt x="556661" y="1045946"/>
                  <a:pt x="439554" y="1167865"/>
                  <a:pt x="450783" y="1180699"/>
                </a:cubicBezTo>
                <a:cubicBezTo>
                  <a:pt x="462012" y="1193533"/>
                  <a:pt x="550244" y="1142199"/>
                  <a:pt x="585537" y="1113323"/>
                </a:cubicBezTo>
                <a:cubicBezTo>
                  <a:pt x="620830" y="1084447"/>
                  <a:pt x="644893" y="1002633"/>
                  <a:pt x="662539" y="1007445"/>
                </a:cubicBezTo>
                <a:cubicBezTo>
                  <a:pt x="680185" y="1012258"/>
                  <a:pt x="657726" y="1127760"/>
                  <a:pt x="691414" y="1142198"/>
                </a:cubicBezTo>
                <a:cubicBezTo>
                  <a:pt x="725102" y="1156636"/>
                  <a:pt x="798896" y="1070009"/>
                  <a:pt x="864669" y="1094072"/>
                </a:cubicBezTo>
                <a:cubicBezTo>
                  <a:pt x="930442" y="1118135"/>
                  <a:pt x="1034715" y="1206367"/>
                  <a:pt x="1086050" y="1286577"/>
                </a:cubicBezTo>
                <a:cubicBezTo>
                  <a:pt x="1137385" y="1366787"/>
                  <a:pt x="1153428" y="1495124"/>
                  <a:pt x="1172678" y="1575335"/>
                </a:cubicBezTo>
                <a:cubicBezTo>
                  <a:pt x="1191929" y="1655546"/>
                  <a:pt x="1193532" y="1726132"/>
                  <a:pt x="1201553" y="1767841"/>
                </a:cubicBezTo>
                <a:cubicBezTo>
                  <a:pt x="1209574" y="1809550"/>
                  <a:pt x="1191928" y="1823988"/>
                  <a:pt x="1220804" y="1825592"/>
                </a:cubicBezTo>
                <a:cubicBezTo>
                  <a:pt x="1249680" y="1827196"/>
                  <a:pt x="1363579" y="1848051"/>
                  <a:pt x="1374808" y="1777466"/>
                </a:cubicBezTo>
                <a:cubicBezTo>
                  <a:pt x="1386037" y="1706881"/>
                  <a:pt x="1326682" y="1491917"/>
                  <a:pt x="1288181" y="1402081"/>
                </a:cubicBezTo>
                <a:cubicBezTo>
                  <a:pt x="1249680" y="1312245"/>
                  <a:pt x="1161448" y="1288182"/>
                  <a:pt x="1143802" y="1238451"/>
                </a:cubicBezTo>
                <a:cubicBezTo>
                  <a:pt x="1126156" y="1188720"/>
                  <a:pt x="1171074" y="1153427"/>
                  <a:pt x="1182303" y="1103697"/>
                </a:cubicBezTo>
                <a:cubicBezTo>
                  <a:pt x="1193532" y="1053967"/>
                  <a:pt x="1230429" y="1020278"/>
                  <a:pt x="1230429" y="949693"/>
                </a:cubicBezTo>
                <a:close/>
              </a:path>
            </a:pathLst>
          </a:custGeom>
          <a:solidFill>
            <a:schemeClr val="accent5">
              <a:lumMod val="50000"/>
              <a:alpha val="60000"/>
            </a:schemeClr>
          </a:solidFill>
          <a:ln w="508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bg/>
                                          </p:spTgt>
                                        </p:tgtEl>
                                        <p:attrNameLst>
                                          <p:attrName>style.visibility</p:attrName>
                                        </p:attrNameLst>
                                      </p:cBhvr>
                                      <p:to>
                                        <p:strVal val="visible"/>
                                      </p:to>
                                    </p:set>
                                    <p:animEffect transition="in" filter="fade">
                                      <p:cBhvr>
                                        <p:cTn id="7" dur="1000"/>
                                        <p:tgtEl>
                                          <p:spTgt spid="1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1000"/>
                                        <p:tgtEl>
                                          <p:spTgt spid="1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animEffect transition="in" filter="fade">
                                      <p:cBhvr>
                                        <p:cTn id="15" dur="1000"/>
                                        <p:tgtEl>
                                          <p:spTgt spid="1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xEl>
                                              <p:pRg st="5" end="5"/>
                                            </p:txEl>
                                          </p:spTgt>
                                        </p:tgtEl>
                                        <p:attrNameLst>
                                          <p:attrName>style.visibility</p:attrName>
                                        </p:attrNameLst>
                                      </p:cBhvr>
                                      <p:to>
                                        <p:strVal val="visible"/>
                                      </p:to>
                                    </p:set>
                                    <p:animEffect transition="in" filter="fade">
                                      <p:cBhvr>
                                        <p:cTn id="20" dur="1000"/>
                                        <p:tgtEl>
                                          <p:spTgt spid="16">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xEl>
                                              <p:pRg st="7" end="7"/>
                                            </p:txEl>
                                          </p:spTgt>
                                        </p:tgtEl>
                                        <p:attrNameLst>
                                          <p:attrName>style.visibility</p:attrName>
                                        </p:attrNameLst>
                                      </p:cBhvr>
                                      <p:to>
                                        <p:strVal val="visible"/>
                                      </p:to>
                                    </p:set>
                                    <p:animEffect transition="in" filter="fade">
                                      <p:cBhvr>
                                        <p:cTn id="25" dur="1000"/>
                                        <p:tgtEl>
                                          <p:spTgt spid="16">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xEl>
                                              <p:pRg st="9" end="9"/>
                                            </p:txEl>
                                          </p:spTgt>
                                        </p:tgtEl>
                                        <p:attrNameLst>
                                          <p:attrName>style.visibility</p:attrName>
                                        </p:attrNameLst>
                                      </p:cBhvr>
                                      <p:to>
                                        <p:strVal val="visible"/>
                                      </p:to>
                                    </p:set>
                                    <p:animEffect transition="in" filter="fade">
                                      <p:cBhvr>
                                        <p:cTn id="30" dur="1000"/>
                                        <p:tgtEl>
                                          <p:spTgt spid="16">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xEl>
                                              <p:pRg st="11" end="11"/>
                                            </p:txEl>
                                          </p:spTgt>
                                        </p:tgtEl>
                                        <p:attrNameLst>
                                          <p:attrName>style.visibility</p:attrName>
                                        </p:attrNameLst>
                                      </p:cBhvr>
                                      <p:to>
                                        <p:strVal val="visible"/>
                                      </p:to>
                                    </p:set>
                                    <p:animEffect transition="in" filter="fade">
                                      <p:cBhvr>
                                        <p:cTn id="35" dur="1000"/>
                                        <p:tgtEl>
                                          <p:spTgt spid="16">
                                            <p:txEl>
                                              <p:pRg st="11" end="1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par>
                                <p:cTn id="43" presetID="10" presetClass="exit" presetSubtype="0" fill="hold" nodeType="withEffect">
                                  <p:stCondLst>
                                    <p:cond delay="0"/>
                                  </p:stCondLst>
                                  <p:childTnLst>
                                    <p:animEffect transition="out" filter="fade">
                                      <p:cBhvr>
                                        <p:cTn id="44" dur="1000"/>
                                        <p:tgtEl>
                                          <p:spTgt spid="15"/>
                                        </p:tgtEl>
                                      </p:cBhvr>
                                    </p:animEffect>
                                    <p:set>
                                      <p:cBhvr>
                                        <p:cTn id="45" dur="1" fill="hold">
                                          <p:stCondLst>
                                            <p:cond delay="999"/>
                                          </p:stCondLst>
                                        </p:cTn>
                                        <p:tgtEl>
                                          <p:spTgt spid="15"/>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16">
                                            <p:txEl>
                                              <p:pRg st="1" end="1"/>
                                            </p:txEl>
                                          </p:spTgt>
                                        </p:tgtEl>
                                      </p:cBhvr>
                                    </p:animEffect>
                                    <p:set>
                                      <p:cBhvr>
                                        <p:cTn id="48" dur="1" fill="hold">
                                          <p:stCondLst>
                                            <p:cond delay="999"/>
                                          </p:stCondLst>
                                        </p:cTn>
                                        <p:tgtEl>
                                          <p:spTgt spid="16">
                                            <p:txEl>
                                              <p:pRg st="1" end="1"/>
                                            </p:txEl>
                                          </p:spTgt>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16">
                                            <p:txEl>
                                              <p:pRg st="3" end="3"/>
                                            </p:txEl>
                                          </p:spTgt>
                                        </p:tgtEl>
                                      </p:cBhvr>
                                    </p:animEffect>
                                    <p:set>
                                      <p:cBhvr>
                                        <p:cTn id="51" dur="1" fill="hold">
                                          <p:stCondLst>
                                            <p:cond delay="999"/>
                                          </p:stCondLst>
                                        </p:cTn>
                                        <p:tgtEl>
                                          <p:spTgt spid="16">
                                            <p:txEl>
                                              <p:pRg st="3" end="3"/>
                                            </p:txEl>
                                          </p:spTgt>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16">
                                            <p:txEl>
                                              <p:pRg st="5" end="5"/>
                                            </p:txEl>
                                          </p:spTgt>
                                        </p:tgtEl>
                                      </p:cBhvr>
                                    </p:animEffect>
                                    <p:set>
                                      <p:cBhvr>
                                        <p:cTn id="54" dur="1" fill="hold">
                                          <p:stCondLst>
                                            <p:cond delay="999"/>
                                          </p:stCondLst>
                                        </p:cTn>
                                        <p:tgtEl>
                                          <p:spTgt spid="16">
                                            <p:txEl>
                                              <p:pRg st="5" end="5"/>
                                            </p:txEl>
                                          </p:spTgt>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16">
                                            <p:txEl>
                                              <p:pRg st="7" end="7"/>
                                            </p:txEl>
                                          </p:spTgt>
                                        </p:tgtEl>
                                      </p:cBhvr>
                                    </p:animEffect>
                                    <p:set>
                                      <p:cBhvr>
                                        <p:cTn id="57" dur="1" fill="hold">
                                          <p:stCondLst>
                                            <p:cond delay="999"/>
                                          </p:stCondLst>
                                        </p:cTn>
                                        <p:tgtEl>
                                          <p:spTgt spid="16">
                                            <p:txEl>
                                              <p:pRg st="7" end="7"/>
                                            </p:txEl>
                                          </p:spTgt>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1000"/>
                                        <p:tgtEl>
                                          <p:spTgt spid="16">
                                            <p:txEl>
                                              <p:pRg st="9" end="9"/>
                                            </p:txEl>
                                          </p:spTgt>
                                        </p:tgtEl>
                                      </p:cBhvr>
                                    </p:animEffect>
                                    <p:set>
                                      <p:cBhvr>
                                        <p:cTn id="60" dur="1" fill="hold">
                                          <p:stCondLst>
                                            <p:cond delay="999"/>
                                          </p:stCondLst>
                                        </p:cTn>
                                        <p:tgtEl>
                                          <p:spTgt spid="16">
                                            <p:txEl>
                                              <p:pRg st="9" end="9"/>
                                            </p:txEl>
                                          </p:spTgt>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00"/>
                                        <p:tgtEl>
                                          <p:spTgt spid="16">
                                            <p:txEl>
                                              <p:pRg st="11" end="11"/>
                                            </p:txEl>
                                          </p:spTgt>
                                        </p:tgtEl>
                                      </p:cBhvr>
                                    </p:animEffect>
                                    <p:set>
                                      <p:cBhvr>
                                        <p:cTn id="63" dur="1" fill="hold">
                                          <p:stCondLst>
                                            <p:cond delay="999"/>
                                          </p:stCondLst>
                                        </p:cTn>
                                        <p:tgtEl>
                                          <p:spTgt spid="16">
                                            <p:txEl>
                                              <p:pRg st="11" end="11"/>
                                            </p:txEl>
                                          </p:spTgt>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16">
                                            <p:bg/>
                                          </p:spTgt>
                                        </p:tgtEl>
                                      </p:cBhvr>
                                    </p:animEffect>
                                    <p:set>
                                      <p:cBhvr>
                                        <p:cTn id="66" dur="1" fill="hold">
                                          <p:stCondLst>
                                            <p:cond delay="999"/>
                                          </p:stCondLst>
                                        </p:cTn>
                                        <p:tgtEl>
                                          <p:spTgt spid="16">
                                            <p:bg/>
                                          </p:spTgt>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1000"/>
                                        <p:tgtEl>
                                          <p:spTgt spid="20"/>
                                        </p:tgtEl>
                                      </p:cBhvr>
                                    </p:animEffect>
                                    <p:set>
                                      <p:cBhvr>
                                        <p:cTn id="69" dur="1" fill="hold">
                                          <p:stCondLst>
                                            <p:cond delay="999"/>
                                          </p:stCondLst>
                                        </p:cTn>
                                        <p:tgtEl>
                                          <p:spTgt spid="20"/>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00"/>
                                        <p:tgtEl>
                                          <p:spTgt spid="23"/>
                                        </p:tgtEl>
                                      </p:cBhvr>
                                    </p:animEffect>
                                    <p:set>
                                      <p:cBhvr>
                                        <p:cTn id="72" dur="1" fill="hold">
                                          <p:stCondLst>
                                            <p:cond delay="999"/>
                                          </p:stCondLst>
                                        </p:cTn>
                                        <p:tgtEl>
                                          <p:spTgt spid="23"/>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00"/>
                                        <p:tgtEl>
                                          <p:spTgt spid="17"/>
                                        </p:tgtEl>
                                      </p:cBhvr>
                                    </p:animEffect>
                                    <p:set>
                                      <p:cBhvr>
                                        <p:cTn id="75"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uiExpand="1" build="allAtOnce" animBg="1"/>
      <p:bldP spid="16" grpId="1" uiExpand="1" build="allAtOnce" animBg="1"/>
      <p:bldP spid="22" grpId="0"/>
      <p:bldP spid="20" grpId="0" animBg="1"/>
      <p:bldP spid="2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3" cstate="print"/>
          <a:srcRect l="25833" t="18538" r="11436" b="19353"/>
          <a:stretch>
            <a:fillRect/>
          </a:stretch>
        </p:blipFill>
        <p:spPr bwMode="auto">
          <a:xfrm>
            <a:off x="-1" y="838200"/>
            <a:ext cx="9144001" cy="6019800"/>
          </a:xfrm>
          <a:prstGeom prst="rect">
            <a:avLst/>
          </a:prstGeom>
          <a:noFill/>
          <a:ln w="9525">
            <a:noFill/>
            <a:miter lim="800000"/>
            <a:headEnd/>
            <a:tailEnd/>
          </a:ln>
          <a:effectLst/>
        </p:spPr>
      </p:pic>
      <p:sp useBgFill="1">
        <p:nvSpPr>
          <p:cNvPr id="5" name="TextBox 4"/>
          <p:cNvSpPr txBox="1"/>
          <p:nvPr/>
        </p:nvSpPr>
        <p:spPr>
          <a:xfrm>
            <a:off x="0" y="609600"/>
            <a:ext cx="9144000" cy="646331"/>
          </a:xfrm>
          <a:prstGeom prst="rect">
            <a:avLst/>
          </a:prstGeom>
        </p:spPr>
        <p:txBody>
          <a:bodyPr wrap="square" rtlCol="0">
            <a:spAutoFit/>
          </a:bodyPr>
          <a:lstStyle/>
          <a:p>
            <a:r>
              <a:rPr lang="en-US" sz="3600" dirty="0" smtClean="0"/>
              <a:t>  - ancestors of the Alaskan Yupik Nation</a:t>
            </a:r>
          </a:p>
        </p:txBody>
      </p:sp>
      <p:sp useBgFill="1">
        <p:nvSpPr>
          <p:cNvPr id="6" name="TextBox 5"/>
          <p:cNvSpPr txBox="1"/>
          <p:nvPr/>
        </p:nvSpPr>
        <p:spPr>
          <a:xfrm>
            <a:off x="0" y="1219200"/>
            <a:ext cx="9144000" cy="1200329"/>
          </a:xfrm>
          <a:prstGeom prst="rect">
            <a:avLst/>
          </a:prstGeom>
        </p:spPr>
        <p:txBody>
          <a:bodyPr wrap="square" rtlCol="0">
            <a:spAutoFit/>
          </a:bodyPr>
          <a:lstStyle/>
          <a:p>
            <a:r>
              <a:rPr lang="en-US" sz="3600" dirty="0" smtClean="0"/>
              <a:t>  - blood type, linguistics, &amp; DNA confirm</a:t>
            </a:r>
          </a:p>
          <a:p>
            <a:r>
              <a:rPr lang="en-US" sz="3600" dirty="0" smtClean="0"/>
              <a:t>    common ancestry with the Siberian </a:t>
            </a:r>
            <a:r>
              <a:rPr lang="en-US" sz="3600" dirty="0" err="1" smtClean="0"/>
              <a:t>Yupiks</a:t>
            </a:r>
            <a:r>
              <a:rPr lang="en-US" sz="3600" dirty="0" smtClean="0"/>
              <a:t> </a:t>
            </a:r>
          </a:p>
        </p:txBody>
      </p:sp>
      <p:pic>
        <p:nvPicPr>
          <p:cNvPr id="7" name="Picture 2" descr="File:Inuit conf map.png"/>
          <p:cNvPicPr>
            <a:picLocks noChangeAspect="1" noChangeArrowheads="1"/>
          </p:cNvPicPr>
          <p:nvPr/>
        </p:nvPicPr>
        <p:blipFill>
          <a:blip r:embed="rId4" cstate="print"/>
          <a:srcRect/>
          <a:stretch>
            <a:fillRect/>
          </a:stretch>
        </p:blipFill>
        <p:spPr bwMode="auto">
          <a:xfrm>
            <a:off x="2286000" y="2514600"/>
            <a:ext cx="4343400" cy="4343400"/>
          </a:xfrm>
          <a:prstGeom prst="rect">
            <a:avLst/>
          </a:prstGeom>
          <a:noFill/>
        </p:spPr>
      </p:pic>
      <p:sp>
        <p:nvSpPr>
          <p:cNvPr id="10" name="TextBox 9"/>
          <p:cNvSpPr txBox="1"/>
          <p:nvPr/>
        </p:nvSpPr>
        <p:spPr>
          <a:xfrm>
            <a:off x="0" y="6180892"/>
            <a:ext cx="9144000" cy="646331"/>
          </a:xfrm>
          <a:prstGeom prst="rect">
            <a:avLst/>
          </a:prstGeom>
          <a:solidFill>
            <a:schemeClr val="accent1">
              <a:lumMod val="20000"/>
              <a:lumOff val="80000"/>
            </a:schemeClr>
          </a:solidFill>
        </p:spPr>
        <p:txBody>
          <a:bodyPr wrap="square" rtlCol="0">
            <a:spAutoFit/>
          </a:bodyPr>
          <a:lstStyle/>
          <a:p>
            <a:pPr algn="ctr"/>
            <a:r>
              <a:rPr lang="en-US" sz="3600" b="1" dirty="0" smtClean="0">
                <a:solidFill>
                  <a:srgbClr val="FF0000"/>
                </a:solidFill>
                <a:effectLst>
                  <a:outerShdw dist="50800" dir="5400000" algn="ctr" rotWithShape="0">
                    <a:schemeClr val="tx1"/>
                  </a:outerShdw>
                </a:effectLst>
                <a:latin typeface="Tempus Sans ITC" pitchFamily="82" charset="0"/>
              </a:rPr>
              <a:t> let’s look at one group who crossed </a:t>
            </a:r>
            <a:r>
              <a:rPr lang="en-US" sz="3600" b="1" dirty="0" err="1" smtClean="0">
                <a:solidFill>
                  <a:srgbClr val="FF0000"/>
                </a:solidFill>
                <a:effectLst>
                  <a:outerShdw dist="50800" dir="5400000" algn="ctr" rotWithShape="0">
                    <a:schemeClr val="tx1"/>
                  </a:outerShdw>
                </a:effectLst>
                <a:latin typeface="Tempus Sans ITC" pitchFamily="82" charset="0"/>
              </a:rPr>
              <a:t>Beringia</a:t>
            </a:r>
            <a:endParaRPr lang="en-US" sz="3600" b="1" dirty="0" smtClean="0">
              <a:solidFill>
                <a:srgbClr val="FF0000"/>
              </a:solidFill>
              <a:effectLst>
                <a:outerShdw dist="50800" dir="5400000" algn="ctr" rotWithShape="0">
                  <a:schemeClr val="tx1"/>
                </a:outerShdw>
              </a:effectLst>
              <a:latin typeface="Tempus Sans ITC" pitchFamily="82" charset="0"/>
            </a:endParaRPr>
          </a:p>
        </p:txBody>
      </p:sp>
      <p:sp useBgFill="1">
        <p:nvSpPr>
          <p:cNvPr id="11" name="TextBox 10"/>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000"/>
                                        <p:tgtEl>
                                          <p:spTgt spid="5"/>
                                        </p:tgtEl>
                                      </p:cBhvr>
                                    </p:animEffect>
                                  </p:childTnLst>
                                </p:cTn>
                              </p:par>
                              <p:par>
                                <p:cTn id="11" presetID="10" presetClass="exit" presetSubtype="0" fill="hold" grpId="0" nodeType="withEffect">
                                  <p:stCondLst>
                                    <p:cond delay="500"/>
                                  </p:stCondLst>
                                  <p:childTnLst>
                                    <p:animEffect transition="out" filter="fade">
                                      <p:cBhvr>
                                        <p:cTn id="12" dur="1000"/>
                                        <p:tgtEl>
                                          <p:spTgt spid="10"/>
                                        </p:tgtEl>
                                      </p:cBhvr>
                                    </p:animEffect>
                                    <p:set>
                                      <p:cBhvr>
                                        <p:cTn id="13" dur="1" fill="hold">
                                          <p:stCondLst>
                                            <p:cond delay="99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bg/>
                                          </p:spTgt>
                                        </p:tgtEl>
                                        <p:attrNameLst>
                                          <p:attrName>style.visibility</p:attrName>
                                        </p:attrNameLst>
                                      </p:cBhvr>
                                      <p:to>
                                        <p:strVal val="visible"/>
                                      </p:to>
                                    </p:set>
                                    <p:animEffect transition="in" filter="fade">
                                      <p:cBhvr>
                                        <p:cTn id="18" dur="1000"/>
                                        <p:tgtEl>
                                          <p:spTgt spid="6">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1000"/>
                                        <p:tgtEl>
                                          <p:spTgt spid="6">
                                            <p:txEl>
                                              <p:pRg st="1" end="1"/>
                                            </p:txEl>
                                          </p:spTgt>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uiExpand="1" build="allAtOnce"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TextBox 20"/>
          <p:cNvSpPr txBox="1"/>
          <p:nvPr/>
        </p:nvSpPr>
        <p:spPr>
          <a:xfrm>
            <a:off x="0" y="1219200"/>
            <a:ext cx="9144000" cy="1200329"/>
          </a:xfrm>
          <a:prstGeom prst="rect">
            <a:avLst/>
          </a:prstGeom>
        </p:spPr>
        <p:txBody>
          <a:bodyPr wrap="square" rtlCol="0">
            <a:spAutoFit/>
          </a:bodyPr>
          <a:lstStyle/>
          <a:p>
            <a:r>
              <a:rPr lang="en-US" sz="3600" dirty="0" smtClean="0"/>
              <a:t>  - blood type, linguistics, &amp; DNA confirm</a:t>
            </a:r>
          </a:p>
          <a:p>
            <a:r>
              <a:rPr lang="en-US" sz="3600" dirty="0" smtClean="0"/>
              <a:t>    common ancestry with the Siberian </a:t>
            </a:r>
            <a:r>
              <a:rPr lang="en-US" sz="3600" dirty="0" err="1" smtClean="0"/>
              <a:t>Yupiks</a:t>
            </a:r>
            <a:r>
              <a:rPr lang="en-US" sz="3600" dirty="0" smtClean="0"/>
              <a:t> </a:t>
            </a:r>
          </a:p>
        </p:txBody>
      </p:sp>
      <p:pic>
        <p:nvPicPr>
          <p:cNvPr id="17" name="Picture 2" descr="File:Inuit conf map.png"/>
          <p:cNvPicPr>
            <a:picLocks noChangeAspect="1" noChangeArrowheads="1"/>
          </p:cNvPicPr>
          <p:nvPr/>
        </p:nvPicPr>
        <p:blipFill>
          <a:blip r:embed="rId3" cstate="print"/>
          <a:srcRect/>
          <a:stretch>
            <a:fillRect/>
          </a:stretch>
        </p:blipFill>
        <p:spPr bwMode="auto">
          <a:xfrm>
            <a:off x="2286000" y="2514600"/>
            <a:ext cx="4343400" cy="4343400"/>
          </a:xfrm>
          <a:prstGeom prst="rect">
            <a:avLst/>
          </a:prstGeom>
          <a:noFill/>
        </p:spPr>
      </p:pic>
      <p:pic>
        <p:nvPicPr>
          <p:cNvPr id="6" name="Picture 2" descr="File:Inuit conf map.png"/>
          <p:cNvPicPr>
            <a:picLocks noChangeAspect="1" noChangeArrowheads="1"/>
          </p:cNvPicPr>
          <p:nvPr/>
        </p:nvPicPr>
        <p:blipFill>
          <a:blip r:embed="rId3" cstate="print"/>
          <a:srcRect/>
          <a:stretch>
            <a:fillRect/>
          </a:stretch>
        </p:blipFill>
        <p:spPr bwMode="auto">
          <a:xfrm>
            <a:off x="1447800" y="1295400"/>
            <a:ext cx="5562600" cy="5562600"/>
          </a:xfrm>
          <a:prstGeom prst="rect">
            <a:avLst/>
          </a:prstGeom>
          <a:noFill/>
        </p:spPr>
      </p:pic>
      <p:grpSp>
        <p:nvGrpSpPr>
          <p:cNvPr id="2" name="Group 8"/>
          <p:cNvGrpSpPr/>
          <p:nvPr/>
        </p:nvGrpSpPr>
        <p:grpSpPr>
          <a:xfrm>
            <a:off x="4324531" y="3510915"/>
            <a:ext cx="933269" cy="984885"/>
            <a:chOff x="4280062" y="3358515"/>
            <a:chExt cx="933269" cy="984885"/>
          </a:xfrm>
        </p:grpSpPr>
        <p:sp>
          <p:nvSpPr>
            <p:cNvPr id="7" name="TextBox 6"/>
            <p:cNvSpPr txBox="1"/>
            <p:nvPr/>
          </p:nvSpPr>
          <p:spPr>
            <a:xfrm>
              <a:off x="4280062" y="3358515"/>
              <a:ext cx="933269" cy="984885"/>
            </a:xfrm>
            <a:prstGeom prst="rect">
              <a:avLst/>
            </a:prstGeom>
            <a:noFill/>
          </p:spPr>
          <p:txBody>
            <a:bodyPr wrap="none" rtlCol="0">
              <a:spAutoFit/>
            </a:bodyPr>
            <a:lstStyle/>
            <a:p>
              <a:pPr algn="ctr"/>
              <a:r>
                <a:rPr lang="en-US" sz="2400" b="1" dirty="0" smtClean="0">
                  <a:solidFill>
                    <a:srgbClr val="FF0000"/>
                  </a:solidFill>
                </a:rPr>
                <a:t>North</a:t>
              </a:r>
            </a:p>
            <a:p>
              <a:pPr algn="ctr"/>
              <a:r>
                <a:rPr lang="en-US" sz="1000" b="1" dirty="0" smtClean="0">
                  <a:solidFill>
                    <a:srgbClr val="FF0000"/>
                  </a:solidFill>
                </a:rPr>
                <a:t> </a:t>
              </a:r>
            </a:p>
            <a:p>
              <a:pPr algn="ctr"/>
              <a:r>
                <a:rPr lang="en-US" sz="2400" b="1" dirty="0" smtClean="0">
                  <a:solidFill>
                    <a:srgbClr val="FF0000"/>
                  </a:solidFill>
                </a:rPr>
                <a:t>Pole</a:t>
              </a:r>
              <a:endParaRPr lang="en-US" sz="2400" b="1" dirty="0">
                <a:solidFill>
                  <a:srgbClr val="FF0000"/>
                </a:solidFill>
              </a:endParaRPr>
            </a:p>
          </p:txBody>
        </p:sp>
        <p:sp>
          <p:nvSpPr>
            <p:cNvPr id="8" name="Oval 7"/>
            <p:cNvSpPr/>
            <p:nvPr/>
          </p:nvSpPr>
          <p:spPr>
            <a:xfrm>
              <a:off x="4572000" y="37338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600200" y="2895600"/>
            <a:ext cx="1135246" cy="461665"/>
          </a:xfrm>
          <a:prstGeom prst="rect">
            <a:avLst/>
          </a:prstGeom>
          <a:noFill/>
        </p:spPr>
        <p:txBody>
          <a:bodyPr wrap="none" rtlCol="0">
            <a:spAutoFit/>
          </a:bodyPr>
          <a:lstStyle/>
          <a:p>
            <a:pPr algn="ctr"/>
            <a:r>
              <a:rPr lang="en-US" sz="2400" b="1" dirty="0" smtClean="0">
                <a:solidFill>
                  <a:srgbClr val="FF0000"/>
                </a:solidFill>
              </a:rPr>
              <a:t>Canada</a:t>
            </a:r>
            <a:endParaRPr lang="en-US" sz="2400" b="1" dirty="0">
              <a:solidFill>
                <a:srgbClr val="FF0000"/>
              </a:solidFill>
            </a:endParaRPr>
          </a:p>
        </p:txBody>
      </p:sp>
      <p:sp>
        <p:nvSpPr>
          <p:cNvPr id="11" name="TextBox 10"/>
          <p:cNvSpPr txBox="1"/>
          <p:nvPr/>
        </p:nvSpPr>
        <p:spPr>
          <a:xfrm>
            <a:off x="5277453" y="2362200"/>
            <a:ext cx="1351947" cy="461665"/>
          </a:xfrm>
          <a:prstGeom prst="rect">
            <a:avLst/>
          </a:prstGeom>
          <a:noFill/>
        </p:spPr>
        <p:txBody>
          <a:bodyPr wrap="square" rtlCol="0">
            <a:spAutoFit/>
          </a:bodyPr>
          <a:lstStyle/>
          <a:p>
            <a:pPr algn="ctr"/>
            <a:r>
              <a:rPr lang="en-US" sz="2400" b="1" dirty="0" smtClean="0">
                <a:solidFill>
                  <a:srgbClr val="FF0000"/>
                </a:solidFill>
              </a:rPr>
              <a:t>Russia</a:t>
            </a:r>
            <a:endParaRPr lang="en-US" sz="2400" b="1" dirty="0">
              <a:solidFill>
                <a:srgbClr val="FF0000"/>
              </a:solidFill>
            </a:endParaRPr>
          </a:p>
        </p:txBody>
      </p:sp>
      <p:sp>
        <p:nvSpPr>
          <p:cNvPr id="12" name="Freeform 11"/>
          <p:cNvSpPr/>
          <p:nvPr/>
        </p:nvSpPr>
        <p:spPr>
          <a:xfrm>
            <a:off x="3192905" y="1368685"/>
            <a:ext cx="1154242" cy="1344535"/>
          </a:xfrm>
          <a:custGeom>
            <a:avLst/>
            <a:gdLst>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854439 w 1154242"/>
              <a:gd name="connsiteY12" fmla="*/ 592111 h 1356610"/>
              <a:gd name="connsiteX13" fmla="*/ 929390 w 1154242"/>
              <a:gd name="connsiteY13" fmla="*/ 682052 h 1356610"/>
              <a:gd name="connsiteX14" fmla="*/ 1079292 w 1154242"/>
              <a:gd name="connsiteY14" fmla="*/ 637082 h 1356610"/>
              <a:gd name="connsiteX15" fmla="*/ 1094282 w 1154242"/>
              <a:gd name="connsiteY15" fmla="*/ 757003 h 1356610"/>
              <a:gd name="connsiteX16" fmla="*/ 974361 w 1154242"/>
              <a:gd name="connsiteY16" fmla="*/ 846944 h 1356610"/>
              <a:gd name="connsiteX17" fmla="*/ 1139252 w 1154242"/>
              <a:gd name="connsiteY17" fmla="*/ 921895 h 1356610"/>
              <a:gd name="connsiteX18" fmla="*/ 1064302 w 1154242"/>
              <a:gd name="connsiteY18" fmla="*/ 1116767 h 1356610"/>
              <a:gd name="connsiteX19" fmla="*/ 884420 w 1154242"/>
              <a:gd name="connsiteY19" fmla="*/ 1266669 h 1356610"/>
              <a:gd name="connsiteX20" fmla="*/ 569626 w 1154242"/>
              <a:gd name="connsiteY20" fmla="*/ 1311639 h 1356610"/>
              <a:gd name="connsiteX21" fmla="*/ 524656 w 1154242"/>
              <a:gd name="connsiteY21" fmla="*/ 1356610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854439 w 1154242"/>
              <a:gd name="connsiteY12" fmla="*/ 592111 h 1356610"/>
              <a:gd name="connsiteX13" fmla="*/ 929390 w 1154242"/>
              <a:gd name="connsiteY13" fmla="*/ 682052 h 1356610"/>
              <a:gd name="connsiteX14" fmla="*/ 1079292 w 1154242"/>
              <a:gd name="connsiteY14" fmla="*/ 637082 h 1356610"/>
              <a:gd name="connsiteX15" fmla="*/ 1094282 w 1154242"/>
              <a:gd name="connsiteY15" fmla="*/ 757003 h 1356610"/>
              <a:gd name="connsiteX16" fmla="*/ 974361 w 1154242"/>
              <a:gd name="connsiteY16" fmla="*/ 846944 h 1356610"/>
              <a:gd name="connsiteX17" fmla="*/ 1139252 w 1154242"/>
              <a:gd name="connsiteY17" fmla="*/ 921895 h 1356610"/>
              <a:gd name="connsiteX18" fmla="*/ 1064302 w 1154242"/>
              <a:gd name="connsiteY18" fmla="*/ 1116767 h 1356610"/>
              <a:gd name="connsiteX19" fmla="*/ 884420 w 1154242"/>
              <a:gd name="connsiteY19" fmla="*/ 1266669 h 1356610"/>
              <a:gd name="connsiteX20" fmla="*/ 569626 w 1154242"/>
              <a:gd name="connsiteY20" fmla="*/ 1311639 h 1356610"/>
              <a:gd name="connsiteX21" fmla="*/ 524656 w 1154242"/>
              <a:gd name="connsiteY21" fmla="*/ 1356610 h 1356610"/>
              <a:gd name="connsiteX22" fmla="*/ 0 w 1154242"/>
              <a:gd name="connsiteY22" fmla="*/ 786983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1074295 w 1154242"/>
              <a:gd name="connsiteY12" fmla="*/ 548390 h 1356610"/>
              <a:gd name="connsiteX13" fmla="*/ 929390 w 1154242"/>
              <a:gd name="connsiteY13" fmla="*/ 682052 h 1356610"/>
              <a:gd name="connsiteX14" fmla="*/ 1079292 w 1154242"/>
              <a:gd name="connsiteY14" fmla="*/ 637082 h 1356610"/>
              <a:gd name="connsiteX15" fmla="*/ 1094282 w 1154242"/>
              <a:gd name="connsiteY15" fmla="*/ 757003 h 1356610"/>
              <a:gd name="connsiteX16" fmla="*/ 974361 w 1154242"/>
              <a:gd name="connsiteY16" fmla="*/ 846944 h 1356610"/>
              <a:gd name="connsiteX17" fmla="*/ 1139252 w 1154242"/>
              <a:gd name="connsiteY17" fmla="*/ 921895 h 1356610"/>
              <a:gd name="connsiteX18" fmla="*/ 1064302 w 1154242"/>
              <a:gd name="connsiteY18" fmla="*/ 1116767 h 1356610"/>
              <a:gd name="connsiteX19" fmla="*/ 884420 w 1154242"/>
              <a:gd name="connsiteY19" fmla="*/ 1266669 h 1356610"/>
              <a:gd name="connsiteX20" fmla="*/ 569626 w 1154242"/>
              <a:gd name="connsiteY20" fmla="*/ 1311639 h 1356610"/>
              <a:gd name="connsiteX21" fmla="*/ 524656 w 1154242"/>
              <a:gd name="connsiteY21" fmla="*/ 1356610 h 1356610"/>
              <a:gd name="connsiteX22" fmla="*/ 0 w 1154242"/>
              <a:gd name="connsiteY22" fmla="*/ 786983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1074295 w 1154242"/>
              <a:gd name="connsiteY12" fmla="*/ 548390 h 1356610"/>
              <a:gd name="connsiteX13" fmla="*/ 1079292 w 1154242"/>
              <a:gd name="connsiteY13" fmla="*/ 637082 h 1356610"/>
              <a:gd name="connsiteX14" fmla="*/ 1094282 w 1154242"/>
              <a:gd name="connsiteY14" fmla="*/ 757003 h 1356610"/>
              <a:gd name="connsiteX15" fmla="*/ 974361 w 1154242"/>
              <a:gd name="connsiteY15" fmla="*/ 846944 h 1356610"/>
              <a:gd name="connsiteX16" fmla="*/ 1139252 w 1154242"/>
              <a:gd name="connsiteY16" fmla="*/ 921895 h 1356610"/>
              <a:gd name="connsiteX17" fmla="*/ 1064302 w 1154242"/>
              <a:gd name="connsiteY17" fmla="*/ 1116767 h 1356610"/>
              <a:gd name="connsiteX18" fmla="*/ 884420 w 1154242"/>
              <a:gd name="connsiteY18" fmla="*/ 1266669 h 1356610"/>
              <a:gd name="connsiteX19" fmla="*/ 569626 w 1154242"/>
              <a:gd name="connsiteY19" fmla="*/ 1311639 h 1356610"/>
              <a:gd name="connsiteX20" fmla="*/ 524656 w 1154242"/>
              <a:gd name="connsiteY20" fmla="*/ 1356610 h 1356610"/>
              <a:gd name="connsiteX21" fmla="*/ 0 w 1154242"/>
              <a:gd name="connsiteY21" fmla="*/ 786983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617095 w 1154242"/>
              <a:gd name="connsiteY7" fmla="*/ 243590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1074295 w 1154242"/>
              <a:gd name="connsiteY12" fmla="*/ 548390 h 1356610"/>
              <a:gd name="connsiteX13" fmla="*/ 1079292 w 1154242"/>
              <a:gd name="connsiteY13" fmla="*/ 637082 h 1356610"/>
              <a:gd name="connsiteX14" fmla="*/ 1094282 w 1154242"/>
              <a:gd name="connsiteY14" fmla="*/ 757003 h 1356610"/>
              <a:gd name="connsiteX15" fmla="*/ 974361 w 1154242"/>
              <a:gd name="connsiteY15" fmla="*/ 846944 h 1356610"/>
              <a:gd name="connsiteX16" fmla="*/ 1139252 w 1154242"/>
              <a:gd name="connsiteY16" fmla="*/ 921895 h 1356610"/>
              <a:gd name="connsiteX17" fmla="*/ 1064302 w 1154242"/>
              <a:gd name="connsiteY17" fmla="*/ 1116767 h 1356610"/>
              <a:gd name="connsiteX18" fmla="*/ 884420 w 1154242"/>
              <a:gd name="connsiteY18" fmla="*/ 1266669 h 1356610"/>
              <a:gd name="connsiteX19" fmla="*/ 569626 w 1154242"/>
              <a:gd name="connsiteY19" fmla="*/ 1311639 h 1356610"/>
              <a:gd name="connsiteX20" fmla="*/ 524656 w 1154242"/>
              <a:gd name="connsiteY20" fmla="*/ 1356610 h 1356610"/>
              <a:gd name="connsiteX21" fmla="*/ 0 w 1154242"/>
              <a:gd name="connsiteY21" fmla="*/ 786983 h 1356610"/>
              <a:gd name="connsiteX0" fmla="*/ 0 w 1154242"/>
              <a:gd name="connsiteY0" fmla="*/ 774908 h 1344535"/>
              <a:gd name="connsiteX1" fmla="*/ 224852 w 1154242"/>
              <a:gd name="connsiteY1" fmla="*/ 654987 h 1344535"/>
              <a:gd name="connsiteX2" fmla="*/ 344774 w 1154242"/>
              <a:gd name="connsiteY2" fmla="*/ 610017 h 1344535"/>
              <a:gd name="connsiteX3" fmla="*/ 404734 w 1154242"/>
              <a:gd name="connsiteY3" fmla="*/ 475105 h 1344535"/>
              <a:gd name="connsiteX4" fmla="*/ 449705 w 1154242"/>
              <a:gd name="connsiteY4" fmla="*/ 250253 h 1344535"/>
              <a:gd name="connsiteX5" fmla="*/ 540895 w 1154242"/>
              <a:gd name="connsiteY5" fmla="*/ 79115 h 1344535"/>
              <a:gd name="connsiteX6" fmla="*/ 614597 w 1154242"/>
              <a:gd name="connsiteY6" fmla="*/ 25400 h 1344535"/>
              <a:gd name="connsiteX7" fmla="*/ 617095 w 1154242"/>
              <a:gd name="connsiteY7" fmla="*/ 231515 h 1344535"/>
              <a:gd name="connsiteX8" fmla="*/ 659567 w 1154242"/>
              <a:gd name="connsiteY8" fmla="*/ 280233 h 1344535"/>
              <a:gd name="connsiteX9" fmla="*/ 824459 w 1154242"/>
              <a:gd name="connsiteY9" fmla="*/ 235263 h 1344535"/>
              <a:gd name="connsiteX10" fmla="*/ 989351 w 1154242"/>
              <a:gd name="connsiteY10" fmla="*/ 325204 h 1344535"/>
              <a:gd name="connsiteX11" fmla="*/ 1004341 w 1154242"/>
              <a:gd name="connsiteY11" fmla="*/ 430135 h 1344535"/>
              <a:gd name="connsiteX12" fmla="*/ 1074295 w 1154242"/>
              <a:gd name="connsiteY12" fmla="*/ 536315 h 1344535"/>
              <a:gd name="connsiteX13" fmla="*/ 1079292 w 1154242"/>
              <a:gd name="connsiteY13" fmla="*/ 625007 h 1344535"/>
              <a:gd name="connsiteX14" fmla="*/ 1094282 w 1154242"/>
              <a:gd name="connsiteY14" fmla="*/ 744928 h 1344535"/>
              <a:gd name="connsiteX15" fmla="*/ 974361 w 1154242"/>
              <a:gd name="connsiteY15" fmla="*/ 834869 h 1344535"/>
              <a:gd name="connsiteX16" fmla="*/ 1139252 w 1154242"/>
              <a:gd name="connsiteY16" fmla="*/ 909820 h 1344535"/>
              <a:gd name="connsiteX17" fmla="*/ 1064302 w 1154242"/>
              <a:gd name="connsiteY17" fmla="*/ 1104692 h 1344535"/>
              <a:gd name="connsiteX18" fmla="*/ 884420 w 1154242"/>
              <a:gd name="connsiteY18" fmla="*/ 1254594 h 1344535"/>
              <a:gd name="connsiteX19" fmla="*/ 569626 w 1154242"/>
              <a:gd name="connsiteY19" fmla="*/ 1299564 h 1344535"/>
              <a:gd name="connsiteX20" fmla="*/ 524656 w 1154242"/>
              <a:gd name="connsiteY20" fmla="*/ 1344535 h 1344535"/>
              <a:gd name="connsiteX21" fmla="*/ 0 w 1154242"/>
              <a:gd name="connsiteY21" fmla="*/ 774908 h 134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54242" h="1344535">
                <a:moveTo>
                  <a:pt x="0" y="774908"/>
                </a:moveTo>
                <a:cubicBezTo>
                  <a:pt x="83695" y="728688"/>
                  <a:pt x="167390" y="682469"/>
                  <a:pt x="224852" y="654987"/>
                </a:cubicBezTo>
                <a:cubicBezTo>
                  <a:pt x="282314" y="627505"/>
                  <a:pt x="314794" y="639997"/>
                  <a:pt x="344774" y="610017"/>
                </a:cubicBezTo>
                <a:cubicBezTo>
                  <a:pt x="374754" y="580037"/>
                  <a:pt x="387246" y="535066"/>
                  <a:pt x="404734" y="475105"/>
                </a:cubicBezTo>
                <a:cubicBezTo>
                  <a:pt x="422223" y="415144"/>
                  <a:pt x="427011" y="316251"/>
                  <a:pt x="449705" y="250253"/>
                </a:cubicBezTo>
                <a:cubicBezTo>
                  <a:pt x="472399" y="184255"/>
                  <a:pt x="513413" y="116591"/>
                  <a:pt x="540895" y="79115"/>
                </a:cubicBezTo>
                <a:cubicBezTo>
                  <a:pt x="568377" y="41640"/>
                  <a:pt x="601897" y="0"/>
                  <a:pt x="614597" y="25400"/>
                </a:cubicBezTo>
                <a:cubicBezTo>
                  <a:pt x="627297" y="50800"/>
                  <a:pt x="609600" y="189043"/>
                  <a:pt x="617095" y="231515"/>
                </a:cubicBezTo>
                <a:cubicBezTo>
                  <a:pt x="624590" y="273987"/>
                  <a:pt x="625006" y="279608"/>
                  <a:pt x="659567" y="280233"/>
                </a:cubicBezTo>
                <a:cubicBezTo>
                  <a:pt x="694128" y="280858"/>
                  <a:pt x="769495" y="227768"/>
                  <a:pt x="824459" y="235263"/>
                </a:cubicBezTo>
                <a:cubicBezTo>
                  <a:pt x="879423" y="242758"/>
                  <a:pt x="959371" y="292725"/>
                  <a:pt x="989351" y="325204"/>
                </a:cubicBezTo>
                <a:cubicBezTo>
                  <a:pt x="1019331" y="357683"/>
                  <a:pt x="990184" y="394950"/>
                  <a:pt x="1004341" y="430135"/>
                </a:cubicBezTo>
                <a:cubicBezTo>
                  <a:pt x="1018498" y="465320"/>
                  <a:pt x="1061803" y="503836"/>
                  <a:pt x="1074295" y="536315"/>
                </a:cubicBezTo>
                <a:cubicBezTo>
                  <a:pt x="1086787" y="568794"/>
                  <a:pt x="1075961" y="590238"/>
                  <a:pt x="1079292" y="625007"/>
                </a:cubicBezTo>
                <a:cubicBezTo>
                  <a:pt x="1082623" y="659776"/>
                  <a:pt x="1111771" y="709951"/>
                  <a:pt x="1094282" y="744928"/>
                </a:cubicBezTo>
                <a:cubicBezTo>
                  <a:pt x="1076794" y="779905"/>
                  <a:pt x="966866" y="807387"/>
                  <a:pt x="974361" y="834869"/>
                </a:cubicBezTo>
                <a:cubicBezTo>
                  <a:pt x="981856" y="862351"/>
                  <a:pt x="1124262" y="864850"/>
                  <a:pt x="1139252" y="909820"/>
                </a:cubicBezTo>
                <a:cubicBezTo>
                  <a:pt x="1154242" y="954790"/>
                  <a:pt x="1106774" y="1047230"/>
                  <a:pt x="1064302" y="1104692"/>
                </a:cubicBezTo>
                <a:cubicBezTo>
                  <a:pt x="1021830" y="1162154"/>
                  <a:pt x="966866" y="1222115"/>
                  <a:pt x="884420" y="1254594"/>
                </a:cubicBezTo>
                <a:cubicBezTo>
                  <a:pt x="801974" y="1287073"/>
                  <a:pt x="629587" y="1284574"/>
                  <a:pt x="569626" y="1299564"/>
                </a:cubicBezTo>
                <a:cubicBezTo>
                  <a:pt x="509665" y="1314554"/>
                  <a:pt x="524656" y="1344535"/>
                  <a:pt x="524656" y="1344535"/>
                </a:cubicBezTo>
                <a:lnTo>
                  <a:pt x="0" y="774908"/>
                </a:lnTo>
                <a:close/>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4429594" y="1733862"/>
            <a:ext cx="1155491" cy="717237"/>
          </a:xfrm>
          <a:custGeom>
            <a:avLst/>
            <a:gdLst>
              <a:gd name="connsiteX0" fmla="*/ 7495 w 1054308"/>
              <a:gd name="connsiteY0" fmla="*/ 349771 h 697043"/>
              <a:gd name="connsiteX1" fmla="*/ 37475 w 1054308"/>
              <a:gd name="connsiteY1" fmla="*/ 244840 h 697043"/>
              <a:gd name="connsiteX2" fmla="*/ 142406 w 1054308"/>
              <a:gd name="connsiteY2" fmla="*/ 214859 h 697043"/>
              <a:gd name="connsiteX3" fmla="*/ 232347 w 1054308"/>
              <a:gd name="connsiteY3" fmla="*/ 289810 h 697043"/>
              <a:gd name="connsiteX4" fmla="*/ 292308 w 1054308"/>
              <a:gd name="connsiteY4" fmla="*/ 334781 h 697043"/>
              <a:gd name="connsiteX5" fmla="*/ 337278 w 1054308"/>
              <a:gd name="connsiteY5" fmla="*/ 229849 h 697043"/>
              <a:gd name="connsiteX6" fmla="*/ 412229 w 1054308"/>
              <a:gd name="connsiteY6" fmla="*/ 229849 h 697043"/>
              <a:gd name="connsiteX7" fmla="*/ 322288 w 1054308"/>
              <a:gd name="connsiteY7" fmla="*/ 79948 h 697043"/>
              <a:gd name="connsiteX8" fmla="*/ 337278 w 1054308"/>
              <a:gd name="connsiteY8" fmla="*/ 19987 h 697043"/>
              <a:gd name="connsiteX9" fmla="*/ 487180 w 1054308"/>
              <a:gd name="connsiteY9" fmla="*/ 34977 h 697043"/>
              <a:gd name="connsiteX10" fmla="*/ 562131 w 1054308"/>
              <a:gd name="connsiteY10" fmla="*/ 4997 h 697043"/>
              <a:gd name="connsiteX11" fmla="*/ 682052 w 1054308"/>
              <a:gd name="connsiteY11" fmla="*/ 64958 h 697043"/>
              <a:gd name="connsiteX12" fmla="*/ 727022 w 1054308"/>
              <a:gd name="connsiteY12" fmla="*/ 124918 h 697043"/>
              <a:gd name="connsiteX13" fmla="*/ 757003 w 1054308"/>
              <a:gd name="connsiteY13" fmla="*/ 229849 h 697043"/>
              <a:gd name="connsiteX14" fmla="*/ 906904 w 1054308"/>
              <a:gd name="connsiteY14" fmla="*/ 274820 h 697043"/>
              <a:gd name="connsiteX15" fmla="*/ 1026826 w 1054308"/>
              <a:gd name="connsiteY15" fmla="*/ 394741 h 697043"/>
              <a:gd name="connsiteX16" fmla="*/ 1041816 w 1054308"/>
              <a:gd name="connsiteY16" fmla="*/ 514663 h 697043"/>
              <a:gd name="connsiteX17" fmla="*/ 951875 w 1054308"/>
              <a:gd name="connsiteY17" fmla="*/ 619594 h 697043"/>
              <a:gd name="connsiteX18" fmla="*/ 846944 w 1054308"/>
              <a:gd name="connsiteY18" fmla="*/ 694545 h 697043"/>
              <a:gd name="connsiteX19" fmla="*/ 697042 w 1054308"/>
              <a:gd name="connsiteY19" fmla="*/ 634584 h 697043"/>
              <a:gd name="connsiteX20" fmla="*/ 532150 w 1054308"/>
              <a:gd name="connsiteY20" fmla="*/ 679554 h 697043"/>
              <a:gd name="connsiteX21" fmla="*/ 337278 w 1054308"/>
              <a:gd name="connsiteY21" fmla="*/ 634584 h 697043"/>
              <a:gd name="connsiteX22" fmla="*/ 187376 w 1054308"/>
              <a:gd name="connsiteY22" fmla="*/ 469692 h 697043"/>
              <a:gd name="connsiteX23" fmla="*/ 82445 w 1054308"/>
              <a:gd name="connsiteY23" fmla="*/ 394741 h 697043"/>
              <a:gd name="connsiteX24" fmla="*/ 7495 w 1054308"/>
              <a:gd name="connsiteY24" fmla="*/ 349771 h 697043"/>
              <a:gd name="connsiteX0" fmla="*/ 7495 w 1079291"/>
              <a:gd name="connsiteY0" fmla="*/ 349771 h 697043"/>
              <a:gd name="connsiteX1" fmla="*/ 37475 w 1079291"/>
              <a:gd name="connsiteY1" fmla="*/ 244840 h 697043"/>
              <a:gd name="connsiteX2" fmla="*/ 142406 w 1079291"/>
              <a:gd name="connsiteY2" fmla="*/ 214859 h 697043"/>
              <a:gd name="connsiteX3" fmla="*/ 232347 w 1079291"/>
              <a:gd name="connsiteY3" fmla="*/ 289810 h 697043"/>
              <a:gd name="connsiteX4" fmla="*/ 292308 w 1079291"/>
              <a:gd name="connsiteY4" fmla="*/ 334781 h 697043"/>
              <a:gd name="connsiteX5" fmla="*/ 337278 w 1079291"/>
              <a:gd name="connsiteY5" fmla="*/ 229849 h 697043"/>
              <a:gd name="connsiteX6" fmla="*/ 412229 w 1079291"/>
              <a:gd name="connsiteY6" fmla="*/ 229849 h 697043"/>
              <a:gd name="connsiteX7" fmla="*/ 322288 w 1079291"/>
              <a:gd name="connsiteY7" fmla="*/ 79948 h 697043"/>
              <a:gd name="connsiteX8" fmla="*/ 337278 w 1079291"/>
              <a:gd name="connsiteY8" fmla="*/ 19987 h 697043"/>
              <a:gd name="connsiteX9" fmla="*/ 487180 w 1079291"/>
              <a:gd name="connsiteY9" fmla="*/ 34977 h 697043"/>
              <a:gd name="connsiteX10" fmla="*/ 562131 w 1079291"/>
              <a:gd name="connsiteY10" fmla="*/ 4997 h 697043"/>
              <a:gd name="connsiteX11" fmla="*/ 682052 w 1079291"/>
              <a:gd name="connsiteY11" fmla="*/ 64958 h 697043"/>
              <a:gd name="connsiteX12" fmla="*/ 727022 w 1079291"/>
              <a:gd name="connsiteY12" fmla="*/ 124918 h 697043"/>
              <a:gd name="connsiteX13" fmla="*/ 757003 w 1079291"/>
              <a:gd name="connsiteY13" fmla="*/ 229849 h 697043"/>
              <a:gd name="connsiteX14" fmla="*/ 906904 w 1079291"/>
              <a:gd name="connsiteY14" fmla="*/ 274820 h 697043"/>
              <a:gd name="connsiteX15" fmla="*/ 1056806 w 1079291"/>
              <a:gd name="connsiteY15" fmla="*/ 399738 h 697043"/>
              <a:gd name="connsiteX16" fmla="*/ 1041816 w 1079291"/>
              <a:gd name="connsiteY16" fmla="*/ 514663 h 697043"/>
              <a:gd name="connsiteX17" fmla="*/ 951875 w 1079291"/>
              <a:gd name="connsiteY17" fmla="*/ 619594 h 697043"/>
              <a:gd name="connsiteX18" fmla="*/ 846944 w 1079291"/>
              <a:gd name="connsiteY18" fmla="*/ 694545 h 697043"/>
              <a:gd name="connsiteX19" fmla="*/ 697042 w 1079291"/>
              <a:gd name="connsiteY19" fmla="*/ 634584 h 697043"/>
              <a:gd name="connsiteX20" fmla="*/ 532150 w 1079291"/>
              <a:gd name="connsiteY20" fmla="*/ 679554 h 697043"/>
              <a:gd name="connsiteX21" fmla="*/ 337278 w 1079291"/>
              <a:gd name="connsiteY21" fmla="*/ 634584 h 697043"/>
              <a:gd name="connsiteX22" fmla="*/ 187376 w 1079291"/>
              <a:gd name="connsiteY22" fmla="*/ 469692 h 697043"/>
              <a:gd name="connsiteX23" fmla="*/ 82445 w 1079291"/>
              <a:gd name="connsiteY23" fmla="*/ 394741 h 697043"/>
              <a:gd name="connsiteX24" fmla="*/ 7495 w 1079291"/>
              <a:gd name="connsiteY24" fmla="*/ 349771 h 697043"/>
              <a:gd name="connsiteX0" fmla="*/ 7495 w 1155491"/>
              <a:gd name="connsiteY0" fmla="*/ 349771 h 697043"/>
              <a:gd name="connsiteX1" fmla="*/ 37475 w 1155491"/>
              <a:gd name="connsiteY1" fmla="*/ 244840 h 697043"/>
              <a:gd name="connsiteX2" fmla="*/ 142406 w 1155491"/>
              <a:gd name="connsiteY2" fmla="*/ 214859 h 697043"/>
              <a:gd name="connsiteX3" fmla="*/ 232347 w 1155491"/>
              <a:gd name="connsiteY3" fmla="*/ 289810 h 697043"/>
              <a:gd name="connsiteX4" fmla="*/ 292308 w 1155491"/>
              <a:gd name="connsiteY4" fmla="*/ 334781 h 697043"/>
              <a:gd name="connsiteX5" fmla="*/ 337278 w 1155491"/>
              <a:gd name="connsiteY5" fmla="*/ 229849 h 697043"/>
              <a:gd name="connsiteX6" fmla="*/ 412229 w 1155491"/>
              <a:gd name="connsiteY6" fmla="*/ 229849 h 697043"/>
              <a:gd name="connsiteX7" fmla="*/ 322288 w 1155491"/>
              <a:gd name="connsiteY7" fmla="*/ 79948 h 697043"/>
              <a:gd name="connsiteX8" fmla="*/ 337278 w 1155491"/>
              <a:gd name="connsiteY8" fmla="*/ 19987 h 697043"/>
              <a:gd name="connsiteX9" fmla="*/ 487180 w 1155491"/>
              <a:gd name="connsiteY9" fmla="*/ 34977 h 697043"/>
              <a:gd name="connsiteX10" fmla="*/ 562131 w 1155491"/>
              <a:gd name="connsiteY10" fmla="*/ 4997 h 697043"/>
              <a:gd name="connsiteX11" fmla="*/ 682052 w 1155491"/>
              <a:gd name="connsiteY11" fmla="*/ 64958 h 697043"/>
              <a:gd name="connsiteX12" fmla="*/ 727022 w 1155491"/>
              <a:gd name="connsiteY12" fmla="*/ 124918 h 697043"/>
              <a:gd name="connsiteX13" fmla="*/ 757003 w 1155491"/>
              <a:gd name="connsiteY13" fmla="*/ 229849 h 697043"/>
              <a:gd name="connsiteX14" fmla="*/ 906904 w 1155491"/>
              <a:gd name="connsiteY14" fmla="*/ 274820 h 697043"/>
              <a:gd name="connsiteX15" fmla="*/ 1133006 w 1155491"/>
              <a:gd name="connsiteY15" fmla="*/ 323538 h 697043"/>
              <a:gd name="connsiteX16" fmla="*/ 1041816 w 1155491"/>
              <a:gd name="connsiteY16" fmla="*/ 514663 h 697043"/>
              <a:gd name="connsiteX17" fmla="*/ 951875 w 1155491"/>
              <a:gd name="connsiteY17" fmla="*/ 619594 h 697043"/>
              <a:gd name="connsiteX18" fmla="*/ 846944 w 1155491"/>
              <a:gd name="connsiteY18" fmla="*/ 694545 h 697043"/>
              <a:gd name="connsiteX19" fmla="*/ 697042 w 1155491"/>
              <a:gd name="connsiteY19" fmla="*/ 634584 h 697043"/>
              <a:gd name="connsiteX20" fmla="*/ 532150 w 1155491"/>
              <a:gd name="connsiteY20" fmla="*/ 679554 h 697043"/>
              <a:gd name="connsiteX21" fmla="*/ 337278 w 1155491"/>
              <a:gd name="connsiteY21" fmla="*/ 634584 h 697043"/>
              <a:gd name="connsiteX22" fmla="*/ 187376 w 1155491"/>
              <a:gd name="connsiteY22" fmla="*/ 469692 h 697043"/>
              <a:gd name="connsiteX23" fmla="*/ 82445 w 1155491"/>
              <a:gd name="connsiteY23" fmla="*/ 394741 h 697043"/>
              <a:gd name="connsiteX24" fmla="*/ 7495 w 1155491"/>
              <a:gd name="connsiteY24" fmla="*/ 349771 h 697043"/>
              <a:gd name="connsiteX0" fmla="*/ 7495 w 1155491"/>
              <a:gd name="connsiteY0" fmla="*/ 349771 h 708702"/>
              <a:gd name="connsiteX1" fmla="*/ 37475 w 1155491"/>
              <a:gd name="connsiteY1" fmla="*/ 244840 h 708702"/>
              <a:gd name="connsiteX2" fmla="*/ 142406 w 1155491"/>
              <a:gd name="connsiteY2" fmla="*/ 214859 h 708702"/>
              <a:gd name="connsiteX3" fmla="*/ 232347 w 1155491"/>
              <a:gd name="connsiteY3" fmla="*/ 289810 h 708702"/>
              <a:gd name="connsiteX4" fmla="*/ 292308 w 1155491"/>
              <a:gd name="connsiteY4" fmla="*/ 334781 h 708702"/>
              <a:gd name="connsiteX5" fmla="*/ 337278 w 1155491"/>
              <a:gd name="connsiteY5" fmla="*/ 229849 h 708702"/>
              <a:gd name="connsiteX6" fmla="*/ 412229 w 1155491"/>
              <a:gd name="connsiteY6" fmla="*/ 229849 h 708702"/>
              <a:gd name="connsiteX7" fmla="*/ 322288 w 1155491"/>
              <a:gd name="connsiteY7" fmla="*/ 79948 h 708702"/>
              <a:gd name="connsiteX8" fmla="*/ 337278 w 1155491"/>
              <a:gd name="connsiteY8" fmla="*/ 19987 h 708702"/>
              <a:gd name="connsiteX9" fmla="*/ 487180 w 1155491"/>
              <a:gd name="connsiteY9" fmla="*/ 34977 h 708702"/>
              <a:gd name="connsiteX10" fmla="*/ 562131 w 1155491"/>
              <a:gd name="connsiteY10" fmla="*/ 4997 h 708702"/>
              <a:gd name="connsiteX11" fmla="*/ 682052 w 1155491"/>
              <a:gd name="connsiteY11" fmla="*/ 64958 h 708702"/>
              <a:gd name="connsiteX12" fmla="*/ 727022 w 1155491"/>
              <a:gd name="connsiteY12" fmla="*/ 124918 h 708702"/>
              <a:gd name="connsiteX13" fmla="*/ 757003 w 1155491"/>
              <a:gd name="connsiteY13" fmla="*/ 229849 h 708702"/>
              <a:gd name="connsiteX14" fmla="*/ 906904 w 1155491"/>
              <a:gd name="connsiteY14" fmla="*/ 274820 h 708702"/>
              <a:gd name="connsiteX15" fmla="*/ 1133006 w 1155491"/>
              <a:gd name="connsiteY15" fmla="*/ 323538 h 708702"/>
              <a:gd name="connsiteX16" fmla="*/ 1041816 w 1155491"/>
              <a:gd name="connsiteY16" fmla="*/ 514663 h 708702"/>
              <a:gd name="connsiteX17" fmla="*/ 951875 w 1155491"/>
              <a:gd name="connsiteY17" fmla="*/ 619594 h 708702"/>
              <a:gd name="connsiteX18" fmla="*/ 846944 w 1155491"/>
              <a:gd name="connsiteY18" fmla="*/ 694545 h 708702"/>
              <a:gd name="connsiteX19" fmla="*/ 675806 w 1155491"/>
              <a:gd name="connsiteY19" fmla="*/ 704538 h 708702"/>
              <a:gd name="connsiteX20" fmla="*/ 532150 w 1155491"/>
              <a:gd name="connsiteY20" fmla="*/ 679554 h 708702"/>
              <a:gd name="connsiteX21" fmla="*/ 337278 w 1155491"/>
              <a:gd name="connsiteY21" fmla="*/ 634584 h 708702"/>
              <a:gd name="connsiteX22" fmla="*/ 187376 w 1155491"/>
              <a:gd name="connsiteY22" fmla="*/ 469692 h 708702"/>
              <a:gd name="connsiteX23" fmla="*/ 82445 w 1155491"/>
              <a:gd name="connsiteY23" fmla="*/ 394741 h 708702"/>
              <a:gd name="connsiteX24" fmla="*/ 7495 w 1155491"/>
              <a:gd name="connsiteY24" fmla="*/ 349771 h 708702"/>
              <a:gd name="connsiteX0" fmla="*/ 7495 w 1155491"/>
              <a:gd name="connsiteY0" fmla="*/ 349771 h 716196"/>
              <a:gd name="connsiteX1" fmla="*/ 37475 w 1155491"/>
              <a:gd name="connsiteY1" fmla="*/ 244840 h 716196"/>
              <a:gd name="connsiteX2" fmla="*/ 142406 w 1155491"/>
              <a:gd name="connsiteY2" fmla="*/ 214859 h 716196"/>
              <a:gd name="connsiteX3" fmla="*/ 232347 w 1155491"/>
              <a:gd name="connsiteY3" fmla="*/ 289810 h 716196"/>
              <a:gd name="connsiteX4" fmla="*/ 292308 w 1155491"/>
              <a:gd name="connsiteY4" fmla="*/ 334781 h 716196"/>
              <a:gd name="connsiteX5" fmla="*/ 337278 w 1155491"/>
              <a:gd name="connsiteY5" fmla="*/ 229849 h 716196"/>
              <a:gd name="connsiteX6" fmla="*/ 412229 w 1155491"/>
              <a:gd name="connsiteY6" fmla="*/ 229849 h 716196"/>
              <a:gd name="connsiteX7" fmla="*/ 322288 w 1155491"/>
              <a:gd name="connsiteY7" fmla="*/ 79948 h 716196"/>
              <a:gd name="connsiteX8" fmla="*/ 337278 w 1155491"/>
              <a:gd name="connsiteY8" fmla="*/ 19987 h 716196"/>
              <a:gd name="connsiteX9" fmla="*/ 487180 w 1155491"/>
              <a:gd name="connsiteY9" fmla="*/ 34977 h 716196"/>
              <a:gd name="connsiteX10" fmla="*/ 562131 w 1155491"/>
              <a:gd name="connsiteY10" fmla="*/ 4997 h 716196"/>
              <a:gd name="connsiteX11" fmla="*/ 682052 w 1155491"/>
              <a:gd name="connsiteY11" fmla="*/ 64958 h 716196"/>
              <a:gd name="connsiteX12" fmla="*/ 727022 w 1155491"/>
              <a:gd name="connsiteY12" fmla="*/ 124918 h 716196"/>
              <a:gd name="connsiteX13" fmla="*/ 757003 w 1155491"/>
              <a:gd name="connsiteY13" fmla="*/ 229849 h 716196"/>
              <a:gd name="connsiteX14" fmla="*/ 906904 w 1155491"/>
              <a:gd name="connsiteY14" fmla="*/ 274820 h 716196"/>
              <a:gd name="connsiteX15" fmla="*/ 1133006 w 1155491"/>
              <a:gd name="connsiteY15" fmla="*/ 323538 h 716196"/>
              <a:gd name="connsiteX16" fmla="*/ 1041816 w 1155491"/>
              <a:gd name="connsiteY16" fmla="*/ 514663 h 716196"/>
              <a:gd name="connsiteX17" fmla="*/ 951875 w 1155491"/>
              <a:gd name="connsiteY17" fmla="*/ 619594 h 716196"/>
              <a:gd name="connsiteX18" fmla="*/ 846944 w 1155491"/>
              <a:gd name="connsiteY18" fmla="*/ 694545 h 716196"/>
              <a:gd name="connsiteX19" fmla="*/ 675806 w 1155491"/>
              <a:gd name="connsiteY19" fmla="*/ 704538 h 716196"/>
              <a:gd name="connsiteX20" fmla="*/ 447206 w 1155491"/>
              <a:gd name="connsiteY20" fmla="*/ 704537 h 716196"/>
              <a:gd name="connsiteX21" fmla="*/ 337278 w 1155491"/>
              <a:gd name="connsiteY21" fmla="*/ 634584 h 716196"/>
              <a:gd name="connsiteX22" fmla="*/ 187376 w 1155491"/>
              <a:gd name="connsiteY22" fmla="*/ 469692 h 716196"/>
              <a:gd name="connsiteX23" fmla="*/ 82445 w 1155491"/>
              <a:gd name="connsiteY23" fmla="*/ 394741 h 716196"/>
              <a:gd name="connsiteX24" fmla="*/ 7495 w 1155491"/>
              <a:gd name="connsiteY24" fmla="*/ 349771 h 716196"/>
              <a:gd name="connsiteX0" fmla="*/ 7495 w 1155491"/>
              <a:gd name="connsiteY0" fmla="*/ 349771 h 718694"/>
              <a:gd name="connsiteX1" fmla="*/ 37475 w 1155491"/>
              <a:gd name="connsiteY1" fmla="*/ 244840 h 718694"/>
              <a:gd name="connsiteX2" fmla="*/ 142406 w 1155491"/>
              <a:gd name="connsiteY2" fmla="*/ 214859 h 718694"/>
              <a:gd name="connsiteX3" fmla="*/ 232347 w 1155491"/>
              <a:gd name="connsiteY3" fmla="*/ 289810 h 718694"/>
              <a:gd name="connsiteX4" fmla="*/ 292308 w 1155491"/>
              <a:gd name="connsiteY4" fmla="*/ 334781 h 718694"/>
              <a:gd name="connsiteX5" fmla="*/ 337278 w 1155491"/>
              <a:gd name="connsiteY5" fmla="*/ 229849 h 718694"/>
              <a:gd name="connsiteX6" fmla="*/ 412229 w 1155491"/>
              <a:gd name="connsiteY6" fmla="*/ 229849 h 718694"/>
              <a:gd name="connsiteX7" fmla="*/ 322288 w 1155491"/>
              <a:gd name="connsiteY7" fmla="*/ 79948 h 718694"/>
              <a:gd name="connsiteX8" fmla="*/ 337278 w 1155491"/>
              <a:gd name="connsiteY8" fmla="*/ 19987 h 718694"/>
              <a:gd name="connsiteX9" fmla="*/ 487180 w 1155491"/>
              <a:gd name="connsiteY9" fmla="*/ 34977 h 718694"/>
              <a:gd name="connsiteX10" fmla="*/ 562131 w 1155491"/>
              <a:gd name="connsiteY10" fmla="*/ 4997 h 718694"/>
              <a:gd name="connsiteX11" fmla="*/ 682052 w 1155491"/>
              <a:gd name="connsiteY11" fmla="*/ 64958 h 718694"/>
              <a:gd name="connsiteX12" fmla="*/ 727022 w 1155491"/>
              <a:gd name="connsiteY12" fmla="*/ 124918 h 718694"/>
              <a:gd name="connsiteX13" fmla="*/ 757003 w 1155491"/>
              <a:gd name="connsiteY13" fmla="*/ 229849 h 718694"/>
              <a:gd name="connsiteX14" fmla="*/ 906904 w 1155491"/>
              <a:gd name="connsiteY14" fmla="*/ 274820 h 718694"/>
              <a:gd name="connsiteX15" fmla="*/ 1133006 w 1155491"/>
              <a:gd name="connsiteY15" fmla="*/ 323538 h 718694"/>
              <a:gd name="connsiteX16" fmla="*/ 1041816 w 1155491"/>
              <a:gd name="connsiteY16" fmla="*/ 514663 h 718694"/>
              <a:gd name="connsiteX17" fmla="*/ 951875 w 1155491"/>
              <a:gd name="connsiteY17" fmla="*/ 619594 h 718694"/>
              <a:gd name="connsiteX18" fmla="*/ 904406 w 1155491"/>
              <a:gd name="connsiteY18" fmla="*/ 704537 h 718694"/>
              <a:gd name="connsiteX19" fmla="*/ 675806 w 1155491"/>
              <a:gd name="connsiteY19" fmla="*/ 704538 h 718694"/>
              <a:gd name="connsiteX20" fmla="*/ 447206 w 1155491"/>
              <a:gd name="connsiteY20" fmla="*/ 704537 h 718694"/>
              <a:gd name="connsiteX21" fmla="*/ 337278 w 1155491"/>
              <a:gd name="connsiteY21" fmla="*/ 634584 h 718694"/>
              <a:gd name="connsiteX22" fmla="*/ 187376 w 1155491"/>
              <a:gd name="connsiteY22" fmla="*/ 469692 h 718694"/>
              <a:gd name="connsiteX23" fmla="*/ 82445 w 1155491"/>
              <a:gd name="connsiteY23" fmla="*/ 394741 h 718694"/>
              <a:gd name="connsiteX24" fmla="*/ 7495 w 1155491"/>
              <a:gd name="connsiteY24" fmla="*/ 349771 h 718694"/>
              <a:gd name="connsiteX0" fmla="*/ 7495 w 1155491"/>
              <a:gd name="connsiteY0" fmla="*/ 349771 h 717237"/>
              <a:gd name="connsiteX1" fmla="*/ 37475 w 1155491"/>
              <a:gd name="connsiteY1" fmla="*/ 244840 h 717237"/>
              <a:gd name="connsiteX2" fmla="*/ 142406 w 1155491"/>
              <a:gd name="connsiteY2" fmla="*/ 214859 h 717237"/>
              <a:gd name="connsiteX3" fmla="*/ 232347 w 1155491"/>
              <a:gd name="connsiteY3" fmla="*/ 289810 h 717237"/>
              <a:gd name="connsiteX4" fmla="*/ 292308 w 1155491"/>
              <a:gd name="connsiteY4" fmla="*/ 334781 h 717237"/>
              <a:gd name="connsiteX5" fmla="*/ 337278 w 1155491"/>
              <a:gd name="connsiteY5" fmla="*/ 229849 h 717237"/>
              <a:gd name="connsiteX6" fmla="*/ 412229 w 1155491"/>
              <a:gd name="connsiteY6" fmla="*/ 229849 h 717237"/>
              <a:gd name="connsiteX7" fmla="*/ 322288 w 1155491"/>
              <a:gd name="connsiteY7" fmla="*/ 79948 h 717237"/>
              <a:gd name="connsiteX8" fmla="*/ 337278 w 1155491"/>
              <a:gd name="connsiteY8" fmla="*/ 19987 h 717237"/>
              <a:gd name="connsiteX9" fmla="*/ 487180 w 1155491"/>
              <a:gd name="connsiteY9" fmla="*/ 34977 h 717237"/>
              <a:gd name="connsiteX10" fmla="*/ 562131 w 1155491"/>
              <a:gd name="connsiteY10" fmla="*/ 4997 h 717237"/>
              <a:gd name="connsiteX11" fmla="*/ 682052 w 1155491"/>
              <a:gd name="connsiteY11" fmla="*/ 64958 h 717237"/>
              <a:gd name="connsiteX12" fmla="*/ 727022 w 1155491"/>
              <a:gd name="connsiteY12" fmla="*/ 124918 h 717237"/>
              <a:gd name="connsiteX13" fmla="*/ 757003 w 1155491"/>
              <a:gd name="connsiteY13" fmla="*/ 229849 h 717237"/>
              <a:gd name="connsiteX14" fmla="*/ 906904 w 1155491"/>
              <a:gd name="connsiteY14" fmla="*/ 274820 h 717237"/>
              <a:gd name="connsiteX15" fmla="*/ 1133006 w 1155491"/>
              <a:gd name="connsiteY15" fmla="*/ 323538 h 717237"/>
              <a:gd name="connsiteX16" fmla="*/ 1041816 w 1155491"/>
              <a:gd name="connsiteY16" fmla="*/ 514663 h 717237"/>
              <a:gd name="connsiteX17" fmla="*/ 1056806 w 1155491"/>
              <a:gd name="connsiteY17" fmla="*/ 628337 h 717237"/>
              <a:gd name="connsiteX18" fmla="*/ 904406 w 1155491"/>
              <a:gd name="connsiteY18" fmla="*/ 704537 h 717237"/>
              <a:gd name="connsiteX19" fmla="*/ 675806 w 1155491"/>
              <a:gd name="connsiteY19" fmla="*/ 704538 h 717237"/>
              <a:gd name="connsiteX20" fmla="*/ 447206 w 1155491"/>
              <a:gd name="connsiteY20" fmla="*/ 704537 h 717237"/>
              <a:gd name="connsiteX21" fmla="*/ 337278 w 1155491"/>
              <a:gd name="connsiteY21" fmla="*/ 634584 h 717237"/>
              <a:gd name="connsiteX22" fmla="*/ 187376 w 1155491"/>
              <a:gd name="connsiteY22" fmla="*/ 469692 h 717237"/>
              <a:gd name="connsiteX23" fmla="*/ 82445 w 1155491"/>
              <a:gd name="connsiteY23" fmla="*/ 394741 h 717237"/>
              <a:gd name="connsiteX24" fmla="*/ 7495 w 1155491"/>
              <a:gd name="connsiteY24" fmla="*/ 349771 h 7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55491" h="717237">
                <a:moveTo>
                  <a:pt x="7495" y="349771"/>
                </a:moveTo>
                <a:cubicBezTo>
                  <a:pt x="0" y="324788"/>
                  <a:pt x="14990" y="267325"/>
                  <a:pt x="37475" y="244840"/>
                </a:cubicBezTo>
                <a:cubicBezTo>
                  <a:pt x="59960" y="222355"/>
                  <a:pt x="109927" y="207364"/>
                  <a:pt x="142406" y="214859"/>
                </a:cubicBezTo>
                <a:cubicBezTo>
                  <a:pt x="174885" y="222354"/>
                  <a:pt x="207363" y="269823"/>
                  <a:pt x="232347" y="289810"/>
                </a:cubicBezTo>
                <a:cubicBezTo>
                  <a:pt x="257331" y="309797"/>
                  <a:pt x="274820" y="344774"/>
                  <a:pt x="292308" y="334781"/>
                </a:cubicBezTo>
                <a:cubicBezTo>
                  <a:pt x="309796" y="324788"/>
                  <a:pt x="317291" y="247338"/>
                  <a:pt x="337278" y="229849"/>
                </a:cubicBezTo>
                <a:cubicBezTo>
                  <a:pt x="357265" y="212360"/>
                  <a:pt x="414727" y="254833"/>
                  <a:pt x="412229" y="229849"/>
                </a:cubicBezTo>
                <a:cubicBezTo>
                  <a:pt x="409731" y="204866"/>
                  <a:pt x="334780" y="114925"/>
                  <a:pt x="322288" y="79948"/>
                </a:cubicBezTo>
                <a:cubicBezTo>
                  <a:pt x="309796" y="44971"/>
                  <a:pt x="309796" y="27482"/>
                  <a:pt x="337278" y="19987"/>
                </a:cubicBezTo>
                <a:cubicBezTo>
                  <a:pt x="364760" y="12492"/>
                  <a:pt x="449705" y="37475"/>
                  <a:pt x="487180" y="34977"/>
                </a:cubicBezTo>
                <a:cubicBezTo>
                  <a:pt x="524655" y="32479"/>
                  <a:pt x="529652" y="0"/>
                  <a:pt x="562131" y="4997"/>
                </a:cubicBezTo>
                <a:cubicBezTo>
                  <a:pt x="594610" y="9994"/>
                  <a:pt x="654570" y="44971"/>
                  <a:pt x="682052" y="64958"/>
                </a:cubicBezTo>
                <a:cubicBezTo>
                  <a:pt x="709534" y="84945"/>
                  <a:pt x="714530" y="97436"/>
                  <a:pt x="727022" y="124918"/>
                </a:cubicBezTo>
                <a:cubicBezTo>
                  <a:pt x="739514" y="152400"/>
                  <a:pt x="727023" y="204865"/>
                  <a:pt x="757003" y="229849"/>
                </a:cubicBezTo>
                <a:cubicBezTo>
                  <a:pt x="786983" y="254833"/>
                  <a:pt x="844237" y="259205"/>
                  <a:pt x="906904" y="274820"/>
                </a:cubicBezTo>
                <a:cubicBezTo>
                  <a:pt x="969571" y="290435"/>
                  <a:pt x="1110521" y="283564"/>
                  <a:pt x="1133006" y="323538"/>
                </a:cubicBezTo>
                <a:cubicBezTo>
                  <a:pt x="1155491" y="363512"/>
                  <a:pt x="1054516" y="463863"/>
                  <a:pt x="1041816" y="514663"/>
                </a:cubicBezTo>
                <a:cubicBezTo>
                  <a:pt x="1029116" y="565463"/>
                  <a:pt x="1079708" y="596691"/>
                  <a:pt x="1056806" y="628337"/>
                </a:cubicBezTo>
                <a:cubicBezTo>
                  <a:pt x="1033904" y="659983"/>
                  <a:pt x="967906" y="691837"/>
                  <a:pt x="904406" y="704537"/>
                </a:cubicBezTo>
                <a:cubicBezTo>
                  <a:pt x="840906" y="717237"/>
                  <a:pt x="752006" y="704538"/>
                  <a:pt x="675806" y="704538"/>
                </a:cubicBezTo>
                <a:cubicBezTo>
                  <a:pt x="599606" y="704538"/>
                  <a:pt x="503627" y="716196"/>
                  <a:pt x="447206" y="704537"/>
                </a:cubicBezTo>
                <a:cubicBezTo>
                  <a:pt x="390785" y="692878"/>
                  <a:pt x="380583" y="673725"/>
                  <a:pt x="337278" y="634584"/>
                </a:cubicBezTo>
                <a:cubicBezTo>
                  <a:pt x="293973" y="595443"/>
                  <a:pt x="229848" y="509666"/>
                  <a:pt x="187376" y="469692"/>
                </a:cubicBezTo>
                <a:cubicBezTo>
                  <a:pt x="144904" y="429718"/>
                  <a:pt x="112425" y="407233"/>
                  <a:pt x="82445" y="394741"/>
                </a:cubicBezTo>
                <a:cubicBezTo>
                  <a:pt x="52465" y="382249"/>
                  <a:pt x="14990" y="374754"/>
                  <a:pt x="7495" y="349771"/>
                </a:cubicBez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9981395">
            <a:off x="2354698" y="1310809"/>
            <a:ext cx="1186543" cy="461665"/>
          </a:xfrm>
          <a:prstGeom prst="rect">
            <a:avLst/>
          </a:prstGeom>
          <a:noFill/>
        </p:spPr>
        <p:txBody>
          <a:bodyPr wrap="none" rtlCol="0">
            <a:spAutoFit/>
          </a:bodyPr>
          <a:lstStyle/>
          <a:p>
            <a:pPr algn="ctr"/>
            <a:r>
              <a:rPr lang="en-US" sz="2400" b="1" dirty="0" smtClean="0">
                <a:solidFill>
                  <a:srgbClr val="FF0000"/>
                </a:solidFill>
              </a:rPr>
              <a:t>ALASKA</a:t>
            </a:r>
            <a:endParaRPr lang="en-US" sz="2400" b="1" dirty="0">
              <a:solidFill>
                <a:srgbClr val="FF0000"/>
              </a:solidFill>
            </a:endParaRPr>
          </a:p>
        </p:txBody>
      </p:sp>
      <p:sp>
        <p:nvSpPr>
          <p:cNvPr id="15" name="TextBox 14"/>
          <p:cNvSpPr txBox="1"/>
          <p:nvPr/>
        </p:nvSpPr>
        <p:spPr>
          <a:xfrm rot="1898461">
            <a:off x="5139020" y="1417392"/>
            <a:ext cx="1176925" cy="461665"/>
          </a:xfrm>
          <a:prstGeom prst="rect">
            <a:avLst/>
          </a:prstGeom>
          <a:noFill/>
        </p:spPr>
        <p:txBody>
          <a:bodyPr wrap="none" rtlCol="0">
            <a:spAutoFit/>
          </a:bodyPr>
          <a:lstStyle/>
          <a:p>
            <a:pPr algn="ctr"/>
            <a:r>
              <a:rPr lang="en-US" sz="2400" b="1" dirty="0" smtClean="0">
                <a:solidFill>
                  <a:srgbClr val="FF0000"/>
                </a:solidFill>
              </a:rPr>
              <a:t>SIBERIA</a:t>
            </a:r>
            <a:endParaRPr lang="en-US" sz="2400" b="1" dirty="0">
              <a:solidFill>
                <a:srgbClr val="FF0000"/>
              </a:solidFill>
            </a:endParaRPr>
          </a:p>
        </p:txBody>
      </p:sp>
      <p:sp useBgFill="1">
        <p:nvSpPr>
          <p:cNvPr id="18" name="TextBox 17"/>
          <p:cNvSpPr txBox="1"/>
          <p:nvPr/>
        </p:nvSpPr>
        <p:spPr>
          <a:xfrm>
            <a:off x="0" y="609600"/>
            <a:ext cx="9144000" cy="646331"/>
          </a:xfrm>
          <a:prstGeom prst="rect">
            <a:avLst/>
          </a:prstGeom>
        </p:spPr>
        <p:txBody>
          <a:bodyPr wrap="square" rtlCol="0">
            <a:spAutoFit/>
          </a:bodyPr>
          <a:lstStyle/>
          <a:p>
            <a:r>
              <a:rPr lang="en-US" sz="3600" dirty="0" smtClean="0"/>
              <a:t>  - ancestors of the Alaskan Yupik Nation</a:t>
            </a:r>
          </a:p>
        </p:txBody>
      </p:sp>
      <p:sp>
        <p:nvSpPr>
          <p:cNvPr id="19" name="Freeform 18"/>
          <p:cNvSpPr/>
          <p:nvPr/>
        </p:nvSpPr>
        <p:spPr>
          <a:xfrm>
            <a:off x="2713220" y="3127948"/>
            <a:ext cx="1918741" cy="799475"/>
          </a:xfrm>
          <a:custGeom>
            <a:avLst/>
            <a:gdLst>
              <a:gd name="connsiteX0" fmla="*/ 1918741 w 1918741"/>
              <a:gd name="connsiteY0" fmla="*/ 799475 h 799475"/>
              <a:gd name="connsiteX1" fmla="*/ 1439055 w 1918741"/>
              <a:gd name="connsiteY1" fmla="*/ 409731 h 799475"/>
              <a:gd name="connsiteX2" fmla="*/ 674557 w 1918741"/>
              <a:gd name="connsiteY2" fmla="*/ 64957 h 799475"/>
              <a:gd name="connsiteX3" fmla="*/ 0 w 1918741"/>
              <a:gd name="connsiteY3" fmla="*/ 19986 h 799475"/>
            </a:gdLst>
            <a:ahLst/>
            <a:cxnLst>
              <a:cxn ang="0">
                <a:pos x="connsiteX0" y="connsiteY0"/>
              </a:cxn>
              <a:cxn ang="0">
                <a:pos x="connsiteX1" y="connsiteY1"/>
              </a:cxn>
              <a:cxn ang="0">
                <a:pos x="connsiteX2" y="connsiteY2"/>
              </a:cxn>
              <a:cxn ang="0">
                <a:pos x="connsiteX3" y="connsiteY3"/>
              </a:cxn>
            </a:cxnLst>
            <a:rect l="l" t="t" r="r" b="b"/>
            <a:pathLst>
              <a:path w="1918741" h="799475">
                <a:moveTo>
                  <a:pt x="1918741" y="799475"/>
                </a:moveTo>
                <a:cubicBezTo>
                  <a:pt x="1782580" y="665813"/>
                  <a:pt x="1646419" y="532151"/>
                  <a:pt x="1439055" y="409731"/>
                </a:cubicBezTo>
                <a:cubicBezTo>
                  <a:pt x="1231691" y="287311"/>
                  <a:pt x="914399" y="129914"/>
                  <a:pt x="674557" y="64957"/>
                </a:cubicBezTo>
                <a:cubicBezTo>
                  <a:pt x="434715" y="0"/>
                  <a:pt x="217357" y="9993"/>
                  <a:pt x="0" y="19986"/>
                </a:cubicBezTo>
              </a:path>
            </a:pathLst>
          </a:custGeom>
          <a:ln w="50800">
            <a:solidFill>
              <a:schemeClr val="tx1"/>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rot="19907033" flipH="1">
            <a:off x="4507704" y="3008328"/>
            <a:ext cx="1308753" cy="744920"/>
          </a:xfrm>
          <a:custGeom>
            <a:avLst/>
            <a:gdLst>
              <a:gd name="connsiteX0" fmla="*/ 1918741 w 1918741"/>
              <a:gd name="connsiteY0" fmla="*/ 799475 h 799475"/>
              <a:gd name="connsiteX1" fmla="*/ 1439055 w 1918741"/>
              <a:gd name="connsiteY1" fmla="*/ 409731 h 799475"/>
              <a:gd name="connsiteX2" fmla="*/ 674557 w 1918741"/>
              <a:gd name="connsiteY2" fmla="*/ 64957 h 799475"/>
              <a:gd name="connsiteX3" fmla="*/ 0 w 1918741"/>
              <a:gd name="connsiteY3" fmla="*/ 19986 h 799475"/>
            </a:gdLst>
            <a:ahLst/>
            <a:cxnLst>
              <a:cxn ang="0">
                <a:pos x="connsiteX0" y="connsiteY0"/>
              </a:cxn>
              <a:cxn ang="0">
                <a:pos x="connsiteX1" y="connsiteY1"/>
              </a:cxn>
              <a:cxn ang="0">
                <a:pos x="connsiteX2" y="connsiteY2"/>
              </a:cxn>
              <a:cxn ang="0">
                <a:pos x="connsiteX3" y="connsiteY3"/>
              </a:cxn>
            </a:cxnLst>
            <a:rect l="l" t="t" r="r" b="b"/>
            <a:pathLst>
              <a:path w="1918741" h="799475">
                <a:moveTo>
                  <a:pt x="1918741" y="799475"/>
                </a:moveTo>
                <a:cubicBezTo>
                  <a:pt x="1782580" y="665813"/>
                  <a:pt x="1646419" y="532151"/>
                  <a:pt x="1439055" y="409731"/>
                </a:cubicBezTo>
                <a:cubicBezTo>
                  <a:pt x="1231691" y="287311"/>
                  <a:pt x="914399" y="129914"/>
                  <a:pt x="674557" y="64957"/>
                </a:cubicBezTo>
                <a:cubicBezTo>
                  <a:pt x="434715" y="0"/>
                  <a:pt x="217357" y="9993"/>
                  <a:pt x="0" y="19986"/>
                </a:cubicBezTo>
              </a:path>
            </a:pathLst>
          </a:custGeom>
          <a:ln w="50800">
            <a:solidFill>
              <a:schemeClr val="tx1"/>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2" name="TextBox 21"/>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1000"/>
                                        <p:tgtEl>
                                          <p:spTgt spid="21">
                                            <p:bg/>
                                          </p:spTgt>
                                        </p:tgtEl>
                                      </p:cBhvr>
                                    </p:animEffect>
                                    <p:set>
                                      <p:cBhvr>
                                        <p:cTn id="7" dur="1" fill="hold">
                                          <p:stCondLst>
                                            <p:cond delay="999"/>
                                          </p:stCondLst>
                                        </p:cTn>
                                        <p:tgtEl>
                                          <p:spTgt spid="21">
                                            <p:bg/>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21">
                                            <p:txEl>
                                              <p:pRg st="0" end="0"/>
                                            </p:txEl>
                                          </p:spTgt>
                                        </p:tgtEl>
                                      </p:cBhvr>
                                    </p:animEffect>
                                    <p:set>
                                      <p:cBhvr>
                                        <p:cTn id="10" dur="1" fill="hold">
                                          <p:stCondLst>
                                            <p:cond delay="999"/>
                                          </p:stCondLst>
                                        </p:cTn>
                                        <p:tgtEl>
                                          <p:spTgt spid="21">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21">
                                            <p:txEl>
                                              <p:pRg st="1" end="1"/>
                                            </p:txEl>
                                          </p:spTgt>
                                        </p:tgtEl>
                                      </p:cBhvr>
                                    </p:animEffect>
                                    <p:set>
                                      <p:cBhvr>
                                        <p:cTn id="13" dur="1" fill="hold">
                                          <p:stCondLst>
                                            <p:cond delay="999"/>
                                          </p:stCondLst>
                                        </p:cTn>
                                        <p:tgtEl>
                                          <p:spTgt spid="21">
                                            <p:txEl>
                                              <p:pRg st="1" end="1"/>
                                            </p:txEl>
                                          </p:spTgt>
                                        </p:tgtEl>
                                        <p:attrNameLst>
                                          <p:attrName>style.visibility</p:attrName>
                                        </p:attrNameLst>
                                      </p:cBhvr>
                                      <p:to>
                                        <p:strVal val="hidden"/>
                                      </p:to>
                                    </p:set>
                                  </p:childTnLst>
                                </p:cTn>
                              </p:par>
                              <p:par>
                                <p:cTn id="14" presetID="64" presetClass="path" presetSubtype="0" accel="50000" decel="50000" fill="hold" nodeType="withEffect">
                                  <p:stCondLst>
                                    <p:cond delay="0"/>
                                  </p:stCondLst>
                                  <p:childTnLst>
                                    <p:animMotion origin="layout" path="M 0 -3.3526E-6 L -0.00417 -0.10543 " pathEditMode="relative" rAng="0" ptsTypes="AA">
                                      <p:cBhvr>
                                        <p:cTn id="15" dur="1000" fill="hold"/>
                                        <p:tgtEl>
                                          <p:spTgt spid="17"/>
                                        </p:tgtEl>
                                        <p:attrNameLst>
                                          <p:attrName>ppt_x</p:attrName>
                                          <p:attrName>ppt_y</p:attrName>
                                        </p:attrNameLst>
                                      </p:cBhvr>
                                      <p:rCtr x="-2" y="-53"/>
                                    </p:animMotion>
                                  </p:childTnLst>
                                </p:cTn>
                              </p:par>
                              <p:par>
                                <p:cTn id="16" presetID="6" presetClass="emph" presetSubtype="0" fill="hold" nodeType="withEffect">
                                  <p:stCondLst>
                                    <p:cond delay="0"/>
                                  </p:stCondLst>
                                  <p:childTnLst>
                                    <p:animScale>
                                      <p:cBhvr>
                                        <p:cTn id="17" dur="1000" fill="hold"/>
                                        <p:tgtEl>
                                          <p:spTgt spid="17"/>
                                        </p:tgtEl>
                                      </p:cBhvr>
                                      <p:by x="120000" y="120000"/>
                                    </p:animScale>
                                  </p:childTnLst>
                                </p:cTn>
                              </p:par>
                              <p:par>
                                <p:cTn id="18" presetID="10" presetClass="entr" presetSubtype="0" fill="hold"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par>
                                <p:cTn id="21" presetID="10" presetClass="exit" presetSubtype="0" fill="hold" nodeType="withEffect">
                                  <p:stCondLst>
                                    <p:cond delay="50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fltVal val="0"/>
                                          </p:val>
                                        </p:tav>
                                        <p:tav tm="100000">
                                          <p:val>
                                            <p:strVal val="#ppt_w"/>
                                          </p:val>
                                        </p:tav>
                                      </p:tavLst>
                                    </p:anim>
                                    <p:anim calcmode="lin" valueType="num">
                                      <p:cBhvr>
                                        <p:cTn id="29" dur="1000" fill="hold"/>
                                        <p:tgtEl>
                                          <p:spTgt spid="2"/>
                                        </p:tgtEl>
                                        <p:attrNameLst>
                                          <p:attrName>ppt_h</p:attrName>
                                        </p:attrNameLst>
                                      </p:cBhvr>
                                      <p:tavLst>
                                        <p:tav tm="0">
                                          <p:val>
                                            <p:fltVal val="0"/>
                                          </p:val>
                                        </p:tav>
                                        <p:tav tm="100000">
                                          <p:val>
                                            <p:strVal val="#ppt_h"/>
                                          </p:val>
                                        </p:tav>
                                      </p:tavLst>
                                    </p:anim>
                                    <p:animEffect transition="in" filter="fade">
                                      <p:cBhvr>
                                        <p:cTn id="30" dur="1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right)">
                                      <p:cBhvr>
                                        <p:cTn id="35" dur="1000"/>
                                        <p:tgtEl>
                                          <p:spTgt spid="19"/>
                                        </p:tgtEl>
                                      </p:cBhvr>
                                    </p:animEffect>
                                  </p:childTnLst>
                                </p:cTn>
                              </p:par>
                              <p:par>
                                <p:cTn id="36" presetID="53" presetClass="entr" presetSubtype="0" fill="hold" grpId="0" nodeType="withEffect">
                                  <p:stCondLst>
                                    <p:cond delay="50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fltVal val="0"/>
                                          </p:val>
                                        </p:tav>
                                        <p:tav tm="100000">
                                          <p:val>
                                            <p:strVal val="#ppt_w"/>
                                          </p:val>
                                        </p:tav>
                                      </p:tavLst>
                                    </p:anim>
                                    <p:anim calcmode="lin" valueType="num">
                                      <p:cBhvr>
                                        <p:cTn id="39" dur="1000" fill="hold"/>
                                        <p:tgtEl>
                                          <p:spTgt spid="10"/>
                                        </p:tgtEl>
                                        <p:attrNameLst>
                                          <p:attrName>ppt_h</p:attrName>
                                        </p:attrNameLst>
                                      </p:cBhvr>
                                      <p:tavLst>
                                        <p:tav tm="0">
                                          <p:val>
                                            <p:fltVal val="0"/>
                                          </p:val>
                                        </p:tav>
                                        <p:tav tm="100000">
                                          <p:val>
                                            <p:strVal val="#ppt_h"/>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1000"/>
                                        <p:tgtEl>
                                          <p:spTgt spid="19"/>
                                        </p:tgtEl>
                                      </p:cBhvr>
                                    </p:animEffect>
                                    <p:set>
                                      <p:cBhvr>
                                        <p:cTn id="45" dur="1" fill="hold">
                                          <p:stCondLst>
                                            <p:cond delay="999"/>
                                          </p:stCondLst>
                                        </p:cTn>
                                        <p:tgtEl>
                                          <p:spTgt spid="19"/>
                                        </p:tgtEl>
                                        <p:attrNameLst>
                                          <p:attrName>style.visibility</p:attrName>
                                        </p:attrNameLst>
                                      </p:cBhvr>
                                      <p:to>
                                        <p:strVal val="hidden"/>
                                      </p:to>
                                    </p:set>
                                  </p:childTnLst>
                                </p:cTn>
                              </p:par>
                            </p:childTnLst>
                          </p:cTn>
                        </p:par>
                        <p:par>
                          <p:cTn id="46" fill="hold">
                            <p:stCondLst>
                              <p:cond delay="1000"/>
                            </p:stCondLst>
                            <p:childTnLst>
                              <p:par>
                                <p:cTn id="47" presetID="22" presetClass="entr" presetSubtype="1"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up)">
                                      <p:cBhvr>
                                        <p:cTn id="49" dur="1000"/>
                                        <p:tgtEl>
                                          <p:spTgt spid="1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1000"/>
                                        <p:tgtEl>
                                          <p:spTgt spid="20"/>
                                        </p:tgtEl>
                                      </p:cBhvr>
                                    </p:animEffect>
                                  </p:childTnLst>
                                </p:cTn>
                              </p:par>
                            </p:childTnLst>
                          </p:cTn>
                        </p:par>
                        <p:par>
                          <p:cTn id="58" fill="hold">
                            <p:stCondLst>
                              <p:cond delay="1000"/>
                            </p:stCondLst>
                            <p:childTnLst>
                              <p:par>
                                <p:cTn id="59" presetID="53"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ppt_w</p:attrName>
                                        </p:attrNameLst>
                                      </p:cBhvr>
                                      <p:tavLst>
                                        <p:tav tm="0">
                                          <p:val>
                                            <p:fltVal val="0"/>
                                          </p:val>
                                        </p:tav>
                                        <p:tav tm="100000">
                                          <p:val>
                                            <p:strVal val="#ppt_w"/>
                                          </p:val>
                                        </p:tav>
                                      </p:tavLst>
                                    </p:anim>
                                    <p:anim calcmode="lin" valueType="num">
                                      <p:cBhvr>
                                        <p:cTn id="62" dur="1000" fill="hold"/>
                                        <p:tgtEl>
                                          <p:spTgt spid="11"/>
                                        </p:tgtEl>
                                        <p:attrNameLst>
                                          <p:attrName>ppt_h</p:attrName>
                                        </p:attrNameLst>
                                      </p:cBhvr>
                                      <p:tavLst>
                                        <p:tav tm="0">
                                          <p:val>
                                            <p:fltVal val="0"/>
                                          </p:val>
                                        </p:tav>
                                        <p:tav tm="100000">
                                          <p:val>
                                            <p:strVal val="#ppt_h"/>
                                          </p:val>
                                        </p:tav>
                                      </p:tavLst>
                                    </p:anim>
                                    <p:animEffect transition="in" filter="fade">
                                      <p:cBhvr>
                                        <p:cTn id="63" dur="10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1000"/>
                                        <p:tgtEl>
                                          <p:spTgt spid="20"/>
                                        </p:tgtEl>
                                      </p:cBhvr>
                                    </p:animEffect>
                                    <p:set>
                                      <p:cBhvr>
                                        <p:cTn id="68" dur="1" fill="hold">
                                          <p:stCondLst>
                                            <p:cond delay="999"/>
                                          </p:stCondLst>
                                        </p:cTn>
                                        <p:tgtEl>
                                          <p:spTgt spid="20"/>
                                        </p:tgtEl>
                                        <p:attrNameLst>
                                          <p:attrName>style.visibility</p:attrName>
                                        </p:attrNameLst>
                                      </p:cBhvr>
                                      <p:to>
                                        <p:strVal val="hidden"/>
                                      </p:to>
                                    </p:set>
                                  </p:childTnLst>
                                </p:cTn>
                              </p:par>
                            </p:childTnLst>
                          </p:cTn>
                        </p:par>
                        <p:par>
                          <p:cTn id="69" fill="hold">
                            <p:stCondLst>
                              <p:cond delay="1000"/>
                            </p:stCondLst>
                            <p:childTnLst>
                              <p:par>
                                <p:cTn id="70" presetID="22" presetClass="entr" presetSubtype="1"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up)">
                                      <p:cBhvr>
                                        <p:cTn id="72" dur="1000"/>
                                        <p:tgtEl>
                                          <p:spTgt spid="1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animBg="1"/>
      <p:bldP spid="10" grpId="0"/>
      <p:bldP spid="11" grpId="0"/>
      <p:bldP spid="12" grpId="0" animBg="1"/>
      <p:bldP spid="13" grpId="0" animBg="1"/>
      <p:bldP spid="14" grpId="0"/>
      <p:bldP spid="15" grpId="0"/>
      <p:bldP spid="19" grpId="0" animBg="1"/>
      <p:bldP spid="19" grpId="1" animBg="1"/>
      <p:bldP spid="20" grpId="0" animBg="1"/>
      <p:bldP spid="20" grpId="1"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9787295"/>
          </a:xfrm>
          <a:prstGeom prst="rect">
            <a:avLst/>
          </a:prstGeom>
        </p:spPr>
        <p:txBody>
          <a:bodyPr wrap="square">
            <a:spAutoFit/>
          </a:bodyPr>
          <a:lstStyle/>
          <a:p>
            <a:r>
              <a:rPr lang="en-US" dirty="0" smtClean="0">
                <a:hlinkClick r:id="rId3"/>
              </a:rPr>
              <a:t>https://en.wikipedia.org/wiki/Yupik_peoples</a:t>
            </a:r>
            <a:endParaRPr lang="en-US" dirty="0" smtClean="0"/>
          </a:p>
          <a:p>
            <a:r>
              <a:rPr lang="en-US" dirty="0" smtClean="0"/>
              <a:t>	The Yupik (plural: </a:t>
            </a:r>
            <a:r>
              <a:rPr lang="en-US" dirty="0" err="1" smtClean="0"/>
              <a:t>Yupiit</a:t>
            </a:r>
            <a:r>
              <a:rPr lang="en-US" dirty="0" smtClean="0"/>
              <a:t> are a group of indigenous or aboriginal peoples of western, southwestern, and south central Alaska and the Russian Far East. They are related to the Inuit and </a:t>
            </a:r>
            <a:r>
              <a:rPr lang="en-US" dirty="0" err="1" smtClean="0"/>
              <a:t>Iñupiat</a:t>
            </a:r>
            <a:r>
              <a:rPr lang="en-US" dirty="0" smtClean="0"/>
              <a:t>. </a:t>
            </a:r>
          </a:p>
          <a:p>
            <a:r>
              <a:rPr lang="en-US" b="1" dirty="0" smtClean="0"/>
              <a:t>Population</a:t>
            </a:r>
          </a:p>
          <a:p>
            <a:r>
              <a:rPr lang="en-US" dirty="0" smtClean="0"/>
              <a:t>	The </a:t>
            </a:r>
            <a:r>
              <a:rPr lang="en-US" dirty="0" err="1" smtClean="0"/>
              <a:t>Yup'ik</a:t>
            </a:r>
            <a:r>
              <a:rPr lang="en-US" dirty="0" smtClean="0"/>
              <a:t> are by far the most numerous of the various Alaska Native groups. They speak the Central Alaskan </a:t>
            </a:r>
            <a:r>
              <a:rPr lang="en-US" dirty="0" err="1" smtClean="0"/>
              <a:t>Yup'ik</a:t>
            </a:r>
            <a:r>
              <a:rPr lang="en-US" dirty="0" smtClean="0"/>
              <a:t> language, a member of the Eskimo–Aleut family of languages.</a:t>
            </a:r>
          </a:p>
          <a:p>
            <a:r>
              <a:rPr lang="en-US" dirty="0" smtClean="0"/>
              <a:t>	As of the 2002 United States Census, the Yupik population in the United States numbered more than 24,000, of whom more than 22,000 lived in Alaska, the vast majority in the seventy or so communities in the traditional </a:t>
            </a:r>
            <a:r>
              <a:rPr lang="en-US" dirty="0" err="1" smtClean="0"/>
              <a:t>Yup'ik</a:t>
            </a:r>
            <a:r>
              <a:rPr lang="en-US" dirty="0" smtClean="0"/>
              <a:t> territory of western and southwestern Alaska.[6] United States census data for Yupik include 2,355 </a:t>
            </a:r>
            <a:r>
              <a:rPr lang="en-US" dirty="0" err="1" smtClean="0"/>
              <a:t>Sugpiat</a:t>
            </a:r>
            <a:r>
              <a:rPr lang="en-US" dirty="0" smtClean="0"/>
              <a:t>; there are also 1,700 Yupik living in Russia. According to 2019-based United States Census Bureau data, there are 700 Alaskan Natives in Seattle, many of whom are Inuit and Yupik, and almost 7,000 in the state of Washington.</a:t>
            </a:r>
          </a:p>
          <a:p>
            <a:r>
              <a:rPr lang="en-US" b="1" dirty="0" smtClean="0"/>
              <a:t>Etymology of name</a:t>
            </a:r>
          </a:p>
          <a:p>
            <a:r>
              <a:rPr lang="en-US" dirty="0" smtClean="0"/>
              <a:t>	</a:t>
            </a:r>
            <a:r>
              <a:rPr lang="en-US" dirty="0" err="1" smtClean="0"/>
              <a:t>Yup'ik</a:t>
            </a:r>
            <a:r>
              <a:rPr lang="en-US" dirty="0" smtClean="0"/>
              <a:t> (plural </a:t>
            </a:r>
            <a:r>
              <a:rPr lang="en-US" dirty="0" err="1" smtClean="0"/>
              <a:t>Yupiit</a:t>
            </a:r>
            <a:r>
              <a:rPr lang="en-US" dirty="0" smtClean="0"/>
              <a:t>) comes from the </a:t>
            </a:r>
            <a:r>
              <a:rPr lang="en-US" dirty="0" err="1" smtClean="0"/>
              <a:t>Yup'ik</a:t>
            </a:r>
            <a:r>
              <a:rPr lang="en-US" dirty="0" smtClean="0"/>
              <a:t> word yuk meaning "person" plus the post-base -</a:t>
            </a:r>
            <a:r>
              <a:rPr lang="en-US" dirty="0" err="1" smtClean="0"/>
              <a:t>pik</a:t>
            </a:r>
            <a:r>
              <a:rPr lang="en-US" dirty="0" smtClean="0"/>
              <a:t> meaning "real" or "genuine". Thus, it literally means "real people." The ethnographic literature sometimes refers to the </a:t>
            </a:r>
            <a:r>
              <a:rPr lang="en-US" dirty="0" err="1" smtClean="0"/>
              <a:t>Yup'ik</a:t>
            </a:r>
            <a:r>
              <a:rPr lang="en-US" dirty="0" smtClean="0"/>
              <a:t> people or their language as Yuk or </a:t>
            </a:r>
            <a:r>
              <a:rPr lang="en-US" dirty="0" err="1" smtClean="0"/>
              <a:t>Yuit</a:t>
            </a:r>
            <a:r>
              <a:rPr lang="en-US" dirty="0" smtClean="0"/>
              <a:t>. In the Hooper Bay-</a:t>
            </a:r>
            <a:r>
              <a:rPr lang="en-US" dirty="0" err="1" smtClean="0"/>
              <a:t>Chevak</a:t>
            </a:r>
            <a:r>
              <a:rPr lang="en-US" dirty="0" smtClean="0"/>
              <a:t> and Nunivak dialects of </a:t>
            </a:r>
            <a:r>
              <a:rPr lang="en-US" dirty="0" err="1" smtClean="0"/>
              <a:t>Yup'ik</a:t>
            </a:r>
            <a:r>
              <a:rPr lang="en-US" dirty="0" smtClean="0"/>
              <a:t>, both the language and the people are known as </a:t>
            </a:r>
            <a:r>
              <a:rPr lang="en-US" dirty="0" err="1" smtClean="0"/>
              <a:t>Cup'ik</a:t>
            </a:r>
            <a:r>
              <a:rPr lang="en-US" dirty="0" smtClean="0"/>
              <a:t>.</a:t>
            </a:r>
          </a:p>
          <a:p>
            <a:r>
              <a:rPr lang="en-US" dirty="0" smtClean="0"/>
              <a:t>	The use of an apostrophe in the name "</a:t>
            </a:r>
            <a:r>
              <a:rPr lang="en-US" dirty="0" err="1" smtClean="0"/>
              <a:t>Yup’ik</a:t>
            </a:r>
            <a:r>
              <a:rPr lang="en-US" dirty="0" smtClean="0"/>
              <a:t>", compared to Siberian "Yupik", exemplifies the Central Alaskan </a:t>
            </a:r>
            <a:r>
              <a:rPr lang="en-US" dirty="0" err="1" smtClean="0"/>
              <a:t>Yup’ik's</a:t>
            </a:r>
            <a:r>
              <a:rPr lang="en-US" dirty="0" smtClean="0"/>
              <a:t> orthography, where "the apostrophe represents </a:t>
            </a:r>
            <a:r>
              <a:rPr lang="en-US" dirty="0" err="1" smtClean="0"/>
              <a:t>gemination</a:t>
            </a:r>
            <a:r>
              <a:rPr lang="en-US" dirty="0" smtClean="0"/>
              <a:t> [or lengthening] of the ‘p’ sound".</a:t>
            </a:r>
          </a:p>
          <a:p>
            <a:r>
              <a:rPr lang="en-US" b="1" dirty="0" smtClean="0"/>
              <a:t>Origins</a:t>
            </a:r>
          </a:p>
          <a:p>
            <a:r>
              <a:rPr lang="en-US" dirty="0" smtClean="0"/>
              <a:t>	The common ancestors of the Eskimo and Aleut (as well as various </a:t>
            </a:r>
            <a:r>
              <a:rPr lang="en-US" dirty="0" err="1" smtClean="0"/>
              <a:t>Paleo</a:t>
            </a:r>
            <a:r>
              <a:rPr lang="en-US" dirty="0" smtClean="0"/>
              <a:t>-Siberian groups) are believed by anthropologists to have their origin in eastern Siberia, arriving in the Bering Sea area approximately 10,000 years ago. Research on blood types, supported by later linguistic and DNA findings, suggests that the ancestors of other indigenous peoples of the Americas reached North America before the ancestors of the Eskimo and Aleut. There appear to have been several waves of migration from Siberia to the Americas by way of the Bering land bridge, which became exposed between 20,000 and 8,000 years ago during periods of </a:t>
            </a:r>
            <a:r>
              <a:rPr lang="en-US" dirty="0" err="1" smtClean="0"/>
              <a:t>glaciation</a:t>
            </a:r>
            <a:r>
              <a:rPr lang="en-US" dirty="0" smtClean="0"/>
              <a:t>. By about 3,000 years ago, the progenitors of the </a:t>
            </a:r>
            <a:r>
              <a:rPr lang="en-US" dirty="0" err="1" smtClean="0"/>
              <a:t>Yupiit</a:t>
            </a:r>
            <a:r>
              <a:rPr lang="en-US" dirty="0" smtClean="0"/>
              <a:t> had settled along the coastal areas of what would become western Alaska, with migrations up the coastal rivers—notably the Yukon and Kuskokwim—around 1400 AD, eventually reaching as far upriver as </a:t>
            </a:r>
            <a:r>
              <a:rPr lang="en-US" dirty="0" err="1" smtClean="0"/>
              <a:t>Paimiut</a:t>
            </a:r>
            <a:r>
              <a:rPr lang="en-US" dirty="0" smtClean="0"/>
              <a:t> on the Yukon and Crow Village on the Kuskokwim.</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1447800" y="1295400"/>
            <a:ext cx="5562600" cy="5562600"/>
            <a:chOff x="1447800" y="1295400"/>
            <a:chExt cx="5562600" cy="5562600"/>
          </a:xfrm>
        </p:grpSpPr>
        <p:pic>
          <p:nvPicPr>
            <p:cNvPr id="4" name="Picture 2" descr="File:Inuit conf map.png"/>
            <p:cNvPicPr>
              <a:picLocks noChangeAspect="1" noChangeArrowheads="1"/>
            </p:cNvPicPr>
            <p:nvPr/>
          </p:nvPicPr>
          <p:blipFill>
            <a:blip r:embed="rId3" cstate="print"/>
            <a:srcRect/>
            <a:stretch>
              <a:fillRect/>
            </a:stretch>
          </p:blipFill>
          <p:spPr bwMode="auto">
            <a:xfrm>
              <a:off x="1447800" y="1295400"/>
              <a:ext cx="5562600" cy="5562600"/>
            </a:xfrm>
            <a:prstGeom prst="rect">
              <a:avLst/>
            </a:prstGeom>
            <a:noFill/>
          </p:spPr>
        </p:pic>
        <p:grpSp>
          <p:nvGrpSpPr>
            <p:cNvPr id="3" name="Group 4"/>
            <p:cNvGrpSpPr/>
            <p:nvPr/>
          </p:nvGrpSpPr>
          <p:grpSpPr>
            <a:xfrm>
              <a:off x="4324531" y="3510915"/>
              <a:ext cx="933269" cy="984885"/>
              <a:chOff x="4280062" y="3358515"/>
              <a:chExt cx="933269" cy="984885"/>
            </a:xfrm>
          </p:grpSpPr>
          <p:sp>
            <p:nvSpPr>
              <p:cNvPr id="6" name="TextBox 5"/>
              <p:cNvSpPr txBox="1"/>
              <p:nvPr/>
            </p:nvSpPr>
            <p:spPr>
              <a:xfrm>
                <a:off x="4280062" y="3358515"/>
                <a:ext cx="933269" cy="984885"/>
              </a:xfrm>
              <a:prstGeom prst="rect">
                <a:avLst/>
              </a:prstGeom>
              <a:noFill/>
            </p:spPr>
            <p:txBody>
              <a:bodyPr wrap="none" rtlCol="0">
                <a:spAutoFit/>
              </a:bodyPr>
              <a:lstStyle/>
              <a:p>
                <a:pPr algn="ctr"/>
                <a:r>
                  <a:rPr lang="en-US" sz="2400" b="1" dirty="0" smtClean="0">
                    <a:solidFill>
                      <a:srgbClr val="FF0000"/>
                    </a:solidFill>
                  </a:rPr>
                  <a:t>North</a:t>
                </a:r>
              </a:p>
              <a:p>
                <a:pPr algn="ctr"/>
                <a:r>
                  <a:rPr lang="en-US" sz="1000" b="1" dirty="0" smtClean="0">
                    <a:solidFill>
                      <a:srgbClr val="FF0000"/>
                    </a:solidFill>
                  </a:rPr>
                  <a:t> </a:t>
                </a:r>
              </a:p>
              <a:p>
                <a:pPr algn="ctr"/>
                <a:r>
                  <a:rPr lang="en-US" sz="2400" b="1" dirty="0" smtClean="0">
                    <a:solidFill>
                      <a:srgbClr val="FF0000"/>
                    </a:solidFill>
                  </a:rPr>
                  <a:t>Pole</a:t>
                </a:r>
                <a:endParaRPr lang="en-US" sz="2400" b="1" dirty="0">
                  <a:solidFill>
                    <a:srgbClr val="FF0000"/>
                  </a:solidFill>
                </a:endParaRPr>
              </a:p>
            </p:txBody>
          </p:sp>
          <p:sp>
            <p:nvSpPr>
              <p:cNvPr id="7" name="Oval 6"/>
              <p:cNvSpPr/>
              <p:nvPr/>
            </p:nvSpPr>
            <p:spPr>
              <a:xfrm>
                <a:off x="4572000" y="37338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600200" y="2895600"/>
              <a:ext cx="1135246" cy="461665"/>
            </a:xfrm>
            <a:prstGeom prst="rect">
              <a:avLst/>
            </a:prstGeom>
            <a:noFill/>
          </p:spPr>
          <p:txBody>
            <a:bodyPr wrap="none" rtlCol="0">
              <a:spAutoFit/>
            </a:bodyPr>
            <a:lstStyle/>
            <a:p>
              <a:pPr algn="ctr"/>
              <a:r>
                <a:rPr lang="en-US" sz="2400" b="1" dirty="0" smtClean="0">
                  <a:solidFill>
                    <a:srgbClr val="FF0000"/>
                  </a:solidFill>
                </a:rPr>
                <a:t>Canada</a:t>
              </a:r>
              <a:endParaRPr lang="en-US" sz="2400" b="1" dirty="0">
                <a:solidFill>
                  <a:srgbClr val="FF0000"/>
                </a:solidFill>
              </a:endParaRPr>
            </a:p>
          </p:txBody>
        </p:sp>
        <p:sp>
          <p:nvSpPr>
            <p:cNvPr id="9" name="TextBox 8"/>
            <p:cNvSpPr txBox="1"/>
            <p:nvPr/>
          </p:nvSpPr>
          <p:spPr>
            <a:xfrm>
              <a:off x="5277453" y="2362200"/>
              <a:ext cx="1351947" cy="461665"/>
            </a:xfrm>
            <a:prstGeom prst="rect">
              <a:avLst/>
            </a:prstGeom>
            <a:noFill/>
          </p:spPr>
          <p:txBody>
            <a:bodyPr wrap="square" rtlCol="0">
              <a:spAutoFit/>
            </a:bodyPr>
            <a:lstStyle/>
            <a:p>
              <a:pPr algn="ctr"/>
              <a:r>
                <a:rPr lang="en-US" sz="2400" b="1" dirty="0" smtClean="0">
                  <a:solidFill>
                    <a:srgbClr val="FF0000"/>
                  </a:solidFill>
                </a:rPr>
                <a:t>Russia</a:t>
              </a:r>
              <a:endParaRPr lang="en-US" sz="2400" b="1" dirty="0">
                <a:solidFill>
                  <a:srgbClr val="FF0000"/>
                </a:solidFill>
              </a:endParaRPr>
            </a:p>
          </p:txBody>
        </p:sp>
        <p:sp>
          <p:nvSpPr>
            <p:cNvPr id="10" name="Freeform 9"/>
            <p:cNvSpPr/>
            <p:nvPr/>
          </p:nvSpPr>
          <p:spPr>
            <a:xfrm>
              <a:off x="3192905" y="1368685"/>
              <a:ext cx="1154242" cy="1344535"/>
            </a:xfrm>
            <a:custGeom>
              <a:avLst/>
              <a:gdLst>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854439 w 1154242"/>
                <a:gd name="connsiteY12" fmla="*/ 592111 h 1356610"/>
                <a:gd name="connsiteX13" fmla="*/ 929390 w 1154242"/>
                <a:gd name="connsiteY13" fmla="*/ 682052 h 1356610"/>
                <a:gd name="connsiteX14" fmla="*/ 1079292 w 1154242"/>
                <a:gd name="connsiteY14" fmla="*/ 637082 h 1356610"/>
                <a:gd name="connsiteX15" fmla="*/ 1094282 w 1154242"/>
                <a:gd name="connsiteY15" fmla="*/ 757003 h 1356610"/>
                <a:gd name="connsiteX16" fmla="*/ 974361 w 1154242"/>
                <a:gd name="connsiteY16" fmla="*/ 846944 h 1356610"/>
                <a:gd name="connsiteX17" fmla="*/ 1139252 w 1154242"/>
                <a:gd name="connsiteY17" fmla="*/ 921895 h 1356610"/>
                <a:gd name="connsiteX18" fmla="*/ 1064302 w 1154242"/>
                <a:gd name="connsiteY18" fmla="*/ 1116767 h 1356610"/>
                <a:gd name="connsiteX19" fmla="*/ 884420 w 1154242"/>
                <a:gd name="connsiteY19" fmla="*/ 1266669 h 1356610"/>
                <a:gd name="connsiteX20" fmla="*/ 569626 w 1154242"/>
                <a:gd name="connsiteY20" fmla="*/ 1311639 h 1356610"/>
                <a:gd name="connsiteX21" fmla="*/ 524656 w 1154242"/>
                <a:gd name="connsiteY21" fmla="*/ 1356610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854439 w 1154242"/>
                <a:gd name="connsiteY12" fmla="*/ 592111 h 1356610"/>
                <a:gd name="connsiteX13" fmla="*/ 929390 w 1154242"/>
                <a:gd name="connsiteY13" fmla="*/ 682052 h 1356610"/>
                <a:gd name="connsiteX14" fmla="*/ 1079292 w 1154242"/>
                <a:gd name="connsiteY14" fmla="*/ 637082 h 1356610"/>
                <a:gd name="connsiteX15" fmla="*/ 1094282 w 1154242"/>
                <a:gd name="connsiteY15" fmla="*/ 757003 h 1356610"/>
                <a:gd name="connsiteX16" fmla="*/ 974361 w 1154242"/>
                <a:gd name="connsiteY16" fmla="*/ 846944 h 1356610"/>
                <a:gd name="connsiteX17" fmla="*/ 1139252 w 1154242"/>
                <a:gd name="connsiteY17" fmla="*/ 921895 h 1356610"/>
                <a:gd name="connsiteX18" fmla="*/ 1064302 w 1154242"/>
                <a:gd name="connsiteY18" fmla="*/ 1116767 h 1356610"/>
                <a:gd name="connsiteX19" fmla="*/ 884420 w 1154242"/>
                <a:gd name="connsiteY19" fmla="*/ 1266669 h 1356610"/>
                <a:gd name="connsiteX20" fmla="*/ 569626 w 1154242"/>
                <a:gd name="connsiteY20" fmla="*/ 1311639 h 1356610"/>
                <a:gd name="connsiteX21" fmla="*/ 524656 w 1154242"/>
                <a:gd name="connsiteY21" fmla="*/ 1356610 h 1356610"/>
                <a:gd name="connsiteX22" fmla="*/ 0 w 1154242"/>
                <a:gd name="connsiteY22" fmla="*/ 786983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1074295 w 1154242"/>
                <a:gd name="connsiteY12" fmla="*/ 548390 h 1356610"/>
                <a:gd name="connsiteX13" fmla="*/ 929390 w 1154242"/>
                <a:gd name="connsiteY13" fmla="*/ 682052 h 1356610"/>
                <a:gd name="connsiteX14" fmla="*/ 1079292 w 1154242"/>
                <a:gd name="connsiteY14" fmla="*/ 637082 h 1356610"/>
                <a:gd name="connsiteX15" fmla="*/ 1094282 w 1154242"/>
                <a:gd name="connsiteY15" fmla="*/ 757003 h 1356610"/>
                <a:gd name="connsiteX16" fmla="*/ 974361 w 1154242"/>
                <a:gd name="connsiteY16" fmla="*/ 846944 h 1356610"/>
                <a:gd name="connsiteX17" fmla="*/ 1139252 w 1154242"/>
                <a:gd name="connsiteY17" fmla="*/ 921895 h 1356610"/>
                <a:gd name="connsiteX18" fmla="*/ 1064302 w 1154242"/>
                <a:gd name="connsiteY18" fmla="*/ 1116767 h 1356610"/>
                <a:gd name="connsiteX19" fmla="*/ 884420 w 1154242"/>
                <a:gd name="connsiteY19" fmla="*/ 1266669 h 1356610"/>
                <a:gd name="connsiteX20" fmla="*/ 569626 w 1154242"/>
                <a:gd name="connsiteY20" fmla="*/ 1311639 h 1356610"/>
                <a:gd name="connsiteX21" fmla="*/ 524656 w 1154242"/>
                <a:gd name="connsiteY21" fmla="*/ 1356610 h 1356610"/>
                <a:gd name="connsiteX22" fmla="*/ 0 w 1154242"/>
                <a:gd name="connsiteY22" fmla="*/ 786983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1074295 w 1154242"/>
                <a:gd name="connsiteY12" fmla="*/ 548390 h 1356610"/>
                <a:gd name="connsiteX13" fmla="*/ 1079292 w 1154242"/>
                <a:gd name="connsiteY13" fmla="*/ 637082 h 1356610"/>
                <a:gd name="connsiteX14" fmla="*/ 1094282 w 1154242"/>
                <a:gd name="connsiteY14" fmla="*/ 757003 h 1356610"/>
                <a:gd name="connsiteX15" fmla="*/ 974361 w 1154242"/>
                <a:gd name="connsiteY15" fmla="*/ 846944 h 1356610"/>
                <a:gd name="connsiteX16" fmla="*/ 1139252 w 1154242"/>
                <a:gd name="connsiteY16" fmla="*/ 921895 h 1356610"/>
                <a:gd name="connsiteX17" fmla="*/ 1064302 w 1154242"/>
                <a:gd name="connsiteY17" fmla="*/ 1116767 h 1356610"/>
                <a:gd name="connsiteX18" fmla="*/ 884420 w 1154242"/>
                <a:gd name="connsiteY18" fmla="*/ 1266669 h 1356610"/>
                <a:gd name="connsiteX19" fmla="*/ 569626 w 1154242"/>
                <a:gd name="connsiteY19" fmla="*/ 1311639 h 1356610"/>
                <a:gd name="connsiteX20" fmla="*/ 524656 w 1154242"/>
                <a:gd name="connsiteY20" fmla="*/ 1356610 h 1356610"/>
                <a:gd name="connsiteX21" fmla="*/ 0 w 1154242"/>
                <a:gd name="connsiteY21" fmla="*/ 786983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617095 w 1154242"/>
                <a:gd name="connsiteY7" fmla="*/ 243590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1074295 w 1154242"/>
                <a:gd name="connsiteY12" fmla="*/ 548390 h 1356610"/>
                <a:gd name="connsiteX13" fmla="*/ 1079292 w 1154242"/>
                <a:gd name="connsiteY13" fmla="*/ 637082 h 1356610"/>
                <a:gd name="connsiteX14" fmla="*/ 1094282 w 1154242"/>
                <a:gd name="connsiteY14" fmla="*/ 757003 h 1356610"/>
                <a:gd name="connsiteX15" fmla="*/ 974361 w 1154242"/>
                <a:gd name="connsiteY15" fmla="*/ 846944 h 1356610"/>
                <a:gd name="connsiteX16" fmla="*/ 1139252 w 1154242"/>
                <a:gd name="connsiteY16" fmla="*/ 921895 h 1356610"/>
                <a:gd name="connsiteX17" fmla="*/ 1064302 w 1154242"/>
                <a:gd name="connsiteY17" fmla="*/ 1116767 h 1356610"/>
                <a:gd name="connsiteX18" fmla="*/ 884420 w 1154242"/>
                <a:gd name="connsiteY18" fmla="*/ 1266669 h 1356610"/>
                <a:gd name="connsiteX19" fmla="*/ 569626 w 1154242"/>
                <a:gd name="connsiteY19" fmla="*/ 1311639 h 1356610"/>
                <a:gd name="connsiteX20" fmla="*/ 524656 w 1154242"/>
                <a:gd name="connsiteY20" fmla="*/ 1356610 h 1356610"/>
                <a:gd name="connsiteX21" fmla="*/ 0 w 1154242"/>
                <a:gd name="connsiteY21" fmla="*/ 786983 h 1356610"/>
                <a:gd name="connsiteX0" fmla="*/ 0 w 1154242"/>
                <a:gd name="connsiteY0" fmla="*/ 774908 h 1344535"/>
                <a:gd name="connsiteX1" fmla="*/ 224852 w 1154242"/>
                <a:gd name="connsiteY1" fmla="*/ 654987 h 1344535"/>
                <a:gd name="connsiteX2" fmla="*/ 344774 w 1154242"/>
                <a:gd name="connsiteY2" fmla="*/ 610017 h 1344535"/>
                <a:gd name="connsiteX3" fmla="*/ 404734 w 1154242"/>
                <a:gd name="connsiteY3" fmla="*/ 475105 h 1344535"/>
                <a:gd name="connsiteX4" fmla="*/ 449705 w 1154242"/>
                <a:gd name="connsiteY4" fmla="*/ 250253 h 1344535"/>
                <a:gd name="connsiteX5" fmla="*/ 540895 w 1154242"/>
                <a:gd name="connsiteY5" fmla="*/ 79115 h 1344535"/>
                <a:gd name="connsiteX6" fmla="*/ 614597 w 1154242"/>
                <a:gd name="connsiteY6" fmla="*/ 25400 h 1344535"/>
                <a:gd name="connsiteX7" fmla="*/ 617095 w 1154242"/>
                <a:gd name="connsiteY7" fmla="*/ 231515 h 1344535"/>
                <a:gd name="connsiteX8" fmla="*/ 659567 w 1154242"/>
                <a:gd name="connsiteY8" fmla="*/ 280233 h 1344535"/>
                <a:gd name="connsiteX9" fmla="*/ 824459 w 1154242"/>
                <a:gd name="connsiteY9" fmla="*/ 235263 h 1344535"/>
                <a:gd name="connsiteX10" fmla="*/ 989351 w 1154242"/>
                <a:gd name="connsiteY10" fmla="*/ 325204 h 1344535"/>
                <a:gd name="connsiteX11" fmla="*/ 1004341 w 1154242"/>
                <a:gd name="connsiteY11" fmla="*/ 430135 h 1344535"/>
                <a:gd name="connsiteX12" fmla="*/ 1074295 w 1154242"/>
                <a:gd name="connsiteY12" fmla="*/ 536315 h 1344535"/>
                <a:gd name="connsiteX13" fmla="*/ 1079292 w 1154242"/>
                <a:gd name="connsiteY13" fmla="*/ 625007 h 1344535"/>
                <a:gd name="connsiteX14" fmla="*/ 1094282 w 1154242"/>
                <a:gd name="connsiteY14" fmla="*/ 744928 h 1344535"/>
                <a:gd name="connsiteX15" fmla="*/ 974361 w 1154242"/>
                <a:gd name="connsiteY15" fmla="*/ 834869 h 1344535"/>
                <a:gd name="connsiteX16" fmla="*/ 1139252 w 1154242"/>
                <a:gd name="connsiteY16" fmla="*/ 909820 h 1344535"/>
                <a:gd name="connsiteX17" fmla="*/ 1064302 w 1154242"/>
                <a:gd name="connsiteY17" fmla="*/ 1104692 h 1344535"/>
                <a:gd name="connsiteX18" fmla="*/ 884420 w 1154242"/>
                <a:gd name="connsiteY18" fmla="*/ 1254594 h 1344535"/>
                <a:gd name="connsiteX19" fmla="*/ 569626 w 1154242"/>
                <a:gd name="connsiteY19" fmla="*/ 1299564 h 1344535"/>
                <a:gd name="connsiteX20" fmla="*/ 524656 w 1154242"/>
                <a:gd name="connsiteY20" fmla="*/ 1344535 h 1344535"/>
                <a:gd name="connsiteX21" fmla="*/ 0 w 1154242"/>
                <a:gd name="connsiteY21" fmla="*/ 774908 h 134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54242" h="1344535">
                  <a:moveTo>
                    <a:pt x="0" y="774908"/>
                  </a:moveTo>
                  <a:cubicBezTo>
                    <a:pt x="83695" y="728688"/>
                    <a:pt x="167390" y="682469"/>
                    <a:pt x="224852" y="654987"/>
                  </a:cubicBezTo>
                  <a:cubicBezTo>
                    <a:pt x="282314" y="627505"/>
                    <a:pt x="314794" y="639997"/>
                    <a:pt x="344774" y="610017"/>
                  </a:cubicBezTo>
                  <a:cubicBezTo>
                    <a:pt x="374754" y="580037"/>
                    <a:pt x="387246" y="535066"/>
                    <a:pt x="404734" y="475105"/>
                  </a:cubicBezTo>
                  <a:cubicBezTo>
                    <a:pt x="422223" y="415144"/>
                    <a:pt x="427011" y="316251"/>
                    <a:pt x="449705" y="250253"/>
                  </a:cubicBezTo>
                  <a:cubicBezTo>
                    <a:pt x="472399" y="184255"/>
                    <a:pt x="513413" y="116591"/>
                    <a:pt x="540895" y="79115"/>
                  </a:cubicBezTo>
                  <a:cubicBezTo>
                    <a:pt x="568377" y="41640"/>
                    <a:pt x="601897" y="0"/>
                    <a:pt x="614597" y="25400"/>
                  </a:cubicBezTo>
                  <a:cubicBezTo>
                    <a:pt x="627297" y="50800"/>
                    <a:pt x="609600" y="189043"/>
                    <a:pt x="617095" y="231515"/>
                  </a:cubicBezTo>
                  <a:cubicBezTo>
                    <a:pt x="624590" y="273987"/>
                    <a:pt x="625006" y="279608"/>
                    <a:pt x="659567" y="280233"/>
                  </a:cubicBezTo>
                  <a:cubicBezTo>
                    <a:pt x="694128" y="280858"/>
                    <a:pt x="769495" y="227768"/>
                    <a:pt x="824459" y="235263"/>
                  </a:cubicBezTo>
                  <a:cubicBezTo>
                    <a:pt x="879423" y="242758"/>
                    <a:pt x="959371" y="292725"/>
                    <a:pt x="989351" y="325204"/>
                  </a:cubicBezTo>
                  <a:cubicBezTo>
                    <a:pt x="1019331" y="357683"/>
                    <a:pt x="990184" y="394950"/>
                    <a:pt x="1004341" y="430135"/>
                  </a:cubicBezTo>
                  <a:cubicBezTo>
                    <a:pt x="1018498" y="465320"/>
                    <a:pt x="1061803" y="503836"/>
                    <a:pt x="1074295" y="536315"/>
                  </a:cubicBezTo>
                  <a:cubicBezTo>
                    <a:pt x="1086787" y="568794"/>
                    <a:pt x="1075961" y="590238"/>
                    <a:pt x="1079292" y="625007"/>
                  </a:cubicBezTo>
                  <a:cubicBezTo>
                    <a:pt x="1082623" y="659776"/>
                    <a:pt x="1111771" y="709951"/>
                    <a:pt x="1094282" y="744928"/>
                  </a:cubicBezTo>
                  <a:cubicBezTo>
                    <a:pt x="1076794" y="779905"/>
                    <a:pt x="966866" y="807387"/>
                    <a:pt x="974361" y="834869"/>
                  </a:cubicBezTo>
                  <a:cubicBezTo>
                    <a:pt x="981856" y="862351"/>
                    <a:pt x="1124262" y="864850"/>
                    <a:pt x="1139252" y="909820"/>
                  </a:cubicBezTo>
                  <a:cubicBezTo>
                    <a:pt x="1154242" y="954790"/>
                    <a:pt x="1106774" y="1047230"/>
                    <a:pt x="1064302" y="1104692"/>
                  </a:cubicBezTo>
                  <a:cubicBezTo>
                    <a:pt x="1021830" y="1162154"/>
                    <a:pt x="966866" y="1222115"/>
                    <a:pt x="884420" y="1254594"/>
                  </a:cubicBezTo>
                  <a:cubicBezTo>
                    <a:pt x="801974" y="1287073"/>
                    <a:pt x="629587" y="1284574"/>
                    <a:pt x="569626" y="1299564"/>
                  </a:cubicBezTo>
                  <a:cubicBezTo>
                    <a:pt x="509665" y="1314554"/>
                    <a:pt x="524656" y="1344535"/>
                    <a:pt x="524656" y="1344535"/>
                  </a:cubicBezTo>
                  <a:lnTo>
                    <a:pt x="0" y="774908"/>
                  </a:lnTo>
                  <a:close/>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rot="19981395">
              <a:off x="2354698" y="1310809"/>
              <a:ext cx="1186543" cy="461665"/>
            </a:xfrm>
            <a:prstGeom prst="rect">
              <a:avLst/>
            </a:prstGeom>
            <a:noFill/>
          </p:spPr>
          <p:txBody>
            <a:bodyPr wrap="none" rtlCol="0">
              <a:spAutoFit/>
            </a:bodyPr>
            <a:lstStyle/>
            <a:p>
              <a:pPr algn="ctr"/>
              <a:r>
                <a:rPr lang="en-US" sz="2400" b="1" dirty="0" smtClean="0">
                  <a:solidFill>
                    <a:srgbClr val="FF0000"/>
                  </a:solidFill>
                </a:rPr>
                <a:t>ALASKA</a:t>
              </a:r>
              <a:endParaRPr lang="en-US" sz="2400" b="1" dirty="0">
                <a:solidFill>
                  <a:srgbClr val="FF0000"/>
                </a:solidFill>
              </a:endParaRPr>
            </a:p>
          </p:txBody>
        </p:sp>
        <p:sp>
          <p:nvSpPr>
            <p:cNvPr id="12" name="TextBox 11"/>
            <p:cNvSpPr txBox="1"/>
            <p:nvPr/>
          </p:nvSpPr>
          <p:spPr>
            <a:xfrm rot="1898461">
              <a:off x="5139020" y="1417392"/>
              <a:ext cx="1176925" cy="461665"/>
            </a:xfrm>
            <a:prstGeom prst="rect">
              <a:avLst/>
            </a:prstGeom>
            <a:noFill/>
          </p:spPr>
          <p:txBody>
            <a:bodyPr wrap="none" rtlCol="0">
              <a:spAutoFit/>
            </a:bodyPr>
            <a:lstStyle/>
            <a:p>
              <a:pPr algn="ctr"/>
              <a:r>
                <a:rPr lang="en-US" sz="2400" b="1" dirty="0" smtClean="0">
                  <a:solidFill>
                    <a:srgbClr val="FF0000"/>
                  </a:solidFill>
                </a:rPr>
                <a:t>SIBERIA</a:t>
              </a:r>
              <a:endParaRPr lang="en-US" sz="2400" b="1" dirty="0">
                <a:solidFill>
                  <a:srgbClr val="FF0000"/>
                </a:solidFill>
              </a:endParaRPr>
            </a:p>
          </p:txBody>
        </p:sp>
        <p:sp>
          <p:nvSpPr>
            <p:cNvPr id="13" name="Freeform 12"/>
            <p:cNvSpPr/>
            <p:nvPr/>
          </p:nvSpPr>
          <p:spPr>
            <a:xfrm>
              <a:off x="4429594" y="1733862"/>
              <a:ext cx="1155491" cy="717237"/>
            </a:xfrm>
            <a:custGeom>
              <a:avLst/>
              <a:gdLst>
                <a:gd name="connsiteX0" fmla="*/ 7495 w 1054308"/>
                <a:gd name="connsiteY0" fmla="*/ 349771 h 697043"/>
                <a:gd name="connsiteX1" fmla="*/ 37475 w 1054308"/>
                <a:gd name="connsiteY1" fmla="*/ 244840 h 697043"/>
                <a:gd name="connsiteX2" fmla="*/ 142406 w 1054308"/>
                <a:gd name="connsiteY2" fmla="*/ 214859 h 697043"/>
                <a:gd name="connsiteX3" fmla="*/ 232347 w 1054308"/>
                <a:gd name="connsiteY3" fmla="*/ 289810 h 697043"/>
                <a:gd name="connsiteX4" fmla="*/ 292308 w 1054308"/>
                <a:gd name="connsiteY4" fmla="*/ 334781 h 697043"/>
                <a:gd name="connsiteX5" fmla="*/ 337278 w 1054308"/>
                <a:gd name="connsiteY5" fmla="*/ 229849 h 697043"/>
                <a:gd name="connsiteX6" fmla="*/ 412229 w 1054308"/>
                <a:gd name="connsiteY6" fmla="*/ 229849 h 697043"/>
                <a:gd name="connsiteX7" fmla="*/ 322288 w 1054308"/>
                <a:gd name="connsiteY7" fmla="*/ 79948 h 697043"/>
                <a:gd name="connsiteX8" fmla="*/ 337278 w 1054308"/>
                <a:gd name="connsiteY8" fmla="*/ 19987 h 697043"/>
                <a:gd name="connsiteX9" fmla="*/ 487180 w 1054308"/>
                <a:gd name="connsiteY9" fmla="*/ 34977 h 697043"/>
                <a:gd name="connsiteX10" fmla="*/ 562131 w 1054308"/>
                <a:gd name="connsiteY10" fmla="*/ 4997 h 697043"/>
                <a:gd name="connsiteX11" fmla="*/ 682052 w 1054308"/>
                <a:gd name="connsiteY11" fmla="*/ 64958 h 697043"/>
                <a:gd name="connsiteX12" fmla="*/ 727022 w 1054308"/>
                <a:gd name="connsiteY12" fmla="*/ 124918 h 697043"/>
                <a:gd name="connsiteX13" fmla="*/ 757003 w 1054308"/>
                <a:gd name="connsiteY13" fmla="*/ 229849 h 697043"/>
                <a:gd name="connsiteX14" fmla="*/ 906904 w 1054308"/>
                <a:gd name="connsiteY14" fmla="*/ 274820 h 697043"/>
                <a:gd name="connsiteX15" fmla="*/ 1026826 w 1054308"/>
                <a:gd name="connsiteY15" fmla="*/ 394741 h 697043"/>
                <a:gd name="connsiteX16" fmla="*/ 1041816 w 1054308"/>
                <a:gd name="connsiteY16" fmla="*/ 514663 h 697043"/>
                <a:gd name="connsiteX17" fmla="*/ 951875 w 1054308"/>
                <a:gd name="connsiteY17" fmla="*/ 619594 h 697043"/>
                <a:gd name="connsiteX18" fmla="*/ 846944 w 1054308"/>
                <a:gd name="connsiteY18" fmla="*/ 694545 h 697043"/>
                <a:gd name="connsiteX19" fmla="*/ 697042 w 1054308"/>
                <a:gd name="connsiteY19" fmla="*/ 634584 h 697043"/>
                <a:gd name="connsiteX20" fmla="*/ 532150 w 1054308"/>
                <a:gd name="connsiteY20" fmla="*/ 679554 h 697043"/>
                <a:gd name="connsiteX21" fmla="*/ 337278 w 1054308"/>
                <a:gd name="connsiteY21" fmla="*/ 634584 h 697043"/>
                <a:gd name="connsiteX22" fmla="*/ 187376 w 1054308"/>
                <a:gd name="connsiteY22" fmla="*/ 469692 h 697043"/>
                <a:gd name="connsiteX23" fmla="*/ 82445 w 1054308"/>
                <a:gd name="connsiteY23" fmla="*/ 394741 h 697043"/>
                <a:gd name="connsiteX24" fmla="*/ 7495 w 1054308"/>
                <a:gd name="connsiteY24" fmla="*/ 349771 h 697043"/>
                <a:gd name="connsiteX0" fmla="*/ 7495 w 1079291"/>
                <a:gd name="connsiteY0" fmla="*/ 349771 h 697043"/>
                <a:gd name="connsiteX1" fmla="*/ 37475 w 1079291"/>
                <a:gd name="connsiteY1" fmla="*/ 244840 h 697043"/>
                <a:gd name="connsiteX2" fmla="*/ 142406 w 1079291"/>
                <a:gd name="connsiteY2" fmla="*/ 214859 h 697043"/>
                <a:gd name="connsiteX3" fmla="*/ 232347 w 1079291"/>
                <a:gd name="connsiteY3" fmla="*/ 289810 h 697043"/>
                <a:gd name="connsiteX4" fmla="*/ 292308 w 1079291"/>
                <a:gd name="connsiteY4" fmla="*/ 334781 h 697043"/>
                <a:gd name="connsiteX5" fmla="*/ 337278 w 1079291"/>
                <a:gd name="connsiteY5" fmla="*/ 229849 h 697043"/>
                <a:gd name="connsiteX6" fmla="*/ 412229 w 1079291"/>
                <a:gd name="connsiteY6" fmla="*/ 229849 h 697043"/>
                <a:gd name="connsiteX7" fmla="*/ 322288 w 1079291"/>
                <a:gd name="connsiteY7" fmla="*/ 79948 h 697043"/>
                <a:gd name="connsiteX8" fmla="*/ 337278 w 1079291"/>
                <a:gd name="connsiteY8" fmla="*/ 19987 h 697043"/>
                <a:gd name="connsiteX9" fmla="*/ 487180 w 1079291"/>
                <a:gd name="connsiteY9" fmla="*/ 34977 h 697043"/>
                <a:gd name="connsiteX10" fmla="*/ 562131 w 1079291"/>
                <a:gd name="connsiteY10" fmla="*/ 4997 h 697043"/>
                <a:gd name="connsiteX11" fmla="*/ 682052 w 1079291"/>
                <a:gd name="connsiteY11" fmla="*/ 64958 h 697043"/>
                <a:gd name="connsiteX12" fmla="*/ 727022 w 1079291"/>
                <a:gd name="connsiteY12" fmla="*/ 124918 h 697043"/>
                <a:gd name="connsiteX13" fmla="*/ 757003 w 1079291"/>
                <a:gd name="connsiteY13" fmla="*/ 229849 h 697043"/>
                <a:gd name="connsiteX14" fmla="*/ 906904 w 1079291"/>
                <a:gd name="connsiteY14" fmla="*/ 274820 h 697043"/>
                <a:gd name="connsiteX15" fmla="*/ 1056806 w 1079291"/>
                <a:gd name="connsiteY15" fmla="*/ 399738 h 697043"/>
                <a:gd name="connsiteX16" fmla="*/ 1041816 w 1079291"/>
                <a:gd name="connsiteY16" fmla="*/ 514663 h 697043"/>
                <a:gd name="connsiteX17" fmla="*/ 951875 w 1079291"/>
                <a:gd name="connsiteY17" fmla="*/ 619594 h 697043"/>
                <a:gd name="connsiteX18" fmla="*/ 846944 w 1079291"/>
                <a:gd name="connsiteY18" fmla="*/ 694545 h 697043"/>
                <a:gd name="connsiteX19" fmla="*/ 697042 w 1079291"/>
                <a:gd name="connsiteY19" fmla="*/ 634584 h 697043"/>
                <a:gd name="connsiteX20" fmla="*/ 532150 w 1079291"/>
                <a:gd name="connsiteY20" fmla="*/ 679554 h 697043"/>
                <a:gd name="connsiteX21" fmla="*/ 337278 w 1079291"/>
                <a:gd name="connsiteY21" fmla="*/ 634584 h 697043"/>
                <a:gd name="connsiteX22" fmla="*/ 187376 w 1079291"/>
                <a:gd name="connsiteY22" fmla="*/ 469692 h 697043"/>
                <a:gd name="connsiteX23" fmla="*/ 82445 w 1079291"/>
                <a:gd name="connsiteY23" fmla="*/ 394741 h 697043"/>
                <a:gd name="connsiteX24" fmla="*/ 7495 w 1079291"/>
                <a:gd name="connsiteY24" fmla="*/ 349771 h 697043"/>
                <a:gd name="connsiteX0" fmla="*/ 7495 w 1155491"/>
                <a:gd name="connsiteY0" fmla="*/ 349771 h 697043"/>
                <a:gd name="connsiteX1" fmla="*/ 37475 w 1155491"/>
                <a:gd name="connsiteY1" fmla="*/ 244840 h 697043"/>
                <a:gd name="connsiteX2" fmla="*/ 142406 w 1155491"/>
                <a:gd name="connsiteY2" fmla="*/ 214859 h 697043"/>
                <a:gd name="connsiteX3" fmla="*/ 232347 w 1155491"/>
                <a:gd name="connsiteY3" fmla="*/ 289810 h 697043"/>
                <a:gd name="connsiteX4" fmla="*/ 292308 w 1155491"/>
                <a:gd name="connsiteY4" fmla="*/ 334781 h 697043"/>
                <a:gd name="connsiteX5" fmla="*/ 337278 w 1155491"/>
                <a:gd name="connsiteY5" fmla="*/ 229849 h 697043"/>
                <a:gd name="connsiteX6" fmla="*/ 412229 w 1155491"/>
                <a:gd name="connsiteY6" fmla="*/ 229849 h 697043"/>
                <a:gd name="connsiteX7" fmla="*/ 322288 w 1155491"/>
                <a:gd name="connsiteY7" fmla="*/ 79948 h 697043"/>
                <a:gd name="connsiteX8" fmla="*/ 337278 w 1155491"/>
                <a:gd name="connsiteY8" fmla="*/ 19987 h 697043"/>
                <a:gd name="connsiteX9" fmla="*/ 487180 w 1155491"/>
                <a:gd name="connsiteY9" fmla="*/ 34977 h 697043"/>
                <a:gd name="connsiteX10" fmla="*/ 562131 w 1155491"/>
                <a:gd name="connsiteY10" fmla="*/ 4997 h 697043"/>
                <a:gd name="connsiteX11" fmla="*/ 682052 w 1155491"/>
                <a:gd name="connsiteY11" fmla="*/ 64958 h 697043"/>
                <a:gd name="connsiteX12" fmla="*/ 727022 w 1155491"/>
                <a:gd name="connsiteY12" fmla="*/ 124918 h 697043"/>
                <a:gd name="connsiteX13" fmla="*/ 757003 w 1155491"/>
                <a:gd name="connsiteY13" fmla="*/ 229849 h 697043"/>
                <a:gd name="connsiteX14" fmla="*/ 906904 w 1155491"/>
                <a:gd name="connsiteY14" fmla="*/ 274820 h 697043"/>
                <a:gd name="connsiteX15" fmla="*/ 1133006 w 1155491"/>
                <a:gd name="connsiteY15" fmla="*/ 323538 h 697043"/>
                <a:gd name="connsiteX16" fmla="*/ 1041816 w 1155491"/>
                <a:gd name="connsiteY16" fmla="*/ 514663 h 697043"/>
                <a:gd name="connsiteX17" fmla="*/ 951875 w 1155491"/>
                <a:gd name="connsiteY17" fmla="*/ 619594 h 697043"/>
                <a:gd name="connsiteX18" fmla="*/ 846944 w 1155491"/>
                <a:gd name="connsiteY18" fmla="*/ 694545 h 697043"/>
                <a:gd name="connsiteX19" fmla="*/ 697042 w 1155491"/>
                <a:gd name="connsiteY19" fmla="*/ 634584 h 697043"/>
                <a:gd name="connsiteX20" fmla="*/ 532150 w 1155491"/>
                <a:gd name="connsiteY20" fmla="*/ 679554 h 697043"/>
                <a:gd name="connsiteX21" fmla="*/ 337278 w 1155491"/>
                <a:gd name="connsiteY21" fmla="*/ 634584 h 697043"/>
                <a:gd name="connsiteX22" fmla="*/ 187376 w 1155491"/>
                <a:gd name="connsiteY22" fmla="*/ 469692 h 697043"/>
                <a:gd name="connsiteX23" fmla="*/ 82445 w 1155491"/>
                <a:gd name="connsiteY23" fmla="*/ 394741 h 697043"/>
                <a:gd name="connsiteX24" fmla="*/ 7495 w 1155491"/>
                <a:gd name="connsiteY24" fmla="*/ 349771 h 697043"/>
                <a:gd name="connsiteX0" fmla="*/ 7495 w 1155491"/>
                <a:gd name="connsiteY0" fmla="*/ 349771 h 708702"/>
                <a:gd name="connsiteX1" fmla="*/ 37475 w 1155491"/>
                <a:gd name="connsiteY1" fmla="*/ 244840 h 708702"/>
                <a:gd name="connsiteX2" fmla="*/ 142406 w 1155491"/>
                <a:gd name="connsiteY2" fmla="*/ 214859 h 708702"/>
                <a:gd name="connsiteX3" fmla="*/ 232347 w 1155491"/>
                <a:gd name="connsiteY3" fmla="*/ 289810 h 708702"/>
                <a:gd name="connsiteX4" fmla="*/ 292308 w 1155491"/>
                <a:gd name="connsiteY4" fmla="*/ 334781 h 708702"/>
                <a:gd name="connsiteX5" fmla="*/ 337278 w 1155491"/>
                <a:gd name="connsiteY5" fmla="*/ 229849 h 708702"/>
                <a:gd name="connsiteX6" fmla="*/ 412229 w 1155491"/>
                <a:gd name="connsiteY6" fmla="*/ 229849 h 708702"/>
                <a:gd name="connsiteX7" fmla="*/ 322288 w 1155491"/>
                <a:gd name="connsiteY7" fmla="*/ 79948 h 708702"/>
                <a:gd name="connsiteX8" fmla="*/ 337278 w 1155491"/>
                <a:gd name="connsiteY8" fmla="*/ 19987 h 708702"/>
                <a:gd name="connsiteX9" fmla="*/ 487180 w 1155491"/>
                <a:gd name="connsiteY9" fmla="*/ 34977 h 708702"/>
                <a:gd name="connsiteX10" fmla="*/ 562131 w 1155491"/>
                <a:gd name="connsiteY10" fmla="*/ 4997 h 708702"/>
                <a:gd name="connsiteX11" fmla="*/ 682052 w 1155491"/>
                <a:gd name="connsiteY11" fmla="*/ 64958 h 708702"/>
                <a:gd name="connsiteX12" fmla="*/ 727022 w 1155491"/>
                <a:gd name="connsiteY12" fmla="*/ 124918 h 708702"/>
                <a:gd name="connsiteX13" fmla="*/ 757003 w 1155491"/>
                <a:gd name="connsiteY13" fmla="*/ 229849 h 708702"/>
                <a:gd name="connsiteX14" fmla="*/ 906904 w 1155491"/>
                <a:gd name="connsiteY14" fmla="*/ 274820 h 708702"/>
                <a:gd name="connsiteX15" fmla="*/ 1133006 w 1155491"/>
                <a:gd name="connsiteY15" fmla="*/ 323538 h 708702"/>
                <a:gd name="connsiteX16" fmla="*/ 1041816 w 1155491"/>
                <a:gd name="connsiteY16" fmla="*/ 514663 h 708702"/>
                <a:gd name="connsiteX17" fmla="*/ 951875 w 1155491"/>
                <a:gd name="connsiteY17" fmla="*/ 619594 h 708702"/>
                <a:gd name="connsiteX18" fmla="*/ 846944 w 1155491"/>
                <a:gd name="connsiteY18" fmla="*/ 694545 h 708702"/>
                <a:gd name="connsiteX19" fmla="*/ 675806 w 1155491"/>
                <a:gd name="connsiteY19" fmla="*/ 704538 h 708702"/>
                <a:gd name="connsiteX20" fmla="*/ 532150 w 1155491"/>
                <a:gd name="connsiteY20" fmla="*/ 679554 h 708702"/>
                <a:gd name="connsiteX21" fmla="*/ 337278 w 1155491"/>
                <a:gd name="connsiteY21" fmla="*/ 634584 h 708702"/>
                <a:gd name="connsiteX22" fmla="*/ 187376 w 1155491"/>
                <a:gd name="connsiteY22" fmla="*/ 469692 h 708702"/>
                <a:gd name="connsiteX23" fmla="*/ 82445 w 1155491"/>
                <a:gd name="connsiteY23" fmla="*/ 394741 h 708702"/>
                <a:gd name="connsiteX24" fmla="*/ 7495 w 1155491"/>
                <a:gd name="connsiteY24" fmla="*/ 349771 h 708702"/>
                <a:gd name="connsiteX0" fmla="*/ 7495 w 1155491"/>
                <a:gd name="connsiteY0" fmla="*/ 349771 h 716196"/>
                <a:gd name="connsiteX1" fmla="*/ 37475 w 1155491"/>
                <a:gd name="connsiteY1" fmla="*/ 244840 h 716196"/>
                <a:gd name="connsiteX2" fmla="*/ 142406 w 1155491"/>
                <a:gd name="connsiteY2" fmla="*/ 214859 h 716196"/>
                <a:gd name="connsiteX3" fmla="*/ 232347 w 1155491"/>
                <a:gd name="connsiteY3" fmla="*/ 289810 h 716196"/>
                <a:gd name="connsiteX4" fmla="*/ 292308 w 1155491"/>
                <a:gd name="connsiteY4" fmla="*/ 334781 h 716196"/>
                <a:gd name="connsiteX5" fmla="*/ 337278 w 1155491"/>
                <a:gd name="connsiteY5" fmla="*/ 229849 h 716196"/>
                <a:gd name="connsiteX6" fmla="*/ 412229 w 1155491"/>
                <a:gd name="connsiteY6" fmla="*/ 229849 h 716196"/>
                <a:gd name="connsiteX7" fmla="*/ 322288 w 1155491"/>
                <a:gd name="connsiteY7" fmla="*/ 79948 h 716196"/>
                <a:gd name="connsiteX8" fmla="*/ 337278 w 1155491"/>
                <a:gd name="connsiteY8" fmla="*/ 19987 h 716196"/>
                <a:gd name="connsiteX9" fmla="*/ 487180 w 1155491"/>
                <a:gd name="connsiteY9" fmla="*/ 34977 h 716196"/>
                <a:gd name="connsiteX10" fmla="*/ 562131 w 1155491"/>
                <a:gd name="connsiteY10" fmla="*/ 4997 h 716196"/>
                <a:gd name="connsiteX11" fmla="*/ 682052 w 1155491"/>
                <a:gd name="connsiteY11" fmla="*/ 64958 h 716196"/>
                <a:gd name="connsiteX12" fmla="*/ 727022 w 1155491"/>
                <a:gd name="connsiteY12" fmla="*/ 124918 h 716196"/>
                <a:gd name="connsiteX13" fmla="*/ 757003 w 1155491"/>
                <a:gd name="connsiteY13" fmla="*/ 229849 h 716196"/>
                <a:gd name="connsiteX14" fmla="*/ 906904 w 1155491"/>
                <a:gd name="connsiteY14" fmla="*/ 274820 h 716196"/>
                <a:gd name="connsiteX15" fmla="*/ 1133006 w 1155491"/>
                <a:gd name="connsiteY15" fmla="*/ 323538 h 716196"/>
                <a:gd name="connsiteX16" fmla="*/ 1041816 w 1155491"/>
                <a:gd name="connsiteY16" fmla="*/ 514663 h 716196"/>
                <a:gd name="connsiteX17" fmla="*/ 951875 w 1155491"/>
                <a:gd name="connsiteY17" fmla="*/ 619594 h 716196"/>
                <a:gd name="connsiteX18" fmla="*/ 846944 w 1155491"/>
                <a:gd name="connsiteY18" fmla="*/ 694545 h 716196"/>
                <a:gd name="connsiteX19" fmla="*/ 675806 w 1155491"/>
                <a:gd name="connsiteY19" fmla="*/ 704538 h 716196"/>
                <a:gd name="connsiteX20" fmla="*/ 447206 w 1155491"/>
                <a:gd name="connsiteY20" fmla="*/ 704537 h 716196"/>
                <a:gd name="connsiteX21" fmla="*/ 337278 w 1155491"/>
                <a:gd name="connsiteY21" fmla="*/ 634584 h 716196"/>
                <a:gd name="connsiteX22" fmla="*/ 187376 w 1155491"/>
                <a:gd name="connsiteY22" fmla="*/ 469692 h 716196"/>
                <a:gd name="connsiteX23" fmla="*/ 82445 w 1155491"/>
                <a:gd name="connsiteY23" fmla="*/ 394741 h 716196"/>
                <a:gd name="connsiteX24" fmla="*/ 7495 w 1155491"/>
                <a:gd name="connsiteY24" fmla="*/ 349771 h 716196"/>
                <a:gd name="connsiteX0" fmla="*/ 7495 w 1155491"/>
                <a:gd name="connsiteY0" fmla="*/ 349771 h 718694"/>
                <a:gd name="connsiteX1" fmla="*/ 37475 w 1155491"/>
                <a:gd name="connsiteY1" fmla="*/ 244840 h 718694"/>
                <a:gd name="connsiteX2" fmla="*/ 142406 w 1155491"/>
                <a:gd name="connsiteY2" fmla="*/ 214859 h 718694"/>
                <a:gd name="connsiteX3" fmla="*/ 232347 w 1155491"/>
                <a:gd name="connsiteY3" fmla="*/ 289810 h 718694"/>
                <a:gd name="connsiteX4" fmla="*/ 292308 w 1155491"/>
                <a:gd name="connsiteY4" fmla="*/ 334781 h 718694"/>
                <a:gd name="connsiteX5" fmla="*/ 337278 w 1155491"/>
                <a:gd name="connsiteY5" fmla="*/ 229849 h 718694"/>
                <a:gd name="connsiteX6" fmla="*/ 412229 w 1155491"/>
                <a:gd name="connsiteY6" fmla="*/ 229849 h 718694"/>
                <a:gd name="connsiteX7" fmla="*/ 322288 w 1155491"/>
                <a:gd name="connsiteY7" fmla="*/ 79948 h 718694"/>
                <a:gd name="connsiteX8" fmla="*/ 337278 w 1155491"/>
                <a:gd name="connsiteY8" fmla="*/ 19987 h 718694"/>
                <a:gd name="connsiteX9" fmla="*/ 487180 w 1155491"/>
                <a:gd name="connsiteY9" fmla="*/ 34977 h 718694"/>
                <a:gd name="connsiteX10" fmla="*/ 562131 w 1155491"/>
                <a:gd name="connsiteY10" fmla="*/ 4997 h 718694"/>
                <a:gd name="connsiteX11" fmla="*/ 682052 w 1155491"/>
                <a:gd name="connsiteY11" fmla="*/ 64958 h 718694"/>
                <a:gd name="connsiteX12" fmla="*/ 727022 w 1155491"/>
                <a:gd name="connsiteY12" fmla="*/ 124918 h 718694"/>
                <a:gd name="connsiteX13" fmla="*/ 757003 w 1155491"/>
                <a:gd name="connsiteY13" fmla="*/ 229849 h 718694"/>
                <a:gd name="connsiteX14" fmla="*/ 906904 w 1155491"/>
                <a:gd name="connsiteY14" fmla="*/ 274820 h 718694"/>
                <a:gd name="connsiteX15" fmla="*/ 1133006 w 1155491"/>
                <a:gd name="connsiteY15" fmla="*/ 323538 h 718694"/>
                <a:gd name="connsiteX16" fmla="*/ 1041816 w 1155491"/>
                <a:gd name="connsiteY16" fmla="*/ 514663 h 718694"/>
                <a:gd name="connsiteX17" fmla="*/ 951875 w 1155491"/>
                <a:gd name="connsiteY17" fmla="*/ 619594 h 718694"/>
                <a:gd name="connsiteX18" fmla="*/ 904406 w 1155491"/>
                <a:gd name="connsiteY18" fmla="*/ 704537 h 718694"/>
                <a:gd name="connsiteX19" fmla="*/ 675806 w 1155491"/>
                <a:gd name="connsiteY19" fmla="*/ 704538 h 718694"/>
                <a:gd name="connsiteX20" fmla="*/ 447206 w 1155491"/>
                <a:gd name="connsiteY20" fmla="*/ 704537 h 718694"/>
                <a:gd name="connsiteX21" fmla="*/ 337278 w 1155491"/>
                <a:gd name="connsiteY21" fmla="*/ 634584 h 718694"/>
                <a:gd name="connsiteX22" fmla="*/ 187376 w 1155491"/>
                <a:gd name="connsiteY22" fmla="*/ 469692 h 718694"/>
                <a:gd name="connsiteX23" fmla="*/ 82445 w 1155491"/>
                <a:gd name="connsiteY23" fmla="*/ 394741 h 718694"/>
                <a:gd name="connsiteX24" fmla="*/ 7495 w 1155491"/>
                <a:gd name="connsiteY24" fmla="*/ 349771 h 718694"/>
                <a:gd name="connsiteX0" fmla="*/ 7495 w 1155491"/>
                <a:gd name="connsiteY0" fmla="*/ 349771 h 717237"/>
                <a:gd name="connsiteX1" fmla="*/ 37475 w 1155491"/>
                <a:gd name="connsiteY1" fmla="*/ 244840 h 717237"/>
                <a:gd name="connsiteX2" fmla="*/ 142406 w 1155491"/>
                <a:gd name="connsiteY2" fmla="*/ 214859 h 717237"/>
                <a:gd name="connsiteX3" fmla="*/ 232347 w 1155491"/>
                <a:gd name="connsiteY3" fmla="*/ 289810 h 717237"/>
                <a:gd name="connsiteX4" fmla="*/ 292308 w 1155491"/>
                <a:gd name="connsiteY4" fmla="*/ 334781 h 717237"/>
                <a:gd name="connsiteX5" fmla="*/ 337278 w 1155491"/>
                <a:gd name="connsiteY5" fmla="*/ 229849 h 717237"/>
                <a:gd name="connsiteX6" fmla="*/ 412229 w 1155491"/>
                <a:gd name="connsiteY6" fmla="*/ 229849 h 717237"/>
                <a:gd name="connsiteX7" fmla="*/ 322288 w 1155491"/>
                <a:gd name="connsiteY7" fmla="*/ 79948 h 717237"/>
                <a:gd name="connsiteX8" fmla="*/ 337278 w 1155491"/>
                <a:gd name="connsiteY8" fmla="*/ 19987 h 717237"/>
                <a:gd name="connsiteX9" fmla="*/ 487180 w 1155491"/>
                <a:gd name="connsiteY9" fmla="*/ 34977 h 717237"/>
                <a:gd name="connsiteX10" fmla="*/ 562131 w 1155491"/>
                <a:gd name="connsiteY10" fmla="*/ 4997 h 717237"/>
                <a:gd name="connsiteX11" fmla="*/ 682052 w 1155491"/>
                <a:gd name="connsiteY11" fmla="*/ 64958 h 717237"/>
                <a:gd name="connsiteX12" fmla="*/ 727022 w 1155491"/>
                <a:gd name="connsiteY12" fmla="*/ 124918 h 717237"/>
                <a:gd name="connsiteX13" fmla="*/ 757003 w 1155491"/>
                <a:gd name="connsiteY13" fmla="*/ 229849 h 717237"/>
                <a:gd name="connsiteX14" fmla="*/ 906904 w 1155491"/>
                <a:gd name="connsiteY14" fmla="*/ 274820 h 717237"/>
                <a:gd name="connsiteX15" fmla="*/ 1133006 w 1155491"/>
                <a:gd name="connsiteY15" fmla="*/ 323538 h 717237"/>
                <a:gd name="connsiteX16" fmla="*/ 1041816 w 1155491"/>
                <a:gd name="connsiteY16" fmla="*/ 514663 h 717237"/>
                <a:gd name="connsiteX17" fmla="*/ 1056806 w 1155491"/>
                <a:gd name="connsiteY17" fmla="*/ 628337 h 717237"/>
                <a:gd name="connsiteX18" fmla="*/ 904406 w 1155491"/>
                <a:gd name="connsiteY18" fmla="*/ 704537 h 717237"/>
                <a:gd name="connsiteX19" fmla="*/ 675806 w 1155491"/>
                <a:gd name="connsiteY19" fmla="*/ 704538 h 717237"/>
                <a:gd name="connsiteX20" fmla="*/ 447206 w 1155491"/>
                <a:gd name="connsiteY20" fmla="*/ 704537 h 717237"/>
                <a:gd name="connsiteX21" fmla="*/ 337278 w 1155491"/>
                <a:gd name="connsiteY21" fmla="*/ 634584 h 717237"/>
                <a:gd name="connsiteX22" fmla="*/ 187376 w 1155491"/>
                <a:gd name="connsiteY22" fmla="*/ 469692 h 717237"/>
                <a:gd name="connsiteX23" fmla="*/ 82445 w 1155491"/>
                <a:gd name="connsiteY23" fmla="*/ 394741 h 717237"/>
                <a:gd name="connsiteX24" fmla="*/ 7495 w 1155491"/>
                <a:gd name="connsiteY24" fmla="*/ 349771 h 7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55491" h="717237">
                  <a:moveTo>
                    <a:pt x="7495" y="349771"/>
                  </a:moveTo>
                  <a:cubicBezTo>
                    <a:pt x="0" y="324788"/>
                    <a:pt x="14990" y="267325"/>
                    <a:pt x="37475" y="244840"/>
                  </a:cubicBezTo>
                  <a:cubicBezTo>
                    <a:pt x="59960" y="222355"/>
                    <a:pt x="109927" y="207364"/>
                    <a:pt x="142406" y="214859"/>
                  </a:cubicBezTo>
                  <a:cubicBezTo>
                    <a:pt x="174885" y="222354"/>
                    <a:pt x="207363" y="269823"/>
                    <a:pt x="232347" y="289810"/>
                  </a:cubicBezTo>
                  <a:cubicBezTo>
                    <a:pt x="257331" y="309797"/>
                    <a:pt x="274820" y="344774"/>
                    <a:pt x="292308" y="334781"/>
                  </a:cubicBezTo>
                  <a:cubicBezTo>
                    <a:pt x="309796" y="324788"/>
                    <a:pt x="317291" y="247338"/>
                    <a:pt x="337278" y="229849"/>
                  </a:cubicBezTo>
                  <a:cubicBezTo>
                    <a:pt x="357265" y="212360"/>
                    <a:pt x="414727" y="254833"/>
                    <a:pt x="412229" y="229849"/>
                  </a:cubicBezTo>
                  <a:cubicBezTo>
                    <a:pt x="409731" y="204866"/>
                    <a:pt x="334780" y="114925"/>
                    <a:pt x="322288" y="79948"/>
                  </a:cubicBezTo>
                  <a:cubicBezTo>
                    <a:pt x="309796" y="44971"/>
                    <a:pt x="309796" y="27482"/>
                    <a:pt x="337278" y="19987"/>
                  </a:cubicBezTo>
                  <a:cubicBezTo>
                    <a:pt x="364760" y="12492"/>
                    <a:pt x="449705" y="37475"/>
                    <a:pt x="487180" y="34977"/>
                  </a:cubicBezTo>
                  <a:cubicBezTo>
                    <a:pt x="524655" y="32479"/>
                    <a:pt x="529652" y="0"/>
                    <a:pt x="562131" y="4997"/>
                  </a:cubicBezTo>
                  <a:cubicBezTo>
                    <a:pt x="594610" y="9994"/>
                    <a:pt x="654570" y="44971"/>
                    <a:pt x="682052" y="64958"/>
                  </a:cubicBezTo>
                  <a:cubicBezTo>
                    <a:pt x="709534" y="84945"/>
                    <a:pt x="714530" y="97436"/>
                    <a:pt x="727022" y="124918"/>
                  </a:cubicBezTo>
                  <a:cubicBezTo>
                    <a:pt x="739514" y="152400"/>
                    <a:pt x="727023" y="204865"/>
                    <a:pt x="757003" y="229849"/>
                  </a:cubicBezTo>
                  <a:cubicBezTo>
                    <a:pt x="786983" y="254833"/>
                    <a:pt x="844237" y="259205"/>
                    <a:pt x="906904" y="274820"/>
                  </a:cubicBezTo>
                  <a:cubicBezTo>
                    <a:pt x="969571" y="290435"/>
                    <a:pt x="1110521" y="283564"/>
                    <a:pt x="1133006" y="323538"/>
                  </a:cubicBezTo>
                  <a:cubicBezTo>
                    <a:pt x="1155491" y="363512"/>
                    <a:pt x="1054516" y="463863"/>
                    <a:pt x="1041816" y="514663"/>
                  </a:cubicBezTo>
                  <a:cubicBezTo>
                    <a:pt x="1029116" y="565463"/>
                    <a:pt x="1079708" y="596691"/>
                    <a:pt x="1056806" y="628337"/>
                  </a:cubicBezTo>
                  <a:cubicBezTo>
                    <a:pt x="1033904" y="659983"/>
                    <a:pt x="967906" y="691837"/>
                    <a:pt x="904406" y="704537"/>
                  </a:cubicBezTo>
                  <a:cubicBezTo>
                    <a:pt x="840906" y="717237"/>
                    <a:pt x="752006" y="704538"/>
                    <a:pt x="675806" y="704538"/>
                  </a:cubicBezTo>
                  <a:cubicBezTo>
                    <a:pt x="599606" y="704538"/>
                    <a:pt x="503627" y="716196"/>
                    <a:pt x="447206" y="704537"/>
                  </a:cubicBezTo>
                  <a:cubicBezTo>
                    <a:pt x="390785" y="692878"/>
                    <a:pt x="380583" y="673725"/>
                    <a:pt x="337278" y="634584"/>
                  </a:cubicBezTo>
                  <a:cubicBezTo>
                    <a:pt x="293973" y="595443"/>
                    <a:pt x="229848" y="509666"/>
                    <a:pt x="187376" y="469692"/>
                  </a:cubicBezTo>
                  <a:cubicBezTo>
                    <a:pt x="144904" y="429718"/>
                    <a:pt x="112425" y="407233"/>
                    <a:pt x="82445" y="394741"/>
                  </a:cubicBezTo>
                  <a:cubicBezTo>
                    <a:pt x="52465" y="382249"/>
                    <a:pt x="14990" y="374754"/>
                    <a:pt x="7495" y="349771"/>
                  </a:cubicBez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3200400" y="1371600"/>
            <a:ext cx="2590800" cy="1447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File:Inuit conf map.png"/>
          <p:cNvPicPr>
            <a:picLocks noChangeAspect="1" noChangeArrowheads="1"/>
          </p:cNvPicPr>
          <p:nvPr/>
        </p:nvPicPr>
        <p:blipFill>
          <a:blip r:embed="rId3" cstate="print"/>
          <a:srcRect l="34247" r="21918" b="75342"/>
          <a:stretch>
            <a:fillRect/>
          </a:stretch>
        </p:blipFill>
        <p:spPr bwMode="auto">
          <a:xfrm>
            <a:off x="990600" y="1371600"/>
            <a:ext cx="6637867" cy="3733800"/>
          </a:xfrm>
          <a:prstGeom prst="rect">
            <a:avLst/>
          </a:prstGeom>
          <a:noFill/>
          <a:ln w="76200">
            <a:solidFill>
              <a:schemeClr val="tx1"/>
            </a:solidFill>
          </a:ln>
        </p:spPr>
      </p:pic>
      <p:sp>
        <p:nvSpPr>
          <p:cNvPr id="17" name="Freeform 16"/>
          <p:cNvSpPr/>
          <p:nvPr/>
        </p:nvSpPr>
        <p:spPr>
          <a:xfrm>
            <a:off x="2870616" y="2286000"/>
            <a:ext cx="3000115" cy="2008682"/>
          </a:xfrm>
          <a:custGeom>
            <a:avLst/>
            <a:gdLst>
              <a:gd name="connsiteX0" fmla="*/ 846945 w 2470879"/>
              <a:gd name="connsiteY0" fmla="*/ 1941226 h 2008682"/>
              <a:gd name="connsiteX1" fmla="*/ 1371600 w 2470879"/>
              <a:gd name="connsiteY1" fmla="*/ 1881266 h 2008682"/>
              <a:gd name="connsiteX2" fmla="*/ 1896256 w 2470879"/>
              <a:gd name="connsiteY2" fmla="*/ 1971207 h 2008682"/>
              <a:gd name="connsiteX3" fmla="*/ 2121109 w 2470879"/>
              <a:gd name="connsiteY3" fmla="*/ 1986197 h 2008682"/>
              <a:gd name="connsiteX4" fmla="*/ 1941227 w 2470879"/>
              <a:gd name="connsiteY4" fmla="*/ 1836295 h 2008682"/>
              <a:gd name="connsiteX5" fmla="*/ 1596453 w 2470879"/>
              <a:gd name="connsiteY5" fmla="*/ 1611443 h 2008682"/>
              <a:gd name="connsiteX6" fmla="*/ 1506512 w 2470879"/>
              <a:gd name="connsiteY6" fmla="*/ 1431561 h 2008682"/>
              <a:gd name="connsiteX7" fmla="*/ 1401581 w 2470879"/>
              <a:gd name="connsiteY7" fmla="*/ 1356610 h 2008682"/>
              <a:gd name="connsiteX8" fmla="*/ 1341620 w 2470879"/>
              <a:gd name="connsiteY8" fmla="*/ 1491521 h 2008682"/>
              <a:gd name="connsiteX9" fmla="*/ 1071797 w 2470879"/>
              <a:gd name="connsiteY9" fmla="*/ 1401580 h 2008682"/>
              <a:gd name="connsiteX10" fmla="*/ 1011836 w 2470879"/>
              <a:gd name="connsiteY10" fmla="*/ 1296649 h 2008682"/>
              <a:gd name="connsiteX11" fmla="*/ 1161738 w 2470879"/>
              <a:gd name="connsiteY11" fmla="*/ 1116767 h 2008682"/>
              <a:gd name="connsiteX12" fmla="*/ 1281659 w 2470879"/>
              <a:gd name="connsiteY12" fmla="*/ 861934 h 2008682"/>
              <a:gd name="connsiteX13" fmla="*/ 1431561 w 2470879"/>
              <a:gd name="connsiteY13" fmla="*/ 936885 h 2008682"/>
              <a:gd name="connsiteX14" fmla="*/ 1596453 w 2470879"/>
              <a:gd name="connsiteY14" fmla="*/ 1086787 h 2008682"/>
              <a:gd name="connsiteX15" fmla="*/ 1746354 w 2470879"/>
              <a:gd name="connsiteY15" fmla="*/ 1101777 h 2008682"/>
              <a:gd name="connsiteX16" fmla="*/ 1881266 w 2470879"/>
              <a:gd name="connsiteY16" fmla="*/ 1281659 h 2008682"/>
              <a:gd name="connsiteX17" fmla="*/ 1866276 w 2470879"/>
              <a:gd name="connsiteY17" fmla="*/ 1071797 h 2008682"/>
              <a:gd name="connsiteX18" fmla="*/ 2001187 w 2470879"/>
              <a:gd name="connsiteY18" fmla="*/ 966866 h 2008682"/>
              <a:gd name="connsiteX19" fmla="*/ 2256020 w 2470879"/>
              <a:gd name="connsiteY19" fmla="*/ 981856 h 2008682"/>
              <a:gd name="connsiteX20" fmla="*/ 2181069 w 2470879"/>
              <a:gd name="connsiteY20" fmla="*/ 831954 h 2008682"/>
              <a:gd name="connsiteX21" fmla="*/ 2076138 w 2470879"/>
              <a:gd name="connsiteY21" fmla="*/ 712033 h 2008682"/>
              <a:gd name="connsiteX22" fmla="*/ 2016177 w 2470879"/>
              <a:gd name="connsiteY22" fmla="*/ 562131 h 2008682"/>
              <a:gd name="connsiteX23" fmla="*/ 2016177 w 2470879"/>
              <a:gd name="connsiteY23" fmla="*/ 457200 h 2008682"/>
              <a:gd name="connsiteX24" fmla="*/ 2151089 w 2470879"/>
              <a:gd name="connsiteY24" fmla="*/ 442210 h 2008682"/>
              <a:gd name="connsiteX25" fmla="*/ 2330971 w 2470879"/>
              <a:gd name="connsiteY25" fmla="*/ 427220 h 2008682"/>
              <a:gd name="connsiteX26" fmla="*/ 2465882 w 2470879"/>
              <a:gd name="connsiteY26" fmla="*/ 337279 h 2008682"/>
              <a:gd name="connsiteX27" fmla="*/ 2300991 w 2470879"/>
              <a:gd name="connsiteY27" fmla="*/ 187377 h 2008682"/>
              <a:gd name="connsiteX28" fmla="*/ 1731364 w 2470879"/>
              <a:gd name="connsiteY28" fmla="*/ 112426 h 2008682"/>
              <a:gd name="connsiteX29" fmla="*/ 1236689 w 2470879"/>
              <a:gd name="connsiteY29" fmla="*/ 112426 h 2008682"/>
              <a:gd name="connsiteX30" fmla="*/ 801974 w 2470879"/>
              <a:gd name="connsiteY30" fmla="*/ 112426 h 2008682"/>
              <a:gd name="connsiteX31" fmla="*/ 667063 w 2470879"/>
              <a:gd name="connsiteY31" fmla="*/ 67456 h 2008682"/>
              <a:gd name="connsiteX32" fmla="*/ 457200 w 2470879"/>
              <a:gd name="connsiteY32" fmla="*/ 7495 h 2008682"/>
              <a:gd name="connsiteX33" fmla="*/ 217358 w 2470879"/>
              <a:gd name="connsiteY33" fmla="*/ 22485 h 2008682"/>
              <a:gd name="connsiteX34" fmla="*/ 7495 w 2470879"/>
              <a:gd name="connsiteY34" fmla="*/ 127416 h 2008682"/>
              <a:gd name="connsiteX35" fmla="*/ 262328 w 2470879"/>
              <a:gd name="connsiteY35" fmla="*/ 202367 h 2008682"/>
              <a:gd name="connsiteX36" fmla="*/ 367259 w 2470879"/>
              <a:gd name="connsiteY36" fmla="*/ 352269 h 2008682"/>
              <a:gd name="connsiteX37" fmla="*/ 412230 w 2470879"/>
              <a:gd name="connsiteY37" fmla="*/ 487180 h 2008682"/>
              <a:gd name="connsiteX38" fmla="*/ 337279 w 2470879"/>
              <a:gd name="connsiteY38" fmla="*/ 637082 h 2008682"/>
              <a:gd name="connsiteX39" fmla="*/ 157397 w 2470879"/>
              <a:gd name="connsiteY39" fmla="*/ 876925 h 2008682"/>
              <a:gd name="connsiteX40" fmla="*/ 97436 w 2470879"/>
              <a:gd name="connsiteY40" fmla="*/ 981856 h 2008682"/>
              <a:gd name="connsiteX41" fmla="*/ 97436 w 2470879"/>
              <a:gd name="connsiteY41" fmla="*/ 1131757 h 2008682"/>
              <a:gd name="connsiteX42" fmla="*/ 127417 w 2470879"/>
              <a:gd name="connsiteY42" fmla="*/ 1206708 h 2008682"/>
              <a:gd name="connsiteX43" fmla="*/ 322289 w 2470879"/>
              <a:gd name="connsiteY43" fmla="*/ 1101777 h 2008682"/>
              <a:gd name="connsiteX44" fmla="*/ 547141 w 2470879"/>
              <a:gd name="connsiteY44" fmla="*/ 1056807 h 2008682"/>
              <a:gd name="connsiteX45" fmla="*/ 652073 w 2470879"/>
              <a:gd name="connsiteY45" fmla="*/ 1116767 h 2008682"/>
              <a:gd name="connsiteX46" fmla="*/ 667063 w 2470879"/>
              <a:gd name="connsiteY46" fmla="*/ 1191718 h 2008682"/>
              <a:gd name="connsiteX47" fmla="*/ 801974 w 2470879"/>
              <a:gd name="connsiteY47" fmla="*/ 1251679 h 2008682"/>
              <a:gd name="connsiteX48" fmla="*/ 682053 w 2470879"/>
              <a:gd name="connsiteY48" fmla="*/ 1416570 h 2008682"/>
              <a:gd name="connsiteX49" fmla="*/ 562132 w 2470879"/>
              <a:gd name="connsiteY49" fmla="*/ 1536492 h 2008682"/>
              <a:gd name="connsiteX50" fmla="*/ 427220 w 2470879"/>
              <a:gd name="connsiteY50" fmla="*/ 1476531 h 2008682"/>
              <a:gd name="connsiteX51" fmla="*/ 307299 w 2470879"/>
              <a:gd name="connsiteY51" fmla="*/ 1521502 h 2008682"/>
              <a:gd name="connsiteX52" fmla="*/ 427220 w 2470879"/>
              <a:gd name="connsiteY52" fmla="*/ 1656413 h 2008682"/>
              <a:gd name="connsiteX53" fmla="*/ 637082 w 2470879"/>
              <a:gd name="connsiteY53" fmla="*/ 1761344 h 2008682"/>
              <a:gd name="connsiteX54" fmla="*/ 801974 w 2470879"/>
              <a:gd name="connsiteY54" fmla="*/ 1866275 h 2008682"/>
              <a:gd name="connsiteX55" fmla="*/ 846945 w 2470879"/>
              <a:gd name="connsiteY55" fmla="*/ 1941226 h 2008682"/>
              <a:gd name="connsiteX0" fmla="*/ 846945 w 3001781"/>
              <a:gd name="connsiteY0" fmla="*/ 1941226 h 2008682"/>
              <a:gd name="connsiteX1" fmla="*/ 1371600 w 3001781"/>
              <a:gd name="connsiteY1" fmla="*/ 1881266 h 2008682"/>
              <a:gd name="connsiteX2" fmla="*/ 1896256 w 3001781"/>
              <a:gd name="connsiteY2" fmla="*/ 1971207 h 2008682"/>
              <a:gd name="connsiteX3" fmla="*/ 2121109 w 3001781"/>
              <a:gd name="connsiteY3" fmla="*/ 1986197 h 2008682"/>
              <a:gd name="connsiteX4" fmla="*/ 1941227 w 3001781"/>
              <a:gd name="connsiteY4" fmla="*/ 1836295 h 2008682"/>
              <a:gd name="connsiteX5" fmla="*/ 1596453 w 3001781"/>
              <a:gd name="connsiteY5" fmla="*/ 1611443 h 2008682"/>
              <a:gd name="connsiteX6" fmla="*/ 1506512 w 3001781"/>
              <a:gd name="connsiteY6" fmla="*/ 1431561 h 2008682"/>
              <a:gd name="connsiteX7" fmla="*/ 1401581 w 3001781"/>
              <a:gd name="connsiteY7" fmla="*/ 1356610 h 2008682"/>
              <a:gd name="connsiteX8" fmla="*/ 1341620 w 3001781"/>
              <a:gd name="connsiteY8" fmla="*/ 1491521 h 2008682"/>
              <a:gd name="connsiteX9" fmla="*/ 1071797 w 3001781"/>
              <a:gd name="connsiteY9" fmla="*/ 1401580 h 2008682"/>
              <a:gd name="connsiteX10" fmla="*/ 1011836 w 3001781"/>
              <a:gd name="connsiteY10" fmla="*/ 1296649 h 2008682"/>
              <a:gd name="connsiteX11" fmla="*/ 1161738 w 3001781"/>
              <a:gd name="connsiteY11" fmla="*/ 1116767 h 2008682"/>
              <a:gd name="connsiteX12" fmla="*/ 1281659 w 3001781"/>
              <a:gd name="connsiteY12" fmla="*/ 861934 h 2008682"/>
              <a:gd name="connsiteX13" fmla="*/ 1431561 w 3001781"/>
              <a:gd name="connsiteY13" fmla="*/ 936885 h 2008682"/>
              <a:gd name="connsiteX14" fmla="*/ 1596453 w 3001781"/>
              <a:gd name="connsiteY14" fmla="*/ 1086787 h 2008682"/>
              <a:gd name="connsiteX15" fmla="*/ 1746354 w 3001781"/>
              <a:gd name="connsiteY15" fmla="*/ 1101777 h 2008682"/>
              <a:gd name="connsiteX16" fmla="*/ 1881266 w 3001781"/>
              <a:gd name="connsiteY16" fmla="*/ 1281659 h 2008682"/>
              <a:gd name="connsiteX17" fmla="*/ 1866276 w 3001781"/>
              <a:gd name="connsiteY17" fmla="*/ 1071797 h 2008682"/>
              <a:gd name="connsiteX18" fmla="*/ 2001187 w 3001781"/>
              <a:gd name="connsiteY18" fmla="*/ 966866 h 2008682"/>
              <a:gd name="connsiteX19" fmla="*/ 2256020 w 3001781"/>
              <a:gd name="connsiteY19" fmla="*/ 981856 h 2008682"/>
              <a:gd name="connsiteX20" fmla="*/ 2181069 w 3001781"/>
              <a:gd name="connsiteY20" fmla="*/ 831954 h 2008682"/>
              <a:gd name="connsiteX21" fmla="*/ 2076138 w 3001781"/>
              <a:gd name="connsiteY21" fmla="*/ 712033 h 2008682"/>
              <a:gd name="connsiteX22" fmla="*/ 2016177 w 3001781"/>
              <a:gd name="connsiteY22" fmla="*/ 562131 h 2008682"/>
              <a:gd name="connsiteX23" fmla="*/ 2016177 w 3001781"/>
              <a:gd name="connsiteY23" fmla="*/ 457200 h 2008682"/>
              <a:gd name="connsiteX24" fmla="*/ 2151089 w 3001781"/>
              <a:gd name="connsiteY24" fmla="*/ 442210 h 2008682"/>
              <a:gd name="connsiteX25" fmla="*/ 2330971 w 3001781"/>
              <a:gd name="connsiteY25" fmla="*/ 427220 h 2008682"/>
              <a:gd name="connsiteX26" fmla="*/ 2996784 w 3001781"/>
              <a:gd name="connsiteY26" fmla="*/ 76200 h 2008682"/>
              <a:gd name="connsiteX27" fmla="*/ 2300991 w 3001781"/>
              <a:gd name="connsiteY27" fmla="*/ 187377 h 2008682"/>
              <a:gd name="connsiteX28" fmla="*/ 1731364 w 3001781"/>
              <a:gd name="connsiteY28" fmla="*/ 112426 h 2008682"/>
              <a:gd name="connsiteX29" fmla="*/ 1236689 w 3001781"/>
              <a:gd name="connsiteY29" fmla="*/ 112426 h 2008682"/>
              <a:gd name="connsiteX30" fmla="*/ 801974 w 3001781"/>
              <a:gd name="connsiteY30" fmla="*/ 112426 h 2008682"/>
              <a:gd name="connsiteX31" fmla="*/ 667063 w 3001781"/>
              <a:gd name="connsiteY31" fmla="*/ 67456 h 2008682"/>
              <a:gd name="connsiteX32" fmla="*/ 457200 w 3001781"/>
              <a:gd name="connsiteY32" fmla="*/ 7495 h 2008682"/>
              <a:gd name="connsiteX33" fmla="*/ 217358 w 3001781"/>
              <a:gd name="connsiteY33" fmla="*/ 22485 h 2008682"/>
              <a:gd name="connsiteX34" fmla="*/ 7495 w 3001781"/>
              <a:gd name="connsiteY34" fmla="*/ 127416 h 2008682"/>
              <a:gd name="connsiteX35" fmla="*/ 262328 w 3001781"/>
              <a:gd name="connsiteY35" fmla="*/ 202367 h 2008682"/>
              <a:gd name="connsiteX36" fmla="*/ 367259 w 3001781"/>
              <a:gd name="connsiteY36" fmla="*/ 352269 h 2008682"/>
              <a:gd name="connsiteX37" fmla="*/ 412230 w 3001781"/>
              <a:gd name="connsiteY37" fmla="*/ 487180 h 2008682"/>
              <a:gd name="connsiteX38" fmla="*/ 337279 w 3001781"/>
              <a:gd name="connsiteY38" fmla="*/ 637082 h 2008682"/>
              <a:gd name="connsiteX39" fmla="*/ 157397 w 3001781"/>
              <a:gd name="connsiteY39" fmla="*/ 876925 h 2008682"/>
              <a:gd name="connsiteX40" fmla="*/ 97436 w 3001781"/>
              <a:gd name="connsiteY40" fmla="*/ 981856 h 2008682"/>
              <a:gd name="connsiteX41" fmla="*/ 97436 w 3001781"/>
              <a:gd name="connsiteY41" fmla="*/ 1131757 h 2008682"/>
              <a:gd name="connsiteX42" fmla="*/ 127417 w 3001781"/>
              <a:gd name="connsiteY42" fmla="*/ 1206708 h 2008682"/>
              <a:gd name="connsiteX43" fmla="*/ 322289 w 3001781"/>
              <a:gd name="connsiteY43" fmla="*/ 1101777 h 2008682"/>
              <a:gd name="connsiteX44" fmla="*/ 547141 w 3001781"/>
              <a:gd name="connsiteY44" fmla="*/ 1056807 h 2008682"/>
              <a:gd name="connsiteX45" fmla="*/ 652073 w 3001781"/>
              <a:gd name="connsiteY45" fmla="*/ 1116767 h 2008682"/>
              <a:gd name="connsiteX46" fmla="*/ 667063 w 3001781"/>
              <a:gd name="connsiteY46" fmla="*/ 1191718 h 2008682"/>
              <a:gd name="connsiteX47" fmla="*/ 801974 w 3001781"/>
              <a:gd name="connsiteY47" fmla="*/ 1251679 h 2008682"/>
              <a:gd name="connsiteX48" fmla="*/ 682053 w 3001781"/>
              <a:gd name="connsiteY48" fmla="*/ 1416570 h 2008682"/>
              <a:gd name="connsiteX49" fmla="*/ 562132 w 3001781"/>
              <a:gd name="connsiteY49" fmla="*/ 1536492 h 2008682"/>
              <a:gd name="connsiteX50" fmla="*/ 427220 w 3001781"/>
              <a:gd name="connsiteY50" fmla="*/ 1476531 h 2008682"/>
              <a:gd name="connsiteX51" fmla="*/ 307299 w 3001781"/>
              <a:gd name="connsiteY51" fmla="*/ 1521502 h 2008682"/>
              <a:gd name="connsiteX52" fmla="*/ 427220 w 3001781"/>
              <a:gd name="connsiteY52" fmla="*/ 1656413 h 2008682"/>
              <a:gd name="connsiteX53" fmla="*/ 637082 w 3001781"/>
              <a:gd name="connsiteY53" fmla="*/ 1761344 h 2008682"/>
              <a:gd name="connsiteX54" fmla="*/ 801974 w 3001781"/>
              <a:gd name="connsiteY54" fmla="*/ 1866275 h 2008682"/>
              <a:gd name="connsiteX55" fmla="*/ 846945 w 3001781"/>
              <a:gd name="connsiteY55" fmla="*/ 1941226 h 2008682"/>
              <a:gd name="connsiteX0" fmla="*/ 846945 w 3000115"/>
              <a:gd name="connsiteY0" fmla="*/ 1941226 h 2008682"/>
              <a:gd name="connsiteX1" fmla="*/ 1371600 w 3000115"/>
              <a:gd name="connsiteY1" fmla="*/ 1881266 h 2008682"/>
              <a:gd name="connsiteX2" fmla="*/ 1896256 w 3000115"/>
              <a:gd name="connsiteY2" fmla="*/ 1971207 h 2008682"/>
              <a:gd name="connsiteX3" fmla="*/ 2121109 w 3000115"/>
              <a:gd name="connsiteY3" fmla="*/ 1986197 h 2008682"/>
              <a:gd name="connsiteX4" fmla="*/ 1941227 w 3000115"/>
              <a:gd name="connsiteY4" fmla="*/ 1836295 h 2008682"/>
              <a:gd name="connsiteX5" fmla="*/ 1596453 w 3000115"/>
              <a:gd name="connsiteY5" fmla="*/ 1611443 h 2008682"/>
              <a:gd name="connsiteX6" fmla="*/ 1506512 w 3000115"/>
              <a:gd name="connsiteY6" fmla="*/ 1431561 h 2008682"/>
              <a:gd name="connsiteX7" fmla="*/ 1401581 w 3000115"/>
              <a:gd name="connsiteY7" fmla="*/ 1356610 h 2008682"/>
              <a:gd name="connsiteX8" fmla="*/ 1341620 w 3000115"/>
              <a:gd name="connsiteY8" fmla="*/ 1491521 h 2008682"/>
              <a:gd name="connsiteX9" fmla="*/ 1071797 w 3000115"/>
              <a:gd name="connsiteY9" fmla="*/ 1401580 h 2008682"/>
              <a:gd name="connsiteX10" fmla="*/ 1011836 w 3000115"/>
              <a:gd name="connsiteY10" fmla="*/ 1296649 h 2008682"/>
              <a:gd name="connsiteX11" fmla="*/ 1161738 w 3000115"/>
              <a:gd name="connsiteY11" fmla="*/ 1116767 h 2008682"/>
              <a:gd name="connsiteX12" fmla="*/ 1281659 w 3000115"/>
              <a:gd name="connsiteY12" fmla="*/ 861934 h 2008682"/>
              <a:gd name="connsiteX13" fmla="*/ 1431561 w 3000115"/>
              <a:gd name="connsiteY13" fmla="*/ 936885 h 2008682"/>
              <a:gd name="connsiteX14" fmla="*/ 1596453 w 3000115"/>
              <a:gd name="connsiteY14" fmla="*/ 1086787 h 2008682"/>
              <a:gd name="connsiteX15" fmla="*/ 1746354 w 3000115"/>
              <a:gd name="connsiteY15" fmla="*/ 1101777 h 2008682"/>
              <a:gd name="connsiteX16" fmla="*/ 1881266 w 3000115"/>
              <a:gd name="connsiteY16" fmla="*/ 1281659 h 2008682"/>
              <a:gd name="connsiteX17" fmla="*/ 1866276 w 3000115"/>
              <a:gd name="connsiteY17" fmla="*/ 1071797 h 2008682"/>
              <a:gd name="connsiteX18" fmla="*/ 2001187 w 3000115"/>
              <a:gd name="connsiteY18" fmla="*/ 966866 h 2008682"/>
              <a:gd name="connsiteX19" fmla="*/ 2256020 w 3000115"/>
              <a:gd name="connsiteY19" fmla="*/ 981856 h 2008682"/>
              <a:gd name="connsiteX20" fmla="*/ 2181069 w 3000115"/>
              <a:gd name="connsiteY20" fmla="*/ 831954 h 2008682"/>
              <a:gd name="connsiteX21" fmla="*/ 2076138 w 3000115"/>
              <a:gd name="connsiteY21" fmla="*/ 712033 h 2008682"/>
              <a:gd name="connsiteX22" fmla="*/ 2016177 w 3000115"/>
              <a:gd name="connsiteY22" fmla="*/ 562131 h 2008682"/>
              <a:gd name="connsiteX23" fmla="*/ 2016177 w 3000115"/>
              <a:gd name="connsiteY23" fmla="*/ 457200 h 2008682"/>
              <a:gd name="connsiteX24" fmla="*/ 2151089 w 3000115"/>
              <a:gd name="connsiteY24" fmla="*/ 442210 h 2008682"/>
              <a:gd name="connsiteX25" fmla="*/ 2330971 w 3000115"/>
              <a:gd name="connsiteY25" fmla="*/ 427220 h 2008682"/>
              <a:gd name="connsiteX26" fmla="*/ 2996784 w 3000115"/>
              <a:gd name="connsiteY26" fmla="*/ 76200 h 2008682"/>
              <a:gd name="connsiteX27" fmla="*/ 2310984 w 3000115"/>
              <a:gd name="connsiteY27" fmla="*/ 76200 h 2008682"/>
              <a:gd name="connsiteX28" fmla="*/ 1731364 w 3000115"/>
              <a:gd name="connsiteY28" fmla="*/ 112426 h 2008682"/>
              <a:gd name="connsiteX29" fmla="*/ 1236689 w 3000115"/>
              <a:gd name="connsiteY29" fmla="*/ 112426 h 2008682"/>
              <a:gd name="connsiteX30" fmla="*/ 801974 w 3000115"/>
              <a:gd name="connsiteY30" fmla="*/ 112426 h 2008682"/>
              <a:gd name="connsiteX31" fmla="*/ 667063 w 3000115"/>
              <a:gd name="connsiteY31" fmla="*/ 67456 h 2008682"/>
              <a:gd name="connsiteX32" fmla="*/ 457200 w 3000115"/>
              <a:gd name="connsiteY32" fmla="*/ 7495 h 2008682"/>
              <a:gd name="connsiteX33" fmla="*/ 217358 w 3000115"/>
              <a:gd name="connsiteY33" fmla="*/ 22485 h 2008682"/>
              <a:gd name="connsiteX34" fmla="*/ 7495 w 3000115"/>
              <a:gd name="connsiteY34" fmla="*/ 127416 h 2008682"/>
              <a:gd name="connsiteX35" fmla="*/ 262328 w 3000115"/>
              <a:gd name="connsiteY35" fmla="*/ 202367 h 2008682"/>
              <a:gd name="connsiteX36" fmla="*/ 367259 w 3000115"/>
              <a:gd name="connsiteY36" fmla="*/ 352269 h 2008682"/>
              <a:gd name="connsiteX37" fmla="*/ 412230 w 3000115"/>
              <a:gd name="connsiteY37" fmla="*/ 487180 h 2008682"/>
              <a:gd name="connsiteX38" fmla="*/ 337279 w 3000115"/>
              <a:gd name="connsiteY38" fmla="*/ 637082 h 2008682"/>
              <a:gd name="connsiteX39" fmla="*/ 157397 w 3000115"/>
              <a:gd name="connsiteY39" fmla="*/ 876925 h 2008682"/>
              <a:gd name="connsiteX40" fmla="*/ 97436 w 3000115"/>
              <a:gd name="connsiteY40" fmla="*/ 981856 h 2008682"/>
              <a:gd name="connsiteX41" fmla="*/ 97436 w 3000115"/>
              <a:gd name="connsiteY41" fmla="*/ 1131757 h 2008682"/>
              <a:gd name="connsiteX42" fmla="*/ 127417 w 3000115"/>
              <a:gd name="connsiteY42" fmla="*/ 1206708 h 2008682"/>
              <a:gd name="connsiteX43" fmla="*/ 322289 w 3000115"/>
              <a:gd name="connsiteY43" fmla="*/ 1101777 h 2008682"/>
              <a:gd name="connsiteX44" fmla="*/ 547141 w 3000115"/>
              <a:gd name="connsiteY44" fmla="*/ 1056807 h 2008682"/>
              <a:gd name="connsiteX45" fmla="*/ 652073 w 3000115"/>
              <a:gd name="connsiteY45" fmla="*/ 1116767 h 2008682"/>
              <a:gd name="connsiteX46" fmla="*/ 667063 w 3000115"/>
              <a:gd name="connsiteY46" fmla="*/ 1191718 h 2008682"/>
              <a:gd name="connsiteX47" fmla="*/ 801974 w 3000115"/>
              <a:gd name="connsiteY47" fmla="*/ 1251679 h 2008682"/>
              <a:gd name="connsiteX48" fmla="*/ 682053 w 3000115"/>
              <a:gd name="connsiteY48" fmla="*/ 1416570 h 2008682"/>
              <a:gd name="connsiteX49" fmla="*/ 562132 w 3000115"/>
              <a:gd name="connsiteY49" fmla="*/ 1536492 h 2008682"/>
              <a:gd name="connsiteX50" fmla="*/ 427220 w 3000115"/>
              <a:gd name="connsiteY50" fmla="*/ 1476531 h 2008682"/>
              <a:gd name="connsiteX51" fmla="*/ 307299 w 3000115"/>
              <a:gd name="connsiteY51" fmla="*/ 1521502 h 2008682"/>
              <a:gd name="connsiteX52" fmla="*/ 427220 w 3000115"/>
              <a:gd name="connsiteY52" fmla="*/ 1656413 h 2008682"/>
              <a:gd name="connsiteX53" fmla="*/ 637082 w 3000115"/>
              <a:gd name="connsiteY53" fmla="*/ 1761344 h 2008682"/>
              <a:gd name="connsiteX54" fmla="*/ 801974 w 3000115"/>
              <a:gd name="connsiteY54" fmla="*/ 1866275 h 2008682"/>
              <a:gd name="connsiteX55" fmla="*/ 846945 w 3000115"/>
              <a:gd name="connsiteY55" fmla="*/ 1941226 h 2008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00115" h="2008682">
                <a:moveTo>
                  <a:pt x="846945" y="1941226"/>
                </a:moveTo>
                <a:cubicBezTo>
                  <a:pt x="941883" y="1943724"/>
                  <a:pt x="1196715" y="1876269"/>
                  <a:pt x="1371600" y="1881266"/>
                </a:cubicBezTo>
                <a:cubicBezTo>
                  <a:pt x="1546485" y="1886263"/>
                  <a:pt x="1771338" y="1953719"/>
                  <a:pt x="1896256" y="1971207"/>
                </a:cubicBezTo>
                <a:cubicBezTo>
                  <a:pt x="2021174" y="1988696"/>
                  <a:pt x="2113614" y="2008682"/>
                  <a:pt x="2121109" y="1986197"/>
                </a:cubicBezTo>
                <a:cubicBezTo>
                  <a:pt x="2128604" y="1963712"/>
                  <a:pt x="2028670" y="1898754"/>
                  <a:pt x="1941227" y="1836295"/>
                </a:cubicBezTo>
                <a:cubicBezTo>
                  <a:pt x="1853784" y="1773836"/>
                  <a:pt x="1668906" y="1678899"/>
                  <a:pt x="1596453" y="1611443"/>
                </a:cubicBezTo>
                <a:cubicBezTo>
                  <a:pt x="1524001" y="1543987"/>
                  <a:pt x="1538991" y="1474033"/>
                  <a:pt x="1506512" y="1431561"/>
                </a:cubicBezTo>
                <a:cubicBezTo>
                  <a:pt x="1474033" y="1389089"/>
                  <a:pt x="1429063" y="1346617"/>
                  <a:pt x="1401581" y="1356610"/>
                </a:cubicBezTo>
                <a:cubicBezTo>
                  <a:pt x="1374099" y="1366603"/>
                  <a:pt x="1396584" y="1484026"/>
                  <a:pt x="1341620" y="1491521"/>
                </a:cubicBezTo>
                <a:cubicBezTo>
                  <a:pt x="1286656" y="1499016"/>
                  <a:pt x="1126761" y="1434059"/>
                  <a:pt x="1071797" y="1401580"/>
                </a:cubicBezTo>
                <a:cubicBezTo>
                  <a:pt x="1016833" y="1369101"/>
                  <a:pt x="996846" y="1344118"/>
                  <a:pt x="1011836" y="1296649"/>
                </a:cubicBezTo>
                <a:cubicBezTo>
                  <a:pt x="1026826" y="1249180"/>
                  <a:pt x="1116768" y="1189219"/>
                  <a:pt x="1161738" y="1116767"/>
                </a:cubicBezTo>
                <a:cubicBezTo>
                  <a:pt x="1206708" y="1044315"/>
                  <a:pt x="1236689" y="891914"/>
                  <a:pt x="1281659" y="861934"/>
                </a:cubicBezTo>
                <a:cubicBezTo>
                  <a:pt x="1326630" y="831954"/>
                  <a:pt x="1379095" y="899410"/>
                  <a:pt x="1431561" y="936885"/>
                </a:cubicBezTo>
                <a:cubicBezTo>
                  <a:pt x="1484027" y="974361"/>
                  <a:pt x="1543988" y="1059305"/>
                  <a:pt x="1596453" y="1086787"/>
                </a:cubicBezTo>
                <a:cubicBezTo>
                  <a:pt x="1648919" y="1114269"/>
                  <a:pt x="1698885" y="1069298"/>
                  <a:pt x="1746354" y="1101777"/>
                </a:cubicBezTo>
                <a:cubicBezTo>
                  <a:pt x="1793823" y="1134256"/>
                  <a:pt x="1861279" y="1286656"/>
                  <a:pt x="1881266" y="1281659"/>
                </a:cubicBezTo>
                <a:cubicBezTo>
                  <a:pt x="1901253" y="1276662"/>
                  <a:pt x="1846289" y="1124263"/>
                  <a:pt x="1866276" y="1071797"/>
                </a:cubicBezTo>
                <a:cubicBezTo>
                  <a:pt x="1886263" y="1019332"/>
                  <a:pt x="1936230" y="981856"/>
                  <a:pt x="2001187" y="966866"/>
                </a:cubicBezTo>
                <a:cubicBezTo>
                  <a:pt x="2066144" y="951876"/>
                  <a:pt x="2226040" y="1004341"/>
                  <a:pt x="2256020" y="981856"/>
                </a:cubicBezTo>
                <a:cubicBezTo>
                  <a:pt x="2286000" y="959371"/>
                  <a:pt x="2211049" y="876925"/>
                  <a:pt x="2181069" y="831954"/>
                </a:cubicBezTo>
                <a:cubicBezTo>
                  <a:pt x="2151089" y="786984"/>
                  <a:pt x="2103620" y="757003"/>
                  <a:pt x="2076138" y="712033"/>
                </a:cubicBezTo>
                <a:cubicBezTo>
                  <a:pt x="2048656" y="667063"/>
                  <a:pt x="2026171" y="604603"/>
                  <a:pt x="2016177" y="562131"/>
                </a:cubicBezTo>
                <a:cubicBezTo>
                  <a:pt x="2006184" y="519659"/>
                  <a:pt x="1993692" y="477187"/>
                  <a:pt x="2016177" y="457200"/>
                </a:cubicBezTo>
                <a:cubicBezTo>
                  <a:pt x="2038662" y="437213"/>
                  <a:pt x="2098623" y="447207"/>
                  <a:pt x="2151089" y="442210"/>
                </a:cubicBezTo>
                <a:cubicBezTo>
                  <a:pt x="2203555" y="437213"/>
                  <a:pt x="2190022" y="488222"/>
                  <a:pt x="2330971" y="427220"/>
                </a:cubicBezTo>
                <a:cubicBezTo>
                  <a:pt x="2471920" y="366218"/>
                  <a:pt x="3000115" y="134703"/>
                  <a:pt x="2996784" y="76200"/>
                </a:cubicBezTo>
                <a:cubicBezTo>
                  <a:pt x="2993453" y="17697"/>
                  <a:pt x="2521887" y="70162"/>
                  <a:pt x="2310984" y="76200"/>
                </a:cubicBezTo>
                <a:cubicBezTo>
                  <a:pt x="2100081" y="82238"/>
                  <a:pt x="1910413" y="106388"/>
                  <a:pt x="1731364" y="112426"/>
                </a:cubicBezTo>
                <a:cubicBezTo>
                  <a:pt x="1552315" y="118464"/>
                  <a:pt x="1236689" y="112426"/>
                  <a:pt x="1236689" y="112426"/>
                </a:cubicBezTo>
                <a:cubicBezTo>
                  <a:pt x="1081791" y="112426"/>
                  <a:pt x="896912" y="119921"/>
                  <a:pt x="801974" y="112426"/>
                </a:cubicBezTo>
                <a:cubicBezTo>
                  <a:pt x="707036" y="104931"/>
                  <a:pt x="724525" y="84945"/>
                  <a:pt x="667063" y="67456"/>
                </a:cubicBezTo>
                <a:cubicBezTo>
                  <a:pt x="609601" y="49968"/>
                  <a:pt x="532151" y="14990"/>
                  <a:pt x="457200" y="7495"/>
                </a:cubicBezTo>
                <a:cubicBezTo>
                  <a:pt x="382249" y="0"/>
                  <a:pt x="292309" y="2498"/>
                  <a:pt x="217358" y="22485"/>
                </a:cubicBezTo>
                <a:cubicBezTo>
                  <a:pt x="142407" y="42472"/>
                  <a:pt x="0" y="97436"/>
                  <a:pt x="7495" y="127416"/>
                </a:cubicBezTo>
                <a:cubicBezTo>
                  <a:pt x="14990" y="157396"/>
                  <a:pt x="202367" y="164892"/>
                  <a:pt x="262328" y="202367"/>
                </a:cubicBezTo>
                <a:cubicBezTo>
                  <a:pt x="322289" y="239842"/>
                  <a:pt x="342275" y="304800"/>
                  <a:pt x="367259" y="352269"/>
                </a:cubicBezTo>
                <a:cubicBezTo>
                  <a:pt x="392243" y="399738"/>
                  <a:pt x="417227" y="439711"/>
                  <a:pt x="412230" y="487180"/>
                </a:cubicBezTo>
                <a:cubicBezTo>
                  <a:pt x="407233" y="534649"/>
                  <a:pt x="379751" y="572125"/>
                  <a:pt x="337279" y="637082"/>
                </a:cubicBezTo>
                <a:cubicBezTo>
                  <a:pt x="294807" y="702040"/>
                  <a:pt x="197371" y="819463"/>
                  <a:pt x="157397" y="876925"/>
                </a:cubicBezTo>
                <a:cubicBezTo>
                  <a:pt x="117423" y="934387"/>
                  <a:pt x="107430" y="939384"/>
                  <a:pt x="97436" y="981856"/>
                </a:cubicBezTo>
                <a:cubicBezTo>
                  <a:pt x="87443" y="1024328"/>
                  <a:pt x="92439" y="1094282"/>
                  <a:pt x="97436" y="1131757"/>
                </a:cubicBezTo>
                <a:cubicBezTo>
                  <a:pt x="102433" y="1169232"/>
                  <a:pt x="89941" y="1211705"/>
                  <a:pt x="127417" y="1206708"/>
                </a:cubicBezTo>
                <a:cubicBezTo>
                  <a:pt x="164893" y="1201711"/>
                  <a:pt x="252335" y="1126760"/>
                  <a:pt x="322289" y="1101777"/>
                </a:cubicBezTo>
                <a:cubicBezTo>
                  <a:pt x="392243" y="1076794"/>
                  <a:pt x="492177" y="1054309"/>
                  <a:pt x="547141" y="1056807"/>
                </a:cubicBezTo>
                <a:cubicBezTo>
                  <a:pt x="602105" y="1059305"/>
                  <a:pt x="632086" y="1094282"/>
                  <a:pt x="652073" y="1116767"/>
                </a:cubicBezTo>
                <a:cubicBezTo>
                  <a:pt x="672060" y="1139252"/>
                  <a:pt x="642080" y="1169233"/>
                  <a:pt x="667063" y="1191718"/>
                </a:cubicBezTo>
                <a:cubicBezTo>
                  <a:pt x="692046" y="1214203"/>
                  <a:pt x="799476" y="1214204"/>
                  <a:pt x="801974" y="1251679"/>
                </a:cubicBezTo>
                <a:cubicBezTo>
                  <a:pt x="804472" y="1289154"/>
                  <a:pt x="722027" y="1369101"/>
                  <a:pt x="682053" y="1416570"/>
                </a:cubicBezTo>
                <a:cubicBezTo>
                  <a:pt x="642079" y="1464039"/>
                  <a:pt x="604604" y="1526499"/>
                  <a:pt x="562132" y="1536492"/>
                </a:cubicBezTo>
                <a:cubicBezTo>
                  <a:pt x="519660" y="1546486"/>
                  <a:pt x="469692" y="1479029"/>
                  <a:pt x="427220" y="1476531"/>
                </a:cubicBezTo>
                <a:cubicBezTo>
                  <a:pt x="384748" y="1474033"/>
                  <a:pt x="307299" y="1491522"/>
                  <a:pt x="307299" y="1521502"/>
                </a:cubicBezTo>
                <a:cubicBezTo>
                  <a:pt x="307299" y="1551482"/>
                  <a:pt x="372256" y="1616439"/>
                  <a:pt x="427220" y="1656413"/>
                </a:cubicBezTo>
                <a:cubicBezTo>
                  <a:pt x="482184" y="1696387"/>
                  <a:pt x="574623" y="1726367"/>
                  <a:pt x="637082" y="1761344"/>
                </a:cubicBezTo>
                <a:cubicBezTo>
                  <a:pt x="699541" y="1796321"/>
                  <a:pt x="771994" y="1836295"/>
                  <a:pt x="801974" y="1866275"/>
                </a:cubicBezTo>
                <a:cubicBezTo>
                  <a:pt x="831954" y="1896255"/>
                  <a:pt x="752007" y="1938728"/>
                  <a:pt x="846945" y="1941226"/>
                </a:cubicBezTo>
                <a:close/>
              </a:path>
            </a:pathLst>
          </a:custGeom>
          <a:gradFill flip="none" rotWithShape="1">
            <a:gsLst>
              <a:gs pos="0">
                <a:srgbClr val="DDEBCF">
                  <a:alpha val="55000"/>
                </a:srgbClr>
              </a:gs>
              <a:gs pos="50000">
                <a:srgbClr val="9CB86E"/>
              </a:gs>
              <a:gs pos="100000">
                <a:srgbClr val="156B13"/>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75000"/>
                    <a:lumOff val="25000"/>
                  </a:schemeClr>
                </a:solidFill>
              </a:rPr>
              <a:t>LAND BRIDGE          </a:t>
            </a:r>
          </a:p>
          <a:p>
            <a:pPr algn="ctr"/>
            <a:endParaRPr lang="en-US" dirty="0" smtClean="0"/>
          </a:p>
          <a:p>
            <a:pPr algn="ctr"/>
            <a:endParaRPr lang="en-US" dirty="0" smtClean="0"/>
          </a:p>
          <a:p>
            <a:pPr algn="ctr"/>
            <a:endParaRPr lang="en-US" dirty="0" smtClean="0"/>
          </a:p>
          <a:p>
            <a:pPr algn="ctr"/>
            <a:endParaRPr lang="en-US" dirty="0" smtClean="0"/>
          </a:p>
          <a:p>
            <a:pPr algn="ctr"/>
            <a:endParaRPr lang="en-US" dirty="0"/>
          </a:p>
        </p:txBody>
      </p:sp>
      <p:sp>
        <p:nvSpPr>
          <p:cNvPr id="18" name="TextBox 17"/>
          <p:cNvSpPr txBox="1"/>
          <p:nvPr/>
        </p:nvSpPr>
        <p:spPr>
          <a:xfrm>
            <a:off x="2819400" y="2590800"/>
            <a:ext cx="630301" cy="830997"/>
          </a:xfrm>
          <a:prstGeom prst="rect">
            <a:avLst/>
          </a:prstGeom>
          <a:noFill/>
        </p:spPr>
        <p:txBody>
          <a:bodyPr wrap="none" rtlCol="0">
            <a:spAutoFit/>
          </a:bodyPr>
          <a:lstStyle/>
          <a:p>
            <a:r>
              <a:rPr lang="en-US" sz="4800" b="1" dirty="0" err="1" smtClean="0">
                <a:solidFill>
                  <a:schemeClr val="tx1">
                    <a:lumMod val="75000"/>
                    <a:lumOff val="25000"/>
                  </a:schemeClr>
                </a:solidFill>
              </a:rPr>
              <a:t>ik</a:t>
            </a:r>
            <a:endParaRPr lang="en-US" sz="4800" b="1" dirty="0">
              <a:solidFill>
                <a:schemeClr val="tx1">
                  <a:lumMod val="75000"/>
                  <a:lumOff val="25000"/>
                </a:schemeClr>
              </a:solidFill>
            </a:endParaRPr>
          </a:p>
        </p:txBody>
      </p:sp>
      <p:grpSp>
        <p:nvGrpSpPr>
          <p:cNvPr id="5" name="Group 30"/>
          <p:cNvGrpSpPr/>
          <p:nvPr/>
        </p:nvGrpSpPr>
        <p:grpSpPr>
          <a:xfrm>
            <a:off x="1676400" y="2667000"/>
            <a:ext cx="5105400" cy="1828800"/>
            <a:chOff x="1676400" y="2667000"/>
            <a:chExt cx="5105400" cy="1828800"/>
          </a:xfrm>
        </p:grpSpPr>
        <p:sp>
          <p:nvSpPr>
            <p:cNvPr id="20" name="Oval 19"/>
            <p:cNvSpPr/>
            <p:nvPr/>
          </p:nvSpPr>
          <p:spPr>
            <a:xfrm>
              <a:off x="4953000" y="3810000"/>
              <a:ext cx="1828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676400" y="2667000"/>
              <a:ext cx="1828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Curved Connector 22"/>
            <p:cNvCxnSpPr>
              <a:stCxn id="20" idx="2"/>
              <a:endCxn id="21" idx="6"/>
            </p:cNvCxnSpPr>
            <p:nvPr/>
          </p:nvCxnSpPr>
          <p:spPr>
            <a:xfrm rot="10800000">
              <a:off x="3505200" y="3009900"/>
              <a:ext cx="1447800" cy="1143000"/>
            </a:xfrm>
            <a:prstGeom prst="curvedConnector3">
              <a:avLst>
                <a:gd name="adj1" fmla="val 50000"/>
              </a:avLst>
            </a:prstGeom>
            <a:ln w="76200">
              <a:solidFill>
                <a:srgbClr val="FF0000"/>
              </a:solidFill>
              <a:tailEnd type="none" w="sm" len="sm"/>
            </a:ln>
          </p:spPr>
          <p:style>
            <a:lnRef idx="1">
              <a:schemeClr val="accent1"/>
            </a:lnRef>
            <a:fillRef idx="0">
              <a:schemeClr val="accent1"/>
            </a:fillRef>
            <a:effectRef idx="0">
              <a:schemeClr val="accent1"/>
            </a:effectRef>
            <a:fontRef idx="minor">
              <a:schemeClr val="tx1"/>
            </a:fontRef>
          </p:style>
        </p:cxnSp>
      </p:grpSp>
      <p:grpSp>
        <p:nvGrpSpPr>
          <p:cNvPr id="16" name="Group 26"/>
          <p:cNvGrpSpPr/>
          <p:nvPr/>
        </p:nvGrpSpPr>
        <p:grpSpPr>
          <a:xfrm>
            <a:off x="3352800" y="4343400"/>
            <a:ext cx="5460104" cy="2075378"/>
            <a:chOff x="3352800" y="4343400"/>
            <a:chExt cx="5460104" cy="2075378"/>
          </a:xfrm>
        </p:grpSpPr>
        <p:sp>
          <p:nvSpPr>
            <p:cNvPr id="42" name="Freeform 41"/>
            <p:cNvSpPr/>
            <p:nvPr/>
          </p:nvSpPr>
          <p:spPr>
            <a:xfrm>
              <a:off x="3352800" y="4343400"/>
              <a:ext cx="4732591" cy="1436255"/>
            </a:xfrm>
            <a:custGeom>
              <a:avLst/>
              <a:gdLst>
                <a:gd name="connsiteX0" fmla="*/ 0 w 4242216"/>
                <a:gd name="connsiteY0" fmla="*/ 1319134 h 1461541"/>
                <a:gd name="connsiteX1" fmla="*/ 1454046 w 4242216"/>
                <a:gd name="connsiteY1" fmla="*/ 1424066 h 1461541"/>
                <a:gd name="connsiteX2" fmla="*/ 2548328 w 4242216"/>
                <a:gd name="connsiteY2" fmla="*/ 1094282 h 1461541"/>
                <a:gd name="connsiteX3" fmla="*/ 3822492 w 4242216"/>
                <a:gd name="connsiteY3" fmla="*/ 1064302 h 1461541"/>
                <a:gd name="connsiteX4" fmla="*/ 4242216 w 4242216"/>
                <a:gd name="connsiteY4" fmla="*/ 0 h 1461541"/>
                <a:gd name="connsiteX0" fmla="*/ 0 w 4192639"/>
                <a:gd name="connsiteY0" fmla="*/ 923749 h 1452488"/>
                <a:gd name="connsiteX1" fmla="*/ 1404469 w 4192639"/>
                <a:gd name="connsiteY1" fmla="*/ 1424066 h 1452488"/>
                <a:gd name="connsiteX2" fmla="*/ 2498751 w 4192639"/>
                <a:gd name="connsiteY2" fmla="*/ 1094282 h 1452488"/>
                <a:gd name="connsiteX3" fmla="*/ 3772915 w 4192639"/>
                <a:gd name="connsiteY3" fmla="*/ 1064302 h 1452488"/>
                <a:gd name="connsiteX4" fmla="*/ 4192639 w 4192639"/>
                <a:gd name="connsiteY4" fmla="*/ 0 h 1452488"/>
                <a:gd name="connsiteX0" fmla="*/ 0 w 4192639"/>
                <a:gd name="connsiteY0" fmla="*/ 923749 h 1452488"/>
                <a:gd name="connsiteX1" fmla="*/ 1404469 w 4192639"/>
                <a:gd name="connsiteY1" fmla="*/ 1424066 h 1452488"/>
                <a:gd name="connsiteX2" fmla="*/ 2498751 w 4192639"/>
                <a:gd name="connsiteY2" fmla="*/ 1094282 h 1452488"/>
                <a:gd name="connsiteX3" fmla="*/ 3772915 w 4192639"/>
                <a:gd name="connsiteY3" fmla="*/ 1064302 h 1452488"/>
                <a:gd name="connsiteX4" fmla="*/ 4192639 w 4192639"/>
                <a:gd name="connsiteY4" fmla="*/ 0 h 1452488"/>
                <a:gd name="connsiteX0" fmla="*/ 0 w 4268759"/>
                <a:gd name="connsiteY0" fmla="*/ 923749 h 1452488"/>
                <a:gd name="connsiteX1" fmla="*/ 1404469 w 4268759"/>
                <a:gd name="connsiteY1" fmla="*/ 1424066 h 1452488"/>
                <a:gd name="connsiteX2" fmla="*/ 2498751 w 4268759"/>
                <a:gd name="connsiteY2" fmla="*/ 1094282 h 1452488"/>
                <a:gd name="connsiteX3" fmla="*/ 3986444 w 4268759"/>
                <a:gd name="connsiteY3" fmla="*/ 1162768 h 1452488"/>
                <a:gd name="connsiteX4" fmla="*/ 4192639 w 4268759"/>
                <a:gd name="connsiteY4" fmla="*/ 0 h 1452488"/>
                <a:gd name="connsiteX0" fmla="*/ 0 w 4268759"/>
                <a:gd name="connsiteY0" fmla="*/ 597547 h 1126286"/>
                <a:gd name="connsiteX1" fmla="*/ 1404469 w 4268759"/>
                <a:gd name="connsiteY1" fmla="*/ 1097864 h 1126286"/>
                <a:gd name="connsiteX2" fmla="*/ 2498751 w 4268759"/>
                <a:gd name="connsiteY2" fmla="*/ 768080 h 1126286"/>
                <a:gd name="connsiteX3" fmla="*/ 3986444 w 4268759"/>
                <a:gd name="connsiteY3" fmla="*/ 836566 h 1126286"/>
                <a:gd name="connsiteX4" fmla="*/ 4192639 w 4268759"/>
                <a:gd name="connsiteY4" fmla="*/ 0 h 1126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8759" h="1126286">
                  <a:moveTo>
                    <a:pt x="0" y="597547"/>
                  </a:moveTo>
                  <a:cubicBezTo>
                    <a:pt x="470719" y="848994"/>
                    <a:pt x="988011" y="1069442"/>
                    <a:pt x="1404469" y="1097864"/>
                  </a:cubicBezTo>
                  <a:cubicBezTo>
                    <a:pt x="1820927" y="1126286"/>
                    <a:pt x="2068422" y="811630"/>
                    <a:pt x="2498751" y="768080"/>
                  </a:cubicBezTo>
                  <a:cubicBezTo>
                    <a:pt x="2929080" y="724530"/>
                    <a:pt x="3704129" y="964579"/>
                    <a:pt x="3986444" y="836566"/>
                  </a:cubicBezTo>
                  <a:cubicBezTo>
                    <a:pt x="4268759" y="708553"/>
                    <a:pt x="4185144" y="214859"/>
                    <a:pt x="4192639" y="0"/>
                  </a:cubicBezTo>
                </a:path>
              </a:pathLst>
            </a:custGeom>
            <a:ln w="76200">
              <a:solidFill>
                <a:srgbClr val="FFC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p:cNvSpPr txBox="1"/>
            <p:nvPr/>
          </p:nvSpPr>
          <p:spPr>
            <a:xfrm rot="21028401">
              <a:off x="3471121" y="5464671"/>
              <a:ext cx="5341783" cy="954107"/>
            </a:xfrm>
            <a:prstGeom prst="rect">
              <a:avLst/>
            </a:prstGeom>
            <a:noFill/>
            <a:scene3d>
              <a:camera prst="isometricOffAxis1Right"/>
              <a:lightRig rig="threePt" dir="t"/>
            </a:scene3d>
          </p:spPr>
          <p:txBody>
            <a:bodyPr wrap="none" rtlCol="0">
              <a:spAutoFit/>
            </a:bodyPr>
            <a:lstStyle/>
            <a:p>
              <a:r>
                <a:rPr lang="en-US" sz="2800" b="1" dirty="0" smtClean="0"/>
                <a:t>Blood type, linguistics, </a:t>
              </a:r>
            </a:p>
            <a:p>
              <a:r>
                <a:rPr lang="en-US" sz="2800" b="1" dirty="0" smtClean="0"/>
                <a:t>			DNA in common</a:t>
              </a:r>
              <a:endParaRPr lang="en-US" sz="2800" b="1" dirty="0"/>
            </a:p>
          </p:txBody>
        </p:sp>
      </p:grpSp>
      <p:grpSp>
        <p:nvGrpSpPr>
          <p:cNvPr id="19" name="Group 31"/>
          <p:cNvGrpSpPr/>
          <p:nvPr/>
        </p:nvGrpSpPr>
        <p:grpSpPr>
          <a:xfrm>
            <a:off x="6781800" y="1371600"/>
            <a:ext cx="2209800" cy="2976265"/>
            <a:chOff x="6629400" y="1447800"/>
            <a:chExt cx="2209800" cy="2976265"/>
          </a:xfrm>
        </p:grpSpPr>
        <p:pic>
          <p:nvPicPr>
            <p:cNvPr id="35" name="Picture 5" descr="http://www.larskrutak.com/articles/Arctic/15.jpg"/>
            <p:cNvPicPr>
              <a:picLocks noChangeAspect="1" noChangeArrowheads="1"/>
            </p:cNvPicPr>
            <p:nvPr/>
          </p:nvPicPr>
          <p:blipFill>
            <a:blip r:embed="rId4" cstate="print"/>
            <a:srcRect l="6434" r="6709" b="1235"/>
            <a:stretch>
              <a:fillRect/>
            </a:stretch>
          </p:blipFill>
          <p:spPr bwMode="auto">
            <a:xfrm flipH="1">
              <a:off x="6629400" y="1447800"/>
              <a:ext cx="2194560" cy="2438400"/>
            </a:xfrm>
            <a:prstGeom prst="rect">
              <a:avLst/>
            </a:prstGeom>
            <a:noFill/>
            <a:ln w="50800">
              <a:solidFill>
                <a:srgbClr val="FFC000"/>
              </a:solidFill>
            </a:ln>
          </p:spPr>
        </p:pic>
        <p:sp>
          <p:nvSpPr>
            <p:cNvPr id="30" name="TextBox 29"/>
            <p:cNvSpPr txBox="1"/>
            <p:nvPr/>
          </p:nvSpPr>
          <p:spPr>
            <a:xfrm>
              <a:off x="6629400" y="3962400"/>
              <a:ext cx="2209800" cy="461665"/>
            </a:xfrm>
            <a:prstGeom prst="rect">
              <a:avLst/>
            </a:prstGeom>
            <a:solidFill>
              <a:srgbClr val="FFE38B"/>
            </a:solidFill>
            <a:ln w="50800">
              <a:solidFill>
                <a:srgbClr val="FFC000"/>
              </a:solidFill>
            </a:ln>
          </p:spPr>
          <p:txBody>
            <a:bodyPr wrap="square" rtlCol="0">
              <a:spAutoFit/>
            </a:bodyPr>
            <a:lstStyle/>
            <a:p>
              <a:pPr algn="ctr"/>
              <a:r>
                <a:rPr lang="en-US" sz="2400" b="1" dirty="0" smtClean="0"/>
                <a:t>Siberian Yupik</a:t>
              </a:r>
              <a:endParaRPr lang="en-US" sz="2400" b="1" dirty="0"/>
            </a:p>
          </p:txBody>
        </p:sp>
      </p:grpSp>
      <p:sp>
        <p:nvSpPr>
          <p:cNvPr id="39" name="TextBox 38"/>
          <p:cNvSpPr txBox="1"/>
          <p:nvPr/>
        </p:nvSpPr>
        <p:spPr>
          <a:xfrm rot="20615571">
            <a:off x="20091" y="1776049"/>
            <a:ext cx="3496470" cy="646331"/>
          </a:xfrm>
          <a:prstGeom prst="rect">
            <a:avLst/>
          </a:prstGeom>
          <a:solidFill>
            <a:srgbClr val="C2E3EC"/>
          </a:solidFill>
          <a:ln w="38100">
            <a:solidFill>
              <a:schemeClr val="tx1"/>
            </a:solidFill>
          </a:ln>
        </p:spPr>
        <p:txBody>
          <a:bodyPr wrap="none" rtlCol="0">
            <a:spAutoFit/>
          </a:bodyPr>
          <a:lstStyle/>
          <a:p>
            <a:r>
              <a:rPr lang="en-US" sz="3600" dirty="0" smtClean="0"/>
              <a:t>about 12,000 YBP</a:t>
            </a:r>
            <a:endParaRPr lang="en-US" sz="3600" dirty="0"/>
          </a:p>
        </p:txBody>
      </p:sp>
      <p:sp useBgFill="1">
        <p:nvSpPr>
          <p:cNvPr id="41" name="TextBox 40"/>
          <p:cNvSpPr txBox="1"/>
          <p:nvPr/>
        </p:nvSpPr>
        <p:spPr>
          <a:xfrm>
            <a:off x="0" y="609600"/>
            <a:ext cx="9144000" cy="646331"/>
          </a:xfrm>
          <a:prstGeom prst="rect">
            <a:avLst/>
          </a:prstGeom>
        </p:spPr>
        <p:txBody>
          <a:bodyPr wrap="square" rtlCol="0">
            <a:spAutoFit/>
          </a:bodyPr>
          <a:lstStyle/>
          <a:p>
            <a:r>
              <a:rPr lang="en-US" sz="3600" dirty="0" smtClean="0"/>
              <a:t>  - ancestors of the Alaskan Yupik Nation</a:t>
            </a:r>
          </a:p>
        </p:txBody>
      </p:sp>
      <p:grpSp>
        <p:nvGrpSpPr>
          <p:cNvPr id="22" name="Group 36"/>
          <p:cNvGrpSpPr/>
          <p:nvPr/>
        </p:nvGrpSpPr>
        <p:grpSpPr>
          <a:xfrm>
            <a:off x="886968" y="3429000"/>
            <a:ext cx="2423160" cy="3052465"/>
            <a:chOff x="886968" y="3429000"/>
            <a:chExt cx="2423160" cy="3052465"/>
          </a:xfrm>
        </p:grpSpPr>
        <p:sp>
          <p:nvSpPr>
            <p:cNvPr id="28" name="TextBox 27"/>
            <p:cNvSpPr txBox="1"/>
            <p:nvPr/>
          </p:nvSpPr>
          <p:spPr>
            <a:xfrm>
              <a:off x="886968" y="6019800"/>
              <a:ext cx="2414016" cy="461665"/>
            </a:xfrm>
            <a:prstGeom prst="rect">
              <a:avLst/>
            </a:prstGeom>
            <a:solidFill>
              <a:srgbClr val="FFE38B"/>
            </a:solidFill>
            <a:ln w="50800">
              <a:solidFill>
                <a:srgbClr val="FFC000"/>
              </a:solidFill>
            </a:ln>
          </p:spPr>
          <p:txBody>
            <a:bodyPr wrap="square" rtlCol="0">
              <a:spAutoFit/>
            </a:bodyPr>
            <a:lstStyle/>
            <a:p>
              <a:pPr algn="ctr"/>
              <a:r>
                <a:rPr lang="en-US" sz="2400" b="1" dirty="0" smtClean="0"/>
                <a:t>Alaskan Yupik</a:t>
              </a:r>
              <a:endParaRPr lang="en-US" sz="2400" b="1" dirty="0"/>
            </a:p>
          </p:txBody>
        </p:sp>
        <p:pic>
          <p:nvPicPr>
            <p:cNvPr id="36" name="Picture 2"/>
            <p:cNvPicPr preferRelativeResize="0">
              <a:picLocks noChangeArrowheads="1"/>
            </p:cNvPicPr>
            <p:nvPr/>
          </p:nvPicPr>
          <p:blipFill>
            <a:blip r:embed="rId5" cstate="print"/>
            <a:srcRect/>
            <a:stretch>
              <a:fillRect/>
            </a:stretch>
          </p:blipFill>
          <p:spPr bwMode="auto">
            <a:xfrm>
              <a:off x="886968" y="3429000"/>
              <a:ext cx="2423160" cy="2610074"/>
            </a:xfrm>
            <a:prstGeom prst="rect">
              <a:avLst/>
            </a:prstGeom>
            <a:noFill/>
            <a:ln w="25400">
              <a:solidFill>
                <a:srgbClr val="FFC000"/>
              </a:solidFill>
              <a:miter lim="800000"/>
              <a:headEnd/>
              <a:tailEnd/>
            </a:ln>
            <a:effectLst/>
          </p:spPr>
        </p:pic>
      </p:grpSp>
      <p:sp useBgFill="1">
        <p:nvSpPr>
          <p:cNvPr id="33" name="TextBox 32"/>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Effect transition="in" filter="fade">
                                      <p:cBhvr>
                                        <p:cTn id="13" dur="1000"/>
                                        <p:tgtEl>
                                          <p:spTgt spid="14"/>
                                        </p:tgtEl>
                                      </p:cBhvr>
                                    </p:animEffect>
                                  </p:childTnLst>
                                </p:cTn>
                              </p:par>
                              <p:par>
                                <p:cTn id="14" presetID="10" presetClass="exit" presetSubtype="0" fill="hold" nodeType="withEffect">
                                  <p:stCondLst>
                                    <p:cond delay="500"/>
                                  </p:stCondLst>
                                  <p:childTnLst>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fltVal val="0"/>
                                          </p:val>
                                        </p:tav>
                                        <p:tav tm="100000">
                                          <p:val>
                                            <p:strVal val="#ppt_w"/>
                                          </p:val>
                                        </p:tav>
                                      </p:tavLst>
                                    </p:anim>
                                    <p:anim calcmode="lin" valueType="num">
                                      <p:cBhvr>
                                        <p:cTn id="22" dur="1000" fill="hold"/>
                                        <p:tgtEl>
                                          <p:spTgt spid="39"/>
                                        </p:tgtEl>
                                        <p:attrNameLst>
                                          <p:attrName>ppt_h</p:attrName>
                                        </p:attrNameLst>
                                      </p:cBhvr>
                                      <p:tavLst>
                                        <p:tav tm="0">
                                          <p:val>
                                            <p:fltVal val="0"/>
                                          </p:val>
                                        </p:tav>
                                        <p:tav tm="100000">
                                          <p:val>
                                            <p:strVal val="#ppt_h"/>
                                          </p:val>
                                        </p:tav>
                                      </p:tavLst>
                                    </p:anim>
                                    <p:animEffect transition="in" filter="fade">
                                      <p:cBhvr>
                                        <p:cTn id="23" dur="10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10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right)">
                                      <p:cBhvr>
                                        <p:cTn id="36" dur="2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2000"/>
                                        <p:tgtEl>
                                          <p:spTgt spid="16"/>
                                        </p:tgtEl>
                                      </p:cBhvr>
                                    </p:animEffec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p:bldP spid="3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41"/>
          <p:cNvSpPr/>
          <p:nvPr/>
        </p:nvSpPr>
        <p:spPr>
          <a:xfrm>
            <a:off x="3352800" y="4343400"/>
            <a:ext cx="4732591" cy="1436255"/>
          </a:xfrm>
          <a:custGeom>
            <a:avLst/>
            <a:gdLst>
              <a:gd name="connsiteX0" fmla="*/ 0 w 4242216"/>
              <a:gd name="connsiteY0" fmla="*/ 1319134 h 1461541"/>
              <a:gd name="connsiteX1" fmla="*/ 1454046 w 4242216"/>
              <a:gd name="connsiteY1" fmla="*/ 1424066 h 1461541"/>
              <a:gd name="connsiteX2" fmla="*/ 2548328 w 4242216"/>
              <a:gd name="connsiteY2" fmla="*/ 1094282 h 1461541"/>
              <a:gd name="connsiteX3" fmla="*/ 3822492 w 4242216"/>
              <a:gd name="connsiteY3" fmla="*/ 1064302 h 1461541"/>
              <a:gd name="connsiteX4" fmla="*/ 4242216 w 4242216"/>
              <a:gd name="connsiteY4" fmla="*/ 0 h 1461541"/>
              <a:gd name="connsiteX0" fmla="*/ 0 w 4192639"/>
              <a:gd name="connsiteY0" fmla="*/ 923749 h 1452488"/>
              <a:gd name="connsiteX1" fmla="*/ 1404469 w 4192639"/>
              <a:gd name="connsiteY1" fmla="*/ 1424066 h 1452488"/>
              <a:gd name="connsiteX2" fmla="*/ 2498751 w 4192639"/>
              <a:gd name="connsiteY2" fmla="*/ 1094282 h 1452488"/>
              <a:gd name="connsiteX3" fmla="*/ 3772915 w 4192639"/>
              <a:gd name="connsiteY3" fmla="*/ 1064302 h 1452488"/>
              <a:gd name="connsiteX4" fmla="*/ 4192639 w 4192639"/>
              <a:gd name="connsiteY4" fmla="*/ 0 h 1452488"/>
              <a:gd name="connsiteX0" fmla="*/ 0 w 4192639"/>
              <a:gd name="connsiteY0" fmla="*/ 923749 h 1452488"/>
              <a:gd name="connsiteX1" fmla="*/ 1404469 w 4192639"/>
              <a:gd name="connsiteY1" fmla="*/ 1424066 h 1452488"/>
              <a:gd name="connsiteX2" fmla="*/ 2498751 w 4192639"/>
              <a:gd name="connsiteY2" fmla="*/ 1094282 h 1452488"/>
              <a:gd name="connsiteX3" fmla="*/ 3772915 w 4192639"/>
              <a:gd name="connsiteY3" fmla="*/ 1064302 h 1452488"/>
              <a:gd name="connsiteX4" fmla="*/ 4192639 w 4192639"/>
              <a:gd name="connsiteY4" fmla="*/ 0 h 1452488"/>
              <a:gd name="connsiteX0" fmla="*/ 0 w 4268759"/>
              <a:gd name="connsiteY0" fmla="*/ 923749 h 1452488"/>
              <a:gd name="connsiteX1" fmla="*/ 1404469 w 4268759"/>
              <a:gd name="connsiteY1" fmla="*/ 1424066 h 1452488"/>
              <a:gd name="connsiteX2" fmla="*/ 2498751 w 4268759"/>
              <a:gd name="connsiteY2" fmla="*/ 1094282 h 1452488"/>
              <a:gd name="connsiteX3" fmla="*/ 3986444 w 4268759"/>
              <a:gd name="connsiteY3" fmla="*/ 1162768 h 1452488"/>
              <a:gd name="connsiteX4" fmla="*/ 4192639 w 4268759"/>
              <a:gd name="connsiteY4" fmla="*/ 0 h 1452488"/>
              <a:gd name="connsiteX0" fmla="*/ 0 w 4268759"/>
              <a:gd name="connsiteY0" fmla="*/ 597547 h 1126286"/>
              <a:gd name="connsiteX1" fmla="*/ 1404469 w 4268759"/>
              <a:gd name="connsiteY1" fmla="*/ 1097864 h 1126286"/>
              <a:gd name="connsiteX2" fmla="*/ 2498751 w 4268759"/>
              <a:gd name="connsiteY2" fmla="*/ 768080 h 1126286"/>
              <a:gd name="connsiteX3" fmla="*/ 3986444 w 4268759"/>
              <a:gd name="connsiteY3" fmla="*/ 836566 h 1126286"/>
              <a:gd name="connsiteX4" fmla="*/ 4192639 w 4268759"/>
              <a:gd name="connsiteY4" fmla="*/ 0 h 1126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8759" h="1126286">
                <a:moveTo>
                  <a:pt x="0" y="597547"/>
                </a:moveTo>
                <a:cubicBezTo>
                  <a:pt x="470719" y="848994"/>
                  <a:pt x="988011" y="1069442"/>
                  <a:pt x="1404469" y="1097864"/>
                </a:cubicBezTo>
                <a:cubicBezTo>
                  <a:pt x="1820927" y="1126286"/>
                  <a:pt x="2068422" y="811630"/>
                  <a:pt x="2498751" y="768080"/>
                </a:cubicBezTo>
                <a:cubicBezTo>
                  <a:pt x="2929080" y="724530"/>
                  <a:pt x="3704129" y="964579"/>
                  <a:pt x="3986444" y="836566"/>
                </a:cubicBezTo>
                <a:cubicBezTo>
                  <a:pt x="4268759" y="708553"/>
                  <a:pt x="4185144" y="214859"/>
                  <a:pt x="4192639" y="0"/>
                </a:cubicBezTo>
              </a:path>
            </a:pathLst>
          </a:custGeom>
          <a:ln w="76200">
            <a:solidFill>
              <a:srgbClr val="FFC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p:cNvSpPr txBox="1"/>
          <p:nvPr/>
        </p:nvSpPr>
        <p:spPr>
          <a:xfrm rot="21028401">
            <a:off x="3471121" y="5464671"/>
            <a:ext cx="5341783" cy="954107"/>
          </a:xfrm>
          <a:prstGeom prst="rect">
            <a:avLst/>
          </a:prstGeom>
          <a:noFill/>
          <a:scene3d>
            <a:camera prst="isometricOffAxis1Right"/>
            <a:lightRig rig="threePt" dir="t"/>
          </a:scene3d>
        </p:spPr>
        <p:txBody>
          <a:bodyPr wrap="none" rtlCol="0">
            <a:spAutoFit/>
          </a:bodyPr>
          <a:lstStyle/>
          <a:p>
            <a:r>
              <a:rPr lang="en-US" sz="2800" b="1" dirty="0" smtClean="0"/>
              <a:t>Blood type, linguistics, </a:t>
            </a:r>
          </a:p>
          <a:p>
            <a:r>
              <a:rPr lang="en-US" sz="2800" b="1" dirty="0" smtClean="0"/>
              <a:t>			DNA in common</a:t>
            </a:r>
            <a:endParaRPr lang="en-US" sz="2800" b="1" dirty="0"/>
          </a:p>
        </p:txBody>
      </p:sp>
      <p:grpSp>
        <p:nvGrpSpPr>
          <p:cNvPr id="2" name="Group 32"/>
          <p:cNvGrpSpPr/>
          <p:nvPr/>
        </p:nvGrpSpPr>
        <p:grpSpPr>
          <a:xfrm>
            <a:off x="20091" y="1371600"/>
            <a:ext cx="7608376" cy="3733800"/>
            <a:chOff x="20091" y="1371600"/>
            <a:chExt cx="7608376" cy="3733800"/>
          </a:xfrm>
        </p:grpSpPr>
        <p:pic>
          <p:nvPicPr>
            <p:cNvPr id="14" name="Picture 2" descr="File:Inuit conf map.png"/>
            <p:cNvPicPr>
              <a:picLocks noChangeAspect="1" noChangeArrowheads="1"/>
            </p:cNvPicPr>
            <p:nvPr/>
          </p:nvPicPr>
          <p:blipFill>
            <a:blip r:embed="rId3" cstate="print"/>
            <a:srcRect l="34247" r="21918" b="75342"/>
            <a:stretch>
              <a:fillRect/>
            </a:stretch>
          </p:blipFill>
          <p:spPr bwMode="auto">
            <a:xfrm>
              <a:off x="990600" y="1371600"/>
              <a:ext cx="6637867" cy="3733800"/>
            </a:xfrm>
            <a:prstGeom prst="rect">
              <a:avLst/>
            </a:prstGeom>
            <a:noFill/>
            <a:ln w="76200">
              <a:solidFill>
                <a:schemeClr val="tx1"/>
              </a:solidFill>
            </a:ln>
          </p:spPr>
        </p:pic>
        <p:sp>
          <p:nvSpPr>
            <p:cNvPr id="17" name="Freeform 16"/>
            <p:cNvSpPr/>
            <p:nvPr/>
          </p:nvSpPr>
          <p:spPr>
            <a:xfrm>
              <a:off x="2870616" y="2286000"/>
              <a:ext cx="3000115" cy="2008682"/>
            </a:xfrm>
            <a:custGeom>
              <a:avLst/>
              <a:gdLst>
                <a:gd name="connsiteX0" fmla="*/ 846945 w 2470879"/>
                <a:gd name="connsiteY0" fmla="*/ 1941226 h 2008682"/>
                <a:gd name="connsiteX1" fmla="*/ 1371600 w 2470879"/>
                <a:gd name="connsiteY1" fmla="*/ 1881266 h 2008682"/>
                <a:gd name="connsiteX2" fmla="*/ 1896256 w 2470879"/>
                <a:gd name="connsiteY2" fmla="*/ 1971207 h 2008682"/>
                <a:gd name="connsiteX3" fmla="*/ 2121109 w 2470879"/>
                <a:gd name="connsiteY3" fmla="*/ 1986197 h 2008682"/>
                <a:gd name="connsiteX4" fmla="*/ 1941227 w 2470879"/>
                <a:gd name="connsiteY4" fmla="*/ 1836295 h 2008682"/>
                <a:gd name="connsiteX5" fmla="*/ 1596453 w 2470879"/>
                <a:gd name="connsiteY5" fmla="*/ 1611443 h 2008682"/>
                <a:gd name="connsiteX6" fmla="*/ 1506512 w 2470879"/>
                <a:gd name="connsiteY6" fmla="*/ 1431561 h 2008682"/>
                <a:gd name="connsiteX7" fmla="*/ 1401581 w 2470879"/>
                <a:gd name="connsiteY7" fmla="*/ 1356610 h 2008682"/>
                <a:gd name="connsiteX8" fmla="*/ 1341620 w 2470879"/>
                <a:gd name="connsiteY8" fmla="*/ 1491521 h 2008682"/>
                <a:gd name="connsiteX9" fmla="*/ 1071797 w 2470879"/>
                <a:gd name="connsiteY9" fmla="*/ 1401580 h 2008682"/>
                <a:gd name="connsiteX10" fmla="*/ 1011836 w 2470879"/>
                <a:gd name="connsiteY10" fmla="*/ 1296649 h 2008682"/>
                <a:gd name="connsiteX11" fmla="*/ 1161738 w 2470879"/>
                <a:gd name="connsiteY11" fmla="*/ 1116767 h 2008682"/>
                <a:gd name="connsiteX12" fmla="*/ 1281659 w 2470879"/>
                <a:gd name="connsiteY12" fmla="*/ 861934 h 2008682"/>
                <a:gd name="connsiteX13" fmla="*/ 1431561 w 2470879"/>
                <a:gd name="connsiteY13" fmla="*/ 936885 h 2008682"/>
                <a:gd name="connsiteX14" fmla="*/ 1596453 w 2470879"/>
                <a:gd name="connsiteY14" fmla="*/ 1086787 h 2008682"/>
                <a:gd name="connsiteX15" fmla="*/ 1746354 w 2470879"/>
                <a:gd name="connsiteY15" fmla="*/ 1101777 h 2008682"/>
                <a:gd name="connsiteX16" fmla="*/ 1881266 w 2470879"/>
                <a:gd name="connsiteY16" fmla="*/ 1281659 h 2008682"/>
                <a:gd name="connsiteX17" fmla="*/ 1866276 w 2470879"/>
                <a:gd name="connsiteY17" fmla="*/ 1071797 h 2008682"/>
                <a:gd name="connsiteX18" fmla="*/ 2001187 w 2470879"/>
                <a:gd name="connsiteY18" fmla="*/ 966866 h 2008682"/>
                <a:gd name="connsiteX19" fmla="*/ 2256020 w 2470879"/>
                <a:gd name="connsiteY19" fmla="*/ 981856 h 2008682"/>
                <a:gd name="connsiteX20" fmla="*/ 2181069 w 2470879"/>
                <a:gd name="connsiteY20" fmla="*/ 831954 h 2008682"/>
                <a:gd name="connsiteX21" fmla="*/ 2076138 w 2470879"/>
                <a:gd name="connsiteY21" fmla="*/ 712033 h 2008682"/>
                <a:gd name="connsiteX22" fmla="*/ 2016177 w 2470879"/>
                <a:gd name="connsiteY22" fmla="*/ 562131 h 2008682"/>
                <a:gd name="connsiteX23" fmla="*/ 2016177 w 2470879"/>
                <a:gd name="connsiteY23" fmla="*/ 457200 h 2008682"/>
                <a:gd name="connsiteX24" fmla="*/ 2151089 w 2470879"/>
                <a:gd name="connsiteY24" fmla="*/ 442210 h 2008682"/>
                <a:gd name="connsiteX25" fmla="*/ 2330971 w 2470879"/>
                <a:gd name="connsiteY25" fmla="*/ 427220 h 2008682"/>
                <a:gd name="connsiteX26" fmla="*/ 2465882 w 2470879"/>
                <a:gd name="connsiteY26" fmla="*/ 337279 h 2008682"/>
                <a:gd name="connsiteX27" fmla="*/ 2300991 w 2470879"/>
                <a:gd name="connsiteY27" fmla="*/ 187377 h 2008682"/>
                <a:gd name="connsiteX28" fmla="*/ 1731364 w 2470879"/>
                <a:gd name="connsiteY28" fmla="*/ 112426 h 2008682"/>
                <a:gd name="connsiteX29" fmla="*/ 1236689 w 2470879"/>
                <a:gd name="connsiteY29" fmla="*/ 112426 h 2008682"/>
                <a:gd name="connsiteX30" fmla="*/ 801974 w 2470879"/>
                <a:gd name="connsiteY30" fmla="*/ 112426 h 2008682"/>
                <a:gd name="connsiteX31" fmla="*/ 667063 w 2470879"/>
                <a:gd name="connsiteY31" fmla="*/ 67456 h 2008682"/>
                <a:gd name="connsiteX32" fmla="*/ 457200 w 2470879"/>
                <a:gd name="connsiteY32" fmla="*/ 7495 h 2008682"/>
                <a:gd name="connsiteX33" fmla="*/ 217358 w 2470879"/>
                <a:gd name="connsiteY33" fmla="*/ 22485 h 2008682"/>
                <a:gd name="connsiteX34" fmla="*/ 7495 w 2470879"/>
                <a:gd name="connsiteY34" fmla="*/ 127416 h 2008682"/>
                <a:gd name="connsiteX35" fmla="*/ 262328 w 2470879"/>
                <a:gd name="connsiteY35" fmla="*/ 202367 h 2008682"/>
                <a:gd name="connsiteX36" fmla="*/ 367259 w 2470879"/>
                <a:gd name="connsiteY36" fmla="*/ 352269 h 2008682"/>
                <a:gd name="connsiteX37" fmla="*/ 412230 w 2470879"/>
                <a:gd name="connsiteY37" fmla="*/ 487180 h 2008682"/>
                <a:gd name="connsiteX38" fmla="*/ 337279 w 2470879"/>
                <a:gd name="connsiteY38" fmla="*/ 637082 h 2008682"/>
                <a:gd name="connsiteX39" fmla="*/ 157397 w 2470879"/>
                <a:gd name="connsiteY39" fmla="*/ 876925 h 2008682"/>
                <a:gd name="connsiteX40" fmla="*/ 97436 w 2470879"/>
                <a:gd name="connsiteY40" fmla="*/ 981856 h 2008682"/>
                <a:gd name="connsiteX41" fmla="*/ 97436 w 2470879"/>
                <a:gd name="connsiteY41" fmla="*/ 1131757 h 2008682"/>
                <a:gd name="connsiteX42" fmla="*/ 127417 w 2470879"/>
                <a:gd name="connsiteY42" fmla="*/ 1206708 h 2008682"/>
                <a:gd name="connsiteX43" fmla="*/ 322289 w 2470879"/>
                <a:gd name="connsiteY43" fmla="*/ 1101777 h 2008682"/>
                <a:gd name="connsiteX44" fmla="*/ 547141 w 2470879"/>
                <a:gd name="connsiteY44" fmla="*/ 1056807 h 2008682"/>
                <a:gd name="connsiteX45" fmla="*/ 652073 w 2470879"/>
                <a:gd name="connsiteY45" fmla="*/ 1116767 h 2008682"/>
                <a:gd name="connsiteX46" fmla="*/ 667063 w 2470879"/>
                <a:gd name="connsiteY46" fmla="*/ 1191718 h 2008682"/>
                <a:gd name="connsiteX47" fmla="*/ 801974 w 2470879"/>
                <a:gd name="connsiteY47" fmla="*/ 1251679 h 2008682"/>
                <a:gd name="connsiteX48" fmla="*/ 682053 w 2470879"/>
                <a:gd name="connsiteY48" fmla="*/ 1416570 h 2008682"/>
                <a:gd name="connsiteX49" fmla="*/ 562132 w 2470879"/>
                <a:gd name="connsiteY49" fmla="*/ 1536492 h 2008682"/>
                <a:gd name="connsiteX50" fmla="*/ 427220 w 2470879"/>
                <a:gd name="connsiteY50" fmla="*/ 1476531 h 2008682"/>
                <a:gd name="connsiteX51" fmla="*/ 307299 w 2470879"/>
                <a:gd name="connsiteY51" fmla="*/ 1521502 h 2008682"/>
                <a:gd name="connsiteX52" fmla="*/ 427220 w 2470879"/>
                <a:gd name="connsiteY52" fmla="*/ 1656413 h 2008682"/>
                <a:gd name="connsiteX53" fmla="*/ 637082 w 2470879"/>
                <a:gd name="connsiteY53" fmla="*/ 1761344 h 2008682"/>
                <a:gd name="connsiteX54" fmla="*/ 801974 w 2470879"/>
                <a:gd name="connsiteY54" fmla="*/ 1866275 h 2008682"/>
                <a:gd name="connsiteX55" fmla="*/ 846945 w 2470879"/>
                <a:gd name="connsiteY55" fmla="*/ 1941226 h 2008682"/>
                <a:gd name="connsiteX0" fmla="*/ 846945 w 3001781"/>
                <a:gd name="connsiteY0" fmla="*/ 1941226 h 2008682"/>
                <a:gd name="connsiteX1" fmla="*/ 1371600 w 3001781"/>
                <a:gd name="connsiteY1" fmla="*/ 1881266 h 2008682"/>
                <a:gd name="connsiteX2" fmla="*/ 1896256 w 3001781"/>
                <a:gd name="connsiteY2" fmla="*/ 1971207 h 2008682"/>
                <a:gd name="connsiteX3" fmla="*/ 2121109 w 3001781"/>
                <a:gd name="connsiteY3" fmla="*/ 1986197 h 2008682"/>
                <a:gd name="connsiteX4" fmla="*/ 1941227 w 3001781"/>
                <a:gd name="connsiteY4" fmla="*/ 1836295 h 2008682"/>
                <a:gd name="connsiteX5" fmla="*/ 1596453 w 3001781"/>
                <a:gd name="connsiteY5" fmla="*/ 1611443 h 2008682"/>
                <a:gd name="connsiteX6" fmla="*/ 1506512 w 3001781"/>
                <a:gd name="connsiteY6" fmla="*/ 1431561 h 2008682"/>
                <a:gd name="connsiteX7" fmla="*/ 1401581 w 3001781"/>
                <a:gd name="connsiteY7" fmla="*/ 1356610 h 2008682"/>
                <a:gd name="connsiteX8" fmla="*/ 1341620 w 3001781"/>
                <a:gd name="connsiteY8" fmla="*/ 1491521 h 2008682"/>
                <a:gd name="connsiteX9" fmla="*/ 1071797 w 3001781"/>
                <a:gd name="connsiteY9" fmla="*/ 1401580 h 2008682"/>
                <a:gd name="connsiteX10" fmla="*/ 1011836 w 3001781"/>
                <a:gd name="connsiteY10" fmla="*/ 1296649 h 2008682"/>
                <a:gd name="connsiteX11" fmla="*/ 1161738 w 3001781"/>
                <a:gd name="connsiteY11" fmla="*/ 1116767 h 2008682"/>
                <a:gd name="connsiteX12" fmla="*/ 1281659 w 3001781"/>
                <a:gd name="connsiteY12" fmla="*/ 861934 h 2008682"/>
                <a:gd name="connsiteX13" fmla="*/ 1431561 w 3001781"/>
                <a:gd name="connsiteY13" fmla="*/ 936885 h 2008682"/>
                <a:gd name="connsiteX14" fmla="*/ 1596453 w 3001781"/>
                <a:gd name="connsiteY14" fmla="*/ 1086787 h 2008682"/>
                <a:gd name="connsiteX15" fmla="*/ 1746354 w 3001781"/>
                <a:gd name="connsiteY15" fmla="*/ 1101777 h 2008682"/>
                <a:gd name="connsiteX16" fmla="*/ 1881266 w 3001781"/>
                <a:gd name="connsiteY16" fmla="*/ 1281659 h 2008682"/>
                <a:gd name="connsiteX17" fmla="*/ 1866276 w 3001781"/>
                <a:gd name="connsiteY17" fmla="*/ 1071797 h 2008682"/>
                <a:gd name="connsiteX18" fmla="*/ 2001187 w 3001781"/>
                <a:gd name="connsiteY18" fmla="*/ 966866 h 2008682"/>
                <a:gd name="connsiteX19" fmla="*/ 2256020 w 3001781"/>
                <a:gd name="connsiteY19" fmla="*/ 981856 h 2008682"/>
                <a:gd name="connsiteX20" fmla="*/ 2181069 w 3001781"/>
                <a:gd name="connsiteY20" fmla="*/ 831954 h 2008682"/>
                <a:gd name="connsiteX21" fmla="*/ 2076138 w 3001781"/>
                <a:gd name="connsiteY21" fmla="*/ 712033 h 2008682"/>
                <a:gd name="connsiteX22" fmla="*/ 2016177 w 3001781"/>
                <a:gd name="connsiteY22" fmla="*/ 562131 h 2008682"/>
                <a:gd name="connsiteX23" fmla="*/ 2016177 w 3001781"/>
                <a:gd name="connsiteY23" fmla="*/ 457200 h 2008682"/>
                <a:gd name="connsiteX24" fmla="*/ 2151089 w 3001781"/>
                <a:gd name="connsiteY24" fmla="*/ 442210 h 2008682"/>
                <a:gd name="connsiteX25" fmla="*/ 2330971 w 3001781"/>
                <a:gd name="connsiteY25" fmla="*/ 427220 h 2008682"/>
                <a:gd name="connsiteX26" fmla="*/ 2996784 w 3001781"/>
                <a:gd name="connsiteY26" fmla="*/ 76200 h 2008682"/>
                <a:gd name="connsiteX27" fmla="*/ 2300991 w 3001781"/>
                <a:gd name="connsiteY27" fmla="*/ 187377 h 2008682"/>
                <a:gd name="connsiteX28" fmla="*/ 1731364 w 3001781"/>
                <a:gd name="connsiteY28" fmla="*/ 112426 h 2008682"/>
                <a:gd name="connsiteX29" fmla="*/ 1236689 w 3001781"/>
                <a:gd name="connsiteY29" fmla="*/ 112426 h 2008682"/>
                <a:gd name="connsiteX30" fmla="*/ 801974 w 3001781"/>
                <a:gd name="connsiteY30" fmla="*/ 112426 h 2008682"/>
                <a:gd name="connsiteX31" fmla="*/ 667063 w 3001781"/>
                <a:gd name="connsiteY31" fmla="*/ 67456 h 2008682"/>
                <a:gd name="connsiteX32" fmla="*/ 457200 w 3001781"/>
                <a:gd name="connsiteY32" fmla="*/ 7495 h 2008682"/>
                <a:gd name="connsiteX33" fmla="*/ 217358 w 3001781"/>
                <a:gd name="connsiteY33" fmla="*/ 22485 h 2008682"/>
                <a:gd name="connsiteX34" fmla="*/ 7495 w 3001781"/>
                <a:gd name="connsiteY34" fmla="*/ 127416 h 2008682"/>
                <a:gd name="connsiteX35" fmla="*/ 262328 w 3001781"/>
                <a:gd name="connsiteY35" fmla="*/ 202367 h 2008682"/>
                <a:gd name="connsiteX36" fmla="*/ 367259 w 3001781"/>
                <a:gd name="connsiteY36" fmla="*/ 352269 h 2008682"/>
                <a:gd name="connsiteX37" fmla="*/ 412230 w 3001781"/>
                <a:gd name="connsiteY37" fmla="*/ 487180 h 2008682"/>
                <a:gd name="connsiteX38" fmla="*/ 337279 w 3001781"/>
                <a:gd name="connsiteY38" fmla="*/ 637082 h 2008682"/>
                <a:gd name="connsiteX39" fmla="*/ 157397 w 3001781"/>
                <a:gd name="connsiteY39" fmla="*/ 876925 h 2008682"/>
                <a:gd name="connsiteX40" fmla="*/ 97436 w 3001781"/>
                <a:gd name="connsiteY40" fmla="*/ 981856 h 2008682"/>
                <a:gd name="connsiteX41" fmla="*/ 97436 w 3001781"/>
                <a:gd name="connsiteY41" fmla="*/ 1131757 h 2008682"/>
                <a:gd name="connsiteX42" fmla="*/ 127417 w 3001781"/>
                <a:gd name="connsiteY42" fmla="*/ 1206708 h 2008682"/>
                <a:gd name="connsiteX43" fmla="*/ 322289 w 3001781"/>
                <a:gd name="connsiteY43" fmla="*/ 1101777 h 2008682"/>
                <a:gd name="connsiteX44" fmla="*/ 547141 w 3001781"/>
                <a:gd name="connsiteY44" fmla="*/ 1056807 h 2008682"/>
                <a:gd name="connsiteX45" fmla="*/ 652073 w 3001781"/>
                <a:gd name="connsiteY45" fmla="*/ 1116767 h 2008682"/>
                <a:gd name="connsiteX46" fmla="*/ 667063 w 3001781"/>
                <a:gd name="connsiteY46" fmla="*/ 1191718 h 2008682"/>
                <a:gd name="connsiteX47" fmla="*/ 801974 w 3001781"/>
                <a:gd name="connsiteY47" fmla="*/ 1251679 h 2008682"/>
                <a:gd name="connsiteX48" fmla="*/ 682053 w 3001781"/>
                <a:gd name="connsiteY48" fmla="*/ 1416570 h 2008682"/>
                <a:gd name="connsiteX49" fmla="*/ 562132 w 3001781"/>
                <a:gd name="connsiteY49" fmla="*/ 1536492 h 2008682"/>
                <a:gd name="connsiteX50" fmla="*/ 427220 w 3001781"/>
                <a:gd name="connsiteY50" fmla="*/ 1476531 h 2008682"/>
                <a:gd name="connsiteX51" fmla="*/ 307299 w 3001781"/>
                <a:gd name="connsiteY51" fmla="*/ 1521502 h 2008682"/>
                <a:gd name="connsiteX52" fmla="*/ 427220 w 3001781"/>
                <a:gd name="connsiteY52" fmla="*/ 1656413 h 2008682"/>
                <a:gd name="connsiteX53" fmla="*/ 637082 w 3001781"/>
                <a:gd name="connsiteY53" fmla="*/ 1761344 h 2008682"/>
                <a:gd name="connsiteX54" fmla="*/ 801974 w 3001781"/>
                <a:gd name="connsiteY54" fmla="*/ 1866275 h 2008682"/>
                <a:gd name="connsiteX55" fmla="*/ 846945 w 3001781"/>
                <a:gd name="connsiteY55" fmla="*/ 1941226 h 2008682"/>
                <a:gd name="connsiteX0" fmla="*/ 846945 w 3000115"/>
                <a:gd name="connsiteY0" fmla="*/ 1941226 h 2008682"/>
                <a:gd name="connsiteX1" fmla="*/ 1371600 w 3000115"/>
                <a:gd name="connsiteY1" fmla="*/ 1881266 h 2008682"/>
                <a:gd name="connsiteX2" fmla="*/ 1896256 w 3000115"/>
                <a:gd name="connsiteY2" fmla="*/ 1971207 h 2008682"/>
                <a:gd name="connsiteX3" fmla="*/ 2121109 w 3000115"/>
                <a:gd name="connsiteY3" fmla="*/ 1986197 h 2008682"/>
                <a:gd name="connsiteX4" fmla="*/ 1941227 w 3000115"/>
                <a:gd name="connsiteY4" fmla="*/ 1836295 h 2008682"/>
                <a:gd name="connsiteX5" fmla="*/ 1596453 w 3000115"/>
                <a:gd name="connsiteY5" fmla="*/ 1611443 h 2008682"/>
                <a:gd name="connsiteX6" fmla="*/ 1506512 w 3000115"/>
                <a:gd name="connsiteY6" fmla="*/ 1431561 h 2008682"/>
                <a:gd name="connsiteX7" fmla="*/ 1401581 w 3000115"/>
                <a:gd name="connsiteY7" fmla="*/ 1356610 h 2008682"/>
                <a:gd name="connsiteX8" fmla="*/ 1341620 w 3000115"/>
                <a:gd name="connsiteY8" fmla="*/ 1491521 h 2008682"/>
                <a:gd name="connsiteX9" fmla="*/ 1071797 w 3000115"/>
                <a:gd name="connsiteY9" fmla="*/ 1401580 h 2008682"/>
                <a:gd name="connsiteX10" fmla="*/ 1011836 w 3000115"/>
                <a:gd name="connsiteY10" fmla="*/ 1296649 h 2008682"/>
                <a:gd name="connsiteX11" fmla="*/ 1161738 w 3000115"/>
                <a:gd name="connsiteY11" fmla="*/ 1116767 h 2008682"/>
                <a:gd name="connsiteX12" fmla="*/ 1281659 w 3000115"/>
                <a:gd name="connsiteY12" fmla="*/ 861934 h 2008682"/>
                <a:gd name="connsiteX13" fmla="*/ 1431561 w 3000115"/>
                <a:gd name="connsiteY13" fmla="*/ 936885 h 2008682"/>
                <a:gd name="connsiteX14" fmla="*/ 1596453 w 3000115"/>
                <a:gd name="connsiteY14" fmla="*/ 1086787 h 2008682"/>
                <a:gd name="connsiteX15" fmla="*/ 1746354 w 3000115"/>
                <a:gd name="connsiteY15" fmla="*/ 1101777 h 2008682"/>
                <a:gd name="connsiteX16" fmla="*/ 1881266 w 3000115"/>
                <a:gd name="connsiteY16" fmla="*/ 1281659 h 2008682"/>
                <a:gd name="connsiteX17" fmla="*/ 1866276 w 3000115"/>
                <a:gd name="connsiteY17" fmla="*/ 1071797 h 2008682"/>
                <a:gd name="connsiteX18" fmla="*/ 2001187 w 3000115"/>
                <a:gd name="connsiteY18" fmla="*/ 966866 h 2008682"/>
                <a:gd name="connsiteX19" fmla="*/ 2256020 w 3000115"/>
                <a:gd name="connsiteY19" fmla="*/ 981856 h 2008682"/>
                <a:gd name="connsiteX20" fmla="*/ 2181069 w 3000115"/>
                <a:gd name="connsiteY20" fmla="*/ 831954 h 2008682"/>
                <a:gd name="connsiteX21" fmla="*/ 2076138 w 3000115"/>
                <a:gd name="connsiteY21" fmla="*/ 712033 h 2008682"/>
                <a:gd name="connsiteX22" fmla="*/ 2016177 w 3000115"/>
                <a:gd name="connsiteY22" fmla="*/ 562131 h 2008682"/>
                <a:gd name="connsiteX23" fmla="*/ 2016177 w 3000115"/>
                <a:gd name="connsiteY23" fmla="*/ 457200 h 2008682"/>
                <a:gd name="connsiteX24" fmla="*/ 2151089 w 3000115"/>
                <a:gd name="connsiteY24" fmla="*/ 442210 h 2008682"/>
                <a:gd name="connsiteX25" fmla="*/ 2330971 w 3000115"/>
                <a:gd name="connsiteY25" fmla="*/ 427220 h 2008682"/>
                <a:gd name="connsiteX26" fmla="*/ 2996784 w 3000115"/>
                <a:gd name="connsiteY26" fmla="*/ 76200 h 2008682"/>
                <a:gd name="connsiteX27" fmla="*/ 2310984 w 3000115"/>
                <a:gd name="connsiteY27" fmla="*/ 76200 h 2008682"/>
                <a:gd name="connsiteX28" fmla="*/ 1731364 w 3000115"/>
                <a:gd name="connsiteY28" fmla="*/ 112426 h 2008682"/>
                <a:gd name="connsiteX29" fmla="*/ 1236689 w 3000115"/>
                <a:gd name="connsiteY29" fmla="*/ 112426 h 2008682"/>
                <a:gd name="connsiteX30" fmla="*/ 801974 w 3000115"/>
                <a:gd name="connsiteY30" fmla="*/ 112426 h 2008682"/>
                <a:gd name="connsiteX31" fmla="*/ 667063 w 3000115"/>
                <a:gd name="connsiteY31" fmla="*/ 67456 h 2008682"/>
                <a:gd name="connsiteX32" fmla="*/ 457200 w 3000115"/>
                <a:gd name="connsiteY32" fmla="*/ 7495 h 2008682"/>
                <a:gd name="connsiteX33" fmla="*/ 217358 w 3000115"/>
                <a:gd name="connsiteY33" fmla="*/ 22485 h 2008682"/>
                <a:gd name="connsiteX34" fmla="*/ 7495 w 3000115"/>
                <a:gd name="connsiteY34" fmla="*/ 127416 h 2008682"/>
                <a:gd name="connsiteX35" fmla="*/ 262328 w 3000115"/>
                <a:gd name="connsiteY35" fmla="*/ 202367 h 2008682"/>
                <a:gd name="connsiteX36" fmla="*/ 367259 w 3000115"/>
                <a:gd name="connsiteY36" fmla="*/ 352269 h 2008682"/>
                <a:gd name="connsiteX37" fmla="*/ 412230 w 3000115"/>
                <a:gd name="connsiteY37" fmla="*/ 487180 h 2008682"/>
                <a:gd name="connsiteX38" fmla="*/ 337279 w 3000115"/>
                <a:gd name="connsiteY38" fmla="*/ 637082 h 2008682"/>
                <a:gd name="connsiteX39" fmla="*/ 157397 w 3000115"/>
                <a:gd name="connsiteY39" fmla="*/ 876925 h 2008682"/>
                <a:gd name="connsiteX40" fmla="*/ 97436 w 3000115"/>
                <a:gd name="connsiteY40" fmla="*/ 981856 h 2008682"/>
                <a:gd name="connsiteX41" fmla="*/ 97436 w 3000115"/>
                <a:gd name="connsiteY41" fmla="*/ 1131757 h 2008682"/>
                <a:gd name="connsiteX42" fmla="*/ 127417 w 3000115"/>
                <a:gd name="connsiteY42" fmla="*/ 1206708 h 2008682"/>
                <a:gd name="connsiteX43" fmla="*/ 322289 w 3000115"/>
                <a:gd name="connsiteY43" fmla="*/ 1101777 h 2008682"/>
                <a:gd name="connsiteX44" fmla="*/ 547141 w 3000115"/>
                <a:gd name="connsiteY44" fmla="*/ 1056807 h 2008682"/>
                <a:gd name="connsiteX45" fmla="*/ 652073 w 3000115"/>
                <a:gd name="connsiteY45" fmla="*/ 1116767 h 2008682"/>
                <a:gd name="connsiteX46" fmla="*/ 667063 w 3000115"/>
                <a:gd name="connsiteY46" fmla="*/ 1191718 h 2008682"/>
                <a:gd name="connsiteX47" fmla="*/ 801974 w 3000115"/>
                <a:gd name="connsiteY47" fmla="*/ 1251679 h 2008682"/>
                <a:gd name="connsiteX48" fmla="*/ 682053 w 3000115"/>
                <a:gd name="connsiteY48" fmla="*/ 1416570 h 2008682"/>
                <a:gd name="connsiteX49" fmla="*/ 562132 w 3000115"/>
                <a:gd name="connsiteY49" fmla="*/ 1536492 h 2008682"/>
                <a:gd name="connsiteX50" fmla="*/ 427220 w 3000115"/>
                <a:gd name="connsiteY50" fmla="*/ 1476531 h 2008682"/>
                <a:gd name="connsiteX51" fmla="*/ 307299 w 3000115"/>
                <a:gd name="connsiteY51" fmla="*/ 1521502 h 2008682"/>
                <a:gd name="connsiteX52" fmla="*/ 427220 w 3000115"/>
                <a:gd name="connsiteY52" fmla="*/ 1656413 h 2008682"/>
                <a:gd name="connsiteX53" fmla="*/ 637082 w 3000115"/>
                <a:gd name="connsiteY53" fmla="*/ 1761344 h 2008682"/>
                <a:gd name="connsiteX54" fmla="*/ 801974 w 3000115"/>
                <a:gd name="connsiteY54" fmla="*/ 1866275 h 2008682"/>
                <a:gd name="connsiteX55" fmla="*/ 846945 w 3000115"/>
                <a:gd name="connsiteY55" fmla="*/ 1941226 h 2008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00115" h="2008682">
                  <a:moveTo>
                    <a:pt x="846945" y="1941226"/>
                  </a:moveTo>
                  <a:cubicBezTo>
                    <a:pt x="941883" y="1943724"/>
                    <a:pt x="1196715" y="1876269"/>
                    <a:pt x="1371600" y="1881266"/>
                  </a:cubicBezTo>
                  <a:cubicBezTo>
                    <a:pt x="1546485" y="1886263"/>
                    <a:pt x="1771338" y="1953719"/>
                    <a:pt x="1896256" y="1971207"/>
                  </a:cubicBezTo>
                  <a:cubicBezTo>
                    <a:pt x="2021174" y="1988696"/>
                    <a:pt x="2113614" y="2008682"/>
                    <a:pt x="2121109" y="1986197"/>
                  </a:cubicBezTo>
                  <a:cubicBezTo>
                    <a:pt x="2128604" y="1963712"/>
                    <a:pt x="2028670" y="1898754"/>
                    <a:pt x="1941227" y="1836295"/>
                  </a:cubicBezTo>
                  <a:cubicBezTo>
                    <a:pt x="1853784" y="1773836"/>
                    <a:pt x="1668906" y="1678899"/>
                    <a:pt x="1596453" y="1611443"/>
                  </a:cubicBezTo>
                  <a:cubicBezTo>
                    <a:pt x="1524001" y="1543987"/>
                    <a:pt x="1538991" y="1474033"/>
                    <a:pt x="1506512" y="1431561"/>
                  </a:cubicBezTo>
                  <a:cubicBezTo>
                    <a:pt x="1474033" y="1389089"/>
                    <a:pt x="1429063" y="1346617"/>
                    <a:pt x="1401581" y="1356610"/>
                  </a:cubicBezTo>
                  <a:cubicBezTo>
                    <a:pt x="1374099" y="1366603"/>
                    <a:pt x="1396584" y="1484026"/>
                    <a:pt x="1341620" y="1491521"/>
                  </a:cubicBezTo>
                  <a:cubicBezTo>
                    <a:pt x="1286656" y="1499016"/>
                    <a:pt x="1126761" y="1434059"/>
                    <a:pt x="1071797" y="1401580"/>
                  </a:cubicBezTo>
                  <a:cubicBezTo>
                    <a:pt x="1016833" y="1369101"/>
                    <a:pt x="996846" y="1344118"/>
                    <a:pt x="1011836" y="1296649"/>
                  </a:cubicBezTo>
                  <a:cubicBezTo>
                    <a:pt x="1026826" y="1249180"/>
                    <a:pt x="1116768" y="1189219"/>
                    <a:pt x="1161738" y="1116767"/>
                  </a:cubicBezTo>
                  <a:cubicBezTo>
                    <a:pt x="1206708" y="1044315"/>
                    <a:pt x="1236689" y="891914"/>
                    <a:pt x="1281659" y="861934"/>
                  </a:cubicBezTo>
                  <a:cubicBezTo>
                    <a:pt x="1326630" y="831954"/>
                    <a:pt x="1379095" y="899410"/>
                    <a:pt x="1431561" y="936885"/>
                  </a:cubicBezTo>
                  <a:cubicBezTo>
                    <a:pt x="1484027" y="974361"/>
                    <a:pt x="1543988" y="1059305"/>
                    <a:pt x="1596453" y="1086787"/>
                  </a:cubicBezTo>
                  <a:cubicBezTo>
                    <a:pt x="1648919" y="1114269"/>
                    <a:pt x="1698885" y="1069298"/>
                    <a:pt x="1746354" y="1101777"/>
                  </a:cubicBezTo>
                  <a:cubicBezTo>
                    <a:pt x="1793823" y="1134256"/>
                    <a:pt x="1861279" y="1286656"/>
                    <a:pt x="1881266" y="1281659"/>
                  </a:cubicBezTo>
                  <a:cubicBezTo>
                    <a:pt x="1901253" y="1276662"/>
                    <a:pt x="1846289" y="1124263"/>
                    <a:pt x="1866276" y="1071797"/>
                  </a:cubicBezTo>
                  <a:cubicBezTo>
                    <a:pt x="1886263" y="1019332"/>
                    <a:pt x="1936230" y="981856"/>
                    <a:pt x="2001187" y="966866"/>
                  </a:cubicBezTo>
                  <a:cubicBezTo>
                    <a:pt x="2066144" y="951876"/>
                    <a:pt x="2226040" y="1004341"/>
                    <a:pt x="2256020" y="981856"/>
                  </a:cubicBezTo>
                  <a:cubicBezTo>
                    <a:pt x="2286000" y="959371"/>
                    <a:pt x="2211049" y="876925"/>
                    <a:pt x="2181069" y="831954"/>
                  </a:cubicBezTo>
                  <a:cubicBezTo>
                    <a:pt x="2151089" y="786984"/>
                    <a:pt x="2103620" y="757003"/>
                    <a:pt x="2076138" y="712033"/>
                  </a:cubicBezTo>
                  <a:cubicBezTo>
                    <a:pt x="2048656" y="667063"/>
                    <a:pt x="2026171" y="604603"/>
                    <a:pt x="2016177" y="562131"/>
                  </a:cubicBezTo>
                  <a:cubicBezTo>
                    <a:pt x="2006184" y="519659"/>
                    <a:pt x="1993692" y="477187"/>
                    <a:pt x="2016177" y="457200"/>
                  </a:cubicBezTo>
                  <a:cubicBezTo>
                    <a:pt x="2038662" y="437213"/>
                    <a:pt x="2098623" y="447207"/>
                    <a:pt x="2151089" y="442210"/>
                  </a:cubicBezTo>
                  <a:cubicBezTo>
                    <a:pt x="2203555" y="437213"/>
                    <a:pt x="2190022" y="488222"/>
                    <a:pt x="2330971" y="427220"/>
                  </a:cubicBezTo>
                  <a:cubicBezTo>
                    <a:pt x="2471920" y="366218"/>
                    <a:pt x="3000115" y="134703"/>
                    <a:pt x="2996784" y="76200"/>
                  </a:cubicBezTo>
                  <a:cubicBezTo>
                    <a:pt x="2993453" y="17697"/>
                    <a:pt x="2521887" y="70162"/>
                    <a:pt x="2310984" y="76200"/>
                  </a:cubicBezTo>
                  <a:cubicBezTo>
                    <a:pt x="2100081" y="82238"/>
                    <a:pt x="1910413" y="106388"/>
                    <a:pt x="1731364" y="112426"/>
                  </a:cubicBezTo>
                  <a:cubicBezTo>
                    <a:pt x="1552315" y="118464"/>
                    <a:pt x="1236689" y="112426"/>
                    <a:pt x="1236689" y="112426"/>
                  </a:cubicBezTo>
                  <a:cubicBezTo>
                    <a:pt x="1081791" y="112426"/>
                    <a:pt x="896912" y="119921"/>
                    <a:pt x="801974" y="112426"/>
                  </a:cubicBezTo>
                  <a:cubicBezTo>
                    <a:pt x="707036" y="104931"/>
                    <a:pt x="724525" y="84945"/>
                    <a:pt x="667063" y="67456"/>
                  </a:cubicBezTo>
                  <a:cubicBezTo>
                    <a:pt x="609601" y="49968"/>
                    <a:pt x="532151" y="14990"/>
                    <a:pt x="457200" y="7495"/>
                  </a:cubicBezTo>
                  <a:cubicBezTo>
                    <a:pt x="382249" y="0"/>
                    <a:pt x="292309" y="2498"/>
                    <a:pt x="217358" y="22485"/>
                  </a:cubicBezTo>
                  <a:cubicBezTo>
                    <a:pt x="142407" y="42472"/>
                    <a:pt x="0" y="97436"/>
                    <a:pt x="7495" y="127416"/>
                  </a:cubicBezTo>
                  <a:cubicBezTo>
                    <a:pt x="14990" y="157396"/>
                    <a:pt x="202367" y="164892"/>
                    <a:pt x="262328" y="202367"/>
                  </a:cubicBezTo>
                  <a:cubicBezTo>
                    <a:pt x="322289" y="239842"/>
                    <a:pt x="342275" y="304800"/>
                    <a:pt x="367259" y="352269"/>
                  </a:cubicBezTo>
                  <a:cubicBezTo>
                    <a:pt x="392243" y="399738"/>
                    <a:pt x="417227" y="439711"/>
                    <a:pt x="412230" y="487180"/>
                  </a:cubicBezTo>
                  <a:cubicBezTo>
                    <a:pt x="407233" y="534649"/>
                    <a:pt x="379751" y="572125"/>
                    <a:pt x="337279" y="637082"/>
                  </a:cubicBezTo>
                  <a:cubicBezTo>
                    <a:pt x="294807" y="702040"/>
                    <a:pt x="197371" y="819463"/>
                    <a:pt x="157397" y="876925"/>
                  </a:cubicBezTo>
                  <a:cubicBezTo>
                    <a:pt x="117423" y="934387"/>
                    <a:pt x="107430" y="939384"/>
                    <a:pt x="97436" y="981856"/>
                  </a:cubicBezTo>
                  <a:cubicBezTo>
                    <a:pt x="87443" y="1024328"/>
                    <a:pt x="92439" y="1094282"/>
                    <a:pt x="97436" y="1131757"/>
                  </a:cubicBezTo>
                  <a:cubicBezTo>
                    <a:pt x="102433" y="1169232"/>
                    <a:pt x="89941" y="1211705"/>
                    <a:pt x="127417" y="1206708"/>
                  </a:cubicBezTo>
                  <a:cubicBezTo>
                    <a:pt x="164893" y="1201711"/>
                    <a:pt x="252335" y="1126760"/>
                    <a:pt x="322289" y="1101777"/>
                  </a:cubicBezTo>
                  <a:cubicBezTo>
                    <a:pt x="392243" y="1076794"/>
                    <a:pt x="492177" y="1054309"/>
                    <a:pt x="547141" y="1056807"/>
                  </a:cubicBezTo>
                  <a:cubicBezTo>
                    <a:pt x="602105" y="1059305"/>
                    <a:pt x="632086" y="1094282"/>
                    <a:pt x="652073" y="1116767"/>
                  </a:cubicBezTo>
                  <a:cubicBezTo>
                    <a:pt x="672060" y="1139252"/>
                    <a:pt x="642080" y="1169233"/>
                    <a:pt x="667063" y="1191718"/>
                  </a:cubicBezTo>
                  <a:cubicBezTo>
                    <a:pt x="692046" y="1214203"/>
                    <a:pt x="799476" y="1214204"/>
                    <a:pt x="801974" y="1251679"/>
                  </a:cubicBezTo>
                  <a:cubicBezTo>
                    <a:pt x="804472" y="1289154"/>
                    <a:pt x="722027" y="1369101"/>
                    <a:pt x="682053" y="1416570"/>
                  </a:cubicBezTo>
                  <a:cubicBezTo>
                    <a:pt x="642079" y="1464039"/>
                    <a:pt x="604604" y="1526499"/>
                    <a:pt x="562132" y="1536492"/>
                  </a:cubicBezTo>
                  <a:cubicBezTo>
                    <a:pt x="519660" y="1546486"/>
                    <a:pt x="469692" y="1479029"/>
                    <a:pt x="427220" y="1476531"/>
                  </a:cubicBezTo>
                  <a:cubicBezTo>
                    <a:pt x="384748" y="1474033"/>
                    <a:pt x="307299" y="1491522"/>
                    <a:pt x="307299" y="1521502"/>
                  </a:cubicBezTo>
                  <a:cubicBezTo>
                    <a:pt x="307299" y="1551482"/>
                    <a:pt x="372256" y="1616439"/>
                    <a:pt x="427220" y="1656413"/>
                  </a:cubicBezTo>
                  <a:cubicBezTo>
                    <a:pt x="482184" y="1696387"/>
                    <a:pt x="574623" y="1726367"/>
                    <a:pt x="637082" y="1761344"/>
                  </a:cubicBezTo>
                  <a:cubicBezTo>
                    <a:pt x="699541" y="1796321"/>
                    <a:pt x="771994" y="1836295"/>
                    <a:pt x="801974" y="1866275"/>
                  </a:cubicBezTo>
                  <a:cubicBezTo>
                    <a:pt x="831954" y="1896255"/>
                    <a:pt x="752007" y="1938728"/>
                    <a:pt x="846945" y="1941226"/>
                  </a:cubicBezTo>
                  <a:close/>
                </a:path>
              </a:pathLst>
            </a:custGeom>
            <a:gradFill flip="none" rotWithShape="1">
              <a:gsLst>
                <a:gs pos="0">
                  <a:srgbClr val="DDEBCF">
                    <a:alpha val="55000"/>
                  </a:srgbClr>
                </a:gs>
                <a:gs pos="50000">
                  <a:srgbClr val="9CB86E"/>
                </a:gs>
                <a:gs pos="100000">
                  <a:srgbClr val="156B13"/>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75000"/>
                      <a:lumOff val="25000"/>
                    </a:schemeClr>
                  </a:solidFill>
                </a:rPr>
                <a:t>LAND BRIDGE          </a:t>
              </a:r>
            </a:p>
            <a:p>
              <a:pPr algn="ctr"/>
              <a:endParaRPr lang="en-US" dirty="0" smtClean="0"/>
            </a:p>
            <a:p>
              <a:pPr algn="ctr"/>
              <a:endParaRPr lang="en-US" dirty="0" smtClean="0"/>
            </a:p>
            <a:p>
              <a:pPr algn="ctr"/>
              <a:endParaRPr lang="en-US" dirty="0" smtClean="0"/>
            </a:p>
            <a:p>
              <a:pPr algn="ctr"/>
              <a:endParaRPr lang="en-US" dirty="0" smtClean="0"/>
            </a:p>
            <a:p>
              <a:pPr algn="ctr"/>
              <a:endParaRPr lang="en-US" dirty="0"/>
            </a:p>
          </p:txBody>
        </p:sp>
        <p:sp>
          <p:nvSpPr>
            <p:cNvPr id="18" name="TextBox 17"/>
            <p:cNvSpPr txBox="1"/>
            <p:nvPr/>
          </p:nvSpPr>
          <p:spPr>
            <a:xfrm>
              <a:off x="2819400" y="2590800"/>
              <a:ext cx="630301" cy="830997"/>
            </a:xfrm>
            <a:prstGeom prst="rect">
              <a:avLst/>
            </a:prstGeom>
            <a:noFill/>
          </p:spPr>
          <p:txBody>
            <a:bodyPr wrap="none" rtlCol="0">
              <a:spAutoFit/>
            </a:bodyPr>
            <a:lstStyle/>
            <a:p>
              <a:r>
                <a:rPr lang="en-US" sz="4800" b="1" dirty="0" err="1" smtClean="0">
                  <a:solidFill>
                    <a:schemeClr val="tx1">
                      <a:lumMod val="75000"/>
                      <a:lumOff val="25000"/>
                    </a:schemeClr>
                  </a:solidFill>
                </a:rPr>
                <a:t>ik</a:t>
              </a:r>
              <a:endParaRPr lang="en-US" sz="4800" b="1" dirty="0">
                <a:solidFill>
                  <a:schemeClr val="tx1">
                    <a:lumMod val="75000"/>
                    <a:lumOff val="25000"/>
                  </a:schemeClr>
                </a:solidFill>
              </a:endParaRPr>
            </a:p>
          </p:txBody>
        </p:sp>
        <p:grpSp>
          <p:nvGrpSpPr>
            <p:cNvPr id="3" name="Group 30"/>
            <p:cNvGrpSpPr/>
            <p:nvPr/>
          </p:nvGrpSpPr>
          <p:grpSpPr>
            <a:xfrm>
              <a:off x="1676400" y="2667000"/>
              <a:ext cx="5105400" cy="1828800"/>
              <a:chOff x="1676400" y="2667000"/>
              <a:chExt cx="5105400" cy="1828800"/>
            </a:xfrm>
          </p:grpSpPr>
          <p:sp>
            <p:nvSpPr>
              <p:cNvPr id="20" name="Oval 19"/>
              <p:cNvSpPr/>
              <p:nvPr/>
            </p:nvSpPr>
            <p:spPr>
              <a:xfrm>
                <a:off x="4953000" y="3810000"/>
                <a:ext cx="1828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676400" y="2667000"/>
                <a:ext cx="1828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Curved Connector 22"/>
              <p:cNvCxnSpPr>
                <a:stCxn id="20" idx="2"/>
                <a:endCxn id="21" idx="6"/>
              </p:cNvCxnSpPr>
              <p:nvPr/>
            </p:nvCxnSpPr>
            <p:spPr>
              <a:xfrm rot="10800000">
                <a:off x="3505200" y="3009900"/>
                <a:ext cx="1447800" cy="1143000"/>
              </a:xfrm>
              <a:prstGeom prst="curvedConnector3">
                <a:avLst>
                  <a:gd name="adj1" fmla="val 50000"/>
                </a:avLst>
              </a:prstGeom>
              <a:ln w="76200">
                <a:solidFill>
                  <a:srgbClr val="FF0000"/>
                </a:solidFill>
                <a:tailEnd type="none" w="sm" len="sm"/>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rot="20615571">
              <a:off x="20091" y="1776049"/>
              <a:ext cx="3496470" cy="646331"/>
            </a:xfrm>
            <a:prstGeom prst="rect">
              <a:avLst/>
            </a:prstGeom>
            <a:solidFill>
              <a:srgbClr val="C2E3EC"/>
            </a:solidFill>
            <a:ln w="38100">
              <a:solidFill>
                <a:schemeClr val="tx1"/>
              </a:solidFill>
            </a:ln>
          </p:spPr>
          <p:txBody>
            <a:bodyPr wrap="none" rtlCol="0">
              <a:spAutoFit/>
            </a:bodyPr>
            <a:lstStyle/>
            <a:p>
              <a:r>
                <a:rPr lang="en-US" sz="3600" dirty="0" smtClean="0"/>
                <a:t>about 12,000 YBP</a:t>
              </a:r>
              <a:endParaRPr lang="en-US" sz="3600" dirty="0"/>
            </a:p>
          </p:txBody>
        </p:sp>
      </p:grpSp>
      <p:sp useBgFill="1">
        <p:nvSpPr>
          <p:cNvPr id="41" name="TextBox 40"/>
          <p:cNvSpPr txBox="1"/>
          <p:nvPr/>
        </p:nvSpPr>
        <p:spPr>
          <a:xfrm>
            <a:off x="0" y="609600"/>
            <a:ext cx="9144000" cy="646331"/>
          </a:xfrm>
          <a:prstGeom prst="rect">
            <a:avLst/>
          </a:prstGeom>
        </p:spPr>
        <p:txBody>
          <a:bodyPr wrap="square" rtlCol="0">
            <a:spAutoFit/>
          </a:bodyPr>
          <a:lstStyle/>
          <a:p>
            <a:r>
              <a:rPr lang="en-US" sz="3600" dirty="0" smtClean="0"/>
              <a:t>  - ancestors of the Alaskan Yupik Nation</a:t>
            </a:r>
          </a:p>
        </p:txBody>
      </p:sp>
      <p:grpSp>
        <p:nvGrpSpPr>
          <p:cNvPr id="4" name="Group 36"/>
          <p:cNvGrpSpPr/>
          <p:nvPr/>
        </p:nvGrpSpPr>
        <p:grpSpPr>
          <a:xfrm>
            <a:off x="886968" y="3429000"/>
            <a:ext cx="2423160" cy="3052465"/>
            <a:chOff x="886968" y="3429000"/>
            <a:chExt cx="2423160" cy="3052465"/>
          </a:xfrm>
        </p:grpSpPr>
        <p:sp>
          <p:nvSpPr>
            <p:cNvPr id="28" name="TextBox 27"/>
            <p:cNvSpPr txBox="1"/>
            <p:nvPr/>
          </p:nvSpPr>
          <p:spPr>
            <a:xfrm>
              <a:off x="886968" y="6019800"/>
              <a:ext cx="2414016" cy="461665"/>
            </a:xfrm>
            <a:prstGeom prst="rect">
              <a:avLst/>
            </a:prstGeom>
            <a:solidFill>
              <a:srgbClr val="FFE38B"/>
            </a:solidFill>
            <a:ln w="50800">
              <a:solidFill>
                <a:srgbClr val="FFC000"/>
              </a:solidFill>
            </a:ln>
          </p:spPr>
          <p:txBody>
            <a:bodyPr wrap="square" rtlCol="0">
              <a:spAutoFit/>
            </a:bodyPr>
            <a:lstStyle/>
            <a:p>
              <a:pPr algn="ctr"/>
              <a:r>
                <a:rPr lang="en-US" sz="2400" b="1" dirty="0" smtClean="0"/>
                <a:t>Alaskan Yupik</a:t>
              </a:r>
              <a:endParaRPr lang="en-US" sz="2400" b="1" dirty="0"/>
            </a:p>
          </p:txBody>
        </p:sp>
        <p:pic>
          <p:nvPicPr>
            <p:cNvPr id="36" name="Picture 2"/>
            <p:cNvPicPr preferRelativeResize="0">
              <a:picLocks noChangeArrowheads="1"/>
            </p:cNvPicPr>
            <p:nvPr/>
          </p:nvPicPr>
          <p:blipFill>
            <a:blip r:embed="rId4" cstate="print"/>
            <a:srcRect/>
            <a:stretch>
              <a:fillRect/>
            </a:stretch>
          </p:blipFill>
          <p:spPr bwMode="auto">
            <a:xfrm>
              <a:off x="886968" y="3429000"/>
              <a:ext cx="2423160" cy="2610074"/>
            </a:xfrm>
            <a:prstGeom prst="rect">
              <a:avLst/>
            </a:prstGeom>
            <a:noFill/>
            <a:ln w="25400">
              <a:solidFill>
                <a:srgbClr val="FFC000"/>
              </a:solidFill>
              <a:miter lim="800000"/>
              <a:headEnd/>
              <a:tailEnd/>
            </a:ln>
            <a:effectLst/>
          </p:spPr>
        </p:pic>
      </p:grpSp>
      <p:grpSp>
        <p:nvGrpSpPr>
          <p:cNvPr id="5" name="Group 31"/>
          <p:cNvGrpSpPr/>
          <p:nvPr/>
        </p:nvGrpSpPr>
        <p:grpSpPr>
          <a:xfrm>
            <a:off x="6781800" y="1371600"/>
            <a:ext cx="2209800" cy="2976265"/>
            <a:chOff x="6629400" y="1447800"/>
            <a:chExt cx="2209800" cy="2976265"/>
          </a:xfrm>
        </p:grpSpPr>
        <p:pic>
          <p:nvPicPr>
            <p:cNvPr id="35" name="Picture 5" descr="http://www.larskrutak.com/articles/Arctic/15.jpg"/>
            <p:cNvPicPr>
              <a:picLocks noChangeAspect="1" noChangeArrowheads="1"/>
            </p:cNvPicPr>
            <p:nvPr/>
          </p:nvPicPr>
          <p:blipFill>
            <a:blip r:embed="rId5" cstate="print"/>
            <a:srcRect l="6434" r="6709" b="1235"/>
            <a:stretch>
              <a:fillRect/>
            </a:stretch>
          </p:blipFill>
          <p:spPr bwMode="auto">
            <a:xfrm flipH="1">
              <a:off x="6629400" y="1447800"/>
              <a:ext cx="2194560" cy="2438400"/>
            </a:xfrm>
            <a:prstGeom prst="rect">
              <a:avLst/>
            </a:prstGeom>
            <a:noFill/>
            <a:ln w="50800">
              <a:solidFill>
                <a:srgbClr val="FFC000"/>
              </a:solidFill>
            </a:ln>
          </p:spPr>
        </p:pic>
        <p:sp>
          <p:nvSpPr>
            <p:cNvPr id="30" name="TextBox 29"/>
            <p:cNvSpPr txBox="1"/>
            <p:nvPr/>
          </p:nvSpPr>
          <p:spPr>
            <a:xfrm>
              <a:off x="6629400" y="3962400"/>
              <a:ext cx="2209800" cy="461665"/>
            </a:xfrm>
            <a:prstGeom prst="rect">
              <a:avLst/>
            </a:prstGeom>
            <a:solidFill>
              <a:srgbClr val="FFE38B"/>
            </a:solidFill>
            <a:ln w="50800">
              <a:solidFill>
                <a:srgbClr val="FFC000"/>
              </a:solidFill>
            </a:ln>
          </p:spPr>
          <p:txBody>
            <a:bodyPr wrap="square" rtlCol="0">
              <a:spAutoFit/>
            </a:bodyPr>
            <a:lstStyle/>
            <a:p>
              <a:pPr algn="ctr"/>
              <a:r>
                <a:rPr lang="en-US" sz="2400" b="1" dirty="0" smtClean="0"/>
                <a:t>Siberian Yupik</a:t>
              </a:r>
              <a:endParaRPr lang="en-US" sz="2400" b="1" dirty="0"/>
            </a:p>
          </p:txBody>
        </p:sp>
      </p:grpSp>
      <p:sp>
        <p:nvSpPr>
          <p:cNvPr id="37" name="TextBox 36"/>
          <p:cNvSpPr txBox="1"/>
          <p:nvPr/>
        </p:nvSpPr>
        <p:spPr>
          <a:xfrm rot="20518120">
            <a:off x="6192847" y="5444939"/>
            <a:ext cx="2409762" cy="461665"/>
          </a:xfrm>
          <a:prstGeom prst="rect">
            <a:avLst/>
          </a:prstGeom>
          <a:noFill/>
        </p:spPr>
        <p:txBody>
          <a:bodyPr wrap="none" rtlCol="0">
            <a:spAutoFit/>
          </a:bodyPr>
          <a:lstStyle/>
          <a:p>
            <a:r>
              <a:rPr lang="en-US" sz="2400" b="1" dirty="0" smtClean="0"/>
              <a:t>DNA in common?</a:t>
            </a:r>
            <a:endParaRPr lang="en-US" sz="2400" b="1" dirty="0"/>
          </a:p>
        </p:txBody>
      </p:sp>
      <p:sp useBgFill="1">
        <p:nvSpPr>
          <p:cNvPr id="38" name="TextBox 37"/>
          <p:cNvSpPr txBox="1"/>
          <p:nvPr/>
        </p:nvSpPr>
        <p:spPr>
          <a:xfrm>
            <a:off x="1524000" y="609600"/>
            <a:ext cx="6585457" cy="646331"/>
          </a:xfrm>
          <a:prstGeom prst="rect">
            <a:avLst/>
          </a:prstGeom>
          <a:ln w="38100">
            <a:noFill/>
          </a:ln>
        </p:spPr>
        <p:txBody>
          <a:bodyPr wrap="none" rtlCol="0">
            <a:spAutoFit/>
          </a:bodyPr>
          <a:lstStyle/>
          <a:p>
            <a:r>
              <a:rPr lang="en-US" sz="3600" b="1" dirty="0" smtClean="0"/>
              <a:t>Both cultures are </a:t>
            </a:r>
            <a:r>
              <a:rPr lang="en-US" sz="3600" b="1" dirty="0" err="1" smtClean="0"/>
              <a:t>Haplogroup</a:t>
            </a:r>
            <a:r>
              <a:rPr lang="en-US" sz="3600" b="1" dirty="0" smtClean="0"/>
              <a:t> ‘A’</a:t>
            </a:r>
            <a:endParaRPr lang="en-US" sz="3600" b="1" dirty="0"/>
          </a:p>
        </p:txBody>
      </p:sp>
      <p:sp>
        <p:nvSpPr>
          <p:cNvPr id="44" name="TextBox 43"/>
          <p:cNvSpPr txBox="1"/>
          <p:nvPr/>
        </p:nvSpPr>
        <p:spPr>
          <a:xfrm>
            <a:off x="2514600" y="1219200"/>
            <a:ext cx="3532698" cy="646331"/>
          </a:xfrm>
          <a:prstGeom prst="rect">
            <a:avLst/>
          </a:prstGeom>
          <a:noFill/>
        </p:spPr>
        <p:txBody>
          <a:bodyPr wrap="none" rtlCol="0">
            <a:spAutoFit/>
          </a:bodyPr>
          <a:lstStyle/>
          <a:p>
            <a:r>
              <a:rPr lang="en-US" sz="3600" b="1" dirty="0" smtClean="0"/>
              <a:t>DNA in common?</a:t>
            </a:r>
            <a:endParaRPr lang="en-US" sz="3600" b="1" dirty="0"/>
          </a:p>
        </p:txBody>
      </p:sp>
      <p:sp useBgFill="1">
        <p:nvSpPr>
          <p:cNvPr id="25" name="TextBox 24"/>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grpSp>
        <p:nvGrpSpPr>
          <p:cNvPr id="6" name="Group 33"/>
          <p:cNvGrpSpPr/>
          <p:nvPr/>
        </p:nvGrpSpPr>
        <p:grpSpPr>
          <a:xfrm>
            <a:off x="1761903" y="762000"/>
            <a:ext cx="5400897" cy="2362200"/>
            <a:chOff x="1761903" y="762000"/>
            <a:chExt cx="5400897" cy="2362200"/>
          </a:xfrm>
        </p:grpSpPr>
        <p:sp useBgFill="1">
          <p:nvSpPr>
            <p:cNvPr id="45" name="TextBox 44"/>
            <p:cNvSpPr txBox="1"/>
            <p:nvPr/>
          </p:nvSpPr>
          <p:spPr>
            <a:xfrm>
              <a:off x="1761903" y="1923871"/>
              <a:ext cx="4112023" cy="1200329"/>
            </a:xfrm>
            <a:prstGeom prst="rect">
              <a:avLst/>
            </a:prstGeom>
            <a:ln w="76200">
              <a:solidFill>
                <a:srgbClr val="FF0000"/>
              </a:solidFill>
            </a:ln>
          </p:spPr>
          <p:txBody>
            <a:bodyPr wrap="none" rtlCol="0">
              <a:spAutoFit/>
            </a:bodyPr>
            <a:lstStyle/>
            <a:p>
              <a:r>
                <a:rPr lang="en-US" sz="3600" b="1" dirty="0" smtClean="0">
                  <a:solidFill>
                    <a:srgbClr val="FF0000"/>
                  </a:solidFill>
                  <a:effectLst>
                    <a:outerShdw dist="50800" dir="5400000" algn="ctr" rotWithShape="0">
                      <a:schemeClr val="tx1"/>
                    </a:outerShdw>
                  </a:effectLst>
                  <a:latin typeface="Tempus Sans ITC" pitchFamily="82" charset="0"/>
                </a:rPr>
                <a:t>a </a:t>
              </a:r>
              <a:r>
                <a:rPr lang="en-US" sz="3600" b="1" dirty="0" err="1" smtClean="0">
                  <a:solidFill>
                    <a:srgbClr val="FF0000"/>
                  </a:solidFill>
                  <a:effectLst>
                    <a:outerShdw dist="50800" dir="5400000" algn="ctr" rotWithShape="0">
                      <a:schemeClr val="tx1"/>
                    </a:outerShdw>
                  </a:effectLst>
                  <a:latin typeface="Tempus Sans ITC" pitchFamily="82" charset="0"/>
                </a:rPr>
                <a:t>haplogroup</a:t>
              </a:r>
              <a:r>
                <a:rPr lang="en-US" sz="3600" b="1" dirty="0" smtClean="0">
                  <a:solidFill>
                    <a:srgbClr val="FF0000"/>
                  </a:solidFill>
                  <a:effectLst>
                    <a:outerShdw dist="50800" dir="5400000" algn="ctr" rotWithShape="0">
                      <a:schemeClr val="tx1"/>
                    </a:outerShdw>
                  </a:effectLst>
                  <a:latin typeface="Tempus Sans ITC" pitchFamily="82" charset="0"/>
                </a:rPr>
                <a:t> shares </a:t>
              </a:r>
            </a:p>
            <a:p>
              <a:r>
                <a:rPr lang="en-US" sz="3600" b="1" dirty="0" smtClean="0">
                  <a:solidFill>
                    <a:srgbClr val="FF0000"/>
                  </a:solidFill>
                  <a:effectLst>
                    <a:outerShdw dist="50800" dir="5400000" algn="ctr" rotWithShape="0">
                      <a:schemeClr val="tx1"/>
                    </a:outerShdw>
                  </a:effectLst>
                  <a:latin typeface="Tempus Sans ITC" pitchFamily="82" charset="0"/>
                </a:rPr>
                <a:t>a common ancestor</a:t>
              </a:r>
              <a:endParaRPr lang="en-US" sz="3600" b="1" dirty="0">
                <a:solidFill>
                  <a:srgbClr val="FF0000"/>
                </a:solidFill>
                <a:effectLst>
                  <a:outerShdw dist="50800" dir="5400000" algn="ctr" rotWithShape="0">
                    <a:schemeClr val="tx1"/>
                  </a:outerShdw>
                </a:effectLst>
                <a:latin typeface="Tempus Sans ITC" pitchFamily="82" charset="0"/>
              </a:endParaRPr>
            </a:p>
          </p:txBody>
        </p:sp>
        <p:grpSp>
          <p:nvGrpSpPr>
            <p:cNvPr id="7" name="Group 30"/>
            <p:cNvGrpSpPr/>
            <p:nvPr/>
          </p:nvGrpSpPr>
          <p:grpSpPr>
            <a:xfrm>
              <a:off x="4953000" y="762000"/>
              <a:ext cx="2209800" cy="1143000"/>
              <a:chOff x="4953000" y="762000"/>
              <a:chExt cx="2209800" cy="1143000"/>
            </a:xfrm>
          </p:grpSpPr>
          <p:sp>
            <p:nvSpPr>
              <p:cNvPr id="26" name="Rectangle 25"/>
              <p:cNvSpPr/>
              <p:nvPr/>
            </p:nvSpPr>
            <p:spPr>
              <a:xfrm>
                <a:off x="4953000" y="762000"/>
                <a:ext cx="2209800"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a:stCxn id="26" idx="2"/>
              </p:cNvCxnSpPr>
              <p:nvPr/>
            </p:nvCxnSpPr>
            <p:spPr>
              <a:xfrm rot="5400000">
                <a:off x="5619750" y="1466850"/>
                <a:ext cx="685800" cy="190500"/>
              </a:xfrm>
              <a:prstGeom prst="straightConnector1">
                <a:avLst/>
              </a:prstGeom>
              <a:ln w="76200">
                <a:solidFill>
                  <a:srgbClr val="FF0000"/>
                </a:solidFill>
                <a:tailEnd type="none"/>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41"/>
                                        </p:tgtEl>
                                      </p:cBhvr>
                                    </p:animEffect>
                                    <p:set>
                                      <p:cBhvr>
                                        <p:cTn id="10" dur="1" fill="hold">
                                          <p:stCondLst>
                                            <p:cond delay="999"/>
                                          </p:stCondLst>
                                        </p:cTn>
                                        <p:tgtEl>
                                          <p:spTgt spid="41"/>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childTnLst>
                                </p:cTn>
                              </p:par>
                              <p:par>
                                <p:cTn id="15" presetID="6" presetClass="emph" presetSubtype="0" fill="hold" grpId="1" nodeType="withEffect">
                                  <p:stCondLst>
                                    <p:cond delay="0"/>
                                  </p:stCondLst>
                                  <p:childTnLst>
                                    <p:animScale>
                                      <p:cBhvr>
                                        <p:cTn id="16" dur="1000" fill="hold"/>
                                        <p:tgtEl>
                                          <p:spTgt spid="37"/>
                                        </p:tgtEl>
                                      </p:cBhvr>
                                      <p:by x="150000" y="150000"/>
                                    </p:animScale>
                                  </p:childTnLst>
                                </p:cTn>
                              </p:par>
                              <p:par>
                                <p:cTn id="17" presetID="64" presetClass="path" presetSubtype="0" accel="50000" decel="50000" fill="hold" grpId="2" nodeType="withEffect">
                                  <p:stCondLst>
                                    <p:cond delay="0"/>
                                  </p:stCondLst>
                                  <p:childTnLst>
                                    <p:animMotion origin="layout" path="M 2.22222E-6 3.7037E-6 L -0.34236 -0.60533 " pathEditMode="relative" rAng="0" ptsTypes="AA">
                                      <p:cBhvr>
                                        <p:cTn id="18" dur="1000" fill="hold"/>
                                        <p:tgtEl>
                                          <p:spTgt spid="37"/>
                                        </p:tgtEl>
                                        <p:attrNameLst>
                                          <p:attrName>ppt_x</p:attrName>
                                          <p:attrName>ppt_y</p:attrName>
                                        </p:attrNameLst>
                                      </p:cBhvr>
                                      <p:rCtr x="-171" y="-303"/>
                                    </p:animMotion>
                                  </p:childTnLst>
                                </p:cTn>
                              </p:par>
                              <p:par>
                                <p:cTn id="19" presetID="8" presetClass="emph" presetSubtype="0" fill="hold" grpId="3" nodeType="withEffect">
                                  <p:stCondLst>
                                    <p:cond delay="0"/>
                                  </p:stCondLst>
                                  <p:childTnLst>
                                    <p:animRot by="1080000">
                                      <p:cBhvr>
                                        <p:cTn id="20" dur="1000" fill="hold"/>
                                        <p:tgtEl>
                                          <p:spTgt spid="37"/>
                                        </p:tgtEl>
                                        <p:attrNameLst>
                                          <p:attrName>r</p:attrName>
                                        </p:attrNameLst>
                                      </p:cBhvr>
                                    </p:animRot>
                                  </p:childTnLst>
                                </p:cTn>
                              </p:par>
                              <p:par>
                                <p:cTn id="21" presetID="10" presetClass="exit" presetSubtype="0" fill="hold" grpId="0" nodeType="withEffect">
                                  <p:stCondLst>
                                    <p:cond delay="0"/>
                                  </p:stCondLst>
                                  <p:childTnLst>
                                    <p:animEffect transition="out" filter="fade">
                                      <p:cBhvr>
                                        <p:cTn id="22" dur="1000"/>
                                        <p:tgtEl>
                                          <p:spTgt spid="43"/>
                                        </p:tgtEl>
                                      </p:cBhvr>
                                    </p:animEffect>
                                    <p:set>
                                      <p:cBhvr>
                                        <p:cTn id="23" dur="1" fill="hold">
                                          <p:stCondLst>
                                            <p:cond delay="999"/>
                                          </p:stCondLst>
                                        </p:cTn>
                                        <p:tgtEl>
                                          <p:spTgt spid="43"/>
                                        </p:tgtEl>
                                        <p:attrNameLst>
                                          <p:attrName>style.visibility</p:attrName>
                                        </p:attrNameLst>
                                      </p:cBhvr>
                                      <p:to>
                                        <p:strVal val="hidden"/>
                                      </p:to>
                                    </p:set>
                                  </p:childTnLst>
                                </p:cTn>
                              </p:par>
                              <p:par>
                                <p:cTn id="24" presetID="10" presetClass="entr" presetSubtype="0" fill="hold" grpId="0" nodeType="withEffect">
                                  <p:stCondLst>
                                    <p:cond delay="50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childTnLst>
                                </p:cTn>
                              </p:par>
                              <p:par>
                                <p:cTn id="27" presetID="10" presetClass="exit" presetSubtype="0" fill="hold" grpId="4" nodeType="withEffect">
                                  <p:stCondLst>
                                    <p:cond delay="500"/>
                                  </p:stCondLst>
                                  <p:childTnLst>
                                    <p:animEffect transition="out" filter="fade">
                                      <p:cBhvr>
                                        <p:cTn id="28" dur="1000"/>
                                        <p:tgtEl>
                                          <p:spTgt spid="37"/>
                                        </p:tgtEl>
                                      </p:cBhvr>
                                    </p:animEffect>
                                    <p:set>
                                      <p:cBhvr>
                                        <p:cTn id="29" dur="1" fill="hold">
                                          <p:stCondLst>
                                            <p:cond delay="999"/>
                                          </p:stCondLst>
                                        </p:cTn>
                                        <p:tgtEl>
                                          <p:spTgt spid="3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10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1" grpId="0" animBg="1"/>
      <p:bldP spid="37" grpId="0"/>
      <p:bldP spid="37" grpId="1"/>
      <p:bldP spid="37" grpId="2"/>
      <p:bldP spid="37" grpId="3"/>
      <p:bldP spid="37" grpId="4"/>
      <p:bldP spid="38" grpId="0" animBg="1"/>
      <p:bldP spid="4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TextBox 20"/>
          <p:cNvSpPr txBox="1"/>
          <p:nvPr/>
        </p:nvSpPr>
        <p:spPr>
          <a:xfrm>
            <a:off x="1524000" y="609600"/>
            <a:ext cx="6585457" cy="646331"/>
          </a:xfrm>
          <a:prstGeom prst="rect">
            <a:avLst/>
          </a:prstGeom>
          <a:ln w="38100">
            <a:noFill/>
          </a:ln>
        </p:spPr>
        <p:txBody>
          <a:bodyPr wrap="none" rtlCol="0">
            <a:spAutoFit/>
          </a:bodyPr>
          <a:lstStyle/>
          <a:p>
            <a:r>
              <a:rPr lang="en-US" sz="3600" b="1" dirty="0" smtClean="0"/>
              <a:t>Both cultures are </a:t>
            </a:r>
            <a:r>
              <a:rPr lang="en-US" sz="3600" b="1" dirty="0" err="1" smtClean="0"/>
              <a:t>Haplogroup</a:t>
            </a:r>
            <a:r>
              <a:rPr lang="en-US" sz="3600" b="1" dirty="0" smtClean="0"/>
              <a:t> ‘A’</a:t>
            </a:r>
            <a:endParaRPr lang="en-US" sz="3600" b="1" dirty="0"/>
          </a:p>
        </p:txBody>
      </p:sp>
      <p:grpSp>
        <p:nvGrpSpPr>
          <p:cNvPr id="2" name="Group 23"/>
          <p:cNvGrpSpPr/>
          <p:nvPr/>
        </p:nvGrpSpPr>
        <p:grpSpPr>
          <a:xfrm>
            <a:off x="0" y="1219200"/>
            <a:ext cx="9162257" cy="5791200"/>
            <a:chOff x="0" y="-973598"/>
            <a:chExt cx="9162257" cy="5532765"/>
          </a:xfrm>
        </p:grpSpPr>
        <p:pic>
          <p:nvPicPr>
            <p:cNvPr id="25" name="Picture 3" descr="F:\Documents\Documents\Science\Biology\Genetic\Migration_Human\migrationpatterns.bmp"/>
            <p:cNvPicPr>
              <a:picLocks noChangeAspect="1" noChangeArrowheads="1"/>
            </p:cNvPicPr>
            <p:nvPr/>
          </p:nvPicPr>
          <p:blipFill>
            <a:blip r:embed="rId3" cstate="print"/>
            <a:srcRect b="-1995"/>
            <a:stretch>
              <a:fillRect/>
            </a:stretch>
          </p:blipFill>
          <p:spPr bwMode="auto">
            <a:xfrm>
              <a:off x="0" y="-973598"/>
              <a:ext cx="9162257" cy="5532765"/>
            </a:xfrm>
            <a:prstGeom prst="rect">
              <a:avLst/>
            </a:prstGeom>
            <a:noFill/>
          </p:spPr>
        </p:pic>
        <p:sp>
          <p:nvSpPr>
            <p:cNvPr id="26" name="TextBox 4"/>
            <p:cNvSpPr txBox="1">
              <a:spLocks noChangeArrowheads="1"/>
            </p:cNvSpPr>
            <p:nvPr/>
          </p:nvSpPr>
          <p:spPr bwMode="auto">
            <a:xfrm>
              <a:off x="0" y="3976770"/>
              <a:ext cx="4114800" cy="441063"/>
            </a:xfrm>
            <a:prstGeom prst="rect">
              <a:avLst/>
            </a:prstGeom>
            <a:noFill/>
            <a:ln w="9525">
              <a:noFill/>
              <a:miter lim="800000"/>
              <a:headEnd/>
              <a:tailEnd/>
            </a:ln>
          </p:spPr>
          <p:txBody>
            <a:bodyPr wrap="square">
              <a:spAutoFit/>
            </a:bodyPr>
            <a:lstStyle/>
            <a:p>
              <a:r>
                <a:rPr lang="en-US" sz="2400" b="1" dirty="0" smtClean="0"/>
                <a:t>  HAPLOGROUP DISTRIBUTION</a:t>
              </a:r>
              <a:endParaRPr lang="en-US" sz="2400" b="1" dirty="0"/>
            </a:p>
          </p:txBody>
        </p:sp>
      </p:grpSp>
      <p:grpSp>
        <p:nvGrpSpPr>
          <p:cNvPr id="3" name="Group 36"/>
          <p:cNvGrpSpPr/>
          <p:nvPr/>
        </p:nvGrpSpPr>
        <p:grpSpPr>
          <a:xfrm>
            <a:off x="886968" y="3429000"/>
            <a:ext cx="2423160" cy="3052465"/>
            <a:chOff x="886968" y="3429000"/>
            <a:chExt cx="2423160" cy="3052465"/>
          </a:xfrm>
        </p:grpSpPr>
        <p:sp>
          <p:nvSpPr>
            <p:cNvPr id="12" name="TextBox 11"/>
            <p:cNvSpPr txBox="1"/>
            <p:nvPr/>
          </p:nvSpPr>
          <p:spPr>
            <a:xfrm>
              <a:off x="886968" y="6019800"/>
              <a:ext cx="2414016" cy="461665"/>
            </a:xfrm>
            <a:prstGeom prst="rect">
              <a:avLst/>
            </a:prstGeom>
            <a:solidFill>
              <a:srgbClr val="FFE38B"/>
            </a:solidFill>
            <a:ln w="50800">
              <a:solidFill>
                <a:srgbClr val="FFC000"/>
              </a:solidFill>
            </a:ln>
          </p:spPr>
          <p:txBody>
            <a:bodyPr wrap="square" rtlCol="0">
              <a:spAutoFit/>
            </a:bodyPr>
            <a:lstStyle/>
            <a:p>
              <a:pPr algn="ctr"/>
              <a:r>
                <a:rPr lang="en-US" sz="2400" b="1" dirty="0" smtClean="0"/>
                <a:t>Alaskan Yupik</a:t>
              </a:r>
              <a:endParaRPr lang="en-US" sz="2400" b="1" dirty="0"/>
            </a:p>
          </p:txBody>
        </p:sp>
        <p:pic>
          <p:nvPicPr>
            <p:cNvPr id="13" name="Picture 2"/>
            <p:cNvPicPr preferRelativeResize="0">
              <a:picLocks noChangeArrowheads="1"/>
            </p:cNvPicPr>
            <p:nvPr/>
          </p:nvPicPr>
          <p:blipFill>
            <a:blip r:embed="rId4" cstate="print"/>
            <a:srcRect/>
            <a:stretch>
              <a:fillRect/>
            </a:stretch>
          </p:blipFill>
          <p:spPr bwMode="auto">
            <a:xfrm>
              <a:off x="886968" y="3429000"/>
              <a:ext cx="2423160" cy="2610074"/>
            </a:xfrm>
            <a:prstGeom prst="rect">
              <a:avLst/>
            </a:prstGeom>
            <a:noFill/>
            <a:ln w="25400">
              <a:solidFill>
                <a:srgbClr val="FFC000"/>
              </a:solidFill>
              <a:miter lim="800000"/>
              <a:headEnd/>
              <a:tailEnd/>
            </a:ln>
            <a:effectLst/>
          </p:spPr>
        </p:pic>
      </p:grpSp>
      <p:grpSp>
        <p:nvGrpSpPr>
          <p:cNvPr id="4" name="Group 31"/>
          <p:cNvGrpSpPr/>
          <p:nvPr/>
        </p:nvGrpSpPr>
        <p:grpSpPr>
          <a:xfrm>
            <a:off x="6781800" y="1371600"/>
            <a:ext cx="2209800" cy="2976265"/>
            <a:chOff x="6629400" y="1447800"/>
            <a:chExt cx="2209800" cy="2976265"/>
          </a:xfrm>
        </p:grpSpPr>
        <p:pic>
          <p:nvPicPr>
            <p:cNvPr id="15" name="Picture 5" descr="http://www.larskrutak.com/articles/Arctic/15.jpg"/>
            <p:cNvPicPr>
              <a:picLocks noChangeAspect="1" noChangeArrowheads="1"/>
            </p:cNvPicPr>
            <p:nvPr/>
          </p:nvPicPr>
          <p:blipFill>
            <a:blip r:embed="rId5" cstate="print"/>
            <a:srcRect l="6434" r="6709" b="1235"/>
            <a:stretch>
              <a:fillRect/>
            </a:stretch>
          </p:blipFill>
          <p:spPr bwMode="auto">
            <a:xfrm flipH="1">
              <a:off x="6629400" y="1447800"/>
              <a:ext cx="2194560" cy="2438400"/>
            </a:xfrm>
            <a:prstGeom prst="rect">
              <a:avLst/>
            </a:prstGeom>
            <a:noFill/>
            <a:ln w="50800">
              <a:solidFill>
                <a:srgbClr val="FFC000"/>
              </a:solidFill>
            </a:ln>
          </p:spPr>
        </p:pic>
        <p:sp>
          <p:nvSpPr>
            <p:cNvPr id="16" name="TextBox 15"/>
            <p:cNvSpPr txBox="1"/>
            <p:nvPr/>
          </p:nvSpPr>
          <p:spPr>
            <a:xfrm>
              <a:off x="6629400" y="3962400"/>
              <a:ext cx="2209800" cy="461665"/>
            </a:xfrm>
            <a:prstGeom prst="rect">
              <a:avLst/>
            </a:prstGeom>
            <a:solidFill>
              <a:srgbClr val="FFE38B"/>
            </a:solidFill>
            <a:ln w="50800">
              <a:solidFill>
                <a:srgbClr val="FFC000"/>
              </a:solidFill>
            </a:ln>
          </p:spPr>
          <p:txBody>
            <a:bodyPr wrap="square" rtlCol="0">
              <a:spAutoFit/>
            </a:bodyPr>
            <a:lstStyle/>
            <a:p>
              <a:pPr algn="ctr"/>
              <a:r>
                <a:rPr lang="en-US" sz="2400" b="1" dirty="0" smtClean="0"/>
                <a:t>Siberian Yupik</a:t>
              </a:r>
              <a:endParaRPr lang="en-US" sz="2400" b="1" dirty="0"/>
            </a:p>
          </p:txBody>
        </p:sp>
      </p:grpSp>
      <p:grpSp>
        <p:nvGrpSpPr>
          <p:cNvPr id="5" name="Group 32"/>
          <p:cNvGrpSpPr/>
          <p:nvPr/>
        </p:nvGrpSpPr>
        <p:grpSpPr>
          <a:xfrm>
            <a:off x="2514600" y="1219200"/>
            <a:ext cx="5570791" cy="4560455"/>
            <a:chOff x="2514600" y="1219200"/>
            <a:chExt cx="5570791" cy="4560455"/>
          </a:xfrm>
        </p:grpSpPr>
        <p:sp>
          <p:nvSpPr>
            <p:cNvPr id="9" name="Freeform 8"/>
            <p:cNvSpPr/>
            <p:nvPr/>
          </p:nvSpPr>
          <p:spPr>
            <a:xfrm>
              <a:off x="3352800" y="4343400"/>
              <a:ext cx="4732591" cy="1436255"/>
            </a:xfrm>
            <a:custGeom>
              <a:avLst/>
              <a:gdLst>
                <a:gd name="connsiteX0" fmla="*/ 0 w 4242216"/>
                <a:gd name="connsiteY0" fmla="*/ 1319134 h 1461541"/>
                <a:gd name="connsiteX1" fmla="*/ 1454046 w 4242216"/>
                <a:gd name="connsiteY1" fmla="*/ 1424066 h 1461541"/>
                <a:gd name="connsiteX2" fmla="*/ 2548328 w 4242216"/>
                <a:gd name="connsiteY2" fmla="*/ 1094282 h 1461541"/>
                <a:gd name="connsiteX3" fmla="*/ 3822492 w 4242216"/>
                <a:gd name="connsiteY3" fmla="*/ 1064302 h 1461541"/>
                <a:gd name="connsiteX4" fmla="*/ 4242216 w 4242216"/>
                <a:gd name="connsiteY4" fmla="*/ 0 h 1461541"/>
                <a:gd name="connsiteX0" fmla="*/ 0 w 4192639"/>
                <a:gd name="connsiteY0" fmla="*/ 923749 h 1452488"/>
                <a:gd name="connsiteX1" fmla="*/ 1404469 w 4192639"/>
                <a:gd name="connsiteY1" fmla="*/ 1424066 h 1452488"/>
                <a:gd name="connsiteX2" fmla="*/ 2498751 w 4192639"/>
                <a:gd name="connsiteY2" fmla="*/ 1094282 h 1452488"/>
                <a:gd name="connsiteX3" fmla="*/ 3772915 w 4192639"/>
                <a:gd name="connsiteY3" fmla="*/ 1064302 h 1452488"/>
                <a:gd name="connsiteX4" fmla="*/ 4192639 w 4192639"/>
                <a:gd name="connsiteY4" fmla="*/ 0 h 1452488"/>
                <a:gd name="connsiteX0" fmla="*/ 0 w 4192639"/>
                <a:gd name="connsiteY0" fmla="*/ 923749 h 1452488"/>
                <a:gd name="connsiteX1" fmla="*/ 1404469 w 4192639"/>
                <a:gd name="connsiteY1" fmla="*/ 1424066 h 1452488"/>
                <a:gd name="connsiteX2" fmla="*/ 2498751 w 4192639"/>
                <a:gd name="connsiteY2" fmla="*/ 1094282 h 1452488"/>
                <a:gd name="connsiteX3" fmla="*/ 3772915 w 4192639"/>
                <a:gd name="connsiteY3" fmla="*/ 1064302 h 1452488"/>
                <a:gd name="connsiteX4" fmla="*/ 4192639 w 4192639"/>
                <a:gd name="connsiteY4" fmla="*/ 0 h 1452488"/>
                <a:gd name="connsiteX0" fmla="*/ 0 w 4268759"/>
                <a:gd name="connsiteY0" fmla="*/ 923749 h 1452488"/>
                <a:gd name="connsiteX1" fmla="*/ 1404469 w 4268759"/>
                <a:gd name="connsiteY1" fmla="*/ 1424066 h 1452488"/>
                <a:gd name="connsiteX2" fmla="*/ 2498751 w 4268759"/>
                <a:gd name="connsiteY2" fmla="*/ 1094282 h 1452488"/>
                <a:gd name="connsiteX3" fmla="*/ 3986444 w 4268759"/>
                <a:gd name="connsiteY3" fmla="*/ 1162768 h 1452488"/>
                <a:gd name="connsiteX4" fmla="*/ 4192639 w 4268759"/>
                <a:gd name="connsiteY4" fmla="*/ 0 h 1452488"/>
                <a:gd name="connsiteX0" fmla="*/ 0 w 4268759"/>
                <a:gd name="connsiteY0" fmla="*/ 597547 h 1126286"/>
                <a:gd name="connsiteX1" fmla="*/ 1404469 w 4268759"/>
                <a:gd name="connsiteY1" fmla="*/ 1097864 h 1126286"/>
                <a:gd name="connsiteX2" fmla="*/ 2498751 w 4268759"/>
                <a:gd name="connsiteY2" fmla="*/ 768080 h 1126286"/>
                <a:gd name="connsiteX3" fmla="*/ 3986444 w 4268759"/>
                <a:gd name="connsiteY3" fmla="*/ 836566 h 1126286"/>
                <a:gd name="connsiteX4" fmla="*/ 4192639 w 4268759"/>
                <a:gd name="connsiteY4" fmla="*/ 0 h 1126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8759" h="1126286">
                  <a:moveTo>
                    <a:pt x="0" y="597547"/>
                  </a:moveTo>
                  <a:cubicBezTo>
                    <a:pt x="470719" y="848994"/>
                    <a:pt x="988011" y="1069442"/>
                    <a:pt x="1404469" y="1097864"/>
                  </a:cubicBezTo>
                  <a:cubicBezTo>
                    <a:pt x="1820927" y="1126286"/>
                    <a:pt x="2068422" y="811630"/>
                    <a:pt x="2498751" y="768080"/>
                  </a:cubicBezTo>
                  <a:cubicBezTo>
                    <a:pt x="2929080" y="724530"/>
                    <a:pt x="3704129" y="964579"/>
                    <a:pt x="3986444" y="836566"/>
                  </a:cubicBezTo>
                  <a:cubicBezTo>
                    <a:pt x="4268759" y="708553"/>
                    <a:pt x="4185144" y="214859"/>
                    <a:pt x="4192639" y="0"/>
                  </a:cubicBezTo>
                </a:path>
              </a:pathLst>
            </a:custGeom>
            <a:ln w="76200">
              <a:solidFill>
                <a:srgbClr val="FFC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2514600" y="1219200"/>
              <a:ext cx="3532698" cy="646331"/>
            </a:xfrm>
            <a:prstGeom prst="rect">
              <a:avLst/>
            </a:prstGeom>
            <a:noFill/>
          </p:spPr>
          <p:txBody>
            <a:bodyPr wrap="none" rtlCol="0">
              <a:spAutoFit/>
            </a:bodyPr>
            <a:lstStyle/>
            <a:p>
              <a:r>
                <a:rPr lang="en-US" sz="3600" b="1" dirty="0" smtClean="0"/>
                <a:t>DNA in common?</a:t>
              </a:r>
              <a:endParaRPr lang="en-US" sz="3600" b="1" dirty="0"/>
            </a:p>
          </p:txBody>
        </p:sp>
      </p:grpSp>
      <p:grpSp>
        <p:nvGrpSpPr>
          <p:cNvPr id="6" name="Group 31"/>
          <p:cNvGrpSpPr/>
          <p:nvPr/>
        </p:nvGrpSpPr>
        <p:grpSpPr>
          <a:xfrm>
            <a:off x="6096000" y="5181600"/>
            <a:ext cx="1143000" cy="1676400"/>
            <a:chOff x="6629400" y="1447800"/>
            <a:chExt cx="2209800" cy="3088071"/>
          </a:xfrm>
        </p:grpSpPr>
        <p:pic>
          <p:nvPicPr>
            <p:cNvPr id="31" name="Picture 5" descr="http://www.larskrutak.com/articles/Arctic/15.jpg"/>
            <p:cNvPicPr>
              <a:picLocks noChangeAspect="1" noChangeArrowheads="1"/>
            </p:cNvPicPr>
            <p:nvPr/>
          </p:nvPicPr>
          <p:blipFill>
            <a:blip r:embed="rId5" cstate="print"/>
            <a:srcRect l="6434" r="6709" b="1235"/>
            <a:stretch>
              <a:fillRect/>
            </a:stretch>
          </p:blipFill>
          <p:spPr bwMode="auto">
            <a:xfrm flipH="1">
              <a:off x="6629400" y="1447800"/>
              <a:ext cx="2194560" cy="2438400"/>
            </a:xfrm>
            <a:prstGeom prst="rect">
              <a:avLst/>
            </a:prstGeom>
            <a:noFill/>
            <a:ln w="50800">
              <a:solidFill>
                <a:srgbClr val="FFC000"/>
              </a:solidFill>
            </a:ln>
          </p:spPr>
        </p:pic>
        <p:sp>
          <p:nvSpPr>
            <p:cNvPr id="32" name="TextBox 31"/>
            <p:cNvSpPr txBox="1"/>
            <p:nvPr/>
          </p:nvSpPr>
          <p:spPr>
            <a:xfrm>
              <a:off x="6629400" y="3962400"/>
              <a:ext cx="2209800" cy="573471"/>
            </a:xfrm>
            <a:prstGeom prst="rect">
              <a:avLst/>
            </a:prstGeom>
            <a:solidFill>
              <a:srgbClr val="FFE38B"/>
            </a:solidFill>
            <a:ln w="50800">
              <a:solidFill>
                <a:srgbClr val="FFC000"/>
              </a:solidFill>
            </a:ln>
          </p:spPr>
          <p:txBody>
            <a:bodyPr wrap="square" rtlCol="0">
              <a:spAutoFit/>
            </a:bodyPr>
            <a:lstStyle/>
            <a:p>
              <a:pPr algn="ctr"/>
              <a:r>
                <a:rPr lang="en-US" sz="1600" b="1" dirty="0" smtClean="0"/>
                <a:t>Siberian</a:t>
              </a:r>
              <a:endParaRPr lang="en-US" sz="1600" b="1" dirty="0"/>
            </a:p>
          </p:txBody>
        </p:sp>
      </p:grpSp>
      <p:grpSp>
        <p:nvGrpSpPr>
          <p:cNvPr id="7" name="Group 36"/>
          <p:cNvGrpSpPr/>
          <p:nvPr/>
        </p:nvGrpSpPr>
        <p:grpSpPr>
          <a:xfrm>
            <a:off x="4724400" y="5181600"/>
            <a:ext cx="1253359" cy="1676400"/>
            <a:chOff x="886968" y="3429000"/>
            <a:chExt cx="2423160" cy="3164271"/>
          </a:xfrm>
        </p:grpSpPr>
        <p:sp>
          <p:nvSpPr>
            <p:cNvPr id="28" name="TextBox 27"/>
            <p:cNvSpPr txBox="1"/>
            <p:nvPr/>
          </p:nvSpPr>
          <p:spPr>
            <a:xfrm>
              <a:off x="886968" y="6019800"/>
              <a:ext cx="2414015" cy="573471"/>
            </a:xfrm>
            <a:prstGeom prst="rect">
              <a:avLst/>
            </a:prstGeom>
            <a:solidFill>
              <a:srgbClr val="FFE38B"/>
            </a:solidFill>
            <a:ln w="50800">
              <a:solidFill>
                <a:srgbClr val="FFC000"/>
              </a:solidFill>
            </a:ln>
          </p:spPr>
          <p:txBody>
            <a:bodyPr wrap="square" rtlCol="0">
              <a:spAutoFit/>
            </a:bodyPr>
            <a:lstStyle/>
            <a:p>
              <a:pPr algn="ctr"/>
              <a:r>
                <a:rPr lang="en-US" sz="1600" b="1" dirty="0" smtClean="0"/>
                <a:t>Alaskan</a:t>
              </a:r>
              <a:endParaRPr lang="en-US" sz="1600" b="1" dirty="0"/>
            </a:p>
          </p:txBody>
        </p:sp>
        <p:pic>
          <p:nvPicPr>
            <p:cNvPr id="29" name="Picture 2"/>
            <p:cNvPicPr preferRelativeResize="0">
              <a:picLocks noChangeArrowheads="1"/>
            </p:cNvPicPr>
            <p:nvPr/>
          </p:nvPicPr>
          <p:blipFill>
            <a:blip r:embed="rId6" cstate="print"/>
            <a:srcRect/>
            <a:stretch>
              <a:fillRect/>
            </a:stretch>
          </p:blipFill>
          <p:spPr bwMode="auto">
            <a:xfrm>
              <a:off x="886968" y="3429000"/>
              <a:ext cx="2423160" cy="2610074"/>
            </a:xfrm>
            <a:prstGeom prst="rect">
              <a:avLst/>
            </a:prstGeom>
            <a:noFill/>
            <a:ln w="25400">
              <a:solidFill>
                <a:srgbClr val="FFC000"/>
              </a:solidFill>
              <a:miter lim="800000"/>
              <a:headEnd/>
              <a:tailEnd/>
            </a:ln>
            <a:effectLst/>
          </p:spPr>
        </p:pic>
      </p:grpSp>
      <p:sp useBgFill="1">
        <p:nvSpPr>
          <p:cNvPr id="23" name="TextBox 22"/>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grpSp>
        <p:nvGrpSpPr>
          <p:cNvPr id="8" name="Group 33"/>
          <p:cNvGrpSpPr/>
          <p:nvPr/>
        </p:nvGrpSpPr>
        <p:grpSpPr>
          <a:xfrm>
            <a:off x="1761903" y="762000"/>
            <a:ext cx="5400897" cy="2362200"/>
            <a:chOff x="1761903" y="762000"/>
            <a:chExt cx="5400897" cy="2362200"/>
          </a:xfrm>
        </p:grpSpPr>
        <p:sp useBgFill="1">
          <p:nvSpPr>
            <p:cNvPr id="35" name="TextBox 34"/>
            <p:cNvSpPr txBox="1"/>
            <p:nvPr/>
          </p:nvSpPr>
          <p:spPr>
            <a:xfrm>
              <a:off x="1761903" y="1923871"/>
              <a:ext cx="4112023" cy="1200329"/>
            </a:xfrm>
            <a:prstGeom prst="rect">
              <a:avLst/>
            </a:prstGeom>
            <a:ln w="76200">
              <a:solidFill>
                <a:srgbClr val="FF0000"/>
              </a:solidFill>
            </a:ln>
          </p:spPr>
          <p:txBody>
            <a:bodyPr wrap="none" rtlCol="0">
              <a:spAutoFit/>
            </a:bodyPr>
            <a:lstStyle/>
            <a:p>
              <a:r>
                <a:rPr lang="en-US" sz="3600" b="1" dirty="0" smtClean="0">
                  <a:solidFill>
                    <a:srgbClr val="FF0000"/>
                  </a:solidFill>
                  <a:effectLst>
                    <a:outerShdw dist="50800" dir="5400000" algn="ctr" rotWithShape="0">
                      <a:schemeClr val="tx1"/>
                    </a:outerShdw>
                  </a:effectLst>
                  <a:latin typeface="Tempus Sans ITC" pitchFamily="82" charset="0"/>
                </a:rPr>
                <a:t>a </a:t>
              </a:r>
              <a:r>
                <a:rPr lang="en-US" sz="3600" b="1" dirty="0" err="1" smtClean="0">
                  <a:solidFill>
                    <a:srgbClr val="FF0000"/>
                  </a:solidFill>
                  <a:effectLst>
                    <a:outerShdw dist="50800" dir="5400000" algn="ctr" rotWithShape="0">
                      <a:schemeClr val="tx1"/>
                    </a:outerShdw>
                  </a:effectLst>
                  <a:latin typeface="Tempus Sans ITC" pitchFamily="82" charset="0"/>
                </a:rPr>
                <a:t>haplogroup</a:t>
              </a:r>
              <a:r>
                <a:rPr lang="en-US" sz="3600" b="1" dirty="0" smtClean="0">
                  <a:solidFill>
                    <a:srgbClr val="FF0000"/>
                  </a:solidFill>
                  <a:effectLst>
                    <a:outerShdw dist="50800" dir="5400000" algn="ctr" rotWithShape="0">
                      <a:schemeClr val="tx1"/>
                    </a:outerShdw>
                  </a:effectLst>
                  <a:latin typeface="Tempus Sans ITC" pitchFamily="82" charset="0"/>
                </a:rPr>
                <a:t> shares </a:t>
              </a:r>
            </a:p>
            <a:p>
              <a:r>
                <a:rPr lang="en-US" sz="3600" b="1" dirty="0" smtClean="0">
                  <a:solidFill>
                    <a:srgbClr val="FF0000"/>
                  </a:solidFill>
                  <a:effectLst>
                    <a:outerShdw dist="50800" dir="5400000" algn="ctr" rotWithShape="0">
                      <a:schemeClr val="tx1"/>
                    </a:outerShdw>
                  </a:effectLst>
                  <a:latin typeface="Tempus Sans ITC" pitchFamily="82" charset="0"/>
                </a:rPr>
                <a:t>a common ancestor</a:t>
              </a:r>
              <a:endParaRPr lang="en-US" sz="3600" b="1" dirty="0">
                <a:solidFill>
                  <a:srgbClr val="FF0000"/>
                </a:solidFill>
                <a:effectLst>
                  <a:outerShdw dist="50800" dir="5400000" algn="ctr" rotWithShape="0">
                    <a:schemeClr val="tx1"/>
                  </a:outerShdw>
                </a:effectLst>
                <a:latin typeface="Tempus Sans ITC" pitchFamily="82" charset="0"/>
              </a:endParaRPr>
            </a:p>
          </p:txBody>
        </p:sp>
        <p:grpSp>
          <p:nvGrpSpPr>
            <p:cNvPr id="10" name="Group 30"/>
            <p:cNvGrpSpPr/>
            <p:nvPr/>
          </p:nvGrpSpPr>
          <p:grpSpPr>
            <a:xfrm>
              <a:off x="4953000" y="762000"/>
              <a:ext cx="2209800" cy="1143000"/>
              <a:chOff x="4953000" y="762000"/>
              <a:chExt cx="2209800" cy="1143000"/>
            </a:xfrm>
          </p:grpSpPr>
          <p:sp>
            <p:nvSpPr>
              <p:cNvPr id="37" name="Rectangle 36"/>
              <p:cNvSpPr/>
              <p:nvPr/>
            </p:nvSpPr>
            <p:spPr>
              <a:xfrm>
                <a:off x="4953000" y="762000"/>
                <a:ext cx="2209800"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a:stCxn id="37" idx="2"/>
              </p:cNvCxnSpPr>
              <p:nvPr/>
            </p:nvCxnSpPr>
            <p:spPr>
              <a:xfrm rot="5400000">
                <a:off x="5619750" y="1466850"/>
                <a:ext cx="685800" cy="190500"/>
              </a:xfrm>
              <a:prstGeom prst="straightConnector1">
                <a:avLst/>
              </a:prstGeom>
              <a:ln w="76200">
                <a:solidFill>
                  <a:srgbClr val="FF0000"/>
                </a:solidFill>
                <a:tailEnd type="none"/>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3"/>
                                        </p:tgtEl>
                                      </p:cBhvr>
                                      <p:by x="50000" y="50000"/>
                                    </p:animScale>
                                  </p:childTnLst>
                                </p:cTn>
                              </p:par>
                              <p:par>
                                <p:cTn id="7" presetID="6" presetClass="emph" presetSubtype="0" fill="hold" nodeType="withEffect">
                                  <p:stCondLst>
                                    <p:cond delay="0"/>
                                  </p:stCondLst>
                                  <p:childTnLst>
                                    <p:animScale>
                                      <p:cBhvr>
                                        <p:cTn id="8" dur="1000" fill="hold"/>
                                        <p:tgtEl>
                                          <p:spTgt spid="4"/>
                                        </p:tgtEl>
                                      </p:cBhvr>
                                      <p:by x="50000" y="50000"/>
                                    </p:animScale>
                                  </p:childTnLst>
                                </p:cTn>
                              </p:par>
                              <p:par>
                                <p:cTn id="9" presetID="42" presetClass="path" presetSubtype="0" accel="50000" decel="50000" fill="hold" nodeType="withEffect">
                                  <p:stCondLst>
                                    <p:cond delay="0"/>
                                  </p:stCondLst>
                                  <p:childTnLst>
                                    <p:animMotion origin="layout" path="M -3.88889E-6 -3.7037E-6 L 0.37049 0.12199 " pathEditMode="relative" rAng="0" ptsTypes="AA">
                                      <p:cBhvr>
                                        <p:cTn id="10" dur="1000" fill="hold"/>
                                        <p:tgtEl>
                                          <p:spTgt spid="3"/>
                                        </p:tgtEl>
                                        <p:attrNameLst>
                                          <p:attrName>ppt_x</p:attrName>
                                          <p:attrName>ppt_y</p:attrName>
                                        </p:attrNameLst>
                                      </p:cBhvr>
                                      <p:rCtr x="185" y="61"/>
                                    </p:animMotion>
                                  </p:childTnLst>
                                </p:cTn>
                              </p:par>
                              <p:par>
                                <p:cTn id="11" presetID="42" presetClass="path" presetSubtype="0" accel="50000" decel="50000" fill="hold" nodeType="withEffect">
                                  <p:stCondLst>
                                    <p:cond delay="0"/>
                                  </p:stCondLst>
                                  <p:childTnLst>
                                    <p:animMotion origin="layout" path="M 0 1.85185E-6 L -0.12083 0.43866 " pathEditMode="relative" rAng="0" ptsTypes="AA">
                                      <p:cBhvr>
                                        <p:cTn id="12" dur="1000" fill="hold"/>
                                        <p:tgtEl>
                                          <p:spTgt spid="4"/>
                                        </p:tgtEl>
                                        <p:attrNameLst>
                                          <p:attrName>ppt_x</p:attrName>
                                          <p:attrName>ppt_y</p:attrName>
                                        </p:attrNameLst>
                                      </p:cBhvr>
                                      <p:rCtr x="-60" y="219"/>
                                    </p:animMotion>
                                  </p:childTnLst>
                                </p:cTn>
                              </p:par>
                              <p:par>
                                <p:cTn id="13" presetID="10" presetClass="exit" presetSubtype="0" fill="hold" nodeType="withEffect">
                                  <p:stCondLst>
                                    <p:cond delay="0"/>
                                  </p:stCondLst>
                                  <p:childTnLst>
                                    <p:animEffect transition="out" filter="fade">
                                      <p:cBhvr>
                                        <p:cTn id="14" dur="1000"/>
                                        <p:tgtEl>
                                          <p:spTgt spid="3"/>
                                        </p:tgtEl>
                                      </p:cBhvr>
                                    </p:animEffect>
                                    <p:set>
                                      <p:cBhvr>
                                        <p:cTn id="15" dur="1" fill="hold">
                                          <p:stCondLst>
                                            <p:cond delay="999"/>
                                          </p:stCondLst>
                                        </p:cTn>
                                        <p:tgtEl>
                                          <p:spTgt spid="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4"/>
                                        </p:tgtEl>
                                      </p:cBhvr>
                                    </p:animEffect>
                                    <p:set>
                                      <p:cBhvr>
                                        <p:cTn id="18" dur="1" fill="hold">
                                          <p:stCondLst>
                                            <p:cond delay="999"/>
                                          </p:stCondLst>
                                        </p:cTn>
                                        <p:tgtEl>
                                          <p:spTgt spid="4"/>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par>
                                <p:cTn id="25" presetID="10" presetClass="exit" presetSubtype="0" fill="hold" nodeType="withEffect">
                                  <p:stCondLst>
                                    <p:cond delay="0"/>
                                  </p:stCondLst>
                                  <p:childTnLst>
                                    <p:animEffect transition="out" filter="fade">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TextBox 5"/>
          <p:cNvSpPr txBox="1"/>
          <p:nvPr/>
        </p:nvSpPr>
        <p:spPr>
          <a:xfrm>
            <a:off x="1524000" y="609600"/>
            <a:ext cx="6585457" cy="646331"/>
          </a:xfrm>
          <a:prstGeom prst="rect">
            <a:avLst/>
          </a:prstGeom>
          <a:ln w="38100">
            <a:noFill/>
          </a:ln>
        </p:spPr>
        <p:txBody>
          <a:bodyPr wrap="none" rtlCol="0">
            <a:spAutoFit/>
          </a:bodyPr>
          <a:lstStyle/>
          <a:p>
            <a:r>
              <a:rPr lang="en-US" sz="3600" b="1" dirty="0" smtClean="0"/>
              <a:t>Both cultures are </a:t>
            </a:r>
            <a:r>
              <a:rPr lang="en-US" sz="3600" b="1" dirty="0" err="1" smtClean="0"/>
              <a:t>Haplogroup</a:t>
            </a:r>
            <a:r>
              <a:rPr lang="en-US" sz="3600" b="1" dirty="0" smtClean="0"/>
              <a:t> ‘A’</a:t>
            </a:r>
            <a:endParaRPr lang="en-US" sz="3600" b="1" dirty="0"/>
          </a:p>
        </p:txBody>
      </p:sp>
      <p:grpSp>
        <p:nvGrpSpPr>
          <p:cNvPr id="2" name="Group 1"/>
          <p:cNvGrpSpPr/>
          <p:nvPr/>
        </p:nvGrpSpPr>
        <p:grpSpPr>
          <a:xfrm>
            <a:off x="0" y="1219200"/>
            <a:ext cx="9162257" cy="5791200"/>
            <a:chOff x="0" y="-973598"/>
            <a:chExt cx="9162257" cy="5532765"/>
          </a:xfrm>
        </p:grpSpPr>
        <p:pic>
          <p:nvPicPr>
            <p:cNvPr id="3" name="Picture 3" descr="F:\Documents\Documents\Science\Biology\Genetic\Migration_Human\migrationpatterns.bmp"/>
            <p:cNvPicPr>
              <a:picLocks noChangeAspect="1" noChangeArrowheads="1"/>
            </p:cNvPicPr>
            <p:nvPr/>
          </p:nvPicPr>
          <p:blipFill>
            <a:blip r:embed="rId3" cstate="print"/>
            <a:srcRect b="-1995"/>
            <a:stretch>
              <a:fillRect/>
            </a:stretch>
          </p:blipFill>
          <p:spPr bwMode="auto">
            <a:xfrm>
              <a:off x="0" y="-973598"/>
              <a:ext cx="9162257" cy="5532765"/>
            </a:xfrm>
            <a:prstGeom prst="rect">
              <a:avLst/>
            </a:prstGeom>
            <a:noFill/>
          </p:spPr>
        </p:pic>
        <p:sp>
          <p:nvSpPr>
            <p:cNvPr id="4" name="TextBox 4"/>
            <p:cNvSpPr txBox="1">
              <a:spLocks noChangeArrowheads="1"/>
            </p:cNvSpPr>
            <p:nvPr/>
          </p:nvSpPr>
          <p:spPr bwMode="auto">
            <a:xfrm>
              <a:off x="0" y="3976770"/>
              <a:ext cx="4114800" cy="441063"/>
            </a:xfrm>
            <a:prstGeom prst="rect">
              <a:avLst/>
            </a:prstGeom>
            <a:noFill/>
            <a:ln w="9525">
              <a:noFill/>
              <a:miter lim="800000"/>
              <a:headEnd/>
              <a:tailEnd/>
            </a:ln>
          </p:spPr>
          <p:txBody>
            <a:bodyPr wrap="square">
              <a:spAutoFit/>
            </a:bodyPr>
            <a:lstStyle/>
            <a:p>
              <a:r>
                <a:rPr lang="en-US" sz="2400" b="1" dirty="0" smtClean="0"/>
                <a:t>  HAPLOGROUP DISTRIBUTION</a:t>
              </a:r>
              <a:endParaRPr lang="en-US" sz="2400" b="1" dirty="0"/>
            </a:p>
          </p:txBody>
        </p:sp>
      </p:grpSp>
      <p:sp>
        <p:nvSpPr>
          <p:cNvPr id="16" name="TextBox 15"/>
          <p:cNvSpPr txBox="1"/>
          <p:nvPr/>
        </p:nvSpPr>
        <p:spPr>
          <a:xfrm>
            <a:off x="4114800" y="1792069"/>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sp>
        <p:nvSpPr>
          <p:cNvPr id="18" name="TextBox 17"/>
          <p:cNvSpPr txBox="1"/>
          <p:nvPr/>
        </p:nvSpPr>
        <p:spPr>
          <a:xfrm>
            <a:off x="6019800" y="1676400"/>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grpSp>
        <p:nvGrpSpPr>
          <p:cNvPr id="5" name="Group 36"/>
          <p:cNvGrpSpPr/>
          <p:nvPr/>
        </p:nvGrpSpPr>
        <p:grpSpPr>
          <a:xfrm>
            <a:off x="4724400" y="5181600"/>
            <a:ext cx="1253359" cy="1676400"/>
            <a:chOff x="886968" y="3429000"/>
            <a:chExt cx="2423160" cy="3164271"/>
          </a:xfrm>
        </p:grpSpPr>
        <p:sp>
          <p:nvSpPr>
            <p:cNvPr id="11" name="TextBox 10"/>
            <p:cNvSpPr txBox="1"/>
            <p:nvPr/>
          </p:nvSpPr>
          <p:spPr>
            <a:xfrm>
              <a:off x="886968" y="6019800"/>
              <a:ext cx="2414015" cy="573471"/>
            </a:xfrm>
            <a:prstGeom prst="rect">
              <a:avLst/>
            </a:prstGeom>
            <a:solidFill>
              <a:srgbClr val="FFE38B"/>
            </a:solidFill>
            <a:ln w="50800">
              <a:solidFill>
                <a:srgbClr val="FFC000"/>
              </a:solidFill>
            </a:ln>
          </p:spPr>
          <p:txBody>
            <a:bodyPr wrap="square" rtlCol="0">
              <a:spAutoFit/>
            </a:bodyPr>
            <a:lstStyle/>
            <a:p>
              <a:pPr algn="ctr"/>
              <a:r>
                <a:rPr lang="en-US" sz="1600" b="1" dirty="0" smtClean="0"/>
                <a:t>Alaskan</a:t>
              </a:r>
              <a:endParaRPr lang="en-US" sz="1600" b="1" dirty="0"/>
            </a:p>
          </p:txBody>
        </p:sp>
        <p:pic>
          <p:nvPicPr>
            <p:cNvPr id="12" name="Picture 2"/>
            <p:cNvPicPr preferRelativeResize="0">
              <a:picLocks noChangeArrowheads="1"/>
            </p:cNvPicPr>
            <p:nvPr/>
          </p:nvPicPr>
          <p:blipFill>
            <a:blip r:embed="rId4" cstate="print"/>
            <a:srcRect/>
            <a:stretch>
              <a:fillRect/>
            </a:stretch>
          </p:blipFill>
          <p:spPr bwMode="auto">
            <a:xfrm>
              <a:off x="886968" y="3429000"/>
              <a:ext cx="2423160" cy="2610074"/>
            </a:xfrm>
            <a:prstGeom prst="rect">
              <a:avLst/>
            </a:prstGeom>
            <a:noFill/>
            <a:ln w="25400">
              <a:solidFill>
                <a:srgbClr val="FFC000"/>
              </a:solidFill>
              <a:miter lim="800000"/>
              <a:headEnd/>
              <a:tailEnd/>
            </a:ln>
            <a:effectLst/>
          </p:spPr>
        </p:pic>
      </p:grpSp>
      <p:grpSp>
        <p:nvGrpSpPr>
          <p:cNvPr id="7" name="Group 31"/>
          <p:cNvGrpSpPr/>
          <p:nvPr/>
        </p:nvGrpSpPr>
        <p:grpSpPr>
          <a:xfrm>
            <a:off x="6096000" y="5181600"/>
            <a:ext cx="1143000" cy="1676400"/>
            <a:chOff x="6629400" y="1447800"/>
            <a:chExt cx="2209800" cy="3088071"/>
          </a:xfrm>
        </p:grpSpPr>
        <p:pic>
          <p:nvPicPr>
            <p:cNvPr id="8" name="Picture 5" descr="http://www.larskrutak.com/articles/Arctic/15.jpg"/>
            <p:cNvPicPr>
              <a:picLocks noChangeAspect="1" noChangeArrowheads="1"/>
            </p:cNvPicPr>
            <p:nvPr/>
          </p:nvPicPr>
          <p:blipFill>
            <a:blip r:embed="rId5" cstate="print"/>
            <a:srcRect l="6434" r="6709" b="1235"/>
            <a:stretch>
              <a:fillRect/>
            </a:stretch>
          </p:blipFill>
          <p:spPr bwMode="auto">
            <a:xfrm flipH="1">
              <a:off x="6629400" y="1447800"/>
              <a:ext cx="2194560" cy="2438400"/>
            </a:xfrm>
            <a:prstGeom prst="rect">
              <a:avLst/>
            </a:prstGeom>
            <a:noFill/>
            <a:ln w="50800">
              <a:solidFill>
                <a:srgbClr val="FFC000"/>
              </a:solidFill>
            </a:ln>
          </p:spPr>
        </p:pic>
        <p:sp>
          <p:nvSpPr>
            <p:cNvPr id="9" name="TextBox 8"/>
            <p:cNvSpPr txBox="1"/>
            <p:nvPr/>
          </p:nvSpPr>
          <p:spPr>
            <a:xfrm>
              <a:off x="6629400" y="3962400"/>
              <a:ext cx="2209800" cy="573471"/>
            </a:xfrm>
            <a:prstGeom prst="rect">
              <a:avLst/>
            </a:prstGeom>
            <a:solidFill>
              <a:srgbClr val="FFE38B"/>
            </a:solidFill>
            <a:ln w="50800">
              <a:solidFill>
                <a:srgbClr val="FFC000"/>
              </a:solidFill>
            </a:ln>
          </p:spPr>
          <p:txBody>
            <a:bodyPr wrap="square" rtlCol="0">
              <a:spAutoFit/>
            </a:bodyPr>
            <a:lstStyle/>
            <a:p>
              <a:pPr algn="ctr"/>
              <a:r>
                <a:rPr lang="en-US" sz="1600" b="1" dirty="0" smtClean="0"/>
                <a:t>Siberian</a:t>
              </a:r>
              <a:endParaRPr lang="en-US" sz="1600" b="1" dirty="0"/>
            </a:p>
          </p:txBody>
        </p:sp>
      </p:grpSp>
      <p:sp useBgFill="1">
        <p:nvSpPr>
          <p:cNvPr id="20" name="TextBox 19"/>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
        <p:nvSpPr>
          <p:cNvPr id="19" name="Oval 18"/>
          <p:cNvSpPr/>
          <p:nvPr/>
        </p:nvSpPr>
        <p:spPr>
          <a:xfrm>
            <a:off x="4648200" y="609600"/>
            <a:ext cx="3352800" cy="762000"/>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5867400" y="2252932"/>
            <a:ext cx="2139351" cy="1328468"/>
          </a:xfrm>
          <a:custGeom>
            <a:avLst/>
            <a:gdLst>
              <a:gd name="connsiteX0" fmla="*/ 0 w 2139351"/>
              <a:gd name="connsiteY0" fmla="*/ 0 h 1328468"/>
              <a:gd name="connsiteX1" fmla="*/ 534837 w 2139351"/>
              <a:gd name="connsiteY1" fmla="*/ 138022 h 1328468"/>
              <a:gd name="connsiteX2" fmla="*/ 983411 w 2139351"/>
              <a:gd name="connsiteY2" fmla="*/ 655607 h 1328468"/>
              <a:gd name="connsiteX3" fmla="*/ 1242203 w 2139351"/>
              <a:gd name="connsiteY3" fmla="*/ 1086928 h 1328468"/>
              <a:gd name="connsiteX4" fmla="*/ 1414732 w 2139351"/>
              <a:gd name="connsiteY4" fmla="*/ 1259456 h 1328468"/>
              <a:gd name="connsiteX5" fmla="*/ 2139351 w 2139351"/>
              <a:gd name="connsiteY5"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1242203 w 2139351"/>
              <a:gd name="connsiteY3" fmla="*/ 1086928 h 1328468"/>
              <a:gd name="connsiteX4" fmla="*/ 2139351 w 2139351"/>
              <a:gd name="connsiteY4"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1242203 w 2139351"/>
              <a:gd name="connsiteY3" fmla="*/ 1086928 h 1328468"/>
              <a:gd name="connsiteX4" fmla="*/ 2139351 w 2139351"/>
              <a:gd name="connsiteY4" fmla="*/ 1328468 h 1328468"/>
              <a:gd name="connsiteX0" fmla="*/ 0 w 2139351"/>
              <a:gd name="connsiteY0" fmla="*/ 0 h 1352857"/>
              <a:gd name="connsiteX1" fmla="*/ 534837 w 2139351"/>
              <a:gd name="connsiteY1" fmla="*/ 138022 h 1352857"/>
              <a:gd name="connsiteX2" fmla="*/ 983411 w 2139351"/>
              <a:gd name="connsiteY2" fmla="*/ 655607 h 1352857"/>
              <a:gd name="connsiteX3" fmla="*/ 1242203 w 2139351"/>
              <a:gd name="connsiteY3" fmla="*/ 1086928 h 1352857"/>
              <a:gd name="connsiteX4" fmla="*/ 2139351 w 2139351"/>
              <a:gd name="connsiteY4" fmla="*/ 1328468 h 1352857"/>
              <a:gd name="connsiteX0" fmla="*/ 0 w 2139351"/>
              <a:gd name="connsiteY0" fmla="*/ 0 h 1328468"/>
              <a:gd name="connsiteX1" fmla="*/ 534837 w 2139351"/>
              <a:gd name="connsiteY1" fmla="*/ 138022 h 1328468"/>
              <a:gd name="connsiteX2" fmla="*/ 983411 w 2139351"/>
              <a:gd name="connsiteY2" fmla="*/ 655607 h 1328468"/>
              <a:gd name="connsiteX3" fmla="*/ 1242203 w 2139351"/>
              <a:gd name="connsiteY3" fmla="*/ 1086928 h 1328468"/>
              <a:gd name="connsiteX4" fmla="*/ 2139351 w 2139351"/>
              <a:gd name="connsiteY4"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990600 w 2139351"/>
              <a:gd name="connsiteY3" fmla="*/ 689773 h 1328468"/>
              <a:gd name="connsiteX4" fmla="*/ 1242203 w 2139351"/>
              <a:gd name="connsiteY4" fmla="*/ 1086928 h 1328468"/>
              <a:gd name="connsiteX5" fmla="*/ 2139351 w 2139351"/>
              <a:gd name="connsiteY5"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990600 w 2139351"/>
              <a:gd name="connsiteY3" fmla="*/ 689773 h 1328468"/>
              <a:gd name="connsiteX4" fmla="*/ 1242203 w 2139351"/>
              <a:gd name="connsiteY4" fmla="*/ 1086928 h 1328468"/>
              <a:gd name="connsiteX5" fmla="*/ 2139351 w 2139351"/>
              <a:gd name="connsiteY5"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990600 w 2139351"/>
              <a:gd name="connsiteY3" fmla="*/ 689773 h 1328468"/>
              <a:gd name="connsiteX4" fmla="*/ 1242203 w 2139351"/>
              <a:gd name="connsiteY4" fmla="*/ 1086928 h 1328468"/>
              <a:gd name="connsiteX5" fmla="*/ 2139351 w 2139351"/>
              <a:gd name="connsiteY5" fmla="*/ 1328468 h 132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9351" h="1328468">
                <a:moveTo>
                  <a:pt x="0" y="0"/>
                </a:moveTo>
                <a:cubicBezTo>
                  <a:pt x="185467" y="14377"/>
                  <a:pt x="370935" y="28754"/>
                  <a:pt x="534837" y="138022"/>
                </a:cubicBezTo>
                <a:cubicBezTo>
                  <a:pt x="804034" y="218195"/>
                  <a:pt x="907451" y="563649"/>
                  <a:pt x="983411" y="655607"/>
                </a:cubicBezTo>
                <a:cubicBezTo>
                  <a:pt x="1059372" y="747566"/>
                  <a:pt x="864341" y="415610"/>
                  <a:pt x="990600" y="689773"/>
                </a:cubicBezTo>
                <a:cubicBezTo>
                  <a:pt x="1033732" y="761660"/>
                  <a:pt x="1050745" y="980479"/>
                  <a:pt x="1242203" y="1086928"/>
                </a:cubicBezTo>
                <a:cubicBezTo>
                  <a:pt x="1592802" y="1269730"/>
                  <a:pt x="1952445" y="1278147"/>
                  <a:pt x="2139351" y="1328468"/>
                </a:cubicBezTo>
              </a:path>
            </a:pathLst>
          </a:custGeom>
          <a:ln w="1270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7280694" y="3571336"/>
            <a:ext cx="1242204" cy="1639019"/>
          </a:xfrm>
          <a:custGeom>
            <a:avLst/>
            <a:gdLst>
              <a:gd name="connsiteX0" fmla="*/ 0 w 1242204"/>
              <a:gd name="connsiteY0" fmla="*/ 0 h 1639019"/>
              <a:gd name="connsiteX1" fmla="*/ 293298 w 1242204"/>
              <a:gd name="connsiteY1" fmla="*/ 500332 h 1639019"/>
              <a:gd name="connsiteX2" fmla="*/ 586597 w 1242204"/>
              <a:gd name="connsiteY2" fmla="*/ 845389 h 1639019"/>
              <a:gd name="connsiteX3" fmla="*/ 966159 w 1242204"/>
              <a:gd name="connsiteY3" fmla="*/ 1173192 h 1639019"/>
              <a:gd name="connsiteX4" fmla="*/ 1242204 w 1242204"/>
              <a:gd name="connsiteY4" fmla="*/ 1639019 h 1639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204" h="1639019">
                <a:moveTo>
                  <a:pt x="0" y="0"/>
                </a:moveTo>
                <a:cubicBezTo>
                  <a:pt x="97766" y="179717"/>
                  <a:pt x="195532" y="359434"/>
                  <a:pt x="293298" y="500332"/>
                </a:cubicBezTo>
                <a:cubicBezTo>
                  <a:pt x="391064" y="641230"/>
                  <a:pt x="474454" y="733246"/>
                  <a:pt x="586597" y="845389"/>
                </a:cubicBezTo>
                <a:cubicBezTo>
                  <a:pt x="698740" y="957532"/>
                  <a:pt x="856891" y="1040920"/>
                  <a:pt x="966159" y="1173192"/>
                </a:cubicBezTo>
                <a:cubicBezTo>
                  <a:pt x="1075427" y="1305464"/>
                  <a:pt x="1187570" y="1590136"/>
                  <a:pt x="1242204" y="1639019"/>
                </a:cubicBezTo>
              </a:path>
            </a:pathLst>
          </a:custGeom>
          <a:ln w="1270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8069208" y="3276600"/>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sp>
        <p:nvSpPr>
          <p:cNvPr id="29" name="TextBox 28"/>
          <p:cNvSpPr txBox="1"/>
          <p:nvPr/>
        </p:nvSpPr>
        <p:spPr>
          <a:xfrm>
            <a:off x="8382000" y="5144869"/>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sp>
        <p:nvSpPr>
          <p:cNvPr id="17" name="Freeform 16"/>
          <p:cNvSpPr/>
          <p:nvPr/>
        </p:nvSpPr>
        <p:spPr>
          <a:xfrm>
            <a:off x="4335263" y="2052145"/>
            <a:ext cx="1734462" cy="442408"/>
          </a:xfrm>
          <a:custGeom>
            <a:avLst/>
            <a:gdLst>
              <a:gd name="connsiteX0" fmla="*/ 0 w 2049517"/>
              <a:gd name="connsiteY0" fmla="*/ 943303 h 943303"/>
              <a:gd name="connsiteX1" fmla="*/ 362607 w 2049517"/>
              <a:gd name="connsiteY1" fmla="*/ 675289 h 943303"/>
              <a:gd name="connsiteX2" fmla="*/ 898634 w 2049517"/>
              <a:gd name="connsiteY2" fmla="*/ 423041 h 943303"/>
              <a:gd name="connsiteX3" fmla="*/ 1371600 w 2049517"/>
              <a:gd name="connsiteY3" fmla="*/ 281152 h 943303"/>
              <a:gd name="connsiteX4" fmla="*/ 1576552 w 2049517"/>
              <a:gd name="connsiteY4" fmla="*/ 186558 h 943303"/>
              <a:gd name="connsiteX5" fmla="*/ 1907627 w 2049517"/>
              <a:gd name="connsiteY5" fmla="*/ 28903 h 943303"/>
              <a:gd name="connsiteX6" fmla="*/ 2049517 w 2049517"/>
              <a:gd name="connsiteY6" fmla="*/ 13138 h 943303"/>
              <a:gd name="connsiteX0" fmla="*/ 0 w 2049517"/>
              <a:gd name="connsiteY0" fmla="*/ 943303 h 943303"/>
              <a:gd name="connsiteX1" fmla="*/ 315055 w 2049517"/>
              <a:gd name="connsiteY1" fmla="*/ 397352 h 943303"/>
              <a:gd name="connsiteX2" fmla="*/ 362607 w 2049517"/>
              <a:gd name="connsiteY2" fmla="*/ 675289 h 943303"/>
              <a:gd name="connsiteX3" fmla="*/ 898634 w 2049517"/>
              <a:gd name="connsiteY3" fmla="*/ 423041 h 943303"/>
              <a:gd name="connsiteX4" fmla="*/ 1371600 w 2049517"/>
              <a:gd name="connsiteY4" fmla="*/ 281152 h 943303"/>
              <a:gd name="connsiteX5" fmla="*/ 1576552 w 2049517"/>
              <a:gd name="connsiteY5" fmla="*/ 186558 h 943303"/>
              <a:gd name="connsiteX6" fmla="*/ 1907627 w 2049517"/>
              <a:gd name="connsiteY6" fmla="*/ 28903 h 943303"/>
              <a:gd name="connsiteX7" fmla="*/ 2049517 w 2049517"/>
              <a:gd name="connsiteY7" fmla="*/ 13138 h 943303"/>
              <a:gd name="connsiteX0" fmla="*/ 49711 w 1784173"/>
              <a:gd name="connsiteY0" fmla="*/ 397352 h 679571"/>
              <a:gd name="connsiteX1" fmla="*/ 97263 w 1784173"/>
              <a:gd name="connsiteY1" fmla="*/ 675289 h 679571"/>
              <a:gd name="connsiteX2" fmla="*/ 633290 w 1784173"/>
              <a:gd name="connsiteY2" fmla="*/ 423041 h 679571"/>
              <a:gd name="connsiteX3" fmla="*/ 1106256 w 1784173"/>
              <a:gd name="connsiteY3" fmla="*/ 281152 h 679571"/>
              <a:gd name="connsiteX4" fmla="*/ 1311208 w 1784173"/>
              <a:gd name="connsiteY4" fmla="*/ 186558 h 679571"/>
              <a:gd name="connsiteX5" fmla="*/ 1642283 w 1784173"/>
              <a:gd name="connsiteY5" fmla="*/ 28903 h 679571"/>
              <a:gd name="connsiteX6" fmla="*/ 1784173 w 1784173"/>
              <a:gd name="connsiteY6" fmla="*/ 13138 h 679571"/>
              <a:gd name="connsiteX0" fmla="*/ 0 w 1734462"/>
              <a:gd name="connsiteY0" fmla="*/ 397352 h 442408"/>
              <a:gd name="connsiteX1" fmla="*/ 583579 w 1734462"/>
              <a:gd name="connsiteY1" fmla="*/ 423041 h 442408"/>
              <a:gd name="connsiteX2" fmla="*/ 1056545 w 1734462"/>
              <a:gd name="connsiteY2" fmla="*/ 281152 h 442408"/>
              <a:gd name="connsiteX3" fmla="*/ 1261497 w 1734462"/>
              <a:gd name="connsiteY3" fmla="*/ 186558 h 442408"/>
              <a:gd name="connsiteX4" fmla="*/ 1592572 w 1734462"/>
              <a:gd name="connsiteY4" fmla="*/ 28903 h 442408"/>
              <a:gd name="connsiteX5" fmla="*/ 1734462 w 1734462"/>
              <a:gd name="connsiteY5" fmla="*/ 13138 h 4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462" h="442408">
                <a:moveTo>
                  <a:pt x="0" y="397352"/>
                </a:moveTo>
                <a:cubicBezTo>
                  <a:pt x="121579" y="402704"/>
                  <a:pt x="407488" y="442408"/>
                  <a:pt x="583579" y="423041"/>
                </a:cubicBezTo>
                <a:cubicBezTo>
                  <a:pt x="759670" y="403674"/>
                  <a:pt x="943559" y="320566"/>
                  <a:pt x="1056545" y="281152"/>
                </a:cubicBezTo>
                <a:cubicBezTo>
                  <a:pt x="1169531" y="241738"/>
                  <a:pt x="1261497" y="186558"/>
                  <a:pt x="1261497" y="186558"/>
                </a:cubicBezTo>
                <a:cubicBezTo>
                  <a:pt x="1350835" y="144517"/>
                  <a:pt x="1513745" y="57806"/>
                  <a:pt x="1592572" y="28903"/>
                </a:cubicBezTo>
                <a:cubicBezTo>
                  <a:pt x="1671399" y="0"/>
                  <a:pt x="1702930" y="6569"/>
                  <a:pt x="1734462" y="13138"/>
                </a:cubicBezTo>
              </a:path>
            </a:pathLst>
          </a:custGeom>
          <a:ln w="1270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692465" y="-152400"/>
            <a:ext cx="755335" cy="1569660"/>
          </a:xfrm>
          <a:prstGeom prst="rect">
            <a:avLst/>
          </a:prstGeom>
          <a:noFill/>
        </p:spPr>
        <p:txBody>
          <a:bodyPr wrap="none" rtlCol="0">
            <a:spAutoFit/>
          </a:bodyPr>
          <a:lstStyle/>
          <a:p>
            <a:r>
              <a:rPr lang="en-US" sz="9600" dirty="0" smtClean="0">
                <a:solidFill>
                  <a:srgbClr val="FF0000"/>
                </a:solidFill>
                <a:effectLst>
                  <a:outerShdw dist="50800" dir="7200000" algn="ctr" rotWithShape="0">
                    <a:schemeClr val="tx1"/>
                  </a:outerShdw>
                </a:effectLst>
              </a:rPr>
              <a:t>?</a:t>
            </a:r>
            <a:endParaRPr lang="en-US" sz="9600"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fltVal val="0"/>
                                          </p:val>
                                        </p:tav>
                                        <p:tav tm="100000">
                                          <p:val>
                                            <p:strVal val="#ppt_w"/>
                                          </p:val>
                                        </p:tav>
                                      </p:tavLst>
                                    </p:anim>
                                    <p:anim calcmode="lin" valueType="num">
                                      <p:cBhvr>
                                        <p:cTn id="12" dur="1000" fill="hold"/>
                                        <p:tgtEl>
                                          <p:spTgt spid="16"/>
                                        </p:tgtEl>
                                        <p:attrNameLst>
                                          <p:attrName>ppt_h</p:attrName>
                                        </p:attrNameLst>
                                      </p:cBhvr>
                                      <p:tavLst>
                                        <p:tav tm="0">
                                          <p:val>
                                            <p:fltVal val="0"/>
                                          </p:val>
                                        </p:tav>
                                        <p:tav tm="100000">
                                          <p:val>
                                            <p:strVal val="#ppt_h"/>
                                          </p:val>
                                        </p:tav>
                                      </p:tavLst>
                                    </p:anim>
                                    <p:animEffect transition="in" filter="fade">
                                      <p:cBhvr>
                                        <p:cTn id="13" dur="1000"/>
                                        <p:tgtEl>
                                          <p:spTgt spid="16"/>
                                        </p:tgtEl>
                                      </p:cBhvr>
                                    </p:animEffect>
                                  </p:childTnLst>
                                </p:cTn>
                              </p:par>
                            </p:childTnLst>
                          </p:cTn>
                        </p:par>
                        <p:par>
                          <p:cTn id="14" fill="hold">
                            <p:stCondLst>
                              <p:cond delay="2000"/>
                            </p:stCondLst>
                            <p:childTnLst>
                              <p:par>
                                <p:cTn id="15" presetID="64" presetClass="path" presetSubtype="0" accel="50000" decel="50000" fill="hold" nodeType="afterEffect">
                                  <p:stCondLst>
                                    <p:cond delay="0"/>
                                  </p:stCondLst>
                                  <p:childTnLst>
                                    <p:animMotion origin="layout" path="M 3.33333E-6 -3.00578E-6 L -0.25417 -0.36624 " pathEditMode="relative" rAng="0" ptsTypes="AA">
                                      <p:cBhvr>
                                        <p:cTn id="16" dur="2000" fill="hold"/>
                                        <p:tgtEl>
                                          <p:spTgt spid="7"/>
                                        </p:tgtEl>
                                        <p:attrNameLst>
                                          <p:attrName>ppt_x</p:attrName>
                                          <p:attrName>ppt_y</p:attrName>
                                        </p:attrNameLst>
                                      </p:cBhvr>
                                      <p:rCtr x="-127" y="-183"/>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2000"/>
                                        <p:tgtEl>
                                          <p:spTgt spid="17"/>
                                        </p:tgtEl>
                                      </p:cBhvr>
                                    </p:animEffect>
                                  </p:childTnLst>
                                </p:cTn>
                              </p:par>
                            </p:childTnLst>
                          </p:cTn>
                        </p:par>
                        <p:par>
                          <p:cTn id="22" fill="hold">
                            <p:stCondLst>
                              <p:cond delay="2000"/>
                            </p:stCondLst>
                            <p:childTnLst>
                              <p:par>
                                <p:cTn id="23" presetID="53"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fltVal val="0"/>
                                          </p:val>
                                        </p:tav>
                                        <p:tav tm="100000">
                                          <p:val>
                                            <p:strVal val="#ppt_w"/>
                                          </p:val>
                                        </p:tav>
                                      </p:tavLst>
                                    </p:anim>
                                    <p:anim calcmode="lin" valueType="num">
                                      <p:cBhvr>
                                        <p:cTn id="26" dur="1000" fill="hold"/>
                                        <p:tgtEl>
                                          <p:spTgt spid="18"/>
                                        </p:tgtEl>
                                        <p:attrNameLst>
                                          <p:attrName>ppt_h</p:attrName>
                                        </p:attrNameLst>
                                      </p:cBhvr>
                                      <p:tavLst>
                                        <p:tav tm="0">
                                          <p:val>
                                            <p:fltVal val="0"/>
                                          </p:val>
                                        </p:tav>
                                        <p:tav tm="100000">
                                          <p:val>
                                            <p:strVal val="#ppt_h"/>
                                          </p:val>
                                        </p:tav>
                                      </p:tavLst>
                                    </p:anim>
                                    <p:animEffect transition="in" filter="fade">
                                      <p:cBhvr>
                                        <p:cTn id="27" dur="1000"/>
                                        <p:tgtEl>
                                          <p:spTgt spid="18"/>
                                        </p:tgtEl>
                                      </p:cBhvr>
                                    </p:animEffect>
                                  </p:childTnLst>
                                </p:cTn>
                              </p:par>
                            </p:childTnLst>
                          </p:cTn>
                        </p:par>
                        <p:par>
                          <p:cTn id="28" fill="hold">
                            <p:stCondLst>
                              <p:cond delay="3000"/>
                            </p:stCondLst>
                            <p:childTnLst>
                              <p:par>
                                <p:cTn id="29" presetID="64" presetClass="path" presetSubtype="0" accel="50000" decel="50000" fill="hold" nodeType="afterEffect">
                                  <p:stCondLst>
                                    <p:cond delay="0"/>
                                  </p:stCondLst>
                                  <p:childTnLst>
                                    <p:animMotion origin="layout" path="M -3.05556E-6 -3.00578E-6 L 0.05643 -0.37734 " pathEditMode="relative" rAng="0" ptsTypes="AA">
                                      <p:cBhvr>
                                        <p:cTn id="30" dur="2000" fill="hold"/>
                                        <p:tgtEl>
                                          <p:spTgt spid="5"/>
                                        </p:tgtEl>
                                        <p:attrNameLst>
                                          <p:attrName>ppt_x</p:attrName>
                                          <p:attrName>ppt_y</p:attrName>
                                        </p:attrNameLst>
                                      </p:cBhvr>
                                      <p:rCtr x="28" y="-189"/>
                                    </p:animMotion>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2000"/>
                                        <p:tgtEl>
                                          <p:spTgt spid="21"/>
                                        </p:tgtEl>
                                      </p:cBhvr>
                                    </p:animEffect>
                                  </p:childTnLst>
                                </p:cTn>
                              </p:par>
                            </p:childTnLst>
                          </p:cTn>
                        </p:par>
                        <p:par>
                          <p:cTn id="36" fill="hold">
                            <p:stCondLst>
                              <p:cond delay="2000"/>
                            </p:stCondLst>
                            <p:childTnLst>
                              <p:par>
                                <p:cTn id="37" presetID="53" presetClass="entr" presetSubtype="0"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1000" fill="hold"/>
                                        <p:tgtEl>
                                          <p:spTgt spid="28"/>
                                        </p:tgtEl>
                                        <p:attrNameLst>
                                          <p:attrName>ppt_w</p:attrName>
                                        </p:attrNameLst>
                                      </p:cBhvr>
                                      <p:tavLst>
                                        <p:tav tm="0">
                                          <p:val>
                                            <p:fltVal val="0"/>
                                          </p:val>
                                        </p:tav>
                                        <p:tav tm="100000">
                                          <p:val>
                                            <p:strVal val="#ppt_w"/>
                                          </p:val>
                                        </p:tav>
                                      </p:tavLst>
                                    </p:anim>
                                    <p:anim calcmode="lin" valueType="num">
                                      <p:cBhvr>
                                        <p:cTn id="40" dur="1000" fill="hold"/>
                                        <p:tgtEl>
                                          <p:spTgt spid="28"/>
                                        </p:tgtEl>
                                        <p:attrNameLst>
                                          <p:attrName>ppt_h</p:attrName>
                                        </p:attrNameLst>
                                      </p:cBhvr>
                                      <p:tavLst>
                                        <p:tav tm="0">
                                          <p:val>
                                            <p:fltVal val="0"/>
                                          </p:val>
                                        </p:tav>
                                        <p:tav tm="100000">
                                          <p:val>
                                            <p:strVal val="#ppt_h"/>
                                          </p:val>
                                        </p:tav>
                                      </p:tavLst>
                                    </p:anim>
                                    <p:animEffect transition="in" filter="fade">
                                      <p:cBhvr>
                                        <p:cTn id="41" dur="10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up)">
                                      <p:cBhvr>
                                        <p:cTn id="46" dur="2000"/>
                                        <p:tgtEl>
                                          <p:spTgt spid="22"/>
                                        </p:tgtEl>
                                      </p:cBhvr>
                                    </p:animEffect>
                                  </p:childTnLst>
                                </p:cTn>
                              </p:par>
                            </p:childTnLst>
                          </p:cTn>
                        </p:par>
                        <p:par>
                          <p:cTn id="47" fill="hold">
                            <p:stCondLst>
                              <p:cond delay="2000"/>
                            </p:stCondLst>
                            <p:childTnLst>
                              <p:par>
                                <p:cTn id="48" presetID="53" presetClass="entr" presetSubtype="0"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p:cTn id="50" dur="1000" fill="hold"/>
                                        <p:tgtEl>
                                          <p:spTgt spid="29"/>
                                        </p:tgtEl>
                                        <p:attrNameLst>
                                          <p:attrName>ppt_w</p:attrName>
                                        </p:attrNameLst>
                                      </p:cBhvr>
                                      <p:tavLst>
                                        <p:tav tm="0">
                                          <p:val>
                                            <p:fltVal val="0"/>
                                          </p:val>
                                        </p:tav>
                                        <p:tav tm="100000">
                                          <p:val>
                                            <p:strVal val="#ppt_w"/>
                                          </p:val>
                                        </p:tav>
                                      </p:tavLst>
                                    </p:anim>
                                    <p:anim calcmode="lin" valueType="num">
                                      <p:cBhvr>
                                        <p:cTn id="51" dur="1000" fill="hold"/>
                                        <p:tgtEl>
                                          <p:spTgt spid="29"/>
                                        </p:tgtEl>
                                        <p:attrNameLst>
                                          <p:attrName>ppt_h</p:attrName>
                                        </p:attrNameLst>
                                      </p:cBhvr>
                                      <p:tavLst>
                                        <p:tav tm="0">
                                          <p:val>
                                            <p:fltVal val="0"/>
                                          </p:val>
                                        </p:tav>
                                        <p:tav tm="100000">
                                          <p:val>
                                            <p:strVal val="#ppt_h"/>
                                          </p:val>
                                        </p:tav>
                                      </p:tavLst>
                                    </p:anim>
                                    <p:animEffect transition="in" filter="fade">
                                      <p:cBhvr>
                                        <p:cTn id="52" dur="10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1000"/>
                                        <p:tgtEl>
                                          <p:spTgt spid="6"/>
                                        </p:tgtEl>
                                      </p:cBhvr>
                                    </p:animEffect>
                                    <p:set>
                                      <p:cBhvr>
                                        <p:cTn id="57" dur="1" fill="hold">
                                          <p:stCondLst>
                                            <p:cond delay="999"/>
                                          </p:stCondLst>
                                        </p:cTn>
                                        <p:tgtEl>
                                          <p:spTgt spid="6"/>
                                        </p:tgtEl>
                                        <p:attrNameLst>
                                          <p:attrName>style.visibility</p:attrName>
                                        </p:attrNameLst>
                                      </p:cBhvr>
                                      <p:to>
                                        <p:strVal val="hidden"/>
                                      </p:to>
                                    </p:set>
                                  </p:childTnLst>
                                </p:cTn>
                              </p:par>
                              <p:par>
                                <p:cTn id="58" presetID="35" presetClass="path" presetSubtype="0" accel="50000" decel="50000" fill="hold" grpId="1" nodeType="withEffect">
                                  <p:stCondLst>
                                    <p:cond delay="0"/>
                                  </p:stCondLst>
                                  <p:childTnLst>
                                    <p:animMotion origin="layout" path="M 3.33333E-6 2.54335E-6 L -0.34167 -0.07769 " pathEditMode="relative" rAng="0" ptsTypes="AA">
                                      <p:cBhvr>
                                        <p:cTn id="59" dur="1000" fill="hold"/>
                                        <p:tgtEl>
                                          <p:spTgt spid="19"/>
                                        </p:tgtEl>
                                        <p:attrNameLst>
                                          <p:attrName>ppt_x</p:attrName>
                                          <p:attrName>ppt_y</p:attrName>
                                        </p:attrNameLst>
                                      </p:cBhvr>
                                      <p:rCtr x="-171" y="-39"/>
                                    </p:animMotion>
                                  </p:childTnLst>
                                </p:cTn>
                              </p:par>
                              <p:par>
                                <p:cTn id="60" presetID="10" presetClass="entr" presetSubtype="0" fill="hold" grpId="0" nodeType="withEffect">
                                  <p:stCondLst>
                                    <p:cond delay="50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8" grpId="0" animBg="1"/>
      <p:bldP spid="19" grpId="0" animBg="1"/>
      <p:bldP spid="19" grpId="1" animBg="1"/>
      <p:bldP spid="21" grpId="0" animBg="1"/>
      <p:bldP spid="22" grpId="0" animBg="1"/>
      <p:bldP spid="28" grpId="0" animBg="1"/>
      <p:bldP spid="29" grpId="0" animBg="1"/>
      <p:bldP spid="17" grpId="0" animBg="1"/>
      <p:bldP spid="2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1" y="-250166"/>
            <a:ext cx="10067025" cy="7108166"/>
            <a:chOff x="1" y="-250166"/>
            <a:chExt cx="10067025" cy="7108166"/>
          </a:xfrm>
        </p:grpSpPr>
        <p:grpSp>
          <p:nvGrpSpPr>
            <p:cNvPr id="3" name="Group 24"/>
            <p:cNvGrpSpPr/>
            <p:nvPr/>
          </p:nvGrpSpPr>
          <p:grpSpPr>
            <a:xfrm>
              <a:off x="1" y="-250166"/>
              <a:ext cx="10067025" cy="7108166"/>
              <a:chOff x="1" y="-250166"/>
              <a:chExt cx="10067025" cy="7108166"/>
            </a:xfrm>
          </p:grpSpPr>
          <p:pic>
            <p:nvPicPr>
              <p:cNvPr id="7" name="Picture 2"/>
              <p:cNvPicPr>
                <a:picLocks noChangeAspect="1" noChangeArrowheads="1"/>
              </p:cNvPicPr>
              <p:nvPr/>
            </p:nvPicPr>
            <p:blipFill>
              <a:blip r:embed="rId3" cstate="print"/>
              <a:srcRect/>
              <a:stretch>
                <a:fillRect/>
              </a:stretch>
            </p:blipFill>
            <p:spPr bwMode="auto">
              <a:xfrm>
                <a:off x="1" y="0"/>
                <a:ext cx="9144000" cy="6858000"/>
              </a:xfrm>
              <a:prstGeom prst="rect">
                <a:avLst/>
              </a:prstGeom>
              <a:noFill/>
              <a:ln w="9525">
                <a:noFill/>
                <a:miter lim="800000"/>
                <a:headEnd/>
                <a:tailEnd/>
              </a:ln>
              <a:effectLst/>
            </p:spPr>
          </p:pic>
          <p:grpSp>
            <p:nvGrpSpPr>
              <p:cNvPr id="4" name="Group 24"/>
              <p:cNvGrpSpPr/>
              <p:nvPr/>
            </p:nvGrpSpPr>
            <p:grpSpPr>
              <a:xfrm>
                <a:off x="1529751" y="-250166"/>
                <a:ext cx="8537275" cy="2725142"/>
                <a:chOff x="1529751" y="-250166"/>
                <a:chExt cx="8537275" cy="2725142"/>
              </a:xfrm>
            </p:grpSpPr>
            <p:grpSp>
              <p:nvGrpSpPr>
                <p:cNvPr id="8" name="Group 22"/>
                <p:cNvGrpSpPr/>
                <p:nvPr/>
              </p:nvGrpSpPr>
              <p:grpSpPr>
                <a:xfrm>
                  <a:off x="1529751" y="-250166"/>
                  <a:ext cx="8537275" cy="2725142"/>
                  <a:chOff x="1529751" y="-250166"/>
                  <a:chExt cx="8537275" cy="2725142"/>
                </a:xfrm>
              </p:grpSpPr>
              <p:sp>
                <p:nvSpPr>
                  <p:cNvPr id="21" name="Freeform 20"/>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grpSp>
        <p:sp>
          <p:nvSpPr>
            <p:cNvPr id="28" name="Rectangle 27"/>
            <p:cNvSpPr/>
            <p:nvPr/>
          </p:nvSpPr>
          <p:spPr>
            <a:xfrm>
              <a:off x="685800" y="3219271"/>
              <a:ext cx="40386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archeological</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evidence?</a:t>
              </a:r>
              <a:endParaRPr lang="en-US" sz="3600" dirty="0" smtClean="0">
                <a:effectLst>
                  <a:outerShdw dist="25400" dir="7200000" algn="ctr" rotWithShape="0">
                    <a:schemeClr val="tx1"/>
                  </a:outerShdw>
                </a:effectLst>
                <a:latin typeface="Arial" pitchFamily="34" charset="0"/>
                <a:cs typeface="Arial" pitchFamily="34" charset="0"/>
              </a:endParaRPr>
            </a:p>
          </p:txBody>
        </p:sp>
      </p:grpSp>
      <p:sp useBgFill="1">
        <p:nvSpPr>
          <p:cNvPr id="46" name="TextBox 45"/>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 useBgFill="1">
        <p:nvSpPr>
          <p:cNvPr id="47" name="TextBox 46"/>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Coastal Route:  Pacific</a:t>
            </a:r>
            <a:endParaRPr lang="en-US" sz="4400" b="1" dirty="0">
              <a:solidFill>
                <a:srgbClr val="FF0000"/>
              </a:solidFill>
              <a:effectLst>
                <a:outerShdw dist="50800" dir="7200000" algn="ctr" rotWithShape="0">
                  <a:schemeClr val="tx1"/>
                </a:outerShdw>
              </a:effectLst>
            </a:endParaRPr>
          </a:p>
        </p:txBody>
      </p:sp>
      <p:grpSp>
        <p:nvGrpSpPr>
          <p:cNvPr id="10" name="Group 18"/>
          <p:cNvGrpSpPr/>
          <p:nvPr/>
        </p:nvGrpSpPr>
        <p:grpSpPr>
          <a:xfrm>
            <a:off x="0" y="76200"/>
            <a:ext cx="9162257" cy="6934200"/>
            <a:chOff x="0" y="76200"/>
            <a:chExt cx="9162257" cy="6934200"/>
          </a:xfrm>
        </p:grpSpPr>
        <p:grpSp>
          <p:nvGrpSpPr>
            <p:cNvPr id="11" name="Group 35"/>
            <p:cNvGrpSpPr/>
            <p:nvPr/>
          </p:nvGrpSpPr>
          <p:grpSpPr>
            <a:xfrm>
              <a:off x="0" y="76200"/>
              <a:ext cx="9162257" cy="6934200"/>
              <a:chOff x="0" y="76200"/>
              <a:chExt cx="9162257" cy="6934200"/>
            </a:xfrm>
          </p:grpSpPr>
          <p:grpSp>
            <p:nvGrpSpPr>
              <p:cNvPr id="12" name="Group 45"/>
              <p:cNvGrpSpPr/>
              <p:nvPr/>
            </p:nvGrpSpPr>
            <p:grpSpPr>
              <a:xfrm>
                <a:off x="0" y="76200"/>
                <a:ext cx="9162257" cy="6934200"/>
                <a:chOff x="0" y="76200"/>
                <a:chExt cx="9162257" cy="6934200"/>
              </a:xfrm>
            </p:grpSpPr>
            <p:grpSp>
              <p:nvGrpSpPr>
                <p:cNvPr id="15" name="Group 1"/>
                <p:cNvGrpSpPr/>
                <p:nvPr/>
              </p:nvGrpSpPr>
              <p:grpSpPr>
                <a:xfrm>
                  <a:off x="0" y="1219200"/>
                  <a:ext cx="9162257" cy="5791200"/>
                  <a:chOff x="0" y="-973598"/>
                  <a:chExt cx="9162257" cy="5532765"/>
                </a:xfrm>
              </p:grpSpPr>
              <p:pic>
                <p:nvPicPr>
                  <p:cNvPr id="43" name="Picture 3" descr="F:\Documents\Documents\Science\Biology\Genetic\Migration_Human\migrationpatterns.bmp"/>
                  <p:cNvPicPr>
                    <a:picLocks noChangeAspect="1" noChangeArrowheads="1"/>
                  </p:cNvPicPr>
                  <p:nvPr/>
                </p:nvPicPr>
                <p:blipFill>
                  <a:blip r:embed="rId5" cstate="print"/>
                  <a:srcRect b="-1995"/>
                  <a:stretch>
                    <a:fillRect/>
                  </a:stretch>
                </p:blipFill>
                <p:spPr bwMode="auto">
                  <a:xfrm>
                    <a:off x="0" y="-973598"/>
                    <a:ext cx="9162257" cy="5532765"/>
                  </a:xfrm>
                  <a:prstGeom prst="rect">
                    <a:avLst/>
                  </a:prstGeom>
                  <a:noFill/>
                </p:spPr>
              </p:pic>
              <p:sp>
                <p:nvSpPr>
                  <p:cNvPr id="44" name="TextBox 4"/>
                  <p:cNvSpPr txBox="1">
                    <a:spLocks noChangeArrowheads="1"/>
                  </p:cNvSpPr>
                  <p:nvPr/>
                </p:nvSpPr>
                <p:spPr bwMode="auto">
                  <a:xfrm>
                    <a:off x="0" y="3976770"/>
                    <a:ext cx="4114800" cy="441063"/>
                  </a:xfrm>
                  <a:prstGeom prst="rect">
                    <a:avLst/>
                  </a:prstGeom>
                  <a:noFill/>
                  <a:ln w="9525">
                    <a:noFill/>
                    <a:miter lim="800000"/>
                    <a:headEnd/>
                    <a:tailEnd/>
                  </a:ln>
                </p:spPr>
                <p:txBody>
                  <a:bodyPr wrap="square">
                    <a:spAutoFit/>
                  </a:bodyPr>
                  <a:lstStyle/>
                  <a:p>
                    <a:r>
                      <a:rPr lang="en-US" sz="2400" b="1" dirty="0" smtClean="0"/>
                      <a:t>  HAPLOGROUP DISTRIBUTION</a:t>
                    </a:r>
                    <a:endParaRPr lang="en-US" sz="2400" b="1" dirty="0"/>
                  </a:p>
                </p:txBody>
              </p:sp>
            </p:grpSp>
            <p:sp>
              <p:nvSpPr>
                <p:cNvPr id="34" name="TextBox 33"/>
                <p:cNvSpPr txBox="1"/>
                <p:nvPr/>
              </p:nvSpPr>
              <p:spPr>
                <a:xfrm>
                  <a:off x="4114800" y="1792069"/>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sp>
              <p:nvSpPr>
                <p:cNvPr id="35" name="Oval 34"/>
                <p:cNvSpPr/>
                <p:nvPr/>
              </p:nvSpPr>
              <p:spPr>
                <a:xfrm>
                  <a:off x="1524000" y="76200"/>
                  <a:ext cx="3352800" cy="762000"/>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36"/>
                <p:cNvGrpSpPr/>
                <p:nvPr/>
              </p:nvGrpSpPr>
              <p:grpSpPr>
                <a:xfrm>
                  <a:off x="5223641" y="2590800"/>
                  <a:ext cx="1253359" cy="1676398"/>
                  <a:chOff x="-1636371" y="6179042"/>
                  <a:chExt cx="2423160" cy="3164271"/>
                </a:xfrm>
              </p:grpSpPr>
              <p:sp>
                <p:nvSpPr>
                  <p:cNvPr id="41" name="TextBox 10"/>
                  <p:cNvSpPr txBox="1"/>
                  <p:nvPr/>
                </p:nvSpPr>
                <p:spPr>
                  <a:xfrm>
                    <a:off x="-1636371" y="8769842"/>
                    <a:ext cx="2414015" cy="573471"/>
                  </a:xfrm>
                  <a:prstGeom prst="rect">
                    <a:avLst/>
                  </a:prstGeom>
                  <a:solidFill>
                    <a:srgbClr val="FFE38B"/>
                  </a:solidFill>
                  <a:ln w="50800">
                    <a:solidFill>
                      <a:srgbClr val="FFC000"/>
                    </a:solidFill>
                  </a:ln>
                </p:spPr>
                <p:txBody>
                  <a:bodyPr wrap="square" rtlCol="0">
                    <a:spAutoFit/>
                  </a:bodyPr>
                  <a:lstStyle/>
                  <a:p>
                    <a:pPr algn="ctr"/>
                    <a:r>
                      <a:rPr lang="en-US" sz="1600" b="1" dirty="0" smtClean="0"/>
                      <a:t>Alaskan</a:t>
                    </a:r>
                    <a:endParaRPr lang="en-US" sz="1600" b="1" dirty="0"/>
                  </a:p>
                </p:txBody>
              </p:sp>
              <p:pic>
                <p:nvPicPr>
                  <p:cNvPr id="42" name="Picture 41"/>
                  <p:cNvPicPr preferRelativeResize="0">
                    <a:picLocks noChangeArrowheads="1"/>
                  </p:cNvPicPr>
                  <p:nvPr/>
                </p:nvPicPr>
                <p:blipFill>
                  <a:blip r:embed="rId6" cstate="print"/>
                  <a:srcRect/>
                  <a:stretch>
                    <a:fillRect/>
                  </a:stretch>
                </p:blipFill>
                <p:spPr bwMode="auto">
                  <a:xfrm>
                    <a:off x="-1636371" y="6179042"/>
                    <a:ext cx="2423160" cy="2610074"/>
                  </a:xfrm>
                  <a:prstGeom prst="rect">
                    <a:avLst/>
                  </a:prstGeom>
                  <a:noFill/>
                  <a:ln w="25400">
                    <a:solidFill>
                      <a:srgbClr val="FFC000"/>
                    </a:solidFill>
                    <a:miter lim="800000"/>
                    <a:headEnd/>
                    <a:tailEnd/>
                  </a:ln>
                  <a:effectLst/>
                </p:spPr>
              </p:pic>
            </p:grpSp>
            <p:grpSp>
              <p:nvGrpSpPr>
                <p:cNvPr id="17" name="Group 31"/>
                <p:cNvGrpSpPr/>
                <p:nvPr/>
              </p:nvGrpSpPr>
              <p:grpSpPr>
                <a:xfrm>
                  <a:off x="3767326" y="2660904"/>
                  <a:ext cx="1143001" cy="1673772"/>
                  <a:chOff x="8255813" y="4260755"/>
                  <a:chExt cx="2209803" cy="3083228"/>
                </a:xfrm>
              </p:grpSpPr>
              <p:pic>
                <p:nvPicPr>
                  <p:cNvPr id="39" name="Picture 5" descr="http://www.larskrutak.com/articles/Arctic/15.jpg"/>
                  <p:cNvPicPr>
                    <a:picLocks noChangeAspect="1" noChangeArrowheads="1"/>
                  </p:cNvPicPr>
                  <p:nvPr/>
                </p:nvPicPr>
                <p:blipFill>
                  <a:blip r:embed="rId7" cstate="print"/>
                  <a:srcRect l="6434" r="6709" b="1235"/>
                  <a:stretch>
                    <a:fillRect/>
                  </a:stretch>
                </p:blipFill>
                <p:spPr bwMode="auto">
                  <a:xfrm flipH="1">
                    <a:off x="8255813" y="4260755"/>
                    <a:ext cx="2194560" cy="2438399"/>
                  </a:xfrm>
                  <a:prstGeom prst="rect">
                    <a:avLst/>
                  </a:prstGeom>
                  <a:noFill/>
                  <a:ln w="50800">
                    <a:solidFill>
                      <a:srgbClr val="FFC000"/>
                    </a:solidFill>
                  </a:ln>
                </p:spPr>
              </p:pic>
              <p:sp>
                <p:nvSpPr>
                  <p:cNvPr id="40" name="TextBox 39"/>
                  <p:cNvSpPr txBox="1"/>
                  <p:nvPr/>
                </p:nvSpPr>
                <p:spPr>
                  <a:xfrm>
                    <a:off x="8255815" y="6770513"/>
                    <a:ext cx="2209801" cy="573470"/>
                  </a:xfrm>
                  <a:prstGeom prst="rect">
                    <a:avLst/>
                  </a:prstGeom>
                  <a:solidFill>
                    <a:srgbClr val="FFE38B"/>
                  </a:solidFill>
                  <a:ln w="50800">
                    <a:solidFill>
                      <a:srgbClr val="FFC000"/>
                    </a:solidFill>
                  </a:ln>
                </p:spPr>
                <p:txBody>
                  <a:bodyPr wrap="square" rtlCol="0">
                    <a:spAutoFit/>
                  </a:bodyPr>
                  <a:lstStyle/>
                  <a:p>
                    <a:pPr algn="ctr"/>
                    <a:r>
                      <a:rPr lang="en-US" sz="1600" b="1" dirty="0" smtClean="0"/>
                      <a:t>Siberian</a:t>
                    </a:r>
                    <a:endParaRPr lang="en-US" sz="1600" b="1" dirty="0"/>
                  </a:p>
                </p:txBody>
              </p:sp>
            </p:grpSp>
            <p:sp>
              <p:nvSpPr>
                <p:cNvPr id="38" name="TextBox 37"/>
                <p:cNvSpPr txBox="1"/>
                <p:nvPr/>
              </p:nvSpPr>
              <p:spPr>
                <a:xfrm>
                  <a:off x="6019800" y="1676400"/>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grpSp>
          <p:sp>
            <p:nvSpPr>
              <p:cNvPr id="32" name="Freeform 31"/>
              <p:cNvSpPr/>
              <p:nvPr/>
            </p:nvSpPr>
            <p:spPr>
              <a:xfrm>
                <a:off x="4335263" y="2052145"/>
                <a:ext cx="1734462" cy="442408"/>
              </a:xfrm>
              <a:custGeom>
                <a:avLst/>
                <a:gdLst>
                  <a:gd name="connsiteX0" fmla="*/ 0 w 2049517"/>
                  <a:gd name="connsiteY0" fmla="*/ 943303 h 943303"/>
                  <a:gd name="connsiteX1" fmla="*/ 362607 w 2049517"/>
                  <a:gd name="connsiteY1" fmla="*/ 675289 h 943303"/>
                  <a:gd name="connsiteX2" fmla="*/ 898634 w 2049517"/>
                  <a:gd name="connsiteY2" fmla="*/ 423041 h 943303"/>
                  <a:gd name="connsiteX3" fmla="*/ 1371600 w 2049517"/>
                  <a:gd name="connsiteY3" fmla="*/ 281152 h 943303"/>
                  <a:gd name="connsiteX4" fmla="*/ 1576552 w 2049517"/>
                  <a:gd name="connsiteY4" fmla="*/ 186558 h 943303"/>
                  <a:gd name="connsiteX5" fmla="*/ 1907627 w 2049517"/>
                  <a:gd name="connsiteY5" fmla="*/ 28903 h 943303"/>
                  <a:gd name="connsiteX6" fmla="*/ 2049517 w 2049517"/>
                  <a:gd name="connsiteY6" fmla="*/ 13138 h 943303"/>
                  <a:gd name="connsiteX0" fmla="*/ 0 w 2049517"/>
                  <a:gd name="connsiteY0" fmla="*/ 943303 h 943303"/>
                  <a:gd name="connsiteX1" fmla="*/ 315055 w 2049517"/>
                  <a:gd name="connsiteY1" fmla="*/ 397352 h 943303"/>
                  <a:gd name="connsiteX2" fmla="*/ 362607 w 2049517"/>
                  <a:gd name="connsiteY2" fmla="*/ 675289 h 943303"/>
                  <a:gd name="connsiteX3" fmla="*/ 898634 w 2049517"/>
                  <a:gd name="connsiteY3" fmla="*/ 423041 h 943303"/>
                  <a:gd name="connsiteX4" fmla="*/ 1371600 w 2049517"/>
                  <a:gd name="connsiteY4" fmla="*/ 281152 h 943303"/>
                  <a:gd name="connsiteX5" fmla="*/ 1576552 w 2049517"/>
                  <a:gd name="connsiteY5" fmla="*/ 186558 h 943303"/>
                  <a:gd name="connsiteX6" fmla="*/ 1907627 w 2049517"/>
                  <a:gd name="connsiteY6" fmla="*/ 28903 h 943303"/>
                  <a:gd name="connsiteX7" fmla="*/ 2049517 w 2049517"/>
                  <a:gd name="connsiteY7" fmla="*/ 13138 h 943303"/>
                  <a:gd name="connsiteX0" fmla="*/ 49711 w 1784173"/>
                  <a:gd name="connsiteY0" fmla="*/ 397352 h 679571"/>
                  <a:gd name="connsiteX1" fmla="*/ 97263 w 1784173"/>
                  <a:gd name="connsiteY1" fmla="*/ 675289 h 679571"/>
                  <a:gd name="connsiteX2" fmla="*/ 633290 w 1784173"/>
                  <a:gd name="connsiteY2" fmla="*/ 423041 h 679571"/>
                  <a:gd name="connsiteX3" fmla="*/ 1106256 w 1784173"/>
                  <a:gd name="connsiteY3" fmla="*/ 281152 h 679571"/>
                  <a:gd name="connsiteX4" fmla="*/ 1311208 w 1784173"/>
                  <a:gd name="connsiteY4" fmla="*/ 186558 h 679571"/>
                  <a:gd name="connsiteX5" fmla="*/ 1642283 w 1784173"/>
                  <a:gd name="connsiteY5" fmla="*/ 28903 h 679571"/>
                  <a:gd name="connsiteX6" fmla="*/ 1784173 w 1784173"/>
                  <a:gd name="connsiteY6" fmla="*/ 13138 h 679571"/>
                  <a:gd name="connsiteX0" fmla="*/ 0 w 1734462"/>
                  <a:gd name="connsiteY0" fmla="*/ 397352 h 442408"/>
                  <a:gd name="connsiteX1" fmla="*/ 583579 w 1734462"/>
                  <a:gd name="connsiteY1" fmla="*/ 423041 h 442408"/>
                  <a:gd name="connsiteX2" fmla="*/ 1056545 w 1734462"/>
                  <a:gd name="connsiteY2" fmla="*/ 281152 h 442408"/>
                  <a:gd name="connsiteX3" fmla="*/ 1261497 w 1734462"/>
                  <a:gd name="connsiteY3" fmla="*/ 186558 h 442408"/>
                  <a:gd name="connsiteX4" fmla="*/ 1592572 w 1734462"/>
                  <a:gd name="connsiteY4" fmla="*/ 28903 h 442408"/>
                  <a:gd name="connsiteX5" fmla="*/ 1734462 w 1734462"/>
                  <a:gd name="connsiteY5" fmla="*/ 13138 h 4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462" h="442408">
                    <a:moveTo>
                      <a:pt x="0" y="397352"/>
                    </a:moveTo>
                    <a:cubicBezTo>
                      <a:pt x="121579" y="402704"/>
                      <a:pt x="407488" y="442408"/>
                      <a:pt x="583579" y="423041"/>
                    </a:cubicBezTo>
                    <a:cubicBezTo>
                      <a:pt x="759670" y="403674"/>
                      <a:pt x="943559" y="320566"/>
                      <a:pt x="1056545" y="281152"/>
                    </a:cubicBezTo>
                    <a:cubicBezTo>
                      <a:pt x="1169531" y="241738"/>
                      <a:pt x="1261497" y="186558"/>
                      <a:pt x="1261497" y="186558"/>
                    </a:cubicBezTo>
                    <a:cubicBezTo>
                      <a:pt x="1350835" y="144517"/>
                      <a:pt x="1513745" y="57806"/>
                      <a:pt x="1592572" y="28903"/>
                    </a:cubicBezTo>
                    <a:cubicBezTo>
                      <a:pt x="1671399" y="0"/>
                      <a:pt x="1702930" y="6569"/>
                      <a:pt x="1734462" y="13138"/>
                    </a:cubicBezTo>
                  </a:path>
                </a:pathLst>
              </a:custGeom>
              <a:ln w="1270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3" name="Freeform 22"/>
            <p:cNvSpPr/>
            <p:nvPr/>
          </p:nvSpPr>
          <p:spPr>
            <a:xfrm>
              <a:off x="5867400" y="2252932"/>
              <a:ext cx="2139351" cy="1328468"/>
            </a:xfrm>
            <a:custGeom>
              <a:avLst/>
              <a:gdLst>
                <a:gd name="connsiteX0" fmla="*/ 0 w 2139351"/>
                <a:gd name="connsiteY0" fmla="*/ 0 h 1328468"/>
                <a:gd name="connsiteX1" fmla="*/ 534837 w 2139351"/>
                <a:gd name="connsiteY1" fmla="*/ 138022 h 1328468"/>
                <a:gd name="connsiteX2" fmla="*/ 983411 w 2139351"/>
                <a:gd name="connsiteY2" fmla="*/ 655607 h 1328468"/>
                <a:gd name="connsiteX3" fmla="*/ 1242203 w 2139351"/>
                <a:gd name="connsiteY3" fmla="*/ 1086928 h 1328468"/>
                <a:gd name="connsiteX4" fmla="*/ 1414732 w 2139351"/>
                <a:gd name="connsiteY4" fmla="*/ 1259456 h 1328468"/>
                <a:gd name="connsiteX5" fmla="*/ 2139351 w 2139351"/>
                <a:gd name="connsiteY5"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1242203 w 2139351"/>
                <a:gd name="connsiteY3" fmla="*/ 1086928 h 1328468"/>
                <a:gd name="connsiteX4" fmla="*/ 2139351 w 2139351"/>
                <a:gd name="connsiteY4"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1242203 w 2139351"/>
                <a:gd name="connsiteY3" fmla="*/ 1086928 h 1328468"/>
                <a:gd name="connsiteX4" fmla="*/ 2139351 w 2139351"/>
                <a:gd name="connsiteY4" fmla="*/ 1328468 h 1328468"/>
                <a:gd name="connsiteX0" fmla="*/ 0 w 2139351"/>
                <a:gd name="connsiteY0" fmla="*/ 0 h 1352857"/>
                <a:gd name="connsiteX1" fmla="*/ 534837 w 2139351"/>
                <a:gd name="connsiteY1" fmla="*/ 138022 h 1352857"/>
                <a:gd name="connsiteX2" fmla="*/ 983411 w 2139351"/>
                <a:gd name="connsiteY2" fmla="*/ 655607 h 1352857"/>
                <a:gd name="connsiteX3" fmla="*/ 1242203 w 2139351"/>
                <a:gd name="connsiteY3" fmla="*/ 1086928 h 1352857"/>
                <a:gd name="connsiteX4" fmla="*/ 2139351 w 2139351"/>
                <a:gd name="connsiteY4" fmla="*/ 1328468 h 1352857"/>
                <a:gd name="connsiteX0" fmla="*/ 0 w 2139351"/>
                <a:gd name="connsiteY0" fmla="*/ 0 h 1328468"/>
                <a:gd name="connsiteX1" fmla="*/ 534837 w 2139351"/>
                <a:gd name="connsiteY1" fmla="*/ 138022 h 1328468"/>
                <a:gd name="connsiteX2" fmla="*/ 983411 w 2139351"/>
                <a:gd name="connsiteY2" fmla="*/ 655607 h 1328468"/>
                <a:gd name="connsiteX3" fmla="*/ 1242203 w 2139351"/>
                <a:gd name="connsiteY3" fmla="*/ 1086928 h 1328468"/>
                <a:gd name="connsiteX4" fmla="*/ 2139351 w 2139351"/>
                <a:gd name="connsiteY4"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990600 w 2139351"/>
                <a:gd name="connsiteY3" fmla="*/ 689773 h 1328468"/>
                <a:gd name="connsiteX4" fmla="*/ 1242203 w 2139351"/>
                <a:gd name="connsiteY4" fmla="*/ 1086928 h 1328468"/>
                <a:gd name="connsiteX5" fmla="*/ 2139351 w 2139351"/>
                <a:gd name="connsiteY5"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990600 w 2139351"/>
                <a:gd name="connsiteY3" fmla="*/ 689773 h 1328468"/>
                <a:gd name="connsiteX4" fmla="*/ 1242203 w 2139351"/>
                <a:gd name="connsiteY4" fmla="*/ 1086928 h 1328468"/>
                <a:gd name="connsiteX5" fmla="*/ 2139351 w 2139351"/>
                <a:gd name="connsiteY5"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990600 w 2139351"/>
                <a:gd name="connsiteY3" fmla="*/ 689773 h 1328468"/>
                <a:gd name="connsiteX4" fmla="*/ 1242203 w 2139351"/>
                <a:gd name="connsiteY4" fmla="*/ 1086928 h 1328468"/>
                <a:gd name="connsiteX5" fmla="*/ 2139351 w 2139351"/>
                <a:gd name="connsiteY5" fmla="*/ 1328468 h 132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9351" h="1328468">
                  <a:moveTo>
                    <a:pt x="0" y="0"/>
                  </a:moveTo>
                  <a:cubicBezTo>
                    <a:pt x="185467" y="14377"/>
                    <a:pt x="370935" y="28754"/>
                    <a:pt x="534837" y="138022"/>
                  </a:cubicBezTo>
                  <a:cubicBezTo>
                    <a:pt x="804034" y="218195"/>
                    <a:pt x="907451" y="563649"/>
                    <a:pt x="983411" y="655607"/>
                  </a:cubicBezTo>
                  <a:cubicBezTo>
                    <a:pt x="1059372" y="747566"/>
                    <a:pt x="864341" y="415610"/>
                    <a:pt x="990600" y="689773"/>
                  </a:cubicBezTo>
                  <a:cubicBezTo>
                    <a:pt x="1033732" y="761660"/>
                    <a:pt x="1050745" y="980479"/>
                    <a:pt x="1242203" y="1086928"/>
                  </a:cubicBezTo>
                  <a:cubicBezTo>
                    <a:pt x="1592802" y="1269730"/>
                    <a:pt x="1952445" y="1278147"/>
                    <a:pt x="2139351" y="1328468"/>
                  </a:cubicBezTo>
                </a:path>
              </a:pathLst>
            </a:custGeom>
            <a:ln w="1270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7280694" y="3571336"/>
              <a:ext cx="1242204" cy="1639019"/>
            </a:xfrm>
            <a:custGeom>
              <a:avLst/>
              <a:gdLst>
                <a:gd name="connsiteX0" fmla="*/ 0 w 1242204"/>
                <a:gd name="connsiteY0" fmla="*/ 0 h 1639019"/>
                <a:gd name="connsiteX1" fmla="*/ 293298 w 1242204"/>
                <a:gd name="connsiteY1" fmla="*/ 500332 h 1639019"/>
                <a:gd name="connsiteX2" fmla="*/ 586597 w 1242204"/>
                <a:gd name="connsiteY2" fmla="*/ 845389 h 1639019"/>
                <a:gd name="connsiteX3" fmla="*/ 966159 w 1242204"/>
                <a:gd name="connsiteY3" fmla="*/ 1173192 h 1639019"/>
                <a:gd name="connsiteX4" fmla="*/ 1242204 w 1242204"/>
                <a:gd name="connsiteY4" fmla="*/ 1639019 h 1639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204" h="1639019">
                  <a:moveTo>
                    <a:pt x="0" y="0"/>
                  </a:moveTo>
                  <a:cubicBezTo>
                    <a:pt x="97766" y="179717"/>
                    <a:pt x="195532" y="359434"/>
                    <a:pt x="293298" y="500332"/>
                  </a:cubicBezTo>
                  <a:cubicBezTo>
                    <a:pt x="391064" y="641230"/>
                    <a:pt x="474454" y="733246"/>
                    <a:pt x="586597" y="845389"/>
                  </a:cubicBezTo>
                  <a:cubicBezTo>
                    <a:pt x="698740" y="957532"/>
                    <a:pt x="856891" y="1040920"/>
                    <a:pt x="966159" y="1173192"/>
                  </a:cubicBezTo>
                  <a:cubicBezTo>
                    <a:pt x="1075427" y="1305464"/>
                    <a:pt x="1187570" y="1590136"/>
                    <a:pt x="1242204" y="1639019"/>
                  </a:cubicBezTo>
                </a:path>
              </a:pathLst>
            </a:custGeom>
            <a:ln w="1270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8069208" y="3276600"/>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sp>
          <p:nvSpPr>
            <p:cNvPr id="30" name="TextBox 29"/>
            <p:cNvSpPr txBox="1"/>
            <p:nvPr/>
          </p:nvSpPr>
          <p:spPr>
            <a:xfrm>
              <a:off x="8382000" y="5144869"/>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grpSp>
      <p:sp>
        <p:nvSpPr>
          <p:cNvPr id="45" name="TextBox 44"/>
          <p:cNvSpPr txBox="1"/>
          <p:nvPr/>
        </p:nvSpPr>
        <p:spPr>
          <a:xfrm>
            <a:off x="692465" y="-152400"/>
            <a:ext cx="755335" cy="1569660"/>
          </a:xfrm>
          <a:prstGeom prst="rect">
            <a:avLst/>
          </a:prstGeom>
          <a:noFill/>
        </p:spPr>
        <p:txBody>
          <a:bodyPr wrap="none" rtlCol="0">
            <a:spAutoFit/>
          </a:bodyPr>
          <a:lstStyle/>
          <a:p>
            <a:r>
              <a:rPr lang="en-US" sz="9600" dirty="0" smtClean="0">
                <a:solidFill>
                  <a:srgbClr val="FF0000"/>
                </a:solidFill>
                <a:effectLst>
                  <a:outerShdw dist="50800" dir="7200000" algn="ctr" rotWithShape="0">
                    <a:schemeClr val="tx1"/>
                  </a:outerShdw>
                </a:effectLst>
              </a:rPr>
              <a:t>?</a:t>
            </a:r>
            <a:endParaRPr lang="en-US" sz="9600" dirty="0">
              <a:solidFill>
                <a:srgbClr val="FF0000"/>
              </a:solidFill>
              <a:effectLst>
                <a:outerShdw dist="50800" dir="7200000" algn="ctr" rotWithShape="0">
                  <a:schemeClr val="tx1"/>
                </a:outerShdw>
              </a:effectLst>
            </a:endParaRPr>
          </a:p>
        </p:txBody>
      </p:sp>
      <p:grpSp>
        <p:nvGrpSpPr>
          <p:cNvPr id="18" name="Group 9"/>
          <p:cNvGrpSpPr/>
          <p:nvPr/>
        </p:nvGrpSpPr>
        <p:grpSpPr>
          <a:xfrm>
            <a:off x="2969141" y="2831932"/>
            <a:ext cx="2793766" cy="777672"/>
            <a:chOff x="2969141" y="2831932"/>
            <a:chExt cx="2793766" cy="777672"/>
          </a:xfrm>
        </p:grpSpPr>
        <p:pic>
          <p:nvPicPr>
            <p:cNvPr id="9" name="Picture 2"/>
            <p:cNvPicPr>
              <a:picLocks noChangeAspect="1" noChangeArrowheads="1"/>
            </p:cNvPicPr>
            <p:nvPr/>
          </p:nvPicPr>
          <p:blipFill>
            <a:blip r:embed="rId3" cstate="print"/>
            <a:srcRect l="32500" t="34444" r="60833" b="57778"/>
            <a:stretch>
              <a:fillRect/>
            </a:stretch>
          </p:blipFill>
          <p:spPr bwMode="auto">
            <a:xfrm rot="19098076">
              <a:off x="3569687" y="2831932"/>
              <a:ext cx="609600" cy="570321"/>
            </a:xfrm>
            <a:prstGeom prst="rect">
              <a:avLst/>
            </a:prstGeom>
            <a:noFill/>
            <a:ln w="9525">
              <a:noFill/>
              <a:miter lim="800000"/>
              <a:headEnd/>
              <a:tailEnd/>
            </a:ln>
            <a:effectLst/>
          </p:spPr>
        </p:pic>
        <p:sp>
          <p:nvSpPr>
            <p:cNvPr id="6" name="TextBox 5"/>
            <p:cNvSpPr txBox="1"/>
            <p:nvPr/>
          </p:nvSpPr>
          <p:spPr>
            <a:xfrm rot="2595558">
              <a:off x="2969141" y="3086384"/>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Coastal  Route </a:t>
              </a:r>
              <a:endParaRPr lang="en-US" sz="3200" dirty="0">
                <a:solidFill>
                  <a:srgbClr val="FF0000"/>
                </a:solidFill>
                <a:effectLst>
                  <a:outerShdw dist="38100" dir="7200000" algn="ctr" rotWithShape="0">
                    <a:schemeClr val="tx1"/>
                  </a:outerShdw>
                </a:effectLst>
              </a:endParaRPr>
            </a:p>
          </p:txBody>
        </p:sp>
      </p:grpSp>
      <p:sp>
        <p:nvSpPr>
          <p:cNvPr id="14" name="Freeform 13"/>
          <p:cNvSpPr/>
          <p:nvPr/>
        </p:nvSpPr>
        <p:spPr>
          <a:xfrm>
            <a:off x="1069675" y="1452113"/>
            <a:ext cx="5194540" cy="4141159"/>
          </a:xfrm>
          <a:custGeom>
            <a:avLst/>
            <a:gdLst>
              <a:gd name="connsiteX0" fmla="*/ 0 w 5040702"/>
              <a:gd name="connsiteY0" fmla="*/ 135147 h 3930770"/>
              <a:gd name="connsiteX1" fmla="*/ 483080 w 5040702"/>
              <a:gd name="connsiteY1" fmla="*/ 462951 h 3930770"/>
              <a:gd name="connsiteX2" fmla="*/ 1000665 w 5040702"/>
              <a:gd name="connsiteY2" fmla="*/ 480204 h 3930770"/>
              <a:gd name="connsiteX3" fmla="*/ 1656272 w 5040702"/>
              <a:gd name="connsiteY3" fmla="*/ 238664 h 3930770"/>
              <a:gd name="connsiteX4" fmla="*/ 2139351 w 5040702"/>
              <a:gd name="connsiteY4" fmla="*/ 31630 h 3930770"/>
              <a:gd name="connsiteX5" fmla="*/ 2311880 w 5040702"/>
              <a:gd name="connsiteY5" fmla="*/ 66136 h 3930770"/>
              <a:gd name="connsiteX6" fmla="*/ 2691442 w 5040702"/>
              <a:gd name="connsiteY6" fmla="*/ 428445 h 3930770"/>
              <a:gd name="connsiteX7" fmla="*/ 2846717 w 5040702"/>
              <a:gd name="connsiteY7" fmla="*/ 652732 h 3930770"/>
              <a:gd name="connsiteX8" fmla="*/ 2863970 w 5040702"/>
              <a:gd name="connsiteY8" fmla="*/ 980536 h 3930770"/>
              <a:gd name="connsiteX9" fmla="*/ 2932982 w 5040702"/>
              <a:gd name="connsiteY9" fmla="*/ 1256581 h 3930770"/>
              <a:gd name="connsiteX10" fmla="*/ 3122763 w 5040702"/>
              <a:gd name="connsiteY10" fmla="*/ 1601638 h 3930770"/>
              <a:gd name="connsiteX11" fmla="*/ 3536831 w 5040702"/>
              <a:gd name="connsiteY11" fmla="*/ 1998453 h 3930770"/>
              <a:gd name="connsiteX12" fmla="*/ 3881887 w 5040702"/>
              <a:gd name="connsiteY12" fmla="*/ 2274498 h 3930770"/>
              <a:gd name="connsiteX13" fmla="*/ 4175185 w 5040702"/>
              <a:gd name="connsiteY13" fmla="*/ 2412521 h 3930770"/>
              <a:gd name="connsiteX14" fmla="*/ 4520242 w 5040702"/>
              <a:gd name="connsiteY14" fmla="*/ 2498785 h 3930770"/>
              <a:gd name="connsiteX15" fmla="*/ 4658265 w 5040702"/>
              <a:gd name="connsiteY15" fmla="*/ 2636808 h 3930770"/>
              <a:gd name="connsiteX16" fmla="*/ 4744529 w 5040702"/>
              <a:gd name="connsiteY16" fmla="*/ 2671313 h 3930770"/>
              <a:gd name="connsiteX17" fmla="*/ 4727276 w 5040702"/>
              <a:gd name="connsiteY17" fmla="*/ 3050876 h 3930770"/>
              <a:gd name="connsiteX18" fmla="*/ 4917057 w 5040702"/>
              <a:gd name="connsiteY18" fmla="*/ 3447691 h 3930770"/>
              <a:gd name="connsiteX19" fmla="*/ 5020574 w 5040702"/>
              <a:gd name="connsiteY19" fmla="*/ 3706483 h 3930770"/>
              <a:gd name="connsiteX20" fmla="*/ 5037827 w 5040702"/>
              <a:gd name="connsiteY20" fmla="*/ 3930770 h 3930770"/>
              <a:gd name="connsiteX0" fmla="*/ 0 w 5038310"/>
              <a:gd name="connsiteY0" fmla="*/ 135147 h 4068819"/>
              <a:gd name="connsiteX1" fmla="*/ 483080 w 5038310"/>
              <a:gd name="connsiteY1" fmla="*/ 462951 h 4068819"/>
              <a:gd name="connsiteX2" fmla="*/ 1000665 w 5038310"/>
              <a:gd name="connsiteY2" fmla="*/ 480204 h 4068819"/>
              <a:gd name="connsiteX3" fmla="*/ 1656272 w 5038310"/>
              <a:gd name="connsiteY3" fmla="*/ 238664 h 4068819"/>
              <a:gd name="connsiteX4" fmla="*/ 2139351 w 5038310"/>
              <a:gd name="connsiteY4" fmla="*/ 31630 h 4068819"/>
              <a:gd name="connsiteX5" fmla="*/ 2311880 w 5038310"/>
              <a:gd name="connsiteY5" fmla="*/ 66136 h 4068819"/>
              <a:gd name="connsiteX6" fmla="*/ 2691442 w 5038310"/>
              <a:gd name="connsiteY6" fmla="*/ 428445 h 4068819"/>
              <a:gd name="connsiteX7" fmla="*/ 2846717 w 5038310"/>
              <a:gd name="connsiteY7" fmla="*/ 652732 h 4068819"/>
              <a:gd name="connsiteX8" fmla="*/ 2863970 w 5038310"/>
              <a:gd name="connsiteY8" fmla="*/ 980536 h 4068819"/>
              <a:gd name="connsiteX9" fmla="*/ 2932982 w 5038310"/>
              <a:gd name="connsiteY9" fmla="*/ 1256581 h 4068819"/>
              <a:gd name="connsiteX10" fmla="*/ 3122763 w 5038310"/>
              <a:gd name="connsiteY10" fmla="*/ 1601638 h 4068819"/>
              <a:gd name="connsiteX11" fmla="*/ 3536831 w 5038310"/>
              <a:gd name="connsiteY11" fmla="*/ 1998453 h 4068819"/>
              <a:gd name="connsiteX12" fmla="*/ 3881887 w 5038310"/>
              <a:gd name="connsiteY12" fmla="*/ 2274498 h 4068819"/>
              <a:gd name="connsiteX13" fmla="*/ 4175185 w 5038310"/>
              <a:gd name="connsiteY13" fmla="*/ 2412521 h 4068819"/>
              <a:gd name="connsiteX14" fmla="*/ 4520242 w 5038310"/>
              <a:gd name="connsiteY14" fmla="*/ 2498785 h 4068819"/>
              <a:gd name="connsiteX15" fmla="*/ 4658265 w 5038310"/>
              <a:gd name="connsiteY15" fmla="*/ 2636808 h 4068819"/>
              <a:gd name="connsiteX16" fmla="*/ 4744529 w 5038310"/>
              <a:gd name="connsiteY16" fmla="*/ 2671313 h 4068819"/>
              <a:gd name="connsiteX17" fmla="*/ 4727276 w 5038310"/>
              <a:gd name="connsiteY17" fmla="*/ 3050876 h 4068819"/>
              <a:gd name="connsiteX18" fmla="*/ 4917057 w 5038310"/>
              <a:gd name="connsiteY18" fmla="*/ 3447691 h 4068819"/>
              <a:gd name="connsiteX19" fmla="*/ 5020574 w 5038310"/>
              <a:gd name="connsiteY19" fmla="*/ 3706483 h 4068819"/>
              <a:gd name="connsiteX20" fmla="*/ 5023476 w 5038310"/>
              <a:gd name="connsiteY20" fmla="*/ 4031438 h 4068819"/>
              <a:gd name="connsiteX21" fmla="*/ 5037827 w 5038310"/>
              <a:gd name="connsiteY21" fmla="*/ 3930770 h 4068819"/>
              <a:gd name="connsiteX0" fmla="*/ 0 w 5194540"/>
              <a:gd name="connsiteY0" fmla="*/ 135147 h 4090359"/>
              <a:gd name="connsiteX1" fmla="*/ 483080 w 5194540"/>
              <a:gd name="connsiteY1" fmla="*/ 462951 h 4090359"/>
              <a:gd name="connsiteX2" fmla="*/ 1000665 w 5194540"/>
              <a:gd name="connsiteY2" fmla="*/ 480204 h 4090359"/>
              <a:gd name="connsiteX3" fmla="*/ 1656272 w 5194540"/>
              <a:gd name="connsiteY3" fmla="*/ 238664 h 4090359"/>
              <a:gd name="connsiteX4" fmla="*/ 2139351 w 5194540"/>
              <a:gd name="connsiteY4" fmla="*/ 31630 h 4090359"/>
              <a:gd name="connsiteX5" fmla="*/ 2311880 w 5194540"/>
              <a:gd name="connsiteY5" fmla="*/ 66136 h 4090359"/>
              <a:gd name="connsiteX6" fmla="*/ 2691442 w 5194540"/>
              <a:gd name="connsiteY6" fmla="*/ 428445 h 4090359"/>
              <a:gd name="connsiteX7" fmla="*/ 2846717 w 5194540"/>
              <a:gd name="connsiteY7" fmla="*/ 652732 h 4090359"/>
              <a:gd name="connsiteX8" fmla="*/ 2863970 w 5194540"/>
              <a:gd name="connsiteY8" fmla="*/ 980536 h 4090359"/>
              <a:gd name="connsiteX9" fmla="*/ 2932982 w 5194540"/>
              <a:gd name="connsiteY9" fmla="*/ 1256581 h 4090359"/>
              <a:gd name="connsiteX10" fmla="*/ 3122763 w 5194540"/>
              <a:gd name="connsiteY10" fmla="*/ 1601638 h 4090359"/>
              <a:gd name="connsiteX11" fmla="*/ 3536831 w 5194540"/>
              <a:gd name="connsiteY11" fmla="*/ 1998453 h 4090359"/>
              <a:gd name="connsiteX12" fmla="*/ 3881887 w 5194540"/>
              <a:gd name="connsiteY12" fmla="*/ 2274498 h 4090359"/>
              <a:gd name="connsiteX13" fmla="*/ 4175185 w 5194540"/>
              <a:gd name="connsiteY13" fmla="*/ 2412521 h 4090359"/>
              <a:gd name="connsiteX14" fmla="*/ 4520242 w 5194540"/>
              <a:gd name="connsiteY14" fmla="*/ 2498785 h 4090359"/>
              <a:gd name="connsiteX15" fmla="*/ 4658265 w 5194540"/>
              <a:gd name="connsiteY15" fmla="*/ 2636808 h 4090359"/>
              <a:gd name="connsiteX16" fmla="*/ 4744529 w 5194540"/>
              <a:gd name="connsiteY16" fmla="*/ 2671313 h 4090359"/>
              <a:gd name="connsiteX17" fmla="*/ 4727276 w 5194540"/>
              <a:gd name="connsiteY17" fmla="*/ 3050876 h 4090359"/>
              <a:gd name="connsiteX18" fmla="*/ 5145657 w 5194540"/>
              <a:gd name="connsiteY18" fmla="*/ 3981091 h 4090359"/>
              <a:gd name="connsiteX19" fmla="*/ 5020574 w 5194540"/>
              <a:gd name="connsiteY19" fmla="*/ 3706483 h 4090359"/>
              <a:gd name="connsiteX20" fmla="*/ 5023476 w 5194540"/>
              <a:gd name="connsiteY20" fmla="*/ 4031438 h 4090359"/>
              <a:gd name="connsiteX21" fmla="*/ 5037827 w 5194540"/>
              <a:gd name="connsiteY21" fmla="*/ 3930770 h 40903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540" h="4141159">
                <a:moveTo>
                  <a:pt x="0" y="135147"/>
                </a:moveTo>
                <a:cubicBezTo>
                  <a:pt x="158151" y="270294"/>
                  <a:pt x="316303" y="405442"/>
                  <a:pt x="483080" y="462951"/>
                </a:cubicBezTo>
                <a:cubicBezTo>
                  <a:pt x="649858" y="520461"/>
                  <a:pt x="805133" y="517585"/>
                  <a:pt x="1000665" y="480204"/>
                </a:cubicBezTo>
                <a:cubicBezTo>
                  <a:pt x="1196197" y="442823"/>
                  <a:pt x="1466491" y="313426"/>
                  <a:pt x="1656272" y="238664"/>
                </a:cubicBezTo>
                <a:cubicBezTo>
                  <a:pt x="1846053" y="163902"/>
                  <a:pt x="2030083" y="60385"/>
                  <a:pt x="2139351" y="31630"/>
                </a:cubicBezTo>
                <a:cubicBezTo>
                  <a:pt x="2248619" y="2875"/>
                  <a:pt x="2219865" y="0"/>
                  <a:pt x="2311880" y="66136"/>
                </a:cubicBezTo>
                <a:cubicBezTo>
                  <a:pt x="2403895" y="132272"/>
                  <a:pt x="2602303" y="330679"/>
                  <a:pt x="2691442" y="428445"/>
                </a:cubicBezTo>
                <a:cubicBezTo>
                  <a:pt x="2780582" y="526211"/>
                  <a:pt x="2817962" y="560717"/>
                  <a:pt x="2846717" y="652732"/>
                </a:cubicBezTo>
                <a:cubicBezTo>
                  <a:pt x="2875472" y="744747"/>
                  <a:pt x="2849593" y="879895"/>
                  <a:pt x="2863970" y="980536"/>
                </a:cubicBezTo>
                <a:cubicBezTo>
                  <a:pt x="2878348" y="1081178"/>
                  <a:pt x="2889850" y="1153064"/>
                  <a:pt x="2932982" y="1256581"/>
                </a:cubicBezTo>
                <a:cubicBezTo>
                  <a:pt x="2976114" y="1360098"/>
                  <a:pt x="3022122" y="1477993"/>
                  <a:pt x="3122763" y="1601638"/>
                </a:cubicBezTo>
                <a:cubicBezTo>
                  <a:pt x="3223405" y="1725283"/>
                  <a:pt x="3410310" y="1886310"/>
                  <a:pt x="3536831" y="1998453"/>
                </a:cubicBezTo>
                <a:cubicBezTo>
                  <a:pt x="3663352" y="2110596"/>
                  <a:pt x="3775495" y="2205487"/>
                  <a:pt x="3881887" y="2274498"/>
                </a:cubicBezTo>
                <a:cubicBezTo>
                  <a:pt x="3988279" y="2343509"/>
                  <a:pt x="4068793" y="2375140"/>
                  <a:pt x="4175185" y="2412521"/>
                </a:cubicBezTo>
                <a:cubicBezTo>
                  <a:pt x="4281578" y="2449902"/>
                  <a:pt x="4439729" y="2461404"/>
                  <a:pt x="4520242" y="2498785"/>
                </a:cubicBezTo>
                <a:cubicBezTo>
                  <a:pt x="4600755" y="2536166"/>
                  <a:pt x="4620884" y="2608053"/>
                  <a:pt x="4658265" y="2636808"/>
                </a:cubicBezTo>
                <a:cubicBezTo>
                  <a:pt x="4695646" y="2665563"/>
                  <a:pt x="4733027" y="2602302"/>
                  <a:pt x="4744529" y="2671313"/>
                </a:cubicBezTo>
                <a:cubicBezTo>
                  <a:pt x="4756031" y="2740324"/>
                  <a:pt x="4660421" y="2832580"/>
                  <a:pt x="4727276" y="3050876"/>
                </a:cubicBezTo>
                <a:cubicBezTo>
                  <a:pt x="4794131" y="3269172"/>
                  <a:pt x="5096774" y="3821023"/>
                  <a:pt x="5145657" y="3981091"/>
                </a:cubicBezTo>
                <a:cubicBezTo>
                  <a:pt x="5194540" y="4141159"/>
                  <a:pt x="5040937" y="4002892"/>
                  <a:pt x="5020574" y="4011283"/>
                </a:cubicBezTo>
                <a:cubicBezTo>
                  <a:pt x="5000211" y="4019674"/>
                  <a:pt x="5020601" y="4044857"/>
                  <a:pt x="5023476" y="4031438"/>
                </a:cubicBezTo>
                <a:cubicBezTo>
                  <a:pt x="5026351" y="4018019"/>
                  <a:pt x="5032272" y="3933343"/>
                  <a:pt x="5037827" y="3930770"/>
                </a:cubicBezTo>
                <a:cubicBezTo>
                  <a:pt x="5043382" y="3928197"/>
                  <a:pt x="5119907" y="4126259"/>
                  <a:pt x="5056805" y="4015999"/>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17"/>
          <p:cNvGrpSpPr/>
          <p:nvPr/>
        </p:nvGrpSpPr>
        <p:grpSpPr>
          <a:xfrm>
            <a:off x="1752600" y="480204"/>
            <a:ext cx="3449274" cy="1805796"/>
            <a:chOff x="1725283" y="549215"/>
            <a:chExt cx="3449274" cy="1805796"/>
          </a:xfrm>
        </p:grpSpPr>
        <p:sp>
          <p:nvSpPr>
            <p:cNvPr id="5" name="TextBox 4"/>
            <p:cNvSpPr txBox="1"/>
            <p:nvPr/>
          </p:nvSpPr>
          <p:spPr>
            <a:xfrm rot="2612356">
              <a:off x="3272818" y="646340"/>
              <a:ext cx="1901739" cy="523220"/>
            </a:xfrm>
            <a:prstGeom prst="rect">
              <a:avLst/>
            </a:prstGeom>
            <a:noFill/>
          </p:spPr>
          <p:txBody>
            <a:bodyPr wrap="none" rtlCol="0">
              <a:prstTxWarp prst="textArchUp">
                <a:avLst/>
              </a:prstTxWarp>
              <a:spAutoFit/>
            </a:bodyPr>
            <a:lstStyle/>
            <a:p>
              <a:r>
                <a:rPr lang="en-US" sz="3200" dirty="0" smtClean="0">
                  <a:solidFill>
                    <a:srgbClr val="FF0000"/>
                  </a:solidFill>
                  <a:effectLst>
                    <a:outerShdw dist="38100" dir="7200000" algn="ctr" rotWithShape="0">
                      <a:schemeClr val="tx1"/>
                    </a:outerShdw>
                  </a:effectLst>
                </a:rPr>
                <a:t>Land Route</a:t>
              </a:r>
              <a:endParaRPr lang="en-US" sz="3200" dirty="0">
                <a:solidFill>
                  <a:srgbClr val="FF0000"/>
                </a:solidFill>
                <a:effectLst>
                  <a:outerShdw dist="38100" dir="7200000" algn="ctr" rotWithShape="0">
                    <a:schemeClr val="tx1"/>
                  </a:outerShdw>
                </a:effectLst>
              </a:endParaRPr>
            </a:p>
          </p:txBody>
        </p:sp>
        <p:sp>
          <p:nvSpPr>
            <p:cNvPr id="13" name="Freeform 12"/>
            <p:cNvSpPr/>
            <p:nvPr/>
          </p:nvSpPr>
          <p:spPr>
            <a:xfrm>
              <a:off x="1725283" y="549215"/>
              <a:ext cx="3186023" cy="1805796"/>
            </a:xfrm>
            <a:custGeom>
              <a:avLst/>
              <a:gdLst>
                <a:gd name="connsiteX0" fmla="*/ 34506 w 2881223"/>
                <a:gd name="connsiteY0" fmla="*/ 227162 h 1348596"/>
                <a:gd name="connsiteX1" fmla="*/ 86264 w 2881223"/>
                <a:gd name="connsiteY1" fmla="*/ 209910 h 1348596"/>
                <a:gd name="connsiteX2" fmla="*/ 552091 w 2881223"/>
                <a:gd name="connsiteY2" fmla="*/ 485955 h 1348596"/>
                <a:gd name="connsiteX3" fmla="*/ 983411 w 2881223"/>
                <a:gd name="connsiteY3" fmla="*/ 485955 h 1348596"/>
                <a:gd name="connsiteX4" fmla="*/ 1293962 w 2881223"/>
                <a:gd name="connsiteY4" fmla="*/ 192657 h 1348596"/>
                <a:gd name="connsiteX5" fmla="*/ 1742536 w 2881223"/>
                <a:gd name="connsiteY5" fmla="*/ 54634 h 1348596"/>
                <a:gd name="connsiteX6" fmla="*/ 2001328 w 2881223"/>
                <a:gd name="connsiteY6" fmla="*/ 89140 h 1348596"/>
                <a:gd name="connsiteX7" fmla="*/ 2398143 w 2881223"/>
                <a:gd name="connsiteY7" fmla="*/ 589472 h 1348596"/>
                <a:gd name="connsiteX8" fmla="*/ 2881223 w 2881223"/>
                <a:gd name="connsiteY8" fmla="*/ 1348596 h 1348596"/>
                <a:gd name="connsiteX0" fmla="*/ 34506 w 3186023"/>
                <a:gd name="connsiteY0" fmla="*/ 227162 h 1805796"/>
                <a:gd name="connsiteX1" fmla="*/ 86264 w 3186023"/>
                <a:gd name="connsiteY1" fmla="*/ 209910 h 1805796"/>
                <a:gd name="connsiteX2" fmla="*/ 552091 w 3186023"/>
                <a:gd name="connsiteY2" fmla="*/ 485955 h 1805796"/>
                <a:gd name="connsiteX3" fmla="*/ 983411 w 3186023"/>
                <a:gd name="connsiteY3" fmla="*/ 485955 h 1805796"/>
                <a:gd name="connsiteX4" fmla="*/ 1293962 w 3186023"/>
                <a:gd name="connsiteY4" fmla="*/ 192657 h 1805796"/>
                <a:gd name="connsiteX5" fmla="*/ 1742536 w 3186023"/>
                <a:gd name="connsiteY5" fmla="*/ 54634 h 1805796"/>
                <a:gd name="connsiteX6" fmla="*/ 2001328 w 3186023"/>
                <a:gd name="connsiteY6" fmla="*/ 89140 h 1805796"/>
                <a:gd name="connsiteX7" fmla="*/ 2398143 w 3186023"/>
                <a:gd name="connsiteY7" fmla="*/ 589472 h 1805796"/>
                <a:gd name="connsiteX8" fmla="*/ 3186023 w 3186023"/>
                <a:gd name="connsiteY8" fmla="*/ 1805796 h 180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6023" h="1805796">
                  <a:moveTo>
                    <a:pt x="34506" y="227162"/>
                  </a:moveTo>
                  <a:cubicBezTo>
                    <a:pt x="17253" y="196970"/>
                    <a:pt x="0" y="166778"/>
                    <a:pt x="86264" y="209910"/>
                  </a:cubicBezTo>
                  <a:cubicBezTo>
                    <a:pt x="172528" y="253042"/>
                    <a:pt x="402567" y="439948"/>
                    <a:pt x="552091" y="485955"/>
                  </a:cubicBezTo>
                  <a:cubicBezTo>
                    <a:pt x="701615" y="531962"/>
                    <a:pt x="859766" y="534838"/>
                    <a:pt x="983411" y="485955"/>
                  </a:cubicBezTo>
                  <a:cubicBezTo>
                    <a:pt x="1107056" y="437072"/>
                    <a:pt x="1167441" y="264544"/>
                    <a:pt x="1293962" y="192657"/>
                  </a:cubicBezTo>
                  <a:cubicBezTo>
                    <a:pt x="1420483" y="120770"/>
                    <a:pt x="1624642" y="71887"/>
                    <a:pt x="1742536" y="54634"/>
                  </a:cubicBezTo>
                  <a:cubicBezTo>
                    <a:pt x="1860430" y="37381"/>
                    <a:pt x="1892060" y="0"/>
                    <a:pt x="2001328" y="89140"/>
                  </a:cubicBezTo>
                  <a:cubicBezTo>
                    <a:pt x="2110596" y="178280"/>
                    <a:pt x="2200694" y="303363"/>
                    <a:pt x="2398143" y="589472"/>
                  </a:cubicBezTo>
                  <a:cubicBezTo>
                    <a:pt x="2595592" y="875581"/>
                    <a:pt x="3017807" y="1531188"/>
                    <a:pt x="3186023" y="1805796"/>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TextBox 47"/>
          <p:cNvSpPr txBox="1"/>
          <p:nvPr/>
        </p:nvSpPr>
        <p:spPr>
          <a:xfrm rot="20420789">
            <a:off x="1398091" y="1982058"/>
            <a:ext cx="1982863" cy="954107"/>
          </a:xfrm>
          <a:prstGeom prst="rect">
            <a:avLst/>
          </a:prstGeom>
          <a:noFill/>
        </p:spPr>
        <p:txBody>
          <a:bodyPr wrap="square" rtlCol="0">
            <a:spAutoFit/>
          </a:bodyPr>
          <a:lstStyle/>
          <a:p>
            <a:pPr marL="0" algn="ctr"/>
            <a:r>
              <a:rPr lang="en-US" sz="2800" b="1" dirty="0" smtClean="0"/>
              <a:t>Alaska Panhandle</a:t>
            </a:r>
          </a:p>
        </p:txBody>
      </p:sp>
      <p:sp>
        <p:nvSpPr>
          <p:cNvPr id="49" name="Rectangle 48"/>
          <p:cNvSpPr/>
          <p:nvPr/>
        </p:nvSpPr>
        <p:spPr>
          <a:xfrm>
            <a:off x="3352800" y="1066800"/>
            <a:ext cx="762000" cy="914400"/>
          </a:xfrm>
          <a:prstGeom prst="rect">
            <a:avLst/>
          </a:pr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0" name="Group 21"/>
          <p:cNvGrpSpPr/>
          <p:nvPr/>
        </p:nvGrpSpPr>
        <p:grpSpPr>
          <a:xfrm>
            <a:off x="-304800" y="-381000"/>
            <a:ext cx="5791200" cy="5791200"/>
            <a:chOff x="1600200" y="1066800"/>
            <a:chExt cx="5562600" cy="5724934"/>
          </a:xfrm>
        </p:grpSpPr>
        <p:pic>
          <p:nvPicPr>
            <p:cNvPr id="51" name="Picture 50" descr="alaska panhandle.bmp"/>
            <p:cNvPicPr>
              <a:picLocks noChangeAspect="1"/>
            </p:cNvPicPr>
            <p:nvPr/>
          </p:nvPicPr>
          <p:blipFill>
            <a:blip r:embed="rId8" cstate="print"/>
            <a:stretch>
              <a:fillRect/>
            </a:stretch>
          </p:blipFill>
          <p:spPr>
            <a:xfrm>
              <a:off x="1600200" y="1066800"/>
              <a:ext cx="5562600" cy="5724934"/>
            </a:xfrm>
            <a:prstGeom prst="rect">
              <a:avLst/>
            </a:prstGeom>
            <a:ln w="76200">
              <a:solidFill>
                <a:schemeClr val="tx1"/>
              </a:solidFill>
            </a:ln>
          </p:spPr>
        </p:pic>
        <p:sp>
          <p:nvSpPr>
            <p:cNvPr id="52" name="TextBox 51"/>
            <p:cNvSpPr txBox="1"/>
            <p:nvPr/>
          </p:nvSpPr>
          <p:spPr>
            <a:xfrm>
              <a:off x="1600200" y="5334000"/>
              <a:ext cx="2057400" cy="1384995"/>
            </a:xfrm>
            <a:prstGeom prst="rect">
              <a:avLst/>
            </a:prstGeom>
            <a:solidFill>
              <a:srgbClr val="4F6CBD"/>
            </a:solidFill>
          </p:spPr>
          <p:txBody>
            <a:bodyPr wrap="square" rtlCol="0">
              <a:spAutoFit/>
            </a:bodyPr>
            <a:lstStyle/>
            <a:p>
              <a:pPr marL="0" algn="ctr"/>
              <a:endParaRPr lang="en-US" sz="1400" b="1" dirty="0" smtClean="0"/>
            </a:p>
            <a:p>
              <a:pPr marL="0" algn="ctr"/>
              <a:r>
                <a:rPr lang="en-US" sz="2800" b="1" dirty="0" smtClean="0"/>
                <a:t>Alaska Panhandle</a:t>
              </a:r>
            </a:p>
            <a:p>
              <a:pPr marL="0" algn="ctr"/>
              <a:endParaRPr lang="en-US" sz="1400" b="1" dirty="0" smtClean="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0"/>
                                        </p:tgtEl>
                                      </p:cBhvr>
                                    </p:animEffect>
                                    <p:set>
                                      <p:cBhvr>
                                        <p:cTn id="7" dur="1" fill="hold">
                                          <p:stCondLst>
                                            <p:cond delay="9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45"/>
                                        </p:tgtEl>
                                      </p:cBhvr>
                                    </p:animEffect>
                                    <p:set>
                                      <p:cBhvr>
                                        <p:cTn id="10" dur="1" fill="hold">
                                          <p:stCondLst>
                                            <p:cond delay="999"/>
                                          </p:stCondLst>
                                        </p:cTn>
                                        <p:tgtEl>
                                          <p:spTgt spid="4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46"/>
                                        </p:tgtEl>
                                      </p:cBhvr>
                                    </p:animEffect>
                                    <p:set>
                                      <p:cBhvr>
                                        <p:cTn id="13" dur="1" fill="hold">
                                          <p:stCondLst>
                                            <p:cond delay="999"/>
                                          </p:stCondLst>
                                        </p:cTn>
                                        <p:tgtEl>
                                          <p:spTgt spid="46"/>
                                        </p:tgtEl>
                                        <p:attrNameLst>
                                          <p:attrName>style.visibility</p:attrName>
                                        </p:attrNameLst>
                                      </p:cBhvr>
                                      <p:to>
                                        <p:strVal val="hidden"/>
                                      </p:to>
                                    </p:set>
                                  </p:childTnLst>
                                </p:cTn>
                              </p:par>
                              <p:par>
                                <p:cTn id="14" presetID="10" presetClass="entr" presetSubtype="0" fill="hold" nodeType="with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par>
                                <p:cTn id="17" presetID="10" presetClass="entr" presetSubtype="0" fill="hold" nodeType="withEffect">
                                  <p:stCondLst>
                                    <p:cond delay="5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19"/>
                                        </p:tgtEl>
                                      </p:cBhvr>
                                    </p:animEffect>
                                    <p:set>
                                      <p:cBhvr>
                                        <p:cTn id="24" dur="1" fill="hold">
                                          <p:stCondLst>
                                            <p:cond delay="999"/>
                                          </p:stCondLst>
                                        </p:cTn>
                                        <p:tgtEl>
                                          <p:spTgt spid="19"/>
                                        </p:tgtEl>
                                        <p:attrNameLst>
                                          <p:attrName>style.visibility</p:attrName>
                                        </p:attrNameLst>
                                      </p:cBhvr>
                                      <p:to>
                                        <p:strVal val="hidden"/>
                                      </p:to>
                                    </p:se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2000"/>
                                        <p:tgtEl>
                                          <p:spTgt spid="14"/>
                                        </p:tgtEl>
                                      </p:cBhvr>
                                    </p:animEffect>
                                  </p:childTnLst>
                                </p:cTn>
                              </p:par>
                              <p:par>
                                <p:cTn id="29" presetID="10" presetClass="entr" presetSubtype="0" fill="hold" nodeType="withEffect">
                                  <p:stCondLst>
                                    <p:cond delay="10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64" presetClass="path" presetSubtype="0" accel="50000" decel="50000" fill="hold" nodeType="clickEffect">
                                  <p:stCondLst>
                                    <p:cond delay="0"/>
                                  </p:stCondLst>
                                  <p:childTnLst>
                                    <p:animMotion origin="layout" path="M -5.55556E-7 -2.94798E-6 L -0.02743 -0.43584 " pathEditMode="relative" rAng="0" ptsTypes="AA">
                                      <p:cBhvr>
                                        <p:cTn id="35" dur="1000" fill="hold"/>
                                        <p:tgtEl>
                                          <p:spTgt spid="18"/>
                                        </p:tgtEl>
                                        <p:attrNameLst>
                                          <p:attrName>ppt_x</p:attrName>
                                          <p:attrName>ppt_y</p:attrName>
                                        </p:attrNameLst>
                                      </p:cBhvr>
                                      <p:rCtr x="-14" y="-218"/>
                                    </p:animMotion>
                                  </p:childTnLst>
                                </p:cTn>
                              </p:par>
                              <p:par>
                                <p:cTn id="36" presetID="8" presetClass="emph" presetSubtype="0" fill="hold" nodeType="withEffect">
                                  <p:stCondLst>
                                    <p:cond delay="0"/>
                                  </p:stCondLst>
                                  <p:childTnLst>
                                    <p:animRot by="-2400000">
                                      <p:cBhvr>
                                        <p:cTn id="37" dur="1000" fill="hold"/>
                                        <p:tgtEl>
                                          <p:spTgt spid="18"/>
                                        </p:tgtEl>
                                        <p:attrNameLst>
                                          <p:attrName>r</p:attrName>
                                        </p:attrNameLst>
                                      </p:cBhvr>
                                    </p:animRot>
                                  </p:childTnLst>
                                </p:cTn>
                              </p:par>
                              <p:par>
                                <p:cTn id="38" presetID="10" presetClass="exit" presetSubtype="0" fill="hold" nodeType="withEffect">
                                  <p:stCondLst>
                                    <p:cond delay="500"/>
                                  </p:stCondLst>
                                  <p:childTnLst>
                                    <p:animEffect transition="out" filter="fade">
                                      <p:cBhvr>
                                        <p:cTn id="39" dur="1000"/>
                                        <p:tgtEl>
                                          <p:spTgt spid="18"/>
                                        </p:tgtEl>
                                      </p:cBhvr>
                                    </p:animEffect>
                                    <p:set>
                                      <p:cBhvr>
                                        <p:cTn id="40" dur="1" fill="hold">
                                          <p:stCondLst>
                                            <p:cond delay="999"/>
                                          </p:stCondLst>
                                        </p:cTn>
                                        <p:tgtEl>
                                          <p:spTgt spid="18"/>
                                        </p:tgtEl>
                                        <p:attrNameLst>
                                          <p:attrName>style.visibility</p:attrName>
                                        </p:attrNameLst>
                                      </p:cBhvr>
                                      <p:to>
                                        <p:strVal val="hidden"/>
                                      </p:to>
                                    </p:set>
                                  </p:childTnLst>
                                </p:cTn>
                              </p:par>
                              <p:par>
                                <p:cTn id="41" presetID="10" presetClass="entr" presetSubtype="0" fill="hold" grpId="0" nodeType="withEffect">
                                  <p:stCondLst>
                                    <p:cond delay="50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10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wipe(up)">
                                      <p:cBhvr>
                                        <p:cTn id="48" dur="500"/>
                                        <p:tgtEl>
                                          <p:spTgt spid="49"/>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1000"/>
                                        <p:tgtEl>
                                          <p:spTgt spid="4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1000" fill="hold"/>
                                        <p:tgtEl>
                                          <p:spTgt spid="20"/>
                                        </p:tgtEl>
                                        <p:attrNameLst>
                                          <p:attrName>ppt_w</p:attrName>
                                        </p:attrNameLst>
                                      </p:cBhvr>
                                      <p:tavLst>
                                        <p:tav tm="0">
                                          <p:val>
                                            <p:fltVal val="0"/>
                                          </p:val>
                                        </p:tav>
                                        <p:tav tm="100000">
                                          <p:val>
                                            <p:strVal val="#ppt_w"/>
                                          </p:val>
                                        </p:tav>
                                      </p:tavLst>
                                    </p:anim>
                                    <p:anim calcmode="lin" valueType="num">
                                      <p:cBhvr>
                                        <p:cTn id="57" dur="1000" fill="hold"/>
                                        <p:tgtEl>
                                          <p:spTgt spid="20"/>
                                        </p:tgtEl>
                                        <p:attrNameLst>
                                          <p:attrName>ppt_h</p:attrName>
                                        </p:attrNameLst>
                                      </p:cBhvr>
                                      <p:tavLst>
                                        <p:tav tm="0">
                                          <p:val>
                                            <p:fltVal val="0"/>
                                          </p:val>
                                        </p:tav>
                                        <p:tav tm="100000">
                                          <p:val>
                                            <p:strVal val="#ppt_h"/>
                                          </p:val>
                                        </p:tav>
                                      </p:tavLst>
                                    </p:anim>
                                    <p:animEffect transition="in" filter="fade">
                                      <p:cBhvr>
                                        <p:cTn id="58" dur="1000"/>
                                        <p:tgtEl>
                                          <p:spTgt spid="20"/>
                                        </p:tgtEl>
                                      </p:cBhvr>
                                    </p:animEffect>
                                  </p:childTnLst>
                                </p:cTn>
                              </p:par>
                              <p:par>
                                <p:cTn id="59" presetID="42" presetClass="path" presetSubtype="0" accel="50000" decel="50000" fill="hold" nodeType="withEffect">
                                  <p:stCondLst>
                                    <p:cond delay="0"/>
                                  </p:stCondLst>
                                  <p:childTnLst>
                                    <p:animMotion origin="layout" path="M -3.33333E-6 -2.77457E-6 L 0.19167 0.18867 " pathEditMode="relative" rAng="0" ptsTypes="AA">
                                      <p:cBhvr>
                                        <p:cTn id="60" dur="1000" fill="hold"/>
                                        <p:tgtEl>
                                          <p:spTgt spid="20"/>
                                        </p:tgtEl>
                                        <p:attrNameLst>
                                          <p:attrName>ppt_x</p:attrName>
                                          <p:attrName>ppt_y</p:attrName>
                                        </p:attrNameLst>
                                      </p:cBhvr>
                                      <p:rCtr x="96" y="94"/>
                                    </p:animMotion>
                                  </p:childTnLst>
                                </p:cTn>
                              </p:par>
                              <p:par>
                                <p:cTn id="61" presetID="10" presetClass="exit" presetSubtype="0" fill="hold" grpId="0" nodeType="withEffect">
                                  <p:stCondLst>
                                    <p:cond delay="0"/>
                                  </p:stCondLst>
                                  <p:childTnLst>
                                    <p:animEffect transition="out" filter="fade">
                                      <p:cBhvr>
                                        <p:cTn id="62" dur="1000"/>
                                        <p:tgtEl>
                                          <p:spTgt spid="48"/>
                                        </p:tgtEl>
                                      </p:cBhvr>
                                    </p:animEffect>
                                    <p:set>
                                      <p:cBhvr>
                                        <p:cTn id="63" dur="1" fill="hold">
                                          <p:stCondLst>
                                            <p:cond delay="999"/>
                                          </p:stCondLst>
                                        </p:cTn>
                                        <p:tgtEl>
                                          <p:spTgt spid="4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49"/>
                                        </p:tgtEl>
                                      </p:cBhvr>
                                    </p:animEffect>
                                    <p:set>
                                      <p:cBhvr>
                                        <p:cTn id="66" dur="1" fill="hold">
                                          <p:stCondLst>
                                            <p:cond delay="999"/>
                                          </p:stCondLst>
                                        </p:cTn>
                                        <p:tgtEl>
                                          <p:spTgt spid="4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14"/>
                                        </p:tgtEl>
                                      </p:cBhvr>
                                    </p:animEffect>
                                    <p:set>
                                      <p:cBhvr>
                                        <p:cTn id="69" dur="1" fill="hold">
                                          <p:stCondLst>
                                            <p:cond delay="999"/>
                                          </p:stCondLst>
                                        </p:cTn>
                                        <p:tgtEl>
                                          <p:spTgt spid="14"/>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00"/>
                                        <p:tgtEl>
                                          <p:spTgt spid="2"/>
                                        </p:tgtEl>
                                      </p:cBhvr>
                                    </p:animEffect>
                                    <p:set>
                                      <p:cBhvr>
                                        <p:cTn id="7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5" grpId="0"/>
      <p:bldP spid="14" grpId="0" animBg="1"/>
      <p:bldP spid="14" grpId="1" animBg="1"/>
      <p:bldP spid="48" grpId="0"/>
      <p:bldP spid="48" grpId="1"/>
      <p:bldP spid="49" grpId="0" animBg="1"/>
      <p:bldP spid="49"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1447800" y="914400"/>
            <a:ext cx="5791200" cy="5791200"/>
            <a:chOff x="1600200" y="1066800"/>
            <a:chExt cx="5562600" cy="5724934"/>
          </a:xfrm>
        </p:grpSpPr>
        <p:pic>
          <p:nvPicPr>
            <p:cNvPr id="17" name="Picture 16" descr="alaska panhandle.bmp"/>
            <p:cNvPicPr>
              <a:picLocks noChangeAspect="1"/>
            </p:cNvPicPr>
            <p:nvPr/>
          </p:nvPicPr>
          <p:blipFill>
            <a:blip r:embed="rId3" cstate="print"/>
            <a:stretch>
              <a:fillRect/>
            </a:stretch>
          </p:blipFill>
          <p:spPr>
            <a:xfrm>
              <a:off x="1600200" y="1066800"/>
              <a:ext cx="5562600" cy="5724934"/>
            </a:xfrm>
            <a:prstGeom prst="rect">
              <a:avLst/>
            </a:prstGeom>
            <a:ln w="76200">
              <a:solidFill>
                <a:schemeClr val="tx1"/>
              </a:solidFill>
            </a:ln>
          </p:spPr>
        </p:pic>
        <p:sp>
          <p:nvSpPr>
            <p:cNvPr id="19" name="TextBox 18"/>
            <p:cNvSpPr txBox="1"/>
            <p:nvPr/>
          </p:nvSpPr>
          <p:spPr>
            <a:xfrm>
              <a:off x="1600200" y="5334000"/>
              <a:ext cx="2057400" cy="1384995"/>
            </a:xfrm>
            <a:prstGeom prst="rect">
              <a:avLst/>
            </a:prstGeom>
            <a:solidFill>
              <a:srgbClr val="4F6CBD"/>
            </a:solidFill>
          </p:spPr>
          <p:txBody>
            <a:bodyPr wrap="square" rtlCol="0">
              <a:spAutoFit/>
            </a:bodyPr>
            <a:lstStyle/>
            <a:p>
              <a:pPr marL="0" algn="ctr"/>
              <a:endParaRPr lang="en-US" sz="1400" b="1" dirty="0" smtClean="0"/>
            </a:p>
            <a:p>
              <a:pPr marL="0" algn="ctr"/>
              <a:r>
                <a:rPr lang="en-US" sz="2800" b="1" dirty="0" smtClean="0"/>
                <a:t>Alaska Panhandle</a:t>
              </a:r>
            </a:p>
            <a:p>
              <a:pPr marL="0" algn="ctr"/>
              <a:endParaRPr lang="en-US" sz="1400" b="1" dirty="0" smtClean="0"/>
            </a:p>
          </p:txBody>
        </p:sp>
      </p:grpSp>
      <p:sp>
        <p:nvSpPr>
          <p:cNvPr id="30" name="TextBox 29"/>
          <p:cNvSpPr txBox="1"/>
          <p:nvPr/>
        </p:nvSpPr>
        <p:spPr>
          <a:xfrm>
            <a:off x="5562600" y="2057400"/>
            <a:ext cx="1017651" cy="369332"/>
          </a:xfrm>
          <a:prstGeom prst="rect">
            <a:avLst/>
          </a:prstGeom>
          <a:blipFill dpi="0" rotWithShape="1">
            <a:blip r:embed="rId4" cstate="print">
              <a:alphaModFix amt="90000"/>
            </a:blip>
            <a:srcRect/>
            <a:tile tx="0" ty="0" sx="100000" sy="100000" flip="none" algn="tl"/>
          </a:blipFill>
          <a:ln w="50800">
            <a:solidFill>
              <a:schemeClr val="tx1"/>
            </a:solidFill>
          </a:ln>
        </p:spPr>
        <p:txBody>
          <a:bodyPr wrap="none" rtlCol="0">
            <a:spAutoFit/>
          </a:bodyPr>
          <a:lstStyle/>
          <a:p>
            <a:r>
              <a:rPr lang="en-US" b="1" dirty="0" smtClean="0"/>
              <a:t>CANADA</a:t>
            </a:r>
            <a:endParaRPr lang="en-US" b="1" dirty="0"/>
          </a:p>
        </p:txBody>
      </p:sp>
      <p:sp>
        <p:nvSpPr>
          <p:cNvPr id="31" name="TextBox 30"/>
          <p:cNvSpPr txBox="1"/>
          <p:nvPr/>
        </p:nvSpPr>
        <p:spPr>
          <a:xfrm>
            <a:off x="2209800" y="3352800"/>
            <a:ext cx="936475" cy="369332"/>
          </a:xfrm>
          <a:prstGeom prst="rect">
            <a:avLst/>
          </a:prstGeom>
          <a:solidFill>
            <a:srgbClr val="6565D9"/>
          </a:solidFill>
          <a:ln w="50800">
            <a:solidFill>
              <a:schemeClr val="tx1"/>
            </a:solidFill>
          </a:ln>
        </p:spPr>
        <p:txBody>
          <a:bodyPr wrap="none" rtlCol="0">
            <a:spAutoFit/>
          </a:bodyPr>
          <a:lstStyle/>
          <a:p>
            <a:r>
              <a:rPr lang="en-US" b="1" dirty="0" smtClean="0">
                <a:solidFill>
                  <a:schemeClr val="bg1"/>
                </a:solidFill>
              </a:rPr>
              <a:t>ALASKA</a:t>
            </a:r>
            <a:endParaRPr lang="en-US" b="1" dirty="0">
              <a:solidFill>
                <a:schemeClr val="bg1"/>
              </a:solidFill>
            </a:endParaRPr>
          </a:p>
        </p:txBody>
      </p:sp>
      <p:sp>
        <p:nvSpPr>
          <p:cNvPr id="32" name="Freeform 31"/>
          <p:cNvSpPr/>
          <p:nvPr/>
        </p:nvSpPr>
        <p:spPr>
          <a:xfrm>
            <a:off x="1447800" y="969155"/>
            <a:ext cx="5801194" cy="5812645"/>
          </a:xfrm>
          <a:custGeom>
            <a:avLst/>
            <a:gdLst>
              <a:gd name="connsiteX0" fmla="*/ 0 w 5041692"/>
              <a:gd name="connsiteY0" fmla="*/ 0 h 5336498"/>
              <a:gd name="connsiteX1" fmla="*/ 269823 w 5041692"/>
              <a:gd name="connsiteY1" fmla="*/ 194872 h 5336498"/>
              <a:gd name="connsiteX2" fmla="*/ 359764 w 5041692"/>
              <a:gd name="connsiteY2" fmla="*/ 359764 h 5336498"/>
              <a:gd name="connsiteX3" fmla="*/ 569626 w 5041692"/>
              <a:gd name="connsiteY3" fmla="*/ 569626 h 5336498"/>
              <a:gd name="connsiteX4" fmla="*/ 809469 w 5041692"/>
              <a:gd name="connsiteY4" fmla="*/ 854439 h 5336498"/>
              <a:gd name="connsiteX5" fmla="*/ 974361 w 5041692"/>
              <a:gd name="connsiteY5" fmla="*/ 1169233 h 5336498"/>
              <a:gd name="connsiteX6" fmla="*/ 1274164 w 5041692"/>
              <a:gd name="connsiteY6" fmla="*/ 959370 h 5336498"/>
              <a:gd name="connsiteX7" fmla="*/ 1528997 w 5041692"/>
              <a:gd name="connsiteY7" fmla="*/ 884420 h 5336498"/>
              <a:gd name="connsiteX8" fmla="*/ 1528997 w 5041692"/>
              <a:gd name="connsiteY8" fmla="*/ 659567 h 5336498"/>
              <a:gd name="connsiteX9" fmla="*/ 1648918 w 5041692"/>
              <a:gd name="connsiteY9" fmla="*/ 584616 h 5336498"/>
              <a:gd name="connsiteX10" fmla="*/ 1648918 w 5041692"/>
              <a:gd name="connsiteY10" fmla="*/ 479685 h 5336498"/>
              <a:gd name="connsiteX11" fmla="*/ 1963711 w 5041692"/>
              <a:gd name="connsiteY11" fmla="*/ 374754 h 5336498"/>
              <a:gd name="connsiteX12" fmla="*/ 2098623 w 5041692"/>
              <a:gd name="connsiteY12" fmla="*/ 389744 h 5336498"/>
              <a:gd name="connsiteX13" fmla="*/ 2263515 w 5041692"/>
              <a:gd name="connsiteY13" fmla="*/ 569626 h 5336498"/>
              <a:gd name="connsiteX14" fmla="*/ 2278505 w 5041692"/>
              <a:gd name="connsiteY14" fmla="*/ 689547 h 5336498"/>
              <a:gd name="connsiteX15" fmla="*/ 2353456 w 5041692"/>
              <a:gd name="connsiteY15" fmla="*/ 824459 h 5336498"/>
              <a:gd name="connsiteX16" fmla="*/ 2503357 w 5041692"/>
              <a:gd name="connsiteY16" fmla="*/ 899410 h 5336498"/>
              <a:gd name="connsiteX17" fmla="*/ 2608288 w 5041692"/>
              <a:gd name="connsiteY17" fmla="*/ 1034321 h 5336498"/>
              <a:gd name="connsiteX18" fmla="*/ 2713220 w 5041692"/>
              <a:gd name="connsiteY18" fmla="*/ 1229193 h 5336498"/>
              <a:gd name="connsiteX19" fmla="*/ 2893102 w 5041692"/>
              <a:gd name="connsiteY19" fmla="*/ 1349115 h 5336498"/>
              <a:gd name="connsiteX20" fmla="*/ 3013023 w 5041692"/>
              <a:gd name="connsiteY20" fmla="*/ 1484026 h 5336498"/>
              <a:gd name="connsiteX21" fmla="*/ 3147934 w 5041692"/>
              <a:gd name="connsiteY21" fmla="*/ 1678898 h 5336498"/>
              <a:gd name="connsiteX22" fmla="*/ 3177915 w 5041692"/>
              <a:gd name="connsiteY22" fmla="*/ 1858780 h 5336498"/>
              <a:gd name="connsiteX23" fmla="*/ 3282846 w 5041692"/>
              <a:gd name="connsiteY23" fmla="*/ 1903751 h 5336498"/>
              <a:gd name="connsiteX24" fmla="*/ 3477718 w 5041692"/>
              <a:gd name="connsiteY24" fmla="*/ 2263515 h 5336498"/>
              <a:gd name="connsiteX25" fmla="*/ 3672590 w 5041692"/>
              <a:gd name="connsiteY25" fmla="*/ 2593298 h 5336498"/>
              <a:gd name="connsiteX26" fmla="*/ 3777521 w 5041692"/>
              <a:gd name="connsiteY26" fmla="*/ 2953062 h 5336498"/>
              <a:gd name="connsiteX27" fmla="*/ 3807502 w 5041692"/>
              <a:gd name="connsiteY27" fmla="*/ 3028013 h 5336498"/>
              <a:gd name="connsiteX28" fmla="*/ 3897442 w 5041692"/>
              <a:gd name="connsiteY28" fmla="*/ 3057993 h 5336498"/>
              <a:gd name="connsiteX29" fmla="*/ 3897442 w 5041692"/>
              <a:gd name="connsiteY29" fmla="*/ 3222885 h 5336498"/>
              <a:gd name="connsiteX30" fmla="*/ 4017364 w 5041692"/>
              <a:gd name="connsiteY30" fmla="*/ 3312826 h 5336498"/>
              <a:gd name="connsiteX31" fmla="*/ 4032354 w 5041692"/>
              <a:gd name="connsiteY31" fmla="*/ 3447738 h 5336498"/>
              <a:gd name="connsiteX32" fmla="*/ 4122295 w 5041692"/>
              <a:gd name="connsiteY32" fmla="*/ 3492708 h 5336498"/>
              <a:gd name="connsiteX33" fmla="*/ 4362138 w 5041692"/>
              <a:gd name="connsiteY33" fmla="*/ 3597639 h 5336498"/>
              <a:gd name="connsiteX34" fmla="*/ 4601980 w 5041692"/>
              <a:gd name="connsiteY34" fmla="*/ 3747541 h 5336498"/>
              <a:gd name="connsiteX35" fmla="*/ 4691921 w 5041692"/>
              <a:gd name="connsiteY35" fmla="*/ 3837482 h 5336498"/>
              <a:gd name="connsiteX36" fmla="*/ 4841823 w 5041692"/>
              <a:gd name="connsiteY36" fmla="*/ 3972393 h 5336498"/>
              <a:gd name="connsiteX37" fmla="*/ 4961744 w 5041692"/>
              <a:gd name="connsiteY37" fmla="*/ 3927423 h 5336498"/>
              <a:gd name="connsiteX38" fmla="*/ 5036695 w 5041692"/>
              <a:gd name="connsiteY38" fmla="*/ 4122295 h 5336498"/>
              <a:gd name="connsiteX39" fmla="*/ 4931764 w 5041692"/>
              <a:gd name="connsiteY39" fmla="*/ 4257206 h 5336498"/>
              <a:gd name="connsiteX40" fmla="*/ 4991724 w 5041692"/>
              <a:gd name="connsiteY40" fmla="*/ 4601980 h 5336498"/>
              <a:gd name="connsiteX41" fmla="*/ 5021705 w 5041692"/>
              <a:gd name="connsiteY41" fmla="*/ 4736892 h 5336498"/>
              <a:gd name="connsiteX42" fmla="*/ 4931764 w 5041692"/>
              <a:gd name="connsiteY42" fmla="*/ 5006715 h 5336498"/>
              <a:gd name="connsiteX43" fmla="*/ 4766872 w 5041692"/>
              <a:gd name="connsiteY43" fmla="*/ 5201587 h 5336498"/>
              <a:gd name="connsiteX44" fmla="*/ 4646951 w 5041692"/>
              <a:gd name="connsiteY44" fmla="*/ 5336498 h 5336498"/>
              <a:gd name="connsiteX0" fmla="*/ 0 w 5041692"/>
              <a:gd name="connsiteY0" fmla="*/ 0 h 5367728"/>
              <a:gd name="connsiteX1" fmla="*/ 269823 w 5041692"/>
              <a:gd name="connsiteY1" fmla="*/ 194872 h 5367728"/>
              <a:gd name="connsiteX2" fmla="*/ 359764 w 5041692"/>
              <a:gd name="connsiteY2" fmla="*/ 359764 h 5367728"/>
              <a:gd name="connsiteX3" fmla="*/ 569626 w 5041692"/>
              <a:gd name="connsiteY3" fmla="*/ 569626 h 5367728"/>
              <a:gd name="connsiteX4" fmla="*/ 809469 w 5041692"/>
              <a:gd name="connsiteY4" fmla="*/ 854439 h 5367728"/>
              <a:gd name="connsiteX5" fmla="*/ 974361 w 5041692"/>
              <a:gd name="connsiteY5" fmla="*/ 1169233 h 5367728"/>
              <a:gd name="connsiteX6" fmla="*/ 1274164 w 5041692"/>
              <a:gd name="connsiteY6" fmla="*/ 959370 h 5367728"/>
              <a:gd name="connsiteX7" fmla="*/ 1528997 w 5041692"/>
              <a:gd name="connsiteY7" fmla="*/ 884420 h 5367728"/>
              <a:gd name="connsiteX8" fmla="*/ 1528997 w 5041692"/>
              <a:gd name="connsiteY8" fmla="*/ 659567 h 5367728"/>
              <a:gd name="connsiteX9" fmla="*/ 1648918 w 5041692"/>
              <a:gd name="connsiteY9" fmla="*/ 584616 h 5367728"/>
              <a:gd name="connsiteX10" fmla="*/ 1648918 w 5041692"/>
              <a:gd name="connsiteY10" fmla="*/ 479685 h 5367728"/>
              <a:gd name="connsiteX11" fmla="*/ 1963711 w 5041692"/>
              <a:gd name="connsiteY11" fmla="*/ 374754 h 5367728"/>
              <a:gd name="connsiteX12" fmla="*/ 2098623 w 5041692"/>
              <a:gd name="connsiteY12" fmla="*/ 389744 h 5367728"/>
              <a:gd name="connsiteX13" fmla="*/ 2263515 w 5041692"/>
              <a:gd name="connsiteY13" fmla="*/ 569626 h 5367728"/>
              <a:gd name="connsiteX14" fmla="*/ 2278505 w 5041692"/>
              <a:gd name="connsiteY14" fmla="*/ 689547 h 5367728"/>
              <a:gd name="connsiteX15" fmla="*/ 2353456 w 5041692"/>
              <a:gd name="connsiteY15" fmla="*/ 824459 h 5367728"/>
              <a:gd name="connsiteX16" fmla="*/ 2503357 w 5041692"/>
              <a:gd name="connsiteY16" fmla="*/ 899410 h 5367728"/>
              <a:gd name="connsiteX17" fmla="*/ 2608288 w 5041692"/>
              <a:gd name="connsiteY17" fmla="*/ 1034321 h 5367728"/>
              <a:gd name="connsiteX18" fmla="*/ 2713220 w 5041692"/>
              <a:gd name="connsiteY18" fmla="*/ 1229193 h 5367728"/>
              <a:gd name="connsiteX19" fmla="*/ 2893102 w 5041692"/>
              <a:gd name="connsiteY19" fmla="*/ 1349115 h 5367728"/>
              <a:gd name="connsiteX20" fmla="*/ 3013023 w 5041692"/>
              <a:gd name="connsiteY20" fmla="*/ 1484026 h 5367728"/>
              <a:gd name="connsiteX21" fmla="*/ 3147934 w 5041692"/>
              <a:gd name="connsiteY21" fmla="*/ 1678898 h 5367728"/>
              <a:gd name="connsiteX22" fmla="*/ 3177915 w 5041692"/>
              <a:gd name="connsiteY22" fmla="*/ 1858780 h 5367728"/>
              <a:gd name="connsiteX23" fmla="*/ 3282846 w 5041692"/>
              <a:gd name="connsiteY23" fmla="*/ 1903751 h 5367728"/>
              <a:gd name="connsiteX24" fmla="*/ 3477718 w 5041692"/>
              <a:gd name="connsiteY24" fmla="*/ 2263515 h 5367728"/>
              <a:gd name="connsiteX25" fmla="*/ 3672590 w 5041692"/>
              <a:gd name="connsiteY25" fmla="*/ 2593298 h 5367728"/>
              <a:gd name="connsiteX26" fmla="*/ 3777521 w 5041692"/>
              <a:gd name="connsiteY26" fmla="*/ 2953062 h 5367728"/>
              <a:gd name="connsiteX27" fmla="*/ 3807502 w 5041692"/>
              <a:gd name="connsiteY27" fmla="*/ 3028013 h 5367728"/>
              <a:gd name="connsiteX28" fmla="*/ 3897442 w 5041692"/>
              <a:gd name="connsiteY28" fmla="*/ 3057993 h 5367728"/>
              <a:gd name="connsiteX29" fmla="*/ 3897442 w 5041692"/>
              <a:gd name="connsiteY29" fmla="*/ 3222885 h 5367728"/>
              <a:gd name="connsiteX30" fmla="*/ 4017364 w 5041692"/>
              <a:gd name="connsiteY30" fmla="*/ 3312826 h 5367728"/>
              <a:gd name="connsiteX31" fmla="*/ 4032354 w 5041692"/>
              <a:gd name="connsiteY31" fmla="*/ 3447738 h 5367728"/>
              <a:gd name="connsiteX32" fmla="*/ 4122295 w 5041692"/>
              <a:gd name="connsiteY32" fmla="*/ 3492708 h 5367728"/>
              <a:gd name="connsiteX33" fmla="*/ 4362138 w 5041692"/>
              <a:gd name="connsiteY33" fmla="*/ 3597639 h 5367728"/>
              <a:gd name="connsiteX34" fmla="*/ 4601980 w 5041692"/>
              <a:gd name="connsiteY34" fmla="*/ 3747541 h 5367728"/>
              <a:gd name="connsiteX35" fmla="*/ 4691921 w 5041692"/>
              <a:gd name="connsiteY35" fmla="*/ 3837482 h 5367728"/>
              <a:gd name="connsiteX36" fmla="*/ 4841823 w 5041692"/>
              <a:gd name="connsiteY36" fmla="*/ 3972393 h 5367728"/>
              <a:gd name="connsiteX37" fmla="*/ 4961744 w 5041692"/>
              <a:gd name="connsiteY37" fmla="*/ 3927423 h 5367728"/>
              <a:gd name="connsiteX38" fmla="*/ 5036695 w 5041692"/>
              <a:gd name="connsiteY38" fmla="*/ 4122295 h 5367728"/>
              <a:gd name="connsiteX39" fmla="*/ 4931764 w 5041692"/>
              <a:gd name="connsiteY39" fmla="*/ 4257206 h 5367728"/>
              <a:gd name="connsiteX40" fmla="*/ 4991724 w 5041692"/>
              <a:gd name="connsiteY40" fmla="*/ 4601980 h 5367728"/>
              <a:gd name="connsiteX41" fmla="*/ 5021705 w 5041692"/>
              <a:gd name="connsiteY41" fmla="*/ 4736892 h 5367728"/>
              <a:gd name="connsiteX42" fmla="*/ 4931764 w 5041692"/>
              <a:gd name="connsiteY42" fmla="*/ 5006715 h 5367728"/>
              <a:gd name="connsiteX43" fmla="*/ 4766872 w 5041692"/>
              <a:gd name="connsiteY43" fmla="*/ 5201587 h 5367728"/>
              <a:gd name="connsiteX44" fmla="*/ 4646951 w 5041692"/>
              <a:gd name="connsiteY44" fmla="*/ 5336498 h 5367728"/>
              <a:gd name="connsiteX45" fmla="*/ 4676931 w 5041692"/>
              <a:gd name="connsiteY45" fmla="*/ 5367728 h 5367728"/>
              <a:gd name="connsiteX0" fmla="*/ 0 w 5041692"/>
              <a:gd name="connsiteY0" fmla="*/ 0 h 5486400"/>
              <a:gd name="connsiteX1" fmla="*/ 269823 w 5041692"/>
              <a:gd name="connsiteY1" fmla="*/ 194872 h 5486400"/>
              <a:gd name="connsiteX2" fmla="*/ 359764 w 5041692"/>
              <a:gd name="connsiteY2" fmla="*/ 359764 h 5486400"/>
              <a:gd name="connsiteX3" fmla="*/ 569626 w 5041692"/>
              <a:gd name="connsiteY3" fmla="*/ 569626 h 5486400"/>
              <a:gd name="connsiteX4" fmla="*/ 809469 w 5041692"/>
              <a:gd name="connsiteY4" fmla="*/ 854439 h 5486400"/>
              <a:gd name="connsiteX5" fmla="*/ 974361 w 5041692"/>
              <a:gd name="connsiteY5" fmla="*/ 1169233 h 5486400"/>
              <a:gd name="connsiteX6" fmla="*/ 1274164 w 5041692"/>
              <a:gd name="connsiteY6" fmla="*/ 959370 h 5486400"/>
              <a:gd name="connsiteX7" fmla="*/ 1528997 w 5041692"/>
              <a:gd name="connsiteY7" fmla="*/ 884420 h 5486400"/>
              <a:gd name="connsiteX8" fmla="*/ 1528997 w 5041692"/>
              <a:gd name="connsiteY8" fmla="*/ 659567 h 5486400"/>
              <a:gd name="connsiteX9" fmla="*/ 1648918 w 5041692"/>
              <a:gd name="connsiteY9" fmla="*/ 584616 h 5486400"/>
              <a:gd name="connsiteX10" fmla="*/ 1648918 w 5041692"/>
              <a:gd name="connsiteY10" fmla="*/ 479685 h 5486400"/>
              <a:gd name="connsiteX11" fmla="*/ 1963711 w 5041692"/>
              <a:gd name="connsiteY11" fmla="*/ 374754 h 5486400"/>
              <a:gd name="connsiteX12" fmla="*/ 2098623 w 5041692"/>
              <a:gd name="connsiteY12" fmla="*/ 389744 h 5486400"/>
              <a:gd name="connsiteX13" fmla="*/ 2263515 w 5041692"/>
              <a:gd name="connsiteY13" fmla="*/ 569626 h 5486400"/>
              <a:gd name="connsiteX14" fmla="*/ 2278505 w 5041692"/>
              <a:gd name="connsiteY14" fmla="*/ 689547 h 5486400"/>
              <a:gd name="connsiteX15" fmla="*/ 2353456 w 5041692"/>
              <a:gd name="connsiteY15" fmla="*/ 824459 h 5486400"/>
              <a:gd name="connsiteX16" fmla="*/ 2503357 w 5041692"/>
              <a:gd name="connsiteY16" fmla="*/ 899410 h 5486400"/>
              <a:gd name="connsiteX17" fmla="*/ 2608288 w 5041692"/>
              <a:gd name="connsiteY17" fmla="*/ 1034321 h 5486400"/>
              <a:gd name="connsiteX18" fmla="*/ 2713220 w 5041692"/>
              <a:gd name="connsiteY18" fmla="*/ 1229193 h 5486400"/>
              <a:gd name="connsiteX19" fmla="*/ 2893102 w 5041692"/>
              <a:gd name="connsiteY19" fmla="*/ 1349115 h 5486400"/>
              <a:gd name="connsiteX20" fmla="*/ 3013023 w 5041692"/>
              <a:gd name="connsiteY20" fmla="*/ 1484026 h 5486400"/>
              <a:gd name="connsiteX21" fmla="*/ 3147934 w 5041692"/>
              <a:gd name="connsiteY21" fmla="*/ 1678898 h 5486400"/>
              <a:gd name="connsiteX22" fmla="*/ 3177915 w 5041692"/>
              <a:gd name="connsiteY22" fmla="*/ 1858780 h 5486400"/>
              <a:gd name="connsiteX23" fmla="*/ 3282846 w 5041692"/>
              <a:gd name="connsiteY23" fmla="*/ 1903751 h 5486400"/>
              <a:gd name="connsiteX24" fmla="*/ 3477718 w 5041692"/>
              <a:gd name="connsiteY24" fmla="*/ 2263515 h 5486400"/>
              <a:gd name="connsiteX25" fmla="*/ 3672590 w 5041692"/>
              <a:gd name="connsiteY25" fmla="*/ 2593298 h 5486400"/>
              <a:gd name="connsiteX26" fmla="*/ 3777521 w 5041692"/>
              <a:gd name="connsiteY26" fmla="*/ 2953062 h 5486400"/>
              <a:gd name="connsiteX27" fmla="*/ 3807502 w 5041692"/>
              <a:gd name="connsiteY27" fmla="*/ 3028013 h 5486400"/>
              <a:gd name="connsiteX28" fmla="*/ 3897442 w 5041692"/>
              <a:gd name="connsiteY28" fmla="*/ 3057993 h 5486400"/>
              <a:gd name="connsiteX29" fmla="*/ 3897442 w 5041692"/>
              <a:gd name="connsiteY29" fmla="*/ 3222885 h 5486400"/>
              <a:gd name="connsiteX30" fmla="*/ 4017364 w 5041692"/>
              <a:gd name="connsiteY30" fmla="*/ 3312826 h 5486400"/>
              <a:gd name="connsiteX31" fmla="*/ 4032354 w 5041692"/>
              <a:gd name="connsiteY31" fmla="*/ 3447738 h 5486400"/>
              <a:gd name="connsiteX32" fmla="*/ 4122295 w 5041692"/>
              <a:gd name="connsiteY32" fmla="*/ 3492708 h 5486400"/>
              <a:gd name="connsiteX33" fmla="*/ 4362138 w 5041692"/>
              <a:gd name="connsiteY33" fmla="*/ 3597639 h 5486400"/>
              <a:gd name="connsiteX34" fmla="*/ 4601980 w 5041692"/>
              <a:gd name="connsiteY34" fmla="*/ 3747541 h 5486400"/>
              <a:gd name="connsiteX35" fmla="*/ 4691921 w 5041692"/>
              <a:gd name="connsiteY35" fmla="*/ 3837482 h 5486400"/>
              <a:gd name="connsiteX36" fmla="*/ 4841823 w 5041692"/>
              <a:gd name="connsiteY36" fmla="*/ 3972393 h 5486400"/>
              <a:gd name="connsiteX37" fmla="*/ 4961744 w 5041692"/>
              <a:gd name="connsiteY37" fmla="*/ 3927423 h 5486400"/>
              <a:gd name="connsiteX38" fmla="*/ 5036695 w 5041692"/>
              <a:gd name="connsiteY38" fmla="*/ 4122295 h 5486400"/>
              <a:gd name="connsiteX39" fmla="*/ 4931764 w 5041692"/>
              <a:gd name="connsiteY39" fmla="*/ 4257206 h 5486400"/>
              <a:gd name="connsiteX40" fmla="*/ 4991724 w 5041692"/>
              <a:gd name="connsiteY40" fmla="*/ 4601980 h 5486400"/>
              <a:gd name="connsiteX41" fmla="*/ 5021705 w 5041692"/>
              <a:gd name="connsiteY41" fmla="*/ 4736892 h 5486400"/>
              <a:gd name="connsiteX42" fmla="*/ 4931764 w 5041692"/>
              <a:gd name="connsiteY42" fmla="*/ 5006715 h 5486400"/>
              <a:gd name="connsiteX43" fmla="*/ 4766872 w 5041692"/>
              <a:gd name="connsiteY43" fmla="*/ 5201587 h 5486400"/>
              <a:gd name="connsiteX44" fmla="*/ 4646951 w 5041692"/>
              <a:gd name="connsiteY44" fmla="*/ 5336498 h 5486400"/>
              <a:gd name="connsiteX45" fmla="*/ 4889292 w 5041692"/>
              <a:gd name="connsiteY45" fmla="*/ 5486400 h 5486400"/>
              <a:gd name="connsiteX0" fmla="*/ 0 w 5041692"/>
              <a:gd name="connsiteY0" fmla="*/ 0 h 5791200"/>
              <a:gd name="connsiteX1" fmla="*/ 269823 w 5041692"/>
              <a:gd name="connsiteY1" fmla="*/ 194872 h 5791200"/>
              <a:gd name="connsiteX2" fmla="*/ 359764 w 5041692"/>
              <a:gd name="connsiteY2" fmla="*/ 359764 h 5791200"/>
              <a:gd name="connsiteX3" fmla="*/ 569626 w 5041692"/>
              <a:gd name="connsiteY3" fmla="*/ 569626 h 5791200"/>
              <a:gd name="connsiteX4" fmla="*/ 809469 w 5041692"/>
              <a:gd name="connsiteY4" fmla="*/ 854439 h 5791200"/>
              <a:gd name="connsiteX5" fmla="*/ 974361 w 5041692"/>
              <a:gd name="connsiteY5" fmla="*/ 1169233 h 5791200"/>
              <a:gd name="connsiteX6" fmla="*/ 1274164 w 5041692"/>
              <a:gd name="connsiteY6" fmla="*/ 959370 h 5791200"/>
              <a:gd name="connsiteX7" fmla="*/ 1528997 w 5041692"/>
              <a:gd name="connsiteY7" fmla="*/ 884420 h 5791200"/>
              <a:gd name="connsiteX8" fmla="*/ 1528997 w 5041692"/>
              <a:gd name="connsiteY8" fmla="*/ 659567 h 5791200"/>
              <a:gd name="connsiteX9" fmla="*/ 1648918 w 5041692"/>
              <a:gd name="connsiteY9" fmla="*/ 584616 h 5791200"/>
              <a:gd name="connsiteX10" fmla="*/ 1648918 w 5041692"/>
              <a:gd name="connsiteY10" fmla="*/ 479685 h 5791200"/>
              <a:gd name="connsiteX11" fmla="*/ 1963711 w 5041692"/>
              <a:gd name="connsiteY11" fmla="*/ 374754 h 5791200"/>
              <a:gd name="connsiteX12" fmla="*/ 2098623 w 5041692"/>
              <a:gd name="connsiteY12" fmla="*/ 389744 h 5791200"/>
              <a:gd name="connsiteX13" fmla="*/ 2263515 w 5041692"/>
              <a:gd name="connsiteY13" fmla="*/ 569626 h 5791200"/>
              <a:gd name="connsiteX14" fmla="*/ 2278505 w 5041692"/>
              <a:gd name="connsiteY14" fmla="*/ 689547 h 5791200"/>
              <a:gd name="connsiteX15" fmla="*/ 2353456 w 5041692"/>
              <a:gd name="connsiteY15" fmla="*/ 824459 h 5791200"/>
              <a:gd name="connsiteX16" fmla="*/ 2503357 w 5041692"/>
              <a:gd name="connsiteY16" fmla="*/ 899410 h 5791200"/>
              <a:gd name="connsiteX17" fmla="*/ 2608288 w 5041692"/>
              <a:gd name="connsiteY17" fmla="*/ 1034321 h 5791200"/>
              <a:gd name="connsiteX18" fmla="*/ 2713220 w 5041692"/>
              <a:gd name="connsiteY18" fmla="*/ 1229193 h 5791200"/>
              <a:gd name="connsiteX19" fmla="*/ 2893102 w 5041692"/>
              <a:gd name="connsiteY19" fmla="*/ 1349115 h 5791200"/>
              <a:gd name="connsiteX20" fmla="*/ 3013023 w 5041692"/>
              <a:gd name="connsiteY20" fmla="*/ 1484026 h 5791200"/>
              <a:gd name="connsiteX21" fmla="*/ 3147934 w 5041692"/>
              <a:gd name="connsiteY21" fmla="*/ 1678898 h 5791200"/>
              <a:gd name="connsiteX22" fmla="*/ 3177915 w 5041692"/>
              <a:gd name="connsiteY22" fmla="*/ 1858780 h 5791200"/>
              <a:gd name="connsiteX23" fmla="*/ 3282846 w 5041692"/>
              <a:gd name="connsiteY23" fmla="*/ 1903751 h 5791200"/>
              <a:gd name="connsiteX24" fmla="*/ 3477718 w 5041692"/>
              <a:gd name="connsiteY24" fmla="*/ 2263515 h 5791200"/>
              <a:gd name="connsiteX25" fmla="*/ 3672590 w 5041692"/>
              <a:gd name="connsiteY25" fmla="*/ 2593298 h 5791200"/>
              <a:gd name="connsiteX26" fmla="*/ 3777521 w 5041692"/>
              <a:gd name="connsiteY26" fmla="*/ 2953062 h 5791200"/>
              <a:gd name="connsiteX27" fmla="*/ 3807502 w 5041692"/>
              <a:gd name="connsiteY27" fmla="*/ 3028013 h 5791200"/>
              <a:gd name="connsiteX28" fmla="*/ 3897442 w 5041692"/>
              <a:gd name="connsiteY28" fmla="*/ 3057993 h 5791200"/>
              <a:gd name="connsiteX29" fmla="*/ 3897442 w 5041692"/>
              <a:gd name="connsiteY29" fmla="*/ 3222885 h 5791200"/>
              <a:gd name="connsiteX30" fmla="*/ 4017364 w 5041692"/>
              <a:gd name="connsiteY30" fmla="*/ 3312826 h 5791200"/>
              <a:gd name="connsiteX31" fmla="*/ 4032354 w 5041692"/>
              <a:gd name="connsiteY31" fmla="*/ 3447738 h 5791200"/>
              <a:gd name="connsiteX32" fmla="*/ 4122295 w 5041692"/>
              <a:gd name="connsiteY32" fmla="*/ 3492708 h 5791200"/>
              <a:gd name="connsiteX33" fmla="*/ 4362138 w 5041692"/>
              <a:gd name="connsiteY33" fmla="*/ 3597639 h 5791200"/>
              <a:gd name="connsiteX34" fmla="*/ 4601980 w 5041692"/>
              <a:gd name="connsiteY34" fmla="*/ 3747541 h 5791200"/>
              <a:gd name="connsiteX35" fmla="*/ 4691921 w 5041692"/>
              <a:gd name="connsiteY35" fmla="*/ 3837482 h 5791200"/>
              <a:gd name="connsiteX36" fmla="*/ 4841823 w 5041692"/>
              <a:gd name="connsiteY36" fmla="*/ 3972393 h 5791200"/>
              <a:gd name="connsiteX37" fmla="*/ 4961744 w 5041692"/>
              <a:gd name="connsiteY37" fmla="*/ 3927423 h 5791200"/>
              <a:gd name="connsiteX38" fmla="*/ 5036695 w 5041692"/>
              <a:gd name="connsiteY38" fmla="*/ 4122295 h 5791200"/>
              <a:gd name="connsiteX39" fmla="*/ 4931764 w 5041692"/>
              <a:gd name="connsiteY39" fmla="*/ 4257206 h 5791200"/>
              <a:gd name="connsiteX40" fmla="*/ 4991724 w 5041692"/>
              <a:gd name="connsiteY40" fmla="*/ 4601980 h 5791200"/>
              <a:gd name="connsiteX41" fmla="*/ 5021705 w 5041692"/>
              <a:gd name="connsiteY41" fmla="*/ 4736892 h 5791200"/>
              <a:gd name="connsiteX42" fmla="*/ 4931764 w 5041692"/>
              <a:gd name="connsiteY42" fmla="*/ 5006715 h 5791200"/>
              <a:gd name="connsiteX43" fmla="*/ 4766872 w 5041692"/>
              <a:gd name="connsiteY43" fmla="*/ 5201587 h 5791200"/>
              <a:gd name="connsiteX44" fmla="*/ 4646951 w 5041692"/>
              <a:gd name="connsiteY44" fmla="*/ 5336498 h 5791200"/>
              <a:gd name="connsiteX45" fmla="*/ 5041692 w 5041692"/>
              <a:gd name="connsiteY45" fmla="*/ 5791200 h 5791200"/>
              <a:gd name="connsiteX0" fmla="*/ 59961 w 5101653"/>
              <a:gd name="connsiteY0" fmla="*/ 46220 h 5837420"/>
              <a:gd name="connsiteX1" fmla="*/ 44971 w 5101653"/>
              <a:gd name="connsiteY1" fmla="*/ 32479 h 5837420"/>
              <a:gd name="connsiteX2" fmla="*/ 329784 w 5101653"/>
              <a:gd name="connsiteY2" fmla="*/ 241092 h 5837420"/>
              <a:gd name="connsiteX3" fmla="*/ 419725 w 5101653"/>
              <a:gd name="connsiteY3" fmla="*/ 405984 h 5837420"/>
              <a:gd name="connsiteX4" fmla="*/ 629587 w 5101653"/>
              <a:gd name="connsiteY4" fmla="*/ 615846 h 5837420"/>
              <a:gd name="connsiteX5" fmla="*/ 869430 w 5101653"/>
              <a:gd name="connsiteY5" fmla="*/ 900659 h 5837420"/>
              <a:gd name="connsiteX6" fmla="*/ 1034322 w 5101653"/>
              <a:gd name="connsiteY6" fmla="*/ 1215453 h 5837420"/>
              <a:gd name="connsiteX7" fmla="*/ 1334125 w 5101653"/>
              <a:gd name="connsiteY7" fmla="*/ 1005590 h 5837420"/>
              <a:gd name="connsiteX8" fmla="*/ 1588958 w 5101653"/>
              <a:gd name="connsiteY8" fmla="*/ 930640 h 5837420"/>
              <a:gd name="connsiteX9" fmla="*/ 1588958 w 5101653"/>
              <a:gd name="connsiteY9" fmla="*/ 705787 h 5837420"/>
              <a:gd name="connsiteX10" fmla="*/ 1708879 w 5101653"/>
              <a:gd name="connsiteY10" fmla="*/ 630836 h 5837420"/>
              <a:gd name="connsiteX11" fmla="*/ 1708879 w 5101653"/>
              <a:gd name="connsiteY11" fmla="*/ 525905 h 5837420"/>
              <a:gd name="connsiteX12" fmla="*/ 2023672 w 5101653"/>
              <a:gd name="connsiteY12" fmla="*/ 420974 h 5837420"/>
              <a:gd name="connsiteX13" fmla="*/ 2158584 w 5101653"/>
              <a:gd name="connsiteY13" fmla="*/ 435964 h 5837420"/>
              <a:gd name="connsiteX14" fmla="*/ 2323476 w 5101653"/>
              <a:gd name="connsiteY14" fmla="*/ 615846 h 5837420"/>
              <a:gd name="connsiteX15" fmla="*/ 2338466 w 5101653"/>
              <a:gd name="connsiteY15" fmla="*/ 735767 h 5837420"/>
              <a:gd name="connsiteX16" fmla="*/ 2413417 w 5101653"/>
              <a:gd name="connsiteY16" fmla="*/ 870679 h 5837420"/>
              <a:gd name="connsiteX17" fmla="*/ 2563318 w 5101653"/>
              <a:gd name="connsiteY17" fmla="*/ 945630 h 5837420"/>
              <a:gd name="connsiteX18" fmla="*/ 2668249 w 5101653"/>
              <a:gd name="connsiteY18" fmla="*/ 1080541 h 5837420"/>
              <a:gd name="connsiteX19" fmla="*/ 2773181 w 5101653"/>
              <a:gd name="connsiteY19" fmla="*/ 1275413 h 5837420"/>
              <a:gd name="connsiteX20" fmla="*/ 2953063 w 5101653"/>
              <a:gd name="connsiteY20" fmla="*/ 1395335 h 5837420"/>
              <a:gd name="connsiteX21" fmla="*/ 3072984 w 5101653"/>
              <a:gd name="connsiteY21" fmla="*/ 1530246 h 5837420"/>
              <a:gd name="connsiteX22" fmla="*/ 3207895 w 5101653"/>
              <a:gd name="connsiteY22" fmla="*/ 1725118 h 5837420"/>
              <a:gd name="connsiteX23" fmla="*/ 3237876 w 5101653"/>
              <a:gd name="connsiteY23" fmla="*/ 1905000 h 5837420"/>
              <a:gd name="connsiteX24" fmla="*/ 3342807 w 5101653"/>
              <a:gd name="connsiteY24" fmla="*/ 1949971 h 5837420"/>
              <a:gd name="connsiteX25" fmla="*/ 3537679 w 5101653"/>
              <a:gd name="connsiteY25" fmla="*/ 2309735 h 5837420"/>
              <a:gd name="connsiteX26" fmla="*/ 3732551 w 5101653"/>
              <a:gd name="connsiteY26" fmla="*/ 2639518 h 5837420"/>
              <a:gd name="connsiteX27" fmla="*/ 3837482 w 5101653"/>
              <a:gd name="connsiteY27" fmla="*/ 2999282 h 5837420"/>
              <a:gd name="connsiteX28" fmla="*/ 3867463 w 5101653"/>
              <a:gd name="connsiteY28" fmla="*/ 3074233 h 5837420"/>
              <a:gd name="connsiteX29" fmla="*/ 3957403 w 5101653"/>
              <a:gd name="connsiteY29" fmla="*/ 3104213 h 5837420"/>
              <a:gd name="connsiteX30" fmla="*/ 3957403 w 5101653"/>
              <a:gd name="connsiteY30" fmla="*/ 3269105 h 5837420"/>
              <a:gd name="connsiteX31" fmla="*/ 4077325 w 5101653"/>
              <a:gd name="connsiteY31" fmla="*/ 3359046 h 5837420"/>
              <a:gd name="connsiteX32" fmla="*/ 4092315 w 5101653"/>
              <a:gd name="connsiteY32" fmla="*/ 3493958 h 5837420"/>
              <a:gd name="connsiteX33" fmla="*/ 4182256 w 5101653"/>
              <a:gd name="connsiteY33" fmla="*/ 3538928 h 5837420"/>
              <a:gd name="connsiteX34" fmla="*/ 4422099 w 5101653"/>
              <a:gd name="connsiteY34" fmla="*/ 3643859 h 5837420"/>
              <a:gd name="connsiteX35" fmla="*/ 4661941 w 5101653"/>
              <a:gd name="connsiteY35" fmla="*/ 3793761 h 5837420"/>
              <a:gd name="connsiteX36" fmla="*/ 4751882 w 5101653"/>
              <a:gd name="connsiteY36" fmla="*/ 3883702 h 5837420"/>
              <a:gd name="connsiteX37" fmla="*/ 4901784 w 5101653"/>
              <a:gd name="connsiteY37" fmla="*/ 4018613 h 5837420"/>
              <a:gd name="connsiteX38" fmla="*/ 5021705 w 5101653"/>
              <a:gd name="connsiteY38" fmla="*/ 3973643 h 5837420"/>
              <a:gd name="connsiteX39" fmla="*/ 5096656 w 5101653"/>
              <a:gd name="connsiteY39" fmla="*/ 4168515 h 5837420"/>
              <a:gd name="connsiteX40" fmla="*/ 4991725 w 5101653"/>
              <a:gd name="connsiteY40" fmla="*/ 4303426 h 5837420"/>
              <a:gd name="connsiteX41" fmla="*/ 5051685 w 5101653"/>
              <a:gd name="connsiteY41" fmla="*/ 4648200 h 5837420"/>
              <a:gd name="connsiteX42" fmla="*/ 5081666 w 5101653"/>
              <a:gd name="connsiteY42" fmla="*/ 4783112 h 5837420"/>
              <a:gd name="connsiteX43" fmla="*/ 4991725 w 5101653"/>
              <a:gd name="connsiteY43" fmla="*/ 5052935 h 5837420"/>
              <a:gd name="connsiteX44" fmla="*/ 4826833 w 5101653"/>
              <a:gd name="connsiteY44" fmla="*/ 5247807 h 5837420"/>
              <a:gd name="connsiteX45" fmla="*/ 4706912 w 5101653"/>
              <a:gd name="connsiteY45" fmla="*/ 5382718 h 5837420"/>
              <a:gd name="connsiteX46" fmla="*/ 5101653 w 5101653"/>
              <a:gd name="connsiteY46" fmla="*/ 5837420 h 5837420"/>
              <a:gd name="connsiteX0" fmla="*/ 599398 w 6219462"/>
              <a:gd name="connsiteY0" fmla="*/ 32479 h 5823679"/>
              <a:gd name="connsiteX1" fmla="*/ 6174491 w 6219462"/>
              <a:gd name="connsiteY1" fmla="*/ 32479 h 5823679"/>
              <a:gd name="connsiteX2" fmla="*/ 869221 w 6219462"/>
              <a:gd name="connsiteY2" fmla="*/ 227351 h 5823679"/>
              <a:gd name="connsiteX3" fmla="*/ 959162 w 6219462"/>
              <a:gd name="connsiteY3" fmla="*/ 392243 h 5823679"/>
              <a:gd name="connsiteX4" fmla="*/ 1169024 w 6219462"/>
              <a:gd name="connsiteY4" fmla="*/ 602105 h 5823679"/>
              <a:gd name="connsiteX5" fmla="*/ 1408867 w 6219462"/>
              <a:gd name="connsiteY5" fmla="*/ 886918 h 5823679"/>
              <a:gd name="connsiteX6" fmla="*/ 1573759 w 6219462"/>
              <a:gd name="connsiteY6" fmla="*/ 1201712 h 5823679"/>
              <a:gd name="connsiteX7" fmla="*/ 1873562 w 6219462"/>
              <a:gd name="connsiteY7" fmla="*/ 991849 h 5823679"/>
              <a:gd name="connsiteX8" fmla="*/ 2128395 w 6219462"/>
              <a:gd name="connsiteY8" fmla="*/ 916899 h 5823679"/>
              <a:gd name="connsiteX9" fmla="*/ 2128395 w 6219462"/>
              <a:gd name="connsiteY9" fmla="*/ 692046 h 5823679"/>
              <a:gd name="connsiteX10" fmla="*/ 2248316 w 6219462"/>
              <a:gd name="connsiteY10" fmla="*/ 617095 h 5823679"/>
              <a:gd name="connsiteX11" fmla="*/ 2248316 w 6219462"/>
              <a:gd name="connsiteY11" fmla="*/ 512164 h 5823679"/>
              <a:gd name="connsiteX12" fmla="*/ 2563109 w 6219462"/>
              <a:gd name="connsiteY12" fmla="*/ 407233 h 5823679"/>
              <a:gd name="connsiteX13" fmla="*/ 2698021 w 6219462"/>
              <a:gd name="connsiteY13" fmla="*/ 422223 h 5823679"/>
              <a:gd name="connsiteX14" fmla="*/ 2862913 w 6219462"/>
              <a:gd name="connsiteY14" fmla="*/ 602105 h 5823679"/>
              <a:gd name="connsiteX15" fmla="*/ 2877903 w 6219462"/>
              <a:gd name="connsiteY15" fmla="*/ 722026 h 5823679"/>
              <a:gd name="connsiteX16" fmla="*/ 2952854 w 6219462"/>
              <a:gd name="connsiteY16" fmla="*/ 856938 h 5823679"/>
              <a:gd name="connsiteX17" fmla="*/ 3102755 w 6219462"/>
              <a:gd name="connsiteY17" fmla="*/ 931889 h 5823679"/>
              <a:gd name="connsiteX18" fmla="*/ 3207686 w 6219462"/>
              <a:gd name="connsiteY18" fmla="*/ 1066800 h 5823679"/>
              <a:gd name="connsiteX19" fmla="*/ 3312618 w 6219462"/>
              <a:gd name="connsiteY19" fmla="*/ 1261672 h 5823679"/>
              <a:gd name="connsiteX20" fmla="*/ 3492500 w 6219462"/>
              <a:gd name="connsiteY20" fmla="*/ 1381594 h 5823679"/>
              <a:gd name="connsiteX21" fmla="*/ 3612421 w 6219462"/>
              <a:gd name="connsiteY21" fmla="*/ 1516505 h 5823679"/>
              <a:gd name="connsiteX22" fmla="*/ 3747332 w 6219462"/>
              <a:gd name="connsiteY22" fmla="*/ 1711377 h 5823679"/>
              <a:gd name="connsiteX23" fmla="*/ 3777313 w 6219462"/>
              <a:gd name="connsiteY23" fmla="*/ 1891259 h 5823679"/>
              <a:gd name="connsiteX24" fmla="*/ 3882244 w 6219462"/>
              <a:gd name="connsiteY24" fmla="*/ 1936230 h 5823679"/>
              <a:gd name="connsiteX25" fmla="*/ 4077116 w 6219462"/>
              <a:gd name="connsiteY25" fmla="*/ 2295994 h 5823679"/>
              <a:gd name="connsiteX26" fmla="*/ 4271988 w 6219462"/>
              <a:gd name="connsiteY26" fmla="*/ 2625777 h 5823679"/>
              <a:gd name="connsiteX27" fmla="*/ 4376919 w 6219462"/>
              <a:gd name="connsiteY27" fmla="*/ 2985541 h 5823679"/>
              <a:gd name="connsiteX28" fmla="*/ 4406900 w 6219462"/>
              <a:gd name="connsiteY28" fmla="*/ 3060492 h 5823679"/>
              <a:gd name="connsiteX29" fmla="*/ 4496840 w 6219462"/>
              <a:gd name="connsiteY29" fmla="*/ 3090472 h 5823679"/>
              <a:gd name="connsiteX30" fmla="*/ 4496840 w 6219462"/>
              <a:gd name="connsiteY30" fmla="*/ 3255364 h 5823679"/>
              <a:gd name="connsiteX31" fmla="*/ 4616762 w 6219462"/>
              <a:gd name="connsiteY31" fmla="*/ 3345305 h 5823679"/>
              <a:gd name="connsiteX32" fmla="*/ 4631752 w 6219462"/>
              <a:gd name="connsiteY32" fmla="*/ 3480217 h 5823679"/>
              <a:gd name="connsiteX33" fmla="*/ 4721693 w 6219462"/>
              <a:gd name="connsiteY33" fmla="*/ 3525187 h 5823679"/>
              <a:gd name="connsiteX34" fmla="*/ 4961536 w 6219462"/>
              <a:gd name="connsiteY34" fmla="*/ 3630118 h 5823679"/>
              <a:gd name="connsiteX35" fmla="*/ 5201378 w 6219462"/>
              <a:gd name="connsiteY35" fmla="*/ 3780020 h 5823679"/>
              <a:gd name="connsiteX36" fmla="*/ 5291319 w 6219462"/>
              <a:gd name="connsiteY36" fmla="*/ 3869961 h 5823679"/>
              <a:gd name="connsiteX37" fmla="*/ 5441221 w 6219462"/>
              <a:gd name="connsiteY37" fmla="*/ 4004872 h 5823679"/>
              <a:gd name="connsiteX38" fmla="*/ 5561142 w 6219462"/>
              <a:gd name="connsiteY38" fmla="*/ 3959902 h 5823679"/>
              <a:gd name="connsiteX39" fmla="*/ 5636093 w 6219462"/>
              <a:gd name="connsiteY39" fmla="*/ 4154774 h 5823679"/>
              <a:gd name="connsiteX40" fmla="*/ 5531162 w 6219462"/>
              <a:gd name="connsiteY40" fmla="*/ 4289685 h 5823679"/>
              <a:gd name="connsiteX41" fmla="*/ 5591122 w 6219462"/>
              <a:gd name="connsiteY41" fmla="*/ 4634459 h 5823679"/>
              <a:gd name="connsiteX42" fmla="*/ 5621103 w 6219462"/>
              <a:gd name="connsiteY42" fmla="*/ 4769371 h 5823679"/>
              <a:gd name="connsiteX43" fmla="*/ 5531162 w 6219462"/>
              <a:gd name="connsiteY43" fmla="*/ 5039194 h 5823679"/>
              <a:gd name="connsiteX44" fmla="*/ 5366270 w 6219462"/>
              <a:gd name="connsiteY44" fmla="*/ 5234066 h 5823679"/>
              <a:gd name="connsiteX45" fmla="*/ 5246349 w 6219462"/>
              <a:gd name="connsiteY45" fmla="*/ 5368977 h 5823679"/>
              <a:gd name="connsiteX46" fmla="*/ 5641090 w 6219462"/>
              <a:gd name="connsiteY46" fmla="*/ 5823679 h 5823679"/>
              <a:gd name="connsiteX0" fmla="*/ 840489 w 6445770"/>
              <a:gd name="connsiteY0" fmla="*/ 152400 h 5943600"/>
              <a:gd name="connsiteX1" fmla="*/ 929182 w 6445770"/>
              <a:gd name="connsiteY1" fmla="*/ 0 h 5943600"/>
              <a:gd name="connsiteX2" fmla="*/ 6415582 w 6445770"/>
              <a:gd name="connsiteY2" fmla="*/ 152400 h 5943600"/>
              <a:gd name="connsiteX3" fmla="*/ 1110312 w 6445770"/>
              <a:gd name="connsiteY3" fmla="*/ 347272 h 5943600"/>
              <a:gd name="connsiteX4" fmla="*/ 1200253 w 6445770"/>
              <a:gd name="connsiteY4" fmla="*/ 512164 h 5943600"/>
              <a:gd name="connsiteX5" fmla="*/ 1410115 w 6445770"/>
              <a:gd name="connsiteY5" fmla="*/ 722026 h 5943600"/>
              <a:gd name="connsiteX6" fmla="*/ 1649958 w 6445770"/>
              <a:gd name="connsiteY6" fmla="*/ 1006839 h 5943600"/>
              <a:gd name="connsiteX7" fmla="*/ 1814850 w 6445770"/>
              <a:gd name="connsiteY7" fmla="*/ 1321633 h 5943600"/>
              <a:gd name="connsiteX8" fmla="*/ 2114653 w 6445770"/>
              <a:gd name="connsiteY8" fmla="*/ 1111770 h 5943600"/>
              <a:gd name="connsiteX9" fmla="*/ 2369486 w 6445770"/>
              <a:gd name="connsiteY9" fmla="*/ 1036820 h 5943600"/>
              <a:gd name="connsiteX10" fmla="*/ 2369486 w 6445770"/>
              <a:gd name="connsiteY10" fmla="*/ 811967 h 5943600"/>
              <a:gd name="connsiteX11" fmla="*/ 2489407 w 6445770"/>
              <a:gd name="connsiteY11" fmla="*/ 737016 h 5943600"/>
              <a:gd name="connsiteX12" fmla="*/ 2489407 w 6445770"/>
              <a:gd name="connsiteY12" fmla="*/ 632085 h 5943600"/>
              <a:gd name="connsiteX13" fmla="*/ 2804200 w 6445770"/>
              <a:gd name="connsiteY13" fmla="*/ 527154 h 5943600"/>
              <a:gd name="connsiteX14" fmla="*/ 2939112 w 6445770"/>
              <a:gd name="connsiteY14" fmla="*/ 542144 h 5943600"/>
              <a:gd name="connsiteX15" fmla="*/ 3104004 w 6445770"/>
              <a:gd name="connsiteY15" fmla="*/ 722026 h 5943600"/>
              <a:gd name="connsiteX16" fmla="*/ 3118994 w 6445770"/>
              <a:gd name="connsiteY16" fmla="*/ 841947 h 5943600"/>
              <a:gd name="connsiteX17" fmla="*/ 3193945 w 6445770"/>
              <a:gd name="connsiteY17" fmla="*/ 976859 h 5943600"/>
              <a:gd name="connsiteX18" fmla="*/ 3343846 w 6445770"/>
              <a:gd name="connsiteY18" fmla="*/ 1051810 h 5943600"/>
              <a:gd name="connsiteX19" fmla="*/ 3448777 w 6445770"/>
              <a:gd name="connsiteY19" fmla="*/ 1186721 h 5943600"/>
              <a:gd name="connsiteX20" fmla="*/ 3553709 w 6445770"/>
              <a:gd name="connsiteY20" fmla="*/ 1381593 h 5943600"/>
              <a:gd name="connsiteX21" fmla="*/ 3733591 w 6445770"/>
              <a:gd name="connsiteY21" fmla="*/ 1501515 h 5943600"/>
              <a:gd name="connsiteX22" fmla="*/ 3853512 w 6445770"/>
              <a:gd name="connsiteY22" fmla="*/ 1636426 h 5943600"/>
              <a:gd name="connsiteX23" fmla="*/ 3988423 w 6445770"/>
              <a:gd name="connsiteY23" fmla="*/ 1831298 h 5943600"/>
              <a:gd name="connsiteX24" fmla="*/ 4018404 w 6445770"/>
              <a:gd name="connsiteY24" fmla="*/ 2011180 h 5943600"/>
              <a:gd name="connsiteX25" fmla="*/ 4123335 w 6445770"/>
              <a:gd name="connsiteY25" fmla="*/ 2056151 h 5943600"/>
              <a:gd name="connsiteX26" fmla="*/ 4318207 w 6445770"/>
              <a:gd name="connsiteY26" fmla="*/ 2415915 h 5943600"/>
              <a:gd name="connsiteX27" fmla="*/ 4513079 w 6445770"/>
              <a:gd name="connsiteY27" fmla="*/ 2745698 h 5943600"/>
              <a:gd name="connsiteX28" fmla="*/ 4618010 w 6445770"/>
              <a:gd name="connsiteY28" fmla="*/ 3105462 h 5943600"/>
              <a:gd name="connsiteX29" fmla="*/ 4647991 w 6445770"/>
              <a:gd name="connsiteY29" fmla="*/ 3180413 h 5943600"/>
              <a:gd name="connsiteX30" fmla="*/ 4737931 w 6445770"/>
              <a:gd name="connsiteY30" fmla="*/ 3210393 h 5943600"/>
              <a:gd name="connsiteX31" fmla="*/ 4737931 w 6445770"/>
              <a:gd name="connsiteY31" fmla="*/ 3375285 h 5943600"/>
              <a:gd name="connsiteX32" fmla="*/ 4857853 w 6445770"/>
              <a:gd name="connsiteY32" fmla="*/ 3465226 h 5943600"/>
              <a:gd name="connsiteX33" fmla="*/ 4872843 w 6445770"/>
              <a:gd name="connsiteY33" fmla="*/ 3600138 h 5943600"/>
              <a:gd name="connsiteX34" fmla="*/ 4962784 w 6445770"/>
              <a:gd name="connsiteY34" fmla="*/ 3645108 h 5943600"/>
              <a:gd name="connsiteX35" fmla="*/ 5202627 w 6445770"/>
              <a:gd name="connsiteY35" fmla="*/ 3750039 h 5943600"/>
              <a:gd name="connsiteX36" fmla="*/ 5442469 w 6445770"/>
              <a:gd name="connsiteY36" fmla="*/ 3899941 h 5943600"/>
              <a:gd name="connsiteX37" fmla="*/ 5532410 w 6445770"/>
              <a:gd name="connsiteY37" fmla="*/ 3989882 h 5943600"/>
              <a:gd name="connsiteX38" fmla="*/ 5682312 w 6445770"/>
              <a:gd name="connsiteY38" fmla="*/ 4124793 h 5943600"/>
              <a:gd name="connsiteX39" fmla="*/ 5802233 w 6445770"/>
              <a:gd name="connsiteY39" fmla="*/ 4079823 h 5943600"/>
              <a:gd name="connsiteX40" fmla="*/ 5877184 w 6445770"/>
              <a:gd name="connsiteY40" fmla="*/ 4274695 h 5943600"/>
              <a:gd name="connsiteX41" fmla="*/ 5772253 w 6445770"/>
              <a:gd name="connsiteY41" fmla="*/ 4409606 h 5943600"/>
              <a:gd name="connsiteX42" fmla="*/ 5832213 w 6445770"/>
              <a:gd name="connsiteY42" fmla="*/ 4754380 h 5943600"/>
              <a:gd name="connsiteX43" fmla="*/ 5862194 w 6445770"/>
              <a:gd name="connsiteY43" fmla="*/ 4889292 h 5943600"/>
              <a:gd name="connsiteX44" fmla="*/ 5772253 w 6445770"/>
              <a:gd name="connsiteY44" fmla="*/ 5159115 h 5943600"/>
              <a:gd name="connsiteX45" fmla="*/ 5607361 w 6445770"/>
              <a:gd name="connsiteY45" fmla="*/ 5353987 h 5943600"/>
              <a:gd name="connsiteX46" fmla="*/ 5487440 w 6445770"/>
              <a:gd name="connsiteY46" fmla="*/ 5488898 h 5943600"/>
              <a:gd name="connsiteX47" fmla="*/ 5882181 w 6445770"/>
              <a:gd name="connsiteY47" fmla="*/ 5943600 h 5943600"/>
              <a:gd name="connsiteX0" fmla="*/ 6491783 w 6499278"/>
              <a:gd name="connsiteY0" fmla="*/ 6019800 h 6019800"/>
              <a:gd name="connsiteX1" fmla="*/ 929182 w 6499278"/>
              <a:gd name="connsiteY1" fmla="*/ 0 h 6019800"/>
              <a:gd name="connsiteX2" fmla="*/ 6415582 w 6499278"/>
              <a:gd name="connsiteY2" fmla="*/ 152400 h 6019800"/>
              <a:gd name="connsiteX3" fmla="*/ 1110312 w 6499278"/>
              <a:gd name="connsiteY3" fmla="*/ 347272 h 6019800"/>
              <a:gd name="connsiteX4" fmla="*/ 1200253 w 6499278"/>
              <a:gd name="connsiteY4" fmla="*/ 512164 h 6019800"/>
              <a:gd name="connsiteX5" fmla="*/ 1410115 w 6499278"/>
              <a:gd name="connsiteY5" fmla="*/ 722026 h 6019800"/>
              <a:gd name="connsiteX6" fmla="*/ 1649958 w 6499278"/>
              <a:gd name="connsiteY6" fmla="*/ 1006839 h 6019800"/>
              <a:gd name="connsiteX7" fmla="*/ 1814850 w 6499278"/>
              <a:gd name="connsiteY7" fmla="*/ 1321633 h 6019800"/>
              <a:gd name="connsiteX8" fmla="*/ 2114653 w 6499278"/>
              <a:gd name="connsiteY8" fmla="*/ 1111770 h 6019800"/>
              <a:gd name="connsiteX9" fmla="*/ 2369486 w 6499278"/>
              <a:gd name="connsiteY9" fmla="*/ 1036820 h 6019800"/>
              <a:gd name="connsiteX10" fmla="*/ 2369486 w 6499278"/>
              <a:gd name="connsiteY10" fmla="*/ 811967 h 6019800"/>
              <a:gd name="connsiteX11" fmla="*/ 2489407 w 6499278"/>
              <a:gd name="connsiteY11" fmla="*/ 737016 h 6019800"/>
              <a:gd name="connsiteX12" fmla="*/ 2489407 w 6499278"/>
              <a:gd name="connsiteY12" fmla="*/ 632085 h 6019800"/>
              <a:gd name="connsiteX13" fmla="*/ 2804200 w 6499278"/>
              <a:gd name="connsiteY13" fmla="*/ 527154 h 6019800"/>
              <a:gd name="connsiteX14" fmla="*/ 2939112 w 6499278"/>
              <a:gd name="connsiteY14" fmla="*/ 542144 h 6019800"/>
              <a:gd name="connsiteX15" fmla="*/ 3104004 w 6499278"/>
              <a:gd name="connsiteY15" fmla="*/ 722026 h 6019800"/>
              <a:gd name="connsiteX16" fmla="*/ 3118994 w 6499278"/>
              <a:gd name="connsiteY16" fmla="*/ 841947 h 6019800"/>
              <a:gd name="connsiteX17" fmla="*/ 3193945 w 6499278"/>
              <a:gd name="connsiteY17" fmla="*/ 976859 h 6019800"/>
              <a:gd name="connsiteX18" fmla="*/ 3343846 w 6499278"/>
              <a:gd name="connsiteY18" fmla="*/ 1051810 h 6019800"/>
              <a:gd name="connsiteX19" fmla="*/ 3448777 w 6499278"/>
              <a:gd name="connsiteY19" fmla="*/ 1186721 h 6019800"/>
              <a:gd name="connsiteX20" fmla="*/ 3553709 w 6499278"/>
              <a:gd name="connsiteY20" fmla="*/ 1381593 h 6019800"/>
              <a:gd name="connsiteX21" fmla="*/ 3733591 w 6499278"/>
              <a:gd name="connsiteY21" fmla="*/ 1501515 h 6019800"/>
              <a:gd name="connsiteX22" fmla="*/ 3853512 w 6499278"/>
              <a:gd name="connsiteY22" fmla="*/ 1636426 h 6019800"/>
              <a:gd name="connsiteX23" fmla="*/ 3988423 w 6499278"/>
              <a:gd name="connsiteY23" fmla="*/ 1831298 h 6019800"/>
              <a:gd name="connsiteX24" fmla="*/ 4018404 w 6499278"/>
              <a:gd name="connsiteY24" fmla="*/ 2011180 h 6019800"/>
              <a:gd name="connsiteX25" fmla="*/ 4123335 w 6499278"/>
              <a:gd name="connsiteY25" fmla="*/ 2056151 h 6019800"/>
              <a:gd name="connsiteX26" fmla="*/ 4318207 w 6499278"/>
              <a:gd name="connsiteY26" fmla="*/ 2415915 h 6019800"/>
              <a:gd name="connsiteX27" fmla="*/ 4513079 w 6499278"/>
              <a:gd name="connsiteY27" fmla="*/ 2745698 h 6019800"/>
              <a:gd name="connsiteX28" fmla="*/ 4618010 w 6499278"/>
              <a:gd name="connsiteY28" fmla="*/ 3105462 h 6019800"/>
              <a:gd name="connsiteX29" fmla="*/ 4647991 w 6499278"/>
              <a:gd name="connsiteY29" fmla="*/ 3180413 h 6019800"/>
              <a:gd name="connsiteX30" fmla="*/ 4737931 w 6499278"/>
              <a:gd name="connsiteY30" fmla="*/ 3210393 h 6019800"/>
              <a:gd name="connsiteX31" fmla="*/ 4737931 w 6499278"/>
              <a:gd name="connsiteY31" fmla="*/ 3375285 h 6019800"/>
              <a:gd name="connsiteX32" fmla="*/ 4857853 w 6499278"/>
              <a:gd name="connsiteY32" fmla="*/ 3465226 h 6019800"/>
              <a:gd name="connsiteX33" fmla="*/ 4872843 w 6499278"/>
              <a:gd name="connsiteY33" fmla="*/ 3600138 h 6019800"/>
              <a:gd name="connsiteX34" fmla="*/ 4962784 w 6499278"/>
              <a:gd name="connsiteY34" fmla="*/ 3645108 h 6019800"/>
              <a:gd name="connsiteX35" fmla="*/ 5202627 w 6499278"/>
              <a:gd name="connsiteY35" fmla="*/ 3750039 h 6019800"/>
              <a:gd name="connsiteX36" fmla="*/ 5442469 w 6499278"/>
              <a:gd name="connsiteY36" fmla="*/ 3899941 h 6019800"/>
              <a:gd name="connsiteX37" fmla="*/ 5532410 w 6499278"/>
              <a:gd name="connsiteY37" fmla="*/ 3989882 h 6019800"/>
              <a:gd name="connsiteX38" fmla="*/ 5682312 w 6499278"/>
              <a:gd name="connsiteY38" fmla="*/ 4124793 h 6019800"/>
              <a:gd name="connsiteX39" fmla="*/ 5802233 w 6499278"/>
              <a:gd name="connsiteY39" fmla="*/ 4079823 h 6019800"/>
              <a:gd name="connsiteX40" fmla="*/ 5877184 w 6499278"/>
              <a:gd name="connsiteY40" fmla="*/ 4274695 h 6019800"/>
              <a:gd name="connsiteX41" fmla="*/ 5772253 w 6499278"/>
              <a:gd name="connsiteY41" fmla="*/ 4409606 h 6019800"/>
              <a:gd name="connsiteX42" fmla="*/ 5832213 w 6499278"/>
              <a:gd name="connsiteY42" fmla="*/ 4754380 h 6019800"/>
              <a:gd name="connsiteX43" fmla="*/ 5862194 w 6499278"/>
              <a:gd name="connsiteY43" fmla="*/ 4889292 h 6019800"/>
              <a:gd name="connsiteX44" fmla="*/ 5772253 w 6499278"/>
              <a:gd name="connsiteY44" fmla="*/ 5159115 h 6019800"/>
              <a:gd name="connsiteX45" fmla="*/ 5607361 w 6499278"/>
              <a:gd name="connsiteY45" fmla="*/ 5353987 h 6019800"/>
              <a:gd name="connsiteX46" fmla="*/ 5487440 w 6499278"/>
              <a:gd name="connsiteY46" fmla="*/ 5488898 h 6019800"/>
              <a:gd name="connsiteX47" fmla="*/ 5882181 w 6499278"/>
              <a:gd name="connsiteY47" fmla="*/ 5943600 h 6019800"/>
              <a:gd name="connsiteX0" fmla="*/ 6250692 w 8079492"/>
              <a:gd name="connsiteY0" fmla="*/ 6190521 h 6190521"/>
              <a:gd name="connsiteX1" fmla="*/ 6250692 w 8079492"/>
              <a:gd name="connsiteY1" fmla="*/ 2456721 h 6190521"/>
              <a:gd name="connsiteX2" fmla="*/ 6174491 w 8079492"/>
              <a:gd name="connsiteY2" fmla="*/ 323121 h 6190521"/>
              <a:gd name="connsiteX3" fmla="*/ 869221 w 8079492"/>
              <a:gd name="connsiteY3" fmla="*/ 517993 h 6190521"/>
              <a:gd name="connsiteX4" fmla="*/ 959162 w 8079492"/>
              <a:gd name="connsiteY4" fmla="*/ 682885 h 6190521"/>
              <a:gd name="connsiteX5" fmla="*/ 1169024 w 8079492"/>
              <a:gd name="connsiteY5" fmla="*/ 892747 h 6190521"/>
              <a:gd name="connsiteX6" fmla="*/ 1408867 w 8079492"/>
              <a:gd name="connsiteY6" fmla="*/ 1177560 h 6190521"/>
              <a:gd name="connsiteX7" fmla="*/ 1573759 w 8079492"/>
              <a:gd name="connsiteY7" fmla="*/ 1492354 h 6190521"/>
              <a:gd name="connsiteX8" fmla="*/ 1873562 w 8079492"/>
              <a:gd name="connsiteY8" fmla="*/ 1282491 h 6190521"/>
              <a:gd name="connsiteX9" fmla="*/ 2128395 w 8079492"/>
              <a:gd name="connsiteY9" fmla="*/ 1207541 h 6190521"/>
              <a:gd name="connsiteX10" fmla="*/ 2128395 w 8079492"/>
              <a:gd name="connsiteY10" fmla="*/ 982688 h 6190521"/>
              <a:gd name="connsiteX11" fmla="*/ 2248316 w 8079492"/>
              <a:gd name="connsiteY11" fmla="*/ 907737 h 6190521"/>
              <a:gd name="connsiteX12" fmla="*/ 2248316 w 8079492"/>
              <a:gd name="connsiteY12" fmla="*/ 802806 h 6190521"/>
              <a:gd name="connsiteX13" fmla="*/ 2563109 w 8079492"/>
              <a:gd name="connsiteY13" fmla="*/ 697875 h 6190521"/>
              <a:gd name="connsiteX14" fmla="*/ 2698021 w 8079492"/>
              <a:gd name="connsiteY14" fmla="*/ 712865 h 6190521"/>
              <a:gd name="connsiteX15" fmla="*/ 2862913 w 8079492"/>
              <a:gd name="connsiteY15" fmla="*/ 892747 h 6190521"/>
              <a:gd name="connsiteX16" fmla="*/ 2877903 w 8079492"/>
              <a:gd name="connsiteY16" fmla="*/ 1012668 h 6190521"/>
              <a:gd name="connsiteX17" fmla="*/ 2952854 w 8079492"/>
              <a:gd name="connsiteY17" fmla="*/ 1147580 h 6190521"/>
              <a:gd name="connsiteX18" fmla="*/ 3102755 w 8079492"/>
              <a:gd name="connsiteY18" fmla="*/ 1222531 h 6190521"/>
              <a:gd name="connsiteX19" fmla="*/ 3207686 w 8079492"/>
              <a:gd name="connsiteY19" fmla="*/ 1357442 h 6190521"/>
              <a:gd name="connsiteX20" fmla="*/ 3312618 w 8079492"/>
              <a:gd name="connsiteY20" fmla="*/ 1552314 h 6190521"/>
              <a:gd name="connsiteX21" fmla="*/ 3492500 w 8079492"/>
              <a:gd name="connsiteY21" fmla="*/ 1672236 h 6190521"/>
              <a:gd name="connsiteX22" fmla="*/ 3612421 w 8079492"/>
              <a:gd name="connsiteY22" fmla="*/ 1807147 h 6190521"/>
              <a:gd name="connsiteX23" fmla="*/ 3747332 w 8079492"/>
              <a:gd name="connsiteY23" fmla="*/ 2002019 h 6190521"/>
              <a:gd name="connsiteX24" fmla="*/ 3777313 w 8079492"/>
              <a:gd name="connsiteY24" fmla="*/ 2181901 h 6190521"/>
              <a:gd name="connsiteX25" fmla="*/ 3882244 w 8079492"/>
              <a:gd name="connsiteY25" fmla="*/ 2226872 h 6190521"/>
              <a:gd name="connsiteX26" fmla="*/ 4077116 w 8079492"/>
              <a:gd name="connsiteY26" fmla="*/ 2586636 h 6190521"/>
              <a:gd name="connsiteX27" fmla="*/ 4271988 w 8079492"/>
              <a:gd name="connsiteY27" fmla="*/ 2916419 h 6190521"/>
              <a:gd name="connsiteX28" fmla="*/ 4376919 w 8079492"/>
              <a:gd name="connsiteY28" fmla="*/ 3276183 h 6190521"/>
              <a:gd name="connsiteX29" fmla="*/ 4406900 w 8079492"/>
              <a:gd name="connsiteY29" fmla="*/ 3351134 h 6190521"/>
              <a:gd name="connsiteX30" fmla="*/ 4496840 w 8079492"/>
              <a:gd name="connsiteY30" fmla="*/ 3381114 h 6190521"/>
              <a:gd name="connsiteX31" fmla="*/ 4496840 w 8079492"/>
              <a:gd name="connsiteY31" fmla="*/ 3546006 h 6190521"/>
              <a:gd name="connsiteX32" fmla="*/ 4616762 w 8079492"/>
              <a:gd name="connsiteY32" fmla="*/ 3635947 h 6190521"/>
              <a:gd name="connsiteX33" fmla="*/ 4631752 w 8079492"/>
              <a:gd name="connsiteY33" fmla="*/ 3770859 h 6190521"/>
              <a:gd name="connsiteX34" fmla="*/ 4721693 w 8079492"/>
              <a:gd name="connsiteY34" fmla="*/ 3815829 h 6190521"/>
              <a:gd name="connsiteX35" fmla="*/ 4961536 w 8079492"/>
              <a:gd name="connsiteY35" fmla="*/ 3920760 h 6190521"/>
              <a:gd name="connsiteX36" fmla="*/ 5201378 w 8079492"/>
              <a:gd name="connsiteY36" fmla="*/ 4070662 h 6190521"/>
              <a:gd name="connsiteX37" fmla="*/ 5291319 w 8079492"/>
              <a:gd name="connsiteY37" fmla="*/ 4160603 h 6190521"/>
              <a:gd name="connsiteX38" fmla="*/ 5441221 w 8079492"/>
              <a:gd name="connsiteY38" fmla="*/ 4295514 h 6190521"/>
              <a:gd name="connsiteX39" fmla="*/ 5561142 w 8079492"/>
              <a:gd name="connsiteY39" fmla="*/ 4250544 h 6190521"/>
              <a:gd name="connsiteX40" fmla="*/ 5636093 w 8079492"/>
              <a:gd name="connsiteY40" fmla="*/ 4445416 h 6190521"/>
              <a:gd name="connsiteX41" fmla="*/ 5531162 w 8079492"/>
              <a:gd name="connsiteY41" fmla="*/ 4580327 h 6190521"/>
              <a:gd name="connsiteX42" fmla="*/ 5591122 w 8079492"/>
              <a:gd name="connsiteY42" fmla="*/ 4925101 h 6190521"/>
              <a:gd name="connsiteX43" fmla="*/ 5621103 w 8079492"/>
              <a:gd name="connsiteY43" fmla="*/ 5060013 h 6190521"/>
              <a:gd name="connsiteX44" fmla="*/ 5531162 w 8079492"/>
              <a:gd name="connsiteY44" fmla="*/ 5329836 h 6190521"/>
              <a:gd name="connsiteX45" fmla="*/ 5366270 w 8079492"/>
              <a:gd name="connsiteY45" fmla="*/ 5524708 h 6190521"/>
              <a:gd name="connsiteX46" fmla="*/ 5246349 w 8079492"/>
              <a:gd name="connsiteY46" fmla="*/ 5659619 h 6190521"/>
              <a:gd name="connsiteX47" fmla="*/ 5641090 w 8079492"/>
              <a:gd name="connsiteY47" fmla="*/ 6114321 h 6190521"/>
              <a:gd name="connsiteX0" fmla="*/ 6250692 w 8079492"/>
              <a:gd name="connsiteY0" fmla="*/ 6190521 h 6190521"/>
              <a:gd name="connsiteX1" fmla="*/ 6250692 w 8079492"/>
              <a:gd name="connsiteY1" fmla="*/ 2456721 h 6190521"/>
              <a:gd name="connsiteX2" fmla="*/ 6174491 w 8079492"/>
              <a:gd name="connsiteY2" fmla="*/ 323121 h 6190521"/>
              <a:gd name="connsiteX3" fmla="*/ 869221 w 8079492"/>
              <a:gd name="connsiteY3" fmla="*/ 517993 h 6190521"/>
              <a:gd name="connsiteX4" fmla="*/ 959162 w 8079492"/>
              <a:gd name="connsiteY4" fmla="*/ 682885 h 6190521"/>
              <a:gd name="connsiteX5" fmla="*/ 1169024 w 8079492"/>
              <a:gd name="connsiteY5" fmla="*/ 892747 h 6190521"/>
              <a:gd name="connsiteX6" fmla="*/ 1408867 w 8079492"/>
              <a:gd name="connsiteY6" fmla="*/ 1177560 h 6190521"/>
              <a:gd name="connsiteX7" fmla="*/ 1573759 w 8079492"/>
              <a:gd name="connsiteY7" fmla="*/ 1492354 h 6190521"/>
              <a:gd name="connsiteX8" fmla="*/ 1873562 w 8079492"/>
              <a:gd name="connsiteY8" fmla="*/ 1282491 h 6190521"/>
              <a:gd name="connsiteX9" fmla="*/ 2128395 w 8079492"/>
              <a:gd name="connsiteY9" fmla="*/ 1207541 h 6190521"/>
              <a:gd name="connsiteX10" fmla="*/ 2128395 w 8079492"/>
              <a:gd name="connsiteY10" fmla="*/ 982688 h 6190521"/>
              <a:gd name="connsiteX11" fmla="*/ 2248316 w 8079492"/>
              <a:gd name="connsiteY11" fmla="*/ 907737 h 6190521"/>
              <a:gd name="connsiteX12" fmla="*/ 2248316 w 8079492"/>
              <a:gd name="connsiteY12" fmla="*/ 802806 h 6190521"/>
              <a:gd name="connsiteX13" fmla="*/ 2563109 w 8079492"/>
              <a:gd name="connsiteY13" fmla="*/ 697875 h 6190521"/>
              <a:gd name="connsiteX14" fmla="*/ 2698021 w 8079492"/>
              <a:gd name="connsiteY14" fmla="*/ 712865 h 6190521"/>
              <a:gd name="connsiteX15" fmla="*/ 2862913 w 8079492"/>
              <a:gd name="connsiteY15" fmla="*/ 892747 h 6190521"/>
              <a:gd name="connsiteX16" fmla="*/ 2877903 w 8079492"/>
              <a:gd name="connsiteY16" fmla="*/ 1012668 h 6190521"/>
              <a:gd name="connsiteX17" fmla="*/ 2952854 w 8079492"/>
              <a:gd name="connsiteY17" fmla="*/ 1147580 h 6190521"/>
              <a:gd name="connsiteX18" fmla="*/ 3102755 w 8079492"/>
              <a:gd name="connsiteY18" fmla="*/ 1222531 h 6190521"/>
              <a:gd name="connsiteX19" fmla="*/ 3207686 w 8079492"/>
              <a:gd name="connsiteY19" fmla="*/ 1357442 h 6190521"/>
              <a:gd name="connsiteX20" fmla="*/ 3312618 w 8079492"/>
              <a:gd name="connsiteY20" fmla="*/ 1552314 h 6190521"/>
              <a:gd name="connsiteX21" fmla="*/ 3492500 w 8079492"/>
              <a:gd name="connsiteY21" fmla="*/ 1672236 h 6190521"/>
              <a:gd name="connsiteX22" fmla="*/ 3612421 w 8079492"/>
              <a:gd name="connsiteY22" fmla="*/ 1807147 h 6190521"/>
              <a:gd name="connsiteX23" fmla="*/ 3747332 w 8079492"/>
              <a:gd name="connsiteY23" fmla="*/ 2002019 h 6190521"/>
              <a:gd name="connsiteX24" fmla="*/ 3777313 w 8079492"/>
              <a:gd name="connsiteY24" fmla="*/ 2181901 h 6190521"/>
              <a:gd name="connsiteX25" fmla="*/ 3882244 w 8079492"/>
              <a:gd name="connsiteY25" fmla="*/ 2226872 h 6190521"/>
              <a:gd name="connsiteX26" fmla="*/ 4077116 w 8079492"/>
              <a:gd name="connsiteY26" fmla="*/ 2586636 h 6190521"/>
              <a:gd name="connsiteX27" fmla="*/ 4271988 w 8079492"/>
              <a:gd name="connsiteY27" fmla="*/ 2916419 h 6190521"/>
              <a:gd name="connsiteX28" fmla="*/ 4376919 w 8079492"/>
              <a:gd name="connsiteY28" fmla="*/ 3276183 h 6190521"/>
              <a:gd name="connsiteX29" fmla="*/ 4406900 w 8079492"/>
              <a:gd name="connsiteY29" fmla="*/ 3351134 h 6190521"/>
              <a:gd name="connsiteX30" fmla="*/ 4496840 w 8079492"/>
              <a:gd name="connsiteY30" fmla="*/ 3381114 h 6190521"/>
              <a:gd name="connsiteX31" fmla="*/ 4496840 w 8079492"/>
              <a:gd name="connsiteY31" fmla="*/ 3546006 h 6190521"/>
              <a:gd name="connsiteX32" fmla="*/ 4616762 w 8079492"/>
              <a:gd name="connsiteY32" fmla="*/ 3635947 h 6190521"/>
              <a:gd name="connsiteX33" fmla="*/ 4631752 w 8079492"/>
              <a:gd name="connsiteY33" fmla="*/ 3770859 h 6190521"/>
              <a:gd name="connsiteX34" fmla="*/ 4721693 w 8079492"/>
              <a:gd name="connsiteY34" fmla="*/ 3815829 h 6190521"/>
              <a:gd name="connsiteX35" fmla="*/ 4961536 w 8079492"/>
              <a:gd name="connsiteY35" fmla="*/ 3920760 h 6190521"/>
              <a:gd name="connsiteX36" fmla="*/ 5201378 w 8079492"/>
              <a:gd name="connsiteY36" fmla="*/ 4070662 h 6190521"/>
              <a:gd name="connsiteX37" fmla="*/ 5291319 w 8079492"/>
              <a:gd name="connsiteY37" fmla="*/ 4160603 h 6190521"/>
              <a:gd name="connsiteX38" fmla="*/ 5441221 w 8079492"/>
              <a:gd name="connsiteY38" fmla="*/ 4295514 h 6190521"/>
              <a:gd name="connsiteX39" fmla="*/ 5561142 w 8079492"/>
              <a:gd name="connsiteY39" fmla="*/ 4250544 h 6190521"/>
              <a:gd name="connsiteX40" fmla="*/ 5636093 w 8079492"/>
              <a:gd name="connsiteY40" fmla="*/ 4445416 h 6190521"/>
              <a:gd name="connsiteX41" fmla="*/ 5531162 w 8079492"/>
              <a:gd name="connsiteY41" fmla="*/ 4580327 h 6190521"/>
              <a:gd name="connsiteX42" fmla="*/ 5591122 w 8079492"/>
              <a:gd name="connsiteY42" fmla="*/ 4925101 h 6190521"/>
              <a:gd name="connsiteX43" fmla="*/ 5621103 w 8079492"/>
              <a:gd name="connsiteY43" fmla="*/ 5060013 h 6190521"/>
              <a:gd name="connsiteX44" fmla="*/ 5531162 w 8079492"/>
              <a:gd name="connsiteY44" fmla="*/ 5329836 h 6190521"/>
              <a:gd name="connsiteX45" fmla="*/ 5366270 w 8079492"/>
              <a:gd name="connsiteY45" fmla="*/ 5524708 h 6190521"/>
              <a:gd name="connsiteX46" fmla="*/ 5246349 w 8079492"/>
              <a:gd name="connsiteY46" fmla="*/ 5659619 h 6190521"/>
              <a:gd name="connsiteX47" fmla="*/ 5641090 w 8079492"/>
              <a:gd name="connsiteY47" fmla="*/ 6114321 h 6190521"/>
              <a:gd name="connsiteX0" fmla="*/ 6250692 w 7071403"/>
              <a:gd name="connsiteY0" fmla="*/ 6190521 h 6190521"/>
              <a:gd name="connsiteX1" fmla="*/ 6250692 w 7071403"/>
              <a:gd name="connsiteY1" fmla="*/ 2456721 h 6190521"/>
              <a:gd name="connsiteX2" fmla="*/ 6174491 w 7071403"/>
              <a:gd name="connsiteY2" fmla="*/ 323121 h 6190521"/>
              <a:gd name="connsiteX3" fmla="*/ 869221 w 7071403"/>
              <a:gd name="connsiteY3" fmla="*/ 517993 h 6190521"/>
              <a:gd name="connsiteX4" fmla="*/ 959162 w 7071403"/>
              <a:gd name="connsiteY4" fmla="*/ 682885 h 6190521"/>
              <a:gd name="connsiteX5" fmla="*/ 1169024 w 7071403"/>
              <a:gd name="connsiteY5" fmla="*/ 892747 h 6190521"/>
              <a:gd name="connsiteX6" fmla="*/ 1408867 w 7071403"/>
              <a:gd name="connsiteY6" fmla="*/ 1177560 h 6190521"/>
              <a:gd name="connsiteX7" fmla="*/ 1573759 w 7071403"/>
              <a:gd name="connsiteY7" fmla="*/ 1492354 h 6190521"/>
              <a:gd name="connsiteX8" fmla="*/ 1873562 w 7071403"/>
              <a:gd name="connsiteY8" fmla="*/ 1282491 h 6190521"/>
              <a:gd name="connsiteX9" fmla="*/ 2128395 w 7071403"/>
              <a:gd name="connsiteY9" fmla="*/ 1207541 h 6190521"/>
              <a:gd name="connsiteX10" fmla="*/ 2128395 w 7071403"/>
              <a:gd name="connsiteY10" fmla="*/ 982688 h 6190521"/>
              <a:gd name="connsiteX11" fmla="*/ 2248316 w 7071403"/>
              <a:gd name="connsiteY11" fmla="*/ 907737 h 6190521"/>
              <a:gd name="connsiteX12" fmla="*/ 2248316 w 7071403"/>
              <a:gd name="connsiteY12" fmla="*/ 802806 h 6190521"/>
              <a:gd name="connsiteX13" fmla="*/ 2563109 w 7071403"/>
              <a:gd name="connsiteY13" fmla="*/ 697875 h 6190521"/>
              <a:gd name="connsiteX14" fmla="*/ 2698021 w 7071403"/>
              <a:gd name="connsiteY14" fmla="*/ 712865 h 6190521"/>
              <a:gd name="connsiteX15" fmla="*/ 2862913 w 7071403"/>
              <a:gd name="connsiteY15" fmla="*/ 892747 h 6190521"/>
              <a:gd name="connsiteX16" fmla="*/ 2877903 w 7071403"/>
              <a:gd name="connsiteY16" fmla="*/ 1012668 h 6190521"/>
              <a:gd name="connsiteX17" fmla="*/ 2952854 w 7071403"/>
              <a:gd name="connsiteY17" fmla="*/ 1147580 h 6190521"/>
              <a:gd name="connsiteX18" fmla="*/ 3102755 w 7071403"/>
              <a:gd name="connsiteY18" fmla="*/ 1222531 h 6190521"/>
              <a:gd name="connsiteX19" fmla="*/ 3207686 w 7071403"/>
              <a:gd name="connsiteY19" fmla="*/ 1357442 h 6190521"/>
              <a:gd name="connsiteX20" fmla="*/ 3312618 w 7071403"/>
              <a:gd name="connsiteY20" fmla="*/ 1552314 h 6190521"/>
              <a:gd name="connsiteX21" fmla="*/ 3492500 w 7071403"/>
              <a:gd name="connsiteY21" fmla="*/ 1672236 h 6190521"/>
              <a:gd name="connsiteX22" fmla="*/ 3612421 w 7071403"/>
              <a:gd name="connsiteY22" fmla="*/ 1807147 h 6190521"/>
              <a:gd name="connsiteX23" fmla="*/ 3747332 w 7071403"/>
              <a:gd name="connsiteY23" fmla="*/ 2002019 h 6190521"/>
              <a:gd name="connsiteX24" fmla="*/ 3777313 w 7071403"/>
              <a:gd name="connsiteY24" fmla="*/ 2181901 h 6190521"/>
              <a:gd name="connsiteX25" fmla="*/ 3882244 w 7071403"/>
              <a:gd name="connsiteY25" fmla="*/ 2226872 h 6190521"/>
              <a:gd name="connsiteX26" fmla="*/ 4077116 w 7071403"/>
              <a:gd name="connsiteY26" fmla="*/ 2586636 h 6190521"/>
              <a:gd name="connsiteX27" fmla="*/ 4271988 w 7071403"/>
              <a:gd name="connsiteY27" fmla="*/ 2916419 h 6190521"/>
              <a:gd name="connsiteX28" fmla="*/ 4376919 w 7071403"/>
              <a:gd name="connsiteY28" fmla="*/ 3276183 h 6190521"/>
              <a:gd name="connsiteX29" fmla="*/ 4406900 w 7071403"/>
              <a:gd name="connsiteY29" fmla="*/ 3351134 h 6190521"/>
              <a:gd name="connsiteX30" fmla="*/ 4496840 w 7071403"/>
              <a:gd name="connsiteY30" fmla="*/ 3381114 h 6190521"/>
              <a:gd name="connsiteX31" fmla="*/ 4496840 w 7071403"/>
              <a:gd name="connsiteY31" fmla="*/ 3546006 h 6190521"/>
              <a:gd name="connsiteX32" fmla="*/ 4616762 w 7071403"/>
              <a:gd name="connsiteY32" fmla="*/ 3635947 h 6190521"/>
              <a:gd name="connsiteX33" fmla="*/ 4631752 w 7071403"/>
              <a:gd name="connsiteY33" fmla="*/ 3770859 h 6190521"/>
              <a:gd name="connsiteX34" fmla="*/ 4721693 w 7071403"/>
              <a:gd name="connsiteY34" fmla="*/ 3815829 h 6190521"/>
              <a:gd name="connsiteX35" fmla="*/ 4961536 w 7071403"/>
              <a:gd name="connsiteY35" fmla="*/ 3920760 h 6190521"/>
              <a:gd name="connsiteX36" fmla="*/ 5201378 w 7071403"/>
              <a:gd name="connsiteY36" fmla="*/ 4070662 h 6190521"/>
              <a:gd name="connsiteX37" fmla="*/ 5291319 w 7071403"/>
              <a:gd name="connsiteY37" fmla="*/ 4160603 h 6190521"/>
              <a:gd name="connsiteX38" fmla="*/ 5441221 w 7071403"/>
              <a:gd name="connsiteY38" fmla="*/ 4295514 h 6190521"/>
              <a:gd name="connsiteX39" fmla="*/ 5561142 w 7071403"/>
              <a:gd name="connsiteY39" fmla="*/ 4250544 h 6190521"/>
              <a:gd name="connsiteX40" fmla="*/ 5636093 w 7071403"/>
              <a:gd name="connsiteY40" fmla="*/ 4445416 h 6190521"/>
              <a:gd name="connsiteX41" fmla="*/ 5531162 w 7071403"/>
              <a:gd name="connsiteY41" fmla="*/ 4580327 h 6190521"/>
              <a:gd name="connsiteX42" fmla="*/ 5591122 w 7071403"/>
              <a:gd name="connsiteY42" fmla="*/ 4925101 h 6190521"/>
              <a:gd name="connsiteX43" fmla="*/ 5621103 w 7071403"/>
              <a:gd name="connsiteY43" fmla="*/ 5060013 h 6190521"/>
              <a:gd name="connsiteX44" fmla="*/ 5531162 w 7071403"/>
              <a:gd name="connsiteY44" fmla="*/ 5329836 h 6190521"/>
              <a:gd name="connsiteX45" fmla="*/ 5366270 w 7071403"/>
              <a:gd name="connsiteY45" fmla="*/ 5524708 h 6190521"/>
              <a:gd name="connsiteX46" fmla="*/ 5246349 w 7071403"/>
              <a:gd name="connsiteY46" fmla="*/ 5659619 h 6190521"/>
              <a:gd name="connsiteX47" fmla="*/ 5641090 w 7071403"/>
              <a:gd name="connsiteY47" fmla="*/ 6114321 h 6190521"/>
              <a:gd name="connsiteX0" fmla="*/ 6250692 w 6263183"/>
              <a:gd name="connsiteY0" fmla="*/ 6190521 h 6190521"/>
              <a:gd name="connsiteX1" fmla="*/ 6250692 w 6263183"/>
              <a:gd name="connsiteY1" fmla="*/ 2456721 h 6190521"/>
              <a:gd name="connsiteX2" fmla="*/ 6174491 w 6263183"/>
              <a:gd name="connsiteY2" fmla="*/ 323121 h 6190521"/>
              <a:gd name="connsiteX3" fmla="*/ 869221 w 6263183"/>
              <a:gd name="connsiteY3" fmla="*/ 517993 h 6190521"/>
              <a:gd name="connsiteX4" fmla="*/ 959162 w 6263183"/>
              <a:gd name="connsiteY4" fmla="*/ 682885 h 6190521"/>
              <a:gd name="connsiteX5" fmla="*/ 1169024 w 6263183"/>
              <a:gd name="connsiteY5" fmla="*/ 892747 h 6190521"/>
              <a:gd name="connsiteX6" fmla="*/ 1408867 w 6263183"/>
              <a:gd name="connsiteY6" fmla="*/ 1177560 h 6190521"/>
              <a:gd name="connsiteX7" fmla="*/ 1573759 w 6263183"/>
              <a:gd name="connsiteY7" fmla="*/ 1492354 h 6190521"/>
              <a:gd name="connsiteX8" fmla="*/ 1873562 w 6263183"/>
              <a:gd name="connsiteY8" fmla="*/ 1282491 h 6190521"/>
              <a:gd name="connsiteX9" fmla="*/ 2128395 w 6263183"/>
              <a:gd name="connsiteY9" fmla="*/ 1207541 h 6190521"/>
              <a:gd name="connsiteX10" fmla="*/ 2128395 w 6263183"/>
              <a:gd name="connsiteY10" fmla="*/ 982688 h 6190521"/>
              <a:gd name="connsiteX11" fmla="*/ 2248316 w 6263183"/>
              <a:gd name="connsiteY11" fmla="*/ 907737 h 6190521"/>
              <a:gd name="connsiteX12" fmla="*/ 2248316 w 6263183"/>
              <a:gd name="connsiteY12" fmla="*/ 802806 h 6190521"/>
              <a:gd name="connsiteX13" fmla="*/ 2563109 w 6263183"/>
              <a:gd name="connsiteY13" fmla="*/ 697875 h 6190521"/>
              <a:gd name="connsiteX14" fmla="*/ 2698021 w 6263183"/>
              <a:gd name="connsiteY14" fmla="*/ 712865 h 6190521"/>
              <a:gd name="connsiteX15" fmla="*/ 2862913 w 6263183"/>
              <a:gd name="connsiteY15" fmla="*/ 892747 h 6190521"/>
              <a:gd name="connsiteX16" fmla="*/ 2877903 w 6263183"/>
              <a:gd name="connsiteY16" fmla="*/ 1012668 h 6190521"/>
              <a:gd name="connsiteX17" fmla="*/ 2952854 w 6263183"/>
              <a:gd name="connsiteY17" fmla="*/ 1147580 h 6190521"/>
              <a:gd name="connsiteX18" fmla="*/ 3102755 w 6263183"/>
              <a:gd name="connsiteY18" fmla="*/ 1222531 h 6190521"/>
              <a:gd name="connsiteX19" fmla="*/ 3207686 w 6263183"/>
              <a:gd name="connsiteY19" fmla="*/ 1357442 h 6190521"/>
              <a:gd name="connsiteX20" fmla="*/ 3312618 w 6263183"/>
              <a:gd name="connsiteY20" fmla="*/ 1552314 h 6190521"/>
              <a:gd name="connsiteX21" fmla="*/ 3492500 w 6263183"/>
              <a:gd name="connsiteY21" fmla="*/ 1672236 h 6190521"/>
              <a:gd name="connsiteX22" fmla="*/ 3612421 w 6263183"/>
              <a:gd name="connsiteY22" fmla="*/ 1807147 h 6190521"/>
              <a:gd name="connsiteX23" fmla="*/ 3747332 w 6263183"/>
              <a:gd name="connsiteY23" fmla="*/ 2002019 h 6190521"/>
              <a:gd name="connsiteX24" fmla="*/ 3777313 w 6263183"/>
              <a:gd name="connsiteY24" fmla="*/ 2181901 h 6190521"/>
              <a:gd name="connsiteX25" fmla="*/ 3882244 w 6263183"/>
              <a:gd name="connsiteY25" fmla="*/ 2226872 h 6190521"/>
              <a:gd name="connsiteX26" fmla="*/ 4077116 w 6263183"/>
              <a:gd name="connsiteY26" fmla="*/ 2586636 h 6190521"/>
              <a:gd name="connsiteX27" fmla="*/ 4271988 w 6263183"/>
              <a:gd name="connsiteY27" fmla="*/ 2916419 h 6190521"/>
              <a:gd name="connsiteX28" fmla="*/ 4376919 w 6263183"/>
              <a:gd name="connsiteY28" fmla="*/ 3276183 h 6190521"/>
              <a:gd name="connsiteX29" fmla="*/ 4406900 w 6263183"/>
              <a:gd name="connsiteY29" fmla="*/ 3351134 h 6190521"/>
              <a:gd name="connsiteX30" fmla="*/ 4496840 w 6263183"/>
              <a:gd name="connsiteY30" fmla="*/ 3381114 h 6190521"/>
              <a:gd name="connsiteX31" fmla="*/ 4496840 w 6263183"/>
              <a:gd name="connsiteY31" fmla="*/ 3546006 h 6190521"/>
              <a:gd name="connsiteX32" fmla="*/ 4616762 w 6263183"/>
              <a:gd name="connsiteY32" fmla="*/ 3635947 h 6190521"/>
              <a:gd name="connsiteX33" fmla="*/ 4631752 w 6263183"/>
              <a:gd name="connsiteY33" fmla="*/ 3770859 h 6190521"/>
              <a:gd name="connsiteX34" fmla="*/ 4721693 w 6263183"/>
              <a:gd name="connsiteY34" fmla="*/ 3815829 h 6190521"/>
              <a:gd name="connsiteX35" fmla="*/ 4961536 w 6263183"/>
              <a:gd name="connsiteY35" fmla="*/ 3920760 h 6190521"/>
              <a:gd name="connsiteX36" fmla="*/ 5201378 w 6263183"/>
              <a:gd name="connsiteY36" fmla="*/ 4070662 h 6190521"/>
              <a:gd name="connsiteX37" fmla="*/ 5291319 w 6263183"/>
              <a:gd name="connsiteY37" fmla="*/ 4160603 h 6190521"/>
              <a:gd name="connsiteX38" fmla="*/ 5441221 w 6263183"/>
              <a:gd name="connsiteY38" fmla="*/ 4295514 h 6190521"/>
              <a:gd name="connsiteX39" fmla="*/ 5561142 w 6263183"/>
              <a:gd name="connsiteY39" fmla="*/ 4250544 h 6190521"/>
              <a:gd name="connsiteX40" fmla="*/ 5636093 w 6263183"/>
              <a:gd name="connsiteY40" fmla="*/ 4445416 h 6190521"/>
              <a:gd name="connsiteX41" fmla="*/ 5531162 w 6263183"/>
              <a:gd name="connsiteY41" fmla="*/ 4580327 h 6190521"/>
              <a:gd name="connsiteX42" fmla="*/ 5591122 w 6263183"/>
              <a:gd name="connsiteY42" fmla="*/ 4925101 h 6190521"/>
              <a:gd name="connsiteX43" fmla="*/ 5621103 w 6263183"/>
              <a:gd name="connsiteY43" fmla="*/ 5060013 h 6190521"/>
              <a:gd name="connsiteX44" fmla="*/ 5531162 w 6263183"/>
              <a:gd name="connsiteY44" fmla="*/ 5329836 h 6190521"/>
              <a:gd name="connsiteX45" fmla="*/ 5366270 w 6263183"/>
              <a:gd name="connsiteY45" fmla="*/ 5524708 h 6190521"/>
              <a:gd name="connsiteX46" fmla="*/ 5246349 w 6263183"/>
              <a:gd name="connsiteY46" fmla="*/ 5659619 h 6190521"/>
              <a:gd name="connsiteX47" fmla="*/ 5641090 w 6263183"/>
              <a:gd name="connsiteY47" fmla="*/ 6114321 h 6190521"/>
              <a:gd name="connsiteX0" fmla="*/ 6250692 w 6263183"/>
              <a:gd name="connsiteY0" fmla="*/ 5867400 h 5867400"/>
              <a:gd name="connsiteX1" fmla="*/ 6250692 w 6263183"/>
              <a:gd name="connsiteY1" fmla="*/ 2133600 h 5867400"/>
              <a:gd name="connsiteX2" fmla="*/ 6174491 w 6263183"/>
              <a:gd name="connsiteY2" fmla="*/ 0 h 5867400"/>
              <a:gd name="connsiteX3" fmla="*/ 869221 w 6263183"/>
              <a:gd name="connsiteY3" fmla="*/ 194872 h 5867400"/>
              <a:gd name="connsiteX4" fmla="*/ 959162 w 6263183"/>
              <a:gd name="connsiteY4" fmla="*/ 359764 h 5867400"/>
              <a:gd name="connsiteX5" fmla="*/ 1169024 w 6263183"/>
              <a:gd name="connsiteY5" fmla="*/ 569626 h 5867400"/>
              <a:gd name="connsiteX6" fmla="*/ 1408867 w 6263183"/>
              <a:gd name="connsiteY6" fmla="*/ 854439 h 5867400"/>
              <a:gd name="connsiteX7" fmla="*/ 1573759 w 6263183"/>
              <a:gd name="connsiteY7" fmla="*/ 1169233 h 5867400"/>
              <a:gd name="connsiteX8" fmla="*/ 1873562 w 6263183"/>
              <a:gd name="connsiteY8" fmla="*/ 959370 h 5867400"/>
              <a:gd name="connsiteX9" fmla="*/ 2128395 w 6263183"/>
              <a:gd name="connsiteY9" fmla="*/ 884420 h 5867400"/>
              <a:gd name="connsiteX10" fmla="*/ 2128395 w 6263183"/>
              <a:gd name="connsiteY10" fmla="*/ 659567 h 5867400"/>
              <a:gd name="connsiteX11" fmla="*/ 2248316 w 6263183"/>
              <a:gd name="connsiteY11" fmla="*/ 584616 h 5867400"/>
              <a:gd name="connsiteX12" fmla="*/ 2248316 w 6263183"/>
              <a:gd name="connsiteY12" fmla="*/ 479685 h 5867400"/>
              <a:gd name="connsiteX13" fmla="*/ 2563109 w 6263183"/>
              <a:gd name="connsiteY13" fmla="*/ 374754 h 5867400"/>
              <a:gd name="connsiteX14" fmla="*/ 2698021 w 6263183"/>
              <a:gd name="connsiteY14" fmla="*/ 389744 h 5867400"/>
              <a:gd name="connsiteX15" fmla="*/ 2862913 w 6263183"/>
              <a:gd name="connsiteY15" fmla="*/ 569626 h 5867400"/>
              <a:gd name="connsiteX16" fmla="*/ 2877903 w 6263183"/>
              <a:gd name="connsiteY16" fmla="*/ 689547 h 5867400"/>
              <a:gd name="connsiteX17" fmla="*/ 2952854 w 6263183"/>
              <a:gd name="connsiteY17" fmla="*/ 824459 h 5867400"/>
              <a:gd name="connsiteX18" fmla="*/ 3102755 w 6263183"/>
              <a:gd name="connsiteY18" fmla="*/ 899410 h 5867400"/>
              <a:gd name="connsiteX19" fmla="*/ 3207686 w 6263183"/>
              <a:gd name="connsiteY19" fmla="*/ 1034321 h 5867400"/>
              <a:gd name="connsiteX20" fmla="*/ 3312618 w 6263183"/>
              <a:gd name="connsiteY20" fmla="*/ 1229193 h 5867400"/>
              <a:gd name="connsiteX21" fmla="*/ 3492500 w 6263183"/>
              <a:gd name="connsiteY21" fmla="*/ 1349115 h 5867400"/>
              <a:gd name="connsiteX22" fmla="*/ 3612421 w 6263183"/>
              <a:gd name="connsiteY22" fmla="*/ 1484026 h 5867400"/>
              <a:gd name="connsiteX23" fmla="*/ 3747332 w 6263183"/>
              <a:gd name="connsiteY23" fmla="*/ 1678898 h 5867400"/>
              <a:gd name="connsiteX24" fmla="*/ 3777313 w 6263183"/>
              <a:gd name="connsiteY24" fmla="*/ 1858780 h 5867400"/>
              <a:gd name="connsiteX25" fmla="*/ 3882244 w 6263183"/>
              <a:gd name="connsiteY25" fmla="*/ 1903751 h 5867400"/>
              <a:gd name="connsiteX26" fmla="*/ 4077116 w 6263183"/>
              <a:gd name="connsiteY26" fmla="*/ 2263515 h 5867400"/>
              <a:gd name="connsiteX27" fmla="*/ 4271988 w 6263183"/>
              <a:gd name="connsiteY27" fmla="*/ 2593298 h 5867400"/>
              <a:gd name="connsiteX28" fmla="*/ 4376919 w 6263183"/>
              <a:gd name="connsiteY28" fmla="*/ 2953062 h 5867400"/>
              <a:gd name="connsiteX29" fmla="*/ 4406900 w 6263183"/>
              <a:gd name="connsiteY29" fmla="*/ 3028013 h 5867400"/>
              <a:gd name="connsiteX30" fmla="*/ 4496840 w 6263183"/>
              <a:gd name="connsiteY30" fmla="*/ 3057993 h 5867400"/>
              <a:gd name="connsiteX31" fmla="*/ 4496840 w 6263183"/>
              <a:gd name="connsiteY31" fmla="*/ 3222885 h 5867400"/>
              <a:gd name="connsiteX32" fmla="*/ 4616762 w 6263183"/>
              <a:gd name="connsiteY32" fmla="*/ 3312826 h 5867400"/>
              <a:gd name="connsiteX33" fmla="*/ 4631752 w 6263183"/>
              <a:gd name="connsiteY33" fmla="*/ 3447738 h 5867400"/>
              <a:gd name="connsiteX34" fmla="*/ 4721693 w 6263183"/>
              <a:gd name="connsiteY34" fmla="*/ 3492708 h 5867400"/>
              <a:gd name="connsiteX35" fmla="*/ 4961536 w 6263183"/>
              <a:gd name="connsiteY35" fmla="*/ 3597639 h 5867400"/>
              <a:gd name="connsiteX36" fmla="*/ 5201378 w 6263183"/>
              <a:gd name="connsiteY36" fmla="*/ 3747541 h 5867400"/>
              <a:gd name="connsiteX37" fmla="*/ 5291319 w 6263183"/>
              <a:gd name="connsiteY37" fmla="*/ 3837482 h 5867400"/>
              <a:gd name="connsiteX38" fmla="*/ 5441221 w 6263183"/>
              <a:gd name="connsiteY38" fmla="*/ 3972393 h 5867400"/>
              <a:gd name="connsiteX39" fmla="*/ 5561142 w 6263183"/>
              <a:gd name="connsiteY39" fmla="*/ 3927423 h 5867400"/>
              <a:gd name="connsiteX40" fmla="*/ 5636093 w 6263183"/>
              <a:gd name="connsiteY40" fmla="*/ 4122295 h 5867400"/>
              <a:gd name="connsiteX41" fmla="*/ 5531162 w 6263183"/>
              <a:gd name="connsiteY41" fmla="*/ 4257206 h 5867400"/>
              <a:gd name="connsiteX42" fmla="*/ 5591122 w 6263183"/>
              <a:gd name="connsiteY42" fmla="*/ 4601980 h 5867400"/>
              <a:gd name="connsiteX43" fmla="*/ 5621103 w 6263183"/>
              <a:gd name="connsiteY43" fmla="*/ 4736892 h 5867400"/>
              <a:gd name="connsiteX44" fmla="*/ 5531162 w 6263183"/>
              <a:gd name="connsiteY44" fmla="*/ 5006715 h 5867400"/>
              <a:gd name="connsiteX45" fmla="*/ 5366270 w 6263183"/>
              <a:gd name="connsiteY45" fmla="*/ 5201587 h 5867400"/>
              <a:gd name="connsiteX46" fmla="*/ 5246349 w 6263183"/>
              <a:gd name="connsiteY46" fmla="*/ 5336498 h 5867400"/>
              <a:gd name="connsiteX47" fmla="*/ 5641090 w 6263183"/>
              <a:gd name="connsiteY47" fmla="*/ 5791200 h 5867400"/>
              <a:gd name="connsiteX0" fmla="*/ 6250692 w 6263184"/>
              <a:gd name="connsiteY0" fmla="*/ 5715000 h 5715000"/>
              <a:gd name="connsiteX1" fmla="*/ 6250692 w 6263184"/>
              <a:gd name="connsiteY1" fmla="*/ 1981200 h 5715000"/>
              <a:gd name="connsiteX2" fmla="*/ 6174492 w 6263184"/>
              <a:gd name="connsiteY2" fmla="*/ 0 h 5715000"/>
              <a:gd name="connsiteX3" fmla="*/ 869221 w 6263184"/>
              <a:gd name="connsiteY3" fmla="*/ 42472 h 5715000"/>
              <a:gd name="connsiteX4" fmla="*/ 959162 w 6263184"/>
              <a:gd name="connsiteY4" fmla="*/ 207364 h 5715000"/>
              <a:gd name="connsiteX5" fmla="*/ 1169024 w 6263184"/>
              <a:gd name="connsiteY5" fmla="*/ 417226 h 5715000"/>
              <a:gd name="connsiteX6" fmla="*/ 1408867 w 6263184"/>
              <a:gd name="connsiteY6" fmla="*/ 702039 h 5715000"/>
              <a:gd name="connsiteX7" fmla="*/ 1573759 w 6263184"/>
              <a:gd name="connsiteY7" fmla="*/ 1016833 h 5715000"/>
              <a:gd name="connsiteX8" fmla="*/ 1873562 w 6263184"/>
              <a:gd name="connsiteY8" fmla="*/ 806970 h 5715000"/>
              <a:gd name="connsiteX9" fmla="*/ 2128395 w 6263184"/>
              <a:gd name="connsiteY9" fmla="*/ 732020 h 5715000"/>
              <a:gd name="connsiteX10" fmla="*/ 2128395 w 6263184"/>
              <a:gd name="connsiteY10" fmla="*/ 507167 h 5715000"/>
              <a:gd name="connsiteX11" fmla="*/ 2248316 w 6263184"/>
              <a:gd name="connsiteY11" fmla="*/ 432216 h 5715000"/>
              <a:gd name="connsiteX12" fmla="*/ 2248316 w 6263184"/>
              <a:gd name="connsiteY12" fmla="*/ 327285 h 5715000"/>
              <a:gd name="connsiteX13" fmla="*/ 2563109 w 6263184"/>
              <a:gd name="connsiteY13" fmla="*/ 222354 h 5715000"/>
              <a:gd name="connsiteX14" fmla="*/ 2698021 w 6263184"/>
              <a:gd name="connsiteY14" fmla="*/ 237344 h 5715000"/>
              <a:gd name="connsiteX15" fmla="*/ 2862913 w 6263184"/>
              <a:gd name="connsiteY15" fmla="*/ 417226 h 5715000"/>
              <a:gd name="connsiteX16" fmla="*/ 2877903 w 6263184"/>
              <a:gd name="connsiteY16" fmla="*/ 537147 h 5715000"/>
              <a:gd name="connsiteX17" fmla="*/ 2952854 w 6263184"/>
              <a:gd name="connsiteY17" fmla="*/ 672059 h 5715000"/>
              <a:gd name="connsiteX18" fmla="*/ 3102755 w 6263184"/>
              <a:gd name="connsiteY18" fmla="*/ 747010 h 5715000"/>
              <a:gd name="connsiteX19" fmla="*/ 3207686 w 6263184"/>
              <a:gd name="connsiteY19" fmla="*/ 881921 h 5715000"/>
              <a:gd name="connsiteX20" fmla="*/ 3312618 w 6263184"/>
              <a:gd name="connsiteY20" fmla="*/ 1076793 h 5715000"/>
              <a:gd name="connsiteX21" fmla="*/ 3492500 w 6263184"/>
              <a:gd name="connsiteY21" fmla="*/ 1196715 h 5715000"/>
              <a:gd name="connsiteX22" fmla="*/ 3612421 w 6263184"/>
              <a:gd name="connsiteY22" fmla="*/ 1331626 h 5715000"/>
              <a:gd name="connsiteX23" fmla="*/ 3747332 w 6263184"/>
              <a:gd name="connsiteY23" fmla="*/ 1526498 h 5715000"/>
              <a:gd name="connsiteX24" fmla="*/ 3777313 w 6263184"/>
              <a:gd name="connsiteY24" fmla="*/ 1706380 h 5715000"/>
              <a:gd name="connsiteX25" fmla="*/ 3882244 w 6263184"/>
              <a:gd name="connsiteY25" fmla="*/ 1751351 h 5715000"/>
              <a:gd name="connsiteX26" fmla="*/ 4077116 w 6263184"/>
              <a:gd name="connsiteY26" fmla="*/ 2111115 h 5715000"/>
              <a:gd name="connsiteX27" fmla="*/ 4271988 w 6263184"/>
              <a:gd name="connsiteY27" fmla="*/ 2440898 h 5715000"/>
              <a:gd name="connsiteX28" fmla="*/ 4376919 w 6263184"/>
              <a:gd name="connsiteY28" fmla="*/ 2800662 h 5715000"/>
              <a:gd name="connsiteX29" fmla="*/ 4406900 w 6263184"/>
              <a:gd name="connsiteY29" fmla="*/ 2875613 h 5715000"/>
              <a:gd name="connsiteX30" fmla="*/ 4496840 w 6263184"/>
              <a:gd name="connsiteY30" fmla="*/ 2905593 h 5715000"/>
              <a:gd name="connsiteX31" fmla="*/ 4496840 w 6263184"/>
              <a:gd name="connsiteY31" fmla="*/ 3070485 h 5715000"/>
              <a:gd name="connsiteX32" fmla="*/ 4616762 w 6263184"/>
              <a:gd name="connsiteY32" fmla="*/ 3160426 h 5715000"/>
              <a:gd name="connsiteX33" fmla="*/ 4631752 w 6263184"/>
              <a:gd name="connsiteY33" fmla="*/ 3295338 h 5715000"/>
              <a:gd name="connsiteX34" fmla="*/ 4721693 w 6263184"/>
              <a:gd name="connsiteY34" fmla="*/ 3340308 h 5715000"/>
              <a:gd name="connsiteX35" fmla="*/ 4961536 w 6263184"/>
              <a:gd name="connsiteY35" fmla="*/ 3445239 h 5715000"/>
              <a:gd name="connsiteX36" fmla="*/ 5201378 w 6263184"/>
              <a:gd name="connsiteY36" fmla="*/ 3595141 h 5715000"/>
              <a:gd name="connsiteX37" fmla="*/ 5291319 w 6263184"/>
              <a:gd name="connsiteY37" fmla="*/ 3685082 h 5715000"/>
              <a:gd name="connsiteX38" fmla="*/ 5441221 w 6263184"/>
              <a:gd name="connsiteY38" fmla="*/ 3819993 h 5715000"/>
              <a:gd name="connsiteX39" fmla="*/ 5561142 w 6263184"/>
              <a:gd name="connsiteY39" fmla="*/ 3775023 h 5715000"/>
              <a:gd name="connsiteX40" fmla="*/ 5636093 w 6263184"/>
              <a:gd name="connsiteY40" fmla="*/ 3969895 h 5715000"/>
              <a:gd name="connsiteX41" fmla="*/ 5531162 w 6263184"/>
              <a:gd name="connsiteY41" fmla="*/ 4104806 h 5715000"/>
              <a:gd name="connsiteX42" fmla="*/ 5591122 w 6263184"/>
              <a:gd name="connsiteY42" fmla="*/ 4449580 h 5715000"/>
              <a:gd name="connsiteX43" fmla="*/ 5621103 w 6263184"/>
              <a:gd name="connsiteY43" fmla="*/ 4584492 h 5715000"/>
              <a:gd name="connsiteX44" fmla="*/ 5531162 w 6263184"/>
              <a:gd name="connsiteY44" fmla="*/ 4854315 h 5715000"/>
              <a:gd name="connsiteX45" fmla="*/ 5366270 w 6263184"/>
              <a:gd name="connsiteY45" fmla="*/ 5049187 h 5715000"/>
              <a:gd name="connsiteX46" fmla="*/ 5246349 w 6263184"/>
              <a:gd name="connsiteY46" fmla="*/ 5184098 h 5715000"/>
              <a:gd name="connsiteX47" fmla="*/ 5641090 w 6263184"/>
              <a:gd name="connsiteY47" fmla="*/ 5638800 h 5715000"/>
              <a:gd name="connsiteX0" fmla="*/ 6736622 w 6749114"/>
              <a:gd name="connsiteY0" fmla="*/ 5791200 h 5791200"/>
              <a:gd name="connsiteX1" fmla="*/ 6736622 w 6749114"/>
              <a:gd name="connsiteY1" fmla="*/ 2057400 h 5791200"/>
              <a:gd name="connsiteX2" fmla="*/ 6660422 w 6749114"/>
              <a:gd name="connsiteY2" fmla="*/ 76200 h 5791200"/>
              <a:gd name="connsiteX3" fmla="*/ 869221 w 6749114"/>
              <a:gd name="connsiteY3" fmla="*/ 0 h 5791200"/>
              <a:gd name="connsiteX4" fmla="*/ 1445092 w 6749114"/>
              <a:gd name="connsiteY4" fmla="*/ 283564 h 5791200"/>
              <a:gd name="connsiteX5" fmla="*/ 1654954 w 6749114"/>
              <a:gd name="connsiteY5" fmla="*/ 493426 h 5791200"/>
              <a:gd name="connsiteX6" fmla="*/ 1894797 w 6749114"/>
              <a:gd name="connsiteY6" fmla="*/ 778239 h 5791200"/>
              <a:gd name="connsiteX7" fmla="*/ 2059689 w 6749114"/>
              <a:gd name="connsiteY7" fmla="*/ 1093033 h 5791200"/>
              <a:gd name="connsiteX8" fmla="*/ 2359492 w 6749114"/>
              <a:gd name="connsiteY8" fmla="*/ 883170 h 5791200"/>
              <a:gd name="connsiteX9" fmla="*/ 2614325 w 6749114"/>
              <a:gd name="connsiteY9" fmla="*/ 808220 h 5791200"/>
              <a:gd name="connsiteX10" fmla="*/ 2614325 w 6749114"/>
              <a:gd name="connsiteY10" fmla="*/ 583367 h 5791200"/>
              <a:gd name="connsiteX11" fmla="*/ 2734246 w 6749114"/>
              <a:gd name="connsiteY11" fmla="*/ 508416 h 5791200"/>
              <a:gd name="connsiteX12" fmla="*/ 2734246 w 6749114"/>
              <a:gd name="connsiteY12" fmla="*/ 403485 h 5791200"/>
              <a:gd name="connsiteX13" fmla="*/ 3049039 w 6749114"/>
              <a:gd name="connsiteY13" fmla="*/ 298554 h 5791200"/>
              <a:gd name="connsiteX14" fmla="*/ 3183951 w 6749114"/>
              <a:gd name="connsiteY14" fmla="*/ 313544 h 5791200"/>
              <a:gd name="connsiteX15" fmla="*/ 3348843 w 6749114"/>
              <a:gd name="connsiteY15" fmla="*/ 493426 h 5791200"/>
              <a:gd name="connsiteX16" fmla="*/ 3363833 w 6749114"/>
              <a:gd name="connsiteY16" fmla="*/ 613347 h 5791200"/>
              <a:gd name="connsiteX17" fmla="*/ 3438784 w 6749114"/>
              <a:gd name="connsiteY17" fmla="*/ 748259 h 5791200"/>
              <a:gd name="connsiteX18" fmla="*/ 3588685 w 6749114"/>
              <a:gd name="connsiteY18" fmla="*/ 823210 h 5791200"/>
              <a:gd name="connsiteX19" fmla="*/ 3693616 w 6749114"/>
              <a:gd name="connsiteY19" fmla="*/ 958121 h 5791200"/>
              <a:gd name="connsiteX20" fmla="*/ 3798548 w 6749114"/>
              <a:gd name="connsiteY20" fmla="*/ 1152993 h 5791200"/>
              <a:gd name="connsiteX21" fmla="*/ 3978430 w 6749114"/>
              <a:gd name="connsiteY21" fmla="*/ 1272915 h 5791200"/>
              <a:gd name="connsiteX22" fmla="*/ 4098351 w 6749114"/>
              <a:gd name="connsiteY22" fmla="*/ 1407826 h 5791200"/>
              <a:gd name="connsiteX23" fmla="*/ 4233262 w 6749114"/>
              <a:gd name="connsiteY23" fmla="*/ 1602698 h 5791200"/>
              <a:gd name="connsiteX24" fmla="*/ 4263243 w 6749114"/>
              <a:gd name="connsiteY24" fmla="*/ 1782580 h 5791200"/>
              <a:gd name="connsiteX25" fmla="*/ 4368174 w 6749114"/>
              <a:gd name="connsiteY25" fmla="*/ 1827551 h 5791200"/>
              <a:gd name="connsiteX26" fmla="*/ 4563046 w 6749114"/>
              <a:gd name="connsiteY26" fmla="*/ 2187315 h 5791200"/>
              <a:gd name="connsiteX27" fmla="*/ 4757918 w 6749114"/>
              <a:gd name="connsiteY27" fmla="*/ 2517098 h 5791200"/>
              <a:gd name="connsiteX28" fmla="*/ 4862849 w 6749114"/>
              <a:gd name="connsiteY28" fmla="*/ 2876862 h 5791200"/>
              <a:gd name="connsiteX29" fmla="*/ 4892830 w 6749114"/>
              <a:gd name="connsiteY29" fmla="*/ 2951813 h 5791200"/>
              <a:gd name="connsiteX30" fmla="*/ 4982770 w 6749114"/>
              <a:gd name="connsiteY30" fmla="*/ 2981793 h 5791200"/>
              <a:gd name="connsiteX31" fmla="*/ 4982770 w 6749114"/>
              <a:gd name="connsiteY31" fmla="*/ 3146685 h 5791200"/>
              <a:gd name="connsiteX32" fmla="*/ 5102692 w 6749114"/>
              <a:gd name="connsiteY32" fmla="*/ 3236626 h 5791200"/>
              <a:gd name="connsiteX33" fmla="*/ 5117682 w 6749114"/>
              <a:gd name="connsiteY33" fmla="*/ 3371538 h 5791200"/>
              <a:gd name="connsiteX34" fmla="*/ 5207623 w 6749114"/>
              <a:gd name="connsiteY34" fmla="*/ 3416508 h 5791200"/>
              <a:gd name="connsiteX35" fmla="*/ 5447466 w 6749114"/>
              <a:gd name="connsiteY35" fmla="*/ 3521439 h 5791200"/>
              <a:gd name="connsiteX36" fmla="*/ 5687308 w 6749114"/>
              <a:gd name="connsiteY36" fmla="*/ 3671341 h 5791200"/>
              <a:gd name="connsiteX37" fmla="*/ 5777249 w 6749114"/>
              <a:gd name="connsiteY37" fmla="*/ 3761282 h 5791200"/>
              <a:gd name="connsiteX38" fmla="*/ 5927151 w 6749114"/>
              <a:gd name="connsiteY38" fmla="*/ 3896193 h 5791200"/>
              <a:gd name="connsiteX39" fmla="*/ 6047072 w 6749114"/>
              <a:gd name="connsiteY39" fmla="*/ 3851223 h 5791200"/>
              <a:gd name="connsiteX40" fmla="*/ 6122023 w 6749114"/>
              <a:gd name="connsiteY40" fmla="*/ 4046095 h 5791200"/>
              <a:gd name="connsiteX41" fmla="*/ 6017092 w 6749114"/>
              <a:gd name="connsiteY41" fmla="*/ 4181006 h 5791200"/>
              <a:gd name="connsiteX42" fmla="*/ 6077052 w 6749114"/>
              <a:gd name="connsiteY42" fmla="*/ 4525780 h 5791200"/>
              <a:gd name="connsiteX43" fmla="*/ 6107033 w 6749114"/>
              <a:gd name="connsiteY43" fmla="*/ 4660692 h 5791200"/>
              <a:gd name="connsiteX44" fmla="*/ 6017092 w 6749114"/>
              <a:gd name="connsiteY44" fmla="*/ 4930515 h 5791200"/>
              <a:gd name="connsiteX45" fmla="*/ 5852200 w 6749114"/>
              <a:gd name="connsiteY45" fmla="*/ 5125387 h 5791200"/>
              <a:gd name="connsiteX46" fmla="*/ 5732279 w 6749114"/>
              <a:gd name="connsiteY46" fmla="*/ 5260298 h 5791200"/>
              <a:gd name="connsiteX47" fmla="*/ 6127020 w 6749114"/>
              <a:gd name="connsiteY47" fmla="*/ 5715000 h 5791200"/>
              <a:gd name="connsiteX0" fmla="*/ 5867401 w 5879893"/>
              <a:gd name="connsiteY0" fmla="*/ 5791200 h 5791200"/>
              <a:gd name="connsiteX1" fmla="*/ 5867401 w 5879893"/>
              <a:gd name="connsiteY1" fmla="*/ 2057400 h 5791200"/>
              <a:gd name="connsiteX2" fmla="*/ 5791201 w 5879893"/>
              <a:gd name="connsiteY2" fmla="*/ 76200 h 5791200"/>
              <a:gd name="connsiteX3" fmla="*/ 0 w 5879893"/>
              <a:gd name="connsiteY3" fmla="*/ 0 h 5791200"/>
              <a:gd name="connsiteX4" fmla="*/ 575871 w 5879893"/>
              <a:gd name="connsiteY4" fmla="*/ 283564 h 5791200"/>
              <a:gd name="connsiteX5" fmla="*/ 785733 w 5879893"/>
              <a:gd name="connsiteY5" fmla="*/ 493426 h 5791200"/>
              <a:gd name="connsiteX6" fmla="*/ 1025576 w 5879893"/>
              <a:gd name="connsiteY6" fmla="*/ 778239 h 5791200"/>
              <a:gd name="connsiteX7" fmla="*/ 1190468 w 5879893"/>
              <a:gd name="connsiteY7" fmla="*/ 1093033 h 5791200"/>
              <a:gd name="connsiteX8" fmla="*/ 1490271 w 5879893"/>
              <a:gd name="connsiteY8" fmla="*/ 883170 h 5791200"/>
              <a:gd name="connsiteX9" fmla="*/ 1745104 w 5879893"/>
              <a:gd name="connsiteY9" fmla="*/ 808220 h 5791200"/>
              <a:gd name="connsiteX10" fmla="*/ 1745104 w 5879893"/>
              <a:gd name="connsiteY10" fmla="*/ 583367 h 5791200"/>
              <a:gd name="connsiteX11" fmla="*/ 1865025 w 5879893"/>
              <a:gd name="connsiteY11" fmla="*/ 508416 h 5791200"/>
              <a:gd name="connsiteX12" fmla="*/ 1865025 w 5879893"/>
              <a:gd name="connsiteY12" fmla="*/ 403485 h 5791200"/>
              <a:gd name="connsiteX13" fmla="*/ 2179818 w 5879893"/>
              <a:gd name="connsiteY13" fmla="*/ 298554 h 5791200"/>
              <a:gd name="connsiteX14" fmla="*/ 2314730 w 5879893"/>
              <a:gd name="connsiteY14" fmla="*/ 313544 h 5791200"/>
              <a:gd name="connsiteX15" fmla="*/ 2479622 w 5879893"/>
              <a:gd name="connsiteY15" fmla="*/ 493426 h 5791200"/>
              <a:gd name="connsiteX16" fmla="*/ 2494612 w 5879893"/>
              <a:gd name="connsiteY16" fmla="*/ 613347 h 5791200"/>
              <a:gd name="connsiteX17" fmla="*/ 2569563 w 5879893"/>
              <a:gd name="connsiteY17" fmla="*/ 748259 h 5791200"/>
              <a:gd name="connsiteX18" fmla="*/ 2719464 w 5879893"/>
              <a:gd name="connsiteY18" fmla="*/ 823210 h 5791200"/>
              <a:gd name="connsiteX19" fmla="*/ 2824395 w 5879893"/>
              <a:gd name="connsiteY19" fmla="*/ 958121 h 5791200"/>
              <a:gd name="connsiteX20" fmla="*/ 2929327 w 5879893"/>
              <a:gd name="connsiteY20" fmla="*/ 1152993 h 5791200"/>
              <a:gd name="connsiteX21" fmla="*/ 3109209 w 5879893"/>
              <a:gd name="connsiteY21" fmla="*/ 1272915 h 5791200"/>
              <a:gd name="connsiteX22" fmla="*/ 3229130 w 5879893"/>
              <a:gd name="connsiteY22" fmla="*/ 1407826 h 5791200"/>
              <a:gd name="connsiteX23" fmla="*/ 3364041 w 5879893"/>
              <a:gd name="connsiteY23" fmla="*/ 1602698 h 5791200"/>
              <a:gd name="connsiteX24" fmla="*/ 3394022 w 5879893"/>
              <a:gd name="connsiteY24" fmla="*/ 1782580 h 5791200"/>
              <a:gd name="connsiteX25" fmla="*/ 3498953 w 5879893"/>
              <a:gd name="connsiteY25" fmla="*/ 1827551 h 5791200"/>
              <a:gd name="connsiteX26" fmla="*/ 3693825 w 5879893"/>
              <a:gd name="connsiteY26" fmla="*/ 2187315 h 5791200"/>
              <a:gd name="connsiteX27" fmla="*/ 3888697 w 5879893"/>
              <a:gd name="connsiteY27" fmla="*/ 2517098 h 5791200"/>
              <a:gd name="connsiteX28" fmla="*/ 3993628 w 5879893"/>
              <a:gd name="connsiteY28" fmla="*/ 2876862 h 5791200"/>
              <a:gd name="connsiteX29" fmla="*/ 4023609 w 5879893"/>
              <a:gd name="connsiteY29" fmla="*/ 2951813 h 5791200"/>
              <a:gd name="connsiteX30" fmla="*/ 4113549 w 5879893"/>
              <a:gd name="connsiteY30" fmla="*/ 2981793 h 5791200"/>
              <a:gd name="connsiteX31" fmla="*/ 4113549 w 5879893"/>
              <a:gd name="connsiteY31" fmla="*/ 3146685 h 5791200"/>
              <a:gd name="connsiteX32" fmla="*/ 4233471 w 5879893"/>
              <a:gd name="connsiteY32" fmla="*/ 3236626 h 5791200"/>
              <a:gd name="connsiteX33" fmla="*/ 4248461 w 5879893"/>
              <a:gd name="connsiteY33" fmla="*/ 3371538 h 5791200"/>
              <a:gd name="connsiteX34" fmla="*/ 4338402 w 5879893"/>
              <a:gd name="connsiteY34" fmla="*/ 3416508 h 5791200"/>
              <a:gd name="connsiteX35" fmla="*/ 4578245 w 5879893"/>
              <a:gd name="connsiteY35" fmla="*/ 3521439 h 5791200"/>
              <a:gd name="connsiteX36" fmla="*/ 4818087 w 5879893"/>
              <a:gd name="connsiteY36" fmla="*/ 3671341 h 5791200"/>
              <a:gd name="connsiteX37" fmla="*/ 4908028 w 5879893"/>
              <a:gd name="connsiteY37" fmla="*/ 3761282 h 5791200"/>
              <a:gd name="connsiteX38" fmla="*/ 5057930 w 5879893"/>
              <a:gd name="connsiteY38" fmla="*/ 3896193 h 5791200"/>
              <a:gd name="connsiteX39" fmla="*/ 5177851 w 5879893"/>
              <a:gd name="connsiteY39" fmla="*/ 3851223 h 5791200"/>
              <a:gd name="connsiteX40" fmla="*/ 5252802 w 5879893"/>
              <a:gd name="connsiteY40" fmla="*/ 4046095 h 5791200"/>
              <a:gd name="connsiteX41" fmla="*/ 5147871 w 5879893"/>
              <a:gd name="connsiteY41" fmla="*/ 4181006 h 5791200"/>
              <a:gd name="connsiteX42" fmla="*/ 5207831 w 5879893"/>
              <a:gd name="connsiteY42" fmla="*/ 4525780 h 5791200"/>
              <a:gd name="connsiteX43" fmla="*/ 5237812 w 5879893"/>
              <a:gd name="connsiteY43" fmla="*/ 4660692 h 5791200"/>
              <a:gd name="connsiteX44" fmla="*/ 5147871 w 5879893"/>
              <a:gd name="connsiteY44" fmla="*/ 4930515 h 5791200"/>
              <a:gd name="connsiteX45" fmla="*/ 4982979 w 5879893"/>
              <a:gd name="connsiteY45" fmla="*/ 5125387 h 5791200"/>
              <a:gd name="connsiteX46" fmla="*/ 4863058 w 5879893"/>
              <a:gd name="connsiteY46" fmla="*/ 5260298 h 5791200"/>
              <a:gd name="connsiteX47" fmla="*/ 5257799 w 5879893"/>
              <a:gd name="connsiteY47" fmla="*/ 5715000 h 5791200"/>
              <a:gd name="connsiteX0" fmla="*/ 5867401 w 5879892"/>
              <a:gd name="connsiteY0" fmla="*/ 5791200 h 5791200"/>
              <a:gd name="connsiteX1" fmla="*/ 5867401 w 5879892"/>
              <a:gd name="connsiteY1" fmla="*/ 2057400 h 5791200"/>
              <a:gd name="connsiteX2" fmla="*/ 5791200 w 5879892"/>
              <a:gd name="connsiteY2" fmla="*/ 0 h 5791200"/>
              <a:gd name="connsiteX3" fmla="*/ 0 w 5879892"/>
              <a:gd name="connsiteY3" fmla="*/ 0 h 5791200"/>
              <a:gd name="connsiteX4" fmla="*/ 575871 w 5879892"/>
              <a:gd name="connsiteY4" fmla="*/ 283564 h 5791200"/>
              <a:gd name="connsiteX5" fmla="*/ 785733 w 5879892"/>
              <a:gd name="connsiteY5" fmla="*/ 493426 h 5791200"/>
              <a:gd name="connsiteX6" fmla="*/ 1025576 w 5879892"/>
              <a:gd name="connsiteY6" fmla="*/ 778239 h 5791200"/>
              <a:gd name="connsiteX7" fmla="*/ 1190468 w 5879892"/>
              <a:gd name="connsiteY7" fmla="*/ 1093033 h 5791200"/>
              <a:gd name="connsiteX8" fmla="*/ 1490271 w 5879892"/>
              <a:gd name="connsiteY8" fmla="*/ 883170 h 5791200"/>
              <a:gd name="connsiteX9" fmla="*/ 1745104 w 5879892"/>
              <a:gd name="connsiteY9" fmla="*/ 808220 h 5791200"/>
              <a:gd name="connsiteX10" fmla="*/ 1745104 w 5879892"/>
              <a:gd name="connsiteY10" fmla="*/ 583367 h 5791200"/>
              <a:gd name="connsiteX11" fmla="*/ 1865025 w 5879892"/>
              <a:gd name="connsiteY11" fmla="*/ 508416 h 5791200"/>
              <a:gd name="connsiteX12" fmla="*/ 1865025 w 5879892"/>
              <a:gd name="connsiteY12" fmla="*/ 403485 h 5791200"/>
              <a:gd name="connsiteX13" fmla="*/ 2179818 w 5879892"/>
              <a:gd name="connsiteY13" fmla="*/ 298554 h 5791200"/>
              <a:gd name="connsiteX14" fmla="*/ 2314730 w 5879892"/>
              <a:gd name="connsiteY14" fmla="*/ 313544 h 5791200"/>
              <a:gd name="connsiteX15" fmla="*/ 2479622 w 5879892"/>
              <a:gd name="connsiteY15" fmla="*/ 493426 h 5791200"/>
              <a:gd name="connsiteX16" fmla="*/ 2494612 w 5879892"/>
              <a:gd name="connsiteY16" fmla="*/ 613347 h 5791200"/>
              <a:gd name="connsiteX17" fmla="*/ 2569563 w 5879892"/>
              <a:gd name="connsiteY17" fmla="*/ 748259 h 5791200"/>
              <a:gd name="connsiteX18" fmla="*/ 2719464 w 5879892"/>
              <a:gd name="connsiteY18" fmla="*/ 823210 h 5791200"/>
              <a:gd name="connsiteX19" fmla="*/ 2824395 w 5879892"/>
              <a:gd name="connsiteY19" fmla="*/ 958121 h 5791200"/>
              <a:gd name="connsiteX20" fmla="*/ 2929327 w 5879892"/>
              <a:gd name="connsiteY20" fmla="*/ 1152993 h 5791200"/>
              <a:gd name="connsiteX21" fmla="*/ 3109209 w 5879892"/>
              <a:gd name="connsiteY21" fmla="*/ 1272915 h 5791200"/>
              <a:gd name="connsiteX22" fmla="*/ 3229130 w 5879892"/>
              <a:gd name="connsiteY22" fmla="*/ 1407826 h 5791200"/>
              <a:gd name="connsiteX23" fmla="*/ 3364041 w 5879892"/>
              <a:gd name="connsiteY23" fmla="*/ 1602698 h 5791200"/>
              <a:gd name="connsiteX24" fmla="*/ 3394022 w 5879892"/>
              <a:gd name="connsiteY24" fmla="*/ 1782580 h 5791200"/>
              <a:gd name="connsiteX25" fmla="*/ 3498953 w 5879892"/>
              <a:gd name="connsiteY25" fmla="*/ 1827551 h 5791200"/>
              <a:gd name="connsiteX26" fmla="*/ 3693825 w 5879892"/>
              <a:gd name="connsiteY26" fmla="*/ 2187315 h 5791200"/>
              <a:gd name="connsiteX27" fmla="*/ 3888697 w 5879892"/>
              <a:gd name="connsiteY27" fmla="*/ 2517098 h 5791200"/>
              <a:gd name="connsiteX28" fmla="*/ 3993628 w 5879892"/>
              <a:gd name="connsiteY28" fmla="*/ 2876862 h 5791200"/>
              <a:gd name="connsiteX29" fmla="*/ 4023609 w 5879892"/>
              <a:gd name="connsiteY29" fmla="*/ 2951813 h 5791200"/>
              <a:gd name="connsiteX30" fmla="*/ 4113549 w 5879892"/>
              <a:gd name="connsiteY30" fmla="*/ 2981793 h 5791200"/>
              <a:gd name="connsiteX31" fmla="*/ 4113549 w 5879892"/>
              <a:gd name="connsiteY31" fmla="*/ 3146685 h 5791200"/>
              <a:gd name="connsiteX32" fmla="*/ 4233471 w 5879892"/>
              <a:gd name="connsiteY32" fmla="*/ 3236626 h 5791200"/>
              <a:gd name="connsiteX33" fmla="*/ 4248461 w 5879892"/>
              <a:gd name="connsiteY33" fmla="*/ 3371538 h 5791200"/>
              <a:gd name="connsiteX34" fmla="*/ 4338402 w 5879892"/>
              <a:gd name="connsiteY34" fmla="*/ 3416508 h 5791200"/>
              <a:gd name="connsiteX35" fmla="*/ 4578245 w 5879892"/>
              <a:gd name="connsiteY35" fmla="*/ 3521439 h 5791200"/>
              <a:gd name="connsiteX36" fmla="*/ 4818087 w 5879892"/>
              <a:gd name="connsiteY36" fmla="*/ 3671341 h 5791200"/>
              <a:gd name="connsiteX37" fmla="*/ 4908028 w 5879892"/>
              <a:gd name="connsiteY37" fmla="*/ 3761282 h 5791200"/>
              <a:gd name="connsiteX38" fmla="*/ 5057930 w 5879892"/>
              <a:gd name="connsiteY38" fmla="*/ 3896193 h 5791200"/>
              <a:gd name="connsiteX39" fmla="*/ 5177851 w 5879892"/>
              <a:gd name="connsiteY39" fmla="*/ 3851223 h 5791200"/>
              <a:gd name="connsiteX40" fmla="*/ 5252802 w 5879892"/>
              <a:gd name="connsiteY40" fmla="*/ 4046095 h 5791200"/>
              <a:gd name="connsiteX41" fmla="*/ 5147871 w 5879892"/>
              <a:gd name="connsiteY41" fmla="*/ 4181006 h 5791200"/>
              <a:gd name="connsiteX42" fmla="*/ 5207831 w 5879892"/>
              <a:gd name="connsiteY42" fmla="*/ 4525780 h 5791200"/>
              <a:gd name="connsiteX43" fmla="*/ 5237812 w 5879892"/>
              <a:gd name="connsiteY43" fmla="*/ 4660692 h 5791200"/>
              <a:gd name="connsiteX44" fmla="*/ 5147871 w 5879892"/>
              <a:gd name="connsiteY44" fmla="*/ 4930515 h 5791200"/>
              <a:gd name="connsiteX45" fmla="*/ 4982979 w 5879892"/>
              <a:gd name="connsiteY45" fmla="*/ 5125387 h 5791200"/>
              <a:gd name="connsiteX46" fmla="*/ 4863058 w 5879892"/>
              <a:gd name="connsiteY46" fmla="*/ 5260298 h 5791200"/>
              <a:gd name="connsiteX47" fmla="*/ 5257799 w 5879892"/>
              <a:gd name="connsiteY47" fmla="*/ 5715000 h 5791200"/>
              <a:gd name="connsiteX0" fmla="*/ 5867401 w 5874896"/>
              <a:gd name="connsiteY0" fmla="*/ 5791200 h 5791200"/>
              <a:gd name="connsiteX1" fmla="*/ 5867401 w 5874896"/>
              <a:gd name="connsiteY1" fmla="*/ 2057400 h 5791200"/>
              <a:gd name="connsiteX2" fmla="*/ 5791200 w 5874896"/>
              <a:gd name="connsiteY2" fmla="*/ 0 h 5791200"/>
              <a:gd name="connsiteX3" fmla="*/ 0 w 5874896"/>
              <a:gd name="connsiteY3" fmla="*/ 0 h 5791200"/>
              <a:gd name="connsiteX4" fmla="*/ 575871 w 5874896"/>
              <a:gd name="connsiteY4" fmla="*/ 283564 h 5791200"/>
              <a:gd name="connsiteX5" fmla="*/ 785733 w 5874896"/>
              <a:gd name="connsiteY5" fmla="*/ 493426 h 5791200"/>
              <a:gd name="connsiteX6" fmla="*/ 1025576 w 5874896"/>
              <a:gd name="connsiteY6" fmla="*/ 778239 h 5791200"/>
              <a:gd name="connsiteX7" fmla="*/ 1190468 w 5874896"/>
              <a:gd name="connsiteY7" fmla="*/ 1093033 h 5791200"/>
              <a:gd name="connsiteX8" fmla="*/ 1490271 w 5874896"/>
              <a:gd name="connsiteY8" fmla="*/ 883170 h 5791200"/>
              <a:gd name="connsiteX9" fmla="*/ 1745104 w 5874896"/>
              <a:gd name="connsiteY9" fmla="*/ 808220 h 5791200"/>
              <a:gd name="connsiteX10" fmla="*/ 1745104 w 5874896"/>
              <a:gd name="connsiteY10" fmla="*/ 583367 h 5791200"/>
              <a:gd name="connsiteX11" fmla="*/ 1865025 w 5874896"/>
              <a:gd name="connsiteY11" fmla="*/ 508416 h 5791200"/>
              <a:gd name="connsiteX12" fmla="*/ 1865025 w 5874896"/>
              <a:gd name="connsiteY12" fmla="*/ 403485 h 5791200"/>
              <a:gd name="connsiteX13" fmla="*/ 2179818 w 5874896"/>
              <a:gd name="connsiteY13" fmla="*/ 298554 h 5791200"/>
              <a:gd name="connsiteX14" fmla="*/ 2314730 w 5874896"/>
              <a:gd name="connsiteY14" fmla="*/ 313544 h 5791200"/>
              <a:gd name="connsiteX15" fmla="*/ 2479622 w 5874896"/>
              <a:gd name="connsiteY15" fmla="*/ 493426 h 5791200"/>
              <a:gd name="connsiteX16" fmla="*/ 2494612 w 5874896"/>
              <a:gd name="connsiteY16" fmla="*/ 613347 h 5791200"/>
              <a:gd name="connsiteX17" fmla="*/ 2569563 w 5874896"/>
              <a:gd name="connsiteY17" fmla="*/ 748259 h 5791200"/>
              <a:gd name="connsiteX18" fmla="*/ 2719464 w 5874896"/>
              <a:gd name="connsiteY18" fmla="*/ 823210 h 5791200"/>
              <a:gd name="connsiteX19" fmla="*/ 2824395 w 5874896"/>
              <a:gd name="connsiteY19" fmla="*/ 958121 h 5791200"/>
              <a:gd name="connsiteX20" fmla="*/ 2929327 w 5874896"/>
              <a:gd name="connsiteY20" fmla="*/ 1152993 h 5791200"/>
              <a:gd name="connsiteX21" fmla="*/ 3109209 w 5874896"/>
              <a:gd name="connsiteY21" fmla="*/ 1272915 h 5791200"/>
              <a:gd name="connsiteX22" fmla="*/ 3229130 w 5874896"/>
              <a:gd name="connsiteY22" fmla="*/ 1407826 h 5791200"/>
              <a:gd name="connsiteX23" fmla="*/ 3364041 w 5874896"/>
              <a:gd name="connsiteY23" fmla="*/ 1602698 h 5791200"/>
              <a:gd name="connsiteX24" fmla="*/ 3394022 w 5874896"/>
              <a:gd name="connsiteY24" fmla="*/ 1782580 h 5791200"/>
              <a:gd name="connsiteX25" fmla="*/ 3498953 w 5874896"/>
              <a:gd name="connsiteY25" fmla="*/ 1827551 h 5791200"/>
              <a:gd name="connsiteX26" fmla="*/ 3693825 w 5874896"/>
              <a:gd name="connsiteY26" fmla="*/ 2187315 h 5791200"/>
              <a:gd name="connsiteX27" fmla="*/ 3888697 w 5874896"/>
              <a:gd name="connsiteY27" fmla="*/ 2517098 h 5791200"/>
              <a:gd name="connsiteX28" fmla="*/ 3993628 w 5874896"/>
              <a:gd name="connsiteY28" fmla="*/ 2876862 h 5791200"/>
              <a:gd name="connsiteX29" fmla="*/ 4023609 w 5874896"/>
              <a:gd name="connsiteY29" fmla="*/ 2951813 h 5791200"/>
              <a:gd name="connsiteX30" fmla="*/ 4113549 w 5874896"/>
              <a:gd name="connsiteY30" fmla="*/ 2981793 h 5791200"/>
              <a:gd name="connsiteX31" fmla="*/ 4113549 w 5874896"/>
              <a:gd name="connsiteY31" fmla="*/ 3146685 h 5791200"/>
              <a:gd name="connsiteX32" fmla="*/ 4233471 w 5874896"/>
              <a:gd name="connsiteY32" fmla="*/ 3236626 h 5791200"/>
              <a:gd name="connsiteX33" fmla="*/ 4248461 w 5874896"/>
              <a:gd name="connsiteY33" fmla="*/ 3371538 h 5791200"/>
              <a:gd name="connsiteX34" fmla="*/ 4338402 w 5874896"/>
              <a:gd name="connsiteY34" fmla="*/ 3416508 h 5791200"/>
              <a:gd name="connsiteX35" fmla="*/ 4578245 w 5874896"/>
              <a:gd name="connsiteY35" fmla="*/ 3521439 h 5791200"/>
              <a:gd name="connsiteX36" fmla="*/ 4818087 w 5874896"/>
              <a:gd name="connsiteY36" fmla="*/ 3671341 h 5791200"/>
              <a:gd name="connsiteX37" fmla="*/ 4908028 w 5874896"/>
              <a:gd name="connsiteY37" fmla="*/ 3761282 h 5791200"/>
              <a:gd name="connsiteX38" fmla="*/ 5057930 w 5874896"/>
              <a:gd name="connsiteY38" fmla="*/ 3896193 h 5791200"/>
              <a:gd name="connsiteX39" fmla="*/ 5177851 w 5874896"/>
              <a:gd name="connsiteY39" fmla="*/ 3851223 h 5791200"/>
              <a:gd name="connsiteX40" fmla="*/ 5252802 w 5874896"/>
              <a:gd name="connsiteY40" fmla="*/ 4046095 h 5791200"/>
              <a:gd name="connsiteX41" fmla="*/ 5147871 w 5874896"/>
              <a:gd name="connsiteY41" fmla="*/ 4181006 h 5791200"/>
              <a:gd name="connsiteX42" fmla="*/ 5207831 w 5874896"/>
              <a:gd name="connsiteY42" fmla="*/ 4525780 h 5791200"/>
              <a:gd name="connsiteX43" fmla="*/ 5237812 w 5874896"/>
              <a:gd name="connsiteY43" fmla="*/ 4660692 h 5791200"/>
              <a:gd name="connsiteX44" fmla="*/ 5147871 w 5874896"/>
              <a:gd name="connsiteY44" fmla="*/ 4930515 h 5791200"/>
              <a:gd name="connsiteX45" fmla="*/ 4982979 w 5874896"/>
              <a:gd name="connsiteY45" fmla="*/ 5125387 h 5791200"/>
              <a:gd name="connsiteX46" fmla="*/ 4863058 w 5874896"/>
              <a:gd name="connsiteY46" fmla="*/ 5260298 h 5791200"/>
              <a:gd name="connsiteX47" fmla="*/ 5257799 w 5874896"/>
              <a:gd name="connsiteY47" fmla="*/ 5715000 h 5791200"/>
              <a:gd name="connsiteX0" fmla="*/ 5867401 w 5874896"/>
              <a:gd name="connsiteY0" fmla="*/ 5791200 h 5791200"/>
              <a:gd name="connsiteX1" fmla="*/ 5791200 w 5874896"/>
              <a:gd name="connsiteY1" fmla="*/ 2209800 h 5791200"/>
              <a:gd name="connsiteX2" fmla="*/ 5791200 w 5874896"/>
              <a:gd name="connsiteY2" fmla="*/ 0 h 5791200"/>
              <a:gd name="connsiteX3" fmla="*/ 0 w 5874896"/>
              <a:gd name="connsiteY3" fmla="*/ 0 h 5791200"/>
              <a:gd name="connsiteX4" fmla="*/ 575871 w 5874896"/>
              <a:gd name="connsiteY4" fmla="*/ 283564 h 5791200"/>
              <a:gd name="connsiteX5" fmla="*/ 785733 w 5874896"/>
              <a:gd name="connsiteY5" fmla="*/ 493426 h 5791200"/>
              <a:gd name="connsiteX6" fmla="*/ 1025576 w 5874896"/>
              <a:gd name="connsiteY6" fmla="*/ 778239 h 5791200"/>
              <a:gd name="connsiteX7" fmla="*/ 1190468 w 5874896"/>
              <a:gd name="connsiteY7" fmla="*/ 1093033 h 5791200"/>
              <a:gd name="connsiteX8" fmla="*/ 1490271 w 5874896"/>
              <a:gd name="connsiteY8" fmla="*/ 883170 h 5791200"/>
              <a:gd name="connsiteX9" fmla="*/ 1745104 w 5874896"/>
              <a:gd name="connsiteY9" fmla="*/ 808220 h 5791200"/>
              <a:gd name="connsiteX10" fmla="*/ 1745104 w 5874896"/>
              <a:gd name="connsiteY10" fmla="*/ 583367 h 5791200"/>
              <a:gd name="connsiteX11" fmla="*/ 1865025 w 5874896"/>
              <a:gd name="connsiteY11" fmla="*/ 508416 h 5791200"/>
              <a:gd name="connsiteX12" fmla="*/ 1865025 w 5874896"/>
              <a:gd name="connsiteY12" fmla="*/ 403485 h 5791200"/>
              <a:gd name="connsiteX13" fmla="*/ 2179818 w 5874896"/>
              <a:gd name="connsiteY13" fmla="*/ 298554 h 5791200"/>
              <a:gd name="connsiteX14" fmla="*/ 2314730 w 5874896"/>
              <a:gd name="connsiteY14" fmla="*/ 313544 h 5791200"/>
              <a:gd name="connsiteX15" fmla="*/ 2479622 w 5874896"/>
              <a:gd name="connsiteY15" fmla="*/ 493426 h 5791200"/>
              <a:gd name="connsiteX16" fmla="*/ 2494612 w 5874896"/>
              <a:gd name="connsiteY16" fmla="*/ 613347 h 5791200"/>
              <a:gd name="connsiteX17" fmla="*/ 2569563 w 5874896"/>
              <a:gd name="connsiteY17" fmla="*/ 748259 h 5791200"/>
              <a:gd name="connsiteX18" fmla="*/ 2719464 w 5874896"/>
              <a:gd name="connsiteY18" fmla="*/ 823210 h 5791200"/>
              <a:gd name="connsiteX19" fmla="*/ 2824395 w 5874896"/>
              <a:gd name="connsiteY19" fmla="*/ 958121 h 5791200"/>
              <a:gd name="connsiteX20" fmla="*/ 2929327 w 5874896"/>
              <a:gd name="connsiteY20" fmla="*/ 1152993 h 5791200"/>
              <a:gd name="connsiteX21" fmla="*/ 3109209 w 5874896"/>
              <a:gd name="connsiteY21" fmla="*/ 1272915 h 5791200"/>
              <a:gd name="connsiteX22" fmla="*/ 3229130 w 5874896"/>
              <a:gd name="connsiteY22" fmla="*/ 1407826 h 5791200"/>
              <a:gd name="connsiteX23" fmla="*/ 3364041 w 5874896"/>
              <a:gd name="connsiteY23" fmla="*/ 1602698 h 5791200"/>
              <a:gd name="connsiteX24" fmla="*/ 3394022 w 5874896"/>
              <a:gd name="connsiteY24" fmla="*/ 1782580 h 5791200"/>
              <a:gd name="connsiteX25" fmla="*/ 3498953 w 5874896"/>
              <a:gd name="connsiteY25" fmla="*/ 1827551 h 5791200"/>
              <a:gd name="connsiteX26" fmla="*/ 3693825 w 5874896"/>
              <a:gd name="connsiteY26" fmla="*/ 2187315 h 5791200"/>
              <a:gd name="connsiteX27" fmla="*/ 3888697 w 5874896"/>
              <a:gd name="connsiteY27" fmla="*/ 2517098 h 5791200"/>
              <a:gd name="connsiteX28" fmla="*/ 3993628 w 5874896"/>
              <a:gd name="connsiteY28" fmla="*/ 2876862 h 5791200"/>
              <a:gd name="connsiteX29" fmla="*/ 4023609 w 5874896"/>
              <a:gd name="connsiteY29" fmla="*/ 2951813 h 5791200"/>
              <a:gd name="connsiteX30" fmla="*/ 4113549 w 5874896"/>
              <a:gd name="connsiteY30" fmla="*/ 2981793 h 5791200"/>
              <a:gd name="connsiteX31" fmla="*/ 4113549 w 5874896"/>
              <a:gd name="connsiteY31" fmla="*/ 3146685 h 5791200"/>
              <a:gd name="connsiteX32" fmla="*/ 4233471 w 5874896"/>
              <a:gd name="connsiteY32" fmla="*/ 3236626 h 5791200"/>
              <a:gd name="connsiteX33" fmla="*/ 4248461 w 5874896"/>
              <a:gd name="connsiteY33" fmla="*/ 3371538 h 5791200"/>
              <a:gd name="connsiteX34" fmla="*/ 4338402 w 5874896"/>
              <a:gd name="connsiteY34" fmla="*/ 3416508 h 5791200"/>
              <a:gd name="connsiteX35" fmla="*/ 4578245 w 5874896"/>
              <a:gd name="connsiteY35" fmla="*/ 3521439 h 5791200"/>
              <a:gd name="connsiteX36" fmla="*/ 4818087 w 5874896"/>
              <a:gd name="connsiteY36" fmla="*/ 3671341 h 5791200"/>
              <a:gd name="connsiteX37" fmla="*/ 4908028 w 5874896"/>
              <a:gd name="connsiteY37" fmla="*/ 3761282 h 5791200"/>
              <a:gd name="connsiteX38" fmla="*/ 5057930 w 5874896"/>
              <a:gd name="connsiteY38" fmla="*/ 3896193 h 5791200"/>
              <a:gd name="connsiteX39" fmla="*/ 5177851 w 5874896"/>
              <a:gd name="connsiteY39" fmla="*/ 3851223 h 5791200"/>
              <a:gd name="connsiteX40" fmla="*/ 5252802 w 5874896"/>
              <a:gd name="connsiteY40" fmla="*/ 4046095 h 5791200"/>
              <a:gd name="connsiteX41" fmla="*/ 5147871 w 5874896"/>
              <a:gd name="connsiteY41" fmla="*/ 4181006 h 5791200"/>
              <a:gd name="connsiteX42" fmla="*/ 5207831 w 5874896"/>
              <a:gd name="connsiteY42" fmla="*/ 4525780 h 5791200"/>
              <a:gd name="connsiteX43" fmla="*/ 5237812 w 5874896"/>
              <a:gd name="connsiteY43" fmla="*/ 4660692 h 5791200"/>
              <a:gd name="connsiteX44" fmla="*/ 5147871 w 5874896"/>
              <a:gd name="connsiteY44" fmla="*/ 4930515 h 5791200"/>
              <a:gd name="connsiteX45" fmla="*/ 4982979 w 5874896"/>
              <a:gd name="connsiteY45" fmla="*/ 5125387 h 5791200"/>
              <a:gd name="connsiteX46" fmla="*/ 4863058 w 5874896"/>
              <a:gd name="connsiteY46" fmla="*/ 5260298 h 5791200"/>
              <a:gd name="connsiteX47" fmla="*/ 5257799 w 5874896"/>
              <a:gd name="connsiteY47" fmla="*/ 5715000 h 5791200"/>
              <a:gd name="connsiteX0" fmla="*/ 5715000 w 5792657"/>
              <a:gd name="connsiteY0" fmla="*/ 5638800 h 5715000"/>
              <a:gd name="connsiteX1" fmla="*/ 5791200 w 5792657"/>
              <a:gd name="connsiteY1" fmla="*/ 2209800 h 5715000"/>
              <a:gd name="connsiteX2" fmla="*/ 5791200 w 5792657"/>
              <a:gd name="connsiteY2" fmla="*/ 0 h 5715000"/>
              <a:gd name="connsiteX3" fmla="*/ 0 w 5792657"/>
              <a:gd name="connsiteY3" fmla="*/ 0 h 5715000"/>
              <a:gd name="connsiteX4" fmla="*/ 575871 w 5792657"/>
              <a:gd name="connsiteY4" fmla="*/ 283564 h 5715000"/>
              <a:gd name="connsiteX5" fmla="*/ 785733 w 5792657"/>
              <a:gd name="connsiteY5" fmla="*/ 493426 h 5715000"/>
              <a:gd name="connsiteX6" fmla="*/ 1025576 w 5792657"/>
              <a:gd name="connsiteY6" fmla="*/ 778239 h 5715000"/>
              <a:gd name="connsiteX7" fmla="*/ 1190468 w 5792657"/>
              <a:gd name="connsiteY7" fmla="*/ 1093033 h 5715000"/>
              <a:gd name="connsiteX8" fmla="*/ 1490271 w 5792657"/>
              <a:gd name="connsiteY8" fmla="*/ 883170 h 5715000"/>
              <a:gd name="connsiteX9" fmla="*/ 1745104 w 5792657"/>
              <a:gd name="connsiteY9" fmla="*/ 808220 h 5715000"/>
              <a:gd name="connsiteX10" fmla="*/ 1745104 w 5792657"/>
              <a:gd name="connsiteY10" fmla="*/ 583367 h 5715000"/>
              <a:gd name="connsiteX11" fmla="*/ 1865025 w 5792657"/>
              <a:gd name="connsiteY11" fmla="*/ 508416 h 5715000"/>
              <a:gd name="connsiteX12" fmla="*/ 1865025 w 5792657"/>
              <a:gd name="connsiteY12" fmla="*/ 403485 h 5715000"/>
              <a:gd name="connsiteX13" fmla="*/ 2179818 w 5792657"/>
              <a:gd name="connsiteY13" fmla="*/ 298554 h 5715000"/>
              <a:gd name="connsiteX14" fmla="*/ 2314730 w 5792657"/>
              <a:gd name="connsiteY14" fmla="*/ 313544 h 5715000"/>
              <a:gd name="connsiteX15" fmla="*/ 2479622 w 5792657"/>
              <a:gd name="connsiteY15" fmla="*/ 493426 h 5715000"/>
              <a:gd name="connsiteX16" fmla="*/ 2494612 w 5792657"/>
              <a:gd name="connsiteY16" fmla="*/ 613347 h 5715000"/>
              <a:gd name="connsiteX17" fmla="*/ 2569563 w 5792657"/>
              <a:gd name="connsiteY17" fmla="*/ 748259 h 5715000"/>
              <a:gd name="connsiteX18" fmla="*/ 2719464 w 5792657"/>
              <a:gd name="connsiteY18" fmla="*/ 823210 h 5715000"/>
              <a:gd name="connsiteX19" fmla="*/ 2824395 w 5792657"/>
              <a:gd name="connsiteY19" fmla="*/ 958121 h 5715000"/>
              <a:gd name="connsiteX20" fmla="*/ 2929327 w 5792657"/>
              <a:gd name="connsiteY20" fmla="*/ 1152993 h 5715000"/>
              <a:gd name="connsiteX21" fmla="*/ 3109209 w 5792657"/>
              <a:gd name="connsiteY21" fmla="*/ 1272915 h 5715000"/>
              <a:gd name="connsiteX22" fmla="*/ 3229130 w 5792657"/>
              <a:gd name="connsiteY22" fmla="*/ 1407826 h 5715000"/>
              <a:gd name="connsiteX23" fmla="*/ 3364041 w 5792657"/>
              <a:gd name="connsiteY23" fmla="*/ 1602698 h 5715000"/>
              <a:gd name="connsiteX24" fmla="*/ 3394022 w 5792657"/>
              <a:gd name="connsiteY24" fmla="*/ 1782580 h 5715000"/>
              <a:gd name="connsiteX25" fmla="*/ 3498953 w 5792657"/>
              <a:gd name="connsiteY25" fmla="*/ 1827551 h 5715000"/>
              <a:gd name="connsiteX26" fmla="*/ 3693825 w 5792657"/>
              <a:gd name="connsiteY26" fmla="*/ 2187315 h 5715000"/>
              <a:gd name="connsiteX27" fmla="*/ 3888697 w 5792657"/>
              <a:gd name="connsiteY27" fmla="*/ 2517098 h 5715000"/>
              <a:gd name="connsiteX28" fmla="*/ 3993628 w 5792657"/>
              <a:gd name="connsiteY28" fmla="*/ 2876862 h 5715000"/>
              <a:gd name="connsiteX29" fmla="*/ 4023609 w 5792657"/>
              <a:gd name="connsiteY29" fmla="*/ 2951813 h 5715000"/>
              <a:gd name="connsiteX30" fmla="*/ 4113549 w 5792657"/>
              <a:gd name="connsiteY30" fmla="*/ 2981793 h 5715000"/>
              <a:gd name="connsiteX31" fmla="*/ 4113549 w 5792657"/>
              <a:gd name="connsiteY31" fmla="*/ 3146685 h 5715000"/>
              <a:gd name="connsiteX32" fmla="*/ 4233471 w 5792657"/>
              <a:gd name="connsiteY32" fmla="*/ 3236626 h 5715000"/>
              <a:gd name="connsiteX33" fmla="*/ 4248461 w 5792657"/>
              <a:gd name="connsiteY33" fmla="*/ 3371538 h 5715000"/>
              <a:gd name="connsiteX34" fmla="*/ 4338402 w 5792657"/>
              <a:gd name="connsiteY34" fmla="*/ 3416508 h 5715000"/>
              <a:gd name="connsiteX35" fmla="*/ 4578245 w 5792657"/>
              <a:gd name="connsiteY35" fmla="*/ 3521439 h 5715000"/>
              <a:gd name="connsiteX36" fmla="*/ 4818087 w 5792657"/>
              <a:gd name="connsiteY36" fmla="*/ 3671341 h 5715000"/>
              <a:gd name="connsiteX37" fmla="*/ 4908028 w 5792657"/>
              <a:gd name="connsiteY37" fmla="*/ 3761282 h 5715000"/>
              <a:gd name="connsiteX38" fmla="*/ 5057930 w 5792657"/>
              <a:gd name="connsiteY38" fmla="*/ 3896193 h 5715000"/>
              <a:gd name="connsiteX39" fmla="*/ 5177851 w 5792657"/>
              <a:gd name="connsiteY39" fmla="*/ 3851223 h 5715000"/>
              <a:gd name="connsiteX40" fmla="*/ 5252802 w 5792657"/>
              <a:gd name="connsiteY40" fmla="*/ 4046095 h 5715000"/>
              <a:gd name="connsiteX41" fmla="*/ 5147871 w 5792657"/>
              <a:gd name="connsiteY41" fmla="*/ 4181006 h 5715000"/>
              <a:gd name="connsiteX42" fmla="*/ 5207831 w 5792657"/>
              <a:gd name="connsiteY42" fmla="*/ 4525780 h 5715000"/>
              <a:gd name="connsiteX43" fmla="*/ 5237812 w 5792657"/>
              <a:gd name="connsiteY43" fmla="*/ 4660692 h 5715000"/>
              <a:gd name="connsiteX44" fmla="*/ 5147871 w 5792657"/>
              <a:gd name="connsiteY44" fmla="*/ 4930515 h 5715000"/>
              <a:gd name="connsiteX45" fmla="*/ 4982979 w 5792657"/>
              <a:gd name="connsiteY45" fmla="*/ 5125387 h 5715000"/>
              <a:gd name="connsiteX46" fmla="*/ 4863058 w 5792657"/>
              <a:gd name="connsiteY46" fmla="*/ 5260298 h 5715000"/>
              <a:gd name="connsiteX47" fmla="*/ 5257799 w 5792657"/>
              <a:gd name="connsiteY47" fmla="*/ 5715000 h 5715000"/>
              <a:gd name="connsiteX0" fmla="*/ 5715000 w 5801193"/>
              <a:gd name="connsiteY0" fmla="*/ 5638800 h 5736445"/>
              <a:gd name="connsiteX1" fmla="*/ 5791200 w 5801193"/>
              <a:gd name="connsiteY1" fmla="*/ 2209800 h 5736445"/>
              <a:gd name="connsiteX2" fmla="*/ 5791200 w 5801193"/>
              <a:gd name="connsiteY2" fmla="*/ 0 h 5736445"/>
              <a:gd name="connsiteX3" fmla="*/ 0 w 5801193"/>
              <a:gd name="connsiteY3" fmla="*/ 0 h 5736445"/>
              <a:gd name="connsiteX4" fmla="*/ 575871 w 5801193"/>
              <a:gd name="connsiteY4" fmla="*/ 283564 h 5736445"/>
              <a:gd name="connsiteX5" fmla="*/ 785733 w 5801193"/>
              <a:gd name="connsiteY5" fmla="*/ 493426 h 5736445"/>
              <a:gd name="connsiteX6" fmla="*/ 1025576 w 5801193"/>
              <a:gd name="connsiteY6" fmla="*/ 778239 h 5736445"/>
              <a:gd name="connsiteX7" fmla="*/ 1190468 w 5801193"/>
              <a:gd name="connsiteY7" fmla="*/ 1093033 h 5736445"/>
              <a:gd name="connsiteX8" fmla="*/ 1490271 w 5801193"/>
              <a:gd name="connsiteY8" fmla="*/ 883170 h 5736445"/>
              <a:gd name="connsiteX9" fmla="*/ 1745104 w 5801193"/>
              <a:gd name="connsiteY9" fmla="*/ 808220 h 5736445"/>
              <a:gd name="connsiteX10" fmla="*/ 1745104 w 5801193"/>
              <a:gd name="connsiteY10" fmla="*/ 583367 h 5736445"/>
              <a:gd name="connsiteX11" fmla="*/ 1865025 w 5801193"/>
              <a:gd name="connsiteY11" fmla="*/ 508416 h 5736445"/>
              <a:gd name="connsiteX12" fmla="*/ 1865025 w 5801193"/>
              <a:gd name="connsiteY12" fmla="*/ 403485 h 5736445"/>
              <a:gd name="connsiteX13" fmla="*/ 2179818 w 5801193"/>
              <a:gd name="connsiteY13" fmla="*/ 298554 h 5736445"/>
              <a:gd name="connsiteX14" fmla="*/ 2314730 w 5801193"/>
              <a:gd name="connsiteY14" fmla="*/ 313544 h 5736445"/>
              <a:gd name="connsiteX15" fmla="*/ 2479622 w 5801193"/>
              <a:gd name="connsiteY15" fmla="*/ 493426 h 5736445"/>
              <a:gd name="connsiteX16" fmla="*/ 2494612 w 5801193"/>
              <a:gd name="connsiteY16" fmla="*/ 613347 h 5736445"/>
              <a:gd name="connsiteX17" fmla="*/ 2569563 w 5801193"/>
              <a:gd name="connsiteY17" fmla="*/ 748259 h 5736445"/>
              <a:gd name="connsiteX18" fmla="*/ 2719464 w 5801193"/>
              <a:gd name="connsiteY18" fmla="*/ 823210 h 5736445"/>
              <a:gd name="connsiteX19" fmla="*/ 2824395 w 5801193"/>
              <a:gd name="connsiteY19" fmla="*/ 958121 h 5736445"/>
              <a:gd name="connsiteX20" fmla="*/ 2929327 w 5801193"/>
              <a:gd name="connsiteY20" fmla="*/ 1152993 h 5736445"/>
              <a:gd name="connsiteX21" fmla="*/ 3109209 w 5801193"/>
              <a:gd name="connsiteY21" fmla="*/ 1272915 h 5736445"/>
              <a:gd name="connsiteX22" fmla="*/ 3229130 w 5801193"/>
              <a:gd name="connsiteY22" fmla="*/ 1407826 h 5736445"/>
              <a:gd name="connsiteX23" fmla="*/ 3364041 w 5801193"/>
              <a:gd name="connsiteY23" fmla="*/ 1602698 h 5736445"/>
              <a:gd name="connsiteX24" fmla="*/ 3394022 w 5801193"/>
              <a:gd name="connsiteY24" fmla="*/ 1782580 h 5736445"/>
              <a:gd name="connsiteX25" fmla="*/ 3498953 w 5801193"/>
              <a:gd name="connsiteY25" fmla="*/ 1827551 h 5736445"/>
              <a:gd name="connsiteX26" fmla="*/ 3693825 w 5801193"/>
              <a:gd name="connsiteY26" fmla="*/ 2187315 h 5736445"/>
              <a:gd name="connsiteX27" fmla="*/ 3888697 w 5801193"/>
              <a:gd name="connsiteY27" fmla="*/ 2517098 h 5736445"/>
              <a:gd name="connsiteX28" fmla="*/ 3993628 w 5801193"/>
              <a:gd name="connsiteY28" fmla="*/ 2876862 h 5736445"/>
              <a:gd name="connsiteX29" fmla="*/ 4023609 w 5801193"/>
              <a:gd name="connsiteY29" fmla="*/ 2951813 h 5736445"/>
              <a:gd name="connsiteX30" fmla="*/ 4113549 w 5801193"/>
              <a:gd name="connsiteY30" fmla="*/ 2981793 h 5736445"/>
              <a:gd name="connsiteX31" fmla="*/ 4113549 w 5801193"/>
              <a:gd name="connsiteY31" fmla="*/ 3146685 h 5736445"/>
              <a:gd name="connsiteX32" fmla="*/ 4233471 w 5801193"/>
              <a:gd name="connsiteY32" fmla="*/ 3236626 h 5736445"/>
              <a:gd name="connsiteX33" fmla="*/ 4248461 w 5801193"/>
              <a:gd name="connsiteY33" fmla="*/ 3371538 h 5736445"/>
              <a:gd name="connsiteX34" fmla="*/ 4338402 w 5801193"/>
              <a:gd name="connsiteY34" fmla="*/ 3416508 h 5736445"/>
              <a:gd name="connsiteX35" fmla="*/ 4578245 w 5801193"/>
              <a:gd name="connsiteY35" fmla="*/ 3521439 h 5736445"/>
              <a:gd name="connsiteX36" fmla="*/ 4818087 w 5801193"/>
              <a:gd name="connsiteY36" fmla="*/ 3671341 h 5736445"/>
              <a:gd name="connsiteX37" fmla="*/ 4908028 w 5801193"/>
              <a:gd name="connsiteY37" fmla="*/ 3761282 h 5736445"/>
              <a:gd name="connsiteX38" fmla="*/ 5057930 w 5801193"/>
              <a:gd name="connsiteY38" fmla="*/ 3896193 h 5736445"/>
              <a:gd name="connsiteX39" fmla="*/ 5177851 w 5801193"/>
              <a:gd name="connsiteY39" fmla="*/ 3851223 h 5736445"/>
              <a:gd name="connsiteX40" fmla="*/ 5252802 w 5801193"/>
              <a:gd name="connsiteY40" fmla="*/ 4046095 h 5736445"/>
              <a:gd name="connsiteX41" fmla="*/ 5147871 w 5801193"/>
              <a:gd name="connsiteY41" fmla="*/ 4181006 h 5736445"/>
              <a:gd name="connsiteX42" fmla="*/ 5207831 w 5801193"/>
              <a:gd name="connsiteY42" fmla="*/ 4525780 h 5736445"/>
              <a:gd name="connsiteX43" fmla="*/ 5237812 w 5801193"/>
              <a:gd name="connsiteY43" fmla="*/ 4660692 h 5736445"/>
              <a:gd name="connsiteX44" fmla="*/ 5147871 w 5801193"/>
              <a:gd name="connsiteY44" fmla="*/ 4930515 h 5736445"/>
              <a:gd name="connsiteX45" fmla="*/ 4982979 w 5801193"/>
              <a:gd name="connsiteY45" fmla="*/ 5125387 h 5736445"/>
              <a:gd name="connsiteX46" fmla="*/ 4863058 w 5801193"/>
              <a:gd name="connsiteY46" fmla="*/ 5260298 h 5736445"/>
              <a:gd name="connsiteX47" fmla="*/ 5257799 w 5801193"/>
              <a:gd name="connsiteY47" fmla="*/ 5715000 h 5736445"/>
              <a:gd name="connsiteX0" fmla="*/ 5715000 w 5801193"/>
              <a:gd name="connsiteY0" fmla="*/ 5638800 h 5736445"/>
              <a:gd name="connsiteX1" fmla="*/ 5791200 w 5801193"/>
              <a:gd name="connsiteY1" fmla="*/ 2209800 h 5736445"/>
              <a:gd name="connsiteX2" fmla="*/ 5791200 w 5801193"/>
              <a:gd name="connsiteY2" fmla="*/ 0 h 5736445"/>
              <a:gd name="connsiteX3" fmla="*/ 0 w 5801193"/>
              <a:gd name="connsiteY3" fmla="*/ 0 h 5736445"/>
              <a:gd name="connsiteX4" fmla="*/ 575871 w 5801193"/>
              <a:gd name="connsiteY4" fmla="*/ 283564 h 5736445"/>
              <a:gd name="connsiteX5" fmla="*/ 785733 w 5801193"/>
              <a:gd name="connsiteY5" fmla="*/ 493426 h 5736445"/>
              <a:gd name="connsiteX6" fmla="*/ 1025576 w 5801193"/>
              <a:gd name="connsiteY6" fmla="*/ 778239 h 5736445"/>
              <a:gd name="connsiteX7" fmla="*/ 1190468 w 5801193"/>
              <a:gd name="connsiteY7" fmla="*/ 1093033 h 5736445"/>
              <a:gd name="connsiteX8" fmla="*/ 1490271 w 5801193"/>
              <a:gd name="connsiteY8" fmla="*/ 883170 h 5736445"/>
              <a:gd name="connsiteX9" fmla="*/ 1745104 w 5801193"/>
              <a:gd name="connsiteY9" fmla="*/ 808220 h 5736445"/>
              <a:gd name="connsiteX10" fmla="*/ 1745104 w 5801193"/>
              <a:gd name="connsiteY10" fmla="*/ 583367 h 5736445"/>
              <a:gd name="connsiteX11" fmla="*/ 1865025 w 5801193"/>
              <a:gd name="connsiteY11" fmla="*/ 508416 h 5736445"/>
              <a:gd name="connsiteX12" fmla="*/ 1865025 w 5801193"/>
              <a:gd name="connsiteY12" fmla="*/ 403485 h 5736445"/>
              <a:gd name="connsiteX13" fmla="*/ 2179818 w 5801193"/>
              <a:gd name="connsiteY13" fmla="*/ 298554 h 5736445"/>
              <a:gd name="connsiteX14" fmla="*/ 2314730 w 5801193"/>
              <a:gd name="connsiteY14" fmla="*/ 313544 h 5736445"/>
              <a:gd name="connsiteX15" fmla="*/ 2479622 w 5801193"/>
              <a:gd name="connsiteY15" fmla="*/ 493426 h 5736445"/>
              <a:gd name="connsiteX16" fmla="*/ 2494612 w 5801193"/>
              <a:gd name="connsiteY16" fmla="*/ 613347 h 5736445"/>
              <a:gd name="connsiteX17" fmla="*/ 2569563 w 5801193"/>
              <a:gd name="connsiteY17" fmla="*/ 748259 h 5736445"/>
              <a:gd name="connsiteX18" fmla="*/ 2719464 w 5801193"/>
              <a:gd name="connsiteY18" fmla="*/ 823210 h 5736445"/>
              <a:gd name="connsiteX19" fmla="*/ 2824395 w 5801193"/>
              <a:gd name="connsiteY19" fmla="*/ 958121 h 5736445"/>
              <a:gd name="connsiteX20" fmla="*/ 2929327 w 5801193"/>
              <a:gd name="connsiteY20" fmla="*/ 1152993 h 5736445"/>
              <a:gd name="connsiteX21" fmla="*/ 3109209 w 5801193"/>
              <a:gd name="connsiteY21" fmla="*/ 1272915 h 5736445"/>
              <a:gd name="connsiteX22" fmla="*/ 3229130 w 5801193"/>
              <a:gd name="connsiteY22" fmla="*/ 1407826 h 5736445"/>
              <a:gd name="connsiteX23" fmla="*/ 3364041 w 5801193"/>
              <a:gd name="connsiteY23" fmla="*/ 1602698 h 5736445"/>
              <a:gd name="connsiteX24" fmla="*/ 3394022 w 5801193"/>
              <a:gd name="connsiteY24" fmla="*/ 1782580 h 5736445"/>
              <a:gd name="connsiteX25" fmla="*/ 3498953 w 5801193"/>
              <a:gd name="connsiteY25" fmla="*/ 1827551 h 5736445"/>
              <a:gd name="connsiteX26" fmla="*/ 3693825 w 5801193"/>
              <a:gd name="connsiteY26" fmla="*/ 2187315 h 5736445"/>
              <a:gd name="connsiteX27" fmla="*/ 3888697 w 5801193"/>
              <a:gd name="connsiteY27" fmla="*/ 2517098 h 5736445"/>
              <a:gd name="connsiteX28" fmla="*/ 3993628 w 5801193"/>
              <a:gd name="connsiteY28" fmla="*/ 2876862 h 5736445"/>
              <a:gd name="connsiteX29" fmla="*/ 4023609 w 5801193"/>
              <a:gd name="connsiteY29" fmla="*/ 2951813 h 5736445"/>
              <a:gd name="connsiteX30" fmla="*/ 4113549 w 5801193"/>
              <a:gd name="connsiteY30" fmla="*/ 2981793 h 5736445"/>
              <a:gd name="connsiteX31" fmla="*/ 4113549 w 5801193"/>
              <a:gd name="connsiteY31" fmla="*/ 3146685 h 5736445"/>
              <a:gd name="connsiteX32" fmla="*/ 4233471 w 5801193"/>
              <a:gd name="connsiteY32" fmla="*/ 3236626 h 5736445"/>
              <a:gd name="connsiteX33" fmla="*/ 4248461 w 5801193"/>
              <a:gd name="connsiteY33" fmla="*/ 3371538 h 5736445"/>
              <a:gd name="connsiteX34" fmla="*/ 4338402 w 5801193"/>
              <a:gd name="connsiteY34" fmla="*/ 3416508 h 5736445"/>
              <a:gd name="connsiteX35" fmla="*/ 4578245 w 5801193"/>
              <a:gd name="connsiteY35" fmla="*/ 3521439 h 5736445"/>
              <a:gd name="connsiteX36" fmla="*/ 4818087 w 5801193"/>
              <a:gd name="connsiteY36" fmla="*/ 3671341 h 5736445"/>
              <a:gd name="connsiteX37" fmla="*/ 4908028 w 5801193"/>
              <a:gd name="connsiteY37" fmla="*/ 3761282 h 5736445"/>
              <a:gd name="connsiteX38" fmla="*/ 5057930 w 5801193"/>
              <a:gd name="connsiteY38" fmla="*/ 3896193 h 5736445"/>
              <a:gd name="connsiteX39" fmla="*/ 5177851 w 5801193"/>
              <a:gd name="connsiteY39" fmla="*/ 3851223 h 5736445"/>
              <a:gd name="connsiteX40" fmla="*/ 5252802 w 5801193"/>
              <a:gd name="connsiteY40" fmla="*/ 4046095 h 5736445"/>
              <a:gd name="connsiteX41" fmla="*/ 5147871 w 5801193"/>
              <a:gd name="connsiteY41" fmla="*/ 4181006 h 5736445"/>
              <a:gd name="connsiteX42" fmla="*/ 5207831 w 5801193"/>
              <a:gd name="connsiteY42" fmla="*/ 4525780 h 5736445"/>
              <a:gd name="connsiteX43" fmla="*/ 5237812 w 5801193"/>
              <a:gd name="connsiteY43" fmla="*/ 4660692 h 5736445"/>
              <a:gd name="connsiteX44" fmla="*/ 5147871 w 5801193"/>
              <a:gd name="connsiteY44" fmla="*/ 4930515 h 5736445"/>
              <a:gd name="connsiteX45" fmla="*/ 4982979 w 5801193"/>
              <a:gd name="connsiteY45" fmla="*/ 5125387 h 5736445"/>
              <a:gd name="connsiteX46" fmla="*/ 4863058 w 5801193"/>
              <a:gd name="connsiteY46" fmla="*/ 5260298 h 5736445"/>
              <a:gd name="connsiteX47" fmla="*/ 5257799 w 5801193"/>
              <a:gd name="connsiteY47" fmla="*/ 5715000 h 5736445"/>
              <a:gd name="connsiteX48" fmla="*/ 5715000 w 5801193"/>
              <a:gd name="connsiteY48" fmla="*/ 5638800 h 5736445"/>
              <a:gd name="connsiteX0" fmla="*/ 5715001 w 5801194"/>
              <a:gd name="connsiteY0" fmla="*/ 5715000 h 5812645"/>
              <a:gd name="connsiteX1" fmla="*/ 5791200 w 5801194"/>
              <a:gd name="connsiteY1" fmla="*/ 2209800 h 5812645"/>
              <a:gd name="connsiteX2" fmla="*/ 5791200 w 5801194"/>
              <a:gd name="connsiteY2" fmla="*/ 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57150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1865025 w 5801194"/>
              <a:gd name="connsiteY11" fmla="*/ 508416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179818 w 5801194"/>
              <a:gd name="connsiteY12" fmla="*/ 298554 h 5812645"/>
              <a:gd name="connsiteX13" fmla="*/ 2479622 w 5801194"/>
              <a:gd name="connsiteY13" fmla="*/ 493426 h 5812645"/>
              <a:gd name="connsiteX14" fmla="*/ 2494612 w 5801194"/>
              <a:gd name="connsiteY14" fmla="*/ 613347 h 5812645"/>
              <a:gd name="connsiteX15" fmla="*/ 2569563 w 5801194"/>
              <a:gd name="connsiteY15" fmla="*/ 748259 h 5812645"/>
              <a:gd name="connsiteX16" fmla="*/ 2719464 w 5801194"/>
              <a:gd name="connsiteY16" fmla="*/ 823210 h 5812645"/>
              <a:gd name="connsiteX17" fmla="*/ 2824395 w 5801194"/>
              <a:gd name="connsiteY17" fmla="*/ 958121 h 5812645"/>
              <a:gd name="connsiteX18" fmla="*/ 2929327 w 5801194"/>
              <a:gd name="connsiteY18" fmla="*/ 1152993 h 5812645"/>
              <a:gd name="connsiteX19" fmla="*/ 3109209 w 5801194"/>
              <a:gd name="connsiteY19" fmla="*/ 1272915 h 5812645"/>
              <a:gd name="connsiteX20" fmla="*/ 3229130 w 5801194"/>
              <a:gd name="connsiteY20" fmla="*/ 1407826 h 5812645"/>
              <a:gd name="connsiteX21" fmla="*/ 3364041 w 5801194"/>
              <a:gd name="connsiteY21" fmla="*/ 1602698 h 5812645"/>
              <a:gd name="connsiteX22" fmla="*/ 3394022 w 5801194"/>
              <a:gd name="connsiteY22" fmla="*/ 1782580 h 5812645"/>
              <a:gd name="connsiteX23" fmla="*/ 3498953 w 5801194"/>
              <a:gd name="connsiteY23" fmla="*/ 1827551 h 5812645"/>
              <a:gd name="connsiteX24" fmla="*/ 3693825 w 5801194"/>
              <a:gd name="connsiteY24" fmla="*/ 2187315 h 5812645"/>
              <a:gd name="connsiteX25" fmla="*/ 3888697 w 5801194"/>
              <a:gd name="connsiteY25" fmla="*/ 2517098 h 5812645"/>
              <a:gd name="connsiteX26" fmla="*/ 3993628 w 5801194"/>
              <a:gd name="connsiteY26" fmla="*/ 2876862 h 5812645"/>
              <a:gd name="connsiteX27" fmla="*/ 4023609 w 5801194"/>
              <a:gd name="connsiteY27" fmla="*/ 2951813 h 5812645"/>
              <a:gd name="connsiteX28" fmla="*/ 4113549 w 5801194"/>
              <a:gd name="connsiteY28" fmla="*/ 2981793 h 5812645"/>
              <a:gd name="connsiteX29" fmla="*/ 4113549 w 5801194"/>
              <a:gd name="connsiteY29" fmla="*/ 3146685 h 5812645"/>
              <a:gd name="connsiteX30" fmla="*/ 4233471 w 5801194"/>
              <a:gd name="connsiteY30" fmla="*/ 3236626 h 5812645"/>
              <a:gd name="connsiteX31" fmla="*/ 4248461 w 5801194"/>
              <a:gd name="connsiteY31" fmla="*/ 3371538 h 5812645"/>
              <a:gd name="connsiteX32" fmla="*/ 4338402 w 5801194"/>
              <a:gd name="connsiteY32" fmla="*/ 3416508 h 5812645"/>
              <a:gd name="connsiteX33" fmla="*/ 4578245 w 5801194"/>
              <a:gd name="connsiteY33" fmla="*/ 3521439 h 5812645"/>
              <a:gd name="connsiteX34" fmla="*/ 4818087 w 5801194"/>
              <a:gd name="connsiteY34" fmla="*/ 3671341 h 5812645"/>
              <a:gd name="connsiteX35" fmla="*/ 4908028 w 5801194"/>
              <a:gd name="connsiteY35" fmla="*/ 3761282 h 5812645"/>
              <a:gd name="connsiteX36" fmla="*/ 5057930 w 5801194"/>
              <a:gd name="connsiteY36" fmla="*/ 3896193 h 5812645"/>
              <a:gd name="connsiteX37" fmla="*/ 5177851 w 5801194"/>
              <a:gd name="connsiteY37" fmla="*/ 3851223 h 5812645"/>
              <a:gd name="connsiteX38" fmla="*/ 5252802 w 5801194"/>
              <a:gd name="connsiteY38" fmla="*/ 4046095 h 5812645"/>
              <a:gd name="connsiteX39" fmla="*/ 5147871 w 5801194"/>
              <a:gd name="connsiteY39" fmla="*/ 4181006 h 5812645"/>
              <a:gd name="connsiteX40" fmla="*/ 5207831 w 5801194"/>
              <a:gd name="connsiteY40" fmla="*/ 4525780 h 5812645"/>
              <a:gd name="connsiteX41" fmla="*/ 5237812 w 5801194"/>
              <a:gd name="connsiteY41" fmla="*/ 4660692 h 5812645"/>
              <a:gd name="connsiteX42" fmla="*/ 5147871 w 5801194"/>
              <a:gd name="connsiteY42" fmla="*/ 4930515 h 5812645"/>
              <a:gd name="connsiteX43" fmla="*/ 4982979 w 5801194"/>
              <a:gd name="connsiteY43" fmla="*/ 5125387 h 5812645"/>
              <a:gd name="connsiteX44" fmla="*/ 4863058 w 5801194"/>
              <a:gd name="connsiteY44" fmla="*/ 5260298 h 5812645"/>
              <a:gd name="connsiteX45" fmla="*/ 5257799 w 5801194"/>
              <a:gd name="connsiteY45" fmla="*/ 5715000 h 5812645"/>
              <a:gd name="connsiteX46" fmla="*/ 5715001 w 5801194"/>
              <a:gd name="connsiteY4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79622 w 5801194"/>
              <a:gd name="connsiteY12" fmla="*/ 493426 h 5812645"/>
              <a:gd name="connsiteX13" fmla="*/ 2494612 w 5801194"/>
              <a:gd name="connsiteY13" fmla="*/ 613347 h 5812645"/>
              <a:gd name="connsiteX14" fmla="*/ 2569563 w 5801194"/>
              <a:gd name="connsiteY14" fmla="*/ 748259 h 5812645"/>
              <a:gd name="connsiteX15" fmla="*/ 2719464 w 5801194"/>
              <a:gd name="connsiteY15" fmla="*/ 823210 h 5812645"/>
              <a:gd name="connsiteX16" fmla="*/ 2824395 w 5801194"/>
              <a:gd name="connsiteY16" fmla="*/ 958121 h 5812645"/>
              <a:gd name="connsiteX17" fmla="*/ 2929327 w 5801194"/>
              <a:gd name="connsiteY17" fmla="*/ 1152993 h 5812645"/>
              <a:gd name="connsiteX18" fmla="*/ 3109209 w 5801194"/>
              <a:gd name="connsiteY18" fmla="*/ 1272915 h 5812645"/>
              <a:gd name="connsiteX19" fmla="*/ 3229130 w 5801194"/>
              <a:gd name="connsiteY19" fmla="*/ 1407826 h 5812645"/>
              <a:gd name="connsiteX20" fmla="*/ 3364041 w 5801194"/>
              <a:gd name="connsiteY20" fmla="*/ 1602698 h 5812645"/>
              <a:gd name="connsiteX21" fmla="*/ 3394022 w 5801194"/>
              <a:gd name="connsiteY21" fmla="*/ 1782580 h 5812645"/>
              <a:gd name="connsiteX22" fmla="*/ 3498953 w 5801194"/>
              <a:gd name="connsiteY22" fmla="*/ 1827551 h 5812645"/>
              <a:gd name="connsiteX23" fmla="*/ 3693825 w 5801194"/>
              <a:gd name="connsiteY23" fmla="*/ 2187315 h 5812645"/>
              <a:gd name="connsiteX24" fmla="*/ 3888697 w 5801194"/>
              <a:gd name="connsiteY24" fmla="*/ 2517098 h 5812645"/>
              <a:gd name="connsiteX25" fmla="*/ 3993628 w 5801194"/>
              <a:gd name="connsiteY25" fmla="*/ 2876862 h 5812645"/>
              <a:gd name="connsiteX26" fmla="*/ 4023609 w 5801194"/>
              <a:gd name="connsiteY26" fmla="*/ 2951813 h 5812645"/>
              <a:gd name="connsiteX27" fmla="*/ 4113549 w 5801194"/>
              <a:gd name="connsiteY27" fmla="*/ 2981793 h 5812645"/>
              <a:gd name="connsiteX28" fmla="*/ 4113549 w 5801194"/>
              <a:gd name="connsiteY28" fmla="*/ 3146685 h 5812645"/>
              <a:gd name="connsiteX29" fmla="*/ 4233471 w 5801194"/>
              <a:gd name="connsiteY29" fmla="*/ 3236626 h 5812645"/>
              <a:gd name="connsiteX30" fmla="*/ 4248461 w 5801194"/>
              <a:gd name="connsiteY30" fmla="*/ 3371538 h 5812645"/>
              <a:gd name="connsiteX31" fmla="*/ 4338402 w 5801194"/>
              <a:gd name="connsiteY31" fmla="*/ 3416508 h 5812645"/>
              <a:gd name="connsiteX32" fmla="*/ 4578245 w 5801194"/>
              <a:gd name="connsiteY32" fmla="*/ 3521439 h 5812645"/>
              <a:gd name="connsiteX33" fmla="*/ 4818087 w 5801194"/>
              <a:gd name="connsiteY33" fmla="*/ 3671341 h 5812645"/>
              <a:gd name="connsiteX34" fmla="*/ 4908028 w 5801194"/>
              <a:gd name="connsiteY34" fmla="*/ 3761282 h 5812645"/>
              <a:gd name="connsiteX35" fmla="*/ 5057930 w 5801194"/>
              <a:gd name="connsiteY35" fmla="*/ 3896193 h 5812645"/>
              <a:gd name="connsiteX36" fmla="*/ 5177851 w 5801194"/>
              <a:gd name="connsiteY36" fmla="*/ 3851223 h 5812645"/>
              <a:gd name="connsiteX37" fmla="*/ 5252802 w 5801194"/>
              <a:gd name="connsiteY37" fmla="*/ 4046095 h 5812645"/>
              <a:gd name="connsiteX38" fmla="*/ 5147871 w 5801194"/>
              <a:gd name="connsiteY38" fmla="*/ 4181006 h 5812645"/>
              <a:gd name="connsiteX39" fmla="*/ 5207831 w 5801194"/>
              <a:gd name="connsiteY39" fmla="*/ 4525780 h 5812645"/>
              <a:gd name="connsiteX40" fmla="*/ 5237812 w 5801194"/>
              <a:gd name="connsiteY40" fmla="*/ 4660692 h 5812645"/>
              <a:gd name="connsiteX41" fmla="*/ 5147871 w 5801194"/>
              <a:gd name="connsiteY41" fmla="*/ 4930515 h 5812645"/>
              <a:gd name="connsiteX42" fmla="*/ 4982979 w 5801194"/>
              <a:gd name="connsiteY42" fmla="*/ 5125387 h 5812645"/>
              <a:gd name="connsiteX43" fmla="*/ 4863058 w 5801194"/>
              <a:gd name="connsiteY43" fmla="*/ 5260298 h 5812645"/>
              <a:gd name="connsiteX44" fmla="*/ 5257799 w 5801194"/>
              <a:gd name="connsiteY44" fmla="*/ 5715000 h 5812645"/>
              <a:gd name="connsiteX45" fmla="*/ 5715001 w 5801194"/>
              <a:gd name="connsiteY4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94612 w 5801194"/>
              <a:gd name="connsiteY12" fmla="*/ 613347 h 5812645"/>
              <a:gd name="connsiteX13" fmla="*/ 2569563 w 5801194"/>
              <a:gd name="connsiteY13" fmla="*/ 748259 h 5812645"/>
              <a:gd name="connsiteX14" fmla="*/ 2719464 w 5801194"/>
              <a:gd name="connsiteY14" fmla="*/ 823210 h 5812645"/>
              <a:gd name="connsiteX15" fmla="*/ 2824395 w 5801194"/>
              <a:gd name="connsiteY15" fmla="*/ 958121 h 5812645"/>
              <a:gd name="connsiteX16" fmla="*/ 2929327 w 5801194"/>
              <a:gd name="connsiteY16" fmla="*/ 1152993 h 5812645"/>
              <a:gd name="connsiteX17" fmla="*/ 3109209 w 5801194"/>
              <a:gd name="connsiteY17" fmla="*/ 1272915 h 5812645"/>
              <a:gd name="connsiteX18" fmla="*/ 3229130 w 5801194"/>
              <a:gd name="connsiteY18" fmla="*/ 1407826 h 5812645"/>
              <a:gd name="connsiteX19" fmla="*/ 3364041 w 5801194"/>
              <a:gd name="connsiteY19" fmla="*/ 1602698 h 5812645"/>
              <a:gd name="connsiteX20" fmla="*/ 3394022 w 5801194"/>
              <a:gd name="connsiteY20" fmla="*/ 1782580 h 5812645"/>
              <a:gd name="connsiteX21" fmla="*/ 3498953 w 5801194"/>
              <a:gd name="connsiteY21" fmla="*/ 1827551 h 5812645"/>
              <a:gd name="connsiteX22" fmla="*/ 3693825 w 5801194"/>
              <a:gd name="connsiteY22" fmla="*/ 2187315 h 5812645"/>
              <a:gd name="connsiteX23" fmla="*/ 3888697 w 5801194"/>
              <a:gd name="connsiteY23" fmla="*/ 2517098 h 5812645"/>
              <a:gd name="connsiteX24" fmla="*/ 3993628 w 5801194"/>
              <a:gd name="connsiteY24" fmla="*/ 2876862 h 5812645"/>
              <a:gd name="connsiteX25" fmla="*/ 4023609 w 5801194"/>
              <a:gd name="connsiteY25" fmla="*/ 2951813 h 5812645"/>
              <a:gd name="connsiteX26" fmla="*/ 4113549 w 5801194"/>
              <a:gd name="connsiteY26" fmla="*/ 2981793 h 5812645"/>
              <a:gd name="connsiteX27" fmla="*/ 4113549 w 5801194"/>
              <a:gd name="connsiteY27" fmla="*/ 3146685 h 5812645"/>
              <a:gd name="connsiteX28" fmla="*/ 4233471 w 5801194"/>
              <a:gd name="connsiteY28" fmla="*/ 3236626 h 5812645"/>
              <a:gd name="connsiteX29" fmla="*/ 4248461 w 5801194"/>
              <a:gd name="connsiteY29" fmla="*/ 3371538 h 5812645"/>
              <a:gd name="connsiteX30" fmla="*/ 4338402 w 5801194"/>
              <a:gd name="connsiteY30" fmla="*/ 3416508 h 5812645"/>
              <a:gd name="connsiteX31" fmla="*/ 4578245 w 5801194"/>
              <a:gd name="connsiteY31" fmla="*/ 3521439 h 5812645"/>
              <a:gd name="connsiteX32" fmla="*/ 4818087 w 5801194"/>
              <a:gd name="connsiteY32" fmla="*/ 3671341 h 5812645"/>
              <a:gd name="connsiteX33" fmla="*/ 4908028 w 5801194"/>
              <a:gd name="connsiteY33" fmla="*/ 3761282 h 5812645"/>
              <a:gd name="connsiteX34" fmla="*/ 5057930 w 5801194"/>
              <a:gd name="connsiteY34" fmla="*/ 3896193 h 5812645"/>
              <a:gd name="connsiteX35" fmla="*/ 5177851 w 5801194"/>
              <a:gd name="connsiteY35" fmla="*/ 3851223 h 5812645"/>
              <a:gd name="connsiteX36" fmla="*/ 5252802 w 5801194"/>
              <a:gd name="connsiteY36" fmla="*/ 4046095 h 5812645"/>
              <a:gd name="connsiteX37" fmla="*/ 5147871 w 5801194"/>
              <a:gd name="connsiteY37" fmla="*/ 4181006 h 5812645"/>
              <a:gd name="connsiteX38" fmla="*/ 5207831 w 5801194"/>
              <a:gd name="connsiteY38" fmla="*/ 4525780 h 5812645"/>
              <a:gd name="connsiteX39" fmla="*/ 5237812 w 5801194"/>
              <a:gd name="connsiteY39" fmla="*/ 4660692 h 5812645"/>
              <a:gd name="connsiteX40" fmla="*/ 5147871 w 5801194"/>
              <a:gd name="connsiteY40" fmla="*/ 4930515 h 5812645"/>
              <a:gd name="connsiteX41" fmla="*/ 4982979 w 5801194"/>
              <a:gd name="connsiteY41" fmla="*/ 5125387 h 5812645"/>
              <a:gd name="connsiteX42" fmla="*/ 4863058 w 5801194"/>
              <a:gd name="connsiteY42" fmla="*/ 5260298 h 5812645"/>
              <a:gd name="connsiteX43" fmla="*/ 5257799 w 5801194"/>
              <a:gd name="connsiteY43" fmla="*/ 5715000 h 5812645"/>
              <a:gd name="connsiteX44" fmla="*/ 5715001 w 5801194"/>
              <a:gd name="connsiteY4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69563 w 5801194"/>
              <a:gd name="connsiteY13" fmla="*/ 748259 h 5812645"/>
              <a:gd name="connsiteX14" fmla="*/ 2719464 w 5801194"/>
              <a:gd name="connsiteY14" fmla="*/ 823210 h 5812645"/>
              <a:gd name="connsiteX15" fmla="*/ 2824395 w 5801194"/>
              <a:gd name="connsiteY15" fmla="*/ 958121 h 5812645"/>
              <a:gd name="connsiteX16" fmla="*/ 2929327 w 5801194"/>
              <a:gd name="connsiteY16" fmla="*/ 1152993 h 5812645"/>
              <a:gd name="connsiteX17" fmla="*/ 3109209 w 5801194"/>
              <a:gd name="connsiteY17" fmla="*/ 1272915 h 5812645"/>
              <a:gd name="connsiteX18" fmla="*/ 3229130 w 5801194"/>
              <a:gd name="connsiteY18" fmla="*/ 1407826 h 5812645"/>
              <a:gd name="connsiteX19" fmla="*/ 3364041 w 5801194"/>
              <a:gd name="connsiteY19" fmla="*/ 1602698 h 5812645"/>
              <a:gd name="connsiteX20" fmla="*/ 3394022 w 5801194"/>
              <a:gd name="connsiteY20" fmla="*/ 1782580 h 5812645"/>
              <a:gd name="connsiteX21" fmla="*/ 3498953 w 5801194"/>
              <a:gd name="connsiteY21" fmla="*/ 1827551 h 5812645"/>
              <a:gd name="connsiteX22" fmla="*/ 3693825 w 5801194"/>
              <a:gd name="connsiteY22" fmla="*/ 2187315 h 5812645"/>
              <a:gd name="connsiteX23" fmla="*/ 3888697 w 5801194"/>
              <a:gd name="connsiteY23" fmla="*/ 2517098 h 5812645"/>
              <a:gd name="connsiteX24" fmla="*/ 3993628 w 5801194"/>
              <a:gd name="connsiteY24" fmla="*/ 2876862 h 5812645"/>
              <a:gd name="connsiteX25" fmla="*/ 4023609 w 5801194"/>
              <a:gd name="connsiteY25" fmla="*/ 2951813 h 5812645"/>
              <a:gd name="connsiteX26" fmla="*/ 4113549 w 5801194"/>
              <a:gd name="connsiteY26" fmla="*/ 2981793 h 5812645"/>
              <a:gd name="connsiteX27" fmla="*/ 4113549 w 5801194"/>
              <a:gd name="connsiteY27" fmla="*/ 3146685 h 5812645"/>
              <a:gd name="connsiteX28" fmla="*/ 4233471 w 5801194"/>
              <a:gd name="connsiteY28" fmla="*/ 3236626 h 5812645"/>
              <a:gd name="connsiteX29" fmla="*/ 4248461 w 5801194"/>
              <a:gd name="connsiteY29" fmla="*/ 3371538 h 5812645"/>
              <a:gd name="connsiteX30" fmla="*/ 4338402 w 5801194"/>
              <a:gd name="connsiteY30" fmla="*/ 3416508 h 5812645"/>
              <a:gd name="connsiteX31" fmla="*/ 4578245 w 5801194"/>
              <a:gd name="connsiteY31" fmla="*/ 3521439 h 5812645"/>
              <a:gd name="connsiteX32" fmla="*/ 4818087 w 5801194"/>
              <a:gd name="connsiteY32" fmla="*/ 3671341 h 5812645"/>
              <a:gd name="connsiteX33" fmla="*/ 4908028 w 5801194"/>
              <a:gd name="connsiteY33" fmla="*/ 3761282 h 5812645"/>
              <a:gd name="connsiteX34" fmla="*/ 5057930 w 5801194"/>
              <a:gd name="connsiteY34" fmla="*/ 3896193 h 5812645"/>
              <a:gd name="connsiteX35" fmla="*/ 5177851 w 5801194"/>
              <a:gd name="connsiteY35" fmla="*/ 3851223 h 5812645"/>
              <a:gd name="connsiteX36" fmla="*/ 5252802 w 5801194"/>
              <a:gd name="connsiteY36" fmla="*/ 4046095 h 5812645"/>
              <a:gd name="connsiteX37" fmla="*/ 5147871 w 5801194"/>
              <a:gd name="connsiteY37" fmla="*/ 4181006 h 5812645"/>
              <a:gd name="connsiteX38" fmla="*/ 5207831 w 5801194"/>
              <a:gd name="connsiteY38" fmla="*/ 4525780 h 5812645"/>
              <a:gd name="connsiteX39" fmla="*/ 5237812 w 5801194"/>
              <a:gd name="connsiteY39" fmla="*/ 4660692 h 5812645"/>
              <a:gd name="connsiteX40" fmla="*/ 5147871 w 5801194"/>
              <a:gd name="connsiteY40" fmla="*/ 4930515 h 5812645"/>
              <a:gd name="connsiteX41" fmla="*/ 4982979 w 5801194"/>
              <a:gd name="connsiteY41" fmla="*/ 5125387 h 5812645"/>
              <a:gd name="connsiteX42" fmla="*/ 4863058 w 5801194"/>
              <a:gd name="connsiteY42" fmla="*/ 5260298 h 5812645"/>
              <a:gd name="connsiteX43" fmla="*/ 5257799 w 5801194"/>
              <a:gd name="connsiteY43" fmla="*/ 5715000 h 5812645"/>
              <a:gd name="connsiteX44" fmla="*/ 5715001 w 5801194"/>
              <a:gd name="connsiteY4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719464 w 5801194"/>
              <a:gd name="connsiteY13" fmla="*/ 823210 h 5812645"/>
              <a:gd name="connsiteX14" fmla="*/ 2824395 w 5801194"/>
              <a:gd name="connsiteY14" fmla="*/ 958121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824395 w 5801194"/>
              <a:gd name="connsiteY14" fmla="*/ 958121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3109209 w 5801194"/>
              <a:gd name="connsiteY15" fmla="*/ 1272915 h 5812645"/>
              <a:gd name="connsiteX16" fmla="*/ 3229130 w 5801194"/>
              <a:gd name="connsiteY16" fmla="*/ 1407826 h 5812645"/>
              <a:gd name="connsiteX17" fmla="*/ 3364041 w 5801194"/>
              <a:gd name="connsiteY17" fmla="*/ 1602698 h 5812645"/>
              <a:gd name="connsiteX18" fmla="*/ 3394022 w 5801194"/>
              <a:gd name="connsiteY18" fmla="*/ 1782580 h 5812645"/>
              <a:gd name="connsiteX19" fmla="*/ 3498953 w 5801194"/>
              <a:gd name="connsiteY19" fmla="*/ 1827551 h 5812645"/>
              <a:gd name="connsiteX20" fmla="*/ 3693825 w 5801194"/>
              <a:gd name="connsiteY20" fmla="*/ 2187315 h 5812645"/>
              <a:gd name="connsiteX21" fmla="*/ 3888697 w 5801194"/>
              <a:gd name="connsiteY21" fmla="*/ 2517098 h 5812645"/>
              <a:gd name="connsiteX22" fmla="*/ 3993628 w 5801194"/>
              <a:gd name="connsiteY22" fmla="*/ 2876862 h 5812645"/>
              <a:gd name="connsiteX23" fmla="*/ 4023609 w 5801194"/>
              <a:gd name="connsiteY23" fmla="*/ 2951813 h 5812645"/>
              <a:gd name="connsiteX24" fmla="*/ 4113549 w 5801194"/>
              <a:gd name="connsiteY24" fmla="*/ 2981793 h 5812645"/>
              <a:gd name="connsiteX25" fmla="*/ 4113549 w 5801194"/>
              <a:gd name="connsiteY25" fmla="*/ 3146685 h 5812645"/>
              <a:gd name="connsiteX26" fmla="*/ 4233471 w 5801194"/>
              <a:gd name="connsiteY26" fmla="*/ 3236626 h 5812645"/>
              <a:gd name="connsiteX27" fmla="*/ 4248461 w 5801194"/>
              <a:gd name="connsiteY27" fmla="*/ 3371538 h 5812645"/>
              <a:gd name="connsiteX28" fmla="*/ 4338402 w 5801194"/>
              <a:gd name="connsiteY28" fmla="*/ 3416508 h 5812645"/>
              <a:gd name="connsiteX29" fmla="*/ 4578245 w 5801194"/>
              <a:gd name="connsiteY29" fmla="*/ 3521439 h 5812645"/>
              <a:gd name="connsiteX30" fmla="*/ 4818087 w 5801194"/>
              <a:gd name="connsiteY30" fmla="*/ 3671341 h 5812645"/>
              <a:gd name="connsiteX31" fmla="*/ 4908028 w 5801194"/>
              <a:gd name="connsiteY31" fmla="*/ 3761282 h 5812645"/>
              <a:gd name="connsiteX32" fmla="*/ 5057930 w 5801194"/>
              <a:gd name="connsiteY32" fmla="*/ 3896193 h 5812645"/>
              <a:gd name="connsiteX33" fmla="*/ 5177851 w 5801194"/>
              <a:gd name="connsiteY33" fmla="*/ 3851223 h 5812645"/>
              <a:gd name="connsiteX34" fmla="*/ 5252802 w 5801194"/>
              <a:gd name="connsiteY34" fmla="*/ 4046095 h 5812645"/>
              <a:gd name="connsiteX35" fmla="*/ 5147871 w 5801194"/>
              <a:gd name="connsiteY35" fmla="*/ 4181006 h 5812645"/>
              <a:gd name="connsiteX36" fmla="*/ 5207831 w 5801194"/>
              <a:gd name="connsiteY36" fmla="*/ 4525780 h 5812645"/>
              <a:gd name="connsiteX37" fmla="*/ 5237812 w 5801194"/>
              <a:gd name="connsiteY37" fmla="*/ 4660692 h 5812645"/>
              <a:gd name="connsiteX38" fmla="*/ 5147871 w 5801194"/>
              <a:gd name="connsiteY38" fmla="*/ 4930515 h 5812645"/>
              <a:gd name="connsiteX39" fmla="*/ 4982979 w 5801194"/>
              <a:gd name="connsiteY39" fmla="*/ 5125387 h 5812645"/>
              <a:gd name="connsiteX40" fmla="*/ 4863058 w 5801194"/>
              <a:gd name="connsiteY40" fmla="*/ 5260298 h 5812645"/>
              <a:gd name="connsiteX41" fmla="*/ 5257799 w 5801194"/>
              <a:gd name="connsiteY41" fmla="*/ 5715000 h 5812645"/>
              <a:gd name="connsiteX42" fmla="*/ 5715001 w 5801194"/>
              <a:gd name="connsiteY4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29130 w 5801194"/>
              <a:gd name="connsiteY16" fmla="*/ 1407826 h 5812645"/>
              <a:gd name="connsiteX17" fmla="*/ 3364041 w 5801194"/>
              <a:gd name="connsiteY17" fmla="*/ 1602698 h 5812645"/>
              <a:gd name="connsiteX18" fmla="*/ 3394022 w 5801194"/>
              <a:gd name="connsiteY18" fmla="*/ 1782580 h 5812645"/>
              <a:gd name="connsiteX19" fmla="*/ 3498953 w 5801194"/>
              <a:gd name="connsiteY19" fmla="*/ 1827551 h 5812645"/>
              <a:gd name="connsiteX20" fmla="*/ 3693825 w 5801194"/>
              <a:gd name="connsiteY20" fmla="*/ 2187315 h 5812645"/>
              <a:gd name="connsiteX21" fmla="*/ 3888697 w 5801194"/>
              <a:gd name="connsiteY21" fmla="*/ 2517098 h 5812645"/>
              <a:gd name="connsiteX22" fmla="*/ 3993628 w 5801194"/>
              <a:gd name="connsiteY22" fmla="*/ 2876862 h 5812645"/>
              <a:gd name="connsiteX23" fmla="*/ 4023609 w 5801194"/>
              <a:gd name="connsiteY23" fmla="*/ 2951813 h 5812645"/>
              <a:gd name="connsiteX24" fmla="*/ 4113549 w 5801194"/>
              <a:gd name="connsiteY24" fmla="*/ 2981793 h 5812645"/>
              <a:gd name="connsiteX25" fmla="*/ 4113549 w 5801194"/>
              <a:gd name="connsiteY25" fmla="*/ 3146685 h 5812645"/>
              <a:gd name="connsiteX26" fmla="*/ 4233471 w 5801194"/>
              <a:gd name="connsiteY26" fmla="*/ 3236626 h 5812645"/>
              <a:gd name="connsiteX27" fmla="*/ 4248461 w 5801194"/>
              <a:gd name="connsiteY27" fmla="*/ 3371538 h 5812645"/>
              <a:gd name="connsiteX28" fmla="*/ 4338402 w 5801194"/>
              <a:gd name="connsiteY28" fmla="*/ 3416508 h 5812645"/>
              <a:gd name="connsiteX29" fmla="*/ 4578245 w 5801194"/>
              <a:gd name="connsiteY29" fmla="*/ 3521439 h 5812645"/>
              <a:gd name="connsiteX30" fmla="*/ 4818087 w 5801194"/>
              <a:gd name="connsiteY30" fmla="*/ 3671341 h 5812645"/>
              <a:gd name="connsiteX31" fmla="*/ 4908028 w 5801194"/>
              <a:gd name="connsiteY31" fmla="*/ 3761282 h 5812645"/>
              <a:gd name="connsiteX32" fmla="*/ 5057930 w 5801194"/>
              <a:gd name="connsiteY32" fmla="*/ 3896193 h 5812645"/>
              <a:gd name="connsiteX33" fmla="*/ 5177851 w 5801194"/>
              <a:gd name="connsiteY33" fmla="*/ 3851223 h 5812645"/>
              <a:gd name="connsiteX34" fmla="*/ 5252802 w 5801194"/>
              <a:gd name="connsiteY34" fmla="*/ 4046095 h 5812645"/>
              <a:gd name="connsiteX35" fmla="*/ 5147871 w 5801194"/>
              <a:gd name="connsiteY35" fmla="*/ 4181006 h 5812645"/>
              <a:gd name="connsiteX36" fmla="*/ 5207831 w 5801194"/>
              <a:gd name="connsiteY36" fmla="*/ 4525780 h 5812645"/>
              <a:gd name="connsiteX37" fmla="*/ 5237812 w 5801194"/>
              <a:gd name="connsiteY37" fmla="*/ 4660692 h 5812645"/>
              <a:gd name="connsiteX38" fmla="*/ 5147871 w 5801194"/>
              <a:gd name="connsiteY38" fmla="*/ 4930515 h 5812645"/>
              <a:gd name="connsiteX39" fmla="*/ 4982979 w 5801194"/>
              <a:gd name="connsiteY39" fmla="*/ 5125387 h 5812645"/>
              <a:gd name="connsiteX40" fmla="*/ 4863058 w 5801194"/>
              <a:gd name="connsiteY40" fmla="*/ 5260298 h 5812645"/>
              <a:gd name="connsiteX41" fmla="*/ 5257799 w 5801194"/>
              <a:gd name="connsiteY41" fmla="*/ 5715000 h 5812645"/>
              <a:gd name="connsiteX42" fmla="*/ 5715001 w 5801194"/>
              <a:gd name="connsiteY4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364041 w 5801194"/>
              <a:gd name="connsiteY16" fmla="*/ 1602698 h 5812645"/>
              <a:gd name="connsiteX17" fmla="*/ 3394022 w 5801194"/>
              <a:gd name="connsiteY17" fmla="*/ 1782580 h 5812645"/>
              <a:gd name="connsiteX18" fmla="*/ 3498953 w 5801194"/>
              <a:gd name="connsiteY18" fmla="*/ 1827551 h 5812645"/>
              <a:gd name="connsiteX19" fmla="*/ 3693825 w 5801194"/>
              <a:gd name="connsiteY19" fmla="*/ 2187315 h 5812645"/>
              <a:gd name="connsiteX20" fmla="*/ 3888697 w 5801194"/>
              <a:gd name="connsiteY20" fmla="*/ 2517098 h 5812645"/>
              <a:gd name="connsiteX21" fmla="*/ 3993628 w 5801194"/>
              <a:gd name="connsiteY21" fmla="*/ 2876862 h 5812645"/>
              <a:gd name="connsiteX22" fmla="*/ 4023609 w 5801194"/>
              <a:gd name="connsiteY22" fmla="*/ 2951813 h 5812645"/>
              <a:gd name="connsiteX23" fmla="*/ 4113549 w 5801194"/>
              <a:gd name="connsiteY23" fmla="*/ 2981793 h 5812645"/>
              <a:gd name="connsiteX24" fmla="*/ 4113549 w 5801194"/>
              <a:gd name="connsiteY24" fmla="*/ 3146685 h 5812645"/>
              <a:gd name="connsiteX25" fmla="*/ 4233471 w 5801194"/>
              <a:gd name="connsiteY25" fmla="*/ 3236626 h 5812645"/>
              <a:gd name="connsiteX26" fmla="*/ 4248461 w 5801194"/>
              <a:gd name="connsiteY26" fmla="*/ 3371538 h 5812645"/>
              <a:gd name="connsiteX27" fmla="*/ 4338402 w 5801194"/>
              <a:gd name="connsiteY27" fmla="*/ 3416508 h 5812645"/>
              <a:gd name="connsiteX28" fmla="*/ 4578245 w 5801194"/>
              <a:gd name="connsiteY28" fmla="*/ 3521439 h 5812645"/>
              <a:gd name="connsiteX29" fmla="*/ 4818087 w 5801194"/>
              <a:gd name="connsiteY29" fmla="*/ 3671341 h 5812645"/>
              <a:gd name="connsiteX30" fmla="*/ 4908028 w 5801194"/>
              <a:gd name="connsiteY30" fmla="*/ 3761282 h 5812645"/>
              <a:gd name="connsiteX31" fmla="*/ 5057930 w 5801194"/>
              <a:gd name="connsiteY31" fmla="*/ 3896193 h 5812645"/>
              <a:gd name="connsiteX32" fmla="*/ 5177851 w 5801194"/>
              <a:gd name="connsiteY32" fmla="*/ 3851223 h 5812645"/>
              <a:gd name="connsiteX33" fmla="*/ 5252802 w 5801194"/>
              <a:gd name="connsiteY33" fmla="*/ 4046095 h 5812645"/>
              <a:gd name="connsiteX34" fmla="*/ 5147871 w 5801194"/>
              <a:gd name="connsiteY34" fmla="*/ 4181006 h 5812645"/>
              <a:gd name="connsiteX35" fmla="*/ 5207831 w 5801194"/>
              <a:gd name="connsiteY35" fmla="*/ 4525780 h 5812645"/>
              <a:gd name="connsiteX36" fmla="*/ 5237812 w 5801194"/>
              <a:gd name="connsiteY36" fmla="*/ 4660692 h 5812645"/>
              <a:gd name="connsiteX37" fmla="*/ 5147871 w 5801194"/>
              <a:gd name="connsiteY37" fmla="*/ 4930515 h 5812645"/>
              <a:gd name="connsiteX38" fmla="*/ 4982979 w 5801194"/>
              <a:gd name="connsiteY38" fmla="*/ 5125387 h 5812645"/>
              <a:gd name="connsiteX39" fmla="*/ 4863058 w 5801194"/>
              <a:gd name="connsiteY39" fmla="*/ 5260298 h 5812645"/>
              <a:gd name="connsiteX40" fmla="*/ 5257799 w 5801194"/>
              <a:gd name="connsiteY40" fmla="*/ 5715000 h 5812645"/>
              <a:gd name="connsiteX41" fmla="*/ 5715001 w 5801194"/>
              <a:gd name="connsiteY41"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394022 w 5801194"/>
              <a:gd name="connsiteY16" fmla="*/ 1782580 h 5812645"/>
              <a:gd name="connsiteX17" fmla="*/ 3498953 w 5801194"/>
              <a:gd name="connsiteY17" fmla="*/ 1827551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498953 w 5801194"/>
              <a:gd name="connsiteY17" fmla="*/ 1827551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4023609 w 5801194"/>
              <a:gd name="connsiteY20" fmla="*/ 2951813 h 5812645"/>
              <a:gd name="connsiteX21" fmla="*/ 4113549 w 5801194"/>
              <a:gd name="connsiteY21" fmla="*/ 2981793 h 5812645"/>
              <a:gd name="connsiteX22" fmla="*/ 4113549 w 5801194"/>
              <a:gd name="connsiteY22" fmla="*/ 3146685 h 5812645"/>
              <a:gd name="connsiteX23" fmla="*/ 4233471 w 5801194"/>
              <a:gd name="connsiteY23" fmla="*/ 3236626 h 5812645"/>
              <a:gd name="connsiteX24" fmla="*/ 4248461 w 5801194"/>
              <a:gd name="connsiteY24" fmla="*/ 3371538 h 5812645"/>
              <a:gd name="connsiteX25" fmla="*/ 4338402 w 5801194"/>
              <a:gd name="connsiteY25" fmla="*/ 3416508 h 5812645"/>
              <a:gd name="connsiteX26" fmla="*/ 4578245 w 5801194"/>
              <a:gd name="connsiteY26" fmla="*/ 3521439 h 5812645"/>
              <a:gd name="connsiteX27" fmla="*/ 4818087 w 5801194"/>
              <a:gd name="connsiteY27" fmla="*/ 3671341 h 5812645"/>
              <a:gd name="connsiteX28" fmla="*/ 4908028 w 5801194"/>
              <a:gd name="connsiteY28" fmla="*/ 3761282 h 5812645"/>
              <a:gd name="connsiteX29" fmla="*/ 5057930 w 5801194"/>
              <a:gd name="connsiteY29" fmla="*/ 3896193 h 5812645"/>
              <a:gd name="connsiteX30" fmla="*/ 5177851 w 5801194"/>
              <a:gd name="connsiteY30" fmla="*/ 3851223 h 5812645"/>
              <a:gd name="connsiteX31" fmla="*/ 5252802 w 5801194"/>
              <a:gd name="connsiteY31" fmla="*/ 4046095 h 5812645"/>
              <a:gd name="connsiteX32" fmla="*/ 5147871 w 5801194"/>
              <a:gd name="connsiteY32" fmla="*/ 4181006 h 5812645"/>
              <a:gd name="connsiteX33" fmla="*/ 5207831 w 5801194"/>
              <a:gd name="connsiteY33" fmla="*/ 4525780 h 5812645"/>
              <a:gd name="connsiteX34" fmla="*/ 5237812 w 5801194"/>
              <a:gd name="connsiteY34" fmla="*/ 4660692 h 5812645"/>
              <a:gd name="connsiteX35" fmla="*/ 5147871 w 5801194"/>
              <a:gd name="connsiteY35" fmla="*/ 4930515 h 5812645"/>
              <a:gd name="connsiteX36" fmla="*/ 4982979 w 5801194"/>
              <a:gd name="connsiteY36" fmla="*/ 5125387 h 5812645"/>
              <a:gd name="connsiteX37" fmla="*/ 4863058 w 5801194"/>
              <a:gd name="connsiteY37" fmla="*/ 5260298 h 5812645"/>
              <a:gd name="connsiteX38" fmla="*/ 5257799 w 5801194"/>
              <a:gd name="connsiteY38" fmla="*/ 5715000 h 5812645"/>
              <a:gd name="connsiteX39" fmla="*/ 5715001 w 5801194"/>
              <a:gd name="connsiteY39"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3549 w 5801194"/>
              <a:gd name="connsiteY21" fmla="*/ 2981793 h 5812645"/>
              <a:gd name="connsiteX22" fmla="*/ 4113549 w 5801194"/>
              <a:gd name="connsiteY22" fmla="*/ 3146685 h 5812645"/>
              <a:gd name="connsiteX23" fmla="*/ 4233471 w 5801194"/>
              <a:gd name="connsiteY23" fmla="*/ 3236626 h 5812645"/>
              <a:gd name="connsiteX24" fmla="*/ 4248461 w 5801194"/>
              <a:gd name="connsiteY24" fmla="*/ 3371538 h 5812645"/>
              <a:gd name="connsiteX25" fmla="*/ 4338402 w 5801194"/>
              <a:gd name="connsiteY25" fmla="*/ 3416508 h 5812645"/>
              <a:gd name="connsiteX26" fmla="*/ 4578245 w 5801194"/>
              <a:gd name="connsiteY26" fmla="*/ 3521439 h 5812645"/>
              <a:gd name="connsiteX27" fmla="*/ 4818087 w 5801194"/>
              <a:gd name="connsiteY27" fmla="*/ 3671341 h 5812645"/>
              <a:gd name="connsiteX28" fmla="*/ 4908028 w 5801194"/>
              <a:gd name="connsiteY28" fmla="*/ 3761282 h 5812645"/>
              <a:gd name="connsiteX29" fmla="*/ 5057930 w 5801194"/>
              <a:gd name="connsiteY29" fmla="*/ 3896193 h 5812645"/>
              <a:gd name="connsiteX30" fmla="*/ 5177851 w 5801194"/>
              <a:gd name="connsiteY30" fmla="*/ 3851223 h 5812645"/>
              <a:gd name="connsiteX31" fmla="*/ 5252802 w 5801194"/>
              <a:gd name="connsiteY31" fmla="*/ 4046095 h 5812645"/>
              <a:gd name="connsiteX32" fmla="*/ 5147871 w 5801194"/>
              <a:gd name="connsiteY32" fmla="*/ 4181006 h 5812645"/>
              <a:gd name="connsiteX33" fmla="*/ 5207831 w 5801194"/>
              <a:gd name="connsiteY33" fmla="*/ 4525780 h 5812645"/>
              <a:gd name="connsiteX34" fmla="*/ 5237812 w 5801194"/>
              <a:gd name="connsiteY34" fmla="*/ 4660692 h 5812645"/>
              <a:gd name="connsiteX35" fmla="*/ 5147871 w 5801194"/>
              <a:gd name="connsiteY35" fmla="*/ 4930515 h 5812645"/>
              <a:gd name="connsiteX36" fmla="*/ 4982979 w 5801194"/>
              <a:gd name="connsiteY36" fmla="*/ 5125387 h 5812645"/>
              <a:gd name="connsiteX37" fmla="*/ 4863058 w 5801194"/>
              <a:gd name="connsiteY37" fmla="*/ 5260298 h 5812645"/>
              <a:gd name="connsiteX38" fmla="*/ 5257799 w 5801194"/>
              <a:gd name="connsiteY38" fmla="*/ 5715000 h 5812645"/>
              <a:gd name="connsiteX39" fmla="*/ 5715001 w 5801194"/>
              <a:gd name="connsiteY39"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3549 w 5801194"/>
              <a:gd name="connsiteY21" fmla="*/ 3146685 h 5812645"/>
              <a:gd name="connsiteX22" fmla="*/ 4233471 w 5801194"/>
              <a:gd name="connsiteY22" fmla="*/ 3236626 h 5812645"/>
              <a:gd name="connsiteX23" fmla="*/ 4248461 w 5801194"/>
              <a:gd name="connsiteY23" fmla="*/ 3371538 h 5812645"/>
              <a:gd name="connsiteX24" fmla="*/ 4338402 w 5801194"/>
              <a:gd name="connsiteY24" fmla="*/ 3416508 h 5812645"/>
              <a:gd name="connsiteX25" fmla="*/ 4578245 w 5801194"/>
              <a:gd name="connsiteY25" fmla="*/ 3521439 h 5812645"/>
              <a:gd name="connsiteX26" fmla="*/ 4818087 w 5801194"/>
              <a:gd name="connsiteY26" fmla="*/ 3671341 h 5812645"/>
              <a:gd name="connsiteX27" fmla="*/ 4908028 w 5801194"/>
              <a:gd name="connsiteY27" fmla="*/ 3761282 h 5812645"/>
              <a:gd name="connsiteX28" fmla="*/ 5057930 w 5801194"/>
              <a:gd name="connsiteY28" fmla="*/ 3896193 h 5812645"/>
              <a:gd name="connsiteX29" fmla="*/ 5177851 w 5801194"/>
              <a:gd name="connsiteY29" fmla="*/ 3851223 h 5812645"/>
              <a:gd name="connsiteX30" fmla="*/ 5252802 w 5801194"/>
              <a:gd name="connsiteY30" fmla="*/ 4046095 h 5812645"/>
              <a:gd name="connsiteX31" fmla="*/ 5147871 w 5801194"/>
              <a:gd name="connsiteY31" fmla="*/ 4181006 h 5812645"/>
              <a:gd name="connsiteX32" fmla="*/ 5207831 w 5801194"/>
              <a:gd name="connsiteY32" fmla="*/ 4525780 h 5812645"/>
              <a:gd name="connsiteX33" fmla="*/ 5237812 w 5801194"/>
              <a:gd name="connsiteY33" fmla="*/ 4660692 h 5812645"/>
              <a:gd name="connsiteX34" fmla="*/ 5147871 w 5801194"/>
              <a:gd name="connsiteY34" fmla="*/ 4930515 h 5812645"/>
              <a:gd name="connsiteX35" fmla="*/ 4982979 w 5801194"/>
              <a:gd name="connsiteY35" fmla="*/ 5125387 h 5812645"/>
              <a:gd name="connsiteX36" fmla="*/ 4863058 w 5801194"/>
              <a:gd name="connsiteY36" fmla="*/ 5260298 h 5812645"/>
              <a:gd name="connsiteX37" fmla="*/ 5257799 w 5801194"/>
              <a:gd name="connsiteY37" fmla="*/ 5715000 h 5812645"/>
              <a:gd name="connsiteX38" fmla="*/ 5715001 w 5801194"/>
              <a:gd name="connsiteY3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233471 w 5801194"/>
              <a:gd name="connsiteY21" fmla="*/ 3236626 h 5812645"/>
              <a:gd name="connsiteX22" fmla="*/ 4248461 w 5801194"/>
              <a:gd name="connsiteY22" fmla="*/ 3371538 h 5812645"/>
              <a:gd name="connsiteX23" fmla="*/ 4338402 w 5801194"/>
              <a:gd name="connsiteY23" fmla="*/ 3416508 h 5812645"/>
              <a:gd name="connsiteX24" fmla="*/ 4578245 w 5801194"/>
              <a:gd name="connsiteY24" fmla="*/ 3521439 h 5812645"/>
              <a:gd name="connsiteX25" fmla="*/ 4818087 w 5801194"/>
              <a:gd name="connsiteY25" fmla="*/ 3671341 h 5812645"/>
              <a:gd name="connsiteX26" fmla="*/ 4908028 w 5801194"/>
              <a:gd name="connsiteY26" fmla="*/ 3761282 h 5812645"/>
              <a:gd name="connsiteX27" fmla="*/ 5057930 w 5801194"/>
              <a:gd name="connsiteY27" fmla="*/ 3896193 h 5812645"/>
              <a:gd name="connsiteX28" fmla="*/ 5177851 w 5801194"/>
              <a:gd name="connsiteY28" fmla="*/ 3851223 h 5812645"/>
              <a:gd name="connsiteX29" fmla="*/ 5252802 w 5801194"/>
              <a:gd name="connsiteY29" fmla="*/ 4046095 h 5812645"/>
              <a:gd name="connsiteX30" fmla="*/ 5147871 w 5801194"/>
              <a:gd name="connsiteY30" fmla="*/ 4181006 h 5812645"/>
              <a:gd name="connsiteX31" fmla="*/ 5207831 w 5801194"/>
              <a:gd name="connsiteY31" fmla="*/ 4525780 h 5812645"/>
              <a:gd name="connsiteX32" fmla="*/ 5237812 w 5801194"/>
              <a:gd name="connsiteY32" fmla="*/ 4660692 h 5812645"/>
              <a:gd name="connsiteX33" fmla="*/ 5147871 w 5801194"/>
              <a:gd name="connsiteY33" fmla="*/ 4930515 h 5812645"/>
              <a:gd name="connsiteX34" fmla="*/ 4982979 w 5801194"/>
              <a:gd name="connsiteY34" fmla="*/ 5125387 h 5812645"/>
              <a:gd name="connsiteX35" fmla="*/ 4863058 w 5801194"/>
              <a:gd name="connsiteY35" fmla="*/ 5260298 h 5812645"/>
              <a:gd name="connsiteX36" fmla="*/ 5257799 w 5801194"/>
              <a:gd name="connsiteY36" fmla="*/ 5715000 h 5812645"/>
              <a:gd name="connsiteX37" fmla="*/ 5715001 w 5801194"/>
              <a:gd name="connsiteY3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248461 w 5801194"/>
              <a:gd name="connsiteY21" fmla="*/ 3371538 h 5812645"/>
              <a:gd name="connsiteX22" fmla="*/ 4338402 w 5801194"/>
              <a:gd name="connsiteY22" fmla="*/ 3416508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338402 w 5801194"/>
              <a:gd name="connsiteY22" fmla="*/ 3416508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5057930 w 5801194"/>
              <a:gd name="connsiteY25" fmla="*/ 3896193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5029200 w 5801194"/>
              <a:gd name="connsiteY25" fmla="*/ 3907645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147871 w 5801194"/>
              <a:gd name="connsiteY27" fmla="*/ 4181006 h 5812645"/>
              <a:gd name="connsiteX28" fmla="*/ 5207831 w 5801194"/>
              <a:gd name="connsiteY28" fmla="*/ 4525780 h 5812645"/>
              <a:gd name="connsiteX29" fmla="*/ 5237812 w 5801194"/>
              <a:gd name="connsiteY29" fmla="*/ 4660692 h 5812645"/>
              <a:gd name="connsiteX30" fmla="*/ 5147871 w 5801194"/>
              <a:gd name="connsiteY30" fmla="*/ 4930515 h 5812645"/>
              <a:gd name="connsiteX31" fmla="*/ 4982979 w 5801194"/>
              <a:gd name="connsiteY31" fmla="*/ 5125387 h 5812645"/>
              <a:gd name="connsiteX32" fmla="*/ 4863058 w 5801194"/>
              <a:gd name="connsiteY32" fmla="*/ 5260298 h 5812645"/>
              <a:gd name="connsiteX33" fmla="*/ 5257799 w 5801194"/>
              <a:gd name="connsiteY33" fmla="*/ 5715000 h 5812645"/>
              <a:gd name="connsiteX34" fmla="*/ 5715001 w 5801194"/>
              <a:gd name="connsiteY3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207831 w 5801194"/>
              <a:gd name="connsiteY27" fmla="*/ 4525780 h 5812645"/>
              <a:gd name="connsiteX28" fmla="*/ 5237812 w 5801194"/>
              <a:gd name="connsiteY28" fmla="*/ 4660692 h 5812645"/>
              <a:gd name="connsiteX29" fmla="*/ 5147871 w 5801194"/>
              <a:gd name="connsiteY29" fmla="*/ 4930515 h 5812645"/>
              <a:gd name="connsiteX30" fmla="*/ 4982979 w 5801194"/>
              <a:gd name="connsiteY30" fmla="*/ 5125387 h 5812645"/>
              <a:gd name="connsiteX31" fmla="*/ 4863058 w 5801194"/>
              <a:gd name="connsiteY31" fmla="*/ 5260298 h 5812645"/>
              <a:gd name="connsiteX32" fmla="*/ 5257799 w 5801194"/>
              <a:gd name="connsiteY32" fmla="*/ 5715000 h 5812645"/>
              <a:gd name="connsiteX33" fmla="*/ 5715001 w 5801194"/>
              <a:gd name="connsiteY3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5237812 w 5801194"/>
              <a:gd name="connsiteY28" fmla="*/ 4660692 h 5812645"/>
              <a:gd name="connsiteX29" fmla="*/ 5147871 w 5801194"/>
              <a:gd name="connsiteY29" fmla="*/ 4930515 h 5812645"/>
              <a:gd name="connsiteX30" fmla="*/ 4982979 w 5801194"/>
              <a:gd name="connsiteY30" fmla="*/ 5125387 h 5812645"/>
              <a:gd name="connsiteX31" fmla="*/ 4863058 w 5801194"/>
              <a:gd name="connsiteY31" fmla="*/ 5260298 h 5812645"/>
              <a:gd name="connsiteX32" fmla="*/ 5257799 w 5801194"/>
              <a:gd name="connsiteY32" fmla="*/ 5715000 h 5812645"/>
              <a:gd name="connsiteX33" fmla="*/ 5715001 w 5801194"/>
              <a:gd name="connsiteY3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5147871 w 5801194"/>
              <a:gd name="connsiteY28" fmla="*/ 4930515 h 5812645"/>
              <a:gd name="connsiteX29" fmla="*/ 4982979 w 5801194"/>
              <a:gd name="connsiteY29" fmla="*/ 5125387 h 5812645"/>
              <a:gd name="connsiteX30" fmla="*/ 4863058 w 5801194"/>
              <a:gd name="connsiteY30" fmla="*/ 5260298 h 5812645"/>
              <a:gd name="connsiteX31" fmla="*/ 5257799 w 5801194"/>
              <a:gd name="connsiteY31" fmla="*/ 5715000 h 5812645"/>
              <a:gd name="connsiteX32" fmla="*/ 5715001 w 5801194"/>
              <a:gd name="connsiteY3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4982979 w 5801194"/>
              <a:gd name="connsiteY28" fmla="*/ 5125387 h 5812645"/>
              <a:gd name="connsiteX29" fmla="*/ 4863058 w 5801194"/>
              <a:gd name="connsiteY29" fmla="*/ 5260298 h 5812645"/>
              <a:gd name="connsiteX30" fmla="*/ 5257799 w 5801194"/>
              <a:gd name="connsiteY30" fmla="*/ 5715000 h 5812645"/>
              <a:gd name="connsiteX31" fmla="*/ 5715001 w 5801194"/>
              <a:gd name="connsiteY31"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4953000 w 5801194"/>
              <a:gd name="connsiteY28" fmla="*/ 5050645 h 5812645"/>
              <a:gd name="connsiteX29" fmla="*/ 4863058 w 5801194"/>
              <a:gd name="connsiteY29" fmla="*/ 5260298 h 5812645"/>
              <a:gd name="connsiteX30" fmla="*/ 5257799 w 5801194"/>
              <a:gd name="connsiteY30" fmla="*/ 5715000 h 5812645"/>
              <a:gd name="connsiteX31" fmla="*/ 5715001 w 5801194"/>
              <a:gd name="connsiteY31" fmla="*/ 5715000 h 58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01194" h="5812645">
                <a:moveTo>
                  <a:pt x="5715001" y="5715000"/>
                </a:moveTo>
                <a:cubicBezTo>
                  <a:pt x="5801194" y="5812645"/>
                  <a:pt x="5792657" y="3210393"/>
                  <a:pt x="5791200" y="2209800"/>
                </a:cubicBezTo>
                <a:cubicBezTo>
                  <a:pt x="5701259" y="1312472"/>
                  <a:pt x="3656351" y="834036"/>
                  <a:pt x="3657600" y="76200"/>
                </a:cubicBezTo>
                <a:lnTo>
                  <a:pt x="0" y="0"/>
                </a:lnTo>
                <a:cubicBezTo>
                  <a:pt x="111386" y="193623"/>
                  <a:pt x="444916" y="201326"/>
                  <a:pt x="575871" y="283564"/>
                </a:cubicBezTo>
                <a:cubicBezTo>
                  <a:pt x="706826" y="365802"/>
                  <a:pt x="710782" y="410980"/>
                  <a:pt x="785733" y="493426"/>
                </a:cubicBezTo>
                <a:cubicBezTo>
                  <a:pt x="860684" y="575872"/>
                  <a:pt x="958120" y="678305"/>
                  <a:pt x="1025576" y="778239"/>
                </a:cubicBezTo>
                <a:cubicBezTo>
                  <a:pt x="1093032" y="878173"/>
                  <a:pt x="1113019" y="1075545"/>
                  <a:pt x="1190468" y="1093033"/>
                </a:cubicBezTo>
                <a:cubicBezTo>
                  <a:pt x="1267917" y="1110521"/>
                  <a:pt x="1397832" y="930639"/>
                  <a:pt x="1490271" y="883170"/>
                </a:cubicBezTo>
                <a:cubicBezTo>
                  <a:pt x="1582710" y="835701"/>
                  <a:pt x="1663283" y="824841"/>
                  <a:pt x="1745104" y="808220"/>
                </a:cubicBezTo>
                <a:cubicBezTo>
                  <a:pt x="1826926" y="791599"/>
                  <a:pt x="1916451" y="800274"/>
                  <a:pt x="1981200" y="783445"/>
                </a:cubicBezTo>
                <a:cubicBezTo>
                  <a:pt x="2045949" y="766616"/>
                  <a:pt x="2057400" y="694545"/>
                  <a:pt x="2133600" y="707245"/>
                </a:cubicBezTo>
                <a:cubicBezTo>
                  <a:pt x="2209800" y="719945"/>
                  <a:pt x="2362200" y="796145"/>
                  <a:pt x="2438400" y="859645"/>
                </a:cubicBezTo>
                <a:cubicBezTo>
                  <a:pt x="2514600" y="923145"/>
                  <a:pt x="2552700" y="999345"/>
                  <a:pt x="2590800" y="1088245"/>
                </a:cubicBezTo>
                <a:cubicBezTo>
                  <a:pt x="2628900" y="1177145"/>
                  <a:pt x="2616200" y="1304145"/>
                  <a:pt x="2667000" y="1393045"/>
                </a:cubicBezTo>
                <a:cubicBezTo>
                  <a:pt x="2717800" y="1481945"/>
                  <a:pt x="2794000" y="1532745"/>
                  <a:pt x="2895600" y="1621645"/>
                </a:cubicBezTo>
                <a:cubicBezTo>
                  <a:pt x="2997200" y="1710545"/>
                  <a:pt x="3200400" y="1837545"/>
                  <a:pt x="3276600" y="1926445"/>
                </a:cubicBezTo>
                <a:cubicBezTo>
                  <a:pt x="3352800" y="2015345"/>
                  <a:pt x="3314700" y="2066145"/>
                  <a:pt x="3352800" y="2155045"/>
                </a:cubicBezTo>
                <a:cubicBezTo>
                  <a:pt x="3390900" y="2243945"/>
                  <a:pt x="3454400" y="2345545"/>
                  <a:pt x="3505200" y="2459845"/>
                </a:cubicBezTo>
                <a:cubicBezTo>
                  <a:pt x="3556000" y="2574145"/>
                  <a:pt x="3594100" y="2713845"/>
                  <a:pt x="3657600" y="2840845"/>
                </a:cubicBezTo>
                <a:cubicBezTo>
                  <a:pt x="3721100" y="2967845"/>
                  <a:pt x="3810000" y="3082145"/>
                  <a:pt x="3886200" y="3221845"/>
                </a:cubicBezTo>
                <a:cubicBezTo>
                  <a:pt x="3962400" y="3361545"/>
                  <a:pt x="4064000" y="3552045"/>
                  <a:pt x="4114800" y="3679045"/>
                </a:cubicBezTo>
                <a:cubicBezTo>
                  <a:pt x="4165600" y="3806045"/>
                  <a:pt x="4140200" y="3933045"/>
                  <a:pt x="4191000" y="3983845"/>
                </a:cubicBezTo>
                <a:cubicBezTo>
                  <a:pt x="4241800" y="4034645"/>
                  <a:pt x="4343400" y="3983845"/>
                  <a:pt x="4419600" y="3983845"/>
                </a:cubicBezTo>
                <a:cubicBezTo>
                  <a:pt x="4495800" y="3983845"/>
                  <a:pt x="4597400" y="3945745"/>
                  <a:pt x="4648200" y="3983845"/>
                </a:cubicBezTo>
                <a:cubicBezTo>
                  <a:pt x="4699000" y="4021945"/>
                  <a:pt x="4699000" y="4148945"/>
                  <a:pt x="4724400" y="4212445"/>
                </a:cubicBezTo>
                <a:cubicBezTo>
                  <a:pt x="4749800" y="4275945"/>
                  <a:pt x="4775200" y="4288645"/>
                  <a:pt x="4800600" y="4364845"/>
                </a:cubicBezTo>
                <a:cubicBezTo>
                  <a:pt x="4826000" y="4441045"/>
                  <a:pt x="4851400" y="4555345"/>
                  <a:pt x="4876800" y="4669645"/>
                </a:cubicBezTo>
                <a:cubicBezTo>
                  <a:pt x="4902200" y="4783945"/>
                  <a:pt x="4955290" y="4952203"/>
                  <a:pt x="4953000" y="5050645"/>
                </a:cubicBezTo>
                <a:cubicBezTo>
                  <a:pt x="4950710" y="5149087"/>
                  <a:pt x="4812258" y="5149572"/>
                  <a:pt x="4863058" y="5260298"/>
                </a:cubicBezTo>
                <a:cubicBezTo>
                  <a:pt x="4913858" y="5371024"/>
                  <a:pt x="5251553" y="5708494"/>
                  <a:pt x="5257799" y="5715000"/>
                </a:cubicBezTo>
                <a:lnTo>
                  <a:pt x="5715001" y="5715000"/>
                </a:lnTo>
                <a:close/>
              </a:path>
            </a:pathLst>
          </a:custGeom>
          <a:blipFill>
            <a:blip r:embed="rId5" cstate="print"/>
            <a:tile tx="0" ty="0" sx="100000" sy="100000" flip="none" algn="tl"/>
          </a:blipFill>
          <a:ln w="76200">
            <a:no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Freeform 28"/>
          <p:cNvSpPr/>
          <p:nvPr/>
        </p:nvSpPr>
        <p:spPr>
          <a:xfrm>
            <a:off x="1633928" y="899410"/>
            <a:ext cx="5041692" cy="5336498"/>
          </a:xfrm>
          <a:custGeom>
            <a:avLst/>
            <a:gdLst>
              <a:gd name="connsiteX0" fmla="*/ 0 w 5041692"/>
              <a:gd name="connsiteY0" fmla="*/ 0 h 5336498"/>
              <a:gd name="connsiteX1" fmla="*/ 269823 w 5041692"/>
              <a:gd name="connsiteY1" fmla="*/ 194872 h 5336498"/>
              <a:gd name="connsiteX2" fmla="*/ 359764 w 5041692"/>
              <a:gd name="connsiteY2" fmla="*/ 359764 h 5336498"/>
              <a:gd name="connsiteX3" fmla="*/ 569626 w 5041692"/>
              <a:gd name="connsiteY3" fmla="*/ 569626 h 5336498"/>
              <a:gd name="connsiteX4" fmla="*/ 809469 w 5041692"/>
              <a:gd name="connsiteY4" fmla="*/ 854439 h 5336498"/>
              <a:gd name="connsiteX5" fmla="*/ 974361 w 5041692"/>
              <a:gd name="connsiteY5" fmla="*/ 1169233 h 5336498"/>
              <a:gd name="connsiteX6" fmla="*/ 1274164 w 5041692"/>
              <a:gd name="connsiteY6" fmla="*/ 959370 h 5336498"/>
              <a:gd name="connsiteX7" fmla="*/ 1528997 w 5041692"/>
              <a:gd name="connsiteY7" fmla="*/ 884420 h 5336498"/>
              <a:gd name="connsiteX8" fmla="*/ 1528997 w 5041692"/>
              <a:gd name="connsiteY8" fmla="*/ 659567 h 5336498"/>
              <a:gd name="connsiteX9" fmla="*/ 1648918 w 5041692"/>
              <a:gd name="connsiteY9" fmla="*/ 584616 h 5336498"/>
              <a:gd name="connsiteX10" fmla="*/ 1648918 w 5041692"/>
              <a:gd name="connsiteY10" fmla="*/ 479685 h 5336498"/>
              <a:gd name="connsiteX11" fmla="*/ 1963711 w 5041692"/>
              <a:gd name="connsiteY11" fmla="*/ 374754 h 5336498"/>
              <a:gd name="connsiteX12" fmla="*/ 2098623 w 5041692"/>
              <a:gd name="connsiteY12" fmla="*/ 389744 h 5336498"/>
              <a:gd name="connsiteX13" fmla="*/ 2263515 w 5041692"/>
              <a:gd name="connsiteY13" fmla="*/ 569626 h 5336498"/>
              <a:gd name="connsiteX14" fmla="*/ 2278505 w 5041692"/>
              <a:gd name="connsiteY14" fmla="*/ 689547 h 5336498"/>
              <a:gd name="connsiteX15" fmla="*/ 2353456 w 5041692"/>
              <a:gd name="connsiteY15" fmla="*/ 824459 h 5336498"/>
              <a:gd name="connsiteX16" fmla="*/ 2503357 w 5041692"/>
              <a:gd name="connsiteY16" fmla="*/ 899410 h 5336498"/>
              <a:gd name="connsiteX17" fmla="*/ 2608288 w 5041692"/>
              <a:gd name="connsiteY17" fmla="*/ 1034321 h 5336498"/>
              <a:gd name="connsiteX18" fmla="*/ 2713220 w 5041692"/>
              <a:gd name="connsiteY18" fmla="*/ 1229193 h 5336498"/>
              <a:gd name="connsiteX19" fmla="*/ 2893102 w 5041692"/>
              <a:gd name="connsiteY19" fmla="*/ 1349115 h 5336498"/>
              <a:gd name="connsiteX20" fmla="*/ 3013023 w 5041692"/>
              <a:gd name="connsiteY20" fmla="*/ 1484026 h 5336498"/>
              <a:gd name="connsiteX21" fmla="*/ 3147934 w 5041692"/>
              <a:gd name="connsiteY21" fmla="*/ 1678898 h 5336498"/>
              <a:gd name="connsiteX22" fmla="*/ 3177915 w 5041692"/>
              <a:gd name="connsiteY22" fmla="*/ 1858780 h 5336498"/>
              <a:gd name="connsiteX23" fmla="*/ 3282846 w 5041692"/>
              <a:gd name="connsiteY23" fmla="*/ 1903751 h 5336498"/>
              <a:gd name="connsiteX24" fmla="*/ 3477718 w 5041692"/>
              <a:gd name="connsiteY24" fmla="*/ 2263515 h 5336498"/>
              <a:gd name="connsiteX25" fmla="*/ 3672590 w 5041692"/>
              <a:gd name="connsiteY25" fmla="*/ 2593298 h 5336498"/>
              <a:gd name="connsiteX26" fmla="*/ 3777521 w 5041692"/>
              <a:gd name="connsiteY26" fmla="*/ 2953062 h 5336498"/>
              <a:gd name="connsiteX27" fmla="*/ 3807502 w 5041692"/>
              <a:gd name="connsiteY27" fmla="*/ 3028013 h 5336498"/>
              <a:gd name="connsiteX28" fmla="*/ 3897442 w 5041692"/>
              <a:gd name="connsiteY28" fmla="*/ 3057993 h 5336498"/>
              <a:gd name="connsiteX29" fmla="*/ 3897442 w 5041692"/>
              <a:gd name="connsiteY29" fmla="*/ 3222885 h 5336498"/>
              <a:gd name="connsiteX30" fmla="*/ 4017364 w 5041692"/>
              <a:gd name="connsiteY30" fmla="*/ 3312826 h 5336498"/>
              <a:gd name="connsiteX31" fmla="*/ 4032354 w 5041692"/>
              <a:gd name="connsiteY31" fmla="*/ 3447738 h 5336498"/>
              <a:gd name="connsiteX32" fmla="*/ 4122295 w 5041692"/>
              <a:gd name="connsiteY32" fmla="*/ 3492708 h 5336498"/>
              <a:gd name="connsiteX33" fmla="*/ 4362138 w 5041692"/>
              <a:gd name="connsiteY33" fmla="*/ 3597639 h 5336498"/>
              <a:gd name="connsiteX34" fmla="*/ 4601980 w 5041692"/>
              <a:gd name="connsiteY34" fmla="*/ 3747541 h 5336498"/>
              <a:gd name="connsiteX35" fmla="*/ 4691921 w 5041692"/>
              <a:gd name="connsiteY35" fmla="*/ 3837482 h 5336498"/>
              <a:gd name="connsiteX36" fmla="*/ 4841823 w 5041692"/>
              <a:gd name="connsiteY36" fmla="*/ 3972393 h 5336498"/>
              <a:gd name="connsiteX37" fmla="*/ 4961744 w 5041692"/>
              <a:gd name="connsiteY37" fmla="*/ 3927423 h 5336498"/>
              <a:gd name="connsiteX38" fmla="*/ 5036695 w 5041692"/>
              <a:gd name="connsiteY38" fmla="*/ 4122295 h 5336498"/>
              <a:gd name="connsiteX39" fmla="*/ 4931764 w 5041692"/>
              <a:gd name="connsiteY39" fmla="*/ 4257206 h 5336498"/>
              <a:gd name="connsiteX40" fmla="*/ 4991724 w 5041692"/>
              <a:gd name="connsiteY40" fmla="*/ 4601980 h 5336498"/>
              <a:gd name="connsiteX41" fmla="*/ 5021705 w 5041692"/>
              <a:gd name="connsiteY41" fmla="*/ 4736892 h 5336498"/>
              <a:gd name="connsiteX42" fmla="*/ 4931764 w 5041692"/>
              <a:gd name="connsiteY42" fmla="*/ 5006715 h 5336498"/>
              <a:gd name="connsiteX43" fmla="*/ 4766872 w 5041692"/>
              <a:gd name="connsiteY43" fmla="*/ 5201587 h 5336498"/>
              <a:gd name="connsiteX44" fmla="*/ 4646951 w 5041692"/>
              <a:gd name="connsiteY44" fmla="*/ 5336498 h 533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041692" h="5336498">
                <a:moveTo>
                  <a:pt x="0" y="0"/>
                </a:moveTo>
                <a:cubicBezTo>
                  <a:pt x="104931" y="67455"/>
                  <a:pt x="209862" y="134911"/>
                  <a:pt x="269823" y="194872"/>
                </a:cubicBezTo>
                <a:cubicBezTo>
                  <a:pt x="329784" y="254833"/>
                  <a:pt x="309797" y="297305"/>
                  <a:pt x="359764" y="359764"/>
                </a:cubicBezTo>
                <a:cubicBezTo>
                  <a:pt x="409731" y="422223"/>
                  <a:pt x="494675" y="487180"/>
                  <a:pt x="569626" y="569626"/>
                </a:cubicBezTo>
                <a:cubicBezTo>
                  <a:pt x="644577" y="652072"/>
                  <a:pt x="742013" y="754505"/>
                  <a:pt x="809469" y="854439"/>
                </a:cubicBezTo>
                <a:cubicBezTo>
                  <a:pt x="876925" y="954373"/>
                  <a:pt x="896912" y="1151745"/>
                  <a:pt x="974361" y="1169233"/>
                </a:cubicBezTo>
                <a:cubicBezTo>
                  <a:pt x="1051810" y="1186721"/>
                  <a:pt x="1181725" y="1006839"/>
                  <a:pt x="1274164" y="959370"/>
                </a:cubicBezTo>
                <a:cubicBezTo>
                  <a:pt x="1366603" y="911901"/>
                  <a:pt x="1486525" y="934387"/>
                  <a:pt x="1528997" y="884420"/>
                </a:cubicBezTo>
                <a:cubicBezTo>
                  <a:pt x="1571469" y="834453"/>
                  <a:pt x="1509010" y="709534"/>
                  <a:pt x="1528997" y="659567"/>
                </a:cubicBezTo>
                <a:cubicBezTo>
                  <a:pt x="1548984" y="609600"/>
                  <a:pt x="1628931" y="614596"/>
                  <a:pt x="1648918" y="584616"/>
                </a:cubicBezTo>
                <a:cubicBezTo>
                  <a:pt x="1668905" y="554636"/>
                  <a:pt x="1596453" y="514662"/>
                  <a:pt x="1648918" y="479685"/>
                </a:cubicBezTo>
                <a:cubicBezTo>
                  <a:pt x="1701383" y="444708"/>
                  <a:pt x="1888760" y="389744"/>
                  <a:pt x="1963711" y="374754"/>
                </a:cubicBezTo>
                <a:cubicBezTo>
                  <a:pt x="2038662" y="359764"/>
                  <a:pt x="2048656" y="357265"/>
                  <a:pt x="2098623" y="389744"/>
                </a:cubicBezTo>
                <a:cubicBezTo>
                  <a:pt x="2148590" y="422223"/>
                  <a:pt x="2233535" y="519659"/>
                  <a:pt x="2263515" y="569626"/>
                </a:cubicBezTo>
                <a:cubicBezTo>
                  <a:pt x="2293495" y="619593"/>
                  <a:pt x="2263515" y="647075"/>
                  <a:pt x="2278505" y="689547"/>
                </a:cubicBezTo>
                <a:cubicBezTo>
                  <a:pt x="2293495" y="732019"/>
                  <a:pt x="2315981" y="789482"/>
                  <a:pt x="2353456" y="824459"/>
                </a:cubicBezTo>
                <a:cubicBezTo>
                  <a:pt x="2390931" y="859436"/>
                  <a:pt x="2460885" y="864433"/>
                  <a:pt x="2503357" y="899410"/>
                </a:cubicBezTo>
                <a:cubicBezTo>
                  <a:pt x="2545829" y="934387"/>
                  <a:pt x="2573311" y="979357"/>
                  <a:pt x="2608288" y="1034321"/>
                </a:cubicBezTo>
                <a:cubicBezTo>
                  <a:pt x="2643265" y="1089285"/>
                  <a:pt x="2665751" y="1176727"/>
                  <a:pt x="2713220" y="1229193"/>
                </a:cubicBezTo>
                <a:cubicBezTo>
                  <a:pt x="2760689" y="1281659"/>
                  <a:pt x="2843135" y="1306643"/>
                  <a:pt x="2893102" y="1349115"/>
                </a:cubicBezTo>
                <a:cubicBezTo>
                  <a:pt x="2943069" y="1391587"/>
                  <a:pt x="2970551" y="1429062"/>
                  <a:pt x="3013023" y="1484026"/>
                </a:cubicBezTo>
                <a:cubicBezTo>
                  <a:pt x="3055495" y="1538990"/>
                  <a:pt x="3120452" y="1616439"/>
                  <a:pt x="3147934" y="1678898"/>
                </a:cubicBezTo>
                <a:cubicBezTo>
                  <a:pt x="3175416" y="1741357"/>
                  <a:pt x="3155430" y="1821305"/>
                  <a:pt x="3177915" y="1858780"/>
                </a:cubicBezTo>
                <a:cubicBezTo>
                  <a:pt x="3200400" y="1896256"/>
                  <a:pt x="3232879" y="1836295"/>
                  <a:pt x="3282846" y="1903751"/>
                </a:cubicBezTo>
                <a:cubicBezTo>
                  <a:pt x="3332813" y="1971207"/>
                  <a:pt x="3412761" y="2148591"/>
                  <a:pt x="3477718" y="2263515"/>
                </a:cubicBezTo>
                <a:cubicBezTo>
                  <a:pt x="3542675" y="2378439"/>
                  <a:pt x="3622623" y="2478373"/>
                  <a:pt x="3672590" y="2593298"/>
                </a:cubicBezTo>
                <a:cubicBezTo>
                  <a:pt x="3722557" y="2708223"/>
                  <a:pt x="3755036" y="2880609"/>
                  <a:pt x="3777521" y="2953062"/>
                </a:cubicBezTo>
                <a:cubicBezTo>
                  <a:pt x="3800006" y="3025515"/>
                  <a:pt x="3787515" y="3010525"/>
                  <a:pt x="3807502" y="3028013"/>
                </a:cubicBezTo>
                <a:cubicBezTo>
                  <a:pt x="3827489" y="3045501"/>
                  <a:pt x="3882452" y="3025515"/>
                  <a:pt x="3897442" y="3057993"/>
                </a:cubicBezTo>
                <a:cubicBezTo>
                  <a:pt x="3912432" y="3090471"/>
                  <a:pt x="3877455" y="3180413"/>
                  <a:pt x="3897442" y="3222885"/>
                </a:cubicBezTo>
                <a:cubicBezTo>
                  <a:pt x="3917429" y="3265357"/>
                  <a:pt x="3994879" y="3275351"/>
                  <a:pt x="4017364" y="3312826"/>
                </a:cubicBezTo>
                <a:cubicBezTo>
                  <a:pt x="4039849" y="3350302"/>
                  <a:pt x="4014866" y="3417758"/>
                  <a:pt x="4032354" y="3447738"/>
                </a:cubicBezTo>
                <a:cubicBezTo>
                  <a:pt x="4049842" y="3477718"/>
                  <a:pt x="4067331" y="3467725"/>
                  <a:pt x="4122295" y="3492708"/>
                </a:cubicBezTo>
                <a:cubicBezTo>
                  <a:pt x="4177259" y="3517692"/>
                  <a:pt x="4282191" y="3555167"/>
                  <a:pt x="4362138" y="3597639"/>
                </a:cubicBezTo>
                <a:cubicBezTo>
                  <a:pt x="4442086" y="3640111"/>
                  <a:pt x="4547016" y="3707567"/>
                  <a:pt x="4601980" y="3747541"/>
                </a:cubicBezTo>
                <a:cubicBezTo>
                  <a:pt x="4656944" y="3787515"/>
                  <a:pt x="4651947" y="3800007"/>
                  <a:pt x="4691921" y="3837482"/>
                </a:cubicBezTo>
                <a:cubicBezTo>
                  <a:pt x="4731895" y="3874957"/>
                  <a:pt x="4796853" y="3957403"/>
                  <a:pt x="4841823" y="3972393"/>
                </a:cubicBezTo>
                <a:cubicBezTo>
                  <a:pt x="4886793" y="3987383"/>
                  <a:pt x="4929265" y="3902439"/>
                  <a:pt x="4961744" y="3927423"/>
                </a:cubicBezTo>
                <a:cubicBezTo>
                  <a:pt x="4994223" y="3952407"/>
                  <a:pt x="5041692" y="4067331"/>
                  <a:pt x="5036695" y="4122295"/>
                </a:cubicBezTo>
                <a:cubicBezTo>
                  <a:pt x="5031698" y="4177259"/>
                  <a:pt x="4939259" y="4177259"/>
                  <a:pt x="4931764" y="4257206"/>
                </a:cubicBezTo>
                <a:cubicBezTo>
                  <a:pt x="4924269" y="4337154"/>
                  <a:pt x="4976734" y="4522032"/>
                  <a:pt x="4991724" y="4601980"/>
                </a:cubicBezTo>
                <a:cubicBezTo>
                  <a:pt x="5006714" y="4681928"/>
                  <a:pt x="5031698" y="4669436"/>
                  <a:pt x="5021705" y="4736892"/>
                </a:cubicBezTo>
                <a:cubicBezTo>
                  <a:pt x="5011712" y="4804348"/>
                  <a:pt x="4974236" y="4929266"/>
                  <a:pt x="4931764" y="5006715"/>
                </a:cubicBezTo>
                <a:cubicBezTo>
                  <a:pt x="4889292" y="5084164"/>
                  <a:pt x="4814341" y="5146623"/>
                  <a:pt x="4766872" y="5201587"/>
                </a:cubicBezTo>
                <a:cubicBezTo>
                  <a:pt x="4719403" y="5256551"/>
                  <a:pt x="4666938" y="5321508"/>
                  <a:pt x="4646951" y="5336498"/>
                </a:cubicBezTo>
              </a:path>
            </a:pathLst>
          </a:custGeom>
          <a:ln w="76200">
            <a:solidFill>
              <a:srgbClr val="FFFF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12"/>
          <p:cNvGrpSpPr/>
          <p:nvPr/>
        </p:nvGrpSpPr>
        <p:grpSpPr>
          <a:xfrm>
            <a:off x="3582649" y="1019331"/>
            <a:ext cx="3570158" cy="5006715"/>
            <a:chOff x="3582649" y="1019331"/>
            <a:chExt cx="3570158" cy="5006715"/>
          </a:xfrm>
        </p:grpSpPr>
        <p:sp>
          <p:nvSpPr>
            <p:cNvPr id="10" name="TextBox 9"/>
            <p:cNvSpPr txBox="1"/>
            <p:nvPr/>
          </p:nvSpPr>
          <p:spPr>
            <a:xfrm rot="2749691">
              <a:off x="4629949" y="2439052"/>
              <a:ext cx="2083263" cy="523220"/>
            </a:xfrm>
            <a:prstGeom prst="rect">
              <a:avLst/>
            </a:prstGeom>
            <a:noFill/>
          </p:spPr>
          <p:txBody>
            <a:bodyPr wrap="none" rtlCol="0">
              <a:spAutoFit/>
            </a:bodyPr>
            <a:lstStyle/>
            <a:p>
              <a:r>
                <a:rPr lang="en-US" sz="2800" b="1" dirty="0" smtClean="0"/>
                <a:t>MOUNTAINS</a:t>
              </a:r>
              <a:endParaRPr lang="en-US" sz="2800" b="1" dirty="0"/>
            </a:p>
          </p:txBody>
        </p:sp>
        <p:sp>
          <p:nvSpPr>
            <p:cNvPr id="11" name="Freeform 10"/>
            <p:cNvSpPr/>
            <p:nvPr/>
          </p:nvSpPr>
          <p:spPr>
            <a:xfrm>
              <a:off x="3582649" y="1019331"/>
              <a:ext cx="1349115" cy="989351"/>
            </a:xfrm>
            <a:custGeom>
              <a:avLst/>
              <a:gdLst>
                <a:gd name="connsiteX0" fmla="*/ 1349115 w 1349115"/>
                <a:gd name="connsiteY0" fmla="*/ 989351 h 989351"/>
                <a:gd name="connsiteX1" fmla="*/ 554636 w 1349115"/>
                <a:gd name="connsiteY1" fmla="*/ 164892 h 989351"/>
                <a:gd name="connsiteX2" fmla="*/ 0 w 1349115"/>
                <a:gd name="connsiteY2" fmla="*/ 0 h 989351"/>
              </a:gdLst>
              <a:ahLst/>
              <a:cxnLst>
                <a:cxn ang="0">
                  <a:pos x="connsiteX0" y="connsiteY0"/>
                </a:cxn>
                <a:cxn ang="0">
                  <a:pos x="connsiteX1" y="connsiteY1"/>
                </a:cxn>
                <a:cxn ang="0">
                  <a:pos x="connsiteX2" y="connsiteY2"/>
                </a:cxn>
              </a:cxnLst>
              <a:rect l="l" t="t" r="r" b="b"/>
              <a:pathLst>
                <a:path w="1349115" h="989351">
                  <a:moveTo>
                    <a:pt x="1349115" y="989351"/>
                  </a:moveTo>
                  <a:cubicBezTo>
                    <a:pt x="1064301" y="659567"/>
                    <a:pt x="779488" y="329784"/>
                    <a:pt x="554636" y="164892"/>
                  </a:cubicBezTo>
                  <a:cubicBezTo>
                    <a:pt x="329784" y="0"/>
                    <a:pt x="164892" y="0"/>
                    <a:pt x="0" y="0"/>
                  </a:cubicBezTo>
                </a:path>
              </a:pathLst>
            </a:cu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6477000" y="3429000"/>
              <a:ext cx="675807" cy="2597046"/>
            </a:xfrm>
            <a:custGeom>
              <a:avLst/>
              <a:gdLst>
                <a:gd name="connsiteX0" fmla="*/ 0 w 781987"/>
                <a:gd name="connsiteY0" fmla="*/ 0 h 2773180"/>
                <a:gd name="connsiteX1" fmla="*/ 389744 w 781987"/>
                <a:gd name="connsiteY1" fmla="*/ 689547 h 2773180"/>
                <a:gd name="connsiteX2" fmla="*/ 734518 w 781987"/>
                <a:gd name="connsiteY2" fmla="*/ 1738859 h 2773180"/>
                <a:gd name="connsiteX3" fmla="*/ 674557 w 781987"/>
                <a:gd name="connsiteY3" fmla="*/ 2773180 h 2773180"/>
              </a:gdLst>
              <a:ahLst/>
              <a:cxnLst>
                <a:cxn ang="0">
                  <a:pos x="connsiteX0" y="connsiteY0"/>
                </a:cxn>
                <a:cxn ang="0">
                  <a:pos x="connsiteX1" y="connsiteY1"/>
                </a:cxn>
                <a:cxn ang="0">
                  <a:pos x="connsiteX2" y="connsiteY2"/>
                </a:cxn>
                <a:cxn ang="0">
                  <a:pos x="connsiteX3" y="connsiteY3"/>
                </a:cxn>
              </a:cxnLst>
              <a:rect l="l" t="t" r="r" b="b"/>
              <a:pathLst>
                <a:path w="781987" h="2773180">
                  <a:moveTo>
                    <a:pt x="0" y="0"/>
                  </a:moveTo>
                  <a:cubicBezTo>
                    <a:pt x="133662" y="199868"/>
                    <a:pt x="267324" y="399737"/>
                    <a:pt x="389744" y="689547"/>
                  </a:cubicBezTo>
                  <a:cubicBezTo>
                    <a:pt x="512164" y="979357"/>
                    <a:pt x="687049" y="1391587"/>
                    <a:pt x="734518" y="1738859"/>
                  </a:cubicBezTo>
                  <a:cubicBezTo>
                    <a:pt x="781987" y="2086131"/>
                    <a:pt x="694544" y="2610787"/>
                    <a:pt x="674557" y="2773180"/>
                  </a:cubicBezTo>
                </a:path>
              </a:pathLst>
            </a:cu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14" name="TextBox 13"/>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Coastal Route:  Pacific</a:t>
            </a:r>
            <a:endParaRPr lang="en-US" sz="4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Effect transition="in" filter="fade">
                                      <p:cBhvr>
                                        <p:cTn id="9" dur="1000"/>
                                        <p:tgtEl>
                                          <p:spTgt spid="29"/>
                                        </p:tgtEl>
                                      </p:cBhvr>
                                    </p:animEffec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6" presetClass="emph" presetSubtype="0" fill="hold" grpId="1" nodeType="withEffect">
                                  <p:stCondLst>
                                    <p:cond delay="0"/>
                                  </p:stCondLst>
                                  <p:childTnLst>
                                    <p:animScale>
                                      <p:cBhvr>
                                        <p:cTn id="14" dur="1000" fill="hold"/>
                                        <p:tgtEl>
                                          <p:spTgt spid="30"/>
                                        </p:tgtEl>
                                      </p:cBhvr>
                                      <p:by x="150000" y="150000"/>
                                    </p:animScale>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6" presetClass="emph" presetSubtype="0" fill="hold" grpId="1" nodeType="withEffect">
                                  <p:stCondLst>
                                    <p:cond delay="0"/>
                                  </p:stCondLst>
                                  <p:childTnLst>
                                    <p:animScale>
                                      <p:cBhvr>
                                        <p:cTn id="18" dur="1000" fill="hold"/>
                                        <p:tgtEl>
                                          <p:spTgt spid="31"/>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dissolve">
                                      <p:cBhvr>
                                        <p:cTn id="23" dur="2000"/>
                                        <p:tgtEl>
                                          <p:spTgt spid="32"/>
                                        </p:tgtEl>
                                      </p:cBhvr>
                                    </p:animEffect>
                                  </p:childTnLst>
                                </p:cTn>
                              </p:par>
                              <p:par>
                                <p:cTn id="24" presetID="10" presetClass="exit" presetSubtype="0" fill="hold" grpId="2" nodeType="withEffect">
                                  <p:stCondLst>
                                    <p:cond delay="0"/>
                                  </p:stCondLst>
                                  <p:childTnLst>
                                    <p:animEffect transition="out" filter="fade">
                                      <p:cBhvr>
                                        <p:cTn id="25" dur="1000"/>
                                        <p:tgtEl>
                                          <p:spTgt spid="30"/>
                                        </p:tgtEl>
                                      </p:cBhvr>
                                    </p:animEffect>
                                    <p:set>
                                      <p:cBhvr>
                                        <p:cTn id="26" dur="1" fill="hold">
                                          <p:stCondLst>
                                            <p:cond delay="999"/>
                                          </p:stCondLst>
                                        </p:cTn>
                                        <p:tgtEl>
                                          <p:spTgt spid="30"/>
                                        </p:tgtEl>
                                        <p:attrNameLst>
                                          <p:attrName>style.visibility</p:attrName>
                                        </p:attrNameLst>
                                      </p:cBhvr>
                                      <p:to>
                                        <p:strVal val="hidden"/>
                                      </p:to>
                                    </p:set>
                                  </p:childTnLst>
                                </p:cTn>
                              </p:par>
                              <p:par>
                                <p:cTn id="27" presetID="10" presetClass="exit" presetSubtype="0" fill="hold" grpId="2" nodeType="withEffect">
                                  <p:stCondLst>
                                    <p:cond delay="0"/>
                                  </p:stCondLst>
                                  <p:childTnLst>
                                    <p:animEffect transition="out" filter="fade">
                                      <p:cBhvr>
                                        <p:cTn id="28" dur="1000"/>
                                        <p:tgtEl>
                                          <p:spTgt spid="31"/>
                                        </p:tgtEl>
                                      </p:cBhvr>
                                    </p:animEffect>
                                    <p:set>
                                      <p:cBhvr>
                                        <p:cTn id="29" dur="1" fill="hold">
                                          <p:stCondLst>
                                            <p:cond delay="999"/>
                                          </p:stCondLst>
                                        </p:cTn>
                                        <p:tgtEl>
                                          <p:spTgt spid="31"/>
                                        </p:tgtEl>
                                        <p:attrNameLst>
                                          <p:attrName>style.visibility</p:attrName>
                                        </p:attrNameLst>
                                      </p:cBhvr>
                                      <p:to>
                                        <p:strVal val="hidden"/>
                                      </p:to>
                                    </p:set>
                                  </p:childTnLst>
                                </p:cTn>
                              </p:par>
                            </p:childTnLst>
                          </p:cTn>
                        </p:par>
                        <p:par>
                          <p:cTn id="30" fill="hold">
                            <p:stCondLst>
                              <p:cond delay="2000"/>
                            </p:stCondLst>
                            <p:childTnLst>
                              <p:par>
                                <p:cTn id="31" presetID="16" presetClass="entr" presetSubtype="42"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outHorizontal)">
                                      <p:cBhvr>
                                        <p:cTn id="3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0" grpId="2" animBg="1"/>
      <p:bldP spid="31" grpId="0" animBg="1"/>
      <p:bldP spid="31" grpId="1" animBg="1"/>
      <p:bldP spid="31" grpId="2" animBg="1"/>
      <p:bldP spid="32" grpId="0" animBg="1"/>
      <p:bldP spid="2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TextBox 32"/>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Coastal Route:  Pacific</a:t>
            </a:r>
            <a:endParaRPr lang="en-US" sz="4400" b="1" dirty="0">
              <a:solidFill>
                <a:srgbClr val="FF0000"/>
              </a:solidFill>
              <a:effectLst>
                <a:outerShdw dist="50800" dir="7200000" algn="ctr" rotWithShape="0">
                  <a:schemeClr val="tx1"/>
                </a:outerShdw>
              </a:effectLst>
            </a:endParaRPr>
          </a:p>
        </p:txBody>
      </p:sp>
      <p:grpSp>
        <p:nvGrpSpPr>
          <p:cNvPr id="2" name="Group 21"/>
          <p:cNvGrpSpPr/>
          <p:nvPr/>
        </p:nvGrpSpPr>
        <p:grpSpPr>
          <a:xfrm>
            <a:off x="1447800" y="914400"/>
            <a:ext cx="5791200" cy="5791200"/>
            <a:chOff x="1600200" y="1066800"/>
            <a:chExt cx="5562600" cy="5724934"/>
          </a:xfrm>
        </p:grpSpPr>
        <p:pic>
          <p:nvPicPr>
            <p:cNvPr id="17" name="Picture 16" descr="alaska panhandle.bmp"/>
            <p:cNvPicPr>
              <a:picLocks noChangeAspect="1"/>
            </p:cNvPicPr>
            <p:nvPr/>
          </p:nvPicPr>
          <p:blipFill>
            <a:blip r:embed="rId3" cstate="print"/>
            <a:stretch>
              <a:fillRect/>
            </a:stretch>
          </p:blipFill>
          <p:spPr>
            <a:xfrm>
              <a:off x="1600200" y="1066800"/>
              <a:ext cx="5562600" cy="5724934"/>
            </a:xfrm>
            <a:prstGeom prst="rect">
              <a:avLst/>
            </a:prstGeom>
            <a:ln w="76200">
              <a:solidFill>
                <a:schemeClr val="tx1"/>
              </a:solidFill>
            </a:ln>
          </p:spPr>
        </p:pic>
        <p:sp>
          <p:nvSpPr>
            <p:cNvPr id="19" name="TextBox 18"/>
            <p:cNvSpPr txBox="1"/>
            <p:nvPr/>
          </p:nvSpPr>
          <p:spPr>
            <a:xfrm>
              <a:off x="1600200" y="5334000"/>
              <a:ext cx="2057400" cy="1384995"/>
            </a:xfrm>
            <a:prstGeom prst="rect">
              <a:avLst/>
            </a:prstGeom>
            <a:solidFill>
              <a:srgbClr val="4F6CBD"/>
            </a:solidFill>
          </p:spPr>
          <p:txBody>
            <a:bodyPr wrap="square" rtlCol="0">
              <a:spAutoFit/>
            </a:bodyPr>
            <a:lstStyle/>
            <a:p>
              <a:pPr marL="0" algn="ctr"/>
              <a:endParaRPr lang="en-US" sz="1400" b="1" dirty="0" smtClean="0"/>
            </a:p>
            <a:p>
              <a:pPr marL="0" algn="ctr"/>
              <a:r>
                <a:rPr lang="en-US" sz="2800" b="1" dirty="0" smtClean="0"/>
                <a:t>Alaska Panhandle</a:t>
              </a:r>
            </a:p>
            <a:p>
              <a:pPr marL="0" algn="ctr"/>
              <a:endParaRPr lang="en-US" sz="1400" b="1" dirty="0" smtClean="0"/>
            </a:p>
          </p:txBody>
        </p:sp>
      </p:grpSp>
      <p:grpSp>
        <p:nvGrpSpPr>
          <p:cNvPr id="3" name="Group 31"/>
          <p:cNvGrpSpPr/>
          <p:nvPr/>
        </p:nvGrpSpPr>
        <p:grpSpPr>
          <a:xfrm>
            <a:off x="1447800" y="899410"/>
            <a:ext cx="5801194" cy="5882390"/>
            <a:chOff x="1447800" y="899410"/>
            <a:chExt cx="5801194" cy="5882390"/>
          </a:xfrm>
        </p:grpSpPr>
        <p:sp>
          <p:nvSpPr>
            <p:cNvPr id="20" name="Freeform 19"/>
            <p:cNvSpPr/>
            <p:nvPr/>
          </p:nvSpPr>
          <p:spPr>
            <a:xfrm>
              <a:off x="1447800" y="969155"/>
              <a:ext cx="5801194" cy="5812645"/>
            </a:xfrm>
            <a:custGeom>
              <a:avLst/>
              <a:gdLst>
                <a:gd name="connsiteX0" fmla="*/ 0 w 5041692"/>
                <a:gd name="connsiteY0" fmla="*/ 0 h 5336498"/>
                <a:gd name="connsiteX1" fmla="*/ 269823 w 5041692"/>
                <a:gd name="connsiteY1" fmla="*/ 194872 h 5336498"/>
                <a:gd name="connsiteX2" fmla="*/ 359764 w 5041692"/>
                <a:gd name="connsiteY2" fmla="*/ 359764 h 5336498"/>
                <a:gd name="connsiteX3" fmla="*/ 569626 w 5041692"/>
                <a:gd name="connsiteY3" fmla="*/ 569626 h 5336498"/>
                <a:gd name="connsiteX4" fmla="*/ 809469 w 5041692"/>
                <a:gd name="connsiteY4" fmla="*/ 854439 h 5336498"/>
                <a:gd name="connsiteX5" fmla="*/ 974361 w 5041692"/>
                <a:gd name="connsiteY5" fmla="*/ 1169233 h 5336498"/>
                <a:gd name="connsiteX6" fmla="*/ 1274164 w 5041692"/>
                <a:gd name="connsiteY6" fmla="*/ 959370 h 5336498"/>
                <a:gd name="connsiteX7" fmla="*/ 1528997 w 5041692"/>
                <a:gd name="connsiteY7" fmla="*/ 884420 h 5336498"/>
                <a:gd name="connsiteX8" fmla="*/ 1528997 w 5041692"/>
                <a:gd name="connsiteY8" fmla="*/ 659567 h 5336498"/>
                <a:gd name="connsiteX9" fmla="*/ 1648918 w 5041692"/>
                <a:gd name="connsiteY9" fmla="*/ 584616 h 5336498"/>
                <a:gd name="connsiteX10" fmla="*/ 1648918 w 5041692"/>
                <a:gd name="connsiteY10" fmla="*/ 479685 h 5336498"/>
                <a:gd name="connsiteX11" fmla="*/ 1963711 w 5041692"/>
                <a:gd name="connsiteY11" fmla="*/ 374754 h 5336498"/>
                <a:gd name="connsiteX12" fmla="*/ 2098623 w 5041692"/>
                <a:gd name="connsiteY12" fmla="*/ 389744 h 5336498"/>
                <a:gd name="connsiteX13" fmla="*/ 2263515 w 5041692"/>
                <a:gd name="connsiteY13" fmla="*/ 569626 h 5336498"/>
                <a:gd name="connsiteX14" fmla="*/ 2278505 w 5041692"/>
                <a:gd name="connsiteY14" fmla="*/ 689547 h 5336498"/>
                <a:gd name="connsiteX15" fmla="*/ 2353456 w 5041692"/>
                <a:gd name="connsiteY15" fmla="*/ 824459 h 5336498"/>
                <a:gd name="connsiteX16" fmla="*/ 2503357 w 5041692"/>
                <a:gd name="connsiteY16" fmla="*/ 899410 h 5336498"/>
                <a:gd name="connsiteX17" fmla="*/ 2608288 w 5041692"/>
                <a:gd name="connsiteY17" fmla="*/ 1034321 h 5336498"/>
                <a:gd name="connsiteX18" fmla="*/ 2713220 w 5041692"/>
                <a:gd name="connsiteY18" fmla="*/ 1229193 h 5336498"/>
                <a:gd name="connsiteX19" fmla="*/ 2893102 w 5041692"/>
                <a:gd name="connsiteY19" fmla="*/ 1349115 h 5336498"/>
                <a:gd name="connsiteX20" fmla="*/ 3013023 w 5041692"/>
                <a:gd name="connsiteY20" fmla="*/ 1484026 h 5336498"/>
                <a:gd name="connsiteX21" fmla="*/ 3147934 w 5041692"/>
                <a:gd name="connsiteY21" fmla="*/ 1678898 h 5336498"/>
                <a:gd name="connsiteX22" fmla="*/ 3177915 w 5041692"/>
                <a:gd name="connsiteY22" fmla="*/ 1858780 h 5336498"/>
                <a:gd name="connsiteX23" fmla="*/ 3282846 w 5041692"/>
                <a:gd name="connsiteY23" fmla="*/ 1903751 h 5336498"/>
                <a:gd name="connsiteX24" fmla="*/ 3477718 w 5041692"/>
                <a:gd name="connsiteY24" fmla="*/ 2263515 h 5336498"/>
                <a:gd name="connsiteX25" fmla="*/ 3672590 w 5041692"/>
                <a:gd name="connsiteY25" fmla="*/ 2593298 h 5336498"/>
                <a:gd name="connsiteX26" fmla="*/ 3777521 w 5041692"/>
                <a:gd name="connsiteY26" fmla="*/ 2953062 h 5336498"/>
                <a:gd name="connsiteX27" fmla="*/ 3807502 w 5041692"/>
                <a:gd name="connsiteY27" fmla="*/ 3028013 h 5336498"/>
                <a:gd name="connsiteX28" fmla="*/ 3897442 w 5041692"/>
                <a:gd name="connsiteY28" fmla="*/ 3057993 h 5336498"/>
                <a:gd name="connsiteX29" fmla="*/ 3897442 w 5041692"/>
                <a:gd name="connsiteY29" fmla="*/ 3222885 h 5336498"/>
                <a:gd name="connsiteX30" fmla="*/ 4017364 w 5041692"/>
                <a:gd name="connsiteY30" fmla="*/ 3312826 h 5336498"/>
                <a:gd name="connsiteX31" fmla="*/ 4032354 w 5041692"/>
                <a:gd name="connsiteY31" fmla="*/ 3447738 h 5336498"/>
                <a:gd name="connsiteX32" fmla="*/ 4122295 w 5041692"/>
                <a:gd name="connsiteY32" fmla="*/ 3492708 h 5336498"/>
                <a:gd name="connsiteX33" fmla="*/ 4362138 w 5041692"/>
                <a:gd name="connsiteY33" fmla="*/ 3597639 h 5336498"/>
                <a:gd name="connsiteX34" fmla="*/ 4601980 w 5041692"/>
                <a:gd name="connsiteY34" fmla="*/ 3747541 h 5336498"/>
                <a:gd name="connsiteX35" fmla="*/ 4691921 w 5041692"/>
                <a:gd name="connsiteY35" fmla="*/ 3837482 h 5336498"/>
                <a:gd name="connsiteX36" fmla="*/ 4841823 w 5041692"/>
                <a:gd name="connsiteY36" fmla="*/ 3972393 h 5336498"/>
                <a:gd name="connsiteX37" fmla="*/ 4961744 w 5041692"/>
                <a:gd name="connsiteY37" fmla="*/ 3927423 h 5336498"/>
                <a:gd name="connsiteX38" fmla="*/ 5036695 w 5041692"/>
                <a:gd name="connsiteY38" fmla="*/ 4122295 h 5336498"/>
                <a:gd name="connsiteX39" fmla="*/ 4931764 w 5041692"/>
                <a:gd name="connsiteY39" fmla="*/ 4257206 h 5336498"/>
                <a:gd name="connsiteX40" fmla="*/ 4991724 w 5041692"/>
                <a:gd name="connsiteY40" fmla="*/ 4601980 h 5336498"/>
                <a:gd name="connsiteX41" fmla="*/ 5021705 w 5041692"/>
                <a:gd name="connsiteY41" fmla="*/ 4736892 h 5336498"/>
                <a:gd name="connsiteX42" fmla="*/ 4931764 w 5041692"/>
                <a:gd name="connsiteY42" fmla="*/ 5006715 h 5336498"/>
                <a:gd name="connsiteX43" fmla="*/ 4766872 w 5041692"/>
                <a:gd name="connsiteY43" fmla="*/ 5201587 h 5336498"/>
                <a:gd name="connsiteX44" fmla="*/ 4646951 w 5041692"/>
                <a:gd name="connsiteY44" fmla="*/ 5336498 h 5336498"/>
                <a:gd name="connsiteX0" fmla="*/ 0 w 5041692"/>
                <a:gd name="connsiteY0" fmla="*/ 0 h 5367728"/>
                <a:gd name="connsiteX1" fmla="*/ 269823 w 5041692"/>
                <a:gd name="connsiteY1" fmla="*/ 194872 h 5367728"/>
                <a:gd name="connsiteX2" fmla="*/ 359764 w 5041692"/>
                <a:gd name="connsiteY2" fmla="*/ 359764 h 5367728"/>
                <a:gd name="connsiteX3" fmla="*/ 569626 w 5041692"/>
                <a:gd name="connsiteY3" fmla="*/ 569626 h 5367728"/>
                <a:gd name="connsiteX4" fmla="*/ 809469 w 5041692"/>
                <a:gd name="connsiteY4" fmla="*/ 854439 h 5367728"/>
                <a:gd name="connsiteX5" fmla="*/ 974361 w 5041692"/>
                <a:gd name="connsiteY5" fmla="*/ 1169233 h 5367728"/>
                <a:gd name="connsiteX6" fmla="*/ 1274164 w 5041692"/>
                <a:gd name="connsiteY6" fmla="*/ 959370 h 5367728"/>
                <a:gd name="connsiteX7" fmla="*/ 1528997 w 5041692"/>
                <a:gd name="connsiteY7" fmla="*/ 884420 h 5367728"/>
                <a:gd name="connsiteX8" fmla="*/ 1528997 w 5041692"/>
                <a:gd name="connsiteY8" fmla="*/ 659567 h 5367728"/>
                <a:gd name="connsiteX9" fmla="*/ 1648918 w 5041692"/>
                <a:gd name="connsiteY9" fmla="*/ 584616 h 5367728"/>
                <a:gd name="connsiteX10" fmla="*/ 1648918 w 5041692"/>
                <a:gd name="connsiteY10" fmla="*/ 479685 h 5367728"/>
                <a:gd name="connsiteX11" fmla="*/ 1963711 w 5041692"/>
                <a:gd name="connsiteY11" fmla="*/ 374754 h 5367728"/>
                <a:gd name="connsiteX12" fmla="*/ 2098623 w 5041692"/>
                <a:gd name="connsiteY12" fmla="*/ 389744 h 5367728"/>
                <a:gd name="connsiteX13" fmla="*/ 2263515 w 5041692"/>
                <a:gd name="connsiteY13" fmla="*/ 569626 h 5367728"/>
                <a:gd name="connsiteX14" fmla="*/ 2278505 w 5041692"/>
                <a:gd name="connsiteY14" fmla="*/ 689547 h 5367728"/>
                <a:gd name="connsiteX15" fmla="*/ 2353456 w 5041692"/>
                <a:gd name="connsiteY15" fmla="*/ 824459 h 5367728"/>
                <a:gd name="connsiteX16" fmla="*/ 2503357 w 5041692"/>
                <a:gd name="connsiteY16" fmla="*/ 899410 h 5367728"/>
                <a:gd name="connsiteX17" fmla="*/ 2608288 w 5041692"/>
                <a:gd name="connsiteY17" fmla="*/ 1034321 h 5367728"/>
                <a:gd name="connsiteX18" fmla="*/ 2713220 w 5041692"/>
                <a:gd name="connsiteY18" fmla="*/ 1229193 h 5367728"/>
                <a:gd name="connsiteX19" fmla="*/ 2893102 w 5041692"/>
                <a:gd name="connsiteY19" fmla="*/ 1349115 h 5367728"/>
                <a:gd name="connsiteX20" fmla="*/ 3013023 w 5041692"/>
                <a:gd name="connsiteY20" fmla="*/ 1484026 h 5367728"/>
                <a:gd name="connsiteX21" fmla="*/ 3147934 w 5041692"/>
                <a:gd name="connsiteY21" fmla="*/ 1678898 h 5367728"/>
                <a:gd name="connsiteX22" fmla="*/ 3177915 w 5041692"/>
                <a:gd name="connsiteY22" fmla="*/ 1858780 h 5367728"/>
                <a:gd name="connsiteX23" fmla="*/ 3282846 w 5041692"/>
                <a:gd name="connsiteY23" fmla="*/ 1903751 h 5367728"/>
                <a:gd name="connsiteX24" fmla="*/ 3477718 w 5041692"/>
                <a:gd name="connsiteY24" fmla="*/ 2263515 h 5367728"/>
                <a:gd name="connsiteX25" fmla="*/ 3672590 w 5041692"/>
                <a:gd name="connsiteY25" fmla="*/ 2593298 h 5367728"/>
                <a:gd name="connsiteX26" fmla="*/ 3777521 w 5041692"/>
                <a:gd name="connsiteY26" fmla="*/ 2953062 h 5367728"/>
                <a:gd name="connsiteX27" fmla="*/ 3807502 w 5041692"/>
                <a:gd name="connsiteY27" fmla="*/ 3028013 h 5367728"/>
                <a:gd name="connsiteX28" fmla="*/ 3897442 w 5041692"/>
                <a:gd name="connsiteY28" fmla="*/ 3057993 h 5367728"/>
                <a:gd name="connsiteX29" fmla="*/ 3897442 w 5041692"/>
                <a:gd name="connsiteY29" fmla="*/ 3222885 h 5367728"/>
                <a:gd name="connsiteX30" fmla="*/ 4017364 w 5041692"/>
                <a:gd name="connsiteY30" fmla="*/ 3312826 h 5367728"/>
                <a:gd name="connsiteX31" fmla="*/ 4032354 w 5041692"/>
                <a:gd name="connsiteY31" fmla="*/ 3447738 h 5367728"/>
                <a:gd name="connsiteX32" fmla="*/ 4122295 w 5041692"/>
                <a:gd name="connsiteY32" fmla="*/ 3492708 h 5367728"/>
                <a:gd name="connsiteX33" fmla="*/ 4362138 w 5041692"/>
                <a:gd name="connsiteY33" fmla="*/ 3597639 h 5367728"/>
                <a:gd name="connsiteX34" fmla="*/ 4601980 w 5041692"/>
                <a:gd name="connsiteY34" fmla="*/ 3747541 h 5367728"/>
                <a:gd name="connsiteX35" fmla="*/ 4691921 w 5041692"/>
                <a:gd name="connsiteY35" fmla="*/ 3837482 h 5367728"/>
                <a:gd name="connsiteX36" fmla="*/ 4841823 w 5041692"/>
                <a:gd name="connsiteY36" fmla="*/ 3972393 h 5367728"/>
                <a:gd name="connsiteX37" fmla="*/ 4961744 w 5041692"/>
                <a:gd name="connsiteY37" fmla="*/ 3927423 h 5367728"/>
                <a:gd name="connsiteX38" fmla="*/ 5036695 w 5041692"/>
                <a:gd name="connsiteY38" fmla="*/ 4122295 h 5367728"/>
                <a:gd name="connsiteX39" fmla="*/ 4931764 w 5041692"/>
                <a:gd name="connsiteY39" fmla="*/ 4257206 h 5367728"/>
                <a:gd name="connsiteX40" fmla="*/ 4991724 w 5041692"/>
                <a:gd name="connsiteY40" fmla="*/ 4601980 h 5367728"/>
                <a:gd name="connsiteX41" fmla="*/ 5021705 w 5041692"/>
                <a:gd name="connsiteY41" fmla="*/ 4736892 h 5367728"/>
                <a:gd name="connsiteX42" fmla="*/ 4931764 w 5041692"/>
                <a:gd name="connsiteY42" fmla="*/ 5006715 h 5367728"/>
                <a:gd name="connsiteX43" fmla="*/ 4766872 w 5041692"/>
                <a:gd name="connsiteY43" fmla="*/ 5201587 h 5367728"/>
                <a:gd name="connsiteX44" fmla="*/ 4646951 w 5041692"/>
                <a:gd name="connsiteY44" fmla="*/ 5336498 h 5367728"/>
                <a:gd name="connsiteX45" fmla="*/ 4676931 w 5041692"/>
                <a:gd name="connsiteY45" fmla="*/ 5367728 h 5367728"/>
                <a:gd name="connsiteX0" fmla="*/ 0 w 5041692"/>
                <a:gd name="connsiteY0" fmla="*/ 0 h 5486400"/>
                <a:gd name="connsiteX1" fmla="*/ 269823 w 5041692"/>
                <a:gd name="connsiteY1" fmla="*/ 194872 h 5486400"/>
                <a:gd name="connsiteX2" fmla="*/ 359764 w 5041692"/>
                <a:gd name="connsiteY2" fmla="*/ 359764 h 5486400"/>
                <a:gd name="connsiteX3" fmla="*/ 569626 w 5041692"/>
                <a:gd name="connsiteY3" fmla="*/ 569626 h 5486400"/>
                <a:gd name="connsiteX4" fmla="*/ 809469 w 5041692"/>
                <a:gd name="connsiteY4" fmla="*/ 854439 h 5486400"/>
                <a:gd name="connsiteX5" fmla="*/ 974361 w 5041692"/>
                <a:gd name="connsiteY5" fmla="*/ 1169233 h 5486400"/>
                <a:gd name="connsiteX6" fmla="*/ 1274164 w 5041692"/>
                <a:gd name="connsiteY6" fmla="*/ 959370 h 5486400"/>
                <a:gd name="connsiteX7" fmla="*/ 1528997 w 5041692"/>
                <a:gd name="connsiteY7" fmla="*/ 884420 h 5486400"/>
                <a:gd name="connsiteX8" fmla="*/ 1528997 w 5041692"/>
                <a:gd name="connsiteY8" fmla="*/ 659567 h 5486400"/>
                <a:gd name="connsiteX9" fmla="*/ 1648918 w 5041692"/>
                <a:gd name="connsiteY9" fmla="*/ 584616 h 5486400"/>
                <a:gd name="connsiteX10" fmla="*/ 1648918 w 5041692"/>
                <a:gd name="connsiteY10" fmla="*/ 479685 h 5486400"/>
                <a:gd name="connsiteX11" fmla="*/ 1963711 w 5041692"/>
                <a:gd name="connsiteY11" fmla="*/ 374754 h 5486400"/>
                <a:gd name="connsiteX12" fmla="*/ 2098623 w 5041692"/>
                <a:gd name="connsiteY12" fmla="*/ 389744 h 5486400"/>
                <a:gd name="connsiteX13" fmla="*/ 2263515 w 5041692"/>
                <a:gd name="connsiteY13" fmla="*/ 569626 h 5486400"/>
                <a:gd name="connsiteX14" fmla="*/ 2278505 w 5041692"/>
                <a:gd name="connsiteY14" fmla="*/ 689547 h 5486400"/>
                <a:gd name="connsiteX15" fmla="*/ 2353456 w 5041692"/>
                <a:gd name="connsiteY15" fmla="*/ 824459 h 5486400"/>
                <a:gd name="connsiteX16" fmla="*/ 2503357 w 5041692"/>
                <a:gd name="connsiteY16" fmla="*/ 899410 h 5486400"/>
                <a:gd name="connsiteX17" fmla="*/ 2608288 w 5041692"/>
                <a:gd name="connsiteY17" fmla="*/ 1034321 h 5486400"/>
                <a:gd name="connsiteX18" fmla="*/ 2713220 w 5041692"/>
                <a:gd name="connsiteY18" fmla="*/ 1229193 h 5486400"/>
                <a:gd name="connsiteX19" fmla="*/ 2893102 w 5041692"/>
                <a:gd name="connsiteY19" fmla="*/ 1349115 h 5486400"/>
                <a:gd name="connsiteX20" fmla="*/ 3013023 w 5041692"/>
                <a:gd name="connsiteY20" fmla="*/ 1484026 h 5486400"/>
                <a:gd name="connsiteX21" fmla="*/ 3147934 w 5041692"/>
                <a:gd name="connsiteY21" fmla="*/ 1678898 h 5486400"/>
                <a:gd name="connsiteX22" fmla="*/ 3177915 w 5041692"/>
                <a:gd name="connsiteY22" fmla="*/ 1858780 h 5486400"/>
                <a:gd name="connsiteX23" fmla="*/ 3282846 w 5041692"/>
                <a:gd name="connsiteY23" fmla="*/ 1903751 h 5486400"/>
                <a:gd name="connsiteX24" fmla="*/ 3477718 w 5041692"/>
                <a:gd name="connsiteY24" fmla="*/ 2263515 h 5486400"/>
                <a:gd name="connsiteX25" fmla="*/ 3672590 w 5041692"/>
                <a:gd name="connsiteY25" fmla="*/ 2593298 h 5486400"/>
                <a:gd name="connsiteX26" fmla="*/ 3777521 w 5041692"/>
                <a:gd name="connsiteY26" fmla="*/ 2953062 h 5486400"/>
                <a:gd name="connsiteX27" fmla="*/ 3807502 w 5041692"/>
                <a:gd name="connsiteY27" fmla="*/ 3028013 h 5486400"/>
                <a:gd name="connsiteX28" fmla="*/ 3897442 w 5041692"/>
                <a:gd name="connsiteY28" fmla="*/ 3057993 h 5486400"/>
                <a:gd name="connsiteX29" fmla="*/ 3897442 w 5041692"/>
                <a:gd name="connsiteY29" fmla="*/ 3222885 h 5486400"/>
                <a:gd name="connsiteX30" fmla="*/ 4017364 w 5041692"/>
                <a:gd name="connsiteY30" fmla="*/ 3312826 h 5486400"/>
                <a:gd name="connsiteX31" fmla="*/ 4032354 w 5041692"/>
                <a:gd name="connsiteY31" fmla="*/ 3447738 h 5486400"/>
                <a:gd name="connsiteX32" fmla="*/ 4122295 w 5041692"/>
                <a:gd name="connsiteY32" fmla="*/ 3492708 h 5486400"/>
                <a:gd name="connsiteX33" fmla="*/ 4362138 w 5041692"/>
                <a:gd name="connsiteY33" fmla="*/ 3597639 h 5486400"/>
                <a:gd name="connsiteX34" fmla="*/ 4601980 w 5041692"/>
                <a:gd name="connsiteY34" fmla="*/ 3747541 h 5486400"/>
                <a:gd name="connsiteX35" fmla="*/ 4691921 w 5041692"/>
                <a:gd name="connsiteY35" fmla="*/ 3837482 h 5486400"/>
                <a:gd name="connsiteX36" fmla="*/ 4841823 w 5041692"/>
                <a:gd name="connsiteY36" fmla="*/ 3972393 h 5486400"/>
                <a:gd name="connsiteX37" fmla="*/ 4961744 w 5041692"/>
                <a:gd name="connsiteY37" fmla="*/ 3927423 h 5486400"/>
                <a:gd name="connsiteX38" fmla="*/ 5036695 w 5041692"/>
                <a:gd name="connsiteY38" fmla="*/ 4122295 h 5486400"/>
                <a:gd name="connsiteX39" fmla="*/ 4931764 w 5041692"/>
                <a:gd name="connsiteY39" fmla="*/ 4257206 h 5486400"/>
                <a:gd name="connsiteX40" fmla="*/ 4991724 w 5041692"/>
                <a:gd name="connsiteY40" fmla="*/ 4601980 h 5486400"/>
                <a:gd name="connsiteX41" fmla="*/ 5021705 w 5041692"/>
                <a:gd name="connsiteY41" fmla="*/ 4736892 h 5486400"/>
                <a:gd name="connsiteX42" fmla="*/ 4931764 w 5041692"/>
                <a:gd name="connsiteY42" fmla="*/ 5006715 h 5486400"/>
                <a:gd name="connsiteX43" fmla="*/ 4766872 w 5041692"/>
                <a:gd name="connsiteY43" fmla="*/ 5201587 h 5486400"/>
                <a:gd name="connsiteX44" fmla="*/ 4646951 w 5041692"/>
                <a:gd name="connsiteY44" fmla="*/ 5336498 h 5486400"/>
                <a:gd name="connsiteX45" fmla="*/ 4889292 w 5041692"/>
                <a:gd name="connsiteY45" fmla="*/ 5486400 h 5486400"/>
                <a:gd name="connsiteX0" fmla="*/ 0 w 5041692"/>
                <a:gd name="connsiteY0" fmla="*/ 0 h 5791200"/>
                <a:gd name="connsiteX1" fmla="*/ 269823 w 5041692"/>
                <a:gd name="connsiteY1" fmla="*/ 194872 h 5791200"/>
                <a:gd name="connsiteX2" fmla="*/ 359764 w 5041692"/>
                <a:gd name="connsiteY2" fmla="*/ 359764 h 5791200"/>
                <a:gd name="connsiteX3" fmla="*/ 569626 w 5041692"/>
                <a:gd name="connsiteY3" fmla="*/ 569626 h 5791200"/>
                <a:gd name="connsiteX4" fmla="*/ 809469 w 5041692"/>
                <a:gd name="connsiteY4" fmla="*/ 854439 h 5791200"/>
                <a:gd name="connsiteX5" fmla="*/ 974361 w 5041692"/>
                <a:gd name="connsiteY5" fmla="*/ 1169233 h 5791200"/>
                <a:gd name="connsiteX6" fmla="*/ 1274164 w 5041692"/>
                <a:gd name="connsiteY6" fmla="*/ 959370 h 5791200"/>
                <a:gd name="connsiteX7" fmla="*/ 1528997 w 5041692"/>
                <a:gd name="connsiteY7" fmla="*/ 884420 h 5791200"/>
                <a:gd name="connsiteX8" fmla="*/ 1528997 w 5041692"/>
                <a:gd name="connsiteY8" fmla="*/ 659567 h 5791200"/>
                <a:gd name="connsiteX9" fmla="*/ 1648918 w 5041692"/>
                <a:gd name="connsiteY9" fmla="*/ 584616 h 5791200"/>
                <a:gd name="connsiteX10" fmla="*/ 1648918 w 5041692"/>
                <a:gd name="connsiteY10" fmla="*/ 479685 h 5791200"/>
                <a:gd name="connsiteX11" fmla="*/ 1963711 w 5041692"/>
                <a:gd name="connsiteY11" fmla="*/ 374754 h 5791200"/>
                <a:gd name="connsiteX12" fmla="*/ 2098623 w 5041692"/>
                <a:gd name="connsiteY12" fmla="*/ 389744 h 5791200"/>
                <a:gd name="connsiteX13" fmla="*/ 2263515 w 5041692"/>
                <a:gd name="connsiteY13" fmla="*/ 569626 h 5791200"/>
                <a:gd name="connsiteX14" fmla="*/ 2278505 w 5041692"/>
                <a:gd name="connsiteY14" fmla="*/ 689547 h 5791200"/>
                <a:gd name="connsiteX15" fmla="*/ 2353456 w 5041692"/>
                <a:gd name="connsiteY15" fmla="*/ 824459 h 5791200"/>
                <a:gd name="connsiteX16" fmla="*/ 2503357 w 5041692"/>
                <a:gd name="connsiteY16" fmla="*/ 899410 h 5791200"/>
                <a:gd name="connsiteX17" fmla="*/ 2608288 w 5041692"/>
                <a:gd name="connsiteY17" fmla="*/ 1034321 h 5791200"/>
                <a:gd name="connsiteX18" fmla="*/ 2713220 w 5041692"/>
                <a:gd name="connsiteY18" fmla="*/ 1229193 h 5791200"/>
                <a:gd name="connsiteX19" fmla="*/ 2893102 w 5041692"/>
                <a:gd name="connsiteY19" fmla="*/ 1349115 h 5791200"/>
                <a:gd name="connsiteX20" fmla="*/ 3013023 w 5041692"/>
                <a:gd name="connsiteY20" fmla="*/ 1484026 h 5791200"/>
                <a:gd name="connsiteX21" fmla="*/ 3147934 w 5041692"/>
                <a:gd name="connsiteY21" fmla="*/ 1678898 h 5791200"/>
                <a:gd name="connsiteX22" fmla="*/ 3177915 w 5041692"/>
                <a:gd name="connsiteY22" fmla="*/ 1858780 h 5791200"/>
                <a:gd name="connsiteX23" fmla="*/ 3282846 w 5041692"/>
                <a:gd name="connsiteY23" fmla="*/ 1903751 h 5791200"/>
                <a:gd name="connsiteX24" fmla="*/ 3477718 w 5041692"/>
                <a:gd name="connsiteY24" fmla="*/ 2263515 h 5791200"/>
                <a:gd name="connsiteX25" fmla="*/ 3672590 w 5041692"/>
                <a:gd name="connsiteY25" fmla="*/ 2593298 h 5791200"/>
                <a:gd name="connsiteX26" fmla="*/ 3777521 w 5041692"/>
                <a:gd name="connsiteY26" fmla="*/ 2953062 h 5791200"/>
                <a:gd name="connsiteX27" fmla="*/ 3807502 w 5041692"/>
                <a:gd name="connsiteY27" fmla="*/ 3028013 h 5791200"/>
                <a:gd name="connsiteX28" fmla="*/ 3897442 w 5041692"/>
                <a:gd name="connsiteY28" fmla="*/ 3057993 h 5791200"/>
                <a:gd name="connsiteX29" fmla="*/ 3897442 w 5041692"/>
                <a:gd name="connsiteY29" fmla="*/ 3222885 h 5791200"/>
                <a:gd name="connsiteX30" fmla="*/ 4017364 w 5041692"/>
                <a:gd name="connsiteY30" fmla="*/ 3312826 h 5791200"/>
                <a:gd name="connsiteX31" fmla="*/ 4032354 w 5041692"/>
                <a:gd name="connsiteY31" fmla="*/ 3447738 h 5791200"/>
                <a:gd name="connsiteX32" fmla="*/ 4122295 w 5041692"/>
                <a:gd name="connsiteY32" fmla="*/ 3492708 h 5791200"/>
                <a:gd name="connsiteX33" fmla="*/ 4362138 w 5041692"/>
                <a:gd name="connsiteY33" fmla="*/ 3597639 h 5791200"/>
                <a:gd name="connsiteX34" fmla="*/ 4601980 w 5041692"/>
                <a:gd name="connsiteY34" fmla="*/ 3747541 h 5791200"/>
                <a:gd name="connsiteX35" fmla="*/ 4691921 w 5041692"/>
                <a:gd name="connsiteY35" fmla="*/ 3837482 h 5791200"/>
                <a:gd name="connsiteX36" fmla="*/ 4841823 w 5041692"/>
                <a:gd name="connsiteY36" fmla="*/ 3972393 h 5791200"/>
                <a:gd name="connsiteX37" fmla="*/ 4961744 w 5041692"/>
                <a:gd name="connsiteY37" fmla="*/ 3927423 h 5791200"/>
                <a:gd name="connsiteX38" fmla="*/ 5036695 w 5041692"/>
                <a:gd name="connsiteY38" fmla="*/ 4122295 h 5791200"/>
                <a:gd name="connsiteX39" fmla="*/ 4931764 w 5041692"/>
                <a:gd name="connsiteY39" fmla="*/ 4257206 h 5791200"/>
                <a:gd name="connsiteX40" fmla="*/ 4991724 w 5041692"/>
                <a:gd name="connsiteY40" fmla="*/ 4601980 h 5791200"/>
                <a:gd name="connsiteX41" fmla="*/ 5021705 w 5041692"/>
                <a:gd name="connsiteY41" fmla="*/ 4736892 h 5791200"/>
                <a:gd name="connsiteX42" fmla="*/ 4931764 w 5041692"/>
                <a:gd name="connsiteY42" fmla="*/ 5006715 h 5791200"/>
                <a:gd name="connsiteX43" fmla="*/ 4766872 w 5041692"/>
                <a:gd name="connsiteY43" fmla="*/ 5201587 h 5791200"/>
                <a:gd name="connsiteX44" fmla="*/ 4646951 w 5041692"/>
                <a:gd name="connsiteY44" fmla="*/ 5336498 h 5791200"/>
                <a:gd name="connsiteX45" fmla="*/ 5041692 w 5041692"/>
                <a:gd name="connsiteY45" fmla="*/ 5791200 h 5791200"/>
                <a:gd name="connsiteX0" fmla="*/ 59961 w 5101653"/>
                <a:gd name="connsiteY0" fmla="*/ 46220 h 5837420"/>
                <a:gd name="connsiteX1" fmla="*/ 44971 w 5101653"/>
                <a:gd name="connsiteY1" fmla="*/ 32479 h 5837420"/>
                <a:gd name="connsiteX2" fmla="*/ 329784 w 5101653"/>
                <a:gd name="connsiteY2" fmla="*/ 241092 h 5837420"/>
                <a:gd name="connsiteX3" fmla="*/ 419725 w 5101653"/>
                <a:gd name="connsiteY3" fmla="*/ 405984 h 5837420"/>
                <a:gd name="connsiteX4" fmla="*/ 629587 w 5101653"/>
                <a:gd name="connsiteY4" fmla="*/ 615846 h 5837420"/>
                <a:gd name="connsiteX5" fmla="*/ 869430 w 5101653"/>
                <a:gd name="connsiteY5" fmla="*/ 900659 h 5837420"/>
                <a:gd name="connsiteX6" fmla="*/ 1034322 w 5101653"/>
                <a:gd name="connsiteY6" fmla="*/ 1215453 h 5837420"/>
                <a:gd name="connsiteX7" fmla="*/ 1334125 w 5101653"/>
                <a:gd name="connsiteY7" fmla="*/ 1005590 h 5837420"/>
                <a:gd name="connsiteX8" fmla="*/ 1588958 w 5101653"/>
                <a:gd name="connsiteY8" fmla="*/ 930640 h 5837420"/>
                <a:gd name="connsiteX9" fmla="*/ 1588958 w 5101653"/>
                <a:gd name="connsiteY9" fmla="*/ 705787 h 5837420"/>
                <a:gd name="connsiteX10" fmla="*/ 1708879 w 5101653"/>
                <a:gd name="connsiteY10" fmla="*/ 630836 h 5837420"/>
                <a:gd name="connsiteX11" fmla="*/ 1708879 w 5101653"/>
                <a:gd name="connsiteY11" fmla="*/ 525905 h 5837420"/>
                <a:gd name="connsiteX12" fmla="*/ 2023672 w 5101653"/>
                <a:gd name="connsiteY12" fmla="*/ 420974 h 5837420"/>
                <a:gd name="connsiteX13" fmla="*/ 2158584 w 5101653"/>
                <a:gd name="connsiteY13" fmla="*/ 435964 h 5837420"/>
                <a:gd name="connsiteX14" fmla="*/ 2323476 w 5101653"/>
                <a:gd name="connsiteY14" fmla="*/ 615846 h 5837420"/>
                <a:gd name="connsiteX15" fmla="*/ 2338466 w 5101653"/>
                <a:gd name="connsiteY15" fmla="*/ 735767 h 5837420"/>
                <a:gd name="connsiteX16" fmla="*/ 2413417 w 5101653"/>
                <a:gd name="connsiteY16" fmla="*/ 870679 h 5837420"/>
                <a:gd name="connsiteX17" fmla="*/ 2563318 w 5101653"/>
                <a:gd name="connsiteY17" fmla="*/ 945630 h 5837420"/>
                <a:gd name="connsiteX18" fmla="*/ 2668249 w 5101653"/>
                <a:gd name="connsiteY18" fmla="*/ 1080541 h 5837420"/>
                <a:gd name="connsiteX19" fmla="*/ 2773181 w 5101653"/>
                <a:gd name="connsiteY19" fmla="*/ 1275413 h 5837420"/>
                <a:gd name="connsiteX20" fmla="*/ 2953063 w 5101653"/>
                <a:gd name="connsiteY20" fmla="*/ 1395335 h 5837420"/>
                <a:gd name="connsiteX21" fmla="*/ 3072984 w 5101653"/>
                <a:gd name="connsiteY21" fmla="*/ 1530246 h 5837420"/>
                <a:gd name="connsiteX22" fmla="*/ 3207895 w 5101653"/>
                <a:gd name="connsiteY22" fmla="*/ 1725118 h 5837420"/>
                <a:gd name="connsiteX23" fmla="*/ 3237876 w 5101653"/>
                <a:gd name="connsiteY23" fmla="*/ 1905000 h 5837420"/>
                <a:gd name="connsiteX24" fmla="*/ 3342807 w 5101653"/>
                <a:gd name="connsiteY24" fmla="*/ 1949971 h 5837420"/>
                <a:gd name="connsiteX25" fmla="*/ 3537679 w 5101653"/>
                <a:gd name="connsiteY25" fmla="*/ 2309735 h 5837420"/>
                <a:gd name="connsiteX26" fmla="*/ 3732551 w 5101653"/>
                <a:gd name="connsiteY26" fmla="*/ 2639518 h 5837420"/>
                <a:gd name="connsiteX27" fmla="*/ 3837482 w 5101653"/>
                <a:gd name="connsiteY27" fmla="*/ 2999282 h 5837420"/>
                <a:gd name="connsiteX28" fmla="*/ 3867463 w 5101653"/>
                <a:gd name="connsiteY28" fmla="*/ 3074233 h 5837420"/>
                <a:gd name="connsiteX29" fmla="*/ 3957403 w 5101653"/>
                <a:gd name="connsiteY29" fmla="*/ 3104213 h 5837420"/>
                <a:gd name="connsiteX30" fmla="*/ 3957403 w 5101653"/>
                <a:gd name="connsiteY30" fmla="*/ 3269105 h 5837420"/>
                <a:gd name="connsiteX31" fmla="*/ 4077325 w 5101653"/>
                <a:gd name="connsiteY31" fmla="*/ 3359046 h 5837420"/>
                <a:gd name="connsiteX32" fmla="*/ 4092315 w 5101653"/>
                <a:gd name="connsiteY32" fmla="*/ 3493958 h 5837420"/>
                <a:gd name="connsiteX33" fmla="*/ 4182256 w 5101653"/>
                <a:gd name="connsiteY33" fmla="*/ 3538928 h 5837420"/>
                <a:gd name="connsiteX34" fmla="*/ 4422099 w 5101653"/>
                <a:gd name="connsiteY34" fmla="*/ 3643859 h 5837420"/>
                <a:gd name="connsiteX35" fmla="*/ 4661941 w 5101653"/>
                <a:gd name="connsiteY35" fmla="*/ 3793761 h 5837420"/>
                <a:gd name="connsiteX36" fmla="*/ 4751882 w 5101653"/>
                <a:gd name="connsiteY36" fmla="*/ 3883702 h 5837420"/>
                <a:gd name="connsiteX37" fmla="*/ 4901784 w 5101653"/>
                <a:gd name="connsiteY37" fmla="*/ 4018613 h 5837420"/>
                <a:gd name="connsiteX38" fmla="*/ 5021705 w 5101653"/>
                <a:gd name="connsiteY38" fmla="*/ 3973643 h 5837420"/>
                <a:gd name="connsiteX39" fmla="*/ 5096656 w 5101653"/>
                <a:gd name="connsiteY39" fmla="*/ 4168515 h 5837420"/>
                <a:gd name="connsiteX40" fmla="*/ 4991725 w 5101653"/>
                <a:gd name="connsiteY40" fmla="*/ 4303426 h 5837420"/>
                <a:gd name="connsiteX41" fmla="*/ 5051685 w 5101653"/>
                <a:gd name="connsiteY41" fmla="*/ 4648200 h 5837420"/>
                <a:gd name="connsiteX42" fmla="*/ 5081666 w 5101653"/>
                <a:gd name="connsiteY42" fmla="*/ 4783112 h 5837420"/>
                <a:gd name="connsiteX43" fmla="*/ 4991725 w 5101653"/>
                <a:gd name="connsiteY43" fmla="*/ 5052935 h 5837420"/>
                <a:gd name="connsiteX44" fmla="*/ 4826833 w 5101653"/>
                <a:gd name="connsiteY44" fmla="*/ 5247807 h 5837420"/>
                <a:gd name="connsiteX45" fmla="*/ 4706912 w 5101653"/>
                <a:gd name="connsiteY45" fmla="*/ 5382718 h 5837420"/>
                <a:gd name="connsiteX46" fmla="*/ 5101653 w 5101653"/>
                <a:gd name="connsiteY46" fmla="*/ 5837420 h 5837420"/>
                <a:gd name="connsiteX0" fmla="*/ 599398 w 6219462"/>
                <a:gd name="connsiteY0" fmla="*/ 32479 h 5823679"/>
                <a:gd name="connsiteX1" fmla="*/ 6174491 w 6219462"/>
                <a:gd name="connsiteY1" fmla="*/ 32479 h 5823679"/>
                <a:gd name="connsiteX2" fmla="*/ 869221 w 6219462"/>
                <a:gd name="connsiteY2" fmla="*/ 227351 h 5823679"/>
                <a:gd name="connsiteX3" fmla="*/ 959162 w 6219462"/>
                <a:gd name="connsiteY3" fmla="*/ 392243 h 5823679"/>
                <a:gd name="connsiteX4" fmla="*/ 1169024 w 6219462"/>
                <a:gd name="connsiteY4" fmla="*/ 602105 h 5823679"/>
                <a:gd name="connsiteX5" fmla="*/ 1408867 w 6219462"/>
                <a:gd name="connsiteY5" fmla="*/ 886918 h 5823679"/>
                <a:gd name="connsiteX6" fmla="*/ 1573759 w 6219462"/>
                <a:gd name="connsiteY6" fmla="*/ 1201712 h 5823679"/>
                <a:gd name="connsiteX7" fmla="*/ 1873562 w 6219462"/>
                <a:gd name="connsiteY7" fmla="*/ 991849 h 5823679"/>
                <a:gd name="connsiteX8" fmla="*/ 2128395 w 6219462"/>
                <a:gd name="connsiteY8" fmla="*/ 916899 h 5823679"/>
                <a:gd name="connsiteX9" fmla="*/ 2128395 w 6219462"/>
                <a:gd name="connsiteY9" fmla="*/ 692046 h 5823679"/>
                <a:gd name="connsiteX10" fmla="*/ 2248316 w 6219462"/>
                <a:gd name="connsiteY10" fmla="*/ 617095 h 5823679"/>
                <a:gd name="connsiteX11" fmla="*/ 2248316 w 6219462"/>
                <a:gd name="connsiteY11" fmla="*/ 512164 h 5823679"/>
                <a:gd name="connsiteX12" fmla="*/ 2563109 w 6219462"/>
                <a:gd name="connsiteY12" fmla="*/ 407233 h 5823679"/>
                <a:gd name="connsiteX13" fmla="*/ 2698021 w 6219462"/>
                <a:gd name="connsiteY13" fmla="*/ 422223 h 5823679"/>
                <a:gd name="connsiteX14" fmla="*/ 2862913 w 6219462"/>
                <a:gd name="connsiteY14" fmla="*/ 602105 h 5823679"/>
                <a:gd name="connsiteX15" fmla="*/ 2877903 w 6219462"/>
                <a:gd name="connsiteY15" fmla="*/ 722026 h 5823679"/>
                <a:gd name="connsiteX16" fmla="*/ 2952854 w 6219462"/>
                <a:gd name="connsiteY16" fmla="*/ 856938 h 5823679"/>
                <a:gd name="connsiteX17" fmla="*/ 3102755 w 6219462"/>
                <a:gd name="connsiteY17" fmla="*/ 931889 h 5823679"/>
                <a:gd name="connsiteX18" fmla="*/ 3207686 w 6219462"/>
                <a:gd name="connsiteY18" fmla="*/ 1066800 h 5823679"/>
                <a:gd name="connsiteX19" fmla="*/ 3312618 w 6219462"/>
                <a:gd name="connsiteY19" fmla="*/ 1261672 h 5823679"/>
                <a:gd name="connsiteX20" fmla="*/ 3492500 w 6219462"/>
                <a:gd name="connsiteY20" fmla="*/ 1381594 h 5823679"/>
                <a:gd name="connsiteX21" fmla="*/ 3612421 w 6219462"/>
                <a:gd name="connsiteY21" fmla="*/ 1516505 h 5823679"/>
                <a:gd name="connsiteX22" fmla="*/ 3747332 w 6219462"/>
                <a:gd name="connsiteY22" fmla="*/ 1711377 h 5823679"/>
                <a:gd name="connsiteX23" fmla="*/ 3777313 w 6219462"/>
                <a:gd name="connsiteY23" fmla="*/ 1891259 h 5823679"/>
                <a:gd name="connsiteX24" fmla="*/ 3882244 w 6219462"/>
                <a:gd name="connsiteY24" fmla="*/ 1936230 h 5823679"/>
                <a:gd name="connsiteX25" fmla="*/ 4077116 w 6219462"/>
                <a:gd name="connsiteY25" fmla="*/ 2295994 h 5823679"/>
                <a:gd name="connsiteX26" fmla="*/ 4271988 w 6219462"/>
                <a:gd name="connsiteY26" fmla="*/ 2625777 h 5823679"/>
                <a:gd name="connsiteX27" fmla="*/ 4376919 w 6219462"/>
                <a:gd name="connsiteY27" fmla="*/ 2985541 h 5823679"/>
                <a:gd name="connsiteX28" fmla="*/ 4406900 w 6219462"/>
                <a:gd name="connsiteY28" fmla="*/ 3060492 h 5823679"/>
                <a:gd name="connsiteX29" fmla="*/ 4496840 w 6219462"/>
                <a:gd name="connsiteY29" fmla="*/ 3090472 h 5823679"/>
                <a:gd name="connsiteX30" fmla="*/ 4496840 w 6219462"/>
                <a:gd name="connsiteY30" fmla="*/ 3255364 h 5823679"/>
                <a:gd name="connsiteX31" fmla="*/ 4616762 w 6219462"/>
                <a:gd name="connsiteY31" fmla="*/ 3345305 h 5823679"/>
                <a:gd name="connsiteX32" fmla="*/ 4631752 w 6219462"/>
                <a:gd name="connsiteY32" fmla="*/ 3480217 h 5823679"/>
                <a:gd name="connsiteX33" fmla="*/ 4721693 w 6219462"/>
                <a:gd name="connsiteY33" fmla="*/ 3525187 h 5823679"/>
                <a:gd name="connsiteX34" fmla="*/ 4961536 w 6219462"/>
                <a:gd name="connsiteY34" fmla="*/ 3630118 h 5823679"/>
                <a:gd name="connsiteX35" fmla="*/ 5201378 w 6219462"/>
                <a:gd name="connsiteY35" fmla="*/ 3780020 h 5823679"/>
                <a:gd name="connsiteX36" fmla="*/ 5291319 w 6219462"/>
                <a:gd name="connsiteY36" fmla="*/ 3869961 h 5823679"/>
                <a:gd name="connsiteX37" fmla="*/ 5441221 w 6219462"/>
                <a:gd name="connsiteY37" fmla="*/ 4004872 h 5823679"/>
                <a:gd name="connsiteX38" fmla="*/ 5561142 w 6219462"/>
                <a:gd name="connsiteY38" fmla="*/ 3959902 h 5823679"/>
                <a:gd name="connsiteX39" fmla="*/ 5636093 w 6219462"/>
                <a:gd name="connsiteY39" fmla="*/ 4154774 h 5823679"/>
                <a:gd name="connsiteX40" fmla="*/ 5531162 w 6219462"/>
                <a:gd name="connsiteY40" fmla="*/ 4289685 h 5823679"/>
                <a:gd name="connsiteX41" fmla="*/ 5591122 w 6219462"/>
                <a:gd name="connsiteY41" fmla="*/ 4634459 h 5823679"/>
                <a:gd name="connsiteX42" fmla="*/ 5621103 w 6219462"/>
                <a:gd name="connsiteY42" fmla="*/ 4769371 h 5823679"/>
                <a:gd name="connsiteX43" fmla="*/ 5531162 w 6219462"/>
                <a:gd name="connsiteY43" fmla="*/ 5039194 h 5823679"/>
                <a:gd name="connsiteX44" fmla="*/ 5366270 w 6219462"/>
                <a:gd name="connsiteY44" fmla="*/ 5234066 h 5823679"/>
                <a:gd name="connsiteX45" fmla="*/ 5246349 w 6219462"/>
                <a:gd name="connsiteY45" fmla="*/ 5368977 h 5823679"/>
                <a:gd name="connsiteX46" fmla="*/ 5641090 w 6219462"/>
                <a:gd name="connsiteY46" fmla="*/ 5823679 h 5823679"/>
                <a:gd name="connsiteX0" fmla="*/ 840489 w 6445770"/>
                <a:gd name="connsiteY0" fmla="*/ 152400 h 5943600"/>
                <a:gd name="connsiteX1" fmla="*/ 929182 w 6445770"/>
                <a:gd name="connsiteY1" fmla="*/ 0 h 5943600"/>
                <a:gd name="connsiteX2" fmla="*/ 6415582 w 6445770"/>
                <a:gd name="connsiteY2" fmla="*/ 152400 h 5943600"/>
                <a:gd name="connsiteX3" fmla="*/ 1110312 w 6445770"/>
                <a:gd name="connsiteY3" fmla="*/ 347272 h 5943600"/>
                <a:gd name="connsiteX4" fmla="*/ 1200253 w 6445770"/>
                <a:gd name="connsiteY4" fmla="*/ 512164 h 5943600"/>
                <a:gd name="connsiteX5" fmla="*/ 1410115 w 6445770"/>
                <a:gd name="connsiteY5" fmla="*/ 722026 h 5943600"/>
                <a:gd name="connsiteX6" fmla="*/ 1649958 w 6445770"/>
                <a:gd name="connsiteY6" fmla="*/ 1006839 h 5943600"/>
                <a:gd name="connsiteX7" fmla="*/ 1814850 w 6445770"/>
                <a:gd name="connsiteY7" fmla="*/ 1321633 h 5943600"/>
                <a:gd name="connsiteX8" fmla="*/ 2114653 w 6445770"/>
                <a:gd name="connsiteY8" fmla="*/ 1111770 h 5943600"/>
                <a:gd name="connsiteX9" fmla="*/ 2369486 w 6445770"/>
                <a:gd name="connsiteY9" fmla="*/ 1036820 h 5943600"/>
                <a:gd name="connsiteX10" fmla="*/ 2369486 w 6445770"/>
                <a:gd name="connsiteY10" fmla="*/ 811967 h 5943600"/>
                <a:gd name="connsiteX11" fmla="*/ 2489407 w 6445770"/>
                <a:gd name="connsiteY11" fmla="*/ 737016 h 5943600"/>
                <a:gd name="connsiteX12" fmla="*/ 2489407 w 6445770"/>
                <a:gd name="connsiteY12" fmla="*/ 632085 h 5943600"/>
                <a:gd name="connsiteX13" fmla="*/ 2804200 w 6445770"/>
                <a:gd name="connsiteY13" fmla="*/ 527154 h 5943600"/>
                <a:gd name="connsiteX14" fmla="*/ 2939112 w 6445770"/>
                <a:gd name="connsiteY14" fmla="*/ 542144 h 5943600"/>
                <a:gd name="connsiteX15" fmla="*/ 3104004 w 6445770"/>
                <a:gd name="connsiteY15" fmla="*/ 722026 h 5943600"/>
                <a:gd name="connsiteX16" fmla="*/ 3118994 w 6445770"/>
                <a:gd name="connsiteY16" fmla="*/ 841947 h 5943600"/>
                <a:gd name="connsiteX17" fmla="*/ 3193945 w 6445770"/>
                <a:gd name="connsiteY17" fmla="*/ 976859 h 5943600"/>
                <a:gd name="connsiteX18" fmla="*/ 3343846 w 6445770"/>
                <a:gd name="connsiteY18" fmla="*/ 1051810 h 5943600"/>
                <a:gd name="connsiteX19" fmla="*/ 3448777 w 6445770"/>
                <a:gd name="connsiteY19" fmla="*/ 1186721 h 5943600"/>
                <a:gd name="connsiteX20" fmla="*/ 3553709 w 6445770"/>
                <a:gd name="connsiteY20" fmla="*/ 1381593 h 5943600"/>
                <a:gd name="connsiteX21" fmla="*/ 3733591 w 6445770"/>
                <a:gd name="connsiteY21" fmla="*/ 1501515 h 5943600"/>
                <a:gd name="connsiteX22" fmla="*/ 3853512 w 6445770"/>
                <a:gd name="connsiteY22" fmla="*/ 1636426 h 5943600"/>
                <a:gd name="connsiteX23" fmla="*/ 3988423 w 6445770"/>
                <a:gd name="connsiteY23" fmla="*/ 1831298 h 5943600"/>
                <a:gd name="connsiteX24" fmla="*/ 4018404 w 6445770"/>
                <a:gd name="connsiteY24" fmla="*/ 2011180 h 5943600"/>
                <a:gd name="connsiteX25" fmla="*/ 4123335 w 6445770"/>
                <a:gd name="connsiteY25" fmla="*/ 2056151 h 5943600"/>
                <a:gd name="connsiteX26" fmla="*/ 4318207 w 6445770"/>
                <a:gd name="connsiteY26" fmla="*/ 2415915 h 5943600"/>
                <a:gd name="connsiteX27" fmla="*/ 4513079 w 6445770"/>
                <a:gd name="connsiteY27" fmla="*/ 2745698 h 5943600"/>
                <a:gd name="connsiteX28" fmla="*/ 4618010 w 6445770"/>
                <a:gd name="connsiteY28" fmla="*/ 3105462 h 5943600"/>
                <a:gd name="connsiteX29" fmla="*/ 4647991 w 6445770"/>
                <a:gd name="connsiteY29" fmla="*/ 3180413 h 5943600"/>
                <a:gd name="connsiteX30" fmla="*/ 4737931 w 6445770"/>
                <a:gd name="connsiteY30" fmla="*/ 3210393 h 5943600"/>
                <a:gd name="connsiteX31" fmla="*/ 4737931 w 6445770"/>
                <a:gd name="connsiteY31" fmla="*/ 3375285 h 5943600"/>
                <a:gd name="connsiteX32" fmla="*/ 4857853 w 6445770"/>
                <a:gd name="connsiteY32" fmla="*/ 3465226 h 5943600"/>
                <a:gd name="connsiteX33" fmla="*/ 4872843 w 6445770"/>
                <a:gd name="connsiteY33" fmla="*/ 3600138 h 5943600"/>
                <a:gd name="connsiteX34" fmla="*/ 4962784 w 6445770"/>
                <a:gd name="connsiteY34" fmla="*/ 3645108 h 5943600"/>
                <a:gd name="connsiteX35" fmla="*/ 5202627 w 6445770"/>
                <a:gd name="connsiteY35" fmla="*/ 3750039 h 5943600"/>
                <a:gd name="connsiteX36" fmla="*/ 5442469 w 6445770"/>
                <a:gd name="connsiteY36" fmla="*/ 3899941 h 5943600"/>
                <a:gd name="connsiteX37" fmla="*/ 5532410 w 6445770"/>
                <a:gd name="connsiteY37" fmla="*/ 3989882 h 5943600"/>
                <a:gd name="connsiteX38" fmla="*/ 5682312 w 6445770"/>
                <a:gd name="connsiteY38" fmla="*/ 4124793 h 5943600"/>
                <a:gd name="connsiteX39" fmla="*/ 5802233 w 6445770"/>
                <a:gd name="connsiteY39" fmla="*/ 4079823 h 5943600"/>
                <a:gd name="connsiteX40" fmla="*/ 5877184 w 6445770"/>
                <a:gd name="connsiteY40" fmla="*/ 4274695 h 5943600"/>
                <a:gd name="connsiteX41" fmla="*/ 5772253 w 6445770"/>
                <a:gd name="connsiteY41" fmla="*/ 4409606 h 5943600"/>
                <a:gd name="connsiteX42" fmla="*/ 5832213 w 6445770"/>
                <a:gd name="connsiteY42" fmla="*/ 4754380 h 5943600"/>
                <a:gd name="connsiteX43" fmla="*/ 5862194 w 6445770"/>
                <a:gd name="connsiteY43" fmla="*/ 4889292 h 5943600"/>
                <a:gd name="connsiteX44" fmla="*/ 5772253 w 6445770"/>
                <a:gd name="connsiteY44" fmla="*/ 5159115 h 5943600"/>
                <a:gd name="connsiteX45" fmla="*/ 5607361 w 6445770"/>
                <a:gd name="connsiteY45" fmla="*/ 5353987 h 5943600"/>
                <a:gd name="connsiteX46" fmla="*/ 5487440 w 6445770"/>
                <a:gd name="connsiteY46" fmla="*/ 5488898 h 5943600"/>
                <a:gd name="connsiteX47" fmla="*/ 5882181 w 6445770"/>
                <a:gd name="connsiteY47" fmla="*/ 5943600 h 5943600"/>
                <a:gd name="connsiteX0" fmla="*/ 6491783 w 6499278"/>
                <a:gd name="connsiteY0" fmla="*/ 6019800 h 6019800"/>
                <a:gd name="connsiteX1" fmla="*/ 929182 w 6499278"/>
                <a:gd name="connsiteY1" fmla="*/ 0 h 6019800"/>
                <a:gd name="connsiteX2" fmla="*/ 6415582 w 6499278"/>
                <a:gd name="connsiteY2" fmla="*/ 152400 h 6019800"/>
                <a:gd name="connsiteX3" fmla="*/ 1110312 w 6499278"/>
                <a:gd name="connsiteY3" fmla="*/ 347272 h 6019800"/>
                <a:gd name="connsiteX4" fmla="*/ 1200253 w 6499278"/>
                <a:gd name="connsiteY4" fmla="*/ 512164 h 6019800"/>
                <a:gd name="connsiteX5" fmla="*/ 1410115 w 6499278"/>
                <a:gd name="connsiteY5" fmla="*/ 722026 h 6019800"/>
                <a:gd name="connsiteX6" fmla="*/ 1649958 w 6499278"/>
                <a:gd name="connsiteY6" fmla="*/ 1006839 h 6019800"/>
                <a:gd name="connsiteX7" fmla="*/ 1814850 w 6499278"/>
                <a:gd name="connsiteY7" fmla="*/ 1321633 h 6019800"/>
                <a:gd name="connsiteX8" fmla="*/ 2114653 w 6499278"/>
                <a:gd name="connsiteY8" fmla="*/ 1111770 h 6019800"/>
                <a:gd name="connsiteX9" fmla="*/ 2369486 w 6499278"/>
                <a:gd name="connsiteY9" fmla="*/ 1036820 h 6019800"/>
                <a:gd name="connsiteX10" fmla="*/ 2369486 w 6499278"/>
                <a:gd name="connsiteY10" fmla="*/ 811967 h 6019800"/>
                <a:gd name="connsiteX11" fmla="*/ 2489407 w 6499278"/>
                <a:gd name="connsiteY11" fmla="*/ 737016 h 6019800"/>
                <a:gd name="connsiteX12" fmla="*/ 2489407 w 6499278"/>
                <a:gd name="connsiteY12" fmla="*/ 632085 h 6019800"/>
                <a:gd name="connsiteX13" fmla="*/ 2804200 w 6499278"/>
                <a:gd name="connsiteY13" fmla="*/ 527154 h 6019800"/>
                <a:gd name="connsiteX14" fmla="*/ 2939112 w 6499278"/>
                <a:gd name="connsiteY14" fmla="*/ 542144 h 6019800"/>
                <a:gd name="connsiteX15" fmla="*/ 3104004 w 6499278"/>
                <a:gd name="connsiteY15" fmla="*/ 722026 h 6019800"/>
                <a:gd name="connsiteX16" fmla="*/ 3118994 w 6499278"/>
                <a:gd name="connsiteY16" fmla="*/ 841947 h 6019800"/>
                <a:gd name="connsiteX17" fmla="*/ 3193945 w 6499278"/>
                <a:gd name="connsiteY17" fmla="*/ 976859 h 6019800"/>
                <a:gd name="connsiteX18" fmla="*/ 3343846 w 6499278"/>
                <a:gd name="connsiteY18" fmla="*/ 1051810 h 6019800"/>
                <a:gd name="connsiteX19" fmla="*/ 3448777 w 6499278"/>
                <a:gd name="connsiteY19" fmla="*/ 1186721 h 6019800"/>
                <a:gd name="connsiteX20" fmla="*/ 3553709 w 6499278"/>
                <a:gd name="connsiteY20" fmla="*/ 1381593 h 6019800"/>
                <a:gd name="connsiteX21" fmla="*/ 3733591 w 6499278"/>
                <a:gd name="connsiteY21" fmla="*/ 1501515 h 6019800"/>
                <a:gd name="connsiteX22" fmla="*/ 3853512 w 6499278"/>
                <a:gd name="connsiteY22" fmla="*/ 1636426 h 6019800"/>
                <a:gd name="connsiteX23" fmla="*/ 3988423 w 6499278"/>
                <a:gd name="connsiteY23" fmla="*/ 1831298 h 6019800"/>
                <a:gd name="connsiteX24" fmla="*/ 4018404 w 6499278"/>
                <a:gd name="connsiteY24" fmla="*/ 2011180 h 6019800"/>
                <a:gd name="connsiteX25" fmla="*/ 4123335 w 6499278"/>
                <a:gd name="connsiteY25" fmla="*/ 2056151 h 6019800"/>
                <a:gd name="connsiteX26" fmla="*/ 4318207 w 6499278"/>
                <a:gd name="connsiteY26" fmla="*/ 2415915 h 6019800"/>
                <a:gd name="connsiteX27" fmla="*/ 4513079 w 6499278"/>
                <a:gd name="connsiteY27" fmla="*/ 2745698 h 6019800"/>
                <a:gd name="connsiteX28" fmla="*/ 4618010 w 6499278"/>
                <a:gd name="connsiteY28" fmla="*/ 3105462 h 6019800"/>
                <a:gd name="connsiteX29" fmla="*/ 4647991 w 6499278"/>
                <a:gd name="connsiteY29" fmla="*/ 3180413 h 6019800"/>
                <a:gd name="connsiteX30" fmla="*/ 4737931 w 6499278"/>
                <a:gd name="connsiteY30" fmla="*/ 3210393 h 6019800"/>
                <a:gd name="connsiteX31" fmla="*/ 4737931 w 6499278"/>
                <a:gd name="connsiteY31" fmla="*/ 3375285 h 6019800"/>
                <a:gd name="connsiteX32" fmla="*/ 4857853 w 6499278"/>
                <a:gd name="connsiteY32" fmla="*/ 3465226 h 6019800"/>
                <a:gd name="connsiteX33" fmla="*/ 4872843 w 6499278"/>
                <a:gd name="connsiteY33" fmla="*/ 3600138 h 6019800"/>
                <a:gd name="connsiteX34" fmla="*/ 4962784 w 6499278"/>
                <a:gd name="connsiteY34" fmla="*/ 3645108 h 6019800"/>
                <a:gd name="connsiteX35" fmla="*/ 5202627 w 6499278"/>
                <a:gd name="connsiteY35" fmla="*/ 3750039 h 6019800"/>
                <a:gd name="connsiteX36" fmla="*/ 5442469 w 6499278"/>
                <a:gd name="connsiteY36" fmla="*/ 3899941 h 6019800"/>
                <a:gd name="connsiteX37" fmla="*/ 5532410 w 6499278"/>
                <a:gd name="connsiteY37" fmla="*/ 3989882 h 6019800"/>
                <a:gd name="connsiteX38" fmla="*/ 5682312 w 6499278"/>
                <a:gd name="connsiteY38" fmla="*/ 4124793 h 6019800"/>
                <a:gd name="connsiteX39" fmla="*/ 5802233 w 6499278"/>
                <a:gd name="connsiteY39" fmla="*/ 4079823 h 6019800"/>
                <a:gd name="connsiteX40" fmla="*/ 5877184 w 6499278"/>
                <a:gd name="connsiteY40" fmla="*/ 4274695 h 6019800"/>
                <a:gd name="connsiteX41" fmla="*/ 5772253 w 6499278"/>
                <a:gd name="connsiteY41" fmla="*/ 4409606 h 6019800"/>
                <a:gd name="connsiteX42" fmla="*/ 5832213 w 6499278"/>
                <a:gd name="connsiteY42" fmla="*/ 4754380 h 6019800"/>
                <a:gd name="connsiteX43" fmla="*/ 5862194 w 6499278"/>
                <a:gd name="connsiteY43" fmla="*/ 4889292 h 6019800"/>
                <a:gd name="connsiteX44" fmla="*/ 5772253 w 6499278"/>
                <a:gd name="connsiteY44" fmla="*/ 5159115 h 6019800"/>
                <a:gd name="connsiteX45" fmla="*/ 5607361 w 6499278"/>
                <a:gd name="connsiteY45" fmla="*/ 5353987 h 6019800"/>
                <a:gd name="connsiteX46" fmla="*/ 5487440 w 6499278"/>
                <a:gd name="connsiteY46" fmla="*/ 5488898 h 6019800"/>
                <a:gd name="connsiteX47" fmla="*/ 5882181 w 6499278"/>
                <a:gd name="connsiteY47" fmla="*/ 5943600 h 6019800"/>
                <a:gd name="connsiteX0" fmla="*/ 6250692 w 8079492"/>
                <a:gd name="connsiteY0" fmla="*/ 6190521 h 6190521"/>
                <a:gd name="connsiteX1" fmla="*/ 6250692 w 8079492"/>
                <a:gd name="connsiteY1" fmla="*/ 2456721 h 6190521"/>
                <a:gd name="connsiteX2" fmla="*/ 6174491 w 8079492"/>
                <a:gd name="connsiteY2" fmla="*/ 323121 h 6190521"/>
                <a:gd name="connsiteX3" fmla="*/ 869221 w 8079492"/>
                <a:gd name="connsiteY3" fmla="*/ 517993 h 6190521"/>
                <a:gd name="connsiteX4" fmla="*/ 959162 w 8079492"/>
                <a:gd name="connsiteY4" fmla="*/ 682885 h 6190521"/>
                <a:gd name="connsiteX5" fmla="*/ 1169024 w 8079492"/>
                <a:gd name="connsiteY5" fmla="*/ 892747 h 6190521"/>
                <a:gd name="connsiteX6" fmla="*/ 1408867 w 8079492"/>
                <a:gd name="connsiteY6" fmla="*/ 1177560 h 6190521"/>
                <a:gd name="connsiteX7" fmla="*/ 1573759 w 8079492"/>
                <a:gd name="connsiteY7" fmla="*/ 1492354 h 6190521"/>
                <a:gd name="connsiteX8" fmla="*/ 1873562 w 8079492"/>
                <a:gd name="connsiteY8" fmla="*/ 1282491 h 6190521"/>
                <a:gd name="connsiteX9" fmla="*/ 2128395 w 8079492"/>
                <a:gd name="connsiteY9" fmla="*/ 1207541 h 6190521"/>
                <a:gd name="connsiteX10" fmla="*/ 2128395 w 8079492"/>
                <a:gd name="connsiteY10" fmla="*/ 982688 h 6190521"/>
                <a:gd name="connsiteX11" fmla="*/ 2248316 w 8079492"/>
                <a:gd name="connsiteY11" fmla="*/ 907737 h 6190521"/>
                <a:gd name="connsiteX12" fmla="*/ 2248316 w 8079492"/>
                <a:gd name="connsiteY12" fmla="*/ 802806 h 6190521"/>
                <a:gd name="connsiteX13" fmla="*/ 2563109 w 8079492"/>
                <a:gd name="connsiteY13" fmla="*/ 697875 h 6190521"/>
                <a:gd name="connsiteX14" fmla="*/ 2698021 w 8079492"/>
                <a:gd name="connsiteY14" fmla="*/ 712865 h 6190521"/>
                <a:gd name="connsiteX15" fmla="*/ 2862913 w 8079492"/>
                <a:gd name="connsiteY15" fmla="*/ 892747 h 6190521"/>
                <a:gd name="connsiteX16" fmla="*/ 2877903 w 8079492"/>
                <a:gd name="connsiteY16" fmla="*/ 1012668 h 6190521"/>
                <a:gd name="connsiteX17" fmla="*/ 2952854 w 8079492"/>
                <a:gd name="connsiteY17" fmla="*/ 1147580 h 6190521"/>
                <a:gd name="connsiteX18" fmla="*/ 3102755 w 8079492"/>
                <a:gd name="connsiteY18" fmla="*/ 1222531 h 6190521"/>
                <a:gd name="connsiteX19" fmla="*/ 3207686 w 8079492"/>
                <a:gd name="connsiteY19" fmla="*/ 1357442 h 6190521"/>
                <a:gd name="connsiteX20" fmla="*/ 3312618 w 8079492"/>
                <a:gd name="connsiteY20" fmla="*/ 1552314 h 6190521"/>
                <a:gd name="connsiteX21" fmla="*/ 3492500 w 8079492"/>
                <a:gd name="connsiteY21" fmla="*/ 1672236 h 6190521"/>
                <a:gd name="connsiteX22" fmla="*/ 3612421 w 8079492"/>
                <a:gd name="connsiteY22" fmla="*/ 1807147 h 6190521"/>
                <a:gd name="connsiteX23" fmla="*/ 3747332 w 8079492"/>
                <a:gd name="connsiteY23" fmla="*/ 2002019 h 6190521"/>
                <a:gd name="connsiteX24" fmla="*/ 3777313 w 8079492"/>
                <a:gd name="connsiteY24" fmla="*/ 2181901 h 6190521"/>
                <a:gd name="connsiteX25" fmla="*/ 3882244 w 8079492"/>
                <a:gd name="connsiteY25" fmla="*/ 2226872 h 6190521"/>
                <a:gd name="connsiteX26" fmla="*/ 4077116 w 8079492"/>
                <a:gd name="connsiteY26" fmla="*/ 2586636 h 6190521"/>
                <a:gd name="connsiteX27" fmla="*/ 4271988 w 8079492"/>
                <a:gd name="connsiteY27" fmla="*/ 2916419 h 6190521"/>
                <a:gd name="connsiteX28" fmla="*/ 4376919 w 8079492"/>
                <a:gd name="connsiteY28" fmla="*/ 3276183 h 6190521"/>
                <a:gd name="connsiteX29" fmla="*/ 4406900 w 8079492"/>
                <a:gd name="connsiteY29" fmla="*/ 3351134 h 6190521"/>
                <a:gd name="connsiteX30" fmla="*/ 4496840 w 8079492"/>
                <a:gd name="connsiteY30" fmla="*/ 3381114 h 6190521"/>
                <a:gd name="connsiteX31" fmla="*/ 4496840 w 8079492"/>
                <a:gd name="connsiteY31" fmla="*/ 3546006 h 6190521"/>
                <a:gd name="connsiteX32" fmla="*/ 4616762 w 8079492"/>
                <a:gd name="connsiteY32" fmla="*/ 3635947 h 6190521"/>
                <a:gd name="connsiteX33" fmla="*/ 4631752 w 8079492"/>
                <a:gd name="connsiteY33" fmla="*/ 3770859 h 6190521"/>
                <a:gd name="connsiteX34" fmla="*/ 4721693 w 8079492"/>
                <a:gd name="connsiteY34" fmla="*/ 3815829 h 6190521"/>
                <a:gd name="connsiteX35" fmla="*/ 4961536 w 8079492"/>
                <a:gd name="connsiteY35" fmla="*/ 3920760 h 6190521"/>
                <a:gd name="connsiteX36" fmla="*/ 5201378 w 8079492"/>
                <a:gd name="connsiteY36" fmla="*/ 4070662 h 6190521"/>
                <a:gd name="connsiteX37" fmla="*/ 5291319 w 8079492"/>
                <a:gd name="connsiteY37" fmla="*/ 4160603 h 6190521"/>
                <a:gd name="connsiteX38" fmla="*/ 5441221 w 8079492"/>
                <a:gd name="connsiteY38" fmla="*/ 4295514 h 6190521"/>
                <a:gd name="connsiteX39" fmla="*/ 5561142 w 8079492"/>
                <a:gd name="connsiteY39" fmla="*/ 4250544 h 6190521"/>
                <a:gd name="connsiteX40" fmla="*/ 5636093 w 8079492"/>
                <a:gd name="connsiteY40" fmla="*/ 4445416 h 6190521"/>
                <a:gd name="connsiteX41" fmla="*/ 5531162 w 8079492"/>
                <a:gd name="connsiteY41" fmla="*/ 4580327 h 6190521"/>
                <a:gd name="connsiteX42" fmla="*/ 5591122 w 8079492"/>
                <a:gd name="connsiteY42" fmla="*/ 4925101 h 6190521"/>
                <a:gd name="connsiteX43" fmla="*/ 5621103 w 8079492"/>
                <a:gd name="connsiteY43" fmla="*/ 5060013 h 6190521"/>
                <a:gd name="connsiteX44" fmla="*/ 5531162 w 8079492"/>
                <a:gd name="connsiteY44" fmla="*/ 5329836 h 6190521"/>
                <a:gd name="connsiteX45" fmla="*/ 5366270 w 8079492"/>
                <a:gd name="connsiteY45" fmla="*/ 5524708 h 6190521"/>
                <a:gd name="connsiteX46" fmla="*/ 5246349 w 8079492"/>
                <a:gd name="connsiteY46" fmla="*/ 5659619 h 6190521"/>
                <a:gd name="connsiteX47" fmla="*/ 5641090 w 8079492"/>
                <a:gd name="connsiteY47" fmla="*/ 6114321 h 6190521"/>
                <a:gd name="connsiteX0" fmla="*/ 6250692 w 8079492"/>
                <a:gd name="connsiteY0" fmla="*/ 6190521 h 6190521"/>
                <a:gd name="connsiteX1" fmla="*/ 6250692 w 8079492"/>
                <a:gd name="connsiteY1" fmla="*/ 2456721 h 6190521"/>
                <a:gd name="connsiteX2" fmla="*/ 6174491 w 8079492"/>
                <a:gd name="connsiteY2" fmla="*/ 323121 h 6190521"/>
                <a:gd name="connsiteX3" fmla="*/ 869221 w 8079492"/>
                <a:gd name="connsiteY3" fmla="*/ 517993 h 6190521"/>
                <a:gd name="connsiteX4" fmla="*/ 959162 w 8079492"/>
                <a:gd name="connsiteY4" fmla="*/ 682885 h 6190521"/>
                <a:gd name="connsiteX5" fmla="*/ 1169024 w 8079492"/>
                <a:gd name="connsiteY5" fmla="*/ 892747 h 6190521"/>
                <a:gd name="connsiteX6" fmla="*/ 1408867 w 8079492"/>
                <a:gd name="connsiteY6" fmla="*/ 1177560 h 6190521"/>
                <a:gd name="connsiteX7" fmla="*/ 1573759 w 8079492"/>
                <a:gd name="connsiteY7" fmla="*/ 1492354 h 6190521"/>
                <a:gd name="connsiteX8" fmla="*/ 1873562 w 8079492"/>
                <a:gd name="connsiteY8" fmla="*/ 1282491 h 6190521"/>
                <a:gd name="connsiteX9" fmla="*/ 2128395 w 8079492"/>
                <a:gd name="connsiteY9" fmla="*/ 1207541 h 6190521"/>
                <a:gd name="connsiteX10" fmla="*/ 2128395 w 8079492"/>
                <a:gd name="connsiteY10" fmla="*/ 982688 h 6190521"/>
                <a:gd name="connsiteX11" fmla="*/ 2248316 w 8079492"/>
                <a:gd name="connsiteY11" fmla="*/ 907737 h 6190521"/>
                <a:gd name="connsiteX12" fmla="*/ 2248316 w 8079492"/>
                <a:gd name="connsiteY12" fmla="*/ 802806 h 6190521"/>
                <a:gd name="connsiteX13" fmla="*/ 2563109 w 8079492"/>
                <a:gd name="connsiteY13" fmla="*/ 697875 h 6190521"/>
                <a:gd name="connsiteX14" fmla="*/ 2698021 w 8079492"/>
                <a:gd name="connsiteY14" fmla="*/ 712865 h 6190521"/>
                <a:gd name="connsiteX15" fmla="*/ 2862913 w 8079492"/>
                <a:gd name="connsiteY15" fmla="*/ 892747 h 6190521"/>
                <a:gd name="connsiteX16" fmla="*/ 2877903 w 8079492"/>
                <a:gd name="connsiteY16" fmla="*/ 1012668 h 6190521"/>
                <a:gd name="connsiteX17" fmla="*/ 2952854 w 8079492"/>
                <a:gd name="connsiteY17" fmla="*/ 1147580 h 6190521"/>
                <a:gd name="connsiteX18" fmla="*/ 3102755 w 8079492"/>
                <a:gd name="connsiteY18" fmla="*/ 1222531 h 6190521"/>
                <a:gd name="connsiteX19" fmla="*/ 3207686 w 8079492"/>
                <a:gd name="connsiteY19" fmla="*/ 1357442 h 6190521"/>
                <a:gd name="connsiteX20" fmla="*/ 3312618 w 8079492"/>
                <a:gd name="connsiteY20" fmla="*/ 1552314 h 6190521"/>
                <a:gd name="connsiteX21" fmla="*/ 3492500 w 8079492"/>
                <a:gd name="connsiteY21" fmla="*/ 1672236 h 6190521"/>
                <a:gd name="connsiteX22" fmla="*/ 3612421 w 8079492"/>
                <a:gd name="connsiteY22" fmla="*/ 1807147 h 6190521"/>
                <a:gd name="connsiteX23" fmla="*/ 3747332 w 8079492"/>
                <a:gd name="connsiteY23" fmla="*/ 2002019 h 6190521"/>
                <a:gd name="connsiteX24" fmla="*/ 3777313 w 8079492"/>
                <a:gd name="connsiteY24" fmla="*/ 2181901 h 6190521"/>
                <a:gd name="connsiteX25" fmla="*/ 3882244 w 8079492"/>
                <a:gd name="connsiteY25" fmla="*/ 2226872 h 6190521"/>
                <a:gd name="connsiteX26" fmla="*/ 4077116 w 8079492"/>
                <a:gd name="connsiteY26" fmla="*/ 2586636 h 6190521"/>
                <a:gd name="connsiteX27" fmla="*/ 4271988 w 8079492"/>
                <a:gd name="connsiteY27" fmla="*/ 2916419 h 6190521"/>
                <a:gd name="connsiteX28" fmla="*/ 4376919 w 8079492"/>
                <a:gd name="connsiteY28" fmla="*/ 3276183 h 6190521"/>
                <a:gd name="connsiteX29" fmla="*/ 4406900 w 8079492"/>
                <a:gd name="connsiteY29" fmla="*/ 3351134 h 6190521"/>
                <a:gd name="connsiteX30" fmla="*/ 4496840 w 8079492"/>
                <a:gd name="connsiteY30" fmla="*/ 3381114 h 6190521"/>
                <a:gd name="connsiteX31" fmla="*/ 4496840 w 8079492"/>
                <a:gd name="connsiteY31" fmla="*/ 3546006 h 6190521"/>
                <a:gd name="connsiteX32" fmla="*/ 4616762 w 8079492"/>
                <a:gd name="connsiteY32" fmla="*/ 3635947 h 6190521"/>
                <a:gd name="connsiteX33" fmla="*/ 4631752 w 8079492"/>
                <a:gd name="connsiteY33" fmla="*/ 3770859 h 6190521"/>
                <a:gd name="connsiteX34" fmla="*/ 4721693 w 8079492"/>
                <a:gd name="connsiteY34" fmla="*/ 3815829 h 6190521"/>
                <a:gd name="connsiteX35" fmla="*/ 4961536 w 8079492"/>
                <a:gd name="connsiteY35" fmla="*/ 3920760 h 6190521"/>
                <a:gd name="connsiteX36" fmla="*/ 5201378 w 8079492"/>
                <a:gd name="connsiteY36" fmla="*/ 4070662 h 6190521"/>
                <a:gd name="connsiteX37" fmla="*/ 5291319 w 8079492"/>
                <a:gd name="connsiteY37" fmla="*/ 4160603 h 6190521"/>
                <a:gd name="connsiteX38" fmla="*/ 5441221 w 8079492"/>
                <a:gd name="connsiteY38" fmla="*/ 4295514 h 6190521"/>
                <a:gd name="connsiteX39" fmla="*/ 5561142 w 8079492"/>
                <a:gd name="connsiteY39" fmla="*/ 4250544 h 6190521"/>
                <a:gd name="connsiteX40" fmla="*/ 5636093 w 8079492"/>
                <a:gd name="connsiteY40" fmla="*/ 4445416 h 6190521"/>
                <a:gd name="connsiteX41" fmla="*/ 5531162 w 8079492"/>
                <a:gd name="connsiteY41" fmla="*/ 4580327 h 6190521"/>
                <a:gd name="connsiteX42" fmla="*/ 5591122 w 8079492"/>
                <a:gd name="connsiteY42" fmla="*/ 4925101 h 6190521"/>
                <a:gd name="connsiteX43" fmla="*/ 5621103 w 8079492"/>
                <a:gd name="connsiteY43" fmla="*/ 5060013 h 6190521"/>
                <a:gd name="connsiteX44" fmla="*/ 5531162 w 8079492"/>
                <a:gd name="connsiteY44" fmla="*/ 5329836 h 6190521"/>
                <a:gd name="connsiteX45" fmla="*/ 5366270 w 8079492"/>
                <a:gd name="connsiteY45" fmla="*/ 5524708 h 6190521"/>
                <a:gd name="connsiteX46" fmla="*/ 5246349 w 8079492"/>
                <a:gd name="connsiteY46" fmla="*/ 5659619 h 6190521"/>
                <a:gd name="connsiteX47" fmla="*/ 5641090 w 8079492"/>
                <a:gd name="connsiteY47" fmla="*/ 6114321 h 6190521"/>
                <a:gd name="connsiteX0" fmla="*/ 6250692 w 7071403"/>
                <a:gd name="connsiteY0" fmla="*/ 6190521 h 6190521"/>
                <a:gd name="connsiteX1" fmla="*/ 6250692 w 7071403"/>
                <a:gd name="connsiteY1" fmla="*/ 2456721 h 6190521"/>
                <a:gd name="connsiteX2" fmla="*/ 6174491 w 7071403"/>
                <a:gd name="connsiteY2" fmla="*/ 323121 h 6190521"/>
                <a:gd name="connsiteX3" fmla="*/ 869221 w 7071403"/>
                <a:gd name="connsiteY3" fmla="*/ 517993 h 6190521"/>
                <a:gd name="connsiteX4" fmla="*/ 959162 w 7071403"/>
                <a:gd name="connsiteY4" fmla="*/ 682885 h 6190521"/>
                <a:gd name="connsiteX5" fmla="*/ 1169024 w 7071403"/>
                <a:gd name="connsiteY5" fmla="*/ 892747 h 6190521"/>
                <a:gd name="connsiteX6" fmla="*/ 1408867 w 7071403"/>
                <a:gd name="connsiteY6" fmla="*/ 1177560 h 6190521"/>
                <a:gd name="connsiteX7" fmla="*/ 1573759 w 7071403"/>
                <a:gd name="connsiteY7" fmla="*/ 1492354 h 6190521"/>
                <a:gd name="connsiteX8" fmla="*/ 1873562 w 7071403"/>
                <a:gd name="connsiteY8" fmla="*/ 1282491 h 6190521"/>
                <a:gd name="connsiteX9" fmla="*/ 2128395 w 7071403"/>
                <a:gd name="connsiteY9" fmla="*/ 1207541 h 6190521"/>
                <a:gd name="connsiteX10" fmla="*/ 2128395 w 7071403"/>
                <a:gd name="connsiteY10" fmla="*/ 982688 h 6190521"/>
                <a:gd name="connsiteX11" fmla="*/ 2248316 w 7071403"/>
                <a:gd name="connsiteY11" fmla="*/ 907737 h 6190521"/>
                <a:gd name="connsiteX12" fmla="*/ 2248316 w 7071403"/>
                <a:gd name="connsiteY12" fmla="*/ 802806 h 6190521"/>
                <a:gd name="connsiteX13" fmla="*/ 2563109 w 7071403"/>
                <a:gd name="connsiteY13" fmla="*/ 697875 h 6190521"/>
                <a:gd name="connsiteX14" fmla="*/ 2698021 w 7071403"/>
                <a:gd name="connsiteY14" fmla="*/ 712865 h 6190521"/>
                <a:gd name="connsiteX15" fmla="*/ 2862913 w 7071403"/>
                <a:gd name="connsiteY15" fmla="*/ 892747 h 6190521"/>
                <a:gd name="connsiteX16" fmla="*/ 2877903 w 7071403"/>
                <a:gd name="connsiteY16" fmla="*/ 1012668 h 6190521"/>
                <a:gd name="connsiteX17" fmla="*/ 2952854 w 7071403"/>
                <a:gd name="connsiteY17" fmla="*/ 1147580 h 6190521"/>
                <a:gd name="connsiteX18" fmla="*/ 3102755 w 7071403"/>
                <a:gd name="connsiteY18" fmla="*/ 1222531 h 6190521"/>
                <a:gd name="connsiteX19" fmla="*/ 3207686 w 7071403"/>
                <a:gd name="connsiteY19" fmla="*/ 1357442 h 6190521"/>
                <a:gd name="connsiteX20" fmla="*/ 3312618 w 7071403"/>
                <a:gd name="connsiteY20" fmla="*/ 1552314 h 6190521"/>
                <a:gd name="connsiteX21" fmla="*/ 3492500 w 7071403"/>
                <a:gd name="connsiteY21" fmla="*/ 1672236 h 6190521"/>
                <a:gd name="connsiteX22" fmla="*/ 3612421 w 7071403"/>
                <a:gd name="connsiteY22" fmla="*/ 1807147 h 6190521"/>
                <a:gd name="connsiteX23" fmla="*/ 3747332 w 7071403"/>
                <a:gd name="connsiteY23" fmla="*/ 2002019 h 6190521"/>
                <a:gd name="connsiteX24" fmla="*/ 3777313 w 7071403"/>
                <a:gd name="connsiteY24" fmla="*/ 2181901 h 6190521"/>
                <a:gd name="connsiteX25" fmla="*/ 3882244 w 7071403"/>
                <a:gd name="connsiteY25" fmla="*/ 2226872 h 6190521"/>
                <a:gd name="connsiteX26" fmla="*/ 4077116 w 7071403"/>
                <a:gd name="connsiteY26" fmla="*/ 2586636 h 6190521"/>
                <a:gd name="connsiteX27" fmla="*/ 4271988 w 7071403"/>
                <a:gd name="connsiteY27" fmla="*/ 2916419 h 6190521"/>
                <a:gd name="connsiteX28" fmla="*/ 4376919 w 7071403"/>
                <a:gd name="connsiteY28" fmla="*/ 3276183 h 6190521"/>
                <a:gd name="connsiteX29" fmla="*/ 4406900 w 7071403"/>
                <a:gd name="connsiteY29" fmla="*/ 3351134 h 6190521"/>
                <a:gd name="connsiteX30" fmla="*/ 4496840 w 7071403"/>
                <a:gd name="connsiteY30" fmla="*/ 3381114 h 6190521"/>
                <a:gd name="connsiteX31" fmla="*/ 4496840 w 7071403"/>
                <a:gd name="connsiteY31" fmla="*/ 3546006 h 6190521"/>
                <a:gd name="connsiteX32" fmla="*/ 4616762 w 7071403"/>
                <a:gd name="connsiteY32" fmla="*/ 3635947 h 6190521"/>
                <a:gd name="connsiteX33" fmla="*/ 4631752 w 7071403"/>
                <a:gd name="connsiteY33" fmla="*/ 3770859 h 6190521"/>
                <a:gd name="connsiteX34" fmla="*/ 4721693 w 7071403"/>
                <a:gd name="connsiteY34" fmla="*/ 3815829 h 6190521"/>
                <a:gd name="connsiteX35" fmla="*/ 4961536 w 7071403"/>
                <a:gd name="connsiteY35" fmla="*/ 3920760 h 6190521"/>
                <a:gd name="connsiteX36" fmla="*/ 5201378 w 7071403"/>
                <a:gd name="connsiteY36" fmla="*/ 4070662 h 6190521"/>
                <a:gd name="connsiteX37" fmla="*/ 5291319 w 7071403"/>
                <a:gd name="connsiteY37" fmla="*/ 4160603 h 6190521"/>
                <a:gd name="connsiteX38" fmla="*/ 5441221 w 7071403"/>
                <a:gd name="connsiteY38" fmla="*/ 4295514 h 6190521"/>
                <a:gd name="connsiteX39" fmla="*/ 5561142 w 7071403"/>
                <a:gd name="connsiteY39" fmla="*/ 4250544 h 6190521"/>
                <a:gd name="connsiteX40" fmla="*/ 5636093 w 7071403"/>
                <a:gd name="connsiteY40" fmla="*/ 4445416 h 6190521"/>
                <a:gd name="connsiteX41" fmla="*/ 5531162 w 7071403"/>
                <a:gd name="connsiteY41" fmla="*/ 4580327 h 6190521"/>
                <a:gd name="connsiteX42" fmla="*/ 5591122 w 7071403"/>
                <a:gd name="connsiteY42" fmla="*/ 4925101 h 6190521"/>
                <a:gd name="connsiteX43" fmla="*/ 5621103 w 7071403"/>
                <a:gd name="connsiteY43" fmla="*/ 5060013 h 6190521"/>
                <a:gd name="connsiteX44" fmla="*/ 5531162 w 7071403"/>
                <a:gd name="connsiteY44" fmla="*/ 5329836 h 6190521"/>
                <a:gd name="connsiteX45" fmla="*/ 5366270 w 7071403"/>
                <a:gd name="connsiteY45" fmla="*/ 5524708 h 6190521"/>
                <a:gd name="connsiteX46" fmla="*/ 5246349 w 7071403"/>
                <a:gd name="connsiteY46" fmla="*/ 5659619 h 6190521"/>
                <a:gd name="connsiteX47" fmla="*/ 5641090 w 7071403"/>
                <a:gd name="connsiteY47" fmla="*/ 6114321 h 6190521"/>
                <a:gd name="connsiteX0" fmla="*/ 6250692 w 6263183"/>
                <a:gd name="connsiteY0" fmla="*/ 6190521 h 6190521"/>
                <a:gd name="connsiteX1" fmla="*/ 6250692 w 6263183"/>
                <a:gd name="connsiteY1" fmla="*/ 2456721 h 6190521"/>
                <a:gd name="connsiteX2" fmla="*/ 6174491 w 6263183"/>
                <a:gd name="connsiteY2" fmla="*/ 323121 h 6190521"/>
                <a:gd name="connsiteX3" fmla="*/ 869221 w 6263183"/>
                <a:gd name="connsiteY3" fmla="*/ 517993 h 6190521"/>
                <a:gd name="connsiteX4" fmla="*/ 959162 w 6263183"/>
                <a:gd name="connsiteY4" fmla="*/ 682885 h 6190521"/>
                <a:gd name="connsiteX5" fmla="*/ 1169024 w 6263183"/>
                <a:gd name="connsiteY5" fmla="*/ 892747 h 6190521"/>
                <a:gd name="connsiteX6" fmla="*/ 1408867 w 6263183"/>
                <a:gd name="connsiteY6" fmla="*/ 1177560 h 6190521"/>
                <a:gd name="connsiteX7" fmla="*/ 1573759 w 6263183"/>
                <a:gd name="connsiteY7" fmla="*/ 1492354 h 6190521"/>
                <a:gd name="connsiteX8" fmla="*/ 1873562 w 6263183"/>
                <a:gd name="connsiteY8" fmla="*/ 1282491 h 6190521"/>
                <a:gd name="connsiteX9" fmla="*/ 2128395 w 6263183"/>
                <a:gd name="connsiteY9" fmla="*/ 1207541 h 6190521"/>
                <a:gd name="connsiteX10" fmla="*/ 2128395 w 6263183"/>
                <a:gd name="connsiteY10" fmla="*/ 982688 h 6190521"/>
                <a:gd name="connsiteX11" fmla="*/ 2248316 w 6263183"/>
                <a:gd name="connsiteY11" fmla="*/ 907737 h 6190521"/>
                <a:gd name="connsiteX12" fmla="*/ 2248316 w 6263183"/>
                <a:gd name="connsiteY12" fmla="*/ 802806 h 6190521"/>
                <a:gd name="connsiteX13" fmla="*/ 2563109 w 6263183"/>
                <a:gd name="connsiteY13" fmla="*/ 697875 h 6190521"/>
                <a:gd name="connsiteX14" fmla="*/ 2698021 w 6263183"/>
                <a:gd name="connsiteY14" fmla="*/ 712865 h 6190521"/>
                <a:gd name="connsiteX15" fmla="*/ 2862913 w 6263183"/>
                <a:gd name="connsiteY15" fmla="*/ 892747 h 6190521"/>
                <a:gd name="connsiteX16" fmla="*/ 2877903 w 6263183"/>
                <a:gd name="connsiteY16" fmla="*/ 1012668 h 6190521"/>
                <a:gd name="connsiteX17" fmla="*/ 2952854 w 6263183"/>
                <a:gd name="connsiteY17" fmla="*/ 1147580 h 6190521"/>
                <a:gd name="connsiteX18" fmla="*/ 3102755 w 6263183"/>
                <a:gd name="connsiteY18" fmla="*/ 1222531 h 6190521"/>
                <a:gd name="connsiteX19" fmla="*/ 3207686 w 6263183"/>
                <a:gd name="connsiteY19" fmla="*/ 1357442 h 6190521"/>
                <a:gd name="connsiteX20" fmla="*/ 3312618 w 6263183"/>
                <a:gd name="connsiteY20" fmla="*/ 1552314 h 6190521"/>
                <a:gd name="connsiteX21" fmla="*/ 3492500 w 6263183"/>
                <a:gd name="connsiteY21" fmla="*/ 1672236 h 6190521"/>
                <a:gd name="connsiteX22" fmla="*/ 3612421 w 6263183"/>
                <a:gd name="connsiteY22" fmla="*/ 1807147 h 6190521"/>
                <a:gd name="connsiteX23" fmla="*/ 3747332 w 6263183"/>
                <a:gd name="connsiteY23" fmla="*/ 2002019 h 6190521"/>
                <a:gd name="connsiteX24" fmla="*/ 3777313 w 6263183"/>
                <a:gd name="connsiteY24" fmla="*/ 2181901 h 6190521"/>
                <a:gd name="connsiteX25" fmla="*/ 3882244 w 6263183"/>
                <a:gd name="connsiteY25" fmla="*/ 2226872 h 6190521"/>
                <a:gd name="connsiteX26" fmla="*/ 4077116 w 6263183"/>
                <a:gd name="connsiteY26" fmla="*/ 2586636 h 6190521"/>
                <a:gd name="connsiteX27" fmla="*/ 4271988 w 6263183"/>
                <a:gd name="connsiteY27" fmla="*/ 2916419 h 6190521"/>
                <a:gd name="connsiteX28" fmla="*/ 4376919 w 6263183"/>
                <a:gd name="connsiteY28" fmla="*/ 3276183 h 6190521"/>
                <a:gd name="connsiteX29" fmla="*/ 4406900 w 6263183"/>
                <a:gd name="connsiteY29" fmla="*/ 3351134 h 6190521"/>
                <a:gd name="connsiteX30" fmla="*/ 4496840 w 6263183"/>
                <a:gd name="connsiteY30" fmla="*/ 3381114 h 6190521"/>
                <a:gd name="connsiteX31" fmla="*/ 4496840 w 6263183"/>
                <a:gd name="connsiteY31" fmla="*/ 3546006 h 6190521"/>
                <a:gd name="connsiteX32" fmla="*/ 4616762 w 6263183"/>
                <a:gd name="connsiteY32" fmla="*/ 3635947 h 6190521"/>
                <a:gd name="connsiteX33" fmla="*/ 4631752 w 6263183"/>
                <a:gd name="connsiteY33" fmla="*/ 3770859 h 6190521"/>
                <a:gd name="connsiteX34" fmla="*/ 4721693 w 6263183"/>
                <a:gd name="connsiteY34" fmla="*/ 3815829 h 6190521"/>
                <a:gd name="connsiteX35" fmla="*/ 4961536 w 6263183"/>
                <a:gd name="connsiteY35" fmla="*/ 3920760 h 6190521"/>
                <a:gd name="connsiteX36" fmla="*/ 5201378 w 6263183"/>
                <a:gd name="connsiteY36" fmla="*/ 4070662 h 6190521"/>
                <a:gd name="connsiteX37" fmla="*/ 5291319 w 6263183"/>
                <a:gd name="connsiteY37" fmla="*/ 4160603 h 6190521"/>
                <a:gd name="connsiteX38" fmla="*/ 5441221 w 6263183"/>
                <a:gd name="connsiteY38" fmla="*/ 4295514 h 6190521"/>
                <a:gd name="connsiteX39" fmla="*/ 5561142 w 6263183"/>
                <a:gd name="connsiteY39" fmla="*/ 4250544 h 6190521"/>
                <a:gd name="connsiteX40" fmla="*/ 5636093 w 6263183"/>
                <a:gd name="connsiteY40" fmla="*/ 4445416 h 6190521"/>
                <a:gd name="connsiteX41" fmla="*/ 5531162 w 6263183"/>
                <a:gd name="connsiteY41" fmla="*/ 4580327 h 6190521"/>
                <a:gd name="connsiteX42" fmla="*/ 5591122 w 6263183"/>
                <a:gd name="connsiteY42" fmla="*/ 4925101 h 6190521"/>
                <a:gd name="connsiteX43" fmla="*/ 5621103 w 6263183"/>
                <a:gd name="connsiteY43" fmla="*/ 5060013 h 6190521"/>
                <a:gd name="connsiteX44" fmla="*/ 5531162 w 6263183"/>
                <a:gd name="connsiteY44" fmla="*/ 5329836 h 6190521"/>
                <a:gd name="connsiteX45" fmla="*/ 5366270 w 6263183"/>
                <a:gd name="connsiteY45" fmla="*/ 5524708 h 6190521"/>
                <a:gd name="connsiteX46" fmla="*/ 5246349 w 6263183"/>
                <a:gd name="connsiteY46" fmla="*/ 5659619 h 6190521"/>
                <a:gd name="connsiteX47" fmla="*/ 5641090 w 6263183"/>
                <a:gd name="connsiteY47" fmla="*/ 6114321 h 6190521"/>
                <a:gd name="connsiteX0" fmla="*/ 6250692 w 6263183"/>
                <a:gd name="connsiteY0" fmla="*/ 5867400 h 5867400"/>
                <a:gd name="connsiteX1" fmla="*/ 6250692 w 6263183"/>
                <a:gd name="connsiteY1" fmla="*/ 2133600 h 5867400"/>
                <a:gd name="connsiteX2" fmla="*/ 6174491 w 6263183"/>
                <a:gd name="connsiteY2" fmla="*/ 0 h 5867400"/>
                <a:gd name="connsiteX3" fmla="*/ 869221 w 6263183"/>
                <a:gd name="connsiteY3" fmla="*/ 194872 h 5867400"/>
                <a:gd name="connsiteX4" fmla="*/ 959162 w 6263183"/>
                <a:gd name="connsiteY4" fmla="*/ 359764 h 5867400"/>
                <a:gd name="connsiteX5" fmla="*/ 1169024 w 6263183"/>
                <a:gd name="connsiteY5" fmla="*/ 569626 h 5867400"/>
                <a:gd name="connsiteX6" fmla="*/ 1408867 w 6263183"/>
                <a:gd name="connsiteY6" fmla="*/ 854439 h 5867400"/>
                <a:gd name="connsiteX7" fmla="*/ 1573759 w 6263183"/>
                <a:gd name="connsiteY7" fmla="*/ 1169233 h 5867400"/>
                <a:gd name="connsiteX8" fmla="*/ 1873562 w 6263183"/>
                <a:gd name="connsiteY8" fmla="*/ 959370 h 5867400"/>
                <a:gd name="connsiteX9" fmla="*/ 2128395 w 6263183"/>
                <a:gd name="connsiteY9" fmla="*/ 884420 h 5867400"/>
                <a:gd name="connsiteX10" fmla="*/ 2128395 w 6263183"/>
                <a:gd name="connsiteY10" fmla="*/ 659567 h 5867400"/>
                <a:gd name="connsiteX11" fmla="*/ 2248316 w 6263183"/>
                <a:gd name="connsiteY11" fmla="*/ 584616 h 5867400"/>
                <a:gd name="connsiteX12" fmla="*/ 2248316 w 6263183"/>
                <a:gd name="connsiteY12" fmla="*/ 479685 h 5867400"/>
                <a:gd name="connsiteX13" fmla="*/ 2563109 w 6263183"/>
                <a:gd name="connsiteY13" fmla="*/ 374754 h 5867400"/>
                <a:gd name="connsiteX14" fmla="*/ 2698021 w 6263183"/>
                <a:gd name="connsiteY14" fmla="*/ 389744 h 5867400"/>
                <a:gd name="connsiteX15" fmla="*/ 2862913 w 6263183"/>
                <a:gd name="connsiteY15" fmla="*/ 569626 h 5867400"/>
                <a:gd name="connsiteX16" fmla="*/ 2877903 w 6263183"/>
                <a:gd name="connsiteY16" fmla="*/ 689547 h 5867400"/>
                <a:gd name="connsiteX17" fmla="*/ 2952854 w 6263183"/>
                <a:gd name="connsiteY17" fmla="*/ 824459 h 5867400"/>
                <a:gd name="connsiteX18" fmla="*/ 3102755 w 6263183"/>
                <a:gd name="connsiteY18" fmla="*/ 899410 h 5867400"/>
                <a:gd name="connsiteX19" fmla="*/ 3207686 w 6263183"/>
                <a:gd name="connsiteY19" fmla="*/ 1034321 h 5867400"/>
                <a:gd name="connsiteX20" fmla="*/ 3312618 w 6263183"/>
                <a:gd name="connsiteY20" fmla="*/ 1229193 h 5867400"/>
                <a:gd name="connsiteX21" fmla="*/ 3492500 w 6263183"/>
                <a:gd name="connsiteY21" fmla="*/ 1349115 h 5867400"/>
                <a:gd name="connsiteX22" fmla="*/ 3612421 w 6263183"/>
                <a:gd name="connsiteY22" fmla="*/ 1484026 h 5867400"/>
                <a:gd name="connsiteX23" fmla="*/ 3747332 w 6263183"/>
                <a:gd name="connsiteY23" fmla="*/ 1678898 h 5867400"/>
                <a:gd name="connsiteX24" fmla="*/ 3777313 w 6263183"/>
                <a:gd name="connsiteY24" fmla="*/ 1858780 h 5867400"/>
                <a:gd name="connsiteX25" fmla="*/ 3882244 w 6263183"/>
                <a:gd name="connsiteY25" fmla="*/ 1903751 h 5867400"/>
                <a:gd name="connsiteX26" fmla="*/ 4077116 w 6263183"/>
                <a:gd name="connsiteY26" fmla="*/ 2263515 h 5867400"/>
                <a:gd name="connsiteX27" fmla="*/ 4271988 w 6263183"/>
                <a:gd name="connsiteY27" fmla="*/ 2593298 h 5867400"/>
                <a:gd name="connsiteX28" fmla="*/ 4376919 w 6263183"/>
                <a:gd name="connsiteY28" fmla="*/ 2953062 h 5867400"/>
                <a:gd name="connsiteX29" fmla="*/ 4406900 w 6263183"/>
                <a:gd name="connsiteY29" fmla="*/ 3028013 h 5867400"/>
                <a:gd name="connsiteX30" fmla="*/ 4496840 w 6263183"/>
                <a:gd name="connsiteY30" fmla="*/ 3057993 h 5867400"/>
                <a:gd name="connsiteX31" fmla="*/ 4496840 w 6263183"/>
                <a:gd name="connsiteY31" fmla="*/ 3222885 h 5867400"/>
                <a:gd name="connsiteX32" fmla="*/ 4616762 w 6263183"/>
                <a:gd name="connsiteY32" fmla="*/ 3312826 h 5867400"/>
                <a:gd name="connsiteX33" fmla="*/ 4631752 w 6263183"/>
                <a:gd name="connsiteY33" fmla="*/ 3447738 h 5867400"/>
                <a:gd name="connsiteX34" fmla="*/ 4721693 w 6263183"/>
                <a:gd name="connsiteY34" fmla="*/ 3492708 h 5867400"/>
                <a:gd name="connsiteX35" fmla="*/ 4961536 w 6263183"/>
                <a:gd name="connsiteY35" fmla="*/ 3597639 h 5867400"/>
                <a:gd name="connsiteX36" fmla="*/ 5201378 w 6263183"/>
                <a:gd name="connsiteY36" fmla="*/ 3747541 h 5867400"/>
                <a:gd name="connsiteX37" fmla="*/ 5291319 w 6263183"/>
                <a:gd name="connsiteY37" fmla="*/ 3837482 h 5867400"/>
                <a:gd name="connsiteX38" fmla="*/ 5441221 w 6263183"/>
                <a:gd name="connsiteY38" fmla="*/ 3972393 h 5867400"/>
                <a:gd name="connsiteX39" fmla="*/ 5561142 w 6263183"/>
                <a:gd name="connsiteY39" fmla="*/ 3927423 h 5867400"/>
                <a:gd name="connsiteX40" fmla="*/ 5636093 w 6263183"/>
                <a:gd name="connsiteY40" fmla="*/ 4122295 h 5867400"/>
                <a:gd name="connsiteX41" fmla="*/ 5531162 w 6263183"/>
                <a:gd name="connsiteY41" fmla="*/ 4257206 h 5867400"/>
                <a:gd name="connsiteX42" fmla="*/ 5591122 w 6263183"/>
                <a:gd name="connsiteY42" fmla="*/ 4601980 h 5867400"/>
                <a:gd name="connsiteX43" fmla="*/ 5621103 w 6263183"/>
                <a:gd name="connsiteY43" fmla="*/ 4736892 h 5867400"/>
                <a:gd name="connsiteX44" fmla="*/ 5531162 w 6263183"/>
                <a:gd name="connsiteY44" fmla="*/ 5006715 h 5867400"/>
                <a:gd name="connsiteX45" fmla="*/ 5366270 w 6263183"/>
                <a:gd name="connsiteY45" fmla="*/ 5201587 h 5867400"/>
                <a:gd name="connsiteX46" fmla="*/ 5246349 w 6263183"/>
                <a:gd name="connsiteY46" fmla="*/ 5336498 h 5867400"/>
                <a:gd name="connsiteX47" fmla="*/ 5641090 w 6263183"/>
                <a:gd name="connsiteY47" fmla="*/ 5791200 h 5867400"/>
                <a:gd name="connsiteX0" fmla="*/ 6250692 w 6263184"/>
                <a:gd name="connsiteY0" fmla="*/ 5715000 h 5715000"/>
                <a:gd name="connsiteX1" fmla="*/ 6250692 w 6263184"/>
                <a:gd name="connsiteY1" fmla="*/ 1981200 h 5715000"/>
                <a:gd name="connsiteX2" fmla="*/ 6174492 w 6263184"/>
                <a:gd name="connsiteY2" fmla="*/ 0 h 5715000"/>
                <a:gd name="connsiteX3" fmla="*/ 869221 w 6263184"/>
                <a:gd name="connsiteY3" fmla="*/ 42472 h 5715000"/>
                <a:gd name="connsiteX4" fmla="*/ 959162 w 6263184"/>
                <a:gd name="connsiteY4" fmla="*/ 207364 h 5715000"/>
                <a:gd name="connsiteX5" fmla="*/ 1169024 w 6263184"/>
                <a:gd name="connsiteY5" fmla="*/ 417226 h 5715000"/>
                <a:gd name="connsiteX6" fmla="*/ 1408867 w 6263184"/>
                <a:gd name="connsiteY6" fmla="*/ 702039 h 5715000"/>
                <a:gd name="connsiteX7" fmla="*/ 1573759 w 6263184"/>
                <a:gd name="connsiteY7" fmla="*/ 1016833 h 5715000"/>
                <a:gd name="connsiteX8" fmla="*/ 1873562 w 6263184"/>
                <a:gd name="connsiteY8" fmla="*/ 806970 h 5715000"/>
                <a:gd name="connsiteX9" fmla="*/ 2128395 w 6263184"/>
                <a:gd name="connsiteY9" fmla="*/ 732020 h 5715000"/>
                <a:gd name="connsiteX10" fmla="*/ 2128395 w 6263184"/>
                <a:gd name="connsiteY10" fmla="*/ 507167 h 5715000"/>
                <a:gd name="connsiteX11" fmla="*/ 2248316 w 6263184"/>
                <a:gd name="connsiteY11" fmla="*/ 432216 h 5715000"/>
                <a:gd name="connsiteX12" fmla="*/ 2248316 w 6263184"/>
                <a:gd name="connsiteY12" fmla="*/ 327285 h 5715000"/>
                <a:gd name="connsiteX13" fmla="*/ 2563109 w 6263184"/>
                <a:gd name="connsiteY13" fmla="*/ 222354 h 5715000"/>
                <a:gd name="connsiteX14" fmla="*/ 2698021 w 6263184"/>
                <a:gd name="connsiteY14" fmla="*/ 237344 h 5715000"/>
                <a:gd name="connsiteX15" fmla="*/ 2862913 w 6263184"/>
                <a:gd name="connsiteY15" fmla="*/ 417226 h 5715000"/>
                <a:gd name="connsiteX16" fmla="*/ 2877903 w 6263184"/>
                <a:gd name="connsiteY16" fmla="*/ 537147 h 5715000"/>
                <a:gd name="connsiteX17" fmla="*/ 2952854 w 6263184"/>
                <a:gd name="connsiteY17" fmla="*/ 672059 h 5715000"/>
                <a:gd name="connsiteX18" fmla="*/ 3102755 w 6263184"/>
                <a:gd name="connsiteY18" fmla="*/ 747010 h 5715000"/>
                <a:gd name="connsiteX19" fmla="*/ 3207686 w 6263184"/>
                <a:gd name="connsiteY19" fmla="*/ 881921 h 5715000"/>
                <a:gd name="connsiteX20" fmla="*/ 3312618 w 6263184"/>
                <a:gd name="connsiteY20" fmla="*/ 1076793 h 5715000"/>
                <a:gd name="connsiteX21" fmla="*/ 3492500 w 6263184"/>
                <a:gd name="connsiteY21" fmla="*/ 1196715 h 5715000"/>
                <a:gd name="connsiteX22" fmla="*/ 3612421 w 6263184"/>
                <a:gd name="connsiteY22" fmla="*/ 1331626 h 5715000"/>
                <a:gd name="connsiteX23" fmla="*/ 3747332 w 6263184"/>
                <a:gd name="connsiteY23" fmla="*/ 1526498 h 5715000"/>
                <a:gd name="connsiteX24" fmla="*/ 3777313 w 6263184"/>
                <a:gd name="connsiteY24" fmla="*/ 1706380 h 5715000"/>
                <a:gd name="connsiteX25" fmla="*/ 3882244 w 6263184"/>
                <a:gd name="connsiteY25" fmla="*/ 1751351 h 5715000"/>
                <a:gd name="connsiteX26" fmla="*/ 4077116 w 6263184"/>
                <a:gd name="connsiteY26" fmla="*/ 2111115 h 5715000"/>
                <a:gd name="connsiteX27" fmla="*/ 4271988 w 6263184"/>
                <a:gd name="connsiteY27" fmla="*/ 2440898 h 5715000"/>
                <a:gd name="connsiteX28" fmla="*/ 4376919 w 6263184"/>
                <a:gd name="connsiteY28" fmla="*/ 2800662 h 5715000"/>
                <a:gd name="connsiteX29" fmla="*/ 4406900 w 6263184"/>
                <a:gd name="connsiteY29" fmla="*/ 2875613 h 5715000"/>
                <a:gd name="connsiteX30" fmla="*/ 4496840 w 6263184"/>
                <a:gd name="connsiteY30" fmla="*/ 2905593 h 5715000"/>
                <a:gd name="connsiteX31" fmla="*/ 4496840 w 6263184"/>
                <a:gd name="connsiteY31" fmla="*/ 3070485 h 5715000"/>
                <a:gd name="connsiteX32" fmla="*/ 4616762 w 6263184"/>
                <a:gd name="connsiteY32" fmla="*/ 3160426 h 5715000"/>
                <a:gd name="connsiteX33" fmla="*/ 4631752 w 6263184"/>
                <a:gd name="connsiteY33" fmla="*/ 3295338 h 5715000"/>
                <a:gd name="connsiteX34" fmla="*/ 4721693 w 6263184"/>
                <a:gd name="connsiteY34" fmla="*/ 3340308 h 5715000"/>
                <a:gd name="connsiteX35" fmla="*/ 4961536 w 6263184"/>
                <a:gd name="connsiteY35" fmla="*/ 3445239 h 5715000"/>
                <a:gd name="connsiteX36" fmla="*/ 5201378 w 6263184"/>
                <a:gd name="connsiteY36" fmla="*/ 3595141 h 5715000"/>
                <a:gd name="connsiteX37" fmla="*/ 5291319 w 6263184"/>
                <a:gd name="connsiteY37" fmla="*/ 3685082 h 5715000"/>
                <a:gd name="connsiteX38" fmla="*/ 5441221 w 6263184"/>
                <a:gd name="connsiteY38" fmla="*/ 3819993 h 5715000"/>
                <a:gd name="connsiteX39" fmla="*/ 5561142 w 6263184"/>
                <a:gd name="connsiteY39" fmla="*/ 3775023 h 5715000"/>
                <a:gd name="connsiteX40" fmla="*/ 5636093 w 6263184"/>
                <a:gd name="connsiteY40" fmla="*/ 3969895 h 5715000"/>
                <a:gd name="connsiteX41" fmla="*/ 5531162 w 6263184"/>
                <a:gd name="connsiteY41" fmla="*/ 4104806 h 5715000"/>
                <a:gd name="connsiteX42" fmla="*/ 5591122 w 6263184"/>
                <a:gd name="connsiteY42" fmla="*/ 4449580 h 5715000"/>
                <a:gd name="connsiteX43" fmla="*/ 5621103 w 6263184"/>
                <a:gd name="connsiteY43" fmla="*/ 4584492 h 5715000"/>
                <a:gd name="connsiteX44" fmla="*/ 5531162 w 6263184"/>
                <a:gd name="connsiteY44" fmla="*/ 4854315 h 5715000"/>
                <a:gd name="connsiteX45" fmla="*/ 5366270 w 6263184"/>
                <a:gd name="connsiteY45" fmla="*/ 5049187 h 5715000"/>
                <a:gd name="connsiteX46" fmla="*/ 5246349 w 6263184"/>
                <a:gd name="connsiteY46" fmla="*/ 5184098 h 5715000"/>
                <a:gd name="connsiteX47" fmla="*/ 5641090 w 6263184"/>
                <a:gd name="connsiteY47" fmla="*/ 5638800 h 5715000"/>
                <a:gd name="connsiteX0" fmla="*/ 6736622 w 6749114"/>
                <a:gd name="connsiteY0" fmla="*/ 5791200 h 5791200"/>
                <a:gd name="connsiteX1" fmla="*/ 6736622 w 6749114"/>
                <a:gd name="connsiteY1" fmla="*/ 2057400 h 5791200"/>
                <a:gd name="connsiteX2" fmla="*/ 6660422 w 6749114"/>
                <a:gd name="connsiteY2" fmla="*/ 76200 h 5791200"/>
                <a:gd name="connsiteX3" fmla="*/ 869221 w 6749114"/>
                <a:gd name="connsiteY3" fmla="*/ 0 h 5791200"/>
                <a:gd name="connsiteX4" fmla="*/ 1445092 w 6749114"/>
                <a:gd name="connsiteY4" fmla="*/ 283564 h 5791200"/>
                <a:gd name="connsiteX5" fmla="*/ 1654954 w 6749114"/>
                <a:gd name="connsiteY5" fmla="*/ 493426 h 5791200"/>
                <a:gd name="connsiteX6" fmla="*/ 1894797 w 6749114"/>
                <a:gd name="connsiteY6" fmla="*/ 778239 h 5791200"/>
                <a:gd name="connsiteX7" fmla="*/ 2059689 w 6749114"/>
                <a:gd name="connsiteY7" fmla="*/ 1093033 h 5791200"/>
                <a:gd name="connsiteX8" fmla="*/ 2359492 w 6749114"/>
                <a:gd name="connsiteY8" fmla="*/ 883170 h 5791200"/>
                <a:gd name="connsiteX9" fmla="*/ 2614325 w 6749114"/>
                <a:gd name="connsiteY9" fmla="*/ 808220 h 5791200"/>
                <a:gd name="connsiteX10" fmla="*/ 2614325 w 6749114"/>
                <a:gd name="connsiteY10" fmla="*/ 583367 h 5791200"/>
                <a:gd name="connsiteX11" fmla="*/ 2734246 w 6749114"/>
                <a:gd name="connsiteY11" fmla="*/ 508416 h 5791200"/>
                <a:gd name="connsiteX12" fmla="*/ 2734246 w 6749114"/>
                <a:gd name="connsiteY12" fmla="*/ 403485 h 5791200"/>
                <a:gd name="connsiteX13" fmla="*/ 3049039 w 6749114"/>
                <a:gd name="connsiteY13" fmla="*/ 298554 h 5791200"/>
                <a:gd name="connsiteX14" fmla="*/ 3183951 w 6749114"/>
                <a:gd name="connsiteY14" fmla="*/ 313544 h 5791200"/>
                <a:gd name="connsiteX15" fmla="*/ 3348843 w 6749114"/>
                <a:gd name="connsiteY15" fmla="*/ 493426 h 5791200"/>
                <a:gd name="connsiteX16" fmla="*/ 3363833 w 6749114"/>
                <a:gd name="connsiteY16" fmla="*/ 613347 h 5791200"/>
                <a:gd name="connsiteX17" fmla="*/ 3438784 w 6749114"/>
                <a:gd name="connsiteY17" fmla="*/ 748259 h 5791200"/>
                <a:gd name="connsiteX18" fmla="*/ 3588685 w 6749114"/>
                <a:gd name="connsiteY18" fmla="*/ 823210 h 5791200"/>
                <a:gd name="connsiteX19" fmla="*/ 3693616 w 6749114"/>
                <a:gd name="connsiteY19" fmla="*/ 958121 h 5791200"/>
                <a:gd name="connsiteX20" fmla="*/ 3798548 w 6749114"/>
                <a:gd name="connsiteY20" fmla="*/ 1152993 h 5791200"/>
                <a:gd name="connsiteX21" fmla="*/ 3978430 w 6749114"/>
                <a:gd name="connsiteY21" fmla="*/ 1272915 h 5791200"/>
                <a:gd name="connsiteX22" fmla="*/ 4098351 w 6749114"/>
                <a:gd name="connsiteY22" fmla="*/ 1407826 h 5791200"/>
                <a:gd name="connsiteX23" fmla="*/ 4233262 w 6749114"/>
                <a:gd name="connsiteY23" fmla="*/ 1602698 h 5791200"/>
                <a:gd name="connsiteX24" fmla="*/ 4263243 w 6749114"/>
                <a:gd name="connsiteY24" fmla="*/ 1782580 h 5791200"/>
                <a:gd name="connsiteX25" fmla="*/ 4368174 w 6749114"/>
                <a:gd name="connsiteY25" fmla="*/ 1827551 h 5791200"/>
                <a:gd name="connsiteX26" fmla="*/ 4563046 w 6749114"/>
                <a:gd name="connsiteY26" fmla="*/ 2187315 h 5791200"/>
                <a:gd name="connsiteX27" fmla="*/ 4757918 w 6749114"/>
                <a:gd name="connsiteY27" fmla="*/ 2517098 h 5791200"/>
                <a:gd name="connsiteX28" fmla="*/ 4862849 w 6749114"/>
                <a:gd name="connsiteY28" fmla="*/ 2876862 h 5791200"/>
                <a:gd name="connsiteX29" fmla="*/ 4892830 w 6749114"/>
                <a:gd name="connsiteY29" fmla="*/ 2951813 h 5791200"/>
                <a:gd name="connsiteX30" fmla="*/ 4982770 w 6749114"/>
                <a:gd name="connsiteY30" fmla="*/ 2981793 h 5791200"/>
                <a:gd name="connsiteX31" fmla="*/ 4982770 w 6749114"/>
                <a:gd name="connsiteY31" fmla="*/ 3146685 h 5791200"/>
                <a:gd name="connsiteX32" fmla="*/ 5102692 w 6749114"/>
                <a:gd name="connsiteY32" fmla="*/ 3236626 h 5791200"/>
                <a:gd name="connsiteX33" fmla="*/ 5117682 w 6749114"/>
                <a:gd name="connsiteY33" fmla="*/ 3371538 h 5791200"/>
                <a:gd name="connsiteX34" fmla="*/ 5207623 w 6749114"/>
                <a:gd name="connsiteY34" fmla="*/ 3416508 h 5791200"/>
                <a:gd name="connsiteX35" fmla="*/ 5447466 w 6749114"/>
                <a:gd name="connsiteY35" fmla="*/ 3521439 h 5791200"/>
                <a:gd name="connsiteX36" fmla="*/ 5687308 w 6749114"/>
                <a:gd name="connsiteY36" fmla="*/ 3671341 h 5791200"/>
                <a:gd name="connsiteX37" fmla="*/ 5777249 w 6749114"/>
                <a:gd name="connsiteY37" fmla="*/ 3761282 h 5791200"/>
                <a:gd name="connsiteX38" fmla="*/ 5927151 w 6749114"/>
                <a:gd name="connsiteY38" fmla="*/ 3896193 h 5791200"/>
                <a:gd name="connsiteX39" fmla="*/ 6047072 w 6749114"/>
                <a:gd name="connsiteY39" fmla="*/ 3851223 h 5791200"/>
                <a:gd name="connsiteX40" fmla="*/ 6122023 w 6749114"/>
                <a:gd name="connsiteY40" fmla="*/ 4046095 h 5791200"/>
                <a:gd name="connsiteX41" fmla="*/ 6017092 w 6749114"/>
                <a:gd name="connsiteY41" fmla="*/ 4181006 h 5791200"/>
                <a:gd name="connsiteX42" fmla="*/ 6077052 w 6749114"/>
                <a:gd name="connsiteY42" fmla="*/ 4525780 h 5791200"/>
                <a:gd name="connsiteX43" fmla="*/ 6107033 w 6749114"/>
                <a:gd name="connsiteY43" fmla="*/ 4660692 h 5791200"/>
                <a:gd name="connsiteX44" fmla="*/ 6017092 w 6749114"/>
                <a:gd name="connsiteY44" fmla="*/ 4930515 h 5791200"/>
                <a:gd name="connsiteX45" fmla="*/ 5852200 w 6749114"/>
                <a:gd name="connsiteY45" fmla="*/ 5125387 h 5791200"/>
                <a:gd name="connsiteX46" fmla="*/ 5732279 w 6749114"/>
                <a:gd name="connsiteY46" fmla="*/ 5260298 h 5791200"/>
                <a:gd name="connsiteX47" fmla="*/ 6127020 w 6749114"/>
                <a:gd name="connsiteY47" fmla="*/ 5715000 h 5791200"/>
                <a:gd name="connsiteX0" fmla="*/ 5867401 w 5879893"/>
                <a:gd name="connsiteY0" fmla="*/ 5791200 h 5791200"/>
                <a:gd name="connsiteX1" fmla="*/ 5867401 w 5879893"/>
                <a:gd name="connsiteY1" fmla="*/ 2057400 h 5791200"/>
                <a:gd name="connsiteX2" fmla="*/ 5791201 w 5879893"/>
                <a:gd name="connsiteY2" fmla="*/ 76200 h 5791200"/>
                <a:gd name="connsiteX3" fmla="*/ 0 w 5879893"/>
                <a:gd name="connsiteY3" fmla="*/ 0 h 5791200"/>
                <a:gd name="connsiteX4" fmla="*/ 575871 w 5879893"/>
                <a:gd name="connsiteY4" fmla="*/ 283564 h 5791200"/>
                <a:gd name="connsiteX5" fmla="*/ 785733 w 5879893"/>
                <a:gd name="connsiteY5" fmla="*/ 493426 h 5791200"/>
                <a:gd name="connsiteX6" fmla="*/ 1025576 w 5879893"/>
                <a:gd name="connsiteY6" fmla="*/ 778239 h 5791200"/>
                <a:gd name="connsiteX7" fmla="*/ 1190468 w 5879893"/>
                <a:gd name="connsiteY7" fmla="*/ 1093033 h 5791200"/>
                <a:gd name="connsiteX8" fmla="*/ 1490271 w 5879893"/>
                <a:gd name="connsiteY8" fmla="*/ 883170 h 5791200"/>
                <a:gd name="connsiteX9" fmla="*/ 1745104 w 5879893"/>
                <a:gd name="connsiteY9" fmla="*/ 808220 h 5791200"/>
                <a:gd name="connsiteX10" fmla="*/ 1745104 w 5879893"/>
                <a:gd name="connsiteY10" fmla="*/ 583367 h 5791200"/>
                <a:gd name="connsiteX11" fmla="*/ 1865025 w 5879893"/>
                <a:gd name="connsiteY11" fmla="*/ 508416 h 5791200"/>
                <a:gd name="connsiteX12" fmla="*/ 1865025 w 5879893"/>
                <a:gd name="connsiteY12" fmla="*/ 403485 h 5791200"/>
                <a:gd name="connsiteX13" fmla="*/ 2179818 w 5879893"/>
                <a:gd name="connsiteY13" fmla="*/ 298554 h 5791200"/>
                <a:gd name="connsiteX14" fmla="*/ 2314730 w 5879893"/>
                <a:gd name="connsiteY14" fmla="*/ 313544 h 5791200"/>
                <a:gd name="connsiteX15" fmla="*/ 2479622 w 5879893"/>
                <a:gd name="connsiteY15" fmla="*/ 493426 h 5791200"/>
                <a:gd name="connsiteX16" fmla="*/ 2494612 w 5879893"/>
                <a:gd name="connsiteY16" fmla="*/ 613347 h 5791200"/>
                <a:gd name="connsiteX17" fmla="*/ 2569563 w 5879893"/>
                <a:gd name="connsiteY17" fmla="*/ 748259 h 5791200"/>
                <a:gd name="connsiteX18" fmla="*/ 2719464 w 5879893"/>
                <a:gd name="connsiteY18" fmla="*/ 823210 h 5791200"/>
                <a:gd name="connsiteX19" fmla="*/ 2824395 w 5879893"/>
                <a:gd name="connsiteY19" fmla="*/ 958121 h 5791200"/>
                <a:gd name="connsiteX20" fmla="*/ 2929327 w 5879893"/>
                <a:gd name="connsiteY20" fmla="*/ 1152993 h 5791200"/>
                <a:gd name="connsiteX21" fmla="*/ 3109209 w 5879893"/>
                <a:gd name="connsiteY21" fmla="*/ 1272915 h 5791200"/>
                <a:gd name="connsiteX22" fmla="*/ 3229130 w 5879893"/>
                <a:gd name="connsiteY22" fmla="*/ 1407826 h 5791200"/>
                <a:gd name="connsiteX23" fmla="*/ 3364041 w 5879893"/>
                <a:gd name="connsiteY23" fmla="*/ 1602698 h 5791200"/>
                <a:gd name="connsiteX24" fmla="*/ 3394022 w 5879893"/>
                <a:gd name="connsiteY24" fmla="*/ 1782580 h 5791200"/>
                <a:gd name="connsiteX25" fmla="*/ 3498953 w 5879893"/>
                <a:gd name="connsiteY25" fmla="*/ 1827551 h 5791200"/>
                <a:gd name="connsiteX26" fmla="*/ 3693825 w 5879893"/>
                <a:gd name="connsiteY26" fmla="*/ 2187315 h 5791200"/>
                <a:gd name="connsiteX27" fmla="*/ 3888697 w 5879893"/>
                <a:gd name="connsiteY27" fmla="*/ 2517098 h 5791200"/>
                <a:gd name="connsiteX28" fmla="*/ 3993628 w 5879893"/>
                <a:gd name="connsiteY28" fmla="*/ 2876862 h 5791200"/>
                <a:gd name="connsiteX29" fmla="*/ 4023609 w 5879893"/>
                <a:gd name="connsiteY29" fmla="*/ 2951813 h 5791200"/>
                <a:gd name="connsiteX30" fmla="*/ 4113549 w 5879893"/>
                <a:gd name="connsiteY30" fmla="*/ 2981793 h 5791200"/>
                <a:gd name="connsiteX31" fmla="*/ 4113549 w 5879893"/>
                <a:gd name="connsiteY31" fmla="*/ 3146685 h 5791200"/>
                <a:gd name="connsiteX32" fmla="*/ 4233471 w 5879893"/>
                <a:gd name="connsiteY32" fmla="*/ 3236626 h 5791200"/>
                <a:gd name="connsiteX33" fmla="*/ 4248461 w 5879893"/>
                <a:gd name="connsiteY33" fmla="*/ 3371538 h 5791200"/>
                <a:gd name="connsiteX34" fmla="*/ 4338402 w 5879893"/>
                <a:gd name="connsiteY34" fmla="*/ 3416508 h 5791200"/>
                <a:gd name="connsiteX35" fmla="*/ 4578245 w 5879893"/>
                <a:gd name="connsiteY35" fmla="*/ 3521439 h 5791200"/>
                <a:gd name="connsiteX36" fmla="*/ 4818087 w 5879893"/>
                <a:gd name="connsiteY36" fmla="*/ 3671341 h 5791200"/>
                <a:gd name="connsiteX37" fmla="*/ 4908028 w 5879893"/>
                <a:gd name="connsiteY37" fmla="*/ 3761282 h 5791200"/>
                <a:gd name="connsiteX38" fmla="*/ 5057930 w 5879893"/>
                <a:gd name="connsiteY38" fmla="*/ 3896193 h 5791200"/>
                <a:gd name="connsiteX39" fmla="*/ 5177851 w 5879893"/>
                <a:gd name="connsiteY39" fmla="*/ 3851223 h 5791200"/>
                <a:gd name="connsiteX40" fmla="*/ 5252802 w 5879893"/>
                <a:gd name="connsiteY40" fmla="*/ 4046095 h 5791200"/>
                <a:gd name="connsiteX41" fmla="*/ 5147871 w 5879893"/>
                <a:gd name="connsiteY41" fmla="*/ 4181006 h 5791200"/>
                <a:gd name="connsiteX42" fmla="*/ 5207831 w 5879893"/>
                <a:gd name="connsiteY42" fmla="*/ 4525780 h 5791200"/>
                <a:gd name="connsiteX43" fmla="*/ 5237812 w 5879893"/>
                <a:gd name="connsiteY43" fmla="*/ 4660692 h 5791200"/>
                <a:gd name="connsiteX44" fmla="*/ 5147871 w 5879893"/>
                <a:gd name="connsiteY44" fmla="*/ 4930515 h 5791200"/>
                <a:gd name="connsiteX45" fmla="*/ 4982979 w 5879893"/>
                <a:gd name="connsiteY45" fmla="*/ 5125387 h 5791200"/>
                <a:gd name="connsiteX46" fmla="*/ 4863058 w 5879893"/>
                <a:gd name="connsiteY46" fmla="*/ 5260298 h 5791200"/>
                <a:gd name="connsiteX47" fmla="*/ 5257799 w 5879893"/>
                <a:gd name="connsiteY47" fmla="*/ 5715000 h 5791200"/>
                <a:gd name="connsiteX0" fmla="*/ 5867401 w 5879892"/>
                <a:gd name="connsiteY0" fmla="*/ 5791200 h 5791200"/>
                <a:gd name="connsiteX1" fmla="*/ 5867401 w 5879892"/>
                <a:gd name="connsiteY1" fmla="*/ 2057400 h 5791200"/>
                <a:gd name="connsiteX2" fmla="*/ 5791200 w 5879892"/>
                <a:gd name="connsiteY2" fmla="*/ 0 h 5791200"/>
                <a:gd name="connsiteX3" fmla="*/ 0 w 5879892"/>
                <a:gd name="connsiteY3" fmla="*/ 0 h 5791200"/>
                <a:gd name="connsiteX4" fmla="*/ 575871 w 5879892"/>
                <a:gd name="connsiteY4" fmla="*/ 283564 h 5791200"/>
                <a:gd name="connsiteX5" fmla="*/ 785733 w 5879892"/>
                <a:gd name="connsiteY5" fmla="*/ 493426 h 5791200"/>
                <a:gd name="connsiteX6" fmla="*/ 1025576 w 5879892"/>
                <a:gd name="connsiteY6" fmla="*/ 778239 h 5791200"/>
                <a:gd name="connsiteX7" fmla="*/ 1190468 w 5879892"/>
                <a:gd name="connsiteY7" fmla="*/ 1093033 h 5791200"/>
                <a:gd name="connsiteX8" fmla="*/ 1490271 w 5879892"/>
                <a:gd name="connsiteY8" fmla="*/ 883170 h 5791200"/>
                <a:gd name="connsiteX9" fmla="*/ 1745104 w 5879892"/>
                <a:gd name="connsiteY9" fmla="*/ 808220 h 5791200"/>
                <a:gd name="connsiteX10" fmla="*/ 1745104 w 5879892"/>
                <a:gd name="connsiteY10" fmla="*/ 583367 h 5791200"/>
                <a:gd name="connsiteX11" fmla="*/ 1865025 w 5879892"/>
                <a:gd name="connsiteY11" fmla="*/ 508416 h 5791200"/>
                <a:gd name="connsiteX12" fmla="*/ 1865025 w 5879892"/>
                <a:gd name="connsiteY12" fmla="*/ 403485 h 5791200"/>
                <a:gd name="connsiteX13" fmla="*/ 2179818 w 5879892"/>
                <a:gd name="connsiteY13" fmla="*/ 298554 h 5791200"/>
                <a:gd name="connsiteX14" fmla="*/ 2314730 w 5879892"/>
                <a:gd name="connsiteY14" fmla="*/ 313544 h 5791200"/>
                <a:gd name="connsiteX15" fmla="*/ 2479622 w 5879892"/>
                <a:gd name="connsiteY15" fmla="*/ 493426 h 5791200"/>
                <a:gd name="connsiteX16" fmla="*/ 2494612 w 5879892"/>
                <a:gd name="connsiteY16" fmla="*/ 613347 h 5791200"/>
                <a:gd name="connsiteX17" fmla="*/ 2569563 w 5879892"/>
                <a:gd name="connsiteY17" fmla="*/ 748259 h 5791200"/>
                <a:gd name="connsiteX18" fmla="*/ 2719464 w 5879892"/>
                <a:gd name="connsiteY18" fmla="*/ 823210 h 5791200"/>
                <a:gd name="connsiteX19" fmla="*/ 2824395 w 5879892"/>
                <a:gd name="connsiteY19" fmla="*/ 958121 h 5791200"/>
                <a:gd name="connsiteX20" fmla="*/ 2929327 w 5879892"/>
                <a:gd name="connsiteY20" fmla="*/ 1152993 h 5791200"/>
                <a:gd name="connsiteX21" fmla="*/ 3109209 w 5879892"/>
                <a:gd name="connsiteY21" fmla="*/ 1272915 h 5791200"/>
                <a:gd name="connsiteX22" fmla="*/ 3229130 w 5879892"/>
                <a:gd name="connsiteY22" fmla="*/ 1407826 h 5791200"/>
                <a:gd name="connsiteX23" fmla="*/ 3364041 w 5879892"/>
                <a:gd name="connsiteY23" fmla="*/ 1602698 h 5791200"/>
                <a:gd name="connsiteX24" fmla="*/ 3394022 w 5879892"/>
                <a:gd name="connsiteY24" fmla="*/ 1782580 h 5791200"/>
                <a:gd name="connsiteX25" fmla="*/ 3498953 w 5879892"/>
                <a:gd name="connsiteY25" fmla="*/ 1827551 h 5791200"/>
                <a:gd name="connsiteX26" fmla="*/ 3693825 w 5879892"/>
                <a:gd name="connsiteY26" fmla="*/ 2187315 h 5791200"/>
                <a:gd name="connsiteX27" fmla="*/ 3888697 w 5879892"/>
                <a:gd name="connsiteY27" fmla="*/ 2517098 h 5791200"/>
                <a:gd name="connsiteX28" fmla="*/ 3993628 w 5879892"/>
                <a:gd name="connsiteY28" fmla="*/ 2876862 h 5791200"/>
                <a:gd name="connsiteX29" fmla="*/ 4023609 w 5879892"/>
                <a:gd name="connsiteY29" fmla="*/ 2951813 h 5791200"/>
                <a:gd name="connsiteX30" fmla="*/ 4113549 w 5879892"/>
                <a:gd name="connsiteY30" fmla="*/ 2981793 h 5791200"/>
                <a:gd name="connsiteX31" fmla="*/ 4113549 w 5879892"/>
                <a:gd name="connsiteY31" fmla="*/ 3146685 h 5791200"/>
                <a:gd name="connsiteX32" fmla="*/ 4233471 w 5879892"/>
                <a:gd name="connsiteY32" fmla="*/ 3236626 h 5791200"/>
                <a:gd name="connsiteX33" fmla="*/ 4248461 w 5879892"/>
                <a:gd name="connsiteY33" fmla="*/ 3371538 h 5791200"/>
                <a:gd name="connsiteX34" fmla="*/ 4338402 w 5879892"/>
                <a:gd name="connsiteY34" fmla="*/ 3416508 h 5791200"/>
                <a:gd name="connsiteX35" fmla="*/ 4578245 w 5879892"/>
                <a:gd name="connsiteY35" fmla="*/ 3521439 h 5791200"/>
                <a:gd name="connsiteX36" fmla="*/ 4818087 w 5879892"/>
                <a:gd name="connsiteY36" fmla="*/ 3671341 h 5791200"/>
                <a:gd name="connsiteX37" fmla="*/ 4908028 w 5879892"/>
                <a:gd name="connsiteY37" fmla="*/ 3761282 h 5791200"/>
                <a:gd name="connsiteX38" fmla="*/ 5057930 w 5879892"/>
                <a:gd name="connsiteY38" fmla="*/ 3896193 h 5791200"/>
                <a:gd name="connsiteX39" fmla="*/ 5177851 w 5879892"/>
                <a:gd name="connsiteY39" fmla="*/ 3851223 h 5791200"/>
                <a:gd name="connsiteX40" fmla="*/ 5252802 w 5879892"/>
                <a:gd name="connsiteY40" fmla="*/ 4046095 h 5791200"/>
                <a:gd name="connsiteX41" fmla="*/ 5147871 w 5879892"/>
                <a:gd name="connsiteY41" fmla="*/ 4181006 h 5791200"/>
                <a:gd name="connsiteX42" fmla="*/ 5207831 w 5879892"/>
                <a:gd name="connsiteY42" fmla="*/ 4525780 h 5791200"/>
                <a:gd name="connsiteX43" fmla="*/ 5237812 w 5879892"/>
                <a:gd name="connsiteY43" fmla="*/ 4660692 h 5791200"/>
                <a:gd name="connsiteX44" fmla="*/ 5147871 w 5879892"/>
                <a:gd name="connsiteY44" fmla="*/ 4930515 h 5791200"/>
                <a:gd name="connsiteX45" fmla="*/ 4982979 w 5879892"/>
                <a:gd name="connsiteY45" fmla="*/ 5125387 h 5791200"/>
                <a:gd name="connsiteX46" fmla="*/ 4863058 w 5879892"/>
                <a:gd name="connsiteY46" fmla="*/ 5260298 h 5791200"/>
                <a:gd name="connsiteX47" fmla="*/ 5257799 w 5879892"/>
                <a:gd name="connsiteY47" fmla="*/ 5715000 h 5791200"/>
                <a:gd name="connsiteX0" fmla="*/ 5867401 w 5874896"/>
                <a:gd name="connsiteY0" fmla="*/ 5791200 h 5791200"/>
                <a:gd name="connsiteX1" fmla="*/ 5867401 w 5874896"/>
                <a:gd name="connsiteY1" fmla="*/ 2057400 h 5791200"/>
                <a:gd name="connsiteX2" fmla="*/ 5791200 w 5874896"/>
                <a:gd name="connsiteY2" fmla="*/ 0 h 5791200"/>
                <a:gd name="connsiteX3" fmla="*/ 0 w 5874896"/>
                <a:gd name="connsiteY3" fmla="*/ 0 h 5791200"/>
                <a:gd name="connsiteX4" fmla="*/ 575871 w 5874896"/>
                <a:gd name="connsiteY4" fmla="*/ 283564 h 5791200"/>
                <a:gd name="connsiteX5" fmla="*/ 785733 w 5874896"/>
                <a:gd name="connsiteY5" fmla="*/ 493426 h 5791200"/>
                <a:gd name="connsiteX6" fmla="*/ 1025576 w 5874896"/>
                <a:gd name="connsiteY6" fmla="*/ 778239 h 5791200"/>
                <a:gd name="connsiteX7" fmla="*/ 1190468 w 5874896"/>
                <a:gd name="connsiteY7" fmla="*/ 1093033 h 5791200"/>
                <a:gd name="connsiteX8" fmla="*/ 1490271 w 5874896"/>
                <a:gd name="connsiteY8" fmla="*/ 883170 h 5791200"/>
                <a:gd name="connsiteX9" fmla="*/ 1745104 w 5874896"/>
                <a:gd name="connsiteY9" fmla="*/ 808220 h 5791200"/>
                <a:gd name="connsiteX10" fmla="*/ 1745104 w 5874896"/>
                <a:gd name="connsiteY10" fmla="*/ 583367 h 5791200"/>
                <a:gd name="connsiteX11" fmla="*/ 1865025 w 5874896"/>
                <a:gd name="connsiteY11" fmla="*/ 508416 h 5791200"/>
                <a:gd name="connsiteX12" fmla="*/ 1865025 w 5874896"/>
                <a:gd name="connsiteY12" fmla="*/ 403485 h 5791200"/>
                <a:gd name="connsiteX13" fmla="*/ 2179818 w 5874896"/>
                <a:gd name="connsiteY13" fmla="*/ 298554 h 5791200"/>
                <a:gd name="connsiteX14" fmla="*/ 2314730 w 5874896"/>
                <a:gd name="connsiteY14" fmla="*/ 313544 h 5791200"/>
                <a:gd name="connsiteX15" fmla="*/ 2479622 w 5874896"/>
                <a:gd name="connsiteY15" fmla="*/ 493426 h 5791200"/>
                <a:gd name="connsiteX16" fmla="*/ 2494612 w 5874896"/>
                <a:gd name="connsiteY16" fmla="*/ 613347 h 5791200"/>
                <a:gd name="connsiteX17" fmla="*/ 2569563 w 5874896"/>
                <a:gd name="connsiteY17" fmla="*/ 748259 h 5791200"/>
                <a:gd name="connsiteX18" fmla="*/ 2719464 w 5874896"/>
                <a:gd name="connsiteY18" fmla="*/ 823210 h 5791200"/>
                <a:gd name="connsiteX19" fmla="*/ 2824395 w 5874896"/>
                <a:gd name="connsiteY19" fmla="*/ 958121 h 5791200"/>
                <a:gd name="connsiteX20" fmla="*/ 2929327 w 5874896"/>
                <a:gd name="connsiteY20" fmla="*/ 1152993 h 5791200"/>
                <a:gd name="connsiteX21" fmla="*/ 3109209 w 5874896"/>
                <a:gd name="connsiteY21" fmla="*/ 1272915 h 5791200"/>
                <a:gd name="connsiteX22" fmla="*/ 3229130 w 5874896"/>
                <a:gd name="connsiteY22" fmla="*/ 1407826 h 5791200"/>
                <a:gd name="connsiteX23" fmla="*/ 3364041 w 5874896"/>
                <a:gd name="connsiteY23" fmla="*/ 1602698 h 5791200"/>
                <a:gd name="connsiteX24" fmla="*/ 3394022 w 5874896"/>
                <a:gd name="connsiteY24" fmla="*/ 1782580 h 5791200"/>
                <a:gd name="connsiteX25" fmla="*/ 3498953 w 5874896"/>
                <a:gd name="connsiteY25" fmla="*/ 1827551 h 5791200"/>
                <a:gd name="connsiteX26" fmla="*/ 3693825 w 5874896"/>
                <a:gd name="connsiteY26" fmla="*/ 2187315 h 5791200"/>
                <a:gd name="connsiteX27" fmla="*/ 3888697 w 5874896"/>
                <a:gd name="connsiteY27" fmla="*/ 2517098 h 5791200"/>
                <a:gd name="connsiteX28" fmla="*/ 3993628 w 5874896"/>
                <a:gd name="connsiteY28" fmla="*/ 2876862 h 5791200"/>
                <a:gd name="connsiteX29" fmla="*/ 4023609 w 5874896"/>
                <a:gd name="connsiteY29" fmla="*/ 2951813 h 5791200"/>
                <a:gd name="connsiteX30" fmla="*/ 4113549 w 5874896"/>
                <a:gd name="connsiteY30" fmla="*/ 2981793 h 5791200"/>
                <a:gd name="connsiteX31" fmla="*/ 4113549 w 5874896"/>
                <a:gd name="connsiteY31" fmla="*/ 3146685 h 5791200"/>
                <a:gd name="connsiteX32" fmla="*/ 4233471 w 5874896"/>
                <a:gd name="connsiteY32" fmla="*/ 3236626 h 5791200"/>
                <a:gd name="connsiteX33" fmla="*/ 4248461 w 5874896"/>
                <a:gd name="connsiteY33" fmla="*/ 3371538 h 5791200"/>
                <a:gd name="connsiteX34" fmla="*/ 4338402 w 5874896"/>
                <a:gd name="connsiteY34" fmla="*/ 3416508 h 5791200"/>
                <a:gd name="connsiteX35" fmla="*/ 4578245 w 5874896"/>
                <a:gd name="connsiteY35" fmla="*/ 3521439 h 5791200"/>
                <a:gd name="connsiteX36" fmla="*/ 4818087 w 5874896"/>
                <a:gd name="connsiteY36" fmla="*/ 3671341 h 5791200"/>
                <a:gd name="connsiteX37" fmla="*/ 4908028 w 5874896"/>
                <a:gd name="connsiteY37" fmla="*/ 3761282 h 5791200"/>
                <a:gd name="connsiteX38" fmla="*/ 5057930 w 5874896"/>
                <a:gd name="connsiteY38" fmla="*/ 3896193 h 5791200"/>
                <a:gd name="connsiteX39" fmla="*/ 5177851 w 5874896"/>
                <a:gd name="connsiteY39" fmla="*/ 3851223 h 5791200"/>
                <a:gd name="connsiteX40" fmla="*/ 5252802 w 5874896"/>
                <a:gd name="connsiteY40" fmla="*/ 4046095 h 5791200"/>
                <a:gd name="connsiteX41" fmla="*/ 5147871 w 5874896"/>
                <a:gd name="connsiteY41" fmla="*/ 4181006 h 5791200"/>
                <a:gd name="connsiteX42" fmla="*/ 5207831 w 5874896"/>
                <a:gd name="connsiteY42" fmla="*/ 4525780 h 5791200"/>
                <a:gd name="connsiteX43" fmla="*/ 5237812 w 5874896"/>
                <a:gd name="connsiteY43" fmla="*/ 4660692 h 5791200"/>
                <a:gd name="connsiteX44" fmla="*/ 5147871 w 5874896"/>
                <a:gd name="connsiteY44" fmla="*/ 4930515 h 5791200"/>
                <a:gd name="connsiteX45" fmla="*/ 4982979 w 5874896"/>
                <a:gd name="connsiteY45" fmla="*/ 5125387 h 5791200"/>
                <a:gd name="connsiteX46" fmla="*/ 4863058 w 5874896"/>
                <a:gd name="connsiteY46" fmla="*/ 5260298 h 5791200"/>
                <a:gd name="connsiteX47" fmla="*/ 5257799 w 5874896"/>
                <a:gd name="connsiteY47" fmla="*/ 5715000 h 5791200"/>
                <a:gd name="connsiteX0" fmla="*/ 5867401 w 5874896"/>
                <a:gd name="connsiteY0" fmla="*/ 5791200 h 5791200"/>
                <a:gd name="connsiteX1" fmla="*/ 5791200 w 5874896"/>
                <a:gd name="connsiteY1" fmla="*/ 2209800 h 5791200"/>
                <a:gd name="connsiteX2" fmla="*/ 5791200 w 5874896"/>
                <a:gd name="connsiteY2" fmla="*/ 0 h 5791200"/>
                <a:gd name="connsiteX3" fmla="*/ 0 w 5874896"/>
                <a:gd name="connsiteY3" fmla="*/ 0 h 5791200"/>
                <a:gd name="connsiteX4" fmla="*/ 575871 w 5874896"/>
                <a:gd name="connsiteY4" fmla="*/ 283564 h 5791200"/>
                <a:gd name="connsiteX5" fmla="*/ 785733 w 5874896"/>
                <a:gd name="connsiteY5" fmla="*/ 493426 h 5791200"/>
                <a:gd name="connsiteX6" fmla="*/ 1025576 w 5874896"/>
                <a:gd name="connsiteY6" fmla="*/ 778239 h 5791200"/>
                <a:gd name="connsiteX7" fmla="*/ 1190468 w 5874896"/>
                <a:gd name="connsiteY7" fmla="*/ 1093033 h 5791200"/>
                <a:gd name="connsiteX8" fmla="*/ 1490271 w 5874896"/>
                <a:gd name="connsiteY8" fmla="*/ 883170 h 5791200"/>
                <a:gd name="connsiteX9" fmla="*/ 1745104 w 5874896"/>
                <a:gd name="connsiteY9" fmla="*/ 808220 h 5791200"/>
                <a:gd name="connsiteX10" fmla="*/ 1745104 w 5874896"/>
                <a:gd name="connsiteY10" fmla="*/ 583367 h 5791200"/>
                <a:gd name="connsiteX11" fmla="*/ 1865025 w 5874896"/>
                <a:gd name="connsiteY11" fmla="*/ 508416 h 5791200"/>
                <a:gd name="connsiteX12" fmla="*/ 1865025 w 5874896"/>
                <a:gd name="connsiteY12" fmla="*/ 403485 h 5791200"/>
                <a:gd name="connsiteX13" fmla="*/ 2179818 w 5874896"/>
                <a:gd name="connsiteY13" fmla="*/ 298554 h 5791200"/>
                <a:gd name="connsiteX14" fmla="*/ 2314730 w 5874896"/>
                <a:gd name="connsiteY14" fmla="*/ 313544 h 5791200"/>
                <a:gd name="connsiteX15" fmla="*/ 2479622 w 5874896"/>
                <a:gd name="connsiteY15" fmla="*/ 493426 h 5791200"/>
                <a:gd name="connsiteX16" fmla="*/ 2494612 w 5874896"/>
                <a:gd name="connsiteY16" fmla="*/ 613347 h 5791200"/>
                <a:gd name="connsiteX17" fmla="*/ 2569563 w 5874896"/>
                <a:gd name="connsiteY17" fmla="*/ 748259 h 5791200"/>
                <a:gd name="connsiteX18" fmla="*/ 2719464 w 5874896"/>
                <a:gd name="connsiteY18" fmla="*/ 823210 h 5791200"/>
                <a:gd name="connsiteX19" fmla="*/ 2824395 w 5874896"/>
                <a:gd name="connsiteY19" fmla="*/ 958121 h 5791200"/>
                <a:gd name="connsiteX20" fmla="*/ 2929327 w 5874896"/>
                <a:gd name="connsiteY20" fmla="*/ 1152993 h 5791200"/>
                <a:gd name="connsiteX21" fmla="*/ 3109209 w 5874896"/>
                <a:gd name="connsiteY21" fmla="*/ 1272915 h 5791200"/>
                <a:gd name="connsiteX22" fmla="*/ 3229130 w 5874896"/>
                <a:gd name="connsiteY22" fmla="*/ 1407826 h 5791200"/>
                <a:gd name="connsiteX23" fmla="*/ 3364041 w 5874896"/>
                <a:gd name="connsiteY23" fmla="*/ 1602698 h 5791200"/>
                <a:gd name="connsiteX24" fmla="*/ 3394022 w 5874896"/>
                <a:gd name="connsiteY24" fmla="*/ 1782580 h 5791200"/>
                <a:gd name="connsiteX25" fmla="*/ 3498953 w 5874896"/>
                <a:gd name="connsiteY25" fmla="*/ 1827551 h 5791200"/>
                <a:gd name="connsiteX26" fmla="*/ 3693825 w 5874896"/>
                <a:gd name="connsiteY26" fmla="*/ 2187315 h 5791200"/>
                <a:gd name="connsiteX27" fmla="*/ 3888697 w 5874896"/>
                <a:gd name="connsiteY27" fmla="*/ 2517098 h 5791200"/>
                <a:gd name="connsiteX28" fmla="*/ 3993628 w 5874896"/>
                <a:gd name="connsiteY28" fmla="*/ 2876862 h 5791200"/>
                <a:gd name="connsiteX29" fmla="*/ 4023609 w 5874896"/>
                <a:gd name="connsiteY29" fmla="*/ 2951813 h 5791200"/>
                <a:gd name="connsiteX30" fmla="*/ 4113549 w 5874896"/>
                <a:gd name="connsiteY30" fmla="*/ 2981793 h 5791200"/>
                <a:gd name="connsiteX31" fmla="*/ 4113549 w 5874896"/>
                <a:gd name="connsiteY31" fmla="*/ 3146685 h 5791200"/>
                <a:gd name="connsiteX32" fmla="*/ 4233471 w 5874896"/>
                <a:gd name="connsiteY32" fmla="*/ 3236626 h 5791200"/>
                <a:gd name="connsiteX33" fmla="*/ 4248461 w 5874896"/>
                <a:gd name="connsiteY33" fmla="*/ 3371538 h 5791200"/>
                <a:gd name="connsiteX34" fmla="*/ 4338402 w 5874896"/>
                <a:gd name="connsiteY34" fmla="*/ 3416508 h 5791200"/>
                <a:gd name="connsiteX35" fmla="*/ 4578245 w 5874896"/>
                <a:gd name="connsiteY35" fmla="*/ 3521439 h 5791200"/>
                <a:gd name="connsiteX36" fmla="*/ 4818087 w 5874896"/>
                <a:gd name="connsiteY36" fmla="*/ 3671341 h 5791200"/>
                <a:gd name="connsiteX37" fmla="*/ 4908028 w 5874896"/>
                <a:gd name="connsiteY37" fmla="*/ 3761282 h 5791200"/>
                <a:gd name="connsiteX38" fmla="*/ 5057930 w 5874896"/>
                <a:gd name="connsiteY38" fmla="*/ 3896193 h 5791200"/>
                <a:gd name="connsiteX39" fmla="*/ 5177851 w 5874896"/>
                <a:gd name="connsiteY39" fmla="*/ 3851223 h 5791200"/>
                <a:gd name="connsiteX40" fmla="*/ 5252802 w 5874896"/>
                <a:gd name="connsiteY40" fmla="*/ 4046095 h 5791200"/>
                <a:gd name="connsiteX41" fmla="*/ 5147871 w 5874896"/>
                <a:gd name="connsiteY41" fmla="*/ 4181006 h 5791200"/>
                <a:gd name="connsiteX42" fmla="*/ 5207831 w 5874896"/>
                <a:gd name="connsiteY42" fmla="*/ 4525780 h 5791200"/>
                <a:gd name="connsiteX43" fmla="*/ 5237812 w 5874896"/>
                <a:gd name="connsiteY43" fmla="*/ 4660692 h 5791200"/>
                <a:gd name="connsiteX44" fmla="*/ 5147871 w 5874896"/>
                <a:gd name="connsiteY44" fmla="*/ 4930515 h 5791200"/>
                <a:gd name="connsiteX45" fmla="*/ 4982979 w 5874896"/>
                <a:gd name="connsiteY45" fmla="*/ 5125387 h 5791200"/>
                <a:gd name="connsiteX46" fmla="*/ 4863058 w 5874896"/>
                <a:gd name="connsiteY46" fmla="*/ 5260298 h 5791200"/>
                <a:gd name="connsiteX47" fmla="*/ 5257799 w 5874896"/>
                <a:gd name="connsiteY47" fmla="*/ 5715000 h 5791200"/>
                <a:gd name="connsiteX0" fmla="*/ 5715000 w 5792657"/>
                <a:gd name="connsiteY0" fmla="*/ 5638800 h 5715000"/>
                <a:gd name="connsiteX1" fmla="*/ 5791200 w 5792657"/>
                <a:gd name="connsiteY1" fmla="*/ 2209800 h 5715000"/>
                <a:gd name="connsiteX2" fmla="*/ 5791200 w 5792657"/>
                <a:gd name="connsiteY2" fmla="*/ 0 h 5715000"/>
                <a:gd name="connsiteX3" fmla="*/ 0 w 5792657"/>
                <a:gd name="connsiteY3" fmla="*/ 0 h 5715000"/>
                <a:gd name="connsiteX4" fmla="*/ 575871 w 5792657"/>
                <a:gd name="connsiteY4" fmla="*/ 283564 h 5715000"/>
                <a:gd name="connsiteX5" fmla="*/ 785733 w 5792657"/>
                <a:gd name="connsiteY5" fmla="*/ 493426 h 5715000"/>
                <a:gd name="connsiteX6" fmla="*/ 1025576 w 5792657"/>
                <a:gd name="connsiteY6" fmla="*/ 778239 h 5715000"/>
                <a:gd name="connsiteX7" fmla="*/ 1190468 w 5792657"/>
                <a:gd name="connsiteY7" fmla="*/ 1093033 h 5715000"/>
                <a:gd name="connsiteX8" fmla="*/ 1490271 w 5792657"/>
                <a:gd name="connsiteY8" fmla="*/ 883170 h 5715000"/>
                <a:gd name="connsiteX9" fmla="*/ 1745104 w 5792657"/>
                <a:gd name="connsiteY9" fmla="*/ 808220 h 5715000"/>
                <a:gd name="connsiteX10" fmla="*/ 1745104 w 5792657"/>
                <a:gd name="connsiteY10" fmla="*/ 583367 h 5715000"/>
                <a:gd name="connsiteX11" fmla="*/ 1865025 w 5792657"/>
                <a:gd name="connsiteY11" fmla="*/ 508416 h 5715000"/>
                <a:gd name="connsiteX12" fmla="*/ 1865025 w 5792657"/>
                <a:gd name="connsiteY12" fmla="*/ 403485 h 5715000"/>
                <a:gd name="connsiteX13" fmla="*/ 2179818 w 5792657"/>
                <a:gd name="connsiteY13" fmla="*/ 298554 h 5715000"/>
                <a:gd name="connsiteX14" fmla="*/ 2314730 w 5792657"/>
                <a:gd name="connsiteY14" fmla="*/ 313544 h 5715000"/>
                <a:gd name="connsiteX15" fmla="*/ 2479622 w 5792657"/>
                <a:gd name="connsiteY15" fmla="*/ 493426 h 5715000"/>
                <a:gd name="connsiteX16" fmla="*/ 2494612 w 5792657"/>
                <a:gd name="connsiteY16" fmla="*/ 613347 h 5715000"/>
                <a:gd name="connsiteX17" fmla="*/ 2569563 w 5792657"/>
                <a:gd name="connsiteY17" fmla="*/ 748259 h 5715000"/>
                <a:gd name="connsiteX18" fmla="*/ 2719464 w 5792657"/>
                <a:gd name="connsiteY18" fmla="*/ 823210 h 5715000"/>
                <a:gd name="connsiteX19" fmla="*/ 2824395 w 5792657"/>
                <a:gd name="connsiteY19" fmla="*/ 958121 h 5715000"/>
                <a:gd name="connsiteX20" fmla="*/ 2929327 w 5792657"/>
                <a:gd name="connsiteY20" fmla="*/ 1152993 h 5715000"/>
                <a:gd name="connsiteX21" fmla="*/ 3109209 w 5792657"/>
                <a:gd name="connsiteY21" fmla="*/ 1272915 h 5715000"/>
                <a:gd name="connsiteX22" fmla="*/ 3229130 w 5792657"/>
                <a:gd name="connsiteY22" fmla="*/ 1407826 h 5715000"/>
                <a:gd name="connsiteX23" fmla="*/ 3364041 w 5792657"/>
                <a:gd name="connsiteY23" fmla="*/ 1602698 h 5715000"/>
                <a:gd name="connsiteX24" fmla="*/ 3394022 w 5792657"/>
                <a:gd name="connsiteY24" fmla="*/ 1782580 h 5715000"/>
                <a:gd name="connsiteX25" fmla="*/ 3498953 w 5792657"/>
                <a:gd name="connsiteY25" fmla="*/ 1827551 h 5715000"/>
                <a:gd name="connsiteX26" fmla="*/ 3693825 w 5792657"/>
                <a:gd name="connsiteY26" fmla="*/ 2187315 h 5715000"/>
                <a:gd name="connsiteX27" fmla="*/ 3888697 w 5792657"/>
                <a:gd name="connsiteY27" fmla="*/ 2517098 h 5715000"/>
                <a:gd name="connsiteX28" fmla="*/ 3993628 w 5792657"/>
                <a:gd name="connsiteY28" fmla="*/ 2876862 h 5715000"/>
                <a:gd name="connsiteX29" fmla="*/ 4023609 w 5792657"/>
                <a:gd name="connsiteY29" fmla="*/ 2951813 h 5715000"/>
                <a:gd name="connsiteX30" fmla="*/ 4113549 w 5792657"/>
                <a:gd name="connsiteY30" fmla="*/ 2981793 h 5715000"/>
                <a:gd name="connsiteX31" fmla="*/ 4113549 w 5792657"/>
                <a:gd name="connsiteY31" fmla="*/ 3146685 h 5715000"/>
                <a:gd name="connsiteX32" fmla="*/ 4233471 w 5792657"/>
                <a:gd name="connsiteY32" fmla="*/ 3236626 h 5715000"/>
                <a:gd name="connsiteX33" fmla="*/ 4248461 w 5792657"/>
                <a:gd name="connsiteY33" fmla="*/ 3371538 h 5715000"/>
                <a:gd name="connsiteX34" fmla="*/ 4338402 w 5792657"/>
                <a:gd name="connsiteY34" fmla="*/ 3416508 h 5715000"/>
                <a:gd name="connsiteX35" fmla="*/ 4578245 w 5792657"/>
                <a:gd name="connsiteY35" fmla="*/ 3521439 h 5715000"/>
                <a:gd name="connsiteX36" fmla="*/ 4818087 w 5792657"/>
                <a:gd name="connsiteY36" fmla="*/ 3671341 h 5715000"/>
                <a:gd name="connsiteX37" fmla="*/ 4908028 w 5792657"/>
                <a:gd name="connsiteY37" fmla="*/ 3761282 h 5715000"/>
                <a:gd name="connsiteX38" fmla="*/ 5057930 w 5792657"/>
                <a:gd name="connsiteY38" fmla="*/ 3896193 h 5715000"/>
                <a:gd name="connsiteX39" fmla="*/ 5177851 w 5792657"/>
                <a:gd name="connsiteY39" fmla="*/ 3851223 h 5715000"/>
                <a:gd name="connsiteX40" fmla="*/ 5252802 w 5792657"/>
                <a:gd name="connsiteY40" fmla="*/ 4046095 h 5715000"/>
                <a:gd name="connsiteX41" fmla="*/ 5147871 w 5792657"/>
                <a:gd name="connsiteY41" fmla="*/ 4181006 h 5715000"/>
                <a:gd name="connsiteX42" fmla="*/ 5207831 w 5792657"/>
                <a:gd name="connsiteY42" fmla="*/ 4525780 h 5715000"/>
                <a:gd name="connsiteX43" fmla="*/ 5237812 w 5792657"/>
                <a:gd name="connsiteY43" fmla="*/ 4660692 h 5715000"/>
                <a:gd name="connsiteX44" fmla="*/ 5147871 w 5792657"/>
                <a:gd name="connsiteY44" fmla="*/ 4930515 h 5715000"/>
                <a:gd name="connsiteX45" fmla="*/ 4982979 w 5792657"/>
                <a:gd name="connsiteY45" fmla="*/ 5125387 h 5715000"/>
                <a:gd name="connsiteX46" fmla="*/ 4863058 w 5792657"/>
                <a:gd name="connsiteY46" fmla="*/ 5260298 h 5715000"/>
                <a:gd name="connsiteX47" fmla="*/ 5257799 w 5792657"/>
                <a:gd name="connsiteY47" fmla="*/ 5715000 h 5715000"/>
                <a:gd name="connsiteX0" fmla="*/ 5715000 w 5801193"/>
                <a:gd name="connsiteY0" fmla="*/ 5638800 h 5736445"/>
                <a:gd name="connsiteX1" fmla="*/ 5791200 w 5801193"/>
                <a:gd name="connsiteY1" fmla="*/ 2209800 h 5736445"/>
                <a:gd name="connsiteX2" fmla="*/ 5791200 w 5801193"/>
                <a:gd name="connsiteY2" fmla="*/ 0 h 5736445"/>
                <a:gd name="connsiteX3" fmla="*/ 0 w 5801193"/>
                <a:gd name="connsiteY3" fmla="*/ 0 h 5736445"/>
                <a:gd name="connsiteX4" fmla="*/ 575871 w 5801193"/>
                <a:gd name="connsiteY4" fmla="*/ 283564 h 5736445"/>
                <a:gd name="connsiteX5" fmla="*/ 785733 w 5801193"/>
                <a:gd name="connsiteY5" fmla="*/ 493426 h 5736445"/>
                <a:gd name="connsiteX6" fmla="*/ 1025576 w 5801193"/>
                <a:gd name="connsiteY6" fmla="*/ 778239 h 5736445"/>
                <a:gd name="connsiteX7" fmla="*/ 1190468 w 5801193"/>
                <a:gd name="connsiteY7" fmla="*/ 1093033 h 5736445"/>
                <a:gd name="connsiteX8" fmla="*/ 1490271 w 5801193"/>
                <a:gd name="connsiteY8" fmla="*/ 883170 h 5736445"/>
                <a:gd name="connsiteX9" fmla="*/ 1745104 w 5801193"/>
                <a:gd name="connsiteY9" fmla="*/ 808220 h 5736445"/>
                <a:gd name="connsiteX10" fmla="*/ 1745104 w 5801193"/>
                <a:gd name="connsiteY10" fmla="*/ 583367 h 5736445"/>
                <a:gd name="connsiteX11" fmla="*/ 1865025 w 5801193"/>
                <a:gd name="connsiteY11" fmla="*/ 508416 h 5736445"/>
                <a:gd name="connsiteX12" fmla="*/ 1865025 w 5801193"/>
                <a:gd name="connsiteY12" fmla="*/ 403485 h 5736445"/>
                <a:gd name="connsiteX13" fmla="*/ 2179818 w 5801193"/>
                <a:gd name="connsiteY13" fmla="*/ 298554 h 5736445"/>
                <a:gd name="connsiteX14" fmla="*/ 2314730 w 5801193"/>
                <a:gd name="connsiteY14" fmla="*/ 313544 h 5736445"/>
                <a:gd name="connsiteX15" fmla="*/ 2479622 w 5801193"/>
                <a:gd name="connsiteY15" fmla="*/ 493426 h 5736445"/>
                <a:gd name="connsiteX16" fmla="*/ 2494612 w 5801193"/>
                <a:gd name="connsiteY16" fmla="*/ 613347 h 5736445"/>
                <a:gd name="connsiteX17" fmla="*/ 2569563 w 5801193"/>
                <a:gd name="connsiteY17" fmla="*/ 748259 h 5736445"/>
                <a:gd name="connsiteX18" fmla="*/ 2719464 w 5801193"/>
                <a:gd name="connsiteY18" fmla="*/ 823210 h 5736445"/>
                <a:gd name="connsiteX19" fmla="*/ 2824395 w 5801193"/>
                <a:gd name="connsiteY19" fmla="*/ 958121 h 5736445"/>
                <a:gd name="connsiteX20" fmla="*/ 2929327 w 5801193"/>
                <a:gd name="connsiteY20" fmla="*/ 1152993 h 5736445"/>
                <a:gd name="connsiteX21" fmla="*/ 3109209 w 5801193"/>
                <a:gd name="connsiteY21" fmla="*/ 1272915 h 5736445"/>
                <a:gd name="connsiteX22" fmla="*/ 3229130 w 5801193"/>
                <a:gd name="connsiteY22" fmla="*/ 1407826 h 5736445"/>
                <a:gd name="connsiteX23" fmla="*/ 3364041 w 5801193"/>
                <a:gd name="connsiteY23" fmla="*/ 1602698 h 5736445"/>
                <a:gd name="connsiteX24" fmla="*/ 3394022 w 5801193"/>
                <a:gd name="connsiteY24" fmla="*/ 1782580 h 5736445"/>
                <a:gd name="connsiteX25" fmla="*/ 3498953 w 5801193"/>
                <a:gd name="connsiteY25" fmla="*/ 1827551 h 5736445"/>
                <a:gd name="connsiteX26" fmla="*/ 3693825 w 5801193"/>
                <a:gd name="connsiteY26" fmla="*/ 2187315 h 5736445"/>
                <a:gd name="connsiteX27" fmla="*/ 3888697 w 5801193"/>
                <a:gd name="connsiteY27" fmla="*/ 2517098 h 5736445"/>
                <a:gd name="connsiteX28" fmla="*/ 3993628 w 5801193"/>
                <a:gd name="connsiteY28" fmla="*/ 2876862 h 5736445"/>
                <a:gd name="connsiteX29" fmla="*/ 4023609 w 5801193"/>
                <a:gd name="connsiteY29" fmla="*/ 2951813 h 5736445"/>
                <a:gd name="connsiteX30" fmla="*/ 4113549 w 5801193"/>
                <a:gd name="connsiteY30" fmla="*/ 2981793 h 5736445"/>
                <a:gd name="connsiteX31" fmla="*/ 4113549 w 5801193"/>
                <a:gd name="connsiteY31" fmla="*/ 3146685 h 5736445"/>
                <a:gd name="connsiteX32" fmla="*/ 4233471 w 5801193"/>
                <a:gd name="connsiteY32" fmla="*/ 3236626 h 5736445"/>
                <a:gd name="connsiteX33" fmla="*/ 4248461 w 5801193"/>
                <a:gd name="connsiteY33" fmla="*/ 3371538 h 5736445"/>
                <a:gd name="connsiteX34" fmla="*/ 4338402 w 5801193"/>
                <a:gd name="connsiteY34" fmla="*/ 3416508 h 5736445"/>
                <a:gd name="connsiteX35" fmla="*/ 4578245 w 5801193"/>
                <a:gd name="connsiteY35" fmla="*/ 3521439 h 5736445"/>
                <a:gd name="connsiteX36" fmla="*/ 4818087 w 5801193"/>
                <a:gd name="connsiteY36" fmla="*/ 3671341 h 5736445"/>
                <a:gd name="connsiteX37" fmla="*/ 4908028 w 5801193"/>
                <a:gd name="connsiteY37" fmla="*/ 3761282 h 5736445"/>
                <a:gd name="connsiteX38" fmla="*/ 5057930 w 5801193"/>
                <a:gd name="connsiteY38" fmla="*/ 3896193 h 5736445"/>
                <a:gd name="connsiteX39" fmla="*/ 5177851 w 5801193"/>
                <a:gd name="connsiteY39" fmla="*/ 3851223 h 5736445"/>
                <a:gd name="connsiteX40" fmla="*/ 5252802 w 5801193"/>
                <a:gd name="connsiteY40" fmla="*/ 4046095 h 5736445"/>
                <a:gd name="connsiteX41" fmla="*/ 5147871 w 5801193"/>
                <a:gd name="connsiteY41" fmla="*/ 4181006 h 5736445"/>
                <a:gd name="connsiteX42" fmla="*/ 5207831 w 5801193"/>
                <a:gd name="connsiteY42" fmla="*/ 4525780 h 5736445"/>
                <a:gd name="connsiteX43" fmla="*/ 5237812 w 5801193"/>
                <a:gd name="connsiteY43" fmla="*/ 4660692 h 5736445"/>
                <a:gd name="connsiteX44" fmla="*/ 5147871 w 5801193"/>
                <a:gd name="connsiteY44" fmla="*/ 4930515 h 5736445"/>
                <a:gd name="connsiteX45" fmla="*/ 4982979 w 5801193"/>
                <a:gd name="connsiteY45" fmla="*/ 5125387 h 5736445"/>
                <a:gd name="connsiteX46" fmla="*/ 4863058 w 5801193"/>
                <a:gd name="connsiteY46" fmla="*/ 5260298 h 5736445"/>
                <a:gd name="connsiteX47" fmla="*/ 5257799 w 5801193"/>
                <a:gd name="connsiteY47" fmla="*/ 5715000 h 5736445"/>
                <a:gd name="connsiteX0" fmla="*/ 5715000 w 5801193"/>
                <a:gd name="connsiteY0" fmla="*/ 5638800 h 5736445"/>
                <a:gd name="connsiteX1" fmla="*/ 5791200 w 5801193"/>
                <a:gd name="connsiteY1" fmla="*/ 2209800 h 5736445"/>
                <a:gd name="connsiteX2" fmla="*/ 5791200 w 5801193"/>
                <a:gd name="connsiteY2" fmla="*/ 0 h 5736445"/>
                <a:gd name="connsiteX3" fmla="*/ 0 w 5801193"/>
                <a:gd name="connsiteY3" fmla="*/ 0 h 5736445"/>
                <a:gd name="connsiteX4" fmla="*/ 575871 w 5801193"/>
                <a:gd name="connsiteY4" fmla="*/ 283564 h 5736445"/>
                <a:gd name="connsiteX5" fmla="*/ 785733 w 5801193"/>
                <a:gd name="connsiteY5" fmla="*/ 493426 h 5736445"/>
                <a:gd name="connsiteX6" fmla="*/ 1025576 w 5801193"/>
                <a:gd name="connsiteY6" fmla="*/ 778239 h 5736445"/>
                <a:gd name="connsiteX7" fmla="*/ 1190468 w 5801193"/>
                <a:gd name="connsiteY7" fmla="*/ 1093033 h 5736445"/>
                <a:gd name="connsiteX8" fmla="*/ 1490271 w 5801193"/>
                <a:gd name="connsiteY8" fmla="*/ 883170 h 5736445"/>
                <a:gd name="connsiteX9" fmla="*/ 1745104 w 5801193"/>
                <a:gd name="connsiteY9" fmla="*/ 808220 h 5736445"/>
                <a:gd name="connsiteX10" fmla="*/ 1745104 w 5801193"/>
                <a:gd name="connsiteY10" fmla="*/ 583367 h 5736445"/>
                <a:gd name="connsiteX11" fmla="*/ 1865025 w 5801193"/>
                <a:gd name="connsiteY11" fmla="*/ 508416 h 5736445"/>
                <a:gd name="connsiteX12" fmla="*/ 1865025 w 5801193"/>
                <a:gd name="connsiteY12" fmla="*/ 403485 h 5736445"/>
                <a:gd name="connsiteX13" fmla="*/ 2179818 w 5801193"/>
                <a:gd name="connsiteY13" fmla="*/ 298554 h 5736445"/>
                <a:gd name="connsiteX14" fmla="*/ 2314730 w 5801193"/>
                <a:gd name="connsiteY14" fmla="*/ 313544 h 5736445"/>
                <a:gd name="connsiteX15" fmla="*/ 2479622 w 5801193"/>
                <a:gd name="connsiteY15" fmla="*/ 493426 h 5736445"/>
                <a:gd name="connsiteX16" fmla="*/ 2494612 w 5801193"/>
                <a:gd name="connsiteY16" fmla="*/ 613347 h 5736445"/>
                <a:gd name="connsiteX17" fmla="*/ 2569563 w 5801193"/>
                <a:gd name="connsiteY17" fmla="*/ 748259 h 5736445"/>
                <a:gd name="connsiteX18" fmla="*/ 2719464 w 5801193"/>
                <a:gd name="connsiteY18" fmla="*/ 823210 h 5736445"/>
                <a:gd name="connsiteX19" fmla="*/ 2824395 w 5801193"/>
                <a:gd name="connsiteY19" fmla="*/ 958121 h 5736445"/>
                <a:gd name="connsiteX20" fmla="*/ 2929327 w 5801193"/>
                <a:gd name="connsiteY20" fmla="*/ 1152993 h 5736445"/>
                <a:gd name="connsiteX21" fmla="*/ 3109209 w 5801193"/>
                <a:gd name="connsiteY21" fmla="*/ 1272915 h 5736445"/>
                <a:gd name="connsiteX22" fmla="*/ 3229130 w 5801193"/>
                <a:gd name="connsiteY22" fmla="*/ 1407826 h 5736445"/>
                <a:gd name="connsiteX23" fmla="*/ 3364041 w 5801193"/>
                <a:gd name="connsiteY23" fmla="*/ 1602698 h 5736445"/>
                <a:gd name="connsiteX24" fmla="*/ 3394022 w 5801193"/>
                <a:gd name="connsiteY24" fmla="*/ 1782580 h 5736445"/>
                <a:gd name="connsiteX25" fmla="*/ 3498953 w 5801193"/>
                <a:gd name="connsiteY25" fmla="*/ 1827551 h 5736445"/>
                <a:gd name="connsiteX26" fmla="*/ 3693825 w 5801193"/>
                <a:gd name="connsiteY26" fmla="*/ 2187315 h 5736445"/>
                <a:gd name="connsiteX27" fmla="*/ 3888697 w 5801193"/>
                <a:gd name="connsiteY27" fmla="*/ 2517098 h 5736445"/>
                <a:gd name="connsiteX28" fmla="*/ 3993628 w 5801193"/>
                <a:gd name="connsiteY28" fmla="*/ 2876862 h 5736445"/>
                <a:gd name="connsiteX29" fmla="*/ 4023609 w 5801193"/>
                <a:gd name="connsiteY29" fmla="*/ 2951813 h 5736445"/>
                <a:gd name="connsiteX30" fmla="*/ 4113549 w 5801193"/>
                <a:gd name="connsiteY30" fmla="*/ 2981793 h 5736445"/>
                <a:gd name="connsiteX31" fmla="*/ 4113549 w 5801193"/>
                <a:gd name="connsiteY31" fmla="*/ 3146685 h 5736445"/>
                <a:gd name="connsiteX32" fmla="*/ 4233471 w 5801193"/>
                <a:gd name="connsiteY32" fmla="*/ 3236626 h 5736445"/>
                <a:gd name="connsiteX33" fmla="*/ 4248461 w 5801193"/>
                <a:gd name="connsiteY33" fmla="*/ 3371538 h 5736445"/>
                <a:gd name="connsiteX34" fmla="*/ 4338402 w 5801193"/>
                <a:gd name="connsiteY34" fmla="*/ 3416508 h 5736445"/>
                <a:gd name="connsiteX35" fmla="*/ 4578245 w 5801193"/>
                <a:gd name="connsiteY35" fmla="*/ 3521439 h 5736445"/>
                <a:gd name="connsiteX36" fmla="*/ 4818087 w 5801193"/>
                <a:gd name="connsiteY36" fmla="*/ 3671341 h 5736445"/>
                <a:gd name="connsiteX37" fmla="*/ 4908028 w 5801193"/>
                <a:gd name="connsiteY37" fmla="*/ 3761282 h 5736445"/>
                <a:gd name="connsiteX38" fmla="*/ 5057930 w 5801193"/>
                <a:gd name="connsiteY38" fmla="*/ 3896193 h 5736445"/>
                <a:gd name="connsiteX39" fmla="*/ 5177851 w 5801193"/>
                <a:gd name="connsiteY39" fmla="*/ 3851223 h 5736445"/>
                <a:gd name="connsiteX40" fmla="*/ 5252802 w 5801193"/>
                <a:gd name="connsiteY40" fmla="*/ 4046095 h 5736445"/>
                <a:gd name="connsiteX41" fmla="*/ 5147871 w 5801193"/>
                <a:gd name="connsiteY41" fmla="*/ 4181006 h 5736445"/>
                <a:gd name="connsiteX42" fmla="*/ 5207831 w 5801193"/>
                <a:gd name="connsiteY42" fmla="*/ 4525780 h 5736445"/>
                <a:gd name="connsiteX43" fmla="*/ 5237812 w 5801193"/>
                <a:gd name="connsiteY43" fmla="*/ 4660692 h 5736445"/>
                <a:gd name="connsiteX44" fmla="*/ 5147871 w 5801193"/>
                <a:gd name="connsiteY44" fmla="*/ 4930515 h 5736445"/>
                <a:gd name="connsiteX45" fmla="*/ 4982979 w 5801193"/>
                <a:gd name="connsiteY45" fmla="*/ 5125387 h 5736445"/>
                <a:gd name="connsiteX46" fmla="*/ 4863058 w 5801193"/>
                <a:gd name="connsiteY46" fmla="*/ 5260298 h 5736445"/>
                <a:gd name="connsiteX47" fmla="*/ 5257799 w 5801193"/>
                <a:gd name="connsiteY47" fmla="*/ 5715000 h 5736445"/>
                <a:gd name="connsiteX48" fmla="*/ 5715000 w 5801193"/>
                <a:gd name="connsiteY48" fmla="*/ 5638800 h 5736445"/>
                <a:gd name="connsiteX0" fmla="*/ 5715001 w 5801194"/>
                <a:gd name="connsiteY0" fmla="*/ 5715000 h 5812645"/>
                <a:gd name="connsiteX1" fmla="*/ 5791200 w 5801194"/>
                <a:gd name="connsiteY1" fmla="*/ 2209800 h 5812645"/>
                <a:gd name="connsiteX2" fmla="*/ 5791200 w 5801194"/>
                <a:gd name="connsiteY2" fmla="*/ 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57150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1865025 w 5801194"/>
                <a:gd name="connsiteY11" fmla="*/ 508416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179818 w 5801194"/>
                <a:gd name="connsiteY12" fmla="*/ 298554 h 5812645"/>
                <a:gd name="connsiteX13" fmla="*/ 2479622 w 5801194"/>
                <a:gd name="connsiteY13" fmla="*/ 493426 h 5812645"/>
                <a:gd name="connsiteX14" fmla="*/ 2494612 w 5801194"/>
                <a:gd name="connsiteY14" fmla="*/ 613347 h 5812645"/>
                <a:gd name="connsiteX15" fmla="*/ 2569563 w 5801194"/>
                <a:gd name="connsiteY15" fmla="*/ 748259 h 5812645"/>
                <a:gd name="connsiteX16" fmla="*/ 2719464 w 5801194"/>
                <a:gd name="connsiteY16" fmla="*/ 823210 h 5812645"/>
                <a:gd name="connsiteX17" fmla="*/ 2824395 w 5801194"/>
                <a:gd name="connsiteY17" fmla="*/ 958121 h 5812645"/>
                <a:gd name="connsiteX18" fmla="*/ 2929327 w 5801194"/>
                <a:gd name="connsiteY18" fmla="*/ 1152993 h 5812645"/>
                <a:gd name="connsiteX19" fmla="*/ 3109209 w 5801194"/>
                <a:gd name="connsiteY19" fmla="*/ 1272915 h 5812645"/>
                <a:gd name="connsiteX20" fmla="*/ 3229130 w 5801194"/>
                <a:gd name="connsiteY20" fmla="*/ 1407826 h 5812645"/>
                <a:gd name="connsiteX21" fmla="*/ 3364041 w 5801194"/>
                <a:gd name="connsiteY21" fmla="*/ 1602698 h 5812645"/>
                <a:gd name="connsiteX22" fmla="*/ 3394022 w 5801194"/>
                <a:gd name="connsiteY22" fmla="*/ 1782580 h 5812645"/>
                <a:gd name="connsiteX23" fmla="*/ 3498953 w 5801194"/>
                <a:gd name="connsiteY23" fmla="*/ 1827551 h 5812645"/>
                <a:gd name="connsiteX24" fmla="*/ 3693825 w 5801194"/>
                <a:gd name="connsiteY24" fmla="*/ 2187315 h 5812645"/>
                <a:gd name="connsiteX25" fmla="*/ 3888697 w 5801194"/>
                <a:gd name="connsiteY25" fmla="*/ 2517098 h 5812645"/>
                <a:gd name="connsiteX26" fmla="*/ 3993628 w 5801194"/>
                <a:gd name="connsiteY26" fmla="*/ 2876862 h 5812645"/>
                <a:gd name="connsiteX27" fmla="*/ 4023609 w 5801194"/>
                <a:gd name="connsiteY27" fmla="*/ 2951813 h 5812645"/>
                <a:gd name="connsiteX28" fmla="*/ 4113549 w 5801194"/>
                <a:gd name="connsiteY28" fmla="*/ 2981793 h 5812645"/>
                <a:gd name="connsiteX29" fmla="*/ 4113549 w 5801194"/>
                <a:gd name="connsiteY29" fmla="*/ 3146685 h 5812645"/>
                <a:gd name="connsiteX30" fmla="*/ 4233471 w 5801194"/>
                <a:gd name="connsiteY30" fmla="*/ 3236626 h 5812645"/>
                <a:gd name="connsiteX31" fmla="*/ 4248461 w 5801194"/>
                <a:gd name="connsiteY31" fmla="*/ 3371538 h 5812645"/>
                <a:gd name="connsiteX32" fmla="*/ 4338402 w 5801194"/>
                <a:gd name="connsiteY32" fmla="*/ 3416508 h 5812645"/>
                <a:gd name="connsiteX33" fmla="*/ 4578245 w 5801194"/>
                <a:gd name="connsiteY33" fmla="*/ 3521439 h 5812645"/>
                <a:gd name="connsiteX34" fmla="*/ 4818087 w 5801194"/>
                <a:gd name="connsiteY34" fmla="*/ 3671341 h 5812645"/>
                <a:gd name="connsiteX35" fmla="*/ 4908028 w 5801194"/>
                <a:gd name="connsiteY35" fmla="*/ 3761282 h 5812645"/>
                <a:gd name="connsiteX36" fmla="*/ 5057930 w 5801194"/>
                <a:gd name="connsiteY36" fmla="*/ 3896193 h 5812645"/>
                <a:gd name="connsiteX37" fmla="*/ 5177851 w 5801194"/>
                <a:gd name="connsiteY37" fmla="*/ 3851223 h 5812645"/>
                <a:gd name="connsiteX38" fmla="*/ 5252802 w 5801194"/>
                <a:gd name="connsiteY38" fmla="*/ 4046095 h 5812645"/>
                <a:gd name="connsiteX39" fmla="*/ 5147871 w 5801194"/>
                <a:gd name="connsiteY39" fmla="*/ 4181006 h 5812645"/>
                <a:gd name="connsiteX40" fmla="*/ 5207831 w 5801194"/>
                <a:gd name="connsiteY40" fmla="*/ 4525780 h 5812645"/>
                <a:gd name="connsiteX41" fmla="*/ 5237812 w 5801194"/>
                <a:gd name="connsiteY41" fmla="*/ 4660692 h 5812645"/>
                <a:gd name="connsiteX42" fmla="*/ 5147871 w 5801194"/>
                <a:gd name="connsiteY42" fmla="*/ 4930515 h 5812645"/>
                <a:gd name="connsiteX43" fmla="*/ 4982979 w 5801194"/>
                <a:gd name="connsiteY43" fmla="*/ 5125387 h 5812645"/>
                <a:gd name="connsiteX44" fmla="*/ 4863058 w 5801194"/>
                <a:gd name="connsiteY44" fmla="*/ 5260298 h 5812645"/>
                <a:gd name="connsiteX45" fmla="*/ 5257799 w 5801194"/>
                <a:gd name="connsiteY45" fmla="*/ 5715000 h 5812645"/>
                <a:gd name="connsiteX46" fmla="*/ 5715001 w 5801194"/>
                <a:gd name="connsiteY4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79622 w 5801194"/>
                <a:gd name="connsiteY12" fmla="*/ 493426 h 5812645"/>
                <a:gd name="connsiteX13" fmla="*/ 2494612 w 5801194"/>
                <a:gd name="connsiteY13" fmla="*/ 613347 h 5812645"/>
                <a:gd name="connsiteX14" fmla="*/ 2569563 w 5801194"/>
                <a:gd name="connsiteY14" fmla="*/ 748259 h 5812645"/>
                <a:gd name="connsiteX15" fmla="*/ 2719464 w 5801194"/>
                <a:gd name="connsiteY15" fmla="*/ 823210 h 5812645"/>
                <a:gd name="connsiteX16" fmla="*/ 2824395 w 5801194"/>
                <a:gd name="connsiteY16" fmla="*/ 958121 h 5812645"/>
                <a:gd name="connsiteX17" fmla="*/ 2929327 w 5801194"/>
                <a:gd name="connsiteY17" fmla="*/ 1152993 h 5812645"/>
                <a:gd name="connsiteX18" fmla="*/ 3109209 w 5801194"/>
                <a:gd name="connsiteY18" fmla="*/ 1272915 h 5812645"/>
                <a:gd name="connsiteX19" fmla="*/ 3229130 w 5801194"/>
                <a:gd name="connsiteY19" fmla="*/ 1407826 h 5812645"/>
                <a:gd name="connsiteX20" fmla="*/ 3364041 w 5801194"/>
                <a:gd name="connsiteY20" fmla="*/ 1602698 h 5812645"/>
                <a:gd name="connsiteX21" fmla="*/ 3394022 w 5801194"/>
                <a:gd name="connsiteY21" fmla="*/ 1782580 h 5812645"/>
                <a:gd name="connsiteX22" fmla="*/ 3498953 w 5801194"/>
                <a:gd name="connsiteY22" fmla="*/ 1827551 h 5812645"/>
                <a:gd name="connsiteX23" fmla="*/ 3693825 w 5801194"/>
                <a:gd name="connsiteY23" fmla="*/ 2187315 h 5812645"/>
                <a:gd name="connsiteX24" fmla="*/ 3888697 w 5801194"/>
                <a:gd name="connsiteY24" fmla="*/ 2517098 h 5812645"/>
                <a:gd name="connsiteX25" fmla="*/ 3993628 w 5801194"/>
                <a:gd name="connsiteY25" fmla="*/ 2876862 h 5812645"/>
                <a:gd name="connsiteX26" fmla="*/ 4023609 w 5801194"/>
                <a:gd name="connsiteY26" fmla="*/ 2951813 h 5812645"/>
                <a:gd name="connsiteX27" fmla="*/ 4113549 w 5801194"/>
                <a:gd name="connsiteY27" fmla="*/ 2981793 h 5812645"/>
                <a:gd name="connsiteX28" fmla="*/ 4113549 w 5801194"/>
                <a:gd name="connsiteY28" fmla="*/ 3146685 h 5812645"/>
                <a:gd name="connsiteX29" fmla="*/ 4233471 w 5801194"/>
                <a:gd name="connsiteY29" fmla="*/ 3236626 h 5812645"/>
                <a:gd name="connsiteX30" fmla="*/ 4248461 w 5801194"/>
                <a:gd name="connsiteY30" fmla="*/ 3371538 h 5812645"/>
                <a:gd name="connsiteX31" fmla="*/ 4338402 w 5801194"/>
                <a:gd name="connsiteY31" fmla="*/ 3416508 h 5812645"/>
                <a:gd name="connsiteX32" fmla="*/ 4578245 w 5801194"/>
                <a:gd name="connsiteY32" fmla="*/ 3521439 h 5812645"/>
                <a:gd name="connsiteX33" fmla="*/ 4818087 w 5801194"/>
                <a:gd name="connsiteY33" fmla="*/ 3671341 h 5812645"/>
                <a:gd name="connsiteX34" fmla="*/ 4908028 w 5801194"/>
                <a:gd name="connsiteY34" fmla="*/ 3761282 h 5812645"/>
                <a:gd name="connsiteX35" fmla="*/ 5057930 w 5801194"/>
                <a:gd name="connsiteY35" fmla="*/ 3896193 h 5812645"/>
                <a:gd name="connsiteX36" fmla="*/ 5177851 w 5801194"/>
                <a:gd name="connsiteY36" fmla="*/ 3851223 h 5812645"/>
                <a:gd name="connsiteX37" fmla="*/ 5252802 w 5801194"/>
                <a:gd name="connsiteY37" fmla="*/ 4046095 h 5812645"/>
                <a:gd name="connsiteX38" fmla="*/ 5147871 w 5801194"/>
                <a:gd name="connsiteY38" fmla="*/ 4181006 h 5812645"/>
                <a:gd name="connsiteX39" fmla="*/ 5207831 w 5801194"/>
                <a:gd name="connsiteY39" fmla="*/ 4525780 h 5812645"/>
                <a:gd name="connsiteX40" fmla="*/ 5237812 w 5801194"/>
                <a:gd name="connsiteY40" fmla="*/ 4660692 h 5812645"/>
                <a:gd name="connsiteX41" fmla="*/ 5147871 w 5801194"/>
                <a:gd name="connsiteY41" fmla="*/ 4930515 h 5812645"/>
                <a:gd name="connsiteX42" fmla="*/ 4982979 w 5801194"/>
                <a:gd name="connsiteY42" fmla="*/ 5125387 h 5812645"/>
                <a:gd name="connsiteX43" fmla="*/ 4863058 w 5801194"/>
                <a:gd name="connsiteY43" fmla="*/ 5260298 h 5812645"/>
                <a:gd name="connsiteX44" fmla="*/ 5257799 w 5801194"/>
                <a:gd name="connsiteY44" fmla="*/ 5715000 h 5812645"/>
                <a:gd name="connsiteX45" fmla="*/ 5715001 w 5801194"/>
                <a:gd name="connsiteY4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94612 w 5801194"/>
                <a:gd name="connsiteY12" fmla="*/ 613347 h 5812645"/>
                <a:gd name="connsiteX13" fmla="*/ 2569563 w 5801194"/>
                <a:gd name="connsiteY13" fmla="*/ 748259 h 5812645"/>
                <a:gd name="connsiteX14" fmla="*/ 2719464 w 5801194"/>
                <a:gd name="connsiteY14" fmla="*/ 823210 h 5812645"/>
                <a:gd name="connsiteX15" fmla="*/ 2824395 w 5801194"/>
                <a:gd name="connsiteY15" fmla="*/ 958121 h 5812645"/>
                <a:gd name="connsiteX16" fmla="*/ 2929327 w 5801194"/>
                <a:gd name="connsiteY16" fmla="*/ 1152993 h 5812645"/>
                <a:gd name="connsiteX17" fmla="*/ 3109209 w 5801194"/>
                <a:gd name="connsiteY17" fmla="*/ 1272915 h 5812645"/>
                <a:gd name="connsiteX18" fmla="*/ 3229130 w 5801194"/>
                <a:gd name="connsiteY18" fmla="*/ 1407826 h 5812645"/>
                <a:gd name="connsiteX19" fmla="*/ 3364041 w 5801194"/>
                <a:gd name="connsiteY19" fmla="*/ 1602698 h 5812645"/>
                <a:gd name="connsiteX20" fmla="*/ 3394022 w 5801194"/>
                <a:gd name="connsiteY20" fmla="*/ 1782580 h 5812645"/>
                <a:gd name="connsiteX21" fmla="*/ 3498953 w 5801194"/>
                <a:gd name="connsiteY21" fmla="*/ 1827551 h 5812645"/>
                <a:gd name="connsiteX22" fmla="*/ 3693825 w 5801194"/>
                <a:gd name="connsiteY22" fmla="*/ 2187315 h 5812645"/>
                <a:gd name="connsiteX23" fmla="*/ 3888697 w 5801194"/>
                <a:gd name="connsiteY23" fmla="*/ 2517098 h 5812645"/>
                <a:gd name="connsiteX24" fmla="*/ 3993628 w 5801194"/>
                <a:gd name="connsiteY24" fmla="*/ 2876862 h 5812645"/>
                <a:gd name="connsiteX25" fmla="*/ 4023609 w 5801194"/>
                <a:gd name="connsiteY25" fmla="*/ 2951813 h 5812645"/>
                <a:gd name="connsiteX26" fmla="*/ 4113549 w 5801194"/>
                <a:gd name="connsiteY26" fmla="*/ 2981793 h 5812645"/>
                <a:gd name="connsiteX27" fmla="*/ 4113549 w 5801194"/>
                <a:gd name="connsiteY27" fmla="*/ 3146685 h 5812645"/>
                <a:gd name="connsiteX28" fmla="*/ 4233471 w 5801194"/>
                <a:gd name="connsiteY28" fmla="*/ 3236626 h 5812645"/>
                <a:gd name="connsiteX29" fmla="*/ 4248461 w 5801194"/>
                <a:gd name="connsiteY29" fmla="*/ 3371538 h 5812645"/>
                <a:gd name="connsiteX30" fmla="*/ 4338402 w 5801194"/>
                <a:gd name="connsiteY30" fmla="*/ 3416508 h 5812645"/>
                <a:gd name="connsiteX31" fmla="*/ 4578245 w 5801194"/>
                <a:gd name="connsiteY31" fmla="*/ 3521439 h 5812645"/>
                <a:gd name="connsiteX32" fmla="*/ 4818087 w 5801194"/>
                <a:gd name="connsiteY32" fmla="*/ 3671341 h 5812645"/>
                <a:gd name="connsiteX33" fmla="*/ 4908028 w 5801194"/>
                <a:gd name="connsiteY33" fmla="*/ 3761282 h 5812645"/>
                <a:gd name="connsiteX34" fmla="*/ 5057930 w 5801194"/>
                <a:gd name="connsiteY34" fmla="*/ 3896193 h 5812645"/>
                <a:gd name="connsiteX35" fmla="*/ 5177851 w 5801194"/>
                <a:gd name="connsiteY35" fmla="*/ 3851223 h 5812645"/>
                <a:gd name="connsiteX36" fmla="*/ 5252802 w 5801194"/>
                <a:gd name="connsiteY36" fmla="*/ 4046095 h 5812645"/>
                <a:gd name="connsiteX37" fmla="*/ 5147871 w 5801194"/>
                <a:gd name="connsiteY37" fmla="*/ 4181006 h 5812645"/>
                <a:gd name="connsiteX38" fmla="*/ 5207831 w 5801194"/>
                <a:gd name="connsiteY38" fmla="*/ 4525780 h 5812645"/>
                <a:gd name="connsiteX39" fmla="*/ 5237812 w 5801194"/>
                <a:gd name="connsiteY39" fmla="*/ 4660692 h 5812645"/>
                <a:gd name="connsiteX40" fmla="*/ 5147871 w 5801194"/>
                <a:gd name="connsiteY40" fmla="*/ 4930515 h 5812645"/>
                <a:gd name="connsiteX41" fmla="*/ 4982979 w 5801194"/>
                <a:gd name="connsiteY41" fmla="*/ 5125387 h 5812645"/>
                <a:gd name="connsiteX42" fmla="*/ 4863058 w 5801194"/>
                <a:gd name="connsiteY42" fmla="*/ 5260298 h 5812645"/>
                <a:gd name="connsiteX43" fmla="*/ 5257799 w 5801194"/>
                <a:gd name="connsiteY43" fmla="*/ 5715000 h 5812645"/>
                <a:gd name="connsiteX44" fmla="*/ 5715001 w 5801194"/>
                <a:gd name="connsiteY4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69563 w 5801194"/>
                <a:gd name="connsiteY13" fmla="*/ 748259 h 5812645"/>
                <a:gd name="connsiteX14" fmla="*/ 2719464 w 5801194"/>
                <a:gd name="connsiteY14" fmla="*/ 823210 h 5812645"/>
                <a:gd name="connsiteX15" fmla="*/ 2824395 w 5801194"/>
                <a:gd name="connsiteY15" fmla="*/ 958121 h 5812645"/>
                <a:gd name="connsiteX16" fmla="*/ 2929327 w 5801194"/>
                <a:gd name="connsiteY16" fmla="*/ 1152993 h 5812645"/>
                <a:gd name="connsiteX17" fmla="*/ 3109209 w 5801194"/>
                <a:gd name="connsiteY17" fmla="*/ 1272915 h 5812645"/>
                <a:gd name="connsiteX18" fmla="*/ 3229130 w 5801194"/>
                <a:gd name="connsiteY18" fmla="*/ 1407826 h 5812645"/>
                <a:gd name="connsiteX19" fmla="*/ 3364041 w 5801194"/>
                <a:gd name="connsiteY19" fmla="*/ 1602698 h 5812645"/>
                <a:gd name="connsiteX20" fmla="*/ 3394022 w 5801194"/>
                <a:gd name="connsiteY20" fmla="*/ 1782580 h 5812645"/>
                <a:gd name="connsiteX21" fmla="*/ 3498953 w 5801194"/>
                <a:gd name="connsiteY21" fmla="*/ 1827551 h 5812645"/>
                <a:gd name="connsiteX22" fmla="*/ 3693825 w 5801194"/>
                <a:gd name="connsiteY22" fmla="*/ 2187315 h 5812645"/>
                <a:gd name="connsiteX23" fmla="*/ 3888697 w 5801194"/>
                <a:gd name="connsiteY23" fmla="*/ 2517098 h 5812645"/>
                <a:gd name="connsiteX24" fmla="*/ 3993628 w 5801194"/>
                <a:gd name="connsiteY24" fmla="*/ 2876862 h 5812645"/>
                <a:gd name="connsiteX25" fmla="*/ 4023609 w 5801194"/>
                <a:gd name="connsiteY25" fmla="*/ 2951813 h 5812645"/>
                <a:gd name="connsiteX26" fmla="*/ 4113549 w 5801194"/>
                <a:gd name="connsiteY26" fmla="*/ 2981793 h 5812645"/>
                <a:gd name="connsiteX27" fmla="*/ 4113549 w 5801194"/>
                <a:gd name="connsiteY27" fmla="*/ 3146685 h 5812645"/>
                <a:gd name="connsiteX28" fmla="*/ 4233471 w 5801194"/>
                <a:gd name="connsiteY28" fmla="*/ 3236626 h 5812645"/>
                <a:gd name="connsiteX29" fmla="*/ 4248461 w 5801194"/>
                <a:gd name="connsiteY29" fmla="*/ 3371538 h 5812645"/>
                <a:gd name="connsiteX30" fmla="*/ 4338402 w 5801194"/>
                <a:gd name="connsiteY30" fmla="*/ 3416508 h 5812645"/>
                <a:gd name="connsiteX31" fmla="*/ 4578245 w 5801194"/>
                <a:gd name="connsiteY31" fmla="*/ 3521439 h 5812645"/>
                <a:gd name="connsiteX32" fmla="*/ 4818087 w 5801194"/>
                <a:gd name="connsiteY32" fmla="*/ 3671341 h 5812645"/>
                <a:gd name="connsiteX33" fmla="*/ 4908028 w 5801194"/>
                <a:gd name="connsiteY33" fmla="*/ 3761282 h 5812645"/>
                <a:gd name="connsiteX34" fmla="*/ 5057930 w 5801194"/>
                <a:gd name="connsiteY34" fmla="*/ 3896193 h 5812645"/>
                <a:gd name="connsiteX35" fmla="*/ 5177851 w 5801194"/>
                <a:gd name="connsiteY35" fmla="*/ 3851223 h 5812645"/>
                <a:gd name="connsiteX36" fmla="*/ 5252802 w 5801194"/>
                <a:gd name="connsiteY36" fmla="*/ 4046095 h 5812645"/>
                <a:gd name="connsiteX37" fmla="*/ 5147871 w 5801194"/>
                <a:gd name="connsiteY37" fmla="*/ 4181006 h 5812645"/>
                <a:gd name="connsiteX38" fmla="*/ 5207831 w 5801194"/>
                <a:gd name="connsiteY38" fmla="*/ 4525780 h 5812645"/>
                <a:gd name="connsiteX39" fmla="*/ 5237812 w 5801194"/>
                <a:gd name="connsiteY39" fmla="*/ 4660692 h 5812645"/>
                <a:gd name="connsiteX40" fmla="*/ 5147871 w 5801194"/>
                <a:gd name="connsiteY40" fmla="*/ 4930515 h 5812645"/>
                <a:gd name="connsiteX41" fmla="*/ 4982979 w 5801194"/>
                <a:gd name="connsiteY41" fmla="*/ 5125387 h 5812645"/>
                <a:gd name="connsiteX42" fmla="*/ 4863058 w 5801194"/>
                <a:gd name="connsiteY42" fmla="*/ 5260298 h 5812645"/>
                <a:gd name="connsiteX43" fmla="*/ 5257799 w 5801194"/>
                <a:gd name="connsiteY43" fmla="*/ 5715000 h 5812645"/>
                <a:gd name="connsiteX44" fmla="*/ 5715001 w 5801194"/>
                <a:gd name="connsiteY4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719464 w 5801194"/>
                <a:gd name="connsiteY13" fmla="*/ 823210 h 5812645"/>
                <a:gd name="connsiteX14" fmla="*/ 2824395 w 5801194"/>
                <a:gd name="connsiteY14" fmla="*/ 958121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824395 w 5801194"/>
                <a:gd name="connsiteY14" fmla="*/ 958121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3109209 w 5801194"/>
                <a:gd name="connsiteY15" fmla="*/ 1272915 h 5812645"/>
                <a:gd name="connsiteX16" fmla="*/ 3229130 w 5801194"/>
                <a:gd name="connsiteY16" fmla="*/ 1407826 h 5812645"/>
                <a:gd name="connsiteX17" fmla="*/ 3364041 w 5801194"/>
                <a:gd name="connsiteY17" fmla="*/ 1602698 h 5812645"/>
                <a:gd name="connsiteX18" fmla="*/ 3394022 w 5801194"/>
                <a:gd name="connsiteY18" fmla="*/ 1782580 h 5812645"/>
                <a:gd name="connsiteX19" fmla="*/ 3498953 w 5801194"/>
                <a:gd name="connsiteY19" fmla="*/ 1827551 h 5812645"/>
                <a:gd name="connsiteX20" fmla="*/ 3693825 w 5801194"/>
                <a:gd name="connsiteY20" fmla="*/ 2187315 h 5812645"/>
                <a:gd name="connsiteX21" fmla="*/ 3888697 w 5801194"/>
                <a:gd name="connsiteY21" fmla="*/ 2517098 h 5812645"/>
                <a:gd name="connsiteX22" fmla="*/ 3993628 w 5801194"/>
                <a:gd name="connsiteY22" fmla="*/ 2876862 h 5812645"/>
                <a:gd name="connsiteX23" fmla="*/ 4023609 w 5801194"/>
                <a:gd name="connsiteY23" fmla="*/ 2951813 h 5812645"/>
                <a:gd name="connsiteX24" fmla="*/ 4113549 w 5801194"/>
                <a:gd name="connsiteY24" fmla="*/ 2981793 h 5812645"/>
                <a:gd name="connsiteX25" fmla="*/ 4113549 w 5801194"/>
                <a:gd name="connsiteY25" fmla="*/ 3146685 h 5812645"/>
                <a:gd name="connsiteX26" fmla="*/ 4233471 w 5801194"/>
                <a:gd name="connsiteY26" fmla="*/ 3236626 h 5812645"/>
                <a:gd name="connsiteX27" fmla="*/ 4248461 w 5801194"/>
                <a:gd name="connsiteY27" fmla="*/ 3371538 h 5812645"/>
                <a:gd name="connsiteX28" fmla="*/ 4338402 w 5801194"/>
                <a:gd name="connsiteY28" fmla="*/ 3416508 h 5812645"/>
                <a:gd name="connsiteX29" fmla="*/ 4578245 w 5801194"/>
                <a:gd name="connsiteY29" fmla="*/ 3521439 h 5812645"/>
                <a:gd name="connsiteX30" fmla="*/ 4818087 w 5801194"/>
                <a:gd name="connsiteY30" fmla="*/ 3671341 h 5812645"/>
                <a:gd name="connsiteX31" fmla="*/ 4908028 w 5801194"/>
                <a:gd name="connsiteY31" fmla="*/ 3761282 h 5812645"/>
                <a:gd name="connsiteX32" fmla="*/ 5057930 w 5801194"/>
                <a:gd name="connsiteY32" fmla="*/ 3896193 h 5812645"/>
                <a:gd name="connsiteX33" fmla="*/ 5177851 w 5801194"/>
                <a:gd name="connsiteY33" fmla="*/ 3851223 h 5812645"/>
                <a:gd name="connsiteX34" fmla="*/ 5252802 w 5801194"/>
                <a:gd name="connsiteY34" fmla="*/ 4046095 h 5812645"/>
                <a:gd name="connsiteX35" fmla="*/ 5147871 w 5801194"/>
                <a:gd name="connsiteY35" fmla="*/ 4181006 h 5812645"/>
                <a:gd name="connsiteX36" fmla="*/ 5207831 w 5801194"/>
                <a:gd name="connsiteY36" fmla="*/ 4525780 h 5812645"/>
                <a:gd name="connsiteX37" fmla="*/ 5237812 w 5801194"/>
                <a:gd name="connsiteY37" fmla="*/ 4660692 h 5812645"/>
                <a:gd name="connsiteX38" fmla="*/ 5147871 w 5801194"/>
                <a:gd name="connsiteY38" fmla="*/ 4930515 h 5812645"/>
                <a:gd name="connsiteX39" fmla="*/ 4982979 w 5801194"/>
                <a:gd name="connsiteY39" fmla="*/ 5125387 h 5812645"/>
                <a:gd name="connsiteX40" fmla="*/ 4863058 w 5801194"/>
                <a:gd name="connsiteY40" fmla="*/ 5260298 h 5812645"/>
                <a:gd name="connsiteX41" fmla="*/ 5257799 w 5801194"/>
                <a:gd name="connsiteY41" fmla="*/ 5715000 h 5812645"/>
                <a:gd name="connsiteX42" fmla="*/ 5715001 w 5801194"/>
                <a:gd name="connsiteY4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29130 w 5801194"/>
                <a:gd name="connsiteY16" fmla="*/ 1407826 h 5812645"/>
                <a:gd name="connsiteX17" fmla="*/ 3364041 w 5801194"/>
                <a:gd name="connsiteY17" fmla="*/ 1602698 h 5812645"/>
                <a:gd name="connsiteX18" fmla="*/ 3394022 w 5801194"/>
                <a:gd name="connsiteY18" fmla="*/ 1782580 h 5812645"/>
                <a:gd name="connsiteX19" fmla="*/ 3498953 w 5801194"/>
                <a:gd name="connsiteY19" fmla="*/ 1827551 h 5812645"/>
                <a:gd name="connsiteX20" fmla="*/ 3693825 w 5801194"/>
                <a:gd name="connsiteY20" fmla="*/ 2187315 h 5812645"/>
                <a:gd name="connsiteX21" fmla="*/ 3888697 w 5801194"/>
                <a:gd name="connsiteY21" fmla="*/ 2517098 h 5812645"/>
                <a:gd name="connsiteX22" fmla="*/ 3993628 w 5801194"/>
                <a:gd name="connsiteY22" fmla="*/ 2876862 h 5812645"/>
                <a:gd name="connsiteX23" fmla="*/ 4023609 w 5801194"/>
                <a:gd name="connsiteY23" fmla="*/ 2951813 h 5812645"/>
                <a:gd name="connsiteX24" fmla="*/ 4113549 w 5801194"/>
                <a:gd name="connsiteY24" fmla="*/ 2981793 h 5812645"/>
                <a:gd name="connsiteX25" fmla="*/ 4113549 w 5801194"/>
                <a:gd name="connsiteY25" fmla="*/ 3146685 h 5812645"/>
                <a:gd name="connsiteX26" fmla="*/ 4233471 w 5801194"/>
                <a:gd name="connsiteY26" fmla="*/ 3236626 h 5812645"/>
                <a:gd name="connsiteX27" fmla="*/ 4248461 w 5801194"/>
                <a:gd name="connsiteY27" fmla="*/ 3371538 h 5812645"/>
                <a:gd name="connsiteX28" fmla="*/ 4338402 w 5801194"/>
                <a:gd name="connsiteY28" fmla="*/ 3416508 h 5812645"/>
                <a:gd name="connsiteX29" fmla="*/ 4578245 w 5801194"/>
                <a:gd name="connsiteY29" fmla="*/ 3521439 h 5812645"/>
                <a:gd name="connsiteX30" fmla="*/ 4818087 w 5801194"/>
                <a:gd name="connsiteY30" fmla="*/ 3671341 h 5812645"/>
                <a:gd name="connsiteX31" fmla="*/ 4908028 w 5801194"/>
                <a:gd name="connsiteY31" fmla="*/ 3761282 h 5812645"/>
                <a:gd name="connsiteX32" fmla="*/ 5057930 w 5801194"/>
                <a:gd name="connsiteY32" fmla="*/ 3896193 h 5812645"/>
                <a:gd name="connsiteX33" fmla="*/ 5177851 w 5801194"/>
                <a:gd name="connsiteY33" fmla="*/ 3851223 h 5812645"/>
                <a:gd name="connsiteX34" fmla="*/ 5252802 w 5801194"/>
                <a:gd name="connsiteY34" fmla="*/ 4046095 h 5812645"/>
                <a:gd name="connsiteX35" fmla="*/ 5147871 w 5801194"/>
                <a:gd name="connsiteY35" fmla="*/ 4181006 h 5812645"/>
                <a:gd name="connsiteX36" fmla="*/ 5207831 w 5801194"/>
                <a:gd name="connsiteY36" fmla="*/ 4525780 h 5812645"/>
                <a:gd name="connsiteX37" fmla="*/ 5237812 w 5801194"/>
                <a:gd name="connsiteY37" fmla="*/ 4660692 h 5812645"/>
                <a:gd name="connsiteX38" fmla="*/ 5147871 w 5801194"/>
                <a:gd name="connsiteY38" fmla="*/ 4930515 h 5812645"/>
                <a:gd name="connsiteX39" fmla="*/ 4982979 w 5801194"/>
                <a:gd name="connsiteY39" fmla="*/ 5125387 h 5812645"/>
                <a:gd name="connsiteX40" fmla="*/ 4863058 w 5801194"/>
                <a:gd name="connsiteY40" fmla="*/ 5260298 h 5812645"/>
                <a:gd name="connsiteX41" fmla="*/ 5257799 w 5801194"/>
                <a:gd name="connsiteY41" fmla="*/ 5715000 h 5812645"/>
                <a:gd name="connsiteX42" fmla="*/ 5715001 w 5801194"/>
                <a:gd name="connsiteY4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364041 w 5801194"/>
                <a:gd name="connsiteY16" fmla="*/ 1602698 h 5812645"/>
                <a:gd name="connsiteX17" fmla="*/ 3394022 w 5801194"/>
                <a:gd name="connsiteY17" fmla="*/ 1782580 h 5812645"/>
                <a:gd name="connsiteX18" fmla="*/ 3498953 w 5801194"/>
                <a:gd name="connsiteY18" fmla="*/ 1827551 h 5812645"/>
                <a:gd name="connsiteX19" fmla="*/ 3693825 w 5801194"/>
                <a:gd name="connsiteY19" fmla="*/ 2187315 h 5812645"/>
                <a:gd name="connsiteX20" fmla="*/ 3888697 w 5801194"/>
                <a:gd name="connsiteY20" fmla="*/ 2517098 h 5812645"/>
                <a:gd name="connsiteX21" fmla="*/ 3993628 w 5801194"/>
                <a:gd name="connsiteY21" fmla="*/ 2876862 h 5812645"/>
                <a:gd name="connsiteX22" fmla="*/ 4023609 w 5801194"/>
                <a:gd name="connsiteY22" fmla="*/ 2951813 h 5812645"/>
                <a:gd name="connsiteX23" fmla="*/ 4113549 w 5801194"/>
                <a:gd name="connsiteY23" fmla="*/ 2981793 h 5812645"/>
                <a:gd name="connsiteX24" fmla="*/ 4113549 w 5801194"/>
                <a:gd name="connsiteY24" fmla="*/ 3146685 h 5812645"/>
                <a:gd name="connsiteX25" fmla="*/ 4233471 w 5801194"/>
                <a:gd name="connsiteY25" fmla="*/ 3236626 h 5812645"/>
                <a:gd name="connsiteX26" fmla="*/ 4248461 w 5801194"/>
                <a:gd name="connsiteY26" fmla="*/ 3371538 h 5812645"/>
                <a:gd name="connsiteX27" fmla="*/ 4338402 w 5801194"/>
                <a:gd name="connsiteY27" fmla="*/ 3416508 h 5812645"/>
                <a:gd name="connsiteX28" fmla="*/ 4578245 w 5801194"/>
                <a:gd name="connsiteY28" fmla="*/ 3521439 h 5812645"/>
                <a:gd name="connsiteX29" fmla="*/ 4818087 w 5801194"/>
                <a:gd name="connsiteY29" fmla="*/ 3671341 h 5812645"/>
                <a:gd name="connsiteX30" fmla="*/ 4908028 w 5801194"/>
                <a:gd name="connsiteY30" fmla="*/ 3761282 h 5812645"/>
                <a:gd name="connsiteX31" fmla="*/ 5057930 w 5801194"/>
                <a:gd name="connsiteY31" fmla="*/ 3896193 h 5812645"/>
                <a:gd name="connsiteX32" fmla="*/ 5177851 w 5801194"/>
                <a:gd name="connsiteY32" fmla="*/ 3851223 h 5812645"/>
                <a:gd name="connsiteX33" fmla="*/ 5252802 w 5801194"/>
                <a:gd name="connsiteY33" fmla="*/ 4046095 h 5812645"/>
                <a:gd name="connsiteX34" fmla="*/ 5147871 w 5801194"/>
                <a:gd name="connsiteY34" fmla="*/ 4181006 h 5812645"/>
                <a:gd name="connsiteX35" fmla="*/ 5207831 w 5801194"/>
                <a:gd name="connsiteY35" fmla="*/ 4525780 h 5812645"/>
                <a:gd name="connsiteX36" fmla="*/ 5237812 w 5801194"/>
                <a:gd name="connsiteY36" fmla="*/ 4660692 h 5812645"/>
                <a:gd name="connsiteX37" fmla="*/ 5147871 w 5801194"/>
                <a:gd name="connsiteY37" fmla="*/ 4930515 h 5812645"/>
                <a:gd name="connsiteX38" fmla="*/ 4982979 w 5801194"/>
                <a:gd name="connsiteY38" fmla="*/ 5125387 h 5812645"/>
                <a:gd name="connsiteX39" fmla="*/ 4863058 w 5801194"/>
                <a:gd name="connsiteY39" fmla="*/ 5260298 h 5812645"/>
                <a:gd name="connsiteX40" fmla="*/ 5257799 w 5801194"/>
                <a:gd name="connsiteY40" fmla="*/ 5715000 h 5812645"/>
                <a:gd name="connsiteX41" fmla="*/ 5715001 w 5801194"/>
                <a:gd name="connsiteY41"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394022 w 5801194"/>
                <a:gd name="connsiteY16" fmla="*/ 1782580 h 5812645"/>
                <a:gd name="connsiteX17" fmla="*/ 3498953 w 5801194"/>
                <a:gd name="connsiteY17" fmla="*/ 1827551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498953 w 5801194"/>
                <a:gd name="connsiteY17" fmla="*/ 1827551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4023609 w 5801194"/>
                <a:gd name="connsiteY20" fmla="*/ 2951813 h 5812645"/>
                <a:gd name="connsiteX21" fmla="*/ 4113549 w 5801194"/>
                <a:gd name="connsiteY21" fmla="*/ 2981793 h 5812645"/>
                <a:gd name="connsiteX22" fmla="*/ 4113549 w 5801194"/>
                <a:gd name="connsiteY22" fmla="*/ 3146685 h 5812645"/>
                <a:gd name="connsiteX23" fmla="*/ 4233471 w 5801194"/>
                <a:gd name="connsiteY23" fmla="*/ 3236626 h 5812645"/>
                <a:gd name="connsiteX24" fmla="*/ 4248461 w 5801194"/>
                <a:gd name="connsiteY24" fmla="*/ 3371538 h 5812645"/>
                <a:gd name="connsiteX25" fmla="*/ 4338402 w 5801194"/>
                <a:gd name="connsiteY25" fmla="*/ 3416508 h 5812645"/>
                <a:gd name="connsiteX26" fmla="*/ 4578245 w 5801194"/>
                <a:gd name="connsiteY26" fmla="*/ 3521439 h 5812645"/>
                <a:gd name="connsiteX27" fmla="*/ 4818087 w 5801194"/>
                <a:gd name="connsiteY27" fmla="*/ 3671341 h 5812645"/>
                <a:gd name="connsiteX28" fmla="*/ 4908028 w 5801194"/>
                <a:gd name="connsiteY28" fmla="*/ 3761282 h 5812645"/>
                <a:gd name="connsiteX29" fmla="*/ 5057930 w 5801194"/>
                <a:gd name="connsiteY29" fmla="*/ 3896193 h 5812645"/>
                <a:gd name="connsiteX30" fmla="*/ 5177851 w 5801194"/>
                <a:gd name="connsiteY30" fmla="*/ 3851223 h 5812645"/>
                <a:gd name="connsiteX31" fmla="*/ 5252802 w 5801194"/>
                <a:gd name="connsiteY31" fmla="*/ 4046095 h 5812645"/>
                <a:gd name="connsiteX32" fmla="*/ 5147871 w 5801194"/>
                <a:gd name="connsiteY32" fmla="*/ 4181006 h 5812645"/>
                <a:gd name="connsiteX33" fmla="*/ 5207831 w 5801194"/>
                <a:gd name="connsiteY33" fmla="*/ 4525780 h 5812645"/>
                <a:gd name="connsiteX34" fmla="*/ 5237812 w 5801194"/>
                <a:gd name="connsiteY34" fmla="*/ 4660692 h 5812645"/>
                <a:gd name="connsiteX35" fmla="*/ 5147871 w 5801194"/>
                <a:gd name="connsiteY35" fmla="*/ 4930515 h 5812645"/>
                <a:gd name="connsiteX36" fmla="*/ 4982979 w 5801194"/>
                <a:gd name="connsiteY36" fmla="*/ 5125387 h 5812645"/>
                <a:gd name="connsiteX37" fmla="*/ 4863058 w 5801194"/>
                <a:gd name="connsiteY37" fmla="*/ 5260298 h 5812645"/>
                <a:gd name="connsiteX38" fmla="*/ 5257799 w 5801194"/>
                <a:gd name="connsiteY38" fmla="*/ 5715000 h 5812645"/>
                <a:gd name="connsiteX39" fmla="*/ 5715001 w 5801194"/>
                <a:gd name="connsiteY39"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3549 w 5801194"/>
                <a:gd name="connsiteY21" fmla="*/ 2981793 h 5812645"/>
                <a:gd name="connsiteX22" fmla="*/ 4113549 w 5801194"/>
                <a:gd name="connsiteY22" fmla="*/ 3146685 h 5812645"/>
                <a:gd name="connsiteX23" fmla="*/ 4233471 w 5801194"/>
                <a:gd name="connsiteY23" fmla="*/ 3236626 h 5812645"/>
                <a:gd name="connsiteX24" fmla="*/ 4248461 w 5801194"/>
                <a:gd name="connsiteY24" fmla="*/ 3371538 h 5812645"/>
                <a:gd name="connsiteX25" fmla="*/ 4338402 w 5801194"/>
                <a:gd name="connsiteY25" fmla="*/ 3416508 h 5812645"/>
                <a:gd name="connsiteX26" fmla="*/ 4578245 w 5801194"/>
                <a:gd name="connsiteY26" fmla="*/ 3521439 h 5812645"/>
                <a:gd name="connsiteX27" fmla="*/ 4818087 w 5801194"/>
                <a:gd name="connsiteY27" fmla="*/ 3671341 h 5812645"/>
                <a:gd name="connsiteX28" fmla="*/ 4908028 w 5801194"/>
                <a:gd name="connsiteY28" fmla="*/ 3761282 h 5812645"/>
                <a:gd name="connsiteX29" fmla="*/ 5057930 w 5801194"/>
                <a:gd name="connsiteY29" fmla="*/ 3896193 h 5812645"/>
                <a:gd name="connsiteX30" fmla="*/ 5177851 w 5801194"/>
                <a:gd name="connsiteY30" fmla="*/ 3851223 h 5812645"/>
                <a:gd name="connsiteX31" fmla="*/ 5252802 w 5801194"/>
                <a:gd name="connsiteY31" fmla="*/ 4046095 h 5812645"/>
                <a:gd name="connsiteX32" fmla="*/ 5147871 w 5801194"/>
                <a:gd name="connsiteY32" fmla="*/ 4181006 h 5812645"/>
                <a:gd name="connsiteX33" fmla="*/ 5207831 w 5801194"/>
                <a:gd name="connsiteY33" fmla="*/ 4525780 h 5812645"/>
                <a:gd name="connsiteX34" fmla="*/ 5237812 w 5801194"/>
                <a:gd name="connsiteY34" fmla="*/ 4660692 h 5812645"/>
                <a:gd name="connsiteX35" fmla="*/ 5147871 w 5801194"/>
                <a:gd name="connsiteY35" fmla="*/ 4930515 h 5812645"/>
                <a:gd name="connsiteX36" fmla="*/ 4982979 w 5801194"/>
                <a:gd name="connsiteY36" fmla="*/ 5125387 h 5812645"/>
                <a:gd name="connsiteX37" fmla="*/ 4863058 w 5801194"/>
                <a:gd name="connsiteY37" fmla="*/ 5260298 h 5812645"/>
                <a:gd name="connsiteX38" fmla="*/ 5257799 w 5801194"/>
                <a:gd name="connsiteY38" fmla="*/ 5715000 h 5812645"/>
                <a:gd name="connsiteX39" fmla="*/ 5715001 w 5801194"/>
                <a:gd name="connsiteY39"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3549 w 5801194"/>
                <a:gd name="connsiteY21" fmla="*/ 3146685 h 5812645"/>
                <a:gd name="connsiteX22" fmla="*/ 4233471 w 5801194"/>
                <a:gd name="connsiteY22" fmla="*/ 3236626 h 5812645"/>
                <a:gd name="connsiteX23" fmla="*/ 4248461 w 5801194"/>
                <a:gd name="connsiteY23" fmla="*/ 3371538 h 5812645"/>
                <a:gd name="connsiteX24" fmla="*/ 4338402 w 5801194"/>
                <a:gd name="connsiteY24" fmla="*/ 3416508 h 5812645"/>
                <a:gd name="connsiteX25" fmla="*/ 4578245 w 5801194"/>
                <a:gd name="connsiteY25" fmla="*/ 3521439 h 5812645"/>
                <a:gd name="connsiteX26" fmla="*/ 4818087 w 5801194"/>
                <a:gd name="connsiteY26" fmla="*/ 3671341 h 5812645"/>
                <a:gd name="connsiteX27" fmla="*/ 4908028 w 5801194"/>
                <a:gd name="connsiteY27" fmla="*/ 3761282 h 5812645"/>
                <a:gd name="connsiteX28" fmla="*/ 5057930 w 5801194"/>
                <a:gd name="connsiteY28" fmla="*/ 3896193 h 5812645"/>
                <a:gd name="connsiteX29" fmla="*/ 5177851 w 5801194"/>
                <a:gd name="connsiteY29" fmla="*/ 3851223 h 5812645"/>
                <a:gd name="connsiteX30" fmla="*/ 5252802 w 5801194"/>
                <a:gd name="connsiteY30" fmla="*/ 4046095 h 5812645"/>
                <a:gd name="connsiteX31" fmla="*/ 5147871 w 5801194"/>
                <a:gd name="connsiteY31" fmla="*/ 4181006 h 5812645"/>
                <a:gd name="connsiteX32" fmla="*/ 5207831 w 5801194"/>
                <a:gd name="connsiteY32" fmla="*/ 4525780 h 5812645"/>
                <a:gd name="connsiteX33" fmla="*/ 5237812 w 5801194"/>
                <a:gd name="connsiteY33" fmla="*/ 4660692 h 5812645"/>
                <a:gd name="connsiteX34" fmla="*/ 5147871 w 5801194"/>
                <a:gd name="connsiteY34" fmla="*/ 4930515 h 5812645"/>
                <a:gd name="connsiteX35" fmla="*/ 4982979 w 5801194"/>
                <a:gd name="connsiteY35" fmla="*/ 5125387 h 5812645"/>
                <a:gd name="connsiteX36" fmla="*/ 4863058 w 5801194"/>
                <a:gd name="connsiteY36" fmla="*/ 5260298 h 5812645"/>
                <a:gd name="connsiteX37" fmla="*/ 5257799 w 5801194"/>
                <a:gd name="connsiteY37" fmla="*/ 5715000 h 5812645"/>
                <a:gd name="connsiteX38" fmla="*/ 5715001 w 5801194"/>
                <a:gd name="connsiteY3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233471 w 5801194"/>
                <a:gd name="connsiteY21" fmla="*/ 3236626 h 5812645"/>
                <a:gd name="connsiteX22" fmla="*/ 4248461 w 5801194"/>
                <a:gd name="connsiteY22" fmla="*/ 3371538 h 5812645"/>
                <a:gd name="connsiteX23" fmla="*/ 4338402 w 5801194"/>
                <a:gd name="connsiteY23" fmla="*/ 3416508 h 5812645"/>
                <a:gd name="connsiteX24" fmla="*/ 4578245 w 5801194"/>
                <a:gd name="connsiteY24" fmla="*/ 3521439 h 5812645"/>
                <a:gd name="connsiteX25" fmla="*/ 4818087 w 5801194"/>
                <a:gd name="connsiteY25" fmla="*/ 3671341 h 5812645"/>
                <a:gd name="connsiteX26" fmla="*/ 4908028 w 5801194"/>
                <a:gd name="connsiteY26" fmla="*/ 3761282 h 5812645"/>
                <a:gd name="connsiteX27" fmla="*/ 5057930 w 5801194"/>
                <a:gd name="connsiteY27" fmla="*/ 3896193 h 5812645"/>
                <a:gd name="connsiteX28" fmla="*/ 5177851 w 5801194"/>
                <a:gd name="connsiteY28" fmla="*/ 3851223 h 5812645"/>
                <a:gd name="connsiteX29" fmla="*/ 5252802 w 5801194"/>
                <a:gd name="connsiteY29" fmla="*/ 4046095 h 5812645"/>
                <a:gd name="connsiteX30" fmla="*/ 5147871 w 5801194"/>
                <a:gd name="connsiteY30" fmla="*/ 4181006 h 5812645"/>
                <a:gd name="connsiteX31" fmla="*/ 5207831 w 5801194"/>
                <a:gd name="connsiteY31" fmla="*/ 4525780 h 5812645"/>
                <a:gd name="connsiteX32" fmla="*/ 5237812 w 5801194"/>
                <a:gd name="connsiteY32" fmla="*/ 4660692 h 5812645"/>
                <a:gd name="connsiteX33" fmla="*/ 5147871 w 5801194"/>
                <a:gd name="connsiteY33" fmla="*/ 4930515 h 5812645"/>
                <a:gd name="connsiteX34" fmla="*/ 4982979 w 5801194"/>
                <a:gd name="connsiteY34" fmla="*/ 5125387 h 5812645"/>
                <a:gd name="connsiteX35" fmla="*/ 4863058 w 5801194"/>
                <a:gd name="connsiteY35" fmla="*/ 5260298 h 5812645"/>
                <a:gd name="connsiteX36" fmla="*/ 5257799 w 5801194"/>
                <a:gd name="connsiteY36" fmla="*/ 5715000 h 5812645"/>
                <a:gd name="connsiteX37" fmla="*/ 5715001 w 5801194"/>
                <a:gd name="connsiteY3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248461 w 5801194"/>
                <a:gd name="connsiteY21" fmla="*/ 3371538 h 5812645"/>
                <a:gd name="connsiteX22" fmla="*/ 4338402 w 5801194"/>
                <a:gd name="connsiteY22" fmla="*/ 3416508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338402 w 5801194"/>
                <a:gd name="connsiteY22" fmla="*/ 3416508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5057930 w 5801194"/>
                <a:gd name="connsiteY25" fmla="*/ 3896193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5029200 w 5801194"/>
                <a:gd name="connsiteY25" fmla="*/ 3907645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147871 w 5801194"/>
                <a:gd name="connsiteY27" fmla="*/ 4181006 h 5812645"/>
                <a:gd name="connsiteX28" fmla="*/ 5207831 w 5801194"/>
                <a:gd name="connsiteY28" fmla="*/ 4525780 h 5812645"/>
                <a:gd name="connsiteX29" fmla="*/ 5237812 w 5801194"/>
                <a:gd name="connsiteY29" fmla="*/ 4660692 h 5812645"/>
                <a:gd name="connsiteX30" fmla="*/ 5147871 w 5801194"/>
                <a:gd name="connsiteY30" fmla="*/ 4930515 h 5812645"/>
                <a:gd name="connsiteX31" fmla="*/ 4982979 w 5801194"/>
                <a:gd name="connsiteY31" fmla="*/ 5125387 h 5812645"/>
                <a:gd name="connsiteX32" fmla="*/ 4863058 w 5801194"/>
                <a:gd name="connsiteY32" fmla="*/ 5260298 h 5812645"/>
                <a:gd name="connsiteX33" fmla="*/ 5257799 w 5801194"/>
                <a:gd name="connsiteY33" fmla="*/ 5715000 h 5812645"/>
                <a:gd name="connsiteX34" fmla="*/ 5715001 w 5801194"/>
                <a:gd name="connsiteY3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207831 w 5801194"/>
                <a:gd name="connsiteY27" fmla="*/ 4525780 h 5812645"/>
                <a:gd name="connsiteX28" fmla="*/ 5237812 w 5801194"/>
                <a:gd name="connsiteY28" fmla="*/ 4660692 h 5812645"/>
                <a:gd name="connsiteX29" fmla="*/ 5147871 w 5801194"/>
                <a:gd name="connsiteY29" fmla="*/ 4930515 h 5812645"/>
                <a:gd name="connsiteX30" fmla="*/ 4982979 w 5801194"/>
                <a:gd name="connsiteY30" fmla="*/ 5125387 h 5812645"/>
                <a:gd name="connsiteX31" fmla="*/ 4863058 w 5801194"/>
                <a:gd name="connsiteY31" fmla="*/ 5260298 h 5812645"/>
                <a:gd name="connsiteX32" fmla="*/ 5257799 w 5801194"/>
                <a:gd name="connsiteY32" fmla="*/ 5715000 h 5812645"/>
                <a:gd name="connsiteX33" fmla="*/ 5715001 w 5801194"/>
                <a:gd name="connsiteY3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5237812 w 5801194"/>
                <a:gd name="connsiteY28" fmla="*/ 4660692 h 5812645"/>
                <a:gd name="connsiteX29" fmla="*/ 5147871 w 5801194"/>
                <a:gd name="connsiteY29" fmla="*/ 4930515 h 5812645"/>
                <a:gd name="connsiteX30" fmla="*/ 4982979 w 5801194"/>
                <a:gd name="connsiteY30" fmla="*/ 5125387 h 5812645"/>
                <a:gd name="connsiteX31" fmla="*/ 4863058 w 5801194"/>
                <a:gd name="connsiteY31" fmla="*/ 5260298 h 5812645"/>
                <a:gd name="connsiteX32" fmla="*/ 5257799 w 5801194"/>
                <a:gd name="connsiteY32" fmla="*/ 5715000 h 5812645"/>
                <a:gd name="connsiteX33" fmla="*/ 5715001 w 5801194"/>
                <a:gd name="connsiteY3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5147871 w 5801194"/>
                <a:gd name="connsiteY28" fmla="*/ 4930515 h 5812645"/>
                <a:gd name="connsiteX29" fmla="*/ 4982979 w 5801194"/>
                <a:gd name="connsiteY29" fmla="*/ 5125387 h 5812645"/>
                <a:gd name="connsiteX30" fmla="*/ 4863058 w 5801194"/>
                <a:gd name="connsiteY30" fmla="*/ 5260298 h 5812645"/>
                <a:gd name="connsiteX31" fmla="*/ 5257799 w 5801194"/>
                <a:gd name="connsiteY31" fmla="*/ 5715000 h 5812645"/>
                <a:gd name="connsiteX32" fmla="*/ 5715001 w 5801194"/>
                <a:gd name="connsiteY3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4982979 w 5801194"/>
                <a:gd name="connsiteY28" fmla="*/ 5125387 h 5812645"/>
                <a:gd name="connsiteX29" fmla="*/ 4863058 w 5801194"/>
                <a:gd name="connsiteY29" fmla="*/ 5260298 h 5812645"/>
                <a:gd name="connsiteX30" fmla="*/ 5257799 w 5801194"/>
                <a:gd name="connsiteY30" fmla="*/ 5715000 h 5812645"/>
                <a:gd name="connsiteX31" fmla="*/ 5715001 w 5801194"/>
                <a:gd name="connsiteY31"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4953000 w 5801194"/>
                <a:gd name="connsiteY28" fmla="*/ 5050645 h 5812645"/>
                <a:gd name="connsiteX29" fmla="*/ 4863058 w 5801194"/>
                <a:gd name="connsiteY29" fmla="*/ 5260298 h 5812645"/>
                <a:gd name="connsiteX30" fmla="*/ 5257799 w 5801194"/>
                <a:gd name="connsiteY30" fmla="*/ 5715000 h 5812645"/>
                <a:gd name="connsiteX31" fmla="*/ 5715001 w 5801194"/>
                <a:gd name="connsiteY31" fmla="*/ 5715000 h 58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01194" h="5812645">
                  <a:moveTo>
                    <a:pt x="5715001" y="5715000"/>
                  </a:moveTo>
                  <a:cubicBezTo>
                    <a:pt x="5801194" y="5812645"/>
                    <a:pt x="5792657" y="3210393"/>
                    <a:pt x="5791200" y="2209800"/>
                  </a:cubicBezTo>
                  <a:cubicBezTo>
                    <a:pt x="5701259" y="1312472"/>
                    <a:pt x="3656351" y="834036"/>
                    <a:pt x="3657600" y="76200"/>
                  </a:cubicBezTo>
                  <a:lnTo>
                    <a:pt x="0" y="0"/>
                  </a:lnTo>
                  <a:cubicBezTo>
                    <a:pt x="111386" y="193623"/>
                    <a:pt x="444916" y="201326"/>
                    <a:pt x="575871" y="283564"/>
                  </a:cubicBezTo>
                  <a:cubicBezTo>
                    <a:pt x="706826" y="365802"/>
                    <a:pt x="710782" y="410980"/>
                    <a:pt x="785733" y="493426"/>
                  </a:cubicBezTo>
                  <a:cubicBezTo>
                    <a:pt x="860684" y="575872"/>
                    <a:pt x="958120" y="678305"/>
                    <a:pt x="1025576" y="778239"/>
                  </a:cubicBezTo>
                  <a:cubicBezTo>
                    <a:pt x="1093032" y="878173"/>
                    <a:pt x="1113019" y="1075545"/>
                    <a:pt x="1190468" y="1093033"/>
                  </a:cubicBezTo>
                  <a:cubicBezTo>
                    <a:pt x="1267917" y="1110521"/>
                    <a:pt x="1397832" y="930639"/>
                    <a:pt x="1490271" y="883170"/>
                  </a:cubicBezTo>
                  <a:cubicBezTo>
                    <a:pt x="1582710" y="835701"/>
                    <a:pt x="1663283" y="824841"/>
                    <a:pt x="1745104" y="808220"/>
                  </a:cubicBezTo>
                  <a:cubicBezTo>
                    <a:pt x="1826926" y="791599"/>
                    <a:pt x="1916451" y="800274"/>
                    <a:pt x="1981200" y="783445"/>
                  </a:cubicBezTo>
                  <a:cubicBezTo>
                    <a:pt x="2045949" y="766616"/>
                    <a:pt x="2057400" y="694545"/>
                    <a:pt x="2133600" y="707245"/>
                  </a:cubicBezTo>
                  <a:cubicBezTo>
                    <a:pt x="2209800" y="719945"/>
                    <a:pt x="2362200" y="796145"/>
                    <a:pt x="2438400" y="859645"/>
                  </a:cubicBezTo>
                  <a:cubicBezTo>
                    <a:pt x="2514600" y="923145"/>
                    <a:pt x="2552700" y="999345"/>
                    <a:pt x="2590800" y="1088245"/>
                  </a:cubicBezTo>
                  <a:cubicBezTo>
                    <a:pt x="2628900" y="1177145"/>
                    <a:pt x="2616200" y="1304145"/>
                    <a:pt x="2667000" y="1393045"/>
                  </a:cubicBezTo>
                  <a:cubicBezTo>
                    <a:pt x="2717800" y="1481945"/>
                    <a:pt x="2794000" y="1532745"/>
                    <a:pt x="2895600" y="1621645"/>
                  </a:cubicBezTo>
                  <a:cubicBezTo>
                    <a:pt x="2997200" y="1710545"/>
                    <a:pt x="3200400" y="1837545"/>
                    <a:pt x="3276600" y="1926445"/>
                  </a:cubicBezTo>
                  <a:cubicBezTo>
                    <a:pt x="3352800" y="2015345"/>
                    <a:pt x="3314700" y="2066145"/>
                    <a:pt x="3352800" y="2155045"/>
                  </a:cubicBezTo>
                  <a:cubicBezTo>
                    <a:pt x="3390900" y="2243945"/>
                    <a:pt x="3454400" y="2345545"/>
                    <a:pt x="3505200" y="2459845"/>
                  </a:cubicBezTo>
                  <a:cubicBezTo>
                    <a:pt x="3556000" y="2574145"/>
                    <a:pt x="3594100" y="2713845"/>
                    <a:pt x="3657600" y="2840845"/>
                  </a:cubicBezTo>
                  <a:cubicBezTo>
                    <a:pt x="3721100" y="2967845"/>
                    <a:pt x="3810000" y="3082145"/>
                    <a:pt x="3886200" y="3221845"/>
                  </a:cubicBezTo>
                  <a:cubicBezTo>
                    <a:pt x="3962400" y="3361545"/>
                    <a:pt x="4064000" y="3552045"/>
                    <a:pt x="4114800" y="3679045"/>
                  </a:cubicBezTo>
                  <a:cubicBezTo>
                    <a:pt x="4165600" y="3806045"/>
                    <a:pt x="4140200" y="3933045"/>
                    <a:pt x="4191000" y="3983845"/>
                  </a:cubicBezTo>
                  <a:cubicBezTo>
                    <a:pt x="4241800" y="4034645"/>
                    <a:pt x="4343400" y="3983845"/>
                    <a:pt x="4419600" y="3983845"/>
                  </a:cubicBezTo>
                  <a:cubicBezTo>
                    <a:pt x="4495800" y="3983845"/>
                    <a:pt x="4597400" y="3945745"/>
                    <a:pt x="4648200" y="3983845"/>
                  </a:cubicBezTo>
                  <a:cubicBezTo>
                    <a:pt x="4699000" y="4021945"/>
                    <a:pt x="4699000" y="4148945"/>
                    <a:pt x="4724400" y="4212445"/>
                  </a:cubicBezTo>
                  <a:cubicBezTo>
                    <a:pt x="4749800" y="4275945"/>
                    <a:pt x="4775200" y="4288645"/>
                    <a:pt x="4800600" y="4364845"/>
                  </a:cubicBezTo>
                  <a:cubicBezTo>
                    <a:pt x="4826000" y="4441045"/>
                    <a:pt x="4851400" y="4555345"/>
                    <a:pt x="4876800" y="4669645"/>
                  </a:cubicBezTo>
                  <a:cubicBezTo>
                    <a:pt x="4902200" y="4783945"/>
                    <a:pt x="4955290" y="4952203"/>
                    <a:pt x="4953000" y="5050645"/>
                  </a:cubicBezTo>
                  <a:cubicBezTo>
                    <a:pt x="4950710" y="5149087"/>
                    <a:pt x="4812258" y="5149572"/>
                    <a:pt x="4863058" y="5260298"/>
                  </a:cubicBezTo>
                  <a:cubicBezTo>
                    <a:pt x="4913858" y="5371024"/>
                    <a:pt x="5251553" y="5708494"/>
                    <a:pt x="5257799" y="5715000"/>
                  </a:cubicBezTo>
                  <a:lnTo>
                    <a:pt x="5715001" y="5715000"/>
                  </a:lnTo>
                  <a:close/>
                </a:path>
              </a:pathLst>
            </a:custGeom>
            <a:blipFill>
              <a:blip r:embed="rId4" cstate="print"/>
              <a:tile tx="0" ty="0" sx="100000" sy="100000" flip="none" algn="tl"/>
            </a:blipFill>
            <a:ln w="76200">
              <a:no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1633928" y="899410"/>
              <a:ext cx="5041692" cy="5336498"/>
            </a:xfrm>
            <a:custGeom>
              <a:avLst/>
              <a:gdLst>
                <a:gd name="connsiteX0" fmla="*/ 0 w 5041692"/>
                <a:gd name="connsiteY0" fmla="*/ 0 h 5336498"/>
                <a:gd name="connsiteX1" fmla="*/ 269823 w 5041692"/>
                <a:gd name="connsiteY1" fmla="*/ 194872 h 5336498"/>
                <a:gd name="connsiteX2" fmla="*/ 359764 w 5041692"/>
                <a:gd name="connsiteY2" fmla="*/ 359764 h 5336498"/>
                <a:gd name="connsiteX3" fmla="*/ 569626 w 5041692"/>
                <a:gd name="connsiteY3" fmla="*/ 569626 h 5336498"/>
                <a:gd name="connsiteX4" fmla="*/ 809469 w 5041692"/>
                <a:gd name="connsiteY4" fmla="*/ 854439 h 5336498"/>
                <a:gd name="connsiteX5" fmla="*/ 974361 w 5041692"/>
                <a:gd name="connsiteY5" fmla="*/ 1169233 h 5336498"/>
                <a:gd name="connsiteX6" fmla="*/ 1274164 w 5041692"/>
                <a:gd name="connsiteY6" fmla="*/ 959370 h 5336498"/>
                <a:gd name="connsiteX7" fmla="*/ 1528997 w 5041692"/>
                <a:gd name="connsiteY7" fmla="*/ 884420 h 5336498"/>
                <a:gd name="connsiteX8" fmla="*/ 1528997 w 5041692"/>
                <a:gd name="connsiteY8" fmla="*/ 659567 h 5336498"/>
                <a:gd name="connsiteX9" fmla="*/ 1648918 w 5041692"/>
                <a:gd name="connsiteY9" fmla="*/ 584616 h 5336498"/>
                <a:gd name="connsiteX10" fmla="*/ 1648918 w 5041692"/>
                <a:gd name="connsiteY10" fmla="*/ 479685 h 5336498"/>
                <a:gd name="connsiteX11" fmla="*/ 1963711 w 5041692"/>
                <a:gd name="connsiteY11" fmla="*/ 374754 h 5336498"/>
                <a:gd name="connsiteX12" fmla="*/ 2098623 w 5041692"/>
                <a:gd name="connsiteY12" fmla="*/ 389744 h 5336498"/>
                <a:gd name="connsiteX13" fmla="*/ 2263515 w 5041692"/>
                <a:gd name="connsiteY13" fmla="*/ 569626 h 5336498"/>
                <a:gd name="connsiteX14" fmla="*/ 2278505 w 5041692"/>
                <a:gd name="connsiteY14" fmla="*/ 689547 h 5336498"/>
                <a:gd name="connsiteX15" fmla="*/ 2353456 w 5041692"/>
                <a:gd name="connsiteY15" fmla="*/ 824459 h 5336498"/>
                <a:gd name="connsiteX16" fmla="*/ 2503357 w 5041692"/>
                <a:gd name="connsiteY16" fmla="*/ 899410 h 5336498"/>
                <a:gd name="connsiteX17" fmla="*/ 2608288 w 5041692"/>
                <a:gd name="connsiteY17" fmla="*/ 1034321 h 5336498"/>
                <a:gd name="connsiteX18" fmla="*/ 2713220 w 5041692"/>
                <a:gd name="connsiteY18" fmla="*/ 1229193 h 5336498"/>
                <a:gd name="connsiteX19" fmla="*/ 2893102 w 5041692"/>
                <a:gd name="connsiteY19" fmla="*/ 1349115 h 5336498"/>
                <a:gd name="connsiteX20" fmla="*/ 3013023 w 5041692"/>
                <a:gd name="connsiteY20" fmla="*/ 1484026 h 5336498"/>
                <a:gd name="connsiteX21" fmla="*/ 3147934 w 5041692"/>
                <a:gd name="connsiteY21" fmla="*/ 1678898 h 5336498"/>
                <a:gd name="connsiteX22" fmla="*/ 3177915 w 5041692"/>
                <a:gd name="connsiteY22" fmla="*/ 1858780 h 5336498"/>
                <a:gd name="connsiteX23" fmla="*/ 3282846 w 5041692"/>
                <a:gd name="connsiteY23" fmla="*/ 1903751 h 5336498"/>
                <a:gd name="connsiteX24" fmla="*/ 3477718 w 5041692"/>
                <a:gd name="connsiteY24" fmla="*/ 2263515 h 5336498"/>
                <a:gd name="connsiteX25" fmla="*/ 3672590 w 5041692"/>
                <a:gd name="connsiteY25" fmla="*/ 2593298 h 5336498"/>
                <a:gd name="connsiteX26" fmla="*/ 3777521 w 5041692"/>
                <a:gd name="connsiteY26" fmla="*/ 2953062 h 5336498"/>
                <a:gd name="connsiteX27" fmla="*/ 3807502 w 5041692"/>
                <a:gd name="connsiteY27" fmla="*/ 3028013 h 5336498"/>
                <a:gd name="connsiteX28" fmla="*/ 3897442 w 5041692"/>
                <a:gd name="connsiteY28" fmla="*/ 3057993 h 5336498"/>
                <a:gd name="connsiteX29" fmla="*/ 3897442 w 5041692"/>
                <a:gd name="connsiteY29" fmla="*/ 3222885 h 5336498"/>
                <a:gd name="connsiteX30" fmla="*/ 4017364 w 5041692"/>
                <a:gd name="connsiteY30" fmla="*/ 3312826 h 5336498"/>
                <a:gd name="connsiteX31" fmla="*/ 4032354 w 5041692"/>
                <a:gd name="connsiteY31" fmla="*/ 3447738 h 5336498"/>
                <a:gd name="connsiteX32" fmla="*/ 4122295 w 5041692"/>
                <a:gd name="connsiteY32" fmla="*/ 3492708 h 5336498"/>
                <a:gd name="connsiteX33" fmla="*/ 4362138 w 5041692"/>
                <a:gd name="connsiteY33" fmla="*/ 3597639 h 5336498"/>
                <a:gd name="connsiteX34" fmla="*/ 4601980 w 5041692"/>
                <a:gd name="connsiteY34" fmla="*/ 3747541 h 5336498"/>
                <a:gd name="connsiteX35" fmla="*/ 4691921 w 5041692"/>
                <a:gd name="connsiteY35" fmla="*/ 3837482 h 5336498"/>
                <a:gd name="connsiteX36" fmla="*/ 4841823 w 5041692"/>
                <a:gd name="connsiteY36" fmla="*/ 3972393 h 5336498"/>
                <a:gd name="connsiteX37" fmla="*/ 4961744 w 5041692"/>
                <a:gd name="connsiteY37" fmla="*/ 3927423 h 5336498"/>
                <a:gd name="connsiteX38" fmla="*/ 5036695 w 5041692"/>
                <a:gd name="connsiteY38" fmla="*/ 4122295 h 5336498"/>
                <a:gd name="connsiteX39" fmla="*/ 4931764 w 5041692"/>
                <a:gd name="connsiteY39" fmla="*/ 4257206 h 5336498"/>
                <a:gd name="connsiteX40" fmla="*/ 4991724 w 5041692"/>
                <a:gd name="connsiteY40" fmla="*/ 4601980 h 5336498"/>
                <a:gd name="connsiteX41" fmla="*/ 5021705 w 5041692"/>
                <a:gd name="connsiteY41" fmla="*/ 4736892 h 5336498"/>
                <a:gd name="connsiteX42" fmla="*/ 4931764 w 5041692"/>
                <a:gd name="connsiteY42" fmla="*/ 5006715 h 5336498"/>
                <a:gd name="connsiteX43" fmla="*/ 4766872 w 5041692"/>
                <a:gd name="connsiteY43" fmla="*/ 5201587 h 5336498"/>
                <a:gd name="connsiteX44" fmla="*/ 4646951 w 5041692"/>
                <a:gd name="connsiteY44" fmla="*/ 5336498 h 533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041692" h="5336498">
                  <a:moveTo>
                    <a:pt x="0" y="0"/>
                  </a:moveTo>
                  <a:cubicBezTo>
                    <a:pt x="104931" y="67455"/>
                    <a:pt x="209862" y="134911"/>
                    <a:pt x="269823" y="194872"/>
                  </a:cubicBezTo>
                  <a:cubicBezTo>
                    <a:pt x="329784" y="254833"/>
                    <a:pt x="309797" y="297305"/>
                    <a:pt x="359764" y="359764"/>
                  </a:cubicBezTo>
                  <a:cubicBezTo>
                    <a:pt x="409731" y="422223"/>
                    <a:pt x="494675" y="487180"/>
                    <a:pt x="569626" y="569626"/>
                  </a:cubicBezTo>
                  <a:cubicBezTo>
                    <a:pt x="644577" y="652072"/>
                    <a:pt x="742013" y="754505"/>
                    <a:pt x="809469" y="854439"/>
                  </a:cubicBezTo>
                  <a:cubicBezTo>
                    <a:pt x="876925" y="954373"/>
                    <a:pt x="896912" y="1151745"/>
                    <a:pt x="974361" y="1169233"/>
                  </a:cubicBezTo>
                  <a:cubicBezTo>
                    <a:pt x="1051810" y="1186721"/>
                    <a:pt x="1181725" y="1006839"/>
                    <a:pt x="1274164" y="959370"/>
                  </a:cubicBezTo>
                  <a:cubicBezTo>
                    <a:pt x="1366603" y="911901"/>
                    <a:pt x="1486525" y="934387"/>
                    <a:pt x="1528997" y="884420"/>
                  </a:cubicBezTo>
                  <a:cubicBezTo>
                    <a:pt x="1571469" y="834453"/>
                    <a:pt x="1509010" y="709534"/>
                    <a:pt x="1528997" y="659567"/>
                  </a:cubicBezTo>
                  <a:cubicBezTo>
                    <a:pt x="1548984" y="609600"/>
                    <a:pt x="1628931" y="614596"/>
                    <a:pt x="1648918" y="584616"/>
                  </a:cubicBezTo>
                  <a:cubicBezTo>
                    <a:pt x="1668905" y="554636"/>
                    <a:pt x="1596453" y="514662"/>
                    <a:pt x="1648918" y="479685"/>
                  </a:cubicBezTo>
                  <a:cubicBezTo>
                    <a:pt x="1701383" y="444708"/>
                    <a:pt x="1888760" y="389744"/>
                    <a:pt x="1963711" y="374754"/>
                  </a:cubicBezTo>
                  <a:cubicBezTo>
                    <a:pt x="2038662" y="359764"/>
                    <a:pt x="2048656" y="357265"/>
                    <a:pt x="2098623" y="389744"/>
                  </a:cubicBezTo>
                  <a:cubicBezTo>
                    <a:pt x="2148590" y="422223"/>
                    <a:pt x="2233535" y="519659"/>
                    <a:pt x="2263515" y="569626"/>
                  </a:cubicBezTo>
                  <a:cubicBezTo>
                    <a:pt x="2293495" y="619593"/>
                    <a:pt x="2263515" y="647075"/>
                    <a:pt x="2278505" y="689547"/>
                  </a:cubicBezTo>
                  <a:cubicBezTo>
                    <a:pt x="2293495" y="732019"/>
                    <a:pt x="2315981" y="789482"/>
                    <a:pt x="2353456" y="824459"/>
                  </a:cubicBezTo>
                  <a:cubicBezTo>
                    <a:pt x="2390931" y="859436"/>
                    <a:pt x="2460885" y="864433"/>
                    <a:pt x="2503357" y="899410"/>
                  </a:cubicBezTo>
                  <a:cubicBezTo>
                    <a:pt x="2545829" y="934387"/>
                    <a:pt x="2573311" y="979357"/>
                    <a:pt x="2608288" y="1034321"/>
                  </a:cubicBezTo>
                  <a:cubicBezTo>
                    <a:pt x="2643265" y="1089285"/>
                    <a:pt x="2665751" y="1176727"/>
                    <a:pt x="2713220" y="1229193"/>
                  </a:cubicBezTo>
                  <a:cubicBezTo>
                    <a:pt x="2760689" y="1281659"/>
                    <a:pt x="2843135" y="1306643"/>
                    <a:pt x="2893102" y="1349115"/>
                  </a:cubicBezTo>
                  <a:cubicBezTo>
                    <a:pt x="2943069" y="1391587"/>
                    <a:pt x="2970551" y="1429062"/>
                    <a:pt x="3013023" y="1484026"/>
                  </a:cubicBezTo>
                  <a:cubicBezTo>
                    <a:pt x="3055495" y="1538990"/>
                    <a:pt x="3120452" y="1616439"/>
                    <a:pt x="3147934" y="1678898"/>
                  </a:cubicBezTo>
                  <a:cubicBezTo>
                    <a:pt x="3175416" y="1741357"/>
                    <a:pt x="3155430" y="1821305"/>
                    <a:pt x="3177915" y="1858780"/>
                  </a:cubicBezTo>
                  <a:cubicBezTo>
                    <a:pt x="3200400" y="1896256"/>
                    <a:pt x="3232879" y="1836295"/>
                    <a:pt x="3282846" y="1903751"/>
                  </a:cubicBezTo>
                  <a:cubicBezTo>
                    <a:pt x="3332813" y="1971207"/>
                    <a:pt x="3412761" y="2148591"/>
                    <a:pt x="3477718" y="2263515"/>
                  </a:cubicBezTo>
                  <a:cubicBezTo>
                    <a:pt x="3542675" y="2378439"/>
                    <a:pt x="3622623" y="2478373"/>
                    <a:pt x="3672590" y="2593298"/>
                  </a:cubicBezTo>
                  <a:cubicBezTo>
                    <a:pt x="3722557" y="2708223"/>
                    <a:pt x="3755036" y="2880609"/>
                    <a:pt x="3777521" y="2953062"/>
                  </a:cubicBezTo>
                  <a:cubicBezTo>
                    <a:pt x="3800006" y="3025515"/>
                    <a:pt x="3787515" y="3010525"/>
                    <a:pt x="3807502" y="3028013"/>
                  </a:cubicBezTo>
                  <a:cubicBezTo>
                    <a:pt x="3827489" y="3045501"/>
                    <a:pt x="3882452" y="3025515"/>
                    <a:pt x="3897442" y="3057993"/>
                  </a:cubicBezTo>
                  <a:cubicBezTo>
                    <a:pt x="3912432" y="3090471"/>
                    <a:pt x="3877455" y="3180413"/>
                    <a:pt x="3897442" y="3222885"/>
                  </a:cubicBezTo>
                  <a:cubicBezTo>
                    <a:pt x="3917429" y="3265357"/>
                    <a:pt x="3994879" y="3275351"/>
                    <a:pt x="4017364" y="3312826"/>
                  </a:cubicBezTo>
                  <a:cubicBezTo>
                    <a:pt x="4039849" y="3350302"/>
                    <a:pt x="4014866" y="3417758"/>
                    <a:pt x="4032354" y="3447738"/>
                  </a:cubicBezTo>
                  <a:cubicBezTo>
                    <a:pt x="4049842" y="3477718"/>
                    <a:pt x="4067331" y="3467725"/>
                    <a:pt x="4122295" y="3492708"/>
                  </a:cubicBezTo>
                  <a:cubicBezTo>
                    <a:pt x="4177259" y="3517692"/>
                    <a:pt x="4282191" y="3555167"/>
                    <a:pt x="4362138" y="3597639"/>
                  </a:cubicBezTo>
                  <a:cubicBezTo>
                    <a:pt x="4442086" y="3640111"/>
                    <a:pt x="4547016" y="3707567"/>
                    <a:pt x="4601980" y="3747541"/>
                  </a:cubicBezTo>
                  <a:cubicBezTo>
                    <a:pt x="4656944" y="3787515"/>
                    <a:pt x="4651947" y="3800007"/>
                    <a:pt x="4691921" y="3837482"/>
                  </a:cubicBezTo>
                  <a:cubicBezTo>
                    <a:pt x="4731895" y="3874957"/>
                    <a:pt x="4796853" y="3957403"/>
                    <a:pt x="4841823" y="3972393"/>
                  </a:cubicBezTo>
                  <a:cubicBezTo>
                    <a:pt x="4886793" y="3987383"/>
                    <a:pt x="4929265" y="3902439"/>
                    <a:pt x="4961744" y="3927423"/>
                  </a:cubicBezTo>
                  <a:cubicBezTo>
                    <a:pt x="4994223" y="3952407"/>
                    <a:pt x="5041692" y="4067331"/>
                    <a:pt x="5036695" y="4122295"/>
                  </a:cubicBezTo>
                  <a:cubicBezTo>
                    <a:pt x="5031698" y="4177259"/>
                    <a:pt x="4939259" y="4177259"/>
                    <a:pt x="4931764" y="4257206"/>
                  </a:cubicBezTo>
                  <a:cubicBezTo>
                    <a:pt x="4924269" y="4337154"/>
                    <a:pt x="4976734" y="4522032"/>
                    <a:pt x="4991724" y="4601980"/>
                  </a:cubicBezTo>
                  <a:cubicBezTo>
                    <a:pt x="5006714" y="4681928"/>
                    <a:pt x="5031698" y="4669436"/>
                    <a:pt x="5021705" y="4736892"/>
                  </a:cubicBezTo>
                  <a:cubicBezTo>
                    <a:pt x="5011712" y="4804348"/>
                    <a:pt x="4974236" y="4929266"/>
                    <a:pt x="4931764" y="5006715"/>
                  </a:cubicBezTo>
                  <a:cubicBezTo>
                    <a:pt x="4889292" y="5084164"/>
                    <a:pt x="4814341" y="5146623"/>
                    <a:pt x="4766872" y="5201587"/>
                  </a:cubicBezTo>
                  <a:cubicBezTo>
                    <a:pt x="4719403" y="5256551"/>
                    <a:pt x="4666938" y="5321508"/>
                    <a:pt x="4646951" y="5336498"/>
                  </a:cubicBezTo>
                </a:path>
              </a:pathLst>
            </a:custGeom>
            <a:ln w="76200">
              <a:solidFill>
                <a:srgbClr val="FFFF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25"/>
          <p:cNvGrpSpPr/>
          <p:nvPr/>
        </p:nvGrpSpPr>
        <p:grpSpPr>
          <a:xfrm>
            <a:off x="3582649" y="1019331"/>
            <a:ext cx="3570158" cy="5006715"/>
            <a:chOff x="3582649" y="1019331"/>
            <a:chExt cx="3570158" cy="5006715"/>
          </a:xfrm>
        </p:grpSpPr>
        <p:sp>
          <p:nvSpPr>
            <p:cNvPr id="28" name="TextBox 27"/>
            <p:cNvSpPr txBox="1"/>
            <p:nvPr/>
          </p:nvSpPr>
          <p:spPr>
            <a:xfrm rot="2749691">
              <a:off x="4629949" y="2439052"/>
              <a:ext cx="2083263" cy="523220"/>
            </a:xfrm>
            <a:prstGeom prst="rect">
              <a:avLst/>
            </a:prstGeom>
            <a:noFill/>
          </p:spPr>
          <p:txBody>
            <a:bodyPr wrap="none" rtlCol="0">
              <a:spAutoFit/>
            </a:bodyPr>
            <a:lstStyle/>
            <a:p>
              <a:r>
                <a:rPr lang="en-US" sz="2800" b="1" dirty="0" smtClean="0"/>
                <a:t>MOUNTAINS</a:t>
              </a:r>
              <a:endParaRPr lang="en-US" sz="2800" b="1" dirty="0"/>
            </a:p>
          </p:txBody>
        </p:sp>
        <p:sp>
          <p:nvSpPr>
            <p:cNvPr id="29" name="Freeform 28"/>
            <p:cNvSpPr/>
            <p:nvPr/>
          </p:nvSpPr>
          <p:spPr>
            <a:xfrm>
              <a:off x="3582649" y="1019331"/>
              <a:ext cx="1349115" cy="989351"/>
            </a:xfrm>
            <a:custGeom>
              <a:avLst/>
              <a:gdLst>
                <a:gd name="connsiteX0" fmla="*/ 1349115 w 1349115"/>
                <a:gd name="connsiteY0" fmla="*/ 989351 h 989351"/>
                <a:gd name="connsiteX1" fmla="*/ 554636 w 1349115"/>
                <a:gd name="connsiteY1" fmla="*/ 164892 h 989351"/>
                <a:gd name="connsiteX2" fmla="*/ 0 w 1349115"/>
                <a:gd name="connsiteY2" fmla="*/ 0 h 989351"/>
              </a:gdLst>
              <a:ahLst/>
              <a:cxnLst>
                <a:cxn ang="0">
                  <a:pos x="connsiteX0" y="connsiteY0"/>
                </a:cxn>
                <a:cxn ang="0">
                  <a:pos x="connsiteX1" y="connsiteY1"/>
                </a:cxn>
                <a:cxn ang="0">
                  <a:pos x="connsiteX2" y="connsiteY2"/>
                </a:cxn>
              </a:cxnLst>
              <a:rect l="l" t="t" r="r" b="b"/>
              <a:pathLst>
                <a:path w="1349115" h="989351">
                  <a:moveTo>
                    <a:pt x="1349115" y="989351"/>
                  </a:moveTo>
                  <a:cubicBezTo>
                    <a:pt x="1064301" y="659567"/>
                    <a:pt x="779488" y="329784"/>
                    <a:pt x="554636" y="164892"/>
                  </a:cubicBezTo>
                  <a:cubicBezTo>
                    <a:pt x="329784" y="0"/>
                    <a:pt x="164892" y="0"/>
                    <a:pt x="0" y="0"/>
                  </a:cubicBezTo>
                </a:path>
              </a:pathLst>
            </a:cu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6477000" y="3429000"/>
              <a:ext cx="675807" cy="2597046"/>
            </a:xfrm>
            <a:custGeom>
              <a:avLst/>
              <a:gdLst>
                <a:gd name="connsiteX0" fmla="*/ 0 w 781987"/>
                <a:gd name="connsiteY0" fmla="*/ 0 h 2773180"/>
                <a:gd name="connsiteX1" fmla="*/ 389744 w 781987"/>
                <a:gd name="connsiteY1" fmla="*/ 689547 h 2773180"/>
                <a:gd name="connsiteX2" fmla="*/ 734518 w 781987"/>
                <a:gd name="connsiteY2" fmla="*/ 1738859 h 2773180"/>
                <a:gd name="connsiteX3" fmla="*/ 674557 w 781987"/>
                <a:gd name="connsiteY3" fmla="*/ 2773180 h 2773180"/>
              </a:gdLst>
              <a:ahLst/>
              <a:cxnLst>
                <a:cxn ang="0">
                  <a:pos x="connsiteX0" y="connsiteY0"/>
                </a:cxn>
                <a:cxn ang="0">
                  <a:pos x="connsiteX1" y="connsiteY1"/>
                </a:cxn>
                <a:cxn ang="0">
                  <a:pos x="connsiteX2" y="connsiteY2"/>
                </a:cxn>
                <a:cxn ang="0">
                  <a:pos x="connsiteX3" y="connsiteY3"/>
                </a:cxn>
              </a:cxnLst>
              <a:rect l="l" t="t" r="r" b="b"/>
              <a:pathLst>
                <a:path w="781987" h="2773180">
                  <a:moveTo>
                    <a:pt x="0" y="0"/>
                  </a:moveTo>
                  <a:cubicBezTo>
                    <a:pt x="133662" y="199868"/>
                    <a:pt x="267324" y="399737"/>
                    <a:pt x="389744" y="689547"/>
                  </a:cubicBezTo>
                  <a:cubicBezTo>
                    <a:pt x="512164" y="979357"/>
                    <a:pt x="687049" y="1391587"/>
                    <a:pt x="734518" y="1738859"/>
                  </a:cubicBezTo>
                  <a:cubicBezTo>
                    <a:pt x="781987" y="2086131"/>
                    <a:pt x="694544" y="2610787"/>
                    <a:pt x="674557" y="2773180"/>
                  </a:cubicBezTo>
                </a:path>
              </a:pathLst>
            </a:cu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 name="Group 28"/>
          <p:cNvGrpSpPr/>
          <p:nvPr/>
        </p:nvGrpSpPr>
        <p:grpSpPr>
          <a:xfrm>
            <a:off x="448603" y="4070285"/>
            <a:ext cx="5092286" cy="2357070"/>
            <a:chOff x="448603" y="4070285"/>
            <a:chExt cx="5092286" cy="2357070"/>
          </a:xfrm>
        </p:grpSpPr>
        <p:sp>
          <p:nvSpPr>
            <p:cNvPr id="23" name="TextBox 22"/>
            <p:cNvSpPr txBox="1"/>
            <p:nvPr/>
          </p:nvSpPr>
          <p:spPr>
            <a:xfrm rot="987966">
              <a:off x="448603" y="4070285"/>
              <a:ext cx="3459473" cy="523220"/>
            </a:xfrm>
            <a:prstGeom prst="rect">
              <a:avLst/>
            </a:prstGeom>
            <a:solidFill>
              <a:schemeClr val="bg1"/>
            </a:solidFill>
            <a:ln w="38100">
              <a:solidFill>
                <a:schemeClr val="tx1"/>
              </a:solidFill>
            </a:ln>
          </p:spPr>
          <p:txBody>
            <a:bodyPr wrap="none" rtlCol="0">
              <a:spAutoFit/>
            </a:bodyPr>
            <a:lstStyle/>
            <a:p>
              <a:pPr marL="0"/>
              <a:r>
                <a:rPr lang="en-US" sz="2800" b="1" dirty="0" smtClean="0"/>
                <a:t>Prince of Wales Island</a:t>
              </a:r>
            </a:p>
          </p:txBody>
        </p:sp>
        <p:sp>
          <p:nvSpPr>
            <p:cNvPr id="25" name="Oval 24"/>
            <p:cNvSpPr/>
            <p:nvPr/>
          </p:nvSpPr>
          <p:spPr>
            <a:xfrm rot="20150102">
              <a:off x="4506905" y="4469244"/>
              <a:ext cx="1033984" cy="1958111"/>
            </a:xfrm>
            <a:prstGeom prst="ellipse">
              <a:avLst/>
            </a:prstGeom>
            <a:ln w="508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7" name="Straight Connector 26"/>
            <p:cNvCxnSpPr>
              <a:stCxn id="23" idx="3"/>
              <a:endCxn id="25" idx="1"/>
            </p:cNvCxnSpPr>
            <p:nvPr/>
          </p:nvCxnSpPr>
          <p:spPr>
            <a:xfrm>
              <a:off x="3837135" y="4822185"/>
              <a:ext cx="569826" cy="14413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39"/>
          <p:cNvGrpSpPr/>
          <p:nvPr/>
        </p:nvGrpSpPr>
        <p:grpSpPr>
          <a:xfrm>
            <a:off x="4876800" y="4419600"/>
            <a:ext cx="4097259" cy="523220"/>
            <a:chOff x="4876800" y="4419600"/>
            <a:chExt cx="4097259" cy="523220"/>
          </a:xfrm>
        </p:grpSpPr>
        <p:sp>
          <p:nvSpPr>
            <p:cNvPr id="36" name="TextBox 35"/>
            <p:cNvSpPr txBox="1"/>
            <p:nvPr/>
          </p:nvSpPr>
          <p:spPr>
            <a:xfrm>
              <a:off x="5791200" y="4419600"/>
              <a:ext cx="3182859" cy="523220"/>
            </a:xfrm>
            <a:prstGeom prst="rect">
              <a:avLst/>
            </a:prstGeom>
            <a:solidFill>
              <a:srgbClr val="FF0000"/>
            </a:solidFill>
          </p:spPr>
          <p:txBody>
            <a:bodyPr wrap="none" rtlCol="0">
              <a:spAutoFit/>
            </a:bodyPr>
            <a:lstStyle/>
            <a:p>
              <a:pPr marL="0"/>
              <a:r>
                <a:rPr lang="en-US" sz="2800" b="1" dirty="0" smtClean="0">
                  <a:solidFill>
                    <a:schemeClr val="bg1"/>
                  </a:solidFill>
                </a:rPr>
                <a:t>On-your-knees Cave</a:t>
              </a:r>
            </a:p>
          </p:txBody>
        </p:sp>
        <p:cxnSp>
          <p:nvCxnSpPr>
            <p:cNvPr id="38" name="Straight Connector 37"/>
            <p:cNvCxnSpPr>
              <a:stCxn id="36" idx="1"/>
            </p:cNvCxnSpPr>
            <p:nvPr/>
          </p:nvCxnSpPr>
          <p:spPr>
            <a:xfrm rot="10800000" flipV="1">
              <a:off x="4876800" y="4681210"/>
              <a:ext cx="914400" cy="19559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5" name="5-Point Star 34"/>
          <p:cNvSpPr/>
          <p:nvPr/>
        </p:nvSpPr>
        <p:spPr>
          <a:xfrm>
            <a:off x="4648200" y="4648200"/>
            <a:ext cx="457200" cy="381000"/>
          </a:xfrm>
          <a:prstGeom prst="star5">
            <a:avLst/>
          </a:prstGeom>
          <a:solidFill>
            <a:srgbClr val="FF0000"/>
          </a:solid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1" name="Rectangle 40"/>
          <p:cNvSpPr/>
          <p:nvPr/>
        </p:nvSpPr>
        <p:spPr>
          <a:xfrm>
            <a:off x="0" y="914400"/>
            <a:ext cx="9144000"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8) On Your Knees Cave"/>
          <p:cNvPicPr>
            <a:picLocks noChangeAspect="1" noChangeArrowheads="1"/>
          </p:cNvPicPr>
          <p:nvPr/>
        </p:nvPicPr>
        <p:blipFill>
          <a:blip r:embed="rId5" cstate="print"/>
          <a:srcRect/>
          <a:stretch>
            <a:fillRect/>
          </a:stretch>
        </p:blipFill>
        <p:spPr bwMode="auto">
          <a:xfrm>
            <a:off x="304800" y="1143000"/>
            <a:ext cx="8610600" cy="5715000"/>
          </a:xfrm>
          <a:prstGeom prst="rect">
            <a:avLst/>
          </a:prstGeom>
          <a:noFill/>
          <a:ln w="50800">
            <a:solidFill>
              <a:schemeClr val="bg1"/>
            </a:solidFill>
          </a:ln>
        </p:spPr>
      </p:pic>
      <p:pic>
        <p:nvPicPr>
          <p:cNvPr id="34" name="Picture 2" descr="Tlingit Remains"/>
          <p:cNvPicPr>
            <a:picLocks noChangeAspect="1" noChangeArrowheads="1"/>
          </p:cNvPicPr>
          <p:nvPr/>
        </p:nvPicPr>
        <p:blipFill>
          <a:blip r:embed="rId6" cstate="print"/>
          <a:srcRect/>
          <a:stretch>
            <a:fillRect/>
          </a:stretch>
        </p:blipFill>
        <p:spPr bwMode="auto">
          <a:xfrm>
            <a:off x="762000" y="2661535"/>
            <a:ext cx="5181600" cy="3891665"/>
          </a:xfrm>
          <a:prstGeom prst="rect">
            <a:avLst/>
          </a:prstGeom>
          <a:noFill/>
          <a:ln w="50800">
            <a:solidFill>
              <a:schemeClr val="bg1"/>
            </a:solidFill>
          </a:ln>
        </p:spPr>
      </p:pic>
      <p:sp useBgFill="1">
        <p:nvSpPr>
          <p:cNvPr id="44" name="TextBox 43"/>
          <p:cNvSpPr txBox="1"/>
          <p:nvPr/>
        </p:nvSpPr>
        <p:spPr>
          <a:xfrm>
            <a:off x="0" y="634425"/>
            <a:ext cx="9144000" cy="584775"/>
          </a:xfrm>
          <a:prstGeom prst="rect">
            <a:avLst/>
          </a:prstGeom>
        </p:spPr>
        <p:txBody>
          <a:bodyPr wrap="square" rtlCol="0">
            <a:spAutoFit/>
          </a:bodyPr>
          <a:lstStyle/>
          <a:p>
            <a:r>
              <a:rPr lang="en-US" sz="3200" b="1" dirty="0" smtClean="0"/>
              <a:t>1996:  Alaskan paleontologists find human remains </a:t>
            </a:r>
          </a:p>
        </p:txBody>
      </p:sp>
      <p:sp useBgFill="1">
        <p:nvSpPr>
          <p:cNvPr id="45" name="TextBox 44"/>
          <p:cNvSpPr txBox="1"/>
          <p:nvPr/>
        </p:nvSpPr>
        <p:spPr>
          <a:xfrm>
            <a:off x="0" y="1143000"/>
            <a:ext cx="9144000" cy="954107"/>
          </a:xfrm>
          <a:prstGeom prst="rect">
            <a:avLst/>
          </a:prstGeom>
        </p:spPr>
        <p:txBody>
          <a:bodyPr wrap="square" rtlCol="0">
            <a:spAutoFit/>
          </a:bodyPr>
          <a:lstStyle/>
          <a:p>
            <a:pPr marL="0"/>
            <a:r>
              <a:rPr lang="en-US" sz="2800" b="1" dirty="0" smtClean="0"/>
              <a:t>	FINDINGS:   	- remains about 10,000-12,000 years old</a:t>
            </a:r>
          </a:p>
          <a:p>
            <a:pPr marL="0"/>
            <a:r>
              <a:rPr lang="en-US" sz="2800" b="1" dirty="0" smtClean="0"/>
              <a:t>			- ate a marine-based diet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par>
                          <p:cTn id="12" fill="hold">
                            <p:stCondLst>
                              <p:cond delay="2000"/>
                            </p:stCondLst>
                            <p:childTnLst>
                              <p:par>
                                <p:cTn id="13" presetID="22" presetClass="entr" presetSubtype="2"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1000"/>
                                        <p:tgtEl>
                                          <p:spTgt spid="6"/>
                                        </p:tgtEl>
                                      </p:cBhvr>
                                    </p:animEffect>
                                  </p:childTnLst>
                                </p:cTn>
                              </p:par>
                            </p:childTnLst>
                          </p:cTn>
                        </p:par>
                        <p:par>
                          <p:cTn id="16" fill="hold">
                            <p:stCondLst>
                              <p:cond delay="3000"/>
                            </p:stCondLst>
                            <p:childTnLst>
                              <p:par>
                                <p:cTn id="17" presetID="35" presetClass="entr" presetSubtype="0"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style.rotation</p:attrName>
                                        </p:attrNameLst>
                                      </p:cBhvr>
                                      <p:tavLst>
                                        <p:tav tm="0">
                                          <p:val>
                                            <p:fltVal val="720"/>
                                          </p:val>
                                        </p:tav>
                                        <p:tav tm="100000">
                                          <p:val>
                                            <p:fltVal val="0"/>
                                          </p:val>
                                        </p:tav>
                                      </p:tavLst>
                                    </p:anim>
                                    <p:anim calcmode="lin" valueType="num">
                                      <p:cBhvr>
                                        <p:cTn id="21" dur="1000" fill="hold"/>
                                        <p:tgtEl>
                                          <p:spTgt spid="35"/>
                                        </p:tgtEl>
                                        <p:attrNameLst>
                                          <p:attrName>ppt_h</p:attrName>
                                        </p:attrNameLst>
                                      </p:cBhvr>
                                      <p:tavLst>
                                        <p:tav tm="0">
                                          <p:val>
                                            <p:fltVal val="0"/>
                                          </p:val>
                                        </p:tav>
                                        <p:tav tm="100000">
                                          <p:val>
                                            <p:strVal val="#ppt_h"/>
                                          </p:val>
                                        </p:tav>
                                      </p:tavLst>
                                    </p:anim>
                                    <p:anim calcmode="lin" valueType="num">
                                      <p:cBhvr>
                                        <p:cTn id="22" dur="1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left)">
                                      <p:cBhvr>
                                        <p:cTn id="27" dur="1000"/>
                                        <p:tgtEl>
                                          <p:spTgt spid="44"/>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childTnLst>
                                </p:cTn>
                              </p:par>
                              <p:par>
                                <p:cTn id="35" presetID="10" presetClass="exit" presetSubtype="0" fill="hold" nodeType="withEffect">
                                  <p:stCondLst>
                                    <p:cond delay="0"/>
                                  </p:stCondLst>
                                  <p:childTnLst>
                                    <p:animEffect transition="out" filter="fade">
                                      <p:cBhvr>
                                        <p:cTn id="36" dur="1000"/>
                                        <p:tgtEl>
                                          <p:spTgt spid="5"/>
                                        </p:tgtEl>
                                      </p:cBhvr>
                                    </p:animEffect>
                                    <p:set>
                                      <p:cBhvr>
                                        <p:cTn id="37" dur="1" fill="hold">
                                          <p:stCondLst>
                                            <p:cond delay="999"/>
                                          </p:stCondLst>
                                        </p:cTn>
                                        <p:tgtEl>
                                          <p:spTgt spid="5"/>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3"/>
                                        </p:tgtEl>
                                      </p:cBhvr>
                                    </p:animEffect>
                                    <p:set>
                                      <p:cBhvr>
                                        <p:cTn id="40" dur="1" fill="hold">
                                          <p:stCondLst>
                                            <p:cond delay="999"/>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p:cTn id="45" dur="1000" fill="hold"/>
                                        <p:tgtEl>
                                          <p:spTgt spid="34"/>
                                        </p:tgtEl>
                                        <p:attrNameLst>
                                          <p:attrName>ppt_w</p:attrName>
                                        </p:attrNameLst>
                                      </p:cBhvr>
                                      <p:tavLst>
                                        <p:tav tm="0">
                                          <p:val>
                                            <p:fltVal val="0"/>
                                          </p:val>
                                        </p:tav>
                                        <p:tav tm="100000">
                                          <p:val>
                                            <p:strVal val="#ppt_w"/>
                                          </p:val>
                                        </p:tav>
                                      </p:tavLst>
                                    </p:anim>
                                    <p:anim calcmode="lin" valueType="num">
                                      <p:cBhvr>
                                        <p:cTn id="46" dur="1000" fill="hold"/>
                                        <p:tgtEl>
                                          <p:spTgt spid="34"/>
                                        </p:tgtEl>
                                        <p:attrNameLst>
                                          <p:attrName>ppt_h</p:attrName>
                                        </p:attrNameLst>
                                      </p:cBhvr>
                                      <p:tavLst>
                                        <p:tav tm="0">
                                          <p:val>
                                            <p:fltVal val="0"/>
                                          </p:val>
                                        </p:tav>
                                        <p:tav tm="100000">
                                          <p:val>
                                            <p:strVal val="#ppt_h"/>
                                          </p:val>
                                        </p:tav>
                                      </p:tavLst>
                                    </p:anim>
                                    <p:animEffect transition="in" filter="fade">
                                      <p:cBhvr>
                                        <p:cTn id="47" dur="1000"/>
                                        <p:tgtEl>
                                          <p:spTgt spid="34"/>
                                        </p:tgtEl>
                                      </p:cBhvr>
                                    </p:animEffect>
                                  </p:childTnLst>
                                </p:cTn>
                              </p:par>
                            </p:childTnLst>
                          </p:cTn>
                        </p:par>
                        <p:par>
                          <p:cTn id="48" fill="hold">
                            <p:stCondLst>
                              <p:cond delay="1000"/>
                            </p:stCondLst>
                            <p:childTnLst>
                              <p:par>
                                <p:cTn id="49" presetID="10" presetClass="exit" presetSubtype="0" fill="hold" nodeType="afterEffect">
                                  <p:stCondLst>
                                    <p:cond delay="0"/>
                                  </p:stCondLst>
                                  <p:childTnLst>
                                    <p:animEffect transition="out" filter="fade">
                                      <p:cBhvr>
                                        <p:cTn id="50" dur="1000"/>
                                        <p:tgtEl>
                                          <p:spTgt spid="31"/>
                                        </p:tgtEl>
                                      </p:cBhvr>
                                    </p:animEffect>
                                    <p:set>
                                      <p:cBhvr>
                                        <p:cTn id="51" dur="1" fill="hold">
                                          <p:stCondLst>
                                            <p:cond delay="999"/>
                                          </p:stCondLst>
                                        </p:cTn>
                                        <p:tgtEl>
                                          <p:spTgt spid="3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5">
                                            <p:bg/>
                                          </p:spTgt>
                                        </p:tgtEl>
                                        <p:attrNameLst>
                                          <p:attrName>style.visibility</p:attrName>
                                        </p:attrNameLst>
                                      </p:cBhvr>
                                      <p:to>
                                        <p:strVal val="visible"/>
                                      </p:to>
                                    </p:set>
                                    <p:animEffect transition="in" filter="wipe(left)">
                                      <p:cBhvr>
                                        <p:cTn id="56" dur="1000"/>
                                        <p:tgtEl>
                                          <p:spTgt spid="45">
                                            <p:bg/>
                                          </p:spTgt>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45">
                                            <p:txEl>
                                              <p:pRg st="0" end="0"/>
                                            </p:txEl>
                                          </p:spTgt>
                                        </p:tgtEl>
                                        <p:attrNameLst>
                                          <p:attrName>style.visibility</p:attrName>
                                        </p:attrNameLst>
                                      </p:cBhvr>
                                      <p:to>
                                        <p:strVal val="visible"/>
                                      </p:to>
                                    </p:set>
                                    <p:animEffect transition="in" filter="wipe(left)">
                                      <p:cBhvr>
                                        <p:cTn id="59" dur="1000"/>
                                        <p:tgtEl>
                                          <p:spTgt spid="45">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5">
                                            <p:txEl>
                                              <p:pRg st="1" end="1"/>
                                            </p:txEl>
                                          </p:spTgt>
                                        </p:tgtEl>
                                        <p:attrNameLst>
                                          <p:attrName>style.visibility</p:attrName>
                                        </p:attrNameLst>
                                      </p:cBhvr>
                                      <p:to>
                                        <p:strVal val="visible"/>
                                      </p:to>
                                    </p:set>
                                    <p:animEffect transition="in" filter="wipe(left)">
                                      <p:cBhvr>
                                        <p:cTn id="64" dur="1000"/>
                                        <p:tgtEl>
                                          <p:spTgt spid="45">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1000"/>
                                        <p:tgtEl>
                                          <p:spTgt spid="34"/>
                                        </p:tgtEl>
                                      </p:cBhvr>
                                    </p:animEffect>
                                    <p:set>
                                      <p:cBhvr>
                                        <p:cTn id="69" dur="1" fill="hold">
                                          <p:stCondLst>
                                            <p:cond delay="999"/>
                                          </p:stCondLst>
                                        </p:cTn>
                                        <p:tgtEl>
                                          <p:spTgt spid="3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44"/>
                                        </p:tgtEl>
                                      </p:cBhvr>
                                    </p:animEffect>
                                    <p:set>
                                      <p:cBhvr>
                                        <p:cTn id="72" dur="1" fill="hold">
                                          <p:stCondLst>
                                            <p:cond delay="999"/>
                                          </p:stCondLst>
                                        </p:cTn>
                                        <p:tgtEl>
                                          <p:spTgt spid="44"/>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45">
                                            <p:txEl>
                                              <p:pRg st="0" end="0"/>
                                            </p:txEl>
                                          </p:spTgt>
                                        </p:tgtEl>
                                      </p:cBhvr>
                                    </p:animEffect>
                                    <p:set>
                                      <p:cBhvr>
                                        <p:cTn id="75" dur="1" fill="hold">
                                          <p:stCondLst>
                                            <p:cond delay="999"/>
                                          </p:stCondLst>
                                        </p:cTn>
                                        <p:tgtEl>
                                          <p:spTgt spid="45">
                                            <p:txEl>
                                              <p:pRg st="0" end="0"/>
                                            </p:txEl>
                                          </p:spTgt>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45">
                                            <p:txEl>
                                              <p:pRg st="1" end="1"/>
                                            </p:txEl>
                                          </p:spTgt>
                                        </p:tgtEl>
                                      </p:cBhvr>
                                    </p:animEffect>
                                    <p:set>
                                      <p:cBhvr>
                                        <p:cTn id="78" dur="1" fill="hold">
                                          <p:stCondLst>
                                            <p:cond delay="999"/>
                                          </p:stCondLst>
                                        </p:cTn>
                                        <p:tgtEl>
                                          <p:spTgt spid="45">
                                            <p:txEl>
                                              <p:pRg st="1" end="1"/>
                                            </p:txEl>
                                          </p:spTgt>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45">
                                            <p:bg/>
                                          </p:spTgt>
                                        </p:tgtEl>
                                      </p:cBhvr>
                                    </p:animEffect>
                                    <p:set>
                                      <p:cBhvr>
                                        <p:cTn id="81" dur="1" fill="hold">
                                          <p:stCondLst>
                                            <p:cond delay="999"/>
                                          </p:stCondLst>
                                        </p:cTn>
                                        <p:tgtEl>
                                          <p:spTgt spid="45">
                                            <p:bg/>
                                          </p:spTgt>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41"/>
                                        </p:tgtEl>
                                      </p:cBhvr>
                                    </p:animEffect>
                                    <p:set>
                                      <p:cBhvr>
                                        <p:cTn id="84" dur="1" fill="hold">
                                          <p:stCondLst>
                                            <p:cond delay="9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1" grpId="0" animBg="1"/>
      <p:bldP spid="41" grpId="1" animBg="1"/>
      <p:bldP spid="44" grpId="0" animBg="1"/>
      <p:bldP spid="44" grpId="1" animBg="1"/>
      <p:bldP spid="45" grpId="0" uiExpand="1" build="allAtOnce" animBg="1"/>
      <p:bldP spid="45" grpId="1"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69441"/>
          </a:xfrm>
          <a:prstGeom prst="rect">
            <a:avLst/>
          </a:prstGeom>
        </p:spPr>
        <p:txBody>
          <a:bodyPr wrap="square">
            <a:spAutoFit/>
          </a:bodyPr>
          <a:lstStyle/>
          <a:p>
            <a:pPr algn="ctr"/>
            <a:r>
              <a:rPr lang="en-US" sz="4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EXOTIC TERRANES OF THE WEST</a:t>
            </a:r>
            <a:endParaRPr lang="en-US" sz="4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endParaRPr>
          </a:p>
        </p:txBody>
      </p:sp>
      <p:sp>
        <p:nvSpPr>
          <p:cNvPr id="18" name="TextBox 17"/>
          <p:cNvSpPr txBox="1"/>
          <p:nvPr/>
        </p:nvSpPr>
        <p:spPr>
          <a:xfrm>
            <a:off x="0"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Natural Wonders: Geology</a:t>
            </a:r>
          </a:p>
        </p:txBody>
      </p:sp>
      <p:sp>
        <p:nvSpPr>
          <p:cNvPr id="22" name="TextBox 21"/>
          <p:cNvSpPr txBox="1"/>
          <p:nvPr/>
        </p:nvSpPr>
        <p:spPr>
          <a:xfrm>
            <a:off x="457200" y="967026"/>
            <a:ext cx="8610600" cy="861774"/>
          </a:xfrm>
          <a:prstGeom prst="rect">
            <a:avLst/>
          </a:prstGeom>
          <a:noFill/>
        </p:spPr>
        <p:txBody>
          <a:bodyPr wrap="square" rtlCol="0">
            <a:spAutoFit/>
          </a:bodyPr>
          <a:lstStyle/>
          <a:p>
            <a:pPr>
              <a:lnSpc>
                <a:spcPts val="6000"/>
              </a:lnSpc>
            </a:pPr>
            <a:r>
              <a:rPr lang="en-US" sz="4400" b="1" spc="-50" dirty="0" smtClean="0">
                <a:ln w="9525">
                  <a:solidFill>
                    <a:schemeClr val="accent5">
                      <a:lumMod val="50000"/>
                    </a:schemeClr>
                  </a:solidFill>
                </a:ln>
                <a:solidFill>
                  <a:srgbClr val="FF0000"/>
                </a:solidFill>
                <a:latin typeface="Tempus Sans ITC" pitchFamily="82" charset="0"/>
                <a:cs typeface="Arial" pitchFamily="34" charset="0"/>
              </a:rPr>
              <a:t>	 </a:t>
            </a:r>
            <a:r>
              <a:rPr lang="en-US" sz="4400" b="1" spc="-50" dirty="0" smtClean="0">
                <a:ln w="9525">
                  <a:solidFill>
                    <a:schemeClr val="accent5">
                      <a:lumMod val="50000"/>
                    </a:schemeClr>
                  </a:solidFill>
                </a:ln>
                <a:solidFill>
                  <a:srgbClr val="FF0000"/>
                </a:solidFill>
                <a:effectLst>
                  <a:outerShdw dist="50800" dir="7200000" algn="ctr" rotWithShape="0">
                    <a:schemeClr val="tx1"/>
                  </a:outerShdw>
                </a:effectLst>
                <a:latin typeface="Tempus Sans ITC" pitchFamily="82" charset="0"/>
                <a:cs typeface="Arial" pitchFamily="34" charset="0"/>
              </a:rPr>
              <a:t>Week  1 – Setting the Stage</a:t>
            </a:r>
          </a:p>
        </p:txBody>
      </p:sp>
      <p:sp>
        <p:nvSpPr>
          <p:cNvPr id="13" name="TextBox 12"/>
          <p:cNvSpPr txBox="1"/>
          <p:nvPr/>
        </p:nvSpPr>
        <p:spPr>
          <a:xfrm>
            <a:off x="0" y="3352800"/>
            <a:ext cx="9144000" cy="861774"/>
          </a:xfrm>
          <a:prstGeom prst="rect">
            <a:avLst/>
          </a:prstGeom>
          <a:noFill/>
        </p:spPr>
        <p:txBody>
          <a:bodyPr wrap="square" rtlCol="0">
            <a:spAutoFit/>
          </a:bodyPr>
          <a:lstStyle/>
          <a:p>
            <a:pPr>
              <a:lnSpc>
                <a:spcPts val="6000"/>
              </a:lnSpc>
            </a:pPr>
            <a:r>
              <a:rPr lang="en-US" sz="4800" b="1" spc="-50" dirty="0" smtClean="0">
                <a:ln>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 National Treasures: Parks</a:t>
            </a:r>
          </a:p>
        </p:txBody>
      </p:sp>
      <p:sp>
        <p:nvSpPr>
          <p:cNvPr id="14" name="TextBox 13"/>
          <p:cNvSpPr txBox="1"/>
          <p:nvPr/>
        </p:nvSpPr>
        <p:spPr>
          <a:xfrm>
            <a:off x="0" y="2362200"/>
            <a:ext cx="9144000" cy="861774"/>
          </a:xfrm>
          <a:prstGeom prst="rect">
            <a:avLst/>
          </a:prstGeom>
          <a:noFill/>
        </p:spPr>
        <p:txBody>
          <a:bodyPr wrap="square" rtlCol="0">
            <a:spAutoFit/>
          </a:bodyPr>
          <a:lstStyle/>
          <a:p>
            <a:pPr>
              <a:lnSpc>
                <a:spcPts val="6000"/>
              </a:lnSpc>
            </a:pP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 Natural Wonders: Geology</a:t>
            </a:r>
          </a:p>
        </p:txBody>
      </p:sp>
      <p:sp>
        <p:nvSpPr>
          <p:cNvPr id="17" name="TextBox 16"/>
          <p:cNvSpPr txBox="1"/>
          <p:nvPr/>
        </p:nvSpPr>
        <p:spPr>
          <a:xfrm>
            <a:off x="1066800" y="2362200"/>
            <a:ext cx="8077200" cy="830997"/>
          </a:xfrm>
          <a:prstGeom prst="rect">
            <a:avLst/>
          </a:prstGeom>
          <a:noFill/>
        </p:spPr>
        <p:txBody>
          <a:bodyPr wrap="square" rtlCol="0">
            <a:spAutoFit/>
          </a:bodyPr>
          <a:lstStyle/>
          <a:p>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Natural Wonders: Geology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1000"/>
                                        <p:tgtEl>
                                          <p:spTgt spid="17">
                                            <p:txEl>
                                              <p:pRg st="0" end="0"/>
                                            </p:txEl>
                                          </p:spTgt>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childTnLst>
                                </p:cTn>
                              </p:par>
                              <p:par>
                                <p:cTn id="20" presetID="64" presetClass="path" presetSubtype="0" accel="50000" decel="50000" fill="hold" grpId="1" nodeType="withEffect">
                                  <p:stCondLst>
                                    <p:cond delay="0"/>
                                  </p:stCondLst>
                                  <p:childTnLst>
                                    <p:animMotion origin="layout" path="M -2.77778E-7 -6.35838E-7 L 0.00191 -0.34844 " pathEditMode="relative" rAng="0" ptsTypes="AA">
                                      <p:cBhvr>
                                        <p:cTn id="21" dur="1000" fill="hold"/>
                                        <p:tgtEl>
                                          <p:spTgt spid="17">
                                            <p:txEl>
                                              <p:pRg st="0" end="0"/>
                                            </p:txEl>
                                          </p:spTgt>
                                        </p:tgtEl>
                                        <p:attrNameLst>
                                          <p:attrName>ppt_x</p:attrName>
                                          <p:attrName>ppt_y</p:attrName>
                                        </p:attrNameLst>
                                      </p:cBhvr>
                                      <p:rCtr x="1" y="-174"/>
                                    </p:animMotion>
                                  </p:childTnLst>
                                </p:cTn>
                              </p:par>
                              <p:par>
                                <p:cTn id="22" presetID="10" presetClass="exit" presetSubtype="0" fill="hold" grpId="1" nodeType="withEffect">
                                  <p:stCondLst>
                                    <p:cond delay="0"/>
                                  </p:stCondLst>
                                  <p:childTnLst>
                                    <p:animEffect transition="out" filter="fade">
                                      <p:cBhvr>
                                        <p:cTn id="23" dur="1000"/>
                                        <p:tgtEl>
                                          <p:spTgt spid="13"/>
                                        </p:tgtEl>
                                      </p:cBhvr>
                                    </p:animEffect>
                                    <p:set>
                                      <p:cBhvr>
                                        <p:cTn id="24" dur="1" fill="hold">
                                          <p:stCondLst>
                                            <p:cond delay="999"/>
                                          </p:stCondLst>
                                        </p:cTn>
                                        <p:tgtEl>
                                          <p:spTgt spid="1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14"/>
                                        </p:tgtEl>
                                      </p:cBhvr>
                                    </p:animEffect>
                                    <p:set>
                                      <p:cBhvr>
                                        <p:cTn id="27" dur="1" fill="hold">
                                          <p:stCondLst>
                                            <p:cond delay="999"/>
                                          </p:stCondLst>
                                        </p:cTn>
                                        <p:tgtEl>
                                          <p:spTgt spid="14"/>
                                        </p:tgtEl>
                                        <p:attrNameLst>
                                          <p:attrName>style.visibility</p:attrName>
                                        </p:attrNameLst>
                                      </p:cBhvr>
                                      <p:to>
                                        <p:strVal val="hidden"/>
                                      </p:to>
                                    </p:set>
                                  </p:childTnLst>
                                </p:cTn>
                              </p:par>
                              <p:par>
                                <p:cTn id="28" presetID="10" presetClass="exit" presetSubtype="0" fill="hold" grpId="0" nodeType="withEffect">
                                  <p:stCondLst>
                                    <p:cond delay="500"/>
                                  </p:stCondLst>
                                  <p:childTnLst>
                                    <p:animEffect transition="out" filter="fade">
                                      <p:cBhvr>
                                        <p:cTn id="29" dur="1000"/>
                                        <p:tgtEl>
                                          <p:spTgt spid="22"/>
                                        </p:tgtEl>
                                      </p:cBhvr>
                                    </p:animEffect>
                                    <p:set>
                                      <p:cBhvr>
                                        <p:cTn id="30" dur="1" fill="hold">
                                          <p:stCondLst>
                                            <p:cond delay="999"/>
                                          </p:stCondLst>
                                        </p:cTn>
                                        <p:tgtEl>
                                          <p:spTgt spid="22"/>
                                        </p:tgtEl>
                                        <p:attrNameLst>
                                          <p:attrName>style.visibility</p:attrName>
                                        </p:attrNameLst>
                                      </p:cBhvr>
                                      <p:to>
                                        <p:strVal val="hidden"/>
                                      </p:to>
                                    </p:set>
                                  </p:childTnLst>
                                </p:cTn>
                              </p:par>
                              <p:par>
                                <p:cTn id="31" presetID="10" presetClass="exit" presetSubtype="0" fill="hold" grpId="2" nodeType="withEffect">
                                  <p:stCondLst>
                                    <p:cond delay="500"/>
                                  </p:stCondLst>
                                  <p:childTnLst>
                                    <p:animEffect transition="out" filter="fade">
                                      <p:cBhvr>
                                        <p:cTn id="32" dur="1000"/>
                                        <p:tgtEl>
                                          <p:spTgt spid="17">
                                            <p:txEl>
                                              <p:pRg st="0" end="0"/>
                                            </p:txEl>
                                          </p:spTgt>
                                        </p:tgtEl>
                                      </p:cBhvr>
                                    </p:animEffect>
                                    <p:set>
                                      <p:cBhvr>
                                        <p:cTn id="33" dur="1" fill="hold">
                                          <p:stCondLst>
                                            <p:cond delay="999"/>
                                          </p:stCondLst>
                                        </p:cTn>
                                        <p:tgtEl>
                                          <p:spTgt spid="17">
                                            <p:txEl>
                                              <p:pRg st="0" end="0"/>
                                            </p:txEl>
                                          </p:spTgt>
                                        </p:tgtEl>
                                        <p:attrNameLst>
                                          <p:attrName>style.visibility</p:attrName>
                                        </p:attrNameLst>
                                      </p:cBhvr>
                                      <p:to>
                                        <p:strVal val="hidden"/>
                                      </p:to>
                                    </p:set>
                                  </p:childTnLst>
                                </p:cTn>
                              </p:par>
                              <p:par>
                                <p:cTn id="34" presetID="10" presetClass="entr" presetSubtype="0" fill="hold" grpId="0" nodeType="withEffect">
                                  <p:stCondLst>
                                    <p:cond delay="50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childTnLst>
                                </p:cTn>
                              </p:par>
                              <p:par>
                                <p:cTn id="37" presetID="10" presetClass="exit" presetSubtype="0" fill="hold" grpId="0" nodeType="withEffect">
                                  <p:stCondLst>
                                    <p:cond delay="500"/>
                                  </p:stCondLst>
                                  <p:childTnLst>
                                    <p:animEffect transition="out" filter="fade">
                                      <p:cBhvr>
                                        <p:cTn id="38" dur="1000"/>
                                        <p:tgtEl>
                                          <p:spTgt spid="8"/>
                                        </p:tgtEl>
                                      </p:cBhvr>
                                    </p:animEffect>
                                    <p:set>
                                      <p:cBhvr>
                                        <p:cTn id="39"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22" grpId="0"/>
      <p:bldP spid="13" grpId="0"/>
      <p:bldP spid="13" grpId="1"/>
      <p:bldP spid="14" grpId="0"/>
      <p:bldP spid="14" grpId="1"/>
      <p:bldP spid="17" grpId="0" build="allAtOnce"/>
      <p:bldP spid="17" grpId="1" build="allAtOnce"/>
      <p:bldP spid="17" grpId="2" build="allAtOnce"/>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8097262"/>
          </a:xfrm>
          <a:prstGeom prst="rect">
            <a:avLst/>
          </a:prstGeom>
        </p:spPr>
        <p:txBody>
          <a:bodyPr wrap="square">
            <a:spAutoFit/>
          </a:bodyPr>
          <a:lstStyle/>
          <a:p>
            <a:r>
              <a:rPr lang="en-US" dirty="0" smtClean="0">
                <a:hlinkClick r:id="rId3"/>
              </a:rPr>
              <a:t>https://en.wikipedia.org/wiki/On_Your_Knees_Cave</a:t>
            </a:r>
            <a:endParaRPr lang="en-US" dirty="0" smtClean="0"/>
          </a:p>
          <a:p>
            <a:r>
              <a:rPr lang="en-US" dirty="0" smtClean="0"/>
              <a:t>	On Your Knees Cave is an archaeological site located in southeastern Alaska (Prince of Wales Island). Human remains were found at the site in 1996 that dated between 9,730 ±60 and 9,880±50 radiocarbon YBP (Years Before Present) or a </a:t>
            </a:r>
            <a:r>
              <a:rPr lang="en-US" dirty="0" err="1" smtClean="0"/>
              <a:t>calendrical</a:t>
            </a:r>
            <a:r>
              <a:rPr lang="en-US" dirty="0" smtClean="0"/>
              <a:t> date of 10,300 YBP. In addition to human skeletal remains, stone tools and animal bones were discovered. DNA analyses performed on the human skeletal remains document the presence of mitochondrial </a:t>
            </a:r>
            <a:r>
              <a:rPr lang="en-US" dirty="0" err="1" smtClean="0"/>
              <a:t>haplogroup</a:t>
            </a:r>
            <a:r>
              <a:rPr lang="en-US" dirty="0" smtClean="0"/>
              <a:t> D which occurs widely in the Americas. Isotopic analysis indicated that the individual had a primarily marine based diet.</a:t>
            </a:r>
          </a:p>
          <a:p>
            <a:r>
              <a:rPr lang="en-US" b="1" dirty="0" smtClean="0"/>
              <a:t>Location</a:t>
            </a:r>
          </a:p>
          <a:p>
            <a:r>
              <a:rPr lang="en-US" dirty="0" smtClean="0"/>
              <a:t>	On Your Knees Cave is located on the northern tip of Prince of Wales Island within the </a:t>
            </a:r>
            <a:r>
              <a:rPr lang="en-US" dirty="0" err="1" smtClean="0"/>
              <a:t>Tongass</a:t>
            </a:r>
            <a:r>
              <a:rPr lang="en-US" dirty="0" smtClean="0"/>
              <a:t> National Forest. Its location is approximately one kilometer from the coast and 125 meters above sea level. Originally, the entrance of the cave was obstructed by large rocks and soil that had fallen from the cliff above, and covered with vegetation. After the obstructions were cleared, the small entrance later gave the cave its name. Inside is a long tunnel with an extremely low ceiling with old bear dens throughout.</a:t>
            </a:r>
          </a:p>
          <a:p>
            <a:r>
              <a:rPr lang="en-US" b="1" dirty="0" smtClean="0"/>
              <a:t>Discovery</a:t>
            </a:r>
          </a:p>
          <a:p>
            <a:r>
              <a:rPr lang="en-US" dirty="0" smtClean="0"/>
              <a:t>	The site was first discovered in 1993 by the </a:t>
            </a:r>
            <a:r>
              <a:rPr lang="en-US" dirty="0" err="1" smtClean="0"/>
              <a:t>Tongass</a:t>
            </a:r>
            <a:r>
              <a:rPr lang="en-US" dirty="0" smtClean="0"/>
              <a:t> Cave Project, a joint cooperation between the </a:t>
            </a:r>
            <a:r>
              <a:rPr lang="en-US" dirty="0" err="1" smtClean="0"/>
              <a:t>Tongass</a:t>
            </a:r>
            <a:r>
              <a:rPr lang="en-US" dirty="0" smtClean="0"/>
              <a:t> National Forest and the National Speleological Society. Starting the following year, old bear dens within the cave were explored and numerous animal bones began to be found. Many different animal species were found during the excavations, including species now extinct on the island. After the discovery of animal bones in 1994, Timothy Heaton, paleontologist with the University of South Dakota-Vermillion at the time, led the research project, assisted in 1996 and after by Fred Grady with the Smithsonian Institution. Brian Kemp, a molecular anthropologist, and E. James Dixon assisted in the analyses. However, the discovery of human skeletal remains in 1996 changed the direction of the research project.</a:t>
            </a:r>
          </a:p>
          <a:p>
            <a:r>
              <a:rPr lang="en-US" dirty="0" smtClean="0"/>
              <a:t>	The human skeletal remains included a mandible with all but the incisors, partial remains of a right pelvis and other small fragments, 5 vertebrae, 3 maxillary incisors, and 1 maxillary canine. Stone tools were found among the animal and human bones. The stone tool material, obsidian, suggests trade or movement across water and land boundaries in the area.</a:t>
            </a:r>
          </a:p>
          <a:p>
            <a:r>
              <a:rPr lang="en-US" b="1" dirty="0" smtClean="0"/>
              <a:t>Significance</a:t>
            </a:r>
          </a:p>
          <a:p>
            <a:r>
              <a:rPr lang="en-US" dirty="0" smtClean="0"/>
              <a:t>	On Your Knees Cave is currently one of the earliest known settlements along the Northwest Coast of North America. DNA (deoxyribonucleic acid) was extracted from one of the individual's molars. The genetic analysis revealed that the individual, dubbed </a:t>
            </a:r>
            <a:r>
              <a:rPr lang="en-US" dirty="0" err="1" smtClean="0"/>
              <a:t>Shuká</a:t>
            </a:r>
            <a:r>
              <a:rPr lang="en-US" dirty="0" smtClean="0"/>
              <a:t> </a:t>
            </a:r>
            <a:r>
              <a:rPr lang="en-US" dirty="0" err="1" smtClean="0"/>
              <a:t>Káa</a:t>
            </a:r>
            <a:r>
              <a:rPr lang="en-US" dirty="0" smtClean="0"/>
              <a:t> (Tlingit: Man Ahead Of Us) was a male. Further examination of the teeth indicated that the man died in his mid-twenties. Through mitochondrial DNA (</a:t>
            </a:r>
            <a:r>
              <a:rPr lang="en-US" dirty="0" err="1" smtClean="0"/>
              <a:t>mtDNA</a:t>
            </a:r>
            <a:r>
              <a:rPr lang="en-US" dirty="0" smtClean="0"/>
              <a:t>), the individual was determined to be a member of a subgroup of </a:t>
            </a:r>
            <a:r>
              <a:rPr lang="en-US" dirty="0" err="1" smtClean="0"/>
              <a:t>haplogroup</a:t>
            </a:r>
            <a:r>
              <a:rPr lang="en-US" dirty="0" smtClean="0"/>
              <a:t> D, marking the earliest occurrence of this </a:t>
            </a:r>
            <a:r>
              <a:rPr lang="en-US" dirty="0" err="1" smtClean="0"/>
              <a:t>haplogroup</a:t>
            </a:r>
            <a:r>
              <a:rPr lang="en-US" dirty="0" smtClean="0"/>
              <a:t>. This </a:t>
            </a:r>
            <a:r>
              <a:rPr lang="en-US" dirty="0" err="1" smtClean="0"/>
              <a:t>haplogroup</a:t>
            </a:r>
            <a:r>
              <a:rPr lang="en-US" dirty="0" smtClean="0"/>
              <a:t> is found in populations along the western coast of the Americas. A tribal group in the area of the discovery, the Tlingit, submitted DNA samples to be compared to the On Your Knees Cave individual. However, no match was found, indicating that the individual and modern Alaska Native American tribes are likely not closely related, although this does not mean that ancient Alaskan Native American groups would not have been closely related to the individual.</a:t>
            </a:r>
          </a:p>
          <a:p>
            <a:r>
              <a:rPr lang="en-US" dirty="0" smtClean="0"/>
              <a:t>	Isotopic analyses conducted on the human skeletal remains revealed this individual's diet was almost entirely marine protein. This, given On Your Knees Cave's location on an island, suggests a maritime adaptation was present at an early time level in this region.</a:t>
            </a:r>
          </a:p>
          <a:p>
            <a:r>
              <a:rPr lang="en-US" dirty="0" smtClean="0"/>
              <a:t>	One hundred animal bones samples from On Your Knees Cave underwent carbon-14 dating and the results indicated that during the past 40,000 years there was almost continuous occupation and use of the cave by animals, indicating the island was never completely glaciated or uninhabitable during this interval. The stone tools that were found within the cave were made at the site, but not of materials known to be from the site such as obsidian. Since the cave site is on an island and the </a:t>
            </a:r>
            <a:r>
              <a:rPr lang="en-US" dirty="0" err="1" smtClean="0"/>
              <a:t>lithic</a:t>
            </a:r>
            <a:r>
              <a:rPr lang="en-US" dirty="0" smtClean="0"/>
              <a:t> material was not known to the site, researchers have suggested that the individual and others at that time were mariners who could cross bodies of water by boats. The evidence from this site suggesting a marine based diet, </a:t>
            </a:r>
            <a:r>
              <a:rPr lang="en-US" dirty="0" err="1" smtClean="0"/>
              <a:t>extralocal</a:t>
            </a:r>
            <a:r>
              <a:rPr lang="en-US" dirty="0" smtClean="0"/>
              <a:t> artifacts, and a maritime adaptation supports a coastal migration model for the first Americans as proposed by K.R. </a:t>
            </a:r>
            <a:r>
              <a:rPr lang="en-US" dirty="0" err="1" smtClean="0"/>
              <a:t>Fladmark</a:t>
            </a:r>
            <a:r>
              <a:rPr lang="en-US" dirty="0" smtClean="0"/>
              <a:t> in 1979.</a:t>
            </a:r>
          </a:p>
          <a:p>
            <a:r>
              <a:rPr lang="en-US" b="1" dirty="0" smtClean="0"/>
              <a:t>NAGPRA and the human skeletal remains</a:t>
            </a:r>
          </a:p>
          <a:p>
            <a:r>
              <a:rPr lang="en-US" dirty="0" smtClean="0"/>
              <a:t>	In accordance with the Native American Graves Protection and Repatriation Act of 1990, excavations at On Your Knees Cave were halted after the discovery of human skeletal remains in 1996. After the discovery, Heaton and other project leaders contacted and began consulting with local tribal governments in the area to determine the ownership of the remains. The rightful ownership was deemed to belong to the Tlingit people in Southeastern Alaska. The Tlingit had their reservations about allowing scientists to test the remains, but finally agreed to analyses of the human bones and further excavation if they were notified of any additional discoveries. This led to a 12-year-long partnership between the Tlingit Native American tribe and the scientific community. After the human skeletal remains had been studied for a time, they were repatriated to the Tlingit people for a reburial and a celebration festival.</a:t>
            </a:r>
            <a:endParaRPr lang="en-US" dirty="0"/>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4"/>
          <p:cNvGrpSpPr/>
          <p:nvPr/>
        </p:nvGrpSpPr>
        <p:grpSpPr>
          <a:xfrm>
            <a:off x="1447800" y="914400"/>
            <a:ext cx="7523211" cy="5867400"/>
            <a:chOff x="1447800" y="914400"/>
            <a:chExt cx="7523211" cy="5867400"/>
          </a:xfrm>
        </p:grpSpPr>
        <p:sp>
          <p:nvSpPr>
            <p:cNvPr id="69" name="Freeform 68"/>
            <p:cNvSpPr/>
            <p:nvPr/>
          </p:nvSpPr>
          <p:spPr>
            <a:xfrm>
              <a:off x="1447800" y="969155"/>
              <a:ext cx="5801194" cy="5812645"/>
            </a:xfrm>
            <a:custGeom>
              <a:avLst/>
              <a:gdLst>
                <a:gd name="connsiteX0" fmla="*/ 0 w 5041692"/>
                <a:gd name="connsiteY0" fmla="*/ 0 h 5336498"/>
                <a:gd name="connsiteX1" fmla="*/ 269823 w 5041692"/>
                <a:gd name="connsiteY1" fmla="*/ 194872 h 5336498"/>
                <a:gd name="connsiteX2" fmla="*/ 359764 w 5041692"/>
                <a:gd name="connsiteY2" fmla="*/ 359764 h 5336498"/>
                <a:gd name="connsiteX3" fmla="*/ 569626 w 5041692"/>
                <a:gd name="connsiteY3" fmla="*/ 569626 h 5336498"/>
                <a:gd name="connsiteX4" fmla="*/ 809469 w 5041692"/>
                <a:gd name="connsiteY4" fmla="*/ 854439 h 5336498"/>
                <a:gd name="connsiteX5" fmla="*/ 974361 w 5041692"/>
                <a:gd name="connsiteY5" fmla="*/ 1169233 h 5336498"/>
                <a:gd name="connsiteX6" fmla="*/ 1274164 w 5041692"/>
                <a:gd name="connsiteY6" fmla="*/ 959370 h 5336498"/>
                <a:gd name="connsiteX7" fmla="*/ 1528997 w 5041692"/>
                <a:gd name="connsiteY7" fmla="*/ 884420 h 5336498"/>
                <a:gd name="connsiteX8" fmla="*/ 1528997 w 5041692"/>
                <a:gd name="connsiteY8" fmla="*/ 659567 h 5336498"/>
                <a:gd name="connsiteX9" fmla="*/ 1648918 w 5041692"/>
                <a:gd name="connsiteY9" fmla="*/ 584616 h 5336498"/>
                <a:gd name="connsiteX10" fmla="*/ 1648918 w 5041692"/>
                <a:gd name="connsiteY10" fmla="*/ 479685 h 5336498"/>
                <a:gd name="connsiteX11" fmla="*/ 1963711 w 5041692"/>
                <a:gd name="connsiteY11" fmla="*/ 374754 h 5336498"/>
                <a:gd name="connsiteX12" fmla="*/ 2098623 w 5041692"/>
                <a:gd name="connsiteY12" fmla="*/ 389744 h 5336498"/>
                <a:gd name="connsiteX13" fmla="*/ 2263515 w 5041692"/>
                <a:gd name="connsiteY13" fmla="*/ 569626 h 5336498"/>
                <a:gd name="connsiteX14" fmla="*/ 2278505 w 5041692"/>
                <a:gd name="connsiteY14" fmla="*/ 689547 h 5336498"/>
                <a:gd name="connsiteX15" fmla="*/ 2353456 w 5041692"/>
                <a:gd name="connsiteY15" fmla="*/ 824459 h 5336498"/>
                <a:gd name="connsiteX16" fmla="*/ 2503357 w 5041692"/>
                <a:gd name="connsiteY16" fmla="*/ 899410 h 5336498"/>
                <a:gd name="connsiteX17" fmla="*/ 2608288 w 5041692"/>
                <a:gd name="connsiteY17" fmla="*/ 1034321 h 5336498"/>
                <a:gd name="connsiteX18" fmla="*/ 2713220 w 5041692"/>
                <a:gd name="connsiteY18" fmla="*/ 1229193 h 5336498"/>
                <a:gd name="connsiteX19" fmla="*/ 2893102 w 5041692"/>
                <a:gd name="connsiteY19" fmla="*/ 1349115 h 5336498"/>
                <a:gd name="connsiteX20" fmla="*/ 3013023 w 5041692"/>
                <a:gd name="connsiteY20" fmla="*/ 1484026 h 5336498"/>
                <a:gd name="connsiteX21" fmla="*/ 3147934 w 5041692"/>
                <a:gd name="connsiteY21" fmla="*/ 1678898 h 5336498"/>
                <a:gd name="connsiteX22" fmla="*/ 3177915 w 5041692"/>
                <a:gd name="connsiteY22" fmla="*/ 1858780 h 5336498"/>
                <a:gd name="connsiteX23" fmla="*/ 3282846 w 5041692"/>
                <a:gd name="connsiteY23" fmla="*/ 1903751 h 5336498"/>
                <a:gd name="connsiteX24" fmla="*/ 3477718 w 5041692"/>
                <a:gd name="connsiteY24" fmla="*/ 2263515 h 5336498"/>
                <a:gd name="connsiteX25" fmla="*/ 3672590 w 5041692"/>
                <a:gd name="connsiteY25" fmla="*/ 2593298 h 5336498"/>
                <a:gd name="connsiteX26" fmla="*/ 3777521 w 5041692"/>
                <a:gd name="connsiteY26" fmla="*/ 2953062 h 5336498"/>
                <a:gd name="connsiteX27" fmla="*/ 3807502 w 5041692"/>
                <a:gd name="connsiteY27" fmla="*/ 3028013 h 5336498"/>
                <a:gd name="connsiteX28" fmla="*/ 3897442 w 5041692"/>
                <a:gd name="connsiteY28" fmla="*/ 3057993 h 5336498"/>
                <a:gd name="connsiteX29" fmla="*/ 3897442 w 5041692"/>
                <a:gd name="connsiteY29" fmla="*/ 3222885 h 5336498"/>
                <a:gd name="connsiteX30" fmla="*/ 4017364 w 5041692"/>
                <a:gd name="connsiteY30" fmla="*/ 3312826 h 5336498"/>
                <a:gd name="connsiteX31" fmla="*/ 4032354 w 5041692"/>
                <a:gd name="connsiteY31" fmla="*/ 3447738 h 5336498"/>
                <a:gd name="connsiteX32" fmla="*/ 4122295 w 5041692"/>
                <a:gd name="connsiteY32" fmla="*/ 3492708 h 5336498"/>
                <a:gd name="connsiteX33" fmla="*/ 4362138 w 5041692"/>
                <a:gd name="connsiteY33" fmla="*/ 3597639 h 5336498"/>
                <a:gd name="connsiteX34" fmla="*/ 4601980 w 5041692"/>
                <a:gd name="connsiteY34" fmla="*/ 3747541 h 5336498"/>
                <a:gd name="connsiteX35" fmla="*/ 4691921 w 5041692"/>
                <a:gd name="connsiteY35" fmla="*/ 3837482 h 5336498"/>
                <a:gd name="connsiteX36" fmla="*/ 4841823 w 5041692"/>
                <a:gd name="connsiteY36" fmla="*/ 3972393 h 5336498"/>
                <a:gd name="connsiteX37" fmla="*/ 4961744 w 5041692"/>
                <a:gd name="connsiteY37" fmla="*/ 3927423 h 5336498"/>
                <a:gd name="connsiteX38" fmla="*/ 5036695 w 5041692"/>
                <a:gd name="connsiteY38" fmla="*/ 4122295 h 5336498"/>
                <a:gd name="connsiteX39" fmla="*/ 4931764 w 5041692"/>
                <a:gd name="connsiteY39" fmla="*/ 4257206 h 5336498"/>
                <a:gd name="connsiteX40" fmla="*/ 4991724 w 5041692"/>
                <a:gd name="connsiteY40" fmla="*/ 4601980 h 5336498"/>
                <a:gd name="connsiteX41" fmla="*/ 5021705 w 5041692"/>
                <a:gd name="connsiteY41" fmla="*/ 4736892 h 5336498"/>
                <a:gd name="connsiteX42" fmla="*/ 4931764 w 5041692"/>
                <a:gd name="connsiteY42" fmla="*/ 5006715 h 5336498"/>
                <a:gd name="connsiteX43" fmla="*/ 4766872 w 5041692"/>
                <a:gd name="connsiteY43" fmla="*/ 5201587 h 5336498"/>
                <a:gd name="connsiteX44" fmla="*/ 4646951 w 5041692"/>
                <a:gd name="connsiteY44" fmla="*/ 5336498 h 5336498"/>
                <a:gd name="connsiteX0" fmla="*/ 0 w 5041692"/>
                <a:gd name="connsiteY0" fmla="*/ 0 h 5367728"/>
                <a:gd name="connsiteX1" fmla="*/ 269823 w 5041692"/>
                <a:gd name="connsiteY1" fmla="*/ 194872 h 5367728"/>
                <a:gd name="connsiteX2" fmla="*/ 359764 w 5041692"/>
                <a:gd name="connsiteY2" fmla="*/ 359764 h 5367728"/>
                <a:gd name="connsiteX3" fmla="*/ 569626 w 5041692"/>
                <a:gd name="connsiteY3" fmla="*/ 569626 h 5367728"/>
                <a:gd name="connsiteX4" fmla="*/ 809469 w 5041692"/>
                <a:gd name="connsiteY4" fmla="*/ 854439 h 5367728"/>
                <a:gd name="connsiteX5" fmla="*/ 974361 w 5041692"/>
                <a:gd name="connsiteY5" fmla="*/ 1169233 h 5367728"/>
                <a:gd name="connsiteX6" fmla="*/ 1274164 w 5041692"/>
                <a:gd name="connsiteY6" fmla="*/ 959370 h 5367728"/>
                <a:gd name="connsiteX7" fmla="*/ 1528997 w 5041692"/>
                <a:gd name="connsiteY7" fmla="*/ 884420 h 5367728"/>
                <a:gd name="connsiteX8" fmla="*/ 1528997 w 5041692"/>
                <a:gd name="connsiteY8" fmla="*/ 659567 h 5367728"/>
                <a:gd name="connsiteX9" fmla="*/ 1648918 w 5041692"/>
                <a:gd name="connsiteY9" fmla="*/ 584616 h 5367728"/>
                <a:gd name="connsiteX10" fmla="*/ 1648918 w 5041692"/>
                <a:gd name="connsiteY10" fmla="*/ 479685 h 5367728"/>
                <a:gd name="connsiteX11" fmla="*/ 1963711 w 5041692"/>
                <a:gd name="connsiteY11" fmla="*/ 374754 h 5367728"/>
                <a:gd name="connsiteX12" fmla="*/ 2098623 w 5041692"/>
                <a:gd name="connsiteY12" fmla="*/ 389744 h 5367728"/>
                <a:gd name="connsiteX13" fmla="*/ 2263515 w 5041692"/>
                <a:gd name="connsiteY13" fmla="*/ 569626 h 5367728"/>
                <a:gd name="connsiteX14" fmla="*/ 2278505 w 5041692"/>
                <a:gd name="connsiteY14" fmla="*/ 689547 h 5367728"/>
                <a:gd name="connsiteX15" fmla="*/ 2353456 w 5041692"/>
                <a:gd name="connsiteY15" fmla="*/ 824459 h 5367728"/>
                <a:gd name="connsiteX16" fmla="*/ 2503357 w 5041692"/>
                <a:gd name="connsiteY16" fmla="*/ 899410 h 5367728"/>
                <a:gd name="connsiteX17" fmla="*/ 2608288 w 5041692"/>
                <a:gd name="connsiteY17" fmla="*/ 1034321 h 5367728"/>
                <a:gd name="connsiteX18" fmla="*/ 2713220 w 5041692"/>
                <a:gd name="connsiteY18" fmla="*/ 1229193 h 5367728"/>
                <a:gd name="connsiteX19" fmla="*/ 2893102 w 5041692"/>
                <a:gd name="connsiteY19" fmla="*/ 1349115 h 5367728"/>
                <a:gd name="connsiteX20" fmla="*/ 3013023 w 5041692"/>
                <a:gd name="connsiteY20" fmla="*/ 1484026 h 5367728"/>
                <a:gd name="connsiteX21" fmla="*/ 3147934 w 5041692"/>
                <a:gd name="connsiteY21" fmla="*/ 1678898 h 5367728"/>
                <a:gd name="connsiteX22" fmla="*/ 3177915 w 5041692"/>
                <a:gd name="connsiteY22" fmla="*/ 1858780 h 5367728"/>
                <a:gd name="connsiteX23" fmla="*/ 3282846 w 5041692"/>
                <a:gd name="connsiteY23" fmla="*/ 1903751 h 5367728"/>
                <a:gd name="connsiteX24" fmla="*/ 3477718 w 5041692"/>
                <a:gd name="connsiteY24" fmla="*/ 2263515 h 5367728"/>
                <a:gd name="connsiteX25" fmla="*/ 3672590 w 5041692"/>
                <a:gd name="connsiteY25" fmla="*/ 2593298 h 5367728"/>
                <a:gd name="connsiteX26" fmla="*/ 3777521 w 5041692"/>
                <a:gd name="connsiteY26" fmla="*/ 2953062 h 5367728"/>
                <a:gd name="connsiteX27" fmla="*/ 3807502 w 5041692"/>
                <a:gd name="connsiteY27" fmla="*/ 3028013 h 5367728"/>
                <a:gd name="connsiteX28" fmla="*/ 3897442 w 5041692"/>
                <a:gd name="connsiteY28" fmla="*/ 3057993 h 5367728"/>
                <a:gd name="connsiteX29" fmla="*/ 3897442 w 5041692"/>
                <a:gd name="connsiteY29" fmla="*/ 3222885 h 5367728"/>
                <a:gd name="connsiteX30" fmla="*/ 4017364 w 5041692"/>
                <a:gd name="connsiteY30" fmla="*/ 3312826 h 5367728"/>
                <a:gd name="connsiteX31" fmla="*/ 4032354 w 5041692"/>
                <a:gd name="connsiteY31" fmla="*/ 3447738 h 5367728"/>
                <a:gd name="connsiteX32" fmla="*/ 4122295 w 5041692"/>
                <a:gd name="connsiteY32" fmla="*/ 3492708 h 5367728"/>
                <a:gd name="connsiteX33" fmla="*/ 4362138 w 5041692"/>
                <a:gd name="connsiteY33" fmla="*/ 3597639 h 5367728"/>
                <a:gd name="connsiteX34" fmla="*/ 4601980 w 5041692"/>
                <a:gd name="connsiteY34" fmla="*/ 3747541 h 5367728"/>
                <a:gd name="connsiteX35" fmla="*/ 4691921 w 5041692"/>
                <a:gd name="connsiteY35" fmla="*/ 3837482 h 5367728"/>
                <a:gd name="connsiteX36" fmla="*/ 4841823 w 5041692"/>
                <a:gd name="connsiteY36" fmla="*/ 3972393 h 5367728"/>
                <a:gd name="connsiteX37" fmla="*/ 4961744 w 5041692"/>
                <a:gd name="connsiteY37" fmla="*/ 3927423 h 5367728"/>
                <a:gd name="connsiteX38" fmla="*/ 5036695 w 5041692"/>
                <a:gd name="connsiteY38" fmla="*/ 4122295 h 5367728"/>
                <a:gd name="connsiteX39" fmla="*/ 4931764 w 5041692"/>
                <a:gd name="connsiteY39" fmla="*/ 4257206 h 5367728"/>
                <a:gd name="connsiteX40" fmla="*/ 4991724 w 5041692"/>
                <a:gd name="connsiteY40" fmla="*/ 4601980 h 5367728"/>
                <a:gd name="connsiteX41" fmla="*/ 5021705 w 5041692"/>
                <a:gd name="connsiteY41" fmla="*/ 4736892 h 5367728"/>
                <a:gd name="connsiteX42" fmla="*/ 4931764 w 5041692"/>
                <a:gd name="connsiteY42" fmla="*/ 5006715 h 5367728"/>
                <a:gd name="connsiteX43" fmla="*/ 4766872 w 5041692"/>
                <a:gd name="connsiteY43" fmla="*/ 5201587 h 5367728"/>
                <a:gd name="connsiteX44" fmla="*/ 4646951 w 5041692"/>
                <a:gd name="connsiteY44" fmla="*/ 5336498 h 5367728"/>
                <a:gd name="connsiteX45" fmla="*/ 4676931 w 5041692"/>
                <a:gd name="connsiteY45" fmla="*/ 5367728 h 5367728"/>
                <a:gd name="connsiteX0" fmla="*/ 0 w 5041692"/>
                <a:gd name="connsiteY0" fmla="*/ 0 h 5486400"/>
                <a:gd name="connsiteX1" fmla="*/ 269823 w 5041692"/>
                <a:gd name="connsiteY1" fmla="*/ 194872 h 5486400"/>
                <a:gd name="connsiteX2" fmla="*/ 359764 w 5041692"/>
                <a:gd name="connsiteY2" fmla="*/ 359764 h 5486400"/>
                <a:gd name="connsiteX3" fmla="*/ 569626 w 5041692"/>
                <a:gd name="connsiteY3" fmla="*/ 569626 h 5486400"/>
                <a:gd name="connsiteX4" fmla="*/ 809469 w 5041692"/>
                <a:gd name="connsiteY4" fmla="*/ 854439 h 5486400"/>
                <a:gd name="connsiteX5" fmla="*/ 974361 w 5041692"/>
                <a:gd name="connsiteY5" fmla="*/ 1169233 h 5486400"/>
                <a:gd name="connsiteX6" fmla="*/ 1274164 w 5041692"/>
                <a:gd name="connsiteY6" fmla="*/ 959370 h 5486400"/>
                <a:gd name="connsiteX7" fmla="*/ 1528997 w 5041692"/>
                <a:gd name="connsiteY7" fmla="*/ 884420 h 5486400"/>
                <a:gd name="connsiteX8" fmla="*/ 1528997 w 5041692"/>
                <a:gd name="connsiteY8" fmla="*/ 659567 h 5486400"/>
                <a:gd name="connsiteX9" fmla="*/ 1648918 w 5041692"/>
                <a:gd name="connsiteY9" fmla="*/ 584616 h 5486400"/>
                <a:gd name="connsiteX10" fmla="*/ 1648918 w 5041692"/>
                <a:gd name="connsiteY10" fmla="*/ 479685 h 5486400"/>
                <a:gd name="connsiteX11" fmla="*/ 1963711 w 5041692"/>
                <a:gd name="connsiteY11" fmla="*/ 374754 h 5486400"/>
                <a:gd name="connsiteX12" fmla="*/ 2098623 w 5041692"/>
                <a:gd name="connsiteY12" fmla="*/ 389744 h 5486400"/>
                <a:gd name="connsiteX13" fmla="*/ 2263515 w 5041692"/>
                <a:gd name="connsiteY13" fmla="*/ 569626 h 5486400"/>
                <a:gd name="connsiteX14" fmla="*/ 2278505 w 5041692"/>
                <a:gd name="connsiteY14" fmla="*/ 689547 h 5486400"/>
                <a:gd name="connsiteX15" fmla="*/ 2353456 w 5041692"/>
                <a:gd name="connsiteY15" fmla="*/ 824459 h 5486400"/>
                <a:gd name="connsiteX16" fmla="*/ 2503357 w 5041692"/>
                <a:gd name="connsiteY16" fmla="*/ 899410 h 5486400"/>
                <a:gd name="connsiteX17" fmla="*/ 2608288 w 5041692"/>
                <a:gd name="connsiteY17" fmla="*/ 1034321 h 5486400"/>
                <a:gd name="connsiteX18" fmla="*/ 2713220 w 5041692"/>
                <a:gd name="connsiteY18" fmla="*/ 1229193 h 5486400"/>
                <a:gd name="connsiteX19" fmla="*/ 2893102 w 5041692"/>
                <a:gd name="connsiteY19" fmla="*/ 1349115 h 5486400"/>
                <a:gd name="connsiteX20" fmla="*/ 3013023 w 5041692"/>
                <a:gd name="connsiteY20" fmla="*/ 1484026 h 5486400"/>
                <a:gd name="connsiteX21" fmla="*/ 3147934 w 5041692"/>
                <a:gd name="connsiteY21" fmla="*/ 1678898 h 5486400"/>
                <a:gd name="connsiteX22" fmla="*/ 3177915 w 5041692"/>
                <a:gd name="connsiteY22" fmla="*/ 1858780 h 5486400"/>
                <a:gd name="connsiteX23" fmla="*/ 3282846 w 5041692"/>
                <a:gd name="connsiteY23" fmla="*/ 1903751 h 5486400"/>
                <a:gd name="connsiteX24" fmla="*/ 3477718 w 5041692"/>
                <a:gd name="connsiteY24" fmla="*/ 2263515 h 5486400"/>
                <a:gd name="connsiteX25" fmla="*/ 3672590 w 5041692"/>
                <a:gd name="connsiteY25" fmla="*/ 2593298 h 5486400"/>
                <a:gd name="connsiteX26" fmla="*/ 3777521 w 5041692"/>
                <a:gd name="connsiteY26" fmla="*/ 2953062 h 5486400"/>
                <a:gd name="connsiteX27" fmla="*/ 3807502 w 5041692"/>
                <a:gd name="connsiteY27" fmla="*/ 3028013 h 5486400"/>
                <a:gd name="connsiteX28" fmla="*/ 3897442 w 5041692"/>
                <a:gd name="connsiteY28" fmla="*/ 3057993 h 5486400"/>
                <a:gd name="connsiteX29" fmla="*/ 3897442 w 5041692"/>
                <a:gd name="connsiteY29" fmla="*/ 3222885 h 5486400"/>
                <a:gd name="connsiteX30" fmla="*/ 4017364 w 5041692"/>
                <a:gd name="connsiteY30" fmla="*/ 3312826 h 5486400"/>
                <a:gd name="connsiteX31" fmla="*/ 4032354 w 5041692"/>
                <a:gd name="connsiteY31" fmla="*/ 3447738 h 5486400"/>
                <a:gd name="connsiteX32" fmla="*/ 4122295 w 5041692"/>
                <a:gd name="connsiteY32" fmla="*/ 3492708 h 5486400"/>
                <a:gd name="connsiteX33" fmla="*/ 4362138 w 5041692"/>
                <a:gd name="connsiteY33" fmla="*/ 3597639 h 5486400"/>
                <a:gd name="connsiteX34" fmla="*/ 4601980 w 5041692"/>
                <a:gd name="connsiteY34" fmla="*/ 3747541 h 5486400"/>
                <a:gd name="connsiteX35" fmla="*/ 4691921 w 5041692"/>
                <a:gd name="connsiteY35" fmla="*/ 3837482 h 5486400"/>
                <a:gd name="connsiteX36" fmla="*/ 4841823 w 5041692"/>
                <a:gd name="connsiteY36" fmla="*/ 3972393 h 5486400"/>
                <a:gd name="connsiteX37" fmla="*/ 4961744 w 5041692"/>
                <a:gd name="connsiteY37" fmla="*/ 3927423 h 5486400"/>
                <a:gd name="connsiteX38" fmla="*/ 5036695 w 5041692"/>
                <a:gd name="connsiteY38" fmla="*/ 4122295 h 5486400"/>
                <a:gd name="connsiteX39" fmla="*/ 4931764 w 5041692"/>
                <a:gd name="connsiteY39" fmla="*/ 4257206 h 5486400"/>
                <a:gd name="connsiteX40" fmla="*/ 4991724 w 5041692"/>
                <a:gd name="connsiteY40" fmla="*/ 4601980 h 5486400"/>
                <a:gd name="connsiteX41" fmla="*/ 5021705 w 5041692"/>
                <a:gd name="connsiteY41" fmla="*/ 4736892 h 5486400"/>
                <a:gd name="connsiteX42" fmla="*/ 4931764 w 5041692"/>
                <a:gd name="connsiteY42" fmla="*/ 5006715 h 5486400"/>
                <a:gd name="connsiteX43" fmla="*/ 4766872 w 5041692"/>
                <a:gd name="connsiteY43" fmla="*/ 5201587 h 5486400"/>
                <a:gd name="connsiteX44" fmla="*/ 4646951 w 5041692"/>
                <a:gd name="connsiteY44" fmla="*/ 5336498 h 5486400"/>
                <a:gd name="connsiteX45" fmla="*/ 4889292 w 5041692"/>
                <a:gd name="connsiteY45" fmla="*/ 5486400 h 5486400"/>
                <a:gd name="connsiteX0" fmla="*/ 0 w 5041692"/>
                <a:gd name="connsiteY0" fmla="*/ 0 h 5791200"/>
                <a:gd name="connsiteX1" fmla="*/ 269823 w 5041692"/>
                <a:gd name="connsiteY1" fmla="*/ 194872 h 5791200"/>
                <a:gd name="connsiteX2" fmla="*/ 359764 w 5041692"/>
                <a:gd name="connsiteY2" fmla="*/ 359764 h 5791200"/>
                <a:gd name="connsiteX3" fmla="*/ 569626 w 5041692"/>
                <a:gd name="connsiteY3" fmla="*/ 569626 h 5791200"/>
                <a:gd name="connsiteX4" fmla="*/ 809469 w 5041692"/>
                <a:gd name="connsiteY4" fmla="*/ 854439 h 5791200"/>
                <a:gd name="connsiteX5" fmla="*/ 974361 w 5041692"/>
                <a:gd name="connsiteY5" fmla="*/ 1169233 h 5791200"/>
                <a:gd name="connsiteX6" fmla="*/ 1274164 w 5041692"/>
                <a:gd name="connsiteY6" fmla="*/ 959370 h 5791200"/>
                <a:gd name="connsiteX7" fmla="*/ 1528997 w 5041692"/>
                <a:gd name="connsiteY7" fmla="*/ 884420 h 5791200"/>
                <a:gd name="connsiteX8" fmla="*/ 1528997 w 5041692"/>
                <a:gd name="connsiteY8" fmla="*/ 659567 h 5791200"/>
                <a:gd name="connsiteX9" fmla="*/ 1648918 w 5041692"/>
                <a:gd name="connsiteY9" fmla="*/ 584616 h 5791200"/>
                <a:gd name="connsiteX10" fmla="*/ 1648918 w 5041692"/>
                <a:gd name="connsiteY10" fmla="*/ 479685 h 5791200"/>
                <a:gd name="connsiteX11" fmla="*/ 1963711 w 5041692"/>
                <a:gd name="connsiteY11" fmla="*/ 374754 h 5791200"/>
                <a:gd name="connsiteX12" fmla="*/ 2098623 w 5041692"/>
                <a:gd name="connsiteY12" fmla="*/ 389744 h 5791200"/>
                <a:gd name="connsiteX13" fmla="*/ 2263515 w 5041692"/>
                <a:gd name="connsiteY13" fmla="*/ 569626 h 5791200"/>
                <a:gd name="connsiteX14" fmla="*/ 2278505 w 5041692"/>
                <a:gd name="connsiteY14" fmla="*/ 689547 h 5791200"/>
                <a:gd name="connsiteX15" fmla="*/ 2353456 w 5041692"/>
                <a:gd name="connsiteY15" fmla="*/ 824459 h 5791200"/>
                <a:gd name="connsiteX16" fmla="*/ 2503357 w 5041692"/>
                <a:gd name="connsiteY16" fmla="*/ 899410 h 5791200"/>
                <a:gd name="connsiteX17" fmla="*/ 2608288 w 5041692"/>
                <a:gd name="connsiteY17" fmla="*/ 1034321 h 5791200"/>
                <a:gd name="connsiteX18" fmla="*/ 2713220 w 5041692"/>
                <a:gd name="connsiteY18" fmla="*/ 1229193 h 5791200"/>
                <a:gd name="connsiteX19" fmla="*/ 2893102 w 5041692"/>
                <a:gd name="connsiteY19" fmla="*/ 1349115 h 5791200"/>
                <a:gd name="connsiteX20" fmla="*/ 3013023 w 5041692"/>
                <a:gd name="connsiteY20" fmla="*/ 1484026 h 5791200"/>
                <a:gd name="connsiteX21" fmla="*/ 3147934 w 5041692"/>
                <a:gd name="connsiteY21" fmla="*/ 1678898 h 5791200"/>
                <a:gd name="connsiteX22" fmla="*/ 3177915 w 5041692"/>
                <a:gd name="connsiteY22" fmla="*/ 1858780 h 5791200"/>
                <a:gd name="connsiteX23" fmla="*/ 3282846 w 5041692"/>
                <a:gd name="connsiteY23" fmla="*/ 1903751 h 5791200"/>
                <a:gd name="connsiteX24" fmla="*/ 3477718 w 5041692"/>
                <a:gd name="connsiteY24" fmla="*/ 2263515 h 5791200"/>
                <a:gd name="connsiteX25" fmla="*/ 3672590 w 5041692"/>
                <a:gd name="connsiteY25" fmla="*/ 2593298 h 5791200"/>
                <a:gd name="connsiteX26" fmla="*/ 3777521 w 5041692"/>
                <a:gd name="connsiteY26" fmla="*/ 2953062 h 5791200"/>
                <a:gd name="connsiteX27" fmla="*/ 3807502 w 5041692"/>
                <a:gd name="connsiteY27" fmla="*/ 3028013 h 5791200"/>
                <a:gd name="connsiteX28" fmla="*/ 3897442 w 5041692"/>
                <a:gd name="connsiteY28" fmla="*/ 3057993 h 5791200"/>
                <a:gd name="connsiteX29" fmla="*/ 3897442 w 5041692"/>
                <a:gd name="connsiteY29" fmla="*/ 3222885 h 5791200"/>
                <a:gd name="connsiteX30" fmla="*/ 4017364 w 5041692"/>
                <a:gd name="connsiteY30" fmla="*/ 3312826 h 5791200"/>
                <a:gd name="connsiteX31" fmla="*/ 4032354 w 5041692"/>
                <a:gd name="connsiteY31" fmla="*/ 3447738 h 5791200"/>
                <a:gd name="connsiteX32" fmla="*/ 4122295 w 5041692"/>
                <a:gd name="connsiteY32" fmla="*/ 3492708 h 5791200"/>
                <a:gd name="connsiteX33" fmla="*/ 4362138 w 5041692"/>
                <a:gd name="connsiteY33" fmla="*/ 3597639 h 5791200"/>
                <a:gd name="connsiteX34" fmla="*/ 4601980 w 5041692"/>
                <a:gd name="connsiteY34" fmla="*/ 3747541 h 5791200"/>
                <a:gd name="connsiteX35" fmla="*/ 4691921 w 5041692"/>
                <a:gd name="connsiteY35" fmla="*/ 3837482 h 5791200"/>
                <a:gd name="connsiteX36" fmla="*/ 4841823 w 5041692"/>
                <a:gd name="connsiteY36" fmla="*/ 3972393 h 5791200"/>
                <a:gd name="connsiteX37" fmla="*/ 4961744 w 5041692"/>
                <a:gd name="connsiteY37" fmla="*/ 3927423 h 5791200"/>
                <a:gd name="connsiteX38" fmla="*/ 5036695 w 5041692"/>
                <a:gd name="connsiteY38" fmla="*/ 4122295 h 5791200"/>
                <a:gd name="connsiteX39" fmla="*/ 4931764 w 5041692"/>
                <a:gd name="connsiteY39" fmla="*/ 4257206 h 5791200"/>
                <a:gd name="connsiteX40" fmla="*/ 4991724 w 5041692"/>
                <a:gd name="connsiteY40" fmla="*/ 4601980 h 5791200"/>
                <a:gd name="connsiteX41" fmla="*/ 5021705 w 5041692"/>
                <a:gd name="connsiteY41" fmla="*/ 4736892 h 5791200"/>
                <a:gd name="connsiteX42" fmla="*/ 4931764 w 5041692"/>
                <a:gd name="connsiteY42" fmla="*/ 5006715 h 5791200"/>
                <a:gd name="connsiteX43" fmla="*/ 4766872 w 5041692"/>
                <a:gd name="connsiteY43" fmla="*/ 5201587 h 5791200"/>
                <a:gd name="connsiteX44" fmla="*/ 4646951 w 5041692"/>
                <a:gd name="connsiteY44" fmla="*/ 5336498 h 5791200"/>
                <a:gd name="connsiteX45" fmla="*/ 5041692 w 5041692"/>
                <a:gd name="connsiteY45" fmla="*/ 5791200 h 5791200"/>
                <a:gd name="connsiteX0" fmla="*/ 59961 w 5101653"/>
                <a:gd name="connsiteY0" fmla="*/ 46220 h 5837420"/>
                <a:gd name="connsiteX1" fmla="*/ 44971 w 5101653"/>
                <a:gd name="connsiteY1" fmla="*/ 32479 h 5837420"/>
                <a:gd name="connsiteX2" fmla="*/ 329784 w 5101653"/>
                <a:gd name="connsiteY2" fmla="*/ 241092 h 5837420"/>
                <a:gd name="connsiteX3" fmla="*/ 419725 w 5101653"/>
                <a:gd name="connsiteY3" fmla="*/ 405984 h 5837420"/>
                <a:gd name="connsiteX4" fmla="*/ 629587 w 5101653"/>
                <a:gd name="connsiteY4" fmla="*/ 615846 h 5837420"/>
                <a:gd name="connsiteX5" fmla="*/ 869430 w 5101653"/>
                <a:gd name="connsiteY5" fmla="*/ 900659 h 5837420"/>
                <a:gd name="connsiteX6" fmla="*/ 1034322 w 5101653"/>
                <a:gd name="connsiteY6" fmla="*/ 1215453 h 5837420"/>
                <a:gd name="connsiteX7" fmla="*/ 1334125 w 5101653"/>
                <a:gd name="connsiteY7" fmla="*/ 1005590 h 5837420"/>
                <a:gd name="connsiteX8" fmla="*/ 1588958 w 5101653"/>
                <a:gd name="connsiteY8" fmla="*/ 930640 h 5837420"/>
                <a:gd name="connsiteX9" fmla="*/ 1588958 w 5101653"/>
                <a:gd name="connsiteY9" fmla="*/ 705787 h 5837420"/>
                <a:gd name="connsiteX10" fmla="*/ 1708879 w 5101653"/>
                <a:gd name="connsiteY10" fmla="*/ 630836 h 5837420"/>
                <a:gd name="connsiteX11" fmla="*/ 1708879 w 5101653"/>
                <a:gd name="connsiteY11" fmla="*/ 525905 h 5837420"/>
                <a:gd name="connsiteX12" fmla="*/ 2023672 w 5101653"/>
                <a:gd name="connsiteY12" fmla="*/ 420974 h 5837420"/>
                <a:gd name="connsiteX13" fmla="*/ 2158584 w 5101653"/>
                <a:gd name="connsiteY13" fmla="*/ 435964 h 5837420"/>
                <a:gd name="connsiteX14" fmla="*/ 2323476 w 5101653"/>
                <a:gd name="connsiteY14" fmla="*/ 615846 h 5837420"/>
                <a:gd name="connsiteX15" fmla="*/ 2338466 w 5101653"/>
                <a:gd name="connsiteY15" fmla="*/ 735767 h 5837420"/>
                <a:gd name="connsiteX16" fmla="*/ 2413417 w 5101653"/>
                <a:gd name="connsiteY16" fmla="*/ 870679 h 5837420"/>
                <a:gd name="connsiteX17" fmla="*/ 2563318 w 5101653"/>
                <a:gd name="connsiteY17" fmla="*/ 945630 h 5837420"/>
                <a:gd name="connsiteX18" fmla="*/ 2668249 w 5101653"/>
                <a:gd name="connsiteY18" fmla="*/ 1080541 h 5837420"/>
                <a:gd name="connsiteX19" fmla="*/ 2773181 w 5101653"/>
                <a:gd name="connsiteY19" fmla="*/ 1275413 h 5837420"/>
                <a:gd name="connsiteX20" fmla="*/ 2953063 w 5101653"/>
                <a:gd name="connsiteY20" fmla="*/ 1395335 h 5837420"/>
                <a:gd name="connsiteX21" fmla="*/ 3072984 w 5101653"/>
                <a:gd name="connsiteY21" fmla="*/ 1530246 h 5837420"/>
                <a:gd name="connsiteX22" fmla="*/ 3207895 w 5101653"/>
                <a:gd name="connsiteY22" fmla="*/ 1725118 h 5837420"/>
                <a:gd name="connsiteX23" fmla="*/ 3237876 w 5101653"/>
                <a:gd name="connsiteY23" fmla="*/ 1905000 h 5837420"/>
                <a:gd name="connsiteX24" fmla="*/ 3342807 w 5101653"/>
                <a:gd name="connsiteY24" fmla="*/ 1949971 h 5837420"/>
                <a:gd name="connsiteX25" fmla="*/ 3537679 w 5101653"/>
                <a:gd name="connsiteY25" fmla="*/ 2309735 h 5837420"/>
                <a:gd name="connsiteX26" fmla="*/ 3732551 w 5101653"/>
                <a:gd name="connsiteY26" fmla="*/ 2639518 h 5837420"/>
                <a:gd name="connsiteX27" fmla="*/ 3837482 w 5101653"/>
                <a:gd name="connsiteY27" fmla="*/ 2999282 h 5837420"/>
                <a:gd name="connsiteX28" fmla="*/ 3867463 w 5101653"/>
                <a:gd name="connsiteY28" fmla="*/ 3074233 h 5837420"/>
                <a:gd name="connsiteX29" fmla="*/ 3957403 w 5101653"/>
                <a:gd name="connsiteY29" fmla="*/ 3104213 h 5837420"/>
                <a:gd name="connsiteX30" fmla="*/ 3957403 w 5101653"/>
                <a:gd name="connsiteY30" fmla="*/ 3269105 h 5837420"/>
                <a:gd name="connsiteX31" fmla="*/ 4077325 w 5101653"/>
                <a:gd name="connsiteY31" fmla="*/ 3359046 h 5837420"/>
                <a:gd name="connsiteX32" fmla="*/ 4092315 w 5101653"/>
                <a:gd name="connsiteY32" fmla="*/ 3493958 h 5837420"/>
                <a:gd name="connsiteX33" fmla="*/ 4182256 w 5101653"/>
                <a:gd name="connsiteY33" fmla="*/ 3538928 h 5837420"/>
                <a:gd name="connsiteX34" fmla="*/ 4422099 w 5101653"/>
                <a:gd name="connsiteY34" fmla="*/ 3643859 h 5837420"/>
                <a:gd name="connsiteX35" fmla="*/ 4661941 w 5101653"/>
                <a:gd name="connsiteY35" fmla="*/ 3793761 h 5837420"/>
                <a:gd name="connsiteX36" fmla="*/ 4751882 w 5101653"/>
                <a:gd name="connsiteY36" fmla="*/ 3883702 h 5837420"/>
                <a:gd name="connsiteX37" fmla="*/ 4901784 w 5101653"/>
                <a:gd name="connsiteY37" fmla="*/ 4018613 h 5837420"/>
                <a:gd name="connsiteX38" fmla="*/ 5021705 w 5101653"/>
                <a:gd name="connsiteY38" fmla="*/ 3973643 h 5837420"/>
                <a:gd name="connsiteX39" fmla="*/ 5096656 w 5101653"/>
                <a:gd name="connsiteY39" fmla="*/ 4168515 h 5837420"/>
                <a:gd name="connsiteX40" fmla="*/ 4991725 w 5101653"/>
                <a:gd name="connsiteY40" fmla="*/ 4303426 h 5837420"/>
                <a:gd name="connsiteX41" fmla="*/ 5051685 w 5101653"/>
                <a:gd name="connsiteY41" fmla="*/ 4648200 h 5837420"/>
                <a:gd name="connsiteX42" fmla="*/ 5081666 w 5101653"/>
                <a:gd name="connsiteY42" fmla="*/ 4783112 h 5837420"/>
                <a:gd name="connsiteX43" fmla="*/ 4991725 w 5101653"/>
                <a:gd name="connsiteY43" fmla="*/ 5052935 h 5837420"/>
                <a:gd name="connsiteX44" fmla="*/ 4826833 w 5101653"/>
                <a:gd name="connsiteY44" fmla="*/ 5247807 h 5837420"/>
                <a:gd name="connsiteX45" fmla="*/ 4706912 w 5101653"/>
                <a:gd name="connsiteY45" fmla="*/ 5382718 h 5837420"/>
                <a:gd name="connsiteX46" fmla="*/ 5101653 w 5101653"/>
                <a:gd name="connsiteY46" fmla="*/ 5837420 h 5837420"/>
                <a:gd name="connsiteX0" fmla="*/ 599398 w 6219462"/>
                <a:gd name="connsiteY0" fmla="*/ 32479 h 5823679"/>
                <a:gd name="connsiteX1" fmla="*/ 6174491 w 6219462"/>
                <a:gd name="connsiteY1" fmla="*/ 32479 h 5823679"/>
                <a:gd name="connsiteX2" fmla="*/ 869221 w 6219462"/>
                <a:gd name="connsiteY2" fmla="*/ 227351 h 5823679"/>
                <a:gd name="connsiteX3" fmla="*/ 959162 w 6219462"/>
                <a:gd name="connsiteY3" fmla="*/ 392243 h 5823679"/>
                <a:gd name="connsiteX4" fmla="*/ 1169024 w 6219462"/>
                <a:gd name="connsiteY4" fmla="*/ 602105 h 5823679"/>
                <a:gd name="connsiteX5" fmla="*/ 1408867 w 6219462"/>
                <a:gd name="connsiteY5" fmla="*/ 886918 h 5823679"/>
                <a:gd name="connsiteX6" fmla="*/ 1573759 w 6219462"/>
                <a:gd name="connsiteY6" fmla="*/ 1201712 h 5823679"/>
                <a:gd name="connsiteX7" fmla="*/ 1873562 w 6219462"/>
                <a:gd name="connsiteY7" fmla="*/ 991849 h 5823679"/>
                <a:gd name="connsiteX8" fmla="*/ 2128395 w 6219462"/>
                <a:gd name="connsiteY8" fmla="*/ 916899 h 5823679"/>
                <a:gd name="connsiteX9" fmla="*/ 2128395 w 6219462"/>
                <a:gd name="connsiteY9" fmla="*/ 692046 h 5823679"/>
                <a:gd name="connsiteX10" fmla="*/ 2248316 w 6219462"/>
                <a:gd name="connsiteY10" fmla="*/ 617095 h 5823679"/>
                <a:gd name="connsiteX11" fmla="*/ 2248316 w 6219462"/>
                <a:gd name="connsiteY11" fmla="*/ 512164 h 5823679"/>
                <a:gd name="connsiteX12" fmla="*/ 2563109 w 6219462"/>
                <a:gd name="connsiteY12" fmla="*/ 407233 h 5823679"/>
                <a:gd name="connsiteX13" fmla="*/ 2698021 w 6219462"/>
                <a:gd name="connsiteY13" fmla="*/ 422223 h 5823679"/>
                <a:gd name="connsiteX14" fmla="*/ 2862913 w 6219462"/>
                <a:gd name="connsiteY14" fmla="*/ 602105 h 5823679"/>
                <a:gd name="connsiteX15" fmla="*/ 2877903 w 6219462"/>
                <a:gd name="connsiteY15" fmla="*/ 722026 h 5823679"/>
                <a:gd name="connsiteX16" fmla="*/ 2952854 w 6219462"/>
                <a:gd name="connsiteY16" fmla="*/ 856938 h 5823679"/>
                <a:gd name="connsiteX17" fmla="*/ 3102755 w 6219462"/>
                <a:gd name="connsiteY17" fmla="*/ 931889 h 5823679"/>
                <a:gd name="connsiteX18" fmla="*/ 3207686 w 6219462"/>
                <a:gd name="connsiteY18" fmla="*/ 1066800 h 5823679"/>
                <a:gd name="connsiteX19" fmla="*/ 3312618 w 6219462"/>
                <a:gd name="connsiteY19" fmla="*/ 1261672 h 5823679"/>
                <a:gd name="connsiteX20" fmla="*/ 3492500 w 6219462"/>
                <a:gd name="connsiteY20" fmla="*/ 1381594 h 5823679"/>
                <a:gd name="connsiteX21" fmla="*/ 3612421 w 6219462"/>
                <a:gd name="connsiteY21" fmla="*/ 1516505 h 5823679"/>
                <a:gd name="connsiteX22" fmla="*/ 3747332 w 6219462"/>
                <a:gd name="connsiteY22" fmla="*/ 1711377 h 5823679"/>
                <a:gd name="connsiteX23" fmla="*/ 3777313 w 6219462"/>
                <a:gd name="connsiteY23" fmla="*/ 1891259 h 5823679"/>
                <a:gd name="connsiteX24" fmla="*/ 3882244 w 6219462"/>
                <a:gd name="connsiteY24" fmla="*/ 1936230 h 5823679"/>
                <a:gd name="connsiteX25" fmla="*/ 4077116 w 6219462"/>
                <a:gd name="connsiteY25" fmla="*/ 2295994 h 5823679"/>
                <a:gd name="connsiteX26" fmla="*/ 4271988 w 6219462"/>
                <a:gd name="connsiteY26" fmla="*/ 2625777 h 5823679"/>
                <a:gd name="connsiteX27" fmla="*/ 4376919 w 6219462"/>
                <a:gd name="connsiteY27" fmla="*/ 2985541 h 5823679"/>
                <a:gd name="connsiteX28" fmla="*/ 4406900 w 6219462"/>
                <a:gd name="connsiteY28" fmla="*/ 3060492 h 5823679"/>
                <a:gd name="connsiteX29" fmla="*/ 4496840 w 6219462"/>
                <a:gd name="connsiteY29" fmla="*/ 3090472 h 5823679"/>
                <a:gd name="connsiteX30" fmla="*/ 4496840 w 6219462"/>
                <a:gd name="connsiteY30" fmla="*/ 3255364 h 5823679"/>
                <a:gd name="connsiteX31" fmla="*/ 4616762 w 6219462"/>
                <a:gd name="connsiteY31" fmla="*/ 3345305 h 5823679"/>
                <a:gd name="connsiteX32" fmla="*/ 4631752 w 6219462"/>
                <a:gd name="connsiteY32" fmla="*/ 3480217 h 5823679"/>
                <a:gd name="connsiteX33" fmla="*/ 4721693 w 6219462"/>
                <a:gd name="connsiteY33" fmla="*/ 3525187 h 5823679"/>
                <a:gd name="connsiteX34" fmla="*/ 4961536 w 6219462"/>
                <a:gd name="connsiteY34" fmla="*/ 3630118 h 5823679"/>
                <a:gd name="connsiteX35" fmla="*/ 5201378 w 6219462"/>
                <a:gd name="connsiteY35" fmla="*/ 3780020 h 5823679"/>
                <a:gd name="connsiteX36" fmla="*/ 5291319 w 6219462"/>
                <a:gd name="connsiteY36" fmla="*/ 3869961 h 5823679"/>
                <a:gd name="connsiteX37" fmla="*/ 5441221 w 6219462"/>
                <a:gd name="connsiteY37" fmla="*/ 4004872 h 5823679"/>
                <a:gd name="connsiteX38" fmla="*/ 5561142 w 6219462"/>
                <a:gd name="connsiteY38" fmla="*/ 3959902 h 5823679"/>
                <a:gd name="connsiteX39" fmla="*/ 5636093 w 6219462"/>
                <a:gd name="connsiteY39" fmla="*/ 4154774 h 5823679"/>
                <a:gd name="connsiteX40" fmla="*/ 5531162 w 6219462"/>
                <a:gd name="connsiteY40" fmla="*/ 4289685 h 5823679"/>
                <a:gd name="connsiteX41" fmla="*/ 5591122 w 6219462"/>
                <a:gd name="connsiteY41" fmla="*/ 4634459 h 5823679"/>
                <a:gd name="connsiteX42" fmla="*/ 5621103 w 6219462"/>
                <a:gd name="connsiteY42" fmla="*/ 4769371 h 5823679"/>
                <a:gd name="connsiteX43" fmla="*/ 5531162 w 6219462"/>
                <a:gd name="connsiteY43" fmla="*/ 5039194 h 5823679"/>
                <a:gd name="connsiteX44" fmla="*/ 5366270 w 6219462"/>
                <a:gd name="connsiteY44" fmla="*/ 5234066 h 5823679"/>
                <a:gd name="connsiteX45" fmla="*/ 5246349 w 6219462"/>
                <a:gd name="connsiteY45" fmla="*/ 5368977 h 5823679"/>
                <a:gd name="connsiteX46" fmla="*/ 5641090 w 6219462"/>
                <a:gd name="connsiteY46" fmla="*/ 5823679 h 5823679"/>
                <a:gd name="connsiteX0" fmla="*/ 840489 w 6445770"/>
                <a:gd name="connsiteY0" fmla="*/ 152400 h 5943600"/>
                <a:gd name="connsiteX1" fmla="*/ 929182 w 6445770"/>
                <a:gd name="connsiteY1" fmla="*/ 0 h 5943600"/>
                <a:gd name="connsiteX2" fmla="*/ 6415582 w 6445770"/>
                <a:gd name="connsiteY2" fmla="*/ 152400 h 5943600"/>
                <a:gd name="connsiteX3" fmla="*/ 1110312 w 6445770"/>
                <a:gd name="connsiteY3" fmla="*/ 347272 h 5943600"/>
                <a:gd name="connsiteX4" fmla="*/ 1200253 w 6445770"/>
                <a:gd name="connsiteY4" fmla="*/ 512164 h 5943600"/>
                <a:gd name="connsiteX5" fmla="*/ 1410115 w 6445770"/>
                <a:gd name="connsiteY5" fmla="*/ 722026 h 5943600"/>
                <a:gd name="connsiteX6" fmla="*/ 1649958 w 6445770"/>
                <a:gd name="connsiteY6" fmla="*/ 1006839 h 5943600"/>
                <a:gd name="connsiteX7" fmla="*/ 1814850 w 6445770"/>
                <a:gd name="connsiteY7" fmla="*/ 1321633 h 5943600"/>
                <a:gd name="connsiteX8" fmla="*/ 2114653 w 6445770"/>
                <a:gd name="connsiteY8" fmla="*/ 1111770 h 5943600"/>
                <a:gd name="connsiteX9" fmla="*/ 2369486 w 6445770"/>
                <a:gd name="connsiteY9" fmla="*/ 1036820 h 5943600"/>
                <a:gd name="connsiteX10" fmla="*/ 2369486 w 6445770"/>
                <a:gd name="connsiteY10" fmla="*/ 811967 h 5943600"/>
                <a:gd name="connsiteX11" fmla="*/ 2489407 w 6445770"/>
                <a:gd name="connsiteY11" fmla="*/ 737016 h 5943600"/>
                <a:gd name="connsiteX12" fmla="*/ 2489407 w 6445770"/>
                <a:gd name="connsiteY12" fmla="*/ 632085 h 5943600"/>
                <a:gd name="connsiteX13" fmla="*/ 2804200 w 6445770"/>
                <a:gd name="connsiteY13" fmla="*/ 527154 h 5943600"/>
                <a:gd name="connsiteX14" fmla="*/ 2939112 w 6445770"/>
                <a:gd name="connsiteY14" fmla="*/ 542144 h 5943600"/>
                <a:gd name="connsiteX15" fmla="*/ 3104004 w 6445770"/>
                <a:gd name="connsiteY15" fmla="*/ 722026 h 5943600"/>
                <a:gd name="connsiteX16" fmla="*/ 3118994 w 6445770"/>
                <a:gd name="connsiteY16" fmla="*/ 841947 h 5943600"/>
                <a:gd name="connsiteX17" fmla="*/ 3193945 w 6445770"/>
                <a:gd name="connsiteY17" fmla="*/ 976859 h 5943600"/>
                <a:gd name="connsiteX18" fmla="*/ 3343846 w 6445770"/>
                <a:gd name="connsiteY18" fmla="*/ 1051810 h 5943600"/>
                <a:gd name="connsiteX19" fmla="*/ 3448777 w 6445770"/>
                <a:gd name="connsiteY19" fmla="*/ 1186721 h 5943600"/>
                <a:gd name="connsiteX20" fmla="*/ 3553709 w 6445770"/>
                <a:gd name="connsiteY20" fmla="*/ 1381593 h 5943600"/>
                <a:gd name="connsiteX21" fmla="*/ 3733591 w 6445770"/>
                <a:gd name="connsiteY21" fmla="*/ 1501515 h 5943600"/>
                <a:gd name="connsiteX22" fmla="*/ 3853512 w 6445770"/>
                <a:gd name="connsiteY22" fmla="*/ 1636426 h 5943600"/>
                <a:gd name="connsiteX23" fmla="*/ 3988423 w 6445770"/>
                <a:gd name="connsiteY23" fmla="*/ 1831298 h 5943600"/>
                <a:gd name="connsiteX24" fmla="*/ 4018404 w 6445770"/>
                <a:gd name="connsiteY24" fmla="*/ 2011180 h 5943600"/>
                <a:gd name="connsiteX25" fmla="*/ 4123335 w 6445770"/>
                <a:gd name="connsiteY25" fmla="*/ 2056151 h 5943600"/>
                <a:gd name="connsiteX26" fmla="*/ 4318207 w 6445770"/>
                <a:gd name="connsiteY26" fmla="*/ 2415915 h 5943600"/>
                <a:gd name="connsiteX27" fmla="*/ 4513079 w 6445770"/>
                <a:gd name="connsiteY27" fmla="*/ 2745698 h 5943600"/>
                <a:gd name="connsiteX28" fmla="*/ 4618010 w 6445770"/>
                <a:gd name="connsiteY28" fmla="*/ 3105462 h 5943600"/>
                <a:gd name="connsiteX29" fmla="*/ 4647991 w 6445770"/>
                <a:gd name="connsiteY29" fmla="*/ 3180413 h 5943600"/>
                <a:gd name="connsiteX30" fmla="*/ 4737931 w 6445770"/>
                <a:gd name="connsiteY30" fmla="*/ 3210393 h 5943600"/>
                <a:gd name="connsiteX31" fmla="*/ 4737931 w 6445770"/>
                <a:gd name="connsiteY31" fmla="*/ 3375285 h 5943600"/>
                <a:gd name="connsiteX32" fmla="*/ 4857853 w 6445770"/>
                <a:gd name="connsiteY32" fmla="*/ 3465226 h 5943600"/>
                <a:gd name="connsiteX33" fmla="*/ 4872843 w 6445770"/>
                <a:gd name="connsiteY33" fmla="*/ 3600138 h 5943600"/>
                <a:gd name="connsiteX34" fmla="*/ 4962784 w 6445770"/>
                <a:gd name="connsiteY34" fmla="*/ 3645108 h 5943600"/>
                <a:gd name="connsiteX35" fmla="*/ 5202627 w 6445770"/>
                <a:gd name="connsiteY35" fmla="*/ 3750039 h 5943600"/>
                <a:gd name="connsiteX36" fmla="*/ 5442469 w 6445770"/>
                <a:gd name="connsiteY36" fmla="*/ 3899941 h 5943600"/>
                <a:gd name="connsiteX37" fmla="*/ 5532410 w 6445770"/>
                <a:gd name="connsiteY37" fmla="*/ 3989882 h 5943600"/>
                <a:gd name="connsiteX38" fmla="*/ 5682312 w 6445770"/>
                <a:gd name="connsiteY38" fmla="*/ 4124793 h 5943600"/>
                <a:gd name="connsiteX39" fmla="*/ 5802233 w 6445770"/>
                <a:gd name="connsiteY39" fmla="*/ 4079823 h 5943600"/>
                <a:gd name="connsiteX40" fmla="*/ 5877184 w 6445770"/>
                <a:gd name="connsiteY40" fmla="*/ 4274695 h 5943600"/>
                <a:gd name="connsiteX41" fmla="*/ 5772253 w 6445770"/>
                <a:gd name="connsiteY41" fmla="*/ 4409606 h 5943600"/>
                <a:gd name="connsiteX42" fmla="*/ 5832213 w 6445770"/>
                <a:gd name="connsiteY42" fmla="*/ 4754380 h 5943600"/>
                <a:gd name="connsiteX43" fmla="*/ 5862194 w 6445770"/>
                <a:gd name="connsiteY43" fmla="*/ 4889292 h 5943600"/>
                <a:gd name="connsiteX44" fmla="*/ 5772253 w 6445770"/>
                <a:gd name="connsiteY44" fmla="*/ 5159115 h 5943600"/>
                <a:gd name="connsiteX45" fmla="*/ 5607361 w 6445770"/>
                <a:gd name="connsiteY45" fmla="*/ 5353987 h 5943600"/>
                <a:gd name="connsiteX46" fmla="*/ 5487440 w 6445770"/>
                <a:gd name="connsiteY46" fmla="*/ 5488898 h 5943600"/>
                <a:gd name="connsiteX47" fmla="*/ 5882181 w 6445770"/>
                <a:gd name="connsiteY47" fmla="*/ 5943600 h 5943600"/>
                <a:gd name="connsiteX0" fmla="*/ 6491783 w 6499278"/>
                <a:gd name="connsiteY0" fmla="*/ 6019800 h 6019800"/>
                <a:gd name="connsiteX1" fmla="*/ 929182 w 6499278"/>
                <a:gd name="connsiteY1" fmla="*/ 0 h 6019800"/>
                <a:gd name="connsiteX2" fmla="*/ 6415582 w 6499278"/>
                <a:gd name="connsiteY2" fmla="*/ 152400 h 6019800"/>
                <a:gd name="connsiteX3" fmla="*/ 1110312 w 6499278"/>
                <a:gd name="connsiteY3" fmla="*/ 347272 h 6019800"/>
                <a:gd name="connsiteX4" fmla="*/ 1200253 w 6499278"/>
                <a:gd name="connsiteY4" fmla="*/ 512164 h 6019800"/>
                <a:gd name="connsiteX5" fmla="*/ 1410115 w 6499278"/>
                <a:gd name="connsiteY5" fmla="*/ 722026 h 6019800"/>
                <a:gd name="connsiteX6" fmla="*/ 1649958 w 6499278"/>
                <a:gd name="connsiteY6" fmla="*/ 1006839 h 6019800"/>
                <a:gd name="connsiteX7" fmla="*/ 1814850 w 6499278"/>
                <a:gd name="connsiteY7" fmla="*/ 1321633 h 6019800"/>
                <a:gd name="connsiteX8" fmla="*/ 2114653 w 6499278"/>
                <a:gd name="connsiteY8" fmla="*/ 1111770 h 6019800"/>
                <a:gd name="connsiteX9" fmla="*/ 2369486 w 6499278"/>
                <a:gd name="connsiteY9" fmla="*/ 1036820 h 6019800"/>
                <a:gd name="connsiteX10" fmla="*/ 2369486 w 6499278"/>
                <a:gd name="connsiteY10" fmla="*/ 811967 h 6019800"/>
                <a:gd name="connsiteX11" fmla="*/ 2489407 w 6499278"/>
                <a:gd name="connsiteY11" fmla="*/ 737016 h 6019800"/>
                <a:gd name="connsiteX12" fmla="*/ 2489407 w 6499278"/>
                <a:gd name="connsiteY12" fmla="*/ 632085 h 6019800"/>
                <a:gd name="connsiteX13" fmla="*/ 2804200 w 6499278"/>
                <a:gd name="connsiteY13" fmla="*/ 527154 h 6019800"/>
                <a:gd name="connsiteX14" fmla="*/ 2939112 w 6499278"/>
                <a:gd name="connsiteY14" fmla="*/ 542144 h 6019800"/>
                <a:gd name="connsiteX15" fmla="*/ 3104004 w 6499278"/>
                <a:gd name="connsiteY15" fmla="*/ 722026 h 6019800"/>
                <a:gd name="connsiteX16" fmla="*/ 3118994 w 6499278"/>
                <a:gd name="connsiteY16" fmla="*/ 841947 h 6019800"/>
                <a:gd name="connsiteX17" fmla="*/ 3193945 w 6499278"/>
                <a:gd name="connsiteY17" fmla="*/ 976859 h 6019800"/>
                <a:gd name="connsiteX18" fmla="*/ 3343846 w 6499278"/>
                <a:gd name="connsiteY18" fmla="*/ 1051810 h 6019800"/>
                <a:gd name="connsiteX19" fmla="*/ 3448777 w 6499278"/>
                <a:gd name="connsiteY19" fmla="*/ 1186721 h 6019800"/>
                <a:gd name="connsiteX20" fmla="*/ 3553709 w 6499278"/>
                <a:gd name="connsiteY20" fmla="*/ 1381593 h 6019800"/>
                <a:gd name="connsiteX21" fmla="*/ 3733591 w 6499278"/>
                <a:gd name="connsiteY21" fmla="*/ 1501515 h 6019800"/>
                <a:gd name="connsiteX22" fmla="*/ 3853512 w 6499278"/>
                <a:gd name="connsiteY22" fmla="*/ 1636426 h 6019800"/>
                <a:gd name="connsiteX23" fmla="*/ 3988423 w 6499278"/>
                <a:gd name="connsiteY23" fmla="*/ 1831298 h 6019800"/>
                <a:gd name="connsiteX24" fmla="*/ 4018404 w 6499278"/>
                <a:gd name="connsiteY24" fmla="*/ 2011180 h 6019800"/>
                <a:gd name="connsiteX25" fmla="*/ 4123335 w 6499278"/>
                <a:gd name="connsiteY25" fmla="*/ 2056151 h 6019800"/>
                <a:gd name="connsiteX26" fmla="*/ 4318207 w 6499278"/>
                <a:gd name="connsiteY26" fmla="*/ 2415915 h 6019800"/>
                <a:gd name="connsiteX27" fmla="*/ 4513079 w 6499278"/>
                <a:gd name="connsiteY27" fmla="*/ 2745698 h 6019800"/>
                <a:gd name="connsiteX28" fmla="*/ 4618010 w 6499278"/>
                <a:gd name="connsiteY28" fmla="*/ 3105462 h 6019800"/>
                <a:gd name="connsiteX29" fmla="*/ 4647991 w 6499278"/>
                <a:gd name="connsiteY29" fmla="*/ 3180413 h 6019800"/>
                <a:gd name="connsiteX30" fmla="*/ 4737931 w 6499278"/>
                <a:gd name="connsiteY30" fmla="*/ 3210393 h 6019800"/>
                <a:gd name="connsiteX31" fmla="*/ 4737931 w 6499278"/>
                <a:gd name="connsiteY31" fmla="*/ 3375285 h 6019800"/>
                <a:gd name="connsiteX32" fmla="*/ 4857853 w 6499278"/>
                <a:gd name="connsiteY32" fmla="*/ 3465226 h 6019800"/>
                <a:gd name="connsiteX33" fmla="*/ 4872843 w 6499278"/>
                <a:gd name="connsiteY33" fmla="*/ 3600138 h 6019800"/>
                <a:gd name="connsiteX34" fmla="*/ 4962784 w 6499278"/>
                <a:gd name="connsiteY34" fmla="*/ 3645108 h 6019800"/>
                <a:gd name="connsiteX35" fmla="*/ 5202627 w 6499278"/>
                <a:gd name="connsiteY35" fmla="*/ 3750039 h 6019800"/>
                <a:gd name="connsiteX36" fmla="*/ 5442469 w 6499278"/>
                <a:gd name="connsiteY36" fmla="*/ 3899941 h 6019800"/>
                <a:gd name="connsiteX37" fmla="*/ 5532410 w 6499278"/>
                <a:gd name="connsiteY37" fmla="*/ 3989882 h 6019800"/>
                <a:gd name="connsiteX38" fmla="*/ 5682312 w 6499278"/>
                <a:gd name="connsiteY38" fmla="*/ 4124793 h 6019800"/>
                <a:gd name="connsiteX39" fmla="*/ 5802233 w 6499278"/>
                <a:gd name="connsiteY39" fmla="*/ 4079823 h 6019800"/>
                <a:gd name="connsiteX40" fmla="*/ 5877184 w 6499278"/>
                <a:gd name="connsiteY40" fmla="*/ 4274695 h 6019800"/>
                <a:gd name="connsiteX41" fmla="*/ 5772253 w 6499278"/>
                <a:gd name="connsiteY41" fmla="*/ 4409606 h 6019800"/>
                <a:gd name="connsiteX42" fmla="*/ 5832213 w 6499278"/>
                <a:gd name="connsiteY42" fmla="*/ 4754380 h 6019800"/>
                <a:gd name="connsiteX43" fmla="*/ 5862194 w 6499278"/>
                <a:gd name="connsiteY43" fmla="*/ 4889292 h 6019800"/>
                <a:gd name="connsiteX44" fmla="*/ 5772253 w 6499278"/>
                <a:gd name="connsiteY44" fmla="*/ 5159115 h 6019800"/>
                <a:gd name="connsiteX45" fmla="*/ 5607361 w 6499278"/>
                <a:gd name="connsiteY45" fmla="*/ 5353987 h 6019800"/>
                <a:gd name="connsiteX46" fmla="*/ 5487440 w 6499278"/>
                <a:gd name="connsiteY46" fmla="*/ 5488898 h 6019800"/>
                <a:gd name="connsiteX47" fmla="*/ 5882181 w 6499278"/>
                <a:gd name="connsiteY47" fmla="*/ 5943600 h 6019800"/>
                <a:gd name="connsiteX0" fmla="*/ 6250692 w 8079492"/>
                <a:gd name="connsiteY0" fmla="*/ 6190521 h 6190521"/>
                <a:gd name="connsiteX1" fmla="*/ 6250692 w 8079492"/>
                <a:gd name="connsiteY1" fmla="*/ 2456721 h 6190521"/>
                <a:gd name="connsiteX2" fmla="*/ 6174491 w 8079492"/>
                <a:gd name="connsiteY2" fmla="*/ 323121 h 6190521"/>
                <a:gd name="connsiteX3" fmla="*/ 869221 w 8079492"/>
                <a:gd name="connsiteY3" fmla="*/ 517993 h 6190521"/>
                <a:gd name="connsiteX4" fmla="*/ 959162 w 8079492"/>
                <a:gd name="connsiteY4" fmla="*/ 682885 h 6190521"/>
                <a:gd name="connsiteX5" fmla="*/ 1169024 w 8079492"/>
                <a:gd name="connsiteY5" fmla="*/ 892747 h 6190521"/>
                <a:gd name="connsiteX6" fmla="*/ 1408867 w 8079492"/>
                <a:gd name="connsiteY6" fmla="*/ 1177560 h 6190521"/>
                <a:gd name="connsiteX7" fmla="*/ 1573759 w 8079492"/>
                <a:gd name="connsiteY7" fmla="*/ 1492354 h 6190521"/>
                <a:gd name="connsiteX8" fmla="*/ 1873562 w 8079492"/>
                <a:gd name="connsiteY8" fmla="*/ 1282491 h 6190521"/>
                <a:gd name="connsiteX9" fmla="*/ 2128395 w 8079492"/>
                <a:gd name="connsiteY9" fmla="*/ 1207541 h 6190521"/>
                <a:gd name="connsiteX10" fmla="*/ 2128395 w 8079492"/>
                <a:gd name="connsiteY10" fmla="*/ 982688 h 6190521"/>
                <a:gd name="connsiteX11" fmla="*/ 2248316 w 8079492"/>
                <a:gd name="connsiteY11" fmla="*/ 907737 h 6190521"/>
                <a:gd name="connsiteX12" fmla="*/ 2248316 w 8079492"/>
                <a:gd name="connsiteY12" fmla="*/ 802806 h 6190521"/>
                <a:gd name="connsiteX13" fmla="*/ 2563109 w 8079492"/>
                <a:gd name="connsiteY13" fmla="*/ 697875 h 6190521"/>
                <a:gd name="connsiteX14" fmla="*/ 2698021 w 8079492"/>
                <a:gd name="connsiteY14" fmla="*/ 712865 h 6190521"/>
                <a:gd name="connsiteX15" fmla="*/ 2862913 w 8079492"/>
                <a:gd name="connsiteY15" fmla="*/ 892747 h 6190521"/>
                <a:gd name="connsiteX16" fmla="*/ 2877903 w 8079492"/>
                <a:gd name="connsiteY16" fmla="*/ 1012668 h 6190521"/>
                <a:gd name="connsiteX17" fmla="*/ 2952854 w 8079492"/>
                <a:gd name="connsiteY17" fmla="*/ 1147580 h 6190521"/>
                <a:gd name="connsiteX18" fmla="*/ 3102755 w 8079492"/>
                <a:gd name="connsiteY18" fmla="*/ 1222531 h 6190521"/>
                <a:gd name="connsiteX19" fmla="*/ 3207686 w 8079492"/>
                <a:gd name="connsiteY19" fmla="*/ 1357442 h 6190521"/>
                <a:gd name="connsiteX20" fmla="*/ 3312618 w 8079492"/>
                <a:gd name="connsiteY20" fmla="*/ 1552314 h 6190521"/>
                <a:gd name="connsiteX21" fmla="*/ 3492500 w 8079492"/>
                <a:gd name="connsiteY21" fmla="*/ 1672236 h 6190521"/>
                <a:gd name="connsiteX22" fmla="*/ 3612421 w 8079492"/>
                <a:gd name="connsiteY22" fmla="*/ 1807147 h 6190521"/>
                <a:gd name="connsiteX23" fmla="*/ 3747332 w 8079492"/>
                <a:gd name="connsiteY23" fmla="*/ 2002019 h 6190521"/>
                <a:gd name="connsiteX24" fmla="*/ 3777313 w 8079492"/>
                <a:gd name="connsiteY24" fmla="*/ 2181901 h 6190521"/>
                <a:gd name="connsiteX25" fmla="*/ 3882244 w 8079492"/>
                <a:gd name="connsiteY25" fmla="*/ 2226872 h 6190521"/>
                <a:gd name="connsiteX26" fmla="*/ 4077116 w 8079492"/>
                <a:gd name="connsiteY26" fmla="*/ 2586636 h 6190521"/>
                <a:gd name="connsiteX27" fmla="*/ 4271988 w 8079492"/>
                <a:gd name="connsiteY27" fmla="*/ 2916419 h 6190521"/>
                <a:gd name="connsiteX28" fmla="*/ 4376919 w 8079492"/>
                <a:gd name="connsiteY28" fmla="*/ 3276183 h 6190521"/>
                <a:gd name="connsiteX29" fmla="*/ 4406900 w 8079492"/>
                <a:gd name="connsiteY29" fmla="*/ 3351134 h 6190521"/>
                <a:gd name="connsiteX30" fmla="*/ 4496840 w 8079492"/>
                <a:gd name="connsiteY30" fmla="*/ 3381114 h 6190521"/>
                <a:gd name="connsiteX31" fmla="*/ 4496840 w 8079492"/>
                <a:gd name="connsiteY31" fmla="*/ 3546006 h 6190521"/>
                <a:gd name="connsiteX32" fmla="*/ 4616762 w 8079492"/>
                <a:gd name="connsiteY32" fmla="*/ 3635947 h 6190521"/>
                <a:gd name="connsiteX33" fmla="*/ 4631752 w 8079492"/>
                <a:gd name="connsiteY33" fmla="*/ 3770859 h 6190521"/>
                <a:gd name="connsiteX34" fmla="*/ 4721693 w 8079492"/>
                <a:gd name="connsiteY34" fmla="*/ 3815829 h 6190521"/>
                <a:gd name="connsiteX35" fmla="*/ 4961536 w 8079492"/>
                <a:gd name="connsiteY35" fmla="*/ 3920760 h 6190521"/>
                <a:gd name="connsiteX36" fmla="*/ 5201378 w 8079492"/>
                <a:gd name="connsiteY36" fmla="*/ 4070662 h 6190521"/>
                <a:gd name="connsiteX37" fmla="*/ 5291319 w 8079492"/>
                <a:gd name="connsiteY37" fmla="*/ 4160603 h 6190521"/>
                <a:gd name="connsiteX38" fmla="*/ 5441221 w 8079492"/>
                <a:gd name="connsiteY38" fmla="*/ 4295514 h 6190521"/>
                <a:gd name="connsiteX39" fmla="*/ 5561142 w 8079492"/>
                <a:gd name="connsiteY39" fmla="*/ 4250544 h 6190521"/>
                <a:gd name="connsiteX40" fmla="*/ 5636093 w 8079492"/>
                <a:gd name="connsiteY40" fmla="*/ 4445416 h 6190521"/>
                <a:gd name="connsiteX41" fmla="*/ 5531162 w 8079492"/>
                <a:gd name="connsiteY41" fmla="*/ 4580327 h 6190521"/>
                <a:gd name="connsiteX42" fmla="*/ 5591122 w 8079492"/>
                <a:gd name="connsiteY42" fmla="*/ 4925101 h 6190521"/>
                <a:gd name="connsiteX43" fmla="*/ 5621103 w 8079492"/>
                <a:gd name="connsiteY43" fmla="*/ 5060013 h 6190521"/>
                <a:gd name="connsiteX44" fmla="*/ 5531162 w 8079492"/>
                <a:gd name="connsiteY44" fmla="*/ 5329836 h 6190521"/>
                <a:gd name="connsiteX45" fmla="*/ 5366270 w 8079492"/>
                <a:gd name="connsiteY45" fmla="*/ 5524708 h 6190521"/>
                <a:gd name="connsiteX46" fmla="*/ 5246349 w 8079492"/>
                <a:gd name="connsiteY46" fmla="*/ 5659619 h 6190521"/>
                <a:gd name="connsiteX47" fmla="*/ 5641090 w 8079492"/>
                <a:gd name="connsiteY47" fmla="*/ 6114321 h 6190521"/>
                <a:gd name="connsiteX0" fmla="*/ 6250692 w 8079492"/>
                <a:gd name="connsiteY0" fmla="*/ 6190521 h 6190521"/>
                <a:gd name="connsiteX1" fmla="*/ 6250692 w 8079492"/>
                <a:gd name="connsiteY1" fmla="*/ 2456721 h 6190521"/>
                <a:gd name="connsiteX2" fmla="*/ 6174491 w 8079492"/>
                <a:gd name="connsiteY2" fmla="*/ 323121 h 6190521"/>
                <a:gd name="connsiteX3" fmla="*/ 869221 w 8079492"/>
                <a:gd name="connsiteY3" fmla="*/ 517993 h 6190521"/>
                <a:gd name="connsiteX4" fmla="*/ 959162 w 8079492"/>
                <a:gd name="connsiteY4" fmla="*/ 682885 h 6190521"/>
                <a:gd name="connsiteX5" fmla="*/ 1169024 w 8079492"/>
                <a:gd name="connsiteY5" fmla="*/ 892747 h 6190521"/>
                <a:gd name="connsiteX6" fmla="*/ 1408867 w 8079492"/>
                <a:gd name="connsiteY6" fmla="*/ 1177560 h 6190521"/>
                <a:gd name="connsiteX7" fmla="*/ 1573759 w 8079492"/>
                <a:gd name="connsiteY7" fmla="*/ 1492354 h 6190521"/>
                <a:gd name="connsiteX8" fmla="*/ 1873562 w 8079492"/>
                <a:gd name="connsiteY8" fmla="*/ 1282491 h 6190521"/>
                <a:gd name="connsiteX9" fmla="*/ 2128395 w 8079492"/>
                <a:gd name="connsiteY9" fmla="*/ 1207541 h 6190521"/>
                <a:gd name="connsiteX10" fmla="*/ 2128395 w 8079492"/>
                <a:gd name="connsiteY10" fmla="*/ 982688 h 6190521"/>
                <a:gd name="connsiteX11" fmla="*/ 2248316 w 8079492"/>
                <a:gd name="connsiteY11" fmla="*/ 907737 h 6190521"/>
                <a:gd name="connsiteX12" fmla="*/ 2248316 w 8079492"/>
                <a:gd name="connsiteY12" fmla="*/ 802806 h 6190521"/>
                <a:gd name="connsiteX13" fmla="*/ 2563109 w 8079492"/>
                <a:gd name="connsiteY13" fmla="*/ 697875 h 6190521"/>
                <a:gd name="connsiteX14" fmla="*/ 2698021 w 8079492"/>
                <a:gd name="connsiteY14" fmla="*/ 712865 h 6190521"/>
                <a:gd name="connsiteX15" fmla="*/ 2862913 w 8079492"/>
                <a:gd name="connsiteY15" fmla="*/ 892747 h 6190521"/>
                <a:gd name="connsiteX16" fmla="*/ 2877903 w 8079492"/>
                <a:gd name="connsiteY16" fmla="*/ 1012668 h 6190521"/>
                <a:gd name="connsiteX17" fmla="*/ 2952854 w 8079492"/>
                <a:gd name="connsiteY17" fmla="*/ 1147580 h 6190521"/>
                <a:gd name="connsiteX18" fmla="*/ 3102755 w 8079492"/>
                <a:gd name="connsiteY18" fmla="*/ 1222531 h 6190521"/>
                <a:gd name="connsiteX19" fmla="*/ 3207686 w 8079492"/>
                <a:gd name="connsiteY19" fmla="*/ 1357442 h 6190521"/>
                <a:gd name="connsiteX20" fmla="*/ 3312618 w 8079492"/>
                <a:gd name="connsiteY20" fmla="*/ 1552314 h 6190521"/>
                <a:gd name="connsiteX21" fmla="*/ 3492500 w 8079492"/>
                <a:gd name="connsiteY21" fmla="*/ 1672236 h 6190521"/>
                <a:gd name="connsiteX22" fmla="*/ 3612421 w 8079492"/>
                <a:gd name="connsiteY22" fmla="*/ 1807147 h 6190521"/>
                <a:gd name="connsiteX23" fmla="*/ 3747332 w 8079492"/>
                <a:gd name="connsiteY23" fmla="*/ 2002019 h 6190521"/>
                <a:gd name="connsiteX24" fmla="*/ 3777313 w 8079492"/>
                <a:gd name="connsiteY24" fmla="*/ 2181901 h 6190521"/>
                <a:gd name="connsiteX25" fmla="*/ 3882244 w 8079492"/>
                <a:gd name="connsiteY25" fmla="*/ 2226872 h 6190521"/>
                <a:gd name="connsiteX26" fmla="*/ 4077116 w 8079492"/>
                <a:gd name="connsiteY26" fmla="*/ 2586636 h 6190521"/>
                <a:gd name="connsiteX27" fmla="*/ 4271988 w 8079492"/>
                <a:gd name="connsiteY27" fmla="*/ 2916419 h 6190521"/>
                <a:gd name="connsiteX28" fmla="*/ 4376919 w 8079492"/>
                <a:gd name="connsiteY28" fmla="*/ 3276183 h 6190521"/>
                <a:gd name="connsiteX29" fmla="*/ 4406900 w 8079492"/>
                <a:gd name="connsiteY29" fmla="*/ 3351134 h 6190521"/>
                <a:gd name="connsiteX30" fmla="*/ 4496840 w 8079492"/>
                <a:gd name="connsiteY30" fmla="*/ 3381114 h 6190521"/>
                <a:gd name="connsiteX31" fmla="*/ 4496840 w 8079492"/>
                <a:gd name="connsiteY31" fmla="*/ 3546006 h 6190521"/>
                <a:gd name="connsiteX32" fmla="*/ 4616762 w 8079492"/>
                <a:gd name="connsiteY32" fmla="*/ 3635947 h 6190521"/>
                <a:gd name="connsiteX33" fmla="*/ 4631752 w 8079492"/>
                <a:gd name="connsiteY33" fmla="*/ 3770859 h 6190521"/>
                <a:gd name="connsiteX34" fmla="*/ 4721693 w 8079492"/>
                <a:gd name="connsiteY34" fmla="*/ 3815829 h 6190521"/>
                <a:gd name="connsiteX35" fmla="*/ 4961536 w 8079492"/>
                <a:gd name="connsiteY35" fmla="*/ 3920760 h 6190521"/>
                <a:gd name="connsiteX36" fmla="*/ 5201378 w 8079492"/>
                <a:gd name="connsiteY36" fmla="*/ 4070662 h 6190521"/>
                <a:gd name="connsiteX37" fmla="*/ 5291319 w 8079492"/>
                <a:gd name="connsiteY37" fmla="*/ 4160603 h 6190521"/>
                <a:gd name="connsiteX38" fmla="*/ 5441221 w 8079492"/>
                <a:gd name="connsiteY38" fmla="*/ 4295514 h 6190521"/>
                <a:gd name="connsiteX39" fmla="*/ 5561142 w 8079492"/>
                <a:gd name="connsiteY39" fmla="*/ 4250544 h 6190521"/>
                <a:gd name="connsiteX40" fmla="*/ 5636093 w 8079492"/>
                <a:gd name="connsiteY40" fmla="*/ 4445416 h 6190521"/>
                <a:gd name="connsiteX41" fmla="*/ 5531162 w 8079492"/>
                <a:gd name="connsiteY41" fmla="*/ 4580327 h 6190521"/>
                <a:gd name="connsiteX42" fmla="*/ 5591122 w 8079492"/>
                <a:gd name="connsiteY42" fmla="*/ 4925101 h 6190521"/>
                <a:gd name="connsiteX43" fmla="*/ 5621103 w 8079492"/>
                <a:gd name="connsiteY43" fmla="*/ 5060013 h 6190521"/>
                <a:gd name="connsiteX44" fmla="*/ 5531162 w 8079492"/>
                <a:gd name="connsiteY44" fmla="*/ 5329836 h 6190521"/>
                <a:gd name="connsiteX45" fmla="*/ 5366270 w 8079492"/>
                <a:gd name="connsiteY45" fmla="*/ 5524708 h 6190521"/>
                <a:gd name="connsiteX46" fmla="*/ 5246349 w 8079492"/>
                <a:gd name="connsiteY46" fmla="*/ 5659619 h 6190521"/>
                <a:gd name="connsiteX47" fmla="*/ 5641090 w 8079492"/>
                <a:gd name="connsiteY47" fmla="*/ 6114321 h 6190521"/>
                <a:gd name="connsiteX0" fmla="*/ 6250692 w 7071403"/>
                <a:gd name="connsiteY0" fmla="*/ 6190521 h 6190521"/>
                <a:gd name="connsiteX1" fmla="*/ 6250692 w 7071403"/>
                <a:gd name="connsiteY1" fmla="*/ 2456721 h 6190521"/>
                <a:gd name="connsiteX2" fmla="*/ 6174491 w 7071403"/>
                <a:gd name="connsiteY2" fmla="*/ 323121 h 6190521"/>
                <a:gd name="connsiteX3" fmla="*/ 869221 w 7071403"/>
                <a:gd name="connsiteY3" fmla="*/ 517993 h 6190521"/>
                <a:gd name="connsiteX4" fmla="*/ 959162 w 7071403"/>
                <a:gd name="connsiteY4" fmla="*/ 682885 h 6190521"/>
                <a:gd name="connsiteX5" fmla="*/ 1169024 w 7071403"/>
                <a:gd name="connsiteY5" fmla="*/ 892747 h 6190521"/>
                <a:gd name="connsiteX6" fmla="*/ 1408867 w 7071403"/>
                <a:gd name="connsiteY6" fmla="*/ 1177560 h 6190521"/>
                <a:gd name="connsiteX7" fmla="*/ 1573759 w 7071403"/>
                <a:gd name="connsiteY7" fmla="*/ 1492354 h 6190521"/>
                <a:gd name="connsiteX8" fmla="*/ 1873562 w 7071403"/>
                <a:gd name="connsiteY8" fmla="*/ 1282491 h 6190521"/>
                <a:gd name="connsiteX9" fmla="*/ 2128395 w 7071403"/>
                <a:gd name="connsiteY9" fmla="*/ 1207541 h 6190521"/>
                <a:gd name="connsiteX10" fmla="*/ 2128395 w 7071403"/>
                <a:gd name="connsiteY10" fmla="*/ 982688 h 6190521"/>
                <a:gd name="connsiteX11" fmla="*/ 2248316 w 7071403"/>
                <a:gd name="connsiteY11" fmla="*/ 907737 h 6190521"/>
                <a:gd name="connsiteX12" fmla="*/ 2248316 w 7071403"/>
                <a:gd name="connsiteY12" fmla="*/ 802806 h 6190521"/>
                <a:gd name="connsiteX13" fmla="*/ 2563109 w 7071403"/>
                <a:gd name="connsiteY13" fmla="*/ 697875 h 6190521"/>
                <a:gd name="connsiteX14" fmla="*/ 2698021 w 7071403"/>
                <a:gd name="connsiteY14" fmla="*/ 712865 h 6190521"/>
                <a:gd name="connsiteX15" fmla="*/ 2862913 w 7071403"/>
                <a:gd name="connsiteY15" fmla="*/ 892747 h 6190521"/>
                <a:gd name="connsiteX16" fmla="*/ 2877903 w 7071403"/>
                <a:gd name="connsiteY16" fmla="*/ 1012668 h 6190521"/>
                <a:gd name="connsiteX17" fmla="*/ 2952854 w 7071403"/>
                <a:gd name="connsiteY17" fmla="*/ 1147580 h 6190521"/>
                <a:gd name="connsiteX18" fmla="*/ 3102755 w 7071403"/>
                <a:gd name="connsiteY18" fmla="*/ 1222531 h 6190521"/>
                <a:gd name="connsiteX19" fmla="*/ 3207686 w 7071403"/>
                <a:gd name="connsiteY19" fmla="*/ 1357442 h 6190521"/>
                <a:gd name="connsiteX20" fmla="*/ 3312618 w 7071403"/>
                <a:gd name="connsiteY20" fmla="*/ 1552314 h 6190521"/>
                <a:gd name="connsiteX21" fmla="*/ 3492500 w 7071403"/>
                <a:gd name="connsiteY21" fmla="*/ 1672236 h 6190521"/>
                <a:gd name="connsiteX22" fmla="*/ 3612421 w 7071403"/>
                <a:gd name="connsiteY22" fmla="*/ 1807147 h 6190521"/>
                <a:gd name="connsiteX23" fmla="*/ 3747332 w 7071403"/>
                <a:gd name="connsiteY23" fmla="*/ 2002019 h 6190521"/>
                <a:gd name="connsiteX24" fmla="*/ 3777313 w 7071403"/>
                <a:gd name="connsiteY24" fmla="*/ 2181901 h 6190521"/>
                <a:gd name="connsiteX25" fmla="*/ 3882244 w 7071403"/>
                <a:gd name="connsiteY25" fmla="*/ 2226872 h 6190521"/>
                <a:gd name="connsiteX26" fmla="*/ 4077116 w 7071403"/>
                <a:gd name="connsiteY26" fmla="*/ 2586636 h 6190521"/>
                <a:gd name="connsiteX27" fmla="*/ 4271988 w 7071403"/>
                <a:gd name="connsiteY27" fmla="*/ 2916419 h 6190521"/>
                <a:gd name="connsiteX28" fmla="*/ 4376919 w 7071403"/>
                <a:gd name="connsiteY28" fmla="*/ 3276183 h 6190521"/>
                <a:gd name="connsiteX29" fmla="*/ 4406900 w 7071403"/>
                <a:gd name="connsiteY29" fmla="*/ 3351134 h 6190521"/>
                <a:gd name="connsiteX30" fmla="*/ 4496840 w 7071403"/>
                <a:gd name="connsiteY30" fmla="*/ 3381114 h 6190521"/>
                <a:gd name="connsiteX31" fmla="*/ 4496840 w 7071403"/>
                <a:gd name="connsiteY31" fmla="*/ 3546006 h 6190521"/>
                <a:gd name="connsiteX32" fmla="*/ 4616762 w 7071403"/>
                <a:gd name="connsiteY32" fmla="*/ 3635947 h 6190521"/>
                <a:gd name="connsiteX33" fmla="*/ 4631752 w 7071403"/>
                <a:gd name="connsiteY33" fmla="*/ 3770859 h 6190521"/>
                <a:gd name="connsiteX34" fmla="*/ 4721693 w 7071403"/>
                <a:gd name="connsiteY34" fmla="*/ 3815829 h 6190521"/>
                <a:gd name="connsiteX35" fmla="*/ 4961536 w 7071403"/>
                <a:gd name="connsiteY35" fmla="*/ 3920760 h 6190521"/>
                <a:gd name="connsiteX36" fmla="*/ 5201378 w 7071403"/>
                <a:gd name="connsiteY36" fmla="*/ 4070662 h 6190521"/>
                <a:gd name="connsiteX37" fmla="*/ 5291319 w 7071403"/>
                <a:gd name="connsiteY37" fmla="*/ 4160603 h 6190521"/>
                <a:gd name="connsiteX38" fmla="*/ 5441221 w 7071403"/>
                <a:gd name="connsiteY38" fmla="*/ 4295514 h 6190521"/>
                <a:gd name="connsiteX39" fmla="*/ 5561142 w 7071403"/>
                <a:gd name="connsiteY39" fmla="*/ 4250544 h 6190521"/>
                <a:gd name="connsiteX40" fmla="*/ 5636093 w 7071403"/>
                <a:gd name="connsiteY40" fmla="*/ 4445416 h 6190521"/>
                <a:gd name="connsiteX41" fmla="*/ 5531162 w 7071403"/>
                <a:gd name="connsiteY41" fmla="*/ 4580327 h 6190521"/>
                <a:gd name="connsiteX42" fmla="*/ 5591122 w 7071403"/>
                <a:gd name="connsiteY42" fmla="*/ 4925101 h 6190521"/>
                <a:gd name="connsiteX43" fmla="*/ 5621103 w 7071403"/>
                <a:gd name="connsiteY43" fmla="*/ 5060013 h 6190521"/>
                <a:gd name="connsiteX44" fmla="*/ 5531162 w 7071403"/>
                <a:gd name="connsiteY44" fmla="*/ 5329836 h 6190521"/>
                <a:gd name="connsiteX45" fmla="*/ 5366270 w 7071403"/>
                <a:gd name="connsiteY45" fmla="*/ 5524708 h 6190521"/>
                <a:gd name="connsiteX46" fmla="*/ 5246349 w 7071403"/>
                <a:gd name="connsiteY46" fmla="*/ 5659619 h 6190521"/>
                <a:gd name="connsiteX47" fmla="*/ 5641090 w 7071403"/>
                <a:gd name="connsiteY47" fmla="*/ 6114321 h 6190521"/>
                <a:gd name="connsiteX0" fmla="*/ 6250692 w 6263183"/>
                <a:gd name="connsiteY0" fmla="*/ 6190521 h 6190521"/>
                <a:gd name="connsiteX1" fmla="*/ 6250692 w 6263183"/>
                <a:gd name="connsiteY1" fmla="*/ 2456721 h 6190521"/>
                <a:gd name="connsiteX2" fmla="*/ 6174491 w 6263183"/>
                <a:gd name="connsiteY2" fmla="*/ 323121 h 6190521"/>
                <a:gd name="connsiteX3" fmla="*/ 869221 w 6263183"/>
                <a:gd name="connsiteY3" fmla="*/ 517993 h 6190521"/>
                <a:gd name="connsiteX4" fmla="*/ 959162 w 6263183"/>
                <a:gd name="connsiteY4" fmla="*/ 682885 h 6190521"/>
                <a:gd name="connsiteX5" fmla="*/ 1169024 w 6263183"/>
                <a:gd name="connsiteY5" fmla="*/ 892747 h 6190521"/>
                <a:gd name="connsiteX6" fmla="*/ 1408867 w 6263183"/>
                <a:gd name="connsiteY6" fmla="*/ 1177560 h 6190521"/>
                <a:gd name="connsiteX7" fmla="*/ 1573759 w 6263183"/>
                <a:gd name="connsiteY7" fmla="*/ 1492354 h 6190521"/>
                <a:gd name="connsiteX8" fmla="*/ 1873562 w 6263183"/>
                <a:gd name="connsiteY8" fmla="*/ 1282491 h 6190521"/>
                <a:gd name="connsiteX9" fmla="*/ 2128395 w 6263183"/>
                <a:gd name="connsiteY9" fmla="*/ 1207541 h 6190521"/>
                <a:gd name="connsiteX10" fmla="*/ 2128395 w 6263183"/>
                <a:gd name="connsiteY10" fmla="*/ 982688 h 6190521"/>
                <a:gd name="connsiteX11" fmla="*/ 2248316 w 6263183"/>
                <a:gd name="connsiteY11" fmla="*/ 907737 h 6190521"/>
                <a:gd name="connsiteX12" fmla="*/ 2248316 w 6263183"/>
                <a:gd name="connsiteY12" fmla="*/ 802806 h 6190521"/>
                <a:gd name="connsiteX13" fmla="*/ 2563109 w 6263183"/>
                <a:gd name="connsiteY13" fmla="*/ 697875 h 6190521"/>
                <a:gd name="connsiteX14" fmla="*/ 2698021 w 6263183"/>
                <a:gd name="connsiteY14" fmla="*/ 712865 h 6190521"/>
                <a:gd name="connsiteX15" fmla="*/ 2862913 w 6263183"/>
                <a:gd name="connsiteY15" fmla="*/ 892747 h 6190521"/>
                <a:gd name="connsiteX16" fmla="*/ 2877903 w 6263183"/>
                <a:gd name="connsiteY16" fmla="*/ 1012668 h 6190521"/>
                <a:gd name="connsiteX17" fmla="*/ 2952854 w 6263183"/>
                <a:gd name="connsiteY17" fmla="*/ 1147580 h 6190521"/>
                <a:gd name="connsiteX18" fmla="*/ 3102755 w 6263183"/>
                <a:gd name="connsiteY18" fmla="*/ 1222531 h 6190521"/>
                <a:gd name="connsiteX19" fmla="*/ 3207686 w 6263183"/>
                <a:gd name="connsiteY19" fmla="*/ 1357442 h 6190521"/>
                <a:gd name="connsiteX20" fmla="*/ 3312618 w 6263183"/>
                <a:gd name="connsiteY20" fmla="*/ 1552314 h 6190521"/>
                <a:gd name="connsiteX21" fmla="*/ 3492500 w 6263183"/>
                <a:gd name="connsiteY21" fmla="*/ 1672236 h 6190521"/>
                <a:gd name="connsiteX22" fmla="*/ 3612421 w 6263183"/>
                <a:gd name="connsiteY22" fmla="*/ 1807147 h 6190521"/>
                <a:gd name="connsiteX23" fmla="*/ 3747332 w 6263183"/>
                <a:gd name="connsiteY23" fmla="*/ 2002019 h 6190521"/>
                <a:gd name="connsiteX24" fmla="*/ 3777313 w 6263183"/>
                <a:gd name="connsiteY24" fmla="*/ 2181901 h 6190521"/>
                <a:gd name="connsiteX25" fmla="*/ 3882244 w 6263183"/>
                <a:gd name="connsiteY25" fmla="*/ 2226872 h 6190521"/>
                <a:gd name="connsiteX26" fmla="*/ 4077116 w 6263183"/>
                <a:gd name="connsiteY26" fmla="*/ 2586636 h 6190521"/>
                <a:gd name="connsiteX27" fmla="*/ 4271988 w 6263183"/>
                <a:gd name="connsiteY27" fmla="*/ 2916419 h 6190521"/>
                <a:gd name="connsiteX28" fmla="*/ 4376919 w 6263183"/>
                <a:gd name="connsiteY28" fmla="*/ 3276183 h 6190521"/>
                <a:gd name="connsiteX29" fmla="*/ 4406900 w 6263183"/>
                <a:gd name="connsiteY29" fmla="*/ 3351134 h 6190521"/>
                <a:gd name="connsiteX30" fmla="*/ 4496840 w 6263183"/>
                <a:gd name="connsiteY30" fmla="*/ 3381114 h 6190521"/>
                <a:gd name="connsiteX31" fmla="*/ 4496840 w 6263183"/>
                <a:gd name="connsiteY31" fmla="*/ 3546006 h 6190521"/>
                <a:gd name="connsiteX32" fmla="*/ 4616762 w 6263183"/>
                <a:gd name="connsiteY32" fmla="*/ 3635947 h 6190521"/>
                <a:gd name="connsiteX33" fmla="*/ 4631752 w 6263183"/>
                <a:gd name="connsiteY33" fmla="*/ 3770859 h 6190521"/>
                <a:gd name="connsiteX34" fmla="*/ 4721693 w 6263183"/>
                <a:gd name="connsiteY34" fmla="*/ 3815829 h 6190521"/>
                <a:gd name="connsiteX35" fmla="*/ 4961536 w 6263183"/>
                <a:gd name="connsiteY35" fmla="*/ 3920760 h 6190521"/>
                <a:gd name="connsiteX36" fmla="*/ 5201378 w 6263183"/>
                <a:gd name="connsiteY36" fmla="*/ 4070662 h 6190521"/>
                <a:gd name="connsiteX37" fmla="*/ 5291319 w 6263183"/>
                <a:gd name="connsiteY37" fmla="*/ 4160603 h 6190521"/>
                <a:gd name="connsiteX38" fmla="*/ 5441221 w 6263183"/>
                <a:gd name="connsiteY38" fmla="*/ 4295514 h 6190521"/>
                <a:gd name="connsiteX39" fmla="*/ 5561142 w 6263183"/>
                <a:gd name="connsiteY39" fmla="*/ 4250544 h 6190521"/>
                <a:gd name="connsiteX40" fmla="*/ 5636093 w 6263183"/>
                <a:gd name="connsiteY40" fmla="*/ 4445416 h 6190521"/>
                <a:gd name="connsiteX41" fmla="*/ 5531162 w 6263183"/>
                <a:gd name="connsiteY41" fmla="*/ 4580327 h 6190521"/>
                <a:gd name="connsiteX42" fmla="*/ 5591122 w 6263183"/>
                <a:gd name="connsiteY42" fmla="*/ 4925101 h 6190521"/>
                <a:gd name="connsiteX43" fmla="*/ 5621103 w 6263183"/>
                <a:gd name="connsiteY43" fmla="*/ 5060013 h 6190521"/>
                <a:gd name="connsiteX44" fmla="*/ 5531162 w 6263183"/>
                <a:gd name="connsiteY44" fmla="*/ 5329836 h 6190521"/>
                <a:gd name="connsiteX45" fmla="*/ 5366270 w 6263183"/>
                <a:gd name="connsiteY45" fmla="*/ 5524708 h 6190521"/>
                <a:gd name="connsiteX46" fmla="*/ 5246349 w 6263183"/>
                <a:gd name="connsiteY46" fmla="*/ 5659619 h 6190521"/>
                <a:gd name="connsiteX47" fmla="*/ 5641090 w 6263183"/>
                <a:gd name="connsiteY47" fmla="*/ 6114321 h 6190521"/>
                <a:gd name="connsiteX0" fmla="*/ 6250692 w 6263183"/>
                <a:gd name="connsiteY0" fmla="*/ 5867400 h 5867400"/>
                <a:gd name="connsiteX1" fmla="*/ 6250692 w 6263183"/>
                <a:gd name="connsiteY1" fmla="*/ 2133600 h 5867400"/>
                <a:gd name="connsiteX2" fmla="*/ 6174491 w 6263183"/>
                <a:gd name="connsiteY2" fmla="*/ 0 h 5867400"/>
                <a:gd name="connsiteX3" fmla="*/ 869221 w 6263183"/>
                <a:gd name="connsiteY3" fmla="*/ 194872 h 5867400"/>
                <a:gd name="connsiteX4" fmla="*/ 959162 w 6263183"/>
                <a:gd name="connsiteY4" fmla="*/ 359764 h 5867400"/>
                <a:gd name="connsiteX5" fmla="*/ 1169024 w 6263183"/>
                <a:gd name="connsiteY5" fmla="*/ 569626 h 5867400"/>
                <a:gd name="connsiteX6" fmla="*/ 1408867 w 6263183"/>
                <a:gd name="connsiteY6" fmla="*/ 854439 h 5867400"/>
                <a:gd name="connsiteX7" fmla="*/ 1573759 w 6263183"/>
                <a:gd name="connsiteY7" fmla="*/ 1169233 h 5867400"/>
                <a:gd name="connsiteX8" fmla="*/ 1873562 w 6263183"/>
                <a:gd name="connsiteY8" fmla="*/ 959370 h 5867400"/>
                <a:gd name="connsiteX9" fmla="*/ 2128395 w 6263183"/>
                <a:gd name="connsiteY9" fmla="*/ 884420 h 5867400"/>
                <a:gd name="connsiteX10" fmla="*/ 2128395 w 6263183"/>
                <a:gd name="connsiteY10" fmla="*/ 659567 h 5867400"/>
                <a:gd name="connsiteX11" fmla="*/ 2248316 w 6263183"/>
                <a:gd name="connsiteY11" fmla="*/ 584616 h 5867400"/>
                <a:gd name="connsiteX12" fmla="*/ 2248316 w 6263183"/>
                <a:gd name="connsiteY12" fmla="*/ 479685 h 5867400"/>
                <a:gd name="connsiteX13" fmla="*/ 2563109 w 6263183"/>
                <a:gd name="connsiteY13" fmla="*/ 374754 h 5867400"/>
                <a:gd name="connsiteX14" fmla="*/ 2698021 w 6263183"/>
                <a:gd name="connsiteY14" fmla="*/ 389744 h 5867400"/>
                <a:gd name="connsiteX15" fmla="*/ 2862913 w 6263183"/>
                <a:gd name="connsiteY15" fmla="*/ 569626 h 5867400"/>
                <a:gd name="connsiteX16" fmla="*/ 2877903 w 6263183"/>
                <a:gd name="connsiteY16" fmla="*/ 689547 h 5867400"/>
                <a:gd name="connsiteX17" fmla="*/ 2952854 w 6263183"/>
                <a:gd name="connsiteY17" fmla="*/ 824459 h 5867400"/>
                <a:gd name="connsiteX18" fmla="*/ 3102755 w 6263183"/>
                <a:gd name="connsiteY18" fmla="*/ 899410 h 5867400"/>
                <a:gd name="connsiteX19" fmla="*/ 3207686 w 6263183"/>
                <a:gd name="connsiteY19" fmla="*/ 1034321 h 5867400"/>
                <a:gd name="connsiteX20" fmla="*/ 3312618 w 6263183"/>
                <a:gd name="connsiteY20" fmla="*/ 1229193 h 5867400"/>
                <a:gd name="connsiteX21" fmla="*/ 3492500 w 6263183"/>
                <a:gd name="connsiteY21" fmla="*/ 1349115 h 5867400"/>
                <a:gd name="connsiteX22" fmla="*/ 3612421 w 6263183"/>
                <a:gd name="connsiteY22" fmla="*/ 1484026 h 5867400"/>
                <a:gd name="connsiteX23" fmla="*/ 3747332 w 6263183"/>
                <a:gd name="connsiteY23" fmla="*/ 1678898 h 5867400"/>
                <a:gd name="connsiteX24" fmla="*/ 3777313 w 6263183"/>
                <a:gd name="connsiteY24" fmla="*/ 1858780 h 5867400"/>
                <a:gd name="connsiteX25" fmla="*/ 3882244 w 6263183"/>
                <a:gd name="connsiteY25" fmla="*/ 1903751 h 5867400"/>
                <a:gd name="connsiteX26" fmla="*/ 4077116 w 6263183"/>
                <a:gd name="connsiteY26" fmla="*/ 2263515 h 5867400"/>
                <a:gd name="connsiteX27" fmla="*/ 4271988 w 6263183"/>
                <a:gd name="connsiteY27" fmla="*/ 2593298 h 5867400"/>
                <a:gd name="connsiteX28" fmla="*/ 4376919 w 6263183"/>
                <a:gd name="connsiteY28" fmla="*/ 2953062 h 5867400"/>
                <a:gd name="connsiteX29" fmla="*/ 4406900 w 6263183"/>
                <a:gd name="connsiteY29" fmla="*/ 3028013 h 5867400"/>
                <a:gd name="connsiteX30" fmla="*/ 4496840 w 6263183"/>
                <a:gd name="connsiteY30" fmla="*/ 3057993 h 5867400"/>
                <a:gd name="connsiteX31" fmla="*/ 4496840 w 6263183"/>
                <a:gd name="connsiteY31" fmla="*/ 3222885 h 5867400"/>
                <a:gd name="connsiteX32" fmla="*/ 4616762 w 6263183"/>
                <a:gd name="connsiteY32" fmla="*/ 3312826 h 5867400"/>
                <a:gd name="connsiteX33" fmla="*/ 4631752 w 6263183"/>
                <a:gd name="connsiteY33" fmla="*/ 3447738 h 5867400"/>
                <a:gd name="connsiteX34" fmla="*/ 4721693 w 6263183"/>
                <a:gd name="connsiteY34" fmla="*/ 3492708 h 5867400"/>
                <a:gd name="connsiteX35" fmla="*/ 4961536 w 6263183"/>
                <a:gd name="connsiteY35" fmla="*/ 3597639 h 5867400"/>
                <a:gd name="connsiteX36" fmla="*/ 5201378 w 6263183"/>
                <a:gd name="connsiteY36" fmla="*/ 3747541 h 5867400"/>
                <a:gd name="connsiteX37" fmla="*/ 5291319 w 6263183"/>
                <a:gd name="connsiteY37" fmla="*/ 3837482 h 5867400"/>
                <a:gd name="connsiteX38" fmla="*/ 5441221 w 6263183"/>
                <a:gd name="connsiteY38" fmla="*/ 3972393 h 5867400"/>
                <a:gd name="connsiteX39" fmla="*/ 5561142 w 6263183"/>
                <a:gd name="connsiteY39" fmla="*/ 3927423 h 5867400"/>
                <a:gd name="connsiteX40" fmla="*/ 5636093 w 6263183"/>
                <a:gd name="connsiteY40" fmla="*/ 4122295 h 5867400"/>
                <a:gd name="connsiteX41" fmla="*/ 5531162 w 6263183"/>
                <a:gd name="connsiteY41" fmla="*/ 4257206 h 5867400"/>
                <a:gd name="connsiteX42" fmla="*/ 5591122 w 6263183"/>
                <a:gd name="connsiteY42" fmla="*/ 4601980 h 5867400"/>
                <a:gd name="connsiteX43" fmla="*/ 5621103 w 6263183"/>
                <a:gd name="connsiteY43" fmla="*/ 4736892 h 5867400"/>
                <a:gd name="connsiteX44" fmla="*/ 5531162 w 6263183"/>
                <a:gd name="connsiteY44" fmla="*/ 5006715 h 5867400"/>
                <a:gd name="connsiteX45" fmla="*/ 5366270 w 6263183"/>
                <a:gd name="connsiteY45" fmla="*/ 5201587 h 5867400"/>
                <a:gd name="connsiteX46" fmla="*/ 5246349 w 6263183"/>
                <a:gd name="connsiteY46" fmla="*/ 5336498 h 5867400"/>
                <a:gd name="connsiteX47" fmla="*/ 5641090 w 6263183"/>
                <a:gd name="connsiteY47" fmla="*/ 5791200 h 5867400"/>
                <a:gd name="connsiteX0" fmla="*/ 6250692 w 6263184"/>
                <a:gd name="connsiteY0" fmla="*/ 5715000 h 5715000"/>
                <a:gd name="connsiteX1" fmla="*/ 6250692 w 6263184"/>
                <a:gd name="connsiteY1" fmla="*/ 1981200 h 5715000"/>
                <a:gd name="connsiteX2" fmla="*/ 6174492 w 6263184"/>
                <a:gd name="connsiteY2" fmla="*/ 0 h 5715000"/>
                <a:gd name="connsiteX3" fmla="*/ 869221 w 6263184"/>
                <a:gd name="connsiteY3" fmla="*/ 42472 h 5715000"/>
                <a:gd name="connsiteX4" fmla="*/ 959162 w 6263184"/>
                <a:gd name="connsiteY4" fmla="*/ 207364 h 5715000"/>
                <a:gd name="connsiteX5" fmla="*/ 1169024 w 6263184"/>
                <a:gd name="connsiteY5" fmla="*/ 417226 h 5715000"/>
                <a:gd name="connsiteX6" fmla="*/ 1408867 w 6263184"/>
                <a:gd name="connsiteY6" fmla="*/ 702039 h 5715000"/>
                <a:gd name="connsiteX7" fmla="*/ 1573759 w 6263184"/>
                <a:gd name="connsiteY7" fmla="*/ 1016833 h 5715000"/>
                <a:gd name="connsiteX8" fmla="*/ 1873562 w 6263184"/>
                <a:gd name="connsiteY8" fmla="*/ 806970 h 5715000"/>
                <a:gd name="connsiteX9" fmla="*/ 2128395 w 6263184"/>
                <a:gd name="connsiteY9" fmla="*/ 732020 h 5715000"/>
                <a:gd name="connsiteX10" fmla="*/ 2128395 w 6263184"/>
                <a:gd name="connsiteY10" fmla="*/ 507167 h 5715000"/>
                <a:gd name="connsiteX11" fmla="*/ 2248316 w 6263184"/>
                <a:gd name="connsiteY11" fmla="*/ 432216 h 5715000"/>
                <a:gd name="connsiteX12" fmla="*/ 2248316 w 6263184"/>
                <a:gd name="connsiteY12" fmla="*/ 327285 h 5715000"/>
                <a:gd name="connsiteX13" fmla="*/ 2563109 w 6263184"/>
                <a:gd name="connsiteY13" fmla="*/ 222354 h 5715000"/>
                <a:gd name="connsiteX14" fmla="*/ 2698021 w 6263184"/>
                <a:gd name="connsiteY14" fmla="*/ 237344 h 5715000"/>
                <a:gd name="connsiteX15" fmla="*/ 2862913 w 6263184"/>
                <a:gd name="connsiteY15" fmla="*/ 417226 h 5715000"/>
                <a:gd name="connsiteX16" fmla="*/ 2877903 w 6263184"/>
                <a:gd name="connsiteY16" fmla="*/ 537147 h 5715000"/>
                <a:gd name="connsiteX17" fmla="*/ 2952854 w 6263184"/>
                <a:gd name="connsiteY17" fmla="*/ 672059 h 5715000"/>
                <a:gd name="connsiteX18" fmla="*/ 3102755 w 6263184"/>
                <a:gd name="connsiteY18" fmla="*/ 747010 h 5715000"/>
                <a:gd name="connsiteX19" fmla="*/ 3207686 w 6263184"/>
                <a:gd name="connsiteY19" fmla="*/ 881921 h 5715000"/>
                <a:gd name="connsiteX20" fmla="*/ 3312618 w 6263184"/>
                <a:gd name="connsiteY20" fmla="*/ 1076793 h 5715000"/>
                <a:gd name="connsiteX21" fmla="*/ 3492500 w 6263184"/>
                <a:gd name="connsiteY21" fmla="*/ 1196715 h 5715000"/>
                <a:gd name="connsiteX22" fmla="*/ 3612421 w 6263184"/>
                <a:gd name="connsiteY22" fmla="*/ 1331626 h 5715000"/>
                <a:gd name="connsiteX23" fmla="*/ 3747332 w 6263184"/>
                <a:gd name="connsiteY23" fmla="*/ 1526498 h 5715000"/>
                <a:gd name="connsiteX24" fmla="*/ 3777313 w 6263184"/>
                <a:gd name="connsiteY24" fmla="*/ 1706380 h 5715000"/>
                <a:gd name="connsiteX25" fmla="*/ 3882244 w 6263184"/>
                <a:gd name="connsiteY25" fmla="*/ 1751351 h 5715000"/>
                <a:gd name="connsiteX26" fmla="*/ 4077116 w 6263184"/>
                <a:gd name="connsiteY26" fmla="*/ 2111115 h 5715000"/>
                <a:gd name="connsiteX27" fmla="*/ 4271988 w 6263184"/>
                <a:gd name="connsiteY27" fmla="*/ 2440898 h 5715000"/>
                <a:gd name="connsiteX28" fmla="*/ 4376919 w 6263184"/>
                <a:gd name="connsiteY28" fmla="*/ 2800662 h 5715000"/>
                <a:gd name="connsiteX29" fmla="*/ 4406900 w 6263184"/>
                <a:gd name="connsiteY29" fmla="*/ 2875613 h 5715000"/>
                <a:gd name="connsiteX30" fmla="*/ 4496840 w 6263184"/>
                <a:gd name="connsiteY30" fmla="*/ 2905593 h 5715000"/>
                <a:gd name="connsiteX31" fmla="*/ 4496840 w 6263184"/>
                <a:gd name="connsiteY31" fmla="*/ 3070485 h 5715000"/>
                <a:gd name="connsiteX32" fmla="*/ 4616762 w 6263184"/>
                <a:gd name="connsiteY32" fmla="*/ 3160426 h 5715000"/>
                <a:gd name="connsiteX33" fmla="*/ 4631752 w 6263184"/>
                <a:gd name="connsiteY33" fmla="*/ 3295338 h 5715000"/>
                <a:gd name="connsiteX34" fmla="*/ 4721693 w 6263184"/>
                <a:gd name="connsiteY34" fmla="*/ 3340308 h 5715000"/>
                <a:gd name="connsiteX35" fmla="*/ 4961536 w 6263184"/>
                <a:gd name="connsiteY35" fmla="*/ 3445239 h 5715000"/>
                <a:gd name="connsiteX36" fmla="*/ 5201378 w 6263184"/>
                <a:gd name="connsiteY36" fmla="*/ 3595141 h 5715000"/>
                <a:gd name="connsiteX37" fmla="*/ 5291319 w 6263184"/>
                <a:gd name="connsiteY37" fmla="*/ 3685082 h 5715000"/>
                <a:gd name="connsiteX38" fmla="*/ 5441221 w 6263184"/>
                <a:gd name="connsiteY38" fmla="*/ 3819993 h 5715000"/>
                <a:gd name="connsiteX39" fmla="*/ 5561142 w 6263184"/>
                <a:gd name="connsiteY39" fmla="*/ 3775023 h 5715000"/>
                <a:gd name="connsiteX40" fmla="*/ 5636093 w 6263184"/>
                <a:gd name="connsiteY40" fmla="*/ 3969895 h 5715000"/>
                <a:gd name="connsiteX41" fmla="*/ 5531162 w 6263184"/>
                <a:gd name="connsiteY41" fmla="*/ 4104806 h 5715000"/>
                <a:gd name="connsiteX42" fmla="*/ 5591122 w 6263184"/>
                <a:gd name="connsiteY42" fmla="*/ 4449580 h 5715000"/>
                <a:gd name="connsiteX43" fmla="*/ 5621103 w 6263184"/>
                <a:gd name="connsiteY43" fmla="*/ 4584492 h 5715000"/>
                <a:gd name="connsiteX44" fmla="*/ 5531162 w 6263184"/>
                <a:gd name="connsiteY44" fmla="*/ 4854315 h 5715000"/>
                <a:gd name="connsiteX45" fmla="*/ 5366270 w 6263184"/>
                <a:gd name="connsiteY45" fmla="*/ 5049187 h 5715000"/>
                <a:gd name="connsiteX46" fmla="*/ 5246349 w 6263184"/>
                <a:gd name="connsiteY46" fmla="*/ 5184098 h 5715000"/>
                <a:gd name="connsiteX47" fmla="*/ 5641090 w 6263184"/>
                <a:gd name="connsiteY47" fmla="*/ 5638800 h 5715000"/>
                <a:gd name="connsiteX0" fmla="*/ 6736622 w 6749114"/>
                <a:gd name="connsiteY0" fmla="*/ 5791200 h 5791200"/>
                <a:gd name="connsiteX1" fmla="*/ 6736622 w 6749114"/>
                <a:gd name="connsiteY1" fmla="*/ 2057400 h 5791200"/>
                <a:gd name="connsiteX2" fmla="*/ 6660422 w 6749114"/>
                <a:gd name="connsiteY2" fmla="*/ 76200 h 5791200"/>
                <a:gd name="connsiteX3" fmla="*/ 869221 w 6749114"/>
                <a:gd name="connsiteY3" fmla="*/ 0 h 5791200"/>
                <a:gd name="connsiteX4" fmla="*/ 1445092 w 6749114"/>
                <a:gd name="connsiteY4" fmla="*/ 283564 h 5791200"/>
                <a:gd name="connsiteX5" fmla="*/ 1654954 w 6749114"/>
                <a:gd name="connsiteY5" fmla="*/ 493426 h 5791200"/>
                <a:gd name="connsiteX6" fmla="*/ 1894797 w 6749114"/>
                <a:gd name="connsiteY6" fmla="*/ 778239 h 5791200"/>
                <a:gd name="connsiteX7" fmla="*/ 2059689 w 6749114"/>
                <a:gd name="connsiteY7" fmla="*/ 1093033 h 5791200"/>
                <a:gd name="connsiteX8" fmla="*/ 2359492 w 6749114"/>
                <a:gd name="connsiteY8" fmla="*/ 883170 h 5791200"/>
                <a:gd name="connsiteX9" fmla="*/ 2614325 w 6749114"/>
                <a:gd name="connsiteY9" fmla="*/ 808220 h 5791200"/>
                <a:gd name="connsiteX10" fmla="*/ 2614325 w 6749114"/>
                <a:gd name="connsiteY10" fmla="*/ 583367 h 5791200"/>
                <a:gd name="connsiteX11" fmla="*/ 2734246 w 6749114"/>
                <a:gd name="connsiteY11" fmla="*/ 508416 h 5791200"/>
                <a:gd name="connsiteX12" fmla="*/ 2734246 w 6749114"/>
                <a:gd name="connsiteY12" fmla="*/ 403485 h 5791200"/>
                <a:gd name="connsiteX13" fmla="*/ 3049039 w 6749114"/>
                <a:gd name="connsiteY13" fmla="*/ 298554 h 5791200"/>
                <a:gd name="connsiteX14" fmla="*/ 3183951 w 6749114"/>
                <a:gd name="connsiteY14" fmla="*/ 313544 h 5791200"/>
                <a:gd name="connsiteX15" fmla="*/ 3348843 w 6749114"/>
                <a:gd name="connsiteY15" fmla="*/ 493426 h 5791200"/>
                <a:gd name="connsiteX16" fmla="*/ 3363833 w 6749114"/>
                <a:gd name="connsiteY16" fmla="*/ 613347 h 5791200"/>
                <a:gd name="connsiteX17" fmla="*/ 3438784 w 6749114"/>
                <a:gd name="connsiteY17" fmla="*/ 748259 h 5791200"/>
                <a:gd name="connsiteX18" fmla="*/ 3588685 w 6749114"/>
                <a:gd name="connsiteY18" fmla="*/ 823210 h 5791200"/>
                <a:gd name="connsiteX19" fmla="*/ 3693616 w 6749114"/>
                <a:gd name="connsiteY19" fmla="*/ 958121 h 5791200"/>
                <a:gd name="connsiteX20" fmla="*/ 3798548 w 6749114"/>
                <a:gd name="connsiteY20" fmla="*/ 1152993 h 5791200"/>
                <a:gd name="connsiteX21" fmla="*/ 3978430 w 6749114"/>
                <a:gd name="connsiteY21" fmla="*/ 1272915 h 5791200"/>
                <a:gd name="connsiteX22" fmla="*/ 4098351 w 6749114"/>
                <a:gd name="connsiteY22" fmla="*/ 1407826 h 5791200"/>
                <a:gd name="connsiteX23" fmla="*/ 4233262 w 6749114"/>
                <a:gd name="connsiteY23" fmla="*/ 1602698 h 5791200"/>
                <a:gd name="connsiteX24" fmla="*/ 4263243 w 6749114"/>
                <a:gd name="connsiteY24" fmla="*/ 1782580 h 5791200"/>
                <a:gd name="connsiteX25" fmla="*/ 4368174 w 6749114"/>
                <a:gd name="connsiteY25" fmla="*/ 1827551 h 5791200"/>
                <a:gd name="connsiteX26" fmla="*/ 4563046 w 6749114"/>
                <a:gd name="connsiteY26" fmla="*/ 2187315 h 5791200"/>
                <a:gd name="connsiteX27" fmla="*/ 4757918 w 6749114"/>
                <a:gd name="connsiteY27" fmla="*/ 2517098 h 5791200"/>
                <a:gd name="connsiteX28" fmla="*/ 4862849 w 6749114"/>
                <a:gd name="connsiteY28" fmla="*/ 2876862 h 5791200"/>
                <a:gd name="connsiteX29" fmla="*/ 4892830 w 6749114"/>
                <a:gd name="connsiteY29" fmla="*/ 2951813 h 5791200"/>
                <a:gd name="connsiteX30" fmla="*/ 4982770 w 6749114"/>
                <a:gd name="connsiteY30" fmla="*/ 2981793 h 5791200"/>
                <a:gd name="connsiteX31" fmla="*/ 4982770 w 6749114"/>
                <a:gd name="connsiteY31" fmla="*/ 3146685 h 5791200"/>
                <a:gd name="connsiteX32" fmla="*/ 5102692 w 6749114"/>
                <a:gd name="connsiteY32" fmla="*/ 3236626 h 5791200"/>
                <a:gd name="connsiteX33" fmla="*/ 5117682 w 6749114"/>
                <a:gd name="connsiteY33" fmla="*/ 3371538 h 5791200"/>
                <a:gd name="connsiteX34" fmla="*/ 5207623 w 6749114"/>
                <a:gd name="connsiteY34" fmla="*/ 3416508 h 5791200"/>
                <a:gd name="connsiteX35" fmla="*/ 5447466 w 6749114"/>
                <a:gd name="connsiteY35" fmla="*/ 3521439 h 5791200"/>
                <a:gd name="connsiteX36" fmla="*/ 5687308 w 6749114"/>
                <a:gd name="connsiteY36" fmla="*/ 3671341 h 5791200"/>
                <a:gd name="connsiteX37" fmla="*/ 5777249 w 6749114"/>
                <a:gd name="connsiteY37" fmla="*/ 3761282 h 5791200"/>
                <a:gd name="connsiteX38" fmla="*/ 5927151 w 6749114"/>
                <a:gd name="connsiteY38" fmla="*/ 3896193 h 5791200"/>
                <a:gd name="connsiteX39" fmla="*/ 6047072 w 6749114"/>
                <a:gd name="connsiteY39" fmla="*/ 3851223 h 5791200"/>
                <a:gd name="connsiteX40" fmla="*/ 6122023 w 6749114"/>
                <a:gd name="connsiteY40" fmla="*/ 4046095 h 5791200"/>
                <a:gd name="connsiteX41" fmla="*/ 6017092 w 6749114"/>
                <a:gd name="connsiteY41" fmla="*/ 4181006 h 5791200"/>
                <a:gd name="connsiteX42" fmla="*/ 6077052 w 6749114"/>
                <a:gd name="connsiteY42" fmla="*/ 4525780 h 5791200"/>
                <a:gd name="connsiteX43" fmla="*/ 6107033 w 6749114"/>
                <a:gd name="connsiteY43" fmla="*/ 4660692 h 5791200"/>
                <a:gd name="connsiteX44" fmla="*/ 6017092 w 6749114"/>
                <a:gd name="connsiteY44" fmla="*/ 4930515 h 5791200"/>
                <a:gd name="connsiteX45" fmla="*/ 5852200 w 6749114"/>
                <a:gd name="connsiteY45" fmla="*/ 5125387 h 5791200"/>
                <a:gd name="connsiteX46" fmla="*/ 5732279 w 6749114"/>
                <a:gd name="connsiteY46" fmla="*/ 5260298 h 5791200"/>
                <a:gd name="connsiteX47" fmla="*/ 6127020 w 6749114"/>
                <a:gd name="connsiteY47" fmla="*/ 5715000 h 5791200"/>
                <a:gd name="connsiteX0" fmla="*/ 5867401 w 5879893"/>
                <a:gd name="connsiteY0" fmla="*/ 5791200 h 5791200"/>
                <a:gd name="connsiteX1" fmla="*/ 5867401 w 5879893"/>
                <a:gd name="connsiteY1" fmla="*/ 2057400 h 5791200"/>
                <a:gd name="connsiteX2" fmla="*/ 5791201 w 5879893"/>
                <a:gd name="connsiteY2" fmla="*/ 76200 h 5791200"/>
                <a:gd name="connsiteX3" fmla="*/ 0 w 5879893"/>
                <a:gd name="connsiteY3" fmla="*/ 0 h 5791200"/>
                <a:gd name="connsiteX4" fmla="*/ 575871 w 5879893"/>
                <a:gd name="connsiteY4" fmla="*/ 283564 h 5791200"/>
                <a:gd name="connsiteX5" fmla="*/ 785733 w 5879893"/>
                <a:gd name="connsiteY5" fmla="*/ 493426 h 5791200"/>
                <a:gd name="connsiteX6" fmla="*/ 1025576 w 5879893"/>
                <a:gd name="connsiteY6" fmla="*/ 778239 h 5791200"/>
                <a:gd name="connsiteX7" fmla="*/ 1190468 w 5879893"/>
                <a:gd name="connsiteY7" fmla="*/ 1093033 h 5791200"/>
                <a:gd name="connsiteX8" fmla="*/ 1490271 w 5879893"/>
                <a:gd name="connsiteY8" fmla="*/ 883170 h 5791200"/>
                <a:gd name="connsiteX9" fmla="*/ 1745104 w 5879893"/>
                <a:gd name="connsiteY9" fmla="*/ 808220 h 5791200"/>
                <a:gd name="connsiteX10" fmla="*/ 1745104 w 5879893"/>
                <a:gd name="connsiteY10" fmla="*/ 583367 h 5791200"/>
                <a:gd name="connsiteX11" fmla="*/ 1865025 w 5879893"/>
                <a:gd name="connsiteY11" fmla="*/ 508416 h 5791200"/>
                <a:gd name="connsiteX12" fmla="*/ 1865025 w 5879893"/>
                <a:gd name="connsiteY12" fmla="*/ 403485 h 5791200"/>
                <a:gd name="connsiteX13" fmla="*/ 2179818 w 5879893"/>
                <a:gd name="connsiteY13" fmla="*/ 298554 h 5791200"/>
                <a:gd name="connsiteX14" fmla="*/ 2314730 w 5879893"/>
                <a:gd name="connsiteY14" fmla="*/ 313544 h 5791200"/>
                <a:gd name="connsiteX15" fmla="*/ 2479622 w 5879893"/>
                <a:gd name="connsiteY15" fmla="*/ 493426 h 5791200"/>
                <a:gd name="connsiteX16" fmla="*/ 2494612 w 5879893"/>
                <a:gd name="connsiteY16" fmla="*/ 613347 h 5791200"/>
                <a:gd name="connsiteX17" fmla="*/ 2569563 w 5879893"/>
                <a:gd name="connsiteY17" fmla="*/ 748259 h 5791200"/>
                <a:gd name="connsiteX18" fmla="*/ 2719464 w 5879893"/>
                <a:gd name="connsiteY18" fmla="*/ 823210 h 5791200"/>
                <a:gd name="connsiteX19" fmla="*/ 2824395 w 5879893"/>
                <a:gd name="connsiteY19" fmla="*/ 958121 h 5791200"/>
                <a:gd name="connsiteX20" fmla="*/ 2929327 w 5879893"/>
                <a:gd name="connsiteY20" fmla="*/ 1152993 h 5791200"/>
                <a:gd name="connsiteX21" fmla="*/ 3109209 w 5879893"/>
                <a:gd name="connsiteY21" fmla="*/ 1272915 h 5791200"/>
                <a:gd name="connsiteX22" fmla="*/ 3229130 w 5879893"/>
                <a:gd name="connsiteY22" fmla="*/ 1407826 h 5791200"/>
                <a:gd name="connsiteX23" fmla="*/ 3364041 w 5879893"/>
                <a:gd name="connsiteY23" fmla="*/ 1602698 h 5791200"/>
                <a:gd name="connsiteX24" fmla="*/ 3394022 w 5879893"/>
                <a:gd name="connsiteY24" fmla="*/ 1782580 h 5791200"/>
                <a:gd name="connsiteX25" fmla="*/ 3498953 w 5879893"/>
                <a:gd name="connsiteY25" fmla="*/ 1827551 h 5791200"/>
                <a:gd name="connsiteX26" fmla="*/ 3693825 w 5879893"/>
                <a:gd name="connsiteY26" fmla="*/ 2187315 h 5791200"/>
                <a:gd name="connsiteX27" fmla="*/ 3888697 w 5879893"/>
                <a:gd name="connsiteY27" fmla="*/ 2517098 h 5791200"/>
                <a:gd name="connsiteX28" fmla="*/ 3993628 w 5879893"/>
                <a:gd name="connsiteY28" fmla="*/ 2876862 h 5791200"/>
                <a:gd name="connsiteX29" fmla="*/ 4023609 w 5879893"/>
                <a:gd name="connsiteY29" fmla="*/ 2951813 h 5791200"/>
                <a:gd name="connsiteX30" fmla="*/ 4113549 w 5879893"/>
                <a:gd name="connsiteY30" fmla="*/ 2981793 h 5791200"/>
                <a:gd name="connsiteX31" fmla="*/ 4113549 w 5879893"/>
                <a:gd name="connsiteY31" fmla="*/ 3146685 h 5791200"/>
                <a:gd name="connsiteX32" fmla="*/ 4233471 w 5879893"/>
                <a:gd name="connsiteY32" fmla="*/ 3236626 h 5791200"/>
                <a:gd name="connsiteX33" fmla="*/ 4248461 w 5879893"/>
                <a:gd name="connsiteY33" fmla="*/ 3371538 h 5791200"/>
                <a:gd name="connsiteX34" fmla="*/ 4338402 w 5879893"/>
                <a:gd name="connsiteY34" fmla="*/ 3416508 h 5791200"/>
                <a:gd name="connsiteX35" fmla="*/ 4578245 w 5879893"/>
                <a:gd name="connsiteY35" fmla="*/ 3521439 h 5791200"/>
                <a:gd name="connsiteX36" fmla="*/ 4818087 w 5879893"/>
                <a:gd name="connsiteY36" fmla="*/ 3671341 h 5791200"/>
                <a:gd name="connsiteX37" fmla="*/ 4908028 w 5879893"/>
                <a:gd name="connsiteY37" fmla="*/ 3761282 h 5791200"/>
                <a:gd name="connsiteX38" fmla="*/ 5057930 w 5879893"/>
                <a:gd name="connsiteY38" fmla="*/ 3896193 h 5791200"/>
                <a:gd name="connsiteX39" fmla="*/ 5177851 w 5879893"/>
                <a:gd name="connsiteY39" fmla="*/ 3851223 h 5791200"/>
                <a:gd name="connsiteX40" fmla="*/ 5252802 w 5879893"/>
                <a:gd name="connsiteY40" fmla="*/ 4046095 h 5791200"/>
                <a:gd name="connsiteX41" fmla="*/ 5147871 w 5879893"/>
                <a:gd name="connsiteY41" fmla="*/ 4181006 h 5791200"/>
                <a:gd name="connsiteX42" fmla="*/ 5207831 w 5879893"/>
                <a:gd name="connsiteY42" fmla="*/ 4525780 h 5791200"/>
                <a:gd name="connsiteX43" fmla="*/ 5237812 w 5879893"/>
                <a:gd name="connsiteY43" fmla="*/ 4660692 h 5791200"/>
                <a:gd name="connsiteX44" fmla="*/ 5147871 w 5879893"/>
                <a:gd name="connsiteY44" fmla="*/ 4930515 h 5791200"/>
                <a:gd name="connsiteX45" fmla="*/ 4982979 w 5879893"/>
                <a:gd name="connsiteY45" fmla="*/ 5125387 h 5791200"/>
                <a:gd name="connsiteX46" fmla="*/ 4863058 w 5879893"/>
                <a:gd name="connsiteY46" fmla="*/ 5260298 h 5791200"/>
                <a:gd name="connsiteX47" fmla="*/ 5257799 w 5879893"/>
                <a:gd name="connsiteY47" fmla="*/ 5715000 h 5791200"/>
                <a:gd name="connsiteX0" fmla="*/ 5867401 w 5879892"/>
                <a:gd name="connsiteY0" fmla="*/ 5791200 h 5791200"/>
                <a:gd name="connsiteX1" fmla="*/ 5867401 w 5879892"/>
                <a:gd name="connsiteY1" fmla="*/ 2057400 h 5791200"/>
                <a:gd name="connsiteX2" fmla="*/ 5791200 w 5879892"/>
                <a:gd name="connsiteY2" fmla="*/ 0 h 5791200"/>
                <a:gd name="connsiteX3" fmla="*/ 0 w 5879892"/>
                <a:gd name="connsiteY3" fmla="*/ 0 h 5791200"/>
                <a:gd name="connsiteX4" fmla="*/ 575871 w 5879892"/>
                <a:gd name="connsiteY4" fmla="*/ 283564 h 5791200"/>
                <a:gd name="connsiteX5" fmla="*/ 785733 w 5879892"/>
                <a:gd name="connsiteY5" fmla="*/ 493426 h 5791200"/>
                <a:gd name="connsiteX6" fmla="*/ 1025576 w 5879892"/>
                <a:gd name="connsiteY6" fmla="*/ 778239 h 5791200"/>
                <a:gd name="connsiteX7" fmla="*/ 1190468 w 5879892"/>
                <a:gd name="connsiteY7" fmla="*/ 1093033 h 5791200"/>
                <a:gd name="connsiteX8" fmla="*/ 1490271 w 5879892"/>
                <a:gd name="connsiteY8" fmla="*/ 883170 h 5791200"/>
                <a:gd name="connsiteX9" fmla="*/ 1745104 w 5879892"/>
                <a:gd name="connsiteY9" fmla="*/ 808220 h 5791200"/>
                <a:gd name="connsiteX10" fmla="*/ 1745104 w 5879892"/>
                <a:gd name="connsiteY10" fmla="*/ 583367 h 5791200"/>
                <a:gd name="connsiteX11" fmla="*/ 1865025 w 5879892"/>
                <a:gd name="connsiteY11" fmla="*/ 508416 h 5791200"/>
                <a:gd name="connsiteX12" fmla="*/ 1865025 w 5879892"/>
                <a:gd name="connsiteY12" fmla="*/ 403485 h 5791200"/>
                <a:gd name="connsiteX13" fmla="*/ 2179818 w 5879892"/>
                <a:gd name="connsiteY13" fmla="*/ 298554 h 5791200"/>
                <a:gd name="connsiteX14" fmla="*/ 2314730 w 5879892"/>
                <a:gd name="connsiteY14" fmla="*/ 313544 h 5791200"/>
                <a:gd name="connsiteX15" fmla="*/ 2479622 w 5879892"/>
                <a:gd name="connsiteY15" fmla="*/ 493426 h 5791200"/>
                <a:gd name="connsiteX16" fmla="*/ 2494612 w 5879892"/>
                <a:gd name="connsiteY16" fmla="*/ 613347 h 5791200"/>
                <a:gd name="connsiteX17" fmla="*/ 2569563 w 5879892"/>
                <a:gd name="connsiteY17" fmla="*/ 748259 h 5791200"/>
                <a:gd name="connsiteX18" fmla="*/ 2719464 w 5879892"/>
                <a:gd name="connsiteY18" fmla="*/ 823210 h 5791200"/>
                <a:gd name="connsiteX19" fmla="*/ 2824395 w 5879892"/>
                <a:gd name="connsiteY19" fmla="*/ 958121 h 5791200"/>
                <a:gd name="connsiteX20" fmla="*/ 2929327 w 5879892"/>
                <a:gd name="connsiteY20" fmla="*/ 1152993 h 5791200"/>
                <a:gd name="connsiteX21" fmla="*/ 3109209 w 5879892"/>
                <a:gd name="connsiteY21" fmla="*/ 1272915 h 5791200"/>
                <a:gd name="connsiteX22" fmla="*/ 3229130 w 5879892"/>
                <a:gd name="connsiteY22" fmla="*/ 1407826 h 5791200"/>
                <a:gd name="connsiteX23" fmla="*/ 3364041 w 5879892"/>
                <a:gd name="connsiteY23" fmla="*/ 1602698 h 5791200"/>
                <a:gd name="connsiteX24" fmla="*/ 3394022 w 5879892"/>
                <a:gd name="connsiteY24" fmla="*/ 1782580 h 5791200"/>
                <a:gd name="connsiteX25" fmla="*/ 3498953 w 5879892"/>
                <a:gd name="connsiteY25" fmla="*/ 1827551 h 5791200"/>
                <a:gd name="connsiteX26" fmla="*/ 3693825 w 5879892"/>
                <a:gd name="connsiteY26" fmla="*/ 2187315 h 5791200"/>
                <a:gd name="connsiteX27" fmla="*/ 3888697 w 5879892"/>
                <a:gd name="connsiteY27" fmla="*/ 2517098 h 5791200"/>
                <a:gd name="connsiteX28" fmla="*/ 3993628 w 5879892"/>
                <a:gd name="connsiteY28" fmla="*/ 2876862 h 5791200"/>
                <a:gd name="connsiteX29" fmla="*/ 4023609 w 5879892"/>
                <a:gd name="connsiteY29" fmla="*/ 2951813 h 5791200"/>
                <a:gd name="connsiteX30" fmla="*/ 4113549 w 5879892"/>
                <a:gd name="connsiteY30" fmla="*/ 2981793 h 5791200"/>
                <a:gd name="connsiteX31" fmla="*/ 4113549 w 5879892"/>
                <a:gd name="connsiteY31" fmla="*/ 3146685 h 5791200"/>
                <a:gd name="connsiteX32" fmla="*/ 4233471 w 5879892"/>
                <a:gd name="connsiteY32" fmla="*/ 3236626 h 5791200"/>
                <a:gd name="connsiteX33" fmla="*/ 4248461 w 5879892"/>
                <a:gd name="connsiteY33" fmla="*/ 3371538 h 5791200"/>
                <a:gd name="connsiteX34" fmla="*/ 4338402 w 5879892"/>
                <a:gd name="connsiteY34" fmla="*/ 3416508 h 5791200"/>
                <a:gd name="connsiteX35" fmla="*/ 4578245 w 5879892"/>
                <a:gd name="connsiteY35" fmla="*/ 3521439 h 5791200"/>
                <a:gd name="connsiteX36" fmla="*/ 4818087 w 5879892"/>
                <a:gd name="connsiteY36" fmla="*/ 3671341 h 5791200"/>
                <a:gd name="connsiteX37" fmla="*/ 4908028 w 5879892"/>
                <a:gd name="connsiteY37" fmla="*/ 3761282 h 5791200"/>
                <a:gd name="connsiteX38" fmla="*/ 5057930 w 5879892"/>
                <a:gd name="connsiteY38" fmla="*/ 3896193 h 5791200"/>
                <a:gd name="connsiteX39" fmla="*/ 5177851 w 5879892"/>
                <a:gd name="connsiteY39" fmla="*/ 3851223 h 5791200"/>
                <a:gd name="connsiteX40" fmla="*/ 5252802 w 5879892"/>
                <a:gd name="connsiteY40" fmla="*/ 4046095 h 5791200"/>
                <a:gd name="connsiteX41" fmla="*/ 5147871 w 5879892"/>
                <a:gd name="connsiteY41" fmla="*/ 4181006 h 5791200"/>
                <a:gd name="connsiteX42" fmla="*/ 5207831 w 5879892"/>
                <a:gd name="connsiteY42" fmla="*/ 4525780 h 5791200"/>
                <a:gd name="connsiteX43" fmla="*/ 5237812 w 5879892"/>
                <a:gd name="connsiteY43" fmla="*/ 4660692 h 5791200"/>
                <a:gd name="connsiteX44" fmla="*/ 5147871 w 5879892"/>
                <a:gd name="connsiteY44" fmla="*/ 4930515 h 5791200"/>
                <a:gd name="connsiteX45" fmla="*/ 4982979 w 5879892"/>
                <a:gd name="connsiteY45" fmla="*/ 5125387 h 5791200"/>
                <a:gd name="connsiteX46" fmla="*/ 4863058 w 5879892"/>
                <a:gd name="connsiteY46" fmla="*/ 5260298 h 5791200"/>
                <a:gd name="connsiteX47" fmla="*/ 5257799 w 5879892"/>
                <a:gd name="connsiteY47" fmla="*/ 5715000 h 5791200"/>
                <a:gd name="connsiteX0" fmla="*/ 5867401 w 5874896"/>
                <a:gd name="connsiteY0" fmla="*/ 5791200 h 5791200"/>
                <a:gd name="connsiteX1" fmla="*/ 5867401 w 5874896"/>
                <a:gd name="connsiteY1" fmla="*/ 2057400 h 5791200"/>
                <a:gd name="connsiteX2" fmla="*/ 5791200 w 5874896"/>
                <a:gd name="connsiteY2" fmla="*/ 0 h 5791200"/>
                <a:gd name="connsiteX3" fmla="*/ 0 w 5874896"/>
                <a:gd name="connsiteY3" fmla="*/ 0 h 5791200"/>
                <a:gd name="connsiteX4" fmla="*/ 575871 w 5874896"/>
                <a:gd name="connsiteY4" fmla="*/ 283564 h 5791200"/>
                <a:gd name="connsiteX5" fmla="*/ 785733 w 5874896"/>
                <a:gd name="connsiteY5" fmla="*/ 493426 h 5791200"/>
                <a:gd name="connsiteX6" fmla="*/ 1025576 w 5874896"/>
                <a:gd name="connsiteY6" fmla="*/ 778239 h 5791200"/>
                <a:gd name="connsiteX7" fmla="*/ 1190468 w 5874896"/>
                <a:gd name="connsiteY7" fmla="*/ 1093033 h 5791200"/>
                <a:gd name="connsiteX8" fmla="*/ 1490271 w 5874896"/>
                <a:gd name="connsiteY8" fmla="*/ 883170 h 5791200"/>
                <a:gd name="connsiteX9" fmla="*/ 1745104 w 5874896"/>
                <a:gd name="connsiteY9" fmla="*/ 808220 h 5791200"/>
                <a:gd name="connsiteX10" fmla="*/ 1745104 w 5874896"/>
                <a:gd name="connsiteY10" fmla="*/ 583367 h 5791200"/>
                <a:gd name="connsiteX11" fmla="*/ 1865025 w 5874896"/>
                <a:gd name="connsiteY11" fmla="*/ 508416 h 5791200"/>
                <a:gd name="connsiteX12" fmla="*/ 1865025 w 5874896"/>
                <a:gd name="connsiteY12" fmla="*/ 403485 h 5791200"/>
                <a:gd name="connsiteX13" fmla="*/ 2179818 w 5874896"/>
                <a:gd name="connsiteY13" fmla="*/ 298554 h 5791200"/>
                <a:gd name="connsiteX14" fmla="*/ 2314730 w 5874896"/>
                <a:gd name="connsiteY14" fmla="*/ 313544 h 5791200"/>
                <a:gd name="connsiteX15" fmla="*/ 2479622 w 5874896"/>
                <a:gd name="connsiteY15" fmla="*/ 493426 h 5791200"/>
                <a:gd name="connsiteX16" fmla="*/ 2494612 w 5874896"/>
                <a:gd name="connsiteY16" fmla="*/ 613347 h 5791200"/>
                <a:gd name="connsiteX17" fmla="*/ 2569563 w 5874896"/>
                <a:gd name="connsiteY17" fmla="*/ 748259 h 5791200"/>
                <a:gd name="connsiteX18" fmla="*/ 2719464 w 5874896"/>
                <a:gd name="connsiteY18" fmla="*/ 823210 h 5791200"/>
                <a:gd name="connsiteX19" fmla="*/ 2824395 w 5874896"/>
                <a:gd name="connsiteY19" fmla="*/ 958121 h 5791200"/>
                <a:gd name="connsiteX20" fmla="*/ 2929327 w 5874896"/>
                <a:gd name="connsiteY20" fmla="*/ 1152993 h 5791200"/>
                <a:gd name="connsiteX21" fmla="*/ 3109209 w 5874896"/>
                <a:gd name="connsiteY21" fmla="*/ 1272915 h 5791200"/>
                <a:gd name="connsiteX22" fmla="*/ 3229130 w 5874896"/>
                <a:gd name="connsiteY22" fmla="*/ 1407826 h 5791200"/>
                <a:gd name="connsiteX23" fmla="*/ 3364041 w 5874896"/>
                <a:gd name="connsiteY23" fmla="*/ 1602698 h 5791200"/>
                <a:gd name="connsiteX24" fmla="*/ 3394022 w 5874896"/>
                <a:gd name="connsiteY24" fmla="*/ 1782580 h 5791200"/>
                <a:gd name="connsiteX25" fmla="*/ 3498953 w 5874896"/>
                <a:gd name="connsiteY25" fmla="*/ 1827551 h 5791200"/>
                <a:gd name="connsiteX26" fmla="*/ 3693825 w 5874896"/>
                <a:gd name="connsiteY26" fmla="*/ 2187315 h 5791200"/>
                <a:gd name="connsiteX27" fmla="*/ 3888697 w 5874896"/>
                <a:gd name="connsiteY27" fmla="*/ 2517098 h 5791200"/>
                <a:gd name="connsiteX28" fmla="*/ 3993628 w 5874896"/>
                <a:gd name="connsiteY28" fmla="*/ 2876862 h 5791200"/>
                <a:gd name="connsiteX29" fmla="*/ 4023609 w 5874896"/>
                <a:gd name="connsiteY29" fmla="*/ 2951813 h 5791200"/>
                <a:gd name="connsiteX30" fmla="*/ 4113549 w 5874896"/>
                <a:gd name="connsiteY30" fmla="*/ 2981793 h 5791200"/>
                <a:gd name="connsiteX31" fmla="*/ 4113549 w 5874896"/>
                <a:gd name="connsiteY31" fmla="*/ 3146685 h 5791200"/>
                <a:gd name="connsiteX32" fmla="*/ 4233471 w 5874896"/>
                <a:gd name="connsiteY32" fmla="*/ 3236626 h 5791200"/>
                <a:gd name="connsiteX33" fmla="*/ 4248461 w 5874896"/>
                <a:gd name="connsiteY33" fmla="*/ 3371538 h 5791200"/>
                <a:gd name="connsiteX34" fmla="*/ 4338402 w 5874896"/>
                <a:gd name="connsiteY34" fmla="*/ 3416508 h 5791200"/>
                <a:gd name="connsiteX35" fmla="*/ 4578245 w 5874896"/>
                <a:gd name="connsiteY35" fmla="*/ 3521439 h 5791200"/>
                <a:gd name="connsiteX36" fmla="*/ 4818087 w 5874896"/>
                <a:gd name="connsiteY36" fmla="*/ 3671341 h 5791200"/>
                <a:gd name="connsiteX37" fmla="*/ 4908028 w 5874896"/>
                <a:gd name="connsiteY37" fmla="*/ 3761282 h 5791200"/>
                <a:gd name="connsiteX38" fmla="*/ 5057930 w 5874896"/>
                <a:gd name="connsiteY38" fmla="*/ 3896193 h 5791200"/>
                <a:gd name="connsiteX39" fmla="*/ 5177851 w 5874896"/>
                <a:gd name="connsiteY39" fmla="*/ 3851223 h 5791200"/>
                <a:gd name="connsiteX40" fmla="*/ 5252802 w 5874896"/>
                <a:gd name="connsiteY40" fmla="*/ 4046095 h 5791200"/>
                <a:gd name="connsiteX41" fmla="*/ 5147871 w 5874896"/>
                <a:gd name="connsiteY41" fmla="*/ 4181006 h 5791200"/>
                <a:gd name="connsiteX42" fmla="*/ 5207831 w 5874896"/>
                <a:gd name="connsiteY42" fmla="*/ 4525780 h 5791200"/>
                <a:gd name="connsiteX43" fmla="*/ 5237812 w 5874896"/>
                <a:gd name="connsiteY43" fmla="*/ 4660692 h 5791200"/>
                <a:gd name="connsiteX44" fmla="*/ 5147871 w 5874896"/>
                <a:gd name="connsiteY44" fmla="*/ 4930515 h 5791200"/>
                <a:gd name="connsiteX45" fmla="*/ 4982979 w 5874896"/>
                <a:gd name="connsiteY45" fmla="*/ 5125387 h 5791200"/>
                <a:gd name="connsiteX46" fmla="*/ 4863058 w 5874896"/>
                <a:gd name="connsiteY46" fmla="*/ 5260298 h 5791200"/>
                <a:gd name="connsiteX47" fmla="*/ 5257799 w 5874896"/>
                <a:gd name="connsiteY47" fmla="*/ 5715000 h 5791200"/>
                <a:gd name="connsiteX0" fmla="*/ 5867401 w 5874896"/>
                <a:gd name="connsiteY0" fmla="*/ 5791200 h 5791200"/>
                <a:gd name="connsiteX1" fmla="*/ 5791200 w 5874896"/>
                <a:gd name="connsiteY1" fmla="*/ 2209800 h 5791200"/>
                <a:gd name="connsiteX2" fmla="*/ 5791200 w 5874896"/>
                <a:gd name="connsiteY2" fmla="*/ 0 h 5791200"/>
                <a:gd name="connsiteX3" fmla="*/ 0 w 5874896"/>
                <a:gd name="connsiteY3" fmla="*/ 0 h 5791200"/>
                <a:gd name="connsiteX4" fmla="*/ 575871 w 5874896"/>
                <a:gd name="connsiteY4" fmla="*/ 283564 h 5791200"/>
                <a:gd name="connsiteX5" fmla="*/ 785733 w 5874896"/>
                <a:gd name="connsiteY5" fmla="*/ 493426 h 5791200"/>
                <a:gd name="connsiteX6" fmla="*/ 1025576 w 5874896"/>
                <a:gd name="connsiteY6" fmla="*/ 778239 h 5791200"/>
                <a:gd name="connsiteX7" fmla="*/ 1190468 w 5874896"/>
                <a:gd name="connsiteY7" fmla="*/ 1093033 h 5791200"/>
                <a:gd name="connsiteX8" fmla="*/ 1490271 w 5874896"/>
                <a:gd name="connsiteY8" fmla="*/ 883170 h 5791200"/>
                <a:gd name="connsiteX9" fmla="*/ 1745104 w 5874896"/>
                <a:gd name="connsiteY9" fmla="*/ 808220 h 5791200"/>
                <a:gd name="connsiteX10" fmla="*/ 1745104 w 5874896"/>
                <a:gd name="connsiteY10" fmla="*/ 583367 h 5791200"/>
                <a:gd name="connsiteX11" fmla="*/ 1865025 w 5874896"/>
                <a:gd name="connsiteY11" fmla="*/ 508416 h 5791200"/>
                <a:gd name="connsiteX12" fmla="*/ 1865025 w 5874896"/>
                <a:gd name="connsiteY12" fmla="*/ 403485 h 5791200"/>
                <a:gd name="connsiteX13" fmla="*/ 2179818 w 5874896"/>
                <a:gd name="connsiteY13" fmla="*/ 298554 h 5791200"/>
                <a:gd name="connsiteX14" fmla="*/ 2314730 w 5874896"/>
                <a:gd name="connsiteY14" fmla="*/ 313544 h 5791200"/>
                <a:gd name="connsiteX15" fmla="*/ 2479622 w 5874896"/>
                <a:gd name="connsiteY15" fmla="*/ 493426 h 5791200"/>
                <a:gd name="connsiteX16" fmla="*/ 2494612 w 5874896"/>
                <a:gd name="connsiteY16" fmla="*/ 613347 h 5791200"/>
                <a:gd name="connsiteX17" fmla="*/ 2569563 w 5874896"/>
                <a:gd name="connsiteY17" fmla="*/ 748259 h 5791200"/>
                <a:gd name="connsiteX18" fmla="*/ 2719464 w 5874896"/>
                <a:gd name="connsiteY18" fmla="*/ 823210 h 5791200"/>
                <a:gd name="connsiteX19" fmla="*/ 2824395 w 5874896"/>
                <a:gd name="connsiteY19" fmla="*/ 958121 h 5791200"/>
                <a:gd name="connsiteX20" fmla="*/ 2929327 w 5874896"/>
                <a:gd name="connsiteY20" fmla="*/ 1152993 h 5791200"/>
                <a:gd name="connsiteX21" fmla="*/ 3109209 w 5874896"/>
                <a:gd name="connsiteY21" fmla="*/ 1272915 h 5791200"/>
                <a:gd name="connsiteX22" fmla="*/ 3229130 w 5874896"/>
                <a:gd name="connsiteY22" fmla="*/ 1407826 h 5791200"/>
                <a:gd name="connsiteX23" fmla="*/ 3364041 w 5874896"/>
                <a:gd name="connsiteY23" fmla="*/ 1602698 h 5791200"/>
                <a:gd name="connsiteX24" fmla="*/ 3394022 w 5874896"/>
                <a:gd name="connsiteY24" fmla="*/ 1782580 h 5791200"/>
                <a:gd name="connsiteX25" fmla="*/ 3498953 w 5874896"/>
                <a:gd name="connsiteY25" fmla="*/ 1827551 h 5791200"/>
                <a:gd name="connsiteX26" fmla="*/ 3693825 w 5874896"/>
                <a:gd name="connsiteY26" fmla="*/ 2187315 h 5791200"/>
                <a:gd name="connsiteX27" fmla="*/ 3888697 w 5874896"/>
                <a:gd name="connsiteY27" fmla="*/ 2517098 h 5791200"/>
                <a:gd name="connsiteX28" fmla="*/ 3993628 w 5874896"/>
                <a:gd name="connsiteY28" fmla="*/ 2876862 h 5791200"/>
                <a:gd name="connsiteX29" fmla="*/ 4023609 w 5874896"/>
                <a:gd name="connsiteY29" fmla="*/ 2951813 h 5791200"/>
                <a:gd name="connsiteX30" fmla="*/ 4113549 w 5874896"/>
                <a:gd name="connsiteY30" fmla="*/ 2981793 h 5791200"/>
                <a:gd name="connsiteX31" fmla="*/ 4113549 w 5874896"/>
                <a:gd name="connsiteY31" fmla="*/ 3146685 h 5791200"/>
                <a:gd name="connsiteX32" fmla="*/ 4233471 w 5874896"/>
                <a:gd name="connsiteY32" fmla="*/ 3236626 h 5791200"/>
                <a:gd name="connsiteX33" fmla="*/ 4248461 w 5874896"/>
                <a:gd name="connsiteY33" fmla="*/ 3371538 h 5791200"/>
                <a:gd name="connsiteX34" fmla="*/ 4338402 w 5874896"/>
                <a:gd name="connsiteY34" fmla="*/ 3416508 h 5791200"/>
                <a:gd name="connsiteX35" fmla="*/ 4578245 w 5874896"/>
                <a:gd name="connsiteY35" fmla="*/ 3521439 h 5791200"/>
                <a:gd name="connsiteX36" fmla="*/ 4818087 w 5874896"/>
                <a:gd name="connsiteY36" fmla="*/ 3671341 h 5791200"/>
                <a:gd name="connsiteX37" fmla="*/ 4908028 w 5874896"/>
                <a:gd name="connsiteY37" fmla="*/ 3761282 h 5791200"/>
                <a:gd name="connsiteX38" fmla="*/ 5057930 w 5874896"/>
                <a:gd name="connsiteY38" fmla="*/ 3896193 h 5791200"/>
                <a:gd name="connsiteX39" fmla="*/ 5177851 w 5874896"/>
                <a:gd name="connsiteY39" fmla="*/ 3851223 h 5791200"/>
                <a:gd name="connsiteX40" fmla="*/ 5252802 w 5874896"/>
                <a:gd name="connsiteY40" fmla="*/ 4046095 h 5791200"/>
                <a:gd name="connsiteX41" fmla="*/ 5147871 w 5874896"/>
                <a:gd name="connsiteY41" fmla="*/ 4181006 h 5791200"/>
                <a:gd name="connsiteX42" fmla="*/ 5207831 w 5874896"/>
                <a:gd name="connsiteY42" fmla="*/ 4525780 h 5791200"/>
                <a:gd name="connsiteX43" fmla="*/ 5237812 w 5874896"/>
                <a:gd name="connsiteY43" fmla="*/ 4660692 h 5791200"/>
                <a:gd name="connsiteX44" fmla="*/ 5147871 w 5874896"/>
                <a:gd name="connsiteY44" fmla="*/ 4930515 h 5791200"/>
                <a:gd name="connsiteX45" fmla="*/ 4982979 w 5874896"/>
                <a:gd name="connsiteY45" fmla="*/ 5125387 h 5791200"/>
                <a:gd name="connsiteX46" fmla="*/ 4863058 w 5874896"/>
                <a:gd name="connsiteY46" fmla="*/ 5260298 h 5791200"/>
                <a:gd name="connsiteX47" fmla="*/ 5257799 w 5874896"/>
                <a:gd name="connsiteY47" fmla="*/ 5715000 h 5791200"/>
                <a:gd name="connsiteX0" fmla="*/ 5715000 w 5792657"/>
                <a:gd name="connsiteY0" fmla="*/ 5638800 h 5715000"/>
                <a:gd name="connsiteX1" fmla="*/ 5791200 w 5792657"/>
                <a:gd name="connsiteY1" fmla="*/ 2209800 h 5715000"/>
                <a:gd name="connsiteX2" fmla="*/ 5791200 w 5792657"/>
                <a:gd name="connsiteY2" fmla="*/ 0 h 5715000"/>
                <a:gd name="connsiteX3" fmla="*/ 0 w 5792657"/>
                <a:gd name="connsiteY3" fmla="*/ 0 h 5715000"/>
                <a:gd name="connsiteX4" fmla="*/ 575871 w 5792657"/>
                <a:gd name="connsiteY4" fmla="*/ 283564 h 5715000"/>
                <a:gd name="connsiteX5" fmla="*/ 785733 w 5792657"/>
                <a:gd name="connsiteY5" fmla="*/ 493426 h 5715000"/>
                <a:gd name="connsiteX6" fmla="*/ 1025576 w 5792657"/>
                <a:gd name="connsiteY6" fmla="*/ 778239 h 5715000"/>
                <a:gd name="connsiteX7" fmla="*/ 1190468 w 5792657"/>
                <a:gd name="connsiteY7" fmla="*/ 1093033 h 5715000"/>
                <a:gd name="connsiteX8" fmla="*/ 1490271 w 5792657"/>
                <a:gd name="connsiteY8" fmla="*/ 883170 h 5715000"/>
                <a:gd name="connsiteX9" fmla="*/ 1745104 w 5792657"/>
                <a:gd name="connsiteY9" fmla="*/ 808220 h 5715000"/>
                <a:gd name="connsiteX10" fmla="*/ 1745104 w 5792657"/>
                <a:gd name="connsiteY10" fmla="*/ 583367 h 5715000"/>
                <a:gd name="connsiteX11" fmla="*/ 1865025 w 5792657"/>
                <a:gd name="connsiteY11" fmla="*/ 508416 h 5715000"/>
                <a:gd name="connsiteX12" fmla="*/ 1865025 w 5792657"/>
                <a:gd name="connsiteY12" fmla="*/ 403485 h 5715000"/>
                <a:gd name="connsiteX13" fmla="*/ 2179818 w 5792657"/>
                <a:gd name="connsiteY13" fmla="*/ 298554 h 5715000"/>
                <a:gd name="connsiteX14" fmla="*/ 2314730 w 5792657"/>
                <a:gd name="connsiteY14" fmla="*/ 313544 h 5715000"/>
                <a:gd name="connsiteX15" fmla="*/ 2479622 w 5792657"/>
                <a:gd name="connsiteY15" fmla="*/ 493426 h 5715000"/>
                <a:gd name="connsiteX16" fmla="*/ 2494612 w 5792657"/>
                <a:gd name="connsiteY16" fmla="*/ 613347 h 5715000"/>
                <a:gd name="connsiteX17" fmla="*/ 2569563 w 5792657"/>
                <a:gd name="connsiteY17" fmla="*/ 748259 h 5715000"/>
                <a:gd name="connsiteX18" fmla="*/ 2719464 w 5792657"/>
                <a:gd name="connsiteY18" fmla="*/ 823210 h 5715000"/>
                <a:gd name="connsiteX19" fmla="*/ 2824395 w 5792657"/>
                <a:gd name="connsiteY19" fmla="*/ 958121 h 5715000"/>
                <a:gd name="connsiteX20" fmla="*/ 2929327 w 5792657"/>
                <a:gd name="connsiteY20" fmla="*/ 1152993 h 5715000"/>
                <a:gd name="connsiteX21" fmla="*/ 3109209 w 5792657"/>
                <a:gd name="connsiteY21" fmla="*/ 1272915 h 5715000"/>
                <a:gd name="connsiteX22" fmla="*/ 3229130 w 5792657"/>
                <a:gd name="connsiteY22" fmla="*/ 1407826 h 5715000"/>
                <a:gd name="connsiteX23" fmla="*/ 3364041 w 5792657"/>
                <a:gd name="connsiteY23" fmla="*/ 1602698 h 5715000"/>
                <a:gd name="connsiteX24" fmla="*/ 3394022 w 5792657"/>
                <a:gd name="connsiteY24" fmla="*/ 1782580 h 5715000"/>
                <a:gd name="connsiteX25" fmla="*/ 3498953 w 5792657"/>
                <a:gd name="connsiteY25" fmla="*/ 1827551 h 5715000"/>
                <a:gd name="connsiteX26" fmla="*/ 3693825 w 5792657"/>
                <a:gd name="connsiteY26" fmla="*/ 2187315 h 5715000"/>
                <a:gd name="connsiteX27" fmla="*/ 3888697 w 5792657"/>
                <a:gd name="connsiteY27" fmla="*/ 2517098 h 5715000"/>
                <a:gd name="connsiteX28" fmla="*/ 3993628 w 5792657"/>
                <a:gd name="connsiteY28" fmla="*/ 2876862 h 5715000"/>
                <a:gd name="connsiteX29" fmla="*/ 4023609 w 5792657"/>
                <a:gd name="connsiteY29" fmla="*/ 2951813 h 5715000"/>
                <a:gd name="connsiteX30" fmla="*/ 4113549 w 5792657"/>
                <a:gd name="connsiteY30" fmla="*/ 2981793 h 5715000"/>
                <a:gd name="connsiteX31" fmla="*/ 4113549 w 5792657"/>
                <a:gd name="connsiteY31" fmla="*/ 3146685 h 5715000"/>
                <a:gd name="connsiteX32" fmla="*/ 4233471 w 5792657"/>
                <a:gd name="connsiteY32" fmla="*/ 3236626 h 5715000"/>
                <a:gd name="connsiteX33" fmla="*/ 4248461 w 5792657"/>
                <a:gd name="connsiteY33" fmla="*/ 3371538 h 5715000"/>
                <a:gd name="connsiteX34" fmla="*/ 4338402 w 5792657"/>
                <a:gd name="connsiteY34" fmla="*/ 3416508 h 5715000"/>
                <a:gd name="connsiteX35" fmla="*/ 4578245 w 5792657"/>
                <a:gd name="connsiteY35" fmla="*/ 3521439 h 5715000"/>
                <a:gd name="connsiteX36" fmla="*/ 4818087 w 5792657"/>
                <a:gd name="connsiteY36" fmla="*/ 3671341 h 5715000"/>
                <a:gd name="connsiteX37" fmla="*/ 4908028 w 5792657"/>
                <a:gd name="connsiteY37" fmla="*/ 3761282 h 5715000"/>
                <a:gd name="connsiteX38" fmla="*/ 5057930 w 5792657"/>
                <a:gd name="connsiteY38" fmla="*/ 3896193 h 5715000"/>
                <a:gd name="connsiteX39" fmla="*/ 5177851 w 5792657"/>
                <a:gd name="connsiteY39" fmla="*/ 3851223 h 5715000"/>
                <a:gd name="connsiteX40" fmla="*/ 5252802 w 5792657"/>
                <a:gd name="connsiteY40" fmla="*/ 4046095 h 5715000"/>
                <a:gd name="connsiteX41" fmla="*/ 5147871 w 5792657"/>
                <a:gd name="connsiteY41" fmla="*/ 4181006 h 5715000"/>
                <a:gd name="connsiteX42" fmla="*/ 5207831 w 5792657"/>
                <a:gd name="connsiteY42" fmla="*/ 4525780 h 5715000"/>
                <a:gd name="connsiteX43" fmla="*/ 5237812 w 5792657"/>
                <a:gd name="connsiteY43" fmla="*/ 4660692 h 5715000"/>
                <a:gd name="connsiteX44" fmla="*/ 5147871 w 5792657"/>
                <a:gd name="connsiteY44" fmla="*/ 4930515 h 5715000"/>
                <a:gd name="connsiteX45" fmla="*/ 4982979 w 5792657"/>
                <a:gd name="connsiteY45" fmla="*/ 5125387 h 5715000"/>
                <a:gd name="connsiteX46" fmla="*/ 4863058 w 5792657"/>
                <a:gd name="connsiteY46" fmla="*/ 5260298 h 5715000"/>
                <a:gd name="connsiteX47" fmla="*/ 5257799 w 5792657"/>
                <a:gd name="connsiteY47" fmla="*/ 5715000 h 5715000"/>
                <a:gd name="connsiteX0" fmla="*/ 5715000 w 5801193"/>
                <a:gd name="connsiteY0" fmla="*/ 5638800 h 5736445"/>
                <a:gd name="connsiteX1" fmla="*/ 5791200 w 5801193"/>
                <a:gd name="connsiteY1" fmla="*/ 2209800 h 5736445"/>
                <a:gd name="connsiteX2" fmla="*/ 5791200 w 5801193"/>
                <a:gd name="connsiteY2" fmla="*/ 0 h 5736445"/>
                <a:gd name="connsiteX3" fmla="*/ 0 w 5801193"/>
                <a:gd name="connsiteY3" fmla="*/ 0 h 5736445"/>
                <a:gd name="connsiteX4" fmla="*/ 575871 w 5801193"/>
                <a:gd name="connsiteY4" fmla="*/ 283564 h 5736445"/>
                <a:gd name="connsiteX5" fmla="*/ 785733 w 5801193"/>
                <a:gd name="connsiteY5" fmla="*/ 493426 h 5736445"/>
                <a:gd name="connsiteX6" fmla="*/ 1025576 w 5801193"/>
                <a:gd name="connsiteY6" fmla="*/ 778239 h 5736445"/>
                <a:gd name="connsiteX7" fmla="*/ 1190468 w 5801193"/>
                <a:gd name="connsiteY7" fmla="*/ 1093033 h 5736445"/>
                <a:gd name="connsiteX8" fmla="*/ 1490271 w 5801193"/>
                <a:gd name="connsiteY8" fmla="*/ 883170 h 5736445"/>
                <a:gd name="connsiteX9" fmla="*/ 1745104 w 5801193"/>
                <a:gd name="connsiteY9" fmla="*/ 808220 h 5736445"/>
                <a:gd name="connsiteX10" fmla="*/ 1745104 w 5801193"/>
                <a:gd name="connsiteY10" fmla="*/ 583367 h 5736445"/>
                <a:gd name="connsiteX11" fmla="*/ 1865025 w 5801193"/>
                <a:gd name="connsiteY11" fmla="*/ 508416 h 5736445"/>
                <a:gd name="connsiteX12" fmla="*/ 1865025 w 5801193"/>
                <a:gd name="connsiteY12" fmla="*/ 403485 h 5736445"/>
                <a:gd name="connsiteX13" fmla="*/ 2179818 w 5801193"/>
                <a:gd name="connsiteY13" fmla="*/ 298554 h 5736445"/>
                <a:gd name="connsiteX14" fmla="*/ 2314730 w 5801193"/>
                <a:gd name="connsiteY14" fmla="*/ 313544 h 5736445"/>
                <a:gd name="connsiteX15" fmla="*/ 2479622 w 5801193"/>
                <a:gd name="connsiteY15" fmla="*/ 493426 h 5736445"/>
                <a:gd name="connsiteX16" fmla="*/ 2494612 w 5801193"/>
                <a:gd name="connsiteY16" fmla="*/ 613347 h 5736445"/>
                <a:gd name="connsiteX17" fmla="*/ 2569563 w 5801193"/>
                <a:gd name="connsiteY17" fmla="*/ 748259 h 5736445"/>
                <a:gd name="connsiteX18" fmla="*/ 2719464 w 5801193"/>
                <a:gd name="connsiteY18" fmla="*/ 823210 h 5736445"/>
                <a:gd name="connsiteX19" fmla="*/ 2824395 w 5801193"/>
                <a:gd name="connsiteY19" fmla="*/ 958121 h 5736445"/>
                <a:gd name="connsiteX20" fmla="*/ 2929327 w 5801193"/>
                <a:gd name="connsiteY20" fmla="*/ 1152993 h 5736445"/>
                <a:gd name="connsiteX21" fmla="*/ 3109209 w 5801193"/>
                <a:gd name="connsiteY21" fmla="*/ 1272915 h 5736445"/>
                <a:gd name="connsiteX22" fmla="*/ 3229130 w 5801193"/>
                <a:gd name="connsiteY22" fmla="*/ 1407826 h 5736445"/>
                <a:gd name="connsiteX23" fmla="*/ 3364041 w 5801193"/>
                <a:gd name="connsiteY23" fmla="*/ 1602698 h 5736445"/>
                <a:gd name="connsiteX24" fmla="*/ 3394022 w 5801193"/>
                <a:gd name="connsiteY24" fmla="*/ 1782580 h 5736445"/>
                <a:gd name="connsiteX25" fmla="*/ 3498953 w 5801193"/>
                <a:gd name="connsiteY25" fmla="*/ 1827551 h 5736445"/>
                <a:gd name="connsiteX26" fmla="*/ 3693825 w 5801193"/>
                <a:gd name="connsiteY26" fmla="*/ 2187315 h 5736445"/>
                <a:gd name="connsiteX27" fmla="*/ 3888697 w 5801193"/>
                <a:gd name="connsiteY27" fmla="*/ 2517098 h 5736445"/>
                <a:gd name="connsiteX28" fmla="*/ 3993628 w 5801193"/>
                <a:gd name="connsiteY28" fmla="*/ 2876862 h 5736445"/>
                <a:gd name="connsiteX29" fmla="*/ 4023609 w 5801193"/>
                <a:gd name="connsiteY29" fmla="*/ 2951813 h 5736445"/>
                <a:gd name="connsiteX30" fmla="*/ 4113549 w 5801193"/>
                <a:gd name="connsiteY30" fmla="*/ 2981793 h 5736445"/>
                <a:gd name="connsiteX31" fmla="*/ 4113549 w 5801193"/>
                <a:gd name="connsiteY31" fmla="*/ 3146685 h 5736445"/>
                <a:gd name="connsiteX32" fmla="*/ 4233471 w 5801193"/>
                <a:gd name="connsiteY32" fmla="*/ 3236626 h 5736445"/>
                <a:gd name="connsiteX33" fmla="*/ 4248461 w 5801193"/>
                <a:gd name="connsiteY33" fmla="*/ 3371538 h 5736445"/>
                <a:gd name="connsiteX34" fmla="*/ 4338402 w 5801193"/>
                <a:gd name="connsiteY34" fmla="*/ 3416508 h 5736445"/>
                <a:gd name="connsiteX35" fmla="*/ 4578245 w 5801193"/>
                <a:gd name="connsiteY35" fmla="*/ 3521439 h 5736445"/>
                <a:gd name="connsiteX36" fmla="*/ 4818087 w 5801193"/>
                <a:gd name="connsiteY36" fmla="*/ 3671341 h 5736445"/>
                <a:gd name="connsiteX37" fmla="*/ 4908028 w 5801193"/>
                <a:gd name="connsiteY37" fmla="*/ 3761282 h 5736445"/>
                <a:gd name="connsiteX38" fmla="*/ 5057930 w 5801193"/>
                <a:gd name="connsiteY38" fmla="*/ 3896193 h 5736445"/>
                <a:gd name="connsiteX39" fmla="*/ 5177851 w 5801193"/>
                <a:gd name="connsiteY39" fmla="*/ 3851223 h 5736445"/>
                <a:gd name="connsiteX40" fmla="*/ 5252802 w 5801193"/>
                <a:gd name="connsiteY40" fmla="*/ 4046095 h 5736445"/>
                <a:gd name="connsiteX41" fmla="*/ 5147871 w 5801193"/>
                <a:gd name="connsiteY41" fmla="*/ 4181006 h 5736445"/>
                <a:gd name="connsiteX42" fmla="*/ 5207831 w 5801193"/>
                <a:gd name="connsiteY42" fmla="*/ 4525780 h 5736445"/>
                <a:gd name="connsiteX43" fmla="*/ 5237812 w 5801193"/>
                <a:gd name="connsiteY43" fmla="*/ 4660692 h 5736445"/>
                <a:gd name="connsiteX44" fmla="*/ 5147871 w 5801193"/>
                <a:gd name="connsiteY44" fmla="*/ 4930515 h 5736445"/>
                <a:gd name="connsiteX45" fmla="*/ 4982979 w 5801193"/>
                <a:gd name="connsiteY45" fmla="*/ 5125387 h 5736445"/>
                <a:gd name="connsiteX46" fmla="*/ 4863058 w 5801193"/>
                <a:gd name="connsiteY46" fmla="*/ 5260298 h 5736445"/>
                <a:gd name="connsiteX47" fmla="*/ 5257799 w 5801193"/>
                <a:gd name="connsiteY47" fmla="*/ 5715000 h 5736445"/>
                <a:gd name="connsiteX0" fmla="*/ 5715000 w 5801193"/>
                <a:gd name="connsiteY0" fmla="*/ 5638800 h 5736445"/>
                <a:gd name="connsiteX1" fmla="*/ 5791200 w 5801193"/>
                <a:gd name="connsiteY1" fmla="*/ 2209800 h 5736445"/>
                <a:gd name="connsiteX2" fmla="*/ 5791200 w 5801193"/>
                <a:gd name="connsiteY2" fmla="*/ 0 h 5736445"/>
                <a:gd name="connsiteX3" fmla="*/ 0 w 5801193"/>
                <a:gd name="connsiteY3" fmla="*/ 0 h 5736445"/>
                <a:gd name="connsiteX4" fmla="*/ 575871 w 5801193"/>
                <a:gd name="connsiteY4" fmla="*/ 283564 h 5736445"/>
                <a:gd name="connsiteX5" fmla="*/ 785733 w 5801193"/>
                <a:gd name="connsiteY5" fmla="*/ 493426 h 5736445"/>
                <a:gd name="connsiteX6" fmla="*/ 1025576 w 5801193"/>
                <a:gd name="connsiteY6" fmla="*/ 778239 h 5736445"/>
                <a:gd name="connsiteX7" fmla="*/ 1190468 w 5801193"/>
                <a:gd name="connsiteY7" fmla="*/ 1093033 h 5736445"/>
                <a:gd name="connsiteX8" fmla="*/ 1490271 w 5801193"/>
                <a:gd name="connsiteY8" fmla="*/ 883170 h 5736445"/>
                <a:gd name="connsiteX9" fmla="*/ 1745104 w 5801193"/>
                <a:gd name="connsiteY9" fmla="*/ 808220 h 5736445"/>
                <a:gd name="connsiteX10" fmla="*/ 1745104 w 5801193"/>
                <a:gd name="connsiteY10" fmla="*/ 583367 h 5736445"/>
                <a:gd name="connsiteX11" fmla="*/ 1865025 w 5801193"/>
                <a:gd name="connsiteY11" fmla="*/ 508416 h 5736445"/>
                <a:gd name="connsiteX12" fmla="*/ 1865025 w 5801193"/>
                <a:gd name="connsiteY12" fmla="*/ 403485 h 5736445"/>
                <a:gd name="connsiteX13" fmla="*/ 2179818 w 5801193"/>
                <a:gd name="connsiteY13" fmla="*/ 298554 h 5736445"/>
                <a:gd name="connsiteX14" fmla="*/ 2314730 w 5801193"/>
                <a:gd name="connsiteY14" fmla="*/ 313544 h 5736445"/>
                <a:gd name="connsiteX15" fmla="*/ 2479622 w 5801193"/>
                <a:gd name="connsiteY15" fmla="*/ 493426 h 5736445"/>
                <a:gd name="connsiteX16" fmla="*/ 2494612 w 5801193"/>
                <a:gd name="connsiteY16" fmla="*/ 613347 h 5736445"/>
                <a:gd name="connsiteX17" fmla="*/ 2569563 w 5801193"/>
                <a:gd name="connsiteY17" fmla="*/ 748259 h 5736445"/>
                <a:gd name="connsiteX18" fmla="*/ 2719464 w 5801193"/>
                <a:gd name="connsiteY18" fmla="*/ 823210 h 5736445"/>
                <a:gd name="connsiteX19" fmla="*/ 2824395 w 5801193"/>
                <a:gd name="connsiteY19" fmla="*/ 958121 h 5736445"/>
                <a:gd name="connsiteX20" fmla="*/ 2929327 w 5801193"/>
                <a:gd name="connsiteY20" fmla="*/ 1152993 h 5736445"/>
                <a:gd name="connsiteX21" fmla="*/ 3109209 w 5801193"/>
                <a:gd name="connsiteY21" fmla="*/ 1272915 h 5736445"/>
                <a:gd name="connsiteX22" fmla="*/ 3229130 w 5801193"/>
                <a:gd name="connsiteY22" fmla="*/ 1407826 h 5736445"/>
                <a:gd name="connsiteX23" fmla="*/ 3364041 w 5801193"/>
                <a:gd name="connsiteY23" fmla="*/ 1602698 h 5736445"/>
                <a:gd name="connsiteX24" fmla="*/ 3394022 w 5801193"/>
                <a:gd name="connsiteY24" fmla="*/ 1782580 h 5736445"/>
                <a:gd name="connsiteX25" fmla="*/ 3498953 w 5801193"/>
                <a:gd name="connsiteY25" fmla="*/ 1827551 h 5736445"/>
                <a:gd name="connsiteX26" fmla="*/ 3693825 w 5801193"/>
                <a:gd name="connsiteY26" fmla="*/ 2187315 h 5736445"/>
                <a:gd name="connsiteX27" fmla="*/ 3888697 w 5801193"/>
                <a:gd name="connsiteY27" fmla="*/ 2517098 h 5736445"/>
                <a:gd name="connsiteX28" fmla="*/ 3993628 w 5801193"/>
                <a:gd name="connsiteY28" fmla="*/ 2876862 h 5736445"/>
                <a:gd name="connsiteX29" fmla="*/ 4023609 w 5801193"/>
                <a:gd name="connsiteY29" fmla="*/ 2951813 h 5736445"/>
                <a:gd name="connsiteX30" fmla="*/ 4113549 w 5801193"/>
                <a:gd name="connsiteY30" fmla="*/ 2981793 h 5736445"/>
                <a:gd name="connsiteX31" fmla="*/ 4113549 w 5801193"/>
                <a:gd name="connsiteY31" fmla="*/ 3146685 h 5736445"/>
                <a:gd name="connsiteX32" fmla="*/ 4233471 w 5801193"/>
                <a:gd name="connsiteY32" fmla="*/ 3236626 h 5736445"/>
                <a:gd name="connsiteX33" fmla="*/ 4248461 w 5801193"/>
                <a:gd name="connsiteY33" fmla="*/ 3371538 h 5736445"/>
                <a:gd name="connsiteX34" fmla="*/ 4338402 w 5801193"/>
                <a:gd name="connsiteY34" fmla="*/ 3416508 h 5736445"/>
                <a:gd name="connsiteX35" fmla="*/ 4578245 w 5801193"/>
                <a:gd name="connsiteY35" fmla="*/ 3521439 h 5736445"/>
                <a:gd name="connsiteX36" fmla="*/ 4818087 w 5801193"/>
                <a:gd name="connsiteY36" fmla="*/ 3671341 h 5736445"/>
                <a:gd name="connsiteX37" fmla="*/ 4908028 w 5801193"/>
                <a:gd name="connsiteY37" fmla="*/ 3761282 h 5736445"/>
                <a:gd name="connsiteX38" fmla="*/ 5057930 w 5801193"/>
                <a:gd name="connsiteY38" fmla="*/ 3896193 h 5736445"/>
                <a:gd name="connsiteX39" fmla="*/ 5177851 w 5801193"/>
                <a:gd name="connsiteY39" fmla="*/ 3851223 h 5736445"/>
                <a:gd name="connsiteX40" fmla="*/ 5252802 w 5801193"/>
                <a:gd name="connsiteY40" fmla="*/ 4046095 h 5736445"/>
                <a:gd name="connsiteX41" fmla="*/ 5147871 w 5801193"/>
                <a:gd name="connsiteY41" fmla="*/ 4181006 h 5736445"/>
                <a:gd name="connsiteX42" fmla="*/ 5207831 w 5801193"/>
                <a:gd name="connsiteY42" fmla="*/ 4525780 h 5736445"/>
                <a:gd name="connsiteX43" fmla="*/ 5237812 w 5801193"/>
                <a:gd name="connsiteY43" fmla="*/ 4660692 h 5736445"/>
                <a:gd name="connsiteX44" fmla="*/ 5147871 w 5801193"/>
                <a:gd name="connsiteY44" fmla="*/ 4930515 h 5736445"/>
                <a:gd name="connsiteX45" fmla="*/ 4982979 w 5801193"/>
                <a:gd name="connsiteY45" fmla="*/ 5125387 h 5736445"/>
                <a:gd name="connsiteX46" fmla="*/ 4863058 w 5801193"/>
                <a:gd name="connsiteY46" fmla="*/ 5260298 h 5736445"/>
                <a:gd name="connsiteX47" fmla="*/ 5257799 w 5801193"/>
                <a:gd name="connsiteY47" fmla="*/ 5715000 h 5736445"/>
                <a:gd name="connsiteX48" fmla="*/ 5715000 w 5801193"/>
                <a:gd name="connsiteY48" fmla="*/ 5638800 h 5736445"/>
                <a:gd name="connsiteX0" fmla="*/ 5715001 w 5801194"/>
                <a:gd name="connsiteY0" fmla="*/ 5715000 h 5812645"/>
                <a:gd name="connsiteX1" fmla="*/ 5791200 w 5801194"/>
                <a:gd name="connsiteY1" fmla="*/ 2209800 h 5812645"/>
                <a:gd name="connsiteX2" fmla="*/ 5791200 w 5801194"/>
                <a:gd name="connsiteY2" fmla="*/ 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57150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1865025 w 5801194"/>
                <a:gd name="connsiteY11" fmla="*/ 508416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179818 w 5801194"/>
                <a:gd name="connsiteY12" fmla="*/ 298554 h 5812645"/>
                <a:gd name="connsiteX13" fmla="*/ 2479622 w 5801194"/>
                <a:gd name="connsiteY13" fmla="*/ 493426 h 5812645"/>
                <a:gd name="connsiteX14" fmla="*/ 2494612 w 5801194"/>
                <a:gd name="connsiteY14" fmla="*/ 613347 h 5812645"/>
                <a:gd name="connsiteX15" fmla="*/ 2569563 w 5801194"/>
                <a:gd name="connsiteY15" fmla="*/ 748259 h 5812645"/>
                <a:gd name="connsiteX16" fmla="*/ 2719464 w 5801194"/>
                <a:gd name="connsiteY16" fmla="*/ 823210 h 5812645"/>
                <a:gd name="connsiteX17" fmla="*/ 2824395 w 5801194"/>
                <a:gd name="connsiteY17" fmla="*/ 958121 h 5812645"/>
                <a:gd name="connsiteX18" fmla="*/ 2929327 w 5801194"/>
                <a:gd name="connsiteY18" fmla="*/ 1152993 h 5812645"/>
                <a:gd name="connsiteX19" fmla="*/ 3109209 w 5801194"/>
                <a:gd name="connsiteY19" fmla="*/ 1272915 h 5812645"/>
                <a:gd name="connsiteX20" fmla="*/ 3229130 w 5801194"/>
                <a:gd name="connsiteY20" fmla="*/ 1407826 h 5812645"/>
                <a:gd name="connsiteX21" fmla="*/ 3364041 w 5801194"/>
                <a:gd name="connsiteY21" fmla="*/ 1602698 h 5812645"/>
                <a:gd name="connsiteX22" fmla="*/ 3394022 w 5801194"/>
                <a:gd name="connsiteY22" fmla="*/ 1782580 h 5812645"/>
                <a:gd name="connsiteX23" fmla="*/ 3498953 w 5801194"/>
                <a:gd name="connsiteY23" fmla="*/ 1827551 h 5812645"/>
                <a:gd name="connsiteX24" fmla="*/ 3693825 w 5801194"/>
                <a:gd name="connsiteY24" fmla="*/ 2187315 h 5812645"/>
                <a:gd name="connsiteX25" fmla="*/ 3888697 w 5801194"/>
                <a:gd name="connsiteY25" fmla="*/ 2517098 h 5812645"/>
                <a:gd name="connsiteX26" fmla="*/ 3993628 w 5801194"/>
                <a:gd name="connsiteY26" fmla="*/ 2876862 h 5812645"/>
                <a:gd name="connsiteX27" fmla="*/ 4023609 w 5801194"/>
                <a:gd name="connsiteY27" fmla="*/ 2951813 h 5812645"/>
                <a:gd name="connsiteX28" fmla="*/ 4113549 w 5801194"/>
                <a:gd name="connsiteY28" fmla="*/ 2981793 h 5812645"/>
                <a:gd name="connsiteX29" fmla="*/ 4113549 w 5801194"/>
                <a:gd name="connsiteY29" fmla="*/ 3146685 h 5812645"/>
                <a:gd name="connsiteX30" fmla="*/ 4233471 w 5801194"/>
                <a:gd name="connsiteY30" fmla="*/ 3236626 h 5812645"/>
                <a:gd name="connsiteX31" fmla="*/ 4248461 w 5801194"/>
                <a:gd name="connsiteY31" fmla="*/ 3371538 h 5812645"/>
                <a:gd name="connsiteX32" fmla="*/ 4338402 w 5801194"/>
                <a:gd name="connsiteY32" fmla="*/ 3416508 h 5812645"/>
                <a:gd name="connsiteX33" fmla="*/ 4578245 w 5801194"/>
                <a:gd name="connsiteY33" fmla="*/ 3521439 h 5812645"/>
                <a:gd name="connsiteX34" fmla="*/ 4818087 w 5801194"/>
                <a:gd name="connsiteY34" fmla="*/ 3671341 h 5812645"/>
                <a:gd name="connsiteX35" fmla="*/ 4908028 w 5801194"/>
                <a:gd name="connsiteY35" fmla="*/ 3761282 h 5812645"/>
                <a:gd name="connsiteX36" fmla="*/ 5057930 w 5801194"/>
                <a:gd name="connsiteY36" fmla="*/ 3896193 h 5812645"/>
                <a:gd name="connsiteX37" fmla="*/ 5177851 w 5801194"/>
                <a:gd name="connsiteY37" fmla="*/ 3851223 h 5812645"/>
                <a:gd name="connsiteX38" fmla="*/ 5252802 w 5801194"/>
                <a:gd name="connsiteY38" fmla="*/ 4046095 h 5812645"/>
                <a:gd name="connsiteX39" fmla="*/ 5147871 w 5801194"/>
                <a:gd name="connsiteY39" fmla="*/ 4181006 h 5812645"/>
                <a:gd name="connsiteX40" fmla="*/ 5207831 w 5801194"/>
                <a:gd name="connsiteY40" fmla="*/ 4525780 h 5812645"/>
                <a:gd name="connsiteX41" fmla="*/ 5237812 w 5801194"/>
                <a:gd name="connsiteY41" fmla="*/ 4660692 h 5812645"/>
                <a:gd name="connsiteX42" fmla="*/ 5147871 w 5801194"/>
                <a:gd name="connsiteY42" fmla="*/ 4930515 h 5812645"/>
                <a:gd name="connsiteX43" fmla="*/ 4982979 w 5801194"/>
                <a:gd name="connsiteY43" fmla="*/ 5125387 h 5812645"/>
                <a:gd name="connsiteX44" fmla="*/ 4863058 w 5801194"/>
                <a:gd name="connsiteY44" fmla="*/ 5260298 h 5812645"/>
                <a:gd name="connsiteX45" fmla="*/ 5257799 w 5801194"/>
                <a:gd name="connsiteY45" fmla="*/ 5715000 h 5812645"/>
                <a:gd name="connsiteX46" fmla="*/ 5715001 w 5801194"/>
                <a:gd name="connsiteY4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79622 w 5801194"/>
                <a:gd name="connsiteY12" fmla="*/ 493426 h 5812645"/>
                <a:gd name="connsiteX13" fmla="*/ 2494612 w 5801194"/>
                <a:gd name="connsiteY13" fmla="*/ 613347 h 5812645"/>
                <a:gd name="connsiteX14" fmla="*/ 2569563 w 5801194"/>
                <a:gd name="connsiteY14" fmla="*/ 748259 h 5812645"/>
                <a:gd name="connsiteX15" fmla="*/ 2719464 w 5801194"/>
                <a:gd name="connsiteY15" fmla="*/ 823210 h 5812645"/>
                <a:gd name="connsiteX16" fmla="*/ 2824395 w 5801194"/>
                <a:gd name="connsiteY16" fmla="*/ 958121 h 5812645"/>
                <a:gd name="connsiteX17" fmla="*/ 2929327 w 5801194"/>
                <a:gd name="connsiteY17" fmla="*/ 1152993 h 5812645"/>
                <a:gd name="connsiteX18" fmla="*/ 3109209 w 5801194"/>
                <a:gd name="connsiteY18" fmla="*/ 1272915 h 5812645"/>
                <a:gd name="connsiteX19" fmla="*/ 3229130 w 5801194"/>
                <a:gd name="connsiteY19" fmla="*/ 1407826 h 5812645"/>
                <a:gd name="connsiteX20" fmla="*/ 3364041 w 5801194"/>
                <a:gd name="connsiteY20" fmla="*/ 1602698 h 5812645"/>
                <a:gd name="connsiteX21" fmla="*/ 3394022 w 5801194"/>
                <a:gd name="connsiteY21" fmla="*/ 1782580 h 5812645"/>
                <a:gd name="connsiteX22" fmla="*/ 3498953 w 5801194"/>
                <a:gd name="connsiteY22" fmla="*/ 1827551 h 5812645"/>
                <a:gd name="connsiteX23" fmla="*/ 3693825 w 5801194"/>
                <a:gd name="connsiteY23" fmla="*/ 2187315 h 5812645"/>
                <a:gd name="connsiteX24" fmla="*/ 3888697 w 5801194"/>
                <a:gd name="connsiteY24" fmla="*/ 2517098 h 5812645"/>
                <a:gd name="connsiteX25" fmla="*/ 3993628 w 5801194"/>
                <a:gd name="connsiteY25" fmla="*/ 2876862 h 5812645"/>
                <a:gd name="connsiteX26" fmla="*/ 4023609 w 5801194"/>
                <a:gd name="connsiteY26" fmla="*/ 2951813 h 5812645"/>
                <a:gd name="connsiteX27" fmla="*/ 4113549 w 5801194"/>
                <a:gd name="connsiteY27" fmla="*/ 2981793 h 5812645"/>
                <a:gd name="connsiteX28" fmla="*/ 4113549 w 5801194"/>
                <a:gd name="connsiteY28" fmla="*/ 3146685 h 5812645"/>
                <a:gd name="connsiteX29" fmla="*/ 4233471 w 5801194"/>
                <a:gd name="connsiteY29" fmla="*/ 3236626 h 5812645"/>
                <a:gd name="connsiteX30" fmla="*/ 4248461 w 5801194"/>
                <a:gd name="connsiteY30" fmla="*/ 3371538 h 5812645"/>
                <a:gd name="connsiteX31" fmla="*/ 4338402 w 5801194"/>
                <a:gd name="connsiteY31" fmla="*/ 3416508 h 5812645"/>
                <a:gd name="connsiteX32" fmla="*/ 4578245 w 5801194"/>
                <a:gd name="connsiteY32" fmla="*/ 3521439 h 5812645"/>
                <a:gd name="connsiteX33" fmla="*/ 4818087 w 5801194"/>
                <a:gd name="connsiteY33" fmla="*/ 3671341 h 5812645"/>
                <a:gd name="connsiteX34" fmla="*/ 4908028 w 5801194"/>
                <a:gd name="connsiteY34" fmla="*/ 3761282 h 5812645"/>
                <a:gd name="connsiteX35" fmla="*/ 5057930 w 5801194"/>
                <a:gd name="connsiteY35" fmla="*/ 3896193 h 5812645"/>
                <a:gd name="connsiteX36" fmla="*/ 5177851 w 5801194"/>
                <a:gd name="connsiteY36" fmla="*/ 3851223 h 5812645"/>
                <a:gd name="connsiteX37" fmla="*/ 5252802 w 5801194"/>
                <a:gd name="connsiteY37" fmla="*/ 4046095 h 5812645"/>
                <a:gd name="connsiteX38" fmla="*/ 5147871 w 5801194"/>
                <a:gd name="connsiteY38" fmla="*/ 4181006 h 5812645"/>
                <a:gd name="connsiteX39" fmla="*/ 5207831 w 5801194"/>
                <a:gd name="connsiteY39" fmla="*/ 4525780 h 5812645"/>
                <a:gd name="connsiteX40" fmla="*/ 5237812 w 5801194"/>
                <a:gd name="connsiteY40" fmla="*/ 4660692 h 5812645"/>
                <a:gd name="connsiteX41" fmla="*/ 5147871 w 5801194"/>
                <a:gd name="connsiteY41" fmla="*/ 4930515 h 5812645"/>
                <a:gd name="connsiteX42" fmla="*/ 4982979 w 5801194"/>
                <a:gd name="connsiteY42" fmla="*/ 5125387 h 5812645"/>
                <a:gd name="connsiteX43" fmla="*/ 4863058 w 5801194"/>
                <a:gd name="connsiteY43" fmla="*/ 5260298 h 5812645"/>
                <a:gd name="connsiteX44" fmla="*/ 5257799 w 5801194"/>
                <a:gd name="connsiteY44" fmla="*/ 5715000 h 5812645"/>
                <a:gd name="connsiteX45" fmla="*/ 5715001 w 5801194"/>
                <a:gd name="connsiteY4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94612 w 5801194"/>
                <a:gd name="connsiteY12" fmla="*/ 613347 h 5812645"/>
                <a:gd name="connsiteX13" fmla="*/ 2569563 w 5801194"/>
                <a:gd name="connsiteY13" fmla="*/ 748259 h 5812645"/>
                <a:gd name="connsiteX14" fmla="*/ 2719464 w 5801194"/>
                <a:gd name="connsiteY14" fmla="*/ 823210 h 5812645"/>
                <a:gd name="connsiteX15" fmla="*/ 2824395 w 5801194"/>
                <a:gd name="connsiteY15" fmla="*/ 958121 h 5812645"/>
                <a:gd name="connsiteX16" fmla="*/ 2929327 w 5801194"/>
                <a:gd name="connsiteY16" fmla="*/ 1152993 h 5812645"/>
                <a:gd name="connsiteX17" fmla="*/ 3109209 w 5801194"/>
                <a:gd name="connsiteY17" fmla="*/ 1272915 h 5812645"/>
                <a:gd name="connsiteX18" fmla="*/ 3229130 w 5801194"/>
                <a:gd name="connsiteY18" fmla="*/ 1407826 h 5812645"/>
                <a:gd name="connsiteX19" fmla="*/ 3364041 w 5801194"/>
                <a:gd name="connsiteY19" fmla="*/ 1602698 h 5812645"/>
                <a:gd name="connsiteX20" fmla="*/ 3394022 w 5801194"/>
                <a:gd name="connsiteY20" fmla="*/ 1782580 h 5812645"/>
                <a:gd name="connsiteX21" fmla="*/ 3498953 w 5801194"/>
                <a:gd name="connsiteY21" fmla="*/ 1827551 h 5812645"/>
                <a:gd name="connsiteX22" fmla="*/ 3693825 w 5801194"/>
                <a:gd name="connsiteY22" fmla="*/ 2187315 h 5812645"/>
                <a:gd name="connsiteX23" fmla="*/ 3888697 w 5801194"/>
                <a:gd name="connsiteY23" fmla="*/ 2517098 h 5812645"/>
                <a:gd name="connsiteX24" fmla="*/ 3993628 w 5801194"/>
                <a:gd name="connsiteY24" fmla="*/ 2876862 h 5812645"/>
                <a:gd name="connsiteX25" fmla="*/ 4023609 w 5801194"/>
                <a:gd name="connsiteY25" fmla="*/ 2951813 h 5812645"/>
                <a:gd name="connsiteX26" fmla="*/ 4113549 w 5801194"/>
                <a:gd name="connsiteY26" fmla="*/ 2981793 h 5812645"/>
                <a:gd name="connsiteX27" fmla="*/ 4113549 w 5801194"/>
                <a:gd name="connsiteY27" fmla="*/ 3146685 h 5812645"/>
                <a:gd name="connsiteX28" fmla="*/ 4233471 w 5801194"/>
                <a:gd name="connsiteY28" fmla="*/ 3236626 h 5812645"/>
                <a:gd name="connsiteX29" fmla="*/ 4248461 w 5801194"/>
                <a:gd name="connsiteY29" fmla="*/ 3371538 h 5812645"/>
                <a:gd name="connsiteX30" fmla="*/ 4338402 w 5801194"/>
                <a:gd name="connsiteY30" fmla="*/ 3416508 h 5812645"/>
                <a:gd name="connsiteX31" fmla="*/ 4578245 w 5801194"/>
                <a:gd name="connsiteY31" fmla="*/ 3521439 h 5812645"/>
                <a:gd name="connsiteX32" fmla="*/ 4818087 w 5801194"/>
                <a:gd name="connsiteY32" fmla="*/ 3671341 h 5812645"/>
                <a:gd name="connsiteX33" fmla="*/ 4908028 w 5801194"/>
                <a:gd name="connsiteY33" fmla="*/ 3761282 h 5812645"/>
                <a:gd name="connsiteX34" fmla="*/ 5057930 w 5801194"/>
                <a:gd name="connsiteY34" fmla="*/ 3896193 h 5812645"/>
                <a:gd name="connsiteX35" fmla="*/ 5177851 w 5801194"/>
                <a:gd name="connsiteY35" fmla="*/ 3851223 h 5812645"/>
                <a:gd name="connsiteX36" fmla="*/ 5252802 w 5801194"/>
                <a:gd name="connsiteY36" fmla="*/ 4046095 h 5812645"/>
                <a:gd name="connsiteX37" fmla="*/ 5147871 w 5801194"/>
                <a:gd name="connsiteY37" fmla="*/ 4181006 h 5812645"/>
                <a:gd name="connsiteX38" fmla="*/ 5207831 w 5801194"/>
                <a:gd name="connsiteY38" fmla="*/ 4525780 h 5812645"/>
                <a:gd name="connsiteX39" fmla="*/ 5237812 w 5801194"/>
                <a:gd name="connsiteY39" fmla="*/ 4660692 h 5812645"/>
                <a:gd name="connsiteX40" fmla="*/ 5147871 w 5801194"/>
                <a:gd name="connsiteY40" fmla="*/ 4930515 h 5812645"/>
                <a:gd name="connsiteX41" fmla="*/ 4982979 w 5801194"/>
                <a:gd name="connsiteY41" fmla="*/ 5125387 h 5812645"/>
                <a:gd name="connsiteX42" fmla="*/ 4863058 w 5801194"/>
                <a:gd name="connsiteY42" fmla="*/ 5260298 h 5812645"/>
                <a:gd name="connsiteX43" fmla="*/ 5257799 w 5801194"/>
                <a:gd name="connsiteY43" fmla="*/ 5715000 h 5812645"/>
                <a:gd name="connsiteX44" fmla="*/ 5715001 w 5801194"/>
                <a:gd name="connsiteY4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69563 w 5801194"/>
                <a:gd name="connsiteY13" fmla="*/ 748259 h 5812645"/>
                <a:gd name="connsiteX14" fmla="*/ 2719464 w 5801194"/>
                <a:gd name="connsiteY14" fmla="*/ 823210 h 5812645"/>
                <a:gd name="connsiteX15" fmla="*/ 2824395 w 5801194"/>
                <a:gd name="connsiteY15" fmla="*/ 958121 h 5812645"/>
                <a:gd name="connsiteX16" fmla="*/ 2929327 w 5801194"/>
                <a:gd name="connsiteY16" fmla="*/ 1152993 h 5812645"/>
                <a:gd name="connsiteX17" fmla="*/ 3109209 w 5801194"/>
                <a:gd name="connsiteY17" fmla="*/ 1272915 h 5812645"/>
                <a:gd name="connsiteX18" fmla="*/ 3229130 w 5801194"/>
                <a:gd name="connsiteY18" fmla="*/ 1407826 h 5812645"/>
                <a:gd name="connsiteX19" fmla="*/ 3364041 w 5801194"/>
                <a:gd name="connsiteY19" fmla="*/ 1602698 h 5812645"/>
                <a:gd name="connsiteX20" fmla="*/ 3394022 w 5801194"/>
                <a:gd name="connsiteY20" fmla="*/ 1782580 h 5812645"/>
                <a:gd name="connsiteX21" fmla="*/ 3498953 w 5801194"/>
                <a:gd name="connsiteY21" fmla="*/ 1827551 h 5812645"/>
                <a:gd name="connsiteX22" fmla="*/ 3693825 w 5801194"/>
                <a:gd name="connsiteY22" fmla="*/ 2187315 h 5812645"/>
                <a:gd name="connsiteX23" fmla="*/ 3888697 w 5801194"/>
                <a:gd name="connsiteY23" fmla="*/ 2517098 h 5812645"/>
                <a:gd name="connsiteX24" fmla="*/ 3993628 w 5801194"/>
                <a:gd name="connsiteY24" fmla="*/ 2876862 h 5812645"/>
                <a:gd name="connsiteX25" fmla="*/ 4023609 w 5801194"/>
                <a:gd name="connsiteY25" fmla="*/ 2951813 h 5812645"/>
                <a:gd name="connsiteX26" fmla="*/ 4113549 w 5801194"/>
                <a:gd name="connsiteY26" fmla="*/ 2981793 h 5812645"/>
                <a:gd name="connsiteX27" fmla="*/ 4113549 w 5801194"/>
                <a:gd name="connsiteY27" fmla="*/ 3146685 h 5812645"/>
                <a:gd name="connsiteX28" fmla="*/ 4233471 w 5801194"/>
                <a:gd name="connsiteY28" fmla="*/ 3236626 h 5812645"/>
                <a:gd name="connsiteX29" fmla="*/ 4248461 w 5801194"/>
                <a:gd name="connsiteY29" fmla="*/ 3371538 h 5812645"/>
                <a:gd name="connsiteX30" fmla="*/ 4338402 w 5801194"/>
                <a:gd name="connsiteY30" fmla="*/ 3416508 h 5812645"/>
                <a:gd name="connsiteX31" fmla="*/ 4578245 w 5801194"/>
                <a:gd name="connsiteY31" fmla="*/ 3521439 h 5812645"/>
                <a:gd name="connsiteX32" fmla="*/ 4818087 w 5801194"/>
                <a:gd name="connsiteY32" fmla="*/ 3671341 h 5812645"/>
                <a:gd name="connsiteX33" fmla="*/ 4908028 w 5801194"/>
                <a:gd name="connsiteY33" fmla="*/ 3761282 h 5812645"/>
                <a:gd name="connsiteX34" fmla="*/ 5057930 w 5801194"/>
                <a:gd name="connsiteY34" fmla="*/ 3896193 h 5812645"/>
                <a:gd name="connsiteX35" fmla="*/ 5177851 w 5801194"/>
                <a:gd name="connsiteY35" fmla="*/ 3851223 h 5812645"/>
                <a:gd name="connsiteX36" fmla="*/ 5252802 w 5801194"/>
                <a:gd name="connsiteY36" fmla="*/ 4046095 h 5812645"/>
                <a:gd name="connsiteX37" fmla="*/ 5147871 w 5801194"/>
                <a:gd name="connsiteY37" fmla="*/ 4181006 h 5812645"/>
                <a:gd name="connsiteX38" fmla="*/ 5207831 w 5801194"/>
                <a:gd name="connsiteY38" fmla="*/ 4525780 h 5812645"/>
                <a:gd name="connsiteX39" fmla="*/ 5237812 w 5801194"/>
                <a:gd name="connsiteY39" fmla="*/ 4660692 h 5812645"/>
                <a:gd name="connsiteX40" fmla="*/ 5147871 w 5801194"/>
                <a:gd name="connsiteY40" fmla="*/ 4930515 h 5812645"/>
                <a:gd name="connsiteX41" fmla="*/ 4982979 w 5801194"/>
                <a:gd name="connsiteY41" fmla="*/ 5125387 h 5812645"/>
                <a:gd name="connsiteX42" fmla="*/ 4863058 w 5801194"/>
                <a:gd name="connsiteY42" fmla="*/ 5260298 h 5812645"/>
                <a:gd name="connsiteX43" fmla="*/ 5257799 w 5801194"/>
                <a:gd name="connsiteY43" fmla="*/ 5715000 h 5812645"/>
                <a:gd name="connsiteX44" fmla="*/ 5715001 w 5801194"/>
                <a:gd name="connsiteY4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719464 w 5801194"/>
                <a:gd name="connsiteY13" fmla="*/ 823210 h 5812645"/>
                <a:gd name="connsiteX14" fmla="*/ 2824395 w 5801194"/>
                <a:gd name="connsiteY14" fmla="*/ 958121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824395 w 5801194"/>
                <a:gd name="connsiteY14" fmla="*/ 958121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3109209 w 5801194"/>
                <a:gd name="connsiteY15" fmla="*/ 1272915 h 5812645"/>
                <a:gd name="connsiteX16" fmla="*/ 3229130 w 5801194"/>
                <a:gd name="connsiteY16" fmla="*/ 1407826 h 5812645"/>
                <a:gd name="connsiteX17" fmla="*/ 3364041 w 5801194"/>
                <a:gd name="connsiteY17" fmla="*/ 1602698 h 5812645"/>
                <a:gd name="connsiteX18" fmla="*/ 3394022 w 5801194"/>
                <a:gd name="connsiteY18" fmla="*/ 1782580 h 5812645"/>
                <a:gd name="connsiteX19" fmla="*/ 3498953 w 5801194"/>
                <a:gd name="connsiteY19" fmla="*/ 1827551 h 5812645"/>
                <a:gd name="connsiteX20" fmla="*/ 3693825 w 5801194"/>
                <a:gd name="connsiteY20" fmla="*/ 2187315 h 5812645"/>
                <a:gd name="connsiteX21" fmla="*/ 3888697 w 5801194"/>
                <a:gd name="connsiteY21" fmla="*/ 2517098 h 5812645"/>
                <a:gd name="connsiteX22" fmla="*/ 3993628 w 5801194"/>
                <a:gd name="connsiteY22" fmla="*/ 2876862 h 5812645"/>
                <a:gd name="connsiteX23" fmla="*/ 4023609 w 5801194"/>
                <a:gd name="connsiteY23" fmla="*/ 2951813 h 5812645"/>
                <a:gd name="connsiteX24" fmla="*/ 4113549 w 5801194"/>
                <a:gd name="connsiteY24" fmla="*/ 2981793 h 5812645"/>
                <a:gd name="connsiteX25" fmla="*/ 4113549 w 5801194"/>
                <a:gd name="connsiteY25" fmla="*/ 3146685 h 5812645"/>
                <a:gd name="connsiteX26" fmla="*/ 4233471 w 5801194"/>
                <a:gd name="connsiteY26" fmla="*/ 3236626 h 5812645"/>
                <a:gd name="connsiteX27" fmla="*/ 4248461 w 5801194"/>
                <a:gd name="connsiteY27" fmla="*/ 3371538 h 5812645"/>
                <a:gd name="connsiteX28" fmla="*/ 4338402 w 5801194"/>
                <a:gd name="connsiteY28" fmla="*/ 3416508 h 5812645"/>
                <a:gd name="connsiteX29" fmla="*/ 4578245 w 5801194"/>
                <a:gd name="connsiteY29" fmla="*/ 3521439 h 5812645"/>
                <a:gd name="connsiteX30" fmla="*/ 4818087 w 5801194"/>
                <a:gd name="connsiteY30" fmla="*/ 3671341 h 5812645"/>
                <a:gd name="connsiteX31" fmla="*/ 4908028 w 5801194"/>
                <a:gd name="connsiteY31" fmla="*/ 3761282 h 5812645"/>
                <a:gd name="connsiteX32" fmla="*/ 5057930 w 5801194"/>
                <a:gd name="connsiteY32" fmla="*/ 3896193 h 5812645"/>
                <a:gd name="connsiteX33" fmla="*/ 5177851 w 5801194"/>
                <a:gd name="connsiteY33" fmla="*/ 3851223 h 5812645"/>
                <a:gd name="connsiteX34" fmla="*/ 5252802 w 5801194"/>
                <a:gd name="connsiteY34" fmla="*/ 4046095 h 5812645"/>
                <a:gd name="connsiteX35" fmla="*/ 5147871 w 5801194"/>
                <a:gd name="connsiteY35" fmla="*/ 4181006 h 5812645"/>
                <a:gd name="connsiteX36" fmla="*/ 5207831 w 5801194"/>
                <a:gd name="connsiteY36" fmla="*/ 4525780 h 5812645"/>
                <a:gd name="connsiteX37" fmla="*/ 5237812 w 5801194"/>
                <a:gd name="connsiteY37" fmla="*/ 4660692 h 5812645"/>
                <a:gd name="connsiteX38" fmla="*/ 5147871 w 5801194"/>
                <a:gd name="connsiteY38" fmla="*/ 4930515 h 5812645"/>
                <a:gd name="connsiteX39" fmla="*/ 4982979 w 5801194"/>
                <a:gd name="connsiteY39" fmla="*/ 5125387 h 5812645"/>
                <a:gd name="connsiteX40" fmla="*/ 4863058 w 5801194"/>
                <a:gd name="connsiteY40" fmla="*/ 5260298 h 5812645"/>
                <a:gd name="connsiteX41" fmla="*/ 5257799 w 5801194"/>
                <a:gd name="connsiteY41" fmla="*/ 5715000 h 5812645"/>
                <a:gd name="connsiteX42" fmla="*/ 5715001 w 5801194"/>
                <a:gd name="connsiteY4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29130 w 5801194"/>
                <a:gd name="connsiteY16" fmla="*/ 1407826 h 5812645"/>
                <a:gd name="connsiteX17" fmla="*/ 3364041 w 5801194"/>
                <a:gd name="connsiteY17" fmla="*/ 1602698 h 5812645"/>
                <a:gd name="connsiteX18" fmla="*/ 3394022 w 5801194"/>
                <a:gd name="connsiteY18" fmla="*/ 1782580 h 5812645"/>
                <a:gd name="connsiteX19" fmla="*/ 3498953 w 5801194"/>
                <a:gd name="connsiteY19" fmla="*/ 1827551 h 5812645"/>
                <a:gd name="connsiteX20" fmla="*/ 3693825 w 5801194"/>
                <a:gd name="connsiteY20" fmla="*/ 2187315 h 5812645"/>
                <a:gd name="connsiteX21" fmla="*/ 3888697 w 5801194"/>
                <a:gd name="connsiteY21" fmla="*/ 2517098 h 5812645"/>
                <a:gd name="connsiteX22" fmla="*/ 3993628 w 5801194"/>
                <a:gd name="connsiteY22" fmla="*/ 2876862 h 5812645"/>
                <a:gd name="connsiteX23" fmla="*/ 4023609 w 5801194"/>
                <a:gd name="connsiteY23" fmla="*/ 2951813 h 5812645"/>
                <a:gd name="connsiteX24" fmla="*/ 4113549 w 5801194"/>
                <a:gd name="connsiteY24" fmla="*/ 2981793 h 5812645"/>
                <a:gd name="connsiteX25" fmla="*/ 4113549 w 5801194"/>
                <a:gd name="connsiteY25" fmla="*/ 3146685 h 5812645"/>
                <a:gd name="connsiteX26" fmla="*/ 4233471 w 5801194"/>
                <a:gd name="connsiteY26" fmla="*/ 3236626 h 5812645"/>
                <a:gd name="connsiteX27" fmla="*/ 4248461 w 5801194"/>
                <a:gd name="connsiteY27" fmla="*/ 3371538 h 5812645"/>
                <a:gd name="connsiteX28" fmla="*/ 4338402 w 5801194"/>
                <a:gd name="connsiteY28" fmla="*/ 3416508 h 5812645"/>
                <a:gd name="connsiteX29" fmla="*/ 4578245 w 5801194"/>
                <a:gd name="connsiteY29" fmla="*/ 3521439 h 5812645"/>
                <a:gd name="connsiteX30" fmla="*/ 4818087 w 5801194"/>
                <a:gd name="connsiteY30" fmla="*/ 3671341 h 5812645"/>
                <a:gd name="connsiteX31" fmla="*/ 4908028 w 5801194"/>
                <a:gd name="connsiteY31" fmla="*/ 3761282 h 5812645"/>
                <a:gd name="connsiteX32" fmla="*/ 5057930 w 5801194"/>
                <a:gd name="connsiteY32" fmla="*/ 3896193 h 5812645"/>
                <a:gd name="connsiteX33" fmla="*/ 5177851 w 5801194"/>
                <a:gd name="connsiteY33" fmla="*/ 3851223 h 5812645"/>
                <a:gd name="connsiteX34" fmla="*/ 5252802 w 5801194"/>
                <a:gd name="connsiteY34" fmla="*/ 4046095 h 5812645"/>
                <a:gd name="connsiteX35" fmla="*/ 5147871 w 5801194"/>
                <a:gd name="connsiteY35" fmla="*/ 4181006 h 5812645"/>
                <a:gd name="connsiteX36" fmla="*/ 5207831 w 5801194"/>
                <a:gd name="connsiteY36" fmla="*/ 4525780 h 5812645"/>
                <a:gd name="connsiteX37" fmla="*/ 5237812 w 5801194"/>
                <a:gd name="connsiteY37" fmla="*/ 4660692 h 5812645"/>
                <a:gd name="connsiteX38" fmla="*/ 5147871 w 5801194"/>
                <a:gd name="connsiteY38" fmla="*/ 4930515 h 5812645"/>
                <a:gd name="connsiteX39" fmla="*/ 4982979 w 5801194"/>
                <a:gd name="connsiteY39" fmla="*/ 5125387 h 5812645"/>
                <a:gd name="connsiteX40" fmla="*/ 4863058 w 5801194"/>
                <a:gd name="connsiteY40" fmla="*/ 5260298 h 5812645"/>
                <a:gd name="connsiteX41" fmla="*/ 5257799 w 5801194"/>
                <a:gd name="connsiteY41" fmla="*/ 5715000 h 5812645"/>
                <a:gd name="connsiteX42" fmla="*/ 5715001 w 5801194"/>
                <a:gd name="connsiteY4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364041 w 5801194"/>
                <a:gd name="connsiteY16" fmla="*/ 1602698 h 5812645"/>
                <a:gd name="connsiteX17" fmla="*/ 3394022 w 5801194"/>
                <a:gd name="connsiteY17" fmla="*/ 1782580 h 5812645"/>
                <a:gd name="connsiteX18" fmla="*/ 3498953 w 5801194"/>
                <a:gd name="connsiteY18" fmla="*/ 1827551 h 5812645"/>
                <a:gd name="connsiteX19" fmla="*/ 3693825 w 5801194"/>
                <a:gd name="connsiteY19" fmla="*/ 2187315 h 5812645"/>
                <a:gd name="connsiteX20" fmla="*/ 3888697 w 5801194"/>
                <a:gd name="connsiteY20" fmla="*/ 2517098 h 5812645"/>
                <a:gd name="connsiteX21" fmla="*/ 3993628 w 5801194"/>
                <a:gd name="connsiteY21" fmla="*/ 2876862 h 5812645"/>
                <a:gd name="connsiteX22" fmla="*/ 4023609 w 5801194"/>
                <a:gd name="connsiteY22" fmla="*/ 2951813 h 5812645"/>
                <a:gd name="connsiteX23" fmla="*/ 4113549 w 5801194"/>
                <a:gd name="connsiteY23" fmla="*/ 2981793 h 5812645"/>
                <a:gd name="connsiteX24" fmla="*/ 4113549 w 5801194"/>
                <a:gd name="connsiteY24" fmla="*/ 3146685 h 5812645"/>
                <a:gd name="connsiteX25" fmla="*/ 4233471 w 5801194"/>
                <a:gd name="connsiteY25" fmla="*/ 3236626 h 5812645"/>
                <a:gd name="connsiteX26" fmla="*/ 4248461 w 5801194"/>
                <a:gd name="connsiteY26" fmla="*/ 3371538 h 5812645"/>
                <a:gd name="connsiteX27" fmla="*/ 4338402 w 5801194"/>
                <a:gd name="connsiteY27" fmla="*/ 3416508 h 5812645"/>
                <a:gd name="connsiteX28" fmla="*/ 4578245 w 5801194"/>
                <a:gd name="connsiteY28" fmla="*/ 3521439 h 5812645"/>
                <a:gd name="connsiteX29" fmla="*/ 4818087 w 5801194"/>
                <a:gd name="connsiteY29" fmla="*/ 3671341 h 5812645"/>
                <a:gd name="connsiteX30" fmla="*/ 4908028 w 5801194"/>
                <a:gd name="connsiteY30" fmla="*/ 3761282 h 5812645"/>
                <a:gd name="connsiteX31" fmla="*/ 5057930 w 5801194"/>
                <a:gd name="connsiteY31" fmla="*/ 3896193 h 5812645"/>
                <a:gd name="connsiteX32" fmla="*/ 5177851 w 5801194"/>
                <a:gd name="connsiteY32" fmla="*/ 3851223 h 5812645"/>
                <a:gd name="connsiteX33" fmla="*/ 5252802 w 5801194"/>
                <a:gd name="connsiteY33" fmla="*/ 4046095 h 5812645"/>
                <a:gd name="connsiteX34" fmla="*/ 5147871 w 5801194"/>
                <a:gd name="connsiteY34" fmla="*/ 4181006 h 5812645"/>
                <a:gd name="connsiteX35" fmla="*/ 5207831 w 5801194"/>
                <a:gd name="connsiteY35" fmla="*/ 4525780 h 5812645"/>
                <a:gd name="connsiteX36" fmla="*/ 5237812 w 5801194"/>
                <a:gd name="connsiteY36" fmla="*/ 4660692 h 5812645"/>
                <a:gd name="connsiteX37" fmla="*/ 5147871 w 5801194"/>
                <a:gd name="connsiteY37" fmla="*/ 4930515 h 5812645"/>
                <a:gd name="connsiteX38" fmla="*/ 4982979 w 5801194"/>
                <a:gd name="connsiteY38" fmla="*/ 5125387 h 5812645"/>
                <a:gd name="connsiteX39" fmla="*/ 4863058 w 5801194"/>
                <a:gd name="connsiteY39" fmla="*/ 5260298 h 5812645"/>
                <a:gd name="connsiteX40" fmla="*/ 5257799 w 5801194"/>
                <a:gd name="connsiteY40" fmla="*/ 5715000 h 5812645"/>
                <a:gd name="connsiteX41" fmla="*/ 5715001 w 5801194"/>
                <a:gd name="connsiteY41"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394022 w 5801194"/>
                <a:gd name="connsiteY16" fmla="*/ 1782580 h 5812645"/>
                <a:gd name="connsiteX17" fmla="*/ 3498953 w 5801194"/>
                <a:gd name="connsiteY17" fmla="*/ 1827551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498953 w 5801194"/>
                <a:gd name="connsiteY17" fmla="*/ 1827551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4023609 w 5801194"/>
                <a:gd name="connsiteY20" fmla="*/ 2951813 h 5812645"/>
                <a:gd name="connsiteX21" fmla="*/ 4113549 w 5801194"/>
                <a:gd name="connsiteY21" fmla="*/ 2981793 h 5812645"/>
                <a:gd name="connsiteX22" fmla="*/ 4113549 w 5801194"/>
                <a:gd name="connsiteY22" fmla="*/ 3146685 h 5812645"/>
                <a:gd name="connsiteX23" fmla="*/ 4233471 w 5801194"/>
                <a:gd name="connsiteY23" fmla="*/ 3236626 h 5812645"/>
                <a:gd name="connsiteX24" fmla="*/ 4248461 w 5801194"/>
                <a:gd name="connsiteY24" fmla="*/ 3371538 h 5812645"/>
                <a:gd name="connsiteX25" fmla="*/ 4338402 w 5801194"/>
                <a:gd name="connsiteY25" fmla="*/ 3416508 h 5812645"/>
                <a:gd name="connsiteX26" fmla="*/ 4578245 w 5801194"/>
                <a:gd name="connsiteY26" fmla="*/ 3521439 h 5812645"/>
                <a:gd name="connsiteX27" fmla="*/ 4818087 w 5801194"/>
                <a:gd name="connsiteY27" fmla="*/ 3671341 h 5812645"/>
                <a:gd name="connsiteX28" fmla="*/ 4908028 w 5801194"/>
                <a:gd name="connsiteY28" fmla="*/ 3761282 h 5812645"/>
                <a:gd name="connsiteX29" fmla="*/ 5057930 w 5801194"/>
                <a:gd name="connsiteY29" fmla="*/ 3896193 h 5812645"/>
                <a:gd name="connsiteX30" fmla="*/ 5177851 w 5801194"/>
                <a:gd name="connsiteY30" fmla="*/ 3851223 h 5812645"/>
                <a:gd name="connsiteX31" fmla="*/ 5252802 w 5801194"/>
                <a:gd name="connsiteY31" fmla="*/ 4046095 h 5812645"/>
                <a:gd name="connsiteX32" fmla="*/ 5147871 w 5801194"/>
                <a:gd name="connsiteY32" fmla="*/ 4181006 h 5812645"/>
                <a:gd name="connsiteX33" fmla="*/ 5207831 w 5801194"/>
                <a:gd name="connsiteY33" fmla="*/ 4525780 h 5812645"/>
                <a:gd name="connsiteX34" fmla="*/ 5237812 w 5801194"/>
                <a:gd name="connsiteY34" fmla="*/ 4660692 h 5812645"/>
                <a:gd name="connsiteX35" fmla="*/ 5147871 w 5801194"/>
                <a:gd name="connsiteY35" fmla="*/ 4930515 h 5812645"/>
                <a:gd name="connsiteX36" fmla="*/ 4982979 w 5801194"/>
                <a:gd name="connsiteY36" fmla="*/ 5125387 h 5812645"/>
                <a:gd name="connsiteX37" fmla="*/ 4863058 w 5801194"/>
                <a:gd name="connsiteY37" fmla="*/ 5260298 h 5812645"/>
                <a:gd name="connsiteX38" fmla="*/ 5257799 w 5801194"/>
                <a:gd name="connsiteY38" fmla="*/ 5715000 h 5812645"/>
                <a:gd name="connsiteX39" fmla="*/ 5715001 w 5801194"/>
                <a:gd name="connsiteY39"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3549 w 5801194"/>
                <a:gd name="connsiteY21" fmla="*/ 2981793 h 5812645"/>
                <a:gd name="connsiteX22" fmla="*/ 4113549 w 5801194"/>
                <a:gd name="connsiteY22" fmla="*/ 3146685 h 5812645"/>
                <a:gd name="connsiteX23" fmla="*/ 4233471 w 5801194"/>
                <a:gd name="connsiteY23" fmla="*/ 3236626 h 5812645"/>
                <a:gd name="connsiteX24" fmla="*/ 4248461 w 5801194"/>
                <a:gd name="connsiteY24" fmla="*/ 3371538 h 5812645"/>
                <a:gd name="connsiteX25" fmla="*/ 4338402 w 5801194"/>
                <a:gd name="connsiteY25" fmla="*/ 3416508 h 5812645"/>
                <a:gd name="connsiteX26" fmla="*/ 4578245 w 5801194"/>
                <a:gd name="connsiteY26" fmla="*/ 3521439 h 5812645"/>
                <a:gd name="connsiteX27" fmla="*/ 4818087 w 5801194"/>
                <a:gd name="connsiteY27" fmla="*/ 3671341 h 5812645"/>
                <a:gd name="connsiteX28" fmla="*/ 4908028 w 5801194"/>
                <a:gd name="connsiteY28" fmla="*/ 3761282 h 5812645"/>
                <a:gd name="connsiteX29" fmla="*/ 5057930 w 5801194"/>
                <a:gd name="connsiteY29" fmla="*/ 3896193 h 5812645"/>
                <a:gd name="connsiteX30" fmla="*/ 5177851 w 5801194"/>
                <a:gd name="connsiteY30" fmla="*/ 3851223 h 5812645"/>
                <a:gd name="connsiteX31" fmla="*/ 5252802 w 5801194"/>
                <a:gd name="connsiteY31" fmla="*/ 4046095 h 5812645"/>
                <a:gd name="connsiteX32" fmla="*/ 5147871 w 5801194"/>
                <a:gd name="connsiteY32" fmla="*/ 4181006 h 5812645"/>
                <a:gd name="connsiteX33" fmla="*/ 5207831 w 5801194"/>
                <a:gd name="connsiteY33" fmla="*/ 4525780 h 5812645"/>
                <a:gd name="connsiteX34" fmla="*/ 5237812 w 5801194"/>
                <a:gd name="connsiteY34" fmla="*/ 4660692 h 5812645"/>
                <a:gd name="connsiteX35" fmla="*/ 5147871 w 5801194"/>
                <a:gd name="connsiteY35" fmla="*/ 4930515 h 5812645"/>
                <a:gd name="connsiteX36" fmla="*/ 4982979 w 5801194"/>
                <a:gd name="connsiteY36" fmla="*/ 5125387 h 5812645"/>
                <a:gd name="connsiteX37" fmla="*/ 4863058 w 5801194"/>
                <a:gd name="connsiteY37" fmla="*/ 5260298 h 5812645"/>
                <a:gd name="connsiteX38" fmla="*/ 5257799 w 5801194"/>
                <a:gd name="connsiteY38" fmla="*/ 5715000 h 5812645"/>
                <a:gd name="connsiteX39" fmla="*/ 5715001 w 5801194"/>
                <a:gd name="connsiteY39"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3549 w 5801194"/>
                <a:gd name="connsiteY21" fmla="*/ 3146685 h 5812645"/>
                <a:gd name="connsiteX22" fmla="*/ 4233471 w 5801194"/>
                <a:gd name="connsiteY22" fmla="*/ 3236626 h 5812645"/>
                <a:gd name="connsiteX23" fmla="*/ 4248461 w 5801194"/>
                <a:gd name="connsiteY23" fmla="*/ 3371538 h 5812645"/>
                <a:gd name="connsiteX24" fmla="*/ 4338402 w 5801194"/>
                <a:gd name="connsiteY24" fmla="*/ 3416508 h 5812645"/>
                <a:gd name="connsiteX25" fmla="*/ 4578245 w 5801194"/>
                <a:gd name="connsiteY25" fmla="*/ 3521439 h 5812645"/>
                <a:gd name="connsiteX26" fmla="*/ 4818087 w 5801194"/>
                <a:gd name="connsiteY26" fmla="*/ 3671341 h 5812645"/>
                <a:gd name="connsiteX27" fmla="*/ 4908028 w 5801194"/>
                <a:gd name="connsiteY27" fmla="*/ 3761282 h 5812645"/>
                <a:gd name="connsiteX28" fmla="*/ 5057930 w 5801194"/>
                <a:gd name="connsiteY28" fmla="*/ 3896193 h 5812645"/>
                <a:gd name="connsiteX29" fmla="*/ 5177851 w 5801194"/>
                <a:gd name="connsiteY29" fmla="*/ 3851223 h 5812645"/>
                <a:gd name="connsiteX30" fmla="*/ 5252802 w 5801194"/>
                <a:gd name="connsiteY30" fmla="*/ 4046095 h 5812645"/>
                <a:gd name="connsiteX31" fmla="*/ 5147871 w 5801194"/>
                <a:gd name="connsiteY31" fmla="*/ 4181006 h 5812645"/>
                <a:gd name="connsiteX32" fmla="*/ 5207831 w 5801194"/>
                <a:gd name="connsiteY32" fmla="*/ 4525780 h 5812645"/>
                <a:gd name="connsiteX33" fmla="*/ 5237812 w 5801194"/>
                <a:gd name="connsiteY33" fmla="*/ 4660692 h 5812645"/>
                <a:gd name="connsiteX34" fmla="*/ 5147871 w 5801194"/>
                <a:gd name="connsiteY34" fmla="*/ 4930515 h 5812645"/>
                <a:gd name="connsiteX35" fmla="*/ 4982979 w 5801194"/>
                <a:gd name="connsiteY35" fmla="*/ 5125387 h 5812645"/>
                <a:gd name="connsiteX36" fmla="*/ 4863058 w 5801194"/>
                <a:gd name="connsiteY36" fmla="*/ 5260298 h 5812645"/>
                <a:gd name="connsiteX37" fmla="*/ 5257799 w 5801194"/>
                <a:gd name="connsiteY37" fmla="*/ 5715000 h 5812645"/>
                <a:gd name="connsiteX38" fmla="*/ 5715001 w 5801194"/>
                <a:gd name="connsiteY3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233471 w 5801194"/>
                <a:gd name="connsiteY21" fmla="*/ 3236626 h 5812645"/>
                <a:gd name="connsiteX22" fmla="*/ 4248461 w 5801194"/>
                <a:gd name="connsiteY22" fmla="*/ 3371538 h 5812645"/>
                <a:gd name="connsiteX23" fmla="*/ 4338402 w 5801194"/>
                <a:gd name="connsiteY23" fmla="*/ 3416508 h 5812645"/>
                <a:gd name="connsiteX24" fmla="*/ 4578245 w 5801194"/>
                <a:gd name="connsiteY24" fmla="*/ 3521439 h 5812645"/>
                <a:gd name="connsiteX25" fmla="*/ 4818087 w 5801194"/>
                <a:gd name="connsiteY25" fmla="*/ 3671341 h 5812645"/>
                <a:gd name="connsiteX26" fmla="*/ 4908028 w 5801194"/>
                <a:gd name="connsiteY26" fmla="*/ 3761282 h 5812645"/>
                <a:gd name="connsiteX27" fmla="*/ 5057930 w 5801194"/>
                <a:gd name="connsiteY27" fmla="*/ 3896193 h 5812645"/>
                <a:gd name="connsiteX28" fmla="*/ 5177851 w 5801194"/>
                <a:gd name="connsiteY28" fmla="*/ 3851223 h 5812645"/>
                <a:gd name="connsiteX29" fmla="*/ 5252802 w 5801194"/>
                <a:gd name="connsiteY29" fmla="*/ 4046095 h 5812645"/>
                <a:gd name="connsiteX30" fmla="*/ 5147871 w 5801194"/>
                <a:gd name="connsiteY30" fmla="*/ 4181006 h 5812645"/>
                <a:gd name="connsiteX31" fmla="*/ 5207831 w 5801194"/>
                <a:gd name="connsiteY31" fmla="*/ 4525780 h 5812645"/>
                <a:gd name="connsiteX32" fmla="*/ 5237812 w 5801194"/>
                <a:gd name="connsiteY32" fmla="*/ 4660692 h 5812645"/>
                <a:gd name="connsiteX33" fmla="*/ 5147871 w 5801194"/>
                <a:gd name="connsiteY33" fmla="*/ 4930515 h 5812645"/>
                <a:gd name="connsiteX34" fmla="*/ 4982979 w 5801194"/>
                <a:gd name="connsiteY34" fmla="*/ 5125387 h 5812645"/>
                <a:gd name="connsiteX35" fmla="*/ 4863058 w 5801194"/>
                <a:gd name="connsiteY35" fmla="*/ 5260298 h 5812645"/>
                <a:gd name="connsiteX36" fmla="*/ 5257799 w 5801194"/>
                <a:gd name="connsiteY36" fmla="*/ 5715000 h 5812645"/>
                <a:gd name="connsiteX37" fmla="*/ 5715001 w 5801194"/>
                <a:gd name="connsiteY3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248461 w 5801194"/>
                <a:gd name="connsiteY21" fmla="*/ 3371538 h 5812645"/>
                <a:gd name="connsiteX22" fmla="*/ 4338402 w 5801194"/>
                <a:gd name="connsiteY22" fmla="*/ 3416508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338402 w 5801194"/>
                <a:gd name="connsiteY22" fmla="*/ 3416508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5057930 w 5801194"/>
                <a:gd name="connsiteY25" fmla="*/ 3896193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5029200 w 5801194"/>
                <a:gd name="connsiteY25" fmla="*/ 3907645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147871 w 5801194"/>
                <a:gd name="connsiteY27" fmla="*/ 4181006 h 5812645"/>
                <a:gd name="connsiteX28" fmla="*/ 5207831 w 5801194"/>
                <a:gd name="connsiteY28" fmla="*/ 4525780 h 5812645"/>
                <a:gd name="connsiteX29" fmla="*/ 5237812 w 5801194"/>
                <a:gd name="connsiteY29" fmla="*/ 4660692 h 5812645"/>
                <a:gd name="connsiteX30" fmla="*/ 5147871 w 5801194"/>
                <a:gd name="connsiteY30" fmla="*/ 4930515 h 5812645"/>
                <a:gd name="connsiteX31" fmla="*/ 4982979 w 5801194"/>
                <a:gd name="connsiteY31" fmla="*/ 5125387 h 5812645"/>
                <a:gd name="connsiteX32" fmla="*/ 4863058 w 5801194"/>
                <a:gd name="connsiteY32" fmla="*/ 5260298 h 5812645"/>
                <a:gd name="connsiteX33" fmla="*/ 5257799 w 5801194"/>
                <a:gd name="connsiteY33" fmla="*/ 5715000 h 5812645"/>
                <a:gd name="connsiteX34" fmla="*/ 5715001 w 5801194"/>
                <a:gd name="connsiteY3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207831 w 5801194"/>
                <a:gd name="connsiteY27" fmla="*/ 4525780 h 5812645"/>
                <a:gd name="connsiteX28" fmla="*/ 5237812 w 5801194"/>
                <a:gd name="connsiteY28" fmla="*/ 4660692 h 5812645"/>
                <a:gd name="connsiteX29" fmla="*/ 5147871 w 5801194"/>
                <a:gd name="connsiteY29" fmla="*/ 4930515 h 5812645"/>
                <a:gd name="connsiteX30" fmla="*/ 4982979 w 5801194"/>
                <a:gd name="connsiteY30" fmla="*/ 5125387 h 5812645"/>
                <a:gd name="connsiteX31" fmla="*/ 4863058 w 5801194"/>
                <a:gd name="connsiteY31" fmla="*/ 5260298 h 5812645"/>
                <a:gd name="connsiteX32" fmla="*/ 5257799 w 5801194"/>
                <a:gd name="connsiteY32" fmla="*/ 5715000 h 5812645"/>
                <a:gd name="connsiteX33" fmla="*/ 5715001 w 5801194"/>
                <a:gd name="connsiteY3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5237812 w 5801194"/>
                <a:gd name="connsiteY28" fmla="*/ 4660692 h 5812645"/>
                <a:gd name="connsiteX29" fmla="*/ 5147871 w 5801194"/>
                <a:gd name="connsiteY29" fmla="*/ 4930515 h 5812645"/>
                <a:gd name="connsiteX30" fmla="*/ 4982979 w 5801194"/>
                <a:gd name="connsiteY30" fmla="*/ 5125387 h 5812645"/>
                <a:gd name="connsiteX31" fmla="*/ 4863058 w 5801194"/>
                <a:gd name="connsiteY31" fmla="*/ 5260298 h 5812645"/>
                <a:gd name="connsiteX32" fmla="*/ 5257799 w 5801194"/>
                <a:gd name="connsiteY32" fmla="*/ 5715000 h 5812645"/>
                <a:gd name="connsiteX33" fmla="*/ 5715001 w 5801194"/>
                <a:gd name="connsiteY3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5147871 w 5801194"/>
                <a:gd name="connsiteY28" fmla="*/ 4930515 h 5812645"/>
                <a:gd name="connsiteX29" fmla="*/ 4982979 w 5801194"/>
                <a:gd name="connsiteY29" fmla="*/ 5125387 h 5812645"/>
                <a:gd name="connsiteX30" fmla="*/ 4863058 w 5801194"/>
                <a:gd name="connsiteY30" fmla="*/ 5260298 h 5812645"/>
                <a:gd name="connsiteX31" fmla="*/ 5257799 w 5801194"/>
                <a:gd name="connsiteY31" fmla="*/ 5715000 h 5812645"/>
                <a:gd name="connsiteX32" fmla="*/ 5715001 w 5801194"/>
                <a:gd name="connsiteY3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4982979 w 5801194"/>
                <a:gd name="connsiteY28" fmla="*/ 5125387 h 5812645"/>
                <a:gd name="connsiteX29" fmla="*/ 4863058 w 5801194"/>
                <a:gd name="connsiteY29" fmla="*/ 5260298 h 5812645"/>
                <a:gd name="connsiteX30" fmla="*/ 5257799 w 5801194"/>
                <a:gd name="connsiteY30" fmla="*/ 5715000 h 5812645"/>
                <a:gd name="connsiteX31" fmla="*/ 5715001 w 5801194"/>
                <a:gd name="connsiteY31"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4953000 w 5801194"/>
                <a:gd name="connsiteY28" fmla="*/ 5050645 h 5812645"/>
                <a:gd name="connsiteX29" fmla="*/ 4863058 w 5801194"/>
                <a:gd name="connsiteY29" fmla="*/ 5260298 h 5812645"/>
                <a:gd name="connsiteX30" fmla="*/ 5257799 w 5801194"/>
                <a:gd name="connsiteY30" fmla="*/ 5715000 h 5812645"/>
                <a:gd name="connsiteX31" fmla="*/ 5715001 w 5801194"/>
                <a:gd name="connsiteY31" fmla="*/ 5715000 h 58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01194" h="5812645">
                  <a:moveTo>
                    <a:pt x="5715001" y="5715000"/>
                  </a:moveTo>
                  <a:cubicBezTo>
                    <a:pt x="5801194" y="5812645"/>
                    <a:pt x="5792657" y="3210393"/>
                    <a:pt x="5791200" y="2209800"/>
                  </a:cubicBezTo>
                  <a:cubicBezTo>
                    <a:pt x="5701259" y="1312472"/>
                    <a:pt x="3656351" y="834036"/>
                    <a:pt x="3657600" y="76200"/>
                  </a:cubicBezTo>
                  <a:lnTo>
                    <a:pt x="0" y="0"/>
                  </a:lnTo>
                  <a:cubicBezTo>
                    <a:pt x="111386" y="193623"/>
                    <a:pt x="444916" y="201326"/>
                    <a:pt x="575871" y="283564"/>
                  </a:cubicBezTo>
                  <a:cubicBezTo>
                    <a:pt x="706826" y="365802"/>
                    <a:pt x="710782" y="410980"/>
                    <a:pt x="785733" y="493426"/>
                  </a:cubicBezTo>
                  <a:cubicBezTo>
                    <a:pt x="860684" y="575872"/>
                    <a:pt x="958120" y="678305"/>
                    <a:pt x="1025576" y="778239"/>
                  </a:cubicBezTo>
                  <a:cubicBezTo>
                    <a:pt x="1093032" y="878173"/>
                    <a:pt x="1113019" y="1075545"/>
                    <a:pt x="1190468" y="1093033"/>
                  </a:cubicBezTo>
                  <a:cubicBezTo>
                    <a:pt x="1267917" y="1110521"/>
                    <a:pt x="1397832" y="930639"/>
                    <a:pt x="1490271" y="883170"/>
                  </a:cubicBezTo>
                  <a:cubicBezTo>
                    <a:pt x="1582710" y="835701"/>
                    <a:pt x="1663283" y="824841"/>
                    <a:pt x="1745104" y="808220"/>
                  </a:cubicBezTo>
                  <a:cubicBezTo>
                    <a:pt x="1826926" y="791599"/>
                    <a:pt x="1916451" y="800274"/>
                    <a:pt x="1981200" y="783445"/>
                  </a:cubicBezTo>
                  <a:cubicBezTo>
                    <a:pt x="2045949" y="766616"/>
                    <a:pt x="2057400" y="694545"/>
                    <a:pt x="2133600" y="707245"/>
                  </a:cubicBezTo>
                  <a:cubicBezTo>
                    <a:pt x="2209800" y="719945"/>
                    <a:pt x="2362200" y="796145"/>
                    <a:pt x="2438400" y="859645"/>
                  </a:cubicBezTo>
                  <a:cubicBezTo>
                    <a:pt x="2514600" y="923145"/>
                    <a:pt x="2552700" y="999345"/>
                    <a:pt x="2590800" y="1088245"/>
                  </a:cubicBezTo>
                  <a:cubicBezTo>
                    <a:pt x="2628900" y="1177145"/>
                    <a:pt x="2616200" y="1304145"/>
                    <a:pt x="2667000" y="1393045"/>
                  </a:cubicBezTo>
                  <a:cubicBezTo>
                    <a:pt x="2717800" y="1481945"/>
                    <a:pt x="2794000" y="1532745"/>
                    <a:pt x="2895600" y="1621645"/>
                  </a:cubicBezTo>
                  <a:cubicBezTo>
                    <a:pt x="2997200" y="1710545"/>
                    <a:pt x="3200400" y="1837545"/>
                    <a:pt x="3276600" y="1926445"/>
                  </a:cubicBezTo>
                  <a:cubicBezTo>
                    <a:pt x="3352800" y="2015345"/>
                    <a:pt x="3314700" y="2066145"/>
                    <a:pt x="3352800" y="2155045"/>
                  </a:cubicBezTo>
                  <a:cubicBezTo>
                    <a:pt x="3390900" y="2243945"/>
                    <a:pt x="3454400" y="2345545"/>
                    <a:pt x="3505200" y="2459845"/>
                  </a:cubicBezTo>
                  <a:cubicBezTo>
                    <a:pt x="3556000" y="2574145"/>
                    <a:pt x="3594100" y="2713845"/>
                    <a:pt x="3657600" y="2840845"/>
                  </a:cubicBezTo>
                  <a:cubicBezTo>
                    <a:pt x="3721100" y="2967845"/>
                    <a:pt x="3810000" y="3082145"/>
                    <a:pt x="3886200" y="3221845"/>
                  </a:cubicBezTo>
                  <a:cubicBezTo>
                    <a:pt x="3962400" y="3361545"/>
                    <a:pt x="4064000" y="3552045"/>
                    <a:pt x="4114800" y="3679045"/>
                  </a:cubicBezTo>
                  <a:cubicBezTo>
                    <a:pt x="4165600" y="3806045"/>
                    <a:pt x="4140200" y="3933045"/>
                    <a:pt x="4191000" y="3983845"/>
                  </a:cubicBezTo>
                  <a:cubicBezTo>
                    <a:pt x="4241800" y="4034645"/>
                    <a:pt x="4343400" y="3983845"/>
                    <a:pt x="4419600" y="3983845"/>
                  </a:cubicBezTo>
                  <a:cubicBezTo>
                    <a:pt x="4495800" y="3983845"/>
                    <a:pt x="4597400" y="3945745"/>
                    <a:pt x="4648200" y="3983845"/>
                  </a:cubicBezTo>
                  <a:cubicBezTo>
                    <a:pt x="4699000" y="4021945"/>
                    <a:pt x="4699000" y="4148945"/>
                    <a:pt x="4724400" y="4212445"/>
                  </a:cubicBezTo>
                  <a:cubicBezTo>
                    <a:pt x="4749800" y="4275945"/>
                    <a:pt x="4775200" y="4288645"/>
                    <a:pt x="4800600" y="4364845"/>
                  </a:cubicBezTo>
                  <a:cubicBezTo>
                    <a:pt x="4826000" y="4441045"/>
                    <a:pt x="4851400" y="4555345"/>
                    <a:pt x="4876800" y="4669645"/>
                  </a:cubicBezTo>
                  <a:cubicBezTo>
                    <a:pt x="4902200" y="4783945"/>
                    <a:pt x="4955290" y="4952203"/>
                    <a:pt x="4953000" y="5050645"/>
                  </a:cubicBezTo>
                  <a:cubicBezTo>
                    <a:pt x="4950710" y="5149087"/>
                    <a:pt x="4812258" y="5149572"/>
                    <a:pt x="4863058" y="5260298"/>
                  </a:cubicBezTo>
                  <a:cubicBezTo>
                    <a:pt x="4913858" y="5371024"/>
                    <a:pt x="5251553" y="5708494"/>
                    <a:pt x="5257799" y="5715000"/>
                  </a:cubicBezTo>
                  <a:lnTo>
                    <a:pt x="5715001" y="5715000"/>
                  </a:lnTo>
                  <a:close/>
                </a:path>
              </a:pathLst>
            </a:custGeom>
            <a:blipFill>
              <a:blip r:embed="rId3" cstate="print"/>
              <a:tile tx="0" ty="0" sx="100000" sy="100000" flip="none" algn="tl"/>
            </a:blipFill>
            <a:ln w="76200">
              <a:no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21"/>
            <p:cNvGrpSpPr/>
            <p:nvPr/>
          </p:nvGrpSpPr>
          <p:grpSpPr>
            <a:xfrm>
              <a:off x="1447800" y="914400"/>
              <a:ext cx="5791200" cy="5791200"/>
              <a:chOff x="1600200" y="1066800"/>
              <a:chExt cx="5562600" cy="5724934"/>
            </a:xfrm>
          </p:grpSpPr>
          <p:pic>
            <p:nvPicPr>
              <p:cNvPr id="17" name="Picture 16" descr="alaska panhandle.bmp"/>
              <p:cNvPicPr>
                <a:picLocks noChangeAspect="1"/>
              </p:cNvPicPr>
              <p:nvPr/>
            </p:nvPicPr>
            <p:blipFill>
              <a:blip r:embed="rId4" cstate="print"/>
              <a:stretch>
                <a:fillRect/>
              </a:stretch>
            </p:blipFill>
            <p:spPr>
              <a:xfrm>
                <a:off x="1600200" y="1066800"/>
                <a:ext cx="5562600" cy="5724934"/>
              </a:xfrm>
              <a:prstGeom prst="rect">
                <a:avLst/>
              </a:prstGeom>
              <a:ln w="76200">
                <a:solidFill>
                  <a:schemeClr val="tx1"/>
                </a:solidFill>
              </a:ln>
            </p:spPr>
          </p:pic>
          <p:sp>
            <p:nvSpPr>
              <p:cNvPr id="19" name="TextBox 18"/>
              <p:cNvSpPr txBox="1"/>
              <p:nvPr/>
            </p:nvSpPr>
            <p:spPr>
              <a:xfrm>
                <a:off x="1600200" y="5334000"/>
                <a:ext cx="2057400" cy="1384995"/>
              </a:xfrm>
              <a:prstGeom prst="rect">
                <a:avLst/>
              </a:prstGeom>
              <a:solidFill>
                <a:srgbClr val="4F6CBD"/>
              </a:solidFill>
            </p:spPr>
            <p:txBody>
              <a:bodyPr wrap="square" rtlCol="0">
                <a:spAutoFit/>
              </a:bodyPr>
              <a:lstStyle/>
              <a:p>
                <a:pPr marL="0" algn="ctr"/>
                <a:endParaRPr lang="en-US" sz="1400" b="1" dirty="0" smtClean="0"/>
              </a:p>
              <a:p>
                <a:pPr marL="0" algn="ctr"/>
                <a:r>
                  <a:rPr lang="en-US" sz="2800" b="1" dirty="0" smtClean="0"/>
                  <a:t>Alaska Panhandle</a:t>
                </a:r>
              </a:p>
              <a:p>
                <a:pPr marL="0" algn="ctr"/>
                <a:endParaRPr lang="en-US" sz="1400" b="1" dirty="0" smtClean="0"/>
              </a:p>
            </p:txBody>
          </p:sp>
        </p:grpSp>
        <p:grpSp>
          <p:nvGrpSpPr>
            <p:cNvPr id="4" name="Group 39"/>
            <p:cNvGrpSpPr/>
            <p:nvPr/>
          </p:nvGrpSpPr>
          <p:grpSpPr>
            <a:xfrm>
              <a:off x="4873752" y="4416552"/>
              <a:ext cx="4097259" cy="523220"/>
              <a:chOff x="4721352" y="4264152"/>
              <a:chExt cx="4097259" cy="523220"/>
            </a:xfrm>
          </p:grpSpPr>
          <p:cxnSp>
            <p:nvCxnSpPr>
              <p:cNvPr id="73" name="Straight Connector 72"/>
              <p:cNvCxnSpPr/>
              <p:nvPr/>
            </p:nvCxnSpPr>
            <p:spPr>
              <a:xfrm rot="10800000" flipV="1">
                <a:off x="4721352" y="4529328"/>
                <a:ext cx="914400" cy="19559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635752" y="4264152"/>
                <a:ext cx="3182859" cy="523220"/>
              </a:xfrm>
              <a:prstGeom prst="rect">
                <a:avLst/>
              </a:prstGeom>
              <a:solidFill>
                <a:srgbClr val="FF0000"/>
              </a:solidFill>
            </p:spPr>
            <p:txBody>
              <a:bodyPr wrap="none" rtlCol="0">
                <a:spAutoFit/>
              </a:bodyPr>
              <a:lstStyle/>
              <a:p>
                <a:pPr marL="0"/>
                <a:r>
                  <a:rPr lang="en-US" sz="2800" b="1" dirty="0" smtClean="0">
                    <a:solidFill>
                      <a:schemeClr val="bg1"/>
                    </a:solidFill>
                  </a:rPr>
                  <a:t>On-your-knees Cave</a:t>
                </a:r>
              </a:p>
            </p:txBody>
          </p:sp>
        </p:grpSp>
        <p:sp>
          <p:nvSpPr>
            <p:cNvPr id="74" name="5-Point Star 73"/>
            <p:cNvSpPr/>
            <p:nvPr/>
          </p:nvSpPr>
          <p:spPr>
            <a:xfrm>
              <a:off x="4648200" y="4648200"/>
              <a:ext cx="457200" cy="381000"/>
            </a:xfrm>
            <a:prstGeom prst="star5">
              <a:avLst/>
            </a:prstGeom>
            <a:solidFill>
              <a:srgbClr val="FF0000"/>
            </a:solid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40" name="Picture 39" descr="world.bmp"/>
          <p:cNvPicPr>
            <a:picLocks/>
          </p:cNvPicPr>
          <p:nvPr/>
        </p:nvPicPr>
        <p:blipFill>
          <a:blip r:embed="rId5" cstate="print"/>
          <a:srcRect l="8333" t="6757" r="62500" b="13513"/>
          <a:stretch>
            <a:fillRect/>
          </a:stretch>
        </p:blipFill>
        <p:spPr>
          <a:xfrm>
            <a:off x="2895600" y="1847133"/>
            <a:ext cx="3810000" cy="4953000"/>
          </a:xfrm>
          <a:prstGeom prst="rect">
            <a:avLst/>
          </a:prstGeom>
          <a:ln w="50800">
            <a:solidFill>
              <a:schemeClr val="tx1"/>
            </a:solidFill>
          </a:ln>
        </p:spPr>
      </p:pic>
      <p:sp>
        <p:nvSpPr>
          <p:cNvPr id="41" name="4-Point Star 40"/>
          <p:cNvSpPr/>
          <p:nvPr/>
        </p:nvSpPr>
        <p:spPr>
          <a:xfrm rot="1284819">
            <a:off x="3657600" y="20757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5" name="TextBox 44"/>
          <p:cNvSpPr txBox="1"/>
          <p:nvPr/>
        </p:nvSpPr>
        <p:spPr>
          <a:xfrm>
            <a:off x="0" y="616803"/>
            <a:ext cx="9144000" cy="892552"/>
          </a:xfrm>
          <a:prstGeom prst="rect">
            <a:avLst/>
          </a:prstGeom>
        </p:spPr>
        <p:txBody>
          <a:bodyPr wrap="square" rtlCol="0">
            <a:spAutoFit/>
          </a:bodyPr>
          <a:lstStyle/>
          <a:p>
            <a:pPr marL="0" algn="ctr"/>
            <a:r>
              <a:rPr lang="en-US" sz="2800" b="1" dirty="0" smtClean="0"/>
              <a:t>DNA testing found </a:t>
            </a:r>
            <a:r>
              <a:rPr lang="en-US" sz="2800" b="1" dirty="0" err="1" smtClean="0"/>
              <a:t>Haplogroup</a:t>
            </a:r>
            <a:r>
              <a:rPr lang="en-US" sz="2800" b="1" dirty="0" smtClean="0"/>
              <a:t> ‘D’ </a:t>
            </a:r>
          </a:p>
          <a:p>
            <a:pPr marL="0" algn="ctr"/>
            <a:r>
              <a:rPr lang="en-US" sz="2400" b="1" dirty="0" smtClean="0"/>
              <a:t>with genetic relatives along the Pacific coast</a:t>
            </a:r>
          </a:p>
        </p:txBody>
      </p:sp>
      <p:sp useBgFill="1">
        <p:nvSpPr>
          <p:cNvPr id="26" name="TextBox 25"/>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Coastal Route:  Pacific</a:t>
            </a:r>
            <a:endParaRPr lang="en-US" sz="4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5">
                                            <p:bg/>
                                          </p:spTgt>
                                        </p:tgtEl>
                                        <p:attrNameLst>
                                          <p:attrName>style.visibility</p:attrName>
                                        </p:attrNameLst>
                                      </p:cBhvr>
                                      <p:to>
                                        <p:strVal val="visible"/>
                                      </p:to>
                                    </p:set>
                                    <p:animEffect transition="in" filter="wipe(up)">
                                      <p:cBhvr>
                                        <p:cTn id="7" dur="500"/>
                                        <p:tgtEl>
                                          <p:spTgt spid="45">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5">
                                            <p:txEl>
                                              <p:pRg st="0" end="0"/>
                                            </p:txEl>
                                          </p:spTgt>
                                        </p:tgtEl>
                                        <p:attrNameLst>
                                          <p:attrName>style.visibility</p:attrName>
                                        </p:attrNameLst>
                                      </p:cBhvr>
                                      <p:to>
                                        <p:strVal val="visible"/>
                                      </p:to>
                                    </p:set>
                                    <p:animEffect transition="in" filter="wipe(left)">
                                      <p:cBhvr>
                                        <p:cTn id="10" dur="1000"/>
                                        <p:tgtEl>
                                          <p:spTgt spid="45">
                                            <p:txEl>
                                              <p:pRg st="0" end="0"/>
                                            </p:txEl>
                                          </p:spTgt>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45">
                                            <p:txEl>
                                              <p:pRg st="1" end="1"/>
                                            </p:txEl>
                                          </p:spTgt>
                                        </p:tgtEl>
                                        <p:attrNameLst>
                                          <p:attrName>style.visibility</p:attrName>
                                        </p:attrNameLst>
                                      </p:cBhvr>
                                      <p:to>
                                        <p:strVal val="visible"/>
                                      </p:to>
                                    </p:set>
                                    <p:animEffect transition="in" filter="wipe(left)">
                                      <p:cBhvr>
                                        <p:cTn id="14" dur="1000"/>
                                        <p:tgtEl>
                                          <p:spTgt spid="4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0" fill="hold" nodeType="clickEffect">
                                  <p:stCondLst>
                                    <p:cond delay="0"/>
                                  </p:stCondLst>
                                  <p:childTnLst>
                                    <p:anim calcmode="lin" valueType="num">
                                      <p:cBhvr>
                                        <p:cTn id="18" dur="1000"/>
                                        <p:tgtEl>
                                          <p:spTgt spid="2"/>
                                        </p:tgtEl>
                                        <p:attrNameLst>
                                          <p:attrName>ppt_w</p:attrName>
                                        </p:attrNameLst>
                                      </p:cBhvr>
                                      <p:tavLst>
                                        <p:tav tm="0">
                                          <p:val>
                                            <p:strVal val="ppt_w"/>
                                          </p:val>
                                        </p:tav>
                                        <p:tav tm="100000">
                                          <p:val>
                                            <p:fltVal val="0"/>
                                          </p:val>
                                        </p:tav>
                                      </p:tavLst>
                                    </p:anim>
                                    <p:anim calcmode="lin" valueType="num">
                                      <p:cBhvr>
                                        <p:cTn id="19" dur="1000"/>
                                        <p:tgtEl>
                                          <p:spTgt spid="2"/>
                                        </p:tgtEl>
                                        <p:attrNameLst>
                                          <p:attrName>ppt_h</p:attrName>
                                        </p:attrNameLst>
                                      </p:cBhvr>
                                      <p:tavLst>
                                        <p:tav tm="0">
                                          <p:val>
                                            <p:strVal val="ppt_h"/>
                                          </p:val>
                                        </p:tav>
                                        <p:tav tm="100000">
                                          <p:val>
                                            <p:fltVal val="0"/>
                                          </p:val>
                                        </p:tav>
                                      </p:tavLst>
                                    </p:anim>
                                    <p:animEffect transition="out" filter="fade">
                                      <p:cBhvr>
                                        <p:cTn id="20" dur="1000"/>
                                        <p:tgtEl>
                                          <p:spTgt spid="2"/>
                                        </p:tgtEl>
                                      </p:cBhvr>
                                    </p:animEffect>
                                    <p:set>
                                      <p:cBhvr>
                                        <p:cTn id="21" dur="1" fill="hold">
                                          <p:stCondLst>
                                            <p:cond delay="999"/>
                                          </p:stCondLst>
                                        </p:cTn>
                                        <p:tgtEl>
                                          <p:spTgt spid="2"/>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360"/>
                                          </p:val>
                                        </p:tav>
                                        <p:tav tm="100000">
                                          <p:val>
                                            <p:fltVal val="0"/>
                                          </p:val>
                                        </p:tav>
                                      </p:tavLst>
                                    </p:anim>
                                    <p:animEffect transition="in" filter="fade">
                                      <p:cBhvr>
                                        <p:cTn id="3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build="allAtOnce"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world.bmp"/>
          <p:cNvPicPr>
            <a:picLocks/>
          </p:cNvPicPr>
          <p:nvPr/>
        </p:nvPicPr>
        <p:blipFill>
          <a:blip r:embed="rId3" cstate="print"/>
          <a:srcRect l="8333" t="6757" r="62500" b="13513"/>
          <a:stretch>
            <a:fillRect/>
          </a:stretch>
        </p:blipFill>
        <p:spPr>
          <a:xfrm>
            <a:off x="2895600" y="1847133"/>
            <a:ext cx="3810000" cy="4953000"/>
          </a:xfrm>
          <a:prstGeom prst="rect">
            <a:avLst/>
          </a:prstGeom>
          <a:ln w="50800">
            <a:solidFill>
              <a:schemeClr val="tx1"/>
            </a:solidFill>
          </a:ln>
        </p:spPr>
      </p:pic>
      <p:sp>
        <p:nvSpPr>
          <p:cNvPr id="57" name="4-Point Star 56"/>
          <p:cNvSpPr/>
          <p:nvPr/>
        </p:nvSpPr>
        <p:spPr>
          <a:xfrm rot="647070">
            <a:off x="3810000" y="35235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4-Point Star 57"/>
          <p:cNvSpPr/>
          <p:nvPr/>
        </p:nvSpPr>
        <p:spPr>
          <a:xfrm rot="1111376">
            <a:off x="5181600" y="53523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48"/>
          <p:cNvGrpSpPr/>
          <p:nvPr/>
        </p:nvGrpSpPr>
        <p:grpSpPr>
          <a:xfrm>
            <a:off x="3616140" y="2382154"/>
            <a:ext cx="1946459" cy="4265580"/>
            <a:chOff x="3616140" y="2363821"/>
            <a:chExt cx="1946459" cy="4265580"/>
          </a:xfrm>
        </p:grpSpPr>
        <p:sp>
          <p:nvSpPr>
            <p:cNvPr id="76" name="Freeform 75"/>
            <p:cNvSpPr/>
            <p:nvPr/>
          </p:nvSpPr>
          <p:spPr>
            <a:xfrm>
              <a:off x="3616140" y="2363821"/>
              <a:ext cx="393274" cy="1449927"/>
            </a:xfrm>
            <a:custGeom>
              <a:avLst/>
              <a:gdLst>
                <a:gd name="connsiteX0" fmla="*/ 0 w 389744"/>
                <a:gd name="connsiteY0" fmla="*/ 0 h 374755"/>
                <a:gd name="connsiteX1" fmla="*/ 179882 w 389744"/>
                <a:gd name="connsiteY1" fmla="*/ 89941 h 374755"/>
                <a:gd name="connsiteX2" fmla="*/ 389744 w 389744"/>
                <a:gd name="connsiteY2" fmla="*/ 374755 h 374755"/>
                <a:gd name="connsiteX0" fmla="*/ 0 w 206739"/>
                <a:gd name="connsiteY0" fmla="*/ 124918 h 1414073"/>
                <a:gd name="connsiteX1" fmla="*/ 179882 w 206739"/>
                <a:gd name="connsiteY1" fmla="*/ 214859 h 1414073"/>
                <a:gd name="connsiteX2" fmla="*/ 161144 w 206739"/>
                <a:gd name="connsiteY2" fmla="*/ 1414073 h 1414073"/>
                <a:gd name="connsiteX0" fmla="*/ 0 w 211280"/>
                <a:gd name="connsiteY0" fmla="*/ 124918 h 1414073"/>
                <a:gd name="connsiteX1" fmla="*/ 179882 w 211280"/>
                <a:gd name="connsiteY1" fmla="*/ 214859 h 1414073"/>
                <a:gd name="connsiteX2" fmla="*/ 35988 w 211280"/>
                <a:gd name="connsiteY2" fmla="*/ 985551 h 1414073"/>
                <a:gd name="connsiteX3" fmla="*/ 161144 w 211280"/>
                <a:gd name="connsiteY3" fmla="*/ 1414073 h 1414073"/>
                <a:gd name="connsiteX0" fmla="*/ 0 w 394285"/>
                <a:gd name="connsiteY0" fmla="*/ 124918 h 1566473"/>
                <a:gd name="connsiteX1" fmla="*/ 179882 w 394285"/>
                <a:gd name="connsiteY1" fmla="*/ 214859 h 1566473"/>
                <a:gd name="connsiteX2" fmla="*/ 35988 w 394285"/>
                <a:gd name="connsiteY2" fmla="*/ 985551 h 1566473"/>
                <a:gd name="connsiteX3" fmla="*/ 389744 w 394285"/>
                <a:gd name="connsiteY3" fmla="*/ 1566473 h 1566473"/>
                <a:gd name="connsiteX0" fmla="*/ 0 w 394285"/>
                <a:gd name="connsiteY0" fmla="*/ 0 h 1441555"/>
                <a:gd name="connsiteX1" fmla="*/ 179882 w 394285"/>
                <a:gd name="connsiteY1" fmla="*/ 242341 h 1441555"/>
                <a:gd name="connsiteX2" fmla="*/ 35988 w 394285"/>
                <a:gd name="connsiteY2" fmla="*/ 860633 h 1441555"/>
                <a:gd name="connsiteX3" fmla="*/ 389744 w 394285"/>
                <a:gd name="connsiteY3" fmla="*/ 1441555 h 1441555"/>
                <a:gd name="connsiteX0" fmla="*/ 0 w 394285"/>
                <a:gd name="connsiteY0" fmla="*/ 48762 h 1490317"/>
                <a:gd name="connsiteX1" fmla="*/ 241889 w 394285"/>
                <a:gd name="connsiteY1" fmla="*/ 40390 h 1490317"/>
                <a:gd name="connsiteX2" fmla="*/ 179882 w 394285"/>
                <a:gd name="connsiteY2" fmla="*/ 291103 h 1490317"/>
                <a:gd name="connsiteX3" fmla="*/ 35988 w 394285"/>
                <a:gd name="connsiteY3" fmla="*/ 909395 h 1490317"/>
                <a:gd name="connsiteX4" fmla="*/ 389744 w 394285"/>
                <a:gd name="connsiteY4" fmla="*/ 1490317 h 1490317"/>
                <a:gd name="connsiteX0" fmla="*/ 0 w 394285"/>
                <a:gd name="connsiteY0" fmla="*/ 48762 h 1490317"/>
                <a:gd name="connsiteX1" fmla="*/ 241889 w 394285"/>
                <a:gd name="connsiteY1" fmla="*/ 40390 h 1490317"/>
                <a:gd name="connsiteX2" fmla="*/ 179882 w 394285"/>
                <a:gd name="connsiteY2" fmla="*/ 291103 h 1490317"/>
                <a:gd name="connsiteX3" fmla="*/ 35988 w 394285"/>
                <a:gd name="connsiteY3" fmla="*/ 909395 h 1490317"/>
                <a:gd name="connsiteX4" fmla="*/ 389744 w 394285"/>
                <a:gd name="connsiteY4" fmla="*/ 1490317 h 1490317"/>
                <a:gd name="connsiteX0" fmla="*/ 0 w 394285"/>
                <a:gd name="connsiteY0" fmla="*/ 48762 h 1490317"/>
                <a:gd name="connsiteX1" fmla="*/ 241889 w 394285"/>
                <a:gd name="connsiteY1" fmla="*/ 40390 h 1490317"/>
                <a:gd name="connsiteX2" fmla="*/ 179882 w 394285"/>
                <a:gd name="connsiteY2" fmla="*/ 291103 h 1490317"/>
                <a:gd name="connsiteX3" fmla="*/ 35988 w 394285"/>
                <a:gd name="connsiteY3" fmla="*/ 909395 h 1490317"/>
                <a:gd name="connsiteX4" fmla="*/ 389744 w 394285"/>
                <a:gd name="connsiteY4" fmla="*/ 1490317 h 1490317"/>
                <a:gd name="connsiteX0" fmla="*/ 0 w 394285"/>
                <a:gd name="connsiteY0" fmla="*/ 74162 h 1515717"/>
                <a:gd name="connsiteX1" fmla="*/ 241889 w 394285"/>
                <a:gd name="connsiteY1" fmla="*/ 65790 h 1515717"/>
                <a:gd name="connsiteX2" fmla="*/ 179882 w 394285"/>
                <a:gd name="connsiteY2" fmla="*/ 468903 h 1515717"/>
                <a:gd name="connsiteX3" fmla="*/ 35988 w 394285"/>
                <a:gd name="connsiteY3" fmla="*/ 934795 h 1515717"/>
                <a:gd name="connsiteX4" fmla="*/ 389744 w 394285"/>
                <a:gd name="connsiteY4" fmla="*/ 1515717 h 1515717"/>
                <a:gd name="connsiteX0" fmla="*/ 0 w 394285"/>
                <a:gd name="connsiteY0" fmla="*/ 74162 h 1515717"/>
                <a:gd name="connsiteX1" fmla="*/ 241889 w 394285"/>
                <a:gd name="connsiteY1" fmla="*/ 65790 h 1515717"/>
                <a:gd name="connsiteX2" fmla="*/ 179882 w 394285"/>
                <a:gd name="connsiteY2" fmla="*/ 468903 h 1515717"/>
                <a:gd name="connsiteX3" fmla="*/ 35988 w 394285"/>
                <a:gd name="connsiteY3" fmla="*/ 934795 h 1515717"/>
                <a:gd name="connsiteX4" fmla="*/ 389744 w 394285"/>
                <a:gd name="connsiteY4" fmla="*/ 1515717 h 1515717"/>
                <a:gd name="connsiteX0" fmla="*/ 0 w 394285"/>
                <a:gd name="connsiteY0" fmla="*/ 74162 h 1515717"/>
                <a:gd name="connsiteX1" fmla="*/ 241889 w 394285"/>
                <a:gd name="connsiteY1" fmla="*/ 65790 h 1515717"/>
                <a:gd name="connsiteX2" fmla="*/ 179882 w 394285"/>
                <a:gd name="connsiteY2" fmla="*/ 468903 h 1515717"/>
                <a:gd name="connsiteX3" fmla="*/ 35988 w 394285"/>
                <a:gd name="connsiteY3" fmla="*/ 934795 h 1515717"/>
                <a:gd name="connsiteX4" fmla="*/ 389744 w 394285"/>
                <a:gd name="connsiteY4" fmla="*/ 1515717 h 1515717"/>
                <a:gd name="connsiteX0" fmla="*/ 240878 w 393274"/>
                <a:gd name="connsiteY0" fmla="*/ 0 h 1449927"/>
                <a:gd name="connsiteX1" fmla="*/ 178871 w 393274"/>
                <a:gd name="connsiteY1" fmla="*/ 403113 h 1449927"/>
                <a:gd name="connsiteX2" fmla="*/ 34977 w 393274"/>
                <a:gd name="connsiteY2" fmla="*/ 869005 h 1449927"/>
                <a:gd name="connsiteX3" fmla="*/ 388733 w 393274"/>
                <a:gd name="connsiteY3" fmla="*/ 1449927 h 1449927"/>
              </a:gdLst>
              <a:ahLst/>
              <a:cxnLst>
                <a:cxn ang="0">
                  <a:pos x="connsiteX0" y="connsiteY0"/>
                </a:cxn>
                <a:cxn ang="0">
                  <a:pos x="connsiteX1" y="connsiteY1"/>
                </a:cxn>
                <a:cxn ang="0">
                  <a:pos x="connsiteX2" y="connsiteY2"/>
                </a:cxn>
                <a:cxn ang="0">
                  <a:pos x="connsiteX3" y="connsiteY3"/>
                </a:cxn>
              </a:cxnLst>
              <a:rect l="l" t="t" r="r" b="b"/>
              <a:pathLst>
                <a:path w="393274" h="1449927">
                  <a:moveTo>
                    <a:pt x="240878" y="0"/>
                  </a:moveTo>
                  <a:cubicBezTo>
                    <a:pt x="270858" y="65790"/>
                    <a:pt x="236697" y="227475"/>
                    <a:pt x="178871" y="403113"/>
                  </a:cubicBezTo>
                  <a:cubicBezTo>
                    <a:pt x="100022" y="586543"/>
                    <a:pt x="0" y="694536"/>
                    <a:pt x="34977" y="869005"/>
                  </a:cubicBezTo>
                  <a:cubicBezTo>
                    <a:pt x="69954" y="1043474"/>
                    <a:pt x="393274" y="1251507"/>
                    <a:pt x="388733" y="1449927"/>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4003370" y="3733801"/>
              <a:ext cx="1559229" cy="2895600"/>
            </a:xfrm>
            <a:custGeom>
              <a:avLst/>
              <a:gdLst>
                <a:gd name="connsiteX0" fmla="*/ 12492 w 87443"/>
                <a:gd name="connsiteY0" fmla="*/ 0 h 494676"/>
                <a:gd name="connsiteX1" fmla="*/ 12492 w 87443"/>
                <a:gd name="connsiteY1" fmla="*/ 194872 h 494676"/>
                <a:gd name="connsiteX2" fmla="*/ 87443 w 87443"/>
                <a:gd name="connsiteY2" fmla="*/ 494676 h 494676"/>
                <a:gd name="connsiteX0" fmla="*/ 19133 w 94084"/>
                <a:gd name="connsiteY0" fmla="*/ 136711 h 631387"/>
                <a:gd name="connsiteX1" fmla="*/ 0 w 94084"/>
                <a:gd name="connsiteY1" fmla="*/ 32479 h 631387"/>
                <a:gd name="connsiteX2" fmla="*/ 19133 w 94084"/>
                <a:gd name="connsiteY2" fmla="*/ 331583 h 631387"/>
                <a:gd name="connsiteX3" fmla="*/ 94084 w 94084"/>
                <a:gd name="connsiteY3" fmla="*/ 631387 h 631387"/>
                <a:gd name="connsiteX0" fmla="*/ 40554 w 97144"/>
                <a:gd name="connsiteY0" fmla="*/ 6421 h 657445"/>
                <a:gd name="connsiteX1" fmla="*/ 3060 w 97144"/>
                <a:gd name="connsiteY1" fmla="*/ 58537 h 657445"/>
                <a:gd name="connsiteX2" fmla="*/ 22193 w 97144"/>
                <a:gd name="connsiteY2" fmla="*/ 357641 h 657445"/>
                <a:gd name="connsiteX3" fmla="*/ 97144 w 97144"/>
                <a:gd name="connsiteY3" fmla="*/ 657445 h 657445"/>
                <a:gd name="connsiteX0" fmla="*/ 43417 w 100007"/>
                <a:gd name="connsiteY0" fmla="*/ 6421 h 657445"/>
                <a:gd name="connsiteX1" fmla="*/ 5923 w 100007"/>
                <a:gd name="connsiteY1" fmla="*/ 58537 h 657445"/>
                <a:gd name="connsiteX2" fmla="*/ 81322 w 100007"/>
                <a:gd name="connsiteY2" fmla="*/ 284743 h 657445"/>
                <a:gd name="connsiteX3" fmla="*/ 25056 w 100007"/>
                <a:gd name="connsiteY3" fmla="*/ 357641 h 657445"/>
                <a:gd name="connsiteX4" fmla="*/ 100007 w 100007"/>
                <a:gd name="connsiteY4" fmla="*/ 657445 h 657445"/>
                <a:gd name="connsiteX0" fmla="*/ 5923 w 100007"/>
                <a:gd name="connsiteY0" fmla="*/ 0 h 598908"/>
                <a:gd name="connsiteX1" fmla="*/ 81322 w 100007"/>
                <a:gd name="connsiteY1" fmla="*/ 226206 h 598908"/>
                <a:gd name="connsiteX2" fmla="*/ 25056 w 100007"/>
                <a:gd name="connsiteY2" fmla="*/ 299104 h 598908"/>
                <a:gd name="connsiteX3" fmla="*/ 100007 w 100007"/>
                <a:gd name="connsiteY3" fmla="*/ 598908 h 598908"/>
                <a:gd name="connsiteX0" fmla="*/ 5923 w 110797"/>
                <a:gd name="connsiteY0" fmla="*/ 0 h 598908"/>
                <a:gd name="connsiteX1" fmla="*/ 81322 w 110797"/>
                <a:gd name="connsiteY1" fmla="*/ 226206 h 598908"/>
                <a:gd name="connsiteX2" fmla="*/ 107683 w 110797"/>
                <a:gd name="connsiteY2" fmla="*/ 403336 h 598908"/>
                <a:gd name="connsiteX3" fmla="*/ 100007 w 110797"/>
                <a:gd name="connsiteY3" fmla="*/ 598908 h 598908"/>
                <a:gd name="connsiteX0" fmla="*/ 5923 w 136730"/>
                <a:gd name="connsiteY0" fmla="*/ 0 h 911604"/>
                <a:gd name="connsiteX1" fmla="*/ 81322 w 136730"/>
                <a:gd name="connsiteY1" fmla="*/ 226206 h 911604"/>
                <a:gd name="connsiteX2" fmla="*/ 107683 w 136730"/>
                <a:gd name="connsiteY2" fmla="*/ 403336 h 911604"/>
                <a:gd name="connsiteX3" fmla="*/ 136730 w 136730"/>
                <a:gd name="connsiteY3" fmla="*/ 911604 h 911604"/>
                <a:gd name="connsiteX0" fmla="*/ 5923 w 136730"/>
                <a:gd name="connsiteY0" fmla="*/ 0 h 911604"/>
                <a:gd name="connsiteX1" fmla="*/ 81322 w 136730"/>
                <a:gd name="connsiteY1" fmla="*/ 226206 h 911604"/>
                <a:gd name="connsiteX2" fmla="*/ 107683 w 136730"/>
                <a:gd name="connsiteY2" fmla="*/ 716033 h 911604"/>
                <a:gd name="connsiteX3" fmla="*/ 136730 w 136730"/>
                <a:gd name="connsiteY3" fmla="*/ 911604 h 911604"/>
                <a:gd name="connsiteX0" fmla="*/ 5923 w 136730"/>
                <a:gd name="connsiteY0" fmla="*/ 0 h 911604"/>
                <a:gd name="connsiteX1" fmla="*/ 99683 w 136730"/>
                <a:gd name="connsiteY1" fmla="*/ 330439 h 911604"/>
                <a:gd name="connsiteX2" fmla="*/ 107683 w 136730"/>
                <a:gd name="connsiteY2" fmla="*/ 716033 h 911604"/>
                <a:gd name="connsiteX3" fmla="*/ 136730 w 136730"/>
                <a:gd name="connsiteY3" fmla="*/ 911604 h 911604"/>
                <a:gd name="connsiteX0" fmla="*/ 5923 w 191815"/>
                <a:gd name="connsiteY0" fmla="*/ 0 h 2006042"/>
                <a:gd name="connsiteX1" fmla="*/ 99683 w 191815"/>
                <a:gd name="connsiteY1" fmla="*/ 330439 h 2006042"/>
                <a:gd name="connsiteX2" fmla="*/ 107683 w 191815"/>
                <a:gd name="connsiteY2" fmla="*/ 716033 h 2006042"/>
                <a:gd name="connsiteX3" fmla="*/ 191815 w 191815"/>
                <a:gd name="connsiteY3" fmla="*/ 2006042 h 2006042"/>
                <a:gd name="connsiteX0" fmla="*/ 5923 w 191815"/>
                <a:gd name="connsiteY0" fmla="*/ 0 h 2006042"/>
                <a:gd name="connsiteX1" fmla="*/ 99683 w 191815"/>
                <a:gd name="connsiteY1" fmla="*/ 330439 h 2006042"/>
                <a:gd name="connsiteX2" fmla="*/ 153587 w 191815"/>
                <a:gd name="connsiteY2" fmla="*/ 1341426 h 2006042"/>
                <a:gd name="connsiteX3" fmla="*/ 191815 w 191815"/>
                <a:gd name="connsiteY3" fmla="*/ 2006042 h 2006042"/>
                <a:gd name="connsiteX0" fmla="*/ 5923 w 191815"/>
                <a:gd name="connsiteY0" fmla="*/ 0 h 2006042"/>
                <a:gd name="connsiteX1" fmla="*/ 99683 w 191815"/>
                <a:gd name="connsiteY1" fmla="*/ 330439 h 2006042"/>
                <a:gd name="connsiteX2" fmla="*/ 122733 w 191815"/>
                <a:gd name="connsiteY2" fmla="*/ 677509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66801 w 191815"/>
                <a:gd name="connsiteY4" fmla="*/ 1407134 h 2006042"/>
                <a:gd name="connsiteX5" fmla="*/ 191815 w 191815"/>
                <a:gd name="connsiteY5"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71904 w 191815"/>
                <a:gd name="connsiteY4" fmla="*/ 1143021 h 2006042"/>
                <a:gd name="connsiteX5" fmla="*/ 166801 w 191815"/>
                <a:gd name="connsiteY5" fmla="*/ 1563483 h 2006042"/>
                <a:gd name="connsiteX6" fmla="*/ 191815 w 191815"/>
                <a:gd name="connsiteY6"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71904 w 191815"/>
                <a:gd name="connsiteY3" fmla="*/ 1143021 h 2006042"/>
                <a:gd name="connsiteX4" fmla="*/ 166801 w 191815"/>
                <a:gd name="connsiteY4" fmla="*/ 1563483 h 2006042"/>
                <a:gd name="connsiteX5" fmla="*/ 191815 w 191815"/>
                <a:gd name="connsiteY5" fmla="*/ 2006042 h 2006042"/>
                <a:gd name="connsiteX0" fmla="*/ 5923 w 191815"/>
                <a:gd name="connsiteY0" fmla="*/ 0 h 2162390"/>
                <a:gd name="connsiteX1" fmla="*/ 99683 w 191815"/>
                <a:gd name="connsiteY1" fmla="*/ 486787 h 2162390"/>
                <a:gd name="connsiteX2" fmla="*/ 122734 w 191815"/>
                <a:gd name="connsiteY2" fmla="*/ 990205 h 2162390"/>
                <a:gd name="connsiteX3" fmla="*/ 171904 w 191815"/>
                <a:gd name="connsiteY3" fmla="*/ 1299369 h 2162390"/>
                <a:gd name="connsiteX4" fmla="*/ 166801 w 191815"/>
                <a:gd name="connsiteY4" fmla="*/ 1719831 h 2162390"/>
                <a:gd name="connsiteX5" fmla="*/ 191815 w 191815"/>
                <a:gd name="connsiteY5" fmla="*/ 2162390 h 2162390"/>
                <a:gd name="connsiteX0" fmla="*/ 0 w 185892"/>
                <a:gd name="connsiteY0" fmla="*/ 0 h 2162390"/>
                <a:gd name="connsiteX1" fmla="*/ 48688 w 185892"/>
                <a:gd name="connsiteY1" fmla="*/ 218024 h 2162390"/>
                <a:gd name="connsiteX2" fmla="*/ 93760 w 185892"/>
                <a:gd name="connsiteY2" fmla="*/ 486787 h 2162390"/>
                <a:gd name="connsiteX3" fmla="*/ 116811 w 185892"/>
                <a:gd name="connsiteY3" fmla="*/ 990205 h 2162390"/>
                <a:gd name="connsiteX4" fmla="*/ 165981 w 185892"/>
                <a:gd name="connsiteY4" fmla="*/ 1299369 h 2162390"/>
                <a:gd name="connsiteX5" fmla="*/ 160878 w 185892"/>
                <a:gd name="connsiteY5" fmla="*/ 1719831 h 2162390"/>
                <a:gd name="connsiteX6" fmla="*/ 185892 w 185892"/>
                <a:gd name="connsiteY6" fmla="*/ 2162390 h 2162390"/>
                <a:gd name="connsiteX0" fmla="*/ 0 w 185892"/>
                <a:gd name="connsiteY0" fmla="*/ 0 h 2162390"/>
                <a:gd name="connsiteX1" fmla="*/ 39507 w 185892"/>
                <a:gd name="connsiteY1" fmla="*/ 270141 h 2162390"/>
                <a:gd name="connsiteX2" fmla="*/ 93760 w 185892"/>
                <a:gd name="connsiteY2" fmla="*/ 486787 h 2162390"/>
                <a:gd name="connsiteX3" fmla="*/ 116811 w 185892"/>
                <a:gd name="connsiteY3" fmla="*/ 990205 h 2162390"/>
                <a:gd name="connsiteX4" fmla="*/ 165981 w 185892"/>
                <a:gd name="connsiteY4" fmla="*/ 1299369 h 2162390"/>
                <a:gd name="connsiteX5" fmla="*/ 160878 w 185892"/>
                <a:gd name="connsiteY5" fmla="*/ 1719831 h 2162390"/>
                <a:gd name="connsiteX6" fmla="*/ 185892 w 185892"/>
                <a:gd name="connsiteY6" fmla="*/ 2162390 h 2162390"/>
                <a:gd name="connsiteX0" fmla="*/ 0 w 185892"/>
                <a:gd name="connsiteY0" fmla="*/ 0 h 2162390"/>
                <a:gd name="connsiteX1" fmla="*/ 39507 w 185892"/>
                <a:gd name="connsiteY1" fmla="*/ 270141 h 2162390"/>
                <a:gd name="connsiteX2" fmla="*/ 93760 w 185892"/>
                <a:gd name="connsiteY2" fmla="*/ 486787 h 2162390"/>
                <a:gd name="connsiteX3" fmla="*/ 116811 w 185892"/>
                <a:gd name="connsiteY3" fmla="*/ 990205 h 2162390"/>
                <a:gd name="connsiteX4" fmla="*/ 165981 w 185892"/>
                <a:gd name="connsiteY4" fmla="*/ 1299369 h 2162390"/>
                <a:gd name="connsiteX5" fmla="*/ 160878 w 185892"/>
                <a:gd name="connsiteY5" fmla="*/ 1719831 h 2162390"/>
                <a:gd name="connsiteX6" fmla="*/ 185892 w 185892"/>
                <a:gd name="connsiteY6" fmla="*/ 2162390 h 2162390"/>
                <a:gd name="connsiteX0" fmla="*/ 6965 w 192857"/>
                <a:gd name="connsiteY0" fmla="*/ 0 h 2162390"/>
                <a:gd name="connsiteX1" fmla="*/ 46472 w 192857"/>
                <a:gd name="connsiteY1" fmla="*/ 270141 h 2162390"/>
                <a:gd name="connsiteX2" fmla="*/ 100725 w 192857"/>
                <a:gd name="connsiteY2" fmla="*/ 486787 h 2162390"/>
                <a:gd name="connsiteX3" fmla="*/ 123776 w 192857"/>
                <a:gd name="connsiteY3" fmla="*/ 990205 h 2162390"/>
                <a:gd name="connsiteX4" fmla="*/ 172946 w 192857"/>
                <a:gd name="connsiteY4" fmla="*/ 1299369 h 2162390"/>
                <a:gd name="connsiteX5" fmla="*/ 167843 w 192857"/>
                <a:gd name="connsiteY5" fmla="*/ 1719831 h 2162390"/>
                <a:gd name="connsiteX6" fmla="*/ 192857 w 192857"/>
                <a:gd name="connsiteY6" fmla="*/ 2162390 h 21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857" h="2162390">
                  <a:moveTo>
                    <a:pt x="6965" y="0"/>
                  </a:moveTo>
                  <a:cubicBezTo>
                    <a:pt x="0" y="24956"/>
                    <a:pt x="30845" y="189010"/>
                    <a:pt x="46472" y="270141"/>
                  </a:cubicBezTo>
                  <a:cubicBezTo>
                    <a:pt x="62099" y="351272"/>
                    <a:pt x="89371" y="358090"/>
                    <a:pt x="100725" y="486787"/>
                  </a:cubicBezTo>
                  <a:cubicBezTo>
                    <a:pt x="120193" y="599705"/>
                    <a:pt x="92322" y="789025"/>
                    <a:pt x="123776" y="990205"/>
                  </a:cubicBezTo>
                  <a:cubicBezTo>
                    <a:pt x="135813" y="1125635"/>
                    <a:pt x="165602" y="1177765"/>
                    <a:pt x="172946" y="1299369"/>
                  </a:cubicBezTo>
                  <a:cubicBezTo>
                    <a:pt x="180290" y="1420973"/>
                    <a:pt x="164525" y="1575994"/>
                    <a:pt x="167843" y="1719831"/>
                  </a:cubicBezTo>
                  <a:cubicBezTo>
                    <a:pt x="171161" y="1863668"/>
                    <a:pt x="188688" y="2062572"/>
                    <a:pt x="192857" y="2162390"/>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9" name="4-Point Star 58"/>
          <p:cNvSpPr/>
          <p:nvPr/>
        </p:nvSpPr>
        <p:spPr>
          <a:xfrm rot="1547541">
            <a:off x="4665271" y="45141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4-Point Star 40"/>
          <p:cNvSpPr/>
          <p:nvPr/>
        </p:nvSpPr>
        <p:spPr>
          <a:xfrm rot="1284819">
            <a:off x="3657600" y="20757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4-Point Star 41"/>
          <p:cNvSpPr/>
          <p:nvPr/>
        </p:nvSpPr>
        <p:spPr>
          <a:xfrm rot="1090475">
            <a:off x="3505200" y="29139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4-Point Star 42"/>
          <p:cNvSpPr/>
          <p:nvPr/>
        </p:nvSpPr>
        <p:spPr>
          <a:xfrm rot="1087115">
            <a:off x="5334000" y="62667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56" name="TextBox 55"/>
          <p:cNvSpPr txBox="1"/>
          <p:nvPr/>
        </p:nvSpPr>
        <p:spPr>
          <a:xfrm>
            <a:off x="0" y="1371600"/>
            <a:ext cx="9144000" cy="461665"/>
          </a:xfrm>
          <a:prstGeom prst="rect">
            <a:avLst/>
          </a:prstGeom>
        </p:spPr>
        <p:txBody>
          <a:bodyPr wrap="square" rtlCol="0">
            <a:spAutoFit/>
          </a:bodyPr>
          <a:lstStyle/>
          <a:p>
            <a:pPr marL="0" algn="ctr"/>
            <a:r>
              <a:rPr lang="en-US" sz="2400" b="1" dirty="0" smtClean="0"/>
              <a:t>  California – Mexico – Ecuador – Chile -  Argentina</a:t>
            </a:r>
            <a:endParaRPr lang="en-US" sz="2400" b="1" dirty="0" smtClean="0">
              <a:solidFill>
                <a:srgbClr val="FF0000"/>
              </a:solidFill>
            </a:endParaRPr>
          </a:p>
        </p:txBody>
      </p:sp>
      <p:sp useBgFill="1">
        <p:nvSpPr>
          <p:cNvPr id="45" name="TextBox 44"/>
          <p:cNvSpPr txBox="1"/>
          <p:nvPr/>
        </p:nvSpPr>
        <p:spPr>
          <a:xfrm>
            <a:off x="0" y="616803"/>
            <a:ext cx="9144000" cy="892552"/>
          </a:xfrm>
          <a:prstGeom prst="rect">
            <a:avLst/>
          </a:prstGeom>
        </p:spPr>
        <p:txBody>
          <a:bodyPr wrap="square" rtlCol="0">
            <a:spAutoFit/>
          </a:bodyPr>
          <a:lstStyle/>
          <a:p>
            <a:pPr marL="0" algn="ctr"/>
            <a:r>
              <a:rPr lang="en-US" sz="2800" b="1" dirty="0" smtClean="0"/>
              <a:t>DNA testing found </a:t>
            </a:r>
            <a:r>
              <a:rPr lang="en-US" sz="2800" b="1" dirty="0" err="1" smtClean="0"/>
              <a:t>Haplogroup</a:t>
            </a:r>
            <a:r>
              <a:rPr lang="en-US" sz="2800" b="1" dirty="0" smtClean="0"/>
              <a:t> ‘D’ </a:t>
            </a:r>
          </a:p>
          <a:p>
            <a:pPr marL="0" algn="ctr"/>
            <a:r>
              <a:rPr lang="en-US" sz="2400" b="1" dirty="0" smtClean="0"/>
              <a:t>with genetic relatives along the Pacific coast</a:t>
            </a:r>
          </a:p>
        </p:txBody>
      </p:sp>
      <p:sp>
        <p:nvSpPr>
          <p:cNvPr id="60" name="Oval 59"/>
          <p:cNvSpPr/>
          <p:nvPr/>
        </p:nvSpPr>
        <p:spPr>
          <a:xfrm>
            <a:off x="1371600" y="1371600"/>
            <a:ext cx="1447800" cy="533400"/>
          </a:xfrm>
          <a:prstGeom prst="ellipse">
            <a:avLst/>
          </a:prstGeom>
          <a:ln w="508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6" name="TextBox 25"/>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Coastal Route:  Pacific</a:t>
            </a:r>
            <a:endParaRPr lang="en-US" sz="4400" b="1" dirty="0">
              <a:solidFill>
                <a:srgbClr val="FF0000"/>
              </a:solidFill>
              <a:effectLst>
                <a:outerShdw dist="50800" dir="7200000" algn="ctr" rotWithShape="0">
                  <a:schemeClr val="tx1"/>
                </a:outerShdw>
              </a:effectLst>
            </a:endParaRPr>
          </a:p>
        </p:txBody>
      </p:sp>
      <p:sp useBgFill="1">
        <p:nvSpPr>
          <p:cNvPr id="61" name="TextBox 60"/>
          <p:cNvSpPr txBox="1"/>
          <p:nvPr/>
        </p:nvSpPr>
        <p:spPr>
          <a:xfrm>
            <a:off x="0" y="722293"/>
            <a:ext cx="9144000" cy="954107"/>
          </a:xfrm>
          <a:prstGeom prst="rect">
            <a:avLst/>
          </a:prstGeom>
        </p:spPr>
        <p:txBody>
          <a:bodyPr wrap="square" rtlCol="0">
            <a:spAutoFit/>
          </a:bodyPr>
          <a:lstStyle/>
          <a:p>
            <a:r>
              <a:rPr lang="en-US" sz="2800" b="1" dirty="0" smtClean="0">
                <a:solidFill>
                  <a:srgbClr val="FF0000"/>
                </a:solidFill>
                <a:effectLst>
                  <a:outerShdw blurRad="38100" dist="38100" dir="2700000" algn="tl">
                    <a:srgbClr val="000000">
                      <a:alpha val="43137"/>
                    </a:srgbClr>
                  </a:outerShdw>
                </a:effectLst>
              </a:rPr>
              <a:t>	CONCLUSION:</a:t>
            </a:r>
          </a:p>
          <a:p>
            <a:r>
              <a:rPr lang="en-US" sz="2800" b="1" dirty="0" smtClean="0">
                <a:solidFill>
                  <a:srgbClr val="FF0000"/>
                </a:solidFill>
                <a:effectLst>
                  <a:outerShdw blurRad="38100" dist="38100" dir="2700000" algn="tl">
                    <a:srgbClr val="000000">
                      <a:alpha val="43137"/>
                    </a:srgbClr>
                  </a:outerShdw>
                </a:effectLst>
              </a:rPr>
              <a:t>   “a likely ancient pathway south . . . a </a:t>
            </a:r>
            <a:r>
              <a:rPr lang="en-US" sz="2800" b="1" u="sng" dirty="0" smtClean="0">
                <a:solidFill>
                  <a:srgbClr val="FF0000"/>
                </a:solidFill>
                <a:effectLst>
                  <a:outerShdw blurRad="38100" dist="38100" dir="2700000" algn="tl">
                    <a:srgbClr val="000000">
                      <a:alpha val="43137"/>
                    </a:srgbClr>
                  </a:outerShdw>
                </a:effectLst>
              </a:rPr>
              <a:t>COASTAL</a:t>
            </a:r>
            <a:r>
              <a:rPr lang="en-US" sz="2800" b="1" dirty="0" smtClean="0">
                <a:solidFill>
                  <a:srgbClr val="FF0000"/>
                </a:solidFill>
                <a:effectLst>
                  <a:outerShdw blurRad="38100" dist="38100" dir="2700000" algn="tl">
                    <a:srgbClr val="000000">
                      <a:alpha val="43137"/>
                    </a:srgbClr>
                  </a:outerShdw>
                </a:effectLst>
              </a:rPr>
              <a:t> migration”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childTnLst>
                                    <p:set>
                                      <p:cBhvr>
                                        <p:cTn id="6" dur="1" fill="hold">
                                          <p:stCondLst>
                                            <p:cond delay="0"/>
                                          </p:stCondLst>
                                        </p:cTn>
                                        <p:tgtEl>
                                          <p:spTgt spid="56">
                                            <p:bg/>
                                          </p:spTgt>
                                        </p:tgtEl>
                                        <p:attrNameLst>
                                          <p:attrName>style.visibility</p:attrName>
                                        </p:attrNameLst>
                                      </p:cBhvr>
                                      <p:to>
                                        <p:strVal val="visible"/>
                                      </p:to>
                                    </p:set>
                                    <p:animEffect transition="in" filter="wipe(up)">
                                      <p:cBhvr>
                                        <p:cTn id="7" dur="500"/>
                                        <p:tgtEl>
                                          <p:spTgt spid="56">
                                            <p:bg/>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56">
                                            <p:txEl>
                                              <p:pRg st="0" end="0"/>
                                            </p:txEl>
                                          </p:spTgt>
                                        </p:tgtEl>
                                        <p:attrNameLst>
                                          <p:attrName>style.visibility</p:attrName>
                                        </p:attrNameLst>
                                      </p:cBhvr>
                                      <p:to>
                                        <p:strVal val="visible"/>
                                      </p:to>
                                    </p:set>
                                    <p:anim calcmode="lin" valueType="num">
                                      <p:cBhvr>
                                        <p:cTn id="10" dur="1000" fill="hold"/>
                                        <p:tgtEl>
                                          <p:spTgt spid="56">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56">
                                            <p:txEl>
                                              <p:pRg st="0" end="0"/>
                                            </p:txEl>
                                          </p:spTgt>
                                        </p:tgtEl>
                                        <p:attrNameLst>
                                          <p:attrName>ppt_h</p:attrName>
                                        </p:attrNameLst>
                                      </p:cBhvr>
                                      <p:tavLst>
                                        <p:tav tm="0">
                                          <p:val>
                                            <p:fltVal val="0"/>
                                          </p:val>
                                        </p:tav>
                                        <p:tav tm="100000">
                                          <p:val>
                                            <p:strVal val="#ppt_h"/>
                                          </p:val>
                                        </p:tav>
                                      </p:tavLst>
                                    </p:anim>
                                    <p:animEffect transition="in" filter="fade">
                                      <p:cBhvr>
                                        <p:cTn id="12" dur="1000"/>
                                        <p:tgtEl>
                                          <p:spTgt spid="5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0"/>
                                        <p:tgtEl>
                                          <p:spTgt spid="2"/>
                                        </p:tgtEl>
                                      </p:cBhvr>
                                    </p:animEffect>
                                  </p:childTnLst>
                                </p:cTn>
                              </p:par>
                              <p:par>
                                <p:cTn id="18" presetID="22" presetClass="entr" presetSubtype="8" fill="hold" grpId="0" nodeType="withEffect">
                                  <p:stCondLst>
                                    <p:cond delay="500"/>
                                  </p:stCondLst>
                                  <p:childTnLst>
                                    <p:set>
                                      <p:cBhvr>
                                        <p:cTn id="19" dur="1" fill="hold">
                                          <p:stCondLst>
                                            <p:cond delay="0"/>
                                          </p:stCondLst>
                                        </p:cTn>
                                        <p:tgtEl>
                                          <p:spTgt spid="60"/>
                                        </p:tgtEl>
                                        <p:attrNameLst>
                                          <p:attrName>style.visibility</p:attrName>
                                        </p:attrNameLst>
                                      </p:cBhvr>
                                      <p:to>
                                        <p:strVal val="visible"/>
                                      </p:to>
                                    </p:set>
                                    <p:animEffect transition="in" filter="wipe(left)">
                                      <p:cBhvr>
                                        <p:cTn id="20" dur="1000"/>
                                        <p:tgtEl>
                                          <p:spTgt spid="60"/>
                                        </p:tgtEl>
                                      </p:cBhvr>
                                    </p:animEffect>
                                  </p:childTnLst>
                                </p:cTn>
                              </p:par>
                              <p:par>
                                <p:cTn id="21" presetID="63" presetClass="path" presetSubtype="0" accel="50000" decel="50000" fill="hold" grpId="1" nodeType="withEffect">
                                  <p:stCondLst>
                                    <p:cond delay="1000"/>
                                  </p:stCondLst>
                                  <p:childTnLst>
                                    <p:animMotion origin="layout" path="M 0 -2.71676E-6 L 0.2625 -0.00555 " pathEditMode="relative" rAng="0" ptsTypes="AA">
                                      <p:cBhvr>
                                        <p:cTn id="22" dur="2000" fill="hold"/>
                                        <p:tgtEl>
                                          <p:spTgt spid="60"/>
                                        </p:tgtEl>
                                        <p:attrNameLst>
                                          <p:attrName>ppt_x</p:attrName>
                                          <p:attrName>ppt_y</p:attrName>
                                        </p:attrNameLst>
                                      </p:cBhvr>
                                      <p:rCtr x="131" y="-3"/>
                                    </p:animMotion>
                                  </p:childTnLst>
                                </p:cTn>
                              </p:par>
                              <p:par>
                                <p:cTn id="23" presetID="49" presetClass="entr" presetSubtype="0" decel="100000" fill="hold" grpId="0" nodeType="withEffect">
                                  <p:stCondLst>
                                    <p:cond delay="1000"/>
                                  </p:stCondLst>
                                  <p:childTnLst>
                                    <p:set>
                                      <p:cBhvr>
                                        <p:cTn id="24" dur="1" fill="hold">
                                          <p:stCondLst>
                                            <p:cond delay="0"/>
                                          </p:stCondLst>
                                        </p:cTn>
                                        <p:tgtEl>
                                          <p:spTgt spid="42"/>
                                        </p:tgtEl>
                                        <p:attrNameLst>
                                          <p:attrName>style.visibility</p:attrName>
                                        </p:attrNameLst>
                                      </p:cBhvr>
                                      <p:to>
                                        <p:strVal val="visible"/>
                                      </p:to>
                                    </p:set>
                                    <p:anim calcmode="lin" valueType="num">
                                      <p:cBhvr>
                                        <p:cTn id="25" dur="1000" fill="hold"/>
                                        <p:tgtEl>
                                          <p:spTgt spid="42"/>
                                        </p:tgtEl>
                                        <p:attrNameLst>
                                          <p:attrName>ppt_w</p:attrName>
                                        </p:attrNameLst>
                                      </p:cBhvr>
                                      <p:tavLst>
                                        <p:tav tm="0">
                                          <p:val>
                                            <p:fltVal val="0"/>
                                          </p:val>
                                        </p:tav>
                                        <p:tav tm="100000">
                                          <p:val>
                                            <p:strVal val="#ppt_w"/>
                                          </p:val>
                                        </p:tav>
                                      </p:tavLst>
                                    </p:anim>
                                    <p:anim calcmode="lin" valueType="num">
                                      <p:cBhvr>
                                        <p:cTn id="26" dur="1000" fill="hold"/>
                                        <p:tgtEl>
                                          <p:spTgt spid="42"/>
                                        </p:tgtEl>
                                        <p:attrNameLst>
                                          <p:attrName>ppt_h</p:attrName>
                                        </p:attrNameLst>
                                      </p:cBhvr>
                                      <p:tavLst>
                                        <p:tav tm="0">
                                          <p:val>
                                            <p:fltVal val="0"/>
                                          </p:val>
                                        </p:tav>
                                        <p:tav tm="100000">
                                          <p:val>
                                            <p:strVal val="#ppt_h"/>
                                          </p:val>
                                        </p:tav>
                                      </p:tavLst>
                                    </p:anim>
                                    <p:anim calcmode="lin" valueType="num">
                                      <p:cBhvr>
                                        <p:cTn id="27" dur="1000" fill="hold"/>
                                        <p:tgtEl>
                                          <p:spTgt spid="42"/>
                                        </p:tgtEl>
                                        <p:attrNameLst>
                                          <p:attrName>style.rotation</p:attrName>
                                        </p:attrNameLst>
                                      </p:cBhvr>
                                      <p:tavLst>
                                        <p:tav tm="0">
                                          <p:val>
                                            <p:fltVal val="360"/>
                                          </p:val>
                                        </p:tav>
                                        <p:tav tm="100000">
                                          <p:val>
                                            <p:fltVal val="0"/>
                                          </p:val>
                                        </p:tav>
                                      </p:tavLst>
                                    </p:anim>
                                    <p:animEffect transition="in" filter="fade">
                                      <p:cBhvr>
                                        <p:cTn id="28" dur="1000"/>
                                        <p:tgtEl>
                                          <p:spTgt spid="42"/>
                                        </p:tgtEl>
                                      </p:cBhvr>
                                    </p:animEffect>
                                  </p:childTnLst>
                                </p:cTn>
                              </p:par>
                              <p:par>
                                <p:cTn id="29" presetID="49" presetClass="entr" presetSubtype="0" decel="100000" fill="hold" grpId="0" nodeType="withEffect">
                                  <p:stCondLst>
                                    <p:cond delay="1500"/>
                                  </p:stCondLst>
                                  <p:childTnLst>
                                    <p:set>
                                      <p:cBhvr>
                                        <p:cTn id="30" dur="1" fill="hold">
                                          <p:stCondLst>
                                            <p:cond delay="0"/>
                                          </p:stCondLst>
                                        </p:cTn>
                                        <p:tgtEl>
                                          <p:spTgt spid="57"/>
                                        </p:tgtEl>
                                        <p:attrNameLst>
                                          <p:attrName>style.visibility</p:attrName>
                                        </p:attrNameLst>
                                      </p:cBhvr>
                                      <p:to>
                                        <p:strVal val="visible"/>
                                      </p:to>
                                    </p:set>
                                    <p:anim calcmode="lin" valueType="num">
                                      <p:cBhvr>
                                        <p:cTn id="31" dur="1000" fill="hold"/>
                                        <p:tgtEl>
                                          <p:spTgt spid="57"/>
                                        </p:tgtEl>
                                        <p:attrNameLst>
                                          <p:attrName>ppt_w</p:attrName>
                                        </p:attrNameLst>
                                      </p:cBhvr>
                                      <p:tavLst>
                                        <p:tav tm="0">
                                          <p:val>
                                            <p:fltVal val="0"/>
                                          </p:val>
                                        </p:tav>
                                        <p:tav tm="100000">
                                          <p:val>
                                            <p:strVal val="#ppt_w"/>
                                          </p:val>
                                        </p:tav>
                                      </p:tavLst>
                                    </p:anim>
                                    <p:anim calcmode="lin" valueType="num">
                                      <p:cBhvr>
                                        <p:cTn id="32" dur="1000" fill="hold"/>
                                        <p:tgtEl>
                                          <p:spTgt spid="57"/>
                                        </p:tgtEl>
                                        <p:attrNameLst>
                                          <p:attrName>ppt_h</p:attrName>
                                        </p:attrNameLst>
                                      </p:cBhvr>
                                      <p:tavLst>
                                        <p:tav tm="0">
                                          <p:val>
                                            <p:fltVal val="0"/>
                                          </p:val>
                                        </p:tav>
                                        <p:tav tm="100000">
                                          <p:val>
                                            <p:strVal val="#ppt_h"/>
                                          </p:val>
                                        </p:tav>
                                      </p:tavLst>
                                    </p:anim>
                                    <p:anim calcmode="lin" valueType="num">
                                      <p:cBhvr>
                                        <p:cTn id="33" dur="1000" fill="hold"/>
                                        <p:tgtEl>
                                          <p:spTgt spid="57"/>
                                        </p:tgtEl>
                                        <p:attrNameLst>
                                          <p:attrName>style.rotation</p:attrName>
                                        </p:attrNameLst>
                                      </p:cBhvr>
                                      <p:tavLst>
                                        <p:tav tm="0">
                                          <p:val>
                                            <p:fltVal val="360"/>
                                          </p:val>
                                        </p:tav>
                                        <p:tav tm="100000">
                                          <p:val>
                                            <p:fltVal val="0"/>
                                          </p:val>
                                        </p:tav>
                                      </p:tavLst>
                                    </p:anim>
                                    <p:animEffect transition="in" filter="fade">
                                      <p:cBhvr>
                                        <p:cTn id="34" dur="1000"/>
                                        <p:tgtEl>
                                          <p:spTgt spid="57"/>
                                        </p:tgtEl>
                                      </p:cBhvr>
                                    </p:animEffect>
                                  </p:childTnLst>
                                </p:cTn>
                              </p:par>
                              <p:par>
                                <p:cTn id="35" presetID="49" presetClass="entr" presetSubtype="0" decel="100000" fill="hold" grpId="0" nodeType="withEffect">
                                  <p:stCondLst>
                                    <p:cond delay="2500"/>
                                  </p:stCondLst>
                                  <p:childTnLst>
                                    <p:set>
                                      <p:cBhvr>
                                        <p:cTn id="36" dur="1" fill="hold">
                                          <p:stCondLst>
                                            <p:cond delay="0"/>
                                          </p:stCondLst>
                                        </p:cTn>
                                        <p:tgtEl>
                                          <p:spTgt spid="59"/>
                                        </p:tgtEl>
                                        <p:attrNameLst>
                                          <p:attrName>style.visibility</p:attrName>
                                        </p:attrNameLst>
                                      </p:cBhvr>
                                      <p:to>
                                        <p:strVal val="visible"/>
                                      </p:to>
                                    </p:set>
                                    <p:anim calcmode="lin" valueType="num">
                                      <p:cBhvr>
                                        <p:cTn id="37" dur="1000" fill="hold"/>
                                        <p:tgtEl>
                                          <p:spTgt spid="59"/>
                                        </p:tgtEl>
                                        <p:attrNameLst>
                                          <p:attrName>ppt_w</p:attrName>
                                        </p:attrNameLst>
                                      </p:cBhvr>
                                      <p:tavLst>
                                        <p:tav tm="0">
                                          <p:val>
                                            <p:fltVal val="0"/>
                                          </p:val>
                                        </p:tav>
                                        <p:tav tm="100000">
                                          <p:val>
                                            <p:strVal val="#ppt_w"/>
                                          </p:val>
                                        </p:tav>
                                      </p:tavLst>
                                    </p:anim>
                                    <p:anim calcmode="lin" valueType="num">
                                      <p:cBhvr>
                                        <p:cTn id="38" dur="1000" fill="hold"/>
                                        <p:tgtEl>
                                          <p:spTgt spid="59"/>
                                        </p:tgtEl>
                                        <p:attrNameLst>
                                          <p:attrName>ppt_h</p:attrName>
                                        </p:attrNameLst>
                                      </p:cBhvr>
                                      <p:tavLst>
                                        <p:tav tm="0">
                                          <p:val>
                                            <p:fltVal val="0"/>
                                          </p:val>
                                        </p:tav>
                                        <p:tav tm="100000">
                                          <p:val>
                                            <p:strVal val="#ppt_h"/>
                                          </p:val>
                                        </p:tav>
                                      </p:tavLst>
                                    </p:anim>
                                    <p:anim calcmode="lin" valueType="num">
                                      <p:cBhvr>
                                        <p:cTn id="39" dur="1000" fill="hold"/>
                                        <p:tgtEl>
                                          <p:spTgt spid="59"/>
                                        </p:tgtEl>
                                        <p:attrNameLst>
                                          <p:attrName>style.rotation</p:attrName>
                                        </p:attrNameLst>
                                      </p:cBhvr>
                                      <p:tavLst>
                                        <p:tav tm="0">
                                          <p:val>
                                            <p:fltVal val="360"/>
                                          </p:val>
                                        </p:tav>
                                        <p:tav tm="100000">
                                          <p:val>
                                            <p:fltVal val="0"/>
                                          </p:val>
                                        </p:tav>
                                      </p:tavLst>
                                    </p:anim>
                                    <p:animEffect transition="in" filter="fade">
                                      <p:cBhvr>
                                        <p:cTn id="40" dur="1000"/>
                                        <p:tgtEl>
                                          <p:spTgt spid="59"/>
                                        </p:tgtEl>
                                      </p:cBhvr>
                                    </p:animEffect>
                                  </p:childTnLst>
                                </p:cTn>
                              </p:par>
                              <p:par>
                                <p:cTn id="41" presetID="42" presetClass="path" presetSubtype="0" accel="50000" decel="50000" fill="hold" grpId="2" nodeType="withEffect">
                                  <p:stCondLst>
                                    <p:cond delay="2500"/>
                                  </p:stCondLst>
                                  <p:childTnLst>
                                    <p:animMotion origin="layout" path="M 0.24583 -0.00555 L 0.5375 -0.00555 " pathEditMode="relative" rAng="0" ptsTypes="AA">
                                      <p:cBhvr>
                                        <p:cTn id="42" dur="2000" fill="hold"/>
                                        <p:tgtEl>
                                          <p:spTgt spid="60"/>
                                        </p:tgtEl>
                                        <p:attrNameLst>
                                          <p:attrName>ppt_x</p:attrName>
                                          <p:attrName>ppt_y</p:attrName>
                                        </p:attrNameLst>
                                      </p:cBhvr>
                                      <p:rCtr x="146" y="0"/>
                                    </p:animMotion>
                                  </p:childTnLst>
                                </p:cTn>
                              </p:par>
                              <p:par>
                                <p:cTn id="43" presetID="49" presetClass="entr" presetSubtype="0" decel="100000" fill="hold" grpId="0" nodeType="withEffect">
                                  <p:stCondLst>
                                    <p:cond delay="3500"/>
                                  </p:stCondLst>
                                  <p:childTnLst>
                                    <p:set>
                                      <p:cBhvr>
                                        <p:cTn id="44" dur="1" fill="hold">
                                          <p:stCondLst>
                                            <p:cond delay="0"/>
                                          </p:stCondLst>
                                        </p:cTn>
                                        <p:tgtEl>
                                          <p:spTgt spid="58"/>
                                        </p:tgtEl>
                                        <p:attrNameLst>
                                          <p:attrName>style.visibility</p:attrName>
                                        </p:attrNameLst>
                                      </p:cBhvr>
                                      <p:to>
                                        <p:strVal val="visible"/>
                                      </p:to>
                                    </p:set>
                                    <p:anim calcmode="lin" valueType="num">
                                      <p:cBhvr>
                                        <p:cTn id="45" dur="1000" fill="hold"/>
                                        <p:tgtEl>
                                          <p:spTgt spid="58"/>
                                        </p:tgtEl>
                                        <p:attrNameLst>
                                          <p:attrName>ppt_w</p:attrName>
                                        </p:attrNameLst>
                                      </p:cBhvr>
                                      <p:tavLst>
                                        <p:tav tm="0">
                                          <p:val>
                                            <p:fltVal val="0"/>
                                          </p:val>
                                        </p:tav>
                                        <p:tav tm="100000">
                                          <p:val>
                                            <p:strVal val="#ppt_w"/>
                                          </p:val>
                                        </p:tav>
                                      </p:tavLst>
                                    </p:anim>
                                    <p:anim calcmode="lin" valueType="num">
                                      <p:cBhvr>
                                        <p:cTn id="46" dur="1000" fill="hold"/>
                                        <p:tgtEl>
                                          <p:spTgt spid="58"/>
                                        </p:tgtEl>
                                        <p:attrNameLst>
                                          <p:attrName>ppt_h</p:attrName>
                                        </p:attrNameLst>
                                      </p:cBhvr>
                                      <p:tavLst>
                                        <p:tav tm="0">
                                          <p:val>
                                            <p:fltVal val="0"/>
                                          </p:val>
                                        </p:tav>
                                        <p:tav tm="100000">
                                          <p:val>
                                            <p:strVal val="#ppt_h"/>
                                          </p:val>
                                        </p:tav>
                                      </p:tavLst>
                                    </p:anim>
                                    <p:anim calcmode="lin" valueType="num">
                                      <p:cBhvr>
                                        <p:cTn id="47" dur="1000" fill="hold"/>
                                        <p:tgtEl>
                                          <p:spTgt spid="58"/>
                                        </p:tgtEl>
                                        <p:attrNameLst>
                                          <p:attrName>style.rotation</p:attrName>
                                        </p:attrNameLst>
                                      </p:cBhvr>
                                      <p:tavLst>
                                        <p:tav tm="0">
                                          <p:val>
                                            <p:fltVal val="360"/>
                                          </p:val>
                                        </p:tav>
                                        <p:tav tm="100000">
                                          <p:val>
                                            <p:fltVal val="0"/>
                                          </p:val>
                                        </p:tav>
                                      </p:tavLst>
                                    </p:anim>
                                    <p:animEffect transition="in" filter="fade">
                                      <p:cBhvr>
                                        <p:cTn id="48" dur="1000"/>
                                        <p:tgtEl>
                                          <p:spTgt spid="58"/>
                                        </p:tgtEl>
                                      </p:cBhvr>
                                    </p:animEffect>
                                  </p:childTnLst>
                                </p:cTn>
                              </p:par>
                              <p:par>
                                <p:cTn id="49" presetID="49" presetClass="entr" presetSubtype="0" decel="100000" fill="hold" grpId="0" nodeType="withEffect">
                                  <p:stCondLst>
                                    <p:cond delay="4500"/>
                                  </p:stCondLst>
                                  <p:childTnLst>
                                    <p:set>
                                      <p:cBhvr>
                                        <p:cTn id="50" dur="1" fill="hold">
                                          <p:stCondLst>
                                            <p:cond delay="0"/>
                                          </p:stCondLst>
                                        </p:cTn>
                                        <p:tgtEl>
                                          <p:spTgt spid="43"/>
                                        </p:tgtEl>
                                        <p:attrNameLst>
                                          <p:attrName>style.visibility</p:attrName>
                                        </p:attrNameLst>
                                      </p:cBhvr>
                                      <p:to>
                                        <p:strVal val="visible"/>
                                      </p:to>
                                    </p:set>
                                    <p:anim calcmode="lin" valueType="num">
                                      <p:cBhvr>
                                        <p:cTn id="51" dur="1000" fill="hold"/>
                                        <p:tgtEl>
                                          <p:spTgt spid="43"/>
                                        </p:tgtEl>
                                        <p:attrNameLst>
                                          <p:attrName>ppt_w</p:attrName>
                                        </p:attrNameLst>
                                      </p:cBhvr>
                                      <p:tavLst>
                                        <p:tav tm="0">
                                          <p:val>
                                            <p:fltVal val="0"/>
                                          </p:val>
                                        </p:tav>
                                        <p:tav tm="100000">
                                          <p:val>
                                            <p:strVal val="#ppt_w"/>
                                          </p:val>
                                        </p:tav>
                                      </p:tavLst>
                                    </p:anim>
                                    <p:anim calcmode="lin" valueType="num">
                                      <p:cBhvr>
                                        <p:cTn id="52" dur="1000" fill="hold"/>
                                        <p:tgtEl>
                                          <p:spTgt spid="43"/>
                                        </p:tgtEl>
                                        <p:attrNameLst>
                                          <p:attrName>ppt_h</p:attrName>
                                        </p:attrNameLst>
                                      </p:cBhvr>
                                      <p:tavLst>
                                        <p:tav tm="0">
                                          <p:val>
                                            <p:fltVal val="0"/>
                                          </p:val>
                                        </p:tav>
                                        <p:tav tm="100000">
                                          <p:val>
                                            <p:strVal val="#ppt_h"/>
                                          </p:val>
                                        </p:tav>
                                      </p:tavLst>
                                    </p:anim>
                                    <p:anim calcmode="lin" valueType="num">
                                      <p:cBhvr>
                                        <p:cTn id="53" dur="1000" fill="hold"/>
                                        <p:tgtEl>
                                          <p:spTgt spid="43"/>
                                        </p:tgtEl>
                                        <p:attrNameLst>
                                          <p:attrName>style.rotation</p:attrName>
                                        </p:attrNameLst>
                                      </p:cBhvr>
                                      <p:tavLst>
                                        <p:tav tm="0">
                                          <p:val>
                                            <p:fltVal val="360"/>
                                          </p:val>
                                        </p:tav>
                                        <p:tav tm="100000">
                                          <p:val>
                                            <p:fltVal val="0"/>
                                          </p:val>
                                        </p:tav>
                                      </p:tavLst>
                                    </p:anim>
                                    <p:animEffect transition="in" filter="fade">
                                      <p:cBhvr>
                                        <p:cTn id="54" dur="1000"/>
                                        <p:tgtEl>
                                          <p:spTgt spid="4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3" nodeType="clickEffect">
                                  <p:stCondLst>
                                    <p:cond delay="0"/>
                                  </p:stCondLst>
                                  <p:childTnLst>
                                    <p:animEffect transition="out" filter="fade">
                                      <p:cBhvr>
                                        <p:cTn id="58" dur="1000"/>
                                        <p:tgtEl>
                                          <p:spTgt spid="60"/>
                                        </p:tgtEl>
                                      </p:cBhvr>
                                    </p:animEffect>
                                    <p:set>
                                      <p:cBhvr>
                                        <p:cTn id="59" dur="1" fill="hold">
                                          <p:stCondLst>
                                            <p:cond delay="999"/>
                                          </p:stCondLst>
                                        </p:cTn>
                                        <p:tgtEl>
                                          <p:spTgt spid="60"/>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1000"/>
                                        <p:tgtEl>
                                          <p:spTgt spid="45">
                                            <p:txEl>
                                              <p:pRg st="0" end="0"/>
                                            </p:txEl>
                                          </p:spTgt>
                                        </p:tgtEl>
                                      </p:cBhvr>
                                    </p:animEffect>
                                    <p:set>
                                      <p:cBhvr>
                                        <p:cTn id="62" dur="1" fill="hold">
                                          <p:stCondLst>
                                            <p:cond delay="999"/>
                                          </p:stCondLst>
                                        </p:cTn>
                                        <p:tgtEl>
                                          <p:spTgt spid="45">
                                            <p:txEl>
                                              <p:pRg st="0" end="0"/>
                                            </p:txEl>
                                          </p:spTgt>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1000"/>
                                        <p:tgtEl>
                                          <p:spTgt spid="45">
                                            <p:txEl>
                                              <p:pRg st="1" end="1"/>
                                            </p:txEl>
                                          </p:spTgt>
                                        </p:tgtEl>
                                      </p:cBhvr>
                                    </p:animEffect>
                                    <p:set>
                                      <p:cBhvr>
                                        <p:cTn id="65" dur="1" fill="hold">
                                          <p:stCondLst>
                                            <p:cond delay="999"/>
                                          </p:stCondLst>
                                        </p:cTn>
                                        <p:tgtEl>
                                          <p:spTgt spid="45">
                                            <p:txEl>
                                              <p:pRg st="1" end="1"/>
                                            </p:txEl>
                                          </p:spTgt>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00"/>
                                        <p:tgtEl>
                                          <p:spTgt spid="45">
                                            <p:bg/>
                                          </p:spTgt>
                                        </p:tgtEl>
                                      </p:cBhvr>
                                    </p:animEffect>
                                    <p:set>
                                      <p:cBhvr>
                                        <p:cTn id="68" dur="1" fill="hold">
                                          <p:stCondLst>
                                            <p:cond delay="999"/>
                                          </p:stCondLst>
                                        </p:cTn>
                                        <p:tgtEl>
                                          <p:spTgt spid="45">
                                            <p:bg/>
                                          </p:spTgt>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1000"/>
                                        <p:tgtEl>
                                          <p:spTgt spid="56">
                                            <p:txEl>
                                              <p:pRg st="0" end="0"/>
                                            </p:txEl>
                                          </p:spTgt>
                                        </p:tgtEl>
                                      </p:cBhvr>
                                    </p:animEffect>
                                    <p:set>
                                      <p:cBhvr>
                                        <p:cTn id="71" dur="1" fill="hold">
                                          <p:stCondLst>
                                            <p:cond delay="999"/>
                                          </p:stCondLst>
                                        </p:cTn>
                                        <p:tgtEl>
                                          <p:spTgt spid="56">
                                            <p:txEl>
                                              <p:pRg st="0" end="0"/>
                                            </p:txEl>
                                          </p:spTgt>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1000"/>
                                        <p:tgtEl>
                                          <p:spTgt spid="56">
                                            <p:bg/>
                                          </p:spTgt>
                                        </p:tgtEl>
                                      </p:cBhvr>
                                    </p:animEffect>
                                    <p:set>
                                      <p:cBhvr>
                                        <p:cTn id="74" dur="1" fill="hold">
                                          <p:stCondLst>
                                            <p:cond delay="999"/>
                                          </p:stCondLst>
                                        </p:cTn>
                                        <p:tgtEl>
                                          <p:spTgt spid="56">
                                            <p:bg/>
                                          </p:spTgt>
                                        </p:tgtEl>
                                        <p:attrNameLst>
                                          <p:attrName>style.visibility</p:attrName>
                                        </p:attrNameLst>
                                      </p:cBhvr>
                                      <p:to>
                                        <p:strVal val="hidden"/>
                                      </p:to>
                                    </p:set>
                                  </p:childTnLst>
                                </p:cTn>
                              </p:par>
                              <p:par>
                                <p:cTn id="75" presetID="1" presetClass="entr" presetSubtype="0" fill="hold" grpId="0" nodeType="withEffect">
                                  <p:stCondLst>
                                    <p:cond delay="500"/>
                                  </p:stCondLst>
                                  <p:childTnLst>
                                    <p:set>
                                      <p:cBhvr>
                                        <p:cTn id="76" dur="1" fill="hold">
                                          <p:stCondLst>
                                            <p:cond delay="0"/>
                                          </p:stCondLst>
                                        </p:cTn>
                                        <p:tgtEl>
                                          <p:spTgt spid="61">
                                            <p:bg/>
                                          </p:spTgt>
                                        </p:tgtEl>
                                        <p:attrNameLst>
                                          <p:attrName>style.visibility</p:attrName>
                                        </p:attrNameLst>
                                      </p:cBhvr>
                                      <p:to>
                                        <p:strVal val="visible"/>
                                      </p:to>
                                    </p:set>
                                  </p:childTnLst>
                                </p:cTn>
                              </p:par>
                              <p:par>
                                <p:cTn id="77" presetID="22" presetClass="entr" presetSubtype="8" fill="hold" nodeType="withEffect">
                                  <p:stCondLst>
                                    <p:cond delay="500"/>
                                  </p:stCondLst>
                                  <p:childTnLst>
                                    <p:set>
                                      <p:cBhvr>
                                        <p:cTn id="78" dur="1" fill="hold">
                                          <p:stCondLst>
                                            <p:cond delay="0"/>
                                          </p:stCondLst>
                                        </p:cTn>
                                        <p:tgtEl>
                                          <p:spTgt spid="61">
                                            <p:txEl>
                                              <p:pRg st="0" end="0"/>
                                            </p:txEl>
                                          </p:spTgt>
                                        </p:tgtEl>
                                        <p:attrNameLst>
                                          <p:attrName>style.visibility</p:attrName>
                                        </p:attrNameLst>
                                      </p:cBhvr>
                                      <p:to>
                                        <p:strVal val="visible"/>
                                      </p:to>
                                    </p:set>
                                    <p:animEffect transition="in" filter="wipe(left)">
                                      <p:cBhvr>
                                        <p:cTn id="79" dur="1000"/>
                                        <p:tgtEl>
                                          <p:spTgt spid="61">
                                            <p:txEl>
                                              <p:pRg st="0" end="0"/>
                                            </p:txEl>
                                          </p:spTgt>
                                        </p:tgtEl>
                                      </p:cBhvr>
                                    </p:animEffect>
                                  </p:childTnLst>
                                </p:cTn>
                              </p:par>
                            </p:childTnLst>
                          </p:cTn>
                        </p:par>
                        <p:par>
                          <p:cTn id="80" fill="hold">
                            <p:stCondLst>
                              <p:cond delay="1500"/>
                            </p:stCondLst>
                            <p:childTnLst>
                              <p:par>
                                <p:cTn id="81" presetID="22" presetClass="entr" presetSubtype="8" fill="hold" nodeType="afterEffect">
                                  <p:stCondLst>
                                    <p:cond delay="0"/>
                                  </p:stCondLst>
                                  <p:childTnLst>
                                    <p:set>
                                      <p:cBhvr>
                                        <p:cTn id="82" dur="1" fill="hold">
                                          <p:stCondLst>
                                            <p:cond delay="0"/>
                                          </p:stCondLst>
                                        </p:cTn>
                                        <p:tgtEl>
                                          <p:spTgt spid="61">
                                            <p:txEl>
                                              <p:pRg st="1" end="1"/>
                                            </p:txEl>
                                          </p:spTgt>
                                        </p:tgtEl>
                                        <p:attrNameLst>
                                          <p:attrName>style.visibility</p:attrName>
                                        </p:attrNameLst>
                                      </p:cBhvr>
                                      <p:to>
                                        <p:strVal val="visible"/>
                                      </p:to>
                                    </p:set>
                                    <p:animEffect transition="in" filter="wipe(left)">
                                      <p:cBhvr>
                                        <p:cTn id="83" dur="1000"/>
                                        <p:tgtEl>
                                          <p:spTgt spid="6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42" grpId="0" animBg="1"/>
      <p:bldP spid="43" grpId="0" animBg="1"/>
      <p:bldP spid="56" grpId="0" build="allAtOnce" animBg="1"/>
      <p:bldP spid="56" grpId="1" build="allAtOnce" animBg="1"/>
      <p:bldP spid="45" grpId="0" build="allAtOnce" animBg="1"/>
      <p:bldP spid="60" grpId="0" animBg="1"/>
      <p:bldP spid="60" grpId="1" animBg="1"/>
      <p:bldP spid="60" grpId="2" animBg="1"/>
      <p:bldP spid="60" grpId="3" animBg="1"/>
      <p:bldP spid="61" grpId="0" build="allAtOnce"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p:cNvGrpSpPr/>
          <p:nvPr/>
        </p:nvGrpSpPr>
        <p:grpSpPr>
          <a:xfrm>
            <a:off x="0" y="722293"/>
            <a:ext cx="9144000" cy="6077840"/>
            <a:chOff x="0" y="722293"/>
            <a:chExt cx="9144000" cy="6077840"/>
          </a:xfrm>
        </p:grpSpPr>
        <p:pic>
          <p:nvPicPr>
            <p:cNvPr id="40" name="Picture 39" descr="world.bmp"/>
            <p:cNvPicPr>
              <a:picLocks/>
            </p:cNvPicPr>
            <p:nvPr/>
          </p:nvPicPr>
          <p:blipFill>
            <a:blip r:embed="rId3" cstate="print"/>
            <a:srcRect l="8333" t="6757" r="62500" b="13513"/>
            <a:stretch>
              <a:fillRect/>
            </a:stretch>
          </p:blipFill>
          <p:spPr>
            <a:xfrm>
              <a:off x="2895600" y="1847133"/>
              <a:ext cx="3810000" cy="4953000"/>
            </a:xfrm>
            <a:prstGeom prst="rect">
              <a:avLst/>
            </a:prstGeom>
            <a:ln w="50800">
              <a:solidFill>
                <a:schemeClr val="tx1"/>
              </a:solidFill>
            </a:ln>
          </p:spPr>
        </p:pic>
        <p:sp>
          <p:nvSpPr>
            <p:cNvPr id="57" name="4-Point Star 56"/>
            <p:cNvSpPr/>
            <p:nvPr/>
          </p:nvSpPr>
          <p:spPr>
            <a:xfrm rot="647070">
              <a:off x="3810000" y="35235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4-Point Star 57"/>
            <p:cNvSpPr/>
            <p:nvPr/>
          </p:nvSpPr>
          <p:spPr>
            <a:xfrm rot="1111376">
              <a:off x="5181600" y="53523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48"/>
            <p:cNvGrpSpPr/>
            <p:nvPr/>
          </p:nvGrpSpPr>
          <p:grpSpPr>
            <a:xfrm>
              <a:off x="3616140" y="2382154"/>
              <a:ext cx="1946459" cy="4265580"/>
              <a:chOff x="3616140" y="2363821"/>
              <a:chExt cx="1946459" cy="4265580"/>
            </a:xfrm>
          </p:grpSpPr>
          <p:sp>
            <p:nvSpPr>
              <p:cNvPr id="76" name="Freeform 75"/>
              <p:cNvSpPr/>
              <p:nvPr/>
            </p:nvSpPr>
            <p:spPr>
              <a:xfrm>
                <a:off x="3616140" y="2363821"/>
                <a:ext cx="393274" cy="1449927"/>
              </a:xfrm>
              <a:custGeom>
                <a:avLst/>
                <a:gdLst>
                  <a:gd name="connsiteX0" fmla="*/ 0 w 389744"/>
                  <a:gd name="connsiteY0" fmla="*/ 0 h 374755"/>
                  <a:gd name="connsiteX1" fmla="*/ 179882 w 389744"/>
                  <a:gd name="connsiteY1" fmla="*/ 89941 h 374755"/>
                  <a:gd name="connsiteX2" fmla="*/ 389744 w 389744"/>
                  <a:gd name="connsiteY2" fmla="*/ 374755 h 374755"/>
                  <a:gd name="connsiteX0" fmla="*/ 0 w 206739"/>
                  <a:gd name="connsiteY0" fmla="*/ 124918 h 1414073"/>
                  <a:gd name="connsiteX1" fmla="*/ 179882 w 206739"/>
                  <a:gd name="connsiteY1" fmla="*/ 214859 h 1414073"/>
                  <a:gd name="connsiteX2" fmla="*/ 161144 w 206739"/>
                  <a:gd name="connsiteY2" fmla="*/ 1414073 h 1414073"/>
                  <a:gd name="connsiteX0" fmla="*/ 0 w 211280"/>
                  <a:gd name="connsiteY0" fmla="*/ 124918 h 1414073"/>
                  <a:gd name="connsiteX1" fmla="*/ 179882 w 211280"/>
                  <a:gd name="connsiteY1" fmla="*/ 214859 h 1414073"/>
                  <a:gd name="connsiteX2" fmla="*/ 35988 w 211280"/>
                  <a:gd name="connsiteY2" fmla="*/ 985551 h 1414073"/>
                  <a:gd name="connsiteX3" fmla="*/ 161144 w 211280"/>
                  <a:gd name="connsiteY3" fmla="*/ 1414073 h 1414073"/>
                  <a:gd name="connsiteX0" fmla="*/ 0 w 394285"/>
                  <a:gd name="connsiteY0" fmla="*/ 124918 h 1566473"/>
                  <a:gd name="connsiteX1" fmla="*/ 179882 w 394285"/>
                  <a:gd name="connsiteY1" fmla="*/ 214859 h 1566473"/>
                  <a:gd name="connsiteX2" fmla="*/ 35988 w 394285"/>
                  <a:gd name="connsiteY2" fmla="*/ 985551 h 1566473"/>
                  <a:gd name="connsiteX3" fmla="*/ 389744 w 394285"/>
                  <a:gd name="connsiteY3" fmla="*/ 1566473 h 1566473"/>
                  <a:gd name="connsiteX0" fmla="*/ 0 w 394285"/>
                  <a:gd name="connsiteY0" fmla="*/ 0 h 1441555"/>
                  <a:gd name="connsiteX1" fmla="*/ 179882 w 394285"/>
                  <a:gd name="connsiteY1" fmla="*/ 242341 h 1441555"/>
                  <a:gd name="connsiteX2" fmla="*/ 35988 w 394285"/>
                  <a:gd name="connsiteY2" fmla="*/ 860633 h 1441555"/>
                  <a:gd name="connsiteX3" fmla="*/ 389744 w 394285"/>
                  <a:gd name="connsiteY3" fmla="*/ 1441555 h 1441555"/>
                  <a:gd name="connsiteX0" fmla="*/ 0 w 394285"/>
                  <a:gd name="connsiteY0" fmla="*/ 48762 h 1490317"/>
                  <a:gd name="connsiteX1" fmla="*/ 241889 w 394285"/>
                  <a:gd name="connsiteY1" fmla="*/ 40390 h 1490317"/>
                  <a:gd name="connsiteX2" fmla="*/ 179882 w 394285"/>
                  <a:gd name="connsiteY2" fmla="*/ 291103 h 1490317"/>
                  <a:gd name="connsiteX3" fmla="*/ 35988 w 394285"/>
                  <a:gd name="connsiteY3" fmla="*/ 909395 h 1490317"/>
                  <a:gd name="connsiteX4" fmla="*/ 389744 w 394285"/>
                  <a:gd name="connsiteY4" fmla="*/ 1490317 h 1490317"/>
                  <a:gd name="connsiteX0" fmla="*/ 0 w 394285"/>
                  <a:gd name="connsiteY0" fmla="*/ 48762 h 1490317"/>
                  <a:gd name="connsiteX1" fmla="*/ 241889 w 394285"/>
                  <a:gd name="connsiteY1" fmla="*/ 40390 h 1490317"/>
                  <a:gd name="connsiteX2" fmla="*/ 179882 w 394285"/>
                  <a:gd name="connsiteY2" fmla="*/ 291103 h 1490317"/>
                  <a:gd name="connsiteX3" fmla="*/ 35988 w 394285"/>
                  <a:gd name="connsiteY3" fmla="*/ 909395 h 1490317"/>
                  <a:gd name="connsiteX4" fmla="*/ 389744 w 394285"/>
                  <a:gd name="connsiteY4" fmla="*/ 1490317 h 1490317"/>
                  <a:gd name="connsiteX0" fmla="*/ 0 w 394285"/>
                  <a:gd name="connsiteY0" fmla="*/ 48762 h 1490317"/>
                  <a:gd name="connsiteX1" fmla="*/ 241889 w 394285"/>
                  <a:gd name="connsiteY1" fmla="*/ 40390 h 1490317"/>
                  <a:gd name="connsiteX2" fmla="*/ 179882 w 394285"/>
                  <a:gd name="connsiteY2" fmla="*/ 291103 h 1490317"/>
                  <a:gd name="connsiteX3" fmla="*/ 35988 w 394285"/>
                  <a:gd name="connsiteY3" fmla="*/ 909395 h 1490317"/>
                  <a:gd name="connsiteX4" fmla="*/ 389744 w 394285"/>
                  <a:gd name="connsiteY4" fmla="*/ 1490317 h 1490317"/>
                  <a:gd name="connsiteX0" fmla="*/ 0 w 394285"/>
                  <a:gd name="connsiteY0" fmla="*/ 74162 h 1515717"/>
                  <a:gd name="connsiteX1" fmla="*/ 241889 w 394285"/>
                  <a:gd name="connsiteY1" fmla="*/ 65790 h 1515717"/>
                  <a:gd name="connsiteX2" fmla="*/ 179882 w 394285"/>
                  <a:gd name="connsiteY2" fmla="*/ 468903 h 1515717"/>
                  <a:gd name="connsiteX3" fmla="*/ 35988 w 394285"/>
                  <a:gd name="connsiteY3" fmla="*/ 934795 h 1515717"/>
                  <a:gd name="connsiteX4" fmla="*/ 389744 w 394285"/>
                  <a:gd name="connsiteY4" fmla="*/ 1515717 h 1515717"/>
                  <a:gd name="connsiteX0" fmla="*/ 0 w 394285"/>
                  <a:gd name="connsiteY0" fmla="*/ 74162 h 1515717"/>
                  <a:gd name="connsiteX1" fmla="*/ 241889 w 394285"/>
                  <a:gd name="connsiteY1" fmla="*/ 65790 h 1515717"/>
                  <a:gd name="connsiteX2" fmla="*/ 179882 w 394285"/>
                  <a:gd name="connsiteY2" fmla="*/ 468903 h 1515717"/>
                  <a:gd name="connsiteX3" fmla="*/ 35988 w 394285"/>
                  <a:gd name="connsiteY3" fmla="*/ 934795 h 1515717"/>
                  <a:gd name="connsiteX4" fmla="*/ 389744 w 394285"/>
                  <a:gd name="connsiteY4" fmla="*/ 1515717 h 1515717"/>
                  <a:gd name="connsiteX0" fmla="*/ 0 w 394285"/>
                  <a:gd name="connsiteY0" fmla="*/ 74162 h 1515717"/>
                  <a:gd name="connsiteX1" fmla="*/ 241889 w 394285"/>
                  <a:gd name="connsiteY1" fmla="*/ 65790 h 1515717"/>
                  <a:gd name="connsiteX2" fmla="*/ 179882 w 394285"/>
                  <a:gd name="connsiteY2" fmla="*/ 468903 h 1515717"/>
                  <a:gd name="connsiteX3" fmla="*/ 35988 w 394285"/>
                  <a:gd name="connsiteY3" fmla="*/ 934795 h 1515717"/>
                  <a:gd name="connsiteX4" fmla="*/ 389744 w 394285"/>
                  <a:gd name="connsiteY4" fmla="*/ 1515717 h 1515717"/>
                  <a:gd name="connsiteX0" fmla="*/ 240878 w 393274"/>
                  <a:gd name="connsiteY0" fmla="*/ 0 h 1449927"/>
                  <a:gd name="connsiteX1" fmla="*/ 178871 w 393274"/>
                  <a:gd name="connsiteY1" fmla="*/ 403113 h 1449927"/>
                  <a:gd name="connsiteX2" fmla="*/ 34977 w 393274"/>
                  <a:gd name="connsiteY2" fmla="*/ 869005 h 1449927"/>
                  <a:gd name="connsiteX3" fmla="*/ 388733 w 393274"/>
                  <a:gd name="connsiteY3" fmla="*/ 1449927 h 1449927"/>
                </a:gdLst>
                <a:ahLst/>
                <a:cxnLst>
                  <a:cxn ang="0">
                    <a:pos x="connsiteX0" y="connsiteY0"/>
                  </a:cxn>
                  <a:cxn ang="0">
                    <a:pos x="connsiteX1" y="connsiteY1"/>
                  </a:cxn>
                  <a:cxn ang="0">
                    <a:pos x="connsiteX2" y="connsiteY2"/>
                  </a:cxn>
                  <a:cxn ang="0">
                    <a:pos x="connsiteX3" y="connsiteY3"/>
                  </a:cxn>
                </a:cxnLst>
                <a:rect l="l" t="t" r="r" b="b"/>
                <a:pathLst>
                  <a:path w="393274" h="1449927">
                    <a:moveTo>
                      <a:pt x="240878" y="0"/>
                    </a:moveTo>
                    <a:cubicBezTo>
                      <a:pt x="270858" y="65790"/>
                      <a:pt x="236697" y="227475"/>
                      <a:pt x="178871" y="403113"/>
                    </a:cubicBezTo>
                    <a:cubicBezTo>
                      <a:pt x="100022" y="586543"/>
                      <a:pt x="0" y="694536"/>
                      <a:pt x="34977" y="869005"/>
                    </a:cubicBezTo>
                    <a:cubicBezTo>
                      <a:pt x="69954" y="1043474"/>
                      <a:pt x="393274" y="1251507"/>
                      <a:pt x="388733" y="1449927"/>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4003370" y="3733801"/>
                <a:ext cx="1559229" cy="2895600"/>
              </a:xfrm>
              <a:custGeom>
                <a:avLst/>
                <a:gdLst>
                  <a:gd name="connsiteX0" fmla="*/ 12492 w 87443"/>
                  <a:gd name="connsiteY0" fmla="*/ 0 h 494676"/>
                  <a:gd name="connsiteX1" fmla="*/ 12492 w 87443"/>
                  <a:gd name="connsiteY1" fmla="*/ 194872 h 494676"/>
                  <a:gd name="connsiteX2" fmla="*/ 87443 w 87443"/>
                  <a:gd name="connsiteY2" fmla="*/ 494676 h 494676"/>
                  <a:gd name="connsiteX0" fmla="*/ 19133 w 94084"/>
                  <a:gd name="connsiteY0" fmla="*/ 136711 h 631387"/>
                  <a:gd name="connsiteX1" fmla="*/ 0 w 94084"/>
                  <a:gd name="connsiteY1" fmla="*/ 32479 h 631387"/>
                  <a:gd name="connsiteX2" fmla="*/ 19133 w 94084"/>
                  <a:gd name="connsiteY2" fmla="*/ 331583 h 631387"/>
                  <a:gd name="connsiteX3" fmla="*/ 94084 w 94084"/>
                  <a:gd name="connsiteY3" fmla="*/ 631387 h 631387"/>
                  <a:gd name="connsiteX0" fmla="*/ 40554 w 97144"/>
                  <a:gd name="connsiteY0" fmla="*/ 6421 h 657445"/>
                  <a:gd name="connsiteX1" fmla="*/ 3060 w 97144"/>
                  <a:gd name="connsiteY1" fmla="*/ 58537 h 657445"/>
                  <a:gd name="connsiteX2" fmla="*/ 22193 w 97144"/>
                  <a:gd name="connsiteY2" fmla="*/ 357641 h 657445"/>
                  <a:gd name="connsiteX3" fmla="*/ 97144 w 97144"/>
                  <a:gd name="connsiteY3" fmla="*/ 657445 h 657445"/>
                  <a:gd name="connsiteX0" fmla="*/ 43417 w 100007"/>
                  <a:gd name="connsiteY0" fmla="*/ 6421 h 657445"/>
                  <a:gd name="connsiteX1" fmla="*/ 5923 w 100007"/>
                  <a:gd name="connsiteY1" fmla="*/ 58537 h 657445"/>
                  <a:gd name="connsiteX2" fmla="*/ 81322 w 100007"/>
                  <a:gd name="connsiteY2" fmla="*/ 284743 h 657445"/>
                  <a:gd name="connsiteX3" fmla="*/ 25056 w 100007"/>
                  <a:gd name="connsiteY3" fmla="*/ 357641 h 657445"/>
                  <a:gd name="connsiteX4" fmla="*/ 100007 w 100007"/>
                  <a:gd name="connsiteY4" fmla="*/ 657445 h 657445"/>
                  <a:gd name="connsiteX0" fmla="*/ 5923 w 100007"/>
                  <a:gd name="connsiteY0" fmla="*/ 0 h 598908"/>
                  <a:gd name="connsiteX1" fmla="*/ 81322 w 100007"/>
                  <a:gd name="connsiteY1" fmla="*/ 226206 h 598908"/>
                  <a:gd name="connsiteX2" fmla="*/ 25056 w 100007"/>
                  <a:gd name="connsiteY2" fmla="*/ 299104 h 598908"/>
                  <a:gd name="connsiteX3" fmla="*/ 100007 w 100007"/>
                  <a:gd name="connsiteY3" fmla="*/ 598908 h 598908"/>
                  <a:gd name="connsiteX0" fmla="*/ 5923 w 110797"/>
                  <a:gd name="connsiteY0" fmla="*/ 0 h 598908"/>
                  <a:gd name="connsiteX1" fmla="*/ 81322 w 110797"/>
                  <a:gd name="connsiteY1" fmla="*/ 226206 h 598908"/>
                  <a:gd name="connsiteX2" fmla="*/ 107683 w 110797"/>
                  <a:gd name="connsiteY2" fmla="*/ 403336 h 598908"/>
                  <a:gd name="connsiteX3" fmla="*/ 100007 w 110797"/>
                  <a:gd name="connsiteY3" fmla="*/ 598908 h 598908"/>
                  <a:gd name="connsiteX0" fmla="*/ 5923 w 136730"/>
                  <a:gd name="connsiteY0" fmla="*/ 0 h 911604"/>
                  <a:gd name="connsiteX1" fmla="*/ 81322 w 136730"/>
                  <a:gd name="connsiteY1" fmla="*/ 226206 h 911604"/>
                  <a:gd name="connsiteX2" fmla="*/ 107683 w 136730"/>
                  <a:gd name="connsiteY2" fmla="*/ 403336 h 911604"/>
                  <a:gd name="connsiteX3" fmla="*/ 136730 w 136730"/>
                  <a:gd name="connsiteY3" fmla="*/ 911604 h 911604"/>
                  <a:gd name="connsiteX0" fmla="*/ 5923 w 136730"/>
                  <a:gd name="connsiteY0" fmla="*/ 0 h 911604"/>
                  <a:gd name="connsiteX1" fmla="*/ 81322 w 136730"/>
                  <a:gd name="connsiteY1" fmla="*/ 226206 h 911604"/>
                  <a:gd name="connsiteX2" fmla="*/ 107683 w 136730"/>
                  <a:gd name="connsiteY2" fmla="*/ 716033 h 911604"/>
                  <a:gd name="connsiteX3" fmla="*/ 136730 w 136730"/>
                  <a:gd name="connsiteY3" fmla="*/ 911604 h 911604"/>
                  <a:gd name="connsiteX0" fmla="*/ 5923 w 136730"/>
                  <a:gd name="connsiteY0" fmla="*/ 0 h 911604"/>
                  <a:gd name="connsiteX1" fmla="*/ 99683 w 136730"/>
                  <a:gd name="connsiteY1" fmla="*/ 330439 h 911604"/>
                  <a:gd name="connsiteX2" fmla="*/ 107683 w 136730"/>
                  <a:gd name="connsiteY2" fmla="*/ 716033 h 911604"/>
                  <a:gd name="connsiteX3" fmla="*/ 136730 w 136730"/>
                  <a:gd name="connsiteY3" fmla="*/ 911604 h 911604"/>
                  <a:gd name="connsiteX0" fmla="*/ 5923 w 191815"/>
                  <a:gd name="connsiteY0" fmla="*/ 0 h 2006042"/>
                  <a:gd name="connsiteX1" fmla="*/ 99683 w 191815"/>
                  <a:gd name="connsiteY1" fmla="*/ 330439 h 2006042"/>
                  <a:gd name="connsiteX2" fmla="*/ 107683 w 191815"/>
                  <a:gd name="connsiteY2" fmla="*/ 716033 h 2006042"/>
                  <a:gd name="connsiteX3" fmla="*/ 191815 w 191815"/>
                  <a:gd name="connsiteY3" fmla="*/ 2006042 h 2006042"/>
                  <a:gd name="connsiteX0" fmla="*/ 5923 w 191815"/>
                  <a:gd name="connsiteY0" fmla="*/ 0 h 2006042"/>
                  <a:gd name="connsiteX1" fmla="*/ 99683 w 191815"/>
                  <a:gd name="connsiteY1" fmla="*/ 330439 h 2006042"/>
                  <a:gd name="connsiteX2" fmla="*/ 153587 w 191815"/>
                  <a:gd name="connsiteY2" fmla="*/ 1341426 h 2006042"/>
                  <a:gd name="connsiteX3" fmla="*/ 191815 w 191815"/>
                  <a:gd name="connsiteY3" fmla="*/ 2006042 h 2006042"/>
                  <a:gd name="connsiteX0" fmla="*/ 5923 w 191815"/>
                  <a:gd name="connsiteY0" fmla="*/ 0 h 2006042"/>
                  <a:gd name="connsiteX1" fmla="*/ 99683 w 191815"/>
                  <a:gd name="connsiteY1" fmla="*/ 330439 h 2006042"/>
                  <a:gd name="connsiteX2" fmla="*/ 122733 w 191815"/>
                  <a:gd name="connsiteY2" fmla="*/ 677509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66801 w 191815"/>
                  <a:gd name="connsiteY4" fmla="*/ 1407134 h 2006042"/>
                  <a:gd name="connsiteX5" fmla="*/ 191815 w 191815"/>
                  <a:gd name="connsiteY5"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71904 w 191815"/>
                  <a:gd name="connsiteY4" fmla="*/ 1143021 h 2006042"/>
                  <a:gd name="connsiteX5" fmla="*/ 166801 w 191815"/>
                  <a:gd name="connsiteY5" fmla="*/ 1563483 h 2006042"/>
                  <a:gd name="connsiteX6" fmla="*/ 191815 w 191815"/>
                  <a:gd name="connsiteY6"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71904 w 191815"/>
                  <a:gd name="connsiteY3" fmla="*/ 1143021 h 2006042"/>
                  <a:gd name="connsiteX4" fmla="*/ 166801 w 191815"/>
                  <a:gd name="connsiteY4" fmla="*/ 1563483 h 2006042"/>
                  <a:gd name="connsiteX5" fmla="*/ 191815 w 191815"/>
                  <a:gd name="connsiteY5" fmla="*/ 2006042 h 2006042"/>
                  <a:gd name="connsiteX0" fmla="*/ 5923 w 191815"/>
                  <a:gd name="connsiteY0" fmla="*/ 0 h 2162390"/>
                  <a:gd name="connsiteX1" fmla="*/ 99683 w 191815"/>
                  <a:gd name="connsiteY1" fmla="*/ 486787 h 2162390"/>
                  <a:gd name="connsiteX2" fmla="*/ 122734 w 191815"/>
                  <a:gd name="connsiteY2" fmla="*/ 990205 h 2162390"/>
                  <a:gd name="connsiteX3" fmla="*/ 171904 w 191815"/>
                  <a:gd name="connsiteY3" fmla="*/ 1299369 h 2162390"/>
                  <a:gd name="connsiteX4" fmla="*/ 166801 w 191815"/>
                  <a:gd name="connsiteY4" fmla="*/ 1719831 h 2162390"/>
                  <a:gd name="connsiteX5" fmla="*/ 191815 w 191815"/>
                  <a:gd name="connsiteY5" fmla="*/ 2162390 h 2162390"/>
                  <a:gd name="connsiteX0" fmla="*/ 0 w 185892"/>
                  <a:gd name="connsiteY0" fmla="*/ 0 h 2162390"/>
                  <a:gd name="connsiteX1" fmla="*/ 48688 w 185892"/>
                  <a:gd name="connsiteY1" fmla="*/ 218024 h 2162390"/>
                  <a:gd name="connsiteX2" fmla="*/ 93760 w 185892"/>
                  <a:gd name="connsiteY2" fmla="*/ 486787 h 2162390"/>
                  <a:gd name="connsiteX3" fmla="*/ 116811 w 185892"/>
                  <a:gd name="connsiteY3" fmla="*/ 990205 h 2162390"/>
                  <a:gd name="connsiteX4" fmla="*/ 165981 w 185892"/>
                  <a:gd name="connsiteY4" fmla="*/ 1299369 h 2162390"/>
                  <a:gd name="connsiteX5" fmla="*/ 160878 w 185892"/>
                  <a:gd name="connsiteY5" fmla="*/ 1719831 h 2162390"/>
                  <a:gd name="connsiteX6" fmla="*/ 185892 w 185892"/>
                  <a:gd name="connsiteY6" fmla="*/ 2162390 h 2162390"/>
                  <a:gd name="connsiteX0" fmla="*/ 0 w 185892"/>
                  <a:gd name="connsiteY0" fmla="*/ 0 h 2162390"/>
                  <a:gd name="connsiteX1" fmla="*/ 39507 w 185892"/>
                  <a:gd name="connsiteY1" fmla="*/ 270141 h 2162390"/>
                  <a:gd name="connsiteX2" fmla="*/ 93760 w 185892"/>
                  <a:gd name="connsiteY2" fmla="*/ 486787 h 2162390"/>
                  <a:gd name="connsiteX3" fmla="*/ 116811 w 185892"/>
                  <a:gd name="connsiteY3" fmla="*/ 990205 h 2162390"/>
                  <a:gd name="connsiteX4" fmla="*/ 165981 w 185892"/>
                  <a:gd name="connsiteY4" fmla="*/ 1299369 h 2162390"/>
                  <a:gd name="connsiteX5" fmla="*/ 160878 w 185892"/>
                  <a:gd name="connsiteY5" fmla="*/ 1719831 h 2162390"/>
                  <a:gd name="connsiteX6" fmla="*/ 185892 w 185892"/>
                  <a:gd name="connsiteY6" fmla="*/ 2162390 h 2162390"/>
                  <a:gd name="connsiteX0" fmla="*/ 0 w 185892"/>
                  <a:gd name="connsiteY0" fmla="*/ 0 h 2162390"/>
                  <a:gd name="connsiteX1" fmla="*/ 39507 w 185892"/>
                  <a:gd name="connsiteY1" fmla="*/ 270141 h 2162390"/>
                  <a:gd name="connsiteX2" fmla="*/ 93760 w 185892"/>
                  <a:gd name="connsiteY2" fmla="*/ 486787 h 2162390"/>
                  <a:gd name="connsiteX3" fmla="*/ 116811 w 185892"/>
                  <a:gd name="connsiteY3" fmla="*/ 990205 h 2162390"/>
                  <a:gd name="connsiteX4" fmla="*/ 165981 w 185892"/>
                  <a:gd name="connsiteY4" fmla="*/ 1299369 h 2162390"/>
                  <a:gd name="connsiteX5" fmla="*/ 160878 w 185892"/>
                  <a:gd name="connsiteY5" fmla="*/ 1719831 h 2162390"/>
                  <a:gd name="connsiteX6" fmla="*/ 185892 w 185892"/>
                  <a:gd name="connsiteY6" fmla="*/ 2162390 h 2162390"/>
                  <a:gd name="connsiteX0" fmla="*/ 6965 w 192857"/>
                  <a:gd name="connsiteY0" fmla="*/ 0 h 2162390"/>
                  <a:gd name="connsiteX1" fmla="*/ 46472 w 192857"/>
                  <a:gd name="connsiteY1" fmla="*/ 270141 h 2162390"/>
                  <a:gd name="connsiteX2" fmla="*/ 100725 w 192857"/>
                  <a:gd name="connsiteY2" fmla="*/ 486787 h 2162390"/>
                  <a:gd name="connsiteX3" fmla="*/ 123776 w 192857"/>
                  <a:gd name="connsiteY3" fmla="*/ 990205 h 2162390"/>
                  <a:gd name="connsiteX4" fmla="*/ 172946 w 192857"/>
                  <a:gd name="connsiteY4" fmla="*/ 1299369 h 2162390"/>
                  <a:gd name="connsiteX5" fmla="*/ 167843 w 192857"/>
                  <a:gd name="connsiteY5" fmla="*/ 1719831 h 2162390"/>
                  <a:gd name="connsiteX6" fmla="*/ 192857 w 192857"/>
                  <a:gd name="connsiteY6" fmla="*/ 2162390 h 21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857" h="2162390">
                    <a:moveTo>
                      <a:pt x="6965" y="0"/>
                    </a:moveTo>
                    <a:cubicBezTo>
                      <a:pt x="0" y="24956"/>
                      <a:pt x="30845" y="189010"/>
                      <a:pt x="46472" y="270141"/>
                    </a:cubicBezTo>
                    <a:cubicBezTo>
                      <a:pt x="62099" y="351272"/>
                      <a:pt x="89371" y="358090"/>
                      <a:pt x="100725" y="486787"/>
                    </a:cubicBezTo>
                    <a:cubicBezTo>
                      <a:pt x="120193" y="599705"/>
                      <a:pt x="92322" y="789025"/>
                      <a:pt x="123776" y="990205"/>
                    </a:cubicBezTo>
                    <a:cubicBezTo>
                      <a:pt x="135813" y="1125635"/>
                      <a:pt x="165602" y="1177765"/>
                      <a:pt x="172946" y="1299369"/>
                    </a:cubicBezTo>
                    <a:cubicBezTo>
                      <a:pt x="180290" y="1420973"/>
                      <a:pt x="164525" y="1575994"/>
                      <a:pt x="167843" y="1719831"/>
                    </a:cubicBezTo>
                    <a:cubicBezTo>
                      <a:pt x="171161" y="1863668"/>
                      <a:pt x="188688" y="2062572"/>
                      <a:pt x="192857" y="2162390"/>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9" name="4-Point Star 58"/>
            <p:cNvSpPr/>
            <p:nvPr/>
          </p:nvSpPr>
          <p:spPr>
            <a:xfrm rot="1547541">
              <a:off x="4665271" y="45141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4-Point Star 40"/>
            <p:cNvSpPr/>
            <p:nvPr/>
          </p:nvSpPr>
          <p:spPr>
            <a:xfrm rot="1284819">
              <a:off x="3657600" y="20757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4-Point Star 41"/>
            <p:cNvSpPr/>
            <p:nvPr/>
          </p:nvSpPr>
          <p:spPr>
            <a:xfrm rot="1090475">
              <a:off x="3505200" y="29139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4-Point Star 42"/>
            <p:cNvSpPr/>
            <p:nvPr/>
          </p:nvSpPr>
          <p:spPr>
            <a:xfrm rot="1087115">
              <a:off x="5334000" y="62667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61" name="TextBox 60"/>
            <p:cNvSpPr txBox="1"/>
            <p:nvPr/>
          </p:nvSpPr>
          <p:spPr>
            <a:xfrm>
              <a:off x="0" y="722293"/>
              <a:ext cx="9144000" cy="954107"/>
            </a:xfrm>
            <a:prstGeom prst="rect">
              <a:avLst/>
            </a:prstGeom>
          </p:spPr>
          <p:txBody>
            <a:bodyPr wrap="square" rtlCol="0">
              <a:spAutoFit/>
            </a:bodyPr>
            <a:lstStyle/>
            <a:p>
              <a:r>
                <a:rPr lang="en-US" sz="2800" b="1" dirty="0" smtClean="0">
                  <a:solidFill>
                    <a:srgbClr val="FF0000"/>
                  </a:solidFill>
                  <a:effectLst>
                    <a:outerShdw blurRad="38100" dist="38100" dir="2700000" algn="tl">
                      <a:srgbClr val="000000">
                        <a:alpha val="43137"/>
                      </a:srgbClr>
                    </a:outerShdw>
                  </a:effectLst>
                </a:rPr>
                <a:t>	CONCLUSION:</a:t>
              </a:r>
            </a:p>
            <a:p>
              <a:r>
                <a:rPr lang="en-US" sz="2800" b="1" dirty="0" smtClean="0">
                  <a:solidFill>
                    <a:srgbClr val="FF0000"/>
                  </a:solidFill>
                  <a:effectLst>
                    <a:outerShdw blurRad="38100" dist="38100" dir="2700000" algn="tl">
                      <a:srgbClr val="000000">
                        <a:alpha val="43137"/>
                      </a:srgbClr>
                    </a:outerShdw>
                  </a:effectLst>
                </a:rPr>
                <a:t>   “a likely ancient pathway south . . . a </a:t>
              </a:r>
              <a:r>
                <a:rPr lang="en-US" sz="2800" b="1" u="sng" dirty="0" smtClean="0">
                  <a:solidFill>
                    <a:srgbClr val="FF0000"/>
                  </a:solidFill>
                  <a:effectLst>
                    <a:outerShdw blurRad="38100" dist="38100" dir="2700000" algn="tl">
                      <a:srgbClr val="000000">
                        <a:alpha val="43137"/>
                      </a:srgbClr>
                    </a:outerShdw>
                  </a:effectLst>
                </a:rPr>
                <a:t>COASTAL</a:t>
              </a:r>
              <a:r>
                <a:rPr lang="en-US" sz="2800" b="1" dirty="0" smtClean="0">
                  <a:solidFill>
                    <a:srgbClr val="FF0000"/>
                  </a:solidFill>
                  <a:effectLst>
                    <a:outerShdw blurRad="38100" dist="38100" dir="2700000" algn="tl">
                      <a:srgbClr val="000000">
                        <a:alpha val="43137"/>
                      </a:srgbClr>
                    </a:outerShdw>
                  </a:effectLst>
                </a:rPr>
                <a:t> migration”</a:t>
              </a:r>
            </a:p>
          </p:txBody>
        </p:sp>
      </p:grpSp>
      <p:sp useBgFill="1">
        <p:nvSpPr>
          <p:cNvPr id="26" name="TextBox 25"/>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Coastal Route:  Pacific</a:t>
            </a:r>
            <a:endParaRPr lang="en-US" sz="4400" b="1" dirty="0">
              <a:solidFill>
                <a:srgbClr val="FF0000"/>
              </a:solidFill>
              <a:effectLst>
                <a:outerShdw dist="50800" dir="7200000" algn="ctr" rotWithShape="0">
                  <a:schemeClr val="tx1"/>
                </a:outerShdw>
              </a:effectLst>
            </a:endParaRPr>
          </a:p>
        </p:txBody>
      </p:sp>
      <p:sp useBgFill="1">
        <p:nvSpPr>
          <p:cNvPr id="28" name="TextBox 27"/>
          <p:cNvSpPr txBox="1">
            <a:spLocks noChangeArrowheads="1"/>
          </p:cNvSpPr>
          <p:nvPr/>
        </p:nvSpPr>
        <p:spPr bwMode="auto">
          <a:xfrm>
            <a:off x="1377063" y="2590800"/>
            <a:ext cx="6096000" cy="646331"/>
          </a:xfrm>
          <a:prstGeom prst="rect">
            <a:avLst/>
          </a:prstGeom>
          <a:ln w="9525">
            <a:noFill/>
            <a:miter lim="800000"/>
            <a:headEnd/>
            <a:tailEnd/>
          </a:ln>
        </p:spPr>
        <p:txBody>
          <a:bodyPr wrap="square">
            <a:spAutoFit/>
          </a:bodyPr>
          <a:lstStyle/>
          <a:p>
            <a:pPr algn="ctr"/>
            <a:r>
              <a:rPr lang="en-US" sz="3600" b="1" dirty="0" smtClean="0">
                <a:latin typeface="Tempus Sans ITC" pitchFamily="82" charset="0"/>
              </a:rPr>
              <a:t>Where are the descendants of</a:t>
            </a:r>
          </a:p>
        </p:txBody>
      </p:sp>
      <p:sp useBgFill="1">
        <p:nvSpPr>
          <p:cNvPr id="29" name="TextBox 28"/>
          <p:cNvSpPr txBox="1">
            <a:spLocks noChangeArrowheads="1"/>
          </p:cNvSpPr>
          <p:nvPr/>
        </p:nvSpPr>
        <p:spPr bwMode="auto">
          <a:xfrm>
            <a:off x="1371600" y="3200400"/>
            <a:ext cx="6101463" cy="646331"/>
          </a:xfrm>
          <a:prstGeom prst="rect">
            <a:avLst/>
          </a:prstGeom>
          <a:ln w="9525">
            <a:noFill/>
            <a:miter lim="800000"/>
            <a:headEnd/>
            <a:tailEnd/>
          </a:ln>
        </p:spPr>
        <p:txBody>
          <a:bodyPr wrap="square">
            <a:spAutoFit/>
          </a:bodyPr>
          <a:lstStyle/>
          <a:p>
            <a:pPr algn="ctr"/>
            <a:r>
              <a:rPr lang="en-US" sz="3600" b="1" dirty="0" err="1" smtClean="0">
                <a:latin typeface="Tempus Sans ITC" pitchFamily="82" charset="0"/>
              </a:rPr>
              <a:t>Haplogroup</a:t>
            </a:r>
            <a:r>
              <a:rPr lang="en-US" sz="3600" b="1" dirty="0" smtClean="0">
                <a:latin typeface="Tempus Sans ITC" pitchFamily="82" charset="0"/>
              </a:rPr>
              <a:t> ‘D’</a:t>
            </a:r>
          </a:p>
        </p:txBody>
      </p:sp>
      <p:grpSp>
        <p:nvGrpSpPr>
          <p:cNvPr id="4" name="Group 29"/>
          <p:cNvGrpSpPr/>
          <p:nvPr/>
        </p:nvGrpSpPr>
        <p:grpSpPr>
          <a:xfrm>
            <a:off x="0" y="1219200"/>
            <a:ext cx="9162257" cy="5791200"/>
            <a:chOff x="0" y="-973598"/>
            <a:chExt cx="9162257" cy="5532765"/>
          </a:xfrm>
        </p:grpSpPr>
        <p:pic>
          <p:nvPicPr>
            <p:cNvPr id="31" name="Picture 3" descr="F:\Documents\Documents\Science\Biology\Genetic\Migration_Human\migrationpatterns.bmp"/>
            <p:cNvPicPr>
              <a:picLocks noChangeAspect="1" noChangeArrowheads="1"/>
            </p:cNvPicPr>
            <p:nvPr/>
          </p:nvPicPr>
          <p:blipFill>
            <a:blip r:embed="rId4" cstate="print"/>
            <a:srcRect b="-1995"/>
            <a:stretch>
              <a:fillRect/>
            </a:stretch>
          </p:blipFill>
          <p:spPr bwMode="auto">
            <a:xfrm>
              <a:off x="0" y="-973598"/>
              <a:ext cx="9162257" cy="5532765"/>
            </a:xfrm>
            <a:prstGeom prst="rect">
              <a:avLst/>
            </a:prstGeom>
            <a:noFill/>
          </p:spPr>
        </p:pic>
        <p:sp>
          <p:nvSpPr>
            <p:cNvPr id="32" name="TextBox 4"/>
            <p:cNvSpPr txBox="1">
              <a:spLocks noChangeArrowheads="1"/>
            </p:cNvSpPr>
            <p:nvPr/>
          </p:nvSpPr>
          <p:spPr bwMode="auto">
            <a:xfrm>
              <a:off x="0" y="3976770"/>
              <a:ext cx="4114800" cy="441063"/>
            </a:xfrm>
            <a:prstGeom prst="rect">
              <a:avLst/>
            </a:prstGeom>
            <a:noFill/>
            <a:ln w="9525">
              <a:noFill/>
              <a:miter lim="800000"/>
              <a:headEnd/>
              <a:tailEnd/>
            </a:ln>
          </p:spPr>
          <p:txBody>
            <a:bodyPr wrap="square">
              <a:spAutoFit/>
            </a:bodyPr>
            <a:lstStyle/>
            <a:p>
              <a:r>
                <a:rPr lang="en-US" sz="2400" b="1" dirty="0" smtClean="0"/>
                <a:t>  HAPLOGROUP DISTRIBUTION</a:t>
              </a:r>
              <a:endParaRPr lang="en-US" sz="2400" b="1" dirty="0"/>
            </a:p>
          </p:txBody>
        </p:sp>
      </p:grpSp>
      <p:sp>
        <p:nvSpPr>
          <p:cNvPr id="33" name="4-Point Star 32"/>
          <p:cNvSpPr/>
          <p:nvPr/>
        </p:nvSpPr>
        <p:spPr>
          <a:xfrm rot="1284819">
            <a:off x="6319208" y="2427251"/>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1000"/>
                                        <p:tgtEl>
                                          <p:spTgt spid="28"/>
                                        </p:tgtEl>
                                      </p:cBhvr>
                                    </p:animEffect>
                                    <p:set>
                                      <p:cBhvr>
                                        <p:cTn id="15" dur="1" fill="hold">
                                          <p:stCondLst>
                                            <p:cond delay="999"/>
                                          </p:stCondLst>
                                        </p:cTn>
                                        <p:tgtEl>
                                          <p:spTgt spid="28"/>
                                        </p:tgtEl>
                                        <p:attrNameLst>
                                          <p:attrName>style.visibility</p:attrName>
                                        </p:attrNameLst>
                                      </p:cBhvr>
                                      <p:to>
                                        <p:strVal val="hidden"/>
                                      </p:to>
                                    </p:set>
                                  </p:childTnLst>
                                </p:cTn>
                              </p:par>
                              <p:par>
                                <p:cTn id="16" presetID="64" presetClass="path" presetSubtype="0" accel="50000" decel="50000" fill="hold" grpId="1" nodeType="withEffect">
                                  <p:stCondLst>
                                    <p:cond delay="0"/>
                                  </p:stCondLst>
                                  <p:childTnLst>
                                    <p:animMotion origin="layout" path="M 3.05556E-6 2.59259E-6 L -0.00018 -0.36922 " pathEditMode="relative" rAng="0" ptsTypes="AA">
                                      <p:cBhvr>
                                        <p:cTn id="17" dur="1000" fill="hold"/>
                                        <p:tgtEl>
                                          <p:spTgt spid="29"/>
                                        </p:tgtEl>
                                        <p:attrNameLst>
                                          <p:attrName>ppt_x</p:attrName>
                                          <p:attrName>ppt_y</p:attrName>
                                        </p:attrNameLst>
                                      </p:cBhvr>
                                      <p:rCtr x="0" y="-185"/>
                                    </p:animMotion>
                                  </p:childTnLst>
                                </p:cTn>
                              </p:par>
                              <p:par>
                                <p:cTn id="18" presetID="10" presetClass="exit" presetSubtype="0" fill="hold" nodeType="withEffect">
                                  <p:stCondLst>
                                    <p:cond delay="0"/>
                                  </p:stCondLst>
                                  <p:childTnLst>
                                    <p:animEffect transition="out" filter="fade">
                                      <p:cBhvr>
                                        <p:cTn id="19" dur="1000"/>
                                        <p:tgtEl>
                                          <p:spTgt spid="2"/>
                                        </p:tgtEl>
                                      </p:cBhvr>
                                    </p:animEffect>
                                    <p:set>
                                      <p:cBhvr>
                                        <p:cTn id="20" dur="1" fill="hold">
                                          <p:stCondLst>
                                            <p:cond delay="999"/>
                                          </p:stCondLst>
                                        </p:cTn>
                                        <p:tgtEl>
                                          <p:spTgt spid="2"/>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1000" fill="hold"/>
                                        <p:tgtEl>
                                          <p:spTgt spid="33"/>
                                        </p:tgtEl>
                                        <p:attrNameLst>
                                          <p:attrName>ppt_w</p:attrName>
                                        </p:attrNameLst>
                                      </p:cBhvr>
                                      <p:tavLst>
                                        <p:tav tm="0">
                                          <p:val>
                                            <p:fltVal val="0"/>
                                          </p:val>
                                        </p:tav>
                                        <p:tav tm="100000">
                                          <p:val>
                                            <p:strVal val="#ppt_w"/>
                                          </p:val>
                                        </p:tav>
                                      </p:tavLst>
                                    </p:anim>
                                    <p:anim calcmode="lin" valueType="num">
                                      <p:cBhvr>
                                        <p:cTn id="29" dur="1000" fill="hold"/>
                                        <p:tgtEl>
                                          <p:spTgt spid="33"/>
                                        </p:tgtEl>
                                        <p:attrNameLst>
                                          <p:attrName>ppt_h</p:attrName>
                                        </p:attrNameLst>
                                      </p:cBhvr>
                                      <p:tavLst>
                                        <p:tav tm="0">
                                          <p:val>
                                            <p:fltVal val="0"/>
                                          </p:val>
                                        </p:tav>
                                        <p:tav tm="100000">
                                          <p:val>
                                            <p:strVal val="#ppt_h"/>
                                          </p:val>
                                        </p:tav>
                                      </p:tavLst>
                                    </p:anim>
                                    <p:anim calcmode="lin" valueType="num">
                                      <p:cBhvr>
                                        <p:cTn id="30" dur="1000" fill="hold"/>
                                        <p:tgtEl>
                                          <p:spTgt spid="33"/>
                                        </p:tgtEl>
                                        <p:attrNameLst>
                                          <p:attrName>style.rotation</p:attrName>
                                        </p:attrNameLst>
                                      </p:cBhvr>
                                      <p:tavLst>
                                        <p:tav tm="0">
                                          <p:val>
                                            <p:fltVal val="360"/>
                                          </p:val>
                                        </p:tav>
                                        <p:tav tm="100000">
                                          <p:val>
                                            <p:fltVal val="0"/>
                                          </p:val>
                                        </p:tav>
                                      </p:tavLst>
                                    </p:anim>
                                    <p:animEffect transition="in" filter="fade">
                                      <p:cBhvr>
                                        <p:cTn id="3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TextBox 26"/>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Coastal Route:  Pacific</a:t>
            </a:r>
            <a:endParaRPr lang="en-US" sz="4400" b="1" dirty="0">
              <a:solidFill>
                <a:srgbClr val="FF0000"/>
              </a:solidFill>
              <a:effectLst>
                <a:outerShdw dist="50800" dir="7200000" algn="ctr" rotWithShape="0">
                  <a:schemeClr val="tx1"/>
                </a:outerShdw>
              </a:effectLst>
            </a:endParaRPr>
          </a:p>
        </p:txBody>
      </p:sp>
      <p:grpSp>
        <p:nvGrpSpPr>
          <p:cNvPr id="2" name="Group 1"/>
          <p:cNvGrpSpPr/>
          <p:nvPr/>
        </p:nvGrpSpPr>
        <p:grpSpPr>
          <a:xfrm>
            <a:off x="0" y="1219200"/>
            <a:ext cx="9162257" cy="5791200"/>
            <a:chOff x="0" y="-973598"/>
            <a:chExt cx="9162257" cy="5532765"/>
          </a:xfrm>
        </p:grpSpPr>
        <p:pic>
          <p:nvPicPr>
            <p:cNvPr id="3" name="Picture 3" descr="F:\Documents\Documents\Science\Biology\Genetic\Migration_Human\migrationpatterns.bmp"/>
            <p:cNvPicPr>
              <a:picLocks noChangeAspect="1" noChangeArrowheads="1"/>
            </p:cNvPicPr>
            <p:nvPr/>
          </p:nvPicPr>
          <p:blipFill>
            <a:blip r:embed="rId3" cstate="print"/>
            <a:srcRect b="-1995"/>
            <a:stretch>
              <a:fillRect/>
            </a:stretch>
          </p:blipFill>
          <p:spPr bwMode="auto">
            <a:xfrm>
              <a:off x="0" y="-973598"/>
              <a:ext cx="9162257" cy="5532765"/>
            </a:xfrm>
            <a:prstGeom prst="rect">
              <a:avLst/>
            </a:prstGeom>
            <a:noFill/>
          </p:spPr>
        </p:pic>
        <p:sp>
          <p:nvSpPr>
            <p:cNvPr id="4" name="TextBox 4"/>
            <p:cNvSpPr txBox="1">
              <a:spLocks noChangeArrowheads="1"/>
            </p:cNvSpPr>
            <p:nvPr/>
          </p:nvSpPr>
          <p:spPr bwMode="auto">
            <a:xfrm>
              <a:off x="0" y="3976770"/>
              <a:ext cx="4114800" cy="441063"/>
            </a:xfrm>
            <a:prstGeom prst="rect">
              <a:avLst/>
            </a:prstGeom>
            <a:noFill/>
            <a:ln w="9525">
              <a:noFill/>
              <a:miter lim="800000"/>
              <a:headEnd/>
              <a:tailEnd/>
            </a:ln>
          </p:spPr>
          <p:txBody>
            <a:bodyPr wrap="square">
              <a:spAutoFit/>
            </a:bodyPr>
            <a:lstStyle/>
            <a:p>
              <a:r>
                <a:rPr lang="en-US" sz="2400" b="1" dirty="0" smtClean="0"/>
                <a:t>  HAPLOGROUP DISTRIBUTION</a:t>
              </a:r>
              <a:endParaRPr lang="en-US" sz="2400" b="1" dirty="0"/>
            </a:p>
          </p:txBody>
        </p:sp>
      </p:grpSp>
      <p:sp>
        <p:nvSpPr>
          <p:cNvPr id="5" name="TextBox 4"/>
          <p:cNvSpPr txBox="1">
            <a:spLocks noChangeArrowheads="1"/>
          </p:cNvSpPr>
          <p:nvPr/>
        </p:nvSpPr>
        <p:spPr bwMode="auto">
          <a:xfrm>
            <a:off x="1554480" y="667512"/>
            <a:ext cx="5720463" cy="646331"/>
          </a:xfrm>
          <a:prstGeom prst="rect">
            <a:avLst/>
          </a:prstGeom>
          <a:noFill/>
          <a:ln w="9525">
            <a:noFill/>
            <a:miter lim="800000"/>
            <a:headEnd/>
            <a:tailEnd/>
          </a:ln>
        </p:spPr>
        <p:txBody>
          <a:bodyPr wrap="square">
            <a:spAutoFit/>
          </a:bodyPr>
          <a:lstStyle/>
          <a:p>
            <a:pPr algn="ctr"/>
            <a:r>
              <a:rPr lang="en-US" sz="3600" b="1" dirty="0" err="1" smtClean="0">
                <a:latin typeface="Tempus Sans ITC" pitchFamily="82" charset="0"/>
              </a:rPr>
              <a:t>Haplogroup</a:t>
            </a:r>
            <a:r>
              <a:rPr lang="en-US" sz="3600" b="1" dirty="0" smtClean="0">
                <a:latin typeface="Tempus Sans ITC" pitchFamily="82" charset="0"/>
              </a:rPr>
              <a:t> ‘D’</a:t>
            </a:r>
          </a:p>
        </p:txBody>
      </p:sp>
      <p:sp>
        <p:nvSpPr>
          <p:cNvPr id="7" name="Oval 6"/>
          <p:cNvSpPr/>
          <p:nvPr/>
        </p:nvSpPr>
        <p:spPr>
          <a:xfrm>
            <a:off x="4572000" y="18288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8" name="Oval 7"/>
          <p:cNvSpPr/>
          <p:nvPr/>
        </p:nvSpPr>
        <p:spPr>
          <a:xfrm>
            <a:off x="6400800" y="17526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9" name="Oval 8"/>
          <p:cNvSpPr/>
          <p:nvPr/>
        </p:nvSpPr>
        <p:spPr>
          <a:xfrm>
            <a:off x="8382000" y="32766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10" name="Oval 9"/>
          <p:cNvSpPr/>
          <p:nvPr/>
        </p:nvSpPr>
        <p:spPr>
          <a:xfrm>
            <a:off x="8610600" y="51816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16" name="Freeform 15"/>
          <p:cNvSpPr/>
          <p:nvPr/>
        </p:nvSpPr>
        <p:spPr>
          <a:xfrm>
            <a:off x="4871544" y="2208047"/>
            <a:ext cx="3066393" cy="4192752"/>
          </a:xfrm>
          <a:custGeom>
            <a:avLst/>
            <a:gdLst>
              <a:gd name="connsiteX0" fmla="*/ 7883 w 7625255"/>
              <a:gd name="connsiteY0" fmla="*/ 2900855 h 3200400"/>
              <a:gd name="connsiteX1" fmla="*/ 7883 w 7625255"/>
              <a:gd name="connsiteY1" fmla="*/ 2822028 h 3200400"/>
              <a:gd name="connsiteX2" fmla="*/ 55180 w 7625255"/>
              <a:gd name="connsiteY2" fmla="*/ 2412124 h 3200400"/>
              <a:gd name="connsiteX3" fmla="*/ 197069 w 7625255"/>
              <a:gd name="connsiteY3" fmla="*/ 2065283 h 3200400"/>
              <a:gd name="connsiteX4" fmla="*/ 638504 w 7625255"/>
              <a:gd name="connsiteY4" fmla="*/ 1592317 h 3200400"/>
              <a:gd name="connsiteX5" fmla="*/ 1300656 w 7625255"/>
              <a:gd name="connsiteY5" fmla="*/ 1466193 h 3200400"/>
              <a:gd name="connsiteX6" fmla="*/ 1742090 w 7625255"/>
              <a:gd name="connsiteY6" fmla="*/ 1371600 h 3200400"/>
              <a:gd name="connsiteX7" fmla="*/ 2025869 w 7625255"/>
              <a:gd name="connsiteY7" fmla="*/ 1119352 h 3200400"/>
              <a:gd name="connsiteX8" fmla="*/ 2514601 w 7625255"/>
              <a:gd name="connsiteY8" fmla="*/ 945931 h 3200400"/>
              <a:gd name="connsiteX9" fmla="*/ 2751083 w 7625255"/>
              <a:gd name="connsiteY9" fmla="*/ 788276 h 3200400"/>
              <a:gd name="connsiteX10" fmla="*/ 2987566 w 7625255"/>
              <a:gd name="connsiteY10" fmla="*/ 504496 h 3200400"/>
              <a:gd name="connsiteX11" fmla="*/ 3302876 w 7625255"/>
              <a:gd name="connsiteY11" fmla="*/ 220717 h 3200400"/>
              <a:gd name="connsiteX12" fmla="*/ 3728545 w 7625255"/>
              <a:gd name="connsiteY12" fmla="*/ 189186 h 3200400"/>
              <a:gd name="connsiteX13" fmla="*/ 4327635 w 7625255"/>
              <a:gd name="connsiteY13" fmla="*/ 47296 h 3200400"/>
              <a:gd name="connsiteX14" fmla="*/ 4658711 w 7625255"/>
              <a:gd name="connsiteY14" fmla="*/ 47296 h 3200400"/>
              <a:gd name="connsiteX15" fmla="*/ 5273566 w 7625255"/>
              <a:gd name="connsiteY15" fmla="*/ 94593 h 3200400"/>
              <a:gd name="connsiteX16" fmla="*/ 5651938 w 7625255"/>
              <a:gd name="connsiteY16" fmla="*/ 614855 h 3200400"/>
              <a:gd name="connsiteX17" fmla="*/ 5967249 w 7625255"/>
              <a:gd name="connsiteY17" fmla="*/ 1119352 h 3200400"/>
              <a:gd name="connsiteX18" fmla="*/ 6219497 w 7625255"/>
              <a:gd name="connsiteY18" fmla="*/ 1608083 h 3200400"/>
              <a:gd name="connsiteX19" fmla="*/ 6613635 w 7625255"/>
              <a:gd name="connsiteY19" fmla="*/ 2112579 h 3200400"/>
              <a:gd name="connsiteX20" fmla="*/ 7244256 w 7625255"/>
              <a:gd name="connsiteY20" fmla="*/ 2758965 h 3200400"/>
              <a:gd name="connsiteX21" fmla="*/ 7480738 w 7625255"/>
              <a:gd name="connsiteY21" fmla="*/ 3200400 h 3200400"/>
              <a:gd name="connsiteX0" fmla="*/ 7883 w 7625255"/>
              <a:gd name="connsiteY0" fmla="*/ 2900855 h 3200400"/>
              <a:gd name="connsiteX1" fmla="*/ 7883 w 7625255"/>
              <a:gd name="connsiteY1" fmla="*/ 2822028 h 3200400"/>
              <a:gd name="connsiteX2" fmla="*/ 55180 w 7625255"/>
              <a:gd name="connsiteY2" fmla="*/ 2412124 h 3200400"/>
              <a:gd name="connsiteX3" fmla="*/ 197069 w 7625255"/>
              <a:gd name="connsiteY3" fmla="*/ 2065283 h 3200400"/>
              <a:gd name="connsiteX4" fmla="*/ 638504 w 7625255"/>
              <a:gd name="connsiteY4" fmla="*/ 1592317 h 3200400"/>
              <a:gd name="connsiteX5" fmla="*/ 1300656 w 7625255"/>
              <a:gd name="connsiteY5" fmla="*/ 1466193 h 3200400"/>
              <a:gd name="connsiteX6" fmla="*/ 1742090 w 7625255"/>
              <a:gd name="connsiteY6" fmla="*/ 1371600 h 3200400"/>
              <a:gd name="connsiteX7" fmla="*/ 2025869 w 7625255"/>
              <a:gd name="connsiteY7" fmla="*/ 1119352 h 3200400"/>
              <a:gd name="connsiteX8" fmla="*/ 2514601 w 7625255"/>
              <a:gd name="connsiteY8" fmla="*/ 945931 h 3200400"/>
              <a:gd name="connsiteX9" fmla="*/ 2751083 w 7625255"/>
              <a:gd name="connsiteY9" fmla="*/ 788276 h 3200400"/>
              <a:gd name="connsiteX10" fmla="*/ 2987566 w 7625255"/>
              <a:gd name="connsiteY10" fmla="*/ 504496 h 3200400"/>
              <a:gd name="connsiteX11" fmla="*/ 3302876 w 7625255"/>
              <a:gd name="connsiteY11" fmla="*/ 220717 h 3200400"/>
              <a:gd name="connsiteX12" fmla="*/ 3728545 w 7625255"/>
              <a:gd name="connsiteY12" fmla="*/ 189186 h 3200400"/>
              <a:gd name="connsiteX13" fmla="*/ 4327635 w 7625255"/>
              <a:gd name="connsiteY13" fmla="*/ 352096 h 3200400"/>
              <a:gd name="connsiteX14" fmla="*/ 4658711 w 7625255"/>
              <a:gd name="connsiteY14" fmla="*/ 47296 h 3200400"/>
              <a:gd name="connsiteX15" fmla="*/ 5273566 w 7625255"/>
              <a:gd name="connsiteY15" fmla="*/ 94593 h 3200400"/>
              <a:gd name="connsiteX16" fmla="*/ 5651938 w 7625255"/>
              <a:gd name="connsiteY16" fmla="*/ 614855 h 3200400"/>
              <a:gd name="connsiteX17" fmla="*/ 5967249 w 7625255"/>
              <a:gd name="connsiteY17" fmla="*/ 1119352 h 3200400"/>
              <a:gd name="connsiteX18" fmla="*/ 6219497 w 7625255"/>
              <a:gd name="connsiteY18" fmla="*/ 1608083 h 3200400"/>
              <a:gd name="connsiteX19" fmla="*/ 6613635 w 7625255"/>
              <a:gd name="connsiteY19" fmla="*/ 2112579 h 3200400"/>
              <a:gd name="connsiteX20" fmla="*/ 7244256 w 7625255"/>
              <a:gd name="connsiteY20" fmla="*/ 2758965 h 3200400"/>
              <a:gd name="connsiteX21" fmla="*/ 7480738 w 7625255"/>
              <a:gd name="connsiteY21" fmla="*/ 3200400 h 3200400"/>
              <a:gd name="connsiteX0" fmla="*/ 7883 w 7625255"/>
              <a:gd name="connsiteY0" fmla="*/ 2899542 h 3199087"/>
              <a:gd name="connsiteX1" fmla="*/ 7883 w 7625255"/>
              <a:gd name="connsiteY1" fmla="*/ 2820715 h 3199087"/>
              <a:gd name="connsiteX2" fmla="*/ 55180 w 7625255"/>
              <a:gd name="connsiteY2" fmla="*/ 2410811 h 3199087"/>
              <a:gd name="connsiteX3" fmla="*/ 197069 w 7625255"/>
              <a:gd name="connsiteY3" fmla="*/ 2063970 h 3199087"/>
              <a:gd name="connsiteX4" fmla="*/ 638504 w 7625255"/>
              <a:gd name="connsiteY4" fmla="*/ 1591004 h 3199087"/>
              <a:gd name="connsiteX5" fmla="*/ 1300656 w 7625255"/>
              <a:gd name="connsiteY5" fmla="*/ 1464880 h 3199087"/>
              <a:gd name="connsiteX6" fmla="*/ 1742090 w 7625255"/>
              <a:gd name="connsiteY6" fmla="*/ 1370287 h 3199087"/>
              <a:gd name="connsiteX7" fmla="*/ 2025869 w 7625255"/>
              <a:gd name="connsiteY7" fmla="*/ 1118039 h 3199087"/>
              <a:gd name="connsiteX8" fmla="*/ 2514601 w 7625255"/>
              <a:gd name="connsiteY8" fmla="*/ 944618 h 3199087"/>
              <a:gd name="connsiteX9" fmla="*/ 2751083 w 7625255"/>
              <a:gd name="connsiteY9" fmla="*/ 786963 h 3199087"/>
              <a:gd name="connsiteX10" fmla="*/ 2987566 w 7625255"/>
              <a:gd name="connsiteY10" fmla="*/ 503183 h 3199087"/>
              <a:gd name="connsiteX11" fmla="*/ 3302876 w 7625255"/>
              <a:gd name="connsiteY11" fmla="*/ 219404 h 3199087"/>
              <a:gd name="connsiteX12" fmla="*/ 3728545 w 7625255"/>
              <a:gd name="connsiteY12" fmla="*/ 187873 h 3199087"/>
              <a:gd name="connsiteX13" fmla="*/ 4327635 w 7625255"/>
              <a:gd name="connsiteY13" fmla="*/ 350783 h 3199087"/>
              <a:gd name="connsiteX14" fmla="*/ 4658711 w 7625255"/>
              <a:gd name="connsiteY14" fmla="*/ 45983 h 3199087"/>
              <a:gd name="connsiteX15" fmla="*/ 5273566 w 7625255"/>
              <a:gd name="connsiteY15" fmla="*/ 626680 h 3199087"/>
              <a:gd name="connsiteX16" fmla="*/ 5651938 w 7625255"/>
              <a:gd name="connsiteY16" fmla="*/ 613542 h 3199087"/>
              <a:gd name="connsiteX17" fmla="*/ 5967249 w 7625255"/>
              <a:gd name="connsiteY17" fmla="*/ 1118039 h 3199087"/>
              <a:gd name="connsiteX18" fmla="*/ 6219497 w 7625255"/>
              <a:gd name="connsiteY18" fmla="*/ 1606770 h 3199087"/>
              <a:gd name="connsiteX19" fmla="*/ 6613635 w 7625255"/>
              <a:gd name="connsiteY19" fmla="*/ 2111266 h 3199087"/>
              <a:gd name="connsiteX20" fmla="*/ 7244256 w 7625255"/>
              <a:gd name="connsiteY20" fmla="*/ 2757652 h 3199087"/>
              <a:gd name="connsiteX21" fmla="*/ 7480738 w 7625255"/>
              <a:gd name="connsiteY21" fmla="*/ 3199087 h 3199087"/>
              <a:gd name="connsiteX0" fmla="*/ 7883 w 7625255"/>
              <a:gd name="connsiteY0" fmla="*/ 2733565 h 3033110"/>
              <a:gd name="connsiteX1" fmla="*/ 7883 w 7625255"/>
              <a:gd name="connsiteY1" fmla="*/ 2654738 h 3033110"/>
              <a:gd name="connsiteX2" fmla="*/ 55180 w 7625255"/>
              <a:gd name="connsiteY2" fmla="*/ 2244834 h 3033110"/>
              <a:gd name="connsiteX3" fmla="*/ 197069 w 7625255"/>
              <a:gd name="connsiteY3" fmla="*/ 1897993 h 3033110"/>
              <a:gd name="connsiteX4" fmla="*/ 638504 w 7625255"/>
              <a:gd name="connsiteY4" fmla="*/ 1425027 h 3033110"/>
              <a:gd name="connsiteX5" fmla="*/ 1300656 w 7625255"/>
              <a:gd name="connsiteY5" fmla="*/ 1298903 h 3033110"/>
              <a:gd name="connsiteX6" fmla="*/ 1742090 w 7625255"/>
              <a:gd name="connsiteY6" fmla="*/ 1204310 h 3033110"/>
              <a:gd name="connsiteX7" fmla="*/ 2025869 w 7625255"/>
              <a:gd name="connsiteY7" fmla="*/ 952062 h 3033110"/>
              <a:gd name="connsiteX8" fmla="*/ 2514601 w 7625255"/>
              <a:gd name="connsiteY8" fmla="*/ 778641 h 3033110"/>
              <a:gd name="connsiteX9" fmla="*/ 2751083 w 7625255"/>
              <a:gd name="connsiteY9" fmla="*/ 620986 h 3033110"/>
              <a:gd name="connsiteX10" fmla="*/ 2987566 w 7625255"/>
              <a:gd name="connsiteY10" fmla="*/ 337206 h 3033110"/>
              <a:gd name="connsiteX11" fmla="*/ 3302876 w 7625255"/>
              <a:gd name="connsiteY11" fmla="*/ 53427 h 3033110"/>
              <a:gd name="connsiteX12" fmla="*/ 3728545 w 7625255"/>
              <a:gd name="connsiteY12" fmla="*/ 21896 h 3033110"/>
              <a:gd name="connsiteX13" fmla="*/ 4327635 w 7625255"/>
              <a:gd name="connsiteY13" fmla="*/ 184806 h 3033110"/>
              <a:gd name="connsiteX14" fmla="*/ 5273566 w 7625255"/>
              <a:gd name="connsiteY14" fmla="*/ 460703 h 3033110"/>
              <a:gd name="connsiteX15" fmla="*/ 5651938 w 7625255"/>
              <a:gd name="connsiteY15" fmla="*/ 447565 h 3033110"/>
              <a:gd name="connsiteX16" fmla="*/ 5967249 w 7625255"/>
              <a:gd name="connsiteY16" fmla="*/ 952062 h 3033110"/>
              <a:gd name="connsiteX17" fmla="*/ 6219497 w 7625255"/>
              <a:gd name="connsiteY17" fmla="*/ 1440793 h 3033110"/>
              <a:gd name="connsiteX18" fmla="*/ 6613635 w 7625255"/>
              <a:gd name="connsiteY18" fmla="*/ 1945289 h 3033110"/>
              <a:gd name="connsiteX19" fmla="*/ 7244256 w 7625255"/>
              <a:gd name="connsiteY19" fmla="*/ 2591675 h 3033110"/>
              <a:gd name="connsiteX20" fmla="*/ 7480738 w 7625255"/>
              <a:gd name="connsiteY20" fmla="*/ 3033110 h 3033110"/>
              <a:gd name="connsiteX0" fmla="*/ 7883 w 7625255"/>
              <a:gd name="connsiteY0" fmla="*/ 2733565 h 3033110"/>
              <a:gd name="connsiteX1" fmla="*/ 7883 w 7625255"/>
              <a:gd name="connsiteY1" fmla="*/ 2654738 h 3033110"/>
              <a:gd name="connsiteX2" fmla="*/ 55180 w 7625255"/>
              <a:gd name="connsiteY2" fmla="*/ 2244834 h 3033110"/>
              <a:gd name="connsiteX3" fmla="*/ 197069 w 7625255"/>
              <a:gd name="connsiteY3" fmla="*/ 1897993 h 3033110"/>
              <a:gd name="connsiteX4" fmla="*/ 638504 w 7625255"/>
              <a:gd name="connsiteY4" fmla="*/ 1425027 h 3033110"/>
              <a:gd name="connsiteX5" fmla="*/ 1300656 w 7625255"/>
              <a:gd name="connsiteY5" fmla="*/ 1298903 h 3033110"/>
              <a:gd name="connsiteX6" fmla="*/ 1742090 w 7625255"/>
              <a:gd name="connsiteY6" fmla="*/ 1204310 h 3033110"/>
              <a:gd name="connsiteX7" fmla="*/ 2025869 w 7625255"/>
              <a:gd name="connsiteY7" fmla="*/ 952062 h 3033110"/>
              <a:gd name="connsiteX8" fmla="*/ 2514601 w 7625255"/>
              <a:gd name="connsiteY8" fmla="*/ 778641 h 3033110"/>
              <a:gd name="connsiteX9" fmla="*/ 2751083 w 7625255"/>
              <a:gd name="connsiteY9" fmla="*/ 620986 h 3033110"/>
              <a:gd name="connsiteX10" fmla="*/ 2987566 w 7625255"/>
              <a:gd name="connsiteY10" fmla="*/ 337206 h 3033110"/>
              <a:gd name="connsiteX11" fmla="*/ 3302876 w 7625255"/>
              <a:gd name="connsiteY11" fmla="*/ 53427 h 3033110"/>
              <a:gd name="connsiteX12" fmla="*/ 3728545 w 7625255"/>
              <a:gd name="connsiteY12" fmla="*/ 21896 h 3033110"/>
              <a:gd name="connsiteX13" fmla="*/ 4327635 w 7625255"/>
              <a:gd name="connsiteY13" fmla="*/ 184806 h 3033110"/>
              <a:gd name="connsiteX14" fmla="*/ 4816366 w 7625255"/>
              <a:gd name="connsiteY14" fmla="*/ 79703 h 3033110"/>
              <a:gd name="connsiteX15" fmla="*/ 5651938 w 7625255"/>
              <a:gd name="connsiteY15" fmla="*/ 447565 h 3033110"/>
              <a:gd name="connsiteX16" fmla="*/ 5967249 w 7625255"/>
              <a:gd name="connsiteY16" fmla="*/ 952062 h 3033110"/>
              <a:gd name="connsiteX17" fmla="*/ 6219497 w 7625255"/>
              <a:gd name="connsiteY17" fmla="*/ 1440793 h 3033110"/>
              <a:gd name="connsiteX18" fmla="*/ 6613635 w 7625255"/>
              <a:gd name="connsiteY18" fmla="*/ 1945289 h 3033110"/>
              <a:gd name="connsiteX19" fmla="*/ 7244256 w 7625255"/>
              <a:gd name="connsiteY19" fmla="*/ 2591675 h 3033110"/>
              <a:gd name="connsiteX20" fmla="*/ 7480738 w 7625255"/>
              <a:gd name="connsiteY20" fmla="*/ 3033110 h 3033110"/>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79704 h 3033111"/>
              <a:gd name="connsiteX15" fmla="*/ 5651938 w 7625255"/>
              <a:gd name="connsiteY15" fmla="*/ 447566 h 3033111"/>
              <a:gd name="connsiteX16" fmla="*/ 5967249 w 7625255"/>
              <a:gd name="connsiteY16" fmla="*/ 952063 h 3033111"/>
              <a:gd name="connsiteX17" fmla="*/ 6219497 w 7625255"/>
              <a:gd name="connsiteY17" fmla="*/ 1440794 h 3033111"/>
              <a:gd name="connsiteX18" fmla="*/ 6613635 w 7625255"/>
              <a:gd name="connsiteY18" fmla="*/ 1945290 h 3033111"/>
              <a:gd name="connsiteX19" fmla="*/ 7244256 w 7625255"/>
              <a:gd name="connsiteY19" fmla="*/ 2591676 h 3033111"/>
              <a:gd name="connsiteX20" fmla="*/ 7480738 w 7625255"/>
              <a:gd name="connsiteY20"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651938 w 7625255"/>
              <a:gd name="connsiteY15" fmla="*/ 447566 h 3033111"/>
              <a:gd name="connsiteX16" fmla="*/ 5967249 w 7625255"/>
              <a:gd name="connsiteY16" fmla="*/ 952063 h 3033111"/>
              <a:gd name="connsiteX17" fmla="*/ 6219497 w 7625255"/>
              <a:gd name="connsiteY17" fmla="*/ 1440794 h 3033111"/>
              <a:gd name="connsiteX18" fmla="*/ 6613635 w 7625255"/>
              <a:gd name="connsiteY18" fmla="*/ 1945290 h 3033111"/>
              <a:gd name="connsiteX19" fmla="*/ 7244256 w 7625255"/>
              <a:gd name="connsiteY19" fmla="*/ 2591676 h 3033111"/>
              <a:gd name="connsiteX20" fmla="*/ 7480738 w 7625255"/>
              <a:gd name="connsiteY20"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967249 w 7625255"/>
              <a:gd name="connsiteY16" fmla="*/ 952063 h 3033111"/>
              <a:gd name="connsiteX17" fmla="*/ 6219497 w 7625255"/>
              <a:gd name="connsiteY17" fmla="*/ 1440794 h 3033111"/>
              <a:gd name="connsiteX18" fmla="*/ 6613635 w 7625255"/>
              <a:gd name="connsiteY18" fmla="*/ 1945290 h 3033111"/>
              <a:gd name="connsiteX19" fmla="*/ 7244256 w 7625255"/>
              <a:gd name="connsiteY19" fmla="*/ 2591676 h 3033111"/>
              <a:gd name="connsiteX20" fmla="*/ 7480738 w 7625255"/>
              <a:gd name="connsiteY20"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967249 w 7625255"/>
              <a:gd name="connsiteY16" fmla="*/ 952063 h 3033111"/>
              <a:gd name="connsiteX17" fmla="*/ 5956738 w 7625255"/>
              <a:gd name="connsiteY17" fmla="*/ 1750849 h 3033111"/>
              <a:gd name="connsiteX18" fmla="*/ 6219497 w 7625255"/>
              <a:gd name="connsiteY18" fmla="*/ 1440794 h 3033111"/>
              <a:gd name="connsiteX19" fmla="*/ 6613635 w 7625255"/>
              <a:gd name="connsiteY19" fmla="*/ 1945290 h 3033111"/>
              <a:gd name="connsiteX20" fmla="*/ 7244256 w 7625255"/>
              <a:gd name="connsiteY20" fmla="*/ 2591676 h 3033111"/>
              <a:gd name="connsiteX21" fmla="*/ 7480738 w 7625255"/>
              <a:gd name="connsiteY21"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510049 w 7625255"/>
              <a:gd name="connsiteY16" fmla="*/ 952063 h 3033111"/>
              <a:gd name="connsiteX17" fmla="*/ 5956738 w 7625255"/>
              <a:gd name="connsiteY17" fmla="*/ 1750849 h 3033111"/>
              <a:gd name="connsiteX18" fmla="*/ 6219497 w 7625255"/>
              <a:gd name="connsiteY18" fmla="*/ 1440794 h 3033111"/>
              <a:gd name="connsiteX19" fmla="*/ 6613635 w 7625255"/>
              <a:gd name="connsiteY19" fmla="*/ 1945290 h 3033111"/>
              <a:gd name="connsiteX20" fmla="*/ 7244256 w 7625255"/>
              <a:gd name="connsiteY20" fmla="*/ 2591676 h 3033111"/>
              <a:gd name="connsiteX21" fmla="*/ 7480738 w 7625255"/>
              <a:gd name="connsiteY21"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510049 w 7625255"/>
              <a:gd name="connsiteY16" fmla="*/ 952063 h 3033111"/>
              <a:gd name="connsiteX17" fmla="*/ 5956738 w 7625255"/>
              <a:gd name="connsiteY17" fmla="*/ 1750849 h 3033111"/>
              <a:gd name="connsiteX18" fmla="*/ 6219497 w 7625255"/>
              <a:gd name="connsiteY18" fmla="*/ 1440794 h 3033111"/>
              <a:gd name="connsiteX19" fmla="*/ 6385035 w 7625255"/>
              <a:gd name="connsiteY19" fmla="*/ 2250090 h 3033111"/>
              <a:gd name="connsiteX20" fmla="*/ 7244256 w 7625255"/>
              <a:gd name="connsiteY20" fmla="*/ 2591676 h 3033111"/>
              <a:gd name="connsiteX21" fmla="*/ 7480738 w 7625255"/>
              <a:gd name="connsiteY21"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510049 w 7625255"/>
              <a:gd name="connsiteY16" fmla="*/ 952063 h 3033111"/>
              <a:gd name="connsiteX17" fmla="*/ 5956738 w 7625255"/>
              <a:gd name="connsiteY17" fmla="*/ 1750849 h 3033111"/>
              <a:gd name="connsiteX18" fmla="*/ 6385035 w 7625255"/>
              <a:gd name="connsiteY18" fmla="*/ 2250090 h 3033111"/>
              <a:gd name="connsiteX19" fmla="*/ 7244256 w 7625255"/>
              <a:gd name="connsiteY19" fmla="*/ 2591676 h 3033111"/>
              <a:gd name="connsiteX20" fmla="*/ 7480738 w 7625255"/>
              <a:gd name="connsiteY20" fmla="*/ 3033111 h 3033111"/>
              <a:gd name="connsiteX0" fmla="*/ 7883 w 7480738"/>
              <a:gd name="connsiteY0" fmla="*/ 2733566 h 3033111"/>
              <a:gd name="connsiteX1" fmla="*/ 7883 w 7480738"/>
              <a:gd name="connsiteY1" fmla="*/ 2654739 h 3033111"/>
              <a:gd name="connsiteX2" fmla="*/ 55180 w 7480738"/>
              <a:gd name="connsiteY2" fmla="*/ 2244835 h 3033111"/>
              <a:gd name="connsiteX3" fmla="*/ 197069 w 7480738"/>
              <a:gd name="connsiteY3" fmla="*/ 1897994 h 3033111"/>
              <a:gd name="connsiteX4" fmla="*/ 638504 w 7480738"/>
              <a:gd name="connsiteY4" fmla="*/ 1425028 h 3033111"/>
              <a:gd name="connsiteX5" fmla="*/ 1300656 w 7480738"/>
              <a:gd name="connsiteY5" fmla="*/ 1298904 h 3033111"/>
              <a:gd name="connsiteX6" fmla="*/ 1742090 w 7480738"/>
              <a:gd name="connsiteY6" fmla="*/ 1204311 h 3033111"/>
              <a:gd name="connsiteX7" fmla="*/ 2025869 w 7480738"/>
              <a:gd name="connsiteY7" fmla="*/ 952063 h 3033111"/>
              <a:gd name="connsiteX8" fmla="*/ 2514601 w 7480738"/>
              <a:gd name="connsiteY8" fmla="*/ 778642 h 3033111"/>
              <a:gd name="connsiteX9" fmla="*/ 2751083 w 7480738"/>
              <a:gd name="connsiteY9" fmla="*/ 620987 h 3033111"/>
              <a:gd name="connsiteX10" fmla="*/ 2987566 w 7480738"/>
              <a:gd name="connsiteY10" fmla="*/ 337207 h 3033111"/>
              <a:gd name="connsiteX11" fmla="*/ 3302876 w 7480738"/>
              <a:gd name="connsiteY11" fmla="*/ 53428 h 3033111"/>
              <a:gd name="connsiteX12" fmla="*/ 3728545 w 7480738"/>
              <a:gd name="connsiteY12" fmla="*/ 21897 h 3033111"/>
              <a:gd name="connsiteX13" fmla="*/ 4327635 w 7480738"/>
              <a:gd name="connsiteY13" fmla="*/ 184807 h 3033111"/>
              <a:gd name="connsiteX14" fmla="*/ 4816366 w 7480738"/>
              <a:gd name="connsiteY14" fmla="*/ 308304 h 3033111"/>
              <a:gd name="connsiteX15" fmla="*/ 5194738 w 7480738"/>
              <a:gd name="connsiteY15" fmla="*/ 447566 h 3033111"/>
              <a:gd name="connsiteX16" fmla="*/ 5510049 w 7480738"/>
              <a:gd name="connsiteY16" fmla="*/ 952063 h 3033111"/>
              <a:gd name="connsiteX17" fmla="*/ 5956738 w 7480738"/>
              <a:gd name="connsiteY17" fmla="*/ 1750849 h 3033111"/>
              <a:gd name="connsiteX18" fmla="*/ 6385035 w 7480738"/>
              <a:gd name="connsiteY18" fmla="*/ 2250090 h 3033111"/>
              <a:gd name="connsiteX19" fmla="*/ 7244256 w 7480738"/>
              <a:gd name="connsiteY19" fmla="*/ 2591676 h 3033111"/>
              <a:gd name="connsiteX20" fmla="*/ 6731876 w 7480738"/>
              <a:gd name="connsiteY20" fmla="*/ 2917497 h 3033111"/>
              <a:gd name="connsiteX21" fmla="*/ 7480738 w 7480738"/>
              <a:gd name="connsiteY21" fmla="*/ 3033111 h 3033111"/>
              <a:gd name="connsiteX0" fmla="*/ 7883 w 7480738"/>
              <a:gd name="connsiteY0" fmla="*/ 2733566 h 3033111"/>
              <a:gd name="connsiteX1" fmla="*/ 7883 w 7480738"/>
              <a:gd name="connsiteY1" fmla="*/ 2654739 h 3033111"/>
              <a:gd name="connsiteX2" fmla="*/ 55180 w 7480738"/>
              <a:gd name="connsiteY2" fmla="*/ 2244835 h 3033111"/>
              <a:gd name="connsiteX3" fmla="*/ 197069 w 7480738"/>
              <a:gd name="connsiteY3" fmla="*/ 1897994 h 3033111"/>
              <a:gd name="connsiteX4" fmla="*/ 638504 w 7480738"/>
              <a:gd name="connsiteY4" fmla="*/ 1425028 h 3033111"/>
              <a:gd name="connsiteX5" fmla="*/ 1300656 w 7480738"/>
              <a:gd name="connsiteY5" fmla="*/ 1298904 h 3033111"/>
              <a:gd name="connsiteX6" fmla="*/ 1742090 w 7480738"/>
              <a:gd name="connsiteY6" fmla="*/ 1204311 h 3033111"/>
              <a:gd name="connsiteX7" fmla="*/ 2025869 w 7480738"/>
              <a:gd name="connsiteY7" fmla="*/ 952063 h 3033111"/>
              <a:gd name="connsiteX8" fmla="*/ 2514601 w 7480738"/>
              <a:gd name="connsiteY8" fmla="*/ 778642 h 3033111"/>
              <a:gd name="connsiteX9" fmla="*/ 2751083 w 7480738"/>
              <a:gd name="connsiteY9" fmla="*/ 620987 h 3033111"/>
              <a:gd name="connsiteX10" fmla="*/ 2987566 w 7480738"/>
              <a:gd name="connsiteY10" fmla="*/ 337207 h 3033111"/>
              <a:gd name="connsiteX11" fmla="*/ 3302876 w 7480738"/>
              <a:gd name="connsiteY11" fmla="*/ 53428 h 3033111"/>
              <a:gd name="connsiteX12" fmla="*/ 3728545 w 7480738"/>
              <a:gd name="connsiteY12" fmla="*/ 21897 h 3033111"/>
              <a:gd name="connsiteX13" fmla="*/ 4327635 w 7480738"/>
              <a:gd name="connsiteY13" fmla="*/ 184807 h 3033111"/>
              <a:gd name="connsiteX14" fmla="*/ 4816366 w 7480738"/>
              <a:gd name="connsiteY14" fmla="*/ 308304 h 3033111"/>
              <a:gd name="connsiteX15" fmla="*/ 5194738 w 7480738"/>
              <a:gd name="connsiteY15" fmla="*/ 447566 h 3033111"/>
              <a:gd name="connsiteX16" fmla="*/ 5510049 w 7480738"/>
              <a:gd name="connsiteY16" fmla="*/ 952063 h 3033111"/>
              <a:gd name="connsiteX17" fmla="*/ 5956738 w 7480738"/>
              <a:gd name="connsiteY17" fmla="*/ 1750849 h 3033111"/>
              <a:gd name="connsiteX18" fmla="*/ 6385035 w 7480738"/>
              <a:gd name="connsiteY18" fmla="*/ 2250090 h 3033111"/>
              <a:gd name="connsiteX19" fmla="*/ 6731876 w 7480738"/>
              <a:gd name="connsiteY19" fmla="*/ 2917497 h 3033111"/>
              <a:gd name="connsiteX20" fmla="*/ 7480738 w 7480738"/>
              <a:gd name="connsiteY20" fmla="*/ 3033111 h 30331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816366 w 6794938"/>
              <a:gd name="connsiteY14" fmla="*/ 308304 h 3337911"/>
              <a:gd name="connsiteX15" fmla="*/ 5194738 w 6794938"/>
              <a:gd name="connsiteY15" fmla="*/ 447566 h 3337911"/>
              <a:gd name="connsiteX16" fmla="*/ 5510049 w 6794938"/>
              <a:gd name="connsiteY16" fmla="*/ 952063 h 3337911"/>
              <a:gd name="connsiteX17" fmla="*/ 5956738 w 6794938"/>
              <a:gd name="connsiteY17" fmla="*/ 1750849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816366 w 6794938"/>
              <a:gd name="connsiteY14" fmla="*/ 308304 h 3337911"/>
              <a:gd name="connsiteX15" fmla="*/ 5194738 w 6794938"/>
              <a:gd name="connsiteY15" fmla="*/ 447566 h 3337911"/>
              <a:gd name="connsiteX16" fmla="*/ 5510049 w 6794938"/>
              <a:gd name="connsiteY16" fmla="*/ 952063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816366 w 6794938"/>
              <a:gd name="connsiteY14" fmla="*/ 308304 h 3337911"/>
              <a:gd name="connsiteX15" fmla="*/ 5194738 w 6794938"/>
              <a:gd name="connsiteY15" fmla="*/ 447566 h 3337911"/>
              <a:gd name="connsiteX16" fmla="*/ 4971394 w 6794938"/>
              <a:gd name="connsiteY16" fmla="*/ 468587 h 3337911"/>
              <a:gd name="connsiteX17" fmla="*/ 5510049 w 6794938"/>
              <a:gd name="connsiteY17" fmla="*/ 952063 h 3337911"/>
              <a:gd name="connsiteX18" fmla="*/ 5302469 w 6794938"/>
              <a:gd name="connsiteY18" fmla="*/ 1004614 h 3337911"/>
              <a:gd name="connsiteX19" fmla="*/ 5956738 w 6794938"/>
              <a:gd name="connsiteY19" fmla="*/ 1750849 h 3337911"/>
              <a:gd name="connsiteX20" fmla="*/ 6385035 w 6794938"/>
              <a:gd name="connsiteY20" fmla="*/ 2250090 h 3337911"/>
              <a:gd name="connsiteX21" fmla="*/ 6731876 w 6794938"/>
              <a:gd name="connsiteY21" fmla="*/ 2917497 h 3337911"/>
              <a:gd name="connsiteX22" fmla="*/ 6794938 w 6794938"/>
              <a:gd name="connsiteY22"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194738 w 6794938"/>
              <a:gd name="connsiteY15" fmla="*/ 447566 h 3337911"/>
              <a:gd name="connsiteX16" fmla="*/ 4971394 w 6794938"/>
              <a:gd name="connsiteY16" fmla="*/ 468587 h 3337911"/>
              <a:gd name="connsiteX17" fmla="*/ 5510049 w 6794938"/>
              <a:gd name="connsiteY17" fmla="*/ 952063 h 3337911"/>
              <a:gd name="connsiteX18" fmla="*/ 5302469 w 6794938"/>
              <a:gd name="connsiteY18" fmla="*/ 1004614 h 3337911"/>
              <a:gd name="connsiteX19" fmla="*/ 5956738 w 6794938"/>
              <a:gd name="connsiteY19" fmla="*/ 1750849 h 3337911"/>
              <a:gd name="connsiteX20" fmla="*/ 6385035 w 6794938"/>
              <a:gd name="connsiteY20" fmla="*/ 2250090 h 3337911"/>
              <a:gd name="connsiteX21" fmla="*/ 6731876 w 6794938"/>
              <a:gd name="connsiteY21" fmla="*/ 2917497 h 3337911"/>
              <a:gd name="connsiteX22" fmla="*/ 6794938 w 6794938"/>
              <a:gd name="connsiteY22"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510049 w 6794938"/>
              <a:gd name="connsiteY16" fmla="*/ 952063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302469 w 6794938"/>
              <a:gd name="connsiteY16" fmla="*/ 1004614 h 3337911"/>
              <a:gd name="connsiteX17" fmla="*/ 5956738 w 6794938"/>
              <a:gd name="connsiteY17" fmla="*/ 1750849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7760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7760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302469 w 6794938"/>
              <a:gd name="connsiteY16" fmla="*/ 776014 h 3337911"/>
              <a:gd name="connsiteX17" fmla="*/ 5956738 w 6794938"/>
              <a:gd name="connsiteY17" fmla="*/ 1750849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956738 w 6794938"/>
              <a:gd name="connsiteY16" fmla="*/ 1750849 h 3337911"/>
              <a:gd name="connsiteX17" fmla="*/ 6385035 w 6794938"/>
              <a:gd name="connsiteY17" fmla="*/ 2250090 h 3337911"/>
              <a:gd name="connsiteX18" fmla="*/ 6731876 w 6794938"/>
              <a:gd name="connsiteY18" fmla="*/ 2917497 h 3337911"/>
              <a:gd name="connsiteX19" fmla="*/ 6794938 w 6794938"/>
              <a:gd name="connsiteY19"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956738 w 6794938"/>
              <a:gd name="connsiteY16" fmla="*/ 1750849 h 3337911"/>
              <a:gd name="connsiteX17" fmla="*/ 5707117 w 6794938"/>
              <a:gd name="connsiteY17" fmla="*/ 1785008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423338 w 6794938"/>
              <a:gd name="connsiteY16" fmla="*/ 1217449 h 3337911"/>
              <a:gd name="connsiteX17" fmla="*/ 5707117 w 6794938"/>
              <a:gd name="connsiteY17" fmla="*/ 1785008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40572 h 3344917"/>
              <a:gd name="connsiteX1" fmla="*/ 7883 w 6794938"/>
              <a:gd name="connsiteY1" fmla="*/ 2661745 h 3344917"/>
              <a:gd name="connsiteX2" fmla="*/ 55180 w 6794938"/>
              <a:gd name="connsiteY2" fmla="*/ 2251841 h 3344917"/>
              <a:gd name="connsiteX3" fmla="*/ 197069 w 6794938"/>
              <a:gd name="connsiteY3" fmla="*/ 1905000 h 3344917"/>
              <a:gd name="connsiteX4" fmla="*/ 638504 w 6794938"/>
              <a:gd name="connsiteY4" fmla="*/ 1432034 h 3344917"/>
              <a:gd name="connsiteX5" fmla="*/ 1300656 w 6794938"/>
              <a:gd name="connsiteY5" fmla="*/ 1305910 h 3344917"/>
              <a:gd name="connsiteX6" fmla="*/ 1742090 w 6794938"/>
              <a:gd name="connsiteY6" fmla="*/ 1211317 h 3344917"/>
              <a:gd name="connsiteX7" fmla="*/ 2025869 w 6794938"/>
              <a:gd name="connsiteY7" fmla="*/ 959069 h 3344917"/>
              <a:gd name="connsiteX8" fmla="*/ 2514601 w 6794938"/>
              <a:gd name="connsiteY8" fmla="*/ 785648 h 3344917"/>
              <a:gd name="connsiteX9" fmla="*/ 2751083 w 6794938"/>
              <a:gd name="connsiteY9" fmla="*/ 627993 h 3344917"/>
              <a:gd name="connsiteX10" fmla="*/ 2987566 w 6794938"/>
              <a:gd name="connsiteY10" fmla="*/ 344213 h 3344917"/>
              <a:gd name="connsiteX11" fmla="*/ 3302876 w 6794938"/>
              <a:gd name="connsiteY11" fmla="*/ 365234 h 3344917"/>
              <a:gd name="connsiteX12" fmla="*/ 3728545 w 6794938"/>
              <a:gd name="connsiteY12" fmla="*/ 28903 h 3344917"/>
              <a:gd name="connsiteX13" fmla="*/ 4327635 w 6794938"/>
              <a:gd name="connsiteY13" fmla="*/ 191813 h 3344917"/>
              <a:gd name="connsiteX14" fmla="*/ 4587766 w 6794938"/>
              <a:gd name="connsiteY14" fmla="*/ 315310 h 3344917"/>
              <a:gd name="connsiteX15" fmla="*/ 5278821 w 6794938"/>
              <a:gd name="connsiteY15" fmla="*/ 515007 h 3344917"/>
              <a:gd name="connsiteX16" fmla="*/ 5423338 w 6794938"/>
              <a:gd name="connsiteY16" fmla="*/ 1224455 h 3344917"/>
              <a:gd name="connsiteX17" fmla="*/ 5707117 w 6794938"/>
              <a:gd name="connsiteY17" fmla="*/ 1792014 h 3344917"/>
              <a:gd name="connsiteX18" fmla="*/ 6385035 w 6794938"/>
              <a:gd name="connsiteY18" fmla="*/ 2257096 h 3344917"/>
              <a:gd name="connsiteX19" fmla="*/ 6731876 w 6794938"/>
              <a:gd name="connsiteY19" fmla="*/ 2924503 h 3344917"/>
              <a:gd name="connsiteX20" fmla="*/ 6794938 w 6794938"/>
              <a:gd name="connsiteY20" fmla="*/ 3344917 h 3344917"/>
              <a:gd name="connsiteX0" fmla="*/ 7883 w 6794938"/>
              <a:gd name="connsiteY0" fmla="*/ 2740572 h 3344917"/>
              <a:gd name="connsiteX1" fmla="*/ 7883 w 6794938"/>
              <a:gd name="connsiteY1" fmla="*/ 2661745 h 3344917"/>
              <a:gd name="connsiteX2" fmla="*/ 55180 w 6794938"/>
              <a:gd name="connsiteY2" fmla="*/ 2251841 h 3344917"/>
              <a:gd name="connsiteX3" fmla="*/ 197069 w 6794938"/>
              <a:gd name="connsiteY3" fmla="*/ 1905000 h 3344917"/>
              <a:gd name="connsiteX4" fmla="*/ 638504 w 6794938"/>
              <a:gd name="connsiteY4" fmla="*/ 1432034 h 3344917"/>
              <a:gd name="connsiteX5" fmla="*/ 1300656 w 6794938"/>
              <a:gd name="connsiteY5" fmla="*/ 1305910 h 3344917"/>
              <a:gd name="connsiteX6" fmla="*/ 1742090 w 6794938"/>
              <a:gd name="connsiteY6" fmla="*/ 1211317 h 3344917"/>
              <a:gd name="connsiteX7" fmla="*/ 2025869 w 6794938"/>
              <a:gd name="connsiteY7" fmla="*/ 959069 h 3344917"/>
              <a:gd name="connsiteX8" fmla="*/ 2514601 w 6794938"/>
              <a:gd name="connsiteY8" fmla="*/ 785648 h 3344917"/>
              <a:gd name="connsiteX9" fmla="*/ 2751083 w 6794938"/>
              <a:gd name="connsiteY9" fmla="*/ 627993 h 3344917"/>
              <a:gd name="connsiteX10" fmla="*/ 3302876 w 6794938"/>
              <a:gd name="connsiteY10" fmla="*/ 365234 h 3344917"/>
              <a:gd name="connsiteX11" fmla="*/ 3728545 w 6794938"/>
              <a:gd name="connsiteY11" fmla="*/ 28903 h 3344917"/>
              <a:gd name="connsiteX12" fmla="*/ 4327635 w 6794938"/>
              <a:gd name="connsiteY12" fmla="*/ 191813 h 3344917"/>
              <a:gd name="connsiteX13" fmla="*/ 4587766 w 6794938"/>
              <a:gd name="connsiteY13" fmla="*/ 315310 h 3344917"/>
              <a:gd name="connsiteX14" fmla="*/ 5278821 w 6794938"/>
              <a:gd name="connsiteY14" fmla="*/ 515007 h 3344917"/>
              <a:gd name="connsiteX15" fmla="*/ 5423338 w 6794938"/>
              <a:gd name="connsiteY15" fmla="*/ 1224455 h 3344917"/>
              <a:gd name="connsiteX16" fmla="*/ 5707117 w 6794938"/>
              <a:gd name="connsiteY16" fmla="*/ 1792014 h 3344917"/>
              <a:gd name="connsiteX17" fmla="*/ 6385035 w 6794938"/>
              <a:gd name="connsiteY17" fmla="*/ 2257096 h 3344917"/>
              <a:gd name="connsiteX18" fmla="*/ 6731876 w 6794938"/>
              <a:gd name="connsiteY18" fmla="*/ 2924503 h 3344917"/>
              <a:gd name="connsiteX19" fmla="*/ 6794938 w 6794938"/>
              <a:gd name="connsiteY19" fmla="*/ 3344917 h 3344917"/>
              <a:gd name="connsiteX0" fmla="*/ 7883 w 6794938"/>
              <a:gd name="connsiteY0" fmla="*/ 2740572 h 3344917"/>
              <a:gd name="connsiteX1" fmla="*/ 7883 w 6794938"/>
              <a:gd name="connsiteY1" fmla="*/ 2661745 h 3344917"/>
              <a:gd name="connsiteX2" fmla="*/ 55180 w 6794938"/>
              <a:gd name="connsiteY2" fmla="*/ 2251841 h 3344917"/>
              <a:gd name="connsiteX3" fmla="*/ 197069 w 6794938"/>
              <a:gd name="connsiteY3" fmla="*/ 1905000 h 3344917"/>
              <a:gd name="connsiteX4" fmla="*/ 638504 w 6794938"/>
              <a:gd name="connsiteY4" fmla="*/ 1432034 h 3344917"/>
              <a:gd name="connsiteX5" fmla="*/ 1300656 w 6794938"/>
              <a:gd name="connsiteY5" fmla="*/ 1305910 h 3344917"/>
              <a:gd name="connsiteX6" fmla="*/ 1742090 w 6794938"/>
              <a:gd name="connsiteY6" fmla="*/ 1211317 h 3344917"/>
              <a:gd name="connsiteX7" fmla="*/ 2025869 w 6794938"/>
              <a:gd name="connsiteY7" fmla="*/ 959069 h 3344917"/>
              <a:gd name="connsiteX8" fmla="*/ 2514601 w 6794938"/>
              <a:gd name="connsiteY8" fmla="*/ 785648 h 3344917"/>
              <a:gd name="connsiteX9" fmla="*/ 2751083 w 6794938"/>
              <a:gd name="connsiteY9" fmla="*/ 627993 h 3344917"/>
              <a:gd name="connsiteX10" fmla="*/ 3302876 w 6794938"/>
              <a:gd name="connsiteY10" fmla="*/ 365234 h 3344917"/>
              <a:gd name="connsiteX11" fmla="*/ 3728545 w 6794938"/>
              <a:gd name="connsiteY11" fmla="*/ 28903 h 3344917"/>
              <a:gd name="connsiteX12" fmla="*/ 4327635 w 6794938"/>
              <a:gd name="connsiteY12" fmla="*/ 191813 h 3344917"/>
              <a:gd name="connsiteX13" fmla="*/ 4587766 w 6794938"/>
              <a:gd name="connsiteY13" fmla="*/ 315310 h 3344917"/>
              <a:gd name="connsiteX14" fmla="*/ 5278821 w 6794938"/>
              <a:gd name="connsiteY14" fmla="*/ 515007 h 3344917"/>
              <a:gd name="connsiteX15" fmla="*/ 5423338 w 6794938"/>
              <a:gd name="connsiteY15" fmla="*/ 1224455 h 3344917"/>
              <a:gd name="connsiteX16" fmla="*/ 5707117 w 6794938"/>
              <a:gd name="connsiteY16" fmla="*/ 1792014 h 3344917"/>
              <a:gd name="connsiteX17" fmla="*/ 6385035 w 6794938"/>
              <a:gd name="connsiteY17" fmla="*/ 2257096 h 3344917"/>
              <a:gd name="connsiteX18" fmla="*/ 6731876 w 6794938"/>
              <a:gd name="connsiteY18" fmla="*/ 2924503 h 3344917"/>
              <a:gd name="connsiteX19" fmla="*/ 6794938 w 6794938"/>
              <a:gd name="connsiteY19" fmla="*/ 3344917 h 3344917"/>
              <a:gd name="connsiteX0" fmla="*/ 7883 w 6794938"/>
              <a:gd name="connsiteY0" fmla="*/ 2588172 h 3192517"/>
              <a:gd name="connsiteX1" fmla="*/ 7883 w 6794938"/>
              <a:gd name="connsiteY1" fmla="*/ 2509345 h 3192517"/>
              <a:gd name="connsiteX2" fmla="*/ 55180 w 6794938"/>
              <a:gd name="connsiteY2" fmla="*/ 2099441 h 3192517"/>
              <a:gd name="connsiteX3" fmla="*/ 197069 w 6794938"/>
              <a:gd name="connsiteY3" fmla="*/ 1752600 h 3192517"/>
              <a:gd name="connsiteX4" fmla="*/ 638504 w 6794938"/>
              <a:gd name="connsiteY4" fmla="*/ 1279634 h 3192517"/>
              <a:gd name="connsiteX5" fmla="*/ 1300656 w 6794938"/>
              <a:gd name="connsiteY5" fmla="*/ 1153510 h 3192517"/>
              <a:gd name="connsiteX6" fmla="*/ 1742090 w 6794938"/>
              <a:gd name="connsiteY6" fmla="*/ 1058917 h 3192517"/>
              <a:gd name="connsiteX7" fmla="*/ 2025869 w 6794938"/>
              <a:gd name="connsiteY7" fmla="*/ 806669 h 3192517"/>
              <a:gd name="connsiteX8" fmla="*/ 2514601 w 6794938"/>
              <a:gd name="connsiteY8" fmla="*/ 633248 h 3192517"/>
              <a:gd name="connsiteX9" fmla="*/ 2751083 w 6794938"/>
              <a:gd name="connsiteY9" fmla="*/ 475593 h 3192517"/>
              <a:gd name="connsiteX10" fmla="*/ 3302876 w 6794938"/>
              <a:gd name="connsiteY10" fmla="*/ 212834 h 3192517"/>
              <a:gd name="connsiteX11" fmla="*/ 3728545 w 6794938"/>
              <a:gd name="connsiteY11" fmla="*/ 28903 h 3192517"/>
              <a:gd name="connsiteX12" fmla="*/ 4327635 w 6794938"/>
              <a:gd name="connsiteY12" fmla="*/ 39413 h 3192517"/>
              <a:gd name="connsiteX13" fmla="*/ 4587766 w 6794938"/>
              <a:gd name="connsiteY13" fmla="*/ 162910 h 3192517"/>
              <a:gd name="connsiteX14" fmla="*/ 5278821 w 6794938"/>
              <a:gd name="connsiteY14" fmla="*/ 362607 h 3192517"/>
              <a:gd name="connsiteX15" fmla="*/ 5423338 w 6794938"/>
              <a:gd name="connsiteY15" fmla="*/ 1072055 h 3192517"/>
              <a:gd name="connsiteX16" fmla="*/ 5707117 w 6794938"/>
              <a:gd name="connsiteY16" fmla="*/ 1639614 h 3192517"/>
              <a:gd name="connsiteX17" fmla="*/ 6385035 w 6794938"/>
              <a:gd name="connsiteY17" fmla="*/ 2104696 h 3192517"/>
              <a:gd name="connsiteX18" fmla="*/ 6731876 w 6794938"/>
              <a:gd name="connsiteY18" fmla="*/ 2772103 h 3192517"/>
              <a:gd name="connsiteX19" fmla="*/ 6794938 w 6794938"/>
              <a:gd name="connsiteY19" fmla="*/ 3192517 h 3192517"/>
              <a:gd name="connsiteX0" fmla="*/ 7883 w 6794938"/>
              <a:gd name="connsiteY0" fmla="*/ 2588172 h 3878317"/>
              <a:gd name="connsiteX1" fmla="*/ 7883 w 6794938"/>
              <a:gd name="connsiteY1" fmla="*/ 2509345 h 3878317"/>
              <a:gd name="connsiteX2" fmla="*/ 55180 w 6794938"/>
              <a:gd name="connsiteY2" fmla="*/ 2099441 h 3878317"/>
              <a:gd name="connsiteX3" fmla="*/ 197069 w 6794938"/>
              <a:gd name="connsiteY3" fmla="*/ 1752600 h 3878317"/>
              <a:gd name="connsiteX4" fmla="*/ 638504 w 6794938"/>
              <a:gd name="connsiteY4" fmla="*/ 1279634 h 3878317"/>
              <a:gd name="connsiteX5" fmla="*/ 1300656 w 6794938"/>
              <a:gd name="connsiteY5" fmla="*/ 1153510 h 3878317"/>
              <a:gd name="connsiteX6" fmla="*/ 1742090 w 6794938"/>
              <a:gd name="connsiteY6" fmla="*/ 1058917 h 3878317"/>
              <a:gd name="connsiteX7" fmla="*/ 2025869 w 6794938"/>
              <a:gd name="connsiteY7" fmla="*/ 806669 h 3878317"/>
              <a:gd name="connsiteX8" fmla="*/ 2514601 w 6794938"/>
              <a:gd name="connsiteY8" fmla="*/ 633248 h 3878317"/>
              <a:gd name="connsiteX9" fmla="*/ 2751083 w 6794938"/>
              <a:gd name="connsiteY9" fmla="*/ 475593 h 3878317"/>
              <a:gd name="connsiteX10" fmla="*/ 3302876 w 6794938"/>
              <a:gd name="connsiteY10" fmla="*/ 212834 h 3878317"/>
              <a:gd name="connsiteX11" fmla="*/ 3728545 w 6794938"/>
              <a:gd name="connsiteY11" fmla="*/ 28903 h 3878317"/>
              <a:gd name="connsiteX12" fmla="*/ 4327635 w 6794938"/>
              <a:gd name="connsiteY12" fmla="*/ 39413 h 3878317"/>
              <a:gd name="connsiteX13" fmla="*/ 4587766 w 6794938"/>
              <a:gd name="connsiteY13" fmla="*/ 162910 h 3878317"/>
              <a:gd name="connsiteX14" fmla="*/ 5278821 w 6794938"/>
              <a:gd name="connsiteY14" fmla="*/ 362607 h 3878317"/>
              <a:gd name="connsiteX15" fmla="*/ 5423338 w 6794938"/>
              <a:gd name="connsiteY15" fmla="*/ 1072055 h 3878317"/>
              <a:gd name="connsiteX16" fmla="*/ 5707117 w 6794938"/>
              <a:gd name="connsiteY16" fmla="*/ 1639614 h 3878317"/>
              <a:gd name="connsiteX17" fmla="*/ 6385035 w 6794938"/>
              <a:gd name="connsiteY17" fmla="*/ 2104696 h 3878317"/>
              <a:gd name="connsiteX18" fmla="*/ 6731876 w 6794938"/>
              <a:gd name="connsiteY18" fmla="*/ 2772103 h 3878317"/>
              <a:gd name="connsiteX19" fmla="*/ 6794938 w 6794938"/>
              <a:gd name="connsiteY19" fmla="*/ 3878317 h 3878317"/>
              <a:gd name="connsiteX0" fmla="*/ 7883 w 6794938"/>
              <a:gd name="connsiteY0" fmla="*/ 2631966 h 3922111"/>
              <a:gd name="connsiteX1" fmla="*/ 7883 w 6794938"/>
              <a:gd name="connsiteY1" fmla="*/ 2553139 h 3922111"/>
              <a:gd name="connsiteX2" fmla="*/ 55180 w 6794938"/>
              <a:gd name="connsiteY2" fmla="*/ 2143235 h 3922111"/>
              <a:gd name="connsiteX3" fmla="*/ 197069 w 6794938"/>
              <a:gd name="connsiteY3" fmla="*/ 1796394 h 3922111"/>
              <a:gd name="connsiteX4" fmla="*/ 638504 w 6794938"/>
              <a:gd name="connsiteY4" fmla="*/ 1323428 h 3922111"/>
              <a:gd name="connsiteX5" fmla="*/ 1300656 w 6794938"/>
              <a:gd name="connsiteY5" fmla="*/ 1197304 h 3922111"/>
              <a:gd name="connsiteX6" fmla="*/ 1742090 w 6794938"/>
              <a:gd name="connsiteY6" fmla="*/ 1102711 h 3922111"/>
              <a:gd name="connsiteX7" fmla="*/ 2025869 w 6794938"/>
              <a:gd name="connsiteY7" fmla="*/ 850463 h 3922111"/>
              <a:gd name="connsiteX8" fmla="*/ 2514601 w 6794938"/>
              <a:gd name="connsiteY8" fmla="*/ 677042 h 3922111"/>
              <a:gd name="connsiteX9" fmla="*/ 2751083 w 6794938"/>
              <a:gd name="connsiteY9" fmla="*/ 519387 h 3922111"/>
              <a:gd name="connsiteX10" fmla="*/ 3728545 w 6794938"/>
              <a:gd name="connsiteY10" fmla="*/ 72697 h 3922111"/>
              <a:gd name="connsiteX11" fmla="*/ 4327635 w 6794938"/>
              <a:gd name="connsiteY11" fmla="*/ 83207 h 3922111"/>
              <a:gd name="connsiteX12" fmla="*/ 4587766 w 6794938"/>
              <a:gd name="connsiteY12" fmla="*/ 206704 h 3922111"/>
              <a:gd name="connsiteX13" fmla="*/ 5278821 w 6794938"/>
              <a:gd name="connsiteY13" fmla="*/ 406401 h 3922111"/>
              <a:gd name="connsiteX14" fmla="*/ 5423338 w 6794938"/>
              <a:gd name="connsiteY14" fmla="*/ 1115849 h 3922111"/>
              <a:gd name="connsiteX15" fmla="*/ 5707117 w 6794938"/>
              <a:gd name="connsiteY15" fmla="*/ 1683408 h 3922111"/>
              <a:gd name="connsiteX16" fmla="*/ 6385035 w 6794938"/>
              <a:gd name="connsiteY16" fmla="*/ 2148490 h 3922111"/>
              <a:gd name="connsiteX17" fmla="*/ 6731876 w 6794938"/>
              <a:gd name="connsiteY17" fmla="*/ 2815897 h 3922111"/>
              <a:gd name="connsiteX18" fmla="*/ 6794938 w 6794938"/>
              <a:gd name="connsiteY18" fmla="*/ 3922111 h 3922111"/>
              <a:gd name="connsiteX0" fmla="*/ 7883 w 6794938"/>
              <a:gd name="connsiteY0" fmla="*/ 2658241 h 3948386"/>
              <a:gd name="connsiteX1" fmla="*/ 7883 w 6794938"/>
              <a:gd name="connsiteY1" fmla="*/ 2579414 h 3948386"/>
              <a:gd name="connsiteX2" fmla="*/ 55180 w 6794938"/>
              <a:gd name="connsiteY2" fmla="*/ 2169510 h 3948386"/>
              <a:gd name="connsiteX3" fmla="*/ 197069 w 6794938"/>
              <a:gd name="connsiteY3" fmla="*/ 1822669 h 3948386"/>
              <a:gd name="connsiteX4" fmla="*/ 638504 w 6794938"/>
              <a:gd name="connsiteY4" fmla="*/ 1349703 h 3948386"/>
              <a:gd name="connsiteX5" fmla="*/ 1300656 w 6794938"/>
              <a:gd name="connsiteY5" fmla="*/ 1223579 h 3948386"/>
              <a:gd name="connsiteX6" fmla="*/ 1742090 w 6794938"/>
              <a:gd name="connsiteY6" fmla="*/ 1128986 h 3948386"/>
              <a:gd name="connsiteX7" fmla="*/ 2025869 w 6794938"/>
              <a:gd name="connsiteY7" fmla="*/ 876738 h 3948386"/>
              <a:gd name="connsiteX8" fmla="*/ 2514601 w 6794938"/>
              <a:gd name="connsiteY8" fmla="*/ 703317 h 3948386"/>
              <a:gd name="connsiteX9" fmla="*/ 3728545 w 6794938"/>
              <a:gd name="connsiteY9" fmla="*/ 98972 h 3948386"/>
              <a:gd name="connsiteX10" fmla="*/ 4327635 w 6794938"/>
              <a:gd name="connsiteY10" fmla="*/ 109482 h 3948386"/>
              <a:gd name="connsiteX11" fmla="*/ 4587766 w 6794938"/>
              <a:gd name="connsiteY11" fmla="*/ 232979 h 3948386"/>
              <a:gd name="connsiteX12" fmla="*/ 5278821 w 6794938"/>
              <a:gd name="connsiteY12" fmla="*/ 432676 h 3948386"/>
              <a:gd name="connsiteX13" fmla="*/ 5423338 w 6794938"/>
              <a:gd name="connsiteY13" fmla="*/ 1142124 h 3948386"/>
              <a:gd name="connsiteX14" fmla="*/ 5707117 w 6794938"/>
              <a:gd name="connsiteY14" fmla="*/ 1709683 h 3948386"/>
              <a:gd name="connsiteX15" fmla="*/ 6385035 w 6794938"/>
              <a:gd name="connsiteY15" fmla="*/ 2174765 h 3948386"/>
              <a:gd name="connsiteX16" fmla="*/ 6731876 w 6794938"/>
              <a:gd name="connsiteY16" fmla="*/ 2842172 h 3948386"/>
              <a:gd name="connsiteX17" fmla="*/ 6794938 w 6794938"/>
              <a:gd name="connsiteY17" fmla="*/ 3948386 h 3948386"/>
              <a:gd name="connsiteX0" fmla="*/ 7883 w 6794938"/>
              <a:gd name="connsiteY0" fmla="*/ 2658241 h 3948386"/>
              <a:gd name="connsiteX1" fmla="*/ 7883 w 6794938"/>
              <a:gd name="connsiteY1" fmla="*/ 2579414 h 3948386"/>
              <a:gd name="connsiteX2" fmla="*/ 55180 w 6794938"/>
              <a:gd name="connsiteY2" fmla="*/ 2169510 h 3948386"/>
              <a:gd name="connsiteX3" fmla="*/ 197069 w 6794938"/>
              <a:gd name="connsiteY3" fmla="*/ 1822669 h 3948386"/>
              <a:gd name="connsiteX4" fmla="*/ 638504 w 6794938"/>
              <a:gd name="connsiteY4" fmla="*/ 1349703 h 3948386"/>
              <a:gd name="connsiteX5" fmla="*/ 1742090 w 6794938"/>
              <a:gd name="connsiteY5" fmla="*/ 1128986 h 3948386"/>
              <a:gd name="connsiteX6" fmla="*/ 2025869 w 6794938"/>
              <a:gd name="connsiteY6" fmla="*/ 876738 h 3948386"/>
              <a:gd name="connsiteX7" fmla="*/ 2514601 w 6794938"/>
              <a:gd name="connsiteY7" fmla="*/ 703317 h 3948386"/>
              <a:gd name="connsiteX8" fmla="*/ 3728545 w 6794938"/>
              <a:gd name="connsiteY8" fmla="*/ 98972 h 3948386"/>
              <a:gd name="connsiteX9" fmla="*/ 4327635 w 6794938"/>
              <a:gd name="connsiteY9" fmla="*/ 109482 h 3948386"/>
              <a:gd name="connsiteX10" fmla="*/ 4587766 w 6794938"/>
              <a:gd name="connsiteY10" fmla="*/ 232979 h 3948386"/>
              <a:gd name="connsiteX11" fmla="*/ 5278821 w 6794938"/>
              <a:gd name="connsiteY11" fmla="*/ 432676 h 3948386"/>
              <a:gd name="connsiteX12" fmla="*/ 5423338 w 6794938"/>
              <a:gd name="connsiteY12" fmla="*/ 1142124 h 3948386"/>
              <a:gd name="connsiteX13" fmla="*/ 5707117 w 6794938"/>
              <a:gd name="connsiteY13" fmla="*/ 1709683 h 3948386"/>
              <a:gd name="connsiteX14" fmla="*/ 6385035 w 6794938"/>
              <a:gd name="connsiteY14" fmla="*/ 2174765 h 3948386"/>
              <a:gd name="connsiteX15" fmla="*/ 6731876 w 6794938"/>
              <a:gd name="connsiteY15" fmla="*/ 2842172 h 3948386"/>
              <a:gd name="connsiteX16" fmla="*/ 6794938 w 6794938"/>
              <a:gd name="connsiteY16" fmla="*/ 3948386 h 3948386"/>
              <a:gd name="connsiteX0" fmla="*/ 57806 w 6844861"/>
              <a:gd name="connsiteY0" fmla="*/ 2658241 h 3948386"/>
              <a:gd name="connsiteX1" fmla="*/ 57806 w 6844861"/>
              <a:gd name="connsiteY1" fmla="*/ 2579414 h 3948386"/>
              <a:gd name="connsiteX2" fmla="*/ 105103 w 6844861"/>
              <a:gd name="connsiteY2" fmla="*/ 2169510 h 3948386"/>
              <a:gd name="connsiteX3" fmla="*/ 688427 w 6844861"/>
              <a:gd name="connsiteY3" fmla="*/ 1349703 h 3948386"/>
              <a:gd name="connsiteX4" fmla="*/ 1792013 w 6844861"/>
              <a:gd name="connsiteY4" fmla="*/ 1128986 h 3948386"/>
              <a:gd name="connsiteX5" fmla="*/ 2075792 w 6844861"/>
              <a:gd name="connsiteY5" fmla="*/ 876738 h 3948386"/>
              <a:gd name="connsiteX6" fmla="*/ 2564524 w 6844861"/>
              <a:gd name="connsiteY6" fmla="*/ 703317 h 3948386"/>
              <a:gd name="connsiteX7" fmla="*/ 3778468 w 6844861"/>
              <a:gd name="connsiteY7" fmla="*/ 98972 h 3948386"/>
              <a:gd name="connsiteX8" fmla="*/ 4377558 w 6844861"/>
              <a:gd name="connsiteY8" fmla="*/ 109482 h 3948386"/>
              <a:gd name="connsiteX9" fmla="*/ 4637689 w 6844861"/>
              <a:gd name="connsiteY9" fmla="*/ 232979 h 3948386"/>
              <a:gd name="connsiteX10" fmla="*/ 5328744 w 6844861"/>
              <a:gd name="connsiteY10" fmla="*/ 432676 h 3948386"/>
              <a:gd name="connsiteX11" fmla="*/ 5473261 w 6844861"/>
              <a:gd name="connsiteY11" fmla="*/ 1142124 h 3948386"/>
              <a:gd name="connsiteX12" fmla="*/ 5757040 w 6844861"/>
              <a:gd name="connsiteY12" fmla="*/ 1709683 h 3948386"/>
              <a:gd name="connsiteX13" fmla="*/ 6434958 w 6844861"/>
              <a:gd name="connsiteY13" fmla="*/ 2174765 h 3948386"/>
              <a:gd name="connsiteX14" fmla="*/ 6781799 w 6844861"/>
              <a:gd name="connsiteY14" fmla="*/ 2842172 h 3948386"/>
              <a:gd name="connsiteX15" fmla="*/ 6844861 w 6844861"/>
              <a:gd name="connsiteY15" fmla="*/ 3948386 h 3948386"/>
              <a:gd name="connsiteX0" fmla="*/ 57806 w 6844861"/>
              <a:gd name="connsiteY0" fmla="*/ 2658241 h 3948386"/>
              <a:gd name="connsiteX1" fmla="*/ 105103 w 6844861"/>
              <a:gd name="connsiteY1" fmla="*/ 2169510 h 3948386"/>
              <a:gd name="connsiteX2" fmla="*/ 688427 w 6844861"/>
              <a:gd name="connsiteY2" fmla="*/ 1349703 h 3948386"/>
              <a:gd name="connsiteX3" fmla="*/ 1792013 w 6844861"/>
              <a:gd name="connsiteY3" fmla="*/ 1128986 h 3948386"/>
              <a:gd name="connsiteX4" fmla="*/ 2075792 w 6844861"/>
              <a:gd name="connsiteY4" fmla="*/ 876738 h 3948386"/>
              <a:gd name="connsiteX5" fmla="*/ 2564524 w 6844861"/>
              <a:gd name="connsiteY5" fmla="*/ 703317 h 3948386"/>
              <a:gd name="connsiteX6" fmla="*/ 3778468 w 6844861"/>
              <a:gd name="connsiteY6" fmla="*/ 98972 h 3948386"/>
              <a:gd name="connsiteX7" fmla="*/ 4377558 w 6844861"/>
              <a:gd name="connsiteY7" fmla="*/ 109482 h 3948386"/>
              <a:gd name="connsiteX8" fmla="*/ 4637689 w 6844861"/>
              <a:gd name="connsiteY8" fmla="*/ 232979 h 3948386"/>
              <a:gd name="connsiteX9" fmla="*/ 5328744 w 6844861"/>
              <a:gd name="connsiteY9" fmla="*/ 432676 h 3948386"/>
              <a:gd name="connsiteX10" fmla="*/ 5473261 w 6844861"/>
              <a:gd name="connsiteY10" fmla="*/ 1142124 h 3948386"/>
              <a:gd name="connsiteX11" fmla="*/ 5757040 w 6844861"/>
              <a:gd name="connsiteY11" fmla="*/ 1709683 h 3948386"/>
              <a:gd name="connsiteX12" fmla="*/ 6434958 w 6844861"/>
              <a:gd name="connsiteY12" fmla="*/ 2174765 h 3948386"/>
              <a:gd name="connsiteX13" fmla="*/ 6781799 w 6844861"/>
              <a:gd name="connsiteY13" fmla="*/ 2842172 h 3948386"/>
              <a:gd name="connsiteX14" fmla="*/ 6844861 w 6844861"/>
              <a:gd name="connsiteY14" fmla="*/ 3948386 h 3948386"/>
              <a:gd name="connsiteX0" fmla="*/ 241737 w 7028792"/>
              <a:gd name="connsiteY0" fmla="*/ 2658241 h 3948386"/>
              <a:gd name="connsiteX1" fmla="*/ 289034 w 7028792"/>
              <a:gd name="connsiteY1" fmla="*/ 2169510 h 3948386"/>
              <a:gd name="connsiteX2" fmla="*/ 1975944 w 7028792"/>
              <a:gd name="connsiteY2" fmla="*/ 1128986 h 3948386"/>
              <a:gd name="connsiteX3" fmla="*/ 2259723 w 7028792"/>
              <a:gd name="connsiteY3" fmla="*/ 876738 h 3948386"/>
              <a:gd name="connsiteX4" fmla="*/ 2748455 w 7028792"/>
              <a:gd name="connsiteY4" fmla="*/ 703317 h 3948386"/>
              <a:gd name="connsiteX5" fmla="*/ 3962399 w 7028792"/>
              <a:gd name="connsiteY5" fmla="*/ 98972 h 3948386"/>
              <a:gd name="connsiteX6" fmla="*/ 4561489 w 7028792"/>
              <a:gd name="connsiteY6" fmla="*/ 109482 h 3948386"/>
              <a:gd name="connsiteX7" fmla="*/ 4821620 w 7028792"/>
              <a:gd name="connsiteY7" fmla="*/ 232979 h 3948386"/>
              <a:gd name="connsiteX8" fmla="*/ 5512675 w 7028792"/>
              <a:gd name="connsiteY8" fmla="*/ 432676 h 3948386"/>
              <a:gd name="connsiteX9" fmla="*/ 5657192 w 7028792"/>
              <a:gd name="connsiteY9" fmla="*/ 1142124 h 3948386"/>
              <a:gd name="connsiteX10" fmla="*/ 5940971 w 7028792"/>
              <a:gd name="connsiteY10" fmla="*/ 1709683 h 3948386"/>
              <a:gd name="connsiteX11" fmla="*/ 6618889 w 7028792"/>
              <a:gd name="connsiteY11" fmla="*/ 2174765 h 3948386"/>
              <a:gd name="connsiteX12" fmla="*/ 6965730 w 7028792"/>
              <a:gd name="connsiteY12" fmla="*/ 2842172 h 3948386"/>
              <a:gd name="connsiteX13" fmla="*/ 7028792 w 7028792"/>
              <a:gd name="connsiteY13" fmla="*/ 3948386 h 3948386"/>
              <a:gd name="connsiteX0" fmla="*/ 241737 w 7028792"/>
              <a:gd name="connsiteY0" fmla="*/ 2658241 h 3948386"/>
              <a:gd name="connsiteX1" fmla="*/ 289034 w 7028792"/>
              <a:gd name="connsiteY1" fmla="*/ 2169510 h 3948386"/>
              <a:gd name="connsiteX2" fmla="*/ 1975944 w 7028792"/>
              <a:gd name="connsiteY2" fmla="*/ 1128986 h 3948386"/>
              <a:gd name="connsiteX3" fmla="*/ 2748455 w 7028792"/>
              <a:gd name="connsiteY3" fmla="*/ 703317 h 3948386"/>
              <a:gd name="connsiteX4" fmla="*/ 3962399 w 7028792"/>
              <a:gd name="connsiteY4" fmla="*/ 98972 h 3948386"/>
              <a:gd name="connsiteX5" fmla="*/ 4561489 w 7028792"/>
              <a:gd name="connsiteY5" fmla="*/ 109482 h 3948386"/>
              <a:gd name="connsiteX6" fmla="*/ 4821620 w 7028792"/>
              <a:gd name="connsiteY6" fmla="*/ 232979 h 3948386"/>
              <a:gd name="connsiteX7" fmla="*/ 5512675 w 7028792"/>
              <a:gd name="connsiteY7" fmla="*/ 432676 h 3948386"/>
              <a:gd name="connsiteX8" fmla="*/ 5657192 w 7028792"/>
              <a:gd name="connsiteY8" fmla="*/ 1142124 h 3948386"/>
              <a:gd name="connsiteX9" fmla="*/ 5940971 w 7028792"/>
              <a:gd name="connsiteY9" fmla="*/ 1709683 h 3948386"/>
              <a:gd name="connsiteX10" fmla="*/ 6618889 w 7028792"/>
              <a:gd name="connsiteY10" fmla="*/ 2174765 h 3948386"/>
              <a:gd name="connsiteX11" fmla="*/ 6965730 w 7028792"/>
              <a:gd name="connsiteY11" fmla="*/ 2842172 h 3948386"/>
              <a:gd name="connsiteX12" fmla="*/ 7028792 w 7028792"/>
              <a:gd name="connsiteY12" fmla="*/ 3948386 h 3948386"/>
              <a:gd name="connsiteX0" fmla="*/ 241737 w 7028792"/>
              <a:gd name="connsiteY0" fmla="*/ 2729186 h 4019331"/>
              <a:gd name="connsiteX1" fmla="*/ 289034 w 7028792"/>
              <a:gd name="connsiteY1" fmla="*/ 2240455 h 4019331"/>
              <a:gd name="connsiteX2" fmla="*/ 1975944 w 7028792"/>
              <a:gd name="connsiteY2" fmla="*/ 1199931 h 4019331"/>
              <a:gd name="connsiteX3" fmla="*/ 3962399 w 7028792"/>
              <a:gd name="connsiteY3" fmla="*/ 169917 h 4019331"/>
              <a:gd name="connsiteX4" fmla="*/ 4561489 w 7028792"/>
              <a:gd name="connsiteY4" fmla="*/ 180427 h 4019331"/>
              <a:gd name="connsiteX5" fmla="*/ 4821620 w 7028792"/>
              <a:gd name="connsiteY5" fmla="*/ 303924 h 4019331"/>
              <a:gd name="connsiteX6" fmla="*/ 5512675 w 7028792"/>
              <a:gd name="connsiteY6" fmla="*/ 503621 h 4019331"/>
              <a:gd name="connsiteX7" fmla="*/ 5657192 w 7028792"/>
              <a:gd name="connsiteY7" fmla="*/ 1213069 h 4019331"/>
              <a:gd name="connsiteX8" fmla="*/ 5940971 w 7028792"/>
              <a:gd name="connsiteY8" fmla="*/ 1780628 h 4019331"/>
              <a:gd name="connsiteX9" fmla="*/ 6618889 w 7028792"/>
              <a:gd name="connsiteY9" fmla="*/ 2245710 h 4019331"/>
              <a:gd name="connsiteX10" fmla="*/ 6965730 w 7028792"/>
              <a:gd name="connsiteY10" fmla="*/ 2913117 h 4019331"/>
              <a:gd name="connsiteX11" fmla="*/ 7028792 w 7028792"/>
              <a:gd name="connsiteY11" fmla="*/ 4019331 h 4019331"/>
              <a:gd name="connsiteX0" fmla="*/ 572813 w 7359868"/>
              <a:gd name="connsiteY0" fmla="*/ 2902607 h 4192752"/>
              <a:gd name="connsiteX1" fmla="*/ 620110 w 7359868"/>
              <a:gd name="connsiteY1" fmla="*/ 2413876 h 4192752"/>
              <a:gd name="connsiteX2" fmla="*/ 4293475 w 7359868"/>
              <a:gd name="connsiteY2" fmla="*/ 343338 h 4192752"/>
              <a:gd name="connsiteX3" fmla="*/ 4892565 w 7359868"/>
              <a:gd name="connsiteY3" fmla="*/ 353848 h 4192752"/>
              <a:gd name="connsiteX4" fmla="*/ 5152696 w 7359868"/>
              <a:gd name="connsiteY4" fmla="*/ 477345 h 4192752"/>
              <a:gd name="connsiteX5" fmla="*/ 5843751 w 7359868"/>
              <a:gd name="connsiteY5" fmla="*/ 677042 h 4192752"/>
              <a:gd name="connsiteX6" fmla="*/ 5988268 w 7359868"/>
              <a:gd name="connsiteY6" fmla="*/ 1386490 h 4192752"/>
              <a:gd name="connsiteX7" fmla="*/ 6272047 w 7359868"/>
              <a:gd name="connsiteY7" fmla="*/ 1954049 h 4192752"/>
              <a:gd name="connsiteX8" fmla="*/ 6949965 w 7359868"/>
              <a:gd name="connsiteY8" fmla="*/ 2419131 h 4192752"/>
              <a:gd name="connsiteX9" fmla="*/ 7296806 w 7359868"/>
              <a:gd name="connsiteY9" fmla="*/ 3086538 h 4192752"/>
              <a:gd name="connsiteX10" fmla="*/ 7359868 w 7359868"/>
              <a:gd name="connsiteY10" fmla="*/ 4192752 h 4192752"/>
              <a:gd name="connsiteX0" fmla="*/ 0 w 6739758"/>
              <a:gd name="connsiteY0" fmla="*/ 2413876 h 4192752"/>
              <a:gd name="connsiteX1" fmla="*/ 3673365 w 6739758"/>
              <a:gd name="connsiteY1" fmla="*/ 343338 h 4192752"/>
              <a:gd name="connsiteX2" fmla="*/ 4272455 w 6739758"/>
              <a:gd name="connsiteY2" fmla="*/ 353848 h 4192752"/>
              <a:gd name="connsiteX3" fmla="*/ 4532586 w 6739758"/>
              <a:gd name="connsiteY3" fmla="*/ 477345 h 4192752"/>
              <a:gd name="connsiteX4" fmla="*/ 5223641 w 6739758"/>
              <a:gd name="connsiteY4" fmla="*/ 677042 h 4192752"/>
              <a:gd name="connsiteX5" fmla="*/ 5368158 w 6739758"/>
              <a:gd name="connsiteY5" fmla="*/ 1386490 h 4192752"/>
              <a:gd name="connsiteX6" fmla="*/ 5651937 w 6739758"/>
              <a:gd name="connsiteY6" fmla="*/ 1954049 h 4192752"/>
              <a:gd name="connsiteX7" fmla="*/ 6329855 w 6739758"/>
              <a:gd name="connsiteY7" fmla="*/ 2419131 h 4192752"/>
              <a:gd name="connsiteX8" fmla="*/ 6676696 w 6739758"/>
              <a:gd name="connsiteY8" fmla="*/ 3086538 h 4192752"/>
              <a:gd name="connsiteX9" fmla="*/ 6739758 w 6739758"/>
              <a:gd name="connsiteY9" fmla="*/ 4192752 h 4192752"/>
              <a:gd name="connsiteX0" fmla="*/ 0 w 3066393"/>
              <a:gd name="connsiteY0" fmla="*/ 343338 h 4192752"/>
              <a:gd name="connsiteX1" fmla="*/ 599090 w 3066393"/>
              <a:gd name="connsiteY1" fmla="*/ 353848 h 4192752"/>
              <a:gd name="connsiteX2" fmla="*/ 859221 w 3066393"/>
              <a:gd name="connsiteY2" fmla="*/ 477345 h 4192752"/>
              <a:gd name="connsiteX3" fmla="*/ 1550276 w 3066393"/>
              <a:gd name="connsiteY3" fmla="*/ 677042 h 4192752"/>
              <a:gd name="connsiteX4" fmla="*/ 1694793 w 3066393"/>
              <a:gd name="connsiteY4" fmla="*/ 1386490 h 4192752"/>
              <a:gd name="connsiteX5" fmla="*/ 1978572 w 3066393"/>
              <a:gd name="connsiteY5" fmla="*/ 1954049 h 4192752"/>
              <a:gd name="connsiteX6" fmla="*/ 2656490 w 3066393"/>
              <a:gd name="connsiteY6" fmla="*/ 2419131 h 4192752"/>
              <a:gd name="connsiteX7" fmla="*/ 3003331 w 3066393"/>
              <a:gd name="connsiteY7" fmla="*/ 3086538 h 4192752"/>
              <a:gd name="connsiteX8" fmla="*/ 3066393 w 3066393"/>
              <a:gd name="connsiteY8" fmla="*/ 4192752 h 419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6393" h="4192752">
                <a:moveTo>
                  <a:pt x="0" y="343338"/>
                </a:moveTo>
                <a:cubicBezTo>
                  <a:pt x="712076" y="0"/>
                  <a:pt x="455887" y="331514"/>
                  <a:pt x="599090" y="353848"/>
                </a:cubicBezTo>
                <a:cubicBezTo>
                  <a:pt x="742294" y="376183"/>
                  <a:pt x="700690" y="423479"/>
                  <a:pt x="859221" y="477345"/>
                </a:cubicBezTo>
                <a:cubicBezTo>
                  <a:pt x="1017752" y="531211"/>
                  <a:pt x="1411014" y="525518"/>
                  <a:pt x="1550276" y="677042"/>
                </a:cubicBezTo>
                <a:cubicBezTo>
                  <a:pt x="1689538" y="828566"/>
                  <a:pt x="1623410" y="1173656"/>
                  <a:pt x="1694793" y="1386490"/>
                </a:cubicBezTo>
                <a:cubicBezTo>
                  <a:pt x="1766176" y="1599324"/>
                  <a:pt x="1818289" y="1781942"/>
                  <a:pt x="1978572" y="1954049"/>
                </a:cubicBezTo>
                <a:cubicBezTo>
                  <a:pt x="2138855" y="2126156"/>
                  <a:pt x="2485697" y="2230383"/>
                  <a:pt x="2656490" y="2419131"/>
                </a:cubicBezTo>
                <a:cubicBezTo>
                  <a:pt x="2827283" y="2607879"/>
                  <a:pt x="2820714" y="2956035"/>
                  <a:pt x="3003331" y="3086538"/>
                </a:cubicBezTo>
                <a:cubicBezTo>
                  <a:pt x="3042745" y="3160110"/>
                  <a:pt x="3030483" y="4122683"/>
                  <a:pt x="3066393" y="4192752"/>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Connector 17"/>
          <p:cNvCxnSpPr/>
          <p:nvPr/>
        </p:nvCxnSpPr>
        <p:spPr>
          <a:xfrm flipV="1">
            <a:off x="6096000" y="2438400"/>
            <a:ext cx="304800" cy="228600"/>
          </a:xfrm>
          <a:prstGeom prst="line">
            <a:avLst/>
          </a:pr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2" idx="2"/>
          </p:cNvCxnSpPr>
          <p:nvPr/>
        </p:nvCxnSpPr>
        <p:spPr>
          <a:xfrm flipV="1">
            <a:off x="6781800" y="3626069"/>
            <a:ext cx="1463566" cy="183931"/>
          </a:xfrm>
          <a:prstGeom prst="line">
            <a:avLst/>
          </a:pr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10" idx="2"/>
          </p:cNvCxnSpPr>
          <p:nvPr/>
        </p:nvCxnSpPr>
        <p:spPr>
          <a:xfrm flipV="1">
            <a:off x="7924800" y="5486400"/>
            <a:ext cx="685800" cy="152400"/>
          </a:xfrm>
          <a:prstGeom prst="line">
            <a:avLst/>
          </a:pr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9" name="4-Point Star 28"/>
          <p:cNvSpPr/>
          <p:nvPr/>
        </p:nvSpPr>
        <p:spPr>
          <a:xfrm rot="647070">
            <a:off x="6980067" y="3695664"/>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4-Point Star 29"/>
          <p:cNvSpPr/>
          <p:nvPr/>
        </p:nvSpPr>
        <p:spPr>
          <a:xfrm rot="1111376">
            <a:off x="7921484" y="5469007"/>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4-Point Star 30"/>
          <p:cNvSpPr/>
          <p:nvPr/>
        </p:nvSpPr>
        <p:spPr>
          <a:xfrm rot="1547541">
            <a:off x="7637072" y="4721098"/>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4-Point Star 31"/>
          <p:cNvSpPr/>
          <p:nvPr/>
        </p:nvSpPr>
        <p:spPr>
          <a:xfrm rot="1284819">
            <a:off x="6319208" y="2427251"/>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4-Point Star 32"/>
          <p:cNvSpPr/>
          <p:nvPr/>
        </p:nvSpPr>
        <p:spPr>
          <a:xfrm rot="1090475">
            <a:off x="6624983" y="3105999"/>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4-Point Star 33"/>
          <p:cNvSpPr/>
          <p:nvPr/>
        </p:nvSpPr>
        <p:spPr>
          <a:xfrm rot="1087115">
            <a:off x="7920205" y="6001467"/>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5" name="TextBox 34"/>
          <p:cNvSpPr txBox="1"/>
          <p:nvPr/>
        </p:nvSpPr>
        <p:spPr>
          <a:xfrm>
            <a:off x="0" y="1219200"/>
            <a:ext cx="9144000" cy="461665"/>
          </a:xfrm>
          <a:prstGeom prst="rect">
            <a:avLst/>
          </a:prstGeom>
        </p:spPr>
        <p:txBody>
          <a:bodyPr wrap="square" rtlCol="0">
            <a:spAutoFit/>
          </a:bodyPr>
          <a:lstStyle/>
          <a:p>
            <a:pPr marL="0" algn="ctr"/>
            <a:r>
              <a:rPr lang="en-US" sz="2400" b="1" dirty="0" smtClean="0"/>
              <a:t>  California – Mexico – Ecuador – Chile -  Argentina</a:t>
            </a:r>
            <a:endParaRPr lang="en-US" sz="2400" b="1" dirty="0" smtClean="0">
              <a:solidFill>
                <a:srgbClr val="FF0000"/>
              </a:solidFill>
            </a:endParaRPr>
          </a:p>
        </p:txBody>
      </p:sp>
      <p:sp>
        <p:nvSpPr>
          <p:cNvPr id="36" name="Oval 35"/>
          <p:cNvSpPr/>
          <p:nvPr/>
        </p:nvSpPr>
        <p:spPr>
          <a:xfrm>
            <a:off x="1371600" y="1219200"/>
            <a:ext cx="1447800" cy="533400"/>
          </a:xfrm>
          <a:prstGeom prst="ellipse">
            <a:avLst/>
          </a:prstGeom>
          <a:ln w="508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Oval 27"/>
          <p:cNvSpPr/>
          <p:nvPr/>
        </p:nvSpPr>
        <p:spPr>
          <a:xfrm>
            <a:off x="1905000" y="0"/>
            <a:ext cx="3581400" cy="762000"/>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1143000" y="-152400"/>
            <a:ext cx="755335" cy="1569660"/>
          </a:xfrm>
          <a:prstGeom prst="rect">
            <a:avLst/>
          </a:prstGeom>
          <a:noFill/>
        </p:spPr>
        <p:txBody>
          <a:bodyPr wrap="none" rtlCol="0">
            <a:spAutoFit/>
          </a:bodyPr>
          <a:lstStyle/>
          <a:p>
            <a:r>
              <a:rPr lang="en-US" sz="9600" dirty="0" smtClean="0">
                <a:solidFill>
                  <a:srgbClr val="FF0000"/>
                </a:solidFill>
                <a:effectLst>
                  <a:outerShdw dist="50800" dir="7200000" algn="ctr" rotWithShape="0">
                    <a:schemeClr val="tx1"/>
                  </a:outerShdw>
                </a:effectLst>
              </a:rPr>
              <a:t>?</a:t>
            </a:r>
            <a:endParaRPr lang="en-US" sz="9600"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Effect transition="in" filter="fade">
                                      <p:cBhvr>
                                        <p:cTn id="9" dur="10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left)">
                                      <p:cBhvr>
                                        <p:cTn id="14" dur="1000"/>
                                        <p:tgtEl>
                                          <p:spTgt spid="36"/>
                                        </p:tgtEl>
                                      </p:cBhvr>
                                    </p:animEffect>
                                  </p:childTnLst>
                                </p:cTn>
                              </p:par>
                              <p:par>
                                <p:cTn id="15" presetID="63" presetClass="path" presetSubtype="0" fill="hold" grpId="1" nodeType="withEffect">
                                  <p:stCondLst>
                                    <p:cond delay="1000"/>
                                  </p:stCondLst>
                                  <p:childTnLst>
                                    <p:animMotion origin="layout" path="M 3.33333E-6 3.81503E-6 L 0.54583 -0.00555 " pathEditMode="relative" rAng="0" ptsTypes="AA">
                                      <p:cBhvr>
                                        <p:cTn id="16" dur="5000" fill="hold"/>
                                        <p:tgtEl>
                                          <p:spTgt spid="36"/>
                                        </p:tgtEl>
                                        <p:attrNameLst>
                                          <p:attrName>ppt_x</p:attrName>
                                          <p:attrName>ppt_y</p:attrName>
                                        </p:attrNameLst>
                                      </p:cBhvr>
                                      <p:rCtr x="273" y="-3"/>
                                    </p:animMotion>
                                  </p:childTnLst>
                                </p:cTn>
                              </p:par>
                              <p:par>
                                <p:cTn id="17" presetID="49" presetClass="entr" presetSubtype="0" decel="100000" fill="hold" grpId="0" nodeType="withEffect">
                                  <p:stCondLst>
                                    <p:cond delay="50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style.rotation</p:attrName>
                                        </p:attrNameLst>
                                      </p:cBhvr>
                                      <p:tavLst>
                                        <p:tav tm="0">
                                          <p:val>
                                            <p:fltVal val="360"/>
                                          </p:val>
                                        </p:tav>
                                        <p:tav tm="100000">
                                          <p:val>
                                            <p:fltVal val="0"/>
                                          </p:val>
                                        </p:tav>
                                      </p:tavLst>
                                    </p:anim>
                                    <p:animEffect transition="in" filter="fade">
                                      <p:cBhvr>
                                        <p:cTn id="22" dur="1000"/>
                                        <p:tgtEl>
                                          <p:spTgt spid="33"/>
                                        </p:tgtEl>
                                      </p:cBhvr>
                                    </p:animEffect>
                                  </p:childTnLst>
                                </p:cTn>
                              </p:par>
                              <p:par>
                                <p:cTn id="23" presetID="49" presetClass="entr" presetSubtype="0" decel="100000" fill="hold" grpId="0" nodeType="withEffect">
                                  <p:stCondLst>
                                    <p:cond delay="1500"/>
                                  </p:stCondLst>
                                  <p:childTnLst>
                                    <p:set>
                                      <p:cBhvr>
                                        <p:cTn id="24" dur="1" fill="hold">
                                          <p:stCondLst>
                                            <p:cond delay="0"/>
                                          </p:stCondLst>
                                        </p:cTn>
                                        <p:tgtEl>
                                          <p:spTgt spid="29"/>
                                        </p:tgtEl>
                                        <p:attrNameLst>
                                          <p:attrName>style.visibility</p:attrName>
                                        </p:attrNameLst>
                                      </p:cBhvr>
                                      <p:to>
                                        <p:strVal val="visible"/>
                                      </p:to>
                                    </p:set>
                                    <p:anim calcmode="lin" valueType="num">
                                      <p:cBhvr>
                                        <p:cTn id="25" dur="1000" fill="hold"/>
                                        <p:tgtEl>
                                          <p:spTgt spid="29"/>
                                        </p:tgtEl>
                                        <p:attrNameLst>
                                          <p:attrName>ppt_w</p:attrName>
                                        </p:attrNameLst>
                                      </p:cBhvr>
                                      <p:tavLst>
                                        <p:tav tm="0">
                                          <p:val>
                                            <p:fltVal val="0"/>
                                          </p:val>
                                        </p:tav>
                                        <p:tav tm="100000">
                                          <p:val>
                                            <p:strVal val="#ppt_w"/>
                                          </p:val>
                                        </p:tav>
                                      </p:tavLst>
                                    </p:anim>
                                    <p:anim calcmode="lin" valueType="num">
                                      <p:cBhvr>
                                        <p:cTn id="26" dur="1000" fill="hold"/>
                                        <p:tgtEl>
                                          <p:spTgt spid="29"/>
                                        </p:tgtEl>
                                        <p:attrNameLst>
                                          <p:attrName>ppt_h</p:attrName>
                                        </p:attrNameLst>
                                      </p:cBhvr>
                                      <p:tavLst>
                                        <p:tav tm="0">
                                          <p:val>
                                            <p:fltVal val="0"/>
                                          </p:val>
                                        </p:tav>
                                        <p:tav tm="100000">
                                          <p:val>
                                            <p:strVal val="#ppt_h"/>
                                          </p:val>
                                        </p:tav>
                                      </p:tavLst>
                                    </p:anim>
                                    <p:anim calcmode="lin" valueType="num">
                                      <p:cBhvr>
                                        <p:cTn id="27" dur="1000" fill="hold"/>
                                        <p:tgtEl>
                                          <p:spTgt spid="29"/>
                                        </p:tgtEl>
                                        <p:attrNameLst>
                                          <p:attrName>style.rotation</p:attrName>
                                        </p:attrNameLst>
                                      </p:cBhvr>
                                      <p:tavLst>
                                        <p:tav tm="0">
                                          <p:val>
                                            <p:fltVal val="360"/>
                                          </p:val>
                                        </p:tav>
                                        <p:tav tm="100000">
                                          <p:val>
                                            <p:fltVal val="0"/>
                                          </p:val>
                                        </p:tav>
                                      </p:tavLst>
                                    </p:anim>
                                    <p:animEffect transition="in" filter="fade">
                                      <p:cBhvr>
                                        <p:cTn id="28" dur="1000"/>
                                        <p:tgtEl>
                                          <p:spTgt spid="29"/>
                                        </p:tgtEl>
                                      </p:cBhvr>
                                    </p:animEffect>
                                  </p:childTnLst>
                                </p:cTn>
                              </p:par>
                              <p:par>
                                <p:cTn id="29" presetID="49" presetClass="entr" presetSubtype="0" decel="100000" fill="hold" grpId="0" nodeType="withEffect">
                                  <p:stCondLst>
                                    <p:cond delay="300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style.rotation</p:attrName>
                                        </p:attrNameLst>
                                      </p:cBhvr>
                                      <p:tavLst>
                                        <p:tav tm="0">
                                          <p:val>
                                            <p:fltVal val="360"/>
                                          </p:val>
                                        </p:tav>
                                        <p:tav tm="100000">
                                          <p:val>
                                            <p:fltVal val="0"/>
                                          </p:val>
                                        </p:tav>
                                      </p:tavLst>
                                    </p:anim>
                                    <p:animEffect transition="in" filter="fade">
                                      <p:cBhvr>
                                        <p:cTn id="34" dur="1000"/>
                                        <p:tgtEl>
                                          <p:spTgt spid="31"/>
                                        </p:tgtEl>
                                      </p:cBhvr>
                                    </p:animEffect>
                                  </p:childTnLst>
                                </p:cTn>
                              </p:par>
                              <p:par>
                                <p:cTn id="35" presetID="49" presetClass="entr" presetSubtype="0" decel="100000" fill="hold" grpId="0" nodeType="withEffect">
                                  <p:stCondLst>
                                    <p:cond delay="4500"/>
                                  </p:stCondLst>
                                  <p:childTnLst>
                                    <p:set>
                                      <p:cBhvr>
                                        <p:cTn id="36" dur="1" fill="hold">
                                          <p:stCondLst>
                                            <p:cond delay="0"/>
                                          </p:stCondLst>
                                        </p:cTn>
                                        <p:tgtEl>
                                          <p:spTgt spid="30"/>
                                        </p:tgtEl>
                                        <p:attrNameLst>
                                          <p:attrName>style.visibility</p:attrName>
                                        </p:attrNameLst>
                                      </p:cBhvr>
                                      <p:to>
                                        <p:strVal val="visible"/>
                                      </p:to>
                                    </p:set>
                                    <p:anim calcmode="lin" valueType="num">
                                      <p:cBhvr>
                                        <p:cTn id="37" dur="1000" fill="hold"/>
                                        <p:tgtEl>
                                          <p:spTgt spid="30"/>
                                        </p:tgtEl>
                                        <p:attrNameLst>
                                          <p:attrName>ppt_w</p:attrName>
                                        </p:attrNameLst>
                                      </p:cBhvr>
                                      <p:tavLst>
                                        <p:tav tm="0">
                                          <p:val>
                                            <p:fltVal val="0"/>
                                          </p:val>
                                        </p:tav>
                                        <p:tav tm="100000">
                                          <p:val>
                                            <p:strVal val="#ppt_w"/>
                                          </p:val>
                                        </p:tav>
                                      </p:tavLst>
                                    </p:anim>
                                    <p:anim calcmode="lin" valueType="num">
                                      <p:cBhvr>
                                        <p:cTn id="38" dur="1000" fill="hold"/>
                                        <p:tgtEl>
                                          <p:spTgt spid="30"/>
                                        </p:tgtEl>
                                        <p:attrNameLst>
                                          <p:attrName>ppt_h</p:attrName>
                                        </p:attrNameLst>
                                      </p:cBhvr>
                                      <p:tavLst>
                                        <p:tav tm="0">
                                          <p:val>
                                            <p:fltVal val="0"/>
                                          </p:val>
                                        </p:tav>
                                        <p:tav tm="100000">
                                          <p:val>
                                            <p:strVal val="#ppt_h"/>
                                          </p:val>
                                        </p:tav>
                                      </p:tavLst>
                                    </p:anim>
                                    <p:anim calcmode="lin" valueType="num">
                                      <p:cBhvr>
                                        <p:cTn id="39" dur="1000" fill="hold"/>
                                        <p:tgtEl>
                                          <p:spTgt spid="30"/>
                                        </p:tgtEl>
                                        <p:attrNameLst>
                                          <p:attrName>style.rotation</p:attrName>
                                        </p:attrNameLst>
                                      </p:cBhvr>
                                      <p:tavLst>
                                        <p:tav tm="0">
                                          <p:val>
                                            <p:fltVal val="360"/>
                                          </p:val>
                                        </p:tav>
                                        <p:tav tm="100000">
                                          <p:val>
                                            <p:fltVal val="0"/>
                                          </p:val>
                                        </p:tav>
                                      </p:tavLst>
                                    </p:anim>
                                    <p:animEffect transition="in" filter="fade">
                                      <p:cBhvr>
                                        <p:cTn id="40" dur="1000"/>
                                        <p:tgtEl>
                                          <p:spTgt spid="30"/>
                                        </p:tgtEl>
                                      </p:cBhvr>
                                    </p:animEffect>
                                  </p:childTnLst>
                                </p:cTn>
                              </p:par>
                              <p:par>
                                <p:cTn id="41" presetID="49" presetClass="entr" presetSubtype="0" decel="100000" fill="hold" grpId="0" nodeType="withEffect">
                                  <p:stCondLst>
                                    <p:cond delay="5500"/>
                                  </p:stCondLst>
                                  <p:childTnLst>
                                    <p:set>
                                      <p:cBhvr>
                                        <p:cTn id="42" dur="1" fill="hold">
                                          <p:stCondLst>
                                            <p:cond delay="0"/>
                                          </p:stCondLst>
                                        </p:cTn>
                                        <p:tgtEl>
                                          <p:spTgt spid="34"/>
                                        </p:tgtEl>
                                        <p:attrNameLst>
                                          <p:attrName>style.visibility</p:attrName>
                                        </p:attrNameLst>
                                      </p:cBhvr>
                                      <p:to>
                                        <p:strVal val="visible"/>
                                      </p:to>
                                    </p:set>
                                    <p:anim calcmode="lin" valueType="num">
                                      <p:cBhvr>
                                        <p:cTn id="43" dur="1000" fill="hold"/>
                                        <p:tgtEl>
                                          <p:spTgt spid="34"/>
                                        </p:tgtEl>
                                        <p:attrNameLst>
                                          <p:attrName>ppt_w</p:attrName>
                                        </p:attrNameLst>
                                      </p:cBhvr>
                                      <p:tavLst>
                                        <p:tav tm="0">
                                          <p:val>
                                            <p:fltVal val="0"/>
                                          </p:val>
                                        </p:tav>
                                        <p:tav tm="100000">
                                          <p:val>
                                            <p:strVal val="#ppt_w"/>
                                          </p:val>
                                        </p:tav>
                                      </p:tavLst>
                                    </p:anim>
                                    <p:anim calcmode="lin" valueType="num">
                                      <p:cBhvr>
                                        <p:cTn id="44" dur="1000" fill="hold"/>
                                        <p:tgtEl>
                                          <p:spTgt spid="34"/>
                                        </p:tgtEl>
                                        <p:attrNameLst>
                                          <p:attrName>ppt_h</p:attrName>
                                        </p:attrNameLst>
                                      </p:cBhvr>
                                      <p:tavLst>
                                        <p:tav tm="0">
                                          <p:val>
                                            <p:fltVal val="0"/>
                                          </p:val>
                                        </p:tav>
                                        <p:tav tm="100000">
                                          <p:val>
                                            <p:strVal val="#ppt_h"/>
                                          </p:val>
                                        </p:tav>
                                      </p:tavLst>
                                    </p:anim>
                                    <p:anim calcmode="lin" valueType="num">
                                      <p:cBhvr>
                                        <p:cTn id="45" dur="1000" fill="hold"/>
                                        <p:tgtEl>
                                          <p:spTgt spid="34"/>
                                        </p:tgtEl>
                                        <p:attrNameLst>
                                          <p:attrName>style.rotation</p:attrName>
                                        </p:attrNameLst>
                                      </p:cBhvr>
                                      <p:tavLst>
                                        <p:tav tm="0">
                                          <p:val>
                                            <p:fltVal val="360"/>
                                          </p:val>
                                        </p:tav>
                                        <p:tav tm="100000">
                                          <p:val>
                                            <p:fltVal val="0"/>
                                          </p:val>
                                        </p:tav>
                                      </p:tavLst>
                                    </p:anim>
                                    <p:animEffect transition="in" filter="fade">
                                      <p:cBhvr>
                                        <p:cTn id="46" dur="10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1000" fill="hold"/>
                                        <p:tgtEl>
                                          <p:spTgt spid="7"/>
                                        </p:tgtEl>
                                        <p:attrNameLst>
                                          <p:attrName>ppt_w</p:attrName>
                                        </p:attrNameLst>
                                      </p:cBhvr>
                                      <p:tavLst>
                                        <p:tav tm="0">
                                          <p:val>
                                            <p:fltVal val="0"/>
                                          </p:val>
                                        </p:tav>
                                        <p:tav tm="100000">
                                          <p:val>
                                            <p:strVal val="#ppt_w"/>
                                          </p:val>
                                        </p:tav>
                                      </p:tavLst>
                                    </p:anim>
                                    <p:anim calcmode="lin" valueType="num">
                                      <p:cBhvr>
                                        <p:cTn id="52" dur="1000" fill="hold"/>
                                        <p:tgtEl>
                                          <p:spTgt spid="7"/>
                                        </p:tgtEl>
                                        <p:attrNameLst>
                                          <p:attrName>ppt_h</p:attrName>
                                        </p:attrNameLst>
                                      </p:cBhvr>
                                      <p:tavLst>
                                        <p:tav tm="0">
                                          <p:val>
                                            <p:fltVal val="0"/>
                                          </p:val>
                                        </p:tav>
                                        <p:tav tm="100000">
                                          <p:val>
                                            <p:strVal val="#ppt_h"/>
                                          </p:val>
                                        </p:tav>
                                      </p:tavLst>
                                    </p:anim>
                                    <p:animEffect transition="in" filter="fade">
                                      <p:cBhvr>
                                        <p:cTn id="53" dur="1000"/>
                                        <p:tgtEl>
                                          <p:spTgt spid="7"/>
                                        </p:tgtEl>
                                      </p:cBhvr>
                                    </p:animEffect>
                                  </p:childTnLst>
                                </p:cTn>
                              </p:par>
                              <p:par>
                                <p:cTn id="54" presetID="10" presetClass="exit" presetSubtype="0" fill="hold" grpId="2" nodeType="withEffect">
                                  <p:stCondLst>
                                    <p:cond delay="0"/>
                                  </p:stCondLst>
                                  <p:childTnLst>
                                    <p:animEffect transition="out" filter="fade">
                                      <p:cBhvr>
                                        <p:cTn id="55" dur="1000"/>
                                        <p:tgtEl>
                                          <p:spTgt spid="36"/>
                                        </p:tgtEl>
                                      </p:cBhvr>
                                    </p:animEffect>
                                    <p:set>
                                      <p:cBhvr>
                                        <p:cTn id="56" dur="1" fill="hold">
                                          <p:stCondLst>
                                            <p:cond delay="999"/>
                                          </p:stCondLst>
                                        </p:cTn>
                                        <p:tgtEl>
                                          <p:spTgt spid="36"/>
                                        </p:tgtEl>
                                        <p:attrNameLst>
                                          <p:attrName>style.visibility</p:attrName>
                                        </p:attrNameLst>
                                      </p:cBhvr>
                                      <p:to>
                                        <p:strVal val="hidden"/>
                                      </p:to>
                                    </p:set>
                                  </p:childTnLst>
                                </p:cTn>
                              </p:par>
                            </p:childTnLst>
                          </p:cTn>
                        </p:par>
                        <p:par>
                          <p:cTn id="57" fill="hold">
                            <p:stCondLst>
                              <p:cond delay="1000"/>
                            </p:stCondLst>
                            <p:childTnLst>
                              <p:par>
                                <p:cTn id="58" presetID="53" presetClass="entr" presetSubtype="0"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p:cTn id="60" dur="1000" fill="hold"/>
                                        <p:tgtEl>
                                          <p:spTgt spid="8"/>
                                        </p:tgtEl>
                                        <p:attrNameLst>
                                          <p:attrName>ppt_w</p:attrName>
                                        </p:attrNameLst>
                                      </p:cBhvr>
                                      <p:tavLst>
                                        <p:tav tm="0">
                                          <p:val>
                                            <p:fltVal val="0"/>
                                          </p:val>
                                        </p:tav>
                                        <p:tav tm="100000">
                                          <p:val>
                                            <p:strVal val="#ppt_w"/>
                                          </p:val>
                                        </p:tav>
                                      </p:tavLst>
                                    </p:anim>
                                    <p:anim calcmode="lin" valueType="num">
                                      <p:cBhvr>
                                        <p:cTn id="61" dur="1000" fill="hold"/>
                                        <p:tgtEl>
                                          <p:spTgt spid="8"/>
                                        </p:tgtEl>
                                        <p:attrNameLst>
                                          <p:attrName>ppt_h</p:attrName>
                                        </p:attrNameLst>
                                      </p:cBhvr>
                                      <p:tavLst>
                                        <p:tav tm="0">
                                          <p:val>
                                            <p:fltVal val="0"/>
                                          </p:val>
                                        </p:tav>
                                        <p:tav tm="100000">
                                          <p:val>
                                            <p:strVal val="#ppt_h"/>
                                          </p:val>
                                        </p:tav>
                                      </p:tavLst>
                                    </p:anim>
                                    <p:animEffect transition="in" filter="fade">
                                      <p:cBhvr>
                                        <p:cTn id="62" dur="1000"/>
                                        <p:tgtEl>
                                          <p:spTgt spid="8"/>
                                        </p:tgtEl>
                                      </p:cBhvr>
                                    </p:animEffect>
                                  </p:childTnLst>
                                </p:cTn>
                              </p:par>
                            </p:childTnLst>
                          </p:cTn>
                        </p:par>
                        <p:par>
                          <p:cTn id="63" fill="hold">
                            <p:stCondLst>
                              <p:cond delay="2000"/>
                            </p:stCondLst>
                            <p:childTnLst>
                              <p:par>
                                <p:cTn id="64" presetID="53"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1000" fill="hold"/>
                                        <p:tgtEl>
                                          <p:spTgt spid="9"/>
                                        </p:tgtEl>
                                        <p:attrNameLst>
                                          <p:attrName>ppt_w</p:attrName>
                                        </p:attrNameLst>
                                      </p:cBhvr>
                                      <p:tavLst>
                                        <p:tav tm="0">
                                          <p:val>
                                            <p:fltVal val="0"/>
                                          </p:val>
                                        </p:tav>
                                        <p:tav tm="100000">
                                          <p:val>
                                            <p:strVal val="#ppt_w"/>
                                          </p:val>
                                        </p:tav>
                                      </p:tavLst>
                                    </p:anim>
                                    <p:anim calcmode="lin" valueType="num">
                                      <p:cBhvr>
                                        <p:cTn id="67" dur="1000" fill="hold"/>
                                        <p:tgtEl>
                                          <p:spTgt spid="9"/>
                                        </p:tgtEl>
                                        <p:attrNameLst>
                                          <p:attrName>ppt_h</p:attrName>
                                        </p:attrNameLst>
                                      </p:cBhvr>
                                      <p:tavLst>
                                        <p:tav tm="0">
                                          <p:val>
                                            <p:fltVal val="0"/>
                                          </p:val>
                                        </p:tav>
                                        <p:tav tm="100000">
                                          <p:val>
                                            <p:strVal val="#ppt_h"/>
                                          </p:val>
                                        </p:tav>
                                      </p:tavLst>
                                    </p:anim>
                                    <p:animEffect transition="in" filter="fade">
                                      <p:cBhvr>
                                        <p:cTn id="68" dur="1000"/>
                                        <p:tgtEl>
                                          <p:spTgt spid="9"/>
                                        </p:tgtEl>
                                      </p:cBhvr>
                                    </p:animEffect>
                                  </p:childTnLst>
                                </p:cTn>
                              </p:par>
                            </p:childTnLst>
                          </p:cTn>
                        </p:par>
                        <p:par>
                          <p:cTn id="69" fill="hold">
                            <p:stCondLst>
                              <p:cond delay="3000"/>
                            </p:stCondLst>
                            <p:childTnLst>
                              <p:par>
                                <p:cTn id="70" presetID="53" presetClass="entr" presetSubtype="0" fill="hold" grpId="0" nodeType="after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1000" fill="hold"/>
                                        <p:tgtEl>
                                          <p:spTgt spid="10"/>
                                        </p:tgtEl>
                                        <p:attrNameLst>
                                          <p:attrName>ppt_w</p:attrName>
                                        </p:attrNameLst>
                                      </p:cBhvr>
                                      <p:tavLst>
                                        <p:tav tm="0">
                                          <p:val>
                                            <p:fltVal val="0"/>
                                          </p:val>
                                        </p:tav>
                                        <p:tav tm="100000">
                                          <p:val>
                                            <p:strVal val="#ppt_w"/>
                                          </p:val>
                                        </p:tav>
                                      </p:tavLst>
                                    </p:anim>
                                    <p:anim calcmode="lin" valueType="num">
                                      <p:cBhvr>
                                        <p:cTn id="73" dur="1000" fill="hold"/>
                                        <p:tgtEl>
                                          <p:spTgt spid="10"/>
                                        </p:tgtEl>
                                        <p:attrNameLst>
                                          <p:attrName>ppt_h</p:attrName>
                                        </p:attrNameLst>
                                      </p:cBhvr>
                                      <p:tavLst>
                                        <p:tav tm="0">
                                          <p:val>
                                            <p:fltVal val="0"/>
                                          </p:val>
                                        </p:tav>
                                        <p:tav tm="100000">
                                          <p:val>
                                            <p:strVal val="#ppt_h"/>
                                          </p:val>
                                        </p:tav>
                                      </p:tavLst>
                                    </p:anim>
                                    <p:animEffect transition="in" filter="fade">
                                      <p:cBhvr>
                                        <p:cTn id="74" dur="10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left)">
                                      <p:cBhvr>
                                        <p:cTn id="79" dur="1000"/>
                                        <p:tgtEl>
                                          <p:spTgt spid="28"/>
                                        </p:tgtEl>
                                      </p:cBhvr>
                                    </p:animEffect>
                                  </p:childTnLst>
                                </p:cTn>
                              </p:par>
                              <p:par>
                                <p:cTn id="80" presetID="10" presetClass="entr" presetSubtype="0" fill="hold" grpId="0" nodeType="withEffect">
                                  <p:stCondLst>
                                    <p:cond delay="50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1000"/>
                                        <p:tgtEl>
                                          <p:spTgt spid="37"/>
                                        </p:tgtEl>
                                      </p:cBhvr>
                                    </p:animEffect>
                                  </p:childTnLst>
                                </p:cTn>
                              </p:par>
                            </p:childTnLst>
                          </p:cTn>
                        </p:par>
                        <p:par>
                          <p:cTn id="83" fill="hold">
                            <p:stCondLst>
                              <p:cond delay="1500"/>
                            </p:stCondLst>
                            <p:childTnLst>
                              <p:par>
                                <p:cTn id="84" presetID="22" presetClass="entr" presetSubtype="8" fill="hold" grpId="0" nodeType="after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wipe(left)">
                                      <p:cBhvr>
                                        <p:cTn id="86" dur="2000"/>
                                        <p:tgtEl>
                                          <p:spTgt spid="16"/>
                                        </p:tgtEl>
                                      </p:cBhvr>
                                    </p:animEffect>
                                  </p:childTnLst>
                                </p:cTn>
                              </p:par>
                              <p:par>
                                <p:cTn id="87" presetID="22" presetClass="entr" presetSubtype="8" fill="hold" nodeType="withEffect">
                                  <p:stCondLst>
                                    <p:cond delay="500"/>
                                  </p:stCondLst>
                                  <p:childTnLst>
                                    <p:set>
                                      <p:cBhvr>
                                        <p:cTn id="88" dur="1" fill="hold">
                                          <p:stCondLst>
                                            <p:cond delay="0"/>
                                          </p:stCondLst>
                                        </p:cTn>
                                        <p:tgtEl>
                                          <p:spTgt spid="18"/>
                                        </p:tgtEl>
                                        <p:attrNameLst>
                                          <p:attrName>style.visibility</p:attrName>
                                        </p:attrNameLst>
                                      </p:cBhvr>
                                      <p:to>
                                        <p:strVal val="visible"/>
                                      </p:to>
                                    </p:set>
                                    <p:animEffect transition="in" filter="wipe(left)">
                                      <p:cBhvr>
                                        <p:cTn id="89" dur="1000"/>
                                        <p:tgtEl>
                                          <p:spTgt spid="18"/>
                                        </p:tgtEl>
                                      </p:cBhvr>
                                    </p:animEffect>
                                  </p:childTnLst>
                                </p:cTn>
                              </p:par>
                              <p:par>
                                <p:cTn id="90" presetID="22" presetClass="entr" presetSubtype="8" fill="hold" nodeType="withEffect">
                                  <p:stCondLst>
                                    <p:cond delay="1000"/>
                                  </p:stCondLst>
                                  <p:childTnLst>
                                    <p:set>
                                      <p:cBhvr>
                                        <p:cTn id="91" dur="1" fill="hold">
                                          <p:stCondLst>
                                            <p:cond delay="0"/>
                                          </p:stCondLst>
                                        </p:cTn>
                                        <p:tgtEl>
                                          <p:spTgt spid="20"/>
                                        </p:tgtEl>
                                        <p:attrNameLst>
                                          <p:attrName>style.visibility</p:attrName>
                                        </p:attrNameLst>
                                      </p:cBhvr>
                                      <p:to>
                                        <p:strVal val="visible"/>
                                      </p:to>
                                    </p:set>
                                    <p:animEffect transition="in" filter="wipe(left)">
                                      <p:cBhvr>
                                        <p:cTn id="92" dur="1000"/>
                                        <p:tgtEl>
                                          <p:spTgt spid="20"/>
                                        </p:tgtEl>
                                      </p:cBhvr>
                                    </p:animEffect>
                                  </p:childTnLst>
                                </p:cTn>
                              </p:par>
                              <p:par>
                                <p:cTn id="93" presetID="22" presetClass="entr" presetSubtype="8" fill="hold" nodeType="withEffect">
                                  <p:stCondLst>
                                    <p:cond delay="1500"/>
                                  </p:stCondLst>
                                  <p:childTnLst>
                                    <p:set>
                                      <p:cBhvr>
                                        <p:cTn id="94" dur="1" fill="hold">
                                          <p:stCondLst>
                                            <p:cond delay="0"/>
                                          </p:stCondLst>
                                        </p:cTn>
                                        <p:tgtEl>
                                          <p:spTgt spid="23"/>
                                        </p:tgtEl>
                                        <p:attrNameLst>
                                          <p:attrName>style.visibility</p:attrName>
                                        </p:attrNameLst>
                                      </p:cBhvr>
                                      <p:to>
                                        <p:strVal val="visible"/>
                                      </p:to>
                                    </p:set>
                                    <p:animEffect transition="in" filter="wipe(left)">
                                      <p:cBhvr>
                                        <p:cTn id="9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6" grpId="0" animBg="1"/>
      <p:bldP spid="29" grpId="0" animBg="1"/>
      <p:bldP spid="30" grpId="0" animBg="1"/>
      <p:bldP spid="31" grpId="0" animBg="1"/>
      <p:bldP spid="33" grpId="0" animBg="1"/>
      <p:bldP spid="34" grpId="0" animBg="1"/>
      <p:bldP spid="35" grpId="0" animBg="1"/>
      <p:bldP spid="36" grpId="0" animBg="1"/>
      <p:bldP spid="36" grpId="1" animBg="1"/>
      <p:bldP spid="36" grpId="2" animBg="1"/>
      <p:bldP spid="28" grpId="0" animBg="1"/>
      <p:bldP spid="3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5"/>
          <p:cNvGrpSpPr/>
          <p:nvPr/>
        </p:nvGrpSpPr>
        <p:grpSpPr>
          <a:xfrm>
            <a:off x="0" y="-152400"/>
            <a:ext cx="9162257" cy="7162800"/>
            <a:chOff x="0" y="-152400"/>
            <a:chExt cx="9162257" cy="7162800"/>
          </a:xfrm>
        </p:grpSpPr>
        <p:sp useBgFill="1">
          <p:nvSpPr>
            <p:cNvPr id="27" name="TextBox 26"/>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Coastal Route:  Pacific</a:t>
              </a:r>
              <a:endParaRPr lang="en-US" sz="4400" b="1" dirty="0">
                <a:solidFill>
                  <a:srgbClr val="FF0000"/>
                </a:solidFill>
                <a:effectLst>
                  <a:outerShdw dist="50800" dir="7200000" algn="ctr" rotWithShape="0">
                    <a:schemeClr val="tx1"/>
                  </a:outerShdw>
                </a:effectLst>
              </a:endParaRPr>
            </a:p>
          </p:txBody>
        </p:sp>
        <p:grpSp>
          <p:nvGrpSpPr>
            <p:cNvPr id="6" name="Group 27"/>
            <p:cNvGrpSpPr/>
            <p:nvPr/>
          </p:nvGrpSpPr>
          <p:grpSpPr>
            <a:xfrm>
              <a:off x="0" y="-152400"/>
              <a:ext cx="9162257" cy="7162800"/>
              <a:chOff x="0" y="-152400"/>
              <a:chExt cx="9162257" cy="7162800"/>
            </a:xfrm>
          </p:grpSpPr>
          <p:grpSp>
            <p:nvGrpSpPr>
              <p:cNvPr id="11" name="Group 23"/>
              <p:cNvGrpSpPr/>
              <p:nvPr/>
            </p:nvGrpSpPr>
            <p:grpSpPr>
              <a:xfrm>
                <a:off x="0" y="667512"/>
                <a:ext cx="9162257" cy="6342888"/>
                <a:chOff x="0" y="667512"/>
                <a:chExt cx="9162257" cy="6342888"/>
              </a:xfrm>
            </p:grpSpPr>
            <p:grpSp>
              <p:nvGrpSpPr>
                <p:cNvPr id="12" name="Group 1"/>
                <p:cNvGrpSpPr/>
                <p:nvPr/>
              </p:nvGrpSpPr>
              <p:grpSpPr>
                <a:xfrm>
                  <a:off x="0" y="1219200"/>
                  <a:ext cx="9162257" cy="5791200"/>
                  <a:chOff x="0" y="-973598"/>
                  <a:chExt cx="9162257" cy="5532765"/>
                </a:xfrm>
              </p:grpSpPr>
              <p:pic>
                <p:nvPicPr>
                  <p:cNvPr id="3" name="Picture 3" descr="F:\Documents\Documents\Science\Biology\Genetic\Migration_Human\migrationpatterns.bmp"/>
                  <p:cNvPicPr>
                    <a:picLocks noChangeAspect="1" noChangeArrowheads="1"/>
                  </p:cNvPicPr>
                  <p:nvPr/>
                </p:nvPicPr>
                <p:blipFill>
                  <a:blip r:embed="rId3" cstate="print"/>
                  <a:srcRect b="-1995"/>
                  <a:stretch>
                    <a:fillRect/>
                  </a:stretch>
                </p:blipFill>
                <p:spPr bwMode="auto">
                  <a:xfrm>
                    <a:off x="0" y="-973598"/>
                    <a:ext cx="9162257" cy="5532765"/>
                  </a:xfrm>
                  <a:prstGeom prst="rect">
                    <a:avLst/>
                  </a:prstGeom>
                  <a:noFill/>
                </p:spPr>
              </p:pic>
              <p:sp>
                <p:nvSpPr>
                  <p:cNvPr id="4" name="TextBox 4"/>
                  <p:cNvSpPr txBox="1">
                    <a:spLocks noChangeArrowheads="1"/>
                  </p:cNvSpPr>
                  <p:nvPr/>
                </p:nvSpPr>
                <p:spPr bwMode="auto">
                  <a:xfrm>
                    <a:off x="0" y="3976770"/>
                    <a:ext cx="4114800" cy="441063"/>
                  </a:xfrm>
                  <a:prstGeom prst="rect">
                    <a:avLst/>
                  </a:prstGeom>
                  <a:noFill/>
                  <a:ln w="9525">
                    <a:noFill/>
                    <a:miter lim="800000"/>
                    <a:headEnd/>
                    <a:tailEnd/>
                  </a:ln>
                </p:spPr>
                <p:txBody>
                  <a:bodyPr wrap="square">
                    <a:spAutoFit/>
                  </a:bodyPr>
                  <a:lstStyle/>
                  <a:p>
                    <a:r>
                      <a:rPr lang="en-US" sz="2400" b="1" dirty="0" smtClean="0"/>
                      <a:t>  HAPLOGROUP DISTRIBUTION</a:t>
                    </a:r>
                    <a:endParaRPr lang="en-US" sz="2400" b="1" dirty="0"/>
                  </a:p>
                </p:txBody>
              </p:sp>
            </p:grpSp>
            <p:sp>
              <p:nvSpPr>
                <p:cNvPr id="5" name="TextBox 4"/>
                <p:cNvSpPr txBox="1">
                  <a:spLocks noChangeArrowheads="1"/>
                </p:cNvSpPr>
                <p:nvPr/>
              </p:nvSpPr>
              <p:spPr bwMode="auto">
                <a:xfrm>
                  <a:off x="1554480" y="667512"/>
                  <a:ext cx="5720463" cy="646331"/>
                </a:xfrm>
                <a:prstGeom prst="rect">
                  <a:avLst/>
                </a:prstGeom>
                <a:noFill/>
                <a:ln w="9525">
                  <a:noFill/>
                  <a:miter lim="800000"/>
                  <a:headEnd/>
                  <a:tailEnd/>
                </a:ln>
              </p:spPr>
              <p:txBody>
                <a:bodyPr wrap="square">
                  <a:spAutoFit/>
                </a:bodyPr>
                <a:lstStyle/>
                <a:p>
                  <a:pPr algn="ctr"/>
                  <a:r>
                    <a:rPr lang="en-US" sz="3600" b="1" dirty="0" err="1" smtClean="0">
                      <a:latin typeface="Tempus Sans ITC" pitchFamily="82" charset="0"/>
                    </a:rPr>
                    <a:t>Haplogroup</a:t>
                  </a:r>
                  <a:r>
                    <a:rPr lang="en-US" sz="3600" b="1" dirty="0" smtClean="0">
                      <a:latin typeface="Tempus Sans ITC" pitchFamily="82" charset="0"/>
                    </a:rPr>
                    <a:t> ‘D’</a:t>
                  </a:r>
                </a:p>
              </p:txBody>
            </p:sp>
            <p:sp>
              <p:nvSpPr>
                <p:cNvPr id="7" name="Oval 6"/>
                <p:cNvSpPr/>
                <p:nvPr/>
              </p:nvSpPr>
              <p:spPr>
                <a:xfrm>
                  <a:off x="4572000" y="18288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8" name="Oval 7"/>
                <p:cNvSpPr/>
                <p:nvPr/>
              </p:nvSpPr>
              <p:spPr>
                <a:xfrm>
                  <a:off x="6400800" y="17526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9" name="Oval 8"/>
                <p:cNvSpPr/>
                <p:nvPr/>
              </p:nvSpPr>
              <p:spPr>
                <a:xfrm>
                  <a:off x="8382000" y="32766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10" name="Oval 9"/>
                <p:cNvSpPr/>
                <p:nvPr/>
              </p:nvSpPr>
              <p:spPr>
                <a:xfrm>
                  <a:off x="8610600" y="51816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16" name="Freeform 15"/>
                <p:cNvSpPr/>
                <p:nvPr/>
              </p:nvSpPr>
              <p:spPr>
                <a:xfrm>
                  <a:off x="4871544" y="2208047"/>
                  <a:ext cx="3066393" cy="4192752"/>
                </a:xfrm>
                <a:custGeom>
                  <a:avLst/>
                  <a:gdLst>
                    <a:gd name="connsiteX0" fmla="*/ 7883 w 7625255"/>
                    <a:gd name="connsiteY0" fmla="*/ 2900855 h 3200400"/>
                    <a:gd name="connsiteX1" fmla="*/ 7883 w 7625255"/>
                    <a:gd name="connsiteY1" fmla="*/ 2822028 h 3200400"/>
                    <a:gd name="connsiteX2" fmla="*/ 55180 w 7625255"/>
                    <a:gd name="connsiteY2" fmla="*/ 2412124 h 3200400"/>
                    <a:gd name="connsiteX3" fmla="*/ 197069 w 7625255"/>
                    <a:gd name="connsiteY3" fmla="*/ 2065283 h 3200400"/>
                    <a:gd name="connsiteX4" fmla="*/ 638504 w 7625255"/>
                    <a:gd name="connsiteY4" fmla="*/ 1592317 h 3200400"/>
                    <a:gd name="connsiteX5" fmla="*/ 1300656 w 7625255"/>
                    <a:gd name="connsiteY5" fmla="*/ 1466193 h 3200400"/>
                    <a:gd name="connsiteX6" fmla="*/ 1742090 w 7625255"/>
                    <a:gd name="connsiteY6" fmla="*/ 1371600 h 3200400"/>
                    <a:gd name="connsiteX7" fmla="*/ 2025869 w 7625255"/>
                    <a:gd name="connsiteY7" fmla="*/ 1119352 h 3200400"/>
                    <a:gd name="connsiteX8" fmla="*/ 2514601 w 7625255"/>
                    <a:gd name="connsiteY8" fmla="*/ 945931 h 3200400"/>
                    <a:gd name="connsiteX9" fmla="*/ 2751083 w 7625255"/>
                    <a:gd name="connsiteY9" fmla="*/ 788276 h 3200400"/>
                    <a:gd name="connsiteX10" fmla="*/ 2987566 w 7625255"/>
                    <a:gd name="connsiteY10" fmla="*/ 504496 h 3200400"/>
                    <a:gd name="connsiteX11" fmla="*/ 3302876 w 7625255"/>
                    <a:gd name="connsiteY11" fmla="*/ 220717 h 3200400"/>
                    <a:gd name="connsiteX12" fmla="*/ 3728545 w 7625255"/>
                    <a:gd name="connsiteY12" fmla="*/ 189186 h 3200400"/>
                    <a:gd name="connsiteX13" fmla="*/ 4327635 w 7625255"/>
                    <a:gd name="connsiteY13" fmla="*/ 47296 h 3200400"/>
                    <a:gd name="connsiteX14" fmla="*/ 4658711 w 7625255"/>
                    <a:gd name="connsiteY14" fmla="*/ 47296 h 3200400"/>
                    <a:gd name="connsiteX15" fmla="*/ 5273566 w 7625255"/>
                    <a:gd name="connsiteY15" fmla="*/ 94593 h 3200400"/>
                    <a:gd name="connsiteX16" fmla="*/ 5651938 w 7625255"/>
                    <a:gd name="connsiteY16" fmla="*/ 614855 h 3200400"/>
                    <a:gd name="connsiteX17" fmla="*/ 5967249 w 7625255"/>
                    <a:gd name="connsiteY17" fmla="*/ 1119352 h 3200400"/>
                    <a:gd name="connsiteX18" fmla="*/ 6219497 w 7625255"/>
                    <a:gd name="connsiteY18" fmla="*/ 1608083 h 3200400"/>
                    <a:gd name="connsiteX19" fmla="*/ 6613635 w 7625255"/>
                    <a:gd name="connsiteY19" fmla="*/ 2112579 h 3200400"/>
                    <a:gd name="connsiteX20" fmla="*/ 7244256 w 7625255"/>
                    <a:gd name="connsiteY20" fmla="*/ 2758965 h 3200400"/>
                    <a:gd name="connsiteX21" fmla="*/ 7480738 w 7625255"/>
                    <a:gd name="connsiteY21" fmla="*/ 3200400 h 3200400"/>
                    <a:gd name="connsiteX0" fmla="*/ 7883 w 7625255"/>
                    <a:gd name="connsiteY0" fmla="*/ 2900855 h 3200400"/>
                    <a:gd name="connsiteX1" fmla="*/ 7883 w 7625255"/>
                    <a:gd name="connsiteY1" fmla="*/ 2822028 h 3200400"/>
                    <a:gd name="connsiteX2" fmla="*/ 55180 w 7625255"/>
                    <a:gd name="connsiteY2" fmla="*/ 2412124 h 3200400"/>
                    <a:gd name="connsiteX3" fmla="*/ 197069 w 7625255"/>
                    <a:gd name="connsiteY3" fmla="*/ 2065283 h 3200400"/>
                    <a:gd name="connsiteX4" fmla="*/ 638504 w 7625255"/>
                    <a:gd name="connsiteY4" fmla="*/ 1592317 h 3200400"/>
                    <a:gd name="connsiteX5" fmla="*/ 1300656 w 7625255"/>
                    <a:gd name="connsiteY5" fmla="*/ 1466193 h 3200400"/>
                    <a:gd name="connsiteX6" fmla="*/ 1742090 w 7625255"/>
                    <a:gd name="connsiteY6" fmla="*/ 1371600 h 3200400"/>
                    <a:gd name="connsiteX7" fmla="*/ 2025869 w 7625255"/>
                    <a:gd name="connsiteY7" fmla="*/ 1119352 h 3200400"/>
                    <a:gd name="connsiteX8" fmla="*/ 2514601 w 7625255"/>
                    <a:gd name="connsiteY8" fmla="*/ 945931 h 3200400"/>
                    <a:gd name="connsiteX9" fmla="*/ 2751083 w 7625255"/>
                    <a:gd name="connsiteY9" fmla="*/ 788276 h 3200400"/>
                    <a:gd name="connsiteX10" fmla="*/ 2987566 w 7625255"/>
                    <a:gd name="connsiteY10" fmla="*/ 504496 h 3200400"/>
                    <a:gd name="connsiteX11" fmla="*/ 3302876 w 7625255"/>
                    <a:gd name="connsiteY11" fmla="*/ 220717 h 3200400"/>
                    <a:gd name="connsiteX12" fmla="*/ 3728545 w 7625255"/>
                    <a:gd name="connsiteY12" fmla="*/ 189186 h 3200400"/>
                    <a:gd name="connsiteX13" fmla="*/ 4327635 w 7625255"/>
                    <a:gd name="connsiteY13" fmla="*/ 352096 h 3200400"/>
                    <a:gd name="connsiteX14" fmla="*/ 4658711 w 7625255"/>
                    <a:gd name="connsiteY14" fmla="*/ 47296 h 3200400"/>
                    <a:gd name="connsiteX15" fmla="*/ 5273566 w 7625255"/>
                    <a:gd name="connsiteY15" fmla="*/ 94593 h 3200400"/>
                    <a:gd name="connsiteX16" fmla="*/ 5651938 w 7625255"/>
                    <a:gd name="connsiteY16" fmla="*/ 614855 h 3200400"/>
                    <a:gd name="connsiteX17" fmla="*/ 5967249 w 7625255"/>
                    <a:gd name="connsiteY17" fmla="*/ 1119352 h 3200400"/>
                    <a:gd name="connsiteX18" fmla="*/ 6219497 w 7625255"/>
                    <a:gd name="connsiteY18" fmla="*/ 1608083 h 3200400"/>
                    <a:gd name="connsiteX19" fmla="*/ 6613635 w 7625255"/>
                    <a:gd name="connsiteY19" fmla="*/ 2112579 h 3200400"/>
                    <a:gd name="connsiteX20" fmla="*/ 7244256 w 7625255"/>
                    <a:gd name="connsiteY20" fmla="*/ 2758965 h 3200400"/>
                    <a:gd name="connsiteX21" fmla="*/ 7480738 w 7625255"/>
                    <a:gd name="connsiteY21" fmla="*/ 3200400 h 3200400"/>
                    <a:gd name="connsiteX0" fmla="*/ 7883 w 7625255"/>
                    <a:gd name="connsiteY0" fmla="*/ 2899542 h 3199087"/>
                    <a:gd name="connsiteX1" fmla="*/ 7883 w 7625255"/>
                    <a:gd name="connsiteY1" fmla="*/ 2820715 h 3199087"/>
                    <a:gd name="connsiteX2" fmla="*/ 55180 w 7625255"/>
                    <a:gd name="connsiteY2" fmla="*/ 2410811 h 3199087"/>
                    <a:gd name="connsiteX3" fmla="*/ 197069 w 7625255"/>
                    <a:gd name="connsiteY3" fmla="*/ 2063970 h 3199087"/>
                    <a:gd name="connsiteX4" fmla="*/ 638504 w 7625255"/>
                    <a:gd name="connsiteY4" fmla="*/ 1591004 h 3199087"/>
                    <a:gd name="connsiteX5" fmla="*/ 1300656 w 7625255"/>
                    <a:gd name="connsiteY5" fmla="*/ 1464880 h 3199087"/>
                    <a:gd name="connsiteX6" fmla="*/ 1742090 w 7625255"/>
                    <a:gd name="connsiteY6" fmla="*/ 1370287 h 3199087"/>
                    <a:gd name="connsiteX7" fmla="*/ 2025869 w 7625255"/>
                    <a:gd name="connsiteY7" fmla="*/ 1118039 h 3199087"/>
                    <a:gd name="connsiteX8" fmla="*/ 2514601 w 7625255"/>
                    <a:gd name="connsiteY8" fmla="*/ 944618 h 3199087"/>
                    <a:gd name="connsiteX9" fmla="*/ 2751083 w 7625255"/>
                    <a:gd name="connsiteY9" fmla="*/ 786963 h 3199087"/>
                    <a:gd name="connsiteX10" fmla="*/ 2987566 w 7625255"/>
                    <a:gd name="connsiteY10" fmla="*/ 503183 h 3199087"/>
                    <a:gd name="connsiteX11" fmla="*/ 3302876 w 7625255"/>
                    <a:gd name="connsiteY11" fmla="*/ 219404 h 3199087"/>
                    <a:gd name="connsiteX12" fmla="*/ 3728545 w 7625255"/>
                    <a:gd name="connsiteY12" fmla="*/ 187873 h 3199087"/>
                    <a:gd name="connsiteX13" fmla="*/ 4327635 w 7625255"/>
                    <a:gd name="connsiteY13" fmla="*/ 350783 h 3199087"/>
                    <a:gd name="connsiteX14" fmla="*/ 4658711 w 7625255"/>
                    <a:gd name="connsiteY14" fmla="*/ 45983 h 3199087"/>
                    <a:gd name="connsiteX15" fmla="*/ 5273566 w 7625255"/>
                    <a:gd name="connsiteY15" fmla="*/ 626680 h 3199087"/>
                    <a:gd name="connsiteX16" fmla="*/ 5651938 w 7625255"/>
                    <a:gd name="connsiteY16" fmla="*/ 613542 h 3199087"/>
                    <a:gd name="connsiteX17" fmla="*/ 5967249 w 7625255"/>
                    <a:gd name="connsiteY17" fmla="*/ 1118039 h 3199087"/>
                    <a:gd name="connsiteX18" fmla="*/ 6219497 w 7625255"/>
                    <a:gd name="connsiteY18" fmla="*/ 1606770 h 3199087"/>
                    <a:gd name="connsiteX19" fmla="*/ 6613635 w 7625255"/>
                    <a:gd name="connsiteY19" fmla="*/ 2111266 h 3199087"/>
                    <a:gd name="connsiteX20" fmla="*/ 7244256 w 7625255"/>
                    <a:gd name="connsiteY20" fmla="*/ 2757652 h 3199087"/>
                    <a:gd name="connsiteX21" fmla="*/ 7480738 w 7625255"/>
                    <a:gd name="connsiteY21" fmla="*/ 3199087 h 3199087"/>
                    <a:gd name="connsiteX0" fmla="*/ 7883 w 7625255"/>
                    <a:gd name="connsiteY0" fmla="*/ 2733565 h 3033110"/>
                    <a:gd name="connsiteX1" fmla="*/ 7883 w 7625255"/>
                    <a:gd name="connsiteY1" fmla="*/ 2654738 h 3033110"/>
                    <a:gd name="connsiteX2" fmla="*/ 55180 w 7625255"/>
                    <a:gd name="connsiteY2" fmla="*/ 2244834 h 3033110"/>
                    <a:gd name="connsiteX3" fmla="*/ 197069 w 7625255"/>
                    <a:gd name="connsiteY3" fmla="*/ 1897993 h 3033110"/>
                    <a:gd name="connsiteX4" fmla="*/ 638504 w 7625255"/>
                    <a:gd name="connsiteY4" fmla="*/ 1425027 h 3033110"/>
                    <a:gd name="connsiteX5" fmla="*/ 1300656 w 7625255"/>
                    <a:gd name="connsiteY5" fmla="*/ 1298903 h 3033110"/>
                    <a:gd name="connsiteX6" fmla="*/ 1742090 w 7625255"/>
                    <a:gd name="connsiteY6" fmla="*/ 1204310 h 3033110"/>
                    <a:gd name="connsiteX7" fmla="*/ 2025869 w 7625255"/>
                    <a:gd name="connsiteY7" fmla="*/ 952062 h 3033110"/>
                    <a:gd name="connsiteX8" fmla="*/ 2514601 w 7625255"/>
                    <a:gd name="connsiteY8" fmla="*/ 778641 h 3033110"/>
                    <a:gd name="connsiteX9" fmla="*/ 2751083 w 7625255"/>
                    <a:gd name="connsiteY9" fmla="*/ 620986 h 3033110"/>
                    <a:gd name="connsiteX10" fmla="*/ 2987566 w 7625255"/>
                    <a:gd name="connsiteY10" fmla="*/ 337206 h 3033110"/>
                    <a:gd name="connsiteX11" fmla="*/ 3302876 w 7625255"/>
                    <a:gd name="connsiteY11" fmla="*/ 53427 h 3033110"/>
                    <a:gd name="connsiteX12" fmla="*/ 3728545 w 7625255"/>
                    <a:gd name="connsiteY12" fmla="*/ 21896 h 3033110"/>
                    <a:gd name="connsiteX13" fmla="*/ 4327635 w 7625255"/>
                    <a:gd name="connsiteY13" fmla="*/ 184806 h 3033110"/>
                    <a:gd name="connsiteX14" fmla="*/ 5273566 w 7625255"/>
                    <a:gd name="connsiteY14" fmla="*/ 460703 h 3033110"/>
                    <a:gd name="connsiteX15" fmla="*/ 5651938 w 7625255"/>
                    <a:gd name="connsiteY15" fmla="*/ 447565 h 3033110"/>
                    <a:gd name="connsiteX16" fmla="*/ 5967249 w 7625255"/>
                    <a:gd name="connsiteY16" fmla="*/ 952062 h 3033110"/>
                    <a:gd name="connsiteX17" fmla="*/ 6219497 w 7625255"/>
                    <a:gd name="connsiteY17" fmla="*/ 1440793 h 3033110"/>
                    <a:gd name="connsiteX18" fmla="*/ 6613635 w 7625255"/>
                    <a:gd name="connsiteY18" fmla="*/ 1945289 h 3033110"/>
                    <a:gd name="connsiteX19" fmla="*/ 7244256 w 7625255"/>
                    <a:gd name="connsiteY19" fmla="*/ 2591675 h 3033110"/>
                    <a:gd name="connsiteX20" fmla="*/ 7480738 w 7625255"/>
                    <a:gd name="connsiteY20" fmla="*/ 3033110 h 3033110"/>
                    <a:gd name="connsiteX0" fmla="*/ 7883 w 7625255"/>
                    <a:gd name="connsiteY0" fmla="*/ 2733565 h 3033110"/>
                    <a:gd name="connsiteX1" fmla="*/ 7883 w 7625255"/>
                    <a:gd name="connsiteY1" fmla="*/ 2654738 h 3033110"/>
                    <a:gd name="connsiteX2" fmla="*/ 55180 w 7625255"/>
                    <a:gd name="connsiteY2" fmla="*/ 2244834 h 3033110"/>
                    <a:gd name="connsiteX3" fmla="*/ 197069 w 7625255"/>
                    <a:gd name="connsiteY3" fmla="*/ 1897993 h 3033110"/>
                    <a:gd name="connsiteX4" fmla="*/ 638504 w 7625255"/>
                    <a:gd name="connsiteY4" fmla="*/ 1425027 h 3033110"/>
                    <a:gd name="connsiteX5" fmla="*/ 1300656 w 7625255"/>
                    <a:gd name="connsiteY5" fmla="*/ 1298903 h 3033110"/>
                    <a:gd name="connsiteX6" fmla="*/ 1742090 w 7625255"/>
                    <a:gd name="connsiteY6" fmla="*/ 1204310 h 3033110"/>
                    <a:gd name="connsiteX7" fmla="*/ 2025869 w 7625255"/>
                    <a:gd name="connsiteY7" fmla="*/ 952062 h 3033110"/>
                    <a:gd name="connsiteX8" fmla="*/ 2514601 w 7625255"/>
                    <a:gd name="connsiteY8" fmla="*/ 778641 h 3033110"/>
                    <a:gd name="connsiteX9" fmla="*/ 2751083 w 7625255"/>
                    <a:gd name="connsiteY9" fmla="*/ 620986 h 3033110"/>
                    <a:gd name="connsiteX10" fmla="*/ 2987566 w 7625255"/>
                    <a:gd name="connsiteY10" fmla="*/ 337206 h 3033110"/>
                    <a:gd name="connsiteX11" fmla="*/ 3302876 w 7625255"/>
                    <a:gd name="connsiteY11" fmla="*/ 53427 h 3033110"/>
                    <a:gd name="connsiteX12" fmla="*/ 3728545 w 7625255"/>
                    <a:gd name="connsiteY12" fmla="*/ 21896 h 3033110"/>
                    <a:gd name="connsiteX13" fmla="*/ 4327635 w 7625255"/>
                    <a:gd name="connsiteY13" fmla="*/ 184806 h 3033110"/>
                    <a:gd name="connsiteX14" fmla="*/ 4816366 w 7625255"/>
                    <a:gd name="connsiteY14" fmla="*/ 79703 h 3033110"/>
                    <a:gd name="connsiteX15" fmla="*/ 5651938 w 7625255"/>
                    <a:gd name="connsiteY15" fmla="*/ 447565 h 3033110"/>
                    <a:gd name="connsiteX16" fmla="*/ 5967249 w 7625255"/>
                    <a:gd name="connsiteY16" fmla="*/ 952062 h 3033110"/>
                    <a:gd name="connsiteX17" fmla="*/ 6219497 w 7625255"/>
                    <a:gd name="connsiteY17" fmla="*/ 1440793 h 3033110"/>
                    <a:gd name="connsiteX18" fmla="*/ 6613635 w 7625255"/>
                    <a:gd name="connsiteY18" fmla="*/ 1945289 h 3033110"/>
                    <a:gd name="connsiteX19" fmla="*/ 7244256 w 7625255"/>
                    <a:gd name="connsiteY19" fmla="*/ 2591675 h 3033110"/>
                    <a:gd name="connsiteX20" fmla="*/ 7480738 w 7625255"/>
                    <a:gd name="connsiteY20" fmla="*/ 3033110 h 3033110"/>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79704 h 3033111"/>
                    <a:gd name="connsiteX15" fmla="*/ 5651938 w 7625255"/>
                    <a:gd name="connsiteY15" fmla="*/ 447566 h 3033111"/>
                    <a:gd name="connsiteX16" fmla="*/ 5967249 w 7625255"/>
                    <a:gd name="connsiteY16" fmla="*/ 952063 h 3033111"/>
                    <a:gd name="connsiteX17" fmla="*/ 6219497 w 7625255"/>
                    <a:gd name="connsiteY17" fmla="*/ 1440794 h 3033111"/>
                    <a:gd name="connsiteX18" fmla="*/ 6613635 w 7625255"/>
                    <a:gd name="connsiteY18" fmla="*/ 1945290 h 3033111"/>
                    <a:gd name="connsiteX19" fmla="*/ 7244256 w 7625255"/>
                    <a:gd name="connsiteY19" fmla="*/ 2591676 h 3033111"/>
                    <a:gd name="connsiteX20" fmla="*/ 7480738 w 7625255"/>
                    <a:gd name="connsiteY20"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651938 w 7625255"/>
                    <a:gd name="connsiteY15" fmla="*/ 447566 h 3033111"/>
                    <a:gd name="connsiteX16" fmla="*/ 5967249 w 7625255"/>
                    <a:gd name="connsiteY16" fmla="*/ 952063 h 3033111"/>
                    <a:gd name="connsiteX17" fmla="*/ 6219497 w 7625255"/>
                    <a:gd name="connsiteY17" fmla="*/ 1440794 h 3033111"/>
                    <a:gd name="connsiteX18" fmla="*/ 6613635 w 7625255"/>
                    <a:gd name="connsiteY18" fmla="*/ 1945290 h 3033111"/>
                    <a:gd name="connsiteX19" fmla="*/ 7244256 w 7625255"/>
                    <a:gd name="connsiteY19" fmla="*/ 2591676 h 3033111"/>
                    <a:gd name="connsiteX20" fmla="*/ 7480738 w 7625255"/>
                    <a:gd name="connsiteY20"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967249 w 7625255"/>
                    <a:gd name="connsiteY16" fmla="*/ 952063 h 3033111"/>
                    <a:gd name="connsiteX17" fmla="*/ 6219497 w 7625255"/>
                    <a:gd name="connsiteY17" fmla="*/ 1440794 h 3033111"/>
                    <a:gd name="connsiteX18" fmla="*/ 6613635 w 7625255"/>
                    <a:gd name="connsiteY18" fmla="*/ 1945290 h 3033111"/>
                    <a:gd name="connsiteX19" fmla="*/ 7244256 w 7625255"/>
                    <a:gd name="connsiteY19" fmla="*/ 2591676 h 3033111"/>
                    <a:gd name="connsiteX20" fmla="*/ 7480738 w 7625255"/>
                    <a:gd name="connsiteY20"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967249 w 7625255"/>
                    <a:gd name="connsiteY16" fmla="*/ 952063 h 3033111"/>
                    <a:gd name="connsiteX17" fmla="*/ 5956738 w 7625255"/>
                    <a:gd name="connsiteY17" fmla="*/ 1750849 h 3033111"/>
                    <a:gd name="connsiteX18" fmla="*/ 6219497 w 7625255"/>
                    <a:gd name="connsiteY18" fmla="*/ 1440794 h 3033111"/>
                    <a:gd name="connsiteX19" fmla="*/ 6613635 w 7625255"/>
                    <a:gd name="connsiteY19" fmla="*/ 1945290 h 3033111"/>
                    <a:gd name="connsiteX20" fmla="*/ 7244256 w 7625255"/>
                    <a:gd name="connsiteY20" fmla="*/ 2591676 h 3033111"/>
                    <a:gd name="connsiteX21" fmla="*/ 7480738 w 7625255"/>
                    <a:gd name="connsiteY21"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510049 w 7625255"/>
                    <a:gd name="connsiteY16" fmla="*/ 952063 h 3033111"/>
                    <a:gd name="connsiteX17" fmla="*/ 5956738 w 7625255"/>
                    <a:gd name="connsiteY17" fmla="*/ 1750849 h 3033111"/>
                    <a:gd name="connsiteX18" fmla="*/ 6219497 w 7625255"/>
                    <a:gd name="connsiteY18" fmla="*/ 1440794 h 3033111"/>
                    <a:gd name="connsiteX19" fmla="*/ 6613635 w 7625255"/>
                    <a:gd name="connsiteY19" fmla="*/ 1945290 h 3033111"/>
                    <a:gd name="connsiteX20" fmla="*/ 7244256 w 7625255"/>
                    <a:gd name="connsiteY20" fmla="*/ 2591676 h 3033111"/>
                    <a:gd name="connsiteX21" fmla="*/ 7480738 w 7625255"/>
                    <a:gd name="connsiteY21"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510049 w 7625255"/>
                    <a:gd name="connsiteY16" fmla="*/ 952063 h 3033111"/>
                    <a:gd name="connsiteX17" fmla="*/ 5956738 w 7625255"/>
                    <a:gd name="connsiteY17" fmla="*/ 1750849 h 3033111"/>
                    <a:gd name="connsiteX18" fmla="*/ 6219497 w 7625255"/>
                    <a:gd name="connsiteY18" fmla="*/ 1440794 h 3033111"/>
                    <a:gd name="connsiteX19" fmla="*/ 6385035 w 7625255"/>
                    <a:gd name="connsiteY19" fmla="*/ 2250090 h 3033111"/>
                    <a:gd name="connsiteX20" fmla="*/ 7244256 w 7625255"/>
                    <a:gd name="connsiteY20" fmla="*/ 2591676 h 3033111"/>
                    <a:gd name="connsiteX21" fmla="*/ 7480738 w 7625255"/>
                    <a:gd name="connsiteY21"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510049 w 7625255"/>
                    <a:gd name="connsiteY16" fmla="*/ 952063 h 3033111"/>
                    <a:gd name="connsiteX17" fmla="*/ 5956738 w 7625255"/>
                    <a:gd name="connsiteY17" fmla="*/ 1750849 h 3033111"/>
                    <a:gd name="connsiteX18" fmla="*/ 6385035 w 7625255"/>
                    <a:gd name="connsiteY18" fmla="*/ 2250090 h 3033111"/>
                    <a:gd name="connsiteX19" fmla="*/ 7244256 w 7625255"/>
                    <a:gd name="connsiteY19" fmla="*/ 2591676 h 3033111"/>
                    <a:gd name="connsiteX20" fmla="*/ 7480738 w 7625255"/>
                    <a:gd name="connsiteY20" fmla="*/ 3033111 h 3033111"/>
                    <a:gd name="connsiteX0" fmla="*/ 7883 w 7480738"/>
                    <a:gd name="connsiteY0" fmla="*/ 2733566 h 3033111"/>
                    <a:gd name="connsiteX1" fmla="*/ 7883 w 7480738"/>
                    <a:gd name="connsiteY1" fmla="*/ 2654739 h 3033111"/>
                    <a:gd name="connsiteX2" fmla="*/ 55180 w 7480738"/>
                    <a:gd name="connsiteY2" fmla="*/ 2244835 h 3033111"/>
                    <a:gd name="connsiteX3" fmla="*/ 197069 w 7480738"/>
                    <a:gd name="connsiteY3" fmla="*/ 1897994 h 3033111"/>
                    <a:gd name="connsiteX4" fmla="*/ 638504 w 7480738"/>
                    <a:gd name="connsiteY4" fmla="*/ 1425028 h 3033111"/>
                    <a:gd name="connsiteX5" fmla="*/ 1300656 w 7480738"/>
                    <a:gd name="connsiteY5" fmla="*/ 1298904 h 3033111"/>
                    <a:gd name="connsiteX6" fmla="*/ 1742090 w 7480738"/>
                    <a:gd name="connsiteY6" fmla="*/ 1204311 h 3033111"/>
                    <a:gd name="connsiteX7" fmla="*/ 2025869 w 7480738"/>
                    <a:gd name="connsiteY7" fmla="*/ 952063 h 3033111"/>
                    <a:gd name="connsiteX8" fmla="*/ 2514601 w 7480738"/>
                    <a:gd name="connsiteY8" fmla="*/ 778642 h 3033111"/>
                    <a:gd name="connsiteX9" fmla="*/ 2751083 w 7480738"/>
                    <a:gd name="connsiteY9" fmla="*/ 620987 h 3033111"/>
                    <a:gd name="connsiteX10" fmla="*/ 2987566 w 7480738"/>
                    <a:gd name="connsiteY10" fmla="*/ 337207 h 3033111"/>
                    <a:gd name="connsiteX11" fmla="*/ 3302876 w 7480738"/>
                    <a:gd name="connsiteY11" fmla="*/ 53428 h 3033111"/>
                    <a:gd name="connsiteX12" fmla="*/ 3728545 w 7480738"/>
                    <a:gd name="connsiteY12" fmla="*/ 21897 h 3033111"/>
                    <a:gd name="connsiteX13" fmla="*/ 4327635 w 7480738"/>
                    <a:gd name="connsiteY13" fmla="*/ 184807 h 3033111"/>
                    <a:gd name="connsiteX14" fmla="*/ 4816366 w 7480738"/>
                    <a:gd name="connsiteY14" fmla="*/ 308304 h 3033111"/>
                    <a:gd name="connsiteX15" fmla="*/ 5194738 w 7480738"/>
                    <a:gd name="connsiteY15" fmla="*/ 447566 h 3033111"/>
                    <a:gd name="connsiteX16" fmla="*/ 5510049 w 7480738"/>
                    <a:gd name="connsiteY16" fmla="*/ 952063 h 3033111"/>
                    <a:gd name="connsiteX17" fmla="*/ 5956738 w 7480738"/>
                    <a:gd name="connsiteY17" fmla="*/ 1750849 h 3033111"/>
                    <a:gd name="connsiteX18" fmla="*/ 6385035 w 7480738"/>
                    <a:gd name="connsiteY18" fmla="*/ 2250090 h 3033111"/>
                    <a:gd name="connsiteX19" fmla="*/ 7244256 w 7480738"/>
                    <a:gd name="connsiteY19" fmla="*/ 2591676 h 3033111"/>
                    <a:gd name="connsiteX20" fmla="*/ 6731876 w 7480738"/>
                    <a:gd name="connsiteY20" fmla="*/ 2917497 h 3033111"/>
                    <a:gd name="connsiteX21" fmla="*/ 7480738 w 7480738"/>
                    <a:gd name="connsiteY21" fmla="*/ 3033111 h 3033111"/>
                    <a:gd name="connsiteX0" fmla="*/ 7883 w 7480738"/>
                    <a:gd name="connsiteY0" fmla="*/ 2733566 h 3033111"/>
                    <a:gd name="connsiteX1" fmla="*/ 7883 w 7480738"/>
                    <a:gd name="connsiteY1" fmla="*/ 2654739 h 3033111"/>
                    <a:gd name="connsiteX2" fmla="*/ 55180 w 7480738"/>
                    <a:gd name="connsiteY2" fmla="*/ 2244835 h 3033111"/>
                    <a:gd name="connsiteX3" fmla="*/ 197069 w 7480738"/>
                    <a:gd name="connsiteY3" fmla="*/ 1897994 h 3033111"/>
                    <a:gd name="connsiteX4" fmla="*/ 638504 w 7480738"/>
                    <a:gd name="connsiteY4" fmla="*/ 1425028 h 3033111"/>
                    <a:gd name="connsiteX5" fmla="*/ 1300656 w 7480738"/>
                    <a:gd name="connsiteY5" fmla="*/ 1298904 h 3033111"/>
                    <a:gd name="connsiteX6" fmla="*/ 1742090 w 7480738"/>
                    <a:gd name="connsiteY6" fmla="*/ 1204311 h 3033111"/>
                    <a:gd name="connsiteX7" fmla="*/ 2025869 w 7480738"/>
                    <a:gd name="connsiteY7" fmla="*/ 952063 h 3033111"/>
                    <a:gd name="connsiteX8" fmla="*/ 2514601 w 7480738"/>
                    <a:gd name="connsiteY8" fmla="*/ 778642 h 3033111"/>
                    <a:gd name="connsiteX9" fmla="*/ 2751083 w 7480738"/>
                    <a:gd name="connsiteY9" fmla="*/ 620987 h 3033111"/>
                    <a:gd name="connsiteX10" fmla="*/ 2987566 w 7480738"/>
                    <a:gd name="connsiteY10" fmla="*/ 337207 h 3033111"/>
                    <a:gd name="connsiteX11" fmla="*/ 3302876 w 7480738"/>
                    <a:gd name="connsiteY11" fmla="*/ 53428 h 3033111"/>
                    <a:gd name="connsiteX12" fmla="*/ 3728545 w 7480738"/>
                    <a:gd name="connsiteY12" fmla="*/ 21897 h 3033111"/>
                    <a:gd name="connsiteX13" fmla="*/ 4327635 w 7480738"/>
                    <a:gd name="connsiteY13" fmla="*/ 184807 h 3033111"/>
                    <a:gd name="connsiteX14" fmla="*/ 4816366 w 7480738"/>
                    <a:gd name="connsiteY14" fmla="*/ 308304 h 3033111"/>
                    <a:gd name="connsiteX15" fmla="*/ 5194738 w 7480738"/>
                    <a:gd name="connsiteY15" fmla="*/ 447566 h 3033111"/>
                    <a:gd name="connsiteX16" fmla="*/ 5510049 w 7480738"/>
                    <a:gd name="connsiteY16" fmla="*/ 952063 h 3033111"/>
                    <a:gd name="connsiteX17" fmla="*/ 5956738 w 7480738"/>
                    <a:gd name="connsiteY17" fmla="*/ 1750849 h 3033111"/>
                    <a:gd name="connsiteX18" fmla="*/ 6385035 w 7480738"/>
                    <a:gd name="connsiteY18" fmla="*/ 2250090 h 3033111"/>
                    <a:gd name="connsiteX19" fmla="*/ 6731876 w 7480738"/>
                    <a:gd name="connsiteY19" fmla="*/ 2917497 h 3033111"/>
                    <a:gd name="connsiteX20" fmla="*/ 7480738 w 7480738"/>
                    <a:gd name="connsiteY20" fmla="*/ 3033111 h 30331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816366 w 6794938"/>
                    <a:gd name="connsiteY14" fmla="*/ 308304 h 3337911"/>
                    <a:gd name="connsiteX15" fmla="*/ 5194738 w 6794938"/>
                    <a:gd name="connsiteY15" fmla="*/ 447566 h 3337911"/>
                    <a:gd name="connsiteX16" fmla="*/ 5510049 w 6794938"/>
                    <a:gd name="connsiteY16" fmla="*/ 952063 h 3337911"/>
                    <a:gd name="connsiteX17" fmla="*/ 5956738 w 6794938"/>
                    <a:gd name="connsiteY17" fmla="*/ 1750849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816366 w 6794938"/>
                    <a:gd name="connsiteY14" fmla="*/ 308304 h 3337911"/>
                    <a:gd name="connsiteX15" fmla="*/ 5194738 w 6794938"/>
                    <a:gd name="connsiteY15" fmla="*/ 447566 h 3337911"/>
                    <a:gd name="connsiteX16" fmla="*/ 5510049 w 6794938"/>
                    <a:gd name="connsiteY16" fmla="*/ 952063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816366 w 6794938"/>
                    <a:gd name="connsiteY14" fmla="*/ 308304 h 3337911"/>
                    <a:gd name="connsiteX15" fmla="*/ 5194738 w 6794938"/>
                    <a:gd name="connsiteY15" fmla="*/ 447566 h 3337911"/>
                    <a:gd name="connsiteX16" fmla="*/ 4971394 w 6794938"/>
                    <a:gd name="connsiteY16" fmla="*/ 468587 h 3337911"/>
                    <a:gd name="connsiteX17" fmla="*/ 5510049 w 6794938"/>
                    <a:gd name="connsiteY17" fmla="*/ 952063 h 3337911"/>
                    <a:gd name="connsiteX18" fmla="*/ 5302469 w 6794938"/>
                    <a:gd name="connsiteY18" fmla="*/ 1004614 h 3337911"/>
                    <a:gd name="connsiteX19" fmla="*/ 5956738 w 6794938"/>
                    <a:gd name="connsiteY19" fmla="*/ 1750849 h 3337911"/>
                    <a:gd name="connsiteX20" fmla="*/ 6385035 w 6794938"/>
                    <a:gd name="connsiteY20" fmla="*/ 2250090 h 3337911"/>
                    <a:gd name="connsiteX21" fmla="*/ 6731876 w 6794938"/>
                    <a:gd name="connsiteY21" fmla="*/ 2917497 h 3337911"/>
                    <a:gd name="connsiteX22" fmla="*/ 6794938 w 6794938"/>
                    <a:gd name="connsiteY22"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194738 w 6794938"/>
                    <a:gd name="connsiteY15" fmla="*/ 447566 h 3337911"/>
                    <a:gd name="connsiteX16" fmla="*/ 4971394 w 6794938"/>
                    <a:gd name="connsiteY16" fmla="*/ 468587 h 3337911"/>
                    <a:gd name="connsiteX17" fmla="*/ 5510049 w 6794938"/>
                    <a:gd name="connsiteY17" fmla="*/ 952063 h 3337911"/>
                    <a:gd name="connsiteX18" fmla="*/ 5302469 w 6794938"/>
                    <a:gd name="connsiteY18" fmla="*/ 1004614 h 3337911"/>
                    <a:gd name="connsiteX19" fmla="*/ 5956738 w 6794938"/>
                    <a:gd name="connsiteY19" fmla="*/ 1750849 h 3337911"/>
                    <a:gd name="connsiteX20" fmla="*/ 6385035 w 6794938"/>
                    <a:gd name="connsiteY20" fmla="*/ 2250090 h 3337911"/>
                    <a:gd name="connsiteX21" fmla="*/ 6731876 w 6794938"/>
                    <a:gd name="connsiteY21" fmla="*/ 2917497 h 3337911"/>
                    <a:gd name="connsiteX22" fmla="*/ 6794938 w 6794938"/>
                    <a:gd name="connsiteY22"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510049 w 6794938"/>
                    <a:gd name="connsiteY16" fmla="*/ 952063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302469 w 6794938"/>
                    <a:gd name="connsiteY16" fmla="*/ 1004614 h 3337911"/>
                    <a:gd name="connsiteX17" fmla="*/ 5956738 w 6794938"/>
                    <a:gd name="connsiteY17" fmla="*/ 1750849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7760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7760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302469 w 6794938"/>
                    <a:gd name="connsiteY16" fmla="*/ 776014 h 3337911"/>
                    <a:gd name="connsiteX17" fmla="*/ 5956738 w 6794938"/>
                    <a:gd name="connsiteY17" fmla="*/ 1750849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956738 w 6794938"/>
                    <a:gd name="connsiteY16" fmla="*/ 1750849 h 3337911"/>
                    <a:gd name="connsiteX17" fmla="*/ 6385035 w 6794938"/>
                    <a:gd name="connsiteY17" fmla="*/ 2250090 h 3337911"/>
                    <a:gd name="connsiteX18" fmla="*/ 6731876 w 6794938"/>
                    <a:gd name="connsiteY18" fmla="*/ 2917497 h 3337911"/>
                    <a:gd name="connsiteX19" fmla="*/ 6794938 w 6794938"/>
                    <a:gd name="connsiteY19"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956738 w 6794938"/>
                    <a:gd name="connsiteY16" fmla="*/ 1750849 h 3337911"/>
                    <a:gd name="connsiteX17" fmla="*/ 5707117 w 6794938"/>
                    <a:gd name="connsiteY17" fmla="*/ 1785008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423338 w 6794938"/>
                    <a:gd name="connsiteY16" fmla="*/ 1217449 h 3337911"/>
                    <a:gd name="connsiteX17" fmla="*/ 5707117 w 6794938"/>
                    <a:gd name="connsiteY17" fmla="*/ 1785008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40572 h 3344917"/>
                    <a:gd name="connsiteX1" fmla="*/ 7883 w 6794938"/>
                    <a:gd name="connsiteY1" fmla="*/ 2661745 h 3344917"/>
                    <a:gd name="connsiteX2" fmla="*/ 55180 w 6794938"/>
                    <a:gd name="connsiteY2" fmla="*/ 2251841 h 3344917"/>
                    <a:gd name="connsiteX3" fmla="*/ 197069 w 6794938"/>
                    <a:gd name="connsiteY3" fmla="*/ 1905000 h 3344917"/>
                    <a:gd name="connsiteX4" fmla="*/ 638504 w 6794938"/>
                    <a:gd name="connsiteY4" fmla="*/ 1432034 h 3344917"/>
                    <a:gd name="connsiteX5" fmla="*/ 1300656 w 6794938"/>
                    <a:gd name="connsiteY5" fmla="*/ 1305910 h 3344917"/>
                    <a:gd name="connsiteX6" fmla="*/ 1742090 w 6794938"/>
                    <a:gd name="connsiteY6" fmla="*/ 1211317 h 3344917"/>
                    <a:gd name="connsiteX7" fmla="*/ 2025869 w 6794938"/>
                    <a:gd name="connsiteY7" fmla="*/ 959069 h 3344917"/>
                    <a:gd name="connsiteX8" fmla="*/ 2514601 w 6794938"/>
                    <a:gd name="connsiteY8" fmla="*/ 785648 h 3344917"/>
                    <a:gd name="connsiteX9" fmla="*/ 2751083 w 6794938"/>
                    <a:gd name="connsiteY9" fmla="*/ 627993 h 3344917"/>
                    <a:gd name="connsiteX10" fmla="*/ 2987566 w 6794938"/>
                    <a:gd name="connsiteY10" fmla="*/ 344213 h 3344917"/>
                    <a:gd name="connsiteX11" fmla="*/ 3302876 w 6794938"/>
                    <a:gd name="connsiteY11" fmla="*/ 365234 h 3344917"/>
                    <a:gd name="connsiteX12" fmla="*/ 3728545 w 6794938"/>
                    <a:gd name="connsiteY12" fmla="*/ 28903 h 3344917"/>
                    <a:gd name="connsiteX13" fmla="*/ 4327635 w 6794938"/>
                    <a:gd name="connsiteY13" fmla="*/ 191813 h 3344917"/>
                    <a:gd name="connsiteX14" fmla="*/ 4587766 w 6794938"/>
                    <a:gd name="connsiteY14" fmla="*/ 315310 h 3344917"/>
                    <a:gd name="connsiteX15" fmla="*/ 5278821 w 6794938"/>
                    <a:gd name="connsiteY15" fmla="*/ 515007 h 3344917"/>
                    <a:gd name="connsiteX16" fmla="*/ 5423338 w 6794938"/>
                    <a:gd name="connsiteY16" fmla="*/ 1224455 h 3344917"/>
                    <a:gd name="connsiteX17" fmla="*/ 5707117 w 6794938"/>
                    <a:gd name="connsiteY17" fmla="*/ 1792014 h 3344917"/>
                    <a:gd name="connsiteX18" fmla="*/ 6385035 w 6794938"/>
                    <a:gd name="connsiteY18" fmla="*/ 2257096 h 3344917"/>
                    <a:gd name="connsiteX19" fmla="*/ 6731876 w 6794938"/>
                    <a:gd name="connsiteY19" fmla="*/ 2924503 h 3344917"/>
                    <a:gd name="connsiteX20" fmla="*/ 6794938 w 6794938"/>
                    <a:gd name="connsiteY20" fmla="*/ 3344917 h 3344917"/>
                    <a:gd name="connsiteX0" fmla="*/ 7883 w 6794938"/>
                    <a:gd name="connsiteY0" fmla="*/ 2740572 h 3344917"/>
                    <a:gd name="connsiteX1" fmla="*/ 7883 w 6794938"/>
                    <a:gd name="connsiteY1" fmla="*/ 2661745 h 3344917"/>
                    <a:gd name="connsiteX2" fmla="*/ 55180 w 6794938"/>
                    <a:gd name="connsiteY2" fmla="*/ 2251841 h 3344917"/>
                    <a:gd name="connsiteX3" fmla="*/ 197069 w 6794938"/>
                    <a:gd name="connsiteY3" fmla="*/ 1905000 h 3344917"/>
                    <a:gd name="connsiteX4" fmla="*/ 638504 w 6794938"/>
                    <a:gd name="connsiteY4" fmla="*/ 1432034 h 3344917"/>
                    <a:gd name="connsiteX5" fmla="*/ 1300656 w 6794938"/>
                    <a:gd name="connsiteY5" fmla="*/ 1305910 h 3344917"/>
                    <a:gd name="connsiteX6" fmla="*/ 1742090 w 6794938"/>
                    <a:gd name="connsiteY6" fmla="*/ 1211317 h 3344917"/>
                    <a:gd name="connsiteX7" fmla="*/ 2025869 w 6794938"/>
                    <a:gd name="connsiteY7" fmla="*/ 959069 h 3344917"/>
                    <a:gd name="connsiteX8" fmla="*/ 2514601 w 6794938"/>
                    <a:gd name="connsiteY8" fmla="*/ 785648 h 3344917"/>
                    <a:gd name="connsiteX9" fmla="*/ 2751083 w 6794938"/>
                    <a:gd name="connsiteY9" fmla="*/ 627993 h 3344917"/>
                    <a:gd name="connsiteX10" fmla="*/ 3302876 w 6794938"/>
                    <a:gd name="connsiteY10" fmla="*/ 365234 h 3344917"/>
                    <a:gd name="connsiteX11" fmla="*/ 3728545 w 6794938"/>
                    <a:gd name="connsiteY11" fmla="*/ 28903 h 3344917"/>
                    <a:gd name="connsiteX12" fmla="*/ 4327635 w 6794938"/>
                    <a:gd name="connsiteY12" fmla="*/ 191813 h 3344917"/>
                    <a:gd name="connsiteX13" fmla="*/ 4587766 w 6794938"/>
                    <a:gd name="connsiteY13" fmla="*/ 315310 h 3344917"/>
                    <a:gd name="connsiteX14" fmla="*/ 5278821 w 6794938"/>
                    <a:gd name="connsiteY14" fmla="*/ 515007 h 3344917"/>
                    <a:gd name="connsiteX15" fmla="*/ 5423338 w 6794938"/>
                    <a:gd name="connsiteY15" fmla="*/ 1224455 h 3344917"/>
                    <a:gd name="connsiteX16" fmla="*/ 5707117 w 6794938"/>
                    <a:gd name="connsiteY16" fmla="*/ 1792014 h 3344917"/>
                    <a:gd name="connsiteX17" fmla="*/ 6385035 w 6794938"/>
                    <a:gd name="connsiteY17" fmla="*/ 2257096 h 3344917"/>
                    <a:gd name="connsiteX18" fmla="*/ 6731876 w 6794938"/>
                    <a:gd name="connsiteY18" fmla="*/ 2924503 h 3344917"/>
                    <a:gd name="connsiteX19" fmla="*/ 6794938 w 6794938"/>
                    <a:gd name="connsiteY19" fmla="*/ 3344917 h 3344917"/>
                    <a:gd name="connsiteX0" fmla="*/ 7883 w 6794938"/>
                    <a:gd name="connsiteY0" fmla="*/ 2740572 h 3344917"/>
                    <a:gd name="connsiteX1" fmla="*/ 7883 w 6794938"/>
                    <a:gd name="connsiteY1" fmla="*/ 2661745 h 3344917"/>
                    <a:gd name="connsiteX2" fmla="*/ 55180 w 6794938"/>
                    <a:gd name="connsiteY2" fmla="*/ 2251841 h 3344917"/>
                    <a:gd name="connsiteX3" fmla="*/ 197069 w 6794938"/>
                    <a:gd name="connsiteY3" fmla="*/ 1905000 h 3344917"/>
                    <a:gd name="connsiteX4" fmla="*/ 638504 w 6794938"/>
                    <a:gd name="connsiteY4" fmla="*/ 1432034 h 3344917"/>
                    <a:gd name="connsiteX5" fmla="*/ 1300656 w 6794938"/>
                    <a:gd name="connsiteY5" fmla="*/ 1305910 h 3344917"/>
                    <a:gd name="connsiteX6" fmla="*/ 1742090 w 6794938"/>
                    <a:gd name="connsiteY6" fmla="*/ 1211317 h 3344917"/>
                    <a:gd name="connsiteX7" fmla="*/ 2025869 w 6794938"/>
                    <a:gd name="connsiteY7" fmla="*/ 959069 h 3344917"/>
                    <a:gd name="connsiteX8" fmla="*/ 2514601 w 6794938"/>
                    <a:gd name="connsiteY8" fmla="*/ 785648 h 3344917"/>
                    <a:gd name="connsiteX9" fmla="*/ 2751083 w 6794938"/>
                    <a:gd name="connsiteY9" fmla="*/ 627993 h 3344917"/>
                    <a:gd name="connsiteX10" fmla="*/ 3302876 w 6794938"/>
                    <a:gd name="connsiteY10" fmla="*/ 365234 h 3344917"/>
                    <a:gd name="connsiteX11" fmla="*/ 3728545 w 6794938"/>
                    <a:gd name="connsiteY11" fmla="*/ 28903 h 3344917"/>
                    <a:gd name="connsiteX12" fmla="*/ 4327635 w 6794938"/>
                    <a:gd name="connsiteY12" fmla="*/ 191813 h 3344917"/>
                    <a:gd name="connsiteX13" fmla="*/ 4587766 w 6794938"/>
                    <a:gd name="connsiteY13" fmla="*/ 315310 h 3344917"/>
                    <a:gd name="connsiteX14" fmla="*/ 5278821 w 6794938"/>
                    <a:gd name="connsiteY14" fmla="*/ 515007 h 3344917"/>
                    <a:gd name="connsiteX15" fmla="*/ 5423338 w 6794938"/>
                    <a:gd name="connsiteY15" fmla="*/ 1224455 h 3344917"/>
                    <a:gd name="connsiteX16" fmla="*/ 5707117 w 6794938"/>
                    <a:gd name="connsiteY16" fmla="*/ 1792014 h 3344917"/>
                    <a:gd name="connsiteX17" fmla="*/ 6385035 w 6794938"/>
                    <a:gd name="connsiteY17" fmla="*/ 2257096 h 3344917"/>
                    <a:gd name="connsiteX18" fmla="*/ 6731876 w 6794938"/>
                    <a:gd name="connsiteY18" fmla="*/ 2924503 h 3344917"/>
                    <a:gd name="connsiteX19" fmla="*/ 6794938 w 6794938"/>
                    <a:gd name="connsiteY19" fmla="*/ 3344917 h 3344917"/>
                    <a:gd name="connsiteX0" fmla="*/ 7883 w 6794938"/>
                    <a:gd name="connsiteY0" fmla="*/ 2588172 h 3192517"/>
                    <a:gd name="connsiteX1" fmla="*/ 7883 w 6794938"/>
                    <a:gd name="connsiteY1" fmla="*/ 2509345 h 3192517"/>
                    <a:gd name="connsiteX2" fmla="*/ 55180 w 6794938"/>
                    <a:gd name="connsiteY2" fmla="*/ 2099441 h 3192517"/>
                    <a:gd name="connsiteX3" fmla="*/ 197069 w 6794938"/>
                    <a:gd name="connsiteY3" fmla="*/ 1752600 h 3192517"/>
                    <a:gd name="connsiteX4" fmla="*/ 638504 w 6794938"/>
                    <a:gd name="connsiteY4" fmla="*/ 1279634 h 3192517"/>
                    <a:gd name="connsiteX5" fmla="*/ 1300656 w 6794938"/>
                    <a:gd name="connsiteY5" fmla="*/ 1153510 h 3192517"/>
                    <a:gd name="connsiteX6" fmla="*/ 1742090 w 6794938"/>
                    <a:gd name="connsiteY6" fmla="*/ 1058917 h 3192517"/>
                    <a:gd name="connsiteX7" fmla="*/ 2025869 w 6794938"/>
                    <a:gd name="connsiteY7" fmla="*/ 806669 h 3192517"/>
                    <a:gd name="connsiteX8" fmla="*/ 2514601 w 6794938"/>
                    <a:gd name="connsiteY8" fmla="*/ 633248 h 3192517"/>
                    <a:gd name="connsiteX9" fmla="*/ 2751083 w 6794938"/>
                    <a:gd name="connsiteY9" fmla="*/ 475593 h 3192517"/>
                    <a:gd name="connsiteX10" fmla="*/ 3302876 w 6794938"/>
                    <a:gd name="connsiteY10" fmla="*/ 212834 h 3192517"/>
                    <a:gd name="connsiteX11" fmla="*/ 3728545 w 6794938"/>
                    <a:gd name="connsiteY11" fmla="*/ 28903 h 3192517"/>
                    <a:gd name="connsiteX12" fmla="*/ 4327635 w 6794938"/>
                    <a:gd name="connsiteY12" fmla="*/ 39413 h 3192517"/>
                    <a:gd name="connsiteX13" fmla="*/ 4587766 w 6794938"/>
                    <a:gd name="connsiteY13" fmla="*/ 162910 h 3192517"/>
                    <a:gd name="connsiteX14" fmla="*/ 5278821 w 6794938"/>
                    <a:gd name="connsiteY14" fmla="*/ 362607 h 3192517"/>
                    <a:gd name="connsiteX15" fmla="*/ 5423338 w 6794938"/>
                    <a:gd name="connsiteY15" fmla="*/ 1072055 h 3192517"/>
                    <a:gd name="connsiteX16" fmla="*/ 5707117 w 6794938"/>
                    <a:gd name="connsiteY16" fmla="*/ 1639614 h 3192517"/>
                    <a:gd name="connsiteX17" fmla="*/ 6385035 w 6794938"/>
                    <a:gd name="connsiteY17" fmla="*/ 2104696 h 3192517"/>
                    <a:gd name="connsiteX18" fmla="*/ 6731876 w 6794938"/>
                    <a:gd name="connsiteY18" fmla="*/ 2772103 h 3192517"/>
                    <a:gd name="connsiteX19" fmla="*/ 6794938 w 6794938"/>
                    <a:gd name="connsiteY19" fmla="*/ 3192517 h 3192517"/>
                    <a:gd name="connsiteX0" fmla="*/ 7883 w 6794938"/>
                    <a:gd name="connsiteY0" fmla="*/ 2588172 h 3878317"/>
                    <a:gd name="connsiteX1" fmla="*/ 7883 w 6794938"/>
                    <a:gd name="connsiteY1" fmla="*/ 2509345 h 3878317"/>
                    <a:gd name="connsiteX2" fmla="*/ 55180 w 6794938"/>
                    <a:gd name="connsiteY2" fmla="*/ 2099441 h 3878317"/>
                    <a:gd name="connsiteX3" fmla="*/ 197069 w 6794938"/>
                    <a:gd name="connsiteY3" fmla="*/ 1752600 h 3878317"/>
                    <a:gd name="connsiteX4" fmla="*/ 638504 w 6794938"/>
                    <a:gd name="connsiteY4" fmla="*/ 1279634 h 3878317"/>
                    <a:gd name="connsiteX5" fmla="*/ 1300656 w 6794938"/>
                    <a:gd name="connsiteY5" fmla="*/ 1153510 h 3878317"/>
                    <a:gd name="connsiteX6" fmla="*/ 1742090 w 6794938"/>
                    <a:gd name="connsiteY6" fmla="*/ 1058917 h 3878317"/>
                    <a:gd name="connsiteX7" fmla="*/ 2025869 w 6794938"/>
                    <a:gd name="connsiteY7" fmla="*/ 806669 h 3878317"/>
                    <a:gd name="connsiteX8" fmla="*/ 2514601 w 6794938"/>
                    <a:gd name="connsiteY8" fmla="*/ 633248 h 3878317"/>
                    <a:gd name="connsiteX9" fmla="*/ 2751083 w 6794938"/>
                    <a:gd name="connsiteY9" fmla="*/ 475593 h 3878317"/>
                    <a:gd name="connsiteX10" fmla="*/ 3302876 w 6794938"/>
                    <a:gd name="connsiteY10" fmla="*/ 212834 h 3878317"/>
                    <a:gd name="connsiteX11" fmla="*/ 3728545 w 6794938"/>
                    <a:gd name="connsiteY11" fmla="*/ 28903 h 3878317"/>
                    <a:gd name="connsiteX12" fmla="*/ 4327635 w 6794938"/>
                    <a:gd name="connsiteY12" fmla="*/ 39413 h 3878317"/>
                    <a:gd name="connsiteX13" fmla="*/ 4587766 w 6794938"/>
                    <a:gd name="connsiteY13" fmla="*/ 162910 h 3878317"/>
                    <a:gd name="connsiteX14" fmla="*/ 5278821 w 6794938"/>
                    <a:gd name="connsiteY14" fmla="*/ 362607 h 3878317"/>
                    <a:gd name="connsiteX15" fmla="*/ 5423338 w 6794938"/>
                    <a:gd name="connsiteY15" fmla="*/ 1072055 h 3878317"/>
                    <a:gd name="connsiteX16" fmla="*/ 5707117 w 6794938"/>
                    <a:gd name="connsiteY16" fmla="*/ 1639614 h 3878317"/>
                    <a:gd name="connsiteX17" fmla="*/ 6385035 w 6794938"/>
                    <a:gd name="connsiteY17" fmla="*/ 2104696 h 3878317"/>
                    <a:gd name="connsiteX18" fmla="*/ 6731876 w 6794938"/>
                    <a:gd name="connsiteY18" fmla="*/ 2772103 h 3878317"/>
                    <a:gd name="connsiteX19" fmla="*/ 6794938 w 6794938"/>
                    <a:gd name="connsiteY19" fmla="*/ 3878317 h 3878317"/>
                    <a:gd name="connsiteX0" fmla="*/ 7883 w 6794938"/>
                    <a:gd name="connsiteY0" fmla="*/ 2631966 h 3922111"/>
                    <a:gd name="connsiteX1" fmla="*/ 7883 w 6794938"/>
                    <a:gd name="connsiteY1" fmla="*/ 2553139 h 3922111"/>
                    <a:gd name="connsiteX2" fmla="*/ 55180 w 6794938"/>
                    <a:gd name="connsiteY2" fmla="*/ 2143235 h 3922111"/>
                    <a:gd name="connsiteX3" fmla="*/ 197069 w 6794938"/>
                    <a:gd name="connsiteY3" fmla="*/ 1796394 h 3922111"/>
                    <a:gd name="connsiteX4" fmla="*/ 638504 w 6794938"/>
                    <a:gd name="connsiteY4" fmla="*/ 1323428 h 3922111"/>
                    <a:gd name="connsiteX5" fmla="*/ 1300656 w 6794938"/>
                    <a:gd name="connsiteY5" fmla="*/ 1197304 h 3922111"/>
                    <a:gd name="connsiteX6" fmla="*/ 1742090 w 6794938"/>
                    <a:gd name="connsiteY6" fmla="*/ 1102711 h 3922111"/>
                    <a:gd name="connsiteX7" fmla="*/ 2025869 w 6794938"/>
                    <a:gd name="connsiteY7" fmla="*/ 850463 h 3922111"/>
                    <a:gd name="connsiteX8" fmla="*/ 2514601 w 6794938"/>
                    <a:gd name="connsiteY8" fmla="*/ 677042 h 3922111"/>
                    <a:gd name="connsiteX9" fmla="*/ 2751083 w 6794938"/>
                    <a:gd name="connsiteY9" fmla="*/ 519387 h 3922111"/>
                    <a:gd name="connsiteX10" fmla="*/ 3728545 w 6794938"/>
                    <a:gd name="connsiteY10" fmla="*/ 72697 h 3922111"/>
                    <a:gd name="connsiteX11" fmla="*/ 4327635 w 6794938"/>
                    <a:gd name="connsiteY11" fmla="*/ 83207 h 3922111"/>
                    <a:gd name="connsiteX12" fmla="*/ 4587766 w 6794938"/>
                    <a:gd name="connsiteY12" fmla="*/ 206704 h 3922111"/>
                    <a:gd name="connsiteX13" fmla="*/ 5278821 w 6794938"/>
                    <a:gd name="connsiteY13" fmla="*/ 406401 h 3922111"/>
                    <a:gd name="connsiteX14" fmla="*/ 5423338 w 6794938"/>
                    <a:gd name="connsiteY14" fmla="*/ 1115849 h 3922111"/>
                    <a:gd name="connsiteX15" fmla="*/ 5707117 w 6794938"/>
                    <a:gd name="connsiteY15" fmla="*/ 1683408 h 3922111"/>
                    <a:gd name="connsiteX16" fmla="*/ 6385035 w 6794938"/>
                    <a:gd name="connsiteY16" fmla="*/ 2148490 h 3922111"/>
                    <a:gd name="connsiteX17" fmla="*/ 6731876 w 6794938"/>
                    <a:gd name="connsiteY17" fmla="*/ 2815897 h 3922111"/>
                    <a:gd name="connsiteX18" fmla="*/ 6794938 w 6794938"/>
                    <a:gd name="connsiteY18" fmla="*/ 3922111 h 3922111"/>
                    <a:gd name="connsiteX0" fmla="*/ 7883 w 6794938"/>
                    <a:gd name="connsiteY0" fmla="*/ 2658241 h 3948386"/>
                    <a:gd name="connsiteX1" fmla="*/ 7883 w 6794938"/>
                    <a:gd name="connsiteY1" fmla="*/ 2579414 h 3948386"/>
                    <a:gd name="connsiteX2" fmla="*/ 55180 w 6794938"/>
                    <a:gd name="connsiteY2" fmla="*/ 2169510 h 3948386"/>
                    <a:gd name="connsiteX3" fmla="*/ 197069 w 6794938"/>
                    <a:gd name="connsiteY3" fmla="*/ 1822669 h 3948386"/>
                    <a:gd name="connsiteX4" fmla="*/ 638504 w 6794938"/>
                    <a:gd name="connsiteY4" fmla="*/ 1349703 h 3948386"/>
                    <a:gd name="connsiteX5" fmla="*/ 1300656 w 6794938"/>
                    <a:gd name="connsiteY5" fmla="*/ 1223579 h 3948386"/>
                    <a:gd name="connsiteX6" fmla="*/ 1742090 w 6794938"/>
                    <a:gd name="connsiteY6" fmla="*/ 1128986 h 3948386"/>
                    <a:gd name="connsiteX7" fmla="*/ 2025869 w 6794938"/>
                    <a:gd name="connsiteY7" fmla="*/ 876738 h 3948386"/>
                    <a:gd name="connsiteX8" fmla="*/ 2514601 w 6794938"/>
                    <a:gd name="connsiteY8" fmla="*/ 703317 h 3948386"/>
                    <a:gd name="connsiteX9" fmla="*/ 3728545 w 6794938"/>
                    <a:gd name="connsiteY9" fmla="*/ 98972 h 3948386"/>
                    <a:gd name="connsiteX10" fmla="*/ 4327635 w 6794938"/>
                    <a:gd name="connsiteY10" fmla="*/ 109482 h 3948386"/>
                    <a:gd name="connsiteX11" fmla="*/ 4587766 w 6794938"/>
                    <a:gd name="connsiteY11" fmla="*/ 232979 h 3948386"/>
                    <a:gd name="connsiteX12" fmla="*/ 5278821 w 6794938"/>
                    <a:gd name="connsiteY12" fmla="*/ 432676 h 3948386"/>
                    <a:gd name="connsiteX13" fmla="*/ 5423338 w 6794938"/>
                    <a:gd name="connsiteY13" fmla="*/ 1142124 h 3948386"/>
                    <a:gd name="connsiteX14" fmla="*/ 5707117 w 6794938"/>
                    <a:gd name="connsiteY14" fmla="*/ 1709683 h 3948386"/>
                    <a:gd name="connsiteX15" fmla="*/ 6385035 w 6794938"/>
                    <a:gd name="connsiteY15" fmla="*/ 2174765 h 3948386"/>
                    <a:gd name="connsiteX16" fmla="*/ 6731876 w 6794938"/>
                    <a:gd name="connsiteY16" fmla="*/ 2842172 h 3948386"/>
                    <a:gd name="connsiteX17" fmla="*/ 6794938 w 6794938"/>
                    <a:gd name="connsiteY17" fmla="*/ 3948386 h 3948386"/>
                    <a:gd name="connsiteX0" fmla="*/ 7883 w 6794938"/>
                    <a:gd name="connsiteY0" fmla="*/ 2658241 h 3948386"/>
                    <a:gd name="connsiteX1" fmla="*/ 7883 w 6794938"/>
                    <a:gd name="connsiteY1" fmla="*/ 2579414 h 3948386"/>
                    <a:gd name="connsiteX2" fmla="*/ 55180 w 6794938"/>
                    <a:gd name="connsiteY2" fmla="*/ 2169510 h 3948386"/>
                    <a:gd name="connsiteX3" fmla="*/ 197069 w 6794938"/>
                    <a:gd name="connsiteY3" fmla="*/ 1822669 h 3948386"/>
                    <a:gd name="connsiteX4" fmla="*/ 638504 w 6794938"/>
                    <a:gd name="connsiteY4" fmla="*/ 1349703 h 3948386"/>
                    <a:gd name="connsiteX5" fmla="*/ 1742090 w 6794938"/>
                    <a:gd name="connsiteY5" fmla="*/ 1128986 h 3948386"/>
                    <a:gd name="connsiteX6" fmla="*/ 2025869 w 6794938"/>
                    <a:gd name="connsiteY6" fmla="*/ 876738 h 3948386"/>
                    <a:gd name="connsiteX7" fmla="*/ 2514601 w 6794938"/>
                    <a:gd name="connsiteY7" fmla="*/ 703317 h 3948386"/>
                    <a:gd name="connsiteX8" fmla="*/ 3728545 w 6794938"/>
                    <a:gd name="connsiteY8" fmla="*/ 98972 h 3948386"/>
                    <a:gd name="connsiteX9" fmla="*/ 4327635 w 6794938"/>
                    <a:gd name="connsiteY9" fmla="*/ 109482 h 3948386"/>
                    <a:gd name="connsiteX10" fmla="*/ 4587766 w 6794938"/>
                    <a:gd name="connsiteY10" fmla="*/ 232979 h 3948386"/>
                    <a:gd name="connsiteX11" fmla="*/ 5278821 w 6794938"/>
                    <a:gd name="connsiteY11" fmla="*/ 432676 h 3948386"/>
                    <a:gd name="connsiteX12" fmla="*/ 5423338 w 6794938"/>
                    <a:gd name="connsiteY12" fmla="*/ 1142124 h 3948386"/>
                    <a:gd name="connsiteX13" fmla="*/ 5707117 w 6794938"/>
                    <a:gd name="connsiteY13" fmla="*/ 1709683 h 3948386"/>
                    <a:gd name="connsiteX14" fmla="*/ 6385035 w 6794938"/>
                    <a:gd name="connsiteY14" fmla="*/ 2174765 h 3948386"/>
                    <a:gd name="connsiteX15" fmla="*/ 6731876 w 6794938"/>
                    <a:gd name="connsiteY15" fmla="*/ 2842172 h 3948386"/>
                    <a:gd name="connsiteX16" fmla="*/ 6794938 w 6794938"/>
                    <a:gd name="connsiteY16" fmla="*/ 3948386 h 3948386"/>
                    <a:gd name="connsiteX0" fmla="*/ 57806 w 6844861"/>
                    <a:gd name="connsiteY0" fmla="*/ 2658241 h 3948386"/>
                    <a:gd name="connsiteX1" fmla="*/ 57806 w 6844861"/>
                    <a:gd name="connsiteY1" fmla="*/ 2579414 h 3948386"/>
                    <a:gd name="connsiteX2" fmla="*/ 105103 w 6844861"/>
                    <a:gd name="connsiteY2" fmla="*/ 2169510 h 3948386"/>
                    <a:gd name="connsiteX3" fmla="*/ 688427 w 6844861"/>
                    <a:gd name="connsiteY3" fmla="*/ 1349703 h 3948386"/>
                    <a:gd name="connsiteX4" fmla="*/ 1792013 w 6844861"/>
                    <a:gd name="connsiteY4" fmla="*/ 1128986 h 3948386"/>
                    <a:gd name="connsiteX5" fmla="*/ 2075792 w 6844861"/>
                    <a:gd name="connsiteY5" fmla="*/ 876738 h 3948386"/>
                    <a:gd name="connsiteX6" fmla="*/ 2564524 w 6844861"/>
                    <a:gd name="connsiteY6" fmla="*/ 703317 h 3948386"/>
                    <a:gd name="connsiteX7" fmla="*/ 3778468 w 6844861"/>
                    <a:gd name="connsiteY7" fmla="*/ 98972 h 3948386"/>
                    <a:gd name="connsiteX8" fmla="*/ 4377558 w 6844861"/>
                    <a:gd name="connsiteY8" fmla="*/ 109482 h 3948386"/>
                    <a:gd name="connsiteX9" fmla="*/ 4637689 w 6844861"/>
                    <a:gd name="connsiteY9" fmla="*/ 232979 h 3948386"/>
                    <a:gd name="connsiteX10" fmla="*/ 5328744 w 6844861"/>
                    <a:gd name="connsiteY10" fmla="*/ 432676 h 3948386"/>
                    <a:gd name="connsiteX11" fmla="*/ 5473261 w 6844861"/>
                    <a:gd name="connsiteY11" fmla="*/ 1142124 h 3948386"/>
                    <a:gd name="connsiteX12" fmla="*/ 5757040 w 6844861"/>
                    <a:gd name="connsiteY12" fmla="*/ 1709683 h 3948386"/>
                    <a:gd name="connsiteX13" fmla="*/ 6434958 w 6844861"/>
                    <a:gd name="connsiteY13" fmla="*/ 2174765 h 3948386"/>
                    <a:gd name="connsiteX14" fmla="*/ 6781799 w 6844861"/>
                    <a:gd name="connsiteY14" fmla="*/ 2842172 h 3948386"/>
                    <a:gd name="connsiteX15" fmla="*/ 6844861 w 6844861"/>
                    <a:gd name="connsiteY15" fmla="*/ 3948386 h 3948386"/>
                    <a:gd name="connsiteX0" fmla="*/ 57806 w 6844861"/>
                    <a:gd name="connsiteY0" fmla="*/ 2658241 h 3948386"/>
                    <a:gd name="connsiteX1" fmla="*/ 105103 w 6844861"/>
                    <a:gd name="connsiteY1" fmla="*/ 2169510 h 3948386"/>
                    <a:gd name="connsiteX2" fmla="*/ 688427 w 6844861"/>
                    <a:gd name="connsiteY2" fmla="*/ 1349703 h 3948386"/>
                    <a:gd name="connsiteX3" fmla="*/ 1792013 w 6844861"/>
                    <a:gd name="connsiteY3" fmla="*/ 1128986 h 3948386"/>
                    <a:gd name="connsiteX4" fmla="*/ 2075792 w 6844861"/>
                    <a:gd name="connsiteY4" fmla="*/ 876738 h 3948386"/>
                    <a:gd name="connsiteX5" fmla="*/ 2564524 w 6844861"/>
                    <a:gd name="connsiteY5" fmla="*/ 703317 h 3948386"/>
                    <a:gd name="connsiteX6" fmla="*/ 3778468 w 6844861"/>
                    <a:gd name="connsiteY6" fmla="*/ 98972 h 3948386"/>
                    <a:gd name="connsiteX7" fmla="*/ 4377558 w 6844861"/>
                    <a:gd name="connsiteY7" fmla="*/ 109482 h 3948386"/>
                    <a:gd name="connsiteX8" fmla="*/ 4637689 w 6844861"/>
                    <a:gd name="connsiteY8" fmla="*/ 232979 h 3948386"/>
                    <a:gd name="connsiteX9" fmla="*/ 5328744 w 6844861"/>
                    <a:gd name="connsiteY9" fmla="*/ 432676 h 3948386"/>
                    <a:gd name="connsiteX10" fmla="*/ 5473261 w 6844861"/>
                    <a:gd name="connsiteY10" fmla="*/ 1142124 h 3948386"/>
                    <a:gd name="connsiteX11" fmla="*/ 5757040 w 6844861"/>
                    <a:gd name="connsiteY11" fmla="*/ 1709683 h 3948386"/>
                    <a:gd name="connsiteX12" fmla="*/ 6434958 w 6844861"/>
                    <a:gd name="connsiteY12" fmla="*/ 2174765 h 3948386"/>
                    <a:gd name="connsiteX13" fmla="*/ 6781799 w 6844861"/>
                    <a:gd name="connsiteY13" fmla="*/ 2842172 h 3948386"/>
                    <a:gd name="connsiteX14" fmla="*/ 6844861 w 6844861"/>
                    <a:gd name="connsiteY14" fmla="*/ 3948386 h 3948386"/>
                    <a:gd name="connsiteX0" fmla="*/ 241737 w 7028792"/>
                    <a:gd name="connsiteY0" fmla="*/ 2658241 h 3948386"/>
                    <a:gd name="connsiteX1" fmla="*/ 289034 w 7028792"/>
                    <a:gd name="connsiteY1" fmla="*/ 2169510 h 3948386"/>
                    <a:gd name="connsiteX2" fmla="*/ 1975944 w 7028792"/>
                    <a:gd name="connsiteY2" fmla="*/ 1128986 h 3948386"/>
                    <a:gd name="connsiteX3" fmla="*/ 2259723 w 7028792"/>
                    <a:gd name="connsiteY3" fmla="*/ 876738 h 3948386"/>
                    <a:gd name="connsiteX4" fmla="*/ 2748455 w 7028792"/>
                    <a:gd name="connsiteY4" fmla="*/ 703317 h 3948386"/>
                    <a:gd name="connsiteX5" fmla="*/ 3962399 w 7028792"/>
                    <a:gd name="connsiteY5" fmla="*/ 98972 h 3948386"/>
                    <a:gd name="connsiteX6" fmla="*/ 4561489 w 7028792"/>
                    <a:gd name="connsiteY6" fmla="*/ 109482 h 3948386"/>
                    <a:gd name="connsiteX7" fmla="*/ 4821620 w 7028792"/>
                    <a:gd name="connsiteY7" fmla="*/ 232979 h 3948386"/>
                    <a:gd name="connsiteX8" fmla="*/ 5512675 w 7028792"/>
                    <a:gd name="connsiteY8" fmla="*/ 432676 h 3948386"/>
                    <a:gd name="connsiteX9" fmla="*/ 5657192 w 7028792"/>
                    <a:gd name="connsiteY9" fmla="*/ 1142124 h 3948386"/>
                    <a:gd name="connsiteX10" fmla="*/ 5940971 w 7028792"/>
                    <a:gd name="connsiteY10" fmla="*/ 1709683 h 3948386"/>
                    <a:gd name="connsiteX11" fmla="*/ 6618889 w 7028792"/>
                    <a:gd name="connsiteY11" fmla="*/ 2174765 h 3948386"/>
                    <a:gd name="connsiteX12" fmla="*/ 6965730 w 7028792"/>
                    <a:gd name="connsiteY12" fmla="*/ 2842172 h 3948386"/>
                    <a:gd name="connsiteX13" fmla="*/ 7028792 w 7028792"/>
                    <a:gd name="connsiteY13" fmla="*/ 3948386 h 3948386"/>
                    <a:gd name="connsiteX0" fmla="*/ 241737 w 7028792"/>
                    <a:gd name="connsiteY0" fmla="*/ 2658241 h 3948386"/>
                    <a:gd name="connsiteX1" fmla="*/ 289034 w 7028792"/>
                    <a:gd name="connsiteY1" fmla="*/ 2169510 h 3948386"/>
                    <a:gd name="connsiteX2" fmla="*/ 1975944 w 7028792"/>
                    <a:gd name="connsiteY2" fmla="*/ 1128986 h 3948386"/>
                    <a:gd name="connsiteX3" fmla="*/ 2748455 w 7028792"/>
                    <a:gd name="connsiteY3" fmla="*/ 703317 h 3948386"/>
                    <a:gd name="connsiteX4" fmla="*/ 3962399 w 7028792"/>
                    <a:gd name="connsiteY4" fmla="*/ 98972 h 3948386"/>
                    <a:gd name="connsiteX5" fmla="*/ 4561489 w 7028792"/>
                    <a:gd name="connsiteY5" fmla="*/ 109482 h 3948386"/>
                    <a:gd name="connsiteX6" fmla="*/ 4821620 w 7028792"/>
                    <a:gd name="connsiteY6" fmla="*/ 232979 h 3948386"/>
                    <a:gd name="connsiteX7" fmla="*/ 5512675 w 7028792"/>
                    <a:gd name="connsiteY7" fmla="*/ 432676 h 3948386"/>
                    <a:gd name="connsiteX8" fmla="*/ 5657192 w 7028792"/>
                    <a:gd name="connsiteY8" fmla="*/ 1142124 h 3948386"/>
                    <a:gd name="connsiteX9" fmla="*/ 5940971 w 7028792"/>
                    <a:gd name="connsiteY9" fmla="*/ 1709683 h 3948386"/>
                    <a:gd name="connsiteX10" fmla="*/ 6618889 w 7028792"/>
                    <a:gd name="connsiteY10" fmla="*/ 2174765 h 3948386"/>
                    <a:gd name="connsiteX11" fmla="*/ 6965730 w 7028792"/>
                    <a:gd name="connsiteY11" fmla="*/ 2842172 h 3948386"/>
                    <a:gd name="connsiteX12" fmla="*/ 7028792 w 7028792"/>
                    <a:gd name="connsiteY12" fmla="*/ 3948386 h 3948386"/>
                    <a:gd name="connsiteX0" fmla="*/ 241737 w 7028792"/>
                    <a:gd name="connsiteY0" fmla="*/ 2729186 h 4019331"/>
                    <a:gd name="connsiteX1" fmla="*/ 289034 w 7028792"/>
                    <a:gd name="connsiteY1" fmla="*/ 2240455 h 4019331"/>
                    <a:gd name="connsiteX2" fmla="*/ 1975944 w 7028792"/>
                    <a:gd name="connsiteY2" fmla="*/ 1199931 h 4019331"/>
                    <a:gd name="connsiteX3" fmla="*/ 3962399 w 7028792"/>
                    <a:gd name="connsiteY3" fmla="*/ 169917 h 4019331"/>
                    <a:gd name="connsiteX4" fmla="*/ 4561489 w 7028792"/>
                    <a:gd name="connsiteY4" fmla="*/ 180427 h 4019331"/>
                    <a:gd name="connsiteX5" fmla="*/ 4821620 w 7028792"/>
                    <a:gd name="connsiteY5" fmla="*/ 303924 h 4019331"/>
                    <a:gd name="connsiteX6" fmla="*/ 5512675 w 7028792"/>
                    <a:gd name="connsiteY6" fmla="*/ 503621 h 4019331"/>
                    <a:gd name="connsiteX7" fmla="*/ 5657192 w 7028792"/>
                    <a:gd name="connsiteY7" fmla="*/ 1213069 h 4019331"/>
                    <a:gd name="connsiteX8" fmla="*/ 5940971 w 7028792"/>
                    <a:gd name="connsiteY8" fmla="*/ 1780628 h 4019331"/>
                    <a:gd name="connsiteX9" fmla="*/ 6618889 w 7028792"/>
                    <a:gd name="connsiteY9" fmla="*/ 2245710 h 4019331"/>
                    <a:gd name="connsiteX10" fmla="*/ 6965730 w 7028792"/>
                    <a:gd name="connsiteY10" fmla="*/ 2913117 h 4019331"/>
                    <a:gd name="connsiteX11" fmla="*/ 7028792 w 7028792"/>
                    <a:gd name="connsiteY11" fmla="*/ 4019331 h 4019331"/>
                    <a:gd name="connsiteX0" fmla="*/ 572813 w 7359868"/>
                    <a:gd name="connsiteY0" fmla="*/ 2902607 h 4192752"/>
                    <a:gd name="connsiteX1" fmla="*/ 620110 w 7359868"/>
                    <a:gd name="connsiteY1" fmla="*/ 2413876 h 4192752"/>
                    <a:gd name="connsiteX2" fmla="*/ 4293475 w 7359868"/>
                    <a:gd name="connsiteY2" fmla="*/ 343338 h 4192752"/>
                    <a:gd name="connsiteX3" fmla="*/ 4892565 w 7359868"/>
                    <a:gd name="connsiteY3" fmla="*/ 353848 h 4192752"/>
                    <a:gd name="connsiteX4" fmla="*/ 5152696 w 7359868"/>
                    <a:gd name="connsiteY4" fmla="*/ 477345 h 4192752"/>
                    <a:gd name="connsiteX5" fmla="*/ 5843751 w 7359868"/>
                    <a:gd name="connsiteY5" fmla="*/ 677042 h 4192752"/>
                    <a:gd name="connsiteX6" fmla="*/ 5988268 w 7359868"/>
                    <a:gd name="connsiteY6" fmla="*/ 1386490 h 4192752"/>
                    <a:gd name="connsiteX7" fmla="*/ 6272047 w 7359868"/>
                    <a:gd name="connsiteY7" fmla="*/ 1954049 h 4192752"/>
                    <a:gd name="connsiteX8" fmla="*/ 6949965 w 7359868"/>
                    <a:gd name="connsiteY8" fmla="*/ 2419131 h 4192752"/>
                    <a:gd name="connsiteX9" fmla="*/ 7296806 w 7359868"/>
                    <a:gd name="connsiteY9" fmla="*/ 3086538 h 4192752"/>
                    <a:gd name="connsiteX10" fmla="*/ 7359868 w 7359868"/>
                    <a:gd name="connsiteY10" fmla="*/ 4192752 h 4192752"/>
                    <a:gd name="connsiteX0" fmla="*/ 0 w 6739758"/>
                    <a:gd name="connsiteY0" fmla="*/ 2413876 h 4192752"/>
                    <a:gd name="connsiteX1" fmla="*/ 3673365 w 6739758"/>
                    <a:gd name="connsiteY1" fmla="*/ 343338 h 4192752"/>
                    <a:gd name="connsiteX2" fmla="*/ 4272455 w 6739758"/>
                    <a:gd name="connsiteY2" fmla="*/ 353848 h 4192752"/>
                    <a:gd name="connsiteX3" fmla="*/ 4532586 w 6739758"/>
                    <a:gd name="connsiteY3" fmla="*/ 477345 h 4192752"/>
                    <a:gd name="connsiteX4" fmla="*/ 5223641 w 6739758"/>
                    <a:gd name="connsiteY4" fmla="*/ 677042 h 4192752"/>
                    <a:gd name="connsiteX5" fmla="*/ 5368158 w 6739758"/>
                    <a:gd name="connsiteY5" fmla="*/ 1386490 h 4192752"/>
                    <a:gd name="connsiteX6" fmla="*/ 5651937 w 6739758"/>
                    <a:gd name="connsiteY6" fmla="*/ 1954049 h 4192752"/>
                    <a:gd name="connsiteX7" fmla="*/ 6329855 w 6739758"/>
                    <a:gd name="connsiteY7" fmla="*/ 2419131 h 4192752"/>
                    <a:gd name="connsiteX8" fmla="*/ 6676696 w 6739758"/>
                    <a:gd name="connsiteY8" fmla="*/ 3086538 h 4192752"/>
                    <a:gd name="connsiteX9" fmla="*/ 6739758 w 6739758"/>
                    <a:gd name="connsiteY9" fmla="*/ 4192752 h 4192752"/>
                    <a:gd name="connsiteX0" fmla="*/ 0 w 3066393"/>
                    <a:gd name="connsiteY0" fmla="*/ 343338 h 4192752"/>
                    <a:gd name="connsiteX1" fmla="*/ 599090 w 3066393"/>
                    <a:gd name="connsiteY1" fmla="*/ 353848 h 4192752"/>
                    <a:gd name="connsiteX2" fmla="*/ 859221 w 3066393"/>
                    <a:gd name="connsiteY2" fmla="*/ 477345 h 4192752"/>
                    <a:gd name="connsiteX3" fmla="*/ 1550276 w 3066393"/>
                    <a:gd name="connsiteY3" fmla="*/ 677042 h 4192752"/>
                    <a:gd name="connsiteX4" fmla="*/ 1694793 w 3066393"/>
                    <a:gd name="connsiteY4" fmla="*/ 1386490 h 4192752"/>
                    <a:gd name="connsiteX5" fmla="*/ 1978572 w 3066393"/>
                    <a:gd name="connsiteY5" fmla="*/ 1954049 h 4192752"/>
                    <a:gd name="connsiteX6" fmla="*/ 2656490 w 3066393"/>
                    <a:gd name="connsiteY6" fmla="*/ 2419131 h 4192752"/>
                    <a:gd name="connsiteX7" fmla="*/ 3003331 w 3066393"/>
                    <a:gd name="connsiteY7" fmla="*/ 3086538 h 4192752"/>
                    <a:gd name="connsiteX8" fmla="*/ 3066393 w 3066393"/>
                    <a:gd name="connsiteY8" fmla="*/ 4192752 h 419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6393" h="4192752">
                      <a:moveTo>
                        <a:pt x="0" y="343338"/>
                      </a:moveTo>
                      <a:cubicBezTo>
                        <a:pt x="712076" y="0"/>
                        <a:pt x="455887" y="331514"/>
                        <a:pt x="599090" y="353848"/>
                      </a:cubicBezTo>
                      <a:cubicBezTo>
                        <a:pt x="742294" y="376183"/>
                        <a:pt x="700690" y="423479"/>
                        <a:pt x="859221" y="477345"/>
                      </a:cubicBezTo>
                      <a:cubicBezTo>
                        <a:pt x="1017752" y="531211"/>
                        <a:pt x="1411014" y="525518"/>
                        <a:pt x="1550276" y="677042"/>
                      </a:cubicBezTo>
                      <a:cubicBezTo>
                        <a:pt x="1689538" y="828566"/>
                        <a:pt x="1623410" y="1173656"/>
                        <a:pt x="1694793" y="1386490"/>
                      </a:cubicBezTo>
                      <a:cubicBezTo>
                        <a:pt x="1766176" y="1599324"/>
                        <a:pt x="1818289" y="1781942"/>
                        <a:pt x="1978572" y="1954049"/>
                      </a:cubicBezTo>
                      <a:cubicBezTo>
                        <a:pt x="2138855" y="2126156"/>
                        <a:pt x="2485697" y="2230383"/>
                        <a:pt x="2656490" y="2419131"/>
                      </a:cubicBezTo>
                      <a:cubicBezTo>
                        <a:pt x="2827283" y="2607879"/>
                        <a:pt x="2820714" y="2956035"/>
                        <a:pt x="3003331" y="3086538"/>
                      </a:cubicBezTo>
                      <a:cubicBezTo>
                        <a:pt x="3042745" y="3160110"/>
                        <a:pt x="3030483" y="4122683"/>
                        <a:pt x="3066393" y="4192752"/>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Connector 17"/>
                <p:cNvCxnSpPr/>
                <p:nvPr/>
              </p:nvCxnSpPr>
              <p:spPr>
                <a:xfrm flipV="1">
                  <a:off x="6096000" y="2438400"/>
                  <a:ext cx="304800" cy="228600"/>
                </a:xfrm>
                <a:prstGeom prst="line">
                  <a:avLst/>
                </a:pr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2" idx="2"/>
                </p:cNvCxnSpPr>
                <p:nvPr/>
              </p:nvCxnSpPr>
              <p:spPr>
                <a:xfrm flipV="1">
                  <a:off x="6781800" y="3626069"/>
                  <a:ext cx="1463566" cy="183931"/>
                </a:xfrm>
                <a:prstGeom prst="line">
                  <a:avLst/>
                </a:pr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10" idx="2"/>
                </p:cNvCxnSpPr>
                <p:nvPr/>
              </p:nvCxnSpPr>
              <p:spPr>
                <a:xfrm flipV="1">
                  <a:off x="7924800" y="5486400"/>
                  <a:ext cx="685800" cy="152400"/>
                </a:xfrm>
                <a:prstGeom prst="line">
                  <a:avLst/>
                </a:pr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9" name="4-Point Star 28"/>
                <p:cNvSpPr/>
                <p:nvPr/>
              </p:nvSpPr>
              <p:spPr>
                <a:xfrm rot="647070">
                  <a:off x="6980067" y="3695664"/>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4-Point Star 29"/>
                <p:cNvSpPr/>
                <p:nvPr/>
              </p:nvSpPr>
              <p:spPr>
                <a:xfrm rot="1111376">
                  <a:off x="7921484" y="5469007"/>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4-Point Star 30"/>
                <p:cNvSpPr/>
                <p:nvPr/>
              </p:nvSpPr>
              <p:spPr>
                <a:xfrm rot="1547541">
                  <a:off x="7637072" y="4721098"/>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4-Point Star 31"/>
                <p:cNvSpPr/>
                <p:nvPr/>
              </p:nvSpPr>
              <p:spPr>
                <a:xfrm rot="1284819">
                  <a:off x="6319208" y="2427251"/>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4-Point Star 32"/>
                <p:cNvSpPr/>
                <p:nvPr/>
              </p:nvSpPr>
              <p:spPr>
                <a:xfrm rot="1090475">
                  <a:off x="6624983" y="3105999"/>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4-Point Star 33"/>
                <p:cNvSpPr/>
                <p:nvPr/>
              </p:nvSpPr>
              <p:spPr>
                <a:xfrm rot="1087115">
                  <a:off x="7920205" y="6001467"/>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5" name="TextBox 34"/>
                <p:cNvSpPr txBox="1"/>
                <p:nvPr/>
              </p:nvSpPr>
              <p:spPr>
                <a:xfrm>
                  <a:off x="0" y="1219200"/>
                  <a:ext cx="9144000" cy="461665"/>
                </a:xfrm>
                <a:prstGeom prst="rect">
                  <a:avLst/>
                </a:prstGeom>
              </p:spPr>
              <p:txBody>
                <a:bodyPr wrap="square" rtlCol="0">
                  <a:spAutoFit/>
                </a:bodyPr>
                <a:lstStyle/>
                <a:p>
                  <a:pPr marL="0" algn="ctr"/>
                  <a:r>
                    <a:rPr lang="en-US" sz="2400" b="1" dirty="0" smtClean="0"/>
                    <a:t>  California – Mexico – Ecuador – Chile -  Argentina</a:t>
                  </a:r>
                  <a:endParaRPr lang="en-US" sz="2400" b="1" dirty="0" smtClean="0">
                    <a:solidFill>
                      <a:srgbClr val="FF0000"/>
                    </a:solidFill>
                  </a:endParaRPr>
                </a:p>
              </p:txBody>
            </p:sp>
          </p:grpSp>
          <p:sp>
            <p:nvSpPr>
              <p:cNvPr id="25" name="Oval 24"/>
              <p:cNvSpPr/>
              <p:nvPr/>
            </p:nvSpPr>
            <p:spPr>
              <a:xfrm>
                <a:off x="1905000" y="0"/>
                <a:ext cx="3581400" cy="762000"/>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143000" y="-152400"/>
                <a:ext cx="755335" cy="1569660"/>
              </a:xfrm>
              <a:prstGeom prst="rect">
                <a:avLst/>
              </a:prstGeom>
              <a:noFill/>
            </p:spPr>
            <p:txBody>
              <a:bodyPr wrap="none" rtlCol="0">
                <a:spAutoFit/>
              </a:bodyPr>
              <a:lstStyle/>
              <a:p>
                <a:r>
                  <a:rPr lang="en-US" sz="9600" dirty="0" smtClean="0">
                    <a:solidFill>
                      <a:srgbClr val="FF0000"/>
                    </a:solidFill>
                    <a:effectLst>
                      <a:outerShdw dist="50800" dir="7200000" algn="ctr" rotWithShape="0">
                        <a:schemeClr val="tx1"/>
                      </a:outerShdw>
                    </a:effectLst>
                  </a:rPr>
                  <a:t>?</a:t>
                </a:r>
                <a:endParaRPr lang="en-US" sz="9600" dirty="0">
                  <a:solidFill>
                    <a:srgbClr val="FF0000"/>
                  </a:solidFill>
                  <a:effectLst>
                    <a:outerShdw dist="50800" dir="7200000" algn="ctr" rotWithShape="0">
                      <a:schemeClr val="tx1"/>
                    </a:outerShdw>
                  </a:effectLst>
                </a:endParaRPr>
              </a:p>
            </p:txBody>
          </p:sp>
        </p:grpSp>
      </p:grpSp>
      <p:grpSp>
        <p:nvGrpSpPr>
          <p:cNvPr id="13" name="Group 58"/>
          <p:cNvGrpSpPr/>
          <p:nvPr/>
        </p:nvGrpSpPr>
        <p:grpSpPr>
          <a:xfrm>
            <a:off x="1" y="-250166"/>
            <a:ext cx="10067025" cy="7108166"/>
            <a:chOff x="1" y="-250166"/>
            <a:chExt cx="10067025" cy="7108166"/>
          </a:xfrm>
        </p:grpSpPr>
        <p:pic>
          <p:nvPicPr>
            <p:cNvPr id="47" name="Picture 2"/>
            <p:cNvPicPr>
              <a:picLocks noChangeAspect="1" noChangeArrowheads="1"/>
            </p:cNvPicPr>
            <p:nvPr/>
          </p:nvPicPr>
          <p:blipFill>
            <a:blip r:embed="rId4" cstate="print"/>
            <a:srcRect/>
            <a:stretch>
              <a:fillRect/>
            </a:stretch>
          </p:blipFill>
          <p:spPr bwMode="auto">
            <a:xfrm>
              <a:off x="1" y="0"/>
              <a:ext cx="9144000" cy="6858000"/>
            </a:xfrm>
            <a:prstGeom prst="rect">
              <a:avLst/>
            </a:prstGeom>
            <a:noFill/>
            <a:ln w="9525">
              <a:noFill/>
              <a:miter lim="800000"/>
              <a:headEnd/>
              <a:tailEnd/>
            </a:ln>
            <a:effectLst/>
          </p:spPr>
        </p:pic>
        <p:grpSp>
          <p:nvGrpSpPr>
            <p:cNvPr id="14" name="Group 16"/>
            <p:cNvGrpSpPr/>
            <p:nvPr/>
          </p:nvGrpSpPr>
          <p:grpSpPr>
            <a:xfrm>
              <a:off x="1069675" y="1452113"/>
              <a:ext cx="5194540" cy="4141159"/>
              <a:chOff x="1069675" y="1452113"/>
              <a:chExt cx="5194540" cy="4141159"/>
            </a:xfrm>
          </p:grpSpPr>
          <p:grpSp>
            <p:nvGrpSpPr>
              <p:cNvPr id="15" name="Group 9"/>
              <p:cNvGrpSpPr/>
              <p:nvPr/>
            </p:nvGrpSpPr>
            <p:grpSpPr>
              <a:xfrm>
                <a:off x="2969141" y="2831932"/>
                <a:ext cx="2793766" cy="777672"/>
                <a:chOff x="2969141" y="2831932"/>
                <a:chExt cx="2793766" cy="777672"/>
              </a:xfrm>
            </p:grpSpPr>
            <p:pic>
              <p:nvPicPr>
                <p:cNvPr id="51" name="Picture 2"/>
                <p:cNvPicPr>
                  <a:picLocks noChangeAspect="1" noChangeArrowheads="1"/>
                </p:cNvPicPr>
                <p:nvPr/>
              </p:nvPicPr>
              <p:blipFill>
                <a:blip r:embed="rId4" cstate="print"/>
                <a:srcRect l="32500" t="34444" r="60833" b="57778"/>
                <a:stretch>
                  <a:fillRect/>
                </a:stretch>
              </p:blipFill>
              <p:spPr bwMode="auto">
                <a:xfrm rot="19098076">
                  <a:off x="3569687" y="2831932"/>
                  <a:ext cx="609600" cy="570321"/>
                </a:xfrm>
                <a:prstGeom prst="rect">
                  <a:avLst/>
                </a:prstGeom>
                <a:noFill/>
                <a:ln w="9525">
                  <a:noFill/>
                  <a:miter lim="800000"/>
                  <a:headEnd/>
                  <a:tailEnd/>
                </a:ln>
                <a:effectLst/>
              </p:spPr>
            </p:pic>
            <p:sp>
              <p:nvSpPr>
                <p:cNvPr id="52" name="TextBox 51"/>
                <p:cNvSpPr txBox="1"/>
                <p:nvPr/>
              </p:nvSpPr>
              <p:spPr>
                <a:xfrm rot="2595558">
                  <a:off x="2969141" y="3086384"/>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Coastal  Route </a:t>
                  </a:r>
                  <a:endParaRPr lang="en-US" sz="3200" dirty="0">
                    <a:solidFill>
                      <a:srgbClr val="FF0000"/>
                    </a:solidFill>
                    <a:effectLst>
                      <a:outerShdw dist="38100" dir="7200000" algn="ctr" rotWithShape="0">
                        <a:schemeClr val="tx1"/>
                      </a:outerShdw>
                    </a:effectLst>
                  </a:endParaRPr>
                </a:p>
              </p:txBody>
            </p:sp>
          </p:grpSp>
          <p:sp>
            <p:nvSpPr>
              <p:cNvPr id="50" name="Freeform 49"/>
              <p:cNvSpPr/>
              <p:nvPr/>
            </p:nvSpPr>
            <p:spPr>
              <a:xfrm>
                <a:off x="1069675" y="1452113"/>
                <a:ext cx="5194540" cy="4141159"/>
              </a:xfrm>
              <a:custGeom>
                <a:avLst/>
                <a:gdLst>
                  <a:gd name="connsiteX0" fmla="*/ 0 w 5040702"/>
                  <a:gd name="connsiteY0" fmla="*/ 135147 h 3930770"/>
                  <a:gd name="connsiteX1" fmla="*/ 483080 w 5040702"/>
                  <a:gd name="connsiteY1" fmla="*/ 462951 h 3930770"/>
                  <a:gd name="connsiteX2" fmla="*/ 1000665 w 5040702"/>
                  <a:gd name="connsiteY2" fmla="*/ 480204 h 3930770"/>
                  <a:gd name="connsiteX3" fmla="*/ 1656272 w 5040702"/>
                  <a:gd name="connsiteY3" fmla="*/ 238664 h 3930770"/>
                  <a:gd name="connsiteX4" fmla="*/ 2139351 w 5040702"/>
                  <a:gd name="connsiteY4" fmla="*/ 31630 h 3930770"/>
                  <a:gd name="connsiteX5" fmla="*/ 2311880 w 5040702"/>
                  <a:gd name="connsiteY5" fmla="*/ 66136 h 3930770"/>
                  <a:gd name="connsiteX6" fmla="*/ 2691442 w 5040702"/>
                  <a:gd name="connsiteY6" fmla="*/ 428445 h 3930770"/>
                  <a:gd name="connsiteX7" fmla="*/ 2846717 w 5040702"/>
                  <a:gd name="connsiteY7" fmla="*/ 652732 h 3930770"/>
                  <a:gd name="connsiteX8" fmla="*/ 2863970 w 5040702"/>
                  <a:gd name="connsiteY8" fmla="*/ 980536 h 3930770"/>
                  <a:gd name="connsiteX9" fmla="*/ 2932982 w 5040702"/>
                  <a:gd name="connsiteY9" fmla="*/ 1256581 h 3930770"/>
                  <a:gd name="connsiteX10" fmla="*/ 3122763 w 5040702"/>
                  <a:gd name="connsiteY10" fmla="*/ 1601638 h 3930770"/>
                  <a:gd name="connsiteX11" fmla="*/ 3536831 w 5040702"/>
                  <a:gd name="connsiteY11" fmla="*/ 1998453 h 3930770"/>
                  <a:gd name="connsiteX12" fmla="*/ 3881887 w 5040702"/>
                  <a:gd name="connsiteY12" fmla="*/ 2274498 h 3930770"/>
                  <a:gd name="connsiteX13" fmla="*/ 4175185 w 5040702"/>
                  <a:gd name="connsiteY13" fmla="*/ 2412521 h 3930770"/>
                  <a:gd name="connsiteX14" fmla="*/ 4520242 w 5040702"/>
                  <a:gd name="connsiteY14" fmla="*/ 2498785 h 3930770"/>
                  <a:gd name="connsiteX15" fmla="*/ 4658265 w 5040702"/>
                  <a:gd name="connsiteY15" fmla="*/ 2636808 h 3930770"/>
                  <a:gd name="connsiteX16" fmla="*/ 4744529 w 5040702"/>
                  <a:gd name="connsiteY16" fmla="*/ 2671313 h 3930770"/>
                  <a:gd name="connsiteX17" fmla="*/ 4727276 w 5040702"/>
                  <a:gd name="connsiteY17" fmla="*/ 3050876 h 3930770"/>
                  <a:gd name="connsiteX18" fmla="*/ 4917057 w 5040702"/>
                  <a:gd name="connsiteY18" fmla="*/ 3447691 h 3930770"/>
                  <a:gd name="connsiteX19" fmla="*/ 5020574 w 5040702"/>
                  <a:gd name="connsiteY19" fmla="*/ 3706483 h 3930770"/>
                  <a:gd name="connsiteX20" fmla="*/ 5037827 w 5040702"/>
                  <a:gd name="connsiteY20" fmla="*/ 3930770 h 3930770"/>
                  <a:gd name="connsiteX0" fmla="*/ 0 w 5038310"/>
                  <a:gd name="connsiteY0" fmla="*/ 135147 h 4068819"/>
                  <a:gd name="connsiteX1" fmla="*/ 483080 w 5038310"/>
                  <a:gd name="connsiteY1" fmla="*/ 462951 h 4068819"/>
                  <a:gd name="connsiteX2" fmla="*/ 1000665 w 5038310"/>
                  <a:gd name="connsiteY2" fmla="*/ 480204 h 4068819"/>
                  <a:gd name="connsiteX3" fmla="*/ 1656272 w 5038310"/>
                  <a:gd name="connsiteY3" fmla="*/ 238664 h 4068819"/>
                  <a:gd name="connsiteX4" fmla="*/ 2139351 w 5038310"/>
                  <a:gd name="connsiteY4" fmla="*/ 31630 h 4068819"/>
                  <a:gd name="connsiteX5" fmla="*/ 2311880 w 5038310"/>
                  <a:gd name="connsiteY5" fmla="*/ 66136 h 4068819"/>
                  <a:gd name="connsiteX6" fmla="*/ 2691442 w 5038310"/>
                  <a:gd name="connsiteY6" fmla="*/ 428445 h 4068819"/>
                  <a:gd name="connsiteX7" fmla="*/ 2846717 w 5038310"/>
                  <a:gd name="connsiteY7" fmla="*/ 652732 h 4068819"/>
                  <a:gd name="connsiteX8" fmla="*/ 2863970 w 5038310"/>
                  <a:gd name="connsiteY8" fmla="*/ 980536 h 4068819"/>
                  <a:gd name="connsiteX9" fmla="*/ 2932982 w 5038310"/>
                  <a:gd name="connsiteY9" fmla="*/ 1256581 h 4068819"/>
                  <a:gd name="connsiteX10" fmla="*/ 3122763 w 5038310"/>
                  <a:gd name="connsiteY10" fmla="*/ 1601638 h 4068819"/>
                  <a:gd name="connsiteX11" fmla="*/ 3536831 w 5038310"/>
                  <a:gd name="connsiteY11" fmla="*/ 1998453 h 4068819"/>
                  <a:gd name="connsiteX12" fmla="*/ 3881887 w 5038310"/>
                  <a:gd name="connsiteY12" fmla="*/ 2274498 h 4068819"/>
                  <a:gd name="connsiteX13" fmla="*/ 4175185 w 5038310"/>
                  <a:gd name="connsiteY13" fmla="*/ 2412521 h 4068819"/>
                  <a:gd name="connsiteX14" fmla="*/ 4520242 w 5038310"/>
                  <a:gd name="connsiteY14" fmla="*/ 2498785 h 4068819"/>
                  <a:gd name="connsiteX15" fmla="*/ 4658265 w 5038310"/>
                  <a:gd name="connsiteY15" fmla="*/ 2636808 h 4068819"/>
                  <a:gd name="connsiteX16" fmla="*/ 4744529 w 5038310"/>
                  <a:gd name="connsiteY16" fmla="*/ 2671313 h 4068819"/>
                  <a:gd name="connsiteX17" fmla="*/ 4727276 w 5038310"/>
                  <a:gd name="connsiteY17" fmla="*/ 3050876 h 4068819"/>
                  <a:gd name="connsiteX18" fmla="*/ 4917057 w 5038310"/>
                  <a:gd name="connsiteY18" fmla="*/ 3447691 h 4068819"/>
                  <a:gd name="connsiteX19" fmla="*/ 5020574 w 5038310"/>
                  <a:gd name="connsiteY19" fmla="*/ 3706483 h 4068819"/>
                  <a:gd name="connsiteX20" fmla="*/ 5023476 w 5038310"/>
                  <a:gd name="connsiteY20" fmla="*/ 4031438 h 4068819"/>
                  <a:gd name="connsiteX21" fmla="*/ 5037827 w 5038310"/>
                  <a:gd name="connsiteY21" fmla="*/ 3930770 h 4068819"/>
                  <a:gd name="connsiteX0" fmla="*/ 0 w 5194540"/>
                  <a:gd name="connsiteY0" fmla="*/ 135147 h 4090359"/>
                  <a:gd name="connsiteX1" fmla="*/ 483080 w 5194540"/>
                  <a:gd name="connsiteY1" fmla="*/ 462951 h 4090359"/>
                  <a:gd name="connsiteX2" fmla="*/ 1000665 w 5194540"/>
                  <a:gd name="connsiteY2" fmla="*/ 480204 h 4090359"/>
                  <a:gd name="connsiteX3" fmla="*/ 1656272 w 5194540"/>
                  <a:gd name="connsiteY3" fmla="*/ 238664 h 4090359"/>
                  <a:gd name="connsiteX4" fmla="*/ 2139351 w 5194540"/>
                  <a:gd name="connsiteY4" fmla="*/ 31630 h 4090359"/>
                  <a:gd name="connsiteX5" fmla="*/ 2311880 w 5194540"/>
                  <a:gd name="connsiteY5" fmla="*/ 66136 h 4090359"/>
                  <a:gd name="connsiteX6" fmla="*/ 2691442 w 5194540"/>
                  <a:gd name="connsiteY6" fmla="*/ 428445 h 4090359"/>
                  <a:gd name="connsiteX7" fmla="*/ 2846717 w 5194540"/>
                  <a:gd name="connsiteY7" fmla="*/ 652732 h 4090359"/>
                  <a:gd name="connsiteX8" fmla="*/ 2863970 w 5194540"/>
                  <a:gd name="connsiteY8" fmla="*/ 980536 h 4090359"/>
                  <a:gd name="connsiteX9" fmla="*/ 2932982 w 5194540"/>
                  <a:gd name="connsiteY9" fmla="*/ 1256581 h 4090359"/>
                  <a:gd name="connsiteX10" fmla="*/ 3122763 w 5194540"/>
                  <a:gd name="connsiteY10" fmla="*/ 1601638 h 4090359"/>
                  <a:gd name="connsiteX11" fmla="*/ 3536831 w 5194540"/>
                  <a:gd name="connsiteY11" fmla="*/ 1998453 h 4090359"/>
                  <a:gd name="connsiteX12" fmla="*/ 3881887 w 5194540"/>
                  <a:gd name="connsiteY12" fmla="*/ 2274498 h 4090359"/>
                  <a:gd name="connsiteX13" fmla="*/ 4175185 w 5194540"/>
                  <a:gd name="connsiteY13" fmla="*/ 2412521 h 4090359"/>
                  <a:gd name="connsiteX14" fmla="*/ 4520242 w 5194540"/>
                  <a:gd name="connsiteY14" fmla="*/ 2498785 h 4090359"/>
                  <a:gd name="connsiteX15" fmla="*/ 4658265 w 5194540"/>
                  <a:gd name="connsiteY15" fmla="*/ 2636808 h 4090359"/>
                  <a:gd name="connsiteX16" fmla="*/ 4744529 w 5194540"/>
                  <a:gd name="connsiteY16" fmla="*/ 2671313 h 4090359"/>
                  <a:gd name="connsiteX17" fmla="*/ 4727276 w 5194540"/>
                  <a:gd name="connsiteY17" fmla="*/ 3050876 h 4090359"/>
                  <a:gd name="connsiteX18" fmla="*/ 5145657 w 5194540"/>
                  <a:gd name="connsiteY18" fmla="*/ 3981091 h 4090359"/>
                  <a:gd name="connsiteX19" fmla="*/ 5020574 w 5194540"/>
                  <a:gd name="connsiteY19" fmla="*/ 3706483 h 4090359"/>
                  <a:gd name="connsiteX20" fmla="*/ 5023476 w 5194540"/>
                  <a:gd name="connsiteY20" fmla="*/ 4031438 h 4090359"/>
                  <a:gd name="connsiteX21" fmla="*/ 5037827 w 5194540"/>
                  <a:gd name="connsiteY21" fmla="*/ 3930770 h 40903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540" h="4141159">
                    <a:moveTo>
                      <a:pt x="0" y="135147"/>
                    </a:moveTo>
                    <a:cubicBezTo>
                      <a:pt x="158151" y="270294"/>
                      <a:pt x="316303" y="405442"/>
                      <a:pt x="483080" y="462951"/>
                    </a:cubicBezTo>
                    <a:cubicBezTo>
                      <a:pt x="649858" y="520461"/>
                      <a:pt x="805133" y="517585"/>
                      <a:pt x="1000665" y="480204"/>
                    </a:cubicBezTo>
                    <a:cubicBezTo>
                      <a:pt x="1196197" y="442823"/>
                      <a:pt x="1466491" y="313426"/>
                      <a:pt x="1656272" y="238664"/>
                    </a:cubicBezTo>
                    <a:cubicBezTo>
                      <a:pt x="1846053" y="163902"/>
                      <a:pt x="2030083" y="60385"/>
                      <a:pt x="2139351" y="31630"/>
                    </a:cubicBezTo>
                    <a:cubicBezTo>
                      <a:pt x="2248619" y="2875"/>
                      <a:pt x="2219865" y="0"/>
                      <a:pt x="2311880" y="66136"/>
                    </a:cubicBezTo>
                    <a:cubicBezTo>
                      <a:pt x="2403895" y="132272"/>
                      <a:pt x="2602303" y="330679"/>
                      <a:pt x="2691442" y="428445"/>
                    </a:cubicBezTo>
                    <a:cubicBezTo>
                      <a:pt x="2780582" y="526211"/>
                      <a:pt x="2817962" y="560717"/>
                      <a:pt x="2846717" y="652732"/>
                    </a:cubicBezTo>
                    <a:cubicBezTo>
                      <a:pt x="2875472" y="744747"/>
                      <a:pt x="2849593" y="879895"/>
                      <a:pt x="2863970" y="980536"/>
                    </a:cubicBezTo>
                    <a:cubicBezTo>
                      <a:pt x="2878348" y="1081178"/>
                      <a:pt x="2889850" y="1153064"/>
                      <a:pt x="2932982" y="1256581"/>
                    </a:cubicBezTo>
                    <a:cubicBezTo>
                      <a:pt x="2976114" y="1360098"/>
                      <a:pt x="3022122" y="1477993"/>
                      <a:pt x="3122763" y="1601638"/>
                    </a:cubicBezTo>
                    <a:cubicBezTo>
                      <a:pt x="3223405" y="1725283"/>
                      <a:pt x="3410310" y="1886310"/>
                      <a:pt x="3536831" y="1998453"/>
                    </a:cubicBezTo>
                    <a:cubicBezTo>
                      <a:pt x="3663352" y="2110596"/>
                      <a:pt x="3775495" y="2205487"/>
                      <a:pt x="3881887" y="2274498"/>
                    </a:cubicBezTo>
                    <a:cubicBezTo>
                      <a:pt x="3988279" y="2343509"/>
                      <a:pt x="4068793" y="2375140"/>
                      <a:pt x="4175185" y="2412521"/>
                    </a:cubicBezTo>
                    <a:cubicBezTo>
                      <a:pt x="4281578" y="2449902"/>
                      <a:pt x="4439729" y="2461404"/>
                      <a:pt x="4520242" y="2498785"/>
                    </a:cubicBezTo>
                    <a:cubicBezTo>
                      <a:pt x="4600755" y="2536166"/>
                      <a:pt x="4620884" y="2608053"/>
                      <a:pt x="4658265" y="2636808"/>
                    </a:cubicBezTo>
                    <a:cubicBezTo>
                      <a:pt x="4695646" y="2665563"/>
                      <a:pt x="4733027" y="2602302"/>
                      <a:pt x="4744529" y="2671313"/>
                    </a:cubicBezTo>
                    <a:cubicBezTo>
                      <a:pt x="4756031" y="2740324"/>
                      <a:pt x="4660421" y="2832580"/>
                      <a:pt x="4727276" y="3050876"/>
                    </a:cubicBezTo>
                    <a:cubicBezTo>
                      <a:pt x="4794131" y="3269172"/>
                      <a:pt x="5096774" y="3821023"/>
                      <a:pt x="5145657" y="3981091"/>
                    </a:cubicBezTo>
                    <a:cubicBezTo>
                      <a:pt x="5194540" y="4141159"/>
                      <a:pt x="5040937" y="4002892"/>
                      <a:pt x="5020574" y="4011283"/>
                    </a:cubicBezTo>
                    <a:cubicBezTo>
                      <a:pt x="5000211" y="4019674"/>
                      <a:pt x="5020601" y="4044857"/>
                      <a:pt x="5023476" y="4031438"/>
                    </a:cubicBezTo>
                    <a:cubicBezTo>
                      <a:pt x="5026351" y="4018019"/>
                      <a:pt x="5032272" y="3933343"/>
                      <a:pt x="5037827" y="3930770"/>
                    </a:cubicBezTo>
                    <a:cubicBezTo>
                      <a:pt x="5043382" y="3928197"/>
                      <a:pt x="5119907" y="4126259"/>
                      <a:pt x="5056805" y="4015999"/>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oup 24"/>
            <p:cNvGrpSpPr/>
            <p:nvPr/>
          </p:nvGrpSpPr>
          <p:grpSpPr>
            <a:xfrm>
              <a:off x="1529751" y="-250166"/>
              <a:ext cx="8537275" cy="2725142"/>
              <a:chOff x="1529751" y="-250166"/>
              <a:chExt cx="8537275" cy="2725142"/>
            </a:xfrm>
          </p:grpSpPr>
          <p:grpSp>
            <p:nvGrpSpPr>
              <p:cNvPr id="19" name="Group 22"/>
              <p:cNvGrpSpPr/>
              <p:nvPr/>
            </p:nvGrpSpPr>
            <p:grpSpPr>
              <a:xfrm>
                <a:off x="1529751" y="-250166"/>
                <a:ext cx="8537275" cy="2725142"/>
                <a:chOff x="1529751" y="-250166"/>
                <a:chExt cx="8537275" cy="2725142"/>
              </a:xfrm>
            </p:grpSpPr>
            <p:sp>
              <p:nvSpPr>
                <p:cNvPr id="56" name="Freeform 55"/>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sp>
          <p:nvSpPr>
            <p:cNvPr id="58" name="Rectangle 57"/>
            <p:cNvSpPr/>
            <p:nvPr/>
          </p:nvSpPr>
          <p:spPr>
            <a:xfrm>
              <a:off x="685800" y="3219271"/>
              <a:ext cx="40386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archeological</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evidence?</a:t>
              </a:r>
              <a:endParaRPr lang="en-US" sz="3600" dirty="0" smtClean="0">
                <a:effectLst>
                  <a:outerShdw dist="25400" dir="7200000" algn="ctr" rotWithShape="0">
                    <a:schemeClr val="tx1"/>
                  </a:outerShdw>
                </a:effectLst>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1" y="0"/>
            <a:ext cx="9144000" cy="6858000"/>
          </a:xfrm>
          <a:prstGeom prst="rect">
            <a:avLst/>
          </a:prstGeom>
          <a:noFill/>
          <a:ln w="9525">
            <a:noFill/>
            <a:miter lim="800000"/>
            <a:headEnd/>
            <a:tailEnd/>
          </a:ln>
          <a:effectLst/>
        </p:spPr>
      </p:pic>
      <p:grpSp>
        <p:nvGrpSpPr>
          <p:cNvPr id="2" name="Group 16"/>
          <p:cNvGrpSpPr/>
          <p:nvPr/>
        </p:nvGrpSpPr>
        <p:grpSpPr>
          <a:xfrm>
            <a:off x="1069675" y="1452113"/>
            <a:ext cx="5194540" cy="4141159"/>
            <a:chOff x="1069675" y="1452113"/>
            <a:chExt cx="5194540" cy="4141159"/>
          </a:xfrm>
        </p:grpSpPr>
        <p:grpSp>
          <p:nvGrpSpPr>
            <p:cNvPr id="3" name="Group 9"/>
            <p:cNvGrpSpPr/>
            <p:nvPr/>
          </p:nvGrpSpPr>
          <p:grpSpPr>
            <a:xfrm>
              <a:off x="2969141" y="2831932"/>
              <a:ext cx="2793766" cy="777672"/>
              <a:chOff x="2969141" y="2831932"/>
              <a:chExt cx="2793766" cy="777672"/>
            </a:xfrm>
          </p:grpSpPr>
          <p:pic>
            <p:nvPicPr>
              <p:cNvPr id="9" name="Picture 2"/>
              <p:cNvPicPr>
                <a:picLocks noChangeAspect="1" noChangeArrowheads="1"/>
              </p:cNvPicPr>
              <p:nvPr/>
            </p:nvPicPr>
            <p:blipFill>
              <a:blip r:embed="rId3" cstate="print"/>
              <a:srcRect l="32500" t="34444" r="60833" b="57778"/>
              <a:stretch>
                <a:fillRect/>
              </a:stretch>
            </p:blipFill>
            <p:spPr bwMode="auto">
              <a:xfrm rot="19098076">
                <a:off x="3569687" y="2831932"/>
                <a:ext cx="609600" cy="570321"/>
              </a:xfrm>
              <a:prstGeom prst="rect">
                <a:avLst/>
              </a:prstGeom>
              <a:noFill/>
              <a:ln w="9525">
                <a:noFill/>
                <a:miter lim="800000"/>
                <a:headEnd/>
                <a:tailEnd/>
              </a:ln>
              <a:effectLst/>
            </p:spPr>
          </p:pic>
          <p:sp>
            <p:nvSpPr>
              <p:cNvPr id="6" name="TextBox 5"/>
              <p:cNvSpPr txBox="1"/>
              <p:nvPr/>
            </p:nvSpPr>
            <p:spPr>
              <a:xfrm rot="2595558">
                <a:off x="2969141" y="3086384"/>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Coastal  Route </a:t>
                </a:r>
                <a:endParaRPr lang="en-US" sz="3200" dirty="0">
                  <a:solidFill>
                    <a:srgbClr val="FF0000"/>
                  </a:solidFill>
                  <a:effectLst>
                    <a:outerShdw dist="38100" dir="7200000" algn="ctr" rotWithShape="0">
                      <a:schemeClr val="tx1"/>
                    </a:outerShdw>
                  </a:effectLst>
                </a:endParaRPr>
              </a:p>
            </p:txBody>
          </p:sp>
        </p:grpSp>
        <p:sp>
          <p:nvSpPr>
            <p:cNvPr id="14" name="Freeform 13"/>
            <p:cNvSpPr/>
            <p:nvPr/>
          </p:nvSpPr>
          <p:spPr>
            <a:xfrm>
              <a:off x="1069675" y="1452113"/>
              <a:ext cx="5194540" cy="4141159"/>
            </a:xfrm>
            <a:custGeom>
              <a:avLst/>
              <a:gdLst>
                <a:gd name="connsiteX0" fmla="*/ 0 w 5040702"/>
                <a:gd name="connsiteY0" fmla="*/ 135147 h 3930770"/>
                <a:gd name="connsiteX1" fmla="*/ 483080 w 5040702"/>
                <a:gd name="connsiteY1" fmla="*/ 462951 h 3930770"/>
                <a:gd name="connsiteX2" fmla="*/ 1000665 w 5040702"/>
                <a:gd name="connsiteY2" fmla="*/ 480204 h 3930770"/>
                <a:gd name="connsiteX3" fmla="*/ 1656272 w 5040702"/>
                <a:gd name="connsiteY3" fmla="*/ 238664 h 3930770"/>
                <a:gd name="connsiteX4" fmla="*/ 2139351 w 5040702"/>
                <a:gd name="connsiteY4" fmla="*/ 31630 h 3930770"/>
                <a:gd name="connsiteX5" fmla="*/ 2311880 w 5040702"/>
                <a:gd name="connsiteY5" fmla="*/ 66136 h 3930770"/>
                <a:gd name="connsiteX6" fmla="*/ 2691442 w 5040702"/>
                <a:gd name="connsiteY6" fmla="*/ 428445 h 3930770"/>
                <a:gd name="connsiteX7" fmla="*/ 2846717 w 5040702"/>
                <a:gd name="connsiteY7" fmla="*/ 652732 h 3930770"/>
                <a:gd name="connsiteX8" fmla="*/ 2863970 w 5040702"/>
                <a:gd name="connsiteY8" fmla="*/ 980536 h 3930770"/>
                <a:gd name="connsiteX9" fmla="*/ 2932982 w 5040702"/>
                <a:gd name="connsiteY9" fmla="*/ 1256581 h 3930770"/>
                <a:gd name="connsiteX10" fmla="*/ 3122763 w 5040702"/>
                <a:gd name="connsiteY10" fmla="*/ 1601638 h 3930770"/>
                <a:gd name="connsiteX11" fmla="*/ 3536831 w 5040702"/>
                <a:gd name="connsiteY11" fmla="*/ 1998453 h 3930770"/>
                <a:gd name="connsiteX12" fmla="*/ 3881887 w 5040702"/>
                <a:gd name="connsiteY12" fmla="*/ 2274498 h 3930770"/>
                <a:gd name="connsiteX13" fmla="*/ 4175185 w 5040702"/>
                <a:gd name="connsiteY13" fmla="*/ 2412521 h 3930770"/>
                <a:gd name="connsiteX14" fmla="*/ 4520242 w 5040702"/>
                <a:gd name="connsiteY14" fmla="*/ 2498785 h 3930770"/>
                <a:gd name="connsiteX15" fmla="*/ 4658265 w 5040702"/>
                <a:gd name="connsiteY15" fmla="*/ 2636808 h 3930770"/>
                <a:gd name="connsiteX16" fmla="*/ 4744529 w 5040702"/>
                <a:gd name="connsiteY16" fmla="*/ 2671313 h 3930770"/>
                <a:gd name="connsiteX17" fmla="*/ 4727276 w 5040702"/>
                <a:gd name="connsiteY17" fmla="*/ 3050876 h 3930770"/>
                <a:gd name="connsiteX18" fmla="*/ 4917057 w 5040702"/>
                <a:gd name="connsiteY18" fmla="*/ 3447691 h 3930770"/>
                <a:gd name="connsiteX19" fmla="*/ 5020574 w 5040702"/>
                <a:gd name="connsiteY19" fmla="*/ 3706483 h 3930770"/>
                <a:gd name="connsiteX20" fmla="*/ 5037827 w 5040702"/>
                <a:gd name="connsiteY20" fmla="*/ 3930770 h 3930770"/>
                <a:gd name="connsiteX0" fmla="*/ 0 w 5038310"/>
                <a:gd name="connsiteY0" fmla="*/ 135147 h 4068819"/>
                <a:gd name="connsiteX1" fmla="*/ 483080 w 5038310"/>
                <a:gd name="connsiteY1" fmla="*/ 462951 h 4068819"/>
                <a:gd name="connsiteX2" fmla="*/ 1000665 w 5038310"/>
                <a:gd name="connsiteY2" fmla="*/ 480204 h 4068819"/>
                <a:gd name="connsiteX3" fmla="*/ 1656272 w 5038310"/>
                <a:gd name="connsiteY3" fmla="*/ 238664 h 4068819"/>
                <a:gd name="connsiteX4" fmla="*/ 2139351 w 5038310"/>
                <a:gd name="connsiteY4" fmla="*/ 31630 h 4068819"/>
                <a:gd name="connsiteX5" fmla="*/ 2311880 w 5038310"/>
                <a:gd name="connsiteY5" fmla="*/ 66136 h 4068819"/>
                <a:gd name="connsiteX6" fmla="*/ 2691442 w 5038310"/>
                <a:gd name="connsiteY6" fmla="*/ 428445 h 4068819"/>
                <a:gd name="connsiteX7" fmla="*/ 2846717 w 5038310"/>
                <a:gd name="connsiteY7" fmla="*/ 652732 h 4068819"/>
                <a:gd name="connsiteX8" fmla="*/ 2863970 w 5038310"/>
                <a:gd name="connsiteY8" fmla="*/ 980536 h 4068819"/>
                <a:gd name="connsiteX9" fmla="*/ 2932982 w 5038310"/>
                <a:gd name="connsiteY9" fmla="*/ 1256581 h 4068819"/>
                <a:gd name="connsiteX10" fmla="*/ 3122763 w 5038310"/>
                <a:gd name="connsiteY10" fmla="*/ 1601638 h 4068819"/>
                <a:gd name="connsiteX11" fmla="*/ 3536831 w 5038310"/>
                <a:gd name="connsiteY11" fmla="*/ 1998453 h 4068819"/>
                <a:gd name="connsiteX12" fmla="*/ 3881887 w 5038310"/>
                <a:gd name="connsiteY12" fmla="*/ 2274498 h 4068819"/>
                <a:gd name="connsiteX13" fmla="*/ 4175185 w 5038310"/>
                <a:gd name="connsiteY13" fmla="*/ 2412521 h 4068819"/>
                <a:gd name="connsiteX14" fmla="*/ 4520242 w 5038310"/>
                <a:gd name="connsiteY14" fmla="*/ 2498785 h 4068819"/>
                <a:gd name="connsiteX15" fmla="*/ 4658265 w 5038310"/>
                <a:gd name="connsiteY15" fmla="*/ 2636808 h 4068819"/>
                <a:gd name="connsiteX16" fmla="*/ 4744529 w 5038310"/>
                <a:gd name="connsiteY16" fmla="*/ 2671313 h 4068819"/>
                <a:gd name="connsiteX17" fmla="*/ 4727276 w 5038310"/>
                <a:gd name="connsiteY17" fmla="*/ 3050876 h 4068819"/>
                <a:gd name="connsiteX18" fmla="*/ 4917057 w 5038310"/>
                <a:gd name="connsiteY18" fmla="*/ 3447691 h 4068819"/>
                <a:gd name="connsiteX19" fmla="*/ 5020574 w 5038310"/>
                <a:gd name="connsiteY19" fmla="*/ 3706483 h 4068819"/>
                <a:gd name="connsiteX20" fmla="*/ 5023476 w 5038310"/>
                <a:gd name="connsiteY20" fmla="*/ 4031438 h 4068819"/>
                <a:gd name="connsiteX21" fmla="*/ 5037827 w 5038310"/>
                <a:gd name="connsiteY21" fmla="*/ 3930770 h 4068819"/>
                <a:gd name="connsiteX0" fmla="*/ 0 w 5194540"/>
                <a:gd name="connsiteY0" fmla="*/ 135147 h 4090359"/>
                <a:gd name="connsiteX1" fmla="*/ 483080 w 5194540"/>
                <a:gd name="connsiteY1" fmla="*/ 462951 h 4090359"/>
                <a:gd name="connsiteX2" fmla="*/ 1000665 w 5194540"/>
                <a:gd name="connsiteY2" fmla="*/ 480204 h 4090359"/>
                <a:gd name="connsiteX3" fmla="*/ 1656272 w 5194540"/>
                <a:gd name="connsiteY3" fmla="*/ 238664 h 4090359"/>
                <a:gd name="connsiteX4" fmla="*/ 2139351 w 5194540"/>
                <a:gd name="connsiteY4" fmla="*/ 31630 h 4090359"/>
                <a:gd name="connsiteX5" fmla="*/ 2311880 w 5194540"/>
                <a:gd name="connsiteY5" fmla="*/ 66136 h 4090359"/>
                <a:gd name="connsiteX6" fmla="*/ 2691442 w 5194540"/>
                <a:gd name="connsiteY6" fmla="*/ 428445 h 4090359"/>
                <a:gd name="connsiteX7" fmla="*/ 2846717 w 5194540"/>
                <a:gd name="connsiteY7" fmla="*/ 652732 h 4090359"/>
                <a:gd name="connsiteX8" fmla="*/ 2863970 w 5194540"/>
                <a:gd name="connsiteY8" fmla="*/ 980536 h 4090359"/>
                <a:gd name="connsiteX9" fmla="*/ 2932982 w 5194540"/>
                <a:gd name="connsiteY9" fmla="*/ 1256581 h 4090359"/>
                <a:gd name="connsiteX10" fmla="*/ 3122763 w 5194540"/>
                <a:gd name="connsiteY10" fmla="*/ 1601638 h 4090359"/>
                <a:gd name="connsiteX11" fmla="*/ 3536831 w 5194540"/>
                <a:gd name="connsiteY11" fmla="*/ 1998453 h 4090359"/>
                <a:gd name="connsiteX12" fmla="*/ 3881887 w 5194540"/>
                <a:gd name="connsiteY12" fmla="*/ 2274498 h 4090359"/>
                <a:gd name="connsiteX13" fmla="*/ 4175185 w 5194540"/>
                <a:gd name="connsiteY13" fmla="*/ 2412521 h 4090359"/>
                <a:gd name="connsiteX14" fmla="*/ 4520242 w 5194540"/>
                <a:gd name="connsiteY14" fmla="*/ 2498785 h 4090359"/>
                <a:gd name="connsiteX15" fmla="*/ 4658265 w 5194540"/>
                <a:gd name="connsiteY15" fmla="*/ 2636808 h 4090359"/>
                <a:gd name="connsiteX16" fmla="*/ 4744529 w 5194540"/>
                <a:gd name="connsiteY16" fmla="*/ 2671313 h 4090359"/>
                <a:gd name="connsiteX17" fmla="*/ 4727276 w 5194540"/>
                <a:gd name="connsiteY17" fmla="*/ 3050876 h 4090359"/>
                <a:gd name="connsiteX18" fmla="*/ 5145657 w 5194540"/>
                <a:gd name="connsiteY18" fmla="*/ 3981091 h 4090359"/>
                <a:gd name="connsiteX19" fmla="*/ 5020574 w 5194540"/>
                <a:gd name="connsiteY19" fmla="*/ 3706483 h 4090359"/>
                <a:gd name="connsiteX20" fmla="*/ 5023476 w 5194540"/>
                <a:gd name="connsiteY20" fmla="*/ 4031438 h 4090359"/>
                <a:gd name="connsiteX21" fmla="*/ 5037827 w 5194540"/>
                <a:gd name="connsiteY21" fmla="*/ 3930770 h 40903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540" h="4141159">
                  <a:moveTo>
                    <a:pt x="0" y="135147"/>
                  </a:moveTo>
                  <a:cubicBezTo>
                    <a:pt x="158151" y="270294"/>
                    <a:pt x="316303" y="405442"/>
                    <a:pt x="483080" y="462951"/>
                  </a:cubicBezTo>
                  <a:cubicBezTo>
                    <a:pt x="649858" y="520461"/>
                    <a:pt x="805133" y="517585"/>
                    <a:pt x="1000665" y="480204"/>
                  </a:cubicBezTo>
                  <a:cubicBezTo>
                    <a:pt x="1196197" y="442823"/>
                    <a:pt x="1466491" y="313426"/>
                    <a:pt x="1656272" y="238664"/>
                  </a:cubicBezTo>
                  <a:cubicBezTo>
                    <a:pt x="1846053" y="163902"/>
                    <a:pt x="2030083" y="60385"/>
                    <a:pt x="2139351" y="31630"/>
                  </a:cubicBezTo>
                  <a:cubicBezTo>
                    <a:pt x="2248619" y="2875"/>
                    <a:pt x="2219865" y="0"/>
                    <a:pt x="2311880" y="66136"/>
                  </a:cubicBezTo>
                  <a:cubicBezTo>
                    <a:pt x="2403895" y="132272"/>
                    <a:pt x="2602303" y="330679"/>
                    <a:pt x="2691442" y="428445"/>
                  </a:cubicBezTo>
                  <a:cubicBezTo>
                    <a:pt x="2780582" y="526211"/>
                    <a:pt x="2817962" y="560717"/>
                    <a:pt x="2846717" y="652732"/>
                  </a:cubicBezTo>
                  <a:cubicBezTo>
                    <a:pt x="2875472" y="744747"/>
                    <a:pt x="2849593" y="879895"/>
                    <a:pt x="2863970" y="980536"/>
                  </a:cubicBezTo>
                  <a:cubicBezTo>
                    <a:pt x="2878348" y="1081178"/>
                    <a:pt x="2889850" y="1153064"/>
                    <a:pt x="2932982" y="1256581"/>
                  </a:cubicBezTo>
                  <a:cubicBezTo>
                    <a:pt x="2976114" y="1360098"/>
                    <a:pt x="3022122" y="1477993"/>
                    <a:pt x="3122763" y="1601638"/>
                  </a:cubicBezTo>
                  <a:cubicBezTo>
                    <a:pt x="3223405" y="1725283"/>
                    <a:pt x="3410310" y="1886310"/>
                    <a:pt x="3536831" y="1998453"/>
                  </a:cubicBezTo>
                  <a:cubicBezTo>
                    <a:pt x="3663352" y="2110596"/>
                    <a:pt x="3775495" y="2205487"/>
                    <a:pt x="3881887" y="2274498"/>
                  </a:cubicBezTo>
                  <a:cubicBezTo>
                    <a:pt x="3988279" y="2343509"/>
                    <a:pt x="4068793" y="2375140"/>
                    <a:pt x="4175185" y="2412521"/>
                  </a:cubicBezTo>
                  <a:cubicBezTo>
                    <a:pt x="4281578" y="2449902"/>
                    <a:pt x="4439729" y="2461404"/>
                    <a:pt x="4520242" y="2498785"/>
                  </a:cubicBezTo>
                  <a:cubicBezTo>
                    <a:pt x="4600755" y="2536166"/>
                    <a:pt x="4620884" y="2608053"/>
                    <a:pt x="4658265" y="2636808"/>
                  </a:cubicBezTo>
                  <a:cubicBezTo>
                    <a:pt x="4695646" y="2665563"/>
                    <a:pt x="4733027" y="2602302"/>
                    <a:pt x="4744529" y="2671313"/>
                  </a:cubicBezTo>
                  <a:cubicBezTo>
                    <a:pt x="4756031" y="2740324"/>
                    <a:pt x="4660421" y="2832580"/>
                    <a:pt x="4727276" y="3050876"/>
                  </a:cubicBezTo>
                  <a:cubicBezTo>
                    <a:pt x="4794131" y="3269172"/>
                    <a:pt x="5096774" y="3821023"/>
                    <a:pt x="5145657" y="3981091"/>
                  </a:cubicBezTo>
                  <a:cubicBezTo>
                    <a:pt x="5194540" y="4141159"/>
                    <a:pt x="5040937" y="4002892"/>
                    <a:pt x="5020574" y="4011283"/>
                  </a:cubicBezTo>
                  <a:cubicBezTo>
                    <a:pt x="5000211" y="4019674"/>
                    <a:pt x="5020601" y="4044857"/>
                    <a:pt x="5023476" y="4031438"/>
                  </a:cubicBezTo>
                  <a:cubicBezTo>
                    <a:pt x="5026351" y="4018019"/>
                    <a:pt x="5032272" y="3933343"/>
                    <a:pt x="5037827" y="3930770"/>
                  </a:cubicBezTo>
                  <a:cubicBezTo>
                    <a:pt x="5043382" y="3928197"/>
                    <a:pt x="5119907" y="4126259"/>
                    <a:pt x="5056805" y="4015999"/>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24"/>
          <p:cNvGrpSpPr/>
          <p:nvPr/>
        </p:nvGrpSpPr>
        <p:grpSpPr>
          <a:xfrm>
            <a:off x="1529751" y="-250166"/>
            <a:ext cx="8537275" cy="2725142"/>
            <a:chOff x="1529751" y="-250166"/>
            <a:chExt cx="8537275" cy="2725142"/>
          </a:xfrm>
        </p:grpSpPr>
        <p:grpSp>
          <p:nvGrpSpPr>
            <p:cNvPr id="5" name="Group 22"/>
            <p:cNvGrpSpPr/>
            <p:nvPr/>
          </p:nvGrpSpPr>
          <p:grpSpPr>
            <a:xfrm>
              <a:off x="1529751" y="-250166"/>
              <a:ext cx="8537275" cy="2725142"/>
              <a:chOff x="1529751" y="-250166"/>
              <a:chExt cx="8537275" cy="2725142"/>
            </a:xfrm>
          </p:grpSpPr>
          <p:sp>
            <p:nvSpPr>
              <p:cNvPr id="21" name="Freeform 20"/>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sp>
        <p:nvSpPr>
          <p:cNvPr id="11" name="TextBox 10"/>
          <p:cNvSpPr txBox="1"/>
          <p:nvPr/>
        </p:nvSpPr>
        <p:spPr>
          <a:xfrm rot="18772395">
            <a:off x="6300183" y="170210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Atlantic Route </a:t>
            </a:r>
            <a:endParaRPr lang="en-US" sz="3200" dirty="0">
              <a:solidFill>
                <a:srgbClr val="FF0000"/>
              </a:solidFill>
              <a:effectLst>
                <a:outerShdw dist="38100" dir="7200000" algn="ctr" rotWithShape="0">
                  <a:schemeClr val="tx1"/>
                </a:outerShdw>
              </a:effectLst>
            </a:endParaRPr>
          </a:p>
        </p:txBody>
      </p:sp>
      <p:sp>
        <p:nvSpPr>
          <p:cNvPr id="15" name="Freeform 14"/>
          <p:cNvSpPr/>
          <p:nvPr/>
        </p:nvSpPr>
        <p:spPr>
          <a:xfrm>
            <a:off x="5867400" y="914400"/>
            <a:ext cx="2983301" cy="1894935"/>
          </a:xfrm>
          <a:custGeom>
            <a:avLst/>
            <a:gdLst>
              <a:gd name="connsiteX0" fmla="*/ 2501660 w 2501660"/>
              <a:gd name="connsiteY0" fmla="*/ 1207698 h 1673525"/>
              <a:gd name="connsiteX1" fmla="*/ 2173856 w 2501660"/>
              <a:gd name="connsiteY1" fmla="*/ 983411 h 1673525"/>
              <a:gd name="connsiteX2" fmla="*/ 2242867 w 2501660"/>
              <a:gd name="connsiteY2" fmla="*/ 638355 h 1673525"/>
              <a:gd name="connsiteX3" fmla="*/ 2398143 w 2501660"/>
              <a:gd name="connsiteY3" fmla="*/ 103517 h 1673525"/>
              <a:gd name="connsiteX4" fmla="*/ 2139350 w 2501660"/>
              <a:gd name="connsiteY4" fmla="*/ 17253 h 1673525"/>
              <a:gd name="connsiteX5" fmla="*/ 1777041 w 2501660"/>
              <a:gd name="connsiteY5" fmla="*/ 34506 h 1673525"/>
              <a:gd name="connsiteX6" fmla="*/ 1449237 w 2501660"/>
              <a:gd name="connsiteY6" fmla="*/ 86264 h 1673525"/>
              <a:gd name="connsiteX7" fmla="*/ 1155939 w 2501660"/>
              <a:gd name="connsiteY7" fmla="*/ 396815 h 1673525"/>
              <a:gd name="connsiteX8" fmla="*/ 862641 w 2501660"/>
              <a:gd name="connsiteY8" fmla="*/ 603849 h 1673525"/>
              <a:gd name="connsiteX9" fmla="*/ 914400 w 2501660"/>
              <a:gd name="connsiteY9" fmla="*/ 931653 h 1673525"/>
              <a:gd name="connsiteX10" fmla="*/ 983411 w 2501660"/>
              <a:gd name="connsiteY10" fmla="*/ 1242204 h 1673525"/>
              <a:gd name="connsiteX11" fmla="*/ 707366 w 2501660"/>
              <a:gd name="connsiteY11" fmla="*/ 1449238 h 1673525"/>
              <a:gd name="connsiteX12" fmla="*/ 465826 w 2501660"/>
              <a:gd name="connsiteY12" fmla="*/ 1397479 h 1673525"/>
              <a:gd name="connsiteX13" fmla="*/ 207033 w 2501660"/>
              <a:gd name="connsiteY13" fmla="*/ 1552755 h 1673525"/>
              <a:gd name="connsiteX14" fmla="*/ 0 w 2501660"/>
              <a:gd name="connsiteY14" fmla="*/ 1673525 h 1673525"/>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5651" h="1840463">
                <a:moveTo>
                  <a:pt x="2905651" y="1207698"/>
                </a:moveTo>
                <a:cubicBezTo>
                  <a:pt x="2763315" y="1142999"/>
                  <a:pt x="2620979" y="1078301"/>
                  <a:pt x="2577847" y="983411"/>
                </a:cubicBezTo>
                <a:cubicBezTo>
                  <a:pt x="2534715" y="888521"/>
                  <a:pt x="2609477" y="785004"/>
                  <a:pt x="2646858" y="638355"/>
                </a:cubicBezTo>
                <a:cubicBezTo>
                  <a:pt x="2684239" y="491706"/>
                  <a:pt x="2819387" y="207034"/>
                  <a:pt x="2802134" y="103517"/>
                </a:cubicBezTo>
                <a:cubicBezTo>
                  <a:pt x="2784881" y="0"/>
                  <a:pt x="2646858" y="28755"/>
                  <a:pt x="2543341" y="17253"/>
                </a:cubicBezTo>
                <a:cubicBezTo>
                  <a:pt x="2439824" y="5751"/>
                  <a:pt x="2296051" y="23004"/>
                  <a:pt x="2181032" y="34506"/>
                </a:cubicBezTo>
                <a:cubicBezTo>
                  <a:pt x="2066013" y="46008"/>
                  <a:pt x="1956745" y="25879"/>
                  <a:pt x="1853228" y="86264"/>
                </a:cubicBezTo>
                <a:cubicBezTo>
                  <a:pt x="1749711" y="146649"/>
                  <a:pt x="1657696" y="310551"/>
                  <a:pt x="1559930" y="396815"/>
                </a:cubicBezTo>
                <a:cubicBezTo>
                  <a:pt x="1462164" y="483079"/>
                  <a:pt x="1306888" y="514709"/>
                  <a:pt x="1266632" y="603849"/>
                </a:cubicBezTo>
                <a:cubicBezTo>
                  <a:pt x="1226376" y="692989"/>
                  <a:pt x="1298263" y="825261"/>
                  <a:pt x="1318391" y="931653"/>
                </a:cubicBezTo>
                <a:cubicBezTo>
                  <a:pt x="1338519" y="1038045"/>
                  <a:pt x="1421908" y="1155940"/>
                  <a:pt x="1387402" y="1242204"/>
                </a:cubicBezTo>
                <a:cubicBezTo>
                  <a:pt x="1352896" y="1328468"/>
                  <a:pt x="1197621" y="1423359"/>
                  <a:pt x="1111357" y="1449238"/>
                </a:cubicBezTo>
                <a:cubicBezTo>
                  <a:pt x="1025093" y="1475117"/>
                  <a:pt x="1004006" y="1354826"/>
                  <a:pt x="869817" y="1397479"/>
                </a:cubicBezTo>
                <a:cubicBezTo>
                  <a:pt x="735628" y="1440132"/>
                  <a:pt x="0" y="1840463"/>
                  <a:pt x="306224" y="1705155"/>
                </a:cubicBezTo>
                <a:cubicBezTo>
                  <a:pt x="237213" y="1745412"/>
                  <a:pt x="253546" y="1691180"/>
                  <a:pt x="403991" y="1673525"/>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p:cNvSpPr/>
          <p:nvPr/>
        </p:nvSpPr>
        <p:spPr>
          <a:xfrm>
            <a:off x="685800" y="3219271"/>
            <a:ext cx="40386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archeological</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evidence?</a:t>
            </a:r>
            <a:endParaRPr lang="en-US" sz="3600" dirty="0" smtClean="0">
              <a:effectLst>
                <a:outerShdw dist="25400" dir="7200000" algn="ctr" rotWithShape="0">
                  <a:schemeClr val="tx1"/>
                </a:outerShdw>
              </a:effectLst>
              <a:latin typeface="Arial" pitchFamily="34" charset="0"/>
              <a:cs typeface="Arial" pitchFamily="34" charset="0"/>
            </a:endParaRPr>
          </a:p>
        </p:txBody>
      </p:sp>
      <p:sp>
        <p:nvSpPr>
          <p:cNvPr id="40" name="Rectangle 39"/>
          <p:cNvSpPr/>
          <p:nvPr/>
        </p:nvSpPr>
        <p:spPr>
          <a:xfrm>
            <a:off x="0" y="4149566"/>
            <a:ext cx="9144000" cy="2708434"/>
          </a:xfrm>
          <a:prstGeom prst="rect">
            <a:avLst/>
          </a:prstGeom>
          <a:solidFill>
            <a:srgbClr val="7DBFFB">
              <a:alpha val="99000"/>
            </a:srgbClr>
          </a:solidFill>
        </p:spPr>
        <p:txBody>
          <a:bodyPr wrap="square">
            <a:spAutoFit/>
          </a:bodyPr>
          <a:lstStyle/>
          <a:p>
            <a:r>
              <a:rPr lang="en-US" sz="4000" b="1" dirty="0" smtClean="0"/>
              <a:t>         </a:t>
            </a:r>
            <a:r>
              <a:rPr lang="en-US" sz="4000" b="1" dirty="0" err="1" smtClean="0"/>
              <a:t>Solutrean</a:t>
            </a:r>
            <a:r>
              <a:rPr lang="en-US" sz="4000" b="1" dirty="0" smtClean="0"/>
              <a:t> hypothesis:</a:t>
            </a:r>
          </a:p>
          <a:p>
            <a:endParaRPr lang="en-US" sz="1000" b="1" dirty="0" smtClean="0"/>
          </a:p>
          <a:p>
            <a:pPr algn="ctr"/>
            <a:r>
              <a:rPr lang="en-US" sz="4000" dirty="0" smtClean="0"/>
              <a:t> earliest migration to the Americas </a:t>
            </a:r>
          </a:p>
          <a:p>
            <a:pPr algn="ctr"/>
            <a:r>
              <a:rPr lang="en-US" sz="4000" dirty="0" smtClean="0"/>
              <a:t>was from Europe, traveling </a:t>
            </a:r>
          </a:p>
          <a:p>
            <a:pPr algn="ctr"/>
            <a:r>
              <a:rPr lang="en-US" sz="4000" dirty="0" smtClean="0"/>
              <a:t>along pack ice of the Atlantic Ocean</a:t>
            </a:r>
            <a:endParaRPr lang="en-US" sz="4000" dirty="0"/>
          </a:p>
        </p:txBody>
      </p:sp>
      <p:sp useBgFill="1">
        <p:nvSpPr>
          <p:cNvPr id="39" name="TextBox 38"/>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Atlantic Route:  from Europe</a:t>
            </a:r>
            <a:endParaRPr lang="en-US" sz="4400" b="1" dirty="0">
              <a:solidFill>
                <a:srgbClr val="FF0000"/>
              </a:solidFill>
              <a:effectLst>
                <a:outerShdw dist="50800" dir="7200000" algn="ctr" rotWithShape="0">
                  <a:schemeClr val="tx1"/>
                </a:outerShdw>
              </a:effectLst>
            </a:endParaRPr>
          </a:p>
        </p:txBody>
      </p:sp>
      <p:grpSp>
        <p:nvGrpSpPr>
          <p:cNvPr id="23" name="Group 22"/>
          <p:cNvGrpSpPr/>
          <p:nvPr/>
        </p:nvGrpSpPr>
        <p:grpSpPr>
          <a:xfrm>
            <a:off x="5410200" y="762000"/>
            <a:ext cx="3733800" cy="2743200"/>
            <a:chOff x="5410200" y="762000"/>
            <a:chExt cx="3733800" cy="2743200"/>
          </a:xfrm>
        </p:grpSpPr>
        <p:sp>
          <p:nvSpPr>
            <p:cNvPr id="18" name="Rectangle 17"/>
            <p:cNvSpPr/>
            <p:nvPr/>
          </p:nvSpPr>
          <p:spPr>
            <a:xfrm>
              <a:off x="5410200" y="762000"/>
              <a:ext cx="3733800" cy="2743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Up Arrow 18"/>
            <p:cNvSpPr/>
            <p:nvPr/>
          </p:nvSpPr>
          <p:spPr>
            <a:xfrm>
              <a:off x="6324600" y="762000"/>
              <a:ext cx="1018032" cy="978408"/>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p:cNvSpPr/>
            <p:nvPr/>
          </p:nvSpPr>
          <p:spPr>
            <a:xfrm rot="5400000">
              <a:off x="8145780" y="1772412"/>
              <a:ext cx="1018032" cy="978408"/>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2000"/>
                                        <p:tgtEl>
                                          <p:spTgt spid="15"/>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1" nodeType="clickEffect">
                                  <p:stCondLst>
                                    <p:cond delay="0"/>
                                  </p:stCondLst>
                                  <p:childTnLst>
                                    <p:animRot by="2400000">
                                      <p:cBhvr>
                                        <p:cTn id="18" dur="1000" fill="hold"/>
                                        <p:tgtEl>
                                          <p:spTgt spid="11"/>
                                        </p:tgtEl>
                                        <p:attrNameLst>
                                          <p:attrName>r</p:attrName>
                                        </p:attrNameLst>
                                      </p:cBhvr>
                                    </p:animRot>
                                  </p:childTnLst>
                                </p:cTn>
                              </p:par>
                              <p:par>
                                <p:cTn id="19" presetID="64" presetClass="path" presetSubtype="0" accel="50000" decel="50000" fill="hold" grpId="2" nodeType="withEffect">
                                  <p:stCondLst>
                                    <p:cond delay="0"/>
                                  </p:stCondLst>
                                  <p:childTnLst>
                                    <p:animMotion origin="layout" path="M 3.33333E-6 -2.59259E-6 L -0.48334 -0.25301 " pathEditMode="relative" rAng="0" ptsTypes="AA">
                                      <p:cBhvr>
                                        <p:cTn id="20" dur="1000" fill="hold"/>
                                        <p:tgtEl>
                                          <p:spTgt spid="11"/>
                                        </p:tgtEl>
                                        <p:attrNameLst>
                                          <p:attrName>ppt_x</p:attrName>
                                          <p:attrName>ppt_y</p:attrName>
                                        </p:attrNameLst>
                                      </p:cBhvr>
                                      <p:rCtr x="-242" y="-127"/>
                                    </p:animMotion>
                                  </p:childTnLst>
                                </p:cTn>
                              </p:par>
                              <p:par>
                                <p:cTn id="21" presetID="10" presetClass="exit" presetSubtype="0" fill="hold" grpId="3" nodeType="withEffect">
                                  <p:stCondLst>
                                    <p:cond delay="500"/>
                                  </p:stCondLst>
                                  <p:childTnLst>
                                    <p:animEffect transition="out" filter="fade">
                                      <p:cBhvr>
                                        <p:cTn id="22" dur="1000"/>
                                        <p:tgtEl>
                                          <p:spTgt spid="11"/>
                                        </p:tgtEl>
                                      </p:cBhvr>
                                    </p:animEffect>
                                    <p:set>
                                      <p:cBhvr>
                                        <p:cTn id="23" dur="1" fill="hold">
                                          <p:stCondLst>
                                            <p:cond delay="999"/>
                                          </p:stCondLst>
                                        </p:cTn>
                                        <p:tgtEl>
                                          <p:spTgt spid="11"/>
                                        </p:tgtEl>
                                        <p:attrNameLst>
                                          <p:attrName>style.visibility</p:attrName>
                                        </p:attrNameLst>
                                      </p:cBhvr>
                                      <p:to>
                                        <p:strVal val="hidden"/>
                                      </p:to>
                                    </p:set>
                                  </p:childTnLst>
                                </p:cTn>
                              </p:par>
                              <p:par>
                                <p:cTn id="24" presetID="10" presetClass="exit" presetSubtype="0" fill="hold" grpId="0" nodeType="withEffect">
                                  <p:stCondLst>
                                    <p:cond delay="500"/>
                                  </p:stCondLst>
                                  <p:childTnLst>
                                    <p:animEffect transition="out" filter="fade">
                                      <p:cBhvr>
                                        <p:cTn id="25" dur="1000"/>
                                        <p:tgtEl>
                                          <p:spTgt spid="28"/>
                                        </p:tgtEl>
                                      </p:cBhvr>
                                    </p:animEffect>
                                    <p:set>
                                      <p:cBhvr>
                                        <p:cTn id="26" dur="1" fill="hold">
                                          <p:stCondLst>
                                            <p:cond delay="999"/>
                                          </p:stCondLst>
                                        </p:cTn>
                                        <p:tgtEl>
                                          <p:spTgt spid="28"/>
                                        </p:tgtEl>
                                        <p:attrNameLst>
                                          <p:attrName>style.visibility</p:attrName>
                                        </p:attrNameLst>
                                      </p:cBhvr>
                                      <p:to>
                                        <p:strVal val="hidden"/>
                                      </p:to>
                                    </p:set>
                                  </p:childTnLst>
                                </p:cTn>
                              </p:par>
                              <p:par>
                                <p:cTn id="27" presetID="10" presetClass="entr" presetSubtype="0" fill="hold" grpId="0" nodeType="withEffect">
                                  <p:stCondLst>
                                    <p:cond delay="50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0">
                                            <p:bg/>
                                          </p:spTgt>
                                        </p:tgtEl>
                                        <p:attrNameLst>
                                          <p:attrName>style.visibility</p:attrName>
                                        </p:attrNameLst>
                                      </p:cBhvr>
                                      <p:to>
                                        <p:strVal val="visible"/>
                                      </p:to>
                                    </p:set>
                                    <p:animEffect transition="in" filter="fade">
                                      <p:cBhvr>
                                        <p:cTn id="34" dur="1000"/>
                                        <p:tgtEl>
                                          <p:spTgt spid="40">
                                            <p:bg/>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40">
                                            <p:txEl>
                                              <p:pRg st="0" end="0"/>
                                            </p:txEl>
                                          </p:spTgt>
                                        </p:tgtEl>
                                        <p:attrNameLst>
                                          <p:attrName>style.visibility</p:attrName>
                                        </p:attrNameLst>
                                      </p:cBhvr>
                                      <p:to>
                                        <p:strVal val="visible"/>
                                      </p:to>
                                    </p:set>
                                    <p:animEffect transition="in" filter="wipe(left)">
                                      <p:cBhvr>
                                        <p:cTn id="37" dur="1000"/>
                                        <p:tgtEl>
                                          <p:spTgt spid="40">
                                            <p:txEl>
                                              <p:pRg st="0" end="0"/>
                                            </p:txEl>
                                          </p:spTgt>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40">
                                            <p:txEl>
                                              <p:pRg st="2" end="2"/>
                                            </p:txEl>
                                          </p:spTgt>
                                        </p:tgtEl>
                                        <p:attrNameLst>
                                          <p:attrName>style.visibility</p:attrName>
                                        </p:attrNameLst>
                                      </p:cBhvr>
                                      <p:to>
                                        <p:strVal val="visible"/>
                                      </p:to>
                                    </p:set>
                                    <p:animEffect transition="in" filter="fade">
                                      <p:cBhvr>
                                        <p:cTn id="41" dur="1000"/>
                                        <p:tgtEl>
                                          <p:spTgt spid="40">
                                            <p:txEl>
                                              <p:pRg st="2" end="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0">
                                            <p:txEl>
                                              <p:pRg st="3" end="3"/>
                                            </p:txEl>
                                          </p:spTgt>
                                        </p:tgtEl>
                                        <p:attrNameLst>
                                          <p:attrName>style.visibility</p:attrName>
                                        </p:attrNameLst>
                                      </p:cBhvr>
                                      <p:to>
                                        <p:strVal val="visible"/>
                                      </p:to>
                                    </p:set>
                                    <p:animEffect transition="in" filter="fade">
                                      <p:cBhvr>
                                        <p:cTn id="44" dur="1000"/>
                                        <p:tgtEl>
                                          <p:spTgt spid="40">
                                            <p:txEl>
                                              <p:pRg st="3" end="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40">
                                            <p:txEl>
                                              <p:pRg st="4" end="4"/>
                                            </p:txEl>
                                          </p:spTgt>
                                        </p:tgtEl>
                                        <p:attrNameLst>
                                          <p:attrName>style.visibility</p:attrName>
                                        </p:attrNameLst>
                                      </p:cBhvr>
                                      <p:to>
                                        <p:strVal val="visible"/>
                                      </p:to>
                                    </p:set>
                                    <p:animEffect transition="in" filter="fade">
                                      <p:cBhvr>
                                        <p:cTn id="47" dur="1000"/>
                                        <p:tgtEl>
                                          <p:spTgt spid="40">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1" grpId="3"/>
      <p:bldP spid="15" grpId="0" animBg="1"/>
      <p:bldP spid="28" grpId="0"/>
      <p:bldP spid="40" grpId="0" build="allAtOnce" animBg="1"/>
      <p:bldP spid="39"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533400" y="0"/>
            <a:ext cx="8610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5"/>
          <p:cNvGrpSpPr/>
          <p:nvPr/>
        </p:nvGrpSpPr>
        <p:grpSpPr>
          <a:xfrm>
            <a:off x="0" y="381000"/>
            <a:ext cx="9144000" cy="33886200"/>
            <a:chOff x="0" y="1066800"/>
            <a:chExt cx="9144000" cy="33886200"/>
          </a:xfrm>
        </p:grpSpPr>
        <p:sp useBgFill="1">
          <p:nvSpPr>
            <p:cNvPr id="2" name="Rectangle 1"/>
            <p:cNvSpPr/>
            <p:nvPr/>
          </p:nvSpPr>
          <p:spPr>
            <a:xfrm>
              <a:off x="0" y="1066800"/>
              <a:ext cx="9144000" cy="33886200"/>
            </a:xfrm>
            <a:prstGeom prst="rect">
              <a:avLst/>
            </a:prstGeom>
          </p:spPr>
          <p:txBody>
            <a:bodyPr wrap="square">
              <a:spAutoFit/>
            </a:bodyPr>
            <a:lstStyle/>
            <a:p>
              <a:r>
                <a:rPr lang="en-US" dirty="0" smtClean="0">
                  <a:hlinkClick r:id="rId3"/>
                </a:rPr>
                <a:t>https://peachstatearchaeologicalsociety.org/index.php/archaeological-site-surveys/469-paleoindian-pre-clovis-evidence</a:t>
              </a:r>
              <a:endParaRPr lang="en-US" dirty="0" smtClean="0"/>
            </a:p>
            <a:p>
              <a:r>
                <a:rPr lang="en-US" dirty="0" smtClean="0"/>
                <a:t>CENTRAL GEORGIA SURFACE SURVEY:  PRE-CLOVIS EVIDENCE</a:t>
              </a:r>
            </a:p>
            <a:p>
              <a:r>
                <a:rPr lang="en-US" dirty="0" smtClean="0"/>
                <a:t>The </a:t>
              </a:r>
              <a:r>
                <a:rPr lang="en-US" dirty="0" err="1" smtClean="0"/>
                <a:t>Paleoindian</a:t>
              </a:r>
              <a:r>
                <a:rPr lang="en-US" dirty="0" smtClean="0"/>
                <a:t> Period  18,000 to 9,900 Years B.P.</a:t>
              </a:r>
            </a:p>
            <a:p>
              <a:r>
                <a:rPr lang="en-US" dirty="0" smtClean="0"/>
                <a:t>	Many scientists believe that prehistory in the Southeastern United States began some 20,000 to 30,000 years BP in the frozen tundra of Siberia in northeastern Asia. During the last twenty years, </a:t>
              </a:r>
              <a:r>
                <a:rPr lang="en-US" dirty="0" err="1" smtClean="0"/>
                <a:t>Paleoindian</a:t>
              </a:r>
              <a:r>
                <a:rPr lang="en-US" dirty="0" smtClean="0"/>
                <a:t> </a:t>
              </a:r>
              <a:r>
                <a:rPr lang="en-US" dirty="0" err="1" smtClean="0"/>
                <a:t>lithic</a:t>
              </a:r>
              <a:r>
                <a:rPr lang="en-US" dirty="0" smtClean="0"/>
                <a:t> research in the former Soviet Union has revealed a series of new sites containing cultural horizons of the middle and lower Pleistocene and </a:t>
              </a:r>
              <a:r>
                <a:rPr lang="en-US" dirty="0" err="1" smtClean="0"/>
                <a:t>Eopleistocene</a:t>
              </a:r>
              <a:r>
                <a:rPr lang="en-US" dirty="0" smtClean="0"/>
                <a:t> eras.  The </a:t>
              </a:r>
              <a:r>
                <a:rPr lang="en-US" dirty="0" err="1" smtClean="0"/>
                <a:t>lithic</a:t>
              </a:r>
              <a:r>
                <a:rPr lang="en-US" dirty="0" smtClean="0"/>
                <a:t> components of these sites consisted of </a:t>
              </a:r>
              <a:r>
                <a:rPr lang="en-US" dirty="0" err="1" smtClean="0"/>
                <a:t>unifacial</a:t>
              </a:r>
              <a:r>
                <a:rPr lang="en-US" dirty="0" smtClean="0"/>
                <a:t> pebble scrapers and choppers. Several newly discovered sites in northern China dating to 35,000 years BP, exhibit similar </a:t>
              </a:r>
              <a:r>
                <a:rPr lang="en-US" dirty="0" err="1" smtClean="0"/>
                <a:t>lithic</a:t>
              </a:r>
              <a:r>
                <a:rPr lang="en-US" dirty="0" smtClean="0"/>
                <a:t> traits. Fossil remains excavated at the later sites confirm that the people of that day were nomadic hunters who banded together to follow herds of </a:t>
              </a:r>
              <a:r>
                <a:rPr lang="en-US" dirty="0" err="1" smtClean="0"/>
                <a:t>megafauna</a:t>
              </a:r>
              <a:r>
                <a:rPr lang="en-US" dirty="0" smtClean="0"/>
                <a:t> including the mastodon, woolly mammoth, mammoth rhinoceros, horse, giant sloth, camel, musk-ox and bison.</a:t>
              </a:r>
            </a:p>
            <a:p>
              <a:r>
                <a:rPr lang="en-US" dirty="0" smtClean="0"/>
                <a:t>	From their entrance into </a:t>
              </a:r>
            </a:p>
            <a:p>
              <a:r>
                <a:rPr lang="en-US" dirty="0" smtClean="0"/>
                <a:t>the new world, the migration of </a:t>
              </a:r>
            </a:p>
            <a:p>
              <a:r>
                <a:rPr lang="en-US" dirty="0" err="1" smtClean="0"/>
                <a:t>Paleoindian</a:t>
              </a:r>
              <a:r>
                <a:rPr lang="en-US" dirty="0" smtClean="0"/>
                <a:t> people carried them </a:t>
              </a:r>
            </a:p>
            <a:p>
              <a:r>
                <a:rPr lang="en-US" dirty="0" smtClean="0"/>
                <a:t>eastward and southward into </a:t>
              </a:r>
            </a:p>
            <a:p>
              <a:r>
                <a:rPr lang="en-US" dirty="0" smtClean="0"/>
                <a:t>every corner of the Americas</a:t>
              </a:r>
            </a:p>
            <a:p>
              <a:r>
                <a:rPr lang="en-US" dirty="0" smtClean="0"/>
                <a:t> including what is now the </a:t>
              </a:r>
            </a:p>
            <a:p>
              <a:r>
                <a:rPr lang="en-US" dirty="0" smtClean="0"/>
                <a:t>continental United States (Map 1A).</a:t>
              </a:r>
            </a:p>
            <a:p>
              <a:r>
                <a:rPr lang="en-US" dirty="0" smtClean="0"/>
                <a:t>	Over the last 20 or so </a:t>
              </a:r>
            </a:p>
            <a:p>
              <a:r>
                <a:rPr lang="en-US" dirty="0" smtClean="0"/>
                <a:t>years, this basic understanding </a:t>
              </a:r>
            </a:p>
            <a:p>
              <a:r>
                <a:rPr lang="en-US" dirty="0" smtClean="0"/>
                <a:t>of the peopling of the Americas </a:t>
              </a:r>
            </a:p>
            <a:p>
              <a:r>
                <a:rPr lang="en-US" dirty="0" smtClean="0"/>
                <a:t>has been challenged.</a:t>
              </a:r>
            </a:p>
            <a:p>
              <a:r>
                <a:rPr lang="en-US" dirty="0" smtClean="0"/>
                <a:t>	The American continent </a:t>
              </a:r>
            </a:p>
            <a:p>
              <a:r>
                <a:rPr lang="en-US" dirty="0" smtClean="0"/>
                <a:t>was the last of the world’s</a:t>
              </a:r>
            </a:p>
            <a:p>
              <a:r>
                <a:rPr lang="en-US" dirty="0" smtClean="0"/>
                <a:t> continents to be populated. There </a:t>
              </a:r>
            </a:p>
            <a:p>
              <a:r>
                <a:rPr lang="en-US" dirty="0" smtClean="0"/>
                <a:t>are many contradictory and more </a:t>
              </a:r>
            </a:p>
            <a:p>
              <a:r>
                <a:rPr lang="en-US" dirty="0" smtClean="0"/>
                <a:t>or less well-founded scientific </a:t>
              </a:r>
            </a:p>
            <a:p>
              <a:r>
                <a:rPr lang="en-US" dirty="0" smtClean="0"/>
                <a:t>theories on when this occurred </a:t>
              </a:r>
            </a:p>
            <a:p>
              <a:r>
                <a:rPr lang="en-US" dirty="0" smtClean="0"/>
                <a:t>and where the first immigrants migrated from.  The prevailing theory is based on findings of stone tools from the Clovis culture in soil layers dating back to approximately 13,000 BC. According to the theory, people from Siberia migrated, perhaps in search of mammoth, across the land bridge that once connected Siberia and North America. From there, they continued south and spread out across the American continent. The migration passed through a corridor that opened up approximately 14,000 years ago in the giant glacier that covered the American continent.</a:t>
              </a:r>
            </a:p>
            <a:p>
              <a:r>
                <a:rPr lang="en-US" dirty="0" smtClean="0"/>
                <a:t>	New findings call this immigration theory into question: Professor </a:t>
              </a:r>
              <a:r>
                <a:rPr lang="en-US" dirty="0" err="1" smtClean="0"/>
                <a:t>Eske</a:t>
              </a:r>
              <a:r>
                <a:rPr lang="en-US" dirty="0" smtClean="0"/>
                <a:t> </a:t>
              </a:r>
              <a:r>
                <a:rPr lang="en-US" dirty="0" err="1" smtClean="0"/>
                <a:t>Willerslev</a:t>
              </a:r>
              <a:r>
                <a:rPr lang="en-US" dirty="0" smtClean="0"/>
                <a:t> of the University of Copenhagen was surprised by the results of the DNA tests on samples of what turned out to be fossilized human feces found in deep caves in the Oregon desert. The oldest of the droppings have been carbon-dated to be approximately 14,340 years old. </a:t>
              </a:r>
              <a:r>
                <a:rPr lang="en-US" dirty="0" err="1" smtClean="0"/>
                <a:t>Willerslev’s</a:t>
              </a:r>
              <a:r>
                <a:rPr lang="en-US" dirty="0" smtClean="0"/>
                <a:t> feces samples clearly contain two main genetic types of Asian origin that are unique to present-day North American Indians. Not only is this proof that the American Indians are descendants of the first immigrants to the continent, it is also proof that immigration took place approximately 1,000 years earlier than otherwise believed. The theory that is currently most widely accepted, and which is supported by genetic, linguistic and archaeological evidence, considers the American continent to have been populated from Asia either via the Bering land bridge or by sea. </a:t>
              </a:r>
            </a:p>
            <a:p>
              <a:r>
                <a:rPr lang="en-US" dirty="0" smtClean="0"/>
                <a:t>	The </a:t>
              </a:r>
              <a:r>
                <a:rPr lang="en-US" b="1" dirty="0" err="1" smtClean="0"/>
                <a:t>Solutrean</a:t>
              </a:r>
              <a:r>
                <a:rPr lang="en-US" b="1" dirty="0" smtClean="0"/>
                <a:t> hypothesis </a:t>
              </a:r>
              <a:r>
                <a:rPr lang="en-US" dirty="0" smtClean="0"/>
                <a:t>is an alternative theory about the settlement of the Americas, according to which peoples from Europe may have been among the earliest settlers of the American continent. The </a:t>
              </a:r>
              <a:r>
                <a:rPr lang="en-US" dirty="0" err="1" smtClean="0"/>
                <a:t>Solutrean</a:t>
              </a:r>
              <a:r>
                <a:rPr lang="en-US" dirty="0" smtClean="0"/>
                <a:t> hypothesis was first proposed in 1998. Its key proponents include Dennis </a:t>
              </a:r>
              <a:r>
                <a:rPr lang="en-US" dirty="0" err="1" smtClean="0"/>
                <a:t>Staniford</a:t>
              </a:r>
              <a:r>
                <a:rPr lang="en-US" dirty="0" smtClean="0"/>
                <a:t>, of the Smithsonian Institution, and Bruce Bradley, of the University of Exeter.</a:t>
              </a:r>
            </a:p>
            <a:p>
              <a:r>
                <a:rPr lang="en-US" dirty="0" smtClean="0"/>
                <a:t>	According to this </a:t>
              </a:r>
              <a:r>
                <a:rPr lang="en-US" b="1" dirty="0" smtClean="0"/>
                <a:t>hypothesis, people associated with the (European) </a:t>
              </a:r>
              <a:r>
                <a:rPr lang="en-US" b="1" dirty="0" err="1" smtClean="0"/>
                <a:t>Solutrean</a:t>
              </a:r>
              <a:r>
                <a:rPr lang="en-US" b="1" dirty="0" smtClean="0"/>
                <a:t> culture migrated from Ice Age Europe to North America</a:t>
              </a:r>
              <a:r>
                <a:rPr lang="en-US" dirty="0" smtClean="0"/>
                <a:t>, bringing their methods of making stone tools with them and providing the basis for the later Clovis technology found throughout North America. The hypothesis rests upon proposed similarities between European </a:t>
              </a:r>
              <a:r>
                <a:rPr lang="en-US" dirty="0" err="1" smtClean="0"/>
                <a:t>Solutean</a:t>
              </a:r>
              <a:r>
                <a:rPr lang="en-US" dirty="0" smtClean="0"/>
                <a:t> and Early American Clovis </a:t>
              </a:r>
              <a:r>
                <a:rPr lang="en-US" dirty="0" err="1" smtClean="0"/>
                <a:t>lithic</a:t>
              </a:r>
              <a:r>
                <a:rPr lang="en-US" dirty="0" smtClean="0"/>
                <a:t> technology.  Many archaeologists have criticized the proposed similarities as too insignificant and just as likely to be due to chance as to shared origins.  As one has said, "few if any archaeologists -- or, for that matter, geneticists, linguists, or physical anthropologists -- take seriously the idea of a </a:t>
              </a:r>
              <a:r>
                <a:rPr lang="en-US" dirty="0" err="1" smtClean="0"/>
                <a:t>Solutrean</a:t>
              </a:r>
              <a:r>
                <a:rPr lang="en-US" dirty="0" smtClean="0"/>
                <a:t> colonization of America."</a:t>
              </a:r>
            </a:p>
            <a:p>
              <a:r>
                <a:rPr lang="en-US" dirty="0" smtClean="0"/>
                <a:t>	Though the proponents cite recent archaeological findings in support of the theory, the hypothesis has generally not been well received. A recent DNA study challenges a genetic argument often made in favor of the hypothesis. The study argues against the apparently anomalous </a:t>
              </a:r>
              <a:r>
                <a:rPr lang="en-US" dirty="0" err="1" smtClean="0"/>
                <a:t>mtDNA</a:t>
              </a:r>
              <a:r>
                <a:rPr lang="en-US" dirty="0" smtClean="0"/>
                <a:t> </a:t>
              </a:r>
              <a:r>
                <a:rPr lang="en-US" dirty="0" err="1" smtClean="0"/>
                <a:t>Haplogroup</a:t>
              </a:r>
              <a:r>
                <a:rPr lang="en-US" dirty="0" smtClean="0"/>
                <a:t> X2A having migrated to the Americas via an Atlantic route.</a:t>
              </a:r>
            </a:p>
            <a:p>
              <a:r>
                <a:rPr lang="en-US" dirty="0" smtClean="0"/>
                <a:t>	</a:t>
              </a:r>
              <a:r>
                <a:rPr lang="en-US" dirty="0" err="1" smtClean="0"/>
                <a:t>Lithic</a:t>
              </a:r>
              <a:r>
                <a:rPr lang="en-US" dirty="0" smtClean="0"/>
                <a:t> technology (stone tool making techniques)  has been part of the supportive evidence of the </a:t>
              </a:r>
              <a:r>
                <a:rPr lang="en-US" dirty="0" err="1" smtClean="0"/>
                <a:t>Solutrean</a:t>
              </a:r>
              <a:r>
                <a:rPr lang="en-US" dirty="0" smtClean="0"/>
                <a:t> hypothesis.  </a:t>
              </a:r>
              <a:r>
                <a:rPr lang="en-US" b="1" dirty="0" err="1" smtClean="0"/>
                <a:t>Solutrean</a:t>
              </a:r>
              <a:r>
                <a:rPr lang="en-US" b="1" dirty="0" smtClean="0"/>
                <a:t> culture </a:t>
              </a:r>
              <a:r>
                <a:rPr lang="en-US" dirty="0" smtClean="0"/>
                <a:t>was dominant in present-day France and Spain from roughly 21,000 to 17,000 years ago. It was </a:t>
              </a:r>
              <a:r>
                <a:rPr lang="en-US" b="1" dirty="0" smtClean="0"/>
                <a:t>known for its distinctive tool-making characterized by bifacial, percussion and pressure-flaked points.</a:t>
              </a:r>
              <a:r>
                <a:rPr lang="en-US" dirty="0" smtClean="0"/>
                <a:t> Traces of the </a:t>
              </a:r>
              <a:r>
                <a:rPr lang="en-US" dirty="0" err="1" smtClean="0"/>
                <a:t>Solutrean</a:t>
              </a:r>
              <a:r>
                <a:rPr lang="en-US" dirty="0" smtClean="0"/>
                <a:t> tool-making industry disappeared almost completely from Europe around 15,000 years ago, when it was replaced by the stone tools of the Magdalenian culture.</a:t>
              </a:r>
            </a:p>
            <a:p>
              <a:r>
                <a:rPr lang="en-US" dirty="0" smtClean="0"/>
                <a:t>	Clovis tools are typified by a distinctive type of spear point, known as the Clovis point. </a:t>
              </a:r>
              <a:r>
                <a:rPr lang="en-US" dirty="0" err="1" smtClean="0"/>
                <a:t>Solutrean</a:t>
              </a:r>
              <a:r>
                <a:rPr lang="en-US" dirty="0" smtClean="0"/>
                <a:t> and Clovis points share common characteristics: points are thin and bifacial, and they share the intentional use of the "</a:t>
              </a:r>
              <a:r>
                <a:rPr lang="en-US" dirty="0" err="1" smtClean="0"/>
                <a:t>outre</a:t>
              </a:r>
              <a:r>
                <a:rPr lang="en-US" dirty="0" smtClean="0"/>
                <a:t> passé", or overshot flaking technique, which quickly reduces the thickness of a </a:t>
              </a:r>
              <a:r>
                <a:rPr lang="en-US" dirty="0" err="1" smtClean="0"/>
                <a:t>biface</a:t>
              </a:r>
              <a:r>
                <a:rPr lang="en-US" dirty="0" smtClean="0"/>
                <a:t> without reducing the width.</a:t>
              </a:r>
            </a:p>
            <a:p>
              <a:r>
                <a:rPr lang="en-US" dirty="0" smtClean="0"/>
                <a:t>	The Clovis blade differs from the </a:t>
              </a:r>
              <a:r>
                <a:rPr lang="en-US" dirty="0" err="1" smtClean="0"/>
                <a:t>Solutrean</a:t>
              </a:r>
              <a:r>
                <a:rPr lang="en-US" dirty="0" smtClean="0"/>
                <a:t> in that some of the former have bi-facial fluting (a long depression that occurs on a point, struck from the basal end of the point; the purpose was to better fit the point onto a spear </a:t>
              </a:r>
              <a:r>
                <a:rPr lang="en-US" dirty="0" err="1" smtClean="0"/>
                <a:t>foreshaft</a:t>
              </a:r>
              <a:r>
                <a:rPr lang="en-US" dirty="0" smtClean="0"/>
                <a:t>). Clovis tool-making technology seems to appear in the archaeological record in eastern North America roughly 13,500 years ago, and similar predecessors in Asia or Alaska, if they exist, have not been discovered.</a:t>
              </a:r>
            </a:p>
            <a:p>
              <a:r>
                <a:rPr lang="en-US" dirty="0" smtClean="0"/>
                <a:t>	Stanford and Bradley, in their book "Across Atlantic Ice," make a</a:t>
              </a:r>
            </a:p>
            <a:p>
              <a:r>
                <a:rPr lang="en-US" dirty="0" smtClean="0"/>
                <a:t> variety of claims in support of the </a:t>
              </a:r>
              <a:r>
                <a:rPr lang="en-US" dirty="0" err="1" smtClean="0"/>
                <a:t>Solutrean</a:t>
              </a:r>
              <a:r>
                <a:rPr lang="en-US" dirty="0" smtClean="0"/>
                <a:t> hypothesis. Among these are </a:t>
              </a:r>
            </a:p>
            <a:p>
              <a:r>
                <a:rPr lang="en-US" dirty="0" smtClean="0"/>
                <a:t>the connection between the Clovis culture and several artifacts found in</a:t>
              </a:r>
            </a:p>
            <a:p>
              <a:r>
                <a:rPr lang="en-US" dirty="0" smtClean="0"/>
                <a:t> Maryland, Pennsylvania, Virginia and Delaware. In addition, they have been</a:t>
              </a:r>
            </a:p>
            <a:p>
              <a:r>
                <a:rPr lang="en-US" dirty="0" smtClean="0"/>
                <a:t> able to carbon date many new findings from the </a:t>
              </a:r>
              <a:r>
                <a:rPr lang="en-US" dirty="0" err="1" smtClean="0"/>
                <a:t>Delmaria</a:t>
              </a:r>
              <a:r>
                <a:rPr lang="en-US" dirty="0" smtClean="0"/>
                <a:t> Peninsula in </a:t>
              </a:r>
            </a:p>
            <a:p>
              <a:r>
                <a:rPr lang="en-US" dirty="0" smtClean="0"/>
                <a:t>Maryland to between 26000 and 19000 BC, which is contemporary with </a:t>
              </a:r>
            </a:p>
            <a:p>
              <a:r>
                <a:rPr lang="en-US" dirty="0" smtClean="0"/>
                <a:t>the period in Europe during which similar artifacts were being made. </a:t>
              </a:r>
            </a:p>
            <a:p>
              <a:r>
                <a:rPr lang="en-US" dirty="0" smtClean="0"/>
                <a:t>According to their book, no materials from before 15,000 years ago, of any</a:t>
              </a:r>
            </a:p>
            <a:p>
              <a:r>
                <a:rPr lang="en-US" dirty="0" smtClean="0"/>
                <a:t> make or cultural bearing, have been found on the West Coast near where</a:t>
              </a:r>
            </a:p>
            <a:p>
              <a:r>
                <a:rPr lang="en-US" dirty="0" smtClean="0"/>
                <a:t> the first Siberian ancestors of American Indians first arrived.</a:t>
              </a:r>
            </a:p>
            <a:p>
              <a:r>
                <a:rPr lang="en-US" dirty="0" smtClean="0"/>
                <a:t>	The </a:t>
              </a:r>
              <a:r>
                <a:rPr lang="en-US" b="1" dirty="0" smtClean="0"/>
                <a:t>hypothesis proposes that Ice Age Europeans could have crossed the North Atlantic along the edge of the pack ice </a:t>
              </a:r>
              <a:r>
                <a:rPr lang="en-US" dirty="0" smtClean="0"/>
                <a:t>that extended from the Atlantic coast of France to North America during the last glacial maximum. The model envisions these people making the crossing in small watercraft, using skills similar to those of the modern Inuit people, hauling out on ice floes at night, getting fresh water by melting iceberg ice or the first-frozen parts of sea ice, getting food by catching seals and fish, and using seal blubber as heating fuel. Among other evidence backing up this hypothesis is the discovery among the </a:t>
              </a:r>
              <a:r>
                <a:rPr lang="en-US" dirty="0" err="1" smtClean="0"/>
                <a:t>Solutrean</a:t>
              </a:r>
              <a:r>
                <a:rPr lang="en-US" dirty="0" smtClean="0"/>
                <a:t> toolkit of bone needles, very similar to those traditionally used by the modern-day Inuit. As well as enabling the manufacture of waterproof clothing from animal skins, the technology could, in theory, have been used to construct kayaks from the same animal skins. However, a 2008 study argues that the conditions were not favorable for such a crossing.</a:t>
              </a:r>
            </a:p>
            <a:p>
              <a:r>
                <a:rPr lang="en-US" dirty="0" smtClean="0"/>
                <a:t>	The discovery of pre-Clovis remains at sites like Page/Ladson, located along Florida’s </a:t>
              </a:r>
              <a:r>
                <a:rPr lang="en-US" dirty="0" err="1" smtClean="0"/>
                <a:t>Aucilla</a:t>
              </a:r>
              <a:r>
                <a:rPr lang="en-US" dirty="0" smtClean="0"/>
                <a:t> River, was reported by Jim Dunbar. Seven radiocarbon dates taken from Unit 3 of that site had an average date of 14,245 years before present (BP). The </a:t>
              </a:r>
              <a:r>
                <a:rPr lang="en-US" dirty="0" err="1" smtClean="0"/>
                <a:t>lanceolate</a:t>
              </a:r>
              <a:r>
                <a:rPr lang="en-US" dirty="0" smtClean="0"/>
                <a:t> blades made on thin flakes, which have been named the Page-Ladson point, bear strong similarities to the pre-Clovis points found at the Cactus Hill site.          </a:t>
              </a:r>
            </a:p>
            <a:p>
              <a:r>
                <a:rPr lang="en-US" dirty="0" smtClean="0"/>
                <a:t>	The Cactus Hill site in Virginia dates between 15,000 and 17,000 years BP. These discoveries, and the Topper site near Allendale, South Carolina, have strongly suggested a relationship to European </a:t>
              </a:r>
              <a:r>
                <a:rPr lang="en-US" dirty="0" err="1" smtClean="0"/>
                <a:t>lithic</a:t>
              </a:r>
              <a:r>
                <a:rPr lang="en-US" dirty="0" smtClean="0"/>
                <a:t> technology. The Clovis culture at the Topper site and the pre-Clovis culture beneath it that dates much earlier have yielded evidence of a possible relationship to the </a:t>
              </a:r>
              <a:r>
                <a:rPr lang="en-US" dirty="0" err="1" smtClean="0"/>
                <a:t>Solutrean</a:t>
              </a:r>
              <a:r>
                <a:rPr lang="en-US" dirty="0" smtClean="0"/>
                <a:t> culture of southern France that dates between 18,000 and 20,000 years BP. The thinly fluted blades of the Clovis culture bear little resemblance to the thick, heavy blades of the Siberian </a:t>
              </a:r>
              <a:r>
                <a:rPr lang="en-US" dirty="0" err="1" smtClean="0"/>
                <a:t>Dyuktai</a:t>
              </a:r>
              <a:r>
                <a:rPr lang="en-US" dirty="0" smtClean="0"/>
                <a:t> points that date to only 14,000 years BP. These relationships may suggest a migration route from northern Europe along the edge of the glacial face to North America. Perhaps the Vikings of a thousand years ago were not the first Europeans to set foot in the Americas after all.</a:t>
              </a:r>
            </a:p>
            <a:p>
              <a:r>
                <a:rPr lang="en-US" dirty="0" smtClean="0"/>
                <a:t>	Since 1960, archaeological studies of the river basin projects in the Southeast as well as statewide studies of </a:t>
              </a:r>
              <a:r>
                <a:rPr lang="en-US" dirty="0" err="1" smtClean="0"/>
                <a:t>Paleoindian</a:t>
              </a:r>
              <a:r>
                <a:rPr lang="en-US" dirty="0" smtClean="0"/>
                <a:t> point finds and site distribution, have led to refinements in the sequencing of point types and attempts to reconstruct </a:t>
              </a:r>
              <a:r>
                <a:rPr lang="en-US" dirty="0" err="1" smtClean="0"/>
                <a:t>Paleoindian</a:t>
              </a:r>
              <a:r>
                <a:rPr lang="en-US" dirty="0" smtClean="0"/>
                <a:t> cultural activities. Excavations at </a:t>
              </a:r>
              <a:r>
                <a:rPr lang="en-US" dirty="0" err="1" smtClean="0"/>
                <a:t>Paleoindian</a:t>
              </a:r>
              <a:r>
                <a:rPr lang="en-US" dirty="0" smtClean="0"/>
                <a:t> sites, better dating techniques, the study of the distribution of </a:t>
              </a:r>
              <a:r>
                <a:rPr lang="en-US" dirty="0" err="1" smtClean="0"/>
                <a:t>Paleoindian</a:t>
              </a:r>
              <a:r>
                <a:rPr lang="en-US" dirty="0" smtClean="0"/>
                <a:t> point types, and the study of the Late Pleistocene environment have led archeologists to develop a new model for </a:t>
              </a:r>
              <a:r>
                <a:rPr lang="en-US" dirty="0" err="1" smtClean="0"/>
                <a:t>Paleoindian</a:t>
              </a:r>
              <a:r>
                <a:rPr lang="en-US" dirty="0" smtClean="0"/>
                <a:t> occupation in the Southeast that is now broken down into three sub-periods between 11,500 and 9,900 years BP.</a:t>
              </a:r>
            </a:p>
          </p:txBody>
        </p:sp>
        <p:grpSp>
          <p:nvGrpSpPr>
            <p:cNvPr id="5" name="Group 4"/>
            <p:cNvGrpSpPr/>
            <p:nvPr/>
          </p:nvGrpSpPr>
          <p:grpSpPr>
            <a:xfrm>
              <a:off x="3505200" y="4800600"/>
              <a:ext cx="5429250" cy="4346377"/>
              <a:chOff x="3714750" y="3581400"/>
              <a:chExt cx="5429250" cy="4346377"/>
            </a:xfrm>
          </p:grpSpPr>
          <p:pic>
            <p:nvPicPr>
              <p:cNvPr id="1026" name="Picture 2"/>
              <p:cNvPicPr>
                <a:picLocks noChangeAspect="1" noChangeArrowheads="1"/>
              </p:cNvPicPr>
              <p:nvPr/>
            </p:nvPicPr>
            <p:blipFill>
              <a:blip r:embed="rId4" cstate="print"/>
              <a:srcRect/>
              <a:stretch>
                <a:fillRect/>
              </a:stretch>
            </p:blipFill>
            <p:spPr bwMode="auto">
              <a:xfrm>
                <a:off x="3714750" y="3581400"/>
                <a:ext cx="5429250" cy="4095750"/>
              </a:xfrm>
              <a:prstGeom prst="rect">
                <a:avLst/>
              </a:prstGeom>
              <a:noFill/>
              <a:ln w="9525">
                <a:noFill/>
                <a:miter lim="800000"/>
                <a:headEnd/>
                <a:tailEnd/>
              </a:ln>
              <a:effectLst/>
            </p:spPr>
          </p:pic>
          <p:sp>
            <p:nvSpPr>
              <p:cNvPr id="4" name="Rectangle 3"/>
              <p:cNvSpPr/>
              <p:nvPr/>
            </p:nvSpPr>
            <p:spPr>
              <a:xfrm>
                <a:off x="3943350" y="7620000"/>
                <a:ext cx="5181600" cy="307777"/>
              </a:xfrm>
              <a:prstGeom prst="rect">
                <a:avLst/>
              </a:prstGeom>
            </p:spPr>
            <p:txBody>
              <a:bodyPr wrap="square">
                <a:spAutoFit/>
              </a:bodyPr>
              <a:lstStyle/>
              <a:p>
                <a:pPr algn="ctr"/>
                <a:r>
                  <a:rPr lang="en-US" sz="1400" i="1" u="sng" dirty="0" smtClean="0"/>
                  <a:t>Map 1A: </a:t>
                </a:r>
                <a:r>
                  <a:rPr lang="en-US" sz="1400" i="1" u="sng" dirty="0" err="1" smtClean="0"/>
                  <a:t>Paleoindian</a:t>
                </a:r>
                <a:r>
                  <a:rPr lang="en-US" sz="1400" i="1" u="sng" dirty="0" smtClean="0"/>
                  <a:t> Migration into the New World</a:t>
                </a:r>
              </a:p>
            </p:txBody>
          </p:sp>
        </p:grpSp>
      </p:grpSp>
      <p:sp>
        <p:nvSpPr>
          <p:cNvPr id="7" name="TextBox 6"/>
          <p:cNvSpPr txBox="1"/>
          <p:nvPr/>
        </p:nvSpPr>
        <p:spPr>
          <a:xfrm>
            <a:off x="0" y="0"/>
            <a:ext cx="9144000" cy="400110"/>
          </a:xfrm>
          <a:prstGeom prst="rect">
            <a:avLst/>
          </a:prstGeom>
          <a:noFill/>
        </p:spPr>
        <p:txBody>
          <a:bodyPr wrap="square" rtlCol="0">
            <a:spAutoFit/>
          </a:bodyPr>
          <a:lstStyle/>
          <a:p>
            <a:pPr algn="ctr"/>
            <a:r>
              <a:rPr lang="en-US" sz="2000" b="1" dirty="0" smtClean="0"/>
              <a:t>SOLUTREAN HYPOTHESIS: ATLANTIC MIGRATION</a:t>
            </a:r>
            <a:endParaRPr lang="en-US" sz="2000" b="1" dirty="0"/>
          </a:p>
        </p:txBody>
      </p:sp>
      <p:pic>
        <p:nvPicPr>
          <p:cNvPr id="11" name="Picture 14"/>
          <p:cNvPicPr>
            <a:picLocks noChangeAspect="1" noChangeArrowheads="1"/>
          </p:cNvPicPr>
          <p:nvPr/>
        </p:nvPicPr>
        <p:blipFill>
          <a:blip r:embed="rId5" cstate="print"/>
          <a:srcRect/>
          <a:stretch>
            <a:fillRect/>
          </a:stretch>
        </p:blipFill>
        <p:spPr bwMode="auto">
          <a:xfrm>
            <a:off x="7305675" y="22098000"/>
            <a:ext cx="1685925" cy="298132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0" y="-250166"/>
            <a:ext cx="10067026" cy="7108166"/>
            <a:chOff x="0" y="-250166"/>
            <a:chExt cx="10067026" cy="7108166"/>
          </a:xfrm>
        </p:grpSpPr>
        <p:grpSp>
          <p:nvGrpSpPr>
            <p:cNvPr id="23" name="Group 22"/>
            <p:cNvGrpSpPr/>
            <p:nvPr/>
          </p:nvGrpSpPr>
          <p:grpSpPr>
            <a:xfrm>
              <a:off x="0" y="0"/>
              <a:ext cx="9144001" cy="6858000"/>
              <a:chOff x="0" y="0"/>
              <a:chExt cx="9144001" cy="6858000"/>
            </a:xfrm>
          </p:grpSpPr>
          <p:pic>
            <p:nvPicPr>
              <p:cNvPr id="7" name="Picture 2"/>
              <p:cNvPicPr>
                <a:picLocks noChangeAspect="1" noChangeArrowheads="1"/>
              </p:cNvPicPr>
              <p:nvPr/>
            </p:nvPicPr>
            <p:blipFill>
              <a:blip r:embed="rId3" cstate="print"/>
              <a:srcRect/>
              <a:stretch>
                <a:fillRect/>
              </a:stretch>
            </p:blipFill>
            <p:spPr bwMode="auto">
              <a:xfrm>
                <a:off x="1" y="0"/>
                <a:ext cx="9144000" cy="6858000"/>
              </a:xfrm>
              <a:prstGeom prst="rect">
                <a:avLst/>
              </a:prstGeom>
              <a:noFill/>
              <a:ln w="9525">
                <a:noFill/>
                <a:miter lim="800000"/>
                <a:headEnd/>
                <a:tailEnd/>
              </a:ln>
              <a:effectLst/>
            </p:spPr>
          </p:pic>
          <p:sp>
            <p:nvSpPr>
              <p:cNvPr id="15" name="Freeform 14"/>
              <p:cNvSpPr/>
              <p:nvPr/>
            </p:nvSpPr>
            <p:spPr>
              <a:xfrm>
                <a:off x="5867400" y="914400"/>
                <a:ext cx="2983301" cy="1894935"/>
              </a:xfrm>
              <a:custGeom>
                <a:avLst/>
                <a:gdLst>
                  <a:gd name="connsiteX0" fmla="*/ 2501660 w 2501660"/>
                  <a:gd name="connsiteY0" fmla="*/ 1207698 h 1673525"/>
                  <a:gd name="connsiteX1" fmla="*/ 2173856 w 2501660"/>
                  <a:gd name="connsiteY1" fmla="*/ 983411 h 1673525"/>
                  <a:gd name="connsiteX2" fmla="*/ 2242867 w 2501660"/>
                  <a:gd name="connsiteY2" fmla="*/ 638355 h 1673525"/>
                  <a:gd name="connsiteX3" fmla="*/ 2398143 w 2501660"/>
                  <a:gd name="connsiteY3" fmla="*/ 103517 h 1673525"/>
                  <a:gd name="connsiteX4" fmla="*/ 2139350 w 2501660"/>
                  <a:gd name="connsiteY4" fmla="*/ 17253 h 1673525"/>
                  <a:gd name="connsiteX5" fmla="*/ 1777041 w 2501660"/>
                  <a:gd name="connsiteY5" fmla="*/ 34506 h 1673525"/>
                  <a:gd name="connsiteX6" fmla="*/ 1449237 w 2501660"/>
                  <a:gd name="connsiteY6" fmla="*/ 86264 h 1673525"/>
                  <a:gd name="connsiteX7" fmla="*/ 1155939 w 2501660"/>
                  <a:gd name="connsiteY7" fmla="*/ 396815 h 1673525"/>
                  <a:gd name="connsiteX8" fmla="*/ 862641 w 2501660"/>
                  <a:gd name="connsiteY8" fmla="*/ 603849 h 1673525"/>
                  <a:gd name="connsiteX9" fmla="*/ 914400 w 2501660"/>
                  <a:gd name="connsiteY9" fmla="*/ 931653 h 1673525"/>
                  <a:gd name="connsiteX10" fmla="*/ 983411 w 2501660"/>
                  <a:gd name="connsiteY10" fmla="*/ 1242204 h 1673525"/>
                  <a:gd name="connsiteX11" fmla="*/ 707366 w 2501660"/>
                  <a:gd name="connsiteY11" fmla="*/ 1449238 h 1673525"/>
                  <a:gd name="connsiteX12" fmla="*/ 465826 w 2501660"/>
                  <a:gd name="connsiteY12" fmla="*/ 1397479 h 1673525"/>
                  <a:gd name="connsiteX13" fmla="*/ 207033 w 2501660"/>
                  <a:gd name="connsiteY13" fmla="*/ 1552755 h 1673525"/>
                  <a:gd name="connsiteX14" fmla="*/ 0 w 2501660"/>
                  <a:gd name="connsiteY14" fmla="*/ 1673525 h 1673525"/>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5651" h="1840463">
                    <a:moveTo>
                      <a:pt x="2905651" y="1207698"/>
                    </a:moveTo>
                    <a:cubicBezTo>
                      <a:pt x="2763315" y="1142999"/>
                      <a:pt x="2620979" y="1078301"/>
                      <a:pt x="2577847" y="983411"/>
                    </a:cubicBezTo>
                    <a:cubicBezTo>
                      <a:pt x="2534715" y="888521"/>
                      <a:pt x="2609477" y="785004"/>
                      <a:pt x="2646858" y="638355"/>
                    </a:cubicBezTo>
                    <a:cubicBezTo>
                      <a:pt x="2684239" y="491706"/>
                      <a:pt x="2819387" y="207034"/>
                      <a:pt x="2802134" y="103517"/>
                    </a:cubicBezTo>
                    <a:cubicBezTo>
                      <a:pt x="2784881" y="0"/>
                      <a:pt x="2646858" y="28755"/>
                      <a:pt x="2543341" y="17253"/>
                    </a:cubicBezTo>
                    <a:cubicBezTo>
                      <a:pt x="2439824" y="5751"/>
                      <a:pt x="2296051" y="23004"/>
                      <a:pt x="2181032" y="34506"/>
                    </a:cubicBezTo>
                    <a:cubicBezTo>
                      <a:pt x="2066013" y="46008"/>
                      <a:pt x="1956745" y="25879"/>
                      <a:pt x="1853228" y="86264"/>
                    </a:cubicBezTo>
                    <a:cubicBezTo>
                      <a:pt x="1749711" y="146649"/>
                      <a:pt x="1657696" y="310551"/>
                      <a:pt x="1559930" y="396815"/>
                    </a:cubicBezTo>
                    <a:cubicBezTo>
                      <a:pt x="1462164" y="483079"/>
                      <a:pt x="1306888" y="514709"/>
                      <a:pt x="1266632" y="603849"/>
                    </a:cubicBezTo>
                    <a:cubicBezTo>
                      <a:pt x="1226376" y="692989"/>
                      <a:pt x="1298263" y="825261"/>
                      <a:pt x="1318391" y="931653"/>
                    </a:cubicBezTo>
                    <a:cubicBezTo>
                      <a:pt x="1338519" y="1038045"/>
                      <a:pt x="1421908" y="1155940"/>
                      <a:pt x="1387402" y="1242204"/>
                    </a:cubicBezTo>
                    <a:cubicBezTo>
                      <a:pt x="1352896" y="1328468"/>
                      <a:pt x="1197621" y="1423359"/>
                      <a:pt x="1111357" y="1449238"/>
                    </a:cubicBezTo>
                    <a:cubicBezTo>
                      <a:pt x="1025093" y="1475117"/>
                      <a:pt x="1004006" y="1354826"/>
                      <a:pt x="869817" y="1397479"/>
                    </a:cubicBezTo>
                    <a:cubicBezTo>
                      <a:pt x="735628" y="1440132"/>
                      <a:pt x="0" y="1840463"/>
                      <a:pt x="306224" y="1705155"/>
                    </a:cubicBezTo>
                    <a:cubicBezTo>
                      <a:pt x="237213" y="1745412"/>
                      <a:pt x="253546" y="1691180"/>
                      <a:pt x="403991" y="1673525"/>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ectangle 39"/>
              <p:cNvSpPr/>
              <p:nvPr/>
            </p:nvSpPr>
            <p:spPr>
              <a:xfrm>
                <a:off x="0" y="4149566"/>
                <a:ext cx="9144000" cy="2708434"/>
              </a:xfrm>
              <a:prstGeom prst="rect">
                <a:avLst/>
              </a:prstGeom>
              <a:solidFill>
                <a:srgbClr val="7DBFFB">
                  <a:alpha val="99000"/>
                </a:srgbClr>
              </a:solidFill>
            </p:spPr>
            <p:txBody>
              <a:bodyPr wrap="square">
                <a:spAutoFit/>
              </a:bodyPr>
              <a:lstStyle/>
              <a:p>
                <a:r>
                  <a:rPr lang="en-US" sz="4000" b="1" dirty="0" smtClean="0"/>
                  <a:t>         </a:t>
                </a:r>
                <a:r>
                  <a:rPr lang="en-US" sz="4000" b="1" dirty="0" err="1" smtClean="0"/>
                  <a:t>Solutrean</a:t>
                </a:r>
                <a:r>
                  <a:rPr lang="en-US" sz="4000" b="1" dirty="0" smtClean="0"/>
                  <a:t> hypothesis:</a:t>
                </a:r>
              </a:p>
              <a:p>
                <a:endParaRPr lang="en-US" sz="1000" b="1" dirty="0" smtClean="0"/>
              </a:p>
              <a:p>
                <a:pPr algn="ctr"/>
                <a:r>
                  <a:rPr lang="en-US" sz="4000" dirty="0" smtClean="0"/>
                  <a:t> earliest migration to the Americas </a:t>
                </a:r>
              </a:p>
              <a:p>
                <a:pPr algn="ctr"/>
                <a:r>
                  <a:rPr lang="en-US" sz="4000" dirty="0" smtClean="0"/>
                  <a:t>was from Europe, traveling </a:t>
                </a:r>
              </a:p>
              <a:p>
                <a:pPr algn="ctr"/>
                <a:r>
                  <a:rPr lang="en-US" sz="4000" dirty="0" smtClean="0"/>
                  <a:t>along pack ice of the Atlantic Ocean</a:t>
                </a:r>
                <a:endParaRPr lang="en-US" sz="4000" dirty="0"/>
              </a:p>
            </p:txBody>
          </p:sp>
        </p:grpSp>
        <p:grpSp>
          <p:nvGrpSpPr>
            <p:cNvPr id="4" name="Group 24"/>
            <p:cNvGrpSpPr/>
            <p:nvPr/>
          </p:nvGrpSpPr>
          <p:grpSpPr>
            <a:xfrm>
              <a:off x="1529751" y="-250166"/>
              <a:ext cx="8537275" cy="2725142"/>
              <a:chOff x="1529751" y="-250166"/>
              <a:chExt cx="8537275" cy="2725142"/>
            </a:xfrm>
          </p:grpSpPr>
          <p:grpSp>
            <p:nvGrpSpPr>
              <p:cNvPr id="5" name="Group 22"/>
              <p:cNvGrpSpPr/>
              <p:nvPr/>
            </p:nvGrpSpPr>
            <p:grpSpPr>
              <a:xfrm>
                <a:off x="1529751" y="-250166"/>
                <a:ext cx="8537275" cy="2725142"/>
                <a:chOff x="1529751" y="-250166"/>
                <a:chExt cx="8537275" cy="2725142"/>
              </a:xfrm>
            </p:grpSpPr>
            <p:sp>
              <p:nvSpPr>
                <p:cNvPr id="21" name="Freeform 20"/>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grpSp>
      <p:sp useBgFill="1">
        <p:nvSpPr>
          <p:cNvPr id="39" name="TextBox 38"/>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Atlantic Route:  from Europe</a:t>
            </a:r>
            <a:endParaRPr lang="en-US" sz="4400" b="1" dirty="0">
              <a:solidFill>
                <a:srgbClr val="FF0000"/>
              </a:solidFill>
              <a:effectLst>
                <a:outerShdw dist="50800" dir="7200000" algn="ctr" rotWithShape="0">
                  <a:schemeClr val="tx1"/>
                </a:outerShdw>
              </a:effectLst>
            </a:endParaRPr>
          </a:p>
        </p:txBody>
      </p:sp>
      <p:grpSp>
        <p:nvGrpSpPr>
          <p:cNvPr id="8" name="Group 22"/>
          <p:cNvGrpSpPr/>
          <p:nvPr/>
        </p:nvGrpSpPr>
        <p:grpSpPr>
          <a:xfrm>
            <a:off x="5410200" y="762000"/>
            <a:ext cx="3733800" cy="2743200"/>
            <a:chOff x="5410200" y="762000"/>
            <a:chExt cx="3733800" cy="2743200"/>
          </a:xfrm>
        </p:grpSpPr>
        <p:sp>
          <p:nvSpPr>
            <p:cNvPr id="18" name="Rectangle 17"/>
            <p:cNvSpPr/>
            <p:nvPr/>
          </p:nvSpPr>
          <p:spPr>
            <a:xfrm>
              <a:off x="5410200" y="762000"/>
              <a:ext cx="3733800" cy="2743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Up Arrow 18"/>
            <p:cNvSpPr/>
            <p:nvPr/>
          </p:nvSpPr>
          <p:spPr>
            <a:xfrm>
              <a:off x="6324600" y="762000"/>
              <a:ext cx="1018032" cy="978408"/>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p:cNvSpPr/>
            <p:nvPr/>
          </p:nvSpPr>
          <p:spPr>
            <a:xfrm rot="5400000">
              <a:off x="8145780" y="1772412"/>
              <a:ext cx="1018032" cy="978408"/>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18"/>
          <p:cNvPicPr>
            <a:picLocks noChangeAspect="1" noChangeArrowheads="1"/>
          </p:cNvPicPr>
          <p:nvPr/>
        </p:nvPicPr>
        <p:blipFill>
          <a:blip r:embed="rId5" cstate="print"/>
          <a:srcRect/>
          <a:stretch>
            <a:fillRect/>
          </a:stretch>
        </p:blipFill>
        <p:spPr bwMode="auto">
          <a:xfrm>
            <a:off x="1444039" y="762000"/>
            <a:ext cx="6709361" cy="6096000"/>
          </a:xfrm>
          <a:prstGeom prst="rect">
            <a:avLst/>
          </a:prstGeom>
          <a:noFill/>
          <a:ln w="50800">
            <a:solidFill>
              <a:srgbClr val="385D8A"/>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8"/>
                                        </p:tgtEl>
                                      </p:cBhvr>
                                      <p:by x="175000" y="175000"/>
                                    </p:animScale>
                                  </p:childTnLst>
                                </p:cTn>
                              </p:par>
                              <p:par>
                                <p:cTn id="7" presetID="42" presetClass="path" presetSubtype="0" fill="hold" nodeType="withEffect">
                                  <p:stCondLst>
                                    <p:cond delay="0"/>
                                  </p:stCondLst>
                                  <p:childTnLst>
                                    <p:animMotion origin="layout" path="M -3.33333E-6 -1.44509E-6 L -0.1625 0.14428 " pathEditMode="relative" rAng="0" ptsTypes="AA">
                                      <p:cBhvr>
                                        <p:cTn id="8" dur="1000" fill="hold"/>
                                        <p:tgtEl>
                                          <p:spTgt spid="8"/>
                                        </p:tgtEl>
                                        <p:attrNameLst>
                                          <p:attrName>ppt_x</p:attrName>
                                          <p:attrName>ppt_y</p:attrName>
                                        </p:attrNameLst>
                                      </p:cBhvr>
                                      <p:rCtr x="-81" y="72"/>
                                    </p:animMotion>
                                  </p:childTnLst>
                                </p:cTn>
                              </p:par>
                              <p:par>
                                <p:cTn id="9" presetID="10" presetClass="exit" presetSubtype="0" fill="hold" nodeType="withEffect">
                                  <p:stCondLst>
                                    <p:cond delay="0"/>
                                  </p:stCondLst>
                                  <p:childTnLst>
                                    <p:animEffect transition="out" filter="fade">
                                      <p:cBhvr>
                                        <p:cTn id="10" dur="1000"/>
                                        <p:tgtEl>
                                          <p:spTgt spid="25"/>
                                        </p:tgtEl>
                                      </p:cBhvr>
                                    </p:animEffect>
                                    <p:set>
                                      <p:cBhvr>
                                        <p:cTn id="11" dur="1" fill="hold">
                                          <p:stCondLst>
                                            <p:cond delay="999"/>
                                          </p:stCondLst>
                                        </p:cTn>
                                        <p:tgtEl>
                                          <p:spTgt spid="25"/>
                                        </p:tgtEl>
                                        <p:attrNameLst>
                                          <p:attrName>style.visibility</p:attrName>
                                        </p:attrNameLst>
                                      </p:cBhvr>
                                      <p:to>
                                        <p:strVal val="hidden"/>
                                      </p:to>
                                    </p:set>
                                  </p:childTnLst>
                                </p:cTn>
                              </p:par>
                              <p:par>
                                <p:cTn id="12" presetID="10" presetClass="exit" presetSubtype="0" fill="hold" nodeType="withEffect">
                                  <p:stCondLst>
                                    <p:cond delay="500"/>
                                  </p:stCondLst>
                                  <p:childTnLst>
                                    <p:animEffect transition="out" filter="fade">
                                      <p:cBhvr>
                                        <p:cTn id="13" dur="1000"/>
                                        <p:tgtEl>
                                          <p:spTgt spid="8"/>
                                        </p:tgtEl>
                                      </p:cBhvr>
                                    </p:animEffect>
                                    <p:set>
                                      <p:cBhvr>
                                        <p:cTn id="14" dur="1" fill="hold">
                                          <p:stCondLst>
                                            <p:cond delay="999"/>
                                          </p:stCondLst>
                                        </p:cTn>
                                        <p:tgtEl>
                                          <p:spTgt spid="8"/>
                                        </p:tgtEl>
                                        <p:attrNameLst>
                                          <p:attrName>style.visibility</p:attrName>
                                        </p:attrNameLst>
                                      </p:cBhvr>
                                      <p:to>
                                        <p:strVal val="hidden"/>
                                      </p:to>
                                    </p:set>
                                  </p:childTnLst>
                                </p:cTn>
                              </p:par>
                              <p:par>
                                <p:cTn id="15" presetID="47" presetClass="entr" presetSubtype="0" fill="hold"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1" y="-250166"/>
            <a:ext cx="10067025" cy="7108166"/>
            <a:chOff x="1" y="-250166"/>
            <a:chExt cx="10067025" cy="7108166"/>
          </a:xfrm>
        </p:grpSpPr>
        <p:grpSp>
          <p:nvGrpSpPr>
            <p:cNvPr id="34" name="Group 33"/>
            <p:cNvGrpSpPr/>
            <p:nvPr/>
          </p:nvGrpSpPr>
          <p:grpSpPr>
            <a:xfrm>
              <a:off x="1" y="-250166"/>
              <a:ext cx="10067025" cy="7108166"/>
              <a:chOff x="1" y="-250166"/>
              <a:chExt cx="10067025" cy="7108166"/>
            </a:xfrm>
          </p:grpSpPr>
          <p:pic>
            <p:nvPicPr>
              <p:cNvPr id="41" name="Picture 2"/>
              <p:cNvPicPr>
                <a:picLocks noChangeAspect="1" noChangeArrowheads="1"/>
              </p:cNvPicPr>
              <p:nvPr/>
            </p:nvPicPr>
            <p:blipFill>
              <a:blip r:embed="rId3" cstate="print"/>
              <a:srcRect/>
              <a:stretch>
                <a:fillRect/>
              </a:stretch>
            </p:blipFill>
            <p:spPr bwMode="auto">
              <a:xfrm>
                <a:off x="1" y="0"/>
                <a:ext cx="9144000" cy="6858000"/>
              </a:xfrm>
              <a:prstGeom prst="rect">
                <a:avLst/>
              </a:prstGeom>
              <a:noFill/>
              <a:ln w="9525">
                <a:noFill/>
                <a:miter lim="800000"/>
                <a:headEnd/>
                <a:tailEnd/>
              </a:ln>
              <a:effectLst/>
            </p:spPr>
          </p:pic>
          <p:grpSp>
            <p:nvGrpSpPr>
              <p:cNvPr id="47" name="Group 24"/>
              <p:cNvGrpSpPr/>
              <p:nvPr/>
            </p:nvGrpSpPr>
            <p:grpSpPr>
              <a:xfrm>
                <a:off x="1529751" y="-250166"/>
                <a:ext cx="8537275" cy="2725142"/>
                <a:chOff x="1529751" y="-250166"/>
                <a:chExt cx="8537275" cy="2725142"/>
              </a:xfrm>
            </p:grpSpPr>
            <p:grpSp>
              <p:nvGrpSpPr>
                <p:cNvPr id="48" name="Group 22"/>
                <p:cNvGrpSpPr/>
                <p:nvPr/>
              </p:nvGrpSpPr>
              <p:grpSpPr>
                <a:xfrm>
                  <a:off x="1529751" y="-250166"/>
                  <a:ext cx="8537275" cy="2725142"/>
                  <a:chOff x="1529751" y="-250166"/>
                  <a:chExt cx="8537275" cy="2725142"/>
                </a:xfrm>
              </p:grpSpPr>
              <p:sp>
                <p:nvSpPr>
                  <p:cNvPr id="50" name="Freeform 49"/>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grpSp>
        <p:grpSp>
          <p:nvGrpSpPr>
            <p:cNvPr id="52" name="Group 18"/>
            <p:cNvGrpSpPr/>
            <p:nvPr/>
          </p:nvGrpSpPr>
          <p:grpSpPr>
            <a:xfrm>
              <a:off x="5867400" y="566832"/>
              <a:ext cx="2983301" cy="2793766"/>
              <a:chOff x="5867400" y="566832"/>
              <a:chExt cx="2983301" cy="2793766"/>
            </a:xfrm>
          </p:grpSpPr>
          <p:sp>
            <p:nvSpPr>
              <p:cNvPr id="53" name="TextBox 52"/>
              <p:cNvSpPr txBox="1"/>
              <p:nvPr/>
            </p:nvSpPr>
            <p:spPr>
              <a:xfrm rot="18772395">
                <a:off x="6300183" y="170210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Atlantic Route </a:t>
                </a:r>
                <a:endParaRPr lang="en-US" sz="3200" dirty="0">
                  <a:solidFill>
                    <a:srgbClr val="FF0000"/>
                  </a:solidFill>
                  <a:effectLst>
                    <a:outerShdw dist="38100" dir="7200000" algn="ctr" rotWithShape="0">
                      <a:schemeClr val="tx1"/>
                    </a:outerShdw>
                  </a:effectLst>
                </a:endParaRPr>
              </a:p>
            </p:txBody>
          </p:sp>
          <p:sp>
            <p:nvSpPr>
              <p:cNvPr id="54" name="Freeform 53"/>
              <p:cNvSpPr/>
              <p:nvPr/>
            </p:nvSpPr>
            <p:spPr>
              <a:xfrm>
                <a:off x="5867400" y="1000665"/>
                <a:ext cx="2983301" cy="1894935"/>
              </a:xfrm>
              <a:custGeom>
                <a:avLst/>
                <a:gdLst>
                  <a:gd name="connsiteX0" fmla="*/ 2501660 w 2501660"/>
                  <a:gd name="connsiteY0" fmla="*/ 1207698 h 1673525"/>
                  <a:gd name="connsiteX1" fmla="*/ 2173856 w 2501660"/>
                  <a:gd name="connsiteY1" fmla="*/ 983411 h 1673525"/>
                  <a:gd name="connsiteX2" fmla="*/ 2242867 w 2501660"/>
                  <a:gd name="connsiteY2" fmla="*/ 638355 h 1673525"/>
                  <a:gd name="connsiteX3" fmla="*/ 2398143 w 2501660"/>
                  <a:gd name="connsiteY3" fmla="*/ 103517 h 1673525"/>
                  <a:gd name="connsiteX4" fmla="*/ 2139350 w 2501660"/>
                  <a:gd name="connsiteY4" fmla="*/ 17253 h 1673525"/>
                  <a:gd name="connsiteX5" fmla="*/ 1777041 w 2501660"/>
                  <a:gd name="connsiteY5" fmla="*/ 34506 h 1673525"/>
                  <a:gd name="connsiteX6" fmla="*/ 1449237 w 2501660"/>
                  <a:gd name="connsiteY6" fmla="*/ 86264 h 1673525"/>
                  <a:gd name="connsiteX7" fmla="*/ 1155939 w 2501660"/>
                  <a:gd name="connsiteY7" fmla="*/ 396815 h 1673525"/>
                  <a:gd name="connsiteX8" fmla="*/ 862641 w 2501660"/>
                  <a:gd name="connsiteY8" fmla="*/ 603849 h 1673525"/>
                  <a:gd name="connsiteX9" fmla="*/ 914400 w 2501660"/>
                  <a:gd name="connsiteY9" fmla="*/ 931653 h 1673525"/>
                  <a:gd name="connsiteX10" fmla="*/ 983411 w 2501660"/>
                  <a:gd name="connsiteY10" fmla="*/ 1242204 h 1673525"/>
                  <a:gd name="connsiteX11" fmla="*/ 707366 w 2501660"/>
                  <a:gd name="connsiteY11" fmla="*/ 1449238 h 1673525"/>
                  <a:gd name="connsiteX12" fmla="*/ 465826 w 2501660"/>
                  <a:gd name="connsiteY12" fmla="*/ 1397479 h 1673525"/>
                  <a:gd name="connsiteX13" fmla="*/ 207033 w 2501660"/>
                  <a:gd name="connsiteY13" fmla="*/ 1552755 h 1673525"/>
                  <a:gd name="connsiteX14" fmla="*/ 0 w 2501660"/>
                  <a:gd name="connsiteY14" fmla="*/ 1673525 h 1673525"/>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5651" h="1840463">
                    <a:moveTo>
                      <a:pt x="2905651" y="1207698"/>
                    </a:moveTo>
                    <a:cubicBezTo>
                      <a:pt x="2763315" y="1142999"/>
                      <a:pt x="2620979" y="1078301"/>
                      <a:pt x="2577847" y="983411"/>
                    </a:cubicBezTo>
                    <a:cubicBezTo>
                      <a:pt x="2534715" y="888521"/>
                      <a:pt x="2609477" y="785004"/>
                      <a:pt x="2646858" y="638355"/>
                    </a:cubicBezTo>
                    <a:cubicBezTo>
                      <a:pt x="2684239" y="491706"/>
                      <a:pt x="2819387" y="207034"/>
                      <a:pt x="2802134" y="103517"/>
                    </a:cubicBezTo>
                    <a:cubicBezTo>
                      <a:pt x="2784881" y="0"/>
                      <a:pt x="2646858" y="28755"/>
                      <a:pt x="2543341" y="17253"/>
                    </a:cubicBezTo>
                    <a:cubicBezTo>
                      <a:pt x="2439824" y="5751"/>
                      <a:pt x="2296051" y="23004"/>
                      <a:pt x="2181032" y="34506"/>
                    </a:cubicBezTo>
                    <a:cubicBezTo>
                      <a:pt x="2066013" y="46008"/>
                      <a:pt x="1956745" y="25879"/>
                      <a:pt x="1853228" y="86264"/>
                    </a:cubicBezTo>
                    <a:cubicBezTo>
                      <a:pt x="1749711" y="146649"/>
                      <a:pt x="1657696" y="310551"/>
                      <a:pt x="1559930" y="396815"/>
                    </a:cubicBezTo>
                    <a:cubicBezTo>
                      <a:pt x="1462164" y="483079"/>
                      <a:pt x="1306888" y="514709"/>
                      <a:pt x="1266632" y="603849"/>
                    </a:cubicBezTo>
                    <a:cubicBezTo>
                      <a:pt x="1226376" y="692989"/>
                      <a:pt x="1298263" y="825261"/>
                      <a:pt x="1318391" y="931653"/>
                    </a:cubicBezTo>
                    <a:cubicBezTo>
                      <a:pt x="1338519" y="1038045"/>
                      <a:pt x="1421908" y="1155940"/>
                      <a:pt x="1387402" y="1242204"/>
                    </a:cubicBezTo>
                    <a:cubicBezTo>
                      <a:pt x="1352896" y="1328468"/>
                      <a:pt x="1197621" y="1423359"/>
                      <a:pt x="1111357" y="1449238"/>
                    </a:cubicBezTo>
                    <a:cubicBezTo>
                      <a:pt x="1025093" y="1475117"/>
                      <a:pt x="1004006" y="1354826"/>
                      <a:pt x="869817" y="1397479"/>
                    </a:cubicBezTo>
                    <a:cubicBezTo>
                      <a:pt x="735628" y="1440132"/>
                      <a:pt x="0" y="1840463"/>
                      <a:pt x="306224" y="1705155"/>
                    </a:cubicBezTo>
                    <a:cubicBezTo>
                      <a:pt x="237213" y="1745412"/>
                      <a:pt x="253546" y="1691180"/>
                      <a:pt x="403991" y="1673525"/>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5" name="Rectangle 54"/>
            <p:cNvSpPr/>
            <p:nvPr/>
          </p:nvSpPr>
          <p:spPr>
            <a:xfrm>
              <a:off x="685800" y="3219271"/>
              <a:ext cx="40386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archeological</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evidence?</a:t>
              </a:r>
              <a:endParaRPr lang="en-US" sz="3600" dirty="0" smtClean="0">
                <a:effectLst>
                  <a:outerShdw dist="25400" dir="7200000" algn="ctr" rotWithShape="0">
                    <a:schemeClr val="tx1"/>
                  </a:outerShdw>
                </a:effectLst>
                <a:latin typeface="Arial" pitchFamily="34" charset="0"/>
                <a:cs typeface="Arial" pitchFamily="34" charset="0"/>
              </a:endParaRPr>
            </a:p>
          </p:txBody>
        </p:sp>
      </p:grpSp>
      <p:sp useBgFill="1">
        <p:nvSpPr>
          <p:cNvPr id="23" name="TextBox 22"/>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Atlantic Route:  from Europe</a:t>
            </a:r>
            <a:endParaRPr lang="en-US" sz="4400" b="1" dirty="0">
              <a:solidFill>
                <a:srgbClr val="FF0000"/>
              </a:solidFill>
              <a:effectLst>
                <a:outerShdw dist="50800" dir="7200000" algn="ctr" rotWithShape="0">
                  <a:schemeClr val="tx1"/>
                </a:outerShdw>
              </a:effectLst>
            </a:endParaRPr>
          </a:p>
        </p:txBody>
      </p:sp>
      <p:pic>
        <p:nvPicPr>
          <p:cNvPr id="7186" name="Picture 18"/>
          <p:cNvPicPr>
            <a:picLocks noChangeAspect="1" noChangeArrowheads="1"/>
          </p:cNvPicPr>
          <p:nvPr/>
        </p:nvPicPr>
        <p:blipFill>
          <a:blip r:embed="rId5" cstate="print"/>
          <a:srcRect/>
          <a:stretch>
            <a:fillRect/>
          </a:stretch>
        </p:blipFill>
        <p:spPr bwMode="auto">
          <a:xfrm>
            <a:off x="1444039" y="762000"/>
            <a:ext cx="6709361" cy="6096000"/>
          </a:xfrm>
          <a:prstGeom prst="rect">
            <a:avLst/>
          </a:prstGeom>
          <a:noFill/>
          <a:ln w="50800">
            <a:solidFill>
              <a:srgbClr val="385D8A"/>
            </a:solidFill>
            <a:miter lim="800000"/>
            <a:headEnd/>
            <a:tailEnd/>
          </a:ln>
          <a:effectLst/>
        </p:spPr>
      </p:pic>
      <p:grpSp>
        <p:nvGrpSpPr>
          <p:cNvPr id="18" name="Group 8"/>
          <p:cNvGrpSpPr/>
          <p:nvPr/>
        </p:nvGrpSpPr>
        <p:grpSpPr>
          <a:xfrm>
            <a:off x="4876800" y="1940004"/>
            <a:ext cx="1059906" cy="1107996"/>
            <a:chOff x="4203862" y="3311604"/>
            <a:chExt cx="1059906" cy="1107996"/>
          </a:xfrm>
        </p:grpSpPr>
        <p:sp>
          <p:nvSpPr>
            <p:cNvPr id="19" name="TextBox 18"/>
            <p:cNvSpPr txBox="1"/>
            <p:nvPr/>
          </p:nvSpPr>
          <p:spPr>
            <a:xfrm>
              <a:off x="4203862" y="3311604"/>
              <a:ext cx="1059906" cy="1107996"/>
            </a:xfrm>
            <a:prstGeom prst="rect">
              <a:avLst/>
            </a:prstGeom>
            <a:noFill/>
          </p:spPr>
          <p:txBody>
            <a:bodyPr wrap="none" rtlCol="0">
              <a:spAutoFit/>
            </a:bodyPr>
            <a:lstStyle/>
            <a:p>
              <a:pPr algn="ctr"/>
              <a:r>
                <a:rPr lang="en-US" sz="2800" b="1" dirty="0" smtClean="0">
                  <a:solidFill>
                    <a:srgbClr val="FF0000"/>
                  </a:solidFill>
                  <a:effectLst>
                    <a:outerShdw dist="50800" dir="7200000" algn="ctr" rotWithShape="0">
                      <a:schemeClr val="tx1"/>
                    </a:outerShdw>
                  </a:effectLst>
                </a:rPr>
                <a:t>North</a:t>
              </a:r>
            </a:p>
            <a:p>
              <a:pPr algn="ctr"/>
              <a:r>
                <a:rPr lang="en-US" sz="1000" b="1" dirty="0" smtClean="0">
                  <a:solidFill>
                    <a:srgbClr val="FF0000"/>
                  </a:solidFill>
                  <a:effectLst>
                    <a:outerShdw dist="50800" dir="7200000" algn="ctr" rotWithShape="0">
                      <a:schemeClr val="tx1"/>
                    </a:outerShdw>
                  </a:effectLst>
                </a:rPr>
                <a:t> </a:t>
              </a:r>
            </a:p>
            <a:p>
              <a:pPr algn="ctr"/>
              <a:r>
                <a:rPr lang="en-US" sz="2800" b="1" dirty="0" smtClean="0">
                  <a:solidFill>
                    <a:srgbClr val="FF0000"/>
                  </a:solidFill>
                  <a:effectLst>
                    <a:outerShdw dist="50800" dir="7200000" algn="ctr" rotWithShape="0">
                      <a:schemeClr val="tx1"/>
                    </a:outerShdw>
                  </a:effectLst>
                </a:rPr>
                <a:t>Pole</a:t>
              </a:r>
              <a:endParaRPr lang="en-US" sz="2800" b="1" dirty="0">
                <a:solidFill>
                  <a:srgbClr val="FF0000"/>
                </a:solidFill>
                <a:effectLst>
                  <a:outerShdw dist="50800" dir="7200000" algn="ctr" rotWithShape="0">
                    <a:schemeClr val="tx1"/>
                  </a:outerShdw>
                </a:effectLst>
              </a:endParaRPr>
            </a:p>
          </p:txBody>
        </p:sp>
        <p:sp>
          <p:nvSpPr>
            <p:cNvPr id="20" name="Oval 19"/>
            <p:cNvSpPr/>
            <p:nvPr/>
          </p:nvSpPr>
          <p:spPr>
            <a:xfrm>
              <a:off x="4572000" y="37338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6858000" y="4876800"/>
            <a:ext cx="1351947" cy="523220"/>
          </a:xfrm>
          <a:prstGeom prst="rect">
            <a:avLst/>
          </a:prstGeom>
          <a:noFill/>
        </p:spPr>
        <p:txBody>
          <a:bodyPr wrap="square" rtlCol="0">
            <a:spAutoFit/>
          </a:bodyPr>
          <a:lstStyle/>
          <a:p>
            <a:pPr algn="ctr"/>
            <a:r>
              <a:rPr lang="en-US" sz="2800" b="1" dirty="0" smtClean="0">
                <a:solidFill>
                  <a:srgbClr val="FF0000"/>
                </a:solidFill>
                <a:effectLst>
                  <a:outerShdw dist="50800" dir="7800000" algn="ctr" rotWithShape="0">
                    <a:schemeClr val="tx1"/>
                  </a:outerShdw>
                </a:effectLst>
              </a:rPr>
              <a:t>Europe</a:t>
            </a:r>
            <a:endParaRPr lang="en-US" sz="2800" b="1" dirty="0">
              <a:solidFill>
                <a:srgbClr val="FF0000"/>
              </a:solidFill>
              <a:effectLst>
                <a:outerShdw dist="50800" dir="7800000" algn="ctr" rotWithShape="0">
                  <a:schemeClr val="tx1"/>
                </a:outerShdw>
              </a:effectLst>
            </a:endParaRPr>
          </a:p>
        </p:txBody>
      </p:sp>
      <p:sp>
        <p:nvSpPr>
          <p:cNvPr id="24" name="Freeform 23"/>
          <p:cNvSpPr/>
          <p:nvPr/>
        </p:nvSpPr>
        <p:spPr>
          <a:xfrm>
            <a:off x="1431985" y="4848045"/>
            <a:ext cx="1406106" cy="750499"/>
          </a:xfrm>
          <a:custGeom>
            <a:avLst/>
            <a:gdLst>
              <a:gd name="connsiteX0" fmla="*/ 914400 w 1406106"/>
              <a:gd name="connsiteY0" fmla="*/ 17253 h 750499"/>
              <a:gd name="connsiteX1" fmla="*/ 862641 w 1406106"/>
              <a:gd name="connsiteY1" fmla="*/ 207034 h 750499"/>
              <a:gd name="connsiteX2" fmla="*/ 1069675 w 1406106"/>
              <a:gd name="connsiteY2" fmla="*/ 138023 h 750499"/>
              <a:gd name="connsiteX3" fmla="*/ 1328468 w 1406106"/>
              <a:gd name="connsiteY3" fmla="*/ 189781 h 750499"/>
              <a:gd name="connsiteX4" fmla="*/ 1242204 w 1406106"/>
              <a:gd name="connsiteY4" fmla="*/ 310551 h 750499"/>
              <a:gd name="connsiteX5" fmla="*/ 1397479 w 1406106"/>
              <a:gd name="connsiteY5" fmla="*/ 431321 h 750499"/>
              <a:gd name="connsiteX6" fmla="*/ 1190445 w 1406106"/>
              <a:gd name="connsiteY6" fmla="*/ 672861 h 750499"/>
              <a:gd name="connsiteX7" fmla="*/ 172528 w 1406106"/>
              <a:gd name="connsiteY7" fmla="*/ 672861 h 750499"/>
              <a:gd name="connsiteX8" fmla="*/ 155275 w 1406106"/>
              <a:gd name="connsiteY8" fmla="*/ 207034 h 750499"/>
              <a:gd name="connsiteX9" fmla="*/ 396815 w 1406106"/>
              <a:gd name="connsiteY9" fmla="*/ 103517 h 750499"/>
              <a:gd name="connsiteX10" fmla="*/ 914400 w 1406106"/>
              <a:gd name="connsiteY10" fmla="*/ 17253 h 75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6106" h="750499">
                <a:moveTo>
                  <a:pt x="914400" y="17253"/>
                </a:moveTo>
                <a:cubicBezTo>
                  <a:pt x="992038" y="34506"/>
                  <a:pt x="836762" y="186906"/>
                  <a:pt x="862641" y="207034"/>
                </a:cubicBezTo>
                <a:cubicBezTo>
                  <a:pt x="888520" y="227162"/>
                  <a:pt x="992037" y="140898"/>
                  <a:pt x="1069675" y="138023"/>
                </a:cubicBezTo>
                <a:cubicBezTo>
                  <a:pt x="1147313" y="135148"/>
                  <a:pt x="1299713" y="161026"/>
                  <a:pt x="1328468" y="189781"/>
                </a:cubicBezTo>
                <a:cubicBezTo>
                  <a:pt x="1357223" y="218536"/>
                  <a:pt x="1230702" y="270294"/>
                  <a:pt x="1242204" y="310551"/>
                </a:cubicBezTo>
                <a:cubicBezTo>
                  <a:pt x="1253706" y="350808"/>
                  <a:pt x="1406106" y="370936"/>
                  <a:pt x="1397479" y="431321"/>
                </a:cubicBezTo>
                <a:cubicBezTo>
                  <a:pt x="1388853" y="491706"/>
                  <a:pt x="1394604" y="632604"/>
                  <a:pt x="1190445" y="672861"/>
                </a:cubicBezTo>
                <a:cubicBezTo>
                  <a:pt x="986287" y="713118"/>
                  <a:pt x="345056" y="750499"/>
                  <a:pt x="172528" y="672861"/>
                </a:cubicBezTo>
                <a:cubicBezTo>
                  <a:pt x="0" y="595223"/>
                  <a:pt x="117894" y="301925"/>
                  <a:pt x="155275" y="207034"/>
                </a:cubicBezTo>
                <a:cubicBezTo>
                  <a:pt x="192656" y="112143"/>
                  <a:pt x="276045" y="132272"/>
                  <a:pt x="396815" y="103517"/>
                </a:cubicBezTo>
                <a:cubicBezTo>
                  <a:pt x="517585" y="74762"/>
                  <a:pt x="836762" y="0"/>
                  <a:pt x="914400" y="17253"/>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532289" y="5029200"/>
            <a:ext cx="1833643" cy="523220"/>
          </a:xfrm>
          <a:prstGeom prst="rect">
            <a:avLst/>
          </a:prstGeom>
          <a:noFill/>
        </p:spPr>
        <p:txBody>
          <a:bodyPr wrap="none" rtlCol="0">
            <a:spAutoFit/>
          </a:bodyPr>
          <a:lstStyle/>
          <a:p>
            <a:pPr algn="ctr"/>
            <a:r>
              <a:rPr lang="en-US" sz="2800" b="1" dirty="0" smtClean="0">
                <a:solidFill>
                  <a:srgbClr val="FF0000"/>
                </a:solidFill>
                <a:effectLst>
                  <a:outerShdw dist="50800" dir="7200000" algn="ctr" rotWithShape="0">
                    <a:schemeClr val="tx1"/>
                  </a:outerShdw>
                </a:effectLst>
              </a:rPr>
              <a:t>N. America</a:t>
            </a:r>
            <a:endParaRPr lang="en-US" sz="2800" b="1" dirty="0">
              <a:solidFill>
                <a:srgbClr val="FF0000"/>
              </a:solidFill>
              <a:effectLst>
                <a:outerShdw dist="50800" dir="7200000" algn="ctr" rotWithShape="0">
                  <a:schemeClr val="tx1"/>
                </a:outerShdw>
              </a:effectLst>
            </a:endParaRPr>
          </a:p>
        </p:txBody>
      </p:sp>
      <p:sp>
        <p:nvSpPr>
          <p:cNvPr id="26" name="Oval 25"/>
          <p:cNvSpPr/>
          <p:nvPr/>
        </p:nvSpPr>
        <p:spPr>
          <a:xfrm>
            <a:off x="6553200" y="5334000"/>
            <a:ext cx="1143000"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676400" y="5486400"/>
            <a:ext cx="1676400"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83" name="Picture 15"/>
          <p:cNvPicPr>
            <a:picLocks noChangeAspect="1" noChangeArrowheads="1"/>
          </p:cNvPicPr>
          <p:nvPr/>
        </p:nvPicPr>
        <p:blipFill>
          <a:blip r:embed="rId6" cstate="print"/>
          <a:srcRect t="2934" r="663" b="17857"/>
          <a:stretch>
            <a:fillRect/>
          </a:stretch>
        </p:blipFill>
        <p:spPr bwMode="auto">
          <a:xfrm>
            <a:off x="4800600" y="838200"/>
            <a:ext cx="4300330" cy="2057400"/>
          </a:xfrm>
          <a:prstGeom prst="rect">
            <a:avLst/>
          </a:prstGeom>
          <a:noFill/>
          <a:ln w="76200">
            <a:solidFill>
              <a:schemeClr val="bg1"/>
            </a:solidFill>
            <a:miter lim="800000"/>
            <a:headEnd/>
            <a:tailEnd/>
          </a:ln>
          <a:effectLst/>
        </p:spPr>
      </p:pic>
      <p:grpSp>
        <p:nvGrpSpPr>
          <p:cNvPr id="38" name="Group 37"/>
          <p:cNvGrpSpPr/>
          <p:nvPr/>
        </p:nvGrpSpPr>
        <p:grpSpPr>
          <a:xfrm>
            <a:off x="6096000" y="2971800"/>
            <a:ext cx="3048000" cy="2971800"/>
            <a:chOff x="6096000" y="2971800"/>
            <a:chExt cx="3048000" cy="2971800"/>
          </a:xfrm>
        </p:grpSpPr>
        <p:sp>
          <p:nvSpPr>
            <p:cNvPr id="27" name="TextBox 26"/>
            <p:cNvSpPr txBox="1"/>
            <p:nvPr/>
          </p:nvSpPr>
          <p:spPr>
            <a:xfrm>
              <a:off x="6096000" y="2971800"/>
              <a:ext cx="3048000" cy="1384995"/>
            </a:xfrm>
            <a:prstGeom prst="rect">
              <a:avLst/>
            </a:prstGeom>
            <a:solidFill>
              <a:schemeClr val="bg1"/>
            </a:solidFill>
            <a:ln w="25400">
              <a:solidFill>
                <a:schemeClr val="tx1"/>
              </a:solidFill>
            </a:ln>
          </p:spPr>
          <p:txBody>
            <a:bodyPr wrap="square" rtlCol="0">
              <a:spAutoFit/>
            </a:bodyPr>
            <a:lstStyle/>
            <a:p>
              <a:pPr algn="ctr"/>
              <a:r>
                <a:rPr lang="en-US" sz="2800" b="1" i="1" dirty="0" err="1" smtClean="0"/>
                <a:t>Solutrean</a:t>
              </a:r>
              <a:r>
                <a:rPr lang="en-US" sz="2800" b="1" i="1" dirty="0" smtClean="0"/>
                <a:t> Culture:</a:t>
              </a:r>
            </a:p>
            <a:p>
              <a:pPr algn="ctr"/>
              <a:r>
                <a:rPr lang="en-US" sz="2800" b="1" dirty="0" smtClean="0"/>
                <a:t>distinctive stone tool technology</a:t>
              </a:r>
            </a:p>
          </p:txBody>
        </p:sp>
        <p:sp>
          <p:nvSpPr>
            <p:cNvPr id="37" name="Bent Arrow 36"/>
            <p:cNvSpPr/>
            <p:nvPr/>
          </p:nvSpPr>
          <p:spPr>
            <a:xfrm rot="16200000" flipV="1">
              <a:off x="7315200" y="4724400"/>
              <a:ext cx="1524000" cy="914400"/>
            </a:xfrm>
            <a:prstGeom prst="bentArrow">
              <a:avLst>
                <a:gd name="adj1" fmla="val 11067"/>
                <a:gd name="adj2" fmla="val 25000"/>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7188" name="Picture 20" descr="https://upload.wikimedia.org/wikipedia/commons/0/0d/Clovis_Point.jpg"/>
          <p:cNvPicPr>
            <a:picLocks noChangeAspect="1" noChangeArrowheads="1"/>
          </p:cNvPicPr>
          <p:nvPr/>
        </p:nvPicPr>
        <p:blipFill>
          <a:blip r:embed="rId7" cstate="print"/>
          <a:srcRect/>
          <a:stretch>
            <a:fillRect/>
          </a:stretch>
        </p:blipFill>
        <p:spPr bwMode="auto">
          <a:xfrm>
            <a:off x="256336" y="1115568"/>
            <a:ext cx="1191464" cy="1747036"/>
          </a:xfrm>
          <a:prstGeom prst="rect">
            <a:avLst/>
          </a:prstGeom>
          <a:noFill/>
          <a:ln w="76200">
            <a:solidFill>
              <a:schemeClr val="bg1"/>
            </a:solidFill>
          </a:ln>
        </p:spPr>
      </p:pic>
      <p:grpSp>
        <p:nvGrpSpPr>
          <p:cNvPr id="43" name="Group 42"/>
          <p:cNvGrpSpPr/>
          <p:nvPr/>
        </p:nvGrpSpPr>
        <p:grpSpPr>
          <a:xfrm>
            <a:off x="2159479" y="1121434"/>
            <a:ext cx="2067464" cy="3122762"/>
            <a:chOff x="2159479" y="1121434"/>
            <a:chExt cx="2067464" cy="3122762"/>
          </a:xfrm>
        </p:grpSpPr>
        <p:sp>
          <p:nvSpPr>
            <p:cNvPr id="42" name="Freeform 41"/>
            <p:cNvSpPr/>
            <p:nvPr/>
          </p:nvSpPr>
          <p:spPr>
            <a:xfrm>
              <a:off x="2159479" y="1624642"/>
              <a:ext cx="1302589" cy="1995577"/>
            </a:xfrm>
            <a:custGeom>
              <a:avLst/>
              <a:gdLst>
                <a:gd name="connsiteX0" fmla="*/ 1187570 w 1302589"/>
                <a:gd name="connsiteY0" fmla="*/ 31630 h 1995577"/>
                <a:gd name="connsiteX1" fmla="*/ 877019 w 1302589"/>
                <a:gd name="connsiteY1" fmla="*/ 359433 h 1995577"/>
                <a:gd name="connsiteX2" fmla="*/ 756249 w 1302589"/>
                <a:gd name="connsiteY2" fmla="*/ 687237 h 1995577"/>
                <a:gd name="connsiteX3" fmla="*/ 376687 w 1302589"/>
                <a:gd name="connsiteY3" fmla="*/ 1170316 h 1995577"/>
                <a:gd name="connsiteX4" fmla="*/ 48883 w 1302589"/>
                <a:gd name="connsiteY4" fmla="*/ 1532626 h 1995577"/>
                <a:gd name="connsiteX5" fmla="*/ 83389 w 1302589"/>
                <a:gd name="connsiteY5" fmla="*/ 1912188 h 1995577"/>
                <a:gd name="connsiteX6" fmla="*/ 307676 w 1302589"/>
                <a:gd name="connsiteY6" fmla="*/ 1929441 h 1995577"/>
                <a:gd name="connsiteX7" fmla="*/ 790755 w 1302589"/>
                <a:gd name="connsiteY7" fmla="*/ 1515373 h 1995577"/>
                <a:gd name="connsiteX8" fmla="*/ 1032295 w 1302589"/>
                <a:gd name="connsiteY8" fmla="*/ 963283 h 1995577"/>
                <a:gd name="connsiteX9" fmla="*/ 1135812 w 1302589"/>
                <a:gd name="connsiteY9" fmla="*/ 618226 h 1995577"/>
                <a:gd name="connsiteX10" fmla="*/ 1239329 w 1302589"/>
                <a:gd name="connsiteY10" fmla="*/ 359433 h 1995577"/>
                <a:gd name="connsiteX11" fmla="*/ 1291087 w 1302589"/>
                <a:gd name="connsiteY11" fmla="*/ 169652 h 1995577"/>
                <a:gd name="connsiteX12" fmla="*/ 1187570 w 1302589"/>
                <a:gd name="connsiteY12" fmla="*/ 31630 h 199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2589" h="1995577">
                  <a:moveTo>
                    <a:pt x="1187570" y="31630"/>
                  </a:moveTo>
                  <a:cubicBezTo>
                    <a:pt x="1118559" y="63260"/>
                    <a:pt x="948906" y="250165"/>
                    <a:pt x="877019" y="359433"/>
                  </a:cubicBezTo>
                  <a:cubicBezTo>
                    <a:pt x="805132" y="468701"/>
                    <a:pt x="839638" y="552090"/>
                    <a:pt x="756249" y="687237"/>
                  </a:cubicBezTo>
                  <a:cubicBezTo>
                    <a:pt x="672860" y="822384"/>
                    <a:pt x="494581" y="1029418"/>
                    <a:pt x="376687" y="1170316"/>
                  </a:cubicBezTo>
                  <a:cubicBezTo>
                    <a:pt x="258793" y="1311214"/>
                    <a:pt x="97766" y="1408981"/>
                    <a:pt x="48883" y="1532626"/>
                  </a:cubicBezTo>
                  <a:cubicBezTo>
                    <a:pt x="0" y="1656271"/>
                    <a:pt x="40257" y="1846052"/>
                    <a:pt x="83389" y="1912188"/>
                  </a:cubicBezTo>
                  <a:cubicBezTo>
                    <a:pt x="126521" y="1978324"/>
                    <a:pt x="189782" y="1995577"/>
                    <a:pt x="307676" y="1929441"/>
                  </a:cubicBezTo>
                  <a:cubicBezTo>
                    <a:pt x="425570" y="1863305"/>
                    <a:pt x="669985" y="1676399"/>
                    <a:pt x="790755" y="1515373"/>
                  </a:cubicBezTo>
                  <a:cubicBezTo>
                    <a:pt x="911525" y="1354347"/>
                    <a:pt x="974786" y="1112807"/>
                    <a:pt x="1032295" y="963283"/>
                  </a:cubicBezTo>
                  <a:cubicBezTo>
                    <a:pt x="1089804" y="813759"/>
                    <a:pt x="1101306" y="718868"/>
                    <a:pt x="1135812" y="618226"/>
                  </a:cubicBezTo>
                  <a:cubicBezTo>
                    <a:pt x="1170318" y="517584"/>
                    <a:pt x="1213450" y="434195"/>
                    <a:pt x="1239329" y="359433"/>
                  </a:cubicBezTo>
                  <a:cubicBezTo>
                    <a:pt x="1265208" y="284671"/>
                    <a:pt x="1302589" y="224286"/>
                    <a:pt x="1291087" y="169652"/>
                  </a:cubicBezTo>
                  <a:cubicBezTo>
                    <a:pt x="1279585" y="115018"/>
                    <a:pt x="1256581" y="0"/>
                    <a:pt x="1187570" y="316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2265139" y="1121434"/>
              <a:ext cx="1961804" cy="3122762"/>
              <a:chOff x="2265139" y="1121434"/>
              <a:chExt cx="1961804" cy="3122762"/>
            </a:xfrm>
          </p:grpSpPr>
          <p:grpSp>
            <p:nvGrpSpPr>
              <p:cNvPr id="35" name="Group 34"/>
              <p:cNvGrpSpPr/>
              <p:nvPr/>
            </p:nvGrpSpPr>
            <p:grpSpPr>
              <a:xfrm>
                <a:off x="2265139" y="1121434"/>
                <a:ext cx="1961804" cy="3122762"/>
                <a:chOff x="2265139" y="1121434"/>
                <a:chExt cx="1961804" cy="3122762"/>
              </a:xfrm>
            </p:grpSpPr>
            <p:sp>
              <p:nvSpPr>
                <p:cNvPr id="30" name="Freeform 29"/>
                <p:cNvSpPr/>
                <p:nvPr/>
              </p:nvSpPr>
              <p:spPr>
                <a:xfrm>
                  <a:off x="2760453" y="1121434"/>
                  <a:ext cx="1466490" cy="3122762"/>
                </a:xfrm>
                <a:custGeom>
                  <a:avLst/>
                  <a:gdLst>
                    <a:gd name="connsiteX0" fmla="*/ 1466490 w 1466490"/>
                    <a:gd name="connsiteY0" fmla="*/ 0 h 3122762"/>
                    <a:gd name="connsiteX1" fmla="*/ 793630 w 1466490"/>
                    <a:gd name="connsiteY1" fmla="*/ 431321 h 3122762"/>
                    <a:gd name="connsiteX2" fmla="*/ 414068 w 1466490"/>
                    <a:gd name="connsiteY2" fmla="*/ 1604513 h 3122762"/>
                    <a:gd name="connsiteX3" fmla="*/ 138022 w 1466490"/>
                    <a:gd name="connsiteY3" fmla="*/ 2398143 h 3122762"/>
                    <a:gd name="connsiteX4" fmla="*/ 0 w 1466490"/>
                    <a:gd name="connsiteY4" fmla="*/ 3122762 h 312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490" h="3122762">
                      <a:moveTo>
                        <a:pt x="1466490" y="0"/>
                      </a:moveTo>
                      <a:cubicBezTo>
                        <a:pt x="1217762" y="81951"/>
                        <a:pt x="969034" y="163902"/>
                        <a:pt x="793630" y="431321"/>
                      </a:cubicBezTo>
                      <a:cubicBezTo>
                        <a:pt x="618226" y="698740"/>
                        <a:pt x="523336" y="1276709"/>
                        <a:pt x="414068" y="1604513"/>
                      </a:cubicBezTo>
                      <a:cubicBezTo>
                        <a:pt x="304800" y="1932317"/>
                        <a:pt x="207033" y="2145102"/>
                        <a:pt x="138022" y="2398143"/>
                      </a:cubicBezTo>
                      <a:cubicBezTo>
                        <a:pt x="69011" y="2651185"/>
                        <a:pt x="34505" y="2886973"/>
                        <a:pt x="0" y="3122762"/>
                      </a:cubicBezTo>
                    </a:path>
                  </a:pathLst>
                </a:cu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p:cNvSpPr txBox="1"/>
                <p:nvPr/>
              </p:nvSpPr>
              <p:spPr>
                <a:xfrm rot="18220742">
                  <a:off x="1327296" y="2196019"/>
                  <a:ext cx="2519216" cy="643530"/>
                </a:xfrm>
                <a:prstGeom prst="rect">
                  <a:avLst/>
                </a:prstGeom>
                <a:noFill/>
              </p:spPr>
              <p:txBody>
                <a:bodyPr wrap="none" rtlCol="0">
                  <a:prstTxWarp prst="textArchDown">
                    <a:avLst/>
                  </a:prstTxWarp>
                  <a:spAutoFit/>
                </a:bodyPr>
                <a:lstStyle/>
                <a:p>
                  <a:pPr algn="ctr"/>
                  <a:r>
                    <a:rPr lang="en-US" sz="2800" b="1" dirty="0" err="1" smtClean="0">
                      <a:solidFill>
                        <a:srgbClr val="FF0000"/>
                      </a:solidFill>
                    </a:rPr>
                    <a:t>Beringia</a:t>
                  </a:r>
                  <a:r>
                    <a:rPr lang="en-US" sz="2800" b="1" dirty="0" smtClean="0">
                      <a:solidFill>
                        <a:srgbClr val="FF0000"/>
                      </a:solidFill>
                    </a:rPr>
                    <a:t> Routes</a:t>
                  </a:r>
                  <a:endParaRPr lang="en-US" sz="2800" b="1" dirty="0">
                    <a:solidFill>
                      <a:srgbClr val="FF0000"/>
                    </a:solidFill>
                  </a:endParaRPr>
                </a:p>
              </p:txBody>
            </p:sp>
          </p:grpSp>
          <p:cxnSp>
            <p:nvCxnSpPr>
              <p:cNvPr id="32" name="Straight Arrow Connector 31"/>
              <p:cNvCxnSpPr>
                <a:stCxn id="30" idx="2"/>
              </p:cNvCxnSpPr>
              <p:nvPr/>
            </p:nvCxnSpPr>
            <p:spPr>
              <a:xfrm flipH="1">
                <a:off x="2286000" y="2725947"/>
                <a:ext cx="888521" cy="1007853"/>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44" name="Freeform 43"/>
          <p:cNvSpPr/>
          <p:nvPr/>
        </p:nvSpPr>
        <p:spPr>
          <a:xfrm>
            <a:off x="3140015" y="4914181"/>
            <a:ext cx="4192438" cy="1084053"/>
          </a:xfrm>
          <a:custGeom>
            <a:avLst/>
            <a:gdLst>
              <a:gd name="connsiteX0" fmla="*/ 4192438 w 4192438"/>
              <a:gd name="connsiteY0" fmla="*/ 951781 h 1084053"/>
              <a:gd name="connsiteX1" fmla="*/ 4071668 w 4192438"/>
              <a:gd name="connsiteY1" fmla="*/ 675736 h 1084053"/>
              <a:gd name="connsiteX2" fmla="*/ 3795623 w 4192438"/>
              <a:gd name="connsiteY2" fmla="*/ 537713 h 1084053"/>
              <a:gd name="connsiteX3" fmla="*/ 3243532 w 4192438"/>
              <a:gd name="connsiteY3" fmla="*/ 209910 h 1084053"/>
              <a:gd name="connsiteX4" fmla="*/ 2639683 w 4192438"/>
              <a:gd name="connsiteY4" fmla="*/ 37381 h 1084053"/>
              <a:gd name="connsiteX5" fmla="*/ 2208362 w 4192438"/>
              <a:gd name="connsiteY5" fmla="*/ 71887 h 1084053"/>
              <a:gd name="connsiteX6" fmla="*/ 1794294 w 4192438"/>
              <a:gd name="connsiteY6" fmla="*/ 468702 h 1084053"/>
              <a:gd name="connsiteX7" fmla="*/ 1639019 w 4192438"/>
              <a:gd name="connsiteY7" fmla="*/ 951781 h 1084053"/>
              <a:gd name="connsiteX8" fmla="*/ 1311215 w 4192438"/>
              <a:gd name="connsiteY8" fmla="*/ 1020793 h 1084053"/>
              <a:gd name="connsiteX9" fmla="*/ 828136 w 4192438"/>
              <a:gd name="connsiteY9" fmla="*/ 1072551 h 1084053"/>
              <a:gd name="connsiteX10" fmla="*/ 0 w 4192438"/>
              <a:gd name="connsiteY10" fmla="*/ 951781 h 108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2438" h="1084053">
                <a:moveTo>
                  <a:pt x="4192438" y="951781"/>
                </a:moveTo>
                <a:cubicBezTo>
                  <a:pt x="4165121" y="848264"/>
                  <a:pt x="4137804" y="744747"/>
                  <a:pt x="4071668" y="675736"/>
                </a:cubicBezTo>
                <a:cubicBezTo>
                  <a:pt x="4005532" y="606725"/>
                  <a:pt x="3933646" y="615351"/>
                  <a:pt x="3795623" y="537713"/>
                </a:cubicBezTo>
                <a:cubicBezTo>
                  <a:pt x="3657600" y="460075"/>
                  <a:pt x="3436189" y="293299"/>
                  <a:pt x="3243532" y="209910"/>
                </a:cubicBezTo>
                <a:cubicBezTo>
                  <a:pt x="3050875" y="126521"/>
                  <a:pt x="2812211" y="60385"/>
                  <a:pt x="2639683" y="37381"/>
                </a:cubicBezTo>
                <a:cubicBezTo>
                  <a:pt x="2467155" y="14377"/>
                  <a:pt x="2349260" y="0"/>
                  <a:pt x="2208362" y="71887"/>
                </a:cubicBezTo>
                <a:cubicBezTo>
                  <a:pt x="2067464" y="143774"/>
                  <a:pt x="1889184" y="322053"/>
                  <a:pt x="1794294" y="468702"/>
                </a:cubicBezTo>
                <a:cubicBezTo>
                  <a:pt x="1699404" y="615351"/>
                  <a:pt x="1719532" y="859766"/>
                  <a:pt x="1639019" y="951781"/>
                </a:cubicBezTo>
                <a:cubicBezTo>
                  <a:pt x="1558506" y="1043796"/>
                  <a:pt x="1446362" y="1000665"/>
                  <a:pt x="1311215" y="1020793"/>
                </a:cubicBezTo>
                <a:cubicBezTo>
                  <a:pt x="1176068" y="1040921"/>
                  <a:pt x="1046672" y="1084053"/>
                  <a:pt x="828136" y="1072551"/>
                </a:cubicBezTo>
                <a:cubicBezTo>
                  <a:pt x="609600" y="1061049"/>
                  <a:pt x="304800" y="1006415"/>
                  <a:pt x="0" y="951781"/>
                </a:cubicBezTo>
              </a:path>
            </a:pathLst>
          </a:custGeom>
          <a:ln w="76200">
            <a:solidFill>
              <a:srgbClr val="FF0000"/>
            </a:solid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Oval 44"/>
          <p:cNvSpPr/>
          <p:nvPr/>
        </p:nvSpPr>
        <p:spPr>
          <a:xfrm>
            <a:off x="990600" y="30540"/>
            <a:ext cx="3886200" cy="762000"/>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5105400" y="5059740"/>
            <a:ext cx="1326004" cy="1569660"/>
          </a:xfrm>
          <a:prstGeom prst="rect">
            <a:avLst/>
          </a:prstGeom>
          <a:noFill/>
        </p:spPr>
        <p:txBody>
          <a:bodyPr wrap="none" rtlCol="0">
            <a:spAutoFit/>
          </a:bodyPr>
          <a:lstStyle/>
          <a:p>
            <a:r>
              <a:rPr lang="en-US" sz="9600" dirty="0" smtClean="0">
                <a:solidFill>
                  <a:srgbClr val="FF0000"/>
                </a:solidFill>
                <a:effectLst>
                  <a:outerShdw dist="50800" dir="7200000" algn="ctr" rotWithShape="0">
                    <a:schemeClr val="tx1"/>
                  </a:outerShdw>
                </a:effectLst>
              </a:rPr>
              <a:t>??</a:t>
            </a:r>
            <a:endParaRPr lang="en-US" sz="9600" dirty="0">
              <a:solidFill>
                <a:srgbClr val="FF0000"/>
              </a:solidFill>
              <a:effectLst>
                <a:outerShdw dist="50800" dir="7200000" algn="ctr" rotWithShape="0">
                  <a:schemeClr val="tx1"/>
                </a:outerShdw>
              </a:effectLst>
            </a:endParaRPr>
          </a:p>
        </p:txBody>
      </p:sp>
      <p:grpSp>
        <p:nvGrpSpPr>
          <p:cNvPr id="40" name="Group 39"/>
          <p:cNvGrpSpPr/>
          <p:nvPr/>
        </p:nvGrpSpPr>
        <p:grpSpPr>
          <a:xfrm>
            <a:off x="0" y="2971800"/>
            <a:ext cx="1981200" cy="3012948"/>
            <a:chOff x="0" y="2971800"/>
            <a:chExt cx="1981200" cy="3012948"/>
          </a:xfrm>
        </p:grpSpPr>
        <p:sp>
          <p:nvSpPr>
            <p:cNvPr id="29" name="TextBox 28"/>
            <p:cNvSpPr txBox="1"/>
            <p:nvPr/>
          </p:nvSpPr>
          <p:spPr>
            <a:xfrm>
              <a:off x="0" y="2971800"/>
              <a:ext cx="1981200" cy="1384995"/>
            </a:xfrm>
            <a:prstGeom prst="rect">
              <a:avLst/>
            </a:prstGeom>
            <a:solidFill>
              <a:schemeClr val="bg1"/>
            </a:solidFill>
            <a:ln w="25400">
              <a:solidFill>
                <a:schemeClr val="tx1"/>
              </a:solidFill>
            </a:ln>
          </p:spPr>
          <p:txBody>
            <a:bodyPr wrap="square" rtlCol="0">
              <a:spAutoFit/>
            </a:bodyPr>
            <a:lstStyle/>
            <a:p>
              <a:pPr algn="ctr"/>
              <a:r>
                <a:rPr lang="en-US" sz="2800" b="1" dirty="0" smtClean="0"/>
                <a:t>similar</a:t>
              </a:r>
            </a:p>
            <a:p>
              <a:pPr algn="ctr"/>
              <a:r>
                <a:rPr lang="en-US" sz="2800" b="1" dirty="0" smtClean="0"/>
                <a:t> stone tool</a:t>
              </a:r>
            </a:p>
            <a:p>
              <a:pPr algn="ctr"/>
              <a:r>
                <a:rPr lang="en-US" sz="2800" b="1" dirty="0" smtClean="0"/>
                <a:t>technology</a:t>
              </a:r>
              <a:endParaRPr lang="en-US" sz="2800" b="1" dirty="0"/>
            </a:p>
          </p:txBody>
        </p:sp>
        <p:sp>
          <p:nvSpPr>
            <p:cNvPr id="39" name="Bent Arrow 38"/>
            <p:cNvSpPr/>
            <p:nvPr/>
          </p:nvSpPr>
          <p:spPr>
            <a:xfrm rot="16200000">
              <a:off x="455676" y="4764024"/>
              <a:ext cx="1527048" cy="914400"/>
            </a:xfrm>
            <a:prstGeom prst="bentArrow">
              <a:avLst>
                <a:gd name="adj1" fmla="val 11067"/>
                <a:gd name="adj2" fmla="val 25000"/>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57" name="Picture 14"/>
          <p:cNvPicPr>
            <a:picLocks noChangeAspect="1" noChangeArrowheads="1"/>
          </p:cNvPicPr>
          <p:nvPr/>
        </p:nvPicPr>
        <p:blipFill>
          <a:blip r:embed="rId8" cstate="print"/>
          <a:srcRect/>
          <a:stretch>
            <a:fillRect/>
          </a:stretch>
        </p:blipFill>
        <p:spPr bwMode="auto">
          <a:xfrm rot="21083887">
            <a:off x="3744972" y="1291738"/>
            <a:ext cx="2242728" cy="3374874"/>
          </a:xfrm>
          <a:prstGeom prst="rect">
            <a:avLst/>
          </a:prstGeom>
          <a:noFill/>
          <a:ln w="9525">
            <a:noFill/>
            <a:miter lim="800000"/>
            <a:headEnd/>
            <a:tailEnd/>
          </a:ln>
          <a:effectLst>
            <a:outerShdw dist="76200" dir="2400000" algn="ctr" rotWithShape="0">
              <a:schemeClr val="tx1">
                <a:lumMod val="50000"/>
                <a:lumOff val="50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childTnLst>
                                </p:cTn>
                              </p:par>
                              <p:par>
                                <p:cTn id="15" presetID="30" presetClass="entr" presetSubtype="0" fill="hold" grpId="0" nodeType="withEffect">
                                  <p:stCondLst>
                                    <p:cond delay="5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800" decel="100000"/>
                                        <p:tgtEl>
                                          <p:spTgt spid="21"/>
                                        </p:tgtEl>
                                      </p:cBhvr>
                                    </p:animEffect>
                                    <p:anim calcmode="lin" valueType="num">
                                      <p:cBhvr>
                                        <p:cTn id="18" dur="800" decel="100000" fill="hold"/>
                                        <p:tgtEl>
                                          <p:spTgt spid="21"/>
                                        </p:tgtEl>
                                        <p:attrNameLst>
                                          <p:attrName>style.rotation</p:attrName>
                                        </p:attrNameLst>
                                      </p:cBhvr>
                                      <p:tavLst>
                                        <p:tav tm="0">
                                          <p:val>
                                            <p:fltVal val="-90"/>
                                          </p:val>
                                        </p:tav>
                                        <p:tav tm="100000">
                                          <p:val>
                                            <p:fltVal val="0"/>
                                          </p:val>
                                        </p:tav>
                                      </p:tavLst>
                                    </p:anim>
                                    <p:anim calcmode="lin" valueType="num">
                                      <p:cBhvr>
                                        <p:cTn id="19" dur="800" decel="100000" fill="hold"/>
                                        <p:tgtEl>
                                          <p:spTgt spid="21"/>
                                        </p:tgtEl>
                                        <p:attrNameLst>
                                          <p:attrName>ppt_x</p:attrName>
                                        </p:attrNameLst>
                                      </p:cBhvr>
                                      <p:tavLst>
                                        <p:tav tm="0">
                                          <p:val>
                                            <p:strVal val="#ppt_x+0.4"/>
                                          </p:val>
                                        </p:tav>
                                        <p:tav tm="100000">
                                          <p:val>
                                            <p:strVal val="#ppt_x-0.05"/>
                                          </p:val>
                                        </p:tav>
                                      </p:tavLst>
                                    </p:anim>
                                    <p:anim calcmode="lin" valueType="num">
                                      <p:cBhvr>
                                        <p:cTn id="20" dur="800" decel="100000" fill="hold"/>
                                        <p:tgtEl>
                                          <p:spTgt spid="2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up)">
                                      <p:cBhvr>
                                        <p:cTn id="27" dur="10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800" decel="100000"/>
                                        <p:tgtEl>
                                          <p:spTgt spid="22"/>
                                        </p:tgtEl>
                                      </p:cBhvr>
                                    </p:animEffect>
                                    <p:anim calcmode="lin" valueType="num">
                                      <p:cBhvr>
                                        <p:cTn id="33" dur="800" decel="100000" fill="hold"/>
                                        <p:tgtEl>
                                          <p:spTgt spid="22"/>
                                        </p:tgtEl>
                                        <p:attrNameLst>
                                          <p:attrName>style.rotation</p:attrName>
                                        </p:attrNameLst>
                                      </p:cBhvr>
                                      <p:tavLst>
                                        <p:tav tm="0">
                                          <p:val>
                                            <p:fltVal val="-90"/>
                                          </p:val>
                                        </p:tav>
                                        <p:tav tm="100000">
                                          <p:val>
                                            <p:fltVal val="0"/>
                                          </p:val>
                                        </p:tav>
                                      </p:tavLst>
                                    </p:anim>
                                    <p:anim calcmode="lin" valueType="num">
                                      <p:cBhvr>
                                        <p:cTn id="34" dur="800" decel="100000" fill="hold"/>
                                        <p:tgtEl>
                                          <p:spTgt spid="22"/>
                                        </p:tgtEl>
                                        <p:attrNameLst>
                                          <p:attrName>ppt_x</p:attrName>
                                        </p:attrNameLst>
                                      </p:cBhvr>
                                      <p:tavLst>
                                        <p:tav tm="0">
                                          <p:val>
                                            <p:strVal val="#ppt_x+0.4"/>
                                          </p:val>
                                        </p:tav>
                                        <p:tav tm="100000">
                                          <p:val>
                                            <p:strVal val="#ppt_x-0.05"/>
                                          </p:val>
                                        </p:tav>
                                      </p:tavLst>
                                    </p:anim>
                                    <p:anim calcmode="lin" valueType="num">
                                      <p:cBhvr>
                                        <p:cTn id="35" dur="800" decel="100000" fill="hold"/>
                                        <p:tgtEl>
                                          <p:spTgt spid="22"/>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par>
                                <p:cTn id="38" presetID="10" presetClass="exit" presetSubtype="0" fill="hold" nodeType="withEffect">
                                  <p:stCondLst>
                                    <p:cond delay="0"/>
                                  </p:stCondLst>
                                  <p:childTnLst>
                                    <p:animEffect transition="out" filter="fade">
                                      <p:cBhvr>
                                        <p:cTn id="39" dur="1000"/>
                                        <p:tgtEl>
                                          <p:spTgt spid="43"/>
                                        </p:tgtEl>
                                      </p:cBhvr>
                                    </p:animEffect>
                                    <p:set>
                                      <p:cBhvr>
                                        <p:cTn id="40" dur="1" fill="hold">
                                          <p:stCondLst>
                                            <p:cond delay="999"/>
                                          </p:stCondLst>
                                        </p:cTn>
                                        <p:tgtEl>
                                          <p:spTgt spid="4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10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down)">
                                      <p:cBhvr>
                                        <p:cTn id="50" dur="1000"/>
                                        <p:tgtEl>
                                          <p:spTgt spid="38"/>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7183"/>
                                        </p:tgtEl>
                                        <p:attrNameLst>
                                          <p:attrName>style.visibility</p:attrName>
                                        </p:attrNameLst>
                                      </p:cBhvr>
                                      <p:to>
                                        <p:strVal val="visible"/>
                                      </p:to>
                                    </p:set>
                                    <p:animEffect transition="in" filter="fade">
                                      <p:cBhvr>
                                        <p:cTn id="54" dur="1000"/>
                                        <p:tgtEl>
                                          <p:spTgt spid="718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left)">
                                      <p:cBhvr>
                                        <p:cTn id="59" dur="10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down)">
                                      <p:cBhvr>
                                        <p:cTn id="64" dur="1000"/>
                                        <p:tgtEl>
                                          <p:spTgt spid="40"/>
                                        </p:tgtEl>
                                      </p:cBhvr>
                                    </p:animEffect>
                                  </p:childTnLst>
                                </p:cTn>
                              </p:par>
                            </p:childTnLst>
                          </p:cTn>
                        </p:par>
                        <p:par>
                          <p:cTn id="65" fill="hold">
                            <p:stCondLst>
                              <p:cond delay="1000"/>
                            </p:stCondLst>
                            <p:childTnLst>
                              <p:par>
                                <p:cTn id="66" presetID="10" presetClass="entr" presetSubtype="0" fill="hold" nodeType="afterEffect">
                                  <p:stCondLst>
                                    <p:cond delay="0"/>
                                  </p:stCondLst>
                                  <p:childTnLst>
                                    <p:set>
                                      <p:cBhvr>
                                        <p:cTn id="67" dur="1" fill="hold">
                                          <p:stCondLst>
                                            <p:cond delay="0"/>
                                          </p:stCondLst>
                                        </p:cTn>
                                        <p:tgtEl>
                                          <p:spTgt spid="7188"/>
                                        </p:tgtEl>
                                        <p:attrNameLst>
                                          <p:attrName>style.visibility</p:attrName>
                                        </p:attrNameLst>
                                      </p:cBhvr>
                                      <p:to>
                                        <p:strVal val="visible"/>
                                      </p:to>
                                    </p:set>
                                    <p:animEffect transition="in" filter="fade">
                                      <p:cBhvr>
                                        <p:cTn id="68" dur="1000"/>
                                        <p:tgtEl>
                                          <p:spTgt spid="7188"/>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wipe(right)">
                                      <p:cBhvr>
                                        <p:cTn id="73" dur="2000"/>
                                        <p:tgtEl>
                                          <p:spTgt spid="4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1000"/>
                                        <p:tgtEl>
                                          <p:spTgt spid="7183"/>
                                        </p:tgtEl>
                                      </p:cBhvr>
                                    </p:animEffect>
                                    <p:set>
                                      <p:cBhvr>
                                        <p:cTn id="78" dur="1" fill="hold">
                                          <p:stCondLst>
                                            <p:cond delay="999"/>
                                          </p:stCondLst>
                                        </p:cTn>
                                        <p:tgtEl>
                                          <p:spTgt spid="7183"/>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38"/>
                                        </p:tgtEl>
                                      </p:cBhvr>
                                    </p:animEffect>
                                    <p:set>
                                      <p:cBhvr>
                                        <p:cTn id="81" dur="1" fill="hold">
                                          <p:stCondLst>
                                            <p:cond delay="999"/>
                                          </p:stCondLst>
                                        </p:cTn>
                                        <p:tgtEl>
                                          <p:spTgt spid="38"/>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1000"/>
                                        <p:tgtEl>
                                          <p:spTgt spid="7188"/>
                                        </p:tgtEl>
                                      </p:cBhvr>
                                    </p:animEffect>
                                    <p:set>
                                      <p:cBhvr>
                                        <p:cTn id="84" dur="1" fill="hold">
                                          <p:stCondLst>
                                            <p:cond delay="999"/>
                                          </p:stCondLst>
                                        </p:cTn>
                                        <p:tgtEl>
                                          <p:spTgt spid="7188"/>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1000"/>
                                        <p:tgtEl>
                                          <p:spTgt spid="40"/>
                                        </p:tgtEl>
                                      </p:cBhvr>
                                    </p:animEffect>
                                    <p:set>
                                      <p:cBhvr>
                                        <p:cTn id="87" dur="1" fill="hold">
                                          <p:stCondLst>
                                            <p:cond delay="999"/>
                                          </p:stCondLst>
                                        </p:cTn>
                                        <p:tgtEl>
                                          <p:spTgt spid="40"/>
                                        </p:tgtEl>
                                        <p:attrNameLst>
                                          <p:attrName>style.visibility</p:attrName>
                                        </p:attrNameLst>
                                      </p:cBhvr>
                                      <p:to>
                                        <p:strVal val="hidden"/>
                                      </p:to>
                                    </p:set>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45"/>
                                        </p:tgtEl>
                                        <p:attrNameLst>
                                          <p:attrName>style.visibility</p:attrName>
                                        </p:attrNameLst>
                                      </p:cBhvr>
                                      <p:to>
                                        <p:strVal val="visible"/>
                                      </p:to>
                                    </p:set>
                                    <p:animEffect transition="in" filter="wipe(left)">
                                      <p:cBhvr>
                                        <p:cTn id="91" dur="1000"/>
                                        <p:tgtEl>
                                          <p:spTgt spid="45"/>
                                        </p:tgtEl>
                                      </p:cBhvr>
                                    </p:animEffect>
                                  </p:childTnLst>
                                </p:cTn>
                              </p:par>
                            </p:childTnLst>
                          </p:cTn>
                        </p:par>
                        <p:par>
                          <p:cTn id="92" fill="hold">
                            <p:stCondLst>
                              <p:cond delay="2000"/>
                            </p:stCondLst>
                            <p:childTnLst>
                              <p:par>
                                <p:cTn id="93" presetID="15" presetClass="entr" presetSubtype="0" fill="hold" grpId="0" nodeType="afterEffect">
                                  <p:stCondLst>
                                    <p:cond delay="0"/>
                                  </p:stCondLst>
                                  <p:childTnLst>
                                    <p:set>
                                      <p:cBhvr>
                                        <p:cTn id="94" dur="1" fill="hold">
                                          <p:stCondLst>
                                            <p:cond delay="0"/>
                                          </p:stCondLst>
                                        </p:cTn>
                                        <p:tgtEl>
                                          <p:spTgt spid="46"/>
                                        </p:tgtEl>
                                        <p:attrNameLst>
                                          <p:attrName>style.visibility</p:attrName>
                                        </p:attrNameLst>
                                      </p:cBhvr>
                                      <p:to>
                                        <p:strVal val="visible"/>
                                      </p:to>
                                    </p:set>
                                    <p:anim calcmode="lin" valueType="num">
                                      <p:cBhvr>
                                        <p:cTn id="95" dur="1000" fill="hold"/>
                                        <p:tgtEl>
                                          <p:spTgt spid="46"/>
                                        </p:tgtEl>
                                        <p:attrNameLst>
                                          <p:attrName>ppt_w</p:attrName>
                                        </p:attrNameLst>
                                      </p:cBhvr>
                                      <p:tavLst>
                                        <p:tav tm="0">
                                          <p:val>
                                            <p:fltVal val="0"/>
                                          </p:val>
                                        </p:tav>
                                        <p:tav tm="100000">
                                          <p:val>
                                            <p:strVal val="#ppt_w"/>
                                          </p:val>
                                        </p:tav>
                                      </p:tavLst>
                                    </p:anim>
                                    <p:anim calcmode="lin" valueType="num">
                                      <p:cBhvr>
                                        <p:cTn id="96" dur="1000" fill="hold"/>
                                        <p:tgtEl>
                                          <p:spTgt spid="46"/>
                                        </p:tgtEl>
                                        <p:attrNameLst>
                                          <p:attrName>ppt_h</p:attrName>
                                        </p:attrNameLst>
                                      </p:cBhvr>
                                      <p:tavLst>
                                        <p:tav tm="0">
                                          <p:val>
                                            <p:fltVal val="0"/>
                                          </p:val>
                                        </p:tav>
                                        <p:tav tm="100000">
                                          <p:val>
                                            <p:strVal val="#ppt_h"/>
                                          </p:val>
                                        </p:tav>
                                      </p:tavLst>
                                    </p:anim>
                                    <p:anim calcmode="lin" valueType="num">
                                      <p:cBhvr>
                                        <p:cTn id="97"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fade">
                                      <p:cBhvr>
                                        <p:cTn id="103" dur="1000"/>
                                        <p:tgtEl>
                                          <p:spTgt spid="57"/>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1000"/>
                                        <p:tgtEl>
                                          <p:spTgt spid="26"/>
                                        </p:tgtEl>
                                      </p:cBhvr>
                                    </p:animEffect>
                                    <p:set>
                                      <p:cBhvr>
                                        <p:cTn id="108" dur="1" fill="hold">
                                          <p:stCondLst>
                                            <p:cond delay="999"/>
                                          </p:stCondLst>
                                        </p:cTn>
                                        <p:tgtEl>
                                          <p:spTgt spid="26"/>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1000"/>
                                        <p:tgtEl>
                                          <p:spTgt spid="28"/>
                                        </p:tgtEl>
                                      </p:cBhvr>
                                    </p:animEffect>
                                    <p:set>
                                      <p:cBhvr>
                                        <p:cTn id="111" dur="1" fill="hold">
                                          <p:stCondLst>
                                            <p:cond delay="999"/>
                                          </p:stCondLst>
                                        </p:cTn>
                                        <p:tgtEl>
                                          <p:spTgt spid="28"/>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1000"/>
                                        <p:tgtEl>
                                          <p:spTgt spid="57"/>
                                        </p:tgtEl>
                                      </p:cBhvr>
                                    </p:animEffect>
                                    <p:set>
                                      <p:cBhvr>
                                        <p:cTn id="114" dur="1" fill="hold">
                                          <p:stCondLst>
                                            <p:cond delay="999"/>
                                          </p:stCondLst>
                                        </p:cTn>
                                        <p:tgtEl>
                                          <p:spTgt spid="57"/>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1000"/>
                                        <p:tgtEl>
                                          <p:spTgt spid="44"/>
                                        </p:tgtEl>
                                      </p:cBhvr>
                                    </p:animEffect>
                                    <p:set>
                                      <p:cBhvr>
                                        <p:cTn id="117" dur="1" fill="hold">
                                          <p:stCondLst>
                                            <p:cond delay="999"/>
                                          </p:stCondLst>
                                        </p:cTn>
                                        <p:tgtEl>
                                          <p:spTgt spid="44"/>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1000"/>
                                        <p:tgtEl>
                                          <p:spTgt spid="45"/>
                                        </p:tgtEl>
                                      </p:cBhvr>
                                    </p:animEffect>
                                    <p:set>
                                      <p:cBhvr>
                                        <p:cTn id="120" dur="1" fill="hold">
                                          <p:stCondLst>
                                            <p:cond delay="999"/>
                                          </p:stCondLst>
                                        </p:cTn>
                                        <p:tgtEl>
                                          <p:spTgt spid="45"/>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000"/>
                                        <p:tgtEl>
                                          <p:spTgt spid="46"/>
                                        </p:tgtEl>
                                      </p:cBhvr>
                                    </p:animEffect>
                                    <p:set>
                                      <p:cBhvr>
                                        <p:cTn id="123" dur="1" fill="hold">
                                          <p:stCondLst>
                                            <p:cond delay="999"/>
                                          </p:stCondLst>
                                        </p:cTn>
                                        <p:tgtEl>
                                          <p:spTgt spid="46"/>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1000"/>
                                        <p:tgtEl>
                                          <p:spTgt spid="7186"/>
                                        </p:tgtEl>
                                      </p:cBhvr>
                                    </p:animEffect>
                                    <p:set>
                                      <p:cBhvr>
                                        <p:cTn id="126" dur="1" fill="hold">
                                          <p:stCondLst>
                                            <p:cond delay="999"/>
                                          </p:stCondLst>
                                        </p:cTn>
                                        <p:tgtEl>
                                          <p:spTgt spid="7186"/>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1000"/>
                                        <p:tgtEl>
                                          <p:spTgt spid="21"/>
                                        </p:tgtEl>
                                      </p:cBhvr>
                                    </p:animEffect>
                                    <p:set>
                                      <p:cBhvr>
                                        <p:cTn id="129" dur="1" fill="hold">
                                          <p:stCondLst>
                                            <p:cond delay="999"/>
                                          </p:stCondLst>
                                        </p:cTn>
                                        <p:tgtEl>
                                          <p:spTgt spid="21"/>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1000"/>
                                        <p:tgtEl>
                                          <p:spTgt spid="22"/>
                                        </p:tgtEl>
                                      </p:cBhvr>
                                    </p:animEffect>
                                    <p:set>
                                      <p:cBhvr>
                                        <p:cTn id="132" dur="1" fill="hold">
                                          <p:stCondLst>
                                            <p:cond delay="999"/>
                                          </p:stCondLst>
                                        </p:cTn>
                                        <p:tgtEl>
                                          <p:spTgt spid="22"/>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1000"/>
                                        <p:tgtEl>
                                          <p:spTgt spid="24"/>
                                        </p:tgtEl>
                                      </p:cBhvr>
                                    </p:animEffect>
                                    <p:set>
                                      <p:cBhvr>
                                        <p:cTn id="135" dur="1" fill="hold">
                                          <p:stCondLst>
                                            <p:cond delay="999"/>
                                          </p:stCondLst>
                                        </p:cTn>
                                        <p:tgtEl>
                                          <p:spTgt spid="24"/>
                                        </p:tgtEl>
                                        <p:attrNameLst>
                                          <p:attrName>style.visibility</p:attrName>
                                        </p:attrNameLst>
                                      </p:cBhvr>
                                      <p:to>
                                        <p:strVal val="hidden"/>
                                      </p:to>
                                    </p:set>
                                  </p:childTnLst>
                                </p:cTn>
                              </p:par>
                              <p:par>
                                <p:cTn id="136" presetID="10" presetClass="exit" presetSubtype="0" fill="hold" grpId="0" nodeType="withEffect">
                                  <p:stCondLst>
                                    <p:cond delay="0"/>
                                  </p:stCondLst>
                                  <p:childTnLst>
                                    <p:animEffect transition="out" filter="fade">
                                      <p:cBhvr>
                                        <p:cTn id="137" dur="1000"/>
                                        <p:tgtEl>
                                          <p:spTgt spid="23"/>
                                        </p:tgtEl>
                                      </p:cBhvr>
                                    </p:animEffect>
                                    <p:set>
                                      <p:cBhvr>
                                        <p:cTn id="138" dur="1" fill="hold">
                                          <p:stCondLst>
                                            <p:cond delay="999"/>
                                          </p:stCondLst>
                                        </p:cTn>
                                        <p:tgtEl>
                                          <p:spTgt spid="23"/>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1000"/>
                                        <p:tgtEl>
                                          <p:spTgt spid="18"/>
                                        </p:tgtEl>
                                      </p:cBhvr>
                                    </p:animEffect>
                                    <p:set>
                                      <p:cBhvr>
                                        <p:cTn id="141" dur="1" fill="hold">
                                          <p:stCondLst>
                                            <p:cond delay="999"/>
                                          </p:stCondLst>
                                        </p:cTn>
                                        <p:tgtEl>
                                          <p:spTgt spid="18"/>
                                        </p:tgtEl>
                                        <p:attrNameLst>
                                          <p:attrName>style.visibility</p:attrName>
                                        </p:attrNameLst>
                                      </p:cBhvr>
                                      <p:to>
                                        <p:strVal val="hidden"/>
                                      </p:to>
                                    </p:set>
                                  </p:childTnLst>
                                </p:cTn>
                              </p:par>
                              <p:par>
                                <p:cTn id="142" presetID="10" presetClass="entr" presetSubtype="0" fill="hold" nodeType="withEffect">
                                  <p:stCondLst>
                                    <p:cond delay="500"/>
                                  </p:stCondLst>
                                  <p:childTnLst>
                                    <p:set>
                                      <p:cBhvr>
                                        <p:cTn id="143" dur="1" fill="hold">
                                          <p:stCondLst>
                                            <p:cond delay="0"/>
                                          </p:stCondLst>
                                        </p:cTn>
                                        <p:tgtEl>
                                          <p:spTgt spid="56"/>
                                        </p:tgtEl>
                                        <p:attrNameLst>
                                          <p:attrName>style.visibility</p:attrName>
                                        </p:attrNameLst>
                                      </p:cBhvr>
                                      <p:to>
                                        <p:strVal val="visible"/>
                                      </p:to>
                                    </p:set>
                                    <p:animEffect transition="in" filter="fade">
                                      <p:cBhvr>
                                        <p:cTn id="144"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p:bldP spid="22" grpId="1"/>
      <p:bldP spid="24" grpId="0" animBg="1"/>
      <p:bldP spid="24" grpId="1" animBg="1"/>
      <p:bldP spid="21" grpId="0"/>
      <p:bldP spid="21" grpId="1"/>
      <p:bldP spid="26" grpId="0" animBg="1"/>
      <p:bldP spid="26" grpId="1" animBg="1"/>
      <p:bldP spid="28" grpId="0" animBg="1"/>
      <p:bldP spid="28" grpId="1" animBg="1"/>
      <p:bldP spid="44" grpId="0" animBg="1"/>
      <p:bldP spid="44" grpId="1" animBg="1"/>
      <p:bldP spid="45" grpId="0" animBg="1"/>
      <p:bldP spid="45" grpId="1" animBg="1"/>
      <p:bldP spid="46" grpId="0"/>
      <p:bldP spid="4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Natural Wonders: Geology</a:t>
            </a:r>
          </a:p>
        </p:txBody>
      </p:sp>
      <p:sp>
        <p:nvSpPr>
          <p:cNvPr id="3075" name="TextBox 4"/>
          <p:cNvSpPr txBox="1">
            <a:spLocks noChangeArrowheads="1"/>
          </p:cNvSpPr>
          <p:nvPr/>
        </p:nvSpPr>
        <p:spPr bwMode="auto">
          <a:xfrm>
            <a:off x="2286000" y="990600"/>
            <a:ext cx="4511522" cy="830997"/>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4800" b="1" dirty="0">
                <a:solidFill>
                  <a:srgbClr val="FF0000"/>
                </a:solidFill>
                <a:effectLst>
                  <a:outerShdw blurRad="38100" dist="38100" dir="2700000" algn="tl">
                    <a:srgbClr val="000000"/>
                  </a:outerShdw>
                </a:effectLst>
              </a:rPr>
              <a:t>TODAY’S TOPICS</a:t>
            </a:r>
          </a:p>
        </p:txBody>
      </p:sp>
      <p:cxnSp>
        <p:nvCxnSpPr>
          <p:cNvPr id="7" name="Straight Arrow Connector 6"/>
          <p:cNvCxnSpPr>
            <a:stCxn id="3075" idx="2"/>
          </p:cNvCxnSpPr>
          <p:nvPr/>
        </p:nvCxnSpPr>
        <p:spPr>
          <a:xfrm flipH="1">
            <a:off x="2838451" y="1821597"/>
            <a:ext cx="1703310" cy="919281"/>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075" idx="2"/>
          </p:cNvCxnSpPr>
          <p:nvPr/>
        </p:nvCxnSpPr>
        <p:spPr>
          <a:xfrm>
            <a:off x="4541761" y="1821597"/>
            <a:ext cx="1859039" cy="84540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075" idx="2"/>
            <a:endCxn id="12308" idx="0"/>
          </p:cNvCxnSpPr>
          <p:nvPr/>
        </p:nvCxnSpPr>
        <p:spPr>
          <a:xfrm flipH="1">
            <a:off x="4533900" y="1821597"/>
            <a:ext cx="7861" cy="2042464"/>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310" name="TextBox 18"/>
          <p:cNvSpPr txBox="1">
            <a:spLocks noChangeArrowheads="1"/>
          </p:cNvSpPr>
          <p:nvPr/>
        </p:nvSpPr>
        <p:spPr bwMode="auto">
          <a:xfrm>
            <a:off x="0" y="2740836"/>
            <a:ext cx="2743200" cy="584775"/>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OVERVIEW</a:t>
            </a:r>
            <a:endParaRPr lang="en-US" sz="3200" b="1" dirty="0">
              <a:latin typeface="Calibri" pitchFamily="34" charset="0"/>
            </a:endParaRPr>
          </a:p>
        </p:txBody>
      </p:sp>
      <p:sp>
        <p:nvSpPr>
          <p:cNvPr id="12308" name="TextBox 20"/>
          <p:cNvSpPr txBox="1">
            <a:spLocks noChangeArrowheads="1"/>
          </p:cNvSpPr>
          <p:nvPr/>
        </p:nvSpPr>
        <p:spPr bwMode="auto">
          <a:xfrm>
            <a:off x="2743200" y="3864061"/>
            <a:ext cx="3581400" cy="584775"/>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WEST COAST</a:t>
            </a:r>
            <a:endParaRPr lang="en-US" sz="2000" b="1" dirty="0">
              <a:latin typeface="Calibri" pitchFamily="34" charset="0"/>
            </a:endParaRPr>
          </a:p>
        </p:txBody>
      </p:sp>
      <p:sp>
        <p:nvSpPr>
          <p:cNvPr id="12304" name="TextBox 17"/>
          <p:cNvSpPr txBox="1">
            <a:spLocks noChangeArrowheads="1"/>
          </p:cNvSpPr>
          <p:nvPr/>
        </p:nvSpPr>
        <p:spPr bwMode="auto">
          <a:xfrm>
            <a:off x="6477000" y="2696236"/>
            <a:ext cx="2667000" cy="584775"/>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ALASKA</a:t>
            </a:r>
            <a:endParaRPr lang="en-US" sz="3200" b="1" dirty="0">
              <a:latin typeface="Calibri" pitchFamily="34" charset="0"/>
            </a:endParaRPr>
          </a:p>
        </p:txBody>
      </p:sp>
      <p:sp>
        <p:nvSpPr>
          <p:cNvPr id="22" name="Slide Number Placeholder 21"/>
          <p:cNvSpPr>
            <a:spLocks noGrp="1"/>
          </p:cNvSpPr>
          <p:nvPr>
            <p:ph type="sldNum" sz="quarter" idx="10"/>
          </p:nvPr>
        </p:nvSpPr>
        <p:spPr>
          <a:xfrm>
            <a:off x="0" y="6492875"/>
            <a:ext cx="446087" cy="365125"/>
          </a:xfrm>
        </p:spPr>
        <p:txBody>
          <a:bodyPr/>
          <a:lstStyle/>
          <a:p>
            <a:pPr>
              <a:defRPr/>
            </a:pPr>
            <a:fld id="{79A3D1F8-0F0B-4272-BAFA-A2BFEAE9C230}" type="slidenum">
              <a:rPr lang="en-US" b="1">
                <a:solidFill>
                  <a:schemeClr val="tx1"/>
                </a:solidFill>
              </a:rPr>
              <a:pPr>
                <a:defRPr/>
              </a:pPr>
              <a:t>8</a:t>
            </a:fld>
            <a:endParaRPr lang="en-US" b="1" dirty="0">
              <a:solidFill>
                <a:schemeClr val="tx1"/>
              </a:solidFill>
            </a:endParaRPr>
          </a:p>
        </p:txBody>
      </p:sp>
      <p:sp>
        <p:nvSpPr>
          <p:cNvPr id="14" name="TextBox 13"/>
          <p:cNvSpPr txBox="1"/>
          <p:nvPr/>
        </p:nvSpPr>
        <p:spPr>
          <a:xfrm>
            <a:off x="0" y="0"/>
            <a:ext cx="9144000" cy="809517"/>
          </a:xfrm>
          <a:prstGeom prst="rect">
            <a:avLst/>
          </a:prstGeom>
          <a:solidFill>
            <a:srgbClr val="FFFF00"/>
          </a:solidFill>
        </p:spPr>
        <p:txBody>
          <a:bodyPr wrap="square" rtlCol="0">
            <a:spAutoFit/>
          </a:bodyPr>
          <a:lstStyle/>
          <a:p>
            <a:pPr algn="ctr">
              <a:lnSpc>
                <a:spcPts val="6000"/>
              </a:lnSpc>
            </a:pPr>
            <a:r>
              <a:rPr lang="en-US" sz="4400" b="1" spc="-50" dirty="0" smtClean="0">
                <a:latin typeface="Arial" pitchFamily="34" charset="0"/>
                <a:cs typeface="Arial" pitchFamily="34" charset="0"/>
              </a:rPr>
              <a:t>Geology Overview</a:t>
            </a:r>
          </a:p>
        </p:txBody>
      </p:sp>
      <p:sp>
        <p:nvSpPr>
          <p:cNvPr id="13" name="TextBox 12"/>
          <p:cNvSpPr txBox="1"/>
          <p:nvPr/>
        </p:nvSpPr>
        <p:spPr>
          <a:xfrm>
            <a:off x="0" y="3348044"/>
            <a:ext cx="2743200" cy="2308324"/>
          </a:xfrm>
          <a:prstGeom prst="rect">
            <a:avLst/>
          </a:prstGeom>
          <a:noFill/>
        </p:spPr>
        <p:txBody>
          <a:bodyPr wrap="square" rtlCol="0">
            <a:spAutoFit/>
          </a:bodyPr>
          <a:lstStyle/>
          <a:p>
            <a:pPr marL="114300" indent="-114300">
              <a:buFontTx/>
              <a:buChar char="-"/>
            </a:pPr>
            <a:r>
              <a:rPr lang="en-US" sz="2400" dirty="0" smtClean="0"/>
              <a:t>Rock Cycle</a:t>
            </a:r>
          </a:p>
          <a:p>
            <a:pPr marL="114300" indent="-114300">
              <a:buFontTx/>
              <a:buChar char="-"/>
            </a:pPr>
            <a:r>
              <a:rPr lang="en-US" sz="2400" dirty="0" smtClean="0"/>
              <a:t>Rock Types</a:t>
            </a:r>
          </a:p>
          <a:p>
            <a:pPr marL="114300" indent="-114300">
              <a:buFontTx/>
              <a:buChar char="-"/>
            </a:pPr>
            <a:r>
              <a:rPr lang="en-US" sz="2400" dirty="0" smtClean="0"/>
              <a:t>Crust Types</a:t>
            </a:r>
          </a:p>
          <a:p>
            <a:pPr marL="114300" indent="-114300">
              <a:buFontTx/>
              <a:buChar char="-"/>
            </a:pPr>
            <a:r>
              <a:rPr lang="en-US" sz="2400" dirty="0" smtClean="0"/>
              <a:t>Crustal Movement</a:t>
            </a:r>
          </a:p>
          <a:p>
            <a:pPr marL="114300" indent="-114300">
              <a:buFontTx/>
              <a:buChar char="-"/>
            </a:pPr>
            <a:r>
              <a:rPr lang="en-US" sz="2400" dirty="0" smtClean="0"/>
              <a:t>Exotic Terranes</a:t>
            </a:r>
          </a:p>
          <a:p>
            <a:pPr marL="114300" indent="-114300">
              <a:buFontTx/>
              <a:buChar char="-"/>
            </a:pPr>
            <a:endParaRPr lang="en-US" sz="2400" dirty="0" smtClean="0"/>
          </a:p>
        </p:txBody>
      </p:sp>
      <p:sp>
        <p:nvSpPr>
          <p:cNvPr id="15" name="TextBox 14"/>
          <p:cNvSpPr txBox="1"/>
          <p:nvPr/>
        </p:nvSpPr>
        <p:spPr>
          <a:xfrm>
            <a:off x="2743200" y="4419600"/>
            <a:ext cx="3581400" cy="1200329"/>
          </a:xfrm>
          <a:prstGeom prst="rect">
            <a:avLst/>
          </a:prstGeom>
          <a:noFill/>
        </p:spPr>
        <p:txBody>
          <a:bodyPr wrap="square" rtlCol="0">
            <a:spAutoFit/>
          </a:bodyPr>
          <a:lstStyle/>
          <a:p>
            <a:pPr marL="114300" indent="-114300">
              <a:buFontTx/>
              <a:buChar char="-"/>
            </a:pPr>
            <a:r>
              <a:rPr lang="en-US" sz="2400" dirty="0" smtClean="0"/>
              <a:t>Geologic Provinces</a:t>
            </a:r>
          </a:p>
          <a:p>
            <a:pPr marL="114300" indent="-114300">
              <a:buFontTx/>
              <a:buChar char="-"/>
            </a:pPr>
            <a:r>
              <a:rPr lang="en-US" sz="2400" dirty="0" smtClean="0"/>
              <a:t>Pacific Border Province</a:t>
            </a:r>
          </a:p>
          <a:p>
            <a:pPr marL="114300" indent="-114300">
              <a:buFontTx/>
              <a:buChar char="-"/>
            </a:pPr>
            <a:r>
              <a:rPr lang="en-US" sz="2400" dirty="0" smtClean="0"/>
              <a:t>Cascade-Sierra Province</a:t>
            </a:r>
            <a:endParaRPr lang="en-US" sz="2400" dirty="0"/>
          </a:p>
        </p:txBody>
      </p:sp>
      <p:sp>
        <p:nvSpPr>
          <p:cNvPr id="16" name="TextBox 15"/>
          <p:cNvSpPr txBox="1"/>
          <p:nvPr/>
        </p:nvSpPr>
        <p:spPr>
          <a:xfrm>
            <a:off x="6477000" y="3276600"/>
            <a:ext cx="2667000" cy="1200329"/>
          </a:xfrm>
          <a:prstGeom prst="rect">
            <a:avLst/>
          </a:prstGeom>
          <a:noFill/>
        </p:spPr>
        <p:txBody>
          <a:bodyPr wrap="square" rtlCol="0">
            <a:spAutoFit/>
          </a:bodyPr>
          <a:lstStyle/>
          <a:p>
            <a:pPr marL="114300" indent="-114300">
              <a:buFontTx/>
              <a:buChar char="-"/>
            </a:pPr>
            <a:r>
              <a:rPr lang="en-US" sz="2400" dirty="0" smtClean="0"/>
              <a:t>Province Overview</a:t>
            </a:r>
          </a:p>
          <a:p>
            <a:pPr marL="114300" indent="-114300">
              <a:buFontTx/>
              <a:buChar char="-"/>
            </a:pPr>
            <a:r>
              <a:rPr lang="en-US" sz="2400" dirty="0" smtClean="0"/>
              <a:t>NA Glaciation &amp; Sea Levels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grpId="0" nodeType="withEffect">
                                  <p:stCondLst>
                                    <p:cond delay="0"/>
                                  </p:stCondLst>
                                  <p:childTnLst>
                                    <p:anim calcmode="lin" valueType="num">
                                      <p:cBhvr>
                                        <p:cTn id="6" dur="1000"/>
                                        <p:tgtEl>
                                          <p:spTgt spid="17"/>
                                        </p:tgtEl>
                                        <p:attrNameLst>
                                          <p:attrName>ppt_w</p:attrName>
                                        </p:attrNameLst>
                                      </p:cBhvr>
                                      <p:tavLst>
                                        <p:tav tm="0">
                                          <p:val>
                                            <p:strVal val="ppt_w"/>
                                          </p:val>
                                        </p:tav>
                                        <p:tav tm="100000">
                                          <p:val>
                                            <p:fltVal val="0"/>
                                          </p:val>
                                        </p:tav>
                                      </p:tavLst>
                                    </p:anim>
                                    <p:anim calcmode="lin" valueType="num">
                                      <p:cBhvr>
                                        <p:cTn id="7" dur="1000"/>
                                        <p:tgtEl>
                                          <p:spTgt spid="17"/>
                                        </p:tgtEl>
                                        <p:attrNameLst>
                                          <p:attrName>ppt_h</p:attrName>
                                        </p:attrNameLst>
                                      </p:cBhvr>
                                      <p:tavLst>
                                        <p:tav tm="0">
                                          <p:val>
                                            <p:strVal val="ppt_h"/>
                                          </p:val>
                                        </p:tav>
                                        <p:tav tm="100000">
                                          <p:val>
                                            <p:fltVal val="0"/>
                                          </p:val>
                                        </p:tav>
                                      </p:tavLst>
                                    </p:anim>
                                    <p:animEffect transition="out" filter="fade">
                                      <p:cBhvr>
                                        <p:cTn id="8" dur="1000"/>
                                        <p:tgtEl>
                                          <p:spTgt spid="17"/>
                                        </p:tgtEl>
                                      </p:cBhvr>
                                    </p:animEffect>
                                    <p:set>
                                      <p:cBhvr>
                                        <p:cTn id="9" dur="1" fill="hold">
                                          <p:stCondLst>
                                            <p:cond delay="999"/>
                                          </p:stCondLst>
                                        </p:cTn>
                                        <p:tgtEl>
                                          <p:spTgt spid="17"/>
                                        </p:tgtEl>
                                        <p:attrNameLst>
                                          <p:attrName>style.visibility</p:attrName>
                                        </p:attrNameLst>
                                      </p:cBhvr>
                                      <p:to>
                                        <p:strVal val="hidden"/>
                                      </p:to>
                                    </p:set>
                                  </p:childTnLst>
                                </p:cTn>
                              </p:par>
                              <p:par>
                                <p:cTn id="10" presetID="53"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Effect transition="in" filter="fade">
                                      <p:cBhvr>
                                        <p:cTn id="14" dur="1000"/>
                                        <p:tgtEl>
                                          <p:spTgt spid="14"/>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wipe(up)">
                                      <p:cBhvr>
                                        <p:cTn id="18" dur="1000"/>
                                        <p:tgtEl>
                                          <p:spTgt spid="3075"/>
                                        </p:tgtEl>
                                      </p:cBhvr>
                                    </p:animEffec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par>
                          <p:cTn id="23" fill="hold">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12310"/>
                                        </p:tgtEl>
                                        <p:attrNameLst>
                                          <p:attrName>style.visibility</p:attrName>
                                        </p:attrNameLst>
                                      </p:cBhvr>
                                      <p:to>
                                        <p:strVal val="visible"/>
                                      </p:to>
                                    </p:set>
                                    <p:animEffect transition="in" filter="wipe(up)">
                                      <p:cBhvr>
                                        <p:cTn id="26" dur="1000"/>
                                        <p:tgtEl>
                                          <p:spTgt spid="12310"/>
                                        </p:tgtEl>
                                      </p:cBhvr>
                                    </p:animEffect>
                                  </p:childTnLst>
                                </p:cTn>
                              </p:par>
                            </p:childTnLst>
                          </p:cTn>
                        </p:par>
                        <p:par>
                          <p:cTn id="27" fill="hold">
                            <p:stCondLst>
                              <p:cond delay="3500"/>
                            </p:stCondLst>
                            <p:childTnLst>
                              <p:par>
                                <p:cTn id="28" presetID="22" presetClass="entr" presetSubtype="1"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up)">
                                      <p:cBhvr>
                                        <p:cTn id="35" dur="500"/>
                                        <p:tgtEl>
                                          <p:spTgt spid="12"/>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12308"/>
                                        </p:tgtEl>
                                        <p:attrNameLst>
                                          <p:attrName>style.visibility</p:attrName>
                                        </p:attrNameLst>
                                      </p:cBhvr>
                                      <p:to>
                                        <p:strVal val="visible"/>
                                      </p:to>
                                    </p:set>
                                    <p:animEffect transition="in" filter="wipe(up)">
                                      <p:cBhvr>
                                        <p:cTn id="39" dur="1000"/>
                                        <p:tgtEl>
                                          <p:spTgt spid="12308"/>
                                        </p:tgtEl>
                                      </p:cBhvr>
                                    </p:animEffect>
                                  </p:childTnLst>
                                </p:cTn>
                              </p:par>
                            </p:childTnLst>
                          </p:cTn>
                        </p:par>
                        <p:par>
                          <p:cTn id="40" fill="hold">
                            <p:stCondLst>
                              <p:cond delay="1500"/>
                            </p:stCondLst>
                            <p:childTnLst>
                              <p:par>
                                <p:cTn id="41" presetID="22" presetClass="entr" presetSubtype="1"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up)">
                                      <p:cBhvr>
                                        <p:cTn id="43" dur="1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up)">
                                      <p:cBhvr>
                                        <p:cTn id="48" dur="500"/>
                                        <p:tgtEl>
                                          <p:spTgt spid="11"/>
                                        </p:tgtEl>
                                      </p:cBhvr>
                                    </p:animEffect>
                                  </p:childTnLst>
                                </p:cTn>
                              </p:par>
                            </p:childTnLst>
                          </p:cTn>
                        </p:par>
                        <p:par>
                          <p:cTn id="49" fill="hold">
                            <p:stCondLst>
                              <p:cond delay="500"/>
                            </p:stCondLst>
                            <p:childTnLst>
                              <p:par>
                                <p:cTn id="50" presetID="22" presetClass="entr" presetSubtype="1" fill="hold" grpId="0" nodeType="afterEffect">
                                  <p:stCondLst>
                                    <p:cond delay="0"/>
                                  </p:stCondLst>
                                  <p:childTnLst>
                                    <p:set>
                                      <p:cBhvr>
                                        <p:cTn id="51" dur="1" fill="hold">
                                          <p:stCondLst>
                                            <p:cond delay="0"/>
                                          </p:stCondLst>
                                        </p:cTn>
                                        <p:tgtEl>
                                          <p:spTgt spid="12304"/>
                                        </p:tgtEl>
                                        <p:attrNameLst>
                                          <p:attrName>style.visibility</p:attrName>
                                        </p:attrNameLst>
                                      </p:cBhvr>
                                      <p:to>
                                        <p:strVal val="visible"/>
                                      </p:to>
                                    </p:set>
                                    <p:animEffect transition="in" filter="wipe(up)">
                                      <p:cBhvr>
                                        <p:cTn id="52" dur="1000"/>
                                        <p:tgtEl>
                                          <p:spTgt spid="12304"/>
                                        </p:tgtEl>
                                      </p:cBhvr>
                                    </p:animEffect>
                                  </p:childTnLst>
                                </p:cTn>
                              </p:par>
                            </p:childTnLst>
                          </p:cTn>
                        </p:par>
                        <p:par>
                          <p:cTn id="53" fill="hold">
                            <p:stCondLst>
                              <p:cond delay="1500"/>
                            </p:stCondLst>
                            <p:childTnLst>
                              <p:par>
                                <p:cTn id="54" presetID="22" presetClass="entr" presetSubtype="1"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up)">
                                      <p:cBhvr>
                                        <p:cTn id="5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75" grpId="0"/>
      <p:bldP spid="12310" grpId="0" animBg="1"/>
      <p:bldP spid="12304" grpId="0" animBg="1"/>
      <p:bldP spid="14" grpId="0" animBg="1"/>
      <p:bldP spid="13" grpId="0"/>
      <p:bldP spid="1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 y="-250166"/>
            <a:ext cx="10067025" cy="7108166"/>
            <a:chOff x="1" y="-250166"/>
            <a:chExt cx="10067025" cy="7108166"/>
          </a:xfrm>
        </p:grpSpPr>
        <p:pic>
          <p:nvPicPr>
            <p:cNvPr id="7" name="Picture 2"/>
            <p:cNvPicPr>
              <a:picLocks noChangeAspect="1" noChangeArrowheads="1"/>
            </p:cNvPicPr>
            <p:nvPr/>
          </p:nvPicPr>
          <p:blipFill>
            <a:blip r:embed="rId3" cstate="print"/>
            <a:srcRect/>
            <a:stretch>
              <a:fillRect/>
            </a:stretch>
          </p:blipFill>
          <p:spPr bwMode="auto">
            <a:xfrm>
              <a:off x="1" y="0"/>
              <a:ext cx="9144000" cy="6858000"/>
            </a:xfrm>
            <a:prstGeom prst="rect">
              <a:avLst/>
            </a:prstGeom>
            <a:noFill/>
            <a:ln w="9525">
              <a:noFill/>
              <a:miter lim="800000"/>
              <a:headEnd/>
              <a:tailEnd/>
            </a:ln>
            <a:effectLst/>
          </p:spPr>
        </p:pic>
        <p:grpSp>
          <p:nvGrpSpPr>
            <p:cNvPr id="2" name="Group 24"/>
            <p:cNvGrpSpPr/>
            <p:nvPr/>
          </p:nvGrpSpPr>
          <p:grpSpPr>
            <a:xfrm>
              <a:off x="1529751" y="-250166"/>
              <a:ext cx="8537275" cy="2725142"/>
              <a:chOff x="1529751" y="-250166"/>
              <a:chExt cx="8537275" cy="2725142"/>
            </a:xfrm>
          </p:grpSpPr>
          <p:grpSp>
            <p:nvGrpSpPr>
              <p:cNvPr id="3" name="Group 22"/>
              <p:cNvGrpSpPr/>
              <p:nvPr/>
            </p:nvGrpSpPr>
            <p:grpSpPr>
              <a:xfrm>
                <a:off x="1529751" y="-250166"/>
                <a:ext cx="8537275" cy="2725142"/>
                <a:chOff x="1529751" y="-250166"/>
                <a:chExt cx="8537275" cy="2725142"/>
              </a:xfrm>
            </p:grpSpPr>
            <p:sp>
              <p:nvSpPr>
                <p:cNvPr id="21" name="Freeform 20"/>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grpSp>
      <p:grpSp>
        <p:nvGrpSpPr>
          <p:cNvPr id="4" name="Group 18"/>
          <p:cNvGrpSpPr/>
          <p:nvPr/>
        </p:nvGrpSpPr>
        <p:grpSpPr>
          <a:xfrm>
            <a:off x="5867400" y="566832"/>
            <a:ext cx="2983301" cy="2793766"/>
            <a:chOff x="5867400" y="566832"/>
            <a:chExt cx="2983301" cy="2793766"/>
          </a:xfrm>
        </p:grpSpPr>
        <p:sp>
          <p:nvSpPr>
            <p:cNvPr id="11" name="TextBox 10"/>
            <p:cNvSpPr txBox="1"/>
            <p:nvPr/>
          </p:nvSpPr>
          <p:spPr>
            <a:xfrm rot="18772395">
              <a:off x="6300183" y="170210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Atlantic Route </a:t>
              </a:r>
              <a:endParaRPr lang="en-US" sz="3200" dirty="0">
                <a:solidFill>
                  <a:srgbClr val="FF0000"/>
                </a:solidFill>
                <a:effectLst>
                  <a:outerShdw dist="38100" dir="7200000" algn="ctr" rotWithShape="0">
                    <a:schemeClr val="tx1"/>
                  </a:outerShdw>
                </a:effectLst>
              </a:endParaRPr>
            </a:p>
          </p:txBody>
        </p:sp>
        <p:sp>
          <p:nvSpPr>
            <p:cNvPr id="15" name="Freeform 14"/>
            <p:cNvSpPr/>
            <p:nvPr/>
          </p:nvSpPr>
          <p:spPr>
            <a:xfrm>
              <a:off x="5867400" y="1000665"/>
              <a:ext cx="2983301" cy="1894935"/>
            </a:xfrm>
            <a:custGeom>
              <a:avLst/>
              <a:gdLst>
                <a:gd name="connsiteX0" fmla="*/ 2501660 w 2501660"/>
                <a:gd name="connsiteY0" fmla="*/ 1207698 h 1673525"/>
                <a:gd name="connsiteX1" fmla="*/ 2173856 w 2501660"/>
                <a:gd name="connsiteY1" fmla="*/ 983411 h 1673525"/>
                <a:gd name="connsiteX2" fmla="*/ 2242867 w 2501660"/>
                <a:gd name="connsiteY2" fmla="*/ 638355 h 1673525"/>
                <a:gd name="connsiteX3" fmla="*/ 2398143 w 2501660"/>
                <a:gd name="connsiteY3" fmla="*/ 103517 h 1673525"/>
                <a:gd name="connsiteX4" fmla="*/ 2139350 w 2501660"/>
                <a:gd name="connsiteY4" fmla="*/ 17253 h 1673525"/>
                <a:gd name="connsiteX5" fmla="*/ 1777041 w 2501660"/>
                <a:gd name="connsiteY5" fmla="*/ 34506 h 1673525"/>
                <a:gd name="connsiteX6" fmla="*/ 1449237 w 2501660"/>
                <a:gd name="connsiteY6" fmla="*/ 86264 h 1673525"/>
                <a:gd name="connsiteX7" fmla="*/ 1155939 w 2501660"/>
                <a:gd name="connsiteY7" fmla="*/ 396815 h 1673525"/>
                <a:gd name="connsiteX8" fmla="*/ 862641 w 2501660"/>
                <a:gd name="connsiteY8" fmla="*/ 603849 h 1673525"/>
                <a:gd name="connsiteX9" fmla="*/ 914400 w 2501660"/>
                <a:gd name="connsiteY9" fmla="*/ 931653 h 1673525"/>
                <a:gd name="connsiteX10" fmla="*/ 983411 w 2501660"/>
                <a:gd name="connsiteY10" fmla="*/ 1242204 h 1673525"/>
                <a:gd name="connsiteX11" fmla="*/ 707366 w 2501660"/>
                <a:gd name="connsiteY11" fmla="*/ 1449238 h 1673525"/>
                <a:gd name="connsiteX12" fmla="*/ 465826 w 2501660"/>
                <a:gd name="connsiteY12" fmla="*/ 1397479 h 1673525"/>
                <a:gd name="connsiteX13" fmla="*/ 207033 w 2501660"/>
                <a:gd name="connsiteY13" fmla="*/ 1552755 h 1673525"/>
                <a:gd name="connsiteX14" fmla="*/ 0 w 2501660"/>
                <a:gd name="connsiteY14" fmla="*/ 1673525 h 1673525"/>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5651" h="1840463">
                  <a:moveTo>
                    <a:pt x="2905651" y="1207698"/>
                  </a:moveTo>
                  <a:cubicBezTo>
                    <a:pt x="2763315" y="1142999"/>
                    <a:pt x="2620979" y="1078301"/>
                    <a:pt x="2577847" y="983411"/>
                  </a:cubicBezTo>
                  <a:cubicBezTo>
                    <a:pt x="2534715" y="888521"/>
                    <a:pt x="2609477" y="785004"/>
                    <a:pt x="2646858" y="638355"/>
                  </a:cubicBezTo>
                  <a:cubicBezTo>
                    <a:pt x="2684239" y="491706"/>
                    <a:pt x="2819387" y="207034"/>
                    <a:pt x="2802134" y="103517"/>
                  </a:cubicBezTo>
                  <a:cubicBezTo>
                    <a:pt x="2784881" y="0"/>
                    <a:pt x="2646858" y="28755"/>
                    <a:pt x="2543341" y="17253"/>
                  </a:cubicBezTo>
                  <a:cubicBezTo>
                    <a:pt x="2439824" y="5751"/>
                    <a:pt x="2296051" y="23004"/>
                    <a:pt x="2181032" y="34506"/>
                  </a:cubicBezTo>
                  <a:cubicBezTo>
                    <a:pt x="2066013" y="46008"/>
                    <a:pt x="1956745" y="25879"/>
                    <a:pt x="1853228" y="86264"/>
                  </a:cubicBezTo>
                  <a:cubicBezTo>
                    <a:pt x="1749711" y="146649"/>
                    <a:pt x="1657696" y="310551"/>
                    <a:pt x="1559930" y="396815"/>
                  </a:cubicBezTo>
                  <a:cubicBezTo>
                    <a:pt x="1462164" y="483079"/>
                    <a:pt x="1306888" y="514709"/>
                    <a:pt x="1266632" y="603849"/>
                  </a:cubicBezTo>
                  <a:cubicBezTo>
                    <a:pt x="1226376" y="692989"/>
                    <a:pt x="1298263" y="825261"/>
                    <a:pt x="1318391" y="931653"/>
                  </a:cubicBezTo>
                  <a:cubicBezTo>
                    <a:pt x="1338519" y="1038045"/>
                    <a:pt x="1421908" y="1155940"/>
                    <a:pt x="1387402" y="1242204"/>
                  </a:cubicBezTo>
                  <a:cubicBezTo>
                    <a:pt x="1352896" y="1328468"/>
                    <a:pt x="1197621" y="1423359"/>
                    <a:pt x="1111357" y="1449238"/>
                  </a:cubicBezTo>
                  <a:cubicBezTo>
                    <a:pt x="1025093" y="1475117"/>
                    <a:pt x="1004006" y="1354826"/>
                    <a:pt x="869817" y="1397479"/>
                  </a:cubicBezTo>
                  <a:cubicBezTo>
                    <a:pt x="735628" y="1440132"/>
                    <a:pt x="0" y="1840463"/>
                    <a:pt x="306224" y="1705155"/>
                  </a:cubicBezTo>
                  <a:cubicBezTo>
                    <a:pt x="237213" y="1745412"/>
                    <a:pt x="253546" y="1691180"/>
                    <a:pt x="403991" y="1673525"/>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Rectangle 27"/>
          <p:cNvSpPr/>
          <p:nvPr/>
        </p:nvSpPr>
        <p:spPr>
          <a:xfrm>
            <a:off x="685800" y="3219271"/>
            <a:ext cx="40386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archeological</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evidence?</a:t>
            </a:r>
            <a:endParaRPr lang="en-US" sz="3600" dirty="0" smtClean="0">
              <a:effectLst>
                <a:outerShdw dist="25400" dir="7200000" algn="ctr" rotWithShape="0">
                  <a:schemeClr val="tx1"/>
                </a:outerShdw>
              </a:effectLst>
              <a:latin typeface="Arial" pitchFamily="34" charset="0"/>
              <a:cs typeface="Arial" pitchFamily="34" charset="0"/>
            </a:endParaRPr>
          </a:p>
        </p:txBody>
      </p:sp>
      <p:sp>
        <p:nvSpPr>
          <p:cNvPr id="18" name="TextBox 17"/>
          <p:cNvSpPr txBox="1"/>
          <p:nvPr/>
        </p:nvSpPr>
        <p:spPr>
          <a:xfrm rot="588893">
            <a:off x="2440313" y="553368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Open Pacific ??</a:t>
            </a:r>
            <a:endParaRPr lang="en-US" sz="3200" dirty="0">
              <a:solidFill>
                <a:srgbClr val="FF0000"/>
              </a:solidFill>
              <a:effectLst>
                <a:outerShdw dist="38100" dir="7200000" algn="ctr" rotWithShape="0">
                  <a:schemeClr val="tx1"/>
                </a:outerShdw>
              </a:effectLst>
            </a:endParaRPr>
          </a:p>
        </p:txBody>
      </p:sp>
      <p:sp>
        <p:nvSpPr>
          <p:cNvPr id="19" name="Freeform 18"/>
          <p:cNvSpPr/>
          <p:nvPr/>
        </p:nvSpPr>
        <p:spPr>
          <a:xfrm>
            <a:off x="603848" y="4968815"/>
            <a:ext cx="5111151" cy="1584385"/>
          </a:xfrm>
          <a:custGeom>
            <a:avLst/>
            <a:gdLst>
              <a:gd name="connsiteX0" fmla="*/ 0 w 4951562"/>
              <a:gd name="connsiteY0" fmla="*/ 0 h 1590136"/>
              <a:gd name="connsiteX1" fmla="*/ 1293962 w 4951562"/>
              <a:gd name="connsiteY1" fmla="*/ 793630 h 1590136"/>
              <a:gd name="connsiteX2" fmla="*/ 2725947 w 4951562"/>
              <a:gd name="connsiteY2" fmla="*/ 1276710 h 1590136"/>
              <a:gd name="connsiteX3" fmla="*/ 4313208 w 4951562"/>
              <a:gd name="connsiteY3" fmla="*/ 1552755 h 1590136"/>
              <a:gd name="connsiteX4" fmla="*/ 4951562 w 4951562"/>
              <a:gd name="connsiteY4" fmla="*/ 1500996 h 159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1562" h="1590136">
                <a:moveTo>
                  <a:pt x="0" y="0"/>
                </a:moveTo>
                <a:cubicBezTo>
                  <a:pt x="419819" y="290422"/>
                  <a:pt x="839638" y="580845"/>
                  <a:pt x="1293962" y="793630"/>
                </a:cubicBezTo>
                <a:cubicBezTo>
                  <a:pt x="1748287" y="1006415"/>
                  <a:pt x="2222739" y="1150189"/>
                  <a:pt x="2725947" y="1276710"/>
                </a:cubicBezTo>
                <a:cubicBezTo>
                  <a:pt x="3229155" y="1403231"/>
                  <a:pt x="3942272" y="1515374"/>
                  <a:pt x="4313208" y="1552755"/>
                </a:cubicBezTo>
                <a:cubicBezTo>
                  <a:pt x="4684144" y="1590136"/>
                  <a:pt x="4817853" y="1545566"/>
                  <a:pt x="4951562" y="1500996"/>
                </a:cubicBezTo>
              </a:path>
            </a:pathLst>
          </a:custGeom>
          <a:ln w="101600">
            <a:solidFill>
              <a:srgbClr val="FF0000"/>
            </a:solidFill>
            <a:prstDash val="sysDot"/>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0" name="TextBox 19"/>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Open Pacific Route: Australia</a:t>
            </a:r>
            <a:endParaRPr lang="en-US" sz="4400" b="1" dirty="0">
              <a:solidFill>
                <a:srgbClr val="FF0000"/>
              </a:solidFill>
              <a:effectLst>
                <a:outerShdw dist="50800" dir="7200000" algn="ctr" rotWithShape="0">
                  <a:schemeClr val="tx1"/>
                </a:outerShdw>
              </a:effectLst>
            </a:endParaRPr>
          </a:p>
        </p:txBody>
      </p:sp>
      <p:sp>
        <p:nvSpPr>
          <p:cNvPr id="17" name="Rectangle 16"/>
          <p:cNvSpPr/>
          <p:nvPr/>
        </p:nvSpPr>
        <p:spPr>
          <a:xfrm>
            <a:off x="4572000" y="3429000"/>
            <a:ext cx="3657600" cy="3352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3"/>
          <p:cNvPicPr>
            <a:picLocks noChangeAspect="1" noChangeArrowheads="1"/>
          </p:cNvPicPr>
          <p:nvPr/>
        </p:nvPicPr>
        <p:blipFill>
          <a:blip r:embed="rId5" cstate="print"/>
          <a:srcRect/>
          <a:stretch>
            <a:fillRect/>
          </a:stretch>
        </p:blipFill>
        <p:spPr bwMode="auto">
          <a:xfrm>
            <a:off x="4700016" y="3218688"/>
            <a:ext cx="4389438" cy="3589338"/>
          </a:xfrm>
          <a:prstGeom prst="rect">
            <a:avLst/>
          </a:prstGeom>
          <a:noFill/>
          <a:ln w="508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2000"/>
                                        <p:tgtEl>
                                          <p:spTgt spid="19"/>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1" nodeType="clickEffect">
                                  <p:stCondLst>
                                    <p:cond delay="0"/>
                                  </p:stCondLst>
                                  <p:childTnLst>
                                    <p:animRot by="-600000">
                                      <p:cBhvr>
                                        <p:cTn id="18" dur="1000" fill="hold"/>
                                        <p:tgtEl>
                                          <p:spTgt spid="18"/>
                                        </p:tgtEl>
                                        <p:attrNameLst>
                                          <p:attrName>r</p:attrName>
                                        </p:attrNameLst>
                                      </p:cBhvr>
                                    </p:animRot>
                                  </p:childTnLst>
                                </p:cTn>
                              </p:par>
                              <p:par>
                                <p:cTn id="19" presetID="64" presetClass="path" presetSubtype="0" accel="50000" decel="50000" fill="hold" grpId="2" nodeType="withEffect">
                                  <p:stCondLst>
                                    <p:cond delay="0"/>
                                  </p:stCondLst>
                                  <p:childTnLst>
                                    <p:animMotion origin="layout" path="M 1.94444E-6 -6.35838E-7 L -0.13629 -0.79954 " pathEditMode="relative" rAng="0" ptsTypes="AA">
                                      <p:cBhvr>
                                        <p:cTn id="20" dur="1000" fill="hold"/>
                                        <p:tgtEl>
                                          <p:spTgt spid="18"/>
                                        </p:tgtEl>
                                        <p:attrNameLst>
                                          <p:attrName>ppt_x</p:attrName>
                                          <p:attrName>ppt_y</p:attrName>
                                        </p:attrNameLst>
                                      </p:cBhvr>
                                      <p:rCtr x="-68" y="-400"/>
                                    </p:animMotion>
                                  </p:childTnLst>
                                </p:cTn>
                              </p:par>
                              <p:par>
                                <p:cTn id="21" presetID="10" presetClass="exit" presetSubtype="0" fill="hold" grpId="3" nodeType="withEffect">
                                  <p:stCondLst>
                                    <p:cond delay="500"/>
                                  </p:stCondLst>
                                  <p:childTnLst>
                                    <p:animEffect transition="out" filter="fade">
                                      <p:cBhvr>
                                        <p:cTn id="22" dur="1000"/>
                                        <p:tgtEl>
                                          <p:spTgt spid="18"/>
                                        </p:tgtEl>
                                      </p:cBhvr>
                                    </p:animEffect>
                                    <p:set>
                                      <p:cBhvr>
                                        <p:cTn id="23" dur="1" fill="hold">
                                          <p:stCondLst>
                                            <p:cond delay="999"/>
                                          </p:stCondLst>
                                        </p:cTn>
                                        <p:tgtEl>
                                          <p:spTgt spid="18"/>
                                        </p:tgtEl>
                                        <p:attrNameLst>
                                          <p:attrName>style.visibility</p:attrName>
                                        </p:attrNameLst>
                                      </p:cBhvr>
                                      <p:to>
                                        <p:strVal val="hidden"/>
                                      </p:to>
                                    </p:set>
                                  </p:childTnLst>
                                </p:cTn>
                              </p:par>
                              <p:par>
                                <p:cTn id="24" presetID="10" presetClass="entr" presetSubtype="0" fill="hold" grpId="0" nodeType="withEffect">
                                  <p:stCondLst>
                                    <p:cond delay="50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childTnLst>
                                </p:cTn>
                              </p:par>
                              <p:par>
                                <p:cTn id="27" presetID="10" presetClass="exit" presetSubtype="0" fill="hold" grpId="0" nodeType="withEffect">
                                  <p:stCondLst>
                                    <p:cond delay="500"/>
                                  </p:stCondLst>
                                  <p:childTnLst>
                                    <p:animEffect transition="out" filter="fade">
                                      <p:cBhvr>
                                        <p:cTn id="28" dur="1000"/>
                                        <p:tgtEl>
                                          <p:spTgt spid="28"/>
                                        </p:tgtEl>
                                      </p:cBhvr>
                                    </p:animEffect>
                                    <p:set>
                                      <p:cBhvr>
                                        <p:cTn id="29" dur="1" fill="hold">
                                          <p:stCondLst>
                                            <p:cond delay="999"/>
                                          </p:stCondLst>
                                        </p:cTn>
                                        <p:tgtEl>
                                          <p:spTgt spid="2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1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grpId="1" nodeType="clickEffect">
                                  <p:stCondLst>
                                    <p:cond delay="0"/>
                                  </p:stCondLst>
                                  <p:childTnLst>
                                    <p:animScale>
                                      <p:cBhvr>
                                        <p:cTn id="38" dur="1000" fill="hold"/>
                                        <p:tgtEl>
                                          <p:spTgt spid="17"/>
                                        </p:tgtEl>
                                      </p:cBhvr>
                                      <p:by x="110000" y="110000"/>
                                    </p:animScale>
                                  </p:childTnLst>
                                </p:cTn>
                              </p:par>
                              <p:par>
                                <p:cTn id="39" presetID="64" presetClass="path" presetSubtype="0" fill="hold" grpId="2" nodeType="withEffect">
                                  <p:stCondLst>
                                    <p:cond delay="0"/>
                                  </p:stCondLst>
                                  <p:childTnLst>
                                    <p:animMotion origin="layout" path="M 1.11022E-16 -3.81503E-6 L 0.06667 -3.81503E-6 " pathEditMode="relative" rAng="0" ptsTypes="AA">
                                      <p:cBhvr>
                                        <p:cTn id="40" dur="1000" fill="hold"/>
                                        <p:tgtEl>
                                          <p:spTgt spid="17"/>
                                        </p:tgtEl>
                                        <p:attrNameLst>
                                          <p:attrName>ppt_x</p:attrName>
                                          <p:attrName>ppt_y</p:attrName>
                                        </p:attrNameLst>
                                      </p:cBhvr>
                                      <p:rCtr x="33" y="0"/>
                                    </p:animMotion>
                                  </p:childTnLst>
                                </p:cTn>
                              </p:par>
                              <p:par>
                                <p:cTn id="41" presetID="10" presetClass="exit" presetSubtype="0" fill="hold" grpId="3" nodeType="withEffect">
                                  <p:stCondLst>
                                    <p:cond delay="500"/>
                                  </p:stCondLst>
                                  <p:childTnLst>
                                    <p:animEffect transition="out" filter="fade">
                                      <p:cBhvr>
                                        <p:cTn id="42" dur="1000"/>
                                        <p:tgtEl>
                                          <p:spTgt spid="17"/>
                                        </p:tgtEl>
                                      </p:cBhvr>
                                    </p:animEffect>
                                    <p:set>
                                      <p:cBhvr>
                                        <p:cTn id="43" dur="1" fill="hold">
                                          <p:stCondLst>
                                            <p:cond delay="999"/>
                                          </p:stCondLst>
                                        </p:cTn>
                                        <p:tgtEl>
                                          <p:spTgt spid="17"/>
                                        </p:tgtEl>
                                        <p:attrNameLst>
                                          <p:attrName>style.visibility</p:attrName>
                                        </p:attrNameLst>
                                      </p:cBhvr>
                                      <p:to>
                                        <p:strVal val="hidden"/>
                                      </p:to>
                                    </p:set>
                                  </p:childTnLst>
                                </p:cTn>
                              </p:par>
                              <p:par>
                                <p:cTn id="44" presetID="10" presetClass="exit" presetSubtype="0" fill="hold" grpId="1" nodeType="withEffect">
                                  <p:stCondLst>
                                    <p:cond delay="500"/>
                                  </p:stCondLst>
                                  <p:childTnLst>
                                    <p:animEffect transition="out" filter="fade">
                                      <p:cBhvr>
                                        <p:cTn id="45" dur="1000"/>
                                        <p:tgtEl>
                                          <p:spTgt spid="19"/>
                                        </p:tgtEl>
                                      </p:cBhvr>
                                    </p:animEffect>
                                    <p:set>
                                      <p:cBhvr>
                                        <p:cTn id="46" dur="1" fill="hold">
                                          <p:stCondLst>
                                            <p:cond delay="999"/>
                                          </p:stCondLst>
                                        </p:cTn>
                                        <p:tgtEl>
                                          <p:spTgt spid="19"/>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1000"/>
                                        <p:tgtEl>
                                          <p:spTgt spid="16"/>
                                        </p:tgtEl>
                                      </p:cBhvr>
                                    </p:animEffect>
                                    <p:set>
                                      <p:cBhvr>
                                        <p:cTn id="49" dur="1" fill="hold">
                                          <p:stCondLst>
                                            <p:cond delay="999"/>
                                          </p:stCondLst>
                                        </p:cTn>
                                        <p:tgtEl>
                                          <p:spTgt spid="16"/>
                                        </p:tgtEl>
                                        <p:attrNameLst>
                                          <p:attrName>style.visibility</p:attrName>
                                        </p:attrNameLst>
                                      </p:cBhvr>
                                      <p:to>
                                        <p:strVal val="hidden"/>
                                      </p:to>
                                    </p:set>
                                  </p:childTnLst>
                                </p:cTn>
                              </p:par>
                              <p:par>
                                <p:cTn id="50" presetID="10" presetClass="entr" presetSubtype="0" fill="hold" nodeType="withEffect">
                                  <p:stCondLst>
                                    <p:cond delay="50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P spid="18" grpId="1"/>
      <p:bldP spid="18" grpId="2"/>
      <p:bldP spid="18" grpId="3"/>
      <p:bldP spid="19" grpId="0" animBg="1"/>
      <p:bldP spid="19" grpId="1" animBg="1"/>
      <p:bldP spid="20" grpId="0" animBg="1"/>
      <p:bldP spid="17" grpId="0" animBg="1"/>
      <p:bldP spid="17" grpId="1" animBg="1"/>
      <p:bldP spid="17" grpId="2" animBg="1"/>
      <p:bldP spid="17" grpId="3"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TextBox 16"/>
          <p:cNvSpPr txBox="1"/>
          <p:nvPr/>
        </p:nvSpPr>
        <p:spPr>
          <a:xfrm>
            <a:off x="0" y="2590800"/>
            <a:ext cx="6781800" cy="584775"/>
          </a:xfrm>
          <a:prstGeom prst="rect">
            <a:avLst/>
          </a:prstGeom>
        </p:spPr>
        <p:txBody>
          <a:bodyPr wrap="square" rtlCol="0">
            <a:spAutoFit/>
          </a:bodyPr>
          <a:lstStyle/>
          <a:p>
            <a:r>
              <a:rPr lang="en-US" sz="3200" b="1" dirty="0" smtClean="0"/>
              <a:t>1998:  Australia: watercraft pictograph</a:t>
            </a:r>
          </a:p>
        </p:txBody>
      </p:sp>
      <p:sp useBgFill="1">
        <p:nvSpPr>
          <p:cNvPr id="3" name="TextBox 2"/>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Open Pacific Route: Australia</a:t>
            </a:r>
            <a:endParaRPr lang="en-US" sz="4400" b="1" dirty="0">
              <a:solidFill>
                <a:srgbClr val="FF0000"/>
              </a:solidFill>
              <a:effectLst>
                <a:outerShdw dist="50800" dir="7200000" algn="ctr" rotWithShape="0">
                  <a:schemeClr val="tx1"/>
                </a:outerShdw>
              </a:effectLst>
            </a:endParaRPr>
          </a:p>
        </p:txBody>
      </p:sp>
      <p:pic>
        <p:nvPicPr>
          <p:cNvPr id="5" name="Picture 3"/>
          <p:cNvPicPr>
            <a:picLocks noChangeAspect="1" noChangeArrowheads="1"/>
          </p:cNvPicPr>
          <p:nvPr/>
        </p:nvPicPr>
        <p:blipFill>
          <a:blip r:embed="rId3" cstate="print"/>
          <a:srcRect/>
          <a:stretch>
            <a:fillRect/>
          </a:stretch>
        </p:blipFill>
        <p:spPr bwMode="auto">
          <a:xfrm>
            <a:off x="4700016" y="3218688"/>
            <a:ext cx="4389438" cy="3589338"/>
          </a:xfrm>
          <a:prstGeom prst="rect">
            <a:avLst/>
          </a:prstGeom>
          <a:noFill/>
          <a:ln w="50800">
            <a:solidFill>
              <a:schemeClr val="tx1"/>
            </a:solidFill>
            <a:miter lim="800000"/>
            <a:headEnd/>
            <a:tailEnd/>
          </a:ln>
          <a:effectLst/>
        </p:spPr>
      </p:pic>
      <p:sp useBgFill="1">
        <p:nvSpPr>
          <p:cNvPr id="6" name="TextBox 5"/>
          <p:cNvSpPr txBox="1"/>
          <p:nvPr/>
        </p:nvSpPr>
        <p:spPr>
          <a:xfrm>
            <a:off x="0" y="799743"/>
            <a:ext cx="9144000" cy="584775"/>
          </a:xfrm>
          <a:prstGeom prst="rect">
            <a:avLst/>
          </a:prstGeom>
        </p:spPr>
        <p:txBody>
          <a:bodyPr wrap="square" rtlCol="0">
            <a:spAutoFit/>
          </a:bodyPr>
          <a:lstStyle/>
          <a:p>
            <a:r>
              <a:rPr lang="en-US" sz="3200" b="1" dirty="0" smtClean="0"/>
              <a:t>1974:  Brazil – human scull discovery</a:t>
            </a:r>
          </a:p>
        </p:txBody>
      </p:sp>
      <p:sp useBgFill="1">
        <p:nvSpPr>
          <p:cNvPr id="7" name="TextBox 6"/>
          <p:cNvSpPr txBox="1"/>
          <p:nvPr/>
        </p:nvSpPr>
        <p:spPr>
          <a:xfrm>
            <a:off x="0" y="1308318"/>
            <a:ext cx="6781800" cy="1384995"/>
          </a:xfrm>
          <a:prstGeom prst="rect">
            <a:avLst/>
          </a:prstGeom>
        </p:spPr>
        <p:txBody>
          <a:bodyPr wrap="square" rtlCol="0">
            <a:spAutoFit/>
          </a:bodyPr>
          <a:lstStyle/>
          <a:p>
            <a:r>
              <a:rPr lang="en-US" sz="2800" b="1" dirty="0" smtClean="0"/>
              <a:t>      - remains 13,500 years old</a:t>
            </a:r>
          </a:p>
          <a:p>
            <a:pPr marL="0"/>
            <a:r>
              <a:rPr lang="en-US" sz="2800" b="1" dirty="0" smtClean="0"/>
              <a:t>      - forensic reconstruction shows similarity</a:t>
            </a:r>
          </a:p>
          <a:p>
            <a:pPr marL="0"/>
            <a:r>
              <a:rPr lang="en-US" sz="2800" b="1" dirty="0" smtClean="0"/>
              <a:t>         to aboriginal people of Australia</a:t>
            </a:r>
          </a:p>
        </p:txBody>
      </p:sp>
      <p:pic>
        <p:nvPicPr>
          <p:cNvPr id="1029" name="Picture 5"/>
          <p:cNvPicPr>
            <a:picLocks noChangeAspect="1" noChangeArrowheads="1"/>
          </p:cNvPicPr>
          <p:nvPr/>
        </p:nvPicPr>
        <p:blipFill>
          <a:blip r:embed="rId4" cstate="print">
            <a:lum bright="10000"/>
          </a:blip>
          <a:srcRect/>
          <a:stretch>
            <a:fillRect/>
          </a:stretch>
        </p:blipFill>
        <p:spPr bwMode="auto">
          <a:xfrm>
            <a:off x="76200" y="3200400"/>
            <a:ext cx="4960276" cy="3593592"/>
          </a:xfrm>
          <a:prstGeom prst="rect">
            <a:avLst/>
          </a:prstGeom>
          <a:noFill/>
          <a:ln w="50800">
            <a:solidFill>
              <a:schemeClr val="tx1"/>
            </a:solidFill>
            <a:miter lim="800000"/>
            <a:headEnd/>
            <a:tailEnd/>
          </a:ln>
          <a:effectLst/>
        </p:spPr>
      </p:pic>
      <p:grpSp>
        <p:nvGrpSpPr>
          <p:cNvPr id="15" name="Group 14"/>
          <p:cNvGrpSpPr/>
          <p:nvPr/>
        </p:nvGrpSpPr>
        <p:grpSpPr>
          <a:xfrm>
            <a:off x="2177063" y="5005858"/>
            <a:ext cx="5187206" cy="2085328"/>
            <a:chOff x="2177063" y="5005858"/>
            <a:chExt cx="5187206" cy="2085328"/>
          </a:xfrm>
        </p:grpSpPr>
        <p:sp>
          <p:nvSpPr>
            <p:cNvPr id="13" name="Freeform 12"/>
            <p:cNvSpPr/>
            <p:nvPr/>
          </p:nvSpPr>
          <p:spPr>
            <a:xfrm rot="20508854">
              <a:off x="2177063" y="5005858"/>
              <a:ext cx="5187206" cy="2085328"/>
            </a:xfrm>
            <a:custGeom>
              <a:avLst/>
              <a:gdLst>
                <a:gd name="connsiteX0" fmla="*/ 0 w 4951562"/>
                <a:gd name="connsiteY0" fmla="*/ 0 h 1590136"/>
                <a:gd name="connsiteX1" fmla="*/ 1293962 w 4951562"/>
                <a:gd name="connsiteY1" fmla="*/ 793630 h 1590136"/>
                <a:gd name="connsiteX2" fmla="*/ 2725947 w 4951562"/>
                <a:gd name="connsiteY2" fmla="*/ 1276710 h 1590136"/>
                <a:gd name="connsiteX3" fmla="*/ 4313208 w 4951562"/>
                <a:gd name="connsiteY3" fmla="*/ 1552755 h 1590136"/>
                <a:gd name="connsiteX4" fmla="*/ 4951562 w 4951562"/>
                <a:gd name="connsiteY4" fmla="*/ 1500996 h 159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1562" h="1590136">
                  <a:moveTo>
                    <a:pt x="0" y="0"/>
                  </a:moveTo>
                  <a:cubicBezTo>
                    <a:pt x="419819" y="290422"/>
                    <a:pt x="839638" y="580845"/>
                    <a:pt x="1293962" y="793630"/>
                  </a:cubicBezTo>
                  <a:cubicBezTo>
                    <a:pt x="1748287" y="1006415"/>
                    <a:pt x="2222739" y="1150189"/>
                    <a:pt x="2725947" y="1276710"/>
                  </a:cubicBezTo>
                  <a:cubicBezTo>
                    <a:pt x="3229155" y="1403231"/>
                    <a:pt x="3942272" y="1515374"/>
                    <a:pt x="4313208" y="1552755"/>
                  </a:cubicBezTo>
                  <a:cubicBezTo>
                    <a:pt x="4684144" y="1590136"/>
                    <a:pt x="4817853" y="1545566"/>
                    <a:pt x="4951562" y="1500996"/>
                  </a:cubicBezTo>
                </a:path>
              </a:pathLst>
            </a:custGeom>
            <a:ln w="101600">
              <a:solidFill>
                <a:srgbClr val="FF0000"/>
              </a:solidFill>
              <a:prstDash val="sysDot"/>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rot="646903">
              <a:off x="2684001" y="5896282"/>
              <a:ext cx="1972862" cy="367933"/>
            </a:xfrm>
            <a:prstGeom prst="rect">
              <a:avLst/>
            </a:prstGeom>
            <a:noFill/>
          </p:spPr>
          <p:txBody>
            <a:bodyPr wrap="none" rtlCol="0">
              <a:spAutoFit/>
            </a:bodyPr>
            <a:lstStyle/>
            <a:p>
              <a:r>
                <a:rPr lang="en-US" sz="2800" dirty="0" smtClean="0">
                  <a:solidFill>
                    <a:srgbClr val="FF0000"/>
                  </a:solidFill>
                  <a:effectLst>
                    <a:outerShdw dist="38100" dir="7200000" algn="ctr" rotWithShape="0">
                      <a:schemeClr val="tx1"/>
                    </a:outerShdw>
                  </a:effectLst>
                </a:rPr>
                <a:t>8,500 miles</a:t>
              </a:r>
              <a:endParaRPr lang="en-US" sz="2800" dirty="0">
                <a:solidFill>
                  <a:srgbClr val="FF0000"/>
                </a:solidFill>
                <a:effectLst>
                  <a:outerShdw dist="38100" dir="7200000" algn="ctr" rotWithShape="0">
                    <a:schemeClr val="tx1"/>
                  </a:outerShdw>
                </a:effectLst>
              </a:endParaRPr>
            </a:p>
          </p:txBody>
        </p:sp>
      </p:grpSp>
      <p:sp>
        <p:nvSpPr>
          <p:cNvPr id="18" name="TextBox 17"/>
          <p:cNvSpPr txBox="1"/>
          <p:nvPr/>
        </p:nvSpPr>
        <p:spPr>
          <a:xfrm rot="21331217">
            <a:off x="5574606" y="5610078"/>
            <a:ext cx="1146468" cy="923330"/>
          </a:xfrm>
          <a:prstGeom prst="rect">
            <a:avLst/>
          </a:prstGeom>
          <a:noFill/>
        </p:spPr>
        <p:txBody>
          <a:bodyPr wrap="none" rtlCol="0">
            <a:spAutoFit/>
          </a:bodyPr>
          <a:lstStyle/>
          <a:p>
            <a:r>
              <a:rPr lang="en-US" sz="5400" dirty="0" smtClean="0">
                <a:solidFill>
                  <a:srgbClr val="FF0000"/>
                </a:solidFill>
                <a:effectLst>
                  <a:outerShdw dist="38100" dir="7200000" algn="ctr" rotWithShape="0">
                    <a:schemeClr val="tx1"/>
                  </a:outerShdw>
                </a:effectLst>
              </a:rPr>
              <a:t>???</a:t>
            </a:r>
            <a:endParaRPr lang="en-US" sz="5400" dirty="0">
              <a:solidFill>
                <a:srgbClr val="FF0000"/>
              </a:solidFill>
              <a:effectLst>
                <a:outerShdw dist="38100" dir="7200000" algn="ctr" rotWithShape="0">
                  <a:schemeClr val="tx1"/>
                </a:outerShdw>
              </a:effectLst>
            </a:endParaRPr>
          </a:p>
        </p:txBody>
      </p:sp>
      <p:sp>
        <p:nvSpPr>
          <p:cNvPr id="19" name="Bent Arrow 18"/>
          <p:cNvSpPr/>
          <p:nvPr/>
        </p:nvSpPr>
        <p:spPr>
          <a:xfrm rot="5400000">
            <a:off x="5696668" y="1658068"/>
            <a:ext cx="3560956" cy="2266908"/>
          </a:xfrm>
          <a:prstGeom prst="bentArrow">
            <a:avLst>
              <a:gd name="adj1" fmla="val 3284"/>
              <a:gd name="adj2" fmla="val 4616"/>
              <a:gd name="adj3" fmla="val 19512"/>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3"/>
          <p:cNvPicPr>
            <a:picLocks noChangeAspect="1" noChangeArrowheads="1"/>
          </p:cNvPicPr>
          <p:nvPr/>
        </p:nvPicPr>
        <p:blipFill>
          <a:blip r:embed="rId5" cstate="print"/>
          <a:srcRect l="15789" t="7534" r="24122"/>
          <a:stretch>
            <a:fillRect/>
          </a:stretch>
        </p:blipFill>
        <p:spPr bwMode="auto">
          <a:xfrm>
            <a:off x="6905318" y="914400"/>
            <a:ext cx="2162482" cy="2209799"/>
          </a:xfrm>
          <a:prstGeom prst="rect">
            <a:avLst/>
          </a:prstGeom>
          <a:noFill/>
          <a:ln w="50800">
            <a:solidFill>
              <a:schemeClr val="tx1"/>
            </a:solidFill>
            <a:miter lim="800000"/>
            <a:headEnd/>
            <a:tailEnd/>
          </a:ln>
          <a:effectLst/>
        </p:spPr>
      </p:pic>
      <p:pic>
        <p:nvPicPr>
          <p:cNvPr id="1031" name="Picture 7" descr="Uncovering Amazonia | Open Rivers Journal"/>
          <p:cNvPicPr>
            <a:picLocks noChangeAspect="1" noChangeArrowheads="1"/>
          </p:cNvPicPr>
          <p:nvPr/>
        </p:nvPicPr>
        <p:blipFill>
          <a:blip r:embed="rId6" cstate="print"/>
          <a:srcRect l="16116" t="9757" r="18501" b="39822"/>
          <a:stretch>
            <a:fillRect/>
          </a:stretch>
        </p:blipFill>
        <p:spPr bwMode="auto">
          <a:xfrm>
            <a:off x="6934200" y="914400"/>
            <a:ext cx="2133600" cy="2209800"/>
          </a:xfrm>
          <a:prstGeom prst="rect">
            <a:avLst/>
          </a:prstGeom>
          <a:noFill/>
          <a:ln w="50800">
            <a:solidFill>
              <a:schemeClr val="tx1"/>
            </a:solidFill>
          </a:ln>
        </p:spPr>
      </p:pic>
      <p:sp>
        <p:nvSpPr>
          <p:cNvPr id="22" name="Oval 21"/>
          <p:cNvSpPr/>
          <p:nvPr/>
        </p:nvSpPr>
        <p:spPr>
          <a:xfrm>
            <a:off x="838200" y="30540"/>
            <a:ext cx="3581400" cy="762000"/>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noChangeArrowheads="1"/>
          </p:cNvPicPr>
          <p:nvPr/>
        </p:nvPicPr>
        <p:blipFill>
          <a:blip r:embed="rId7" cstate="print"/>
          <a:srcRect l="34187" t="31250" r="11347" b="15625"/>
          <a:stretch>
            <a:fillRect/>
          </a:stretch>
        </p:blipFill>
        <p:spPr bwMode="auto">
          <a:xfrm flipH="1">
            <a:off x="2743200" y="3200400"/>
            <a:ext cx="4531659" cy="2362200"/>
          </a:xfrm>
          <a:prstGeom prst="rect">
            <a:avLst/>
          </a:prstGeom>
          <a:noFill/>
          <a:ln w="50800">
            <a:solidFill>
              <a:schemeClr val="tx1"/>
            </a:solidFill>
            <a:miter lim="800000"/>
            <a:headEnd/>
            <a:tailEnd/>
          </a:ln>
          <a:effectLst/>
        </p:spPr>
      </p:pic>
      <p:sp>
        <p:nvSpPr>
          <p:cNvPr id="20" name="TextBox 19"/>
          <p:cNvSpPr txBox="1"/>
          <p:nvPr/>
        </p:nvSpPr>
        <p:spPr>
          <a:xfrm rot="20920229">
            <a:off x="712305" y="3430379"/>
            <a:ext cx="3175100" cy="584775"/>
          </a:xfrm>
          <a:prstGeom prst="rect">
            <a:avLst/>
          </a:prstGeom>
          <a:solidFill>
            <a:srgbClr val="F28D60"/>
          </a:solidFill>
        </p:spPr>
        <p:txBody>
          <a:bodyPr wrap="none" rtlCol="0">
            <a:spAutoFit/>
          </a:bodyPr>
          <a:lstStyle/>
          <a:p>
            <a:r>
              <a:rPr lang="en-US" sz="3200" dirty="0" smtClean="0">
                <a:effectLst>
                  <a:outerShdw dist="38100" dir="7200000" algn="ctr" rotWithShape="0">
                    <a:schemeClr val="tx1"/>
                  </a:outerShdw>
                </a:effectLst>
              </a:rPr>
              <a:t>17,000-years-old?</a:t>
            </a:r>
            <a:endParaRPr lang="en-US" sz="3200" dirty="0">
              <a:effectLst>
                <a:outerShdw dist="38100" dir="7200000" algn="ctr" rotWithShape="0">
                  <a:schemeClr val="tx1"/>
                </a:outerShdw>
              </a:effectLst>
            </a:endParaRPr>
          </a:p>
        </p:txBody>
      </p:sp>
      <p:sp>
        <p:nvSpPr>
          <p:cNvPr id="21" name="TextBox 20"/>
          <p:cNvSpPr txBox="1"/>
          <p:nvPr/>
        </p:nvSpPr>
        <p:spPr>
          <a:xfrm rot="20940000">
            <a:off x="3635147" y="5308243"/>
            <a:ext cx="5510226" cy="584775"/>
          </a:xfrm>
          <a:prstGeom prst="rect">
            <a:avLst/>
          </a:prstGeom>
          <a:solidFill>
            <a:srgbClr val="F28D60"/>
          </a:solidFill>
        </p:spPr>
        <p:txBody>
          <a:bodyPr wrap="none" rtlCol="0">
            <a:spAutoFit/>
          </a:bodyPr>
          <a:lstStyle/>
          <a:p>
            <a:r>
              <a:rPr lang="en-US" sz="3200" dirty="0" smtClean="0">
                <a:effectLst>
                  <a:outerShdw dist="38100" dir="7200000" algn="ctr" rotWithShape="0">
                    <a:schemeClr val="tx1"/>
                  </a:outerShdw>
                </a:effectLst>
              </a:rPr>
              <a:t>high prow suggests ocean travel</a:t>
            </a:r>
            <a:endParaRPr lang="en-US" sz="3200" dirty="0">
              <a:effectLst>
                <a:outerShdw dist="38100" dir="7200000" algn="ctr" rotWithShape="0">
                  <a:schemeClr val="tx1"/>
                </a:outerShdw>
              </a:effectLst>
            </a:endParaRPr>
          </a:p>
        </p:txBody>
      </p:sp>
      <p:sp>
        <p:nvSpPr>
          <p:cNvPr id="23" name="Freeform 22"/>
          <p:cNvSpPr/>
          <p:nvPr/>
        </p:nvSpPr>
        <p:spPr>
          <a:xfrm>
            <a:off x="6217920" y="3886200"/>
            <a:ext cx="816864" cy="1069848"/>
          </a:xfrm>
          <a:custGeom>
            <a:avLst/>
            <a:gdLst>
              <a:gd name="connsiteX0" fmla="*/ 0 w 816864"/>
              <a:gd name="connsiteY0" fmla="*/ 795528 h 1069848"/>
              <a:gd name="connsiteX1" fmla="*/ 640080 w 816864"/>
              <a:gd name="connsiteY1" fmla="*/ 192024 h 1069848"/>
              <a:gd name="connsiteX2" fmla="*/ 731520 w 816864"/>
              <a:gd name="connsiteY2" fmla="*/ 82296 h 1069848"/>
              <a:gd name="connsiteX3" fmla="*/ 768096 w 816864"/>
              <a:gd name="connsiteY3" fmla="*/ 685800 h 1069848"/>
              <a:gd name="connsiteX4" fmla="*/ 438912 w 816864"/>
              <a:gd name="connsiteY4" fmla="*/ 1069848 h 1069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864" h="1069848">
                <a:moveTo>
                  <a:pt x="0" y="795528"/>
                </a:moveTo>
                <a:lnTo>
                  <a:pt x="640080" y="192024"/>
                </a:lnTo>
                <a:cubicBezTo>
                  <a:pt x="762000" y="73152"/>
                  <a:pt x="710184" y="0"/>
                  <a:pt x="731520" y="82296"/>
                </a:cubicBezTo>
                <a:cubicBezTo>
                  <a:pt x="752856" y="164592"/>
                  <a:pt x="816864" y="521208"/>
                  <a:pt x="768096" y="685800"/>
                </a:cubicBezTo>
                <a:cubicBezTo>
                  <a:pt x="719328" y="850392"/>
                  <a:pt x="487680" y="1042416"/>
                  <a:pt x="438912" y="1069848"/>
                </a:cubicBezTo>
              </a:path>
            </a:pathLst>
          </a:custGeom>
          <a:ln w="63500">
            <a:solidFill>
              <a:schemeClr val="bg1"/>
            </a:solidFill>
          </a:ln>
          <a:effectLst>
            <a:outerShdw dist="508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fade">
                                      <p:cBhvr>
                                        <p:cTn id="20" dur="1000"/>
                                        <p:tgtEl>
                                          <p:spTgt spid="7">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10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fade">
                                      <p:cBhvr>
                                        <p:cTn id="31" dur="1000"/>
                                        <p:tgtEl>
                                          <p:spTgt spid="7">
                                            <p:txEl>
                                              <p:pRg st="2" end="2"/>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031"/>
                                        </p:tgtEl>
                                        <p:attrNameLst>
                                          <p:attrName>style.visibility</p:attrName>
                                        </p:attrNameLst>
                                      </p:cBhvr>
                                      <p:to>
                                        <p:strVal val="visible"/>
                                      </p:to>
                                    </p:set>
                                    <p:animEffect transition="in" filter="dissolve">
                                      <p:cBhvr>
                                        <p:cTn id="34" dur="2000"/>
                                        <p:tgtEl>
                                          <p:spTgt spid="1031"/>
                                        </p:tgtEl>
                                      </p:cBhvr>
                                    </p:animEffect>
                                  </p:childTnLst>
                                </p:cTn>
                              </p:par>
                              <p:par>
                                <p:cTn id="35" presetID="10" presetClass="exit" presetSubtype="0" fill="hold" nodeType="withEffect">
                                  <p:stCondLst>
                                    <p:cond delay="0"/>
                                  </p:stCondLst>
                                  <p:childTnLst>
                                    <p:animEffect transition="out" filter="fade">
                                      <p:cBhvr>
                                        <p:cTn id="36" dur="2000"/>
                                        <p:tgtEl>
                                          <p:spTgt spid="10"/>
                                        </p:tgtEl>
                                      </p:cBhvr>
                                    </p:animEffect>
                                    <p:set>
                                      <p:cBhvr>
                                        <p:cTn id="37" dur="1" fill="hold">
                                          <p:stCondLst>
                                            <p:cond delay="19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1029"/>
                                        </p:tgtEl>
                                        <p:attrNameLst>
                                          <p:attrName>style.visibility</p:attrName>
                                        </p:attrNameLst>
                                      </p:cBhvr>
                                      <p:to>
                                        <p:strVal val="visible"/>
                                      </p:to>
                                    </p:set>
                                    <p:animEffect transition="in" filter="wipe(right)">
                                      <p:cBhvr>
                                        <p:cTn id="42" dur="1000"/>
                                        <p:tgtEl>
                                          <p:spTgt spid="1029"/>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2000"/>
                                        <p:tgtEl>
                                          <p:spTgt spid="15"/>
                                        </p:tgtEl>
                                      </p:cBhvr>
                                    </p:animEffect>
                                  </p:childTnLst>
                                </p:cTn>
                              </p:par>
                            </p:childTnLst>
                          </p:cTn>
                        </p:par>
                        <p:par>
                          <p:cTn id="47" fill="hold">
                            <p:stCondLst>
                              <p:cond delay="3000"/>
                            </p:stCondLst>
                            <p:childTnLst>
                              <p:par>
                                <p:cTn id="48" presetID="30" presetClass="entr" presetSubtype="0"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800" decel="100000"/>
                                        <p:tgtEl>
                                          <p:spTgt spid="18"/>
                                        </p:tgtEl>
                                      </p:cBhvr>
                                    </p:animEffect>
                                    <p:anim calcmode="lin" valueType="num">
                                      <p:cBhvr>
                                        <p:cTn id="51" dur="800" decel="100000" fill="hold"/>
                                        <p:tgtEl>
                                          <p:spTgt spid="18"/>
                                        </p:tgtEl>
                                        <p:attrNameLst>
                                          <p:attrName>style.rotation</p:attrName>
                                        </p:attrNameLst>
                                      </p:cBhvr>
                                      <p:tavLst>
                                        <p:tav tm="0">
                                          <p:val>
                                            <p:fltVal val="-90"/>
                                          </p:val>
                                        </p:tav>
                                        <p:tav tm="100000">
                                          <p:val>
                                            <p:fltVal val="0"/>
                                          </p:val>
                                        </p:tav>
                                      </p:tavLst>
                                    </p:anim>
                                    <p:anim calcmode="lin" valueType="num">
                                      <p:cBhvr>
                                        <p:cTn id="52" dur="800" decel="100000" fill="hold"/>
                                        <p:tgtEl>
                                          <p:spTgt spid="18"/>
                                        </p:tgtEl>
                                        <p:attrNameLst>
                                          <p:attrName>ppt_x</p:attrName>
                                        </p:attrNameLst>
                                      </p:cBhvr>
                                      <p:tavLst>
                                        <p:tav tm="0">
                                          <p:val>
                                            <p:strVal val="#ppt_x+0.4"/>
                                          </p:val>
                                        </p:tav>
                                        <p:tav tm="100000">
                                          <p:val>
                                            <p:strVal val="#ppt_x-0.05"/>
                                          </p:val>
                                        </p:tav>
                                      </p:tavLst>
                                    </p:anim>
                                    <p:anim calcmode="lin" valueType="num">
                                      <p:cBhvr>
                                        <p:cTn id="53" dur="800" decel="100000" fill="hold"/>
                                        <p:tgtEl>
                                          <p:spTgt spid="18"/>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1000"/>
                                        <p:tgtEl>
                                          <p:spTgt spid="17"/>
                                        </p:tgtEl>
                                      </p:cBhvr>
                                    </p:animEffect>
                                  </p:childTnLst>
                                </p:cTn>
                              </p:par>
                              <p:par>
                                <p:cTn id="61" presetID="10"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childTnLst>
                                </p:cTn>
                              </p:par>
                              <p:par>
                                <p:cTn id="64" presetID="10" presetClass="exit" presetSubtype="0" fill="hold" nodeType="withEffect">
                                  <p:stCondLst>
                                    <p:cond delay="0"/>
                                  </p:stCondLst>
                                  <p:childTnLst>
                                    <p:animEffect transition="out" filter="fade">
                                      <p:cBhvr>
                                        <p:cTn id="65" dur="1000"/>
                                        <p:tgtEl>
                                          <p:spTgt spid="15"/>
                                        </p:tgtEl>
                                      </p:cBhvr>
                                    </p:animEffect>
                                    <p:set>
                                      <p:cBhvr>
                                        <p:cTn id="66" dur="1" fill="hold">
                                          <p:stCondLst>
                                            <p:cond delay="999"/>
                                          </p:stCondLst>
                                        </p:cTn>
                                        <p:tgtEl>
                                          <p:spTgt spid="15"/>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18"/>
                                        </p:tgtEl>
                                      </p:cBhvr>
                                    </p:animEffect>
                                    <p:set>
                                      <p:cBhvr>
                                        <p:cTn id="69" dur="1" fill="hold">
                                          <p:stCondLst>
                                            <p:cond delay="999"/>
                                          </p:stCondLst>
                                        </p:cTn>
                                        <p:tgtEl>
                                          <p:spTgt spid="18"/>
                                        </p:tgtEl>
                                        <p:attrNameLst>
                                          <p:attrName>style.visibility</p:attrName>
                                        </p:attrNameLst>
                                      </p:cBhvr>
                                      <p:to>
                                        <p:strVal val="hidden"/>
                                      </p:to>
                                    </p:set>
                                  </p:childTnLst>
                                </p:cTn>
                              </p:par>
                            </p:childTnLst>
                          </p:cTn>
                        </p:par>
                        <p:par>
                          <p:cTn id="70" fill="hold">
                            <p:stCondLst>
                              <p:cond delay="1000"/>
                            </p:stCondLst>
                            <p:childTnLst>
                              <p:par>
                                <p:cTn id="71" presetID="30" presetClass="entr" presetSubtype="0"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800" decel="100000"/>
                                        <p:tgtEl>
                                          <p:spTgt spid="20"/>
                                        </p:tgtEl>
                                      </p:cBhvr>
                                    </p:animEffect>
                                    <p:anim calcmode="lin" valueType="num">
                                      <p:cBhvr>
                                        <p:cTn id="74" dur="800" decel="100000" fill="hold"/>
                                        <p:tgtEl>
                                          <p:spTgt spid="20"/>
                                        </p:tgtEl>
                                        <p:attrNameLst>
                                          <p:attrName>style.rotation</p:attrName>
                                        </p:attrNameLst>
                                      </p:cBhvr>
                                      <p:tavLst>
                                        <p:tav tm="0">
                                          <p:val>
                                            <p:fltVal val="-90"/>
                                          </p:val>
                                        </p:tav>
                                        <p:tav tm="100000">
                                          <p:val>
                                            <p:fltVal val="0"/>
                                          </p:val>
                                        </p:tav>
                                      </p:tavLst>
                                    </p:anim>
                                    <p:anim calcmode="lin" valueType="num">
                                      <p:cBhvr>
                                        <p:cTn id="75" dur="800" decel="100000" fill="hold"/>
                                        <p:tgtEl>
                                          <p:spTgt spid="20"/>
                                        </p:tgtEl>
                                        <p:attrNameLst>
                                          <p:attrName>ppt_x</p:attrName>
                                        </p:attrNameLst>
                                      </p:cBhvr>
                                      <p:tavLst>
                                        <p:tav tm="0">
                                          <p:val>
                                            <p:strVal val="#ppt_x+0.4"/>
                                          </p:val>
                                        </p:tav>
                                        <p:tav tm="100000">
                                          <p:val>
                                            <p:strVal val="#ppt_x-0.05"/>
                                          </p:val>
                                        </p:tav>
                                      </p:tavLst>
                                    </p:anim>
                                    <p:anim calcmode="lin" valueType="num">
                                      <p:cBhvr>
                                        <p:cTn id="76" dur="800" decel="100000" fill="hold"/>
                                        <p:tgtEl>
                                          <p:spTgt spid="20"/>
                                        </p:tgtEl>
                                        <p:attrNameLst>
                                          <p:attrName>ppt_y</p:attrName>
                                        </p:attrNameLst>
                                      </p:cBhvr>
                                      <p:tavLst>
                                        <p:tav tm="0">
                                          <p:val>
                                            <p:strVal val="#ppt_y-0.4"/>
                                          </p:val>
                                        </p:tav>
                                        <p:tav tm="100000">
                                          <p:val>
                                            <p:strVal val="#ppt_y+0.1"/>
                                          </p:val>
                                        </p:tav>
                                      </p:tavLst>
                                    </p:anim>
                                    <p:anim calcmode="lin" valueType="num">
                                      <p:cBhvr>
                                        <p:cTn id="77"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78"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0"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800" decel="100000"/>
                                        <p:tgtEl>
                                          <p:spTgt spid="21"/>
                                        </p:tgtEl>
                                      </p:cBhvr>
                                    </p:animEffect>
                                    <p:anim calcmode="lin" valueType="num">
                                      <p:cBhvr>
                                        <p:cTn id="84" dur="800" decel="100000" fill="hold"/>
                                        <p:tgtEl>
                                          <p:spTgt spid="21"/>
                                        </p:tgtEl>
                                        <p:attrNameLst>
                                          <p:attrName>style.rotation</p:attrName>
                                        </p:attrNameLst>
                                      </p:cBhvr>
                                      <p:tavLst>
                                        <p:tav tm="0">
                                          <p:val>
                                            <p:fltVal val="-90"/>
                                          </p:val>
                                        </p:tav>
                                        <p:tav tm="100000">
                                          <p:val>
                                            <p:fltVal val="0"/>
                                          </p:val>
                                        </p:tav>
                                      </p:tavLst>
                                    </p:anim>
                                    <p:anim calcmode="lin" valueType="num">
                                      <p:cBhvr>
                                        <p:cTn id="85" dur="800" decel="100000" fill="hold"/>
                                        <p:tgtEl>
                                          <p:spTgt spid="21"/>
                                        </p:tgtEl>
                                        <p:attrNameLst>
                                          <p:attrName>ppt_x</p:attrName>
                                        </p:attrNameLst>
                                      </p:cBhvr>
                                      <p:tavLst>
                                        <p:tav tm="0">
                                          <p:val>
                                            <p:strVal val="#ppt_x+0.4"/>
                                          </p:val>
                                        </p:tav>
                                        <p:tav tm="100000">
                                          <p:val>
                                            <p:strVal val="#ppt_x-0.05"/>
                                          </p:val>
                                        </p:tav>
                                      </p:tavLst>
                                    </p:anim>
                                    <p:anim calcmode="lin" valueType="num">
                                      <p:cBhvr>
                                        <p:cTn id="86" dur="800" decel="100000" fill="hold"/>
                                        <p:tgtEl>
                                          <p:spTgt spid="21"/>
                                        </p:tgtEl>
                                        <p:attrNameLst>
                                          <p:attrName>ppt_y</p:attrName>
                                        </p:attrNameLst>
                                      </p:cBhvr>
                                      <p:tavLst>
                                        <p:tav tm="0">
                                          <p:val>
                                            <p:strVal val="#ppt_y-0.4"/>
                                          </p:val>
                                        </p:tav>
                                        <p:tav tm="100000">
                                          <p:val>
                                            <p:strVal val="#ppt_y+0.1"/>
                                          </p:val>
                                        </p:tav>
                                      </p:tavLst>
                                    </p:anim>
                                    <p:anim calcmode="lin" valueType="num">
                                      <p:cBhvr>
                                        <p:cTn id="87"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88"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par>
                                <p:cTn id="89" presetID="22" presetClass="entr" presetSubtype="4" fill="hold" grpId="0" nodeType="withEffect">
                                  <p:stCondLst>
                                    <p:cond delay="500"/>
                                  </p:stCondLst>
                                  <p:childTnLst>
                                    <p:set>
                                      <p:cBhvr>
                                        <p:cTn id="90" dur="1" fill="hold">
                                          <p:stCondLst>
                                            <p:cond delay="0"/>
                                          </p:stCondLst>
                                        </p:cTn>
                                        <p:tgtEl>
                                          <p:spTgt spid="23"/>
                                        </p:tgtEl>
                                        <p:attrNameLst>
                                          <p:attrName>style.visibility</p:attrName>
                                        </p:attrNameLst>
                                      </p:cBhvr>
                                      <p:to>
                                        <p:strVal val="visible"/>
                                      </p:to>
                                    </p:set>
                                    <p:animEffect transition="in" filter="wipe(down)">
                                      <p:cBhvr>
                                        <p:cTn id="91" dur="1000"/>
                                        <p:tgtEl>
                                          <p:spTgt spid="2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1000"/>
                                        <p:tgtEl>
                                          <p:spTgt spid="20"/>
                                        </p:tgtEl>
                                      </p:cBhvr>
                                    </p:animEffect>
                                    <p:set>
                                      <p:cBhvr>
                                        <p:cTn id="96" dur="1" fill="hold">
                                          <p:stCondLst>
                                            <p:cond delay="999"/>
                                          </p:stCondLst>
                                        </p:cTn>
                                        <p:tgtEl>
                                          <p:spTgt spid="20"/>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1000"/>
                                        <p:tgtEl>
                                          <p:spTgt spid="21"/>
                                        </p:tgtEl>
                                      </p:cBhvr>
                                    </p:animEffect>
                                    <p:set>
                                      <p:cBhvr>
                                        <p:cTn id="99" dur="1" fill="hold">
                                          <p:stCondLst>
                                            <p:cond delay="999"/>
                                          </p:stCondLst>
                                        </p:cTn>
                                        <p:tgtEl>
                                          <p:spTgt spid="21"/>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63" presetClass="path" presetSubtype="0" accel="50000" decel="50000" fill="hold" nodeType="withEffect">
                                  <p:stCondLst>
                                    <p:cond delay="0"/>
                                  </p:stCondLst>
                                  <p:childTnLst>
                                    <p:animMotion origin="layout" path="M 0 -2.89017E-7 L 0.75625 0.00555 " pathEditMode="relative" rAng="0" ptsTypes="AA">
                                      <p:cBhvr>
                                        <p:cTn id="103" dur="2000" fill="hold"/>
                                        <p:tgtEl>
                                          <p:spTgt spid="16"/>
                                        </p:tgtEl>
                                        <p:attrNameLst>
                                          <p:attrName>ppt_x</p:attrName>
                                          <p:attrName>ppt_y</p:attrName>
                                        </p:attrNameLst>
                                      </p:cBhvr>
                                      <p:rCtr x="378" y="3"/>
                                    </p:animMotion>
                                  </p:childTnLst>
                                </p:cTn>
                              </p:par>
                              <p:par>
                                <p:cTn id="104" presetID="22" presetClass="entr" presetSubtype="8" fill="hold" nodeType="withEffect">
                                  <p:stCondLst>
                                    <p:cond delay="0"/>
                                  </p:stCondLst>
                                  <p:childTnLst>
                                    <p:set>
                                      <p:cBhvr>
                                        <p:cTn id="105" dur="1" fill="hold">
                                          <p:stCondLst>
                                            <p:cond delay="0"/>
                                          </p:stCondLst>
                                        </p:cTn>
                                        <p:tgtEl>
                                          <p:spTgt spid="15"/>
                                        </p:tgtEl>
                                        <p:attrNameLst>
                                          <p:attrName>style.visibility</p:attrName>
                                        </p:attrNameLst>
                                      </p:cBhvr>
                                      <p:to>
                                        <p:strVal val="visible"/>
                                      </p:to>
                                    </p:set>
                                    <p:animEffect transition="in" filter="wipe(left)">
                                      <p:cBhvr>
                                        <p:cTn id="106" dur="2000"/>
                                        <p:tgtEl>
                                          <p:spTgt spid="15"/>
                                        </p:tgtEl>
                                      </p:cBhvr>
                                    </p:animEffect>
                                  </p:childTnLst>
                                </p:cTn>
                              </p:par>
                              <p:par>
                                <p:cTn id="107" presetID="10" presetClass="exit" presetSubtype="0" fill="hold" nodeType="withEffect">
                                  <p:stCondLst>
                                    <p:cond delay="0"/>
                                  </p:stCondLst>
                                  <p:childTnLst>
                                    <p:animEffect transition="out" filter="fade">
                                      <p:cBhvr>
                                        <p:cTn id="108" dur="1000"/>
                                        <p:tgtEl>
                                          <p:spTgt spid="16"/>
                                        </p:tgtEl>
                                      </p:cBhvr>
                                    </p:animEffect>
                                    <p:set>
                                      <p:cBhvr>
                                        <p:cTn id="109" dur="1" fill="hold">
                                          <p:stCondLst>
                                            <p:cond delay="999"/>
                                          </p:stCondLst>
                                        </p:cTn>
                                        <p:tgtEl>
                                          <p:spTgt spid="16"/>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2000"/>
                                        <p:tgtEl>
                                          <p:spTgt spid="1031"/>
                                        </p:tgtEl>
                                      </p:cBhvr>
                                    </p:animEffect>
                                    <p:set>
                                      <p:cBhvr>
                                        <p:cTn id="112" dur="1" fill="hold">
                                          <p:stCondLst>
                                            <p:cond delay="1999"/>
                                          </p:stCondLst>
                                        </p:cTn>
                                        <p:tgtEl>
                                          <p:spTgt spid="1031"/>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1000"/>
                                        <p:tgtEl>
                                          <p:spTgt spid="19"/>
                                        </p:tgtEl>
                                      </p:cBhvr>
                                    </p:animEffect>
                                    <p:set>
                                      <p:cBhvr>
                                        <p:cTn id="115" dur="1" fill="hold">
                                          <p:stCondLst>
                                            <p:cond delay="999"/>
                                          </p:stCondLst>
                                        </p:cTn>
                                        <p:tgtEl>
                                          <p:spTgt spid="19"/>
                                        </p:tgtEl>
                                        <p:attrNameLst>
                                          <p:attrName>style.visibility</p:attrName>
                                        </p:attrNameLst>
                                      </p:cBhvr>
                                      <p:to>
                                        <p:strVal val="hidden"/>
                                      </p:to>
                                    </p:set>
                                  </p:childTnLst>
                                </p:cTn>
                              </p:par>
                            </p:childTnLst>
                          </p:cTn>
                        </p:par>
                        <p:par>
                          <p:cTn id="116" fill="hold">
                            <p:stCondLst>
                              <p:cond delay="2000"/>
                            </p:stCondLst>
                            <p:childTnLst>
                              <p:par>
                                <p:cTn id="117" presetID="22" presetClass="entr" presetSubtype="8" fill="hold" grpId="0" nodeType="after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wipe(left)">
                                      <p:cBhvr>
                                        <p:cTn id="119" dur="1000"/>
                                        <p:tgtEl>
                                          <p:spTgt spid="22"/>
                                        </p:tgtEl>
                                      </p:cBhvr>
                                    </p:animEffect>
                                  </p:childTnLst>
                                </p:cTn>
                              </p:par>
                              <p:par>
                                <p:cTn id="120" presetID="53" presetClass="entr" presetSubtype="0" fill="hold" grpId="2" nodeType="withEffect">
                                  <p:stCondLst>
                                    <p:cond delay="0"/>
                                  </p:stCondLst>
                                  <p:childTnLst>
                                    <p:set>
                                      <p:cBhvr>
                                        <p:cTn id="121" dur="1" fill="hold">
                                          <p:stCondLst>
                                            <p:cond delay="0"/>
                                          </p:stCondLst>
                                        </p:cTn>
                                        <p:tgtEl>
                                          <p:spTgt spid="18"/>
                                        </p:tgtEl>
                                        <p:attrNameLst>
                                          <p:attrName>style.visibility</p:attrName>
                                        </p:attrNameLst>
                                      </p:cBhvr>
                                      <p:to>
                                        <p:strVal val="visible"/>
                                      </p:to>
                                    </p:set>
                                    <p:anim calcmode="lin" valueType="num">
                                      <p:cBhvr>
                                        <p:cTn id="122" dur="1000" fill="hold"/>
                                        <p:tgtEl>
                                          <p:spTgt spid="18"/>
                                        </p:tgtEl>
                                        <p:attrNameLst>
                                          <p:attrName>ppt_w</p:attrName>
                                        </p:attrNameLst>
                                      </p:cBhvr>
                                      <p:tavLst>
                                        <p:tav tm="0">
                                          <p:val>
                                            <p:fltVal val="0"/>
                                          </p:val>
                                        </p:tav>
                                        <p:tav tm="100000">
                                          <p:val>
                                            <p:strVal val="#ppt_w"/>
                                          </p:val>
                                        </p:tav>
                                      </p:tavLst>
                                    </p:anim>
                                    <p:anim calcmode="lin" valueType="num">
                                      <p:cBhvr>
                                        <p:cTn id="123" dur="1000" fill="hold"/>
                                        <p:tgtEl>
                                          <p:spTgt spid="18"/>
                                        </p:tgtEl>
                                        <p:attrNameLst>
                                          <p:attrName>ppt_h</p:attrName>
                                        </p:attrNameLst>
                                      </p:cBhvr>
                                      <p:tavLst>
                                        <p:tav tm="0">
                                          <p:val>
                                            <p:fltVal val="0"/>
                                          </p:val>
                                        </p:tav>
                                        <p:tav tm="100000">
                                          <p:val>
                                            <p:strVal val="#ppt_h"/>
                                          </p:val>
                                        </p:tav>
                                      </p:tavLst>
                                    </p:anim>
                                    <p:animEffect transition="in" filter="fade">
                                      <p:cBhvr>
                                        <p:cTn id="1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 grpId="0" animBg="1"/>
      <p:bldP spid="7" grpId="0" uiExpand="1" build="allAtOnce" animBg="1"/>
      <p:bldP spid="18" grpId="0"/>
      <p:bldP spid="18" grpId="1"/>
      <p:bldP spid="18" grpId="2"/>
      <p:bldP spid="19" grpId="0" animBg="1"/>
      <p:bldP spid="19" grpId="1" animBg="1"/>
      <p:bldP spid="22" grpId="0" animBg="1"/>
      <p:bldP spid="20" grpId="0" animBg="1"/>
      <p:bldP spid="20" grpId="1" animBg="1"/>
      <p:bldP spid="21" grpId="0" animBg="1"/>
      <p:bldP spid="21" grpId="1" animBg="1"/>
      <p:bldP spid="23" grpId="0" animBg="1"/>
      <p:bldP spid="23" grpId="1" animBg="1"/>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0528697"/>
          </a:xfrm>
          <a:prstGeom prst="rect">
            <a:avLst/>
          </a:prstGeom>
        </p:spPr>
        <p:txBody>
          <a:bodyPr wrap="square">
            <a:spAutoFit/>
          </a:bodyPr>
          <a:lstStyle/>
          <a:p>
            <a:pPr algn="ctr"/>
            <a:r>
              <a:rPr lang="en-US" sz="2000" b="1" dirty="0" smtClean="0"/>
              <a:t>AUSTRIALIAN  HYPOTHESIS: PACIFIC OCEAN MIGRATION</a:t>
            </a:r>
            <a:endParaRPr lang="en-US" sz="2000" b="1" dirty="0" smtClean="0">
              <a:hlinkClick r:id="rId3"/>
            </a:endParaRPr>
          </a:p>
          <a:p>
            <a:endParaRPr lang="en-US" dirty="0" smtClean="0">
              <a:hlinkClick r:id="rId3"/>
            </a:endParaRPr>
          </a:p>
          <a:p>
            <a:r>
              <a:rPr lang="en-US" dirty="0" smtClean="0">
                <a:hlinkClick r:id="rId3"/>
              </a:rPr>
              <a:t>https://www.youtube.com/watch?v=qmboAKlV6zg</a:t>
            </a:r>
          </a:p>
          <a:p>
            <a:r>
              <a:rPr lang="en-US" dirty="0" smtClean="0"/>
              <a:t>	(40 minute </a:t>
            </a:r>
            <a:r>
              <a:rPr lang="en-US" dirty="0" err="1" smtClean="0"/>
              <a:t>Utube</a:t>
            </a:r>
            <a:r>
              <a:rPr lang="en-US" dirty="0" smtClean="0"/>
              <a:t> video of possible Australian-Brazil route)</a:t>
            </a:r>
          </a:p>
          <a:p>
            <a:endParaRPr lang="en-US" dirty="0" smtClean="0">
              <a:hlinkClick r:id="rId3"/>
            </a:endParaRPr>
          </a:p>
          <a:p>
            <a:r>
              <a:rPr lang="en-US" dirty="0" smtClean="0">
                <a:hlinkClick r:id="rId3"/>
              </a:rPr>
              <a:t>https://www.historyfiles.co.uk/FeaturesAmericas/PrehistoricFirstHumans02.htm</a:t>
            </a:r>
            <a:endParaRPr lang="en-US" dirty="0" smtClean="0"/>
          </a:p>
          <a:p>
            <a:r>
              <a:rPr lang="en-US" dirty="0" smtClean="0"/>
              <a:t>	Evidence was presented in 1999 that the first Americans were descended from Australian aborigines. The evidence was to be included in a new BBC documentary entitled </a:t>
            </a:r>
            <a:r>
              <a:rPr lang="en-US" i="1" dirty="0" smtClean="0"/>
              <a:t>Ancient Voices</a:t>
            </a:r>
            <a:r>
              <a:rPr lang="en-US" dirty="0" smtClean="0"/>
              <a:t>.  It would show that the dimensions of prehistoric skulls which had been found in Brazil matched those of the aboriginal peoples of Australia and Melanesia. Other evidence suggested that these first Americans were later massacred by invaders from Asia - the ancestors of all later native Americans.</a:t>
            </a:r>
          </a:p>
          <a:p>
            <a:r>
              <a:rPr lang="en-US" dirty="0" smtClean="0"/>
              <a:t>	Asian migrants used the ice age land bridge between Siberia and Alaska to reach North America, from where they could migrated further across the whole of the two continents. With the ending of the ice age, the land bridge was gradually flooded until it was cut off entirely.</a:t>
            </a:r>
          </a:p>
          <a:p>
            <a:r>
              <a:rPr lang="en-US" dirty="0" smtClean="0"/>
              <a:t>	However, the new evidence showed that these people did not arrive into an empty wilderness. Stone tools and charcoal from the site in Brazil showed evidence of human habitation as long ago as 50,000 years.	The site was at Serra </a:t>
            </a:r>
            <a:r>
              <a:rPr lang="en-US" dirty="0" err="1" smtClean="0"/>
              <a:t>Da</a:t>
            </a:r>
            <a:r>
              <a:rPr lang="en-US" dirty="0" smtClean="0"/>
              <a:t> </a:t>
            </a:r>
            <a:r>
              <a:rPr lang="en-US" dirty="0" err="1" smtClean="0"/>
              <a:t>Capivara</a:t>
            </a:r>
            <a:r>
              <a:rPr lang="en-US" dirty="0" smtClean="0"/>
              <a:t> in remote north-eastern Brazil. This area is now inhabited by the descendants of European settlers and African slaves who arrived just five hundred years ago. But cave paintings found here provided the first clue to the existence of a much older people.</a:t>
            </a:r>
          </a:p>
          <a:p>
            <a:r>
              <a:rPr lang="en-US" b="1" dirty="0" smtClean="0"/>
              <a:t>Ancient animals</a:t>
            </a:r>
          </a:p>
          <a:p>
            <a:r>
              <a:rPr lang="en-US" dirty="0" smtClean="0"/>
              <a:t>	Images of giant armadillos, which died out before the last ice age, show that the artists who drew them lived here before the Asian-descended natives who greeted the Europeans. The Asian descendants have facial features which have been described as mongoloid. However, skulls dug from a depth which equates to dates between 10,000-7000 BC are very different.</a:t>
            </a:r>
          </a:p>
          <a:p>
            <a:r>
              <a:rPr lang="en-US" dirty="0" smtClean="0"/>
              <a:t>	Walter </a:t>
            </a:r>
            <a:r>
              <a:rPr lang="en-US" dirty="0" err="1" smtClean="0"/>
              <a:t>Neves</a:t>
            </a:r>
            <a:r>
              <a:rPr lang="en-US" dirty="0" smtClean="0"/>
              <a:t>, an archaeologist from the University of Sao Paolo, took extensive skull measurements from dozens of skulls, including the oldest, a young woman who was named Lucia. The next step was to reconstruct a face from Lucia's skull. First, a CAT scan of the skull was carried out to allow an accurate working model to be made.</a:t>
            </a:r>
          </a:p>
          <a:p>
            <a:r>
              <a:rPr lang="en-US" dirty="0" smtClean="0"/>
              <a:t>	Then a forensic artist, Richard </a:t>
            </a:r>
            <a:r>
              <a:rPr lang="en-US" dirty="0" err="1" smtClean="0"/>
              <a:t>Neave</a:t>
            </a:r>
            <a:r>
              <a:rPr lang="en-US" dirty="0" smtClean="0"/>
              <a:t> from the University of Manchester, UK, created a face for Lucia. The result was surprising - it had all the features of a </a:t>
            </a:r>
            <a:r>
              <a:rPr lang="en-US" dirty="0" err="1" smtClean="0"/>
              <a:t>negroid</a:t>
            </a:r>
            <a:r>
              <a:rPr lang="en-US" dirty="0" smtClean="0"/>
              <a:t> face.</a:t>
            </a:r>
          </a:p>
          <a:p>
            <a:r>
              <a:rPr lang="en-US" b="1" dirty="0" smtClean="0"/>
              <a:t>Boat people</a:t>
            </a:r>
            <a:endParaRPr lang="en-US" dirty="0" smtClean="0"/>
          </a:p>
          <a:p>
            <a:r>
              <a:rPr lang="en-US" dirty="0" smtClean="0"/>
              <a:t>	The skull dimensions and facial features matched most closely to the native people of Australia and Melanesia. These people date back at least 60,000 years, and were themselves descended from the first humans to leave Africa in a permanent migratory wave, around 70,000-80,000 years ago.</a:t>
            </a:r>
          </a:p>
          <a:p>
            <a:r>
              <a:rPr lang="en-US" dirty="0" smtClean="0"/>
              <a:t>	But how could the early Australians</a:t>
            </a:r>
          </a:p>
          <a:p>
            <a:r>
              <a:rPr lang="en-US" dirty="0" smtClean="0"/>
              <a:t> have travelled more than 13,500 </a:t>
            </a:r>
            <a:r>
              <a:rPr lang="en-US" dirty="0" err="1" smtClean="0"/>
              <a:t>kilometres</a:t>
            </a:r>
            <a:r>
              <a:rPr lang="en-US" dirty="0" smtClean="0"/>
              <a:t> </a:t>
            </a:r>
          </a:p>
          <a:p>
            <a:r>
              <a:rPr lang="en-US" dirty="0" smtClean="0"/>
              <a:t>(8,450 miles) at that time? The answer came</a:t>
            </a:r>
          </a:p>
          <a:p>
            <a:r>
              <a:rPr lang="en-US" dirty="0" smtClean="0"/>
              <a:t> from more cave paintings, this time from the</a:t>
            </a:r>
          </a:p>
          <a:p>
            <a:r>
              <a:rPr lang="en-US" dirty="0" smtClean="0"/>
              <a:t> Kimberley, a region at the northern tip of</a:t>
            </a:r>
          </a:p>
          <a:p>
            <a:r>
              <a:rPr lang="en-US" dirty="0" smtClean="0"/>
              <a:t> Western Australia. Here, Grahame Walsh, an</a:t>
            </a:r>
          </a:p>
          <a:p>
            <a:r>
              <a:rPr lang="en-US" dirty="0" smtClean="0"/>
              <a:t> expert on Australian rock art, found the</a:t>
            </a:r>
          </a:p>
          <a:p>
            <a:r>
              <a:rPr lang="en-US" dirty="0" smtClean="0"/>
              <a:t> oldest painting of a boat anywhere in the</a:t>
            </a:r>
          </a:p>
          <a:p>
            <a:r>
              <a:rPr lang="en-US" dirty="0" smtClean="0"/>
              <a:t> world. The style of the art meant that it was</a:t>
            </a:r>
          </a:p>
          <a:p>
            <a:r>
              <a:rPr lang="en-US" dirty="0" smtClean="0"/>
              <a:t>at least 17,000 years old, but could be much older.</a:t>
            </a:r>
          </a:p>
          <a:p>
            <a:r>
              <a:rPr lang="en-US" dirty="0" smtClean="0"/>
              <a:t>	The crucial detail was in the high prow of the boat. This would have been unnecessary for boats used in calm, inland waters. The design suggests that it was used on the open ocean. Archaeologists speculated that such an incredible sea voyage, from Australia to Brazil, would not have been undertaken knowingly but was instead accidental.</a:t>
            </a:r>
          </a:p>
          <a:p>
            <a:r>
              <a:rPr lang="en-US" dirty="0" smtClean="0"/>
              <a:t>	In 1996, five African fishermen were caught in a storm and a few weeks later were washed up on the shores of South America. Two of the fishermen died, but three made it alive - more than enough to prove that such a voyage was possible.</a:t>
            </a:r>
          </a:p>
          <a:p>
            <a:r>
              <a:rPr lang="en-US" b="1" dirty="0" smtClean="0"/>
              <a:t>Evidence</a:t>
            </a:r>
          </a:p>
          <a:p>
            <a:r>
              <a:rPr lang="en-US" dirty="0" smtClean="0"/>
              <a:t>	But if the first Americans had drifted from Australia, where are their descendants now?  Again, the skulls suggested an answer.  The shape of the skulls changed between 7,000 BC and 5,000 BC from being exclusively </a:t>
            </a:r>
            <a:r>
              <a:rPr lang="en-US" dirty="0" err="1" smtClean="0"/>
              <a:t>negroid</a:t>
            </a:r>
            <a:r>
              <a:rPr lang="en-US" dirty="0" smtClean="0"/>
              <a:t> to exclusively mongoloid.  Combined with rock art evidence of increasing violence at this time, it appears that the mongoloid (Asian) people from the north invaded and wiped out the original Americans.</a:t>
            </a:r>
          </a:p>
          <a:p>
            <a:r>
              <a:rPr lang="en-US" dirty="0" smtClean="0"/>
              <a:t>	The only evidence of any survivors comes from Terra del Fuego, the islands at the remotest southern tip of South America. The pre-European </a:t>
            </a:r>
            <a:r>
              <a:rPr lang="en-US" dirty="0" err="1" smtClean="0"/>
              <a:t>Fuegeans</a:t>
            </a:r>
            <a:r>
              <a:rPr lang="en-US" dirty="0" smtClean="0"/>
              <a:t>, who lived stone age-style lives until the twentieth century, show hybrid skull features which could have resulted from intermarrying between mongoloid and </a:t>
            </a:r>
            <a:r>
              <a:rPr lang="en-US" dirty="0" err="1" smtClean="0"/>
              <a:t>negroid</a:t>
            </a:r>
            <a:r>
              <a:rPr lang="en-US" dirty="0" smtClean="0"/>
              <a:t> peoples. Their rituals and traditions also bear some resemblance to the ancient rock art in Brazil.</a:t>
            </a:r>
          </a:p>
          <a:p>
            <a:r>
              <a:rPr lang="en-US" dirty="0" smtClean="0"/>
              <a:t>	The identity of the first Americans is an emotive and controversial question. But the evidence from Brazil, and a handful of people who still live at the very tip of South America, suggests that the Americas have been home to a greater diversity of humans than previously thought - and for much longer.</a:t>
            </a:r>
          </a:p>
          <a:p>
            <a:endParaRPr lang="en-US" dirty="0" smtClean="0"/>
          </a:p>
          <a:p>
            <a:r>
              <a:rPr lang="en-US" sz="1600" i="1" dirty="0" smtClean="0"/>
              <a:t>Text copyright © Channel 4 Television or affiliates. Reproduction is made on a 'fair dealing' basis for the purpose of disseminating relevant information to a specific audience. No breach of copyright is intended or inferred</a:t>
            </a:r>
            <a:endParaRPr lang="en-US" sz="1600" i="1" dirty="0"/>
          </a:p>
        </p:txBody>
      </p:sp>
      <p:pic>
        <p:nvPicPr>
          <p:cNvPr id="4" name="Picture 3"/>
          <p:cNvPicPr>
            <a:picLocks noChangeAspect="1" noChangeArrowheads="1"/>
          </p:cNvPicPr>
          <p:nvPr/>
        </p:nvPicPr>
        <p:blipFill>
          <a:blip r:embed="rId4" cstate="print"/>
          <a:srcRect l="32430" t="28125" r="8712" b="10938"/>
          <a:stretch>
            <a:fillRect/>
          </a:stretch>
        </p:blipFill>
        <p:spPr bwMode="auto">
          <a:xfrm>
            <a:off x="4571999" y="10287000"/>
            <a:ext cx="4450861" cy="2590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2252245"/>
          </a:xfrm>
          <a:prstGeom prst="rect">
            <a:avLst/>
          </a:prstGeom>
        </p:spPr>
        <p:txBody>
          <a:bodyPr wrap="square">
            <a:spAutoFit/>
          </a:bodyPr>
          <a:lstStyle/>
          <a:p>
            <a:r>
              <a:rPr lang="en-US" dirty="0" smtClean="0">
                <a:hlinkClick r:id="rId3"/>
              </a:rPr>
              <a:t>https://en.wikipedia.org/wiki/Luzia_Woman</a:t>
            </a:r>
            <a:endParaRPr lang="en-US" dirty="0" smtClean="0"/>
          </a:p>
          <a:p>
            <a:r>
              <a:rPr lang="en-US" dirty="0" smtClean="0"/>
              <a:t>	</a:t>
            </a:r>
            <a:r>
              <a:rPr lang="en-US" dirty="0" err="1" smtClean="0"/>
              <a:t>Luzia</a:t>
            </a:r>
            <a:r>
              <a:rPr lang="en-US" dirty="0" smtClean="0"/>
              <a:t> Woman (Portuguese pronunciation: [</a:t>
            </a:r>
            <a:r>
              <a:rPr lang="en-US" dirty="0" err="1" smtClean="0"/>
              <a:t>luˈzi.ɐ</a:t>
            </a:r>
            <a:r>
              <a:rPr lang="en-US" dirty="0" smtClean="0"/>
              <a:t>]) is the name for an Upper Paleolithic period skeleton of a Paleo-Indian woman who was found in a cave in Brazil. Some archaeologists originally thought the young woman may have been part of a migratory wave of immigrants prior to the ancestors of today's Amerindians, though DNA and other evidence has shown this to be improbable. The 11,500-year-old skeleton was found in a cave in the </a:t>
            </a:r>
            <a:r>
              <a:rPr lang="en-US" dirty="0" err="1" smtClean="0"/>
              <a:t>Lapa</a:t>
            </a:r>
            <a:r>
              <a:rPr lang="en-US" dirty="0" smtClean="0"/>
              <a:t> </a:t>
            </a:r>
            <a:r>
              <a:rPr lang="en-US" dirty="0" err="1" smtClean="0"/>
              <a:t>Vermelha</a:t>
            </a:r>
            <a:r>
              <a:rPr lang="en-US" dirty="0" smtClean="0"/>
              <a:t> archeological site in Pedro </a:t>
            </a:r>
            <a:r>
              <a:rPr lang="en-US" dirty="0" err="1" smtClean="0"/>
              <a:t>Leopoldo</a:t>
            </a:r>
            <a:r>
              <a:rPr lang="en-US" dirty="0" smtClean="0"/>
              <a:t>, in the Greater Belo Horizonte region of Brazil, in 1974 by archaeologist Annette Laming-</a:t>
            </a:r>
            <a:r>
              <a:rPr lang="en-US" dirty="0" err="1" smtClean="0"/>
              <a:t>Emperaire</a:t>
            </a:r>
            <a:r>
              <a:rPr lang="en-US" dirty="0" smtClean="0"/>
              <a:t>. The nickname </a:t>
            </a:r>
            <a:r>
              <a:rPr lang="en-US" dirty="0" err="1" smtClean="0"/>
              <a:t>Luzia</a:t>
            </a:r>
            <a:r>
              <a:rPr lang="en-US" dirty="0" smtClean="0"/>
              <a:t> was chosen in homage to the Australopithecus fossil Lucy. The fossil was kept at the National Museum of Brazil, where it was shown to the public until it was fragmented during a fire that destroyed the museum on September 2, 2018. On October 19, 2018, it was announced that most of </a:t>
            </a:r>
            <a:r>
              <a:rPr lang="en-US" dirty="0" err="1" smtClean="0"/>
              <a:t>Luzia's</a:t>
            </a:r>
            <a:r>
              <a:rPr lang="en-US" dirty="0" smtClean="0"/>
              <a:t> remains were identified from the </a:t>
            </a:r>
            <a:r>
              <a:rPr lang="en-US" dirty="0" err="1" smtClean="0"/>
              <a:t>Museu</a:t>
            </a:r>
            <a:r>
              <a:rPr lang="en-US" dirty="0" smtClean="0"/>
              <a:t> </a:t>
            </a:r>
            <a:r>
              <a:rPr lang="en-US" dirty="0" err="1" smtClean="0"/>
              <a:t>Nacional</a:t>
            </a:r>
            <a:r>
              <a:rPr lang="en-US" dirty="0" smtClean="0"/>
              <a:t> debris, which allowed them to rebuild part of her skeleton.</a:t>
            </a:r>
          </a:p>
          <a:p>
            <a:r>
              <a:rPr lang="en-US" dirty="0" smtClean="0"/>
              <a:t>	</a:t>
            </a:r>
            <a:r>
              <a:rPr lang="en-US" dirty="0" err="1" smtClean="0"/>
              <a:t>Luzia</a:t>
            </a:r>
            <a:r>
              <a:rPr lang="en-US" dirty="0" smtClean="0"/>
              <a:t> was originally discovered in 1974 in a rock shelter by a joint French-Brazilian expedition that was working not far from Belo Horizonte, Brazil. The remains were not articulated. The skull, which was separated from the rest of the skeleton but was in surprisingly good condition, was buried under more than forty feet (12 meters) of mineral deposits and debris.</a:t>
            </a:r>
          </a:p>
          <a:p>
            <a:r>
              <a:rPr lang="en-US" dirty="0" smtClean="0"/>
              <a:t>	There were no other human remains at the site. In 2013, testing of the charcoal recovered from the stratum with </a:t>
            </a:r>
            <a:r>
              <a:rPr lang="en-US" dirty="0" err="1" smtClean="0"/>
              <a:t>Luzia's</a:t>
            </a:r>
            <a:r>
              <a:rPr lang="en-US" dirty="0" smtClean="0"/>
              <a:t> bones date the remains at an age of 10,030 ± 60 14C yr BP (11,243–11,710 cal BP), </a:t>
            </a:r>
            <a:r>
              <a:rPr lang="en-US" dirty="0" err="1" smtClean="0"/>
              <a:t>Luzia</a:t>
            </a:r>
            <a:r>
              <a:rPr lang="en-US" dirty="0" smtClean="0"/>
              <a:t> is one of the most ancient American human skeletons ever discovered. Forensics have determined that </a:t>
            </a:r>
            <a:r>
              <a:rPr lang="en-US" dirty="0" err="1" smtClean="0"/>
              <a:t>Luzia</a:t>
            </a:r>
            <a:r>
              <a:rPr lang="en-US" dirty="0" smtClean="0"/>
              <a:t> died in her early 20s. Although flint tools were found nearby, hers were the only human remains found in </a:t>
            </a:r>
            <a:r>
              <a:rPr lang="en-US" dirty="0" err="1" smtClean="0"/>
              <a:t>Vermelha</a:t>
            </a:r>
            <a:r>
              <a:rPr lang="en-US" dirty="0" smtClean="0"/>
              <a:t> Cave.</a:t>
            </a:r>
          </a:p>
          <a:p>
            <a:r>
              <a:rPr lang="en-US" dirty="0" smtClean="0"/>
              <a:t>	The fossil of </a:t>
            </a:r>
            <a:r>
              <a:rPr lang="en-US" dirty="0" err="1" smtClean="0"/>
              <a:t>Luzia</a:t>
            </a:r>
            <a:r>
              <a:rPr lang="en-US" dirty="0" smtClean="0"/>
              <a:t> was believed to have been destroyed when the National Museum burned, according to officials, but firefighters later discovered a human skull within the burned museum. On October 19, 2018 it was announced that the </a:t>
            </a:r>
            <a:r>
              <a:rPr lang="en-US" dirty="0" err="1" smtClean="0"/>
              <a:t>Luzia</a:t>
            </a:r>
            <a:r>
              <a:rPr lang="en-US" dirty="0" smtClean="0"/>
              <a:t> skull was indeed found, but in a fragmented state. 80% of the fragments were identified as being part of the frontal (forehead and nose), side, bones that are more resistant and the fragment of her femur that also belonged to the fossil and was stored. A part of the box that contained </a:t>
            </a:r>
            <a:r>
              <a:rPr lang="en-US" dirty="0" err="1" smtClean="0"/>
              <a:t>Luzia's</a:t>
            </a:r>
            <a:r>
              <a:rPr lang="en-US" dirty="0" smtClean="0"/>
              <a:t> skull was also recovered. The reassembly of the bones has not yet been undertaken.</a:t>
            </a:r>
          </a:p>
          <a:p>
            <a:r>
              <a:rPr lang="en-US" b="1" dirty="0" err="1" smtClean="0"/>
              <a:t>Phenotypical</a:t>
            </a:r>
            <a:r>
              <a:rPr lang="en-US" b="1" dirty="0" smtClean="0"/>
              <a:t> analysis</a:t>
            </a:r>
          </a:p>
          <a:p>
            <a:r>
              <a:rPr lang="en-US" dirty="0" smtClean="0"/>
              <a:t>	Her facial features included a narrow, oval cranium, </a:t>
            </a:r>
          </a:p>
          <a:p>
            <a:r>
              <a:rPr lang="en-US" dirty="0" smtClean="0"/>
              <a:t>projecting face and pronounced chin, strikingly dissimilar to most </a:t>
            </a:r>
          </a:p>
          <a:p>
            <a:r>
              <a:rPr lang="en-US" dirty="0" smtClean="0"/>
              <a:t>Native Americans and their indigenous Siberian forebears. </a:t>
            </a:r>
          </a:p>
          <a:p>
            <a:r>
              <a:rPr lang="en-US" dirty="0" smtClean="0"/>
              <a:t>Anthropologists variously described </a:t>
            </a:r>
            <a:r>
              <a:rPr lang="en-US" dirty="0" err="1" smtClean="0"/>
              <a:t>Luzia's</a:t>
            </a:r>
            <a:r>
              <a:rPr lang="en-US" dirty="0" smtClean="0"/>
              <a:t> features as resembling</a:t>
            </a:r>
          </a:p>
          <a:p>
            <a:r>
              <a:rPr lang="en-US" dirty="0" smtClean="0"/>
              <a:t> those of Indigenous Australians, Melanesians and the </a:t>
            </a:r>
            <a:r>
              <a:rPr lang="en-US" dirty="0" err="1" smtClean="0"/>
              <a:t>Negritos</a:t>
            </a:r>
            <a:r>
              <a:rPr lang="en-US" dirty="0" smtClean="0"/>
              <a:t> </a:t>
            </a:r>
          </a:p>
          <a:p>
            <a:r>
              <a:rPr lang="en-US" dirty="0" smtClean="0"/>
              <a:t>of Southeast Asia. Walter </a:t>
            </a:r>
            <a:r>
              <a:rPr lang="en-US" dirty="0" err="1" smtClean="0"/>
              <a:t>Neves</a:t>
            </a:r>
            <a:r>
              <a:rPr lang="en-US" dirty="0" smtClean="0"/>
              <a:t>, an anthropologist at the</a:t>
            </a:r>
          </a:p>
          <a:p>
            <a:r>
              <a:rPr lang="en-US" dirty="0" smtClean="0"/>
              <a:t> University of São Paulo, suggested that </a:t>
            </a:r>
            <a:r>
              <a:rPr lang="en-US" dirty="0" err="1" smtClean="0"/>
              <a:t>Luzia's</a:t>
            </a:r>
            <a:r>
              <a:rPr lang="en-US" dirty="0" smtClean="0"/>
              <a:t> features most </a:t>
            </a:r>
          </a:p>
          <a:p>
            <a:r>
              <a:rPr lang="en-US" dirty="0" smtClean="0"/>
              <a:t>strongly resembled those of Australian Aboriginal peoples.</a:t>
            </a:r>
          </a:p>
          <a:p>
            <a:r>
              <a:rPr lang="en-US" dirty="0" smtClean="0"/>
              <a:t>	</a:t>
            </a:r>
            <a:r>
              <a:rPr lang="en-US" dirty="0" err="1" smtClean="0"/>
              <a:t>Neves</a:t>
            </a:r>
            <a:r>
              <a:rPr lang="en-US" dirty="0" smtClean="0"/>
              <a:t> and other Brazilian anthropologists theorized </a:t>
            </a:r>
          </a:p>
          <a:p>
            <a:r>
              <a:rPr lang="en-US" dirty="0" smtClean="0"/>
              <a:t>that </a:t>
            </a:r>
            <a:r>
              <a:rPr lang="en-US" dirty="0" err="1" smtClean="0"/>
              <a:t>Luzia's</a:t>
            </a:r>
            <a:r>
              <a:rPr lang="en-US" dirty="0" smtClean="0"/>
              <a:t> Paleo-Indian predecessors lived in South East Asia </a:t>
            </a:r>
          </a:p>
          <a:p>
            <a:r>
              <a:rPr lang="en-US" dirty="0" smtClean="0"/>
              <a:t>for tens of thousands of years after migrating from Africa and</a:t>
            </a:r>
          </a:p>
          <a:p>
            <a:r>
              <a:rPr lang="en-US" dirty="0" smtClean="0"/>
              <a:t> began arriving in the New World as early as 15,000 years ago. </a:t>
            </a:r>
          </a:p>
          <a:p>
            <a:r>
              <a:rPr lang="en-US" dirty="0" smtClean="0"/>
              <a:t>The oldest confirmed date for an </a:t>
            </a:r>
            <a:r>
              <a:rPr lang="en-US" dirty="0" err="1" smtClean="0"/>
              <a:t>archaeosite</a:t>
            </a:r>
            <a:r>
              <a:rPr lang="en-US" dirty="0" smtClean="0"/>
              <a:t> in the Americas is 18,500 and 14,500 cal BP for the Monte Verde site in southern Chile.[14] Some anthropologists have hypothesized that a population from coastal East Asia migrated in boats along the Kuril island chain, the </a:t>
            </a:r>
            <a:r>
              <a:rPr lang="en-US" dirty="0" err="1" smtClean="0"/>
              <a:t>Beringian</a:t>
            </a:r>
            <a:r>
              <a:rPr lang="en-US" dirty="0" smtClean="0"/>
              <a:t> coast and down the west coast of the Americas during the decline of the Last Glacial Maximum.  In 1998, </a:t>
            </a:r>
            <a:r>
              <a:rPr lang="en-US" dirty="0" err="1" smtClean="0"/>
              <a:t>Neves</a:t>
            </a:r>
            <a:r>
              <a:rPr lang="en-US" dirty="0" smtClean="0"/>
              <a:t> and archaeologist André </a:t>
            </a:r>
            <a:r>
              <a:rPr lang="en-US" dirty="0" err="1" smtClean="0"/>
              <a:t>Prous</a:t>
            </a:r>
            <a:r>
              <a:rPr lang="en-US" dirty="0" smtClean="0"/>
              <a:t> studied and dated 11,400 years for the skull of </a:t>
            </a:r>
            <a:r>
              <a:rPr lang="en-US" dirty="0" err="1" smtClean="0"/>
              <a:t>Luzia</a:t>
            </a:r>
            <a:r>
              <a:rPr lang="en-US" dirty="0" smtClean="0"/>
              <a:t> after naming her.</a:t>
            </a:r>
          </a:p>
          <a:p>
            <a:r>
              <a:rPr lang="en-US" dirty="0" smtClean="0"/>
              <a:t>	</a:t>
            </a:r>
            <a:r>
              <a:rPr lang="en-US" dirty="0" err="1" smtClean="0"/>
              <a:t>Neves</a:t>
            </a:r>
            <a:r>
              <a:rPr lang="en-US" dirty="0" smtClean="0"/>
              <a:t>' conclusions have been challenged by research done by anthropologists Rolando </a:t>
            </a:r>
            <a:r>
              <a:rPr lang="en-US" dirty="0" err="1" smtClean="0"/>
              <a:t>González</a:t>
            </a:r>
            <a:r>
              <a:rPr lang="en-US" dirty="0" smtClean="0"/>
              <a:t>-José, Frank Williams and William </a:t>
            </a:r>
            <a:r>
              <a:rPr lang="en-US" dirty="0" err="1" smtClean="0"/>
              <a:t>Armelagos</a:t>
            </a:r>
            <a:r>
              <a:rPr lang="en-US" dirty="0" smtClean="0"/>
              <a:t>, who have shown in their studies that the </a:t>
            </a:r>
            <a:r>
              <a:rPr lang="en-US" dirty="0" err="1" smtClean="0"/>
              <a:t>cranio</a:t>
            </a:r>
            <a:r>
              <a:rPr lang="en-US" dirty="0" smtClean="0"/>
              <a:t>-facial variability could just be due to genetic drift and other factors affecting </a:t>
            </a:r>
            <a:r>
              <a:rPr lang="en-US" dirty="0" err="1" smtClean="0"/>
              <a:t>cranio</a:t>
            </a:r>
            <a:r>
              <a:rPr lang="en-US" dirty="0" smtClean="0"/>
              <a:t>-facial plasticity in Native Americans.</a:t>
            </a:r>
          </a:p>
          <a:p>
            <a:r>
              <a:rPr lang="en-US" dirty="0" smtClean="0"/>
              <a:t>	A comparison in 2005 of </a:t>
            </a:r>
            <a:r>
              <a:rPr lang="en-US" dirty="0" err="1" smtClean="0"/>
              <a:t>Lagoa</a:t>
            </a:r>
            <a:r>
              <a:rPr lang="en-US" dirty="0" smtClean="0"/>
              <a:t> Santa specimens with modern </a:t>
            </a:r>
            <a:r>
              <a:rPr lang="en-US" dirty="0" err="1" smtClean="0"/>
              <a:t>Aimoré</a:t>
            </a:r>
            <a:r>
              <a:rPr lang="en-US" dirty="0" smtClean="0"/>
              <a:t> people of the same region also showed strong affinities, leading </a:t>
            </a:r>
            <a:r>
              <a:rPr lang="en-US" dirty="0" err="1" smtClean="0"/>
              <a:t>Neves</a:t>
            </a:r>
            <a:r>
              <a:rPr lang="en-US" dirty="0" smtClean="0"/>
              <a:t> to classify the </a:t>
            </a:r>
            <a:r>
              <a:rPr lang="en-US" dirty="0" err="1" smtClean="0"/>
              <a:t>Aimoré</a:t>
            </a:r>
            <a:r>
              <a:rPr lang="en-US" dirty="0" smtClean="0"/>
              <a:t> as </a:t>
            </a:r>
            <a:r>
              <a:rPr lang="en-US" dirty="0" err="1" smtClean="0"/>
              <a:t>Paleo</a:t>
            </a:r>
            <a:r>
              <a:rPr lang="en-US" dirty="0" smtClean="0"/>
              <a:t>-Indians.</a:t>
            </a:r>
          </a:p>
          <a:p>
            <a:r>
              <a:rPr lang="en-US" dirty="0" smtClean="0"/>
              <a:t>	Researchers recreated the skull of </a:t>
            </a:r>
            <a:r>
              <a:rPr lang="en-US" dirty="0" err="1" smtClean="0"/>
              <a:t>Luzia</a:t>
            </a:r>
            <a:r>
              <a:rPr lang="en-US" dirty="0" smtClean="0"/>
              <a:t> with 3D printers by studies resumed in a laboratory of the National Institute of Technology (INT) by master's and doctoral students of the Federal University of Rio de Janeiro.</a:t>
            </a:r>
          </a:p>
          <a:p>
            <a:r>
              <a:rPr lang="en-US" dirty="0" smtClean="0"/>
              <a:t>	In November 2018, scientists of the University of São Paulo and Harvard University released a study that contradicts the alleged </a:t>
            </a:r>
            <a:r>
              <a:rPr lang="en-US" dirty="0" err="1" smtClean="0"/>
              <a:t>Australo</a:t>
            </a:r>
            <a:r>
              <a:rPr lang="en-US" dirty="0" smtClean="0"/>
              <a:t>-Melanesian origin of </a:t>
            </a:r>
            <a:r>
              <a:rPr lang="en-US" dirty="0" err="1" smtClean="0"/>
              <a:t>Luzia</a:t>
            </a:r>
            <a:r>
              <a:rPr lang="en-US" dirty="0" smtClean="0"/>
              <a:t>. Using DNA sequencing, the results showed that </a:t>
            </a:r>
            <a:r>
              <a:rPr lang="en-US" dirty="0" err="1" smtClean="0"/>
              <a:t>Luzia</a:t>
            </a:r>
            <a:r>
              <a:rPr lang="en-US" dirty="0" smtClean="0"/>
              <a:t> was entirely Amerindian, genetically.  It was published in the journal Cell article (November 8, 2018), a paper in the journal Science from an affiliated team also reported new findings on fossil DNA from the first migrants to the Americas.</a:t>
            </a:r>
          </a:p>
          <a:p>
            <a:r>
              <a:rPr lang="en-US" dirty="0" smtClean="0"/>
              <a:t>	</a:t>
            </a:r>
            <a:r>
              <a:rPr lang="en-US" dirty="0" err="1" smtClean="0"/>
              <a:t>Lagoa</a:t>
            </a:r>
            <a:r>
              <a:rPr lang="en-US" dirty="0" smtClean="0"/>
              <a:t> Santa remains from a site nearby to the </a:t>
            </a:r>
            <a:r>
              <a:rPr lang="en-US" dirty="0" err="1" smtClean="0"/>
              <a:t>Luzia</a:t>
            </a:r>
            <a:r>
              <a:rPr lang="en-US" dirty="0" smtClean="0"/>
              <a:t> remains carry DNA regarded as Native American. Two of the </a:t>
            </a:r>
            <a:r>
              <a:rPr lang="en-US" dirty="0" err="1" smtClean="0"/>
              <a:t>Lagoa</a:t>
            </a:r>
            <a:r>
              <a:rPr lang="en-US" dirty="0" smtClean="0"/>
              <a:t> Santa individuals carry the same </a:t>
            </a:r>
            <a:r>
              <a:rPr lang="en-US" dirty="0" err="1" smtClean="0"/>
              <a:t>mtDNA</a:t>
            </a:r>
            <a:r>
              <a:rPr lang="en-US" dirty="0" smtClean="0"/>
              <a:t> </a:t>
            </a:r>
            <a:r>
              <a:rPr lang="en-US" dirty="0" err="1" smtClean="0"/>
              <a:t>haplogroup</a:t>
            </a:r>
            <a:r>
              <a:rPr lang="en-US" dirty="0" smtClean="0"/>
              <a:t> (D4h3a) also carried by older 12,000+ remains Anzick-1 found in Montana, </a:t>
            </a:r>
            <a:r>
              <a:rPr lang="en-US" dirty="0" err="1" smtClean="0"/>
              <a:t>mtDNA</a:t>
            </a:r>
            <a:r>
              <a:rPr lang="en-US" dirty="0" smtClean="0"/>
              <a:t> </a:t>
            </a:r>
            <a:r>
              <a:rPr lang="en-US" dirty="0" err="1" smtClean="0"/>
              <a:t>haplogroup</a:t>
            </a:r>
            <a:r>
              <a:rPr lang="en-US" dirty="0" smtClean="0"/>
              <a:t> A2, B2, C1d1 and three of the </a:t>
            </a:r>
            <a:r>
              <a:rPr lang="en-US" dirty="0" err="1" smtClean="0"/>
              <a:t>Lagoa</a:t>
            </a:r>
            <a:r>
              <a:rPr lang="en-US" dirty="0" smtClean="0"/>
              <a:t> Santa individuals harbor the same Y chromosome </a:t>
            </a:r>
            <a:r>
              <a:rPr lang="en-US" dirty="0" err="1" smtClean="0"/>
              <a:t>haplogroup</a:t>
            </a:r>
            <a:r>
              <a:rPr lang="en-US" dirty="0" smtClean="0"/>
              <a:t> Q1b1a1a1-M848 as found in the Spirit Cave genome of Nevada. The bust of </a:t>
            </a:r>
            <a:r>
              <a:rPr lang="en-US" dirty="0" err="1" smtClean="0"/>
              <a:t>Luzia</a:t>
            </a:r>
            <a:r>
              <a:rPr lang="en-US" dirty="0" smtClean="0"/>
              <a:t> displaying </a:t>
            </a:r>
            <a:r>
              <a:rPr lang="en-US" dirty="0" err="1" smtClean="0"/>
              <a:t>Australo</a:t>
            </a:r>
            <a:r>
              <a:rPr lang="en-US" dirty="0" smtClean="0"/>
              <a:t>-Melanesian features was created in 1999. André Strauss of the Max Planck Institute, one of the authors of the Journal Science article remarked "However, skull shape isn't a reliable marker of </a:t>
            </a:r>
            <a:r>
              <a:rPr lang="en-US" dirty="0" err="1" smtClean="0"/>
              <a:t>ancestrality</a:t>
            </a:r>
            <a:r>
              <a:rPr lang="en-US" dirty="0" smtClean="0"/>
              <a:t> or geographic origin. Genetics is the best basis for this type of inference," Strauss explained. "The genetic results of the new study show categorically that there was no significant connection between the </a:t>
            </a:r>
            <a:r>
              <a:rPr lang="en-US" dirty="0" err="1" smtClean="0"/>
              <a:t>Lagoa</a:t>
            </a:r>
            <a:r>
              <a:rPr lang="en-US" dirty="0" smtClean="0"/>
              <a:t> Santa people and groups from Africa or Australia. So the hypothesis that </a:t>
            </a:r>
            <a:r>
              <a:rPr lang="en-US" dirty="0" err="1" smtClean="0"/>
              <a:t>Luzia's</a:t>
            </a:r>
            <a:r>
              <a:rPr lang="en-US" dirty="0" smtClean="0"/>
              <a:t> people derived from a migratory wave prior to the ancestors of today's Amerindians has been disproved. On the contrary, the DNA shows that </a:t>
            </a:r>
            <a:r>
              <a:rPr lang="en-US" dirty="0" err="1" smtClean="0"/>
              <a:t>Luzia's</a:t>
            </a:r>
            <a:r>
              <a:rPr lang="en-US" dirty="0" smtClean="0"/>
              <a:t> people were entirely Amerindian."</a:t>
            </a:r>
          </a:p>
          <a:p>
            <a:r>
              <a:rPr lang="en-US" b="1" dirty="0" smtClean="0"/>
              <a:t>Anthropometry	</a:t>
            </a:r>
          </a:p>
          <a:p>
            <a:r>
              <a:rPr lang="en-US" b="1" dirty="0" smtClean="0"/>
              <a:t>	</a:t>
            </a:r>
            <a:r>
              <a:rPr lang="en-US" dirty="0" err="1" smtClean="0"/>
              <a:t>Luzia</a:t>
            </a:r>
            <a:r>
              <a:rPr lang="en-US" dirty="0" smtClean="0"/>
              <a:t> stood just under five feet (1.5 m) tall; about one-third of her skeleton has been recovered. Her remains seem to indicate that she died when she was approximately 20 years old, either in an accident or as the result of an animal attack. She was a member of a group of hunter-gatherers.</a:t>
            </a:r>
            <a:endParaRPr lang="en-US" dirty="0"/>
          </a:p>
        </p:txBody>
      </p:sp>
      <p:pic>
        <p:nvPicPr>
          <p:cNvPr id="1027" name="Picture 3"/>
          <p:cNvPicPr>
            <a:picLocks noChangeAspect="1" noChangeArrowheads="1"/>
          </p:cNvPicPr>
          <p:nvPr/>
        </p:nvPicPr>
        <p:blipFill>
          <a:blip r:embed="rId4" cstate="print"/>
          <a:srcRect l="15789" t="7534" r="21053"/>
          <a:stretch>
            <a:fillRect/>
          </a:stretch>
        </p:blipFill>
        <p:spPr bwMode="auto">
          <a:xfrm>
            <a:off x="6324600" y="8077200"/>
            <a:ext cx="2743200" cy="2666999"/>
          </a:xfrm>
          <a:prstGeom prst="rect">
            <a:avLst/>
          </a:prstGeom>
          <a:noFill/>
          <a:ln w="9525">
            <a:noFill/>
            <a:miter lim="800000"/>
            <a:headEnd/>
            <a:tailEnd/>
          </a:ln>
          <a:effectLst/>
        </p:spPr>
      </p:pic>
      <p:sp>
        <p:nvSpPr>
          <p:cNvPr id="5" name="Rectangle 4"/>
          <p:cNvSpPr/>
          <p:nvPr/>
        </p:nvSpPr>
        <p:spPr>
          <a:xfrm>
            <a:off x="6324600" y="10744200"/>
            <a:ext cx="2819400" cy="738664"/>
          </a:xfrm>
          <a:prstGeom prst="rect">
            <a:avLst/>
          </a:prstGeom>
        </p:spPr>
        <p:txBody>
          <a:bodyPr wrap="square">
            <a:spAutoFit/>
          </a:bodyPr>
          <a:lstStyle/>
          <a:p>
            <a:r>
              <a:rPr lang="en-US" sz="1400" dirty="0" smtClean="0"/>
              <a:t>A cast of </a:t>
            </a:r>
            <a:r>
              <a:rPr lang="en-US" sz="1400" dirty="0" err="1" smtClean="0"/>
              <a:t>Luzia's</a:t>
            </a:r>
            <a:r>
              <a:rPr lang="en-US" sz="1400" dirty="0" smtClean="0"/>
              <a:t> skull at the National Museum of Natural History in Washington DC</a:t>
            </a:r>
            <a:endParaRPr lang="en-US" sz="1400" dirty="0"/>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7848302"/>
          </a:xfrm>
          <a:prstGeom prst="rect">
            <a:avLst/>
          </a:prstGeom>
        </p:spPr>
        <p:txBody>
          <a:bodyPr wrap="square">
            <a:spAutoFit/>
          </a:bodyPr>
          <a:lstStyle/>
          <a:p>
            <a:r>
              <a:rPr lang="en-US" dirty="0" smtClean="0">
                <a:hlinkClick r:id="rId3"/>
              </a:rPr>
              <a:t>https://en.wikipedia.org/wiki/Fuegians</a:t>
            </a:r>
            <a:endParaRPr lang="en-US" dirty="0" smtClean="0"/>
          </a:p>
          <a:p>
            <a:r>
              <a:rPr lang="en-US" dirty="0" smtClean="0"/>
              <a:t>	Alongside the </a:t>
            </a:r>
            <a:r>
              <a:rPr lang="en-US" dirty="0" err="1" smtClean="0"/>
              <a:t>Pericúes</a:t>
            </a:r>
            <a:r>
              <a:rPr lang="en-US" dirty="0" smtClean="0"/>
              <a:t> of Baja California, the </a:t>
            </a:r>
            <a:r>
              <a:rPr lang="en-US" dirty="0" err="1" smtClean="0"/>
              <a:t>Fuegians</a:t>
            </a:r>
            <a:r>
              <a:rPr lang="en-US" dirty="0" smtClean="0"/>
              <a:t> and Patagonians show the strongest evidence of partial descent from the </a:t>
            </a:r>
            <a:r>
              <a:rPr lang="en-US" dirty="0" err="1" smtClean="0"/>
              <a:t>Paleoamerican</a:t>
            </a:r>
            <a:r>
              <a:rPr lang="en-US" dirty="0" smtClean="0"/>
              <a:t> lineage, a proposed early wave of migration to the Americas derived from an </a:t>
            </a:r>
            <a:r>
              <a:rPr lang="en-US" dirty="0" err="1" smtClean="0"/>
              <a:t>Australo</a:t>
            </a:r>
            <a:r>
              <a:rPr lang="en-US" dirty="0" smtClean="0"/>
              <a:t>-Melanesian population, as opposed to the main </a:t>
            </a:r>
            <a:r>
              <a:rPr lang="en-US" dirty="0" err="1" smtClean="0"/>
              <a:t>Amerind</a:t>
            </a:r>
            <a:r>
              <a:rPr lang="en-US" dirty="0" smtClean="0"/>
              <a:t> peopling of the Americas of Siberian (admixed Ancient North Eurasian and </a:t>
            </a:r>
            <a:r>
              <a:rPr lang="en-US" dirty="0" err="1" smtClean="0"/>
              <a:t>Paleo</a:t>
            </a:r>
            <a:r>
              <a:rPr lang="en-US" dirty="0" smtClean="0"/>
              <a:t>-East Asian) descent.  Further credibility is lent to this idea by research suggesting the existence of an ethnically distinct population elsewhere in South America.  According to archaeologist Ricardo E. </a:t>
            </a:r>
            <a:r>
              <a:rPr lang="en-US" dirty="0" err="1" smtClean="0"/>
              <a:t>Latcham</a:t>
            </a:r>
            <a:r>
              <a:rPr lang="en-US" dirty="0" smtClean="0"/>
              <a:t> the sea-faring nomads of Patagonia (</a:t>
            </a:r>
            <a:r>
              <a:rPr lang="en-US" dirty="0" err="1" smtClean="0"/>
              <a:t>Chonos</a:t>
            </a:r>
            <a:r>
              <a:rPr lang="en-US" dirty="0" smtClean="0"/>
              <a:t>, </a:t>
            </a:r>
            <a:r>
              <a:rPr lang="en-US" dirty="0" err="1" smtClean="0"/>
              <a:t>Kawésqar</a:t>
            </a:r>
            <a:r>
              <a:rPr lang="en-US" dirty="0" smtClean="0"/>
              <a:t>, </a:t>
            </a:r>
            <a:r>
              <a:rPr lang="en-US" dirty="0" err="1" smtClean="0"/>
              <a:t>Yaghan</a:t>
            </a:r>
            <a:r>
              <a:rPr lang="en-US" dirty="0" smtClean="0"/>
              <a:t>) may be remnants from more widespread indigenous groups that were pushed south by "successive invasions" from more northern tribes.</a:t>
            </a:r>
          </a:p>
          <a:p>
            <a:r>
              <a:rPr lang="en-US" dirty="0" smtClean="0"/>
              <a:t>	However these previous claims were refuted by multiple genetic and anthropologic studies, such as one study published in the Nature journal in 2018 concluded that all Native Americans descended from a single founding population which initially split from East Asians at about ~36,000 BC, with gene flow between Ancestral Native Americans and Siberians persisting until ~25,000BC, before becoming isolated in the Americas at ~22,000BC. Northern and Southern Native American sub-populations split from each other at ~17,500BC. There is also some evidence for a back-migration from the Americas into Siberia after ~11,500BC.[45][46] 	Another study published in the Nature journal in 2021, which </a:t>
            </a:r>
            <a:r>
              <a:rPr lang="en-US" dirty="0" err="1" smtClean="0"/>
              <a:t>analysed</a:t>
            </a:r>
            <a:r>
              <a:rPr lang="en-US" dirty="0" smtClean="0"/>
              <a:t> a large amount of ancient genomes, similarly concluded that all Native Americans descended from the movement of people from Northeast Asia into the Americas. These Ancestral Americans, once south of the continental ice sheets, spread and expanded rapidly, and branched into multiple groups, which later gave rise to the major subgroups of Native American populations. The study also dismissed the existence of an hypothetical distinct non-Native American population (suggested to have been related to Indigenous Australians and Papuans), sometimes called "</a:t>
            </a:r>
            <a:r>
              <a:rPr lang="en-US" dirty="0" err="1" smtClean="0"/>
              <a:t>Paleoamerican</a:t>
            </a:r>
            <a:r>
              <a:rPr lang="en-US" dirty="0" smtClean="0"/>
              <a:t>". The authors explained that these previous claims were based on a misinterpreted genetic echo, which was revealed to represent early East-Eurasian </a:t>
            </a:r>
            <a:r>
              <a:rPr lang="en-US" dirty="0" err="1" smtClean="0"/>
              <a:t>geneflow</a:t>
            </a:r>
            <a:r>
              <a:rPr lang="en-US" dirty="0" smtClean="0"/>
              <a:t> (close but distinct to the 40,000BC old </a:t>
            </a:r>
            <a:r>
              <a:rPr lang="en-US" dirty="0" err="1" smtClean="0"/>
              <a:t>Tianyuan</a:t>
            </a:r>
            <a:r>
              <a:rPr lang="en-US" dirty="0" smtClean="0"/>
              <a:t> lineage) into Aboriginal Australians and Papuans.</a:t>
            </a:r>
            <a:endParaRPr lang="en-US" dirty="0"/>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0" y="0"/>
            <a:ext cx="9144000" cy="7091186"/>
            <a:chOff x="0" y="0"/>
            <a:chExt cx="9144000" cy="7091186"/>
          </a:xfrm>
        </p:grpSpPr>
        <p:sp useBgFill="1">
          <p:nvSpPr>
            <p:cNvPr id="17" name="TextBox 16"/>
            <p:cNvSpPr txBox="1"/>
            <p:nvPr/>
          </p:nvSpPr>
          <p:spPr>
            <a:xfrm>
              <a:off x="0" y="2590800"/>
              <a:ext cx="6781800" cy="584775"/>
            </a:xfrm>
            <a:prstGeom prst="rect">
              <a:avLst/>
            </a:prstGeom>
          </p:spPr>
          <p:txBody>
            <a:bodyPr wrap="square" rtlCol="0">
              <a:spAutoFit/>
            </a:bodyPr>
            <a:lstStyle/>
            <a:p>
              <a:r>
                <a:rPr lang="en-US" sz="3200" b="1" dirty="0" smtClean="0"/>
                <a:t>1998:  Australia: watercraft pictograph</a:t>
              </a:r>
            </a:p>
          </p:txBody>
        </p:sp>
        <p:sp useBgFill="1">
          <p:nvSpPr>
            <p:cNvPr id="3" name="TextBox 2"/>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Open Pacific Route: Australia</a:t>
              </a:r>
              <a:endParaRPr lang="en-US" sz="4400" b="1" dirty="0">
                <a:solidFill>
                  <a:srgbClr val="FF0000"/>
                </a:solidFill>
                <a:effectLst>
                  <a:outerShdw dist="50800" dir="7200000" algn="ctr" rotWithShape="0">
                    <a:schemeClr val="tx1"/>
                  </a:outerShdw>
                </a:effectLst>
              </a:endParaRPr>
            </a:p>
          </p:txBody>
        </p:sp>
        <p:pic>
          <p:nvPicPr>
            <p:cNvPr id="5" name="Picture 3"/>
            <p:cNvPicPr>
              <a:picLocks noChangeAspect="1" noChangeArrowheads="1"/>
            </p:cNvPicPr>
            <p:nvPr/>
          </p:nvPicPr>
          <p:blipFill>
            <a:blip r:embed="rId3" cstate="print"/>
            <a:srcRect/>
            <a:stretch>
              <a:fillRect/>
            </a:stretch>
          </p:blipFill>
          <p:spPr bwMode="auto">
            <a:xfrm>
              <a:off x="4700016" y="3218688"/>
              <a:ext cx="4389438" cy="3589338"/>
            </a:xfrm>
            <a:prstGeom prst="rect">
              <a:avLst/>
            </a:prstGeom>
            <a:noFill/>
            <a:ln w="50800">
              <a:solidFill>
                <a:schemeClr val="tx1"/>
              </a:solidFill>
              <a:miter lim="800000"/>
              <a:headEnd/>
              <a:tailEnd/>
            </a:ln>
            <a:effectLst/>
          </p:spPr>
        </p:pic>
        <p:sp useBgFill="1">
          <p:nvSpPr>
            <p:cNvPr id="6" name="TextBox 5"/>
            <p:cNvSpPr txBox="1"/>
            <p:nvPr/>
          </p:nvSpPr>
          <p:spPr>
            <a:xfrm>
              <a:off x="0" y="799743"/>
              <a:ext cx="9144000" cy="584775"/>
            </a:xfrm>
            <a:prstGeom prst="rect">
              <a:avLst/>
            </a:prstGeom>
          </p:spPr>
          <p:txBody>
            <a:bodyPr wrap="square" rtlCol="0">
              <a:spAutoFit/>
            </a:bodyPr>
            <a:lstStyle/>
            <a:p>
              <a:r>
                <a:rPr lang="en-US" sz="3200" b="1" dirty="0" smtClean="0"/>
                <a:t>1974:  Brazil – human scull discovery</a:t>
              </a:r>
            </a:p>
          </p:txBody>
        </p:sp>
        <p:sp useBgFill="1">
          <p:nvSpPr>
            <p:cNvPr id="7" name="TextBox 6"/>
            <p:cNvSpPr txBox="1"/>
            <p:nvPr/>
          </p:nvSpPr>
          <p:spPr>
            <a:xfrm>
              <a:off x="0" y="1308318"/>
              <a:ext cx="6781800" cy="1384995"/>
            </a:xfrm>
            <a:prstGeom prst="rect">
              <a:avLst/>
            </a:prstGeom>
          </p:spPr>
          <p:txBody>
            <a:bodyPr wrap="square" rtlCol="0">
              <a:spAutoFit/>
            </a:bodyPr>
            <a:lstStyle/>
            <a:p>
              <a:r>
                <a:rPr lang="en-US" sz="2800" b="1" dirty="0" smtClean="0"/>
                <a:t>      - remains 13,500 years old</a:t>
              </a:r>
            </a:p>
            <a:p>
              <a:pPr marL="0"/>
              <a:r>
                <a:rPr lang="en-US" sz="2800" b="1" dirty="0" smtClean="0"/>
                <a:t>      - forensic reconstruction shows similarity</a:t>
              </a:r>
            </a:p>
            <a:p>
              <a:pPr marL="0"/>
              <a:r>
                <a:rPr lang="en-US" sz="2800" b="1" dirty="0" smtClean="0"/>
                <a:t>         to aboriginal people of Australia</a:t>
              </a:r>
            </a:p>
          </p:txBody>
        </p:sp>
        <p:pic>
          <p:nvPicPr>
            <p:cNvPr id="1029" name="Picture 5"/>
            <p:cNvPicPr>
              <a:picLocks noChangeAspect="1" noChangeArrowheads="1"/>
            </p:cNvPicPr>
            <p:nvPr/>
          </p:nvPicPr>
          <p:blipFill>
            <a:blip r:embed="rId4" cstate="print">
              <a:lum bright="10000"/>
            </a:blip>
            <a:srcRect/>
            <a:stretch>
              <a:fillRect/>
            </a:stretch>
          </p:blipFill>
          <p:spPr bwMode="auto">
            <a:xfrm>
              <a:off x="76200" y="3200400"/>
              <a:ext cx="4960276" cy="3593592"/>
            </a:xfrm>
            <a:prstGeom prst="rect">
              <a:avLst/>
            </a:prstGeom>
            <a:noFill/>
            <a:ln w="50800">
              <a:solidFill>
                <a:schemeClr val="tx1"/>
              </a:solidFill>
              <a:miter lim="800000"/>
              <a:headEnd/>
              <a:tailEnd/>
            </a:ln>
            <a:effectLst/>
          </p:spPr>
        </p:pic>
        <p:grpSp>
          <p:nvGrpSpPr>
            <p:cNvPr id="2" name="Group 14"/>
            <p:cNvGrpSpPr/>
            <p:nvPr/>
          </p:nvGrpSpPr>
          <p:grpSpPr>
            <a:xfrm>
              <a:off x="2177063" y="5005858"/>
              <a:ext cx="5187206" cy="2085328"/>
              <a:chOff x="2177063" y="5005858"/>
              <a:chExt cx="5187206" cy="2085328"/>
            </a:xfrm>
          </p:grpSpPr>
          <p:sp>
            <p:nvSpPr>
              <p:cNvPr id="13" name="Freeform 12"/>
              <p:cNvSpPr/>
              <p:nvPr/>
            </p:nvSpPr>
            <p:spPr>
              <a:xfrm rot="20508854">
                <a:off x="2177063" y="5005858"/>
                <a:ext cx="5187206" cy="2085328"/>
              </a:xfrm>
              <a:custGeom>
                <a:avLst/>
                <a:gdLst>
                  <a:gd name="connsiteX0" fmla="*/ 0 w 4951562"/>
                  <a:gd name="connsiteY0" fmla="*/ 0 h 1590136"/>
                  <a:gd name="connsiteX1" fmla="*/ 1293962 w 4951562"/>
                  <a:gd name="connsiteY1" fmla="*/ 793630 h 1590136"/>
                  <a:gd name="connsiteX2" fmla="*/ 2725947 w 4951562"/>
                  <a:gd name="connsiteY2" fmla="*/ 1276710 h 1590136"/>
                  <a:gd name="connsiteX3" fmla="*/ 4313208 w 4951562"/>
                  <a:gd name="connsiteY3" fmla="*/ 1552755 h 1590136"/>
                  <a:gd name="connsiteX4" fmla="*/ 4951562 w 4951562"/>
                  <a:gd name="connsiteY4" fmla="*/ 1500996 h 159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1562" h="1590136">
                    <a:moveTo>
                      <a:pt x="0" y="0"/>
                    </a:moveTo>
                    <a:cubicBezTo>
                      <a:pt x="419819" y="290422"/>
                      <a:pt x="839638" y="580845"/>
                      <a:pt x="1293962" y="793630"/>
                    </a:cubicBezTo>
                    <a:cubicBezTo>
                      <a:pt x="1748287" y="1006415"/>
                      <a:pt x="2222739" y="1150189"/>
                      <a:pt x="2725947" y="1276710"/>
                    </a:cubicBezTo>
                    <a:cubicBezTo>
                      <a:pt x="3229155" y="1403231"/>
                      <a:pt x="3942272" y="1515374"/>
                      <a:pt x="4313208" y="1552755"/>
                    </a:cubicBezTo>
                    <a:cubicBezTo>
                      <a:pt x="4684144" y="1590136"/>
                      <a:pt x="4817853" y="1545566"/>
                      <a:pt x="4951562" y="1500996"/>
                    </a:cubicBezTo>
                  </a:path>
                </a:pathLst>
              </a:custGeom>
              <a:ln w="101600">
                <a:solidFill>
                  <a:srgbClr val="FF0000"/>
                </a:solidFill>
                <a:prstDash val="sysDot"/>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rot="646903">
                <a:off x="2684001" y="5896282"/>
                <a:ext cx="1972862" cy="367933"/>
              </a:xfrm>
              <a:prstGeom prst="rect">
                <a:avLst/>
              </a:prstGeom>
              <a:noFill/>
            </p:spPr>
            <p:txBody>
              <a:bodyPr wrap="none" rtlCol="0">
                <a:spAutoFit/>
              </a:bodyPr>
              <a:lstStyle/>
              <a:p>
                <a:r>
                  <a:rPr lang="en-US" sz="2800" dirty="0" smtClean="0">
                    <a:solidFill>
                      <a:srgbClr val="FF0000"/>
                    </a:solidFill>
                    <a:effectLst>
                      <a:outerShdw dist="38100" dir="7200000" algn="ctr" rotWithShape="0">
                        <a:schemeClr val="tx1"/>
                      </a:outerShdw>
                    </a:effectLst>
                  </a:rPr>
                  <a:t>8,500 miles</a:t>
                </a:r>
                <a:endParaRPr lang="en-US" sz="2800" dirty="0">
                  <a:solidFill>
                    <a:srgbClr val="FF0000"/>
                  </a:solidFill>
                  <a:effectLst>
                    <a:outerShdw dist="38100" dir="7200000" algn="ctr" rotWithShape="0">
                      <a:schemeClr val="tx1"/>
                    </a:outerShdw>
                  </a:effectLst>
                </a:endParaRPr>
              </a:p>
            </p:txBody>
          </p:sp>
        </p:grpSp>
        <p:sp>
          <p:nvSpPr>
            <p:cNvPr id="18" name="TextBox 17"/>
            <p:cNvSpPr txBox="1"/>
            <p:nvPr/>
          </p:nvSpPr>
          <p:spPr>
            <a:xfrm rot="21331217">
              <a:off x="5574606" y="5610078"/>
              <a:ext cx="1146468" cy="923330"/>
            </a:xfrm>
            <a:prstGeom prst="rect">
              <a:avLst/>
            </a:prstGeom>
            <a:noFill/>
          </p:spPr>
          <p:txBody>
            <a:bodyPr wrap="none" rtlCol="0">
              <a:spAutoFit/>
            </a:bodyPr>
            <a:lstStyle/>
            <a:p>
              <a:r>
                <a:rPr lang="en-US" sz="5400" dirty="0" smtClean="0">
                  <a:solidFill>
                    <a:srgbClr val="FF0000"/>
                  </a:solidFill>
                  <a:effectLst>
                    <a:outerShdw dist="38100" dir="7200000" algn="ctr" rotWithShape="0">
                      <a:schemeClr val="tx1"/>
                    </a:outerShdw>
                  </a:effectLst>
                </a:rPr>
                <a:t>???</a:t>
              </a:r>
              <a:endParaRPr lang="en-US" sz="5400" dirty="0">
                <a:solidFill>
                  <a:srgbClr val="FF0000"/>
                </a:solidFill>
                <a:effectLst>
                  <a:outerShdw dist="38100" dir="7200000" algn="ctr" rotWithShape="0">
                    <a:schemeClr val="tx1"/>
                  </a:outerShdw>
                </a:effectLst>
              </a:endParaRPr>
            </a:p>
          </p:txBody>
        </p:sp>
        <p:sp>
          <p:nvSpPr>
            <p:cNvPr id="22" name="Oval 21"/>
            <p:cNvSpPr/>
            <p:nvPr/>
          </p:nvSpPr>
          <p:spPr>
            <a:xfrm>
              <a:off x="838200" y="30540"/>
              <a:ext cx="3581400" cy="762000"/>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1" y="-250166"/>
            <a:ext cx="10067025" cy="7108166"/>
            <a:chOff x="1" y="-250166"/>
            <a:chExt cx="10067025" cy="7108166"/>
          </a:xfrm>
        </p:grpSpPr>
        <p:pic>
          <p:nvPicPr>
            <p:cNvPr id="25" name="Picture 2"/>
            <p:cNvPicPr>
              <a:picLocks noChangeAspect="1" noChangeArrowheads="1"/>
            </p:cNvPicPr>
            <p:nvPr/>
          </p:nvPicPr>
          <p:blipFill>
            <a:blip r:embed="rId5" cstate="print"/>
            <a:srcRect/>
            <a:stretch>
              <a:fillRect/>
            </a:stretch>
          </p:blipFill>
          <p:spPr bwMode="auto">
            <a:xfrm>
              <a:off x="1" y="0"/>
              <a:ext cx="9144000" cy="6858000"/>
            </a:xfrm>
            <a:prstGeom prst="rect">
              <a:avLst/>
            </a:prstGeom>
            <a:noFill/>
            <a:ln w="9525">
              <a:noFill/>
              <a:miter lim="800000"/>
              <a:headEnd/>
              <a:tailEnd/>
            </a:ln>
            <a:effectLst/>
          </p:spPr>
        </p:pic>
        <p:grpSp>
          <p:nvGrpSpPr>
            <p:cNvPr id="26" name="Group 16"/>
            <p:cNvGrpSpPr/>
            <p:nvPr/>
          </p:nvGrpSpPr>
          <p:grpSpPr>
            <a:xfrm>
              <a:off x="1069675" y="1452113"/>
              <a:ext cx="5194540" cy="4141159"/>
              <a:chOff x="1069675" y="1452113"/>
              <a:chExt cx="5194540" cy="4141159"/>
            </a:xfrm>
          </p:grpSpPr>
          <p:grpSp>
            <p:nvGrpSpPr>
              <p:cNvPr id="41" name="Group 9"/>
              <p:cNvGrpSpPr/>
              <p:nvPr/>
            </p:nvGrpSpPr>
            <p:grpSpPr>
              <a:xfrm>
                <a:off x="2969141" y="2831932"/>
                <a:ext cx="2793766" cy="777672"/>
                <a:chOff x="2969141" y="2831932"/>
                <a:chExt cx="2793766" cy="777672"/>
              </a:xfrm>
            </p:grpSpPr>
            <p:pic>
              <p:nvPicPr>
                <p:cNvPr id="43" name="Picture 2"/>
                <p:cNvPicPr>
                  <a:picLocks noChangeAspect="1" noChangeArrowheads="1"/>
                </p:cNvPicPr>
                <p:nvPr/>
              </p:nvPicPr>
              <p:blipFill>
                <a:blip r:embed="rId5" cstate="print"/>
                <a:srcRect l="32500" t="34444" r="60833" b="57778"/>
                <a:stretch>
                  <a:fillRect/>
                </a:stretch>
              </p:blipFill>
              <p:spPr bwMode="auto">
                <a:xfrm rot="19098076">
                  <a:off x="3569687" y="2831932"/>
                  <a:ext cx="609600" cy="570321"/>
                </a:xfrm>
                <a:prstGeom prst="rect">
                  <a:avLst/>
                </a:prstGeom>
                <a:noFill/>
                <a:ln w="9525">
                  <a:noFill/>
                  <a:miter lim="800000"/>
                  <a:headEnd/>
                  <a:tailEnd/>
                </a:ln>
                <a:effectLst/>
              </p:spPr>
            </p:pic>
            <p:sp>
              <p:nvSpPr>
                <p:cNvPr id="44" name="TextBox 5"/>
                <p:cNvSpPr txBox="1"/>
                <p:nvPr/>
              </p:nvSpPr>
              <p:spPr>
                <a:xfrm rot="2595558">
                  <a:off x="2969141" y="3086384"/>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Coastal  Route </a:t>
                  </a:r>
                  <a:endParaRPr lang="en-US" sz="3200" dirty="0">
                    <a:solidFill>
                      <a:srgbClr val="FF0000"/>
                    </a:solidFill>
                    <a:effectLst>
                      <a:outerShdw dist="38100" dir="7200000" algn="ctr" rotWithShape="0">
                        <a:schemeClr val="tx1"/>
                      </a:outerShdw>
                    </a:effectLst>
                  </a:endParaRPr>
                </a:p>
              </p:txBody>
            </p:sp>
          </p:grpSp>
          <p:sp>
            <p:nvSpPr>
              <p:cNvPr id="42" name="Freeform 13"/>
              <p:cNvSpPr/>
              <p:nvPr/>
            </p:nvSpPr>
            <p:spPr>
              <a:xfrm>
                <a:off x="1069675" y="1452113"/>
                <a:ext cx="5194540" cy="4141159"/>
              </a:xfrm>
              <a:custGeom>
                <a:avLst/>
                <a:gdLst>
                  <a:gd name="connsiteX0" fmla="*/ 0 w 5040702"/>
                  <a:gd name="connsiteY0" fmla="*/ 135147 h 3930770"/>
                  <a:gd name="connsiteX1" fmla="*/ 483080 w 5040702"/>
                  <a:gd name="connsiteY1" fmla="*/ 462951 h 3930770"/>
                  <a:gd name="connsiteX2" fmla="*/ 1000665 w 5040702"/>
                  <a:gd name="connsiteY2" fmla="*/ 480204 h 3930770"/>
                  <a:gd name="connsiteX3" fmla="*/ 1656272 w 5040702"/>
                  <a:gd name="connsiteY3" fmla="*/ 238664 h 3930770"/>
                  <a:gd name="connsiteX4" fmla="*/ 2139351 w 5040702"/>
                  <a:gd name="connsiteY4" fmla="*/ 31630 h 3930770"/>
                  <a:gd name="connsiteX5" fmla="*/ 2311880 w 5040702"/>
                  <a:gd name="connsiteY5" fmla="*/ 66136 h 3930770"/>
                  <a:gd name="connsiteX6" fmla="*/ 2691442 w 5040702"/>
                  <a:gd name="connsiteY6" fmla="*/ 428445 h 3930770"/>
                  <a:gd name="connsiteX7" fmla="*/ 2846717 w 5040702"/>
                  <a:gd name="connsiteY7" fmla="*/ 652732 h 3930770"/>
                  <a:gd name="connsiteX8" fmla="*/ 2863970 w 5040702"/>
                  <a:gd name="connsiteY8" fmla="*/ 980536 h 3930770"/>
                  <a:gd name="connsiteX9" fmla="*/ 2932982 w 5040702"/>
                  <a:gd name="connsiteY9" fmla="*/ 1256581 h 3930770"/>
                  <a:gd name="connsiteX10" fmla="*/ 3122763 w 5040702"/>
                  <a:gd name="connsiteY10" fmla="*/ 1601638 h 3930770"/>
                  <a:gd name="connsiteX11" fmla="*/ 3536831 w 5040702"/>
                  <a:gd name="connsiteY11" fmla="*/ 1998453 h 3930770"/>
                  <a:gd name="connsiteX12" fmla="*/ 3881887 w 5040702"/>
                  <a:gd name="connsiteY12" fmla="*/ 2274498 h 3930770"/>
                  <a:gd name="connsiteX13" fmla="*/ 4175185 w 5040702"/>
                  <a:gd name="connsiteY13" fmla="*/ 2412521 h 3930770"/>
                  <a:gd name="connsiteX14" fmla="*/ 4520242 w 5040702"/>
                  <a:gd name="connsiteY14" fmla="*/ 2498785 h 3930770"/>
                  <a:gd name="connsiteX15" fmla="*/ 4658265 w 5040702"/>
                  <a:gd name="connsiteY15" fmla="*/ 2636808 h 3930770"/>
                  <a:gd name="connsiteX16" fmla="*/ 4744529 w 5040702"/>
                  <a:gd name="connsiteY16" fmla="*/ 2671313 h 3930770"/>
                  <a:gd name="connsiteX17" fmla="*/ 4727276 w 5040702"/>
                  <a:gd name="connsiteY17" fmla="*/ 3050876 h 3930770"/>
                  <a:gd name="connsiteX18" fmla="*/ 4917057 w 5040702"/>
                  <a:gd name="connsiteY18" fmla="*/ 3447691 h 3930770"/>
                  <a:gd name="connsiteX19" fmla="*/ 5020574 w 5040702"/>
                  <a:gd name="connsiteY19" fmla="*/ 3706483 h 3930770"/>
                  <a:gd name="connsiteX20" fmla="*/ 5037827 w 5040702"/>
                  <a:gd name="connsiteY20" fmla="*/ 3930770 h 3930770"/>
                  <a:gd name="connsiteX0" fmla="*/ 0 w 5038310"/>
                  <a:gd name="connsiteY0" fmla="*/ 135147 h 4068819"/>
                  <a:gd name="connsiteX1" fmla="*/ 483080 w 5038310"/>
                  <a:gd name="connsiteY1" fmla="*/ 462951 h 4068819"/>
                  <a:gd name="connsiteX2" fmla="*/ 1000665 w 5038310"/>
                  <a:gd name="connsiteY2" fmla="*/ 480204 h 4068819"/>
                  <a:gd name="connsiteX3" fmla="*/ 1656272 w 5038310"/>
                  <a:gd name="connsiteY3" fmla="*/ 238664 h 4068819"/>
                  <a:gd name="connsiteX4" fmla="*/ 2139351 w 5038310"/>
                  <a:gd name="connsiteY4" fmla="*/ 31630 h 4068819"/>
                  <a:gd name="connsiteX5" fmla="*/ 2311880 w 5038310"/>
                  <a:gd name="connsiteY5" fmla="*/ 66136 h 4068819"/>
                  <a:gd name="connsiteX6" fmla="*/ 2691442 w 5038310"/>
                  <a:gd name="connsiteY6" fmla="*/ 428445 h 4068819"/>
                  <a:gd name="connsiteX7" fmla="*/ 2846717 w 5038310"/>
                  <a:gd name="connsiteY7" fmla="*/ 652732 h 4068819"/>
                  <a:gd name="connsiteX8" fmla="*/ 2863970 w 5038310"/>
                  <a:gd name="connsiteY8" fmla="*/ 980536 h 4068819"/>
                  <a:gd name="connsiteX9" fmla="*/ 2932982 w 5038310"/>
                  <a:gd name="connsiteY9" fmla="*/ 1256581 h 4068819"/>
                  <a:gd name="connsiteX10" fmla="*/ 3122763 w 5038310"/>
                  <a:gd name="connsiteY10" fmla="*/ 1601638 h 4068819"/>
                  <a:gd name="connsiteX11" fmla="*/ 3536831 w 5038310"/>
                  <a:gd name="connsiteY11" fmla="*/ 1998453 h 4068819"/>
                  <a:gd name="connsiteX12" fmla="*/ 3881887 w 5038310"/>
                  <a:gd name="connsiteY12" fmla="*/ 2274498 h 4068819"/>
                  <a:gd name="connsiteX13" fmla="*/ 4175185 w 5038310"/>
                  <a:gd name="connsiteY13" fmla="*/ 2412521 h 4068819"/>
                  <a:gd name="connsiteX14" fmla="*/ 4520242 w 5038310"/>
                  <a:gd name="connsiteY14" fmla="*/ 2498785 h 4068819"/>
                  <a:gd name="connsiteX15" fmla="*/ 4658265 w 5038310"/>
                  <a:gd name="connsiteY15" fmla="*/ 2636808 h 4068819"/>
                  <a:gd name="connsiteX16" fmla="*/ 4744529 w 5038310"/>
                  <a:gd name="connsiteY16" fmla="*/ 2671313 h 4068819"/>
                  <a:gd name="connsiteX17" fmla="*/ 4727276 w 5038310"/>
                  <a:gd name="connsiteY17" fmla="*/ 3050876 h 4068819"/>
                  <a:gd name="connsiteX18" fmla="*/ 4917057 w 5038310"/>
                  <a:gd name="connsiteY18" fmla="*/ 3447691 h 4068819"/>
                  <a:gd name="connsiteX19" fmla="*/ 5020574 w 5038310"/>
                  <a:gd name="connsiteY19" fmla="*/ 3706483 h 4068819"/>
                  <a:gd name="connsiteX20" fmla="*/ 5023476 w 5038310"/>
                  <a:gd name="connsiteY20" fmla="*/ 4031438 h 4068819"/>
                  <a:gd name="connsiteX21" fmla="*/ 5037827 w 5038310"/>
                  <a:gd name="connsiteY21" fmla="*/ 3930770 h 4068819"/>
                  <a:gd name="connsiteX0" fmla="*/ 0 w 5194540"/>
                  <a:gd name="connsiteY0" fmla="*/ 135147 h 4090359"/>
                  <a:gd name="connsiteX1" fmla="*/ 483080 w 5194540"/>
                  <a:gd name="connsiteY1" fmla="*/ 462951 h 4090359"/>
                  <a:gd name="connsiteX2" fmla="*/ 1000665 w 5194540"/>
                  <a:gd name="connsiteY2" fmla="*/ 480204 h 4090359"/>
                  <a:gd name="connsiteX3" fmla="*/ 1656272 w 5194540"/>
                  <a:gd name="connsiteY3" fmla="*/ 238664 h 4090359"/>
                  <a:gd name="connsiteX4" fmla="*/ 2139351 w 5194540"/>
                  <a:gd name="connsiteY4" fmla="*/ 31630 h 4090359"/>
                  <a:gd name="connsiteX5" fmla="*/ 2311880 w 5194540"/>
                  <a:gd name="connsiteY5" fmla="*/ 66136 h 4090359"/>
                  <a:gd name="connsiteX6" fmla="*/ 2691442 w 5194540"/>
                  <a:gd name="connsiteY6" fmla="*/ 428445 h 4090359"/>
                  <a:gd name="connsiteX7" fmla="*/ 2846717 w 5194540"/>
                  <a:gd name="connsiteY7" fmla="*/ 652732 h 4090359"/>
                  <a:gd name="connsiteX8" fmla="*/ 2863970 w 5194540"/>
                  <a:gd name="connsiteY8" fmla="*/ 980536 h 4090359"/>
                  <a:gd name="connsiteX9" fmla="*/ 2932982 w 5194540"/>
                  <a:gd name="connsiteY9" fmla="*/ 1256581 h 4090359"/>
                  <a:gd name="connsiteX10" fmla="*/ 3122763 w 5194540"/>
                  <a:gd name="connsiteY10" fmla="*/ 1601638 h 4090359"/>
                  <a:gd name="connsiteX11" fmla="*/ 3536831 w 5194540"/>
                  <a:gd name="connsiteY11" fmla="*/ 1998453 h 4090359"/>
                  <a:gd name="connsiteX12" fmla="*/ 3881887 w 5194540"/>
                  <a:gd name="connsiteY12" fmla="*/ 2274498 h 4090359"/>
                  <a:gd name="connsiteX13" fmla="*/ 4175185 w 5194540"/>
                  <a:gd name="connsiteY13" fmla="*/ 2412521 h 4090359"/>
                  <a:gd name="connsiteX14" fmla="*/ 4520242 w 5194540"/>
                  <a:gd name="connsiteY14" fmla="*/ 2498785 h 4090359"/>
                  <a:gd name="connsiteX15" fmla="*/ 4658265 w 5194540"/>
                  <a:gd name="connsiteY15" fmla="*/ 2636808 h 4090359"/>
                  <a:gd name="connsiteX16" fmla="*/ 4744529 w 5194540"/>
                  <a:gd name="connsiteY16" fmla="*/ 2671313 h 4090359"/>
                  <a:gd name="connsiteX17" fmla="*/ 4727276 w 5194540"/>
                  <a:gd name="connsiteY17" fmla="*/ 3050876 h 4090359"/>
                  <a:gd name="connsiteX18" fmla="*/ 5145657 w 5194540"/>
                  <a:gd name="connsiteY18" fmla="*/ 3981091 h 4090359"/>
                  <a:gd name="connsiteX19" fmla="*/ 5020574 w 5194540"/>
                  <a:gd name="connsiteY19" fmla="*/ 3706483 h 4090359"/>
                  <a:gd name="connsiteX20" fmla="*/ 5023476 w 5194540"/>
                  <a:gd name="connsiteY20" fmla="*/ 4031438 h 4090359"/>
                  <a:gd name="connsiteX21" fmla="*/ 5037827 w 5194540"/>
                  <a:gd name="connsiteY21" fmla="*/ 3930770 h 40903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540" h="4141159">
                    <a:moveTo>
                      <a:pt x="0" y="135147"/>
                    </a:moveTo>
                    <a:cubicBezTo>
                      <a:pt x="158151" y="270294"/>
                      <a:pt x="316303" y="405442"/>
                      <a:pt x="483080" y="462951"/>
                    </a:cubicBezTo>
                    <a:cubicBezTo>
                      <a:pt x="649858" y="520461"/>
                      <a:pt x="805133" y="517585"/>
                      <a:pt x="1000665" y="480204"/>
                    </a:cubicBezTo>
                    <a:cubicBezTo>
                      <a:pt x="1196197" y="442823"/>
                      <a:pt x="1466491" y="313426"/>
                      <a:pt x="1656272" y="238664"/>
                    </a:cubicBezTo>
                    <a:cubicBezTo>
                      <a:pt x="1846053" y="163902"/>
                      <a:pt x="2030083" y="60385"/>
                      <a:pt x="2139351" y="31630"/>
                    </a:cubicBezTo>
                    <a:cubicBezTo>
                      <a:pt x="2248619" y="2875"/>
                      <a:pt x="2219865" y="0"/>
                      <a:pt x="2311880" y="66136"/>
                    </a:cubicBezTo>
                    <a:cubicBezTo>
                      <a:pt x="2403895" y="132272"/>
                      <a:pt x="2602303" y="330679"/>
                      <a:pt x="2691442" y="428445"/>
                    </a:cubicBezTo>
                    <a:cubicBezTo>
                      <a:pt x="2780582" y="526211"/>
                      <a:pt x="2817962" y="560717"/>
                      <a:pt x="2846717" y="652732"/>
                    </a:cubicBezTo>
                    <a:cubicBezTo>
                      <a:pt x="2875472" y="744747"/>
                      <a:pt x="2849593" y="879895"/>
                      <a:pt x="2863970" y="980536"/>
                    </a:cubicBezTo>
                    <a:cubicBezTo>
                      <a:pt x="2878348" y="1081178"/>
                      <a:pt x="2889850" y="1153064"/>
                      <a:pt x="2932982" y="1256581"/>
                    </a:cubicBezTo>
                    <a:cubicBezTo>
                      <a:pt x="2976114" y="1360098"/>
                      <a:pt x="3022122" y="1477993"/>
                      <a:pt x="3122763" y="1601638"/>
                    </a:cubicBezTo>
                    <a:cubicBezTo>
                      <a:pt x="3223405" y="1725283"/>
                      <a:pt x="3410310" y="1886310"/>
                      <a:pt x="3536831" y="1998453"/>
                    </a:cubicBezTo>
                    <a:cubicBezTo>
                      <a:pt x="3663352" y="2110596"/>
                      <a:pt x="3775495" y="2205487"/>
                      <a:pt x="3881887" y="2274498"/>
                    </a:cubicBezTo>
                    <a:cubicBezTo>
                      <a:pt x="3988279" y="2343509"/>
                      <a:pt x="4068793" y="2375140"/>
                      <a:pt x="4175185" y="2412521"/>
                    </a:cubicBezTo>
                    <a:cubicBezTo>
                      <a:pt x="4281578" y="2449902"/>
                      <a:pt x="4439729" y="2461404"/>
                      <a:pt x="4520242" y="2498785"/>
                    </a:cubicBezTo>
                    <a:cubicBezTo>
                      <a:pt x="4600755" y="2536166"/>
                      <a:pt x="4620884" y="2608053"/>
                      <a:pt x="4658265" y="2636808"/>
                    </a:cubicBezTo>
                    <a:cubicBezTo>
                      <a:pt x="4695646" y="2665563"/>
                      <a:pt x="4733027" y="2602302"/>
                      <a:pt x="4744529" y="2671313"/>
                    </a:cubicBezTo>
                    <a:cubicBezTo>
                      <a:pt x="4756031" y="2740324"/>
                      <a:pt x="4660421" y="2832580"/>
                      <a:pt x="4727276" y="3050876"/>
                    </a:cubicBezTo>
                    <a:cubicBezTo>
                      <a:pt x="4794131" y="3269172"/>
                      <a:pt x="5096774" y="3821023"/>
                      <a:pt x="5145657" y="3981091"/>
                    </a:cubicBezTo>
                    <a:cubicBezTo>
                      <a:pt x="5194540" y="4141159"/>
                      <a:pt x="5040937" y="4002892"/>
                      <a:pt x="5020574" y="4011283"/>
                    </a:cubicBezTo>
                    <a:cubicBezTo>
                      <a:pt x="5000211" y="4019674"/>
                      <a:pt x="5020601" y="4044857"/>
                      <a:pt x="5023476" y="4031438"/>
                    </a:cubicBezTo>
                    <a:cubicBezTo>
                      <a:pt x="5026351" y="4018019"/>
                      <a:pt x="5032272" y="3933343"/>
                      <a:pt x="5037827" y="3930770"/>
                    </a:cubicBezTo>
                    <a:cubicBezTo>
                      <a:pt x="5043382" y="3928197"/>
                      <a:pt x="5119907" y="4126259"/>
                      <a:pt x="5056805" y="4015999"/>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 name="Group 19"/>
            <p:cNvGrpSpPr/>
            <p:nvPr/>
          </p:nvGrpSpPr>
          <p:grpSpPr>
            <a:xfrm>
              <a:off x="603848" y="4968815"/>
              <a:ext cx="5111151" cy="1584385"/>
              <a:chOff x="603848" y="4968815"/>
              <a:chExt cx="5111151" cy="1584385"/>
            </a:xfrm>
          </p:grpSpPr>
          <p:sp>
            <p:nvSpPr>
              <p:cNvPr id="39" name="TextBox 38"/>
              <p:cNvSpPr txBox="1"/>
              <p:nvPr/>
            </p:nvSpPr>
            <p:spPr>
              <a:xfrm rot="588893">
                <a:off x="2440313" y="553368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Open Pacific ??</a:t>
                </a:r>
                <a:endParaRPr lang="en-US" sz="3200" dirty="0">
                  <a:solidFill>
                    <a:srgbClr val="FF0000"/>
                  </a:solidFill>
                  <a:effectLst>
                    <a:outerShdw dist="38100" dir="7200000" algn="ctr" rotWithShape="0">
                      <a:schemeClr val="tx1"/>
                    </a:outerShdw>
                  </a:effectLst>
                </a:endParaRPr>
              </a:p>
            </p:txBody>
          </p:sp>
          <p:sp>
            <p:nvSpPr>
              <p:cNvPr id="40" name="Freeform 39"/>
              <p:cNvSpPr/>
              <p:nvPr/>
            </p:nvSpPr>
            <p:spPr>
              <a:xfrm>
                <a:off x="603848" y="4968815"/>
                <a:ext cx="5111151" cy="1584385"/>
              </a:xfrm>
              <a:custGeom>
                <a:avLst/>
                <a:gdLst>
                  <a:gd name="connsiteX0" fmla="*/ 0 w 4951562"/>
                  <a:gd name="connsiteY0" fmla="*/ 0 h 1590136"/>
                  <a:gd name="connsiteX1" fmla="*/ 1293962 w 4951562"/>
                  <a:gd name="connsiteY1" fmla="*/ 793630 h 1590136"/>
                  <a:gd name="connsiteX2" fmla="*/ 2725947 w 4951562"/>
                  <a:gd name="connsiteY2" fmla="*/ 1276710 h 1590136"/>
                  <a:gd name="connsiteX3" fmla="*/ 4313208 w 4951562"/>
                  <a:gd name="connsiteY3" fmla="*/ 1552755 h 1590136"/>
                  <a:gd name="connsiteX4" fmla="*/ 4951562 w 4951562"/>
                  <a:gd name="connsiteY4" fmla="*/ 1500996 h 159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1562" h="1590136">
                    <a:moveTo>
                      <a:pt x="0" y="0"/>
                    </a:moveTo>
                    <a:cubicBezTo>
                      <a:pt x="419819" y="290422"/>
                      <a:pt x="839638" y="580845"/>
                      <a:pt x="1293962" y="793630"/>
                    </a:cubicBezTo>
                    <a:cubicBezTo>
                      <a:pt x="1748287" y="1006415"/>
                      <a:pt x="2222739" y="1150189"/>
                      <a:pt x="2725947" y="1276710"/>
                    </a:cubicBezTo>
                    <a:cubicBezTo>
                      <a:pt x="3229155" y="1403231"/>
                      <a:pt x="3942272" y="1515374"/>
                      <a:pt x="4313208" y="1552755"/>
                    </a:cubicBezTo>
                    <a:cubicBezTo>
                      <a:pt x="4684144" y="1590136"/>
                      <a:pt x="4817853" y="1545566"/>
                      <a:pt x="4951562" y="1500996"/>
                    </a:cubicBezTo>
                  </a:path>
                </a:pathLst>
              </a:custGeom>
              <a:ln w="101600">
                <a:solidFill>
                  <a:srgbClr val="FF0000"/>
                </a:solidFill>
                <a:prstDash val="sysDot"/>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8" name="Group 24"/>
            <p:cNvGrpSpPr/>
            <p:nvPr/>
          </p:nvGrpSpPr>
          <p:grpSpPr>
            <a:xfrm>
              <a:off x="1529751" y="-250166"/>
              <a:ext cx="8537275" cy="2725142"/>
              <a:chOff x="1529751" y="-250166"/>
              <a:chExt cx="8537275" cy="2725142"/>
            </a:xfrm>
          </p:grpSpPr>
          <p:grpSp>
            <p:nvGrpSpPr>
              <p:cNvPr id="35" name="Group 22"/>
              <p:cNvGrpSpPr/>
              <p:nvPr/>
            </p:nvGrpSpPr>
            <p:grpSpPr>
              <a:xfrm>
                <a:off x="1529751" y="-250166"/>
                <a:ext cx="8537275" cy="2725142"/>
                <a:chOff x="1529751" y="-250166"/>
                <a:chExt cx="8537275" cy="2725142"/>
              </a:xfrm>
            </p:grpSpPr>
            <p:sp>
              <p:nvSpPr>
                <p:cNvPr id="37" name="Freeform 36"/>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6"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6"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grpSp>
          <p:nvGrpSpPr>
            <p:cNvPr id="29" name="Group 17"/>
            <p:cNvGrpSpPr/>
            <p:nvPr/>
          </p:nvGrpSpPr>
          <p:grpSpPr>
            <a:xfrm>
              <a:off x="1752600" y="480204"/>
              <a:ext cx="3449274" cy="1805796"/>
              <a:chOff x="1725283" y="549215"/>
              <a:chExt cx="3449274" cy="1805796"/>
            </a:xfrm>
          </p:grpSpPr>
          <p:sp>
            <p:nvSpPr>
              <p:cNvPr id="33" name="TextBox 4"/>
              <p:cNvSpPr txBox="1"/>
              <p:nvPr/>
            </p:nvSpPr>
            <p:spPr>
              <a:xfrm rot="2612356">
                <a:off x="3272818" y="646340"/>
                <a:ext cx="1901739" cy="523220"/>
              </a:xfrm>
              <a:prstGeom prst="rect">
                <a:avLst/>
              </a:prstGeom>
              <a:noFill/>
            </p:spPr>
            <p:txBody>
              <a:bodyPr wrap="none" rtlCol="0">
                <a:prstTxWarp prst="textArchUp">
                  <a:avLst/>
                </a:prstTxWarp>
                <a:spAutoFit/>
              </a:bodyPr>
              <a:lstStyle/>
              <a:p>
                <a:r>
                  <a:rPr lang="en-US" sz="3200" dirty="0" smtClean="0">
                    <a:solidFill>
                      <a:srgbClr val="FF0000"/>
                    </a:solidFill>
                    <a:effectLst>
                      <a:outerShdw dist="38100" dir="7200000" algn="ctr" rotWithShape="0">
                        <a:schemeClr val="tx1"/>
                      </a:outerShdw>
                    </a:effectLst>
                  </a:rPr>
                  <a:t>Land Route</a:t>
                </a:r>
                <a:endParaRPr lang="en-US" sz="3200" dirty="0">
                  <a:solidFill>
                    <a:srgbClr val="FF0000"/>
                  </a:solidFill>
                  <a:effectLst>
                    <a:outerShdw dist="38100" dir="7200000" algn="ctr" rotWithShape="0">
                      <a:schemeClr val="tx1"/>
                    </a:outerShdw>
                  </a:effectLst>
                </a:endParaRPr>
              </a:p>
            </p:txBody>
          </p:sp>
          <p:sp>
            <p:nvSpPr>
              <p:cNvPr id="34" name="Freeform 33"/>
              <p:cNvSpPr/>
              <p:nvPr/>
            </p:nvSpPr>
            <p:spPr>
              <a:xfrm>
                <a:off x="1725283" y="549215"/>
                <a:ext cx="3186023" cy="1805796"/>
              </a:xfrm>
              <a:custGeom>
                <a:avLst/>
                <a:gdLst>
                  <a:gd name="connsiteX0" fmla="*/ 34506 w 2881223"/>
                  <a:gd name="connsiteY0" fmla="*/ 227162 h 1348596"/>
                  <a:gd name="connsiteX1" fmla="*/ 86264 w 2881223"/>
                  <a:gd name="connsiteY1" fmla="*/ 209910 h 1348596"/>
                  <a:gd name="connsiteX2" fmla="*/ 552091 w 2881223"/>
                  <a:gd name="connsiteY2" fmla="*/ 485955 h 1348596"/>
                  <a:gd name="connsiteX3" fmla="*/ 983411 w 2881223"/>
                  <a:gd name="connsiteY3" fmla="*/ 485955 h 1348596"/>
                  <a:gd name="connsiteX4" fmla="*/ 1293962 w 2881223"/>
                  <a:gd name="connsiteY4" fmla="*/ 192657 h 1348596"/>
                  <a:gd name="connsiteX5" fmla="*/ 1742536 w 2881223"/>
                  <a:gd name="connsiteY5" fmla="*/ 54634 h 1348596"/>
                  <a:gd name="connsiteX6" fmla="*/ 2001328 w 2881223"/>
                  <a:gd name="connsiteY6" fmla="*/ 89140 h 1348596"/>
                  <a:gd name="connsiteX7" fmla="*/ 2398143 w 2881223"/>
                  <a:gd name="connsiteY7" fmla="*/ 589472 h 1348596"/>
                  <a:gd name="connsiteX8" fmla="*/ 2881223 w 2881223"/>
                  <a:gd name="connsiteY8" fmla="*/ 1348596 h 1348596"/>
                  <a:gd name="connsiteX0" fmla="*/ 34506 w 3186023"/>
                  <a:gd name="connsiteY0" fmla="*/ 227162 h 1805796"/>
                  <a:gd name="connsiteX1" fmla="*/ 86264 w 3186023"/>
                  <a:gd name="connsiteY1" fmla="*/ 209910 h 1805796"/>
                  <a:gd name="connsiteX2" fmla="*/ 552091 w 3186023"/>
                  <a:gd name="connsiteY2" fmla="*/ 485955 h 1805796"/>
                  <a:gd name="connsiteX3" fmla="*/ 983411 w 3186023"/>
                  <a:gd name="connsiteY3" fmla="*/ 485955 h 1805796"/>
                  <a:gd name="connsiteX4" fmla="*/ 1293962 w 3186023"/>
                  <a:gd name="connsiteY4" fmla="*/ 192657 h 1805796"/>
                  <a:gd name="connsiteX5" fmla="*/ 1742536 w 3186023"/>
                  <a:gd name="connsiteY5" fmla="*/ 54634 h 1805796"/>
                  <a:gd name="connsiteX6" fmla="*/ 2001328 w 3186023"/>
                  <a:gd name="connsiteY6" fmla="*/ 89140 h 1805796"/>
                  <a:gd name="connsiteX7" fmla="*/ 2398143 w 3186023"/>
                  <a:gd name="connsiteY7" fmla="*/ 589472 h 1805796"/>
                  <a:gd name="connsiteX8" fmla="*/ 3186023 w 3186023"/>
                  <a:gd name="connsiteY8" fmla="*/ 1805796 h 180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6023" h="1805796">
                    <a:moveTo>
                      <a:pt x="34506" y="227162"/>
                    </a:moveTo>
                    <a:cubicBezTo>
                      <a:pt x="17253" y="196970"/>
                      <a:pt x="0" y="166778"/>
                      <a:pt x="86264" y="209910"/>
                    </a:cubicBezTo>
                    <a:cubicBezTo>
                      <a:pt x="172528" y="253042"/>
                      <a:pt x="402567" y="439948"/>
                      <a:pt x="552091" y="485955"/>
                    </a:cubicBezTo>
                    <a:cubicBezTo>
                      <a:pt x="701615" y="531962"/>
                      <a:pt x="859766" y="534838"/>
                      <a:pt x="983411" y="485955"/>
                    </a:cubicBezTo>
                    <a:cubicBezTo>
                      <a:pt x="1107056" y="437072"/>
                      <a:pt x="1167441" y="264544"/>
                      <a:pt x="1293962" y="192657"/>
                    </a:cubicBezTo>
                    <a:cubicBezTo>
                      <a:pt x="1420483" y="120770"/>
                      <a:pt x="1624642" y="71887"/>
                      <a:pt x="1742536" y="54634"/>
                    </a:cubicBezTo>
                    <a:cubicBezTo>
                      <a:pt x="1860430" y="37381"/>
                      <a:pt x="1892060" y="0"/>
                      <a:pt x="2001328" y="89140"/>
                    </a:cubicBezTo>
                    <a:cubicBezTo>
                      <a:pt x="2110596" y="178280"/>
                      <a:pt x="2200694" y="303363"/>
                      <a:pt x="2398143" y="589472"/>
                    </a:cubicBezTo>
                    <a:cubicBezTo>
                      <a:pt x="2595592" y="875581"/>
                      <a:pt x="3017807" y="1531188"/>
                      <a:pt x="3186023" y="1805796"/>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0" name="Group 18"/>
            <p:cNvGrpSpPr/>
            <p:nvPr/>
          </p:nvGrpSpPr>
          <p:grpSpPr>
            <a:xfrm>
              <a:off x="5867400" y="566832"/>
              <a:ext cx="2983301" cy="2793766"/>
              <a:chOff x="5867400" y="566832"/>
              <a:chExt cx="2983301" cy="2793766"/>
            </a:xfrm>
          </p:grpSpPr>
          <p:sp>
            <p:nvSpPr>
              <p:cNvPr id="31" name="TextBox 30"/>
              <p:cNvSpPr txBox="1"/>
              <p:nvPr/>
            </p:nvSpPr>
            <p:spPr>
              <a:xfrm rot="18772395">
                <a:off x="6300183" y="170210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Atlantic Route </a:t>
                </a:r>
                <a:endParaRPr lang="en-US" sz="3200" dirty="0">
                  <a:solidFill>
                    <a:srgbClr val="FF0000"/>
                  </a:solidFill>
                  <a:effectLst>
                    <a:outerShdw dist="38100" dir="7200000" algn="ctr" rotWithShape="0">
                      <a:schemeClr val="tx1"/>
                    </a:outerShdw>
                  </a:effectLst>
                </a:endParaRPr>
              </a:p>
            </p:txBody>
          </p:sp>
          <p:sp>
            <p:nvSpPr>
              <p:cNvPr id="32" name="Freeform 31"/>
              <p:cNvSpPr/>
              <p:nvPr/>
            </p:nvSpPr>
            <p:spPr>
              <a:xfrm>
                <a:off x="5867400" y="1000665"/>
                <a:ext cx="2983301" cy="1894935"/>
              </a:xfrm>
              <a:custGeom>
                <a:avLst/>
                <a:gdLst>
                  <a:gd name="connsiteX0" fmla="*/ 2501660 w 2501660"/>
                  <a:gd name="connsiteY0" fmla="*/ 1207698 h 1673525"/>
                  <a:gd name="connsiteX1" fmla="*/ 2173856 w 2501660"/>
                  <a:gd name="connsiteY1" fmla="*/ 983411 h 1673525"/>
                  <a:gd name="connsiteX2" fmla="*/ 2242867 w 2501660"/>
                  <a:gd name="connsiteY2" fmla="*/ 638355 h 1673525"/>
                  <a:gd name="connsiteX3" fmla="*/ 2398143 w 2501660"/>
                  <a:gd name="connsiteY3" fmla="*/ 103517 h 1673525"/>
                  <a:gd name="connsiteX4" fmla="*/ 2139350 w 2501660"/>
                  <a:gd name="connsiteY4" fmla="*/ 17253 h 1673525"/>
                  <a:gd name="connsiteX5" fmla="*/ 1777041 w 2501660"/>
                  <a:gd name="connsiteY5" fmla="*/ 34506 h 1673525"/>
                  <a:gd name="connsiteX6" fmla="*/ 1449237 w 2501660"/>
                  <a:gd name="connsiteY6" fmla="*/ 86264 h 1673525"/>
                  <a:gd name="connsiteX7" fmla="*/ 1155939 w 2501660"/>
                  <a:gd name="connsiteY7" fmla="*/ 396815 h 1673525"/>
                  <a:gd name="connsiteX8" fmla="*/ 862641 w 2501660"/>
                  <a:gd name="connsiteY8" fmla="*/ 603849 h 1673525"/>
                  <a:gd name="connsiteX9" fmla="*/ 914400 w 2501660"/>
                  <a:gd name="connsiteY9" fmla="*/ 931653 h 1673525"/>
                  <a:gd name="connsiteX10" fmla="*/ 983411 w 2501660"/>
                  <a:gd name="connsiteY10" fmla="*/ 1242204 h 1673525"/>
                  <a:gd name="connsiteX11" fmla="*/ 707366 w 2501660"/>
                  <a:gd name="connsiteY11" fmla="*/ 1449238 h 1673525"/>
                  <a:gd name="connsiteX12" fmla="*/ 465826 w 2501660"/>
                  <a:gd name="connsiteY12" fmla="*/ 1397479 h 1673525"/>
                  <a:gd name="connsiteX13" fmla="*/ 207033 w 2501660"/>
                  <a:gd name="connsiteY13" fmla="*/ 1552755 h 1673525"/>
                  <a:gd name="connsiteX14" fmla="*/ 0 w 2501660"/>
                  <a:gd name="connsiteY14" fmla="*/ 1673525 h 1673525"/>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5651" h="1840463">
                    <a:moveTo>
                      <a:pt x="2905651" y="1207698"/>
                    </a:moveTo>
                    <a:cubicBezTo>
                      <a:pt x="2763315" y="1142999"/>
                      <a:pt x="2620979" y="1078301"/>
                      <a:pt x="2577847" y="983411"/>
                    </a:cubicBezTo>
                    <a:cubicBezTo>
                      <a:pt x="2534715" y="888521"/>
                      <a:pt x="2609477" y="785004"/>
                      <a:pt x="2646858" y="638355"/>
                    </a:cubicBezTo>
                    <a:cubicBezTo>
                      <a:pt x="2684239" y="491706"/>
                      <a:pt x="2819387" y="207034"/>
                      <a:pt x="2802134" y="103517"/>
                    </a:cubicBezTo>
                    <a:cubicBezTo>
                      <a:pt x="2784881" y="0"/>
                      <a:pt x="2646858" y="28755"/>
                      <a:pt x="2543341" y="17253"/>
                    </a:cubicBezTo>
                    <a:cubicBezTo>
                      <a:pt x="2439824" y="5751"/>
                      <a:pt x="2296051" y="23004"/>
                      <a:pt x="2181032" y="34506"/>
                    </a:cubicBezTo>
                    <a:cubicBezTo>
                      <a:pt x="2066013" y="46008"/>
                      <a:pt x="1956745" y="25879"/>
                      <a:pt x="1853228" y="86264"/>
                    </a:cubicBezTo>
                    <a:cubicBezTo>
                      <a:pt x="1749711" y="146649"/>
                      <a:pt x="1657696" y="310551"/>
                      <a:pt x="1559930" y="396815"/>
                    </a:cubicBezTo>
                    <a:cubicBezTo>
                      <a:pt x="1462164" y="483079"/>
                      <a:pt x="1306888" y="514709"/>
                      <a:pt x="1266632" y="603849"/>
                    </a:cubicBezTo>
                    <a:cubicBezTo>
                      <a:pt x="1226376" y="692989"/>
                      <a:pt x="1298263" y="825261"/>
                      <a:pt x="1318391" y="931653"/>
                    </a:cubicBezTo>
                    <a:cubicBezTo>
                      <a:pt x="1338519" y="1038045"/>
                      <a:pt x="1421908" y="1155940"/>
                      <a:pt x="1387402" y="1242204"/>
                    </a:cubicBezTo>
                    <a:cubicBezTo>
                      <a:pt x="1352896" y="1328468"/>
                      <a:pt x="1197621" y="1423359"/>
                      <a:pt x="1111357" y="1449238"/>
                    </a:cubicBezTo>
                    <a:cubicBezTo>
                      <a:pt x="1025093" y="1475117"/>
                      <a:pt x="1004006" y="1354826"/>
                      <a:pt x="869817" y="1397479"/>
                    </a:cubicBezTo>
                    <a:cubicBezTo>
                      <a:pt x="735628" y="1440132"/>
                      <a:pt x="0" y="1840463"/>
                      <a:pt x="306224" y="1705155"/>
                    </a:cubicBezTo>
                    <a:cubicBezTo>
                      <a:pt x="237213" y="1745412"/>
                      <a:pt x="253546" y="1691180"/>
                      <a:pt x="403991" y="1673525"/>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45" name="Rectangle 44"/>
          <p:cNvSpPr/>
          <p:nvPr/>
        </p:nvSpPr>
        <p:spPr>
          <a:xfrm>
            <a:off x="685800" y="3219271"/>
            <a:ext cx="40386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archeological</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evidence?</a:t>
            </a:r>
            <a:endParaRPr lang="en-US" sz="3600" dirty="0" smtClean="0">
              <a:effectLst>
                <a:outerShdw dist="25400" dir="7200000" algn="ctr" rotWithShape="0">
                  <a:schemeClr val="tx1"/>
                </a:outerShdw>
              </a:effectLst>
              <a:latin typeface="Arial" pitchFamily="34" charset="0"/>
              <a:cs typeface="Arial" pitchFamily="34" charset="0"/>
            </a:endParaRPr>
          </a:p>
        </p:txBody>
      </p:sp>
      <p:sp>
        <p:nvSpPr>
          <p:cNvPr id="47" name="Rectangle 46"/>
          <p:cNvSpPr/>
          <p:nvPr/>
        </p:nvSpPr>
        <p:spPr>
          <a:xfrm>
            <a:off x="685800" y="3200400"/>
            <a:ext cx="34290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earliest</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arrivals?</a:t>
            </a:r>
            <a:endParaRPr lang="en-US" sz="3600" dirty="0" smtClean="0">
              <a:effectLst>
                <a:outerShdw dist="25400" dir="7200000" algn="ctr" rotWithShape="0">
                  <a:schemeClr val="tx1"/>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3"/>
                                        </p:tgtEl>
                                      </p:cBhvr>
                                    </p:animEffect>
                                    <p:set>
                                      <p:cBhvr>
                                        <p:cTn id="7" dur="1" fill="hold">
                                          <p:stCondLst>
                                            <p:cond delay="999"/>
                                          </p:stCondLst>
                                        </p:cTn>
                                        <p:tgtEl>
                                          <p:spTgt spid="23"/>
                                        </p:tgtEl>
                                        <p:attrNameLst>
                                          <p:attrName>style.visibility</p:attrName>
                                        </p:attrNameLst>
                                      </p:cBhvr>
                                      <p:to>
                                        <p:strVal val="hidden"/>
                                      </p:to>
                                    </p:set>
                                  </p:childTnLst>
                                </p:cTn>
                              </p:par>
                              <p:par>
                                <p:cTn id="8" presetID="10" presetClass="entr" presetSubtype="0" fill="hold" grpId="1"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1000"/>
                                        <p:tgtEl>
                                          <p:spTgt spid="45"/>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1000"/>
                                        <p:tgtEl>
                                          <p:spTgt spid="45"/>
                                        </p:tgtEl>
                                      </p:cBhvr>
                                    </p:animEffect>
                                    <p:set>
                                      <p:cBhvr>
                                        <p:cTn id="18" dur="1" fill="hold">
                                          <p:stCondLst>
                                            <p:cond delay="999"/>
                                          </p:stCondLst>
                                        </p:cTn>
                                        <p:tgtEl>
                                          <p:spTgt spid="45"/>
                                        </p:tgtEl>
                                        <p:attrNameLst>
                                          <p:attrName>style.visibility</p:attrName>
                                        </p:attrNameLst>
                                      </p:cBhvr>
                                      <p:to>
                                        <p:strVal val="hidden"/>
                                      </p:to>
                                    </p:set>
                                  </p:childTnLst>
                                </p:cTn>
                              </p:par>
                              <p:par>
                                <p:cTn id="19" presetID="53"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p:cTn id="21" dur="1000" fill="hold"/>
                                        <p:tgtEl>
                                          <p:spTgt spid="47"/>
                                        </p:tgtEl>
                                        <p:attrNameLst>
                                          <p:attrName>ppt_w</p:attrName>
                                        </p:attrNameLst>
                                      </p:cBhvr>
                                      <p:tavLst>
                                        <p:tav tm="0">
                                          <p:val>
                                            <p:fltVal val="0"/>
                                          </p:val>
                                        </p:tav>
                                        <p:tav tm="100000">
                                          <p:val>
                                            <p:strVal val="#ppt_w"/>
                                          </p:val>
                                        </p:tav>
                                      </p:tavLst>
                                    </p:anim>
                                    <p:anim calcmode="lin" valueType="num">
                                      <p:cBhvr>
                                        <p:cTn id="22" dur="1000" fill="hold"/>
                                        <p:tgtEl>
                                          <p:spTgt spid="47"/>
                                        </p:tgtEl>
                                        <p:attrNameLst>
                                          <p:attrName>ppt_h</p:attrName>
                                        </p:attrNameLst>
                                      </p:cBhvr>
                                      <p:tavLst>
                                        <p:tav tm="0">
                                          <p:val>
                                            <p:fltVal val="0"/>
                                          </p:val>
                                        </p:tav>
                                        <p:tav tm="100000">
                                          <p:val>
                                            <p:strVal val="#ppt_h"/>
                                          </p:val>
                                        </p:tav>
                                      </p:tavLst>
                                    </p:anim>
                                    <p:animEffect transition="in" filter="fade">
                                      <p:cBhvr>
                                        <p:cTn id="23"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5" grpId="1"/>
      <p:bldP spid="47" grpId="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9" name="Group 28"/>
          <p:cNvGrpSpPr/>
          <p:nvPr/>
        </p:nvGrpSpPr>
        <p:grpSpPr>
          <a:xfrm>
            <a:off x="1" y="-250166"/>
            <a:ext cx="10067025" cy="7108166"/>
            <a:chOff x="1" y="-250166"/>
            <a:chExt cx="10067025" cy="7108166"/>
          </a:xfrm>
        </p:grpSpPr>
        <p:grpSp>
          <p:nvGrpSpPr>
            <p:cNvPr id="25" name="Group 24"/>
            <p:cNvGrpSpPr/>
            <p:nvPr/>
          </p:nvGrpSpPr>
          <p:grpSpPr>
            <a:xfrm>
              <a:off x="1" y="-250166"/>
              <a:ext cx="10067025" cy="7108166"/>
              <a:chOff x="1" y="-250166"/>
              <a:chExt cx="10067025" cy="7108166"/>
            </a:xfrm>
          </p:grpSpPr>
          <p:pic>
            <p:nvPicPr>
              <p:cNvPr id="7" name="Picture 2"/>
              <p:cNvPicPr>
                <a:picLocks noChangeAspect="1" noChangeArrowheads="1"/>
              </p:cNvPicPr>
              <p:nvPr/>
            </p:nvPicPr>
            <p:blipFill>
              <a:blip r:embed="rId3" cstate="print"/>
              <a:srcRect/>
              <a:stretch>
                <a:fillRect/>
              </a:stretch>
            </p:blipFill>
            <p:spPr bwMode="auto">
              <a:xfrm>
                <a:off x="1" y="0"/>
                <a:ext cx="9144000" cy="6858000"/>
              </a:xfrm>
              <a:prstGeom prst="rect">
                <a:avLst/>
              </a:prstGeom>
              <a:noFill/>
              <a:ln w="9525">
                <a:noFill/>
                <a:miter lim="800000"/>
                <a:headEnd/>
                <a:tailEnd/>
              </a:ln>
              <a:effectLst/>
            </p:spPr>
          </p:pic>
          <p:grpSp>
            <p:nvGrpSpPr>
              <p:cNvPr id="2" name="Group 16"/>
              <p:cNvGrpSpPr/>
              <p:nvPr/>
            </p:nvGrpSpPr>
            <p:grpSpPr>
              <a:xfrm>
                <a:off x="1069675" y="1452113"/>
                <a:ext cx="5194540" cy="4141159"/>
                <a:chOff x="1069675" y="1452113"/>
                <a:chExt cx="5194540" cy="4141159"/>
              </a:xfrm>
            </p:grpSpPr>
            <p:grpSp>
              <p:nvGrpSpPr>
                <p:cNvPr id="3" name="Group 9"/>
                <p:cNvGrpSpPr/>
                <p:nvPr/>
              </p:nvGrpSpPr>
              <p:grpSpPr>
                <a:xfrm>
                  <a:off x="2969141" y="2831932"/>
                  <a:ext cx="2793766" cy="777672"/>
                  <a:chOff x="2969141" y="2831932"/>
                  <a:chExt cx="2793766" cy="777672"/>
                </a:xfrm>
              </p:grpSpPr>
              <p:pic>
                <p:nvPicPr>
                  <p:cNvPr id="9" name="Picture 2"/>
                  <p:cNvPicPr>
                    <a:picLocks noChangeAspect="1" noChangeArrowheads="1"/>
                  </p:cNvPicPr>
                  <p:nvPr/>
                </p:nvPicPr>
                <p:blipFill>
                  <a:blip r:embed="rId3" cstate="print"/>
                  <a:srcRect l="32500" t="34444" r="60833" b="57778"/>
                  <a:stretch>
                    <a:fillRect/>
                  </a:stretch>
                </p:blipFill>
                <p:spPr bwMode="auto">
                  <a:xfrm rot="19098076">
                    <a:off x="3569687" y="2831932"/>
                    <a:ext cx="609600" cy="570321"/>
                  </a:xfrm>
                  <a:prstGeom prst="rect">
                    <a:avLst/>
                  </a:prstGeom>
                  <a:noFill/>
                  <a:ln w="9525">
                    <a:noFill/>
                    <a:miter lim="800000"/>
                    <a:headEnd/>
                    <a:tailEnd/>
                  </a:ln>
                  <a:effectLst/>
                </p:spPr>
              </p:pic>
              <p:sp>
                <p:nvSpPr>
                  <p:cNvPr id="6" name="TextBox 5"/>
                  <p:cNvSpPr txBox="1"/>
                  <p:nvPr/>
                </p:nvSpPr>
                <p:spPr>
                  <a:xfrm rot="2595558">
                    <a:off x="2969141" y="3086384"/>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Coastal  Route </a:t>
                    </a:r>
                    <a:endParaRPr lang="en-US" sz="3200" dirty="0">
                      <a:solidFill>
                        <a:srgbClr val="FF0000"/>
                      </a:solidFill>
                      <a:effectLst>
                        <a:outerShdw dist="38100" dir="7200000" algn="ctr" rotWithShape="0">
                          <a:schemeClr val="tx1"/>
                        </a:outerShdw>
                      </a:effectLst>
                    </a:endParaRPr>
                  </a:p>
                </p:txBody>
              </p:sp>
            </p:grpSp>
            <p:sp>
              <p:nvSpPr>
                <p:cNvPr id="14" name="Freeform 13"/>
                <p:cNvSpPr/>
                <p:nvPr/>
              </p:nvSpPr>
              <p:spPr>
                <a:xfrm>
                  <a:off x="1069675" y="1452113"/>
                  <a:ext cx="5194540" cy="4141159"/>
                </a:xfrm>
                <a:custGeom>
                  <a:avLst/>
                  <a:gdLst>
                    <a:gd name="connsiteX0" fmla="*/ 0 w 5040702"/>
                    <a:gd name="connsiteY0" fmla="*/ 135147 h 3930770"/>
                    <a:gd name="connsiteX1" fmla="*/ 483080 w 5040702"/>
                    <a:gd name="connsiteY1" fmla="*/ 462951 h 3930770"/>
                    <a:gd name="connsiteX2" fmla="*/ 1000665 w 5040702"/>
                    <a:gd name="connsiteY2" fmla="*/ 480204 h 3930770"/>
                    <a:gd name="connsiteX3" fmla="*/ 1656272 w 5040702"/>
                    <a:gd name="connsiteY3" fmla="*/ 238664 h 3930770"/>
                    <a:gd name="connsiteX4" fmla="*/ 2139351 w 5040702"/>
                    <a:gd name="connsiteY4" fmla="*/ 31630 h 3930770"/>
                    <a:gd name="connsiteX5" fmla="*/ 2311880 w 5040702"/>
                    <a:gd name="connsiteY5" fmla="*/ 66136 h 3930770"/>
                    <a:gd name="connsiteX6" fmla="*/ 2691442 w 5040702"/>
                    <a:gd name="connsiteY6" fmla="*/ 428445 h 3930770"/>
                    <a:gd name="connsiteX7" fmla="*/ 2846717 w 5040702"/>
                    <a:gd name="connsiteY7" fmla="*/ 652732 h 3930770"/>
                    <a:gd name="connsiteX8" fmla="*/ 2863970 w 5040702"/>
                    <a:gd name="connsiteY8" fmla="*/ 980536 h 3930770"/>
                    <a:gd name="connsiteX9" fmla="*/ 2932982 w 5040702"/>
                    <a:gd name="connsiteY9" fmla="*/ 1256581 h 3930770"/>
                    <a:gd name="connsiteX10" fmla="*/ 3122763 w 5040702"/>
                    <a:gd name="connsiteY10" fmla="*/ 1601638 h 3930770"/>
                    <a:gd name="connsiteX11" fmla="*/ 3536831 w 5040702"/>
                    <a:gd name="connsiteY11" fmla="*/ 1998453 h 3930770"/>
                    <a:gd name="connsiteX12" fmla="*/ 3881887 w 5040702"/>
                    <a:gd name="connsiteY12" fmla="*/ 2274498 h 3930770"/>
                    <a:gd name="connsiteX13" fmla="*/ 4175185 w 5040702"/>
                    <a:gd name="connsiteY13" fmla="*/ 2412521 h 3930770"/>
                    <a:gd name="connsiteX14" fmla="*/ 4520242 w 5040702"/>
                    <a:gd name="connsiteY14" fmla="*/ 2498785 h 3930770"/>
                    <a:gd name="connsiteX15" fmla="*/ 4658265 w 5040702"/>
                    <a:gd name="connsiteY15" fmla="*/ 2636808 h 3930770"/>
                    <a:gd name="connsiteX16" fmla="*/ 4744529 w 5040702"/>
                    <a:gd name="connsiteY16" fmla="*/ 2671313 h 3930770"/>
                    <a:gd name="connsiteX17" fmla="*/ 4727276 w 5040702"/>
                    <a:gd name="connsiteY17" fmla="*/ 3050876 h 3930770"/>
                    <a:gd name="connsiteX18" fmla="*/ 4917057 w 5040702"/>
                    <a:gd name="connsiteY18" fmla="*/ 3447691 h 3930770"/>
                    <a:gd name="connsiteX19" fmla="*/ 5020574 w 5040702"/>
                    <a:gd name="connsiteY19" fmla="*/ 3706483 h 3930770"/>
                    <a:gd name="connsiteX20" fmla="*/ 5037827 w 5040702"/>
                    <a:gd name="connsiteY20" fmla="*/ 3930770 h 3930770"/>
                    <a:gd name="connsiteX0" fmla="*/ 0 w 5038310"/>
                    <a:gd name="connsiteY0" fmla="*/ 135147 h 4068819"/>
                    <a:gd name="connsiteX1" fmla="*/ 483080 w 5038310"/>
                    <a:gd name="connsiteY1" fmla="*/ 462951 h 4068819"/>
                    <a:gd name="connsiteX2" fmla="*/ 1000665 w 5038310"/>
                    <a:gd name="connsiteY2" fmla="*/ 480204 h 4068819"/>
                    <a:gd name="connsiteX3" fmla="*/ 1656272 w 5038310"/>
                    <a:gd name="connsiteY3" fmla="*/ 238664 h 4068819"/>
                    <a:gd name="connsiteX4" fmla="*/ 2139351 w 5038310"/>
                    <a:gd name="connsiteY4" fmla="*/ 31630 h 4068819"/>
                    <a:gd name="connsiteX5" fmla="*/ 2311880 w 5038310"/>
                    <a:gd name="connsiteY5" fmla="*/ 66136 h 4068819"/>
                    <a:gd name="connsiteX6" fmla="*/ 2691442 w 5038310"/>
                    <a:gd name="connsiteY6" fmla="*/ 428445 h 4068819"/>
                    <a:gd name="connsiteX7" fmla="*/ 2846717 w 5038310"/>
                    <a:gd name="connsiteY7" fmla="*/ 652732 h 4068819"/>
                    <a:gd name="connsiteX8" fmla="*/ 2863970 w 5038310"/>
                    <a:gd name="connsiteY8" fmla="*/ 980536 h 4068819"/>
                    <a:gd name="connsiteX9" fmla="*/ 2932982 w 5038310"/>
                    <a:gd name="connsiteY9" fmla="*/ 1256581 h 4068819"/>
                    <a:gd name="connsiteX10" fmla="*/ 3122763 w 5038310"/>
                    <a:gd name="connsiteY10" fmla="*/ 1601638 h 4068819"/>
                    <a:gd name="connsiteX11" fmla="*/ 3536831 w 5038310"/>
                    <a:gd name="connsiteY11" fmla="*/ 1998453 h 4068819"/>
                    <a:gd name="connsiteX12" fmla="*/ 3881887 w 5038310"/>
                    <a:gd name="connsiteY12" fmla="*/ 2274498 h 4068819"/>
                    <a:gd name="connsiteX13" fmla="*/ 4175185 w 5038310"/>
                    <a:gd name="connsiteY13" fmla="*/ 2412521 h 4068819"/>
                    <a:gd name="connsiteX14" fmla="*/ 4520242 w 5038310"/>
                    <a:gd name="connsiteY14" fmla="*/ 2498785 h 4068819"/>
                    <a:gd name="connsiteX15" fmla="*/ 4658265 w 5038310"/>
                    <a:gd name="connsiteY15" fmla="*/ 2636808 h 4068819"/>
                    <a:gd name="connsiteX16" fmla="*/ 4744529 w 5038310"/>
                    <a:gd name="connsiteY16" fmla="*/ 2671313 h 4068819"/>
                    <a:gd name="connsiteX17" fmla="*/ 4727276 w 5038310"/>
                    <a:gd name="connsiteY17" fmla="*/ 3050876 h 4068819"/>
                    <a:gd name="connsiteX18" fmla="*/ 4917057 w 5038310"/>
                    <a:gd name="connsiteY18" fmla="*/ 3447691 h 4068819"/>
                    <a:gd name="connsiteX19" fmla="*/ 5020574 w 5038310"/>
                    <a:gd name="connsiteY19" fmla="*/ 3706483 h 4068819"/>
                    <a:gd name="connsiteX20" fmla="*/ 5023476 w 5038310"/>
                    <a:gd name="connsiteY20" fmla="*/ 4031438 h 4068819"/>
                    <a:gd name="connsiteX21" fmla="*/ 5037827 w 5038310"/>
                    <a:gd name="connsiteY21" fmla="*/ 3930770 h 4068819"/>
                    <a:gd name="connsiteX0" fmla="*/ 0 w 5194540"/>
                    <a:gd name="connsiteY0" fmla="*/ 135147 h 4090359"/>
                    <a:gd name="connsiteX1" fmla="*/ 483080 w 5194540"/>
                    <a:gd name="connsiteY1" fmla="*/ 462951 h 4090359"/>
                    <a:gd name="connsiteX2" fmla="*/ 1000665 w 5194540"/>
                    <a:gd name="connsiteY2" fmla="*/ 480204 h 4090359"/>
                    <a:gd name="connsiteX3" fmla="*/ 1656272 w 5194540"/>
                    <a:gd name="connsiteY3" fmla="*/ 238664 h 4090359"/>
                    <a:gd name="connsiteX4" fmla="*/ 2139351 w 5194540"/>
                    <a:gd name="connsiteY4" fmla="*/ 31630 h 4090359"/>
                    <a:gd name="connsiteX5" fmla="*/ 2311880 w 5194540"/>
                    <a:gd name="connsiteY5" fmla="*/ 66136 h 4090359"/>
                    <a:gd name="connsiteX6" fmla="*/ 2691442 w 5194540"/>
                    <a:gd name="connsiteY6" fmla="*/ 428445 h 4090359"/>
                    <a:gd name="connsiteX7" fmla="*/ 2846717 w 5194540"/>
                    <a:gd name="connsiteY7" fmla="*/ 652732 h 4090359"/>
                    <a:gd name="connsiteX8" fmla="*/ 2863970 w 5194540"/>
                    <a:gd name="connsiteY8" fmla="*/ 980536 h 4090359"/>
                    <a:gd name="connsiteX9" fmla="*/ 2932982 w 5194540"/>
                    <a:gd name="connsiteY9" fmla="*/ 1256581 h 4090359"/>
                    <a:gd name="connsiteX10" fmla="*/ 3122763 w 5194540"/>
                    <a:gd name="connsiteY10" fmla="*/ 1601638 h 4090359"/>
                    <a:gd name="connsiteX11" fmla="*/ 3536831 w 5194540"/>
                    <a:gd name="connsiteY11" fmla="*/ 1998453 h 4090359"/>
                    <a:gd name="connsiteX12" fmla="*/ 3881887 w 5194540"/>
                    <a:gd name="connsiteY12" fmla="*/ 2274498 h 4090359"/>
                    <a:gd name="connsiteX13" fmla="*/ 4175185 w 5194540"/>
                    <a:gd name="connsiteY13" fmla="*/ 2412521 h 4090359"/>
                    <a:gd name="connsiteX14" fmla="*/ 4520242 w 5194540"/>
                    <a:gd name="connsiteY14" fmla="*/ 2498785 h 4090359"/>
                    <a:gd name="connsiteX15" fmla="*/ 4658265 w 5194540"/>
                    <a:gd name="connsiteY15" fmla="*/ 2636808 h 4090359"/>
                    <a:gd name="connsiteX16" fmla="*/ 4744529 w 5194540"/>
                    <a:gd name="connsiteY16" fmla="*/ 2671313 h 4090359"/>
                    <a:gd name="connsiteX17" fmla="*/ 4727276 w 5194540"/>
                    <a:gd name="connsiteY17" fmla="*/ 3050876 h 4090359"/>
                    <a:gd name="connsiteX18" fmla="*/ 5145657 w 5194540"/>
                    <a:gd name="connsiteY18" fmla="*/ 3981091 h 4090359"/>
                    <a:gd name="connsiteX19" fmla="*/ 5020574 w 5194540"/>
                    <a:gd name="connsiteY19" fmla="*/ 3706483 h 4090359"/>
                    <a:gd name="connsiteX20" fmla="*/ 5023476 w 5194540"/>
                    <a:gd name="connsiteY20" fmla="*/ 4031438 h 4090359"/>
                    <a:gd name="connsiteX21" fmla="*/ 5037827 w 5194540"/>
                    <a:gd name="connsiteY21" fmla="*/ 3930770 h 40903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540" h="4141159">
                      <a:moveTo>
                        <a:pt x="0" y="135147"/>
                      </a:moveTo>
                      <a:cubicBezTo>
                        <a:pt x="158151" y="270294"/>
                        <a:pt x="316303" y="405442"/>
                        <a:pt x="483080" y="462951"/>
                      </a:cubicBezTo>
                      <a:cubicBezTo>
                        <a:pt x="649858" y="520461"/>
                        <a:pt x="805133" y="517585"/>
                        <a:pt x="1000665" y="480204"/>
                      </a:cubicBezTo>
                      <a:cubicBezTo>
                        <a:pt x="1196197" y="442823"/>
                        <a:pt x="1466491" y="313426"/>
                        <a:pt x="1656272" y="238664"/>
                      </a:cubicBezTo>
                      <a:cubicBezTo>
                        <a:pt x="1846053" y="163902"/>
                        <a:pt x="2030083" y="60385"/>
                        <a:pt x="2139351" y="31630"/>
                      </a:cubicBezTo>
                      <a:cubicBezTo>
                        <a:pt x="2248619" y="2875"/>
                        <a:pt x="2219865" y="0"/>
                        <a:pt x="2311880" y="66136"/>
                      </a:cubicBezTo>
                      <a:cubicBezTo>
                        <a:pt x="2403895" y="132272"/>
                        <a:pt x="2602303" y="330679"/>
                        <a:pt x="2691442" y="428445"/>
                      </a:cubicBezTo>
                      <a:cubicBezTo>
                        <a:pt x="2780582" y="526211"/>
                        <a:pt x="2817962" y="560717"/>
                        <a:pt x="2846717" y="652732"/>
                      </a:cubicBezTo>
                      <a:cubicBezTo>
                        <a:pt x="2875472" y="744747"/>
                        <a:pt x="2849593" y="879895"/>
                        <a:pt x="2863970" y="980536"/>
                      </a:cubicBezTo>
                      <a:cubicBezTo>
                        <a:pt x="2878348" y="1081178"/>
                        <a:pt x="2889850" y="1153064"/>
                        <a:pt x="2932982" y="1256581"/>
                      </a:cubicBezTo>
                      <a:cubicBezTo>
                        <a:pt x="2976114" y="1360098"/>
                        <a:pt x="3022122" y="1477993"/>
                        <a:pt x="3122763" y="1601638"/>
                      </a:cubicBezTo>
                      <a:cubicBezTo>
                        <a:pt x="3223405" y="1725283"/>
                        <a:pt x="3410310" y="1886310"/>
                        <a:pt x="3536831" y="1998453"/>
                      </a:cubicBezTo>
                      <a:cubicBezTo>
                        <a:pt x="3663352" y="2110596"/>
                        <a:pt x="3775495" y="2205487"/>
                        <a:pt x="3881887" y="2274498"/>
                      </a:cubicBezTo>
                      <a:cubicBezTo>
                        <a:pt x="3988279" y="2343509"/>
                        <a:pt x="4068793" y="2375140"/>
                        <a:pt x="4175185" y="2412521"/>
                      </a:cubicBezTo>
                      <a:cubicBezTo>
                        <a:pt x="4281578" y="2449902"/>
                        <a:pt x="4439729" y="2461404"/>
                        <a:pt x="4520242" y="2498785"/>
                      </a:cubicBezTo>
                      <a:cubicBezTo>
                        <a:pt x="4600755" y="2536166"/>
                        <a:pt x="4620884" y="2608053"/>
                        <a:pt x="4658265" y="2636808"/>
                      </a:cubicBezTo>
                      <a:cubicBezTo>
                        <a:pt x="4695646" y="2665563"/>
                        <a:pt x="4733027" y="2602302"/>
                        <a:pt x="4744529" y="2671313"/>
                      </a:cubicBezTo>
                      <a:cubicBezTo>
                        <a:pt x="4756031" y="2740324"/>
                        <a:pt x="4660421" y="2832580"/>
                        <a:pt x="4727276" y="3050876"/>
                      </a:cubicBezTo>
                      <a:cubicBezTo>
                        <a:pt x="4794131" y="3269172"/>
                        <a:pt x="5096774" y="3821023"/>
                        <a:pt x="5145657" y="3981091"/>
                      </a:cubicBezTo>
                      <a:cubicBezTo>
                        <a:pt x="5194540" y="4141159"/>
                        <a:pt x="5040937" y="4002892"/>
                        <a:pt x="5020574" y="4011283"/>
                      </a:cubicBezTo>
                      <a:cubicBezTo>
                        <a:pt x="5000211" y="4019674"/>
                        <a:pt x="5020601" y="4044857"/>
                        <a:pt x="5023476" y="4031438"/>
                      </a:cubicBezTo>
                      <a:cubicBezTo>
                        <a:pt x="5026351" y="4018019"/>
                        <a:pt x="5032272" y="3933343"/>
                        <a:pt x="5037827" y="3930770"/>
                      </a:cubicBezTo>
                      <a:cubicBezTo>
                        <a:pt x="5043382" y="3928197"/>
                        <a:pt x="5119907" y="4126259"/>
                        <a:pt x="5056805" y="4015999"/>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19"/>
              <p:cNvGrpSpPr/>
              <p:nvPr/>
            </p:nvGrpSpPr>
            <p:grpSpPr>
              <a:xfrm>
                <a:off x="603848" y="4968815"/>
                <a:ext cx="5111151" cy="1584385"/>
                <a:chOff x="603848" y="4968815"/>
                <a:chExt cx="5111151" cy="1584385"/>
              </a:xfrm>
            </p:grpSpPr>
            <p:sp>
              <p:nvSpPr>
                <p:cNvPr id="12" name="TextBox 11"/>
                <p:cNvSpPr txBox="1"/>
                <p:nvPr/>
              </p:nvSpPr>
              <p:spPr>
                <a:xfrm rot="588893">
                  <a:off x="2440313" y="553368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Open Pacific ??</a:t>
                  </a:r>
                  <a:endParaRPr lang="en-US" sz="3200" dirty="0">
                    <a:solidFill>
                      <a:srgbClr val="FF0000"/>
                    </a:solidFill>
                    <a:effectLst>
                      <a:outerShdw dist="38100" dir="7200000" algn="ctr" rotWithShape="0">
                        <a:schemeClr val="tx1"/>
                      </a:outerShdw>
                    </a:effectLst>
                  </a:endParaRPr>
                </a:p>
              </p:txBody>
            </p:sp>
            <p:sp>
              <p:nvSpPr>
                <p:cNvPr id="16" name="Freeform 15"/>
                <p:cNvSpPr/>
                <p:nvPr/>
              </p:nvSpPr>
              <p:spPr>
                <a:xfrm>
                  <a:off x="603848" y="4968815"/>
                  <a:ext cx="5111151" cy="1584385"/>
                </a:xfrm>
                <a:custGeom>
                  <a:avLst/>
                  <a:gdLst>
                    <a:gd name="connsiteX0" fmla="*/ 0 w 4951562"/>
                    <a:gd name="connsiteY0" fmla="*/ 0 h 1590136"/>
                    <a:gd name="connsiteX1" fmla="*/ 1293962 w 4951562"/>
                    <a:gd name="connsiteY1" fmla="*/ 793630 h 1590136"/>
                    <a:gd name="connsiteX2" fmla="*/ 2725947 w 4951562"/>
                    <a:gd name="connsiteY2" fmla="*/ 1276710 h 1590136"/>
                    <a:gd name="connsiteX3" fmla="*/ 4313208 w 4951562"/>
                    <a:gd name="connsiteY3" fmla="*/ 1552755 h 1590136"/>
                    <a:gd name="connsiteX4" fmla="*/ 4951562 w 4951562"/>
                    <a:gd name="connsiteY4" fmla="*/ 1500996 h 159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1562" h="1590136">
                      <a:moveTo>
                        <a:pt x="0" y="0"/>
                      </a:moveTo>
                      <a:cubicBezTo>
                        <a:pt x="419819" y="290422"/>
                        <a:pt x="839638" y="580845"/>
                        <a:pt x="1293962" y="793630"/>
                      </a:cubicBezTo>
                      <a:cubicBezTo>
                        <a:pt x="1748287" y="1006415"/>
                        <a:pt x="2222739" y="1150189"/>
                        <a:pt x="2725947" y="1276710"/>
                      </a:cubicBezTo>
                      <a:cubicBezTo>
                        <a:pt x="3229155" y="1403231"/>
                        <a:pt x="3942272" y="1515374"/>
                        <a:pt x="4313208" y="1552755"/>
                      </a:cubicBezTo>
                      <a:cubicBezTo>
                        <a:pt x="4684144" y="1590136"/>
                        <a:pt x="4817853" y="1545566"/>
                        <a:pt x="4951562" y="1500996"/>
                      </a:cubicBezTo>
                    </a:path>
                  </a:pathLst>
                </a:custGeom>
                <a:ln w="101600">
                  <a:solidFill>
                    <a:srgbClr val="FF0000"/>
                  </a:solidFill>
                  <a:prstDash val="sysDot"/>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24"/>
              <p:cNvGrpSpPr/>
              <p:nvPr/>
            </p:nvGrpSpPr>
            <p:grpSpPr>
              <a:xfrm>
                <a:off x="1529751" y="-250166"/>
                <a:ext cx="8537275" cy="2725142"/>
                <a:chOff x="1529751" y="-250166"/>
                <a:chExt cx="8537275" cy="2725142"/>
              </a:xfrm>
            </p:grpSpPr>
            <p:grpSp>
              <p:nvGrpSpPr>
                <p:cNvPr id="10" name="Group 22"/>
                <p:cNvGrpSpPr/>
                <p:nvPr/>
              </p:nvGrpSpPr>
              <p:grpSpPr>
                <a:xfrm>
                  <a:off x="1529751" y="-250166"/>
                  <a:ext cx="8537275" cy="2725142"/>
                  <a:chOff x="1529751" y="-250166"/>
                  <a:chExt cx="8537275" cy="2725142"/>
                </a:xfrm>
              </p:grpSpPr>
              <p:sp>
                <p:nvSpPr>
                  <p:cNvPr id="21" name="Freeform 20"/>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grpSp>
            <p:nvGrpSpPr>
              <p:cNvPr id="17" name="Group 17"/>
              <p:cNvGrpSpPr/>
              <p:nvPr/>
            </p:nvGrpSpPr>
            <p:grpSpPr>
              <a:xfrm>
                <a:off x="1752600" y="480204"/>
                <a:ext cx="3449274" cy="1805796"/>
                <a:chOff x="1725283" y="549215"/>
                <a:chExt cx="3449274" cy="1805796"/>
              </a:xfrm>
            </p:grpSpPr>
            <p:sp>
              <p:nvSpPr>
                <p:cNvPr id="5" name="TextBox 4"/>
                <p:cNvSpPr txBox="1"/>
                <p:nvPr/>
              </p:nvSpPr>
              <p:spPr>
                <a:xfrm rot="2612356">
                  <a:off x="3272818" y="646340"/>
                  <a:ext cx="1901739" cy="523220"/>
                </a:xfrm>
                <a:prstGeom prst="rect">
                  <a:avLst/>
                </a:prstGeom>
                <a:noFill/>
              </p:spPr>
              <p:txBody>
                <a:bodyPr wrap="none" rtlCol="0">
                  <a:prstTxWarp prst="textArchUp">
                    <a:avLst/>
                  </a:prstTxWarp>
                  <a:spAutoFit/>
                </a:bodyPr>
                <a:lstStyle/>
                <a:p>
                  <a:r>
                    <a:rPr lang="en-US" sz="3200" dirty="0" smtClean="0">
                      <a:solidFill>
                        <a:srgbClr val="FF0000"/>
                      </a:solidFill>
                      <a:effectLst>
                        <a:outerShdw dist="38100" dir="7200000" algn="ctr" rotWithShape="0">
                          <a:schemeClr val="tx1"/>
                        </a:outerShdw>
                      </a:effectLst>
                    </a:rPr>
                    <a:t>Land Route</a:t>
                  </a:r>
                  <a:endParaRPr lang="en-US" sz="3200" dirty="0">
                    <a:solidFill>
                      <a:srgbClr val="FF0000"/>
                    </a:solidFill>
                    <a:effectLst>
                      <a:outerShdw dist="38100" dir="7200000" algn="ctr" rotWithShape="0">
                        <a:schemeClr val="tx1"/>
                      </a:outerShdw>
                    </a:effectLst>
                  </a:endParaRPr>
                </a:p>
              </p:txBody>
            </p:sp>
            <p:sp>
              <p:nvSpPr>
                <p:cNvPr id="13" name="Freeform 12"/>
                <p:cNvSpPr/>
                <p:nvPr/>
              </p:nvSpPr>
              <p:spPr>
                <a:xfrm>
                  <a:off x="1725283" y="549215"/>
                  <a:ext cx="3186023" cy="1805796"/>
                </a:xfrm>
                <a:custGeom>
                  <a:avLst/>
                  <a:gdLst>
                    <a:gd name="connsiteX0" fmla="*/ 34506 w 2881223"/>
                    <a:gd name="connsiteY0" fmla="*/ 227162 h 1348596"/>
                    <a:gd name="connsiteX1" fmla="*/ 86264 w 2881223"/>
                    <a:gd name="connsiteY1" fmla="*/ 209910 h 1348596"/>
                    <a:gd name="connsiteX2" fmla="*/ 552091 w 2881223"/>
                    <a:gd name="connsiteY2" fmla="*/ 485955 h 1348596"/>
                    <a:gd name="connsiteX3" fmla="*/ 983411 w 2881223"/>
                    <a:gd name="connsiteY3" fmla="*/ 485955 h 1348596"/>
                    <a:gd name="connsiteX4" fmla="*/ 1293962 w 2881223"/>
                    <a:gd name="connsiteY4" fmla="*/ 192657 h 1348596"/>
                    <a:gd name="connsiteX5" fmla="*/ 1742536 w 2881223"/>
                    <a:gd name="connsiteY5" fmla="*/ 54634 h 1348596"/>
                    <a:gd name="connsiteX6" fmla="*/ 2001328 w 2881223"/>
                    <a:gd name="connsiteY6" fmla="*/ 89140 h 1348596"/>
                    <a:gd name="connsiteX7" fmla="*/ 2398143 w 2881223"/>
                    <a:gd name="connsiteY7" fmla="*/ 589472 h 1348596"/>
                    <a:gd name="connsiteX8" fmla="*/ 2881223 w 2881223"/>
                    <a:gd name="connsiteY8" fmla="*/ 1348596 h 1348596"/>
                    <a:gd name="connsiteX0" fmla="*/ 34506 w 3186023"/>
                    <a:gd name="connsiteY0" fmla="*/ 227162 h 1805796"/>
                    <a:gd name="connsiteX1" fmla="*/ 86264 w 3186023"/>
                    <a:gd name="connsiteY1" fmla="*/ 209910 h 1805796"/>
                    <a:gd name="connsiteX2" fmla="*/ 552091 w 3186023"/>
                    <a:gd name="connsiteY2" fmla="*/ 485955 h 1805796"/>
                    <a:gd name="connsiteX3" fmla="*/ 983411 w 3186023"/>
                    <a:gd name="connsiteY3" fmla="*/ 485955 h 1805796"/>
                    <a:gd name="connsiteX4" fmla="*/ 1293962 w 3186023"/>
                    <a:gd name="connsiteY4" fmla="*/ 192657 h 1805796"/>
                    <a:gd name="connsiteX5" fmla="*/ 1742536 w 3186023"/>
                    <a:gd name="connsiteY5" fmla="*/ 54634 h 1805796"/>
                    <a:gd name="connsiteX6" fmla="*/ 2001328 w 3186023"/>
                    <a:gd name="connsiteY6" fmla="*/ 89140 h 1805796"/>
                    <a:gd name="connsiteX7" fmla="*/ 2398143 w 3186023"/>
                    <a:gd name="connsiteY7" fmla="*/ 589472 h 1805796"/>
                    <a:gd name="connsiteX8" fmla="*/ 3186023 w 3186023"/>
                    <a:gd name="connsiteY8" fmla="*/ 1805796 h 180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6023" h="1805796">
                      <a:moveTo>
                        <a:pt x="34506" y="227162"/>
                      </a:moveTo>
                      <a:cubicBezTo>
                        <a:pt x="17253" y="196970"/>
                        <a:pt x="0" y="166778"/>
                        <a:pt x="86264" y="209910"/>
                      </a:cubicBezTo>
                      <a:cubicBezTo>
                        <a:pt x="172528" y="253042"/>
                        <a:pt x="402567" y="439948"/>
                        <a:pt x="552091" y="485955"/>
                      </a:cubicBezTo>
                      <a:cubicBezTo>
                        <a:pt x="701615" y="531962"/>
                        <a:pt x="859766" y="534838"/>
                        <a:pt x="983411" y="485955"/>
                      </a:cubicBezTo>
                      <a:cubicBezTo>
                        <a:pt x="1107056" y="437072"/>
                        <a:pt x="1167441" y="264544"/>
                        <a:pt x="1293962" y="192657"/>
                      </a:cubicBezTo>
                      <a:cubicBezTo>
                        <a:pt x="1420483" y="120770"/>
                        <a:pt x="1624642" y="71887"/>
                        <a:pt x="1742536" y="54634"/>
                      </a:cubicBezTo>
                      <a:cubicBezTo>
                        <a:pt x="1860430" y="37381"/>
                        <a:pt x="1892060" y="0"/>
                        <a:pt x="2001328" y="89140"/>
                      </a:cubicBezTo>
                      <a:cubicBezTo>
                        <a:pt x="2110596" y="178280"/>
                        <a:pt x="2200694" y="303363"/>
                        <a:pt x="2398143" y="589472"/>
                      </a:cubicBezTo>
                      <a:cubicBezTo>
                        <a:pt x="2595592" y="875581"/>
                        <a:pt x="3017807" y="1531188"/>
                        <a:pt x="3186023" y="1805796"/>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 name="Group 18"/>
              <p:cNvGrpSpPr/>
              <p:nvPr/>
            </p:nvGrpSpPr>
            <p:grpSpPr>
              <a:xfrm>
                <a:off x="5867400" y="566832"/>
                <a:ext cx="2983301" cy="2793766"/>
                <a:chOff x="5867400" y="566832"/>
                <a:chExt cx="2983301" cy="2793766"/>
              </a:xfrm>
            </p:grpSpPr>
            <p:sp>
              <p:nvSpPr>
                <p:cNvPr id="11" name="TextBox 10"/>
                <p:cNvSpPr txBox="1"/>
                <p:nvPr/>
              </p:nvSpPr>
              <p:spPr>
                <a:xfrm rot="18772395">
                  <a:off x="6300183" y="170210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Atlantic Route </a:t>
                  </a:r>
                  <a:endParaRPr lang="en-US" sz="3200" dirty="0">
                    <a:solidFill>
                      <a:srgbClr val="FF0000"/>
                    </a:solidFill>
                    <a:effectLst>
                      <a:outerShdw dist="38100" dir="7200000" algn="ctr" rotWithShape="0">
                        <a:schemeClr val="tx1"/>
                      </a:outerShdw>
                    </a:effectLst>
                  </a:endParaRPr>
                </a:p>
              </p:txBody>
            </p:sp>
            <p:sp>
              <p:nvSpPr>
                <p:cNvPr id="15" name="Freeform 14"/>
                <p:cNvSpPr/>
                <p:nvPr/>
              </p:nvSpPr>
              <p:spPr>
                <a:xfrm>
                  <a:off x="5867400" y="1000665"/>
                  <a:ext cx="2983301" cy="1894935"/>
                </a:xfrm>
                <a:custGeom>
                  <a:avLst/>
                  <a:gdLst>
                    <a:gd name="connsiteX0" fmla="*/ 2501660 w 2501660"/>
                    <a:gd name="connsiteY0" fmla="*/ 1207698 h 1673525"/>
                    <a:gd name="connsiteX1" fmla="*/ 2173856 w 2501660"/>
                    <a:gd name="connsiteY1" fmla="*/ 983411 h 1673525"/>
                    <a:gd name="connsiteX2" fmla="*/ 2242867 w 2501660"/>
                    <a:gd name="connsiteY2" fmla="*/ 638355 h 1673525"/>
                    <a:gd name="connsiteX3" fmla="*/ 2398143 w 2501660"/>
                    <a:gd name="connsiteY3" fmla="*/ 103517 h 1673525"/>
                    <a:gd name="connsiteX4" fmla="*/ 2139350 w 2501660"/>
                    <a:gd name="connsiteY4" fmla="*/ 17253 h 1673525"/>
                    <a:gd name="connsiteX5" fmla="*/ 1777041 w 2501660"/>
                    <a:gd name="connsiteY5" fmla="*/ 34506 h 1673525"/>
                    <a:gd name="connsiteX6" fmla="*/ 1449237 w 2501660"/>
                    <a:gd name="connsiteY6" fmla="*/ 86264 h 1673525"/>
                    <a:gd name="connsiteX7" fmla="*/ 1155939 w 2501660"/>
                    <a:gd name="connsiteY7" fmla="*/ 396815 h 1673525"/>
                    <a:gd name="connsiteX8" fmla="*/ 862641 w 2501660"/>
                    <a:gd name="connsiteY8" fmla="*/ 603849 h 1673525"/>
                    <a:gd name="connsiteX9" fmla="*/ 914400 w 2501660"/>
                    <a:gd name="connsiteY9" fmla="*/ 931653 h 1673525"/>
                    <a:gd name="connsiteX10" fmla="*/ 983411 w 2501660"/>
                    <a:gd name="connsiteY10" fmla="*/ 1242204 h 1673525"/>
                    <a:gd name="connsiteX11" fmla="*/ 707366 w 2501660"/>
                    <a:gd name="connsiteY11" fmla="*/ 1449238 h 1673525"/>
                    <a:gd name="connsiteX12" fmla="*/ 465826 w 2501660"/>
                    <a:gd name="connsiteY12" fmla="*/ 1397479 h 1673525"/>
                    <a:gd name="connsiteX13" fmla="*/ 207033 w 2501660"/>
                    <a:gd name="connsiteY13" fmla="*/ 1552755 h 1673525"/>
                    <a:gd name="connsiteX14" fmla="*/ 0 w 2501660"/>
                    <a:gd name="connsiteY14" fmla="*/ 1673525 h 1673525"/>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5651" h="1840463">
                      <a:moveTo>
                        <a:pt x="2905651" y="1207698"/>
                      </a:moveTo>
                      <a:cubicBezTo>
                        <a:pt x="2763315" y="1142999"/>
                        <a:pt x="2620979" y="1078301"/>
                        <a:pt x="2577847" y="983411"/>
                      </a:cubicBezTo>
                      <a:cubicBezTo>
                        <a:pt x="2534715" y="888521"/>
                        <a:pt x="2609477" y="785004"/>
                        <a:pt x="2646858" y="638355"/>
                      </a:cubicBezTo>
                      <a:cubicBezTo>
                        <a:pt x="2684239" y="491706"/>
                        <a:pt x="2819387" y="207034"/>
                        <a:pt x="2802134" y="103517"/>
                      </a:cubicBezTo>
                      <a:cubicBezTo>
                        <a:pt x="2784881" y="0"/>
                        <a:pt x="2646858" y="28755"/>
                        <a:pt x="2543341" y="17253"/>
                      </a:cubicBezTo>
                      <a:cubicBezTo>
                        <a:pt x="2439824" y="5751"/>
                        <a:pt x="2296051" y="23004"/>
                        <a:pt x="2181032" y="34506"/>
                      </a:cubicBezTo>
                      <a:cubicBezTo>
                        <a:pt x="2066013" y="46008"/>
                        <a:pt x="1956745" y="25879"/>
                        <a:pt x="1853228" y="86264"/>
                      </a:cubicBezTo>
                      <a:cubicBezTo>
                        <a:pt x="1749711" y="146649"/>
                        <a:pt x="1657696" y="310551"/>
                        <a:pt x="1559930" y="396815"/>
                      </a:cubicBezTo>
                      <a:cubicBezTo>
                        <a:pt x="1462164" y="483079"/>
                        <a:pt x="1306888" y="514709"/>
                        <a:pt x="1266632" y="603849"/>
                      </a:cubicBezTo>
                      <a:cubicBezTo>
                        <a:pt x="1226376" y="692989"/>
                        <a:pt x="1298263" y="825261"/>
                        <a:pt x="1318391" y="931653"/>
                      </a:cubicBezTo>
                      <a:cubicBezTo>
                        <a:pt x="1338519" y="1038045"/>
                        <a:pt x="1421908" y="1155940"/>
                        <a:pt x="1387402" y="1242204"/>
                      </a:cubicBezTo>
                      <a:cubicBezTo>
                        <a:pt x="1352896" y="1328468"/>
                        <a:pt x="1197621" y="1423359"/>
                        <a:pt x="1111357" y="1449238"/>
                      </a:cubicBezTo>
                      <a:cubicBezTo>
                        <a:pt x="1025093" y="1475117"/>
                        <a:pt x="1004006" y="1354826"/>
                        <a:pt x="869817" y="1397479"/>
                      </a:cubicBezTo>
                      <a:cubicBezTo>
                        <a:pt x="735628" y="1440132"/>
                        <a:pt x="0" y="1840463"/>
                        <a:pt x="306224" y="1705155"/>
                      </a:cubicBezTo>
                      <a:cubicBezTo>
                        <a:pt x="237213" y="1745412"/>
                        <a:pt x="253546" y="1691180"/>
                        <a:pt x="403991" y="1673525"/>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6" name="Rectangle 25"/>
            <p:cNvSpPr/>
            <p:nvPr/>
          </p:nvSpPr>
          <p:spPr>
            <a:xfrm>
              <a:off x="685800" y="3200400"/>
              <a:ext cx="34290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earliest</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arrivals?</a:t>
              </a:r>
              <a:endParaRPr lang="en-US" sz="3600" dirty="0" smtClean="0">
                <a:effectLst>
                  <a:outerShdw dist="25400" dir="7200000" algn="ctr" rotWithShape="0">
                    <a:schemeClr val="tx1"/>
                  </a:outerShdw>
                </a:effectLst>
                <a:latin typeface="Arial" pitchFamily="34" charset="0"/>
                <a:cs typeface="Arial" pitchFamily="34" charset="0"/>
              </a:endParaRPr>
            </a:p>
          </p:txBody>
        </p:sp>
      </p:grpSp>
      <p:grpSp>
        <p:nvGrpSpPr>
          <p:cNvPr id="52" name="Group 51"/>
          <p:cNvGrpSpPr/>
          <p:nvPr/>
        </p:nvGrpSpPr>
        <p:grpSpPr>
          <a:xfrm>
            <a:off x="0" y="-349405"/>
            <a:ext cx="9144000" cy="7359805"/>
            <a:chOff x="0" y="-349405"/>
            <a:chExt cx="9144000" cy="7359805"/>
          </a:xfrm>
        </p:grpSpPr>
        <p:pic>
          <p:nvPicPr>
            <p:cNvPr id="27" name="Picture 4"/>
            <p:cNvPicPr>
              <a:picLocks noChangeAspect="1" noChangeArrowheads="1"/>
            </p:cNvPicPr>
            <p:nvPr/>
          </p:nvPicPr>
          <p:blipFill>
            <a:blip r:embed="rId5" cstate="print"/>
            <a:srcRect/>
            <a:stretch>
              <a:fillRect/>
            </a:stretch>
          </p:blipFill>
          <p:spPr bwMode="auto">
            <a:xfrm>
              <a:off x="0" y="-349405"/>
              <a:ext cx="9144000" cy="7359805"/>
            </a:xfrm>
            <a:prstGeom prst="rect">
              <a:avLst/>
            </a:prstGeom>
            <a:noFill/>
            <a:ln w="9525">
              <a:noFill/>
              <a:miter lim="800000"/>
              <a:headEnd/>
              <a:tailEnd/>
            </a:ln>
            <a:effectLst/>
          </p:spPr>
        </p:pic>
        <p:grpSp>
          <p:nvGrpSpPr>
            <p:cNvPr id="48" name="Group 47"/>
            <p:cNvGrpSpPr/>
            <p:nvPr/>
          </p:nvGrpSpPr>
          <p:grpSpPr>
            <a:xfrm>
              <a:off x="4648200" y="5574268"/>
              <a:ext cx="2667000" cy="369332"/>
              <a:chOff x="4648200" y="5574268"/>
              <a:chExt cx="2667000" cy="369332"/>
            </a:xfrm>
          </p:grpSpPr>
          <p:sp>
            <p:nvSpPr>
              <p:cNvPr id="49" name="Rectangle 48"/>
              <p:cNvSpPr/>
              <p:nvPr/>
            </p:nvSpPr>
            <p:spPr>
              <a:xfrm>
                <a:off x="4648200" y="5638800"/>
                <a:ext cx="2667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4710514" y="5574268"/>
                <a:ext cx="2406428" cy="353943"/>
              </a:xfrm>
              <a:prstGeom prst="rect">
                <a:avLst/>
              </a:prstGeom>
              <a:noFill/>
            </p:spPr>
            <p:txBody>
              <a:bodyPr wrap="none" rtlCol="0">
                <a:spAutoFit/>
              </a:bodyPr>
              <a:lstStyle/>
              <a:p>
                <a:r>
                  <a:rPr lang="en-US" sz="1700" dirty="0" smtClean="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rPr>
                  <a:t>Site     Rio Puerco, NM</a:t>
                </a:r>
                <a:endParaRPr lang="en-US" sz="1700" dirty="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endParaRPr>
              </a:p>
            </p:txBody>
          </p:sp>
        </p:grpSp>
      </p:grpSp>
      <p:sp>
        <p:nvSpPr>
          <p:cNvPr id="30" name="TextBox 29"/>
          <p:cNvSpPr txBox="1"/>
          <p:nvPr/>
        </p:nvSpPr>
        <p:spPr>
          <a:xfrm>
            <a:off x="200973" y="1143000"/>
            <a:ext cx="1018227" cy="584775"/>
          </a:xfrm>
          <a:prstGeom prst="rect">
            <a:avLst/>
          </a:prstGeom>
          <a:solidFill>
            <a:schemeClr val="bg1"/>
          </a:solidFill>
          <a:ln>
            <a:noFill/>
          </a:ln>
        </p:spPr>
        <p:txBody>
          <a:bodyPr wrap="none" rtlCol="0">
            <a:spAutoFit/>
          </a:bodyPr>
          <a:lstStyle/>
          <a:p>
            <a:r>
              <a:rPr lang="en-US" sz="3200" b="1" dirty="0" smtClean="0"/>
              <a:t>1936</a:t>
            </a:r>
            <a:endParaRPr lang="en-US" sz="3200" b="1" dirty="0"/>
          </a:p>
        </p:txBody>
      </p:sp>
      <p:sp>
        <p:nvSpPr>
          <p:cNvPr id="31" name="TextBox 30"/>
          <p:cNvSpPr txBox="1"/>
          <p:nvPr/>
        </p:nvSpPr>
        <p:spPr>
          <a:xfrm>
            <a:off x="200973" y="1701225"/>
            <a:ext cx="1018227" cy="584775"/>
          </a:xfrm>
          <a:prstGeom prst="rect">
            <a:avLst/>
          </a:prstGeom>
          <a:solidFill>
            <a:schemeClr val="bg1"/>
          </a:solidFill>
          <a:ln>
            <a:noFill/>
          </a:ln>
        </p:spPr>
        <p:txBody>
          <a:bodyPr wrap="none" rtlCol="0">
            <a:spAutoFit/>
          </a:bodyPr>
          <a:lstStyle/>
          <a:p>
            <a:r>
              <a:rPr lang="en-US" sz="3200" b="1" dirty="0" smtClean="0"/>
              <a:t>1959</a:t>
            </a:r>
            <a:endParaRPr lang="en-US" sz="3200" b="1" dirty="0"/>
          </a:p>
        </p:txBody>
      </p:sp>
      <p:sp>
        <p:nvSpPr>
          <p:cNvPr id="32" name="TextBox 31"/>
          <p:cNvSpPr txBox="1"/>
          <p:nvPr/>
        </p:nvSpPr>
        <p:spPr>
          <a:xfrm>
            <a:off x="152400" y="2286000"/>
            <a:ext cx="1018227" cy="584775"/>
          </a:xfrm>
          <a:prstGeom prst="rect">
            <a:avLst/>
          </a:prstGeom>
          <a:solidFill>
            <a:schemeClr val="bg1"/>
          </a:solidFill>
          <a:ln>
            <a:noFill/>
          </a:ln>
        </p:spPr>
        <p:txBody>
          <a:bodyPr wrap="none" rtlCol="0">
            <a:spAutoFit/>
          </a:bodyPr>
          <a:lstStyle/>
          <a:p>
            <a:r>
              <a:rPr lang="en-US" sz="3200" b="1" dirty="0" smtClean="0"/>
              <a:t>1968</a:t>
            </a:r>
            <a:endParaRPr lang="en-US" sz="3200" b="1" dirty="0"/>
          </a:p>
        </p:txBody>
      </p:sp>
      <p:grpSp>
        <p:nvGrpSpPr>
          <p:cNvPr id="34" name="Group 33"/>
          <p:cNvGrpSpPr/>
          <p:nvPr/>
        </p:nvGrpSpPr>
        <p:grpSpPr>
          <a:xfrm>
            <a:off x="38100" y="2953512"/>
            <a:ext cx="4000500" cy="3980688"/>
            <a:chOff x="5295900" y="2877312"/>
            <a:chExt cx="4000500" cy="3980688"/>
          </a:xfrm>
        </p:grpSpPr>
        <p:pic>
          <p:nvPicPr>
            <p:cNvPr id="1026" name="Picture 2"/>
            <p:cNvPicPr>
              <a:picLocks noChangeAspect="1" noChangeArrowheads="1"/>
            </p:cNvPicPr>
            <p:nvPr/>
          </p:nvPicPr>
          <p:blipFill>
            <a:blip r:embed="rId6" cstate="print"/>
            <a:srcRect t="4622" r="10000" b="7983"/>
            <a:stretch>
              <a:fillRect/>
            </a:stretch>
          </p:blipFill>
          <p:spPr bwMode="auto">
            <a:xfrm>
              <a:off x="5295900" y="2877312"/>
              <a:ext cx="4000500" cy="3962400"/>
            </a:xfrm>
            <a:prstGeom prst="rect">
              <a:avLst/>
            </a:prstGeom>
            <a:noFill/>
            <a:ln w="9525">
              <a:noFill/>
              <a:miter lim="800000"/>
              <a:headEnd/>
              <a:tailEnd/>
            </a:ln>
            <a:effectLst/>
          </p:spPr>
        </p:pic>
        <p:sp>
          <p:nvSpPr>
            <p:cNvPr id="33" name="Rectangle 32"/>
            <p:cNvSpPr/>
            <p:nvPr/>
          </p:nvSpPr>
          <p:spPr>
            <a:xfrm>
              <a:off x="6400800" y="6457890"/>
              <a:ext cx="1524000" cy="400110"/>
            </a:xfrm>
            <a:prstGeom prst="rect">
              <a:avLst/>
            </a:prstGeom>
            <a:solidFill>
              <a:schemeClr val="tx1"/>
            </a:solidFill>
          </p:spPr>
          <p:txBody>
            <a:bodyPr wrap="square">
              <a:spAutoFit/>
            </a:bodyPr>
            <a:lstStyle/>
            <a:p>
              <a:pPr algn="ctr"/>
              <a:r>
                <a:rPr lang="en-US" sz="2000" i="1" dirty="0" smtClean="0">
                  <a:solidFill>
                    <a:schemeClr val="bg1"/>
                  </a:solidFill>
                </a:rPr>
                <a:t>Clovis points</a:t>
              </a:r>
            </a:p>
          </p:txBody>
        </p:sp>
      </p:grpSp>
      <p:sp>
        <p:nvSpPr>
          <p:cNvPr id="35" name="TextBox 34"/>
          <p:cNvSpPr txBox="1"/>
          <p:nvPr/>
        </p:nvSpPr>
        <p:spPr>
          <a:xfrm>
            <a:off x="7592373" y="1143000"/>
            <a:ext cx="1332416" cy="584775"/>
          </a:xfrm>
          <a:prstGeom prst="rect">
            <a:avLst/>
          </a:prstGeom>
          <a:solidFill>
            <a:schemeClr val="bg1"/>
          </a:solidFill>
          <a:ln>
            <a:noFill/>
          </a:ln>
        </p:spPr>
        <p:txBody>
          <a:bodyPr wrap="none" rtlCol="0">
            <a:spAutoFit/>
          </a:bodyPr>
          <a:lstStyle/>
          <a:p>
            <a:r>
              <a:rPr lang="en-US" sz="3200" b="1" dirty="0" smtClean="0"/>
              <a:t>13,200</a:t>
            </a:r>
            <a:endParaRPr lang="en-US" sz="3200" b="1" dirty="0"/>
          </a:p>
        </p:txBody>
      </p:sp>
      <p:sp>
        <p:nvSpPr>
          <p:cNvPr id="36" name="TextBox 35"/>
          <p:cNvSpPr txBox="1"/>
          <p:nvPr/>
        </p:nvSpPr>
        <p:spPr>
          <a:xfrm>
            <a:off x="7592373" y="1701225"/>
            <a:ext cx="1332416" cy="584775"/>
          </a:xfrm>
          <a:prstGeom prst="rect">
            <a:avLst/>
          </a:prstGeom>
          <a:solidFill>
            <a:schemeClr val="bg1"/>
          </a:solidFill>
          <a:ln>
            <a:noFill/>
          </a:ln>
        </p:spPr>
        <p:txBody>
          <a:bodyPr wrap="none" rtlCol="0">
            <a:spAutoFit/>
          </a:bodyPr>
          <a:lstStyle/>
          <a:p>
            <a:r>
              <a:rPr lang="en-US" sz="3200" b="1" dirty="0" smtClean="0"/>
              <a:t>13,000</a:t>
            </a:r>
            <a:endParaRPr lang="en-US" sz="3200" b="1" dirty="0"/>
          </a:p>
        </p:txBody>
      </p:sp>
      <p:sp>
        <p:nvSpPr>
          <p:cNvPr id="37" name="TextBox 36"/>
          <p:cNvSpPr txBox="1"/>
          <p:nvPr/>
        </p:nvSpPr>
        <p:spPr>
          <a:xfrm>
            <a:off x="7543800" y="2286000"/>
            <a:ext cx="1425390" cy="584775"/>
          </a:xfrm>
          <a:prstGeom prst="rect">
            <a:avLst/>
          </a:prstGeom>
          <a:solidFill>
            <a:schemeClr val="bg1"/>
          </a:solidFill>
          <a:ln>
            <a:noFill/>
          </a:ln>
        </p:spPr>
        <p:txBody>
          <a:bodyPr wrap="none" rtlCol="0">
            <a:spAutoFit/>
          </a:bodyPr>
          <a:lstStyle/>
          <a:p>
            <a:r>
              <a:rPr lang="en-US" sz="3200" b="1" dirty="0" smtClean="0"/>
              <a:t> 13,000</a:t>
            </a:r>
            <a:endParaRPr lang="en-US" sz="3200" b="1" dirty="0"/>
          </a:p>
        </p:txBody>
      </p:sp>
      <p:sp>
        <p:nvSpPr>
          <p:cNvPr id="38" name="TextBox 37"/>
          <p:cNvSpPr txBox="1"/>
          <p:nvPr/>
        </p:nvSpPr>
        <p:spPr>
          <a:xfrm>
            <a:off x="4925373" y="1143000"/>
            <a:ext cx="2299860" cy="584775"/>
          </a:xfrm>
          <a:prstGeom prst="rect">
            <a:avLst/>
          </a:prstGeom>
          <a:solidFill>
            <a:schemeClr val="bg1"/>
          </a:solidFill>
          <a:ln>
            <a:noFill/>
          </a:ln>
        </p:spPr>
        <p:txBody>
          <a:bodyPr wrap="none" rtlCol="0">
            <a:spAutoFit/>
          </a:bodyPr>
          <a:lstStyle/>
          <a:p>
            <a:pPr algn="ctr"/>
            <a:r>
              <a:rPr lang="en-US" sz="3200" b="1" dirty="0" smtClean="0"/>
              <a:t>New Mexico</a:t>
            </a:r>
            <a:endParaRPr lang="en-US" sz="3200" b="1" dirty="0"/>
          </a:p>
        </p:txBody>
      </p:sp>
      <p:sp>
        <p:nvSpPr>
          <p:cNvPr id="39" name="TextBox 38"/>
          <p:cNvSpPr txBox="1"/>
          <p:nvPr/>
        </p:nvSpPr>
        <p:spPr>
          <a:xfrm>
            <a:off x="4925372" y="1701225"/>
            <a:ext cx="2313627" cy="584775"/>
          </a:xfrm>
          <a:prstGeom prst="rect">
            <a:avLst/>
          </a:prstGeom>
          <a:solidFill>
            <a:schemeClr val="bg1"/>
          </a:solidFill>
          <a:ln>
            <a:noFill/>
          </a:ln>
        </p:spPr>
        <p:txBody>
          <a:bodyPr wrap="square" rtlCol="0">
            <a:spAutoFit/>
          </a:bodyPr>
          <a:lstStyle/>
          <a:p>
            <a:pPr algn="ctr"/>
            <a:r>
              <a:rPr lang="en-US" sz="3200" b="1" dirty="0" smtClean="0"/>
              <a:t>California</a:t>
            </a:r>
            <a:endParaRPr lang="en-US" sz="3200" b="1" dirty="0"/>
          </a:p>
        </p:txBody>
      </p:sp>
      <p:sp>
        <p:nvSpPr>
          <p:cNvPr id="40" name="TextBox 39"/>
          <p:cNvSpPr txBox="1"/>
          <p:nvPr/>
        </p:nvSpPr>
        <p:spPr>
          <a:xfrm>
            <a:off x="4876800" y="2286000"/>
            <a:ext cx="2438400" cy="584775"/>
          </a:xfrm>
          <a:prstGeom prst="rect">
            <a:avLst/>
          </a:prstGeom>
          <a:solidFill>
            <a:schemeClr val="bg1"/>
          </a:solidFill>
          <a:ln>
            <a:noFill/>
          </a:ln>
        </p:spPr>
        <p:txBody>
          <a:bodyPr wrap="square" rtlCol="0">
            <a:spAutoFit/>
          </a:bodyPr>
          <a:lstStyle/>
          <a:p>
            <a:pPr algn="ctr"/>
            <a:r>
              <a:rPr lang="en-US" sz="3200" b="1" dirty="0" smtClean="0"/>
              <a:t>Montana</a:t>
            </a:r>
            <a:endParaRPr lang="en-US" sz="3200" b="1" dirty="0"/>
          </a:p>
        </p:txBody>
      </p:sp>
      <p:sp>
        <p:nvSpPr>
          <p:cNvPr id="41" name="TextBox 40"/>
          <p:cNvSpPr txBox="1"/>
          <p:nvPr/>
        </p:nvSpPr>
        <p:spPr>
          <a:xfrm>
            <a:off x="1371599" y="1143000"/>
            <a:ext cx="3048001" cy="584775"/>
          </a:xfrm>
          <a:prstGeom prst="rect">
            <a:avLst/>
          </a:prstGeom>
          <a:solidFill>
            <a:schemeClr val="bg1"/>
          </a:solidFill>
          <a:ln>
            <a:noFill/>
          </a:ln>
        </p:spPr>
        <p:txBody>
          <a:bodyPr wrap="square" rtlCol="0">
            <a:spAutoFit/>
          </a:bodyPr>
          <a:lstStyle/>
          <a:p>
            <a:pPr algn="ctr"/>
            <a:r>
              <a:rPr lang="en-US" sz="3200" b="1" dirty="0" smtClean="0"/>
              <a:t>spear points</a:t>
            </a:r>
            <a:endParaRPr lang="en-US" sz="3200" b="1" dirty="0"/>
          </a:p>
        </p:txBody>
      </p:sp>
      <p:sp>
        <p:nvSpPr>
          <p:cNvPr id="42" name="TextBox 41"/>
          <p:cNvSpPr txBox="1"/>
          <p:nvPr/>
        </p:nvSpPr>
        <p:spPr>
          <a:xfrm>
            <a:off x="1447800" y="1701225"/>
            <a:ext cx="2895600" cy="584775"/>
          </a:xfrm>
          <a:prstGeom prst="rect">
            <a:avLst/>
          </a:prstGeom>
          <a:solidFill>
            <a:schemeClr val="bg1"/>
          </a:solidFill>
          <a:ln>
            <a:noFill/>
          </a:ln>
        </p:spPr>
        <p:txBody>
          <a:bodyPr wrap="square" rtlCol="0">
            <a:spAutoFit/>
          </a:bodyPr>
          <a:lstStyle/>
          <a:p>
            <a:pPr algn="ctr"/>
            <a:r>
              <a:rPr lang="en-US" sz="3200" b="1" dirty="0" smtClean="0"/>
              <a:t>human </a:t>
            </a:r>
            <a:r>
              <a:rPr lang="en-US" sz="3200" b="1" dirty="0" smtClean="0">
                <a:solidFill>
                  <a:srgbClr val="FF0000"/>
                </a:solidFill>
              </a:rPr>
              <a:t>femur</a:t>
            </a:r>
            <a:endParaRPr lang="en-US" sz="3200" b="1" dirty="0">
              <a:solidFill>
                <a:srgbClr val="FF0000"/>
              </a:solidFill>
            </a:endParaRPr>
          </a:p>
        </p:txBody>
      </p:sp>
      <p:sp>
        <p:nvSpPr>
          <p:cNvPr id="43" name="TextBox 42"/>
          <p:cNvSpPr txBox="1"/>
          <p:nvPr/>
        </p:nvSpPr>
        <p:spPr>
          <a:xfrm>
            <a:off x="1371600" y="2295144"/>
            <a:ext cx="2895601" cy="584775"/>
          </a:xfrm>
          <a:prstGeom prst="rect">
            <a:avLst/>
          </a:prstGeom>
          <a:solidFill>
            <a:schemeClr val="bg1"/>
          </a:solidFill>
          <a:ln>
            <a:noFill/>
          </a:ln>
        </p:spPr>
        <p:txBody>
          <a:bodyPr wrap="square" rtlCol="0">
            <a:spAutoFit/>
          </a:bodyPr>
          <a:lstStyle/>
          <a:p>
            <a:pPr algn="ctr"/>
            <a:r>
              <a:rPr lang="en-US" sz="3200" b="1" dirty="0" smtClean="0"/>
              <a:t>human </a:t>
            </a:r>
            <a:r>
              <a:rPr lang="en-US" sz="3200" b="1" dirty="0" smtClean="0">
                <a:solidFill>
                  <a:srgbClr val="FF0000"/>
                </a:solidFill>
              </a:rPr>
              <a:t>scull</a:t>
            </a:r>
            <a:endParaRPr lang="en-US" sz="3200" b="1" dirty="0">
              <a:solidFill>
                <a:srgbClr val="FF0000"/>
              </a:solidFill>
            </a:endParaRPr>
          </a:p>
        </p:txBody>
      </p:sp>
      <p:grpSp>
        <p:nvGrpSpPr>
          <p:cNvPr id="44" name="Group 43"/>
          <p:cNvGrpSpPr/>
          <p:nvPr/>
        </p:nvGrpSpPr>
        <p:grpSpPr>
          <a:xfrm>
            <a:off x="3962401" y="2974848"/>
            <a:ext cx="5188425" cy="3959352"/>
            <a:chOff x="5362924" y="2514660"/>
            <a:chExt cx="3580798" cy="2876192"/>
          </a:xfrm>
        </p:grpSpPr>
        <p:pic>
          <p:nvPicPr>
            <p:cNvPr id="45" name="Picture 44"/>
            <p:cNvPicPr>
              <a:picLocks noChangeAspect="1" noChangeArrowheads="1"/>
            </p:cNvPicPr>
            <p:nvPr/>
          </p:nvPicPr>
          <p:blipFill>
            <a:blip r:embed="rId7" cstate="print"/>
            <a:srcRect l="2817"/>
            <a:stretch>
              <a:fillRect/>
            </a:stretch>
          </p:blipFill>
          <p:spPr bwMode="auto">
            <a:xfrm>
              <a:off x="5362924" y="2514660"/>
              <a:ext cx="3580798" cy="2876192"/>
            </a:xfrm>
            <a:prstGeom prst="rect">
              <a:avLst/>
            </a:prstGeom>
            <a:noFill/>
            <a:ln w="9525">
              <a:noFill/>
              <a:miter lim="800000"/>
              <a:headEnd/>
              <a:tailEnd/>
            </a:ln>
            <a:effectLst/>
          </p:spPr>
        </p:pic>
        <p:sp>
          <p:nvSpPr>
            <p:cNvPr id="46" name="Rectangle 45"/>
            <p:cNvSpPr/>
            <p:nvPr/>
          </p:nvSpPr>
          <p:spPr>
            <a:xfrm>
              <a:off x="5415512" y="5029200"/>
              <a:ext cx="3499887" cy="290652"/>
            </a:xfrm>
            <a:prstGeom prst="rect">
              <a:avLst/>
            </a:prstGeom>
            <a:solidFill>
              <a:schemeClr val="tx1"/>
            </a:solidFill>
          </p:spPr>
          <p:txBody>
            <a:bodyPr wrap="square">
              <a:spAutoFit/>
            </a:bodyPr>
            <a:lstStyle/>
            <a:p>
              <a:pPr algn="ctr"/>
              <a:r>
                <a:rPr lang="en-US" sz="2000" i="1" dirty="0" smtClean="0">
                  <a:solidFill>
                    <a:schemeClr val="bg1"/>
                  </a:solidFill>
                </a:rPr>
                <a:t>Arlington Springs Man</a:t>
              </a:r>
            </a:p>
          </p:txBody>
        </p:sp>
      </p:grpSp>
      <p:pic>
        <p:nvPicPr>
          <p:cNvPr id="47" name="Picture 4"/>
          <p:cNvPicPr>
            <a:picLocks noChangeAspect="1" noChangeArrowheads="1"/>
          </p:cNvPicPr>
          <p:nvPr/>
        </p:nvPicPr>
        <p:blipFill>
          <a:blip r:embed="rId8" cstate="print"/>
          <a:srcRect/>
          <a:stretch>
            <a:fillRect/>
          </a:stretch>
        </p:blipFill>
        <p:spPr bwMode="auto">
          <a:xfrm>
            <a:off x="3733800" y="3976687"/>
            <a:ext cx="2101785" cy="2881313"/>
          </a:xfrm>
          <a:prstGeom prst="rect">
            <a:avLst/>
          </a:prstGeom>
          <a:noFill/>
          <a:ln w="9525">
            <a:noFill/>
            <a:miter lim="800000"/>
            <a:headEnd/>
            <a:tailEnd/>
          </a:ln>
          <a:effectLst/>
        </p:spPr>
      </p:pic>
      <p:sp>
        <p:nvSpPr>
          <p:cNvPr id="53" name="TextBox 52"/>
          <p:cNvSpPr txBox="1"/>
          <p:nvPr/>
        </p:nvSpPr>
        <p:spPr>
          <a:xfrm>
            <a:off x="4953000" y="1167825"/>
            <a:ext cx="2133600" cy="584775"/>
          </a:xfrm>
          <a:prstGeom prst="rect">
            <a:avLst/>
          </a:prstGeom>
          <a:solidFill>
            <a:schemeClr val="bg1"/>
          </a:solidFill>
          <a:ln>
            <a:noFill/>
          </a:ln>
        </p:spPr>
        <p:txBody>
          <a:bodyPr wrap="square" rtlCol="0">
            <a:spAutoFit/>
          </a:bodyPr>
          <a:lstStyle/>
          <a:p>
            <a:pPr algn="ctr"/>
            <a:r>
              <a:rPr lang="en-US" sz="3200" b="1" dirty="0" smtClean="0"/>
              <a:t>Clovis, NM</a:t>
            </a:r>
            <a:endParaRPr lang="en-US" sz="3200" b="1" dirty="0"/>
          </a:p>
        </p:txBody>
      </p:sp>
      <p:sp>
        <p:nvSpPr>
          <p:cNvPr id="54" name="Oval 53"/>
          <p:cNvSpPr/>
          <p:nvPr/>
        </p:nvSpPr>
        <p:spPr>
          <a:xfrm>
            <a:off x="4648200" y="1143000"/>
            <a:ext cx="27432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620000" y="1066800"/>
            <a:ext cx="1219200" cy="1828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p:nvGrpSpPr>
        <p:grpSpPr>
          <a:xfrm>
            <a:off x="1001672" y="1143000"/>
            <a:ext cx="7837528" cy="1163415"/>
            <a:chOff x="1001672" y="1143000"/>
            <a:chExt cx="7837528" cy="1163415"/>
          </a:xfrm>
        </p:grpSpPr>
        <p:sp>
          <p:nvSpPr>
            <p:cNvPr id="56" name="TextBox 55"/>
            <p:cNvSpPr txBox="1"/>
            <p:nvPr/>
          </p:nvSpPr>
          <p:spPr>
            <a:xfrm rot="20858893">
              <a:off x="1001672" y="1598529"/>
              <a:ext cx="5585232"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‘Clovis First’  Hypothesis</a:t>
              </a:r>
              <a:endParaRPr lang="en-US" sz="4000" b="1" dirty="0"/>
            </a:p>
          </p:txBody>
        </p:sp>
        <p:grpSp>
          <p:nvGrpSpPr>
            <p:cNvPr id="60" name="Group 59"/>
            <p:cNvGrpSpPr/>
            <p:nvPr/>
          </p:nvGrpSpPr>
          <p:grpSpPr>
            <a:xfrm>
              <a:off x="6522262" y="1143000"/>
              <a:ext cx="2316938" cy="533400"/>
              <a:chOff x="6522262" y="1143000"/>
              <a:chExt cx="2316938" cy="533400"/>
            </a:xfrm>
          </p:grpSpPr>
          <p:sp>
            <p:nvSpPr>
              <p:cNvPr id="57" name="Rectangle 56"/>
              <p:cNvSpPr/>
              <p:nvPr/>
            </p:nvSpPr>
            <p:spPr>
              <a:xfrm>
                <a:off x="7620000" y="1143000"/>
                <a:ext cx="1219200" cy="53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Arrow Connector 58"/>
              <p:cNvCxnSpPr>
                <a:stCxn id="56" idx="3"/>
              </p:cNvCxnSpPr>
              <p:nvPr/>
            </p:nvCxnSpPr>
            <p:spPr>
              <a:xfrm>
                <a:off x="6522262" y="1355094"/>
                <a:ext cx="1173938" cy="16506"/>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cxnSp>
        <p:nvCxnSpPr>
          <p:cNvPr id="61" name="Straight Connector 60"/>
          <p:cNvCxnSpPr/>
          <p:nvPr/>
        </p:nvCxnSpPr>
        <p:spPr>
          <a:xfrm>
            <a:off x="0" y="28956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0" y="-3048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a:off x="0" y="25200"/>
            <a:ext cx="1447800" cy="965400"/>
            <a:chOff x="0" y="25200"/>
            <a:chExt cx="1447800" cy="965400"/>
          </a:xfrm>
        </p:grpSpPr>
        <p:sp>
          <p:nvSpPr>
            <p:cNvPr id="62" name="TextBox 61"/>
            <p:cNvSpPr txBox="1"/>
            <p:nvPr/>
          </p:nvSpPr>
          <p:spPr>
            <a:xfrm rot="20461523">
              <a:off x="209402" y="25200"/>
              <a:ext cx="1217000" cy="553998"/>
            </a:xfrm>
            <a:prstGeom prst="rect">
              <a:avLst/>
            </a:prstGeom>
            <a:noFill/>
          </p:spPr>
          <p:txBody>
            <a:bodyPr wrap="none" rtlCol="0">
              <a:spAutoFit/>
            </a:bodyPr>
            <a:lstStyle/>
            <a:p>
              <a:r>
                <a:rPr lang="en-US" sz="3000" b="1" dirty="0" smtClean="0"/>
                <a:t>WHEN</a:t>
              </a:r>
              <a:endParaRPr lang="en-US" sz="3000" b="1" dirty="0"/>
            </a:p>
          </p:txBody>
        </p:sp>
        <p:sp>
          <p:nvSpPr>
            <p:cNvPr id="65" name="Rectangle 64"/>
            <p:cNvSpPr/>
            <p:nvPr/>
          </p:nvSpPr>
          <p:spPr>
            <a:xfrm>
              <a:off x="0" y="609600"/>
              <a:ext cx="1447800" cy="38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2133600" y="0"/>
            <a:ext cx="1447800" cy="965400"/>
            <a:chOff x="0" y="25200"/>
            <a:chExt cx="1447800" cy="965400"/>
          </a:xfrm>
        </p:grpSpPr>
        <p:sp>
          <p:nvSpPr>
            <p:cNvPr id="68" name="TextBox 67"/>
            <p:cNvSpPr txBox="1"/>
            <p:nvPr/>
          </p:nvSpPr>
          <p:spPr>
            <a:xfrm rot="20461523">
              <a:off x="233255" y="25200"/>
              <a:ext cx="1169294" cy="553998"/>
            </a:xfrm>
            <a:prstGeom prst="rect">
              <a:avLst/>
            </a:prstGeom>
            <a:noFill/>
          </p:spPr>
          <p:txBody>
            <a:bodyPr wrap="none" rtlCol="0">
              <a:spAutoFit/>
            </a:bodyPr>
            <a:lstStyle/>
            <a:p>
              <a:r>
                <a:rPr lang="en-US" sz="3000" b="1" dirty="0" smtClean="0"/>
                <a:t>WHAT</a:t>
              </a:r>
              <a:endParaRPr lang="en-US" sz="3000" b="1" dirty="0"/>
            </a:p>
          </p:txBody>
        </p:sp>
        <p:sp>
          <p:nvSpPr>
            <p:cNvPr id="69" name="Rectangle 68"/>
            <p:cNvSpPr/>
            <p:nvPr/>
          </p:nvSpPr>
          <p:spPr>
            <a:xfrm>
              <a:off x="0" y="609600"/>
              <a:ext cx="1447800" cy="38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5181600" y="25200"/>
            <a:ext cx="1501743" cy="965400"/>
            <a:chOff x="0" y="25200"/>
            <a:chExt cx="1501743" cy="965400"/>
          </a:xfrm>
        </p:grpSpPr>
        <p:sp>
          <p:nvSpPr>
            <p:cNvPr id="71" name="TextBox 70"/>
            <p:cNvSpPr txBox="1"/>
            <p:nvPr/>
          </p:nvSpPr>
          <p:spPr>
            <a:xfrm rot="20461523">
              <a:off x="134061" y="25200"/>
              <a:ext cx="1367682" cy="553998"/>
            </a:xfrm>
            <a:prstGeom prst="rect">
              <a:avLst/>
            </a:prstGeom>
            <a:noFill/>
          </p:spPr>
          <p:txBody>
            <a:bodyPr wrap="none" rtlCol="0">
              <a:spAutoFit/>
            </a:bodyPr>
            <a:lstStyle/>
            <a:p>
              <a:r>
                <a:rPr lang="en-US" sz="3000" b="1" dirty="0" smtClean="0"/>
                <a:t>WHERE</a:t>
              </a:r>
              <a:endParaRPr lang="en-US" sz="3000" b="1" dirty="0"/>
            </a:p>
          </p:txBody>
        </p:sp>
        <p:sp>
          <p:nvSpPr>
            <p:cNvPr id="72" name="Rectangle 71"/>
            <p:cNvSpPr/>
            <p:nvPr/>
          </p:nvSpPr>
          <p:spPr>
            <a:xfrm>
              <a:off x="0" y="609600"/>
              <a:ext cx="1447800" cy="38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7467600" y="25200"/>
            <a:ext cx="1447800" cy="965400"/>
            <a:chOff x="0" y="25200"/>
            <a:chExt cx="1447800" cy="965400"/>
          </a:xfrm>
        </p:grpSpPr>
        <p:sp>
          <p:nvSpPr>
            <p:cNvPr id="74" name="TextBox 73"/>
            <p:cNvSpPr txBox="1"/>
            <p:nvPr/>
          </p:nvSpPr>
          <p:spPr>
            <a:xfrm rot="20461523">
              <a:off x="395287" y="25200"/>
              <a:ext cx="845231" cy="553998"/>
            </a:xfrm>
            <a:prstGeom prst="rect">
              <a:avLst/>
            </a:prstGeom>
            <a:noFill/>
          </p:spPr>
          <p:txBody>
            <a:bodyPr wrap="none" rtlCol="0">
              <a:spAutoFit/>
            </a:bodyPr>
            <a:lstStyle/>
            <a:p>
              <a:r>
                <a:rPr lang="en-US" sz="3000" b="1" dirty="0" smtClean="0"/>
                <a:t>AGE</a:t>
              </a:r>
              <a:endParaRPr lang="en-US" sz="3000" b="1" dirty="0"/>
            </a:p>
          </p:txBody>
        </p:sp>
        <p:sp>
          <p:nvSpPr>
            <p:cNvPr id="75" name="Rectangle 74"/>
            <p:cNvSpPr/>
            <p:nvPr/>
          </p:nvSpPr>
          <p:spPr>
            <a:xfrm>
              <a:off x="0" y="609600"/>
              <a:ext cx="1447800" cy="38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9"/>
                                        </p:tgtEl>
                                      </p:cBhvr>
                                    </p:animEffect>
                                    <p:set>
                                      <p:cBhvr>
                                        <p:cTn id="7" dur="1" fill="hold">
                                          <p:stCondLst>
                                            <p:cond delay="999"/>
                                          </p:stCondLst>
                                        </p:cTn>
                                        <p:tgtEl>
                                          <p:spTgt spid="2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10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1000"/>
                                        <p:tgtEl>
                                          <p:spTgt spid="63"/>
                                        </p:tgtEl>
                                      </p:cBhvr>
                                    </p:animEffect>
                                  </p:childTnLst>
                                </p:cTn>
                              </p:par>
                              <p:par>
                                <p:cTn id="16" presetID="22" presetClass="entr" presetSubtype="8" fill="hold"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wipe(left)">
                                      <p:cBhvr>
                                        <p:cTn id="18" dur="1000"/>
                                        <p:tgtEl>
                                          <p:spTgt spid="66"/>
                                        </p:tgtEl>
                                      </p:cBhvr>
                                    </p:animEffect>
                                  </p:childTnLst>
                                </p:cTn>
                              </p:par>
                            </p:childTnLst>
                          </p:cTn>
                        </p:par>
                        <p:par>
                          <p:cTn id="19" fill="hold">
                            <p:stCondLst>
                              <p:cond delay="1000"/>
                            </p:stCondLst>
                            <p:childTnLst>
                              <p:par>
                                <p:cTn id="20" presetID="29" presetClass="entr" presetSubtype="0" fill="hold" nodeType="afterEffect">
                                  <p:stCondLst>
                                    <p:cond delay="0"/>
                                  </p:stCondLst>
                                  <p:childTnLst>
                                    <p:set>
                                      <p:cBhvr>
                                        <p:cTn id="21" dur="1" fill="hold">
                                          <p:stCondLst>
                                            <p:cond delay="0"/>
                                          </p:stCondLst>
                                        </p:cTn>
                                        <p:tgtEl>
                                          <p:spTgt spid="67"/>
                                        </p:tgtEl>
                                        <p:attrNameLst>
                                          <p:attrName>style.visibility</p:attrName>
                                        </p:attrNameLst>
                                      </p:cBhvr>
                                      <p:to>
                                        <p:strVal val="visible"/>
                                      </p:to>
                                    </p:set>
                                    <p:anim calcmode="lin" valueType="num">
                                      <p:cBhvr>
                                        <p:cTn id="22" dur="1000" fill="hold"/>
                                        <p:tgtEl>
                                          <p:spTgt spid="67"/>
                                        </p:tgtEl>
                                        <p:attrNameLst>
                                          <p:attrName>ppt_x</p:attrName>
                                        </p:attrNameLst>
                                      </p:cBhvr>
                                      <p:tavLst>
                                        <p:tav tm="0">
                                          <p:val>
                                            <p:strVal val="#ppt_x-.2"/>
                                          </p:val>
                                        </p:tav>
                                        <p:tav tm="100000">
                                          <p:val>
                                            <p:strVal val="#ppt_x"/>
                                          </p:val>
                                        </p:tav>
                                      </p:tavLst>
                                    </p:anim>
                                    <p:anim calcmode="lin" valueType="num">
                                      <p:cBhvr>
                                        <p:cTn id="23" dur="1000" fill="hold"/>
                                        <p:tgtEl>
                                          <p:spTgt spid="6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7"/>
                                        </p:tgtEl>
                                      </p:cBhvr>
                                    </p:animEffect>
                                  </p:childTnLst>
                                </p:cTn>
                              </p:par>
                            </p:childTnLst>
                          </p:cTn>
                        </p:par>
                        <p:par>
                          <p:cTn id="25" fill="hold">
                            <p:stCondLst>
                              <p:cond delay="2000"/>
                            </p:stCondLst>
                            <p:childTnLst>
                              <p:par>
                                <p:cTn id="26" presetID="29" presetClass="entr" presetSubtype="0" fill="hold" nodeType="afterEffect">
                                  <p:stCondLst>
                                    <p:cond delay="0"/>
                                  </p:stCondLst>
                                  <p:childTnLst>
                                    <p:set>
                                      <p:cBhvr>
                                        <p:cTn id="27" dur="1" fill="hold">
                                          <p:stCondLst>
                                            <p:cond delay="0"/>
                                          </p:stCondLst>
                                        </p:cTn>
                                        <p:tgtEl>
                                          <p:spTgt spid="70"/>
                                        </p:tgtEl>
                                        <p:attrNameLst>
                                          <p:attrName>style.visibility</p:attrName>
                                        </p:attrNameLst>
                                      </p:cBhvr>
                                      <p:to>
                                        <p:strVal val="visible"/>
                                      </p:to>
                                    </p:set>
                                    <p:anim calcmode="lin" valueType="num">
                                      <p:cBhvr>
                                        <p:cTn id="28" dur="1000" fill="hold"/>
                                        <p:tgtEl>
                                          <p:spTgt spid="70"/>
                                        </p:tgtEl>
                                        <p:attrNameLst>
                                          <p:attrName>ppt_x</p:attrName>
                                        </p:attrNameLst>
                                      </p:cBhvr>
                                      <p:tavLst>
                                        <p:tav tm="0">
                                          <p:val>
                                            <p:strVal val="#ppt_x-.2"/>
                                          </p:val>
                                        </p:tav>
                                        <p:tav tm="100000">
                                          <p:val>
                                            <p:strVal val="#ppt_x"/>
                                          </p:val>
                                        </p:tav>
                                      </p:tavLst>
                                    </p:anim>
                                    <p:anim calcmode="lin" valueType="num">
                                      <p:cBhvr>
                                        <p:cTn id="29" dur="1000" fill="hold"/>
                                        <p:tgtEl>
                                          <p:spTgt spid="70"/>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0"/>
                                        </p:tgtEl>
                                      </p:cBhvr>
                                    </p:animEffect>
                                  </p:childTnLst>
                                </p:cTn>
                              </p:par>
                            </p:childTnLst>
                          </p:cTn>
                        </p:par>
                        <p:par>
                          <p:cTn id="31" fill="hold">
                            <p:stCondLst>
                              <p:cond delay="3000"/>
                            </p:stCondLst>
                            <p:childTnLst>
                              <p:par>
                                <p:cTn id="32" presetID="29" presetClass="entr" presetSubtype="0" fill="hold" nodeType="afterEffect">
                                  <p:stCondLst>
                                    <p:cond delay="0"/>
                                  </p:stCondLst>
                                  <p:childTnLst>
                                    <p:set>
                                      <p:cBhvr>
                                        <p:cTn id="33" dur="1" fill="hold">
                                          <p:stCondLst>
                                            <p:cond delay="0"/>
                                          </p:stCondLst>
                                        </p:cTn>
                                        <p:tgtEl>
                                          <p:spTgt spid="73"/>
                                        </p:tgtEl>
                                        <p:attrNameLst>
                                          <p:attrName>style.visibility</p:attrName>
                                        </p:attrNameLst>
                                      </p:cBhvr>
                                      <p:to>
                                        <p:strVal val="visible"/>
                                      </p:to>
                                    </p:set>
                                    <p:anim calcmode="lin" valueType="num">
                                      <p:cBhvr>
                                        <p:cTn id="34" dur="1000" fill="hold"/>
                                        <p:tgtEl>
                                          <p:spTgt spid="73"/>
                                        </p:tgtEl>
                                        <p:attrNameLst>
                                          <p:attrName>ppt_x</p:attrName>
                                        </p:attrNameLst>
                                      </p:cBhvr>
                                      <p:tavLst>
                                        <p:tav tm="0">
                                          <p:val>
                                            <p:strVal val="#ppt_x-.2"/>
                                          </p:val>
                                        </p:tav>
                                        <p:tav tm="100000">
                                          <p:val>
                                            <p:strVal val="#ppt_x"/>
                                          </p:val>
                                        </p:tav>
                                      </p:tavLst>
                                    </p:anim>
                                    <p:anim calcmode="lin" valueType="num">
                                      <p:cBhvr>
                                        <p:cTn id="35" dur="1000" fill="hold"/>
                                        <p:tgtEl>
                                          <p:spTgt spid="73"/>
                                        </p:tgtEl>
                                        <p:attrNameLst>
                                          <p:attrName>ppt_y</p:attrName>
                                        </p:attrNameLst>
                                      </p:cBhvr>
                                      <p:tavLst>
                                        <p:tav tm="0">
                                          <p:val>
                                            <p:strVal val="#ppt_y"/>
                                          </p:val>
                                        </p:tav>
                                        <p:tav tm="100000">
                                          <p:val>
                                            <p:strVal val="#ppt_y"/>
                                          </p:val>
                                        </p:tav>
                                      </p:tavLst>
                                    </p:anim>
                                    <p:animEffect transition="in" filter="wipe(right)" prLst="gradientSize: 0.1">
                                      <p:cBhvr>
                                        <p:cTn id="36" dur="1000"/>
                                        <p:tgtEl>
                                          <p:spTgt spid="7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1000"/>
                                        <p:tgtEl>
                                          <p:spTgt spid="73"/>
                                        </p:tgtEl>
                                      </p:cBhvr>
                                    </p:animEffect>
                                    <p:set>
                                      <p:cBhvr>
                                        <p:cTn id="41" dur="1" fill="hold">
                                          <p:stCondLst>
                                            <p:cond delay="999"/>
                                          </p:stCondLst>
                                        </p:cTn>
                                        <p:tgtEl>
                                          <p:spTgt spid="73"/>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63"/>
                                        </p:tgtEl>
                                      </p:cBhvr>
                                    </p:animEffect>
                                    <p:set>
                                      <p:cBhvr>
                                        <p:cTn id="44" dur="1" fill="hold">
                                          <p:stCondLst>
                                            <p:cond delay="999"/>
                                          </p:stCondLst>
                                        </p:cTn>
                                        <p:tgtEl>
                                          <p:spTgt spid="63"/>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1000"/>
                                        <p:tgtEl>
                                          <p:spTgt spid="70"/>
                                        </p:tgtEl>
                                      </p:cBhvr>
                                    </p:animEffect>
                                    <p:set>
                                      <p:cBhvr>
                                        <p:cTn id="47" dur="1" fill="hold">
                                          <p:stCondLst>
                                            <p:cond delay="999"/>
                                          </p:stCondLst>
                                        </p:cTn>
                                        <p:tgtEl>
                                          <p:spTgt spid="7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1000"/>
                                        <p:tgtEl>
                                          <p:spTgt spid="67"/>
                                        </p:tgtEl>
                                      </p:cBhvr>
                                    </p:animEffect>
                                    <p:set>
                                      <p:cBhvr>
                                        <p:cTn id="50" dur="1" fill="hold">
                                          <p:stCondLst>
                                            <p:cond delay="999"/>
                                          </p:stCondLst>
                                        </p:cTn>
                                        <p:tgtEl>
                                          <p:spTgt spid="67"/>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66"/>
                                        </p:tgtEl>
                                      </p:cBhvr>
                                    </p:animEffect>
                                    <p:set>
                                      <p:cBhvr>
                                        <p:cTn id="53" dur="1" fill="hold">
                                          <p:stCondLst>
                                            <p:cond delay="999"/>
                                          </p:stCondLst>
                                        </p:cTn>
                                        <p:tgtEl>
                                          <p:spTgt spid="66"/>
                                        </p:tgtEl>
                                        <p:attrNameLst>
                                          <p:attrName>style.visibility</p:attrName>
                                        </p:attrNameLst>
                                      </p:cBhvr>
                                      <p:to>
                                        <p:strVal val="hidden"/>
                                      </p:to>
                                    </p:set>
                                  </p:childTnLst>
                                </p:cTn>
                              </p:par>
                            </p:childTnLst>
                          </p:cTn>
                        </p:par>
                        <p:par>
                          <p:cTn id="54" fill="hold">
                            <p:stCondLst>
                              <p:cond delay="1000"/>
                            </p:stCondLst>
                            <p:childTnLst>
                              <p:par>
                                <p:cTn id="55" presetID="30" presetClass="entr" presetSubtype="0" fill="hold" grpId="0"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800" decel="100000"/>
                                        <p:tgtEl>
                                          <p:spTgt spid="30"/>
                                        </p:tgtEl>
                                      </p:cBhvr>
                                    </p:animEffect>
                                    <p:anim calcmode="lin" valueType="num">
                                      <p:cBhvr>
                                        <p:cTn id="58" dur="800" decel="100000" fill="hold"/>
                                        <p:tgtEl>
                                          <p:spTgt spid="30"/>
                                        </p:tgtEl>
                                        <p:attrNameLst>
                                          <p:attrName>style.rotation</p:attrName>
                                        </p:attrNameLst>
                                      </p:cBhvr>
                                      <p:tavLst>
                                        <p:tav tm="0">
                                          <p:val>
                                            <p:fltVal val="-90"/>
                                          </p:val>
                                        </p:tav>
                                        <p:tav tm="100000">
                                          <p:val>
                                            <p:fltVal val="0"/>
                                          </p:val>
                                        </p:tav>
                                      </p:tavLst>
                                    </p:anim>
                                    <p:anim calcmode="lin" valueType="num">
                                      <p:cBhvr>
                                        <p:cTn id="59" dur="800" decel="100000" fill="hold"/>
                                        <p:tgtEl>
                                          <p:spTgt spid="30"/>
                                        </p:tgtEl>
                                        <p:attrNameLst>
                                          <p:attrName>ppt_x</p:attrName>
                                        </p:attrNameLst>
                                      </p:cBhvr>
                                      <p:tavLst>
                                        <p:tav tm="0">
                                          <p:val>
                                            <p:strVal val="#ppt_x+0.4"/>
                                          </p:val>
                                        </p:tav>
                                        <p:tav tm="100000">
                                          <p:val>
                                            <p:strVal val="#ppt_x-0.05"/>
                                          </p:val>
                                        </p:tav>
                                      </p:tavLst>
                                    </p:anim>
                                    <p:anim calcmode="lin" valueType="num">
                                      <p:cBhvr>
                                        <p:cTn id="60" dur="800" decel="100000" fill="hold"/>
                                        <p:tgtEl>
                                          <p:spTgt spid="30"/>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1000"/>
                                        <p:tgtEl>
                                          <p:spTgt spid="41"/>
                                        </p:tgtEl>
                                      </p:cBhvr>
                                    </p:animEffect>
                                  </p:childTnLst>
                                </p:cTn>
                              </p:par>
                              <p:par>
                                <p:cTn id="68" presetID="10" presetClass="entr" presetSubtype="0" fill="hold"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fade">
                                      <p:cBhvr>
                                        <p:cTn id="70" dur="1000"/>
                                        <p:tgtEl>
                                          <p:spTgt spid="34"/>
                                        </p:tgtEl>
                                      </p:cBhvr>
                                    </p:animEffect>
                                  </p:childTnLst>
                                </p:cTn>
                              </p:par>
                            </p:childTnLst>
                          </p:cTn>
                        </p:par>
                        <p:par>
                          <p:cTn id="71" fill="hold">
                            <p:stCondLst>
                              <p:cond delay="1000"/>
                            </p:stCondLst>
                            <p:childTnLst>
                              <p:par>
                                <p:cTn id="72" presetID="10" presetClass="entr" presetSubtype="0" fill="hold" grpId="0" nodeType="after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1000"/>
                                        <p:tgtEl>
                                          <p:spTgt spid="38"/>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p:cTn id="79" dur="1000" fill="hold"/>
                                        <p:tgtEl>
                                          <p:spTgt spid="35"/>
                                        </p:tgtEl>
                                        <p:attrNameLst>
                                          <p:attrName>ppt_w</p:attrName>
                                        </p:attrNameLst>
                                      </p:cBhvr>
                                      <p:tavLst>
                                        <p:tav tm="0">
                                          <p:val>
                                            <p:fltVal val="0"/>
                                          </p:val>
                                        </p:tav>
                                        <p:tav tm="100000">
                                          <p:val>
                                            <p:strVal val="#ppt_w"/>
                                          </p:val>
                                        </p:tav>
                                      </p:tavLst>
                                    </p:anim>
                                    <p:anim calcmode="lin" valueType="num">
                                      <p:cBhvr>
                                        <p:cTn id="80" dur="1000" fill="hold"/>
                                        <p:tgtEl>
                                          <p:spTgt spid="35"/>
                                        </p:tgtEl>
                                        <p:attrNameLst>
                                          <p:attrName>ppt_h</p:attrName>
                                        </p:attrNameLst>
                                      </p:cBhvr>
                                      <p:tavLst>
                                        <p:tav tm="0">
                                          <p:val>
                                            <p:fltVal val="0"/>
                                          </p:val>
                                        </p:tav>
                                        <p:tav tm="100000">
                                          <p:val>
                                            <p:strVal val="#ppt_h"/>
                                          </p:val>
                                        </p:tav>
                                      </p:tavLst>
                                    </p:anim>
                                    <p:animEffect transition="in" filter="fade">
                                      <p:cBhvr>
                                        <p:cTn id="81" dur="1000"/>
                                        <p:tgtEl>
                                          <p:spTgt spid="35"/>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0" fill="hold" grpId="0" nodeType="clickEffect">
                                  <p:stCondLst>
                                    <p:cond delay="0"/>
                                  </p:stCondLst>
                                  <p:childTnLst>
                                    <p:set>
                                      <p:cBhvr>
                                        <p:cTn id="85" dur="1" fill="hold">
                                          <p:stCondLst>
                                            <p:cond delay="0"/>
                                          </p:stCondLst>
                                        </p:cTn>
                                        <p:tgtEl>
                                          <p:spTgt spid="31"/>
                                        </p:tgtEl>
                                        <p:attrNameLst>
                                          <p:attrName>style.visibility</p:attrName>
                                        </p:attrNameLst>
                                      </p:cBhvr>
                                      <p:to>
                                        <p:strVal val="visible"/>
                                      </p:to>
                                    </p:set>
                                    <p:anim calcmode="lin" valueType="num">
                                      <p:cBhvr>
                                        <p:cTn id="86" dur="1000" fill="hold"/>
                                        <p:tgtEl>
                                          <p:spTgt spid="31"/>
                                        </p:tgtEl>
                                        <p:attrNameLst>
                                          <p:attrName>ppt_w</p:attrName>
                                        </p:attrNameLst>
                                      </p:cBhvr>
                                      <p:tavLst>
                                        <p:tav tm="0">
                                          <p:val>
                                            <p:fltVal val="0"/>
                                          </p:val>
                                        </p:tav>
                                        <p:tav tm="100000">
                                          <p:val>
                                            <p:strVal val="#ppt_w"/>
                                          </p:val>
                                        </p:tav>
                                      </p:tavLst>
                                    </p:anim>
                                    <p:anim calcmode="lin" valueType="num">
                                      <p:cBhvr>
                                        <p:cTn id="87" dur="1000" fill="hold"/>
                                        <p:tgtEl>
                                          <p:spTgt spid="31"/>
                                        </p:tgtEl>
                                        <p:attrNameLst>
                                          <p:attrName>ppt_h</p:attrName>
                                        </p:attrNameLst>
                                      </p:cBhvr>
                                      <p:tavLst>
                                        <p:tav tm="0">
                                          <p:val>
                                            <p:fltVal val="0"/>
                                          </p:val>
                                        </p:tav>
                                        <p:tav tm="100000">
                                          <p:val>
                                            <p:strVal val="#ppt_h"/>
                                          </p:val>
                                        </p:tav>
                                      </p:tavLst>
                                    </p:anim>
                                    <p:animEffect transition="in" filter="fade">
                                      <p:cBhvr>
                                        <p:cTn id="88" dur="10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fade">
                                      <p:cBhvr>
                                        <p:cTn id="93" dur="1000"/>
                                        <p:tgtEl>
                                          <p:spTgt spid="42"/>
                                        </p:tgtEl>
                                      </p:cBhvr>
                                    </p:animEffect>
                                  </p:childTnLst>
                                </p:cTn>
                              </p:par>
                              <p:par>
                                <p:cTn id="94" presetID="10" presetClass="entr" presetSubtype="0" fill="hold" nodeType="with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2000"/>
                                        <p:tgtEl>
                                          <p:spTgt spid="44"/>
                                        </p:tgtEl>
                                      </p:cBhvr>
                                    </p:animEffect>
                                  </p:childTnLst>
                                </p:cTn>
                              </p:par>
                            </p:childTnLst>
                          </p:cTn>
                        </p:par>
                        <p:par>
                          <p:cTn id="97" fill="hold">
                            <p:stCondLst>
                              <p:cond delay="2000"/>
                            </p:stCondLst>
                            <p:childTnLst>
                              <p:par>
                                <p:cTn id="98" presetID="10" presetClass="entr" presetSubtype="0" fill="hold" grpId="0" nodeType="after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fade">
                                      <p:cBhvr>
                                        <p:cTn id="100" dur="1000"/>
                                        <p:tgtEl>
                                          <p:spTgt spid="39"/>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0" fill="hold" grpId="0" nodeType="clickEffect">
                                  <p:stCondLst>
                                    <p:cond delay="0"/>
                                  </p:stCondLst>
                                  <p:childTnLst>
                                    <p:set>
                                      <p:cBhvr>
                                        <p:cTn id="104" dur="1" fill="hold">
                                          <p:stCondLst>
                                            <p:cond delay="0"/>
                                          </p:stCondLst>
                                        </p:cTn>
                                        <p:tgtEl>
                                          <p:spTgt spid="36"/>
                                        </p:tgtEl>
                                        <p:attrNameLst>
                                          <p:attrName>style.visibility</p:attrName>
                                        </p:attrNameLst>
                                      </p:cBhvr>
                                      <p:to>
                                        <p:strVal val="visible"/>
                                      </p:to>
                                    </p:set>
                                    <p:anim calcmode="lin" valueType="num">
                                      <p:cBhvr>
                                        <p:cTn id="105" dur="1000" fill="hold"/>
                                        <p:tgtEl>
                                          <p:spTgt spid="36"/>
                                        </p:tgtEl>
                                        <p:attrNameLst>
                                          <p:attrName>ppt_w</p:attrName>
                                        </p:attrNameLst>
                                      </p:cBhvr>
                                      <p:tavLst>
                                        <p:tav tm="0">
                                          <p:val>
                                            <p:fltVal val="0"/>
                                          </p:val>
                                        </p:tav>
                                        <p:tav tm="100000">
                                          <p:val>
                                            <p:strVal val="#ppt_w"/>
                                          </p:val>
                                        </p:tav>
                                      </p:tavLst>
                                    </p:anim>
                                    <p:anim calcmode="lin" valueType="num">
                                      <p:cBhvr>
                                        <p:cTn id="106" dur="1000" fill="hold"/>
                                        <p:tgtEl>
                                          <p:spTgt spid="36"/>
                                        </p:tgtEl>
                                        <p:attrNameLst>
                                          <p:attrName>ppt_h</p:attrName>
                                        </p:attrNameLst>
                                      </p:cBhvr>
                                      <p:tavLst>
                                        <p:tav tm="0">
                                          <p:val>
                                            <p:fltVal val="0"/>
                                          </p:val>
                                        </p:tav>
                                        <p:tav tm="100000">
                                          <p:val>
                                            <p:strVal val="#ppt_h"/>
                                          </p:val>
                                        </p:tav>
                                      </p:tavLst>
                                    </p:anim>
                                    <p:animEffect transition="in" filter="fade">
                                      <p:cBhvr>
                                        <p:cTn id="107" dur="1000"/>
                                        <p:tgtEl>
                                          <p:spTgt spid="36"/>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0" fill="hold" grpId="0" nodeType="clickEffect">
                                  <p:stCondLst>
                                    <p:cond delay="0"/>
                                  </p:stCondLst>
                                  <p:childTnLst>
                                    <p:set>
                                      <p:cBhvr>
                                        <p:cTn id="111" dur="1" fill="hold">
                                          <p:stCondLst>
                                            <p:cond delay="0"/>
                                          </p:stCondLst>
                                        </p:cTn>
                                        <p:tgtEl>
                                          <p:spTgt spid="32"/>
                                        </p:tgtEl>
                                        <p:attrNameLst>
                                          <p:attrName>style.visibility</p:attrName>
                                        </p:attrNameLst>
                                      </p:cBhvr>
                                      <p:to>
                                        <p:strVal val="visible"/>
                                      </p:to>
                                    </p:set>
                                    <p:anim calcmode="lin" valueType="num">
                                      <p:cBhvr>
                                        <p:cTn id="112" dur="1000" fill="hold"/>
                                        <p:tgtEl>
                                          <p:spTgt spid="32"/>
                                        </p:tgtEl>
                                        <p:attrNameLst>
                                          <p:attrName>ppt_w</p:attrName>
                                        </p:attrNameLst>
                                      </p:cBhvr>
                                      <p:tavLst>
                                        <p:tav tm="0">
                                          <p:val>
                                            <p:fltVal val="0"/>
                                          </p:val>
                                        </p:tav>
                                        <p:tav tm="100000">
                                          <p:val>
                                            <p:strVal val="#ppt_w"/>
                                          </p:val>
                                        </p:tav>
                                      </p:tavLst>
                                    </p:anim>
                                    <p:anim calcmode="lin" valueType="num">
                                      <p:cBhvr>
                                        <p:cTn id="113" dur="1000" fill="hold"/>
                                        <p:tgtEl>
                                          <p:spTgt spid="32"/>
                                        </p:tgtEl>
                                        <p:attrNameLst>
                                          <p:attrName>ppt_h</p:attrName>
                                        </p:attrNameLst>
                                      </p:cBhvr>
                                      <p:tavLst>
                                        <p:tav tm="0">
                                          <p:val>
                                            <p:fltVal val="0"/>
                                          </p:val>
                                        </p:tav>
                                        <p:tav tm="100000">
                                          <p:val>
                                            <p:strVal val="#ppt_h"/>
                                          </p:val>
                                        </p:tav>
                                      </p:tavLst>
                                    </p:anim>
                                    <p:animEffect transition="in" filter="fade">
                                      <p:cBhvr>
                                        <p:cTn id="114" dur="1000"/>
                                        <p:tgtEl>
                                          <p:spTgt spid="32"/>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43"/>
                                        </p:tgtEl>
                                        <p:attrNameLst>
                                          <p:attrName>style.visibility</p:attrName>
                                        </p:attrNameLst>
                                      </p:cBhvr>
                                      <p:to>
                                        <p:strVal val="visible"/>
                                      </p:to>
                                    </p:set>
                                    <p:animEffect transition="in" filter="fade">
                                      <p:cBhvr>
                                        <p:cTn id="119" dur="1000"/>
                                        <p:tgtEl>
                                          <p:spTgt spid="43"/>
                                        </p:tgtEl>
                                      </p:cBhvr>
                                    </p:animEffect>
                                  </p:childTnLst>
                                </p:cTn>
                              </p:par>
                              <p:par>
                                <p:cTn id="120" presetID="10" presetClass="entr" presetSubtype="0" fill="hold" nodeType="withEffect">
                                  <p:stCondLst>
                                    <p:cond delay="0"/>
                                  </p:stCondLst>
                                  <p:childTnLst>
                                    <p:set>
                                      <p:cBhvr>
                                        <p:cTn id="121" dur="1" fill="hold">
                                          <p:stCondLst>
                                            <p:cond delay="0"/>
                                          </p:stCondLst>
                                        </p:cTn>
                                        <p:tgtEl>
                                          <p:spTgt spid="47"/>
                                        </p:tgtEl>
                                        <p:attrNameLst>
                                          <p:attrName>style.visibility</p:attrName>
                                        </p:attrNameLst>
                                      </p:cBhvr>
                                      <p:to>
                                        <p:strVal val="visible"/>
                                      </p:to>
                                    </p:set>
                                    <p:animEffect transition="in" filter="fade">
                                      <p:cBhvr>
                                        <p:cTn id="122" dur="1000"/>
                                        <p:tgtEl>
                                          <p:spTgt spid="47"/>
                                        </p:tgtEl>
                                      </p:cBhvr>
                                    </p:animEffect>
                                  </p:childTnLst>
                                </p:cTn>
                              </p:par>
                            </p:childTnLst>
                          </p:cTn>
                        </p:par>
                        <p:par>
                          <p:cTn id="123" fill="hold">
                            <p:stCondLst>
                              <p:cond delay="1000"/>
                            </p:stCondLst>
                            <p:childTnLst>
                              <p:par>
                                <p:cTn id="124" presetID="10" presetClass="entr" presetSubtype="0" fill="hold" grpId="0" nodeType="afterEffect">
                                  <p:stCondLst>
                                    <p:cond delay="0"/>
                                  </p:stCondLst>
                                  <p:childTnLst>
                                    <p:set>
                                      <p:cBhvr>
                                        <p:cTn id="125" dur="1" fill="hold">
                                          <p:stCondLst>
                                            <p:cond delay="0"/>
                                          </p:stCondLst>
                                        </p:cTn>
                                        <p:tgtEl>
                                          <p:spTgt spid="40"/>
                                        </p:tgtEl>
                                        <p:attrNameLst>
                                          <p:attrName>style.visibility</p:attrName>
                                        </p:attrNameLst>
                                      </p:cBhvr>
                                      <p:to>
                                        <p:strVal val="visible"/>
                                      </p:to>
                                    </p:set>
                                    <p:animEffect transition="in" filter="fade">
                                      <p:cBhvr>
                                        <p:cTn id="126" dur="1000"/>
                                        <p:tgtEl>
                                          <p:spTgt spid="40"/>
                                        </p:tgtEl>
                                      </p:cBhvr>
                                    </p:animEffect>
                                  </p:childTnLst>
                                </p:cTn>
                              </p:par>
                            </p:childTnLst>
                          </p:cTn>
                        </p:par>
                      </p:childTnLst>
                    </p:cTn>
                  </p:par>
                  <p:par>
                    <p:cTn id="127" fill="hold">
                      <p:stCondLst>
                        <p:cond delay="indefinite"/>
                      </p:stCondLst>
                      <p:childTnLst>
                        <p:par>
                          <p:cTn id="128" fill="hold">
                            <p:stCondLst>
                              <p:cond delay="0"/>
                            </p:stCondLst>
                            <p:childTnLst>
                              <p:par>
                                <p:cTn id="129" presetID="53" presetClass="entr" presetSubtype="0" fill="hold" grpId="0" nodeType="clickEffect">
                                  <p:stCondLst>
                                    <p:cond delay="0"/>
                                  </p:stCondLst>
                                  <p:childTnLst>
                                    <p:set>
                                      <p:cBhvr>
                                        <p:cTn id="130" dur="1" fill="hold">
                                          <p:stCondLst>
                                            <p:cond delay="0"/>
                                          </p:stCondLst>
                                        </p:cTn>
                                        <p:tgtEl>
                                          <p:spTgt spid="37"/>
                                        </p:tgtEl>
                                        <p:attrNameLst>
                                          <p:attrName>style.visibility</p:attrName>
                                        </p:attrNameLst>
                                      </p:cBhvr>
                                      <p:to>
                                        <p:strVal val="visible"/>
                                      </p:to>
                                    </p:set>
                                    <p:anim calcmode="lin" valueType="num">
                                      <p:cBhvr>
                                        <p:cTn id="131" dur="1000" fill="hold"/>
                                        <p:tgtEl>
                                          <p:spTgt spid="37"/>
                                        </p:tgtEl>
                                        <p:attrNameLst>
                                          <p:attrName>ppt_w</p:attrName>
                                        </p:attrNameLst>
                                      </p:cBhvr>
                                      <p:tavLst>
                                        <p:tav tm="0">
                                          <p:val>
                                            <p:fltVal val="0"/>
                                          </p:val>
                                        </p:tav>
                                        <p:tav tm="100000">
                                          <p:val>
                                            <p:strVal val="#ppt_w"/>
                                          </p:val>
                                        </p:tav>
                                      </p:tavLst>
                                    </p:anim>
                                    <p:anim calcmode="lin" valueType="num">
                                      <p:cBhvr>
                                        <p:cTn id="132" dur="1000" fill="hold"/>
                                        <p:tgtEl>
                                          <p:spTgt spid="37"/>
                                        </p:tgtEl>
                                        <p:attrNameLst>
                                          <p:attrName>ppt_h</p:attrName>
                                        </p:attrNameLst>
                                      </p:cBhvr>
                                      <p:tavLst>
                                        <p:tav tm="0">
                                          <p:val>
                                            <p:fltVal val="0"/>
                                          </p:val>
                                        </p:tav>
                                        <p:tav tm="100000">
                                          <p:val>
                                            <p:strVal val="#ppt_h"/>
                                          </p:val>
                                        </p:tav>
                                      </p:tavLst>
                                    </p:anim>
                                    <p:animEffect transition="in" filter="fade">
                                      <p:cBhvr>
                                        <p:cTn id="133" dur="1000"/>
                                        <p:tgtEl>
                                          <p:spTgt spid="37"/>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grpId="1" nodeType="clickEffect">
                                  <p:stCondLst>
                                    <p:cond delay="0"/>
                                  </p:stCondLst>
                                  <p:childTnLst>
                                    <p:animEffect transition="out" filter="fade">
                                      <p:cBhvr>
                                        <p:cTn id="137" dur="1000"/>
                                        <p:tgtEl>
                                          <p:spTgt spid="30"/>
                                        </p:tgtEl>
                                      </p:cBhvr>
                                    </p:animEffect>
                                    <p:set>
                                      <p:cBhvr>
                                        <p:cTn id="138" dur="1" fill="hold">
                                          <p:stCondLst>
                                            <p:cond delay="999"/>
                                          </p:stCondLst>
                                        </p:cTn>
                                        <p:tgtEl>
                                          <p:spTgt spid="30"/>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1000"/>
                                        <p:tgtEl>
                                          <p:spTgt spid="31"/>
                                        </p:tgtEl>
                                      </p:cBhvr>
                                    </p:animEffect>
                                    <p:set>
                                      <p:cBhvr>
                                        <p:cTn id="141" dur="1" fill="hold">
                                          <p:stCondLst>
                                            <p:cond delay="999"/>
                                          </p:stCondLst>
                                        </p:cTn>
                                        <p:tgtEl>
                                          <p:spTgt spid="31"/>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1000"/>
                                        <p:tgtEl>
                                          <p:spTgt spid="32"/>
                                        </p:tgtEl>
                                      </p:cBhvr>
                                    </p:animEffect>
                                    <p:set>
                                      <p:cBhvr>
                                        <p:cTn id="144" dur="1" fill="hold">
                                          <p:stCondLst>
                                            <p:cond delay="999"/>
                                          </p:stCondLst>
                                        </p:cTn>
                                        <p:tgtEl>
                                          <p:spTgt spid="32"/>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1000"/>
                                        <p:tgtEl>
                                          <p:spTgt spid="38"/>
                                        </p:tgtEl>
                                      </p:cBhvr>
                                    </p:animEffect>
                                    <p:set>
                                      <p:cBhvr>
                                        <p:cTn id="147" dur="1" fill="hold">
                                          <p:stCondLst>
                                            <p:cond delay="999"/>
                                          </p:stCondLst>
                                        </p:cTn>
                                        <p:tgtEl>
                                          <p:spTgt spid="38"/>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1000"/>
                                        <p:tgtEl>
                                          <p:spTgt spid="39"/>
                                        </p:tgtEl>
                                      </p:cBhvr>
                                    </p:animEffect>
                                    <p:set>
                                      <p:cBhvr>
                                        <p:cTn id="150" dur="1" fill="hold">
                                          <p:stCondLst>
                                            <p:cond delay="999"/>
                                          </p:stCondLst>
                                        </p:cTn>
                                        <p:tgtEl>
                                          <p:spTgt spid="39"/>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1000"/>
                                        <p:tgtEl>
                                          <p:spTgt spid="40"/>
                                        </p:tgtEl>
                                      </p:cBhvr>
                                    </p:animEffect>
                                    <p:set>
                                      <p:cBhvr>
                                        <p:cTn id="153" dur="1" fill="hold">
                                          <p:stCondLst>
                                            <p:cond delay="999"/>
                                          </p:stCondLst>
                                        </p:cTn>
                                        <p:tgtEl>
                                          <p:spTgt spid="40"/>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1000"/>
                                        <p:tgtEl>
                                          <p:spTgt spid="41"/>
                                        </p:tgtEl>
                                      </p:cBhvr>
                                    </p:animEffect>
                                    <p:set>
                                      <p:cBhvr>
                                        <p:cTn id="156" dur="1" fill="hold">
                                          <p:stCondLst>
                                            <p:cond delay="999"/>
                                          </p:stCondLst>
                                        </p:cTn>
                                        <p:tgtEl>
                                          <p:spTgt spid="41"/>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1000"/>
                                        <p:tgtEl>
                                          <p:spTgt spid="42"/>
                                        </p:tgtEl>
                                      </p:cBhvr>
                                    </p:animEffect>
                                    <p:set>
                                      <p:cBhvr>
                                        <p:cTn id="159" dur="1" fill="hold">
                                          <p:stCondLst>
                                            <p:cond delay="999"/>
                                          </p:stCondLst>
                                        </p:cTn>
                                        <p:tgtEl>
                                          <p:spTgt spid="42"/>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1000"/>
                                        <p:tgtEl>
                                          <p:spTgt spid="43"/>
                                        </p:tgtEl>
                                      </p:cBhvr>
                                    </p:animEffect>
                                    <p:set>
                                      <p:cBhvr>
                                        <p:cTn id="162" dur="1" fill="hold">
                                          <p:stCondLst>
                                            <p:cond delay="999"/>
                                          </p:stCondLst>
                                        </p:cTn>
                                        <p:tgtEl>
                                          <p:spTgt spid="43"/>
                                        </p:tgtEl>
                                        <p:attrNameLst>
                                          <p:attrName>style.visibility</p:attrName>
                                        </p:attrNameLst>
                                      </p:cBhvr>
                                      <p:to>
                                        <p:strVal val="hidden"/>
                                      </p:to>
                                    </p:set>
                                  </p:childTnLst>
                                </p:cTn>
                              </p:par>
                            </p:childTnLst>
                          </p:cTn>
                        </p:par>
                        <p:par>
                          <p:cTn id="163" fill="hold">
                            <p:stCondLst>
                              <p:cond delay="1000"/>
                            </p:stCondLst>
                            <p:childTnLst>
                              <p:par>
                                <p:cTn id="164" presetID="22" presetClass="entr" presetSubtype="1" fill="hold" grpId="0" nodeType="afterEffect">
                                  <p:stCondLst>
                                    <p:cond delay="0"/>
                                  </p:stCondLst>
                                  <p:childTnLst>
                                    <p:set>
                                      <p:cBhvr>
                                        <p:cTn id="165" dur="1" fill="hold">
                                          <p:stCondLst>
                                            <p:cond delay="0"/>
                                          </p:stCondLst>
                                        </p:cTn>
                                        <p:tgtEl>
                                          <p:spTgt spid="55"/>
                                        </p:tgtEl>
                                        <p:attrNameLst>
                                          <p:attrName>style.visibility</p:attrName>
                                        </p:attrNameLst>
                                      </p:cBhvr>
                                      <p:to>
                                        <p:strVal val="visible"/>
                                      </p:to>
                                    </p:set>
                                    <p:animEffect transition="in" filter="wipe(up)">
                                      <p:cBhvr>
                                        <p:cTn id="166" dur="1000"/>
                                        <p:tgtEl>
                                          <p:spTgt spid="55"/>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8" fill="hold" grpId="0" nodeType="clickEffect">
                                  <p:stCondLst>
                                    <p:cond delay="0"/>
                                  </p:stCondLst>
                                  <p:childTnLst>
                                    <p:set>
                                      <p:cBhvr>
                                        <p:cTn id="170" dur="1" fill="hold">
                                          <p:stCondLst>
                                            <p:cond delay="0"/>
                                          </p:stCondLst>
                                        </p:cTn>
                                        <p:tgtEl>
                                          <p:spTgt spid="54"/>
                                        </p:tgtEl>
                                        <p:attrNameLst>
                                          <p:attrName>style.visibility</p:attrName>
                                        </p:attrNameLst>
                                      </p:cBhvr>
                                      <p:to>
                                        <p:strVal val="visible"/>
                                      </p:to>
                                    </p:set>
                                    <p:animEffect transition="in" filter="wipe(left)">
                                      <p:cBhvr>
                                        <p:cTn id="171" dur="1000"/>
                                        <p:tgtEl>
                                          <p:spTgt spid="54"/>
                                        </p:tgtEl>
                                      </p:cBhvr>
                                    </p:animEffect>
                                  </p:childTnLst>
                                </p:cTn>
                              </p:par>
                            </p:childTnLst>
                          </p:cTn>
                        </p:par>
                        <p:par>
                          <p:cTn id="172" fill="hold">
                            <p:stCondLst>
                              <p:cond delay="1000"/>
                            </p:stCondLst>
                            <p:childTnLst>
                              <p:par>
                                <p:cTn id="173" presetID="53" presetClass="entr" presetSubtype="0" fill="hold" grpId="2" nodeType="afterEffect">
                                  <p:stCondLst>
                                    <p:cond delay="0"/>
                                  </p:stCondLst>
                                  <p:childTnLst>
                                    <p:set>
                                      <p:cBhvr>
                                        <p:cTn id="174" dur="1" fill="hold">
                                          <p:stCondLst>
                                            <p:cond delay="0"/>
                                          </p:stCondLst>
                                        </p:cTn>
                                        <p:tgtEl>
                                          <p:spTgt spid="53"/>
                                        </p:tgtEl>
                                        <p:attrNameLst>
                                          <p:attrName>style.visibility</p:attrName>
                                        </p:attrNameLst>
                                      </p:cBhvr>
                                      <p:to>
                                        <p:strVal val="visible"/>
                                      </p:to>
                                    </p:set>
                                    <p:anim calcmode="lin" valueType="num">
                                      <p:cBhvr>
                                        <p:cTn id="175" dur="1000" fill="hold"/>
                                        <p:tgtEl>
                                          <p:spTgt spid="53"/>
                                        </p:tgtEl>
                                        <p:attrNameLst>
                                          <p:attrName>ppt_w</p:attrName>
                                        </p:attrNameLst>
                                      </p:cBhvr>
                                      <p:tavLst>
                                        <p:tav tm="0">
                                          <p:val>
                                            <p:fltVal val="0"/>
                                          </p:val>
                                        </p:tav>
                                        <p:tav tm="100000">
                                          <p:val>
                                            <p:strVal val="#ppt_w"/>
                                          </p:val>
                                        </p:tav>
                                      </p:tavLst>
                                    </p:anim>
                                    <p:anim calcmode="lin" valueType="num">
                                      <p:cBhvr>
                                        <p:cTn id="176" dur="1000" fill="hold"/>
                                        <p:tgtEl>
                                          <p:spTgt spid="53"/>
                                        </p:tgtEl>
                                        <p:attrNameLst>
                                          <p:attrName>ppt_h</p:attrName>
                                        </p:attrNameLst>
                                      </p:cBhvr>
                                      <p:tavLst>
                                        <p:tav tm="0">
                                          <p:val>
                                            <p:fltVal val="0"/>
                                          </p:val>
                                        </p:tav>
                                        <p:tav tm="100000">
                                          <p:val>
                                            <p:strVal val="#ppt_h"/>
                                          </p:val>
                                        </p:tav>
                                      </p:tavLst>
                                    </p:anim>
                                    <p:animEffect transition="in" filter="fade">
                                      <p:cBhvr>
                                        <p:cTn id="177" dur="1000"/>
                                        <p:tgtEl>
                                          <p:spTgt spid="53"/>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grpId="1" nodeType="clickEffect">
                                  <p:stCondLst>
                                    <p:cond delay="0"/>
                                  </p:stCondLst>
                                  <p:childTnLst>
                                    <p:animEffect transition="out" filter="fade">
                                      <p:cBhvr>
                                        <p:cTn id="181" dur="1000"/>
                                        <p:tgtEl>
                                          <p:spTgt spid="54"/>
                                        </p:tgtEl>
                                      </p:cBhvr>
                                    </p:animEffect>
                                    <p:set>
                                      <p:cBhvr>
                                        <p:cTn id="182" dur="1" fill="hold">
                                          <p:stCondLst>
                                            <p:cond delay="999"/>
                                          </p:stCondLst>
                                        </p:cTn>
                                        <p:tgtEl>
                                          <p:spTgt spid="54"/>
                                        </p:tgtEl>
                                        <p:attrNameLst>
                                          <p:attrName>style.visibility</p:attrName>
                                        </p:attrNameLst>
                                      </p:cBhvr>
                                      <p:to>
                                        <p:strVal val="hidden"/>
                                      </p:to>
                                    </p:set>
                                  </p:childTnLst>
                                </p:cTn>
                              </p:par>
                              <p:par>
                                <p:cTn id="183" presetID="10" presetClass="exit" presetSubtype="0" fill="hold" grpId="1" nodeType="withEffect">
                                  <p:stCondLst>
                                    <p:cond delay="0"/>
                                  </p:stCondLst>
                                  <p:childTnLst>
                                    <p:animEffect transition="out" filter="fade">
                                      <p:cBhvr>
                                        <p:cTn id="184" dur="1000"/>
                                        <p:tgtEl>
                                          <p:spTgt spid="53"/>
                                        </p:tgtEl>
                                      </p:cBhvr>
                                    </p:animEffect>
                                    <p:set>
                                      <p:cBhvr>
                                        <p:cTn id="185" dur="1" fill="hold">
                                          <p:stCondLst>
                                            <p:cond delay="999"/>
                                          </p:stCondLst>
                                        </p:cTn>
                                        <p:tgtEl>
                                          <p:spTgt spid="53"/>
                                        </p:tgtEl>
                                        <p:attrNameLst>
                                          <p:attrName>style.visibility</p:attrName>
                                        </p:attrNameLst>
                                      </p:cBhvr>
                                      <p:to>
                                        <p:strVal val="hidden"/>
                                      </p:to>
                                    </p:set>
                                  </p:childTnLst>
                                </p:cTn>
                              </p:par>
                            </p:childTnLst>
                          </p:cTn>
                        </p:par>
                        <p:par>
                          <p:cTn id="186" fill="hold">
                            <p:stCondLst>
                              <p:cond delay="1000"/>
                            </p:stCondLst>
                            <p:childTnLst>
                              <p:par>
                                <p:cTn id="187" presetID="10" presetClass="exit" presetSubtype="0" fill="hold" nodeType="afterEffect">
                                  <p:stCondLst>
                                    <p:cond delay="0"/>
                                  </p:stCondLst>
                                  <p:childTnLst>
                                    <p:animEffect transition="out" filter="fade">
                                      <p:cBhvr>
                                        <p:cTn id="188" dur="1000"/>
                                        <p:tgtEl>
                                          <p:spTgt spid="55"/>
                                        </p:tgtEl>
                                      </p:cBhvr>
                                    </p:animEffect>
                                    <p:set>
                                      <p:cBhvr>
                                        <p:cTn id="189" dur="1" fill="hold">
                                          <p:stCondLst>
                                            <p:cond delay="999"/>
                                          </p:stCondLst>
                                        </p:cTn>
                                        <p:tgtEl>
                                          <p:spTgt spid="55"/>
                                        </p:tgtEl>
                                        <p:attrNameLst>
                                          <p:attrName>style.visibility</p:attrName>
                                        </p:attrNameLst>
                                      </p:cBhvr>
                                      <p:to>
                                        <p:strVal val="hidden"/>
                                      </p:to>
                                    </p:set>
                                  </p:childTnLst>
                                </p:cTn>
                              </p:par>
                              <p:par>
                                <p:cTn id="190" presetID="22" presetClass="entr" presetSubtype="8" fill="hold" nodeType="withEffect">
                                  <p:stCondLst>
                                    <p:cond delay="0"/>
                                  </p:stCondLst>
                                  <p:childTnLst>
                                    <p:set>
                                      <p:cBhvr>
                                        <p:cTn id="191" dur="1" fill="hold">
                                          <p:stCondLst>
                                            <p:cond delay="0"/>
                                          </p:stCondLst>
                                        </p:cTn>
                                        <p:tgtEl>
                                          <p:spTgt spid="64"/>
                                        </p:tgtEl>
                                        <p:attrNameLst>
                                          <p:attrName>style.visibility</p:attrName>
                                        </p:attrNameLst>
                                      </p:cBhvr>
                                      <p:to>
                                        <p:strVal val="visible"/>
                                      </p:to>
                                    </p:set>
                                    <p:animEffect transition="in" filter="wipe(left)">
                                      <p:cBhvr>
                                        <p:cTn id="192" dur="1000"/>
                                        <p:tgtEl>
                                          <p:spTgt spid="64"/>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xit" presetSubtype="0" fill="hold" grpId="1" nodeType="clickEffect">
                                  <p:stCondLst>
                                    <p:cond delay="0"/>
                                  </p:stCondLst>
                                  <p:childTnLst>
                                    <p:animEffect transition="out" filter="fade">
                                      <p:cBhvr>
                                        <p:cTn id="196" dur="1000"/>
                                        <p:tgtEl>
                                          <p:spTgt spid="36"/>
                                        </p:tgtEl>
                                      </p:cBhvr>
                                    </p:animEffect>
                                    <p:set>
                                      <p:cBhvr>
                                        <p:cTn id="197" dur="1" fill="hold">
                                          <p:stCondLst>
                                            <p:cond delay="999"/>
                                          </p:stCondLst>
                                        </p:cTn>
                                        <p:tgtEl>
                                          <p:spTgt spid="36"/>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1000"/>
                                        <p:tgtEl>
                                          <p:spTgt spid="37"/>
                                        </p:tgtEl>
                                      </p:cBhvr>
                                    </p:animEffect>
                                    <p:set>
                                      <p:cBhvr>
                                        <p:cTn id="200" dur="1" fill="hold">
                                          <p:stCondLst>
                                            <p:cond delay="999"/>
                                          </p:stCondLst>
                                        </p:cTn>
                                        <p:tgtEl>
                                          <p:spTgt spid="37"/>
                                        </p:tgtEl>
                                        <p:attrNameLst>
                                          <p:attrName>style.visibility</p:attrName>
                                        </p:attrNameLst>
                                      </p:cBhvr>
                                      <p:to>
                                        <p:strVal val="hidden"/>
                                      </p:to>
                                    </p:set>
                                  </p:childTnLst>
                                </p:cTn>
                              </p:par>
                              <p:par>
                                <p:cTn id="201" presetID="10" presetClass="exit" presetSubtype="0" fill="hold" grpId="2" nodeType="withEffect">
                                  <p:stCondLst>
                                    <p:cond delay="0"/>
                                  </p:stCondLst>
                                  <p:childTnLst>
                                    <p:animEffect transition="out" filter="fade">
                                      <p:cBhvr>
                                        <p:cTn id="202" dur="1000"/>
                                        <p:tgtEl>
                                          <p:spTgt spid="38"/>
                                        </p:tgtEl>
                                      </p:cBhvr>
                                    </p:animEffect>
                                    <p:set>
                                      <p:cBhvr>
                                        <p:cTn id="203" dur="1" fill="hold">
                                          <p:stCondLst>
                                            <p:cond delay="999"/>
                                          </p:stCondLst>
                                        </p:cTn>
                                        <p:tgtEl>
                                          <p:spTgt spid="38"/>
                                        </p:tgtEl>
                                        <p:attrNameLst>
                                          <p:attrName>style.visibility</p:attrName>
                                        </p:attrNameLst>
                                      </p:cBhvr>
                                      <p:to>
                                        <p:strVal val="hidden"/>
                                      </p:to>
                                    </p:set>
                                  </p:childTnLst>
                                </p:cTn>
                              </p:par>
                              <p:par>
                                <p:cTn id="204" presetID="10" presetClass="exit" presetSubtype="0" fill="hold" nodeType="withEffect">
                                  <p:stCondLst>
                                    <p:cond delay="0"/>
                                  </p:stCondLst>
                                  <p:childTnLst>
                                    <p:animEffect transition="out" filter="fade">
                                      <p:cBhvr>
                                        <p:cTn id="205" dur="1000"/>
                                        <p:tgtEl>
                                          <p:spTgt spid="44"/>
                                        </p:tgtEl>
                                      </p:cBhvr>
                                    </p:animEffect>
                                    <p:set>
                                      <p:cBhvr>
                                        <p:cTn id="206" dur="1" fill="hold">
                                          <p:stCondLst>
                                            <p:cond delay="999"/>
                                          </p:stCondLst>
                                        </p:cTn>
                                        <p:tgtEl>
                                          <p:spTgt spid="44"/>
                                        </p:tgtEl>
                                        <p:attrNameLst>
                                          <p:attrName>style.visibility</p:attrName>
                                        </p:attrNameLst>
                                      </p:cBhvr>
                                      <p:to>
                                        <p:strVal val="hidden"/>
                                      </p:to>
                                    </p:set>
                                  </p:childTnLst>
                                </p:cTn>
                              </p:par>
                              <p:par>
                                <p:cTn id="207" presetID="10" presetClass="exit" presetSubtype="0" fill="hold" nodeType="withEffect">
                                  <p:stCondLst>
                                    <p:cond delay="0"/>
                                  </p:stCondLst>
                                  <p:childTnLst>
                                    <p:animEffect transition="out" filter="fade">
                                      <p:cBhvr>
                                        <p:cTn id="208" dur="1000"/>
                                        <p:tgtEl>
                                          <p:spTgt spid="34"/>
                                        </p:tgtEl>
                                      </p:cBhvr>
                                    </p:animEffect>
                                    <p:set>
                                      <p:cBhvr>
                                        <p:cTn id="209" dur="1" fill="hold">
                                          <p:stCondLst>
                                            <p:cond delay="999"/>
                                          </p:stCondLst>
                                        </p:cTn>
                                        <p:tgtEl>
                                          <p:spTgt spid="34"/>
                                        </p:tgtEl>
                                        <p:attrNameLst>
                                          <p:attrName>style.visibility</p:attrName>
                                        </p:attrNameLst>
                                      </p:cBhvr>
                                      <p:to>
                                        <p:strVal val="hidden"/>
                                      </p:to>
                                    </p:set>
                                  </p:childTnLst>
                                </p:cTn>
                              </p:par>
                              <p:par>
                                <p:cTn id="210" presetID="10" presetClass="exit" presetSubtype="0" fill="hold" nodeType="withEffect">
                                  <p:stCondLst>
                                    <p:cond delay="0"/>
                                  </p:stCondLst>
                                  <p:childTnLst>
                                    <p:animEffect transition="out" filter="fade">
                                      <p:cBhvr>
                                        <p:cTn id="211" dur="1000"/>
                                        <p:tgtEl>
                                          <p:spTgt spid="47"/>
                                        </p:tgtEl>
                                      </p:cBhvr>
                                    </p:animEffect>
                                    <p:set>
                                      <p:cBhvr>
                                        <p:cTn id="212" dur="1" fill="hold">
                                          <p:stCondLst>
                                            <p:cond delay="999"/>
                                          </p:stCondLst>
                                        </p:cTn>
                                        <p:tgtEl>
                                          <p:spTgt spid="47"/>
                                        </p:tgtEl>
                                        <p:attrNameLst>
                                          <p:attrName>style.visibility</p:attrName>
                                        </p:attrNameLst>
                                      </p:cBhvr>
                                      <p:to>
                                        <p:strVal val="hidden"/>
                                      </p:to>
                                    </p:set>
                                  </p:childTnLst>
                                </p:cTn>
                              </p:par>
                            </p:childTnLst>
                          </p:cTn>
                        </p:par>
                        <p:par>
                          <p:cTn id="213" fill="hold">
                            <p:stCondLst>
                              <p:cond delay="1000"/>
                            </p:stCondLst>
                            <p:childTnLst>
                              <p:par>
                                <p:cTn id="214" presetID="22" presetClass="entr" presetSubtype="8" fill="hold" nodeType="afterEffect">
                                  <p:stCondLst>
                                    <p:cond delay="0"/>
                                  </p:stCondLst>
                                  <p:childTnLst>
                                    <p:set>
                                      <p:cBhvr>
                                        <p:cTn id="215" dur="1" fill="hold">
                                          <p:stCondLst>
                                            <p:cond delay="0"/>
                                          </p:stCondLst>
                                        </p:cTn>
                                        <p:tgtEl>
                                          <p:spTgt spid="61"/>
                                        </p:tgtEl>
                                        <p:attrNameLst>
                                          <p:attrName>style.visibility</p:attrName>
                                        </p:attrNameLst>
                                      </p:cBhvr>
                                      <p:to>
                                        <p:strVal val="visible"/>
                                      </p:to>
                                    </p:set>
                                    <p:animEffect transition="in" filter="wipe(left)">
                                      <p:cBhvr>
                                        <p:cTn id="216"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1" grpId="1" animBg="1"/>
      <p:bldP spid="32" grpId="0" animBg="1"/>
      <p:bldP spid="32" grpId="1" animBg="1"/>
      <p:bldP spid="35" grpId="0" animBg="1"/>
      <p:bldP spid="36" grpId="0" animBg="1"/>
      <p:bldP spid="36" grpId="1" animBg="1"/>
      <p:bldP spid="37" grpId="0" animBg="1"/>
      <p:bldP spid="37" grpId="1" animBg="1"/>
      <p:bldP spid="38" grpId="0" animBg="1"/>
      <p:bldP spid="38" grpId="1" animBg="1"/>
      <p:bldP spid="38" grpId="2"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53" grpId="1" animBg="1"/>
      <p:bldP spid="53" grpId="2" animBg="1"/>
      <p:bldP spid="54" grpId="0" animBg="1"/>
      <p:bldP spid="54" grpId="1" animBg="1"/>
      <p:bldP spid="55" grpId="0" animBg="1"/>
      <p:bldP spid="63" grpId="0" animBg="1"/>
      <p:bldP spid="63" grpId="1" animBg="1"/>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9144000" cy="400110"/>
          </a:xfrm>
          <a:prstGeom prst="rect">
            <a:avLst/>
          </a:prstGeom>
        </p:spPr>
        <p:txBody>
          <a:bodyPr wrap="square">
            <a:spAutoFit/>
          </a:bodyPr>
          <a:lstStyle/>
          <a:p>
            <a:r>
              <a:rPr lang="en-US" sz="2000" b="1" dirty="0" smtClean="0"/>
              <a:t>	13,200 YBP - “CLOVIS FIRST” THEORY - Clovis, NM (1936)</a:t>
            </a:r>
            <a:endParaRPr lang="en-US" sz="2000" b="1" dirty="0"/>
          </a:p>
        </p:txBody>
      </p:sp>
      <p:sp>
        <p:nvSpPr>
          <p:cNvPr id="3" name="Rectangle 2"/>
          <p:cNvSpPr/>
          <p:nvPr/>
        </p:nvSpPr>
        <p:spPr>
          <a:xfrm>
            <a:off x="0" y="533400"/>
            <a:ext cx="9144000" cy="64910077"/>
          </a:xfrm>
          <a:prstGeom prst="rect">
            <a:avLst/>
          </a:prstGeom>
          <a:solidFill>
            <a:schemeClr val="bg1"/>
          </a:solidFill>
        </p:spPr>
        <p:txBody>
          <a:bodyPr wrap="square">
            <a:spAutoFit/>
          </a:bodyPr>
          <a:lstStyle/>
          <a:p>
            <a:r>
              <a:rPr lang="en-US" dirty="0" smtClean="0">
                <a:hlinkClick r:id="rId3"/>
              </a:rPr>
              <a:t>https://en.wikipedia.org/wiki/Clovis_culture</a:t>
            </a:r>
            <a:endParaRPr lang="en-US" dirty="0" smtClean="0"/>
          </a:p>
          <a:p>
            <a:r>
              <a:rPr lang="en-US" dirty="0" smtClean="0"/>
              <a:t>	The Clovis culture is a prehistoric </a:t>
            </a:r>
            <a:r>
              <a:rPr lang="en-US" dirty="0" err="1" smtClean="0"/>
              <a:t>Paleoamerican</a:t>
            </a:r>
            <a:r>
              <a:rPr lang="en-US" dirty="0" smtClean="0"/>
              <a:t> culture, named</a:t>
            </a:r>
          </a:p>
          <a:p>
            <a:r>
              <a:rPr lang="en-US" dirty="0" smtClean="0"/>
              <a:t> for distinct stone and bone tools found in close association with </a:t>
            </a:r>
          </a:p>
          <a:p>
            <a:r>
              <a:rPr lang="en-US" dirty="0" smtClean="0"/>
              <a:t>Pleistocene fauna, particularly two mammoths, at </a:t>
            </a:r>
            <a:r>
              <a:rPr lang="en-US" dirty="0" err="1" smtClean="0"/>
              <a:t>Blackwater</a:t>
            </a:r>
            <a:r>
              <a:rPr lang="en-US" dirty="0" smtClean="0"/>
              <a:t> Locality </a:t>
            </a:r>
          </a:p>
          <a:p>
            <a:r>
              <a:rPr lang="en-US" dirty="0" smtClean="0"/>
              <a:t>No. 1 near Clovis, New Mexico, in 1936 and 1937 (though </a:t>
            </a:r>
            <a:r>
              <a:rPr lang="en-US" dirty="0" err="1" smtClean="0"/>
              <a:t>Paleoindian</a:t>
            </a:r>
            <a:r>
              <a:rPr lang="en-US" dirty="0" smtClean="0"/>
              <a:t> </a:t>
            </a:r>
          </a:p>
          <a:p>
            <a:r>
              <a:rPr lang="en-US" dirty="0" smtClean="0"/>
              <a:t>artifacts had been found at the site since the 1920s). It appears around </a:t>
            </a:r>
          </a:p>
          <a:p>
            <a:r>
              <a:rPr lang="en-US" dirty="0" smtClean="0"/>
              <a:t>11,500–11,000 </a:t>
            </a:r>
            <a:r>
              <a:rPr lang="en-US" dirty="0" err="1" smtClean="0"/>
              <a:t>uncalibrated</a:t>
            </a:r>
            <a:r>
              <a:rPr lang="en-US" dirty="0" smtClean="0"/>
              <a:t> years before present (YBP) at the end of </a:t>
            </a:r>
          </a:p>
          <a:p>
            <a:r>
              <a:rPr lang="en-US" dirty="0" smtClean="0"/>
              <a:t>the last glacial period and is characterized by the manufacture of "Clovis </a:t>
            </a:r>
          </a:p>
          <a:p>
            <a:r>
              <a:rPr lang="en-US" dirty="0" smtClean="0"/>
              <a:t>points" and distinctive bone and ivory tools. Archaeologists' most precise </a:t>
            </a:r>
          </a:p>
          <a:p>
            <a:r>
              <a:rPr lang="en-US" dirty="0" smtClean="0"/>
              <a:t>determinations at present suggest this radiocarbon age is equal to roughly </a:t>
            </a:r>
          </a:p>
          <a:p>
            <a:r>
              <a:rPr lang="en-US" dirty="0" smtClean="0"/>
              <a:t>13,200 to 12,900 calendar years ago.</a:t>
            </a:r>
          </a:p>
          <a:p>
            <a:r>
              <a:rPr lang="en-US" dirty="0" smtClean="0"/>
              <a:t>	The only human burial that has been directly associated with tools from the Clovis culture included the remains of an infant boy researchers named Anzick-1. </a:t>
            </a:r>
            <a:r>
              <a:rPr lang="en-US" dirty="0" err="1" smtClean="0"/>
              <a:t>Paleogenetic</a:t>
            </a:r>
            <a:r>
              <a:rPr lang="en-US" dirty="0" smtClean="0"/>
              <a:t> analyses of Anzick-1's ancient nuclear, mitochondrial, and Y-chromosome DNA reveal that Anzick-1 is closely related to modern Native American populations, which lends support to the </a:t>
            </a:r>
            <a:r>
              <a:rPr lang="en-US" dirty="0" err="1" smtClean="0"/>
              <a:t>Beringia</a:t>
            </a:r>
            <a:r>
              <a:rPr lang="en-US" dirty="0" smtClean="0"/>
              <a:t> hypothesis for the settlement of the Americas.</a:t>
            </a:r>
          </a:p>
          <a:p>
            <a:r>
              <a:rPr lang="en-US" dirty="0" smtClean="0"/>
              <a:t>	The Clovis culture was replaced by several more localized regional societies from the Younger </a:t>
            </a:r>
            <a:r>
              <a:rPr lang="en-US" dirty="0" err="1" smtClean="0"/>
              <a:t>Dryas</a:t>
            </a:r>
            <a:r>
              <a:rPr lang="en-US" dirty="0" smtClean="0"/>
              <a:t> cold-climate period onward. Post-Clovis cultures include the Folsom tradition, </a:t>
            </a:r>
            <a:r>
              <a:rPr lang="en-US" dirty="0" err="1" smtClean="0"/>
              <a:t>Gainey</a:t>
            </a:r>
            <a:r>
              <a:rPr lang="en-US" dirty="0" smtClean="0"/>
              <a:t>, Suwannee-Simpson, Plainview-Goshen, Cumberland, and Redstone. Each of these is thought to derive directly from Clovis, in some cases apparently differing only in the length of the fluting on their projectile points. Although this is generally held to be the result of normal cultural change through time, numerous other reasons have been suggested as driving forces to explain changes in the archaeological record, such as the Younger </a:t>
            </a:r>
            <a:r>
              <a:rPr lang="en-US" dirty="0" err="1" smtClean="0"/>
              <a:t>Dryas</a:t>
            </a:r>
            <a:r>
              <a:rPr lang="en-US" dirty="0" smtClean="0"/>
              <a:t> postglacial climate change, which exhibited numerous faunal extinctions.</a:t>
            </a:r>
          </a:p>
          <a:p>
            <a:r>
              <a:rPr lang="en-US" dirty="0" smtClean="0"/>
              <a:t>	After the discovery of several Clovis sites in eastern North America in the 1930s, the Clovis people came to be regarded as the first human inhabitants who created a widespread culture in the Americas, and the ancestors of most of the indigenous peoples of the Americas. However, several archaeological discoveries have cast significant doubt on the Clovis-first theory, including sites such as Cactus Hill in Virginia, Paisley Caves in the Summer Lake Basin of Oregon, the Topper site in Allendale County South Carolina, </a:t>
            </a:r>
            <a:r>
              <a:rPr lang="en-US" dirty="0" err="1" smtClean="0"/>
              <a:t>Meadowcroft</a:t>
            </a:r>
            <a:r>
              <a:rPr lang="en-US" dirty="0" smtClean="0"/>
              <a:t> </a:t>
            </a:r>
            <a:r>
              <a:rPr lang="en-US" dirty="0" err="1" smtClean="0"/>
              <a:t>Rockshelter</a:t>
            </a:r>
            <a:r>
              <a:rPr lang="en-US" dirty="0" smtClean="0"/>
              <a:t> in Pennsylvania, the </a:t>
            </a:r>
            <a:r>
              <a:rPr lang="en-US" dirty="0" err="1" smtClean="0"/>
              <a:t>Friedkin</a:t>
            </a:r>
            <a:r>
              <a:rPr lang="en-US" dirty="0" smtClean="0"/>
              <a:t>[13] site in Texas, </a:t>
            </a:r>
            <a:r>
              <a:rPr lang="en-US" dirty="0" err="1" smtClean="0"/>
              <a:t>Cueva</a:t>
            </a:r>
            <a:r>
              <a:rPr lang="en-US" dirty="0" smtClean="0"/>
              <a:t> Fell in Chile, White Sands  site in New Mexico, and especially Monte Verde also in Chile. The oldest claimed human archaeological site in the Americas is the </a:t>
            </a:r>
            <a:r>
              <a:rPr lang="en-US" dirty="0" err="1" smtClean="0"/>
              <a:t>Pedra</a:t>
            </a:r>
            <a:r>
              <a:rPr lang="en-US" dirty="0" smtClean="0"/>
              <a:t> </a:t>
            </a:r>
            <a:r>
              <a:rPr lang="en-US" dirty="0" err="1" smtClean="0"/>
              <a:t>Furada</a:t>
            </a:r>
            <a:r>
              <a:rPr lang="en-US" dirty="0" smtClean="0"/>
              <a:t> hearths in Brazil, controversially dated to 19,000 to 30,000 years before the earliest Clovis sites.</a:t>
            </a:r>
          </a:p>
          <a:p>
            <a:r>
              <a:rPr lang="en-US" b="1" dirty="0" smtClean="0"/>
              <a:t>Description</a:t>
            </a:r>
          </a:p>
          <a:p>
            <a:r>
              <a:rPr lang="en-US" dirty="0" smtClean="0"/>
              <a:t>	A hallmark of the toolkit associated with the Clovis culture is the distinctively shaped, fluted-stone spear point, known as the Clovis point. The Clovis point is bifacial and typically fluted on both sides. Clovis tools were produced during a roughly 300-year period.</a:t>
            </a:r>
          </a:p>
          <a:p>
            <a:r>
              <a:rPr lang="en-US" dirty="0" smtClean="0"/>
              <a:t>Archaeologists do not agree on whether the widespread presence of these artifacts indicates the proliferation of a single people, or the adoption of a superior technology by diverse population groups.</a:t>
            </a:r>
          </a:p>
          <a:p>
            <a:r>
              <a:rPr lang="en-US" dirty="0" smtClean="0"/>
              <a:t>	The culture is named after artifacts found between 1932 and 1936 at </a:t>
            </a:r>
            <a:r>
              <a:rPr lang="en-US" dirty="0" err="1" smtClean="0"/>
              <a:t>Blackwater</a:t>
            </a:r>
            <a:r>
              <a:rPr lang="en-US" dirty="0" smtClean="0"/>
              <a:t> Locality No. 1, an archaeological site between the towns of Clovis and Portales, New Mexico. These finds were deemed especially important due to their direct association with mammoth species and the extinct Bison </a:t>
            </a:r>
            <a:r>
              <a:rPr lang="en-US" dirty="0" err="1" smtClean="0"/>
              <a:t>antiquus</a:t>
            </a:r>
            <a:r>
              <a:rPr lang="en-US" dirty="0" smtClean="0"/>
              <a:t>. The in situ finds of 1936 and 1937 included most of four stone Clovis points, two long bone points with impact damage, stone blades, a portion of a Clovis blade core, and several cutting tools made on stone flakes. Clovis sites have since been identified throughout much of the contiguous United States, as well as in Mexico and parts of Central America, and even into northern South America.</a:t>
            </a:r>
          </a:p>
          <a:p>
            <a:r>
              <a:rPr lang="en-US" dirty="0" smtClean="0"/>
              <a:t>	Clovis people are generally accepted to have hunted mammoths, as well as extinct bison, mastodon, </a:t>
            </a:r>
            <a:r>
              <a:rPr lang="en-US" dirty="0" err="1" smtClean="0"/>
              <a:t>gomphotheres</a:t>
            </a:r>
            <a:r>
              <a:rPr lang="en-US" dirty="0" smtClean="0"/>
              <a:t>, sloths, tapir, </a:t>
            </a:r>
            <a:r>
              <a:rPr lang="en-US" dirty="0" err="1" smtClean="0"/>
              <a:t>camelops</a:t>
            </a:r>
            <a:r>
              <a:rPr lang="en-US" dirty="0" smtClean="0"/>
              <a:t>, horse, and other smaller animals. More than 125 species of plants and animals are known to have been used by Clovis people in the portion of the Western Hemisphere they inhabited.</a:t>
            </a:r>
          </a:p>
          <a:p>
            <a:r>
              <a:rPr lang="en-US" dirty="0" smtClean="0"/>
              <a:t>	The oldest Clovis site in North America is believed to be El Fin del </a:t>
            </a:r>
            <a:r>
              <a:rPr lang="en-US" dirty="0" err="1" smtClean="0"/>
              <a:t>Mundo</a:t>
            </a:r>
            <a:r>
              <a:rPr lang="en-US" dirty="0" smtClean="0"/>
              <a:t> in northwestern Sonora, Mexico, discovered during a 2007 survey. It features occupation dating around 13,390 calibrated years BP. In 2011, remains of </a:t>
            </a:r>
            <a:r>
              <a:rPr lang="en-US" dirty="0" err="1" smtClean="0"/>
              <a:t>gomphotheres</a:t>
            </a:r>
            <a:r>
              <a:rPr lang="en-US" dirty="0" smtClean="0"/>
              <a:t> were found; the evidence suggests that humans killed two of them there. Also, the Aubrey site in Denton County, Texas, produced an almost identical radiocarbon date.</a:t>
            </a:r>
          </a:p>
          <a:p>
            <a:r>
              <a:rPr lang="en-US" b="1" dirty="0" smtClean="0"/>
              <a:t>Disappearance of Clovis</a:t>
            </a:r>
          </a:p>
          <a:p>
            <a:r>
              <a:rPr lang="en-US" dirty="0" smtClean="0"/>
              <a:t>	The most commonly held perspective on the end of the Clovis culture is that a decline in the availability of </a:t>
            </a:r>
            <a:r>
              <a:rPr lang="en-US" dirty="0" err="1" smtClean="0"/>
              <a:t>megafauna</a:t>
            </a:r>
            <a:r>
              <a:rPr lang="en-US" dirty="0" smtClean="0"/>
              <a:t>, combined with an overall increase in a less mobile population, led to local differentiation of </a:t>
            </a:r>
            <a:r>
              <a:rPr lang="en-US" dirty="0" err="1" smtClean="0"/>
              <a:t>lithic</a:t>
            </a:r>
            <a:r>
              <a:rPr lang="en-US" dirty="0" smtClean="0"/>
              <a:t> and cultural traditions across the Americas. After this time, Clovis-style fluted points were replaced by other fluted-point traditions (such as the Folsom culture) with an essentially uninterrupted sequence across North and Central America. An effectively continuous cultural adaptation proceeds from the Clovis period through the ensuing Middle and Late </a:t>
            </a:r>
            <a:r>
              <a:rPr lang="en-US" dirty="0" err="1" smtClean="0"/>
              <a:t>Paleoindian</a:t>
            </a:r>
            <a:r>
              <a:rPr lang="en-US" dirty="0" smtClean="0"/>
              <a:t> periods.</a:t>
            </a:r>
          </a:p>
          <a:p>
            <a:r>
              <a:rPr lang="en-US" dirty="0" smtClean="0"/>
              <a:t>	Whether the Clovis culture drove the mammoth, and other species, to extinction via overhunting – the Pleistocene overkill hypothesis – is still an open, and controversial, theory. It has also been hypothesized that the Clovis culture experienced decline in the wake of the Younger </a:t>
            </a:r>
            <a:r>
              <a:rPr lang="en-US" dirty="0" err="1" smtClean="0"/>
              <a:t>Dryas</a:t>
            </a:r>
            <a:r>
              <a:rPr lang="en-US" dirty="0" smtClean="0"/>
              <a:t> cold phase. This "cold shock", lasting roughly 1,500 years, affected many parts of the world, including North America. This appears to have been triggered by a vast amount of </a:t>
            </a:r>
            <a:r>
              <a:rPr lang="en-US" dirty="0" err="1" smtClean="0"/>
              <a:t>meltwater</a:t>
            </a:r>
            <a:r>
              <a:rPr lang="en-US" dirty="0" smtClean="0"/>
              <a:t> – possibly from Lake Agassiz – emptying into the North Atlantic, disrupting the </a:t>
            </a:r>
            <a:r>
              <a:rPr lang="en-US" dirty="0" err="1" smtClean="0"/>
              <a:t>thermohaline</a:t>
            </a:r>
            <a:r>
              <a:rPr lang="en-US" dirty="0" smtClean="0"/>
              <a:t> circulation.</a:t>
            </a:r>
          </a:p>
          <a:p>
            <a:r>
              <a:rPr lang="en-US" dirty="0" smtClean="0"/>
              <a:t>	The Younger </a:t>
            </a:r>
            <a:r>
              <a:rPr lang="en-US" dirty="0" err="1" smtClean="0"/>
              <a:t>Dryas</a:t>
            </a:r>
            <a:r>
              <a:rPr lang="en-US" dirty="0" smtClean="0"/>
              <a:t> Impact hypothesis, or Clovis Comet hypothesis, originally proposed that a large air burst or earth impact from a comet or comets initiated the Younger </a:t>
            </a:r>
            <a:r>
              <a:rPr lang="en-US" dirty="0" err="1" smtClean="0"/>
              <a:t>Dryas</a:t>
            </a:r>
            <a:r>
              <a:rPr lang="en-US" dirty="0" smtClean="0"/>
              <a:t> cold period about 12,900 BP calibrated (10,900 14C </a:t>
            </a:r>
            <a:r>
              <a:rPr lang="en-US" dirty="0" err="1" smtClean="0"/>
              <a:t>uncalibrated</a:t>
            </a:r>
            <a:r>
              <a:rPr lang="en-US" dirty="0" smtClean="0"/>
              <a:t>) years ago. This hypothesis has been largely contradicted, with research showing that most of the original findings cannot be replicated by other scientists. This hypothesis is criticized because of its misinterpretation of data and the lack of confirmatory evidence.</a:t>
            </a:r>
          </a:p>
          <a:p>
            <a:r>
              <a:rPr lang="en-US" dirty="0" smtClean="0"/>
              <a:t>	However, proponents of the hypothesis have responded, disputing the accusation of irreproducibility of their findings. In 2013, a group from Harvard reported finding a layer of increased platinum (Pt) composition exactly at the Younger </a:t>
            </a:r>
            <a:r>
              <a:rPr lang="en-US" dirty="0" err="1" smtClean="0"/>
              <a:t>Dryas</a:t>
            </a:r>
            <a:r>
              <a:rPr lang="en-US" dirty="0" smtClean="0"/>
              <a:t> onset in a Greenland ice core, followed in 2017 by a report that the Pt spike had been also been found at an additional 11 continental Younger </a:t>
            </a:r>
            <a:r>
              <a:rPr lang="en-US" dirty="0" err="1" smtClean="0"/>
              <a:t>Dryas</a:t>
            </a:r>
            <a:r>
              <a:rPr lang="en-US" dirty="0" smtClean="0"/>
              <a:t> sites.</a:t>
            </a:r>
          </a:p>
          <a:p>
            <a:r>
              <a:rPr lang="en-US" b="1" dirty="0" smtClean="0"/>
              <a:t>Discovery</a:t>
            </a:r>
          </a:p>
          <a:p>
            <a:r>
              <a:rPr lang="en-US" dirty="0" smtClean="0"/>
              <a:t>	On 29 August 1927, the first in place evidence of Pleistocene humans seen by multiple archaeologists in the Americas was discovered near Folsom, New Mexico. At this site they found the first in situ Folsom point with the extinct B. </a:t>
            </a:r>
            <a:r>
              <a:rPr lang="en-US" dirty="0" err="1" smtClean="0"/>
              <a:t>antiquus</a:t>
            </a:r>
            <a:r>
              <a:rPr lang="en-US" dirty="0" smtClean="0"/>
              <a:t> bones. This confirmation of a human presence in the Americas during the Pleistocene inspired many people to start looking for evidence of early humans.  Another earlier example at Folsom was discovered by George </a:t>
            </a:r>
            <a:r>
              <a:rPr lang="en-US" dirty="0" err="1" smtClean="0"/>
              <a:t>McJunkin</a:t>
            </a:r>
            <a:r>
              <a:rPr lang="en-US" dirty="0" smtClean="0"/>
              <a:t>, a cowboy, who found an ancient bison (Bison </a:t>
            </a:r>
            <a:r>
              <a:rPr lang="en-US" dirty="0" err="1" smtClean="0"/>
              <a:t>antiquus</a:t>
            </a:r>
            <a:r>
              <a:rPr lang="en-US" dirty="0" smtClean="0"/>
              <a:t>, an extinct relative of the American bison) skeleton in 1908 after a flash flood. The site was first excavated in 1926 under the direction of Harold Cook and Jesse </a:t>
            </a:r>
            <a:r>
              <a:rPr lang="en-US" dirty="0" err="1" smtClean="0"/>
              <a:t>Figgins</a:t>
            </a:r>
            <a:r>
              <a:rPr lang="en-US" dirty="0" smtClean="0"/>
              <a:t>.</a:t>
            </a:r>
          </a:p>
          <a:p>
            <a:r>
              <a:rPr lang="en-US" dirty="0" smtClean="0"/>
              <a:t>	In 1929, 19-year-old </a:t>
            </a:r>
            <a:r>
              <a:rPr lang="en-US" dirty="0" err="1" smtClean="0"/>
              <a:t>Ridgely</a:t>
            </a:r>
            <a:r>
              <a:rPr lang="en-US" dirty="0" smtClean="0"/>
              <a:t> Whiteman, who had been closely following the excavations in nearby Folsom in the newspaper, discovered the Clovis site near the </a:t>
            </a:r>
            <a:r>
              <a:rPr lang="en-US" dirty="0" err="1" smtClean="0"/>
              <a:t>Blackwater</a:t>
            </a:r>
            <a:r>
              <a:rPr lang="en-US" dirty="0" smtClean="0"/>
              <a:t> Draw in eastern New Mexico. Despite several earlier </a:t>
            </a:r>
            <a:r>
              <a:rPr lang="en-US" dirty="0" err="1" smtClean="0"/>
              <a:t>Paleoindian</a:t>
            </a:r>
            <a:r>
              <a:rPr lang="en-US" dirty="0" smtClean="0"/>
              <a:t> discoveries, the best documented evidence of the Clovis complex was collected and excavated between 1932 and 1937 near Clovis, New Mexico, by a crew under the direction of Edgar Billings Howard until 1935 and later by John Cotter from the Academy of Natural Sciences/University of Pennsylvania. Howard's crew left their excavation in Burnet Cave, New Mexico, (the first truly professionally excavated Clovis site) in August, 1932, and visited Whiteman and his </a:t>
            </a:r>
            <a:r>
              <a:rPr lang="en-US" dirty="0" err="1" smtClean="0"/>
              <a:t>Blackwater</a:t>
            </a:r>
            <a:r>
              <a:rPr lang="en-US" dirty="0" smtClean="0"/>
              <a:t> Draw site. By November, Howard was back at </a:t>
            </a:r>
            <a:r>
              <a:rPr lang="en-US" dirty="0" err="1" smtClean="0"/>
              <a:t>Blackwater</a:t>
            </a:r>
            <a:r>
              <a:rPr lang="en-US" dirty="0" smtClean="0"/>
              <a:t> Draw to investigate additional finds from a construction project.</a:t>
            </a:r>
          </a:p>
          <a:p>
            <a:r>
              <a:rPr lang="en-US" dirty="0" smtClean="0"/>
              <a:t>	The American Journal of Archaeology (January–March, 1932 V36 #1) in its "Archaeological Notes" mentions E. B. Howard's work in Burnet Cave, including the discovery of extinct fauna and a "Folsom type" point 4 ft below a </a:t>
            </a:r>
            <a:r>
              <a:rPr lang="en-US" dirty="0" err="1" smtClean="0"/>
              <a:t>Basketmaker</a:t>
            </a:r>
            <a:r>
              <a:rPr lang="en-US" dirty="0" smtClean="0"/>
              <a:t> burial. This brief mention of the Clovis point found in place predates any work done at the Dent site in Colorado. The reference is made to a slightly earlier article on Burnet Cave in The University Museum Bulletin of November, 1931.</a:t>
            </a:r>
          </a:p>
          <a:p>
            <a:r>
              <a:rPr lang="en-US" dirty="0" smtClean="0"/>
              <a:t>	The first report of professional work at the </a:t>
            </a:r>
            <a:r>
              <a:rPr lang="en-US" dirty="0" err="1" smtClean="0"/>
              <a:t>Blackwater</a:t>
            </a:r>
            <a:r>
              <a:rPr lang="en-US" dirty="0" smtClean="0"/>
              <a:t> Draw Clovis site was published in the November 25th issue of Science News (V22 #601) in 1932. The publications on Burnet Cave and </a:t>
            </a:r>
            <a:r>
              <a:rPr lang="en-US" dirty="0" err="1" smtClean="0"/>
              <a:t>Blackwater</a:t>
            </a:r>
            <a:r>
              <a:rPr lang="en-US" dirty="0" smtClean="0"/>
              <a:t> Draw directly contradict statements by several authors (for example see Haynes 2002:56 The Early Settlement of North America) that Dent, Colorado was the first excavated Clovis site. The Dent site, in Weld County, Colorado, was simply a fossil mammoth excavation in 1932. The first Dent Clovis point was found on November 5, 1932, and the in situ point was found July 7, 1933. The in situ Clovis point from Burnet Cave was excavated in late August, 1931 (and was reported in early 1932).</a:t>
            </a:r>
          </a:p>
          <a:p>
            <a:r>
              <a:rPr lang="en-US" dirty="0" smtClean="0"/>
              <a:t>	Another Clovis burial site was found in Montana in 1968. There the remains of a two-year-old child were found and studied. These remains have been named as Anzick-1 and recently, in 2014, have been used in scientific research.</a:t>
            </a:r>
          </a:p>
          <a:p>
            <a:r>
              <a:rPr lang="en-US" b="1" dirty="0" smtClean="0"/>
              <a:t>Clovis </a:t>
            </a:r>
            <a:r>
              <a:rPr lang="en-US" b="1" dirty="0" err="1" smtClean="0"/>
              <a:t>Paleo</a:t>
            </a:r>
            <a:r>
              <a:rPr lang="en-US" b="1" dirty="0" smtClean="0"/>
              <a:t>-Indians</a:t>
            </a:r>
          </a:p>
          <a:p>
            <a:r>
              <a:rPr lang="en-US" dirty="0" smtClean="0"/>
              <a:t>	Available genetic data show that the Clovis people are the direct ancestors of roughly 80% of all living Native American populations in North and South America, with the remainder descended from ancestors who entered in later waves of migration.  As reported in February 2014, DNA from the 12,600-year-old remains of </a:t>
            </a:r>
            <a:r>
              <a:rPr lang="en-US" dirty="0" err="1" smtClean="0"/>
              <a:t>Anzick</a:t>
            </a:r>
            <a:r>
              <a:rPr lang="en-US" dirty="0" smtClean="0"/>
              <a:t> boy, found in Montana, has affirmed this connection to the peoples of the Americas. In addition, this DNA analysis affirmed genetic connections back to ancestral peoples of northeast Asia. This adds weight to the theory that peoples migrated across a land bridge from Siberia to North America.</a:t>
            </a:r>
          </a:p>
          <a:p>
            <a:r>
              <a:rPr lang="en-US" b="1" dirty="0" smtClean="0"/>
              <a:t>Clovis First</a:t>
            </a:r>
          </a:p>
          <a:p>
            <a:r>
              <a:rPr lang="en-US" dirty="0" smtClean="0"/>
              <a:t>	This theory, known as "Clovis First", had been the predominant hypothesis among archaeologists in the second half of the 20th century. According to Clovis First, the people associated with the Clovis culture were the first inhabitants of the Americas. The primary support for this claim was that no solid evidence of pre-Clovis human habitation had been found. According to the standard accepted theory, the Clovis people crossed the </a:t>
            </a:r>
            <a:r>
              <a:rPr lang="en-US" dirty="0" err="1" smtClean="0"/>
              <a:t>Beringia</a:t>
            </a:r>
            <a:r>
              <a:rPr lang="en-US" dirty="0" smtClean="0"/>
              <a:t> land bridge over the Bering Strait from Siberia to Alaska during the ice age when there was a period of lowered sea levels, then made their way southward through an ice-free corridor east of the Rocky Mountains, located in present-day Western Canada, as the glaciers retreated.</a:t>
            </a:r>
          </a:p>
          <a:p>
            <a:r>
              <a:rPr lang="en-US" dirty="0" smtClean="0"/>
              <a:t>	This hypothesis came to be challenged by ongoing studies that suggest pre-Clovis human occupation of the Americas. In 2011, following the excavation of an occupation site at Buttermilk Creek, Texas, a group of scientists identified the existence "of an occupation older than Clovis.“ At the site in Buttermilk, archaeologists discovered evidence of hunter-gatherer grouping living at and making projectile spear points, blades, choppers, and other stone tools. The tools found were made from a local </a:t>
            </a:r>
            <a:r>
              <a:rPr lang="en-US" dirty="0" err="1" smtClean="0"/>
              <a:t>chert</a:t>
            </a:r>
            <a:r>
              <a:rPr lang="en-US" dirty="0" smtClean="0"/>
              <a:t> and could be dated back to as early as 15,000 years ago.</a:t>
            </a:r>
          </a:p>
          <a:p>
            <a:r>
              <a:rPr lang="en-US" dirty="0" smtClean="0"/>
              <a:t>	According to researchers Michael Waters and Thomas Stafford of Texas A&amp;M University, new radiocarbon dates place Clovis remains from the continental United States in a shorter time window beginning 450 years later than the previously accepted threshold (13,200 to 12,900 BP).</a:t>
            </a:r>
          </a:p>
          <a:p>
            <a:r>
              <a:rPr lang="en-US" dirty="0" smtClean="0"/>
              <a:t>	Recently, the scientific consensus has changed to acknowledge the presence of pre-Clovis cultures in the Americas, ending the "Clovis first" consensus.</a:t>
            </a:r>
          </a:p>
          <a:p>
            <a:endParaRPr lang="en-US" dirty="0" smtClean="0"/>
          </a:p>
          <a:p>
            <a:r>
              <a:rPr lang="en-US" b="1" dirty="0" smtClean="0"/>
              <a:t>Alternatives to Clovis First</a:t>
            </a:r>
          </a:p>
          <a:p>
            <a:r>
              <a:rPr lang="en-US" b="1" dirty="0" smtClean="0"/>
              <a:t>Evidence of human habitation before Clovis</a:t>
            </a:r>
          </a:p>
          <a:p>
            <a:r>
              <a:rPr lang="en-US" dirty="0" smtClean="0"/>
              <a:t>	There have been a great number of archaeological findings across the Americas that date the arrival of humans to the Americas as prior to 11,500–11,000 </a:t>
            </a:r>
            <a:r>
              <a:rPr lang="en-US" dirty="0" err="1" smtClean="0"/>
              <a:t>uncalibrated</a:t>
            </a:r>
            <a:r>
              <a:rPr lang="en-US" dirty="0" smtClean="0"/>
              <a:t> years before present (YBP). The Buttermilk Creek Complex, located in Salado, Texas, is a site where over 15,000 artifacts have been found. These artifacts are composed of a variety of small stone tool assemblages. These artifacts </a:t>
            </a:r>
            <a:r>
              <a:rPr lang="en-US" dirty="0" err="1" smtClean="0"/>
              <a:t>stratigraphically</a:t>
            </a:r>
            <a:r>
              <a:rPr lang="en-US" dirty="0" smtClean="0"/>
              <a:t> underlie previously excavated Clovis assemblages, meaning that they were deposited prior to the Clovis artifacts. These pre-Clovis assemblages are dated to between 13,200 and 15,500 years ago.</a:t>
            </a:r>
          </a:p>
          <a:p>
            <a:r>
              <a:rPr lang="en-US" dirty="0" smtClean="0"/>
              <a:t>	Predecessors of the Clovis people may have migrated south along the North American coastlines, although arguments exist for many migrations along several different routes. Radiocarbon dating of the Monte Verde site in Chile places Clovis-like culture there as early as 18,500 to 14,500 years ago. Remains found at the Channel Islands of California place coastal </a:t>
            </a:r>
            <a:r>
              <a:rPr lang="en-US" dirty="0" err="1" smtClean="0"/>
              <a:t>Paleoindians</a:t>
            </a:r>
            <a:r>
              <a:rPr lang="en-US" dirty="0" smtClean="0"/>
              <a:t> there 12,500 years ago. This suggests that the </a:t>
            </a:r>
            <a:r>
              <a:rPr lang="en-US" dirty="0" err="1" smtClean="0"/>
              <a:t>Paleoindian</a:t>
            </a:r>
            <a:r>
              <a:rPr lang="en-US" dirty="0" smtClean="0"/>
              <a:t> migration could have spread more quickly along the Pacific coastline, proceeding south, and that populations that settled along that route could have then begun migrations eastward into the continent.</a:t>
            </a:r>
          </a:p>
          <a:p>
            <a:r>
              <a:rPr lang="en-US" dirty="0" smtClean="0"/>
              <a:t>	The </a:t>
            </a:r>
            <a:r>
              <a:rPr lang="en-US" dirty="0" err="1" smtClean="0"/>
              <a:t>Pedra</a:t>
            </a:r>
            <a:r>
              <a:rPr lang="en-US" dirty="0" smtClean="0"/>
              <a:t> </a:t>
            </a:r>
            <a:r>
              <a:rPr lang="en-US" dirty="0" err="1" smtClean="0"/>
              <a:t>Furada</a:t>
            </a:r>
            <a:r>
              <a:rPr lang="en-US" dirty="0" smtClean="0"/>
              <a:t> sites in Brazil include a collection of rock shelters, which were used for thousands of years by diverse human populations. The first excavations yielded artifacts with carbon-14 dates of 48,000 to 32,000 years BP. Repeated analyses have confirmed this dating, carrying the range of dates up to 60,000 BP.[63] The best-analyzed archaeological levels are dated between 32,160 ± 1000 years BP and 17,000 ± 400 BP. These claims have become an issue of contention between North American archaeologists and their South American and European counterparts, who disagree on whether it is conclusively proven to be an older human site.</a:t>
            </a:r>
          </a:p>
          <a:p>
            <a:r>
              <a:rPr lang="en-US" dirty="0" smtClean="0"/>
              <a:t>	In 2004, worked stone tools were found at Topper in South Carolina that have been dated by radiocarbon techniques possibly to 50,000 years ago. But, there is significant scholarly dispute regarding these dates.  Scholars agree that evidence of humans at the Topper Site date back to 22,900 cal yr BP.</a:t>
            </a:r>
          </a:p>
          <a:p>
            <a:r>
              <a:rPr lang="en-US" dirty="0" smtClean="0"/>
              <a:t>	A more substantiated claim is that of Paisley Caves, Oregon, where rigorous carbon-14 and genetic testing appear to indicate that humans related to modern Native Americans were present in the caves over 1000 14C years before the earliest evidence of Clovis. Traces and tools made by another people, the "Western Stemmed" tradition, were documented.</a:t>
            </a:r>
          </a:p>
          <a:p>
            <a:r>
              <a:rPr lang="en-US" dirty="0" smtClean="0"/>
              <a:t>	A study published in Science presents strong evidence that humans occupied sites in Monte Verde, Chile, at the tip of South America, as early as 13,000 years ago. If this is true, then humans must have entered North America long before the Clovis culture – perhaps 16,000 years ago.</a:t>
            </a:r>
          </a:p>
          <a:p>
            <a:r>
              <a:rPr lang="en-US" dirty="0" smtClean="0"/>
              <a:t>	The </a:t>
            </a:r>
            <a:r>
              <a:rPr lang="en-US" dirty="0" err="1" smtClean="0"/>
              <a:t>Tlapacoya</a:t>
            </a:r>
            <a:r>
              <a:rPr lang="en-US" dirty="0" smtClean="0"/>
              <a:t> site in Mexico is located along the base of a volcanic (remnant) hill on the shore of the former Lake </a:t>
            </a:r>
            <a:r>
              <a:rPr lang="en-US" dirty="0" err="1" smtClean="0"/>
              <a:t>Chalco</a:t>
            </a:r>
            <a:r>
              <a:rPr lang="en-US" dirty="0" smtClean="0"/>
              <a:t>. Seventeen excavations along the base of </a:t>
            </a:r>
            <a:r>
              <a:rPr lang="en-US" dirty="0" err="1" smtClean="0"/>
              <a:t>Tlapacoya</a:t>
            </a:r>
            <a:r>
              <a:rPr lang="en-US" dirty="0" smtClean="0"/>
              <a:t> Hill between 1956 and 1973 uncovered piles of disarticulated bones of bear and deer that appeared to have been butchered, plus 2,500 flakes and blades presumably from the butchering activities, plus one </a:t>
            </a:r>
            <a:r>
              <a:rPr lang="en-US" dirty="0" err="1" smtClean="0"/>
              <a:t>unfluted</a:t>
            </a:r>
            <a:r>
              <a:rPr lang="en-US" dirty="0" smtClean="0"/>
              <a:t> spear point. All were found in the same stratum containing three circular hearths filled with charcoal and ash. Bones of many other animal species were also present, including horses and migratory waterfowl. Two </a:t>
            </a:r>
            <a:r>
              <a:rPr lang="en-US" dirty="0" err="1" smtClean="0"/>
              <a:t>uncalibrated</a:t>
            </a:r>
            <a:r>
              <a:rPr lang="en-US" dirty="0" smtClean="0"/>
              <a:t> radiocarbon dates on carbon from the hearths came in around 24,000 and 22,000 years ago. At another location, a prismatic </a:t>
            </a:r>
            <a:r>
              <a:rPr lang="en-US" dirty="0" err="1" smtClean="0"/>
              <a:t>microblade</a:t>
            </a:r>
            <a:r>
              <a:rPr lang="en-US" dirty="0" smtClean="0"/>
              <a:t> of obsidian was found in association with a tree trunk radiocarbon dated (</a:t>
            </a:r>
            <a:r>
              <a:rPr lang="en-US" dirty="0" err="1" smtClean="0"/>
              <a:t>uncalibrated</a:t>
            </a:r>
            <a:r>
              <a:rPr lang="en-US" dirty="0" smtClean="0"/>
              <a:t>) at roughly 24,000 years ago. This obsidian blade has recently been hydration dated by </a:t>
            </a:r>
            <a:r>
              <a:rPr lang="en-US" dirty="0" err="1" smtClean="0"/>
              <a:t>Joaquín</a:t>
            </a:r>
            <a:r>
              <a:rPr lang="en-US" dirty="0" smtClean="0"/>
              <a:t> </a:t>
            </a:r>
            <a:r>
              <a:rPr lang="en-US" dirty="0" err="1" smtClean="0"/>
              <a:t>García-Bárcena</a:t>
            </a:r>
            <a:r>
              <a:rPr lang="en-US" dirty="0" smtClean="0"/>
              <a:t> to 22,000 years ago. The hydration results were published in a seminal article that deals with the evidence for pre-Clovis habitation of Mexico.</a:t>
            </a:r>
          </a:p>
          <a:p>
            <a:r>
              <a:rPr lang="en-US" dirty="0" smtClean="0"/>
              <a:t>	Other sites, like White Sands National Park, located in New Mexico, also demonstrate archaeological findings that predate Clovis populations. In White Sands, excavated surfaces uncovered multiple in situ human footprints that were </a:t>
            </a:r>
            <a:r>
              <a:rPr lang="en-US" dirty="0" err="1" smtClean="0"/>
              <a:t>stratigraphically</a:t>
            </a:r>
            <a:r>
              <a:rPr lang="en-US" dirty="0" smtClean="0"/>
              <a:t> located between layers of material that were radio carbon dated to be from between 21,000 and 23,000 years ago. The findings from this site predate previous theories about the timeline of human migration of the Americas by several thousand years. Archaeologist working on the site believe that their findings indicates that humans had been present in the region since 23,000 years prior. This would mean that humans were occupying North America during the Last Glacial Maximum (LGM) – a theory that had previously been dismissed.</a:t>
            </a:r>
          </a:p>
          <a:p>
            <a:r>
              <a:rPr lang="en-US" dirty="0" smtClean="0"/>
              <a:t>	Though it is not currently the "widely-accepted theory", these archaeological sites point support alternative theories of early human migration such as a coastal migration route or the </a:t>
            </a:r>
            <a:r>
              <a:rPr lang="en-US" dirty="0" err="1" smtClean="0"/>
              <a:t>Solutrean</a:t>
            </a:r>
            <a:r>
              <a:rPr lang="en-US" dirty="0" smtClean="0"/>
              <a:t> hypothesis. This archaeological evidence is also supported by genetic mapping of ancestral mitochondrial DNA.</a:t>
            </a:r>
          </a:p>
          <a:p>
            <a:r>
              <a:rPr lang="en-US" dirty="0" smtClean="0"/>
              <a:t>	Archaeological sites that predate Clovis that are well documented include:</a:t>
            </a:r>
          </a:p>
          <a:p>
            <a:r>
              <a:rPr lang="en-US" dirty="0" smtClean="0"/>
              <a:t>Bluefish Caves, Yukon, Canada (24,000 yr BP)</a:t>
            </a:r>
          </a:p>
          <a:p>
            <a:r>
              <a:rPr lang="en-US" dirty="0" smtClean="0"/>
              <a:t>White Sands National Park, New Mexico, USA; (21,000-23,000 BP)</a:t>
            </a:r>
          </a:p>
          <a:p>
            <a:r>
              <a:rPr lang="en-US" dirty="0" err="1" smtClean="0"/>
              <a:t>Pedra</a:t>
            </a:r>
            <a:r>
              <a:rPr lang="en-US" dirty="0" smtClean="0"/>
              <a:t> </a:t>
            </a:r>
            <a:r>
              <a:rPr lang="en-US" dirty="0" err="1" smtClean="0"/>
              <a:t>Furada</a:t>
            </a:r>
            <a:r>
              <a:rPr lang="en-US" dirty="0" smtClean="0"/>
              <a:t>, </a:t>
            </a:r>
            <a:r>
              <a:rPr lang="en-US" dirty="0" err="1" smtClean="0"/>
              <a:t>Piauí</a:t>
            </a:r>
            <a:r>
              <a:rPr lang="en-US" dirty="0" smtClean="0"/>
              <a:t>, Brazil (10,500–12,000 yr BP; possibly &gt;50,000 yr BP)</a:t>
            </a:r>
          </a:p>
          <a:p>
            <a:r>
              <a:rPr lang="en-US" dirty="0" smtClean="0"/>
              <a:t>Topper, South Carolina, US (16,000–20,000 yr BP; possibly 50,000 yr BP)</a:t>
            </a:r>
          </a:p>
          <a:p>
            <a:r>
              <a:rPr lang="en-US" dirty="0" err="1" smtClean="0"/>
              <a:t>Meadowcroft</a:t>
            </a:r>
            <a:r>
              <a:rPr lang="en-US" dirty="0" smtClean="0"/>
              <a:t> </a:t>
            </a:r>
            <a:r>
              <a:rPr lang="en-US" dirty="0" err="1" smtClean="0"/>
              <a:t>Rockshelter</a:t>
            </a:r>
            <a:r>
              <a:rPr lang="en-US" dirty="0" smtClean="0"/>
              <a:t>, Pennsylvania, US (16,000 yr BP)</a:t>
            </a:r>
          </a:p>
          <a:p>
            <a:r>
              <a:rPr lang="en-US" dirty="0" smtClean="0"/>
              <a:t>Buttermilk Creek Complex, Salado, Texas, US (15,500 14C yr BP)</a:t>
            </a:r>
          </a:p>
          <a:p>
            <a:r>
              <a:rPr lang="en-US" dirty="0" smtClean="0"/>
              <a:t>Cactus Hill, Virginia, US (15,070 14C yr BP)</a:t>
            </a:r>
          </a:p>
          <a:p>
            <a:r>
              <a:rPr lang="en-US" dirty="0" smtClean="0"/>
              <a:t>Monte Verde, Chile (18,500 to 14,800[62] 14C yr BP)</a:t>
            </a:r>
          </a:p>
          <a:p>
            <a:r>
              <a:rPr lang="en-US" dirty="0" smtClean="0"/>
              <a:t>Saltville (archaeological site), Virginia, US (14,510 14C yr BP)</a:t>
            </a:r>
          </a:p>
          <a:p>
            <a:r>
              <a:rPr lang="en-US" dirty="0" err="1" smtClean="0"/>
              <a:t>Taima-Taima</a:t>
            </a:r>
            <a:r>
              <a:rPr lang="en-US" dirty="0" smtClean="0"/>
              <a:t>, Venezuela (14,000 yr BP)</a:t>
            </a:r>
          </a:p>
          <a:p>
            <a:r>
              <a:rPr lang="en-US" dirty="0" err="1" smtClean="0"/>
              <a:t>Manis</a:t>
            </a:r>
            <a:r>
              <a:rPr lang="en-US" dirty="0" smtClean="0"/>
              <a:t> Mastodon site, Sequim, Washington, US (13,800 yr BP)</a:t>
            </a:r>
          </a:p>
          <a:p>
            <a:r>
              <a:rPr lang="en-US" dirty="0" err="1" smtClean="0"/>
              <a:t>Connley</a:t>
            </a:r>
            <a:r>
              <a:rPr lang="en-US" dirty="0" smtClean="0"/>
              <a:t> Caves, Oregon, US (13,000 yr BP)</a:t>
            </a:r>
          </a:p>
          <a:p>
            <a:r>
              <a:rPr lang="en-US" dirty="0" smtClean="0"/>
              <a:t>Page–Ladson site, Florida, US (14,550 cal yr BP)</a:t>
            </a:r>
          </a:p>
          <a:p>
            <a:r>
              <a:rPr lang="en-US" dirty="0" err="1" smtClean="0"/>
              <a:t>Lapa</a:t>
            </a:r>
            <a:r>
              <a:rPr lang="en-US" dirty="0" smtClean="0"/>
              <a:t> do </a:t>
            </a:r>
            <a:r>
              <a:rPr lang="en-US" dirty="0" err="1" smtClean="0"/>
              <a:t>Boquete</a:t>
            </a:r>
            <a:r>
              <a:rPr lang="en-US" dirty="0" smtClean="0"/>
              <a:t>, Brazil (12,070 ±170 14C yr BP)[</a:t>
            </a:r>
          </a:p>
          <a:p>
            <a:r>
              <a:rPr lang="en-US" dirty="0" smtClean="0"/>
              <a:t>Paisley Caves, Oregon, US (14,300 cal yr BP)</a:t>
            </a:r>
          </a:p>
          <a:p>
            <a:r>
              <a:rPr lang="en-US" dirty="0" smtClean="0"/>
              <a:t>Tanana Valley, Alaska, US (13,000–14,000 cal yr BP)</a:t>
            </a:r>
          </a:p>
          <a:p>
            <a:r>
              <a:rPr lang="en-US" dirty="0" smtClean="0"/>
              <a:t>El </a:t>
            </a:r>
            <a:r>
              <a:rPr lang="en-US" dirty="0" err="1" smtClean="0"/>
              <a:t>Abra</a:t>
            </a:r>
            <a:r>
              <a:rPr lang="en-US" dirty="0" smtClean="0"/>
              <a:t>, Colombia (12,460 ±140 14C yr BP)</a:t>
            </a:r>
          </a:p>
          <a:p>
            <a:r>
              <a:rPr lang="en-US" dirty="0" err="1" smtClean="0"/>
              <a:t>Nenana</a:t>
            </a:r>
            <a:r>
              <a:rPr lang="en-US" dirty="0" smtClean="0"/>
              <a:t> Valley, Alaska, US (12,000 yr BP)</a:t>
            </a:r>
          </a:p>
          <a:p>
            <a:r>
              <a:rPr lang="en-US" dirty="0" err="1" smtClean="0"/>
              <a:t>Tibitó</a:t>
            </a:r>
            <a:r>
              <a:rPr lang="en-US" dirty="0" smtClean="0"/>
              <a:t>, Colombia (11,740 ±110 14C yr BP)</a:t>
            </a:r>
          </a:p>
          <a:p>
            <a:r>
              <a:rPr lang="en-US" dirty="0" err="1" smtClean="0"/>
              <a:t>Tagua-Tagua</a:t>
            </a:r>
            <a:r>
              <a:rPr lang="en-US" dirty="0" smtClean="0"/>
              <a:t>, Chile (11,380 ±380 14C yr BP)</a:t>
            </a:r>
            <a:endParaRPr lang="en-US" dirty="0"/>
          </a:p>
        </p:txBody>
      </p:sp>
      <p:grpSp>
        <p:nvGrpSpPr>
          <p:cNvPr id="4" name="Group 5"/>
          <p:cNvGrpSpPr/>
          <p:nvPr/>
        </p:nvGrpSpPr>
        <p:grpSpPr>
          <a:xfrm>
            <a:off x="7086927" y="209490"/>
            <a:ext cx="1980873" cy="3295710"/>
            <a:chOff x="7016823" y="9067800"/>
            <a:chExt cx="1980873" cy="3295710"/>
          </a:xfrm>
        </p:grpSpPr>
        <p:pic>
          <p:nvPicPr>
            <p:cNvPr id="1026" name="Picture 2"/>
            <p:cNvPicPr>
              <a:picLocks noChangeAspect="1" noChangeArrowheads="1"/>
            </p:cNvPicPr>
            <p:nvPr/>
          </p:nvPicPr>
          <p:blipFill>
            <a:blip r:embed="rId4" cstate="print"/>
            <a:srcRect/>
            <a:stretch>
              <a:fillRect/>
            </a:stretch>
          </p:blipFill>
          <p:spPr bwMode="auto">
            <a:xfrm>
              <a:off x="7016823" y="9067800"/>
              <a:ext cx="1974777" cy="2895600"/>
            </a:xfrm>
            <a:prstGeom prst="rect">
              <a:avLst/>
            </a:prstGeom>
            <a:noFill/>
            <a:ln w="9525">
              <a:noFill/>
              <a:miter lim="800000"/>
              <a:headEnd/>
              <a:tailEnd/>
            </a:ln>
            <a:effectLst/>
          </p:spPr>
        </p:pic>
        <p:sp>
          <p:nvSpPr>
            <p:cNvPr id="5" name="Rectangle 4"/>
            <p:cNvSpPr/>
            <p:nvPr/>
          </p:nvSpPr>
          <p:spPr>
            <a:xfrm>
              <a:off x="7022592" y="11963400"/>
              <a:ext cx="1975104" cy="400110"/>
            </a:xfrm>
            <a:prstGeom prst="rect">
              <a:avLst/>
            </a:prstGeom>
            <a:solidFill>
              <a:schemeClr val="tx1"/>
            </a:solidFill>
          </p:spPr>
          <p:txBody>
            <a:bodyPr wrap="square">
              <a:spAutoFit/>
            </a:bodyPr>
            <a:lstStyle/>
            <a:p>
              <a:pPr algn="ctr"/>
              <a:r>
                <a:rPr lang="en-US" sz="2000" i="1" dirty="0" smtClean="0">
                  <a:solidFill>
                    <a:schemeClr val="bg1"/>
                  </a:solidFill>
                </a:rPr>
                <a:t>Clovis point</a:t>
              </a:r>
            </a:p>
          </p:txBody>
        </p:sp>
      </p:gr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0" y="-349405"/>
            <a:ext cx="9144000" cy="7359805"/>
            <a:chOff x="0" y="-349405"/>
            <a:chExt cx="9144000" cy="7359805"/>
          </a:xfrm>
        </p:grpSpPr>
        <p:pic>
          <p:nvPicPr>
            <p:cNvPr id="3" name="Picture 4"/>
            <p:cNvPicPr>
              <a:picLocks noChangeAspect="1" noChangeArrowheads="1"/>
            </p:cNvPicPr>
            <p:nvPr/>
          </p:nvPicPr>
          <p:blipFill>
            <a:blip r:embed="rId3" cstate="print"/>
            <a:srcRect/>
            <a:stretch>
              <a:fillRect/>
            </a:stretch>
          </p:blipFill>
          <p:spPr bwMode="auto">
            <a:xfrm>
              <a:off x="0" y="-349405"/>
              <a:ext cx="9144000" cy="7359805"/>
            </a:xfrm>
            <a:prstGeom prst="rect">
              <a:avLst/>
            </a:prstGeom>
            <a:noFill/>
            <a:ln w="9525">
              <a:noFill/>
              <a:miter lim="800000"/>
              <a:headEnd/>
              <a:tailEnd/>
            </a:ln>
            <a:effectLst/>
          </p:spPr>
        </p:pic>
        <p:grpSp>
          <p:nvGrpSpPr>
            <p:cNvPr id="4" name="Group 47"/>
            <p:cNvGrpSpPr/>
            <p:nvPr/>
          </p:nvGrpSpPr>
          <p:grpSpPr>
            <a:xfrm>
              <a:off x="4648200" y="5574268"/>
              <a:ext cx="2667000" cy="369332"/>
              <a:chOff x="4648200" y="5574268"/>
              <a:chExt cx="2667000" cy="369332"/>
            </a:xfrm>
          </p:grpSpPr>
          <p:sp>
            <p:nvSpPr>
              <p:cNvPr id="5" name="Rectangle 4"/>
              <p:cNvSpPr/>
              <p:nvPr/>
            </p:nvSpPr>
            <p:spPr>
              <a:xfrm>
                <a:off x="4648200" y="5638800"/>
                <a:ext cx="2667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10514" y="5574268"/>
                <a:ext cx="2406428" cy="353943"/>
              </a:xfrm>
              <a:prstGeom prst="rect">
                <a:avLst/>
              </a:prstGeom>
              <a:noFill/>
            </p:spPr>
            <p:txBody>
              <a:bodyPr wrap="none" rtlCol="0">
                <a:spAutoFit/>
              </a:bodyPr>
              <a:lstStyle/>
              <a:p>
                <a:r>
                  <a:rPr lang="en-US" sz="1700" dirty="0" smtClean="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rPr>
                  <a:t>Site     Rio Puerco, NM</a:t>
                </a:r>
                <a:endParaRPr lang="en-US" sz="1700" dirty="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endParaRPr>
              </a:p>
            </p:txBody>
          </p:sp>
        </p:grpSp>
      </p:gr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609600"/>
            <a:ext cx="9144000" cy="9233297"/>
          </a:xfrm>
          <a:prstGeom prst="rect">
            <a:avLst/>
          </a:prstGeom>
          <a:solidFill>
            <a:schemeClr val="bg1"/>
          </a:solidFill>
        </p:spPr>
        <p:txBody>
          <a:bodyPr wrap="square">
            <a:spAutoFit/>
          </a:bodyPr>
          <a:lstStyle/>
          <a:p>
            <a:r>
              <a:rPr lang="en-US" dirty="0" smtClean="0">
                <a:hlinkClick r:id="rId3"/>
              </a:rPr>
              <a:t>https://en.wikipedia.org/wiki/Arlington_Springs_Man</a:t>
            </a:r>
            <a:endParaRPr lang="en-US" dirty="0" smtClean="0"/>
          </a:p>
          <a:p>
            <a:r>
              <a:rPr lang="en-US" dirty="0" smtClean="0">
                <a:hlinkClick r:id="rId4"/>
              </a:rPr>
              <a:t>https://firstnativeamericans.com/2017/03/26/first-native-americans-4-coastal-theory/</a:t>
            </a:r>
            <a:endParaRPr lang="en-US" dirty="0" smtClean="0"/>
          </a:p>
          <a:p>
            <a:r>
              <a:rPr lang="en-US" dirty="0" smtClean="0"/>
              <a:t>	The Arlington Springs man is a set of Late</a:t>
            </a:r>
          </a:p>
          <a:p>
            <a:r>
              <a:rPr lang="en-US" dirty="0" smtClean="0"/>
              <a:t> Pleistocene human remains discovered in 1959 on </a:t>
            </a:r>
          </a:p>
          <a:p>
            <a:r>
              <a:rPr lang="en-US" dirty="0" smtClean="0"/>
              <a:t>Santa Rosa Island, one of the Channel Islands located </a:t>
            </a:r>
          </a:p>
          <a:p>
            <a:r>
              <a:rPr lang="en-US" dirty="0" smtClean="0"/>
              <a:t>off the coast of Southern California. The Arlington </a:t>
            </a:r>
          </a:p>
          <a:p>
            <a:r>
              <a:rPr lang="en-US" dirty="0" smtClean="0"/>
              <a:t>Springs archeological site is protected within northern </a:t>
            </a:r>
          </a:p>
          <a:p>
            <a:r>
              <a:rPr lang="en-US" dirty="0" smtClean="0"/>
              <a:t>Channel Islands National Park, and in Santa Barbara County.</a:t>
            </a:r>
          </a:p>
          <a:p>
            <a:r>
              <a:rPr lang="en-US" b="1" u="sng" dirty="0" smtClean="0"/>
              <a:t>Archaeology</a:t>
            </a:r>
          </a:p>
          <a:p>
            <a:r>
              <a:rPr lang="en-US" dirty="0" smtClean="0"/>
              <a:t>	In 1959–1960, two femora were excavated </a:t>
            </a:r>
          </a:p>
          <a:p>
            <a:r>
              <a:rPr lang="en-US" dirty="0" smtClean="0"/>
              <a:t>by Phil C. Orr, curator of anthropology and paleontology</a:t>
            </a:r>
          </a:p>
          <a:p>
            <a:r>
              <a:rPr lang="en-US" dirty="0" smtClean="0"/>
              <a:t> at the Santa Barbara Museum of Natural History, at </a:t>
            </a:r>
          </a:p>
          <a:p>
            <a:r>
              <a:rPr lang="en-US" dirty="0" smtClean="0"/>
              <a:t>Arlington Springs on Santa Rosa Island. Orr believed the </a:t>
            </a:r>
          </a:p>
          <a:p>
            <a:r>
              <a:rPr lang="en-US" dirty="0" smtClean="0"/>
              <a:t>remains were those of a 10,000-year-old man and dubbed them the "Arlington Springs Man".</a:t>
            </a:r>
          </a:p>
          <a:p>
            <a:r>
              <a:rPr lang="en-US" dirty="0" smtClean="0"/>
              <a:t>	The Arlington Springs Man was later re-examined in 1989 by Orr's successors at the museum, Dr. John R. Johnson and Don Morris. The two came to the initial assessment that the Arlington Springs Man was actually the "Arlington Springs Woman". Radiocarbon dating determined that the remains dated to 13,000 years BP, making the remains potentially the oldest-known human skeleton in North America. The term "Arlington Springs Woman" was used at that time to refer to these remains.</a:t>
            </a:r>
          </a:p>
          <a:p>
            <a:r>
              <a:rPr lang="en-US" dirty="0" smtClean="0"/>
              <a:t>	After further study, Johnson reversed his sex assessment in 2006, concluding that the remains were more likely those of a man, and the name "Arlington Springs Man" was again the more appropriate name.</a:t>
            </a:r>
          </a:p>
          <a:p>
            <a:r>
              <a:rPr lang="en-US" b="1" u="sng" dirty="0" smtClean="0"/>
              <a:t>Geology</a:t>
            </a:r>
          </a:p>
          <a:p>
            <a:r>
              <a:rPr lang="en-US" dirty="0" smtClean="0"/>
              <a:t>	The </a:t>
            </a:r>
            <a:r>
              <a:rPr lang="en-US" dirty="0" err="1" smtClean="0"/>
              <a:t>Paleoindian</a:t>
            </a:r>
            <a:r>
              <a:rPr lang="en-US" dirty="0" smtClean="0"/>
              <a:t> Arlington Springs Man lived on the former Pleistocene epoch Santa </a:t>
            </a:r>
            <a:r>
              <a:rPr lang="en-US" dirty="0" err="1" smtClean="0"/>
              <a:t>Rosae</a:t>
            </a:r>
            <a:r>
              <a:rPr lang="en-US" dirty="0" smtClean="0"/>
              <a:t> island. During the last ice age, the four northern Channel Islands were held together as the one mega-island of Santa </a:t>
            </a:r>
            <a:r>
              <a:rPr lang="en-US" dirty="0" err="1" smtClean="0"/>
              <a:t>Rosae</a:t>
            </a:r>
            <a:r>
              <a:rPr lang="en-US" dirty="0" smtClean="0"/>
              <a:t>.</a:t>
            </a:r>
          </a:p>
          <a:p>
            <a:r>
              <a:rPr lang="en-US" dirty="0" smtClean="0"/>
              <a:t>	The weather was much cooler and the sea level was 150 feet (46 m) lower than today. His presence on an island at such an early date demonstrates that the earliest </a:t>
            </a:r>
            <a:r>
              <a:rPr lang="en-US" dirty="0" err="1" smtClean="0"/>
              <a:t>Paleoindians</a:t>
            </a:r>
            <a:r>
              <a:rPr lang="en-US" dirty="0" smtClean="0"/>
              <a:t> had watercraft capable of crossing the Santa Barbara Channel, and lends credence as well to a "coastal migration" theory for the peopling of the Americas, using boats to travel south from Siberia and Alaska.</a:t>
            </a:r>
          </a:p>
        </p:txBody>
      </p:sp>
      <p:sp>
        <p:nvSpPr>
          <p:cNvPr id="3" name="TextBox 2"/>
          <p:cNvSpPr txBox="1"/>
          <p:nvPr/>
        </p:nvSpPr>
        <p:spPr>
          <a:xfrm>
            <a:off x="0" y="0"/>
            <a:ext cx="9144000" cy="400110"/>
          </a:xfrm>
          <a:prstGeom prst="rect">
            <a:avLst/>
          </a:prstGeom>
          <a:noFill/>
        </p:spPr>
        <p:txBody>
          <a:bodyPr wrap="square" rtlCol="0">
            <a:spAutoFit/>
          </a:bodyPr>
          <a:lstStyle/>
          <a:p>
            <a:pPr algn="ctr"/>
            <a:r>
              <a:rPr lang="en-US" sz="2000" b="1" dirty="0" smtClean="0"/>
              <a:t>13,000 YBP - ARLINGTON SPRINGS MAN - Channel Islands, CA (1959) </a:t>
            </a:r>
            <a:endParaRPr lang="en-US" sz="2000" b="1" dirty="0"/>
          </a:p>
        </p:txBody>
      </p:sp>
      <p:grpSp>
        <p:nvGrpSpPr>
          <p:cNvPr id="4" name="Group 3"/>
          <p:cNvGrpSpPr/>
          <p:nvPr/>
        </p:nvGrpSpPr>
        <p:grpSpPr>
          <a:xfrm>
            <a:off x="5333944" y="1257240"/>
            <a:ext cx="3733856" cy="2933760"/>
            <a:chOff x="5257744" y="2495550"/>
            <a:chExt cx="3733856" cy="2933760"/>
          </a:xfrm>
        </p:grpSpPr>
        <p:pic>
          <p:nvPicPr>
            <p:cNvPr id="5" name="Picture 4"/>
            <p:cNvPicPr>
              <a:picLocks noChangeAspect="1" noChangeArrowheads="1"/>
            </p:cNvPicPr>
            <p:nvPr/>
          </p:nvPicPr>
          <p:blipFill>
            <a:blip r:embed="rId5" cstate="print"/>
            <a:srcRect/>
            <a:stretch>
              <a:fillRect/>
            </a:stretch>
          </p:blipFill>
          <p:spPr bwMode="auto">
            <a:xfrm>
              <a:off x="5257744" y="2495550"/>
              <a:ext cx="3733856" cy="2914650"/>
            </a:xfrm>
            <a:prstGeom prst="rect">
              <a:avLst/>
            </a:prstGeom>
            <a:noFill/>
            <a:ln w="9525">
              <a:noFill/>
              <a:miter lim="800000"/>
              <a:headEnd/>
              <a:tailEnd/>
            </a:ln>
            <a:effectLst/>
          </p:spPr>
        </p:pic>
        <p:sp>
          <p:nvSpPr>
            <p:cNvPr id="6" name="Rectangle 5"/>
            <p:cNvSpPr/>
            <p:nvPr/>
          </p:nvSpPr>
          <p:spPr>
            <a:xfrm>
              <a:off x="5257800" y="5029200"/>
              <a:ext cx="3657600" cy="400110"/>
            </a:xfrm>
            <a:prstGeom prst="rect">
              <a:avLst/>
            </a:prstGeom>
            <a:solidFill>
              <a:schemeClr val="tx1"/>
            </a:solidFill>
          </p:spPr>
          <p:txBody>
            <a:bodyPr wrap="square">
              <a:spAutoFit/>
            </a:bodyPr>
            <a:lstStyle/>
            <a:p>
              <a:pPr algn="ctr"/>
              <a:r>
                <a:rPr lang="en-US" sz="2000" i="1" dirty="0" smtClean="0">
                  <a:solidFill>
                    <a:schemeClr val="bg1"/>
                  </a:solidFill>
                </a:rPr>
                <a:t>Arlington Springs Man</a:t>
              </a:r>
            </a:p>
          </p:txBody>
        </p:sp>
      </p:gr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914400" y="2274838"/>
            <a:ext cx="7315200" cy="2308324"/>
          </a:xfrm>
          <a:prstGeom prst="rect">
            <a:avLst/>
          </a:prstGeom>
          <a:noFill/>
        </p:spPr>
        <p:txBody>
          <a:bodyPr wrap="square" rtlCol="0">
            <a:spAutoFit/>
          </a:bodyPr>
          <a:lstStyle/>
          <a:p>
            <a:pPr algn="ctr"/>
            <a:r>
              <a:rPr lang="en-US" sz="7200" dirty="0" smtClean="0"/>
              <a:t>EARTH’S CRUST &amp; IT’S ROCKS</a:t>
            </a:r>
            <a:endParaRPr lang="en-US" sz="72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533400"/>
            <a:ext cx="9144000" cy="5355312"/>
          </a:xfrm>
          <a:prstGeom prst="rect">
            <a:avLst/>
          </a:prstGeom>
          <a:solidFill>
            <a:schemeClr val="bg1"/>
          </a:solidFill>
        </p:spPr>
        <p:txBody>
          <a:bodyPr wrap="square">
            <a:spAutoFit/>
          </a:bodyPr>
          <a:lstStyle/>
          <a:p>
            <a:r>
              <a:rPr lang="en-US" dirty="0" smtClean="0">
                <a:hlinkClick r:id="rId3"/>
              </a:rPr>
              <a:t>https://en.wikipedia.org/wiki/Anzick-1</a:t>
            </a:r>
            <a:endParaRPr lang="en-US" dirty="0" smtClean="0"/>
          </a:p>
          <a:p>
            <a:r>
              <a:rPr lang="en-US" dirty="0" smtClean="0"/>
              <a:t>	Anzick-1 is a Paleo-Indian male infant whose remains were found in south central Montana, United States, in 1968, and date to 13,000–12,850 years BP. The child was found with more than 115 tools made of stone and antlers and dusted with red ocher, suggesting an honorary burial. Anzick-1 is the only human who has been discovered from the Clovis Complex, and is the first ancient Native American genome to be fully sequenced.</a:t>
            </a:r>
          </a:p>
          <a:p>
            <a:r>
              <a:rPr lang="en-US" dirty="0" smtClean="0"/>
              <a:t>	</a:t>
            </a:r>
            <a:r>
              <a:rPr lang="en-US" dirty="0" err="1" smtClean="0"/>
              <a:t>Paleogenomic</a:t>
            </a:r>
            <a:r>
              <a:rPr lang="en-US" dirty="0" smtClean="0"/>
              <a:t> analysis of the remains revealed Siberian ancestry and a close genetic relationship to modern Native Americans, including those of Central and South America. These findings support the hypothesis that modern Native Americans are descended from Asian populations who crossed </a:t>
            </a:r>
            <a:r>
              <a:rPr lang="en-US" dirty="0" err="1" smtClean="0"/>
              <a:t>Beringia</a:t>
            </a:r>
            <a:r>
              <a:rPr lang="en-US" dirty="0" smtClean="0"/>
              <a:t> between 23,000 and 14,000 years ago.</a:t>
            </a:r>
          </a:p>
          <a:p>
            <a:r>
              <a:rPr lang="en-US" dirty="0" smtClean="0"/>
              <a:t>	Anzick-1's discovery and subsequent analysis has been controversial. The remains were found on private land, so compliance with the Native American Graves Protection and Repatriation Act (NAGPRA) was not required in their study. Some Native American tribal members in Montana felt they should have been consulted before the researchers undertook analysis of the infant's skeleton and genome. Montana State law does require consultation with Native Americans concerning disposition of ancient skeletal remains.</a:t>
            </a:r>
          </a:p>
          <a:p>
            <a:r>
              <a:rPr lang="en-US" dirty="0" smtClean="0"/>
              <a:t>	After consultation Anzick-1 was reburied on June 28, 2014 in the Shields River Valley in an intertribal ceremony.[2] The numerous Clovis artifacts associated with the first burial are </a:t>
            </a:r>
            <a:r>
              <a:rPr lang="en-US" dirty="0" err="1" smtClean="0"/>
              <a:t>curated</a:t>
            </a:r>
            <a:r>
              <a:rPr lang="en-US" dirty="0" smtClean="0"/>
              <a:t> at the Montana Historical Society in Helena, Montana</a:t>
            </a:r>
          </a:p>
        </p:txBody>
      </p:sp>
      <p:sp>
        <p:nvSpPr>
          <p:cNvPr id="3" name="TextBox 2"/>
          <p:cNvSpPr txBox="1"/>
          <p:nvPr/>
        </p:nvSpPr>
        <p:spPr>
          <a:xfrm>
            <a:off x="0" y="0"/>
            <a:ext cx="9144000" cy="400110"/>
          </a:xfrm>
          <a:prstGeom prst="rect">
            <a:avLst/>
          </a:prstGeom>
          <a:noFill/>
        </p:spPr>
        <p:txBody>
          <a:bodyPr wrap="square" rtlCol="0">
            <a:spAutoFit/>
          </a:bodyPr>
          <a:lstStyle/>
          <a:p>
            <a:pPr algn="ctr"/>
            <a:r>
              <a:rPr lang="en-US" sz="2000" b="1" dirty="0" smtClean="0"/>
              <a:t>13,000 YBP - ANZICK BOY - </a:t>
            </a:r>
            <a:r>
              <a:rPr lang="en-US" sz="2000" b="1" dirty="0" err="1" smtClean="0"/>
              <a:t>Wilsall</a:t>
            </a:r>
            <a:r>
              <a:rPr lang="en-US" sz="2000" b="1" dirty="0" smtClean="0"/>
              <a:t>, MT (1968)  </a:t>
            </a:r>
            <a:endParaRPr lang="en-US" sz="2000" b="1" dirty="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3" cstate="print"/>
          <a:srcRect/>
          <a:stretch>
            <a:fillRect/>
          </a:stretch>
        </p:blipFill>
        <p:spPr bwMode="auto">
          <a:xfrm>
            <a:off x="0" y="-349405"/>
            <a:ext cx="9144000" cy="7359805"/>
          </a:xfrm>
          <a:prstGeom prst="rect">
            <a:avLst/>
          </a:prstGeom>
          <a:noFill/>
          <a:ln w="9525">
            <a:noFill/>
            <a:miter lim="800000"/>
            <a:headEnd/>
            <a:tailEnd/>
          </a:ln>
          <a:effectLst/>
        </p:spPr>
      </p:pic>
      <p:sp>
        <p:nvSpPr>
          <p:cNvPr id="68" name="Rectangle 67"/>
          <p:cNvSpPr/>
          <p:nvPr/>
        </p:nvSpPr>
        <p:spPr>
          <a:xfrm>
            <a:off x="0" y="990600"/>
            <a:ext cx="9144000" cy="1865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a:grpSpLocks noChangeAspect="1"/>
          </p:cNvGrpSpPr>
          <p:nvPr/>
        </p:nvGrpSpPr>
        <p:grpSpPr>
          <a:xfrm>
            <a:off x="6400800" y="1005840"/>
            <a:ext cx="2667000" cy="1862593"/>
            <a:chOff x="4724400" y="702642"/>
            <a:chExt cx="7010400" cy="4895957"/>
          </a:xfrm>
        </p:grpSpPr>
        <p:pic>
          <p:nvPicPr>
            <p:cNvPr id="42" name="Picture 2"/>
            <p:cNvPicPr preferRelativeResize="0">
              <a:picLocks noChangeArrowheads="1"/>
            </p:cNvPicPr>
            <p:nvPr/>
          </p:nvPicPr>
          <p:blipFill>
            <a:blip r:embed="rId4" cstate="print"/>
            <a:srcRect l="2979" t="3329" r="1691" b="40773"/>
            <a:stretch>
              <a:fillRect/>
            </a:stretch>
          </p:blipFill>
          <p:spPr bwMode="auto">
            <a:xfrm>
              <a:off x="4724400" y="702642"/>
              <a:ext cx="7010400" cy="4807130"/>
            </a:xfrm>
            <a:prstGeom prst="rect">
              <a:avLst/>
            </a:prstGeom>
            <a:noFill/>
            <a:ln w="50800">
              <a:solidFill>
                <a:schemeClr val="tx1"/>
              </a:solidFill>
              <a:miter lim="800000"/>
              <a:headEnd/>
              <a:tailEnd/>
            </a:ln>
            <a:effectLst/>
          </p:spPr>
        </p:pic>
        <p:sp>
          <p:nvSpPr>
            <p:cNvPr id="43" name="Rectangle 42"/>
            <p:cNvSpPr/>
            <p:nvPr/>
          </p:nvSpPr>
          <p:spPr>
            <a:xfrm>
              <a:off x="6172199" y="4988999"/>
              <a:ext cx="6858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2"/>
          <p:cNvPicPr>
            <a:picLocks noChangeAspect="1" noChangeArrowheads="1"/>
          </p:cNvPicPr>
          <p:nvPr/>
        </p:nvPicPr>
        <p:blipFill>
          <a:blip r:embed="rId5" cstate="print"/>
          <a:srcRect r="-52" b="22667"/>
          <a:stretch>
            <a:fillRect/>
          </a:stretch>
        </p:blipFill>
        <p:spPr bwMode="auto">
          <a:xfrm>
            <a:off x="64008" y="1005840"/>
            <a:ext cx="3288792" cy="1828800"/>
          </a:xfrm>
          <a:prstGeom prst="rect">
            <a:avLst/>
          </a:prstGeom>
          <a:noFill/>
          <a:ln w="50800">
            <a:solidFill>
              <a:schemeClr val="tx1"/>
            </a:solidFill>
            <a:miter lim="800000"/>
            <a:headEnd/>
            <a:tailEnd/>
          </a:ln>
          <a:effectLst/>
        </p:spPr>
      </p:pic>
      <p:pic>
        <p:nvPicPr>
          <p:cNvPr id="37" name="Picture 2"/>
          <p:cNvPicPr>
            <a:picLocks noChangeAspect="1" noChangeArrowheads="1"/>
          </p:cNvPicPr>
          <p:nvPr/>
        </p:nvPicPr>
        <p:blipFill>
          <a:blip r:embed="rId6" cstate="print"/>
          <a:srcRect/>
          <a:stretch>
            <a:fillRect/>
          </a:stretch>
        </p:blipFill>
        <p:spPr bwMode="auto">
          <a:xfrm>
            <a:off x="3429001" y="1005840"/>
            <a:ext cx="2895600" cy="1828800"/>
          </a:xfrm>
          <a:prstGeom prst="rect">
            <a:avLst/>
          </a:prstGeom>
          <a:noFill/>
          <a:ln w="50800">
            <a:solidFill>
              <a:schemeClr val="tx1"/>
            </a:solidFill>
            <a:miter lim="800000"/>
            <a:headEnd/>
            <a:tailEnd/>
          </a:ln>
          <a:effectLst/>
        </p:spPr>
      </p:pic>
      <p:grpSp>
        <p:nvGrpSpPr>
          <p:cNvPr id="9" name="Group 8"/>
          <p:cNvGrpSpPr/>
          <p:nvPr/>
        </p:nvGrpSpPr>
        <p:grpSpPr>
          <a:xfrm>
            <a:off x="4648200" y="5574268"/>
            <a:ext cx="2667000" cy="369332"/>
            <a:chOff x="4648200" y="5574268"/>
            <a:chExt cx="2667000" cy="369332"/>
          </a:xfrm>
        </p:grpSpPr>
        <p:sp>
          <p:nvSpPr>
            <p:cNvPr id="8" name="Rectangle 7"/>
            <p:cNvSpPr/>
            <p:nvPr/>
          </p:nvSpPr>
          <p:spPr>
            <a:xfrm>
              <a:off x="4648200" y="5638800"/>
              <a:ext cx="2667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10514" y="5574268"/>
              <a:ext cx="2406428" cy="353943"/>
            </a:xfrm>
            <a:prstGeom prst="rect">
              <a:avLst/>
            </a:prstGeom>
            <a:noFill/>
          </p:spPr>
          <p:txBody>
            <a:bodyPr wrap="none" rtlCol="0">
              <a:spAutoFit/>
            </a:bodyPr>
            <a:lstStyle/>
            <a:p>
              <a:r>
                <a:rPr lang="en-US" sz="1700" dirty="0" smtClean="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rPr>
                <a:t>Site     Rio Puerco, NM</a:t>
              </a:r>
              <a:endParaRPr lang="en-US" sz="1700" dirty="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endParaRPr>
            </a:p>
          </p:txBody>
        </p:sp>
      </p:grpSp>
      <p:sp>
        <p:nvSpPr>
          <p:cNvPr id="17" name="TextBox 16"/>
          <p:cNvSpPr txBox="1"/>
          <p:nvPr/>
        </p:nvSpPr>
        <p:spPr>
          <a:xfrm>
            <a:off x="27432" y="2916936"/>
            <a:ext cx="1323027" cy="584775"/>
          </a:xfrm>
          <a:prstGeom prst="rect">
            <a:avLst/>
          </a:prstGeom>
          <a:solidFill>
            <a:schemeClr val="bg1"/>
          </a:solidFill>
          <a:ln>
            <a:noFill/>
          </a:ln>
        </p:spPr>
        <p:txBody>
          <a:bodyPr wrap="square" rtlCol="0">
            <a:spAutoFit/>
          </a:bodyPr>
          <a:lstStyle/>
          <a:p>
            <a:r>
              <a:rPr lang="en-US" sz="3200" b="1" dirty="0" smtClean="0"/>
              <a:t>1973</a:t>
            </a:r>
            <a:endParaRPr lang="en-US" sz="3200" b="1" dirty="0"/>
          </a:p>
        </p:txBody>
      </p:sp>
      <p:sp>
        <p:nvSpPr>
          <p:cNvPr id="21" name="TextBox 20"/>
          <p:cNvSpPr txBox="1"/>
          <p:nvPr/>
        </p:nvSpPr>
        <p:spPr>
          <a:xfrm>
            <a:off x="1371599" y="2971800"/>
            <a:ext cx="3048001" cy="584775"/>
          </a:xfrm>
          <a:prstGeom prst="rect">
            <a:avLst/>
          </a:prstGeom>
          <a:solidFill>
            <a:schemeClr val="bg1"/>
          </a:solidFill>
          <a:ln>
            <a:noFill/>
          </a:ln>
        </p:spPr>
        <p:txBody>
          <a:bodyPr wrap="square" rtlCol="0">
            <a:spAutoFit/>
          </a:bodyPr>
          <a:lstStyle/>
          <a:p>
            <a:pPr algn="ctr"/>
            <a:r>
              <a:rPr lang="en-US" sz="3200" b="1" dirty="0" err="1" smtClean="0"/>
              <a:t>points,tools</a:t>
            </a:r>
            <a:endParaRPr lang="en-US" sz="3200" b="1" dirty="0"/>
          </a:p>
        </p:txBody>
      </p:sp>
      <p:sp>
        <p:nvSpPr>
          <p:cNvPr id="22" name="TextBox 21"/>
          <p:cNvSpPr txBox="1"/>
          <p:nvPr/>
        </p:nvSpPr>
        <p:spPr>
          <a:xfrm>
            <a:off x="1447800" y="3621613"/>
            <a:ext cx="2971800" cy="569387"/>
          </a:xfrm>
          <a:prstGeom prst="rect">
            <a:avLst/>
          </a:prstGeom>
          <a:solidFill>
            <a:schemeClr val="bg1"/>
          </a:solidFill>
          <a:ln>
            <a:noFill/>
          </a:ln>
        </p:spPr>
        <p:txBody>
          <a:bodyPr wrap="square" rtlCol="0">
            <a:spAutoFit/>
          </a:bodyPr>
          <a:lstStyle/>
          <a:p>
            <a:pPr algn="ctr"/>
            <a:r>
              <a:rPr lang="en-US" sz="3100" b="1" dirty="0" smtClean="0"/>
              <a:t>human </a:t>
            </a:r>
            <a:r>
              <a:rPr lang="en-US" sz="3100" b="1" dirty="0" smtClean="0">
                <a:solidFill>
                  <a:srgbClr val="FF0000"/>
                </a:solidFill>
              </a:rPr>
              <a:t>footprint</a:t>
            </a:r>
            <a:endParaRPr lang="en-US" sz="3100" b="1" dirty="0">
              <a:solidFill>
                <a:srgbClr val="FF0000"/>
              </a:solidFill>
            </a:endParaRPr>
          </a:p>
        </p:txBody>
      </p:sp>
      <p:sp>
        <p:nvSpPr>
          <p:cNvPr id="23" name="TextBox 22"/>
          <p:cNvSpPr txBox="1"/>
          <p:nvPr/>
        </p:nvSpPr>
        <p:spPr>
          <a:xfrm>
            <a:off x="1371600" y="4231213"/>
            <a:ext cx="2895601" cy="569387"/>
          </a:xfrm>
          <a:prstGeom prst="rect">
            <a:avLst/>
          </a:prstGeom>
          <a:solidFill>
            <a:schemeClr val="bg1"/>
          </a:solidFill>
          <a:ln>
            <a:noFill/>
          </a:ln>
        </p:spPr>
        <p:txBody>
          <a:bodyPr wrap="square" rtlCol="0">
            <a:spAutoFit/>
          </a:bodyPr>
          <a:lstStyle/>
          <a:p>
            <a:pPr algn="ctr"/>
            <a:r>
              <a:rPr lang="en-US" sz="3100" b="1" dirty="0" smtClean="0"/>
              <a:t>fossilized feces</a:t>
            </a:r>
            <a:endParaRPr lang="en-US" sz="3100" b="1" dirty="0">
              <a:solidFill>
                <a:srgbClr val="FF0000"/>
              </a:solidFill>
            </a:endParaRPr>
          </a:p>
        </p:txBody>
      </p:sp>
      <p:grpSp>
        <p:nvGrpSpPr>
          <p:cNvPr id="27" name="Group 26"/>
          <p:cNvGrpSpPr/>
          <p:nvPr/>
        </p:nvGrpSpPr>
        <p:grpSpPr>
          <a:xfrm>
            <a:off x="-27627" y="3581400"/>
            <a:ext cx="1856427" cy="1143000"/>
            <a:chOff x="-27627" y="3581400"/>
            <a:chExt cx="1856427" cy="1143000"/>
          </a:xfrm>
        </p:grpSpPr>
        <p:grpSp>
          <p:nvGrpSpPr>
            <p:cNvPr id="25" name="Group 24"/>
            <p:cNvGrpSpPr/>
            <p:nvPr/>
          </p:nvGrpSpPr>
          <p:grpSpPr>
            <a:xfrm>
              <a:off x="-27627" y="3657600"/>
              <a:ext cx="1475427" cy="1066800"/>
              <a:chOff x="-103827" y="3657600"/>
              <a:chExt cx="1475427" cy="1066800"/>
            </a:xfrm>
          </p:grpSpPr>
          <p:sp>
            <p:nvSpPr>
              <p:cNvPr id="24" name="Rectangle 23"/>
              <p:cNvSpPr/>
              <p:nvPr/>
            </p:nvSpPr>
            <p:spPr>
              <a:xfrm>
                <a:off x="0" y="365760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03827" y="3834825"/>
                <a:ext cx="1475427" cy="584775"/>
              </a:xfrm>
              <a:prstGeom prst="rect">
                <a:avLst/>
              </a:prstGeom>
              <a:noFill/>
              <a:ln>
                <a:noFill/>
              </a:ln>
            </p:spPr>
            <p:txBody>
              <a:bodyPr wrap="square" rtlCol="0">
                <a:spAutoFit/>
              </a:bodyPr>
              <a:lstStyle/>
              <a:p>
                <a:r>
                  <a:rPr lang="en-US" sz="3200" b="1" dirty="0" smtClean="0"/>
                  <a:t> 1975 --</a:t>
                </a:r>
              </a:p>
            </p:txBody>
          </p:sp>
        </p:grpSp>
        <p:sp>
          <p:nvSpPr>
            <p:cNvPr id="26" name="Left Bracket 25"/>
            <p:cNvSpPr/>
            <p:nvPr/>
          </p:nvSpPr>
          <p:spPr>
            <a:xfrm>
              <a:off x="1371600" y="3581400"/>
              <a:ext cx="457200" cy="1143000"/>
            </a:xfrm>
            <a:prstGeom prst="leftBracket">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TextBox 27"/>
          <p:cNvSpPr txBox="1"/>
          <p:nvPr/>
        </p:nvSpPr>
        <p:spPr>
          <a:xfrm>
            <a:off x="4544372" y="2971800"/>
            <a:ext cx="2770828" cy="584775"/>
          </a:xfrm>
          <a:prstGeom prst="rect">
            <a:avLst/>
          </a:prstGeom>
          <a:solidFill>
            <a:schemeClr val="bg1"/>
          </a:solidFill>
          <a:ln>
            <a:noFill/>
          </a:ln>
        </p:spPr>
        <p:txBody>
          <a:bodyPr wrap="square" rtlCol="0">
            <a:spAutoFit/>
          </a:bodyPr>
          <a:lstStyle/>
          <a:p>
            <a:pPr algn="ctr"/>
            <a:r>
              <a:rPr lang="en-US" sz="3200" b="1" dirty="0" smtClean="0"/>
              <a:t>Pennsylvania</a:t>
            </a:r>
            <a:endParaRPr lang="en-US" sz="3200" b="1" dirty="0"/>
          </a:p>
        </p:txBody>
      </p:sp>
      <p:grpSp>
        <p:nvGrpSpPr>
          <p:cNvPr id="33" name="Group 32"/>
          <p:cNvGrpSpPr/>
          <p:nvPr/>
        </p:nvGrpSpPr>
        <p:grpSpPr>
          <a:xfrm>
            <a:off x="4267200" y="3520440"/>
            <a:ext cx="3048000" cy="1356360"/>
            <a:chOff x="4267200" y="3520440"/>
            <a:chExt cx="3048000" cy="1356360"/>
          </a:xfrm>
        </p:grpSpPr>
        <p:grpSp>
          <p:nvGrpSpPr>
            <p:cNvPr id="31" name="Group 30"/>
            <p:cNvGrpSpPr/>
            <p:nvPr/>
          </p:nvGrpSpPr>
          <p:grpSpPr>
            <a:xfrm>
              <a:off x="4495800" y="3520440"/>
              <a:ext cx="2819400" cy="1356360"/>
              <a:chOff x="8001000" y="2910840"/>
              <a:chExt cx="2819400" cy="1356360"/>
            </a:xfrm>
          </p:grpSpPr>
          <p:sp>
            <p:nvSpPr>
              <p:cNvPr id="30" name="Rectangle 29"/>
              <p:cNvSpPr/>
              <p:nvPr/>
            </p:nvSpPr>
            <p:spPr>
              <a:xfrm>
                <a:off x="8001000" y="2910840"/>
                <a:ext cx="2819400" cy="1356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8305800" y="3200400"/>
                <a:ext cx="2514600" cy="584775"/>
              </a:xfrm>
              <a:prstGeom prst="rect">
                <a:avLst/>
              </a:prstGeom>
              <a:noFill/>
              <a:ln>
                <a:noFill/>
              </a:ln>
            </p:spPr>
            <p:txBody>
              <a:bodyPr wrap="square" rtlCol="0">
                <a:spAutoFit/>
              </a:bodyPr>
              <a:lstStyle/>
              <a:p>
                <a:r>
                  <a:rPr lang="en-US" sz="3200" b="1" dirty="0" smtClean="0"/>
                  <a:t>--- Chile</a:t>
                </a:r>
                <a:endParaRPr lang="en-US" sz="3200" b="1" dirty="0"/>
              </a:p>
            </p:txBody>
          </p:sp>
        </p:grpSp>
        <p:sp>
          <p:nvSpPr>
            <p:cNvPr id="32" name="Left Bracket 31"/>
            <p:cNvSpPr/>
            <p:nvPr/>
          </p:nvSpPr>
          <p:spPr>
            <a:xfrm flipH="1">
              <a:off x="4267200" y="3581400"/>
              <a:ext cx="609600" cy="1143000"/>
            </a:xfrm>
            <a:prstGeom prst="leftBracket">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4" name="TextBox 33"/>
          <p:cNvSpPr txBox="1"/>
          <p:nvPr/>
        </p:nvSpPr>
        <p:spPr>
          <a:xfrm>
            <a:off x="7516172" y="2996625"/>
            <a:ext cx="1600200" cy="584775"/>
          </a:xfrm>
          <a:prstGeom prst="rect">
            <a:avLst/>
          </a:prstGeom>
          <a:solidFill>
            <a:schemeClr val="bg1"/>
          </a:solidFill>
          <a:ln>
            <a:noFill/>
          </a:ln>
        </p:spPr>
        <p:txBody>
          <a:bodyPr wrap="square" rtlCol="0">
            <a:spAutoFit/>
          </a:bodyPr>
          <a:lstStyle/>
          <a:p>
            <a:r>
              <a:rPr lang="en-US" sz="3200" b="1" dirty="0" smtClean="0"/>
              <a:t>16,000</a:t>
            </a:r>
            <a:endParaRPr lang="en-US" sz="3200" b="1" dirty="0"/>
          </a:p>
        </p:txBody>
      </p:sp>
      <p:sp>
        <p:nvSpPr>
          <p:cNvPr id="35" name="TextBox 34"/>
          <p:cNvSpPr txBox="1"/>
          <p:nvPr/>
        </p:nvSpPr>
        <p:spPr>
          <a:xfrm>
            <a:off x="7516172" y="3554850"/>
            <a:ext cx="1600200" cy="584775"/>
          </a:xfrm>
          <a:prstGeom prst="rect">
            <a:avLst/>
          </a:prstGeom>
          <a:solidFill>
            <a:schemeClr val="bg1"/>
          </a:solidFill>
          <a:ln>
            <a:noFill/>
          </a:ln>
        </p:spPr>
        <p:txBody>
          <a:bodyPr wrap="square" rtlCol="0">
            <a:spAutoFit/>
          </a:bodyPr>
          <a:lstStyle/>
          <a:p>
            <a:r>
              <a:rPr lang="en-US" sz="3200" b="1" dirty="0" smtClean="0"/>
              <a:t>14,500</a:t>
            </a:r>
            <a:endParaRPr lang="en-US" sz="3200" b="1" dirty="0"/>
          </a:p>
        </p:txBody>
      </p:sp>
      <p:sp>
        <p:nvSpPr>
          <p:cNvPr id="36" name="TextBox 35"/>
          <p:cNvSpPr txBox="1"/>
          <p:nvPr/>
        </p:nvSpPr>
        <p:spPr>
          <a:xfrm>
            <a:off x="7467599" y="4139625"/>
            <a:ext cx="1600200" cy="584775"/>
          </a:xfrm>
          <a:prstGeom prst="rect">
            <a:avLst/>
          </a:prstGeom>
          <a:solidFill>
            <a:schemeClr val="bg1"/>
          </a:solidFill>
          <a:ln>
            <a:noFill/>
          </a:ln>
        </p:spPr>
        <p:txBody>
          <a:bodyPr wrap="square" rtlCol="0">
            <a:spAutoFit/>
          </a:bodyPr>
          <a:lstStyle/>
          <a:p>
            <a:r>
              <a:rPr lang="en-US" sz="3200" b="1" dirty="0" smtClean="0"/>
              <a:t>18,000?</a:t>
            </a:r>
            <a:endParaRPr lang="en-US" sz="3200" b="1" dirty="0"/>
          </a:p>
        </p:txBody>
      </p:sp>
      <p:sp>
        <p:nvSpPr>
          <p:cNvPr id="38" name="TextBox 37"/>
          <p:cNvSpPr txBox="1"/>
          <p:nvPr/>
        </p:nvSpPr>
        <p:spPr>
          <a:xfrm>
            <a:off x="48573" y="4745736"/>
            <a:ext cx="1323027" cy="584775"/>
          </a:xfrm>
          <a:prstGeom prst="rect">
            <a:avLst/>
          </a:prstGeom>
          <a:solidFill>
            <a:schemeClr val="bg1"/>
          </a:solidFill>
          <a:ln>
            <a:noFill/>
          </a:ln>
        </p:spPr>
        <p:txBody>
          <a:bodyPr wrap="square" rtlCol="0">
            <a:spAutoFit/>
          </a:bodyPr>
          <a:lstStyle/>
          <a:p>
            <a:r>
              <a:rPr lang="en-US" sz="3200" b="1" dirty="0" smtClean="0"/>
              <a:t>2006</a:t>
            </a:r>
            <a:endParaRPr lang="en-US" sz="3200" b="1" dirty="0"/>
          </a:p>
        </p:txBody>
      </p:sp>
      <p:sp>
        <p:nvSpPr>
          <p:cNvPr id="39" name="TextBox 38"/>
          <p:cNvSpPr txBox="1"/>
          <p:nvPr/>
        </p:nvSpPr>
        <p:spPr>
          <a:xfrm>
            <a:off x="1371599" y="4800600"/>
            <a:ext cx="3048001" cy="584775"/>
          </a:xfrm>
          <a:prstGeom prst="rect">
            <a:avLst/>
          </a:prstGeom>
          <a:solidFill>
            <a:schemeClr val="bg1"/>
          </a:solidFill>
          <a:ln>
            <a:noFill/>
          </a:ln>
        </p:spPr>
        <p:txBody>
          <a:bodyPr wrap="square" rtlCol="0">
            <a:spAutoFit/>
          </a:bodyPr>
          <a:lstStyle/>
          <a:p>
            <a:pPr algn="ctr"/>
            <a:r>
              <a:rPr lang="en-US" sz="3200" b="1" dirty="0" smtClean="0"/>
              <a:t>tool assemblage</a:t>
            </a:r>
            <a:endParaRPr lang="en-US" sz="3200" b="1" dirty="0"/>
          </a:p>
        </p:txBody>
      </p:sp>
      <p:sp>
        <p:nvSpPr>
          <p:cNvPr id="40" name="TextBox 39"/>
          <p:cNvSpPr txBox="1"/>
          <p:nvPr/>
        </p:nvSpPr>
        <p:spPr>
          <a:xfrm>
            <a:off x="4516940" y="4800600"/>
            <a:ext cx="2770828" cy="584775"/>
          </a:xfrm>
          <a:prstGeom prst="rect">
            <a:avLst/>
          </a:prstGeom>
          <a:solidFill>
            <a:schemeClr val="bg1"/>
          </a:solidFill>
          <a:ln>
            <a:noFill/>
          </a:ln>
        </p:spPr>
        <p:txBody>
          <a:bodyPr wrap="square" rtlCol="0">
            <a:spAutoFit/>
          </a:bodyPr>
          <a:lstStyle/>
          <a:p>
            <a:r>
              <a:rPr lang="en-US" sz="3200" b="1" dirty="0" smtClean="0"/>
              <a:t>        Texas  </a:t>
            </a:r>
            <a:endParaRPr lang="en-US" sz="3200" b="1" dirty="0"/>
          </a:p>
        </p:txBody>
      </p:sp>
      <p:sp>
        <p:nvSpPr>
          <p:cNvPr id="41" name="TextBox 40"/>
          <p:cNvSpPr txBox="1"/>
          <p:nvPr/>
        </p:nvSpPr>
        <p:spPr>
          <a:xfrm>
            <a:off x="7467600" y="4800600"/>
            <a:ext cx="1600200" cy="584775"/>
          </a:xfrm>
          <a:prstGeom prst="rect">
            <a:avLst/>
          </a:prstGeom>
          <a:solidFill>
            <a:schemeClr val="bg1"/>
          </a:solidFill>
          <a:ln>
            <a:noFill/>
          </a:ln>
        </p:spPr>
        <p:txBody>
          <a:bodyPr wrap="square" rtlCol="0">
            <a:spAutoFit/>
          </a:bodyPr>
          <a:lstStyle/>
          <a:p>
            <a:r>
              <a:rPr lang="en-US" sz="3200" b="1" dirty="0" smtClean="0"/>
              <a:t> 15,500</a:t>
            </a:r>
            <a:endParaRPr lang="en-US" sz="3200" b="1" dirty="0"/>
          </a:p>
        </p:txBody>
      </p:sp>
      <p:grpSp>
        <p:nvGrpSpPr>
          <p:cNvPr id="56" name="Group 55"/>
          <p:cNvGrpSpPr/>
          <p:nvPr/>
        </p:nvGrpSpPr>
        <p:grpSpPr>
          <a:xfrm>
            <a:off x="7162800" y="1753394"/>
            <a:ext cx="1981200" cy="1142206"/>
            <a:chOff x="7162800" y="1753394"/>
            <a:chExt cx="1981200" cy="1142206"/>
          </a:xfrm>
        </p:grpSpPr>
        <p:sp>
          <p:nvSpPr>
            <p:cNvPr id="52" name="TextBox 51"/>
            <p:cNvSpPr txBox="1"/>
            <p:nvPr/>
          </p:nvSpPr>
          <p:spPr>
            <a:xfrm>
              <a:off x="7162800" y="1818382"/>
              <a:ext cx="1981200" cy="1077218"/>
            </a:xfrm>
            <a:prstGeom prst="rect">
              <a:avLst/>
            </a:prstGeom>
            <a:solidFill>
              <a:schemeClr val="bg1"/>
            </a:solidFill>
            <a:ln>
              <a:noFill/>
            </a:ln>
          </p:spPr>
          <p:txBody>
            <a:bodyPr wrap="square" rtlCol="0">
              <a:spAutoFit/>
            </a:bodyPr>
            <a:lstStyle/>
            <a:p>
              <a:endParaRPr lang="en-US" sz="3200" b="1" dirty="0" smtClean="0"/>
            </a:p>
            <a:p>
              <a:r>
                <a:rPr lang="en-US" sz="3200" b="1" dirty="0" smtClean="0"/>
                <a:t>older than</a:t>
              </a:r>
            </a:p>
          </p:txBody>
        </p:sp>
        <p:cxnSp>
          <p:nvCxnSpPr>
            <p:cNvPr id="53" name="Straight Arrow Connector 52"/>
            <p:cNvCxnSpPr/>
            <p:nvPr/>
          </p:nvCxnSpPr>
          <p:spPr>
            <a:xfrm rot="5400000" flipH="1" flipV="1">
              <a:off x="7834154" y="2072640"/>
              <a:ext cx="640080" cy="1588"/>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2010293" y="3798122"/>
            <a:ext cx="5522435" cy="707886"/>
            <a:chOff x="2173765" y="1456337"/>
            <a:chExt cx="5522435" cy="707886"/>
          </a:xfrm>
        </p:grpSpPr>
        <p:sp>
          <p:nvSpPr>
            <p:cNvPr id="61" name="TextBox 60"/>
            <p:cNvSpPr txBox="1"/>
            <p:nvPr/>
          </p:nvSpPr>
          <p:spPr>
            <a:xfrm rot="20858893">
              <a:off x="2173765" y="1456337"/>
              <a:ext cx="4396089"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Pre-Clovis  Cultures</a:t>
              </a:r>
              <a:endParaRPr lang="en-US" sz="4000" b="1" dirty="0"/>
            </a:p>
          </p:txBody>
        </p:sp>
        <p:cxnSp>
          <p:nvCxnSpPr>
            <p:cNvPr id="64" name="Straight Arrow Connector 63"/>
            <p:cNvCxnSpPr/>
            <p:nvPr/>
          </p:nvCxnSpPr>
          <p:spPr>
            <a:xfrm>
              <a:off x="6522262" y="1680309"/>
              <a:ext cx="1173938" cy="16506"/>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7592373" y="1143000"/>
            <a:ext cx="1332416" cy="584775"/>
          </a:xfrm>
          <a:prstGeom prst="rect">
            <a:avLst/>
          </a:prstGeom>
          <a:solidFill>
            <a:schemeClr val="bg1"/>
          </a:solidFill>
          <a:ln>
            <a:noFill/>
          </a:ln>
        </p:spPr>
        <p:txBody>
          <a:bodyPr wrap="none" rtlCol="0">
            <a:spAutoFit/>
          </a:bodyPr>
          <a:lstStyle/>
          <a:p>
            <a:r>
              <a:rPr lang="en-US" sz="3200" b="1" dirty="0" smtClean="0"/>
              <a:t>13,200</a:t>
            </a:r>
            <a:endParaRPr lang="en-US" sz="3200" b="1" dirty="0"/>
          </a:p>
        </p:txBody>
      </p:sp>
      <p:grpSp>
        <p:nvGrpSpPr>
          <p:cNvPr id="10" name="Group 9"/>
          <p:cNvGrpSpPr/>
          <p:nvPr/>
        </p:nvGrpSpPr>
        <p:grpSpPr>
          <a:xfrm>
            <a:off x="1001672" y="1143000"/>
            <a:ext cx="7837528" cy="1163415"/>
            <a:chOff x="1001672" y="1143000"/>
            <a:chExt cx="7837528" cy="1163415"/>
          </a:xfrm>
        </p:grpSpPr>
        <p:sp>
          <p:nvSpPr>
            <p:cNvPr id="11" name="TextBox 10"/>
            <p:cNvSpPr txBox="1"/>
            <p:nvPr/>
          </p:nvSpPr>
          <p:spPr>
            <a:xfrm rot="20858893">
              <a:off x="1001672" y="1598529"/>
              <a:ext cx="5585232"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‘Clovis First’  Hypothesis</a:t>
              </a:r>
              <a:endParaRPr lang="en-US" sz="4000" b="1" dirty="0"/>
            </a:p>
          </p:txBody>
        </p:sp>
        <p:grpSp>
          <p:nvGrpSpPr>
            <p:cNvPr id="12" name="Group 59"/>
            <p:cNvGrpSpPr/>
            <p:nvPr/>
          </p:nvGrpSpPr>
          <p:grpSpPr>
            <a:xfrm>
              <a:off x="6522262" y="1143000"/>
              <a:ext cx="2316938" cy="533400"/>
              <a:chOff x="6522262" y="1143000"/>
              <a:chExt cx="2316938" cy="533400"/>
            </a:xfrm>
          </p:grpSpPr>
          <p:sp>
            <p:nvSpPr>
              <p:cNvPr id="13" name="Rectangle 12"/>
              <p:cNvSpPr/>
              <p:nvPr/>
            </p:nvSpPr>
            <p:spPr>
              <a:xfrm>
                <a:off x="7620000" y="1143000"/>
                <a:ext cx="1219200" cy="53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a:stCxn id="11" idx="3"/>
              </p:cNvCxnSpPr>
              <p:nvPr/>
            </p:nvCxnSpPr>
            <p:spPr>
              <a:xfrm>
                <a:off x="6522262" y="1355094"/>
                <a:ext cx="1173938" cy="16506"/>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pic>
        <p:nvPicPr>
          <p:cNvPr id="3074" name="Picture 2" descr="C:\Users\Sandra\AppData\Local\Microsoft\Windows\INetCache\IE\U3FRR2B4\X_mark.svg[1].png"/>
          <p:cNvPicPr>
            <a:picLocks noChangeAspect="1" noChangeArrowheads="1"/>
          </p:cNvPicPr>
          <p:nvPr/>
        </p:nvPicPr>
        <p:blipFill>
          <a:blip r:embed="rId7" cstate="print"/>
          <a:srcRect/>
          <a:stretch>
            <a:fillRect/>
          </a:stretch>
        </p:blipFill>
        <p:spPr bwMode="auto">
          <a:xfrm rot="20756594">
            <a:off x="1872311" y="1227040"/>
            <a:ext cx="1582248" cy="1808283"/>
          </a:xfrm>
          <a:prstGeom prst="rect">
            <a:avLst/>
          </a:prstGeom>
          <a:noFill/>
        </p:spPr>
      </p:pic>
      <p:sp>
        <p:nvSpPr>
          <p:cNvPr id="66" name="TextBox 65"/>
          <p:cNvSpPr txBox="1"/>
          <p:nvPr/>
        </p:nvSpPr>
        <p:spPr>
          <a:xfrm>
            <a:off x="7543800" y="2895600"/>
            <a:ext cx="1536192" cy="2400657"/>
          </a:xfrm>
          <a:prstGeom prst="rect">
            <a:avLst/>
          </a:prstGeom>
          <a:solidFill>
            <a:schemeClr val="bg1"/>
          </a:solidFill>
          <a:ln>
            <a:noFill/>
          </a:ln>
        </p:spPr>
        <p:txBody>
          <a:bodyPr wrap="square" rtlCol="0">
            <a:spAutoFit/>
          </a:bodyPr>
          <a:lstStyle/>
          <a:p>
            <a:pPr algn="ctr"/>
            <a:r>
              <a:rPr lang="en-US" sz="3000" b="1" dirty="0" smtClean="0"/>
              <a:t>|</a:t>
            </a:r>
          </a:p>
          <a:p>
            <a:pPr algn="ctr"/>
            <a:r>
              <a:rPr lang="en-US" sz="3000" b="1" dirty="0" smtClean="0"/>
              <a:t>|</a:t>
            </a:r>
          </a:p>
          <a:p>
            <a:r>
              <a:rPr lang="en-US" sz="3000" b="1" dirty="0" smtClean="0"/>
              <a:t>&gt;13,400</a:t>
            </a:r>
          </a:p>
          <a:p>
            <a:pPr algn="ctr"/>
            <a:r>
              <a:rPr lang="en-US" sz="3000" b="1" dirty="0" smtClean="0"/>
              <a:t>|</a:t>
            </a:r>
          </a:p>
          <a:p>
            <a:pPr algn="ctr"/>
            <a:r>
              <a:rPr lang="en-US" sz="3000" b="1" dirty="0" smtClean="0"/>
              <a:t>|</a:t>
            </a:r>
            <a:endParaRPr lang="en-US" sz="3000" b="1" dirty="0"/>
          </a:p>
        </p:txBody>
      </p:sp>
      <p:sp>
        <p:nvSpPr>
          <p:cNvPr id="45" name="Rectangle 44"/>
          <p:cNvSpPr/>
          <p:nvPr/>
        </p:nvSpPr>
        <p:spPr>
          <a:xfrm>
            <a:off x="7543800" y="2971800"/>
            <a:ext cx="1371600" cy="2362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p:nvPr/>
        </p:nvCxnSpPr>
        <p:spPr>
          <a:xfrm>
            <a:off x="0" y="52578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28956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1000"/>
                                        <p:tgtEl>
                                          <p:spTgt spid="65"/>
                                        </p:tgtEl>
                                      </p:cBhvr>
                                    </p:animEffect>
                                    <p:set>
                                      <p:cBhvr>
                                        <p:cTn id="7" dur="1" fill="hold">
                                          <p:stCondLst>
                                            <p:cond delay="999"/>
                                          </p:stCondLst>
                                        </p:cTn>
                                        <p:tgtEl>
                                          <p:spTgt spid="6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1000"/>
                                        <p:tgtEl>
                                          <p:spTgt spid="68"/>
                                        </p:tgtEl>
                                      </p:cBhvr>
                                    </p:animEffect>
                                  </p:childTnLst>
                                </p:cTn>
                              </p:par>
                            </p:childTnLst>
                          </p:cTn>
                        </p:par>
                        <p:par>
                          <p:cTn id="14" fill="hold">
                            <p:stCondLst>
                              <p:cond delay="1000"/>
                            </p:stCondLst>
                            <p:childTnLst>
                              <p:par>
                                <p:cTn id="15" presetID="3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800" decel="100000"/>
                                        <p:tgtEl>
                                          <p:spTgt spid="17"/>
                                        </p:tgtEl>
                                      </p:cBhvr>
                                    </p:animEffect>
                                    <p:anim calcmode="lin" valueType="num">
                                      <p:cBhvr>
                                        <p:cTn id="18" dur="800" decel="100000" fill="hold"/>
                                        <p:tgtEl>
                                          <p:spTgt spid="17"/>
                                        </p:tgtEl>
                                        <p:attrNameLst>
                                          <p:attrName>style.rotation</p:attrName>
                                        </p:attrNameLst>
                                      </p:cBhvr>
                                      <p:tavLst>
                                        <p:tav tm="0">
                                          <p:val>
                                            <p:fltVal val="-90"/>
                                          </p:val>
                                        </p:tav>
                                        <p:tav tm="100000">
                                          <p:val>
                                            <p:fltVal val="0"/>
                                          </p:val>
                                        </p:tav>
                                      </p:tavLst>
                                    </p:anim>
                                    <p:anim calcmode="lin" valueType="num">
                                      <p:cBhvr>
                                        <p:cTn id="19" dur="800" decel="100000" fill="hold"/>
                                        <p:tgtEl>
                                          <p:spTgt spid="17"/>
                                        </p:tgtEl>
                                        <p:attrNameLst>
                                          <p:attrName>ppt_x</p:attrName>
                                        </p:attrNameLst>
                                      </p:cBhvr>
                                      <p:tavLst>
                                        <p:tav tm="0">
                                          <p:val>
                                            <p:strVal val="#ppt_x+0.4"/>
                                          </p:val>
                                        </p:tav>
                                        <p:tav tm="100000">
                                          <p:val>
                                            <p:strVal val="#ppt_x-0.05"/>
                                          </p:val>
                                        </p:tav>
                                      </p:tavLst>
                                    </p:anim>
                                    <p:anim calcmode="lin" valueType="num">
                                      <p:cBhvr>
                                        <p:cTn id="20" dur="800" decel="100000" fill="hold"/>
                                        <p:tgtEl>
                                          <p:spTgt spid="17"/>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childTnLst>
                                </p:cTn>
                              </p:par>
                            </p:childTnLst>
                          </p:cTn>
                        </p:par>
                        <p:par>
                          <p:cTn id="36" fill="hold">
                            <p:stCondLst>
                              <p:cond delay="1000"/>
                            </p:stCondLst>
                            <p:childTnLst>
                              <p:par>
                                <p:cTn id="37" presetID="53" presetClass="entr" presetSubtype="0"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1000" fill="hold"/>
                                        <p:tgtEl>
                                          <p:spTgt spid="34"/>
                                        </p:tgtEl>
                                        <p:attrNameLst>
                                          <p:attrName>ppt_w</p:attrName>
                                        </p:attrNameLst>
                                      </p:cBhvr>
                                      <p:tavLst>
                                        <p:tav tm="0">
                                          <p:val>
                                            <p:fltVal val="0"/>
                                          </p:val>
                                        </p:tav>
                                        <p:tav tm="100000">
                                          <p:val>
                                            <p:strVal val="#ppt_w"/>
                                          </p:val>
                                        </p:tav>
                                      </p:tavLst>
                                    </p:anim>
                                    <p:anim calcmode="lin" valueType="num">
                                      <p:cBhvr>
                                        <p:cTn id="40" dur="1000" fill="hold"/>
                                        <p:tgtEl>
                                          <p:spTgt spid="34"/>
                                        </p:tgtEl>
                                        <p:attrNameLst>
                                          <p:attrName>ppt_h</p:attrName>
                                        </p:attrNameLst>
                                      </p:cBhvr>
                                      <p:tavLst>
                                        <p:tav tm="0">
                                          <p:val>
                                            <p:fltVal val="0"/>
                                          </p:val>
                                        </p:tav>
                                        <p:tav tm="100000">
                                          <p:val>
                                            <p:strVal val="#ppt_h"/>
                                          </p:val>
                                        </p:tav>
                                      </p:tavLst>
                                    </p:anim>
                                    <p:animEffect transition="in" filter="fade">
                                      <p:cBhvr>
                                        <p:cTn id="41" dur="10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1000"/>
                                        <p:tgtEl>
                                          <p:spTgt spid="27"/>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childTnLst>
                                </p:cTn>
                              </p:par>
                              <p:par>
                                <p:cTn id="54" presetID="10" presetClass="entr" presetSubtype="0"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1000"/>
                                        <p:tgtEl>
                                          <p:spTgt spid="3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1000"/>
                                        <p:tgtEl>
                                          <p:spTgt spid="33"/>
                                        </p:tgtEl>
                                      </p:cBhvr>
                                    </p:animEffect>
                                  </p:childTnLst>
                                </p:cTn>
                              </p:par>
                            </p:childTnLst>
                          </p:cTn>
                        </p:par>
                        <p:par>
                          <p:cTn id="62" fill="hold">
                            <p:stCondLst>
                              <p:cond delay="1000"/>
                            </p:stCondLst>
                            <p:childTnLst>
                              <p:par>
                                <p:cTn id="63" presetID="53" presetClass="entr" presetSubtype="0"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1000" fill="hold"/>
                                        <p:tgtEl>
                                          <p:spTgt spid="35"/>
                                        </p:tgtEl>
                                        <p:attrNameLst>
                                          <p:attrName>ppt_w</p:attrName>
                                        </p:attrNameLst>
                                      </p:cBhvr>
                                      <p:tavLst>
                                        <p:tav tm="0">
                                          <p:val>
                                            <p:fltVal val="0"/>
                                          </p:val>
                                        </p:tav>
                                        <p:tav tm="100000">
                                          <p:val>
                                            <p:strVal val="#ppt_w"/>
                                          </p:val>
                                        </p:tav>
                                      </p:tavLst>
                                    </p:anim>
                                    <p:anim calcmode="lin" valueType="num">
                                      <p:cBhvr>
                                        <p:cTn id="66" dur="1000" fill="hold"/>
                                        <p:tgtEl>
                                          <p:spTgt spid="35"/>
                                        </p:tgtEl>
                                        <p:attrNameLst>
                                          <p:attrName>ppt_h</p:attrName>
                                        </p:attrNameLst>
                                      </p:cBhvr>
                                      <p:tavLst>
                                        <p:tav tm="0">
                                          <p:val>
                                            <p:fltVal val="0"/>
                                          </p:val>
                                        </p:tav>
                                        <p:tav tm="100000">
                                          <p:val>
                                            <p:strVal val="#ppt_h"/>
                                          </p:val>
                                        </p:tav>
                                      </p:tavLst>
                                    </p:anim>
                                    <p:animEffect transition="in" filter="fade">
                                      <p:cBhvr>
                                        <p:cTn id="67" dur="10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0"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p:cTn id="72" dur="1000" fill="hold"/>
                                        <p:tgtEl>
                                          <p:spTgt spid="36"/>
                                        </p:tgtEl>
                                        <p:attrNameLst>
                                          <p:attrName>ppt_w</p:attrName>
                                        </p:attrNameLst>
                                      </p:cBhvr>
                                      <p:tavLst>
                                        <p:tav tm="0">
                                          <p:val>
                                            <p:fltVal val="0"/>
                                          </p:val>
                                        </p:tav>
                                        <p:tav tm="100000">
                                          <p:val>
                                            <p:strVal val="#ppt_w"/>
                                          </p:val>
                                        </p:tav>
                                      </p:tavLst>
                                    </p:anim>
                                    <p:anim calcmode="lin" valueType="num">
                                      <p:cBhvr>
                                        <p:cTn id="73" dur="1000" fill="hold"/>
                                        <p:tgtEl>
                                          <p:spTgt spid="36"/>
                                        </p:tgtEl>
                                        <p:attrNameLst>
                                          <p:attrName>ppt_h</p:attrName>
                                        </p:attrNameLst>
                                      </p:cBhvr>
                                      <p:tavLst>
                                        <p:tav tm="0">
                                          <p:val>
                                            <p:fltVal val="0"/>
                                          </p:val>
                                        </p:tav>
                                        <p:tav tm="100000">
                                          <p:val>
                                            <p:strVal val="#ppt_h"/>
                                          </p:val>
                                        </p:tav>
                                      </p:tavLst>
                                    </p:anim>
                                    <p:animEffect transition="in" filter="fade">
                                      <p:cBhvr>
                                        <p:cTn id="74" dur="10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1000"/>
                                        <p:tgtEl>
                                          <p:spTgt spid="38"/>
                                        </p:tgtEl>
                                      </p:cBhvr>
                                    </p:animEffect>
                                  </p:childTnLst>
                                </p:cTn>
                              </p:par>
                            </p:childTnLst>
                          </p:cTn>
                        </p:par>
                        <p:par>
                          <p:cTn id="80" fill="hold">
                            <p:stCondLst>
                              <p:cond delay="1000"/>
                            </p:stCondLst>
                            <p:childTnLst>
                              <p:par>
                                <p:cTn id="81" presetID="10" presetClass="entr" presetSubtype="0" fill="hold" grpId="0" nodeType="after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fade">
                                      <p:cBhvr>
                                        <p:cTn id="83" dur="1000"/>
                                        <p:tgtEl>
                                          <p:spTgt spid="39"/>
                                        </p:tgtEl>
                                      </p:cBhvr>
                                    </p:animEffect>
                                  </p:childTnLst>
                                </p:cTn>
                              </p:par>
                              <p:par>
                                <p:cTn id="84" presetID="10" presetClass="entr" presetSubtype="0" fill="hold" nodeType="withEffect">
                                  <p:stCondLst>
                                    <p:cond delay="0"/>
                                  </p:stCondLst>
                                  <p:childTnLst>
                                    <p:set>
                                      <p:cBhvr>
                                        <p:cTn id="85" dur="1" fill="hold">
                                          <p:stCondLst>
                                            <p:cond delay="0"/>
                                          </p:stCondLst>
                                        </p:cTn>
                                        <p:tgtEl>
                                          <p:spTgt spid="44"/>
                                        </p:tgtEl>
                                        <p:attrNameLst>
                                          <p:attrName>style.visibility</p:attrName>
                                        </p:attrNameLst>
                                      </p:cBhvr>
                                      <p:to>
                                        <p:strVal val="visible"/>
                                      </p:to>
                                    </p:set>
                                    <p:animEffect transition="in" filter="fade">
                                      <p:cBhvr>
                                        <p:cTn id="86" dur="1000"/>
                                        <p:tgtEl>
                                          <p:spTgt spid="4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1000"/>
                                        <p:tgtEl>
                                          <p:spTgt spid="40"/>
                                        </p:tgtEl>
                                      </p:cBhvr>
                                    </p:animEffect>
                                  </p:childTnLst>
                                </p:cTn>
                              </p:par>
                            </p:childTnLst>
                          </p:cTn>
                        </p:par>
                        <p:par>
                          <p:cTn id="92" fill="hold">
                            <p:stCondLst>
                              <p:cond delay="1000"/>
                            </p:stCondLst>
                            <p:childTnLst>
                              <p:par>
                                <p:cTn id="93" presetID="53" presetClass="entr" presetSubtype="0" fill="hold" grpId="0" nodeType="after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p:cTn id="95" dur="1000" fill="hold"/>
                                        <p:tgtEl>
                                          <p:spTgt spid="41"/>
                                        </p:tgtEl>
                                        <p:attrNameLst>
                                          <p:attrName>ppt_w</p:attrName>
                                        </p:attrNameLst>
                                      </p:cBhvr>
                                      <p:tavLst>
                                        <p:tav tm="0">
                                          <p:val>
                                            <p:fltVal val="0"/>
                                          </p:val>
                                        </p:tav>
                                        <p:tav tm="100000">
                                          <p:val>
                                            <p:strVal val="#ppt_w"/>
                                          </p:val>
                                        </p:tav>
                                      </p:tavLst>
                                    </p:anim>
                                    <p:anim calcmode="lin" valueType="num">
                                      <p:cBhvr>
                                        <p:cTn id="96" dur="1000" fill="hold"/>
                                        <p:tgtEl>
                                          <p:spTgt spid="41"/>
                                        </p:tgtEl>
                                        <p:attrNameLst>
                                          <p:attrName>ppt_h</p:attrName>
                                        </p:attrNameLst>
                                      </p:cBhvr>
                                      <p:tavLst>
                                        <p:tav tm="0">
                                          <p:val>
                                            <p:fltVal val="0"/>
                                          </p:val>
                                        </p:tav>
                                        <p:tav tm="100000">
                                          <p:val>
                                            <p:strVal val="#ppt_h"/>
                                          </p:val>
                                        </p:tav>
                                      </p:tavLst>
                                    </p:anim>
                                    <p:animEffect transition="in" filter="fade">
                                      <p:cBhvr>
                                        <p:cTn id="97" dur="1000"/>
                                        <p:tgtEl>
                                          <p:spTgt spid="4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1000"/>
                                        <p:tgtEl>
                                          <p:spTgt spid="21"/>
                                        </p:tgtEl>
                                      </p:cBhvr>
                                    </p:animEffect>
                                    <p:set>
                                      <p:cBhvr>
                                        <p:cTn id="102" dur="1" fill="hold">
                                          <p:stCondLst>
                                            <p:cond delay="999"/>
                                          </p:stCondLst>
                                        </p:cTn>
                                        <p:tgtEl>
                                          <p:spTgt spid="21"/>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1000"/>
                                        <p:tgtEl>
                                          <p:spTgt spid="22"/>
                                        </p:tgtEl>
                                      </p:cBhvr>
                                    </p:animEffect>
                                    <p:set>
                                      <p:cBhvr>
                                        <p:cTn id="105" dur="1" fill="hold">
                                          <p:stCondLst>
                                            <p:cond delay="999"/>
                                          </p:stCondLst>
                                        </p:cTn>
                                        <p:tgtEl>
                                          <p:spTgt spid="2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1000"/>
                                        <p:tgtEl>
                                          <p:spTgt spid="23"/>
                                        </p:tgtEl>
                                      </p:cBhvr>
                                    </p:animEffect>
                                    <p:set>
                                      <p:cBhvr>
                                        <p:cTn id="108" dur="1" fill="hold">
                                          <p:stCondLst>
                                            <p:cond delay="999"/>
                                          </p:stCondLst>
                                        </p:cTn>
                                        <p:tgtEl>
                                          <p:spTgt spid="23"/>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1000"/>
                                        <p:tgtEl>
                                          <p:spTgt spid="17"/>
                                        </p:tgtEl>
                                      </p:cBhvr>
                                    </p:animEffect>
                                    <p:set>
                                      <p:cBhvr>
                                        <p:cTn id="111" dur="1" fill="hold">
                                          <p:stCondLst>
                                            <p:cond delay="999"/>
                                          </p:stCondLst>
                                        </p:cTn>
                                        <p:tgtEl>
                                          <p:spTgt spid="17"/>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1000"/>
                                        <p:tgtEl>
                                          <p:spTgt spid="27"/>
                                        </p:tgtEl>
                                      </p:cBhvr>
                                    </p:animEffect>
                                    <p:set>
                                      <p:cBhvr>
                                        <p:cTn id="114" dur="1" fill="hold">
                                          <p:stCondLst>
                                            <p:cond delay="999"/>
                                          </p:stCondLst>
                                        </p:cTn>
                                        <p:tgtEl>
                                          <p:spTgt spid="27"/>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1000"/>
                                        <p:tgtEl>
                                          <p:spTgt spid="28"/>
                                        </p:tgtEl>
                                      </p:cBhvr>
                                    </p:animEffect>
                                    <p:set>
                                      <p:cBhvr>
                                        <p:cTn id="117" dur="1" fill="hold">
                                          <p:stCondLst>
                                            <p:cond delay="999"/>
                                          </p:stCondLst>
                                        </p:cTn>
                                        <p:tgtEl>
                                          <p:spTgt spid="28"/>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1000"/>
                                        <p:tgtEl>
                                          <p:spTgt spid="39"/>
                                        </p:tgtEl>
                                      </p:cBhvr>
                                    </p:animEffect>
                                    <p:set>
                                      <p:cBhvr>
                                        <p:cTn id="120" dur="1" fill="hold">
                                          <p:stCondLst>
                                            <p:cond delay="999"/>
                                          </p:stCondLst>
                                        </p:cTn>
                                        <p:tgtEl>
                                          <p:spTgt spid="39"/>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000"/>
                                        <p:tgtEl>
                                          <p:spTgt spid="38"/>
                                        </p:tgtEl>
                                      </p:cBhvr>
                                    </p:animEffect>
                                    <p:set>
                                      <p:cBhvr>
                                        <p:cTn id="123" dur="1" fill="hold">
                                          <p:stCondLst>
                                            <p:cond delay="999"/>
                                          </p:stCondLst>
                                        </p:cTn>
                                        <p:tgtEl>
                                          <p:spTgt spid="38"/>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1000"/>
                                        <p:tgtEl>
                                          <p:spTgt spid="40"/>
                                        </p:tgtEl>
                                      </p:cBhvr>
                                    </p:animEffect>
                                    <p:set>
                                      <p:cBhvr>
                                        <p:cTn id="126" dur="1" fill="hold">
                                          <p:stCondLst>
                                            <p:cond delay="999"/>
                                          </p:stCondLst>
                                        </p:cTn>
                                        <p:tgtEl>
                                          <p:spTgt spid="40"/>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1000"/>
                                        <p:tgtEl>
                                          <p:spTgt spid="33"/>
                                        </p:tgtEl>
                                      </p:cBhvr>
                                    </p:animEffect>
                                    <p:set>
                                      <p:cBhvr>
                                        <p:cTn id="129" dur="1" fill="hold">
                                          <p:stCondLst>
                                            <p:cond delay="999"/>
                                          </p:stCondLst>
                                        </p:cTn>
                                        <p:tgtEl>
                                          <p:spTgt spid="33"/>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1000"/>
                                        <p:tgtEl>
                                          <p:spTgt spid="20"/>
                                        </p:tgtEl>
                                      </p:cBhvr>
                                    </p:animEffect>
                                    <p:set>
                                      <p:cBhvr>
                                        <p:cTn id="132" dur="1" fill="hold">
                                          <p:stCondLst>
                                            <p:cond delay="999"/>
                                          </p:stCondLst>
                                        </p:cTn>
                                        <p:tgtEl>
                                          <p:spTgt spid="20"/>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1000"/>
                                        <p:tgtEl>
                                          <p:spTgt spid="37"/>
                                        </p:tgtEl>
                                      </p:cBhvr>
                                    </p:animEffect>
                                    <p:set>
                                      <p:cBhvr>
                                        <p:cTn id="135" dur="1" fill="hold">
                                          <p:stCondLst>
                                            <p:cond delay="999"/>
                                          </p:stCondLst>
                                        </p:cTn>
                                        <p:tgtEl>
                                          <p:spTgt spid="37"/>
                                        </p:tgtEl>
                                        <p:attrNameLst>
                                          <p:attrName>style.visibility</p:attrName>
                                        </p:attrNameLst>
                                      </p:cBhvr>
                                      <p:to>
                                        <p:strVal val="hidden"/>
                                      </p:to>
                                    </p:set>
                                  </p:childTnLst>
                                </p:cTn>
                              </p:par>
                              <p:par>
                                <p:cTn id="136" presetID="10" presetClass="exit" presetSubtype="0" fill="hold" nodeType="withEffect">
                                  <p:stCondLst>
                                    <p:cond delay="0"/>
                                  </p:stCondLst>
                                  <p:childTnLst>
                                    <p:animEffect transition="out" filter="fade">
                                      <p:cBhvr>
                                        <p:cTn id="137" dur="1000"/>
                                        <p:tgtEl>
                                          <p:spTgt spid="44"/>
                                        </p:tgtEl>
                                      </p:cBhvr>
                                    </p:animEffect>
                                    <p:set>
                                      <p:cBhvr>
                                        <p:cTn id="138" dur="1" fill="hold">
                                          <p:stCondLst>
                                            <p:cond delay="999"/>
                                          </p:stCondLst>
                                        </p:cTn>
                                        <p:tgtEl>
                                          <p:spTgt spid="44"/>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1000"/>
                                        <p:tgtEl>
                                          <p:spTgt spid="68"/>
                                        </p:tgtEl>
                                      </p:cBhvr>
                                    </p:animEffect>
                                    <p:set>
                                      <p:cBhvr>
                                        <p:cTn id="141" dur="1" fill="hold">
                                          <p:stCondLst>
                                            <p:cond delay="999"/>
                                          </p:stCondLst>
                                        </p:cTn>
                                        <p:tgtEl>
                                          <p:spTgt spid="68"/>
                                        </p:tgtEl>
                                        <p:attrNameLst>
                                          <p:attrName>style.visibility</p:attrName>
                                        </p:attrNameLst>
                                      </p:cBhvr>
                                      <p:to>
                                        <p:strVal val="hidden"/>
                                      </p:to>
                                    </p:set>
                                  </p:childTnLst>
                                </p:cTn>
                              </p:par>
                            </p:childTnLst>
                          </p:cTn>
                        </p:par>
                        <p:par>
                          <p:cTn id="142" fill="hold">
                            <p:stCondLst>
                              <p:cond delay="1000"/>
                            </p:stCondLst>
                            <p:childTnLst>
                              <p:par>
                                <p:cTn id="143" presetID="22" presetClass="entr" presetSubtype="4" fill="hold" grpId="0" nodeType="afterEffect">
                                  <p:stCondLst>
                                    <p:cond delay="0"/>
                                  </p:stCondLst>
                                  <p:childTnLst>
                                    <p:set>
                                      <p:cBhvr>
                                        <p:cTn id="144" dur="1" fill="hold">
                                          <p:stCondLst>
                                            <p:cond delay="0"/>
                                          </p:stCondLst>
                                        </p:cTn>
                                        <p:tgtEl>
                                          <p:spTgt spid="45"/>
                                        </p:tgtEl>
                                        <p:attrNameLst>
                                          <p:attrName>style.visibility</p:attrName>
                                        </p:attrNameLst>
                                      </p:cBhvr>
                                      <p:to>
                                        <p:strVal val="visible"/>
                                      </p:to>
                                    </p:set>
                                    <p:animEffect transition="in" filter="wipe(down)">
                                      <p:cBhvr>
                                        <p:cTn id="145" dur="1000"/>
                                        <p:tgtEl>
                                          <p:spTgt spid="45"/>
                                        </p:tgtEl>
                                      </p:cBhvr>
                                    </p:animEffect>
                                  </p:childTnLst>
                                </p:cTn>
                              </p:par>
                            </p:childTnLst>
                          </p:cTn>
                        </p:par>
                        <p:par>
                          <p:cTn id="146" fill="hold">
                            <p:stCondLst>
                              <p:cond delay="2000"/>
                            </p:stCondLst>
                            <p:childTnLst>
                              <p:par>
                                <p:cTn id="147" presetID="22" presetClass="entr" presetSubtype="4" fill="hold" nodeType="afterEffect">
                                  <p:stCondLst>
                                    <p:cond delay="0"/>
                                  </p:stCondLst>
                                  <p:childTnLst>
                                    <p:set>
                                      <p:cBhvr>
                                        <p:cTn id="148" dur="1" fill="hold">
                                          <p:stCondLst>
                                            <p:cond delay="0"/>
                                          </p:stCondLst>
                                        </p:cTn>
                                        <p:tgtEl>
                                          <p:spTgt spid="56"/>
                                        </p:tgtEl>
                                        <p:attrNameLst>
                                          <p:attrName>style.visibility</p:attrName>
                                        </p:attrNameLst>
                                      </p:cBhvr>
                                      <p:to>
                                        <p:strVal val="visible"/>
                                      </p:to>
                                    </p:set>
                                    <p:animEffect transition="in" filter="wipe(down)">
                                      <p:cBhvr>
                                        <p:cTn id="149" dur="1000"/>
                                        <p:tgtEl>
                                          <p:spTgt spid="56"/>
                                        </p:tgtEl>
                                      </p:cBhvr>
                                    </p:animEffect>
                                  </p:childTnLst>
                                </p:cTn>
                              </p:par>
                            </p:childTnLst>
                          </p:cTn>
                        </p:par>
                        <p:par>
                          <p:cTn id="150" fill="hold">
                            <p:stCondLst>
                              <p:cond delay="3000"/>
                            </p:stCondLst>
                            <p:childTnLst>
                              <p:par>
                                <p:cTn id="151" presetID="10" presetClass="entr" presetSubtype="0" fill="hold" nodeType="afterEffect">
                                  <p:stCondLst>
                                    <p:cond delay="0"/>
                                  </p:stCondLst>
                                  <p:childTnLst>
                                    <p:set>
                                      <p:cBhvr>
                                        <p:cTn id="152" dur="1" fill="hold">
                                          <p:stCondLst>
                                            <p:cond delay="0"/>
                                          </p:stCondLst>
                                        </p:cTn>
                                        <p:tgtEl>
                                          <p:spTgt spid="10"/>
                                        </p:tgtEl>
                                        <p:attrNameLst>
                                          <p:attrName>style.visibility</p:attrName>
                                        </p:attrNameLst>
                                      </p:cBhvr>
                                      <p:to>
                                        <p:strVal val="visible"/>
                                      </p:to>
                                    </p:set>
                                    <p:animEffect transition="in" filter="fade">
                                      <p:cBhvr>
                                        <p:cTn id="153" dur="1000"/>
                                        <p:tgtEl>
                                          <p:spTgt spid="10"/>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65"/>
                                        </p:tgtEl>
                                        <p:attrNameLst>
                                          <p:attrName>style.visibility</p:attrName>
                                        </p:attrNameLst>
                                      </p:cBhvr>
                                      <p:to>
                                        <p:strVal val="visible"/>
                                      </p:to>
                                    </p:set>
                                    <p:animEffect transition="in" filter="fade">
                                      <p:cBhvr>
                                        <p:cTn id="156" dur="1000"/>
                                        <p:tgtEl>
                                          <p:spTgt spid="65"/>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8" fill="hold" nodeType="clickEffect">
                                  <p:stCondLst>
                                    <p:cond delay="0"/>
                                  </p:stCondLst>
                                  <p:childTnLst>
                                    <p:set>
                                      <p:cBhvr>
                                        <p:cTn id="160" dur="1" fill="hold">
                                          <p:stCondLst>
                                            <p:cond delay="0"/>
                                          </p:stCondLst>
                                        </p:cTn>
                                        <p:tgtEl>
                                          <p:spTgt spid="3074"/>
                                        </p:tgtEl>
                                        <p:attrNameLst>
                                          <p:attrName>style.visibility</p:attrName>
                                        </p:attrNameLst>
                                      </p:cBhvr>
                                      <p:to>
                                        <p:strVal val="visible"/>
                                      </p:to>
                                    </p:set>
                                    <p:animEffect transition="in" filter="wipe(left)">
                                      <p:cBhvr>
                                        <p:cTn id="161" dur="1000"/>
                                        <p:tgtEl>
                                          <p:spTgt spid="3074"/>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xit" presetSubtype="0" fill="hold" nodeType="clickEffect">
                                  <p:stCondLst>
                                    <p:cond delay="0"/>
                                  </p:stCondLst>
                                  <p:childTnLst>
                                    <p:animEffect transition="out" filter="fade">
                                      <p:cBhvr>
                                        <p:cTn id="165" dur="1000"/>
                                        <p:tgtEl>
                                          <p:spTgt spid="56"/>
                                        </p:tgtEl>
                                      </p:cBhvr>
                                    </p:animEffect>
                                    <p:set>
                                      <p:cBhvr>
                                        <p:cTn id="166" dur="1" fill="hold">
                                          <p:stCondLst>
                                            <p:cond delay="999"/>
                                          </p:stCondLst>
                                        </p:cTn>
                                        <p:tgtEl>
                                          <p:spTgt spid="56"/>
                                        </p:tgtEl>
                                        <p:attrNameLst>
                                          <p:attrName>style.visibility</p:attrName>
                                        </p:attrNameLst>
                                      </p:cBhvr>
                                      <p:to>
                                        <p:strVal val="hidden"/>
                                      </p:to>
                                    </p:set>
                                  </p:childTnLst>
                                </p:cTn>
                              </p:par>
                            </p:childTnLst>
                          </p:cTn>
                        </p:par>
                        <p:par>
                          <p:cTn id="167" fill="hold">
                            <p:stCondLst>
                              <p:cond delay="1000"/>
                            </p:stCondLst>
                            <p:childTnLst>
                              <p:par>
                                <p:cTn id="168" presetID="22" presetClass="entr" presetSubtype="8" fill="hold" nodeType="afterEffect">
                                  <p:stCondLst>
                                    <p:cond delay="0"/>
                                  </p:stCondLst>
                                  <p:childTnLst>
                                    <p:set>
                                      <p:cBhvr>
                                        <p:cTn id="169" dur="1" fill="hold">
                                          <p:stCondLst>
                                            <p:cond delay="0"/>
                                          </p:stCondLst>
                                        </p:cTn>
                                        <p:tgtEl>
                                          <p:spTgt spid="60"/>
                                        </p:tgtEl>
                                        <p:attrNameLst>
                                          <p:attrName>style.visibility</p:attrName>
                                        </p:attrNameLst>
                                      </p:cBhvr>
                                      <p:to>
                                        <p:strVal val="visible"/>
                                      </p:to>
                                    </p:set>
                                    <p:animEffect transition="in" filter="wipe(left)">
                                      <p:cBhvr>
                                        <p:cTn id="170" dur="1000"/>
                                        <p:tgtEl>
                                          <p:spTgt spid="60"/>
                                        </p:tgtEl>
                                      </p:cBhvr>
                                    </p:animEffect>
                                  </p:childTnLst>
                                </p:cTn>
                              </p:par>
                            </p:childTnLst>
                          </p:cTn>
                        </p:par>
                        <p:par>
                          <p:cTn id="171" fill="hold">
                            <p:stCondLst>
                              <p:cond delay="2000"/>
                            </p:stCondLst>
                            <p:childTnLst>
                              <p:par>
                                <p:cTn id="172" presetID="53" presetClass="entr" presetSubtype="0" fill="hold" grpId="0" nodeType="afterEffect">
                                  <p:stCondLst>
                                    <p:cond delay="0"/>
                                  </p:stCondLst>
                                  <p:childTnLst>
                                    <p:set>
                                      <p:cBhvr>
                                        <p:cTn id="173" dur="1" fill="hold">
                                          <p:stCondLst>
                                            <p:cond delay="0"/>
                                          </p:stCondLst>
                                        </p:cTn>
                                        <p:tgtEl>
                                          <p:spTgt spid="66"/>
                                        </p:tgtEl>
                                        <p:attrNameLst>
                                          <p:attrName>style.visibility</p:attrName>
                                        </p:attrNameLst>
                                      </p:cBhvr>
                                      <p:to>
                                        <p:strVal val="visible"/>
                                      </p:to>
                                    </p:set>
                                    <p:anim calcmode="lin" valueType="num">
                                      <p:cBhvr>
                                        <p:cTn id="174" dur="1000" fill="hold"/>
                                        <p:tgtEl>
                                          <p:spTgt spid="66"/>
                                        </p:tgtEl>
                                        <p:attrNameLst>
                                          <p:attrName>ppt_w</p:attrName>
                                        </p:attrNameLst>
                                      </p:cBhvr>
                                      <p:tavLst>
                                        <p:tav tm="0">
                                          <p:val>
                                            <p:fltVal val="0"/>
                                          </p:val>
                                        </p:tav>
                                        <p:tav tm="100000">
                                          <p:val>
                                            <p:strVal val="#ppt_w"/>
                                          </p:val>
                                        </p:tav>
                                      </p:tavLst>
                                    </p:anim>
                                    <p:anim calcmode="lin" valueType="num">
                                      <p:cBhvr>
                                        <p:cTn id="175" dur="1000" fill="hold"/>
                                        <p:tgtEl>
                                          <p:spTgt spid="66"/>
                                        </p:tgtEl>
                                        <p:attrNameLst>
                                          <p:attrName>ppt_h</p:attrName>
                                        </p:attrNameLst>
                                      </p:cBhvr>
                                      <p:tavLst>
                                        <p:tav tm="0">
                                          <p:val>
                                            <p:fltVal val="0"/>
                                          </p:val>
                                        </p:tav>
                                        <p:tav tm="100000">
                                          <p:val>
                                            <p:strVal val="#ppt_h"/>
                                          </p:val>
                                        </p:tav>
                                      </p:tavLst>
                                    </p:anim>
                                    <p:animEffect transition="in" filter="fade">
                                      <p:cBhvr>
                                        <p:cTn id="176" dur="1000"/>
                                        <p:tgtEl>
                                          <p:spTgt spid="66"/>
                                        </p:tgtEl>
                                      </p:cBhvr>
                                    </p:animEffect>
                                  </p:childTnLst>
                                </p:cTn>
                              </p:par>
                              <p:par>
                                <p:cTn id="177" presetID="10" presetClass="exit" presetSubtype="0" fill="hold" grpId="1" nodeType="withEffect">
                                  <p:stCondLst>
                                    <p:cond delay="0"/>
                                  </p:stCondLst>
                                  <p:childTnLst>
                                    <p:animEffect transition="out" filter="fade">
                                      <p:cBhvr>
                                        <p:cTn id="178" dur="1000"/>
                                        <p:tgtEl>
                                          <p:spTgt spid="41"/>
                                        </p:tgtEl>
                                      </p:cBhvr>
                                    </p:animEffect>
                                    <p:set>
                                      <p:cBhvr>
                                        <p:cTn id="179" dur="1" fill="hold">
                                          <p:stCondLst>
                                            <p:cond delay="999"/>
                                          </p:stCondLst>
                                        </p:cTn>
                                        <p:tgtEl>
                                          <p:spTgt spid="41"/>
                                        </p:tgtEl>
                                        <p:attrNameLst>
                                          <p:attrName>style.visibility</p:attrName>
                                        </p:attrNameLst>
                                      </p:cBhvr>
                                      <p:to>
                                        <p:strVal val="hidden"/>
                                      </p:to>
                                    </p:set>
                                  </p:childTnLst>
                                </p:cTn>
                              </p:par>
                              <p:par>
                                <p:cTn id="180" presetID="10" presetClass="exit" presetSubtype="0" fill="hold" grpId="1" nodeType="withEffect">
                                  <p:stCondLst>
                                    <p:cond delay="0"/>
                                  </p:stCondLst>
                                  <p:childTnLst>
                                    <p:animEffect transition="out" filter="fade">
                                      <p:cBhvr>
                                        <p:cTn id="181" dur="1000"/>
                                        <p:tgtEl>
                                          <p:spTgt spid="34"/>
                                        </p:tgtEl>
                                      </p:cBhvr>
                                    </p:animEffect>
                                    <p:set>
                                      <p:cBhvr>
                                        <p:cTn id="182" dur="1" fill="hold">
                                          <p:stCondLst>
                                            <p:cond delay="999"/>
                                          </p:stCondLst>
                                        </p:cTn>
                                        <p:tgtEl>
                                          <p:spTgt spid="34"/>
                                        </p:tgtEl>
                                        <p:attrNameLst>
                                          <p:attrName>style.visibility</p:attrName>
                                        </p:attrNameLst>
                                      </p:cBhvr>
                                      <p:to>
                                        <p:strVal val="hidden"/>
                                      </p:to>
                                    </p:set>
                                  </p:childTnLst>
                                </p:cTn>
                              </p:par>
                              <p:par>
                                <p:cTn id="183" presetID="10" presetClass="exit" presetSubtype="0" fill="hold" grpId="1" nodeType="withEffect">
                                  <p:stCondLst>
                                    <p:cond delay="0"/>
                                  </p:stCondLst>
                                  <p:childTnLst>
                                    <p:animEffect transition="out" filter="fade">
                                      <p:cBhvr>
                                        <p:cTn id="184" dur="1000"/>
                                        <p:tgtEl>
                                          <p:spTgt spid="35"/>
                                        </p:tgtEl>
                                      </p:cBhvr>
                                    </p:animEffect>
                                    <p:set>
                                      <p:cBhvr>
                                        <p:cTn id="185" dur="1" fill="hold">
                                          <p:stCondLst>
                                            <p:cond delay="999"/>
                                          </p:stCondLst>
                                        </p:cTn>
                                        <p:tgtEl>
                                          <p:spTgt spid="35"/>
                                        </p:tgtEl>
                                        <p:attrNameLst>
                                          <p:attrName>style.visibility</p:attrName>
                                        </p:attrNameLst>
                                      </p:cBhvr>
                                      <p:to>
                                        <p:strVal val="hidden"/>
                                      </p:to>
                                    </p:set>
                                  </p:childTnLst>
                                </p:cTn>
                              </p:par>
                              <p:par>
                                <p:cTn id="186" presetID="10" presetClass="exit" presetSubtype="0" fill="hold" grpId="1" nodeType="withEffect">
                                  <p:stCondLst>
                                    <p:cond delay="0"/>
                                  </p:stCondLst>
                                  <p:childTnLst>
                                    <p:animEffect transition="out" filter="fade">
                                      <p:cBhvr>
                                        <p:cTn id="187" dur="1000"/>
                                        <p:tgtEl>
                                          <p:spTgt spid="36"/>
                                        </p:tgtEl>
                                      </p:cBhvr>
                                    </p:animEffect>
                                    <p:set>
                                      <p:cBhvr>
                                        <p:cTn id="188" dur="1" fill="hold">
                                          <p:stCondLst>
                                            <p:cond delay="999"/>
                                          </p:stCondLst>
                                        </p:cTn>
                                        <p:tgtEl>
                                          <p:spTgt spid="36"/>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22" presetClass="entr" presetSubtype="8" fill="hold" nodeType="clickEffect">
                                  <p:stCondLst>
                                    <p:cond delay="0"/>
                                  </p:stCondLst>
                                  <p:childTnLst>
                                    <p:set>
                                      <p:cBhvr>
                                        <p:cTn id="192" dur="1" fill="hold">
                                          <p:stCondLst>
                                            <p:cond delay="0"/>
                                          </p:stCondLst>
                                        </p:cTn>
                                        <p:tgtEl>
                                          <p:spTgt spid="67"/>
                                        </p:tgtEl>
                                        <p:attrNameLst>
                                          <p:attrName>style.visibility</p:attrName>
                                        </p:attrNameLst>
                                      </p:cBhvr>
                                      <p:to>
                                        <p:strVal val="visible"/>
                                      </p:to>
                                    </p:set>
                                    <p:animEffect transition="in" filter="wipe(left)">
                                      <p:cBhvr>
                                        <p:cTn id="193"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8" grpId="1" animBg="1"/>
      <p:bldP spid="17" grpId="0" animBg="1"/>
      <p:bldP spid="17" grpId="1" animBg="1"/>
      <p:bldP spid="21" grpId="0" animBg="1"/>
      <p:bldP spid="21" grpId="1" animBg="1"/>
      <p:bldP spid="22" grpId="0" animBg="1"/>
      <p:bldP spid="22" grpId="1" animBg="1"/>
      <p:bldP spid="23" grpId="0" animBg="1"/>
      <p:bldP spid="23" grpId="1" animBg="1"/>
      <p:bldP spid="28" grpId="0" animBg="1"/>
      <p:bldP spid="28" grpId="1" animBg="1"/>
      <p:bldP spid="34" grpId="0" animBg="1"/>
      <p:bldP spid="34" grpId="1" animBg="1"/>
      <p:bldP spid="35" grpId="0" animBg="1"/>
      <p:bldP spid="35" grpId="1" animBg="1"/>
      <p:bldP spid="36" grpId="0" animBg="1"/>
      <p:bldP spid="36" grpId="1" animBg="1"/>
      <p:bldP spid="38" grpId="0" animBg="1"/>
      <p:bldP spid="38" grpId="1" animBg="1"/>
      <p:bldP spid="39" grpId="0" animBg="1"/>
      <p:bldP spid="39" grpId="1" animBg="1"/>
      <p:bldP spid="40" grpId="0" animBg="1"/>
      <p:bldP spid="40" grpId="1" animBg="1"/>
      <p:bldP spid="41" grpId="0" animBg="1"/>
      <p:bldP spid="41" grpId="1" animBg="1"/>
      <p:bldP spid="65" grpId="0" animBg="1"/>
      <p:bldP spid="65" grpId="1" animBg="1"/>
      <p:bldP spid="66" grpId="0" animBg="1"/>
      <p:bldP spid="45"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9144000" cy="400110"/>
          </a:xfrm>
          <a:prstGeom prst="rect">
            <a:avLst/>
          </a:prstGeom>
        </p:spPr>
        <p:txBody>
          <a:bodyPr wrap="square">
            <a:spAutoFit/>
          </a:bodyPr>
          <a:lstStyle/>
          <a:p>
            <a:r>
              <a:rPr lang="en-US" sz="2000" b="1" dirty="0" smtClean="0"/>
              <a:t>     16,000 YBP (Pre-Clovis) - MEADOWCROFT ROCK SHELTER - </a:t>
            </a:r>
            <a:r>
              <a:rPr lang="en-US" sz="2000" b="1" dirty="0" err="1" smtClean="0"/>
              <a:t>Avela</a:t>
            </a:r>
            <a:r>
              <a:rPr lang="en-US" sz="2000" b="1" dirty="0" smtClean="0"/>
              <a:t>, PA (1973) </a:t>
            </a:r>
            <a:endParaRPr lang="en-US" sz="2000" b="1" dirty="0"/>
          </a:p>
        </p:txBody>
      </p:sp>
      <p:sp>
        <p:nvSpPr>
          <p:cNvPr id="13" name="Rectangle 12"/>
          <p:cNvSpPr/>
          <p:nvPr/>
        </p:nvSpPr>
        <p:spPr>
          <a:xfrm>
            <a:off x="0" y="457200"/>
            <a:ext cx="9144000" cy="27792224"/>
          </a:xfrm>
          <a:prstGeom prst="rect">
            <a:avLst/>
          </a:prstGeom>
          <a:solidFill>
            <a:schemeClr val="bg1"/>
          </a:solidFill>
        </p:spPr>
        <p:txBody>
          <a:bodyPr wrap="square">
            <a:spAutoFit/>
          </a:bodyPr>
          <a:lstStyle/>
          <a:p>
            <a:r>
              <a:rPr lang="en-US" dirty="0" smtClean="0">
                <a:hlinkClick r:id="rId3"/>
              </a:rPr>
              <a:t>https://en.wikipedia.org/wiki/Meadowcroft_Rockshelter</a:t>
            </a:r>
            <a:endParaRPr lang="en-US" dirty="0" smtClean="0"/>
          </a:p>
          <a:p>
            <a:r>
              <a:rPr lang="en-US" dirty="0" smtClean="0"/>
              <a:t>	</a:t>
            </a:r>
            <a:r>
              <a:rPr lang="en-US" u="sng" dirty="0" err="1" smtClean="0"/>
              <a:t>Meadowcroft</a:t>
            </a:r>
            <a:r>
              <a:rPr lang="en-US" u="sng" dirty="0" smtClean="0"/>
              <a:t> Rock shelter </a:t>
            </a:r>
            <a:r>
              <a:rPr lang="en-US" dirty="0" smtClean="0"/>
              <a:t>is an archaeological site located near </a:t>
            </a:r>
          </a:p>
          <a:p>
            <a:r>
              <a:rPr lang="en-US" dirty="0" smtClean="0"/>
              <a:t>Avella in Jefferson Township, Washington County, Pennsylvania, United </a:t>
            </a:r>
          </a:p>
          <a:p>
            <a:r>
              <a:rPr lang="en-US" dirty="0" smtClean="0"/>
              <a:t>States. The site is a rock shelter in a bluff overlooking Cross Creek (a</a:t>
            </a:r>
          </a:p>
          <a:p>
            <a:r>
              <a:rPr lang="en-US" dirty="0" smtClean="0"/>
              <a:t> tributary of the Ohio River), and contains evidence that the area may </a:t>
            </a:r>
          </a:p>
          <a:p>
            <a:r>
              <a:rPr lang="en-US" dirty="0" smtClean="0"/>
              <a:t>have been continually inhabited for more than 19,000 years. If accurately </a:t>
            </a:r>
          </a:p>
          <a:p>
            <a:r>
              <a:rPr lang="en-US" dirty="0" smtClean="0"/>
              <a:t>dated, it would be one of the earliest known sites with evidence of a </a:t>
            </a:r>
          </a:p>
          <a:p>
            <a:r>
              <a:rPr lang="en-US" dirty="0" smtClean="0"/>
              <a:t>human presence and continuous human occupation in the New World.</a:t>
            </a:r>
          </a:p>
          <a:p>
            <a:r>
              <a:rPr lang="en-US" dirty="0" smtClean="0"/>
              <a:t>	The site is located 27 miles west-southwest of Pittsburgh[5] in the</a:t>
            </a:r>
          </a:p>
          <a:p>
            <a:r>
              <a:rPr lang="en-US" dirty="0" smtClean="0"/>
              <a:t>Pittsburgh metropolitan area. The site operates as a division of the Heinz </a:t>
            </a:r>
          </a:p>
          <a:p>
            <a:r>
              <a:rPr lang="en-US" dirty="0" smtClean="0"/>
              <a:t>History Center of Pittsburgh and has a museum and a reconstruction of a circa 1570s Monongahela Culture Indian village. </a:t>
            </a:r>
            <a:r>
              <a:rPr lang="en-US" dirty="0" err="1" smtClean="0"/>
              <a:t>Meadowcroft</a:t>
            </a:r>
            <a:r>
              <a:rPr lang="en-US" dirty="0" smtClean="0"/>
              <a:t> Rock Shelter is recognized as a National Historic Landmark, a Pennsylvania Commonwealth Treasure, and as an official project of Save America's Treasures.</a:t>
            </a:r>
          </a:p>
          <a:p>
            <a:r>
              <a:rPr lang="en-US" b="1" dirty="0" smtClean="0"/>
              <a:t>Geology and location</a:t>
            </a:r>
          </a:p>
          <a:p>
            <a:r>
              <a:rPr lang="en-US" dirty="0" smtClean="0"/>
              <a:t>	The rock shelter is a natural formation beneath an overhanging cliff of Morgantown-Connellsville sandstone, which is a thick Pennsylvanian-age sandstone, brown in color. </a:t>
            </a:r>
            <a:r>
              <a:rPr lang="en-US" dirty="0" err="1" smtClean="0"/>
              <a:t>Meadowcroft</a:t>
            </a:r>
            <a:r>
              <a:rPr lang="en-US" dirty="0" smtClean="0"/>
              <a:t> is in the Allegheny Plateau, northwest of the Appalachian Basin.</a:t>
            </a:r>
          </a:p>
          <a:p>
            <a:r>
              <a:rPr lang="en-US" b="1" dirty="0" smtClean="0"/>
              <a:t>Archaeology</a:t>
            </a:r>
            <a:endParaRPr lang="en-US" dirty="0" smtClean="0"/>
          </a:p>
          <a:p>
            <a:r>
              <a:rPr lang="en-US" b="1" dirty="0" smtClean="0"/>
              <a:t>Excavations</a:t>
            </a:r>
          </a:p>
          <a:p>
            <a:r>
              <a:rPr lang="en-US" dirty="0" smtClean="0"/>
              <a:t>	Native Americans left the site during the American Revolutionary War. It was not rediscovered until many years later, when, in 1955, Albert Miller found the first artifacts in a groundhog burrow. Miller delayed reporting his findings so as to not attract vandals, until he contacted James M. </a:t>
            </a:r>
            <a:r>
              <a:rPr lang="en-US" dirty="0" err="1" smtClean="0"/>
              <a:t>Adovasio</a:t>
            </a:r>
            <a:r>
              <a:rPr lang="en-US" dirty="0" smtClean="0"/>
              <a:t>, who led the first excavations of the site in 1973 until 1979 by the Cultural Resource Management Program of the University of Pittsburgh. Further University of Pittsburgh field school excavations were conducted through 1989.  Since the 1990s, more recent work has also been undertaken by </a:t>
            </a:r>
            <a:r>
              <a:rPr lang="en-US" dirty="0" err="1" smtClean="0"/>
              <a:t>Adovasio</a:t>
            </a:r>
            <a:r>
              <a:rPr lang="en-US" dirty="0" smtClean="0"/>
              <a:t> through the </a:t>
            </a:r>
            <a:r>
              <a:rPr lang="en-US" dirty="0" err="1" smtClean="0"/>
              <a:t>Mercyhurst</a:t>
            </a:r>
            <a:r>
              <a:rPr lang="en-US" dirty="0" smtClean="0"/>
              <a:t> Archaeological Institute. The methods of excavation used at </a:t>
            </a:r>
            <a:r>
              <a:rPr lang="en-US" dirty="0" err="1" smtClean="0"/>
              <a:t>Meadowcroft</a:t>
            </a:r>
            <a:r>
              <a:rPr lang="en-US" dirty="0" smtClean="0"/>
              <a:t> are still seen as state-of-the-art. It is viewed as one of the most carefully excavated sites in North America.</a:t>
            </a:r>
          </a:p>
          <a:p>
            <a:r>
              <a:rPr lang="en-US" b="1" dirty="0" smtClean="0"/>
              <a:t>Finds - Inside the shelter</a:t>
            </a:r>
          </a:p>
          <a:p>
            <a:r>
              <a:rPr lang="en-US" dirty="0" smtClean="0"/>
              <a:t>	</a:t>
            </a:r>
            <a:r>
              <a:rPr lang="en-US" dirty="0" err="1" smtClean="0"/>
              <a:t>Meadowcroft</a:t>
            </a:r>
            <a:r>
              <a:rPr lang="en-US" dirty="0" smtClean="0"/>
              <a:t> has produced what may be</a:t>
            </a:r>
          </a:p>
          <a:p>
            <a:r>
              <a:rPr lang="en-US" dirty="0" smtClean="0"/>
              <a:t> pre-Clovis remains, found as deep as 11.5 feet</a:t>
            </a:r>
          </a:p>
          <a:p>
            <a:r>
              <a:rPr lang="en-US" dirty="0" smtClean="0"/>
              <a:t> underground. The site also has yielded many tools,</a:t>
            </a:r>
          </a:p>
          <a:p>
            <a:r>
              <a:rPr lang="en-US" dirty="0" smtClean="0"/>
              <a:t> including pottery, </a:t>
            </a:r>
            <a:r>
              <a:rPr lang="en-US" dirty="0" err="1" smtClean="0"/>
              <a:t>bifaces</a:t>
            </a:r>
            <a:r>
              <a:rPr lang="en-US" dirty="0" smtClean="0"/>
              <a:t>, bifacial fragments, lamellar</a:t>
            </a:r>
          </a:p>
          <a:p>
            <a:r>
              <a:rPr lang="en-US" dirty="0" smtClean="0"/>
              <a:t> blades, a </a:t>
            </a:r>
            <a:r>
              <a:rPr lang="en-US" dirty="0" err="1" smtClean="0"/>
              <a:t>lanceolate</a:t>
            </a:r>
            <a:r>
              <a:rPr lang="en-US" dirty="0" smtClean="0"/>
              <a:t> projectile point, and chipping </a:t>
            </a:r>
          </a:p>
          <a:p>
            <a:r>
              <a:rPr lang="en-US" dirty="0" smtClean="0"/>
              <a:t>debris. Recoveries of note also include fluted points,</a:t>
            </a:r>
          </a:p>
          <a:p>
            <a:r>
              <a:rPr lang="en-US" dirty="0" smtClean="0"/>
              <a:t> which are a marker of the </a:t>
            </a:r>
            <a:r>
              <a:rPr lang="en-US" dirty="0" err="1" smtClean="0"/>
              <a:t>Paleoindian</a:t>
            </a:r>
            <a:r>
              <a:rPr lang="en-US" dirty="0" smtClean="0"/>
              <a:t> period. </a:t>
            </a:r>
          </a:p>
          <a:p>
            <a:r>
              <a:rPr lang="en-US" dirty="0" smtClean="0"/>
              <a:t>Remains of flint from Ohio, jasper from eastern </a:t>
            </a:r>
          </a:p>
          <a:p>
            <a:r>
              <a:rPr lang="en-US" dirty="0" smtClean="0"/>
              <a:t>Pennsylvania and marine shells from the Atlantic</a:t>
            </a:r>
          </a:p>
          <a:p>
            <a:r>
              <a:rPr lang="en-US" dirty="0" smtClean="0"/>
              <a:t> coast suggest that the people inhabiting the area </a:t>
            </a:r>
          </a:p>
          <a:p>
            <a:r>
              <a:rPr lang="en-US" dirty="0" smtClean="0"/>
              <a:t>were mobile and involved in long-distance trade. At least one basin-shaped hearth was reused over time.</a:t>
            </a:r>
          </a:p>
          <a:p>
            <a:r>
              <a:rPr lang="en-US" dirty="0" smtClean="0"/>
              <a:t>	</a:t>
            </a:r>
            <a:r>
              <a:rPr lang="en-US" dirty="0" err="1" smtClean="0"/>
              <a:t>Meadowcroft</a:t>
            </a:r>
            <a:r>
              <a:rPr lang="en-US" dirty="0" smtClean="0"/>
              <a:t> has also yielded the largest collection of flora and fauna materials ever recovered from a location in eastern North America.[11] The arid environment provided the necessary and rare conditions that permitted excellent botanical preservation. In total, animal remains representing 149 species were excavated. Evidence shows that people gathered smaller game animals as well as plants, such as corn, squash, fruits, nuts, and seeds.</a:t>
            </a:r>
          </a:p>
          <a:p>
            <a:r>
              <a:rPr lang="en-US" b="1" dirty="0" smtClean="0"/>
              <a:t>Dating</a:t>
            </a:r>
          </a:p>
          <a:p>
            <a:r>
              <a:rPr lang="en-US" dirty="0" smtClean="0"/>
              <a:t>	Radiocarbon dating of the site indicated occupancy beginning 16,000 years ago and possibly as early as 19,000 years ago. However, the dates are still controversial. A recent (2013) survey carried out by the Society for American Archaeology reported support from 38% of archaeologists, with 20% rejecting the early dates. Criticism of these early radiocarbon dates has focused on the potential for contamination by ancient carbon from coal-bearing strata in the watershed. The samples, tested by an independent third party </a:t>
            </a:r>
            <a:r>
              <a:rPr lang="en-US" dirty="0" err="1" smtClean="0"/>
              <a:t>geomorphologist</a:t>
            </a:r>
            <a:r>
              <a:rPr lang="en-US" dirty="0" smtClean="0"/>
              <a:t>, concluded that the samples showed no evidence of groundwater activity. Tests performed via accelerator mass spectrometry also support the earlier dates. If authentic, these dates would indicate that </a:t>
            </a:r>
            <a:r>
              <a:rPr lang="en-US" dirty="0" err="1" smtClean="0"/>
              <a:t>Meadowcroft</a:t>
            </a:r>
            <a:r>
              <a:rPr lang="en-US" dirty="0" smtClean="0"/>
              <a:t> was used in the pre-Clovis era and, as such, provides evidence for very early human habitation of the Americas. </a:t>
            </a:r>
            <a:r>
              <a:rPr lang="en-US" dirty="0" err="1" smtClean="0"/>
              <a:t>Meadowcroft</a:t>
            </a:r>
            <a:r>
              <a:rPr lang="en-US" dirty="0" smtClean="0"/>
              <a:t> </a:t>
            </a:r>
            <a:r>
              <a:rPr lang="en-US" dirty="0" err="1" smtClean="0"/>
              <a:t>Rockshelter</a:t>
            </a:r>
            <a:r>
              <a:rPr lang="en-US" dirty="0" smtClean="0"/>
              <a:t> may be one of the oldest known sites of human habitation in North America, providing a unique glimpse into the lives of prehistoric hunters and gatherers. </a:t>
            </a:r>
            <a:r>
              <a:rPr lang="en-US" dirty="0" err="1" smtClean="0"/>
              <a:t>Paleoindian</a:t>
            </a:r>
            <a:r>
              <a:rPr lang="en-US" dirty="0" smtClean="0"/>
              <a:t>, Archaic, and Woodland remains have all been found at the site.</a:t>
            </a:r>
          </a:p>
          <a:p>
            <a:r>
              <a:rPr lang="en-US" b="1" dirty="0" smtClean="0"/>
              <a:t>The Miller complex</a:t>
            </a:r>
          </a:p>
          <a:p>
            <a:r>
              <a:rPr lang="en-US" dirty="0" smtClean="0"/>
              <a:t>	An unusual type of arrowhead was found at the site, which has been named the Miller </a:t>
            </a:r>
            <a:r>
              <a:rPr lang="en-US" dirty="0" err="1" smtClean="0"/>
              <a:t>Lanceolate</a:t>
            </a:r>
            <a:r>
              <a:rPr lang="en-US" dirty="0" smtClean="0"/>
              <a:t> projectile point. Similar </a:t>
            </a:r>
            <a:r>
              <a:rPr lang="en-US" dirty="0" err="1" smtClean="0"/>
              <a:t>unfluted</a:t>
            </a:r>
            <a:r>
              <a:rPr lang="en-US" dirty="0" smtClean="0"/>
              <a:t> </a:t>
            </a:r>
            <a:r>
              <a:rPr lang="en-US" dirty="0" err="1" smtClean="0"/>
              <a:t>lanceolate</a:t>
            </a:r>
            <a:r>
              <a:rPr lang="en-US" dirty="0" smtClean="0"/>
              <a:t> points have also been found at the adjacent sites. As Goodyear writes:</a:t>
            </a:r>
          </a:p>
          <a:p>
            <a:r>
              <a:rPr lang="en-US" dirty="0" smtClean="0"/>
              <a:t>	Enough </a:t>
            </a:r>
            <a:r>
              <a:rPr lang="en-US" dirty="0" err="1" smtClean="0"/>
              <a:t>lithic</a:t>
            </a:r>
            <a:r>
              <a:rPr lang="en-US" dirty="0" smtClean="0"/>
              <a:t> artifacts were recovered to define the Miller complex. This complex consists of thin </a:t>
            </a:r>
            <a:r>
              <a:rPr lang="en-US" dirty="0" err="1" smtClean="0"/>
              <a:t>bifaces</a:t>
            </a:r>
            <a:r>
              <a:rPr lang="en-US" dirty="0" smtClean="0"/>
              <a:t>, including one </a:t>
            </a:r>
            <a:r>
              <a:rPr lang="en-US" dirty="0" err="1" smtClean="0"/>
              <a:t>lanceolate</a:t>
            </a:r>
            <a:r>
              <a:rPr lang="en-US" dirty="0" smtClean="0"/>
              <a:t> point, the Miller </a:t>
            </a:r>
            <a:r>
              <a:rPr lang="en-US" dirty="0" err="1" smtClean="0"/>
              <a:t>Lanceolate</a:t>
            </a:r>
            <a:r>
              <a:rPr lang="en-US" dirty="0" smtClean="0"/>
              <a:t>; small prismatic blades; retouched flake tools and blades, and </a:t>
            </a:r>
            <a:r>
              <a:rPr lang="en-US" dirty="0" err="1" smtClean="0"/>
              <a:t>debitage</a:t>
            </a:r>
            <a:r>
              <a:rPr lang="en-US" dirty="0" smtClean="0"/>
              <a:t> related to late-stage core and </a:t>
            </a:r>
            <a:r>
              <a:rPr lang="en-US" dirty="0" err="1" smtClean="0"/>
              <a:t>biface</a:t>
            </a:r>
            <a:r>
              <a:rPr lang="en-US" dirty="0" smtClean="0"/>
              <a:t> reduction and tool kit maintenance.</a:t>
            </a:r>
          </a:p>
          <a:p>
            <a:r>
              <a:rPr lang="en-US" dirty="0" smtClean="0"/>
              <a:t>	The Miller complex is further defined by surveys done in the Cross Creek watershed, where other </a:t>
            </a:r>
            <a:r>
              <a:rPr lang="en-US" dirty="0" err="1" smtClean="0"/>
              <a:t>lanceolate</a:t>
            </a:r>
            <a:r>
              <a:rPr lang="en-US" dirty="0" smtClean="0"/>
              <a:t> points, small prismatic blades, and small polyhedral blade cores have been recovered. According to </a:t>
            </a:r>
            <a:r>
              <a:rPr lang="en-US" dirty="0" err="1" smtClean="0"/>
              <a:t>Adovasio</a:t>
            </a:r>
            <a:r>
              <a:rPr lang="en-US" dirty="0" smtClean="0"/>
              <a:t> et al.,  this complex has a </a:t>
            </a:r>
            <a:r>
              <a:rPr lang="en-US" dirty="0" err="1" smtClean="0"/>
              <a:t>Eurasiatic</a:t>
            </a:r>
            <a:r>
              <a:rPr lang="en-US" dirty="0" smtClean="0"/>
              <a:t> and Siberian appearance. These authors also note that small blades and polyhedral cores are absent from subsequent </a:t>
            </a:r>
            <a:r>
              <a:rPr lang="en-US" dirty="0" err="1" smtClean="0"/>
              <a:t>Paleoindian</a:t>
            </a:r>
            <a:r>
              <a:rPr lang="en-US" dirty="0" smtClean="0"/>
              <a:t> fluted-point assemblages in this region, reinforcing the technological distinctiveness of the Miller complex.</a:t>
            </a:r>
          </a:p>
          <a:p>
            <a:r>
              <a:rPr lang="en-US" dirty="0" smtClean="0"/>
              <a:t>	The adjacent </a:t>
            </a:r>
            <a:r>
              <a:rPr lang="en-US" dirty="0" err="1" smtClean="0"/>
              <a:t>Krajacic</a:t>
            </a:r>
            <a:r>
              <a:rPr lang="en-US" dirty="0" smtClean="0"/>
              <a:t> Site is located about 10 miles southeast of </a:t>
            </a:r>
            <a:r>
              <a:rPr lang="en-US" dirty="0" err="1" smtClean="0"/>
              <a:t>Meadowcroft</a:t>
            </a:r>
            <a:r>
              <a:rPr lang="en-US" dirty="0" smtClean="0"/>
              <a:t>, and it is also important in defining the Miller complex. This site yielded a great variety of distinctive </a:t>
            </a:r>
            <a:r>
              <a:rPr lang="en-US" dirty="0" err="1" smtClean="0"/>
              <a:t>Meadowcroft</a:t>
            </a:r>
            <a:r>
              <a:rPr lang="en-US" dirty="0" smtClean="0"/>
              <a:t>-style blade implements and several small, cylindrical polyhedral cores.</a:t>
            </a:r>
          </a:p>
          <a:p>
            <a:r>
              <a:rPr lang="en-US" dirty="0" smtClean="0"/>
              <a:t>	At Cactus Hill in Virginia, similar points have been found, where they are dubbed as the Early Triangular type. Some similar finds were made at the Page-Ladson site in Florida as well.</a:t>
            </a:r>
          </a:p>
          <a:p>
            <a:r>
              <a:rPr lang="en-US" dirty="0" smtClean="0"/>
              <a:t>	Because of the very long occupational sequence at </a:t>
            </a:r>
            <a:r>
              <a:rPr lang="en-US" dirty="0" err="1" smtClean="0"/>
              <a:t>Meadowcroft</a:t>
            </a:r>
            <a:r>
              <a:rPr lang="en-US" dirty="0" smtClean="0"/>
              <a:t>, it became a very important site and is seen as quite valuable for comparative analysis:  The Pre-Clovis artifacts from </a:t>
            </a:r>
            <a:r>
              <a:rPr lang="en-US" dirty="0" err="1" smtClean="0"/>
              <a:t>Meadowcroft</a:t>
            </a:r>
            <a:r>
              <a:rPr lang="en-US" dirty="0" smtClean="0"/>
              <a:t> </a:t>
            </a:r>
            <a:r>
              <a:rPr lang="en-US" dirty="0" err="1" smtClean="0"/>
              <a:t>Rockshelter</a:t>
            </a:r>
            <a:r>
              <a:rPr lang="en-US" dirty="0" smtClean="0"/>
              <a:t> include a </a:t>
            </a:r>
            <a:r>
              <a:rPr lang="en-US" dirty="0" err="1" smtClean="0"/>
              <a:t>lanceolate</a:t>
            </a:r>
            <a:r>
              <a:rPr lang="en-US" dirty="0" smtClean="0"/>
              <a:t> point (named the Miller </a:t>
            </a:r>
            <a:r>
              <a:rPr lang="en-US" dirty="0" err="1" smtClean="0"/>
              <a:t>Lanceolate</a:t>
            </a:r>
            <a:r>
              <a:rPr lang="en-US" dirty="0" smtClean="0"/>
              <a:t>), </a:t>
            </a:r>
            <a:r>
              <a:rPr lang="en-US" dirty="0" err="1" smtClean="0"/>
              <a:t>bifaces</a:t>
            </a:r>
            <a:r>
              <a:rPr lang="en-US" dirty="0" smtClean="0"/>
              <a:t>, </a:t>
            </a:r>
            <a:r>
              <a:rPr lang="en-US" dirty="0" err="1" smtClean="0"/>
              <a:t>unifaces</a:t>
            </a:r>
            <a:r>
              <a:rPr lang="en-US" dirty="0" smtClean="0"/>
              <a:t>, prismatic blades, core fragments, and </a:t>
            </a:r>
            <a:r>
              <a:rPr lang="en-US" dirty="0" err="1" smtClean="0"/>
              <a:t>debitage</a:t>
            </a:r>
            <a:r>
              <a:rPr lang="en-US" dirty="0" smtClean="0"/>
              <a:t>. Remains from other Pre-Clovis sites (e.g., Cactus Hill and Saltville, Virginia, Topper, South Carolina, etc.) are usually compared to the </a:t>
            </a:r>
            <a:r>
              <a:rPr lang="en-US" dirty="0" err="1" smtClean="0"/>
              <a:t>Meadowcroft</a:t>
            </a:r>
            <a:r>
              <a:rPr lang="en-US" dirty="0" smtClean="0"/>
              <a:t> assemblage. In addition, claims for Pre-Clovis inhabitants in other sections of the New World also are evaluated with </a:t>
            </a:r>
            <a:r>
              <a:rPr lang="en-US" dirty="0" err="1" smtClean="0"/>
              <a:t>Meadowcroft</a:t>
            </a:r>
            <a:r>
              <a:rPr lang="en-US" dirty="0" smtClean="0"/>
              <a:t> in mind.</a:t>
            </a:r>
          </a:p>
          <a:p>
            <a:r>
              <a:rPr lang="en-US" dirty="0" smtClean="0"/>
              <a:t>	According to some scholars, Clovis, Folsom, and other fluted point complexes may have derived from such </a:t>
            </a:r>
            <a:r>
              <a:rPr lang="en-US" dirty="0" err="1" smtClean="0"/>
              <a:t>unfluted</a:t>
            </a:r>
            <a:r>
              <a:rPr lang="en-US" dirty="0" smtClean="0"/>
              <a:t> </a:t>
            </a:r>
            <a:r>
              <a:rPr lang="en-US" dirty="0" err="1" smtClean="0"/>
              <a:t>lanceolate</a:t>
            </a:r>
            <a:r>
              <a:rPr lang="en-US" dirty="0" smtClean="0"/>
              <a:t> points.</a:t>
            </a:r>
          </a:p>
          <a:p>
            <a:r>
              <a:rPr lang="en-US" b="1" dirty="0" smtClean="0"/>
              <a:t>Other relevant northeastern US sites</a:t>
            </a:r>
          </a:p>
          <a:p>
            <a:r>
              <a:rPr lang="en-US" dirty="0" smtClean="0"/>
              <a:t>	Other sites in the northeastern United States with evidence of possible pre-Clovis human presence include: Burning Tree Mastodon (Ohio), Mitchell Farm (Delaware), Barton (Barton Village Site, Maryland), Miles Point, and Parson's Island.</a:t>
            </a:r>
          </a:p>
          <a:p>
            <a:r>
              <a:rPr lang="en-US" b="1" dirty="0" smtClean="0"/>
              <a:t>Tourism and historical designations</a:t>
            </a:r>
          </a:p>
          <a:p>
            <a:r>
              <a:rPr lang="en-US" dirty="0" smtClean="0"/>
              <a:t>	Renovations to the rock shelter in 2008 were made so that visitors can see some of the tools and campfires made by the first Americans thousands of years ago. The </a:t>
            </a:r>
            <a:r>
              <a:rPr lang="en-US" dirty="0" err="1" smtClean="0"/>
              <a:t>rockshelter</a:t>
            </a:r>
            <a:r>
              <a:rPr lang="en-US" dirty="0" smtClean="0"/>
              <a:t> is recognized as a Pennsylvania Commonwealth Treasure and is an official project of Save America's Treasures. The historic site also includes a recreation of a 16th-century Monongahela village as well as 18th and 19th century buildings from European and United States settlement.</a:t>
            </a:r>
            <a:endParaRPr lang="en-US" dirty="0"/>
          </a:p>
        </p:txBody>
      </p:sp>
      <p:pic>
        <p:nvPicPr>
          <p:cNvPr id="2063" name="Picture 15"/>
          <p:cNvPicPr>
            <a:picLocks noChangeAspect="1" noChangeArrowheads="1"/>
          </p:cNvPicPr>
          <p:nvPr/>
        </p:nvPicPr>
        <p:blipFill>
          <a:blip r:embed="rId4" cstate="print"/>
          <a:srcRect l="38000" t="21492" r="39333" b="26837"/>
          <a:stretch>
            <a:fillRect/>
          </a:stretch>
        </p:blipFill>
        <p:spPr bwMode="auto">
          <a:xfrm>
            <a:off x="7239000" y="457200"/>
            <a:ext cx="1605455" cy="2738718"/>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cstate="print"/>
          <a:srcRect/>
          <a:stretch>
            <a:fillRect/>
          </a:stretch>
        </p:blipFill>
        <p:spPr bwMode="auto">
          <a:xfrm>
            <a:off x="5105400" y="8534400"/>
            <a:ext cx="3971925" cy="28575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609600"/>
            <a:ext cx="9144000" cy="46905148"/>
          </a:xfrm>
          <a:prstGeom prst="rect">
            <a:avLst/>
          </a:prstGeom>
          <a:solidFill>
            <a:schemeClr val="bg1"/>
          </a:solidFill>
        </p:spPr>
        <p:txBody>
          <a:bodyPr wrap="square">
            <a:spAutoFit/>
          </a:bodyPr>
          <a:lstStyle/>
          <a:p>
            <a:r>
              <a:rPr lang="en-US" dirty="0" smtClean="0">
                <a:hlinkClick r:id="rId3"/>
              </a:rPr>
              <a:t>https://en.wikipedia.org/wiki/Monte_Verde</a:t>
            </a:r>
            <a:endParaRPr lang="en-US" dirty="0" smtClean="0"/>
          </a:p>
          <a:p>
            <a:r>
              <a:rPr lang="en-US" dirty="0" smtClean="0"/>
              <a:t>	Monte Verde is an archaeological site in the</a:t>
            </a:r>
          </a:p>
          <a:p>
            <a:r>
              <a:rPr lang="en-US" dirty="0" smtClean="0"/>
              <a:t> </a:t>
            </a:r>
            <a:r>
              <a:rPr lang="en-US" dirty="0" err="1" smtClean="0"/>
              <a:t>Llanquihue</a:t>
            </a:r>
            <a:r>
              <a:rPr lang="en-US" dirty="0" smtClean="0"/>
              <a:t> Province[1] in southern Chile, located</a:t>
            </a:r>
          </a:p>
          <a:p>
            <a:r>
              <a:rPr lang="en-US" dirty="0" smtClean="0"/>
              <a:t>near Puerto </a:t>
            </a:r>
            <a:r>
              <a:rPr lang="en-US" dirty="0" err="1" smtClean="0"/>
              <a:t>Montt</a:t>
            </a:r>
            <a:r>
              <a:rPr lang="en-US" dirty="0" smtClean="0"/>
              <a:t>, Southern Chile, which has been </a:t>
            </a:r>
          </a:p>
          <a:p>
            <a:r>
              <a:rPr lang="en-US" dirty="0" smtClean="0"/>
              <a:t>dated to as early as 18,500 cal BP (16,500 BCA). </a:t>
            </a:r>
          </a:p>
          <a:p>
            <a:r>
              <a:rPr lang="en-US" dirty="0" smtClean="0"/>
              <a:t>Previously, the widely accepted date for early</a:t>
            </a:r>
          </a:p>
          <a:p>
            <a:r>
              <a:rPr lang="en-US" dirty="0" smtClean="0"/>
              <a:t> occupation at Monte Verde was about 14,500 years </a:t>
            </a:r>
          </a:p>
          <a:p>
            <a:r>
              <a:rPr lang="en-US" dirty="0" smtClean="0"/>
              <a:t>cal BP. This dating added to the evidence showing that</a:t>
            </a:r>
          </a:p>
          <a:p>
            <a:r>
              <a:rPr lang="en-US" dirty="0" smtClean="0"/>
              <a:t> the human settlement of the Americas pre-dates the </a:t>
            </a:r>
          </a:p>
          <a:p>
            <a:r>
              <a:rPr lang="en-US" dirty="0" smtClean="0"/>
              <a:t>Clovis culture by roughly 1,000 years (or 5,000 years if the 18,500 BP dates are confirmed). This contradicts the previously accepted "Clovis first" model which holds that settlement of the Americas began after 13,500 cal BP. The Monte Verde findings were initially dismissed by most of the scientific community, but the evidence then became more accepted in archaeological circles.</a:t>
            </a:r>
          </a:p>
          <a:p>
            <a:r>
              <a:rPr lang="en-US" dirty="0" smtClean="0"/>
              <a:t>	</a:t>
            </a:r>
            <a:r>
              <a:rPr lang="en-US" dirty="0" err="1" smtClean="0"/>
              <a:t>Paleoecological</a:t>
            </a:r>
            <a:r>
              <a:rPr lang="en-US" dirty="0" smtClean="0"/>
              <a:t> evidence of the coastal landscape's ability to sustain human life further supports a "coastal migration" model. Dating of rock surfaces and animal bones suggests the coastal corridor was </a:t>
            </a:r>
            <a:r>
              <a:rPr lang="en-US" dirty="0" err="1" smtClean="0"/>
              <a:t>deglaciated</a:t>
            </a:r>
            <a:r>
              <a:rPr lang="en-US" dirty="0" smtClean="0"/>
              <a:t> and became habitable after 17,000 years BP. Although testing coastal migration theories can be difficult due to sea level rise since the last glacial maximum, archaeologists are increasingly willing to accept the possibility that the initial settlement of the Americas occurred via coastlines.</a:t>
            </a:r>
          </a:p>
          <a:p>
            <a:r>
              <a:rPr lang="en-US" b="1" dirty="0" smtClean="0"/>
              <a:t>Discovery</a:t>
            </a:r>
          </a:p>
          <a:p>
            <a:r>
              <a:rPr lang="en-US" dirty="0" smtClean="0"/>
              <a:t>	The site was discovered in late 1975 when a veterinary student visited the area of Monte Verde, where severe erosion was occurring due to logging. Prior to the logging, the site itself had been preserved well due to the favorable conditions created by the </a:t>
            </a:r>
            <a:r>
              <a:rPr lang="en-US" dirty="0" err="1" smtClean="0"/>
              <a:t>Chinchihuapi</a:t>
            </a:r>
            <a:r>
              <a:rPr lang="en-US" dirty="0" smtClean="0"/>
              <a:t> creek banks. The student was shown a strange "cow bone" collected by nearby peasants who had found it exposed in the eroded </a:t>
            </a:r>
            <a:r>
              <a:rPr lang="en-US" dirty="0" err="1" smtClean="0"/>
              <a:t>Chinchihuapi</a:t>
            </a:r>
            <a:r>
              <a:rPr lang="en-US" dirty="0" smtClean="0"/>
              <a:t> Creek. The bone later proved to be from a </a:t>
            </a:r>
            <a:r>
              <a:rPr lang="en-US" dirty="0" err="1" smtClean="0"/>
              <a:t>gomphothere</a:t>
            </a:r>
            <a:r>
              <a:rPr lang="en-US" dirty="0" smtClean="0"/>
              <a:t>. Tom </a:t>
            </a:r>
            <a:r>
              <a:rPr lang="en-US" dirty="0" err="1" smtClean="0"/>
              <a:t>Dillehay</a:t>
            </a:r>
            <a:r>
              <a:rPr lang="en-US" dirty="0" smtClean="0"/>
              <a:t>, an American anthropologist and professor at the Universidad Austral de Chile at the time, started excavating Monte Verde in 1977.</a:t>
            </a:r>
          </a:p>
          <a:p>
            <a:r>
              <a:rPr lang="en-US" dirty="0" smtClean="0"/>
              <a:t>	The site is situated on the banks of </a:t>
            </a:r>
            <a:r>
              <a:rPr lang="en-US" dirty="0" err="1" smtClean="0"/>
              <a:t>Chinchihuapi</a:t>
            </a:r>
            <a:r>
              <a:rPr lang="en-US" dirty="0" smtClean="0"/>
              <a:t> Creek, a tributary of the </a:t>
            </a:r>
            <a:r>
              <a:rPr lang="en-US" dirty="0" err="1" smtClean="0"/>
              <a:t>Maullín</a:t>
            </a:r>
            <a:r>
              <a:rPr lang="en-US" dirty="0" smtClean="0"/>
              <a:t> River located 36 miles (58 km) from the Pacific Ocean. One of the rare open-air prehistoric sites found so far in the Americas, Monte Verde was well preserved because it was located in an anaerobic bog environment near the creek. A short time after the site was originally occupied, the waters of the creek rose and a peat-filled bog formed that inhibited the bacterial decay of organic material and preserved many perishable artifacts and other items for millennia.</a:t>
            </a:r>
          </a:p>
          <a:p>
            <a:r>
              <a:rPr lang="en-US" dirty="0" smtClean="0"/>
              <a:t>	Radiocarbon dating of bones and charcoal in 1982 gave the site an average age of 14,800 BP (calibrated), more than 1,000 years earlier than the oldest-known site of human habitation in the Americas at that time.</a:t>
            </a:r>
          </a:p>
          <a:p>
            <a:r>
              <a:rPr lang="en-US" dirty="0" smtClean="0"/>
              <a:t>	In the initial excavation, two large hearths and many small ones were found. The remains of local animals were discovered, in addition to wooden posts from approximately twelve huts. Scraps of clothing made of hide were also found. This led archaeologists to estimate the population was around 20–30 inhabitants. A human footprint was also observed in the clay, probably from a 70 kg (150 lb) adult.[12] Inside the camp, archaeologists found a chunk of meat that still had preserved DNA. After a DNA analysis[citation needed], it matched that of a </a:t>
            </a:r>
            <a:r>
              <a:rPr lang="en-US" dirty="0" err="1" smtClean="0"/>
              <a:t>gomphothere</a:t>
            </a:r>
            <a:r>
              <a:rPr lang="en-US" dirty="0" smtClean="0"/>
              <a:t>, indicating what type of food the inhabitants ate.</a:t>
            </a:r>
          </a:p>
          <a:p>
            <a:r>
              <a:rPr lang="en-US" b="1" dirty="0" err="1" smtClean="0"/>
              <a:t>Stratigraphy</a:t>
            </a:r>
            <a:endParaRPr lang="en-US" b="1" dirty="0" smtClean="0"/>
          </a:p>
          <a:p>
            <a:r>
              <a:rPr lang="en-US" dirty="0" smtClean="0"/>
              <a:t>	The Monte Verde site has two distinct levels. The upper level, MV-II, has been extensively characterized. Its occupation is reliably dated to 14,800 – 13,800 BP.</a:t>
            </a:r>
          </a:p>
          <a:p>
            <a:r>
              <a:rPr lang="en-US" dirty="0" smtClean="0"/>
              <a:t>	The lower level, MV-I, is less well understood. It was more ephemeral, having come from ancient river sediments. </a:t>
            </a:r>
            <a:r>
              <a:rPr lang="en-US" dirty="0" err="1" smtClean="0"/>
              <a:t>Dillehay</a:t>
            </a:r>
            <a:r>
              <a:rPr lang="en-US" dirty="0" smtClean="0"/>
              <a:t> found charcoal scatters which may have been the remains of fireplaces next to stone and wood artifacts. These were dated to at least 33,000BP.  He acknowledges MV-I has issues, such as uncertain artifacts, doubtful radiocarbon dates, and unreliable contexts. He hesitates to accept this level without additional evidence, including sites of similar age in the Americas.</a:t>
            </a:r>
          </a:p>
          <a:p>
            <a:r>
              <a:rPr lang="en-US" b="1" dirty="0" smtClean="0"/>
              <a:t>Monte Verde Level I (MV-I)</a:t>
            </a:r>
          </a:p>
          <a:p>
            <a:r>
              <a:rPr lang="en-US" dirty="0" smtClean="0"/>
              <a:t>	Monte Verde I is located under an outwash plain, which formed during the last </a:t>
            </a:r>
            <a:r>
              <a:rPr lang="en-US" dirty="0" err="1" smtClean="0"/>
              <a:t>glaciation</a:t>
            </a:r>
            <a:r>
              <a:rPr lang="en-US" dirty="0" smtClean="0"/>
              <a:t>.  It is not directly below MV-II.  It was first concluded to be a site of human occupation because of three clay-lined burned areas and 26 stones, 13 of which may have been modified by humans. In 2013, </a:t>
            </a:r>
            <a:r>
              <a:rPr lang="en-US" dirty="0" err="1" smtClean="0"/>
              <a:t>Dillehay</a:t>
            </a:r>
            <a:r>
              <a:rPr lang="en-US" dirty="0" smtClean="0"/>
              <a:t> and his team returned to perform another excavation at Monte Verde due to the inadequate previous excavations. In 2015, Monte Verde I was re-dated to around 18,500 to 14,500 BP. Charcoal remains, charred animal bone fragments and several </a:t>
            </a:r>
            <a:r>
              <a:rPr lang="en-US" dirty="0" err="1" smtClean="0"/>
              <a:t>lithic</a:t>
            </a:r>
            <a:r>
              <a:rPr lang="en-US" dirty="0" smtClean="0"/>
              <a:t> artifacts, about 34% of which were derived from non-local sources, were discovered.</a:t>
            </a:r>
          </a:p>
          <a:p>
            <a:r>
              <a:rPr lang="en-US" b="1" dirty="0" smtClean="0"/>
              <a:t>Monte Verde Level II (MV-II)</a:t>
            </a:r>
          </a:p>
          <a:p>
            <a:r>
              <a:rPr lang="en-US" dirty="0" smtClean="0"/>
              <a:t>	According to </a:t>
            </a:r>
            <a:r>
              <a:rPr lang="en-US" dirty="0" err="1" smtClean="0"/>
              <a:t>Dillehay</a:t>
            </a:r>
            <a:r>
              <a:rPr lang="en-US" dirty="0" smtClean="0"/>
              <a:t> and his team, Monte Verde II was occupied around 14,800 – 13,800 BP by about twenty to thirty people. A twenty-foot-long tent-like structure of wood and animal hides was erected on the banks of the creek and was framed with logs and planks staked in the ground, making walls of poles covered with animal hides. Using ropes made of local reeds, the hides were tied to the poles creating separate living quarters within the main structure. Outside the tent-like structure, two large hearths had been built for community usage, most probably for tool making and craftwork.</a:t>
            </a:r>
          </a:p>
          <a:p>
            <a:r>
              <a:rPr lang="en-US" dirty="0" smtClean="0"/>
              <a:t>	Each of the living quarters had a brazier pit lined with clay. Around those hearths, many stone tools and remnants of spilled seeds, nuts, and berries were found. A 13,000-year-old specimen of the wild potato, </a:t>
            </a:r>
            <a:r>
              <a:rPr lang="en-US" dirty="0" err="1" smtClean="0"/>
              <a:t>Solanum</a:t>
            </a:r>
            <a:r>
              <a:rPr lang="en-US" dirty="0" smtClean="0"/>
              <a:t> </a:t>
            </a:r>
            <a:r>
              <a:rPr lang="en-US" dirty="0" err="1" smtClean="0"/>
              <a:t>maglia</a:t>
            </a:r>
            <a:r>
              <a:rPr lang="en-US" dirty="0" smtClean="0"/>
              <a:t>, was also found at the site; these remains, the oldest on record for any species of potato, wild or cultivated, suggest that southern Chile was one of the two main </a:t>
            </a:r>
            <a:r>
              <a:rPr lang="en-US" dirty="0" err="1" smtClean="0"/>
              <a:t>centres</a:t>
            </a:r>
            <a:r>
              <a:rPr lang="en-US" dirty="0" smtClean="0"/>
              <a:t> for the evolution of </a:t>
            </a:r>
            <a:r>
              <a:rPr lang="en-US" dirty="0" err="1" smtClean="0"/>
              <a:t>Solanum</a:t>
            </a:r>
            <a:r>
              <a:rPr lang="en-US" dirty="0" smtClean="0"/>
              <a:t> </a:t>
            </a:r>
            <a:r>
              <a:rPr lang="en-US" dirty="0" err="1" smtClean="0"/>
              <a:t>tuberosum</a:t>
            </a:r>
            <a:r>
              <a:rPr lang="en-US" dirty="0" smtClean="0"/>
              <a:t> </a:t>
            </a:r>
            <a:r>
              <a:rPr lang="en-US" dirty="0" err="1" smtClean="0"/>
              <a:t>tuberosum</a:t>
            </a:r>
            <a:r>
              <a:rPr lang="en-US" dirty="0" smtClean="0"/>
              <a:t>, the common potato.[18] Remains of forty-five different edible plant species were found within the site, over a fifth of them originating from up to 150 miles (240 km) away. This suggested that the people of Monte Verde either had traded on or traveled regularly in this extended network.</a:t>
            </a:r>
          </a:p>
          <a:p>
            <a:r>
              <a:rPr lang="en-US" dirty="0" smtClean="0"/>
              <a:t>	Other important finds from this site include human coprolites, a footprint, assumed to have been made by a child, stone tools, and cordage. The date for this site was obtained by Dr. </a:t>
            </a:r>
            <a:r>
              <a:rPr lang="en-US" dirty="0" err="1" smtClean="0"/>
              <a:t>Dillehay</a:t>
            </a:r>
            <a:r>
              <a:rPr lang="en-US" dirty="0" smtClean="0"/>
              <a:t> with the use of radiocarbon dating of charcoal and bone found within the site.</a:t>
            </a:r>
          </a:p>
          <a:p>
            <a:r>
              <a:rPr lang="en-US" dirty="0" smtClean="0"/>
              <a:t>	In the May 9, 2008 issue of Science, a team reported that they identified nine species of seaweed and marine algae recovered from hearths and other areas in the ancient settlement. The seaweed samples were directly dated between 14,220 and 13,980 years ago, confirming that MV-II was occupied more than 1,000 years earlier than any other reliably dated human settlements in the Americas.</a:t>
            </a:r>
          </a:p>
          <a:p>
            <a:r>
              <a:rPr lang="en-US" b="1" dirty="0" smtClean="0"/>
              <a:t>Associated sites</a:t>
            </a:r>
          </a:p>
          <a:p>
            <a:r>
              <a:rPr lang="en-US" dirty="0" smtClean="0"/>
              <a:t>	Another </a:t>
            </a:r>
            <a:r>
              <a:rPr lang="en-US" dirty="0" err="1" smtClean="0"/>
              <a:t>Chinchihuapi</a:t>
            </a:r>
            <a:r>
              <a:rPr lang="en-US" dirty="0" smtClean="0"/>
              <a:t> Creek site (with two layers labeled CH-I and CH-II), located about 500 meters upstream the same river that the Monte Verde site is on, has been dating to about 14,500 BP.[20] Similar materials such as burned areas and fragmentary scorched animal bones associated with small rock flakes have been recovered. Between the sites, </a:t>
            </a:r>
            <a:r>
              <a:rPr lang="en-US" dirty="0" err="1" smtClean="0"/>
              <a:t>Dillehay</a:t>
            </a:r>
            <a:r>
              <a:rPr lang="en-US" dirty="0" smtClean="0"/>
              <a:t> and his team excavated test pits and core drillings, finding 12 small burned features directly associate with both burned and unburned animal remains, </a:t>
            </a:r>
            <a:r>
              <a:rPr lang="en-US" dirty="0" err="1" smtClean="0"/>
              <a:t>manuport</a:t>
            </a:r>
            <a:r>
              <a:rPr lang="en-US" dirty="0" smtClean="0"/>
              <a:t> stones, and anthropologically modified flakes dated between 18,500 BP - 14,500 BP. These findings may represent seasonal activities around the area.[2] As of 2019, </a:t>
            </a:r>
            <a:r>
              <a:rPr lang="en-US" dirty="0" err="1" smtClean="0"/>
              <a:t>Dillehay</a:t>
            </a:r>
            <a:r>
              <a:rPr lang="en-US" dirty="0" smtClean="0"/>
              <a:t> has led two more excavations at the </a:t>
            </a:r>
            <a:r>
              <a:rPr lang="en-US" dirty="0" err="1" smtClean="0"/>
              <a:t>Chinchihuapi</a:t>
            </a:r>
            <a:r>
              <a:rPr lang="en-US" dirty="0" smtClean="0"/>
              <a:t> site, finding </a:t>
            </a:r>
            <a:r>
              <a:rPr lang="en-US" dirty="0" err="1" smtClean="0"/>
              <a:t>lithic</a:t>
            </a:r>
            <a:r>
              <a:rPr lang="en-US" dirty="0" smtClean="0"/>
              <a:t> tools and flakes alongside burned features associated with burned animal and plant remains in CH-I.</a:t>
            </a:r>
          </a:p>
          <a:p>
            <a:r>
              <a:rPr lang="en-US" b="1" dirty="0" smtClean="0"/>
              <a:t>Interpretations</a:t>
            </a:r>
          </a:p>
          <a:p>
            <a:r>
              <a:rPr lang="en-US" dirty="0" smtClean="0"/>
              <a:t>	Material evidence gathered at Monte Verde has reshaped the way archaeologists think about the earliest inhabitants of the Americas. Radiocarbon dating has provided a date of 14,800 BP and possibly 33,000 BP, establishing Monte Verde as the oldest-known site of human habitation in the Americas. Previously, the earliest accepted site had been determined to be near Clovis, New Mexico, dating between 13,500 and 13,000 BP, over 1,000 years later than Monte Verde.</a:t>
            </a:r>
          </a:p>
          <a:p>
            <a:r>
              <a:rPr lang="en-US" dirty="0" smtClean="0"/>
              <a:t>	The new dates supplied by Monte Verde have made the site a key factor in the debate over the first migration route from Asia to North America. Before the discovery of Monte Verde, the most popular and widely accepted theory was the overland route, which speculates that the first American inhabitants migrated from Asia across the Bering Strait and then spread throughout North America. However, the early dates associated with Monte Verde appear to weaken this theory. Prior to 13,000 BP, the Cordilleran Glacier (which covered much of present-day Canada) had not yet melted enough to reveal an ice-free corridor for people to reasonably journey by foot. The Monte Verde radiocarbon dates precede 13,000 BP, despite the fact that before the glacial melt, the vast, desolate, icy landscape of much of the Americas could not possibly have permitted enough vegetation to sustain traveling people or herded animals.</a:t>
            </a:r>
          </a:p>
          <a:p>
            <a:r>
              <a:rPr lang="en-US" dirty="0" smtClean="0"/>
              <a:t>	The most prevalent theory today is the coastal migration hypothesis, which argues that people migrated from Asia down along the western coasts of North and South America.[25] Monte Verde is located 8,000 miles south of the Bering Strait. Such a considerable distance was probably unreasonable to trek by foot, especially on ice. Furthermore, remains of 22 varieties of seaweed are referenced in regards to this theory. Modern native inhabitants of the regions use these particular local seaweed varieties for medicinal purposes. Using an ethnographic analogy, this suggests that the Monte Verde residents used these varieties for similar purposes, which further suggests an extensive knowledge of marine </a:t>
            </a:r>
            <a:r>
              <a:rPr lang="en-US" dirty="0" err="1" smtClean="0"/>
              <a:t>resources.Together</a:t>
            </a:r>
            <a:r>
              <a:rPr lang="en-US" dirty="0" smtClean="0"/>
              <a:t> with a relative lack of stone tools, it appears that these first settlers were maritime-adapted hunter-gatherer-fishermen, and not necessarily big-game hunters like the Clovis. Therefore, it is feasible that they traveled along the coast by boat or along the shoreline, and could survive on marine resources throughout the voyage south.</a:t>
            </a:r>
          </a:p>
          <a:p>
            <a:r>
              <a:rPr lang="en-US" dirty="0" smtClean="0"/>
              <a:t>	The presence of non-local items at Monte Verde, such as plants, beach-rolled pebbles, quartz, and tar, indicates possible trade networks and other sites of human habitation of similar age.</a:t>
            </a:r>
          </a:p>
          <a:p>
            <a:endParaRPr lang="en-US" dirty="0" smtClean="0"/>
          </a:p>
          <a:p>
            <a:r>
              <a:rPr lang="en-US" b="1" dirty="0" smtClean="0"/>
              <a:t>Diffusion</a:t>
            </a:r>
          </a:p>
          <a:p>
            <a:r>
              <a:rPr lang="en-US" dirty="0" smtClean="0"/>
              <a:t>	Awareness about Monte Verde among the international archaeology community was greatly increased in 1989 when </a:t>
            </a:r>
            <a:r>
              <a:rPr lang="en-US" dirty="0" err="1" smtClean="0"/>
              <a:t>Dillehay</a:t>
            </a:r>
            <a:r>
              <a:rPr lang="en-US" dirty="0" smtClean="0"/>
              <a:t> delivered a presentation on Monte Verde at a conference on settlement of the Americas at the University of Maine.[30] Archaeologist David J. Meltzer notes on that presentation:</a:t>
            </a:r>
          </a:p>
          <a:p>
            <a:r>
              <a:rPr lang="en-US" dirty="0" smtClean="0"/>
              <a:t>	The images Tom </a:t>
            </a:r>
            <a:r>
              <a:rPr lang="en-US" dirty="0" err="1" smtClean="0"/>
              <a:t>Dillehay</a:t>
            </a:r>
            <a:r>
              <a:rPr lang="en-US" dirty="0" smtClean="0"/>
              <a:t> was showing of the well-preserved remains at Monte Verde—wooden artifacts and house planks, fruits, berries, seeds, leaves, and stems, as well as marine algae, crayfish, chunks of animal hide, and what appeared to be several human coprolites found in three small pits—were unlike anything most of us, who long ago had learned to be used to stone tools and grateful for occasional bits of bone, had ever seen.[30]</a:t>
            </a:r>
          </a:p>
          <a:p>
            <a:r>
              <a:rPr lang="en-US" b="1" dirty="0" smtClean="0"/>
              <a:t>Pre-Clovis controversy</a:t>
            </a:r>
          </a:p>
          <a:p>
            <a:r>
              <a:rPr lang="en-US" dirty="0" smtClean="0"/>
              <a:t>	Because of the nature of the preservation of Monte Verde, it was one of the first Pre-Clovis sites to be accepted by the academic community. </a:t>
            </a:r>
            <a:r>
              <a:rPr lang="en-US" dirty="0" err="1" smtClean="0"/>
              <a:t>Dillehay</a:t>
            </a:r>
            <a:r>
              <a:rPr lang="en-US" dirty="0" smtClean="0"/>
              <a:t>, himself, doubted his dates due to the stronghold the Clovis First hypothesis has on the academic community.[1] Monte Verde was one of the most accepted Pre-Clovis sites, according to a survey done by Amber Wheat in 2012.[31] Out of 132 respondents (mainly archaeologists), approximately 65% of them confirmed Monte Verde as a Pre-Clovis site.[32] Still, the early date for the site was not widely accepted until 1997. It had hitherto been generally agreed that ancient people had entered the Americas using the Bering Strait Land Bridge, which was about 13,000 kilometers (8,000 miles) north of the Monte Verde site. Though the Monte Verde site does not disprove the Bering Strait theory, it does support the theory that, instead of going down the ice free corridor as previously hypothesized, people may have populated the Americas through a coastal route.[33] A group of 12 respected archaeologists revisited the site in 1997 and concluded that Monte Verde was an inhabited site and predated the Clovis culture. One of </a:t>
            </a:r>
            <a:r>
              <a:rPr lang="en-US" dirty="0" err="1" smtClean="0"/>
              <a:t>Dillehay's</a:t>
            </a:r>
            <a:r>
              <a:rPr lang="en-US" dirty="0" smtClean="0"/>
              <a:t> colleagues, Dr. Mario </a:t>
            </a:r>
            <a:r>
              <a:rPr lang="en-US" dirty="0" err="1" smtClean="0"/>
              <a:t>Pino</a:t>
            </a:r>
            <a:r>
              <a:rPr lang="en-US" dirty="0" smtClean="0"/>
              <a:t>, claimed a lower layer of the site is 33,200 years old, based on the discovery of burned wood several hundred feet to the south of Monte Verde. Radiocarbon dating established the wood as 33,000 years old.[34] </a:t>
            </a:r>
            <a:r>
              <a:rPr lang="en-US" dirty="0" err="1" smtClean="0"/>
              <a:t>Dillehay</a:t>
            </a:r>
            <a:r>
              <a:rPr lang="en-US" dirty="0" smtClean="0"/>
              <a:t> was cautious of this earlier date,[35] and as of 2007 it has not been verified or accepted by the scientific community.[36]</a:t>
            </a:r>
          </a:p>
          <a:p>
            <a:r>
              <a:rPr lang="en-US" b="1" dirty="0" smtClean="0"/>
              <a:t>Comparison to other early Americas sites</a:t>
            </a:r>
          </a:p>
          <a:p>
            <a:r>
              <a:rPr lang="en-US" dirty="0" smtClean="0"/>
              <a:t>	MV-I has been radiocarbon dated to 33,000 BP.[37][38] As with other sites that suggest extremely early dates, such as the Topper site in South Carolina and </a:t>
            </a:r>
            <a:r>
              <a:rPr lang="en-US" dirty="0" err="1" smtClean="0"/>
              <a:t>Pedra</a:t>
            </a:r>
            <a:r>
              <a:rPr lang="en-US" dirty="0" smtClean="0"/>
              <a:t> </a:t>
            </a:r>
            <a:r>
              <a:rPr lang="en-US" dirty="0" err="1" smtClean="0"/>
              <a:t>Furada</a:t>
            </a:r>
            <a:r>
              <a:rPr lang="en-US" dirty="0" smtClean="0"/>
              <a:t> in Brazil, this deeper layer remains controversial.</a:t>
            </a:r>
          </a:p>
          <a:p>
            <a:r>
              <a:rPr lang="en-US" dirty="0" smtClean="0"/>
              <a:t>	The only other archaeological site in Southern Chile comparable in age to Monte Verde is </a:t>
            </a:r>
            <a:r>
              <a:rPr lang="en-US" dirty="0" err="1" smtClean="0"/>
              <a:t>Pilauco</a:t>
            </a:r>
            <a:r>
              <a:rPr lang="en-US" dirty="0" smtClean="0"/>
              <a:t> </a:t>
            </a:r>
            <a:r>
              <a:rPr lang="en-US" dirty="0" err="1" smtClean="0"/>
              <a:t>Bajo</a:t>
            </a:r>
            <a:r>
              <a:rPr lang="en-US" dirty="0" smtClean="0"/>
              <a:t>, dated to 12,500–11,000 BP.[39] Researchers postulated that the two sites were complementary – Monte Verde would be a habitation site, and </a:t>
            </a:r>
            <a:r>
              <a:rPr lang="en-US" dirty="0" err="1" smtClean="0"/>
              <a:t>Pilauco</a:t>
            </a:r>
            <a:r>
              <a:rPr lang="en-US" dirty="0" smtClean="0"/>
              <a:t> </a:t>
            </a:r>
            <a:r>
              <a:rPr lang="en-US" dirty="0" err="1" smtClean="0"/>
              <a:t>Bajo</a:t>
            </a:r>
            <a:r>
              <a:rPr lang="en-US" dirty="0" smtClean="0"/>
              <a:t> would be a hunting and scavenging site.[40][41] Further south lies the </a:t>
            </a:r>
            <a:r>
              <a:rPr lang="en-US" dirty="0" err="1" smtClean="0"/>
              <a:t>Pali</a:t>
            </a:r>
            <a:r>
              <a:rPr lang="en-US" dirty="0" smtClean="0"/>
              <a:t> </a:t>
            </a:r>
            <a:r>
              <a:rPr lang="en-US" dirty="0" err="1" smtClean="0"/>
              <a:t>Aike</a:t>
            </a:r>
            <a:r>
              <a:rPr lang="en-US" dirty="0" smtClean="0"/>
              <a:t> Crater lava tube, dated to 14,000–10,000 BP.[42]</a:t>
            </a:r>
          </a:p>
          <a:p>
            <a:r>
              <a:rPr lang="en-US" dirty="0" smtClean="0"/>
              <a:t>	The </a:t>
            </a:r>
            <a:r>
              <a:rPr lang="en-US" dirty="0" err="1" smtClean="0"/>
              <a:t>Chinchorro</a:t>
            </a:r>
            <a:r>
              <a:rPr lang="en-US" dirty="0" smtClean="0"/>
              <a:t> culture, which was mostly a coastal culture of northern Chile and southern Peru, originated ca. 9,000 years BP, and was long lasting. Other sites on the coast, such as the </a:t>
            </a:r>
            <a:r>
              <a:rPr lang="en-US" dirty="0" err="1" smtClean="0"/>
              <a:t>Quebrada</a:t>
            </a:r>
            <a:r>
              <a:rPr lang="en-US" dirty="0" smtClean="0"/>
              <a:t> </a:t>
            </a:r>
            <a:r>
              <a:rPr lang="en-US" dirty="0" err="1" smtClean="0"/>
              <a:t>Jaguay</a:t>
            </a:r>
            <a:r>
              <a:rPr lang="en-US" dirty="0" smtClean="0"/>
              <a:t>, and </a:t>
            </a:r>
            <a:r>
              <a:rPr lang="en-US" dirty="0" err="1" smtClean="0"/>
              <a:t>Quebrada</a:t>
            </a:r>
            <a:r>
              <a:rPr lang="en-US" dirty="0" smtClean="0"/>
              <a:t> </a:t>
            </a:r>
            <a:r>
              <a:rPr lang="en-US" dirty="0" err="1" smtClean="0"/>
              <a:t>Tacahuay</a:t>
            </a:r>
            <a:r>
              <a:rPr lang="en-US" dirty="0" smtClean="0"/>
              <a:t> of Peru, seem to go back to ca. 13,000-12,000 BP.[43] </a:t>
            </a:r>
            <a:r>
              <a:rPr lang="en-US" dirty="0" err="1" smtClean="0"/>
              <a:t>Huaca</a:t>
            </a:r>
            <a:r>
              <a:rPr lang="en-US" dirty="0" smtClean="0"/>
              <a:t> </a:t>
            </a:r>
            <a:r>
              <a:rPr lang="en-US" dirty="0" err="1" smtClean="0"/>
              <a:t>Prieta</a:t>
            </a:r>
            <a:r>
              <a:rPr lang="en-US" dirty="0" smtClean="0"/>
              <a:t> in northern Peru was occupied as early as 15,000 BP.</a:t>
            </a:r>
            <a:endParaRPr lang="en-US" dirty="0"/>
          </a:p>
        </p:txBody>
      </p:sp>
      <p:sp>
        <p:nvSpPr>
          <p:cNvPr id="3" name="TextBox 2"/>
          <p:cNvSpPr txBox="1"/>
          <p:nvPr/>
        </p:nvSpPr>
        <p:spPr>
          <a:xfrm>
            <a:off x="0" y="0"/>
            <a:ext cx="9144000" cy="400110"/>
          </a:xfrm>
          <a:prstGeom prst="rect">
            <a:avLst/>
          </a:prstGeom>
          <a:noFill/>
        </p:spPr>
        <p:txBody>
          <a:bodyPr wrap="square" rtlCol="0">
            <a:spAutoFit/>
          </a:bodyPr>
          <a:lstStyle/>
          <a:p>
            <a:r>
              <a:rPr lang="en-US" sz="2000" b="1" dirty="0" smtClean="0"/>
              <a:t>14,500 YBP (18,000?) - MONTE VERDE LOWER LEVEL – Southern Chile (1975)</a:t>
            </a:r>
            <a:endParaRPr lang="en-US" sz="2000" b="1" dirty="0"/>
          </a:p>
        </p:txBody>
      </p:sp>
      <p:pic>
        <p:nvPicPr>
          <p:cNvPr id="2050" name="Picture 2"/>
          <p:cNvPicPr>
            <a:picLocks noChangeAspect="1" noChangeArrowheads="1"/>
          </p:cNvPicPr>
          <p:nvPr/>
        </p:nvPicPr>
        <p:blipFill>
          <a:blip r:embed="rId4" cstate="print"/>
          <a:srcRect/>
          <a:stretch>
            <a:fillRect/>
          </a:stretch>
        </p:blipFill>
        <p:spPr bwMode="auto">
          <a:xfrm>
            <a:off x="5249023" y="533400"/>
            <a:ext cx="3818777" cy="254793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09600"/>
            <a:ext cx="9144000" cy="41642169"/>
          </a:xfrm>
          <a:prstGeom prst="rect">
            <a:avLst/>
          </a:prstGeom>
          <a:solidFill>
            <a:schemeClr val="bg1"/>
          </a:solidFill>
        </p:spPr>
        <p:txBody>
          <a:bodyPr wrap="square">
            <a:spAutoFit/>
          </a:bodyPr>
          <a:lstStyle/>
          <a:p>
            <a:r>
              <a:rPr lang="en-US" dirty="0" smtClean="0">
                <a:hlinkClick r:id="rId3"/>
              </a:rPr>
              <a:t>https://en.wikipedia.org/wiki/Buttermilk_Creek_complex</a:t>
            </a:r>
            <a:endParaRPr lang="en-US" dirty="0" smtClean="0"/>
          </a:p>
          <a:p>
            <a:r>
              <a:rPr lang="en-US" b="1" i="1" dirty="0" smtClean="0"/>
              <a:t>	</a:t>
            </a:r>
            <a:r>
              <a:rPr lang="en-US" i="1" dirty="0" smtClean="0"/>
              <a:t>The Buttermilk Creek complex </a:t>
            </a:r>
            <a:r>
              <a:rPr lang="en-US" dirty="0" smtClean="0"/>
              <a:t>in Salado, Texas is the remains of a </a:t>
            </a:r>
          </a:p>
          <a:p>
            <a:r>
              <a:rPr lang="en-US" dirty="0" err="1" smtClean="0"/>
              <a:t>paleolithic</a:t>
            </a:r>
            <a:r>
              <a:rPr lang="en-US" dirty="0" smtClean="0"/>
              <a:t> settlement along the shores of Buttermilk Creek in present-day </a:t>
            </a:r>
          </a:p>
          <a:p>
            <a:r>
              <a:rPr lang="en-US" dirty="0" smtClean="0"/>
              <a:t>Salado, Texas, dated to approximately 15,500 years old. If confirmed, the site </a:t>
            </a:r>
          </a:p>
          <a:p>
            <a:r>
              <a:rPr lang="en-US" dirty="0" smtClean="0"/>
              <a:t>represents evidence of human settlement in the Americas that pre-dates the </a:t>
            </a:r>
          </a:p>
          <a:p>
            <a:r>
              <a:rPr lang="en-US" dirty="0" smtClean="0"/>
              <a:t>Clovis culture.</a:t>
            </a:r>
          </a:p>
          <a:p>
            <a:r>
              <a:rPr lang="en-US" b="1" dirty="0" smtClean="0"/>
              <a:t>Introduction</a:t>
            </a:r>
          </a:p>
          <a:p>
            <a:r>
              <a:rPr lang="en-US" dirty="0" smtClean="0"/>
              <a:t>	The Buttermilk Creek complex found at the Debra L. </a:t>
            </a:r>
            <a:r>
              <a:rPr lang="en-US" dirty="0" err="1" smtClean="0"/>
              <a:t>Friedkin</a:t>
            </a:r>
            <a:r>
              <a:rPr lang="en-US" dirty="0" smtClean="0"/>
              <a:t> </a:t>
            </a:r>
          </a:p>
          <a:p>
            <a:r>
              <a:rPr lang="en-US" dirty="0" smtClean="0"/>
              <a:t>Paleo-Indian archaeological site in Bell County, Texas, has provided </a:t>
            </a:r>
          </a:p>
          <a:p>
            <a:r>
              <a:rPr lang="en-US" dirty="0" smtClean="0"/>
              <a:t>archaeological evidence of a human presence in the Americas that pre-dates </a:t>
            </a:r>
          </a:p>
          <a:p>
            <a:r>
              <a:rPr lang="en-US" dirty="0" smtClean="0"/>
              <a:t>the Clovis peoples, who until recently were thought to be the first humans  to explore and settle North America. The site's pre-Clovis occupation is supported by numerous lines of evidence including optically stimulated luminescence (OSL) dates ranging from 13,200-15,500 before present, undisturbed </a:t>
            </a:r>
            <a:r>
              <a:rPr lang="en-US" dirty="0" err="1" smtClean="0"/>
              <a:t>stratigraphy</a:t>
            </a:r>
            <a:r>
              <a:rPr lang="en-US" dirty="0" smtClean="0"/>
              <a:t>, and an extensive stone tool assemblage. OSL is a technique that analyzes light energy trapped in sediment particles to identify the last time the soil was exposed to sunlight.</a:t>
            </a:r>
          </a:p>
          <a:p>
            <a:r>
              <a:rPr lang="en-US" b="1" dirty="0" smtClean="0"/>
              <a:t>Background</a:t>
            </a:r>
          </a:p>
          <a:p>
            <a:r>
              <a:rPr lang="en-US" dirty="0" smtClean="0"/>
              <a:t>	Dr. Michael R. Waters from Texas A&amp;M University along with a group of graduate and undergraduate students began excavating the Debra L. </a:t>
            </a:r>
            <a:r>
              <a:rPr lang="en-US" dirty="0" err="1" smtClean="0"/>
              <a:t>Friedkin</a:t>
            </a:r>
            <a:r>
              <a:rPr lang="en-US" dirty="0" smtClean="0"/>
              <a:t> Site in Bell County, Texas in 2006. The site is located 250 </a:t>
            </a:r>
            <a:r>
              <a:rPr lang="en-US" dirty="0" err="1" smtClean="0"/>
              <a:t>metres</a:t>
            </a:r>
            <a:r>
              <a:rPr lang="en-US" dirty="0" smtClean="0"/>
              <a:t> (820 ft) downstream along Buttermilk Creek from the </a:t>
            </a:r>
            <a:r>
              <a:rPr lang="en-US" dirty="0" err="1" smtClean="0"/>
              <a:t>Gault</a:t>
            </a:r>
            <a:r>
              <a:rPr lang="en-US" dirty="0" smtClean="0"/>
              <a:t> site; a Paleo-Indian site excavated in 1998 and found to have deeply stratified deposits including a Clovis horizon.</a:t>
            </a:r>
          </a:p>
          <a:p>
            <a:r>
              <a:rPr lang="en-US" dirty="0" smtClean="0"/>
              <a:t>	Early humans would have been attracted to the area surrounding Buttermilk Creek due its favorable climate, abundance of food resources, a year-round water source, but most importantly because the area was a source of very high quality Edward's </a:t>
            </a:r>
            <a:r>
              <a:rPr lang="en-US" dirty="0" err="1" smtClean="0"/>
              <a:t>Chert</a:t>
            </a:r>
            <a:r>
              <a:rPr lang="en-US" dirty="0" smtClean="0"/>
              <a:t> stone.[3] They would have made tools out of </a:t>
            </a:r>
            <a:r>
              <a:rPr lang="en-US" dirty="0" err="1" smtClean="0"/>
              <a:t>chert</a:t>
            </a:r>
            <a:r>
              <a:rPr lang="en-US" dirty="0" smtClean="0"/>
              <a:t> nodules using a technique called flint knapping which employs the striking of hammer stones and antler billets to remove flakes of </a:t>
            </a:r>
            <a:r>
              <a:rPr lang="en-US" dirty="0" err="1" smtClean="0"/>
              <a:t>chert</a:t>
            </a:r>
            <a:r>
              <a:rPr lang="en-US" dirty="0" smtClean="0"/>
              <a:t> until the nodules are reduced to bifacial shape.</a:t>
            </a:r>
          </a:p>
          <a:p>
            <a:r>
              <a:rPr lang="en-US" dirty="0" smtClean="0"/>
              <a:t>	They would have then used smaller antlers to pressure flake these items into spear points, knives, or other tools. Along with bifacial tools they also produced </a:t>
            </a:r>
            <a:r>
              <a:rPr lang="en-US" dirty="0" err="1" smtClean="0"/>
              <a:t>unifacial</a:t>
            </a:r>
            <a:r>
              <a:rPr lang="en-US" dirty="0" smtClean="0"/>
              <a:t> tools such as blades and </a:t>
            </a:r>
            <a:r>
              <a:rPr lang="en-US" dirty="0" err="1" smtClean="0"/>
              <a:t>bladelets</a:t>
            </a:r>
            <a:r>
              <a:rPr lang="en-US" dirty="0" smtClean="0"/>
              <a:t> by skillfully working and setting up a platform on blade core and then striking it with an antler billet to remove a blade.</a:t>
            </a:r>
          </a:p>
          <a:p>
            <a:r>
              <a:rPr lang="en-US" b="1" dirty="0" smtClean="0"/>
              <a:t>Clovis first model</a:t>
            </a:r>
          </a:p>
          <a:p>
            <a:r>
              <a:rPr lang="en-US" dirty="0" smtClean="0"/>
              <a:t>	Beginning in the mid 20th century the consensus among archaeologists was that the first human colonizers of the New World were the Clovis people who migrated from Siberia across </a:t>
            </a:r>
            <a:r>
              <a:rPr lang="en-US" dirty="0" err="1" smtClean="0"/>
              <a:t>Beringia</a:t>
            </a:r>
            <a:r>
              <a:rPr lang="en-US" dirty="0" smtClean="0"/>
              <a:t> and down into the Americas from 13,200-12,800 BP. It is believed that Clovis peoples with their characteristic fluted </a:t>
            </a:r>
            <a:r>
              <a:rPr lang="en-US" dirty="0" err="1" smtClean="0"/>
              <a:t>lanceolate</a:t>
            </a:r>
            <a:r>
              <a:rPr lang="en-US" dirty="0" smtClean="0"/>
              <a:t>-shaped points quickly spread throughout all of North and South America.</a:t>
            </a:r>
          </a:p>
          <a:p>
            <a:r>
              <a:rPr lang="en-US" dirty="0" smtClean="0"/>
              <a:t>	This theory for the colonization of the New World is known as the "Clovis First" model and has recently come under question by the discovery and acceptance of the Monte Verde, Chile site which has radio-carbon dates going back to 14,600 BP calibrated. This was the first site widely accepted to have pre-Clovis deposits.</a:t>
            </a:r>
          </a:p>
          <a:p>
            <a:r>
              <a:rPr lang="en-US" dirty="0" smtClean="0"/>
              <a:t>	The acceptance of Monte Verde has led to a reevaluation of the "Clovis First" model and helped to lead the way for the acceptance of other pre-Clovis sites. Until the discovery of the Buttermilk Creek complex, which appears to have unquestionable evidence of pre-Clovis habitation,[6] there has been a lack of indisputable evidence of pre-Clovis culture in North America.</a:t>
            </a:r>
          </a:p>
          <a:p>
            <a:r>
              <a:rPr lang="en-US" dirty="0" smtClean="0"/>
              <a:t>	There are several known sites in the US with possible pre-Clovis remains including:</a:t>
            </a:r>
          </a:p>
          <a:p>
            <a:r>
              <a:rPr lang="en-US" dirty="0" err="1" smtClean="0"/>
              <a:t>Meadowcroft</a:t>
            </a:r>
            <a:r>
              <a:rPr lang="en-US" dirty="0" smtClean="0"/>
              <a:t> Rock Shelter (Pennsylvania)</a:t>
            </a:r>
          </a:p>
          <a:p>
            <a:r>
              <a:rPr lang="en-US" dirty="0" smtClean="0"/>
              <a:t>Topper (South Carolina)</a:t>
            </a:r>
          </a:p>
          <a:p>
            <a:r>
              <a:rPr lang="en-US" dirty="0" smtClean="0"/>
              <a:t>Page-Ladson (Florida)</a:t>
            </a:r>
          </a:p>
          <a:p>
            <a:r>
              <a:rPr lang="en-US" dirty="0" smtClean="0"/>
              <a:t>Cactus Hill (Virginia)</a:t>
            </a:r>
          </a:p>
          <a:p>
            <a:r>
              <a:rPr lang="en-US" dirty="0" smtClean="0"/>
              <a:t>The Schaefer and </a:t>
            </a:r>
            <a:r>
              <a:rPr lang="en-US" dirty="0" err="1" smtClean="0"/>
              <a:t>Hebior</a:t>
            </a:r>
            <a:r>
              <a:rPr lang="en-US" dirty="0" smtClean="0"/>
              <a:t> mammoth sites</a:t>
            </a:r>
          </a:p>
          <a:p>
            <a:r>
              <a:rPr lang="en-US" dirty="0" smtClean="0"/>
              <a:t>     in Kenosha County, Wisconsin</a:t>
            </a:r>
          </a:p>
          <a:p>
            <a:r>
              <a:rPr lang="en-US" dirty="0" err="1" smtClean="0"/>
              <a:t>Lovewell</a:t>
            </a:r>
            <a:r>
              <a:rPr lang="en-US" dirty="0" smtClean="0"/>
              <a:t> (Kansas), at </a:t>
            </a:r>
            <a:r>
              <a:rPr lang="en-US" dirty="0" err="1" smtClean="0"/>
              <a:t>Lovewell</a:t>
            </a:r>
            <a:r>
              <a:rPr lang="en-US" dirty="0" smtClean="0"/>
              <a:t> Reservoir</a:t>
            </a:r>
          </a:p>
          <a:p>
            <a:r>
              <a:rPr lang="en-US" dirty="0" smtClean="0"/>
              <a:t>La </a:t>
            </a:r>
            <a:r>
              <a:rPr lang="en-US" dirty="0" err="1" smtClean="0"/>
              <a:t>Sena</a:t>
            </a:r>
            <a:r>
              <a:rPr lang="en-US" dirty="0" smtClean="0"/>
              <a:t> (Nebraska)</a:t>
            </a:r>
          </a:p>
          <a:p>
            <a:r>
              <a:rPr lang="en-US" dirty="0" smtClean="0"/>
              <a:t>Paisley Caves (Oregon)</a:t>
            </a:r>
          </a:p>
          <a:p>
            <a:r>
              <a:rPr lang="en-US" dirty="0" smtClean="0"/>
              <a:t>	Although all of these sites have evidence for pre-Clovis </a:t>
            </a:r>
          </a:p>
          <a:p>
            <a:r>
              <a:rPr lang="en-US" dirty="0" smtClean="0"/>
              <a:t>occupations, controversy has surrounded some of them or their</a:t>
            </a:r>
          </a:p>
          <a:p>
            <a:r>
              <a:rPr lang="en-US" dirty="0" smtClean="0"/>
              <a:t> findings have yet to be thoroughly published, which has kept them </a:t>
            </a:r>
          </a:p>
          <a:p>
            <a:r>
              <a:rPr lang="en-US" dirty="0" smtClean="0"/>
              <a:t>from being widely accepted as pre-Clovis sites.</a:t>
            </a:r>
          </a:p>
          <a:p>
            <a:r>
              <a:rPr lang="en-US" dirty="0" smtClean="0"/>
              <a:t>	At the Debra L. </a:t>
            </a:r>
            <a:r>
              <a:rPr lang="en-US" dirty="0" err="1" smtClean="0"/>
              <a:t>Friedkin</a:t>
            </a:r>
            <a:r>
              <a:rPr lang="en-US" dirty="0" smtClean="0"/>
              <a:t> site multiple lines of evidence support its pre-Clovis assignment. The discovery of the Buttermilk Creek complex has helped archaeologists further their quest to identify who the first humans were to reach the New World, when and how they arrived here and where their point of origin was.</a:t>
            </a:r>
          </a:p>
          <a:p>
            <a:r>
              <a:rPr lang="en-US" b="1" dirty="0" smtClean="0"/>
              <a:t>Excavations</a:t>
            </a:r>
          </a:p>
          <a:p>
            <a:r>
              <a:rPr lang="en-US" dirty="0" smtClean="0"/>
              <a:t>	Excavations at the Debra L. </a:t>
            </a:r>
            <a:r>
              <a:rPr lang="en-US" dirty="0" err="1" smtClean="0"/>
              <a:t>Friedkin</a:t>
            </a:r>
            <a:r>
              <a:rPr lang="en-US" dirty="0" smtClean="0"/>
              <a:t> site include Block A located on terrace 2 and Block B on terrace 1. The two terraces are Pleistocene floodplain deposits.</a:t>
            </a:r>
          </a:p>
          <a:p>
            <a:endParaRPr lang="en-US" dirty="0" smtClean="0"/>
          </a:p>
          <a:p>
            <a:r>
              <a:rPr lang="en-US" dirty="0" smtClean="0"/>
              <a:t>The pre-Clovis occupation is found within Block A, which consists of 52 adjacent 1 </a:t>
            </a:r>
            <a:r>
              <a:rPr lang="en-US" dirty="0" err="1" smtClean="0"/>
              <a:t>metre</a:t>
            </a:r>
            <a:r>
              <a:rPr lang="en-US" dirty="0" smtClean="0"/>
              <a:t> (3 ft 3 in) x 1 </a:t>
            </a:r>
            <a:r>
              <a:rPr lang="en-US" dirty="0" err="1" smtClean="0"/>
              <a:t>metre</a:t>
            </a:r>
            <a:r>
              <a:rPr lang="en-US" dirty="0" smtClean="0"/>
              <a:t> (3 ft 3 in) squares. Block A is buried under </a:t>
            </a:r>
            <a:r>
              <a:rPr lang="en-US" dirty="0" err="1" smtClean="0"/>
              <a:t>colluvium</a:t>
            </a:r>
            <a:r>
              <a:rPr lang="en-US" dirty="0" smtClean="0"/>
              <a:t> from a nearby slope and 1.4 </a:t>
            </a:r>
            <a:r>
              <a:rPr lang="en-US" dirty="0" err="1" smtClean="0"/>
              <a:t>metres</a:t>
            </a:r>
            <a:r>
              <a:rPr lang="en-US" dirty="0" smtClean="0"/>
              <a:t> (4 ft 7 in) of clay sediment deposited gradually during flooding events from nearby Buttermilk Creek.</a:t>
            </a:r>
          </a:p>
          <a:p>
            <a:r>
              <a:rPr lang="en-US" dirty="0" smtClean="0"/>
              <a:t>	The Buttermilk Creek complex is found within </a:t>
            </a:r>
            <a:r>
              <a:rPr lang="en-US" dirty="0" err="1" smtClean="0"/>
              <a:t>vertisols</a:t>
            </a:r>
            <a:r>
              <a:rPr lang="en-US" dirty="0" smtClean="0"/>
              <a:t>. The </a:t>
            </a:r>
            <a:r>
              <a:rPr lang="en-US" dirty="0" err="1" smtClean="0"/>
              <a:t>stratigraphy</a:t>
            </a:r>
            <a:r>
              <a:rPr lang="en-US" dirty="0" smtClean="0"/>
              <a:t> of block A appears to be undisturbed and non-mixed based on multiple lines of evidence including: the lack of artifact sorting by size from the top to bottom of Block A, </a:t>
            </a:r>
            <a:r>
              <a:rPr lang="en-US" dirty="0" err="1" smtClean="0"/>
              <a:t>pedogenesis</a:t>
            </a:r>
            <a:r>
              <a:rPr lang="en-US" dirty="0" smtClean="0"/>
              <a:t> forming calcium carbonate present only on artifacts in the deepest layers of Block A, and proper chronological ordering of numerous OSL dates.</a:t>
            </a:r>
          </a:p>
          <a:p>
            <a:r>
              <a:rPr lang="en-US" dirty="0" smtClean="0"/>
              <a:t>	Block A consists of 9 soil horizons. The findings of the excavations were analyzed and interpreted using a holistic approach that featured researchers from many different fields including: Steven L. Forman and James Pierson who are experts in OSL dating; Lee C. </a:t>
            </a:r>
            <a:r>
              <a:rPr lang="en-US" dirty="0" err="1" smtClean="0"/>
              <a:t>Nordt</a:t>
            </a:r>
            <a:r>
              <a:rPr lang="en-US" dirty="0" smtClean="0"/>
              <a:t>, Steven G. </a:t>
            </a:r>
            <a:r>
              <a:rPr lang="en-US" dirty="0" err="1" smtClean="0"/>
              <a:t>Driese</a:t>
            </a:r>
            <a:r>
              <a:rPr lang="en-US" dirty="0" smtClean="0"/>
              <a:t>, Joshua M. Feinberg, and Anna Lindquist-who are all geologists or geophysicists; Charles T. Hallmark who is a soil scientist; and archaeologists including Michael R. Waters, Thomas A. Jennings, Joshua L. Keene, </a:t>
            </a:r>
            <a:r>
              <a:rPr lang="en-US" dirty="0" err="1" smtClean="0"/>
              <a:t>Jessi</a:t>
            </a:r>
            <a:r>
              <a:rPr lang="en-US" dirty="0" smtClean="0"/>
              <a:t> </a:t>
            </a:r>
            <a:r>
              <a:rPr lang="en-US" dirty="0" err="1" smtClean="0"/>
              <a:t>Halligan</a:t>
            </a:r>
            <a:r>
              <a:rPr lang="en-US" dirty="0" smtClean="0"/>
              <a:t>, and Michael B. Collins.</a:t>
            </a:r>
          </a:p>
          <a:p>
            <a:r>
              <a:rPr lang="en-US" dirty="0" smtClean="0"/>
              <a:t>	The Folsom horizon in block A is defined within a 2.5 </a:t>
            </a:r>
            <a:r>
              <a:rPr lang="en-US" dirty="0" err="1" smtClean="0"/>
              <a:t>centimetres</a:t>
            </a:r>
            <a:r>
              <a:rPr lang="en-US" dirty="0" smtClean="0"/>
              <a:t> (0.98 in) thick layer containing 3 Folsom points. The Clovis horizon is found below Folsom within a 2.5 </a:t>
            </a:r>
            <a:r>
              <a:rPr lang="en-US" dirty="0" err="1" smtClean="0"/>
              <a:t>centimetres</a:t>
            </a:r>
            <a:r>
              <a:rPr lang="en-US" dirty="0" smtClean="0"/>
              <a:t> (0.98 in) thick layer containing Clovis diagnostics. The Buttermilk Creek complex is found below Clovis and defined within a 20 </a:t>
            </a:r>
            <a:r>
              <a:rPr lang="en-US" dirty="0" err="1" smtClean="0"/>
              <a:t>centimetres</a:t>
            </a:r>
            <a:r>
              <a:rPr lang="en-US" dirty="0" smtClean="0"/>
              <a:t> (7.9 in) thick layer containing artifacts. There were 18 OSL dates ranging from 14,000-17,500 BP taken from this layer. </a:t>
            </a:r>
            <a:r>
              <a:rPr lang="en-US" dirty="0" err="1" smtClean="0"/>
              <a:t>Lanceolate</a:t>
            </a:r>
            <a:r>
              <a:rPr lang="en-US" dirty="0" smtClean="0"/>
              <a:t> stemmed projectile points are found throughout this layer (OSL dated from around 15,500 to 13,500 years ago), beneath the Clovis horizon. Triangular </a:t>
            </a:r>
            <a:r>
              <a:rPr lang="en-US" dirty="0" err="1" smtClean="0"/>
              <a:t>lanceolate</a:t>
            </a:r>
            <a:r>
              <a:rPr lang="en-US" dirty="0" smtClean="0"/>
              <a:t> points are found by around 14,000 years ago.</a:t>
            </a:r>
          </a:p>
          <a:p>
            <a:r>
              <a:rPr lang="en-US" dirty="0" smtClean="0"/>
              <a:t>	Excavations show that there was nearly continual habitation of the site beginning with the Buttermilk Creek complex occupation and continuing through Clovis, Folsom, </a:t>
            </a:r>
            <a:r>
              <a:rPr lang="en-US" dirty="0" err="1" smtClean="0"/>
              <a:t>Golondrina</a:t>
            </a:r>
            <a:r>
              <a:rPr lang="en-US" dirty="0" smtClean="0"/>
              <a:t>, Dalton, Early Archaic, Late Archaic, and all the way through Late Prehistoric.</a:t>
            </a:r>
          </a:p>
          <a:p>
            <a:r>
              <a:rPr lang="en-US" b="1" dirty="0" smtClean="0"/>
              <a:t>Artifact assemblage</a:t>
            </a:r>
          </a:p>
          <a:p>
            <a:r>
              <a:rPr lang="en-US" dirty="0" smtClean="0"/>
              <a:t>	The Buttermilk Creek complex artifact assemblage is much larger and more varied than other North American sites advanced as having a pre-Clovis component. This is one of the main reasons why the claim of a pre-Clovis component at this site has been greeted with much more credibility than at most other potential pre-Clovis sites.</a:t>
            </a:r>
          </a:p>
          <a:p>
            <a:r>
              <a:rPr lang="en-US" dirty="0" smtClean="0"/>
              <a:t>	The Buttermilk Creek complex has yielded 15,528 pre-Clovis stone artifacts which have been separated into </a:t>
            </a:r>
            <a:r>
              <a:rPr lang="en-US" dirty="0" err="1" smtClean="0"/>
              <a:t>macrodebitage</a:t>
            </a:r>
            <a:r>
              <a:rPr lang="en-US" dirty="0" smtClean="0"/>
              <a:t>, </a:t>
            </a:r>
            <a:r>
              <a:rPr lang="en-US" dirty="0" err="1" smtClean="0"/>
              <a:t>microdebitage</a:t>
            </a:r>
            <a:r>
              <a:rPr lang="en-US" dirty="0" smtClean="0"/>
              <a:t>, and tools. The </a:t>
            </a:r>
            <a:r>
              <a:rPr lang="en-US" dirty="0" err="1" smtClean="0"/>
              <a:t>macrodebitage</a:t>
            </a:r>
            <a:r>
              <a:rPr lang="en-US" dirty="0" smtClean="0"/>
              <a:t> was counted, analyzed, and further subdivided into additional categories.</a:t>
            </a:r>
          </a:p>
          <a:p>
            <a:r>
              <a:rPr lang="en-US" dirty="0" smtClean="0"/>
              <a:t>	Tools were individually analyzed and included 5 blades, 14 </a:t>
            </a:r>
            <a:r>
              <a:rPr lang="en-US" dirty="0" err="1" smtClean="0"/>
              <a:t>bladelets</a:t>
            </a:r>
            <a:r>
              <a:rPr lang="en-US" dirty="0" smtClean="0"/>
              <a:t>, 12 </a:t>
            </a:r>
            <a:r>
              <a:rPr lang="en-US" dirty="0" err="1" smtClean="0"/>
              <a:t>bifaces</a:t>
            </a:r>
            <a:r>
              <a:rPr lang="en-US" dirty="0" smtClean="0"/>
              <a:t>, 1 </a:t>
            </a:r>
            <a:r>
              <a:rPr lang="en-US" dirty="0" err="1" smtClean="0"/>
              <a:t>discoidal</a:t>
            </a:r>
            <a:r>
              <a:rPr lang="en-US" dirty="0" smtClean="0"/>
              <a:t> core, 23 edge-modified tools, 3 radial break tools, and 1 piece of polished hematite.</a:t>
            </a:r>
          </a:p>
          <a:p>
            <a:r>
              <a:rPr lang="en-US" dirty="0" smtClean="0"/>
              <a:t>	There has been use-wear analysis done on some of the artifacts found in the Buttermilk Creek assemblage. The 4 artifacts that were analyzed for use-wear show polish and striations indicative of cutting, grooving, or incising of a hard material such as bone, wood, or antler.</a:t>
            </a:r>
          </a:p>
          <a:p>
            <a:r>
              <a:rPr lang="en-US" dirty="0" smtClean="0"/>
              <a:t>	There appears to be some connection between the Folsom, Clovis, and Buttermilk Creek assemblages at the site. The </a:t>
            </a:r>
            <a:r>
              <a:rPr lang="en-US" dirty="0" err="1" smtClean="0"/>
              <a:t>debitage</a:t>
            </a:r>
            <a:r>
              <a:rPr lang="en-US" dirty="0" smtClean="0"/>
              <a:t> found in all 3 horizons is characteristic of late stage </a:t>
            </a:r>
            <a:r>
              <a:rPr lang="en-US" dirty="0" err="1" smtClean="0"/>
              <a:t>lithic</a:t>
            </a:r>
            <a:r>
              <a:rPr lang="en-US" dirty="0" smtClean="0"/>
              <a:t> reduction, which shows that the site was used for the same purpose by each set of peoples.</a:t>
            </a:r>
          </a:p>
          <a:p>
            <a:r>
              <a:rPr lang="en-US" dirty="0" smtClean="0"/>
              <a:t>	However, by analyzing the tool to </a:t>
            </a:r>
            <a:r>
              <a:rPr lang="en-US" dirty="0" err="1" smtClean="0"/>
              <a:t>debitage</a:t>
            </a:r>
            <a:r>
              <a:rPr lang="en-US" dirty="0" smtClean="0"/>
              <a:t> ratio amongst the 3 assemblages it appears that the Buttermilk Creek peoples were using the site for a greater diversity of tasks than the Folsom and Clovis peoples.</a:t>
            </a:r>
          </a:p>
          <a:p>
            <a:r>
              <a:rPr lang="en-US" dirty="0" smtClean="0"/>
              <a:t>	One overshot flake and 3 partial overshot flakes found in the Buttermilk Creek complex suggest the possibility that they were starting to develop the knapping technologies that would be indicative of later Clovis technology.</a:t>
            </a:r>
          </a:p>
          <a:p>
            <a:r>
              <a:rPr lang="en-US" dirty="0" smtClean="0"/>
              <a:t>	The Clovis and Buttermilk Creek assemblages also show examples of blades and </a:t>
            </a:r>
            <a:r>
              <a:rPr lang="en-US" dirty="0" err="1" smtClean="0"/>
              <a:t>bladelets</a:t>
            </a:r>
            <a:r>
              <a:rPr lang="en-US" dirty="0" smtClean="0"/>
              <a:t>. The presence of certain core reduction techniques in the Buttermilk Creek assemblage[10] suggests that Clovis </a:t>
            </a:r>
            <a:r>
              <a:rPr lang="en-US" dirty="0" err="1" smtClean="0"/>
              <a:t>lithic</a:t>
            </a:r>
            <a:r>
              <a:rPr lang="en-US" dirty="0" smtClean="0"/>
              <a:t> technologies and tool kit could have evolved from the Buttermilk Creek complex.</a:t>
            </a:r>
          </a:p>
          <a:p>
            <a:r>
              <a:rPr lang="en-US" dirty="0" smtClean="0"/>
              <a:t>	There are however, some differences in the </a:t>
            </a:r>
            <a:r>
              <a:rPr lang="en-US" dirty="0" err="1" smtClean="0"/>
              <a:t>lithic</a:t>
            </a:r>
            <a:r>
              <a:rPr lang="en-US" dirty="0" smtClean="0"/>
              <a:t> reduction techniques seen in each assemblage. Unlike the Folsom and Clovis assemblages there is no evidence of fluting or channel flakes in the Buttermilk Creek assemblage.</a:t>
            </a:r>
          </a:p>
          <a:p>
            <a:r>
              <a:rPr lang="en-US" dirty="0" smtClean="0"/>
              <a:t>	At the time of publication of the findings of the site in the journal Science in 2011, there had been no comprehensive study on refitting (or rejoining) of artifacts; however, preliminary examination has shown that there are refits present in both the Buttermilk Creek complex and other horizons. These include a total of 5 refits.</a:t>
            </a:r>
            <a:endParaRPr lang="en-US" b="1" dirty="0" smtClean="0"/>
          </a:p>
          <a:p>
            <a:r>
              <a:rPr lang="en-US" b="1" dirty="0" smtClean="0"/>
              <a:t>Oldest weapons found</a:t>
            </a:r>
          </a:p>
          <a:p>
            <a:r>
              <a:rPr lang="en-US" b="1" dirty="0" smtClean="0"/>
              <a:t>	</a:t>
            </a:r>
            <a:r>
              <a:rPr lang="en-US" dirty="0" smtClean="0"/>
              <a:t>The oldest weapons ever found in North America were discovered at the site in 2016 by a team led by Prof. Michael Waters. These are the ancient spear points, about 3-4 inches long, and they are dated to 15,500 years BP. They were made of </a:t>
            </a:r>
            <a:r>
              <a:rPr lang="en-US" dirty="0" err="1" smtClean="0"/>
              <a:t>chert</a:t>
            </a:r>
            <a:r>
              <a:rPr lang="en-US" dirty="0" smtClean="0"/>
              <a:t>, and were discovered along with some other tools under several feet of sediment. They are believed to have been used for hunting game in the area. These finds were published in 2018. </a:t>
            </a:r>
          </a:p>
          <a:p>
            <a:r>
              <a:rPr lang="en-US" b="1" dirty="0" smtClean="0"/>
              <a:t>Dating techniques</a:t>
            </a:r>
          </a:p>
          <a:p>
            <a:r>
              <a:rPr lang="en-US" dirty="0" smtClean="0"/>
              <a:t>	Due to poor preservation of organics the site was dated using optically stimulated luminescence (OSL). A total of 63 OSL dates have been obtained from the site, and along with diagnostic artifacts found in each </a:t>
            </a:r>
            <a:r>
              <a:rPr lang="en-US" dirty="0" err="1" smtClean="0"/>
              <a:t>stratigraphic</a:t>
            </a:r>
            <a:r>
              <a:rPr lang="en-US" dirty="0" smtClean="0"/>
              <a:t> layer they have helped to correctly identify the cultural horizons present at the site.</a:t>
            </a:r>
          </a:p>
          <a:p>
            <a:r>
              <a:rPr lang="en-US" dirty="0" smtClean="0"/>
              <a:t>	Samples for OSL dating were taken by hammering into the profile walls a copper pipe 10 </a:t>
            </a:r>
            <a:r>
              <a:rPr lang="en-US" dirty="0" err="1" smtClean="0"/>
              <a:t>centimetres</a:t>
            </a:r>
            <a:r>
              <a:rPr lang="en-US" dirty="0" smtClean="0"/>
              <a:t> (3.9 in) - 15 </a:t>
            </a:r>
            <a:r>
              <a:rPr lang="en-US" dirty="0" err="1" smtClean="0"/>
              <a:t>centimetres</a:t>
            </a:r>
            <a:r>
              <a:rPr lang="en-US" dirty="0" smtClean="0"/>
              <a:t> (5.9 in) long and 2.6 </a:t>
            </a:r>
            <a:r>
              <a:rPr lang="en-US" dirty="0" err="1" smtClean="0"/>
              <a:t>centimetres</a:t>
            </a:r>
            <a:r>
              <a:rPr lang="en-US" dirty="0" smtClean="0"/>
              <a:t> (1.0 in) in diameter. Each sample was examined using 3 different OSL dating techniques.[9] The OSL dates helped to show that the site's </a:t>
            </a:r>
            <a:r>
              <a:rPr lang="en-US" dirty="0" err="1" smtClean="0"/>
              <a:t>stratigraphy</a:t>
            </a:r>
            <a:r>
              <a:rPr lang="en-US" dirty="0" smtClean="0"/>
              <a:t> and cultural horizons are undisturbed and in the correct chronological order; thus helping to support the claim that the Buttermilk Creek complex at the site is evidence of a Pre-Clovis occupation.</a:t>
            </a:r>
          </a:p>
          <a:p>
            <a:r>
              <a:rPr lang="en-US" dirty="0" smtClean="0"/>
              <a:t>	The integrity of the deposit, affected as it is by its </a:t>
            </a:r>
            <a:r>
              <a:rPr lang="en-US" dirty="0" err="1" smtClean="0"/>
              <a:t>vertisol</a:t>
            </a:r>
            <a:r>
              <a:rPr lang="en-US" dirty="0" smtClean="0"/>
              <a:t> soils, which undergo disturbance during opening and closing of cracks during moisture changes, has been questioned. Also, the very large errors and the researchers' assumptions about water content of the strata over thousands of years in regard to the OSL age estimates, have caused multiple critics to question the dating of the site and that of others of the complex nearby, such as </a:t>
            </a:r>
            <a:r>
              <a:rPr lang="en-US" dirty="0" err="1" smtClean="0"/>
              <a:t>Gault</a:t>
            </a:r>
            <a:r>
              <a:rPr lang="en-US" dirty="0" smtClean="0"/>
              <a:t>.</a:t>
            </a:r>
            <a:endParaRPr lang="en-US" dirty="0"/>
          </a:p>
        </p:txBody>
      </p:sp>
      <p:pic>
        <p:nvPicPr>
          <p:cNvPr id="1026" name="Picture 2"/>
          <p:cNvPicPr>
            <a:picLocks noChangeAspect="1" noChangeArrowheads="1"/>
          </p:cNvPicPr>
          <p:nvPr/>
        </p:nvPicPr>
        <p:blipFill>
          <a:blip r:embed="rId4" cstate="print"/>
          <a:srcRect l="21139" t="20270" r="40886" b="20946"/>
          <a:stretch>
            <a:fillRect/>
          </a:stretch>
        </p:blipFill>
        <p:spPr bwMode="auto">
          <a:xfrm>
            <a:off x="7543800" y="76200"/>
            <a:ext cx="1445172" cy="3352800"/>
          </a:xfrm>
          <a:prstGeom prst="rect">
            <a:avLst/>
          </a:prstGeom>
          <a:noFill/>
          <a:ln w="9525">
            <a:noFill/>
            <a:miter lim="800000"/>
            <a:headEnd/>
            <a:tailEnd/>
          </a:ln>
          <a:effectLst/>
        </p:spPr>
      </p:pic>
      <p:sp>
        <p:nvSpPr>
          <p:cNvPr id="4" name="Rectangle 3"/>
          <p:cNvSpPr/>
          <p:nvPr/>
        </p:nvSpPr>
        <p:spPr>
          <a:xfrm>
            <a:off x="0" y="0"/>
            <a:ext cx="9144000" cy="400110"/>
          </a:xfrm>
          <a:prstGeom prst="rect">
            <a:avLst/>
          </a:prstGeom>
        </p:spPr>
        <p:txBody>
          <a:bodyPr wrap="square">
            <a:spAutoFit/>
          </a:bodyPr>
          <a:lstStyle/>
          <a:p>
            <a:pPr algn="ctr"/>
            <a:r>
              <a:rPr lang="en-US" sz="2000" b="1" dirty="0" smtClean="0"/>
              <a:t>15,500 YBP - BUTTERMILK CREEK – Salado, TX (2006) </a:t>
            </a:r>
            <a:endParaRPr lang="en-US" sz="2000" b="1" dirty="0"/>
          </a:p>
        </p:txBody>
      </p:sp>
      <p:pic>
        <p:nvPicPr>
          <p:cNvPr id="2050" name="Picture 2"/>
          <p:cNvPicPr>
            <a:picLocks noChangeAspect="1" noChangeArrowheads="1"/>
          </p:cNvPicPr>
          <p:nvPr/>
        </p:nvPicPr>
        <p:blipFill>
          <a:blip r:embed="rId5" cstate="print"/>
          <a:srcRect/>
          <a:stretch>
            <a:fillRect/>
          </a:stretch>
        </p:blipFill>
        <p:spPr bwMode="auto">
          <a:xfrm>
            <a:off x="6324600" y="13868400"/>
            <a:ext cx="2480347" cy="29591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3" cstate="print"/>
          <a:srcRect/>
          <a:stretch>
            <a:fillRect/>
          </a:stretch>
        </p:blipFill>
        <p:spPr bwMode="auto">
          <a:xfrm>
            <a:off x="0" y="-349405"/>
            <a:ext cx="9144000" cy="7359805"/>
          </a:xfrm>
          <a:prstGeom prst="rect">
            <a:avLst/>
          </a:prstGeom>
          <a:noFill/>
          <a:ln w="9525">
            <a:noFill/>
            <a:miter lim="800000"/>
            <a:headEnd/>
            <a:tailEnd/>
          </a:ln>
          <a:effectLst/>
        </p:spPr>
      </p:pic>
      <p:sp>
        <p:nvSpPr>
          <p:cNvPr id="68" name="Rectangle 67"/>
          <p:cNvSpPr/>
          <p:nvPr/>
        </p:nvSpPr>
        <p:spPr>
          <a:xfrm>
            <a:off x="0" y="990600"/>
            <a:ext cx="91440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0" y="3505200"/>
            <a:ext cx="91440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7543800" y="2895600"/>
            <a:ext cx="1536192" cy="2400657"/>
          </a:xfrm>
          <a:prstGeom prst="rect">
            <a:avLst/>
          </a:prstGeom>
          <a:solidFill>
            <a:schemeClr val="bg1"/>
          </a:solidFill>
          <a:ln>
            <a:noFill/>
          </a:ln>
        </p:spPr>
        <p:txBody>
          <a:bodyPr wrap="square" rtlCol="0">
            <a:spAutoFit/>
          </a:bodyPr>
          <a:lstStyle/>
          <a:p>
            <a:pPr algn="ctr"/>
            <a:r>
              <a:rPr lang="en-US" sz="3000" b="1" dirty="0" smtClean="0"/>
              <a:t>|</a:t>
            </a:r>
          </a:p>
          <a:p>
            <a:pPr algn="ctr"/>
            <a:r>
              <a:rPr lang="en-US" sz="3000" b="1" dirty="0" smtClean="0"/>
              <a:t>|</a:t>
            </a:r>
          </a:p>
          <a:p>
            <a:r>
              <a:rPr lang="en-US" sz="3000" b="1" dirty="0" smtClean="0"/>
              <a:t>&gt;13,400</a:t>
            </a:r>
          </a:p>
          <a:p>
            <a:pPr algn="ctr"/>
            <a:r>
              <a:rPr lang="en-US" sz="3000" b="1" dirty="0" smtClean="0"/>
              <a:t>|</a:t>
            </a:r>
          </a:p>
          <a:p>
            <a:pPr algn="ctr"/>
            <a:r>
              <a:rPr lang="en-US" sz="3000" b="1" dirty="0" smtClean="0"/>
              <a:t>|</a:t>
            </a:r>
            <a:endParaRPr lang="en-US" sz="3000" b="1" dirty="0"/>
          </a:p>
        </p:txBody>
      </p:sp>
      <p:grpSp>
        <p:nvGrpSpPr>
          <p:cNvPr id="4" name="Group 8"/>
          <p:cNvGrpSpPr/>
          <p:nvPr/>
        </p:nvGrpSpPr>
        <p:grpSpPr>
          <a:xfrm>
            <a:off x="4648200" y="5574268"/>
            <a:ext cx="2667000" cy="369332"/>
            <a:chOff x="4648200" y="5574268"/>
            <a:chExt cx="2667000" cy="369332"/>
          </a:xfrm>
        </p:grpSpPr>
        <p:sp>
          <p:nvSpPr>
            <p:cNvPr id="8" name="Rectangle 7"/>
            <p:cNvSpPr/>
            <p:nvPr/>
          </p:nvSpPr>
          <p:spPr>
            <a:xfrm>
              <a:off x="4648200" y="5638800"/>
              <a:ext cx="2667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10514" y="5574268"/>
              <a:ext cx="2406428" cy="353943"/>
            </a:xfrm>
            <a:prstGeom prst="rect">
              <a:avLst/>
            </a:prstGeom>
            <a:noFill/>
          </p:spPr>
          <p:txBody>
            <a:bodyPr wrap="none" rtlCol="0">
              <a:spAutoFit/>
            </a:bodyPr>
            <a:lstStyle/>
            <a:p>
              <a:r>
                <a:rPr lang="en-US" sz="1700" dirty="0" smtClean="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rPr>
                <a:t>Site     Rio Puerco, NM</a:t>
              </a:r>
              <a:endParaRPr lang="en-US" sz="1700" dirty="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endParaRPr>
            </a:p>
          </p:txBody>
        </p:sp>
      </p:grpSp>
      <p:cxnSp>
        <p:nvCxnSpPr>
          <p:cNvPr id="15" name="Straight Connector 14"/>
          <p:cNvCxnSpPr/>
          <p:nvPr/>
        </p:nvCxnSpPr>
        <p:spPr>
          <a:xfrm>
            <a:off x="0" y="28956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59"/>
          <p:cNvGrpSpPr/>
          <p:nvPr/>
        </p:nvGrpSpPr>
        <p:grpSpPr>
          <a:xfrm>
            <a:off x="2010293" y="3798122"/>
            <a:ext cx="5522435" cy="707886"/>
            <a:chOff x="2173765" y="1456337"/>
            <a:chExt cx="5522435" cy="707886"/>
          </a:xfrm>
        </p:grpSpPr>
        <p:sp>
          <p:nvSpPr>
            <p:cNvPr id="61" name="TextBox 60"/>
            <p:cNvSpPr txBox="1"/>
            <p:nvPr/>
          </p:nvSpPr>
          <p:spPr>
            <a:xfrm rot="20858893">
              <a:off x="2173765" y="1456337"/>
              <a:ext cx="4396089"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Pre-Clovis  Cultures</a:t>
              </a:r>
              <a:endParaRPr lang="en-US" sz="4000" b="1" dirty="0"/>
            </a:p>
          </p:txBody>
        </p:sp>
        <p:cxnSp>
          <p:nvCxnSpPr>
            <p:cNvPr id="64" name="Straight Arrow Connector 63"/>
            <p:cNvCxnSpPr/>
            <p:nvPr/>
          </p:nvCxnSpPr>
          <p:spPr>
            <a:xfrm>
              <a:off x="6522262" y="1680309"/>
              <a:ext cx="1173938" cy="16506"/>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7592373" y="1143000"/>
            <a:ext cx="1332416" cy="584775"/>
          </a:xfrm>
          <a:prstGeom prst="rect">
            <a:avLst/>
          </a:prstGeom>
          <a:solidFill>
            <a:schemeClr val="bg1"/>
          </a:solidFill>
          <a:ln>
            <a:noFill/>
          </a:ln>
        </p:spPr>
        <p:txBody>
          <a:bodyPr wrap="none" rtlCol="0">
            <a:spAutoFit/>
          </a:bodyPr>
          <a:lstStyle/>
          <a:p>
            <a:r>
              <a:rPr lang="en-US" sz="3200" b="1" dirty="0" smtClean="0"/>
              <a:t>13,200</a:t>
            </a:r>
            <a:endParaRPr lang="en-US" sz="3200" b="1" dirty="0"/>
          </a:p>
        </p:txBody>
      </p:sp>
      <p:grpSp>
        <p:nvGrpSpPr>
          <p:cNvPr id="19" name="Group 9"/>
          <p:cNvGrpSpPr/>
          <p:nvPr/>
        </p:nvGrpSpPr>
        <p:grpSpPr>
          <a:xfrm>
            <a:off x="1001672" y="1143000"/>
            <a:ext cx="7837528" cy="1163415"/>
            <a:chOff x="1001672" y="1143000"/>
            <a:chExt cx="7837528" cy="1163415"/>
          </a:xfrm>
        </p:grpSpPr>
        <p:sp>
          <p:nvSpPr>
            <p:cNvPr id="11" name="TextBox 10"/>
            <p:cNvSpPr txBox="1"/>
            <p:nvPr/>
          </p:nvSpPr>
          <p:spPr>
            <a:xfrm rot="20858893">
              <a:off x="1001672" y="1598529"/>
              <a:ext cx="5585232"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‘Clovis First’  Hypothesis</a:t>
              </a:r>
              <a:endParaRPr lang="en-US" sz="4000" b="1" dirty="0"/>
            </a:p>
          </p:txBody>
        </p:sp>
        <p:grpSp>
          <p:nvGrpSpPr>
            <p:cNvPr id="25" name="Group 59"/>
            <p:cNvGrpSpPr/>
            <p:nvPr/>
          </p:nvGrpSpPr>
          <p:grpSpPr>
            <a:xfrm>
              <a:off x="6522262" y="1143000"/>
              <a:ext cx="2316938" cy="533400"/>
              <a:chOff x="6522262" y="1143000"/>
              <a:chExt cx="2316938" cy="533400"/>
            </a:xfrm>
          </p:grpSpPr>
          <p:sp>
            <p:nvSpPr>
              <p:cNvPr id="13" name="Rectangle 12"/>
              <p:cNvSpPr/>
              <p:nvPr/>
            </p:nvSpPr>
            <p:spPr>
              <a:xfrm>
                <a:off x="7620000" y="1143000"/>
                <a:ext cx="1219200" cy="53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a:stCxn id="11" idx="3"/>
              </p:cNvCxnSpPr>
              <p:nvPr/>
            </p:nvCxnSpPr>
            <p:spPr>
              <a:xfrm>
                <a:off x="6522262" y="1355094"/>
                <a:ext cx="1173938" cy="16506"/>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45" name="Rectangle 44"/>
          <p:cNvSpPr/>
          <p:nvPr/>
        </p:nvSpPr>
        <p:spPr>
          <a:xfrm>
            <a:off x="7543800" y="2971800"/>
            <a:ext cx="1371600" cy="2362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2" descr="C:\Users\Sandra\AppData\Local\Microsoft\Windows\INetCache\IE\U3FRR2B4\X_mark.svg[1].png"/>
          <p:cNvPicPr>
            <a:picLocks noChangeAspect="1" noChangeArrowheads="1"/>
          </p:cNvPicPr>
          <p:nvPr/>
        </p:nvPicPr>
        <p:blipFill>
          <a:blip r:embed="rId4" cstate="print"/>
          <a:srcRect/>
          <a:stretch>
            <a:fillRect/>
          </a:stretch>
        </p:blipFill>
        <p:spPr bwMode="auto">
          <a:xfrm rot="20756594">
            <a:off x="1872311" y="1227040"/>
            <a:ext cx="1582248" cy="1808283"/>
          </a:xfrm>
          <a:prstGeom prst="rect">
            <a:avLst/>
          </a:prstGeom>
          <a:noFill/>
        </p:spPr>
      </p:pic>
      <p:cxnSp>
        <p:nvCxnSpPr>
          <p:cNvPr id="51" name="Straight Connector 50"/>
          <p:cNvCxnSpPr/>
          <p:nvPr/>
        </p:nvCxnSpPr>
        <p:spPr>
          <a:xfrm>
            <a:off x="0" y="52578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52400" y="5313402"/>
            <a:ext cx="1121859" cy="553998"/>
          </a:xfrm>
          <a:prstGeom prst="rect">
            <a:avLst/>
          </a:prstGeom>
          <a:solidFill>
            <a:schemeClr val="bg1"/>
          </a:solidFill>
          <a:ln>
            <a:noFill/>
          </a:ln>
        </p:spPr>
        <p:txBody>
          <a:bodyPr wrap="square" rtlCol="0">
            <a:spAutoFit/>
          </a:bodyPr>
          <a:lstStyle/>
          <a:p>
            <a:r>
              <a:rPr lang="en-US" sz="3000" b="1" dirty="0" smtClean="0"/>
              <a:t>2013</a:t>
            </a:r>
            <a:endParaRPr lang="en-US" sz="3000" b="1" dirty="0"/>
          </a:p>
        </p:txBody>
      </p:sp>
      <p:sp>
        <p:nvSpPr>
          <p:cNvPr id="55" name="TextBox 54"/>
          <p:cNvSpPr txBox="1"/>
          <p:nvPr/>
        </p:nvSpPr>
        <p:spPr>
          <a:xfrm>
            <a:off x="173541" y="5826204"/>
            <a:ext cx="1121859" cy="553998"/>
          </a:xfrm>
          <a:prstGeom prst="rect">
            <a:avLst/>
          </a:prstGeom>
          <a:solidFill>
            <a:schemeClr val="bg1"/>
          </a:solidFill>
          <a:ln>
            <a:noFill/>
          </a:ln>
        </p:spPr>
        <p:txBody>
          <a:bodyPr wrap="square" rtlCol="0">
            <a:spAutoFit/>
          </a:bodyPr>
          <a:lstStyle/>
          <a:p>
            <a:r>
              <a:rPr lang="en-US" sz="3000" b="1" dirty="0" smtClean="0"/>
              <a:t>2021</a:t>
            </a:r>
            <a:endParaRPr lang="en-US" sz="3000" b="1" dirty="0"/>
          </a:p>
        </p:txBody>
      </p:sp>
      <p:sp>
        <p:nvSpPr>
          <p:cNvPr id="57" name="TextBox 56"/>
          <p:cNvSpPr txBox="1"/>
          <p:nvPr/>
        </p:nvSpPr>
        <p:spPr>
          <a:xfrm>
            <a:off x="4544373" y="5334000"/>
            <a:ext cx="2770828" cy="553998"/>
          </a:xfrm>
          <a:prstGeom prst="rect">
            <a:avLst/>
          </a:prstGeom>
          <a:solidFill>
            <a:schemeClr val="bg1"/>
          </a:solidFill>
          <a:ln>
            <a:noFill/>
          </a:ln>
        </p:spPr>
        <p:txBody>
          <a:bodyPr wrap="square" rtlCol="0">
            <a:spAutoFit/>
          </a:bodyPr>
          <a:lstStyle/>
          <a:p>
            <a:pPr algn="ctr"/>
            <a:r>
              <a:rPr lang="en-US" sz="3000" b="1" dirty="0" smtClean="0"/>
              <a:t>New Mexico</a:t>
            </a:r>
            <a:endParaRPr lang="en-US" sz="3000" b="1" dirty="0"/>
          </a:p>
        </p:txBody>
      </p:sp>
      <p:sp>
        <p:nvSpPr>
          <p:cNvPr id="59" name="TextBox 58"/>
          <p:cNvSpPr txBox="1"/>
          <p:nvPr/>
        </p:nvSpPr>
        <p:spPr>
          <a:xfrm>
            <a:off x="1371600" y="5846802"/>
            <a:ext cx="3048001" cy="553998"/>
          </a:xfrm>
          <a:prstGeom prst="rect">
            <a:avLst/>
          </a:prstGeom>
          <a:solidFill>
            <a:schemeClr val="bg1"/>
          </a:solidFill>
          <a:ln>
            <a:noFill/>
          </a:ln>
        </p:spPr>
        <p:txBody>
          <a:bodyPr wrap="square" rtlCol="0">
            <a:spAutoFit/>
          </a:bodyPr>
          <a:lstStyle/>
          <a:p>
            <a:pPr algn="ctr"/>
            <a:r>
              <a:rPr lang="en-US" sz="3000" b="1" dirty="0" smtClean="0">
                <a:solidFill>
                  <a:srgbClr val="FF0000"/>
                </a:solidFill>
              </a:rPr>
              <a:t>footprints</a:t>
            </a:r>
            <a:endParaRPr lang="en-US" sz="3000" b="1" dirty="0">
              <a:solidFill>
                <a:srgbClr val="FF0000"/>
              </a:solidFill>
            </a:endParaRPr>
          </a:p>
        </p:txBody>
      </p:sp>
      <p:sp>
        <p:nvSpPr>
          <p:cNvPr id="60" name="TextBox 59"/>
          <p:cNvSpPr txBox="1"/>
          <p:nvPr/>
        </p:nvSpPr>
        <p:spPr>
          <a:xfrm>
            <a:off x="4544373" y="5846802"/>
            <a:ext cx="2770828" cy="553998"/>
          </a:xfrm>
          <a:prstGeom prst="rect">
            <a:avLst/>
          </a:prstGeom>
          <a:solidFill>
            <a:schemeClr val="bg1"/>
          </a:solidFill>
          <a:ln>
            <a:noFill/>
          </a:ln>
        </p:spPr>
        <p:txBody>
          <a:bodyPr wrap="square" rtlCol="0">
            <a:spAutoFit/>
          </a:bodyPr>
          <a:lstStyle/>
          <a:p>
            <a:pPr algn="ctr"/>
            <a:r>
              <a:rPr lang="en-US" sz="3000" b="1" dirty="0" smtClean="0"/>
              <a:t>New Mexico</a:t>
            </a:r>
            <a:endParaRPr lang="en-US" sz="3000" b="1" dirty="0"/>
          </a:p>
        </p:txBody>
      </p:sp>
      <p:sp>
        <p:nvSpPr>
          <p:cNvPr id="62" name="TextBox 61"/>
          <p:cNvSpPr txBox="1"/>
          <p:nvPr/>
        </p:nvSpPr>
        <p:spPr>
          <a:xfrm>
            <a:off x="7467600" y="5334000"/>
            <a:ext cx="1600200" cy="1015663"/>
          </a:xfrm>
          <a:prstGeom prst="rect">
            <a:avLst/>
          </a:prstGeom>
          <a:solidFill>
            <a:schemeClr val="bg1"/>
          </a:solidFill>
          <a:ln>
            <a:noFill/>
          </a:ln>
        </p:spPr>
        <p:txBody>
          <a:bodyPr wrap="square" rtlCol="0">
            <a:spAutoFit/>
          </a:bodyPr>
          <a:lstStyle/>
          <a:p>
            <a:pPr algn="ctr"/>
            <a:endParaRPr lang="en-US" sz="3000" b="1" dirty="0" smtClean="0"/>
          </a:p>
          <a:p>
            <a:pPr algn="ctr"/>
            <a:r>
              <a:rPr lang="en-US" sz="3000" b="1" dirty="0" smtClean="0"/>
              <a:t>23,000</a:t>
            </a:r>
            <a:endParaRPr lang="en-US" sz="3000" b="1" dirty="0"/>
          </a:p>
        </p:txBody>
      </p:sp>
      <p:sp>
        <p:nvSpPr>
          <p:cNvPr id="58" name="TextBox 57"/>
          <p:cNvSpPr txBox="1"/>
          <p:nvPr/>
        </p:nvSpPr>
        <p:spPr>
          <a:xfrm>
            <a:off x="7467600" y="5334000"/>
            <a:ext cx="1600200" cy="553998"/>
          </a:xfrm>
          <a:prstGeom prst="rect">
            <a:avLst/>
          </a:prstGeom>
          <a:solidFill>
            <a:schemeClr val="bg1"/>
          </a:solidFill>
          <a:ln>
            <a:noFill/>
          </a:ln>
        </p:spPr>
        <p:txBody>
          <a:bodyPr wrap="square" rtlCol="0">
            <a:spAutoFit/>
          </a:bodyPr>
          <a:lstStyle/>
          <a:p>
            <a:pPr algn="ctr"/>
            <a:r>
              <a:rPr lang="en-US" sz="3000" b="1" dirty="0" smtClean="0"/>
              <a:t>37,000?</a:t>
            </a:r>
            <a:endParaRPr lang="en-US" sz="3000" b="1" dirty="0"/>
          </a:p>
        </p:txBody>
      </p:sp>
      <p:cxnSp>
        <p:nvCxnSpPr>
          <p:cNvPr id="63" name="Straight Connector 62"/>
          <p:cNvCxnSpPr/>
          <p:nvPr/>
        </p:nvCxnSpPr>
        <p:spPr>
          <a:xfrm>
            <a:off x="0" y="6345936"/>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6" name="Picture 2"/>
          <p:cNvPicPr preferRelativeResize="0">
            <a:picLocks noChangeArrowheads="1"/>
          </p:cNvPicPr>
          <p:nvPr/>
        </p:nvPicPr>
        <p:blipFill>
          <a:blip r:embed="rId5" cstate="print"/>
          <a:srcRect/>
          <a:stretch>
            <a:fillRect/>
          </a:stretch>
        </p:blipFill>
        <p:spPr bwMode="auto">
          <a:xfrm>
            <a:off x="45720" y="2109216"/>
            <a:ext cx="4297680" cy="3072384"/>
          </a:xfrm>
          <a:prstGeom prst="rect">
            <a:avLst/>
          </a:prstGeom>
          <a:noFill/>
          <a:ln w="50800">
            <a:solidFill>
              <a:schemeClr val="tx1"/>
            </a:solidFill>
            <a:miter lim="800000"/>
            <a:headEnd/>
            <a:tailEnd/>
          </a:ln>
          <a:effectLst/>
        </p:spPr>
      </p:pic>
      <p:pic>
        <p:nvPicPr>
          <p:cNvPr id="67" name="Picture 2"/>
          <p:cNvPicPr>
            <a:picLocks noChangeAspect="1" noChangeArrowheads="1"/>
          </p:cNvPicPr>
          <p:nvPr/>
        </p:nvPicPr>
        <p:blipFill>
          <a:blip r:embed="rId6" cstate="print"/>
          <a:srcRect/>
          <a:stretch>
            <a:fillRect/>
          </a:stretch>
        </p:blipFill>
        <p:spPr bwMode="auto">
          <a:xfrm>
            <a:off x="4459224" y="2109215"/>
            <a:ext cx="4608576" cy="3072384"/>
          </a:xfrm>
          <a:prstGeom prst="rect">
            <a:avLst/>
          </a:prstGeom>
          <a:noFill/>
          <a:ln w="50800">
            <a:solidFill>
              <a:schemeClr val="tx1"/>
            </a:solidFill>
            <a:miter lim="800000"/>
            <a:headEnd/>
            <a:tailEnd/>
          </a:ln>
          <a:effectLst/>
        </p:spPr>
      </p:pic>
      <p:sp>
        <p:nvSpPr>
          <p:cNvPr id="70" name="TextBox 69"/>
          <p:cNvSpPr txBox="1"/>
          <p:nvPr/>
        </p:nvSpPr>
        <p:spPr>
          <a:xfrm rot="20807764">
            <a:off x="1884" y="2247578"/>
            <a:ext cx="3762948" cy="830997"/>
          </a:xfrm>
          <a:prstGeom prst="rect">
            <a:avLst/>
          </a:prstGeom>
          <a:noFill/>
          <a:ln w="50800">
            <a:noFill/>
          </a:ln>
        </p:spPr>
        <p:txBody>
          <a:bodyPr wrap="square" rtlCol="0">
            <a:spAutoFit/>
          </a:bodyPr>
          <a:lstStyle/>
          <a:p>
            <a:pPr algn="ctr"/>
            <a:r>
              <a:rPr lang="en-US" sz="4800" b="1" dirty="0" smtClean="0">
                <a:ln>
                  <a:solidFill>
                    <a:schemeClr val="tx1"/>
                  </a:solidFill>
                </a:ln>
                <a:solidFill>
                  <a:schemeClr val="bg1"/>
                </a:solidFill>
              </a:rPr>
              <a:t>questionable</a:t>
            </a:r>
            <a:endParaRPr lang="en-US" sz="4800" b="1" dirty="0">
              <a:ln>
                <a:solidFill>
                  <a:schemeClr val="tx1"/>
                </a:solidFill>
              </a:ln>
              <a:solidFill>
                <a:schemeClr val="bg1"/>
              </a:solidFill>
            </a:endParaRPr>
          </a:p>
        </p:txBody>
      </p:sp>
      <p:sp>
        <p:nvSpPr>
          <p:cNvPr id="71" name="TextBox 70"/>
          <p:cNvSpPr txBox="1"/>
          <p:nvPr/>
        </p:nvSpPr>
        <p:spPr>
          <a:xfrm rot="1099066">
            <a:off x="5614732" y="2367996"/>
            <a:ext cx="3565210" cy="830997"/>
          </a:xfrm>
          <a:prstGeom prst="rect">
            <a:avLst/>
          </a:prstGeom>
          <a:noFill/>
          <a:ln w="50800">
            <a:noFill/>
          </a:ln>
        </p:spPr>
        <p:txBody>
          <a:bodyPr wrap="square" rtlCol="0">
            <a:spAutoFit/>
          </a:bodyPr>
          <a:lstStyle/>
          <a:p>
            <a:pPr algn="ctr"/>
            <a:r>
              <a:rPr lang="en-US" sz="4800" dirty="0" smtClean="0">
                <a:ln w="28575">
                  <a:solidFill>
                    <a:schemeClr val="tx1"/>
                  </a:solidFill>
                </a:ln>
                <a:solidFill>
                  <a:schemeClr val="bg1"/>
                </a:solidFill>
              </a:rPr>
              <a:t>unequivocal</a:t>
            </a:r>
            <a:endParaRPr lang="en-US" sz="4800" b="1" dirty="0">
              <a:ln w="28575">
                <a:solidFill>
                  <a:schemeClr val="tx1"/>
                </a:solidFill>
              </a:ln>
              <a:solidFill>
                <a:schemeClr val="bg1"/>
              </a:solidFill>
            </a:endParaRPr>
          </a:p>
        </p:txBody>
      </p:sp>
      <p:sp>
        <p:nvSpPr>
          <p:cNvPr id="72" name="Oval 71"/>
          <p:cNvSpPr/>
          <p:nvPr/>
        </p:nvSpPr>
        <p:spPr>
          <a:xfrm>
            <a:off x="7391400" y="5334000"/>
            <a:ext cx="16764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1371600" y="5374957"/>
            <a:ext cx="3352800" cy="523220"/>
          </a:xfrm>
          <a:prstGeom prst="rect">
            <a:avLst/>
          </a:prstGeom>
          <a:solidFill>
            <a:schemeClr val="bg1"/>
          </a:solidFill>
          <a:ln>
            <a:noFill/>
          </a:ln>
        </p:spPr>
        <p:txBody>
          <a:bodyPr wrap="square" rtlCol="0">
            <a:spAutoFit/>
          </a:bodyPr>
          <a:lstStyle/>
          <a:p>
            <a:pPr algn="ctr"/>
            <a:r>
              <a:rPr lang="en-US" sz="2800" b="1" dirty="0" smtClean="0"/>
              <a:t>broken animal bones</a:t>
            </a:r>
            <a:endParaRPr lang="en-US" sz="2800" b="1" dirty="0"/>
          </a:p>
        </p:txBody>
      </p:sp>
      <p:sp>
        <p:nvSpPr>
          <p:cNvPr id="75" name="Rectangle 74"/>
          <p:cNvSpPr/>
          <p:nvPr/>
        </p:nvSpPr>
        <p:spPr>
          <a:xfrm>
            <a:off x="7543800" y="5791200"/>
            <a:ext cx="1447800" cy="53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p:cNvGrpSpPr/>
          <p:nvPr/>
        </p:nvGrpSpPr>
        <p:grpSpPr>
          <a:xfrm>
            <a:off x="4419600" y="2057400"/>
            <a:ext cx="4724400" cy="3198903"/>
            <a:chOff x="4419600" y="2057400"/>
            <a:chExt cx="4724400" cy="3198903"/>
          </a:xfrm>
        </p:grpSpPr>
        <p:sp>
          <p:nvSpPr>
            <p:cNvPr id="78" name="Rectangle 77"/>
            <p:cNvSpPr/>
            <p:nvPr/>
          </p:nvSpPr>
          <p:spPr>
            <a:xfrm>
              <a:off x="4419600" y="2057400"/>
              <a:ext cx="4724400" cy="3124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3"/>
            <p:cNvPicPr>
              <a:picLocks noChangeAspect="1" noChangeArrowheads="1"/>
            </p:cNvPicPr>
            <p:nvPr/>
          </p:nvPicPr>
          <p:blipFill>
            <a:blip r:embed="rId7" cstate="print"/>
            <a:srcRect/>
            <a:stretch>
              <a:fillRect/>
            </a:stretch>
          </p:blipFill>
          <p:spPr bwMode="auto">
            <a:xfrm>
              <a:off x="4724400" y="2133600"/>
              <a:ext cx="4038600" cy="3122703"/>
            </a:xfrm>
            <a:prstGeom prst="rect">
              <a:avLst/>
            </a:prstGeom>
            <a:noFill/>
            <a:ln w="9525">
              <a:noFill/>
              <a:miter lim="800000"/>
              <a:headEnd/>
              <a:tailEnd/>
            </a:ln>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childTnLst>
                                </p:cTn>
                              </p:par>
                              <p:par>
                                <p:cTn id="8" presetID="10" presetClass="exit" presetSubtype="0" fill="hold" grpId="1" nodeType="withEffect">
                                  <p:stCondLst>
                                    <p:cond delay="0"/>
                                  </p:stCondLst>
                                  <p:childTnLst>
                                    <p:animEffect transition="out" filter="fade">
                                      <p:cBhvr>
                                        <p:cTn id="9" dur="1000"/>
                                        <p:tgtEl>
                                          <p:spTgt spid="65"/>
                                        </p:tgtEl>
                                      </p:cBhvr>
                                    </p:animEffect>
                                    <p:set>
                                      <p:cBhvr>
                                        <p:cTn id="10" dur="1" fill="hold">
                                          <p:stCondLst>
                                            <p:cond delay="999"/>
                                          </p:stCondLst>
                                        </p:cTn>
                                        <p:tgtEl>
                                          <p:spTgt spid="6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9"/>
                                        </p:tgtEl>
                                      </p:cBhvr>
                                    </p:animEffect>
                                    <p:set>
                                      <p:cBhvr>
                                        <p:cTn id="13" dur="1" fill="hold">
                                          <p:stCondLst>
                                            <p:cond delay="999"/>
                                          </p:stCondLst>
                                        </p:cTn>
                                        <p:tgtEl>
                                          <p:spTgt spid="1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16"/>
                                        </p:tgtEl>
                                      </p:cBhvr>
                                    </p:animEffect>
                                    <p:set>
                                      <p:cBhvr>
                                        <p:cTn id="16" dur="1" fill="hold">
                                          <p:stCondLst>
                                            <p:cond delay="999"/>
                                          </p:stCondLst>
                                        </p:cTn>
                                        <p:tgtEl>
                                          <p:spTgt spid="16"/>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1000"/>
                                        <p:tgtEl>
                                          <p:spTgt spid="49"/>
                                        </p:tgtEl>
                                      </p:cBhvr>
                                    </p:animEffect>
                                    <p:set>
                                      <p:cBhvr>
                                        <p:cTn id="19" dur="1" fill="hold">
                                          <p:stCondLst>
                                            <p:cond delay="999"/>
                                          </p:stCondLst>
                                        </p:cTn>
                                        <p:tgtEl>
                                          <p:spTgt spid="4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45"/>
                                        </p:tgtEl>
                                      </p:cBhvr>
                                    </p:animEffect>
                                    <p:set>
                                      <p:cBhvr>
                                        <p:cTn id="22" dur="1" fill="hold">
                                          <p:stCondLst>
                                            <p:cond delay="999"/>
                                          </p:stCondLst>
                                        </p:cTn>
                                        <p:tgtEl>
                                          <p:spTgt spid="45"/>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50"/>
                                        </p:tgtEl>
                                      </p:cBhvr>
                                    </p:animEffect>
                                    <p:set>
                                      <p:cBhvr>
                                        <p:cTn id="25" dur="1" fill="hold">
                                          <p:stCondLst>
                                            <p:cond delay="999"/>
                                          </p:stCondLst>
                                        </p:cTn>
                                        <p:tgtEl>
                                          <p:spTgt spid="5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15"/>
                                        </p:tgtEl>
                                      </p:cBhvr>
                                    </p:animEffect>
                                    <p:set>
                                      <p:cBhvr>
                                        <p:cTn id="28" dur="1" fill="hold">
                                          <p:stCondLst>
                                            <p:cond delay="999"/>
                                          </p:stCondLst>
                                        </p:cTn>
                                        <p:tgtEl>
                                          <p:spTgt spid="15"/>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1000"/>
                                        <p:tgtEl>
                                          <p:spTgt spid="6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1000"/>
                                        <p:tgtEl>
                                          <p:spTgt spid="69"/>
                                        </p:tgtEl>
                                      </p:cBhvr>
                                    </p:animEffect>
                                  </p:childTnLst>
                                </p:cTn>
                              </p:par>
                            </p:childTnLst>
                          </p:cTn>
                        </p:par>
                        <p:par>
                          <p:cTn id="35" fill="hold">
                            <p:stCondLst>
                              <p:cond delay="1000"/>
                            </p:stCondLst>
                            <p:childTnLst>
                              <p:par>
                                <p:cTn id="36" presetID="30" presetClass="entr" presetSubtype="0" fill="hold" grpId="0" nodeType="after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800" decel="100000"/>
                                        <p:tgtEl>
                                          <p:spTgt spid="54"/>
                                        </p:tgtEl>
                                      </p:cBhvr>
                                    </p:animEffect>
                                    <p:anim calcmode="lin" valueType="num">
                                      <p:cBhvr>
                                        <p:cTn id="39" dur="800" decel="100000" fill="hold"/>
                                        <p:tgtEl>
                                          <p:spTgt spid="54"/>
                                        </p:tgtEl>
                                        <p:attrNameLst>
                                          <p:attrName>style.rotation</p:attrName>
                                        </p:attrNameLst>
                                      </p:cBhvr>
                                      <p:tavLst>
                                        <p:tav tm="0">
                                          <p:val>
                                            <p:fltVal val="-90"/>
                                          </p:val>
                                        </p:tav>
                                        <p:tav tm="100000">
                                          <p:val>
                                            <p:fltVal val="0"/>
                                          </p:val>
                                        </p:tav>
                                      </p:tavLst>
                                    </p:anim>
                                    <p:anim calcmode="lin" valueType="num">
                                      <p:cBhvr>
                                        <p:cTn id="40" dur="800" decel="100000" fill="hold"/>
                                        <p:tgtEl>
                                          <p:spTgt spid="54"/>
                                        </p:tgtEl>
                                        <p:attrNameLst>
                                          <p:attrName>ppt_x</p:attrName>
                                        </p:attrNameLst>
                                      </p:cBhvr>
                                      <p:tavLst>
                                        <p:tav tm="0">
                                          <p:val>
                                            <p:strVal val="#ppt_x+0.4"/>
                                          </p:val>
                                        </p:tav>
                                        <p:tav tm="100000">
                                          <p:val>
                                            <p:strVal val="#ppt_x-0.05"/>
                                          </p:val>
                                        </p:tav>
                                      </p:tavLst>
                                    </p:anim>
                                    <p:anim calcmode="lin" valueType="num">
                                      <p:cBhvr>
                                        <p:cTn id="41" dur="800" decel="100000" fill="hold"/>
                                        <p:tgtEl>
                                          <p:spTgt spid="54"/>
                                        </p:tgtEl>
                                        <p:attrNameLst>
                                          <p:attrName>ppt_y</p:attrName>
                                        </p:attrNameLst>
                                      </p:cBhvr>
                                      <p:tavLst>
                                        <p:tav tm="0">
                                          <p:val>
                                            <p:strVal val="#ppt_y-0.4"/>
                                          </p:val>
                                        </p:tav>
                                        <p:tav tm="100000">
                                          <p:val>
                                            <p:strVal val="#ppt_y+0.1"/>
                                          </p:val>
                                        </p:tav>
                                      </p:tavLst>
                                    </p:anim>
                                    <p:anim calcmode="lin" valueType="num">
                                      <p:cBhvr>
                                        <p:cTn id="42" dur="200" accel="100000" fill="hold">
                                          <p:stCondLst>
                                            <p:cond delay="800"/>
                                          </p:stCondLst>
                                        </p:cTn>
                                        <p:tgtEl>
                                          <p:spTgt spid="54"/>
                                        </p:tgtEl>
                                        <p:attrNameLst>
                                          <p:attrName>ppt_x</p:attrName>
                                        </p:attrNameLst>
                                      </p:cBhvr>
                                      <p:tavLst>
                                        <p:tav tm="0">
                                          <p:val>
                                            <p:strVal val="#ppt_x-0.05"/>
                                          </p:val>
                                        </p:tav>
                                        <p:tav tm="100000">
                                          <p:val>
                                            <p:strVal val="#ppt_x"/>
                                          </p:val>
                                        </p:tav>
                                      </p:tavLst>
                                    </p:anim>
                                    <p:anim calcmode="lin" valueType="num">
                                      <p:cBhvr>
                                        <p:cTn id="43" dur="200" accel="100000" fill="hold">
                                          <p:stCondLst>
                                            <p:cond delay="800"/>
                                          </p:stCondLst>
                                        </p:cTn>
                                        <p:tgtEl>
                                          <p:spTgt spid="54"/>
                                        </p:tgtEl>
                                        <p:attrNameLst>
                                          <p:attrName>ppt_y</p:attrName>
                                        </p:attrNameLst>
                                      </p:cBhvr>
                                      <p:tavLst>
                                        <p:tav tm="0">
                                          <p:val>
                                            <p:strVal val="#ppt_y+0.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1000"/>
                                        <p:tgtEl>
                                          <p:spTgt spid="56"/>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1000"/>
                                        <p:tgtEl>
                                          <p:spTgt spid="6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1000"/>
                                        <p:tgtEl>
                                          <p:spTgt spid="57"/>
                                        </p:tgtEl>
                                      </p:cBhvr>
                                    </p:animEffect>
                                  </p:childTnLst>
                                </p:cTn>
                              </p:par>
                            </p:childTnLst>
                          </p:cTn>
                        </p:par>
                        <p:par>
                          <p:cTn id="58" fill="hold">
                            <p:stCondLst>
                              <p:cond delay="1000"/>
                            </p:stCondLst>
                            <p:childTnLst>
                              <p:par>
                                <p:cTn id="59" presetID="53" presetClass="entr" presetSubtype="0" fill="hold" grpId="1" nodeType="afterEffect">
                                  <p:stCondLst>
                                    <p:cond delay="0"/>
                                  </p:stCondLst>
                                  <p:childTnLst>
                                    <p:set>
                                      <p:cBhvr>
                                        <p:cTn id="60" dur="1" fill="hold">
                                          <p:stCondLst>
                                            <p:cond delay="0"/>
                                          </p:stCondLst>
                                        </p:cTn>
                                        <p:tgtEl>
                                          <p:spTgt spid="58"/>
                                        </p:tgtEl>
                                        <p:attrNameLst>
                                          <p:attrName>style.visibility</p:attrName>
                                        </p:attrNameLst>
                                      </p:cBhvr>
                                      <p:to>
                                        <p:strVal val="visible"/>
                                      </p:to>
                                    </p:set>
                                    <p:anim calcmode="lin" valueType="num">
                                      <p:cBhvr>
                                        <p:cTn id="61" dur="1000" fill="hold"/>
                                        <p:tgtEl>
                                          <p:spTgt spid="58"/>
                                        </p:tgtEl>
                                        <p:attrNameLst>
                                          <p:attrName>ppt_w</p:attrName>
                                        </p:attrNameLst>
                                      </p:cBhvr>
                                      <p:tavLst>
                                        <p:tav tm="0">
                                          <p:val>
                                            <p:fltVal val="0"/>
                                          </p:val>
                                        </p:tav>
                                        <p:tav tm="100000">
                                          <p:val>
                                            <p:strVal val="#ppt_w"/>
                                          </p:val>
                                        </p:tav>
                                      </p:tavLst>
                                    </p:anim>
                                    <p:anim calcmode="lin" valueType="num">
                                      <p:cBhvr>
                                        <p:cTn id="62" dur="1000" fill="hold"/>
                                        <p:tgtEl>
                                          <p:spTgt spid="58"/>
                                        </p:tgtEl>
                                        <p:attrNameLst>
                                          <p:attrName>ppt_h</p:attrName>
                                        </p:attrNameLst>
                                      </p:cBhvr>
                                      <p:tavLst>
                                        <p:tav tm="0">
                                          <p:val>
                                            <p:fltVal val="0"/>
                                          </p:val>
                                        </p:tav>
                                        <p:tav tm="100000">
                                          <p:val>
                                            <p:strVal val="#ppt_h"/>
                                          </p:val>
                                        </p:tav>
                                      </p:tavLst>
                                    </p:anim>
                                    <p:animEffect transition="in" filter="fade">
                                      <p:cBhvr>
                                        <p:cTn id="63" dur="1000"/>
                                        <p:tgtEl>
                                          <p:spTgt spid="5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fade">
                                      <p:cBhvr>
                                        <p:cTn id="68" dur="1000"/>
                                        <p:tgtEl>
                                          <p:spTgt spid="55"/>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fade">
                                      <p:cBhvr>
                                        <p:cTn id="72" dur="1000"/>
                                        <p:tgtEl>
                                          <p:spTgt spid="59"/>
                                        </p:tgtEl>
                                      </p:cBhvr>
                                    </p:animEffect>
                                  </p:childTnLst>
                                </p:cTn>
                              </p:par>
                            </p:childTnLst>
                          </p:cTn>
                        </p:par>
                        <p:par>
                          <p:cTn id="73" fill="hold">
                            <p:stCondLst>
                              <p:cond delay="2000"/>
                            </p:stCondLst>
                            <p:childTnLst>
                              <p:par>
                                <p:cTn id="74" presetID="10" presetClass="entr" presetSubtype="0" fill="hold" nodeType="after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fade">
                                      <p:cBhvr>
                                        <p:cTn id="76" dur="1000"/>
                                        <p:tgtEl>
                                          <p:spTgt spid="6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0"/>
                                        </p:tgtEl>
                                        <p:attrNameLst>
                                          <p:attrName>style.visibility</p:attrName>
                                        </p:attrNameLst>
                                      </p:cBhvr>
                                      <p:to>
                                        <p:strVal val="visible"/>
                                      </p:to>
                                    </p:set>
                                    <p:animEffect transition="in" filter="fade">
                                      <p:cBhvr>
                                        <p:cTn id="81" dur="1000"/>
                                        <p:tgtEl>
                                          <p:spTgt spid="60"/>
                                        </p:tgtEl>
                                      </p:cBhvr>
                                    </p:animEffect>
                                  </p:childTnLst>
                                </p:cTn>
                              </p:par>
                            </p:childTnLst>
                          </p:cTn>
                        </p:par>
                        <p:par>
                          <p:cTn id="82" fill="hold">
                            <p:stCondLst>
                              <p:cond delay="1000"/>
                            </p:stCondLst>
                            <p:childTnLst>
                              <p:par>
                                <p:cTn id="83" presetID="53" presetClass="entr" presetSubtype="0" fill="hold" grpId="1" nodeType="afterEffect">
                                  <p:stCondLst>
                                    <p:cond delay="0"/>
                                  </p:stCondLst>
                                  <p:childTnLst>
                                    <p:set>
                                      <p:cBhvr>
                                        <p:cTn id="84" dur="1" fill="hold">
                                          <p:stCondLst>
                                            <p:cond delay="0"/>
                                          </p:stCondLst>
                                        </p:cTn>
                                        <p:tgtEl>
                                          <p:spTgt spid="62"/>
                                        </p:tgtEl>
                                        <p:attrNameLst>
                                          <p:attrName>style.visibility</p:attrName>
                                        </p:attrNameLst>
                                      </p:cBhvr>
                                      <p:to>
                                        <p:strVal val="visible"/>
                                      </p:to>
                                    </p:set>
                                    <p:anim calcmode="lin" valueType="num">
                                      <p:cBhvr>
                                        <p:cTn id="85" dur="1000" fill="hold"/>
                                        <p:tgtEl>
                                          <p:spTgt spid="62"/>
                                        </p:tgtEl>
                                        <p:attrNameLst>
                                          <p:attrName>ppt_w</p:attrName>
                                        </p:attrNameLst>
                                      </p:cBhvr>
                                      <p:tavLst>
                                        <p:tav tm="0">
                                          <p:val>
                                            <p:fltVal val="0"/>
                                          </p:val>
                                        </p:tav>
                                        <p:tav tm="100000">
                                          <p:val>
                                            <p:strVal val="#ppt_w"/>
                                          </p:val>
                                        </p:tav>
                                      </p:tavLst>
                                    </p:anim>
                                    <p:anim calcmode="lin" valueType="num">
                                      <p:cBhvr>
                                        <p:cTn id="86" dur="1000" fill="hold"/>
                                        <p:tgtEl>
                                          <p:spTgt spid="62"/>
                                        </p:tgtEl>
                                        <p:attrNameLst>
                                          <p:attrName>ppt_h</p:attrName>
                                        </p:attrNameLst>
                                      </p:cBhvr>
                                      <p:tavLst>
                                        <p:tav tm="0">
                                          <p:val>
                                            <p:fltVal val="0"/>
                                          </p:val>
                                        </p:tav>
                                        <p:tav tm="100000">
                                          <p:val>
                                            <p:strVal val="#ppt_h"/>
                                          </p:val>
                                        </p:tav>
                                      </p:tavLst>
                                    </p:anim>
                                    <p:animEffect transition="in" filter="fade">
                                      <p:cBhvr>
                                        <p:cTn id="87" dur="1000"/>
                                        <p:tgtEl>
                                          <p:spTgt spid="6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72"/>
                                        </p:tgtEl>
                                        <p:attrNameLst>
                                          <p:attrName>style.visibility</p:attrName>
                                        </p:attrNameLst>
                                      </p:cBhvr>
                                      <p:to>
                                        <p:strVal val="visible"/>
                                      </p:to>
                                    </p:set>
                                    <p:animEffect transition="in" filter="wipe(left)">
                                      <p:cBhvr>
                                        <p:cTn id="92" dur="1000"/>
                                        <p:tgtEl>
                                          <p:spTgt spid="72"/>
                                        </p:tgtEl>
                                      </p:cBhvr>
                                    </p:animEffect>
                                  </p:childTnLst>
                                </p:cTn>
                              </p:par>
                            </p:childTnLst>
                          </p:cTn>
                        </p:par>
                        <p:par>
                          <p:cTn id="93" fill="hold">
                            <p:stCondLst>
                              <p:cond delay="1000"/>
                            </p:stCondLst>
                            <p:childTnLst>
                              <p:par>
                                <p:cTn id="94" presetID="53" presetClass="entr" presetSubtype="0" fill="hold" grpId="0" nodeType="afterEffect">
                                  <p:stCondLst>
                                    <p:cond delay="0"/>
                                  </p:stCondLst>
                                  <p:childTnLst>
                                    <p:set>
                                      <p:cBhvr>
                                        <p:cTn id="95" dur="1" fill="hold">
                                          <p:stCondLst>
                                            <p:cond delay="0"/>
                                          </p:stCondLst>
                                        </p:cTn>
                                        <p:tgtEl>
                                          <p:spTgt spid="70"/>
                                        </p:tgtEl>
                                        <p:attrNameLst>
                                          <p:attrName>style.visibility</p:attrName>
                                        </p:attrNameLst>
                                      </p:cBhvr>
                                      <p:to>
                                        <p:strVal val="visible"/>
                                      </p:to>
                                    </p:set>
                                    <p:anim calcmode="lin" valueType="num">
                                      <p:cBhvr>
                                        <p:cTn id="96" dur="1000" fill="hold"/>
                                        <p:tgtEl>
                                          <p:spTgt spid="70"/>
                                        </p:tgtEl>
                                        <p:attrNameLst>
                                          <p:attrName>ppt_w</p:attrName>
                                        </p:attrNameLst>
                                      </p:cBhvr>
                                      <p:tavLst>
                                        <p:tav tm="0">
                                          <p:val>
                                            <p:fltVal val="0"/>
                                          </p:val>
                                        </p:tav>
                                        <p:tav tm="100000">
                                          <p:val>
                                            <p:strVal val="#ppt_w"/>
                                          </p:val>
                                        </p:tav>
                                      </p:tavLst>
                                    </p:anim>
                                    <p:anim calcmode="lin" valueType="num">
                                      <p:cBhvr>
                                        <p:cTn id="97" dur="1000" fill="hold"/>
                                        <p:tgtEl>
                                          <p:spTgt spid="70"/>
                                        </p:tgtEl>
                                        <p:attrNameLst>
                                          <p:attrName>ppt_h</p:attrName>
                                        </p:attrNameLst>
                                      </p:cBhvr>
                                      <p:tavLst>
                                        <p:tav tm="0">
                                          <p:val>
                                            <p:fltVal val="0"/>
                                          </p:val>
                                        </p:tav>
                                        <p:tav tm="100000">
                                          <p:val>
                                            <p:strVal val="#ppt_h"/>
                                          </p:val>
                                        </p:tav>
                                      </p:tavLst>
                                    </p:anim>
                                    <p:animEffect transition="in" filter="fade">
                                      <p:cBhvr>
                                        <p:cTn id="98" dur="1000"/>
                                        <p:tgtEl>
                                          <p:spTgt spid="70"/>
                                        </p:tgtEl>
                                      </p:cBhvr>
                                    </p:animEffect>
                                  </p:childTnLst>
                                </p:cTn>
                              </p:par>
                            </p:childTnLst>
                          </p:cTn>
                        </p:par>
                        <p:par>
                          <p:cTn id="99" fill="hold">
                            <p:stCondLst>
                              <p:cond delay="2000"/>
                            </p:stCondLst>
                            <p:childTnLst>
                              <p:par>
                                <p:cTn id="100" presetID="10" presetClass="entr" presetSubtype="0" fill="hold" nodeType="afterEffect">
                                  <p:stCondLst>
                                    <p:cond delay="0"/>
                                  </p:stCondLst>
                                  <p:childTnLst>
                                    <p:set>
                                      <p:cBhvr>
                                        <p:cTn id="101" dur="1" fill="hold">
                                          <p:stCondLst>
                                            <p:cond delay="0"/>
                                          </p:stCondLst>
                                        </p:cTn>
                                        <p:tgtEl>
                                          <p:spTgt spid="79"/>
                                        </p:tgtEl>
                                        <p:attrNameLst>
                                          <p:attrName>style.visibility</p:attrName>
                                        </p:attrNameLst>
                                      </p:cBhvr>
                                      <p:to>
                                        <p:strVal val="visible"/>
                                      </p:to>
                                    </p:set>
                                    <p:animEffect transition="in" filter="fade">
                                      <p:cBhvr>
                                        <p:cTn id="102" dur="1000"/>
                                        <p:tgtEl>
                                          <p:spTgt spid="79"/>
                                        </p:tgtEl>
                                      </p:cBhvr>
                                    </p:animEffect>
                                  </p:childTnLst>
                                </p:cTn>
                              </p:par>
                            </p:childTnLst>
                          </p:cTn>
                        </p:par>
                      </p:childTnLst>
                    </p:cTn>
                  </p:par>
                  <p:par>
                    <p:cTn id="103" fill="hold">
                      <p:stCondLst>
                        <p:cond delay="indefinite"/>
                      </p:stCondLst>
                      <p:childTnLst>
                        <p:par>
                          <p:cTn id="104" fill="hold">
                            <p:stCondLst>
                              <p:cond delay="0"/>
                            </p:stCondLst>
                            <p:childTnLst>
                              <p:par>
                                <p:cTn id="105" presetID="42" presetClass="path" presetSubtype="0" accel="50000" decel="50000" fill="hold" grpId="2" nodeType="clickEffect">
                                  <p:stCondLst>
                                    <p:cond delay="0"/>
                                  </p:stCondLst>
                                  <p:childTnLst>
                                    <p:animMotion origin="layout" path="M 3.33333E-6 -1.6763E-6 L 3.33333E-6 0.06659 " pathEditMode="relative" rAng="0" ptsTypes="AA">
                                      <p:cBhvr>
                                        <p:cTn id="106" dur="1000" fill="hold"/>
                                        <p:tgtEl>
                                          <p:spTgt spid="72"/>
                                        </p:tgtEl>
                                        <p:attrNameLst>
                                          <p:attrName>ppt_x</p:attrName>
                                          <p:attrName>ppt_y</p:attrName>
                                        </p:attrNameLst>
                                      </p:cBhvr>
                                      <p:rCtr x="0" y="33"/>
                                    </p:animMotion>
                                  </p:childTnLst>
                                </p:cTn>
                              </p:par>
                              <p:par>
                                <p:cTn id="107" presetID="10" presetClass="exit" presetSubtype="0" fill="hold" nodeType="withEffect">
                                  <p:stCondLst>
                                    <p:cond delay="0"/>
                                  </p:stCondLst>
                                  <p:childTnLst>
                                    <p:animEffect transition="out" filter="fade">
                                      <p:cBhvr>
                                        <p:cTn id="108" dur="1000"/>
                                        <p:tgtEl>
                                          <p:spTgt spid="79"/>
                                        </p:tgtEl>
                                      </p:cBhvr>
                                    </p:animEffect>
                                    <p:set>
                                      <p:cBhvr>
                                        <p:cTn id="109" dur="1" fill="hold">
                                          <p:stCondLst>
                                            <p:cond delay="999"/>
                                          </p:stCondLst>
                                        </p:cTn>
                                        <p:tgtEl>
                                          <p:spTgt spid="79"/>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1000"/>
                                        <p:tgtEl>
                                          <p:spTgt spid="66"/>
                                        </p:tgtEl>
                                      </p:cBhvr>
                                    </p:animEffect>
                                    <p:set>
                                      <p:cBhvr>
                                        <p:cTn id="112" dur="1" fill="hold">
                                          <p:stCondLst>
                                            <p:cond delay="999"/>
                                          </p:stCondLst>
                                        </p:cTn>
                                        <p:tgtEl>
                                          <p:spTgt spid="66"/>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1000"/>
                                        <p:tgtEl>
                                          <p:spTgt spid="58"/>
                                        </p:tgtEl>
                                      </p:cBhvr>
                                    </p:animEffect>
                                    <p:set>
                                      <p:cBhvr>
                                        <p:cTn id="115" dur="1" fill="hold">
                                          <p:stCondLst>
                                            <p:cond delay="999"/>
                                          </p:stCondLst>
                                        </p:cTn>
                                        <p:tgtEl>
                                          <p:spTgt spid="58"/>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1000"/>
                                        <p:tgtEl>
                                          <p:spTgt spid="70"/>
                                        </p:tgtEl>
                                      </p:cBhvr>
                                    </p:animEffect>
                                    <p:set>
                                      <p:cBhvr>
                                        <p:cTn id="118" dur="1" fill="hold">
                                          <p:stCondLst>
                                            <p:cond delay="999"/>
                                          </p:stCondLst>
                                        </p:cTn>
                                        <p:tgtEl>
                                          <p:spTgt spid="70"/>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1000"/>
                                        <p:tgtEl>
                                          <p:spTgt spid="55"/>
                                        </p:tgtEl>
                                      </p:cBhvr>
                                    </p:animEffect>
                                    <p:set>
                                      <p:cBhvr>
                                        <p:cTn id="121" dur="1" fill="hold">
                                          <p:stCondLst>
                                            <p:cond delay="999"/>
                                          </p:stCondLst>
                                        </p:cTn>
                                        <p:tgtEl>
                                          <p:spTgt spid="55"/>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1000"/>
                                        <p:tgtEl>
                                          <p:spTgt spid="56"/>
                                        </p:tgtEl>
                                      </p:cBhvr>
                                    </p:animEffect>
                                    <p:set>
                                      <p:cBhvr>
                                        <p:cTn id="124" dur="1" fill="hold">
                                          <p:stCondLst>
                                            <p:cond delay="999"/>
                                          </p:stCondLst>
                                        </p:cTn>
                                        <p:tgtEl>
                                          <p:spTgt spid="56"/>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1000"/>
                                        <p:tgtEl>
                                          <p:spTgt spid="57"/>
                                        </p:tgtEl>
                                      </p:cBhvr>
                                    </p:animEffect>
                                    <p:set>
                                      <p:cBhvr>
                                        <p:cTn id="127" dur="1" fill="hold">
                                          <p:stCondLst>
                                            <p:cond delay="999"/>
                                          </p:stCondLst>
                                        </p:cTn>
                                        <p:tgtEl>
                                          <p:spTgt spid="57"/>
                                        </p:tgtEl>
                                        <p:attrNameLst>
                                          <p:attrName>style.visibility</p:attrName>
                                        </p:attrNameLst>
                                      </p:cBhvr>
                                      <p:to>
                                        <p:strVal val="hidden"/>
                                      </p:to>
                                    </p:set>
                                  </p:childTnLst>
                                </p:cTn>
                              </p:par>
                            </p:childTnLst>
                          </p:cTn>
                        </p:par>
                        <p:par>
                          <p:cTn id="128" fill="hold">
                            <p:stCondLst>
                              <p:cond delay="1000"/>
                            </p:stCondLst>
                            <p:childTnLst>
                              <p:par>
                                <p:cTn id="129" presetID="53" presetClass="entr" presetSubtype="0" fill="hold" grpId="0" nodeType="afterEffect">
                                  <p:stCondLst>
                                    <p:cond delay="0"/>
                                  </p:stCondLst>
                                  <p:childTnLst>
                                    <p:set>
                                      <p:cBhvr>
                                        <p:cTn id="130" dur="1" fill="hold">
                                          <p:stCondLst>
                                            <p:cond delay="0"/>
                                          </p:stCondLst>
                                        </p:cTn>
                                        <p:tgtEl>
                                          <p:spTgt spid="71"/>
                                        </p:tgtEl>
                                        <p:attrNameLst>
                                          <p:attrName>style.visibility</p:attrName>
                                        </p:attrNameLst>
                                      </p:cBhvr>
                                      <p:to>
                                        <p:strVal val="visible"/>
                                      </p:to>
                                    </p:set>
                                    <p:anim calcmode="lin" valueType="num">
                                      <p:cBhvr>
                                        <p:cTn id="131" dur="1000" fill="hold"/>
                                        <p:tgtEl>
                                          <p:spTgt spid="71"/>
                                        </p:tgtEl>
                                        <p:attrNameLst>
                                          <p:attrName>ppt_w</p:attrName>
                                        </p:attrNameLst>
                                      </p:cBhvr>
                                      <p:tavLst>
                                        <p:tav tm="0">
                                          <p:val>
                                            <p:fltVal val="0"/>
                                          </p:val>
                                        </p:tav>
                                        <p:tav tm="100000">
                                          <p:val>
                                            <p:strVal val="#ppt_w"/>
                                          </p:val>
                                        </p:tav>
                                      </p:tavLst>
                                    </p:anim>
                                    <p:anim calcmode="lin" valueType="num">
                                      <p:cBhvr>
                                        <p:cTn id="132" dur="1000" fill="hold"/>
                                        <p:tgtEl>
                                          <p:spTgt spid="71"/>
                                        </p:tgtEl>
                                        <p:attrNameLst>
                                          <p:attrName>ppt_h</p:attrName>
                                        </p:attrNameLst>
                                      </p:cBhvr>
                                      <p:tavLst>
                                        <p:tav tm="0">
                                          <p:val>
                                            <p:fltVal val="0"/>
                                          </p:val>
                                        </p:tav>
                                        <p:tav tm="100000">
                                          <p:val>
                                            <p:strVal val="#ppt_h"/>
                                          </p:val>
                                        </p:tav>
                                      </p:tavLst>
                                    </p:anim>
                                    <p:animEffect transition="in" filter="fade">
                                      <p:cBhvr>
                                        <p:cTn id="133" dur="1000"/>
                                        <p:tgtEl>
                                          <p:spTgt spid="71"/>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1000"/>
                                        <p:tgtEl>
                                          <p:spTgt spid="67"/>
                                        </p:tgtEl>
                                      </p:cBhvr>
                                    </p:animEffect>
                                    <p:set>
                                      <p:cBhvr>
                                        <p:cTn id="138" dur="1" fill="hold">
                                          <p:stCondLst>
                                            <p:cond delay="999"/>
                                          </p:stCondLst>
                                        </p:cTn>
                                        <p:tgtEl>
                                          <p:spTgt spid="67"/>
                                        </p:tgtEl>
                                        <p:attrNameLst>
                                          <p:attrName>style.visibility</p:attrName>
                                        </p:attrNameLst>
                                      </p:cBhvr>
                                      <p:to>
                                        <p:strVal val="hidden"/>
                                      </p:to>
                                    </p:set>
                                  </p:childTnLst>
                                </p:cTn>
                              </p:par>
                              <p:par>
                                <p:cTn id="139" presetID="10" presetClass="exit" presetSubtype="0" fill="hold" grpId="3" nodeType="withEffect">
                                  <p:stCondLst>
                                    <p:cond delay="0"/>
                                  </p:stCondLst>
                                  <p:childTnLst>
                                    <p:animEffect transition="out" filter="fade">
                                      <p:cBhvr>
                                        <p:cTn id="140" dur="1000"/>
                                        <p:tgtEl>
                                          <p:spTgt spid="72"/>
                                        </p:tgtEl>
                                      </p:cBhvr>
                                    </p:animEffect>
                                    <p:set>
                                      <p:cBhvr>
                                        <p:cTn id="141" dur="1" fill="hold">
                                          <p:stCondLst>
                                            <p:cond delay="999"/>
                                          </p:stCondLst>
                                        </p:cTn>
                                        <p:tgtEl>
                                          <p:spTgt spid="72"/>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1000"/>
                                        <p:tgtEl>
                                          <p:spTgt spid="68"/>
                                        </p:tgtEl>
                                      </p:cBhvr>
                                    </p:animEffect>
                                    <p:set>
                                      <p:cBhvr>
                                        <p:cTn id="144" dur="1" fill="hold">
                                          <p:stCondLst>
                                            <p:cond delay="999"/>
                                          </p:stCondLst>
                                        </p:cTn>
                                        <p:tgtEl>
                                          <p:spTgt spid="68"/>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1000"/>
                                        <p:tgtEl>
                                          <p:spTgt spid="71"/>
                                        </p:tgtEl>
                                      </p:cBhvr>
                                    </p:animEffect>
                                    <p:set>
                                      <p:cBhvr>
                                        <p:cTn id="147" dur="1" fill="hold">
                                          <p:stCondLst>
                                            <p:cond delay="999"/>
                                          </p:stCondLst>
                                        </p:cTn>
                                        <p:tgtEl>
                                          <p:spTgt spid="71"/>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1000"/>
                                        <p:tgtEl>
                                          <p:spTgt spid="69"/>
                                        </p:tgtEl>
                                      </p:cBhvr>
                                    </p:animEffect>
                                    <p:set>
                                      <p:cBhvr>
                                        <p:cTn id="150" dur="1" fill="hold">
                                          <p:stCondLst>
                                            <p:cond delay="999"/>
                                          </p:stCondLst>
                                        </p:cTn>
                                        <p:tgtEl>
                                          <p:spTgt spid="69"/>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1000"/>
                                        <p:tgtEl>
                                          <p:spTgt spid="59"/>
                                        </p:tgtEl>
                                      </p:cBhvr>
                                    </p:animEffect>
                                    <p:set>
                                      <p:cBhvr>
                                        <p:cTn id="153" dur="1" fill="hold">
                                          <p:stCondLst>
                                            <p:cond delay="999"/>
                                          </p:stCondLst>
                                        </p:cTn>
                                        <p:tgtEl>
                                          <p:spTgt spid="59"/>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1000"/>
                                        <p:tgtEl>
                                          <p:spTgt spid="54"/>
                                        </p:tgtEl>
                                      </p:cBhvr>
                                    </p:animEffect>
                                    <p:set>
                                      <p:cBhvr>
                                        <p:cTn id="156" dur="1" fill="hold">
                                          <p:stCondLst>
                                            <p:cond delay="999"/>
                                          </p:stCondLst>
                                        </p:cTn>
                                        <p:tgtEl>
                                          <p:spTgt spid="54"/>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1000"/>
                                        <p:tgtEl>
                                          <p:spTgt spid="60"/>
                                        </p:tgtEl>
                                      </p:cBhvr>
                                    </p:animEffect>
                                    <p:set>
                                      <p:cBhvr>
                                        <p:cTn id="159" dur="1" fill="hold">
                                          <p:stCondLst>
                                            <p:cond delay="999"/>
                                          </p:stCondLst>
                                        </p:cTn>
                                        <p:tgtEl>
                                          <p:spTgt spid="60"/>
                                        </p:tgtEl>
                                        <p:attrNameLst>
                                          <p:attrName>style.visibility</p:attrName>
                                        </p:attrNameLst>
                                      </p:cBhvr>
                                      <p:to>
                                        <p:strVal val="hidden"/>
                                      </p:to>
                                    </p:set>
                                  </p:childTnLst>
                                </p:cTn>
                              </p:par>
                            </p:childTnLst>
                          </p:cTn>
                        </p:par>
                        <p:par>
                          <p:cTn id="160" fill="hold">
                            <p:stCondLst>
                              <p:cond delay="1000"/>
                            </p:stCondLst>
                            <p:childTnLst>
                              <p:par>
                                <p:cTn id="161" presetID="10" presetClass="entr" presetSubtype="0" fill="hold" nodeType="afterEffect">
                                  <p:stCondLst>
                                    <p:cond delay="0"/>
                                  </p:stCondLst>
                                  <p:childTnLst>
                                    <p:set>
                                      <p:cBhvr>
                                        <p:cTn id="162" dur="1" fill="hold">
                                          <p:stCondLst>
                                            <p:cond delay="0"/>
                                          </p:stCondLst>
                                        </p:cTn>
                                        <p:tgtEl>
                                          <p:spTgt spid="19"/>
                                        </p:tgtEl>
                                        <p:attrNameLst>
                                          <p:attrName>style.visibility</p:attrName>
                                        </p:attrNameLst>
                                      </p:cBhvr>
                                      <p:to>
                                        <p:strVal val="visible"/>
                                      </p:to>
                                    </p:set>
                                    <p:animEffect transition="in" filter="fade">
                                      <p:cBhvr>
                                        <p:cTn id="163" dur="1000"/>
                                        <p:tgtEl>
                                          <p:spTgt spid="19"/>
                                        </p:tgtEl>
                                      </p:cBhvr>
                                    </p:animEffect>
                                  </p:childTnLst>
                                </p:cTn>
                              </p:par>
                              <p:par>
                                <p:cTn id="164" presetID="10" presetClass="entr" presetSubtype="0" fill="hold" grpId="2" nodeType="withEffect">
                                  <p:stCondLst>
                                    <p:cond delay="0"/>
                                  </p:stCondLst>
                                  <p:childTnLst>
                                    <p:set>
                                      <p:cBhvr>
                                        <p:cTn id="165" dur="1" fill="hold">
                                          <p:stCondLst>
                                            <p:cond delay="0"/>
                                          </p:stCondLst>
                                        </p:cTn>
                                        <p:tgtEl>
                                          <p:spTgt spid="65"/>
                                        </p:tgtEl>
                                        <p:attrNameLst>
                                          <p:attrName>style.visibility</p:attrName>
                                        </p:attrNameLst>
                                      </p:cBhvr>
                                      <p:to>
                                        <p:strVal val="visible"/>
                                      </p:to>
                                    </p:set>
                                    <p:animEffect transition="in" filter="fade">
                                      <p:cBhvr>
                                        <p:cTn id="166" dur="1000"/>
                                        <p:tgtEl>
                                          <p:spTgt spid="65"/>
                                        </p:tgtEl>
                                      </p:cBhvr>
                                    </p:animEffect>
                                  </p:childTnLst>
                                </p:cTn>
                              </p:par>
                              <p:par>
                                <p:cTn id="167" presetID="10" presetClass="entr" presetSubtype="0" fill="hold" grpId="1" nodeType="withEffect">
                                  <p:stCondLst>
                                    <p:cond delay="0"/>
                                  </p:stCondLst>
                                  <p:childTnLst>
                                    <p:set>
                                      <p:cBhvr>
                                        <p:cTn id="168" dur="1" fill="hold">
                                          <p:stCondLst>
                                            <p:cond delay="0"/>
                                          </p:stCondLst>
                                        </p:cTn>
                                        <p:tgtEl>
                                          <p:spTgt spid="45"/>
                                        </p:tgtEl>
                                        <p:attrNameLst>
                                          <p:attrName>style.visibility</p:attrName>
                                        </p:attrNameLst>
                                      </p:cBhvr>
                                      <p:to>
                                        <p:strVal val="visible"/>
                                      </p:to>
                                    </p:set>
                                    <p:animEffect transition="in" filter="fade">
                                      <p:cBhvr>
                                        <p:cTn id="169" dur="1000"/>
                                        <p:tgtEl>
                                          <p:spTgt spid="45"/>
                                        </p:tgtEl>
                                      </p:cBhvr>
                                    </p:animEffect>
                                  </p:childTnLst>
                                </p:cTn>
                              </p:par>
                              <p:par>
                                <p:cTn id="170" presetID="10" presetClass="entr" presetSubtype="0" fill="hold" grpId="2" nodeType="withEffect">
                                  <p:stCondLst>
                                    <p:cond delay="0"/>
                                  </p:stCondLst>
                                  <p:childTnLst>
                                    <p:set>
                                      <p:cBhvr>
                                        <p:cTn id="171" dur="1" fill="hold">
                                          <p:stCondLst>
                                            <p:cond delay="0"/>
                                          </p:stCondLst>
                                        </p:cTn>
                                        <p:tgtEl>
                                          <p:spTgt spid="49"/>
                                        </p:tgtEl>
                                        <p:attrNameLst>
                                          <p:attrName>style.visibility</p:attrName>
                                        </p:attrNameLst>
                                      </p:cBhvr>
                                      <p:to>
                                        <p:strVal val="visible"/>
                                      </p:to>
                                    </p:set>
                                    <p:animEffect transition="in" filter="fade">
                                      <p:cBhvr>
                                        <p:cTn id="172" dur="1000"/>
                                        <p:tgtEl>
                                          <p:spTgt spid="49"/>
                                        </p:tgtEl>
                                      </p:cBhvr>
                                    </p:animEffect>
                                  </p:childTnLst>
                                </p:cTn>
                              </p:par>
                              <p:par>
                                <p:cTn id="173" presetID="10" presetClass="entr" presetSubtype="0" fill="hold" nodeType="withEffect">
                                  <p:stCondLst>
                                    <p:cond delay="0"/>
                                  </p:stCondLst>
                                  <p:childTnLst>
                                    <p:set>
                                      <p:cBhvr>
                                        <p:cTn id="174" dur="1" fill="hold">
                                          <p:stCondLst>
                                            <p:cond delay="0"/>
                                          </p:stCondLst>
                                        </p:cTn>
                                        <p:tgtEl>
                                          <p:spTgt spid="16"/>
                                        </p:tgtEl>
                                        <p:attrNameLst>
                                          <p:attrName>style.visibility</p:attrName>
                                        </p:attrNameLst>
                                      </p:cBhvr>
                                      <p:to>
                                        <p:strVal val="visible"/>
                                      </p:to>
                                    </p:set>
                                    <p:animEffect transition="in" filter="fade">
                                      <p:cBhvr>
                                        <p:cTn id="175" dur="1000"/>
                                        <p:tgtEl>
                                          <p:spTgt spid="16"/>
                                        </p:tgtEl>
                                      </p:cBhvr>
                                    </p:animEffect>
                                  </p:childTnLst>
                                </p:cTn>
                              </p:par>
                              <p:par>
                                <p:cTn id="176" presetID="10" presetClass="entr" presetSubtype="0" fill="hold" nodeType="withEffect">
                                  <p:stCondLst>
                                    <p:cond delay="0"/>
                                  </p:stCondLst>
                                  <p:childTnLst>
                                    <p:set>
                                      <p:cBhvr>
                                        <p:cTn id="177" dur="1" fill="hold">
                                          <p:stCondLst>
                                            <p:cond delay="0"/>
                                          </p:stCondLst>
                                        </p:cTn>
                                        <p:tgtEl>
                                          <p:spTgt spid="15"/>
                                        </p:tgtEl>
                                        <p:attrNameLst>
                                          <p:attrName>style.visibility</p:attrName>
                                        </p:attrNameLst>
                                      </p:cBhvr>
                                      <p:to>
                                        <p:strVal val="visible"/>
                                      </p:to>
                                    </p:set>
                                    <p:animEffect transition="in" filter="fade">
                                      <p:cBhvr>
                                        <p:cTn id="178" dur="1000"/>
                                        <p:tgtEl>
                                          <p:spTgt spid="15"/>
                                        </p:tgtEl>
                                      </p:cBhvr>
                                    </p:animEffect>
                                  </p:childTnLst>
                                </p:cTn>
                              </p:par>
                            </p:childTnLst>
                          </p:cTn>
                        </p:par>
                        <p:par>
                          <p:cTn id="179" fill="hold">
                            <p:stCondLst>
                              <p:cond delay="2000"/>
                            </p:stCondLst>
                            <p:childTnLst>
                              <p:par>
                                <p:cTn id="180" presetID="22" presetClass="entr" presetSubtype="8" fill="hold" grpId="0" nodeType="afterEffect">
                                  <p:stCondLst>
                                    <p:cond delay="0"/>
                                  </p:stCondLst>
                                  <p:childTnLst>
                                    <p:set>
                                      <p:cBhvr>
                                        <p:cTn id="181" dur="1" fill="hold">
                                          <p:stCondLst>
                                            <p:cond delay="0"/>
                                          </p:stCondLst>
                                        </p:cTn>
                                        <p:tgtEl>
                                          <p:spTgt spid="75"/>
                                        </p:tgtEl>
                                        <p:attrNameLst>
                                          <p:attrName>style.visibility</p:attrName>
                                        </p:attrNameLst>
                                      </p:cBhvr>
                                      <p:to>
                                        <p:strVal val="visible"/>
                                      </p:to>
                                    </p:set>
                                    <p:animEffect transition="in" filter="wipe(left)">
                                      <p:cBhvr>
                                        <p:cTn id="182"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8" grpId="1" animBg="1"/>
      <p:bldP spid="69" grpId="0" animBg="1"/>
      <p:bldP spid="69" grpId="1" animBg="1"/>
      <p:bldP spid="49" grpId="1" animBg="1"/>
      <p:bldP spid="49" grpId="2" animBg="1"/>
      <p:bldP spid="65" grpId="1" animBg="1"/>
      <p:bldP spid="65" grpId="2" animBg="1"/>
      <p:bldP spid="45" grpId="0" animBg="1"/>
      <p:bldP spid="45" grpId="1" animBg="1"/>
      <p:bldP spid="54" grpId="0" animBg="1"/>
      <p:bldP spid="54" grpId="1" animBg="1"/>
      <p:bldP spid="55" grpId="0" animBg="1"/>
      <p:bldP spid="55" grpId="1" animBg="1"/>
      <p:bldP spid="57" grpId="0" animBg="1"/>
      <p:bldP spid="57" grpId="1" animBg="1"/>
      <p:bldP spid="59" grpId="0" animBg="1"/>
      <p:bldP spid="59" grpId="1" animBg="1"/>
      <p:bldP spid="60" grpId="0" animBg="1"/>
      <p:bldP spid="60" grpId="1" animBg="1"/>
      <p:bldP spid="62" grpId="1" animBg="1"/>
      <p:bldP spid="58" grpId="1" animBg="1"/>
      <p:bldP spid="58" grpId="2" animBg="1"/>
      <p:bldP spid="70" grpId="0"/>
      <p:bldP spid="70" grpId="1"/>
      <p:bldP spid="71" grpId="0"/>
      <p:bldP spid="71" grpId="1"/>
      <p:bldP spid="72" grpId="0" animBg="1"/>
      <p:bldP spid="72" grpId="2" animBg="1"/>
      <p:bldP spid="72" grpId="3" animBg="1"/>
      <p:bldP spid="56" grpId="0" animBg="1"/>
      <p:bldP spid="56" grpId="1" animBg="1"/>
      <p:bldP spid="75"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
          <p:cNvGrpSpPr/>
          <p:nvPr/>
        </p:nvGrpSpPr>
        <p:grpSpPr>
          <a:xfrm>
            <a:off x="0" y="228600"/>
            <a:ext cx="9144000" cy="25853231"/>
            <a:chOff x="0" y="0"/>
            <a:chExt cx="9144000" cy="25853231"/>
          </a:xfrm>
        </p:grpSpPr>
        <p:sp>
          <p:nvSpPr>
            <p:cNvPr id="2" name="Rectangle 1"/>
            <p:cNvSpPr/>
            <p:nvPr/>
          </p:nvSpPr>
          <p:spPr>
            <a:xfrm>
              <a:off x="0" y="0"/>
              <a:ext cx="9144000" cy="25853231"/>
            </a:xfrm>
            <a:prstGeom prst="rect">
              <a:avLst/>
            </a:prstGeom>
            <a:solidFill>
              <a:schemeClr val="bg1"/>
            </a:solidFill>
          </p:spPr>
          <p:txBody>
            <a:bodyPr wrap="square">
              <a:spAutoFit/>
            </a:bodyPr>
            <a:lstStyle/>
            <a:p>
              <a:r>
                <a:rPr lang="en-US" dirty="0" smtClean="0"/>
                <a:t>FULL SCIENTIFIC ARTICLE:</a:t>
              </a:r>
              <a:endParaRPr lang="en-US" dirty="0" smtClean="0">
                <a:hlinkClick r:id="rId3"/>
              </a:endParaRPr>
            </a:p>
            <a:p>
              <a:r>
                <a:rPr lang="en-US" dirty="0" smtClean="0">
                  <a:hlinkClick r:id="rId3"/>
                </a:rPr>
                <a:t>https://www.frontiersin.org/articles/10.3389/fevo.2022.903795/full</a:t>
              </a:r>
            </a:p>
            <a:p>
              <a:r>
                <a:rPr lang="en-US" dirty="0" smtClean="0"/>
                <a:t>SUMMARY ARTICLE:S</a:t>
              </a:r>
              <a:endParaRPr lang="en-US" dirty="0" smtClean="0">
                <a:hlinkClick r:id="rId3"/>
              </a:endParaRPr>
            </a:p>
            <a:p>
              <a:r>
                <a:rPr lang="en-US" dirty="0" smtClean="0">
                  <a:hlinkClick r:id="rId3"/>
                </a:rPr>
                <a:t>https://www.usatoday.com/story/news/nation/2022/08/03/when-did-humans-settle-north-america/10223278002/</a:t>
              </a:r>
              <a:endParaRPr lang="en-US" dirty="0" smtClean="0"/>
            </a:p>
            <a:p>
              <a:endParaRPr lang="en-US" dirty="0" smtClean="0"/>
            </a:p>
            <a:p>
              <a:r>
                <a:rPr lang="en-US" b="1" dirty="0" smtClean="0"/>
                <a:t>When did humans settle in North America?  </a:t>
              </a:r>
              <a:r>
                <a:rPr lang="en-US" dirty="0" smtClean="0"/>
                <a:t>20,000 years before we once thought, study says</a:t>
              </a:r>
            </a:p>
            <a:p>
              <a:r>
                <a:rPr lang="en-US" dirty="0" smtClean="0"/>
                <a:t>By </a:t>
              </a:r>
              <a:r>
                <a:rPr lang="en-US" dirty="0" err="1" smtClean="0"/>
                <a:t>Saleen</a:t>
              </a:r>
              <a:r>
                <a:rPr lang="en-US" dirty="0" smtClean="0"/>
                <a:t> Martin</a:t>
              </a:r>
            </a:p>
            <a:p>
              <a:r>
                <a:rPr lang="en-US" dirty="0" smtClean="0"/>
                <a:t>August 3, 2022</a:t>
              </a:r>
            </a:p>
            <a:p>
              <a:r>
                <a:rPr lang="en-US" dirty="0" smtClean="0"/>
                <a:t>	Mammoth remains found in 2013 in New  Mexico suggest humans settled in North America  about 37,000 years ago.  The discovery means humans might have been in North America 20,000 years before scientists previously thought.   The fossils were recovered from what appeared to be an ancient butchering area, where bones looked  "deliberately broken" by blunt-force fractures.</a:t>
              </a:r>
            </a:p>
            <a:p>
              <a:pPr marL="5595938"/>
              <a:r>
                <a:rPr lang="en-US" dirty="0" smtClean="0"/>
                <a:t>​​​	One of the most common beliefs among researchers is that humans first settled in North America 16,000 years ago. But according to a recent fossil find, that may not be true.  In 2013, a tusk was found in New Mexico, as well as a bashed-in mammoth skull and other bones that looked "deliberately broken" and had blunt-force fractures. Carbon dating analysis suggests the pieces are roughly 37,000 years old, a discovery that could have significant implications in tracing humans' earliest existence in the Americas.</a:t>
              </a:r>
            </a:p>
            <a:p>
              <a:pPr marL="5541963"/>
              <a:r>
                <a:rPr lang="en-US" dirty="0" smtClean="0"/>
                <a:t>	The area where the remains were found is an ancient butchering site where humans appeared to process their kills, although it's hard to determine what was done by humans and what was done naturally, said researchers at the University of Texas at Austin. Researchers also found rodent teeth and the remains of birds, fish, snails and a </a:t>
              </a:r>
              <a:r>
                <a:rPr lang="en-US" dirty="0" err="1" smtClean="0"/>
                <a:t>a</a:t>
              </a:r>
              <a:r>
                <a:rPr lang="en-US" dirty="0" smtClean="0"/>
                <a:t> lizard at the site.</a:t>
              </a:r>
            </a:p>
            <a:p>
              <a:pPr marL="5541963"/>
              <a:r>
                <a:rPr lang="en-US" dirty="0" smtClean="0"/>
                <a:t>	Earlier research led scientists to believe the first humans that settled in North America belonged to the Clovis culture, who left behind stone-wrought tools 16,000 years ago.</a:t>
              </a:r>
            </a:p>
            <a:p>
              <a:pPr marL="5541963"/>
              <a:r>
                <a:rPr lang="en-US" dirty="0" smtClean="0"/>
                <a:t>	But carbon dating analysis on collagen extracted from the mammoth bones date the</a:t>
              </a:r>
              <a:endParaRPr lang="en-US" b="1" dirty="0" smtClean="0"/>
            </a:p>
            <a:p>
              <a:r>
                <a:rPr lang="en-US" dirty="0" smtClean="0"/>
                <a:t>butchering site at 36,250 to 38,900 by ancient humans in North America</a:t>
              </a:r>
              <a:r>
                <a:rPr lang="en-US" b="1" dirty="0" smtClean="0"/>
                <a:t>.</a:t>
              </a:r>
              <a:r>
                <a:rPr lang="en-US" dirty="0" smtClean="0"/>
                <a:t>  The peer-reviewed findings were published in July in Frontiers in Ecology and Evolution.</a:t>
              </a:r>
            </a:p>
            <a:p>
              <a:r>
                <a:rPr lang="en-US" dirty="0" smtClean="0"/>
                <a:t>	But that's not the only interesting thing about the discovery, said Timothy Rowe, a professor at the University of Texas at Austin's Jackson School of Geosciences. </a:t>
              </a:r>
            </a:p>
            <a:p>
              <a:r>
                <a:rPr lang="en-US" u="sng" dirty="0" smtClean="0"/>
                <a:t>Bone blades, hammer stones show how 'thorough' these early humans were</a:t>
              </a:r>
            </a:p>
            <a:p>
              <a:r>
                <a:rPr lang="en-US" dirty="0" smtClean="0"/>
                <a:t>	The early humans who used the butchering site shaped bones into blades to break down the animals' carcasses, according to Rowe. There are also signs they rendered the animals' fat over a fire.</a:t>
              </a:r>
            </a:p>
            <a:p>
              <a:r>
                <a:rPr lang="en-US" dirty="0" smtClean="0"/>
                <a:t>	"The real evidence that we have has to do with the breakage patterns, and how thorough they are," he told USA TODAY. "They must have used rocks or hammer stones to bust the skeleton apart. ... These people would use whatever they could. This site indicates that humans attained a global distribution a long time ago, much earlier than once thought."</a:t>
              </a:r>
            </a:p>
            <a:p>
              <a:r>
                <a:rPr lang="en-US" dirty="0" smtClean="0"/>
                <a:t>	A close up of a bone pile during excavation in New Mexico. This random mix of ribs, broken cranial bones, a molar, bone fragments, and stone cobbles is a refuse pile from the butchered mammoths. It was preserved beneath the adult mammoth’s skull and tusks.</a:t>
              </a:r>
            </a:p>
            <a:p>
              <a:r>
                <a:rPr lang="en-US" dirty="0" smtClean="0"/>
                <a:t>How were humans able to kill and process such large animals?</a:t>
              </a:r>
            </a:p>
            <a:p>
              <a:r>
                <a:rPr lang="en-US" dirty="0" smtClean="0"/>
                <a:t>	Rowe said the humans responsible for slaying the mammoths could have been hunter-gatherers.  The adults were likely busy breaking down the mammoths' body parts, which is a pretty involved process. They probably skinned them, used their bones to make tools and broke other bones into small pieces and boiled them to extract grease, he said.</a:t>
              </a:r>
            </a:p>
            <a:p>
              <a:r>
                <a:rPr lang="en-US" dirty="0" smtClean="0"/>
                <a:t>	The children, if they were present, probably were out catching fish and learning to catch lizards and birds, he said.</a:t>
              </a:r>
            </a:p>
            <a:p>
              <a:r>
                <a:rPr lang="en-US" dirty="0" smtClean="0"/>
                <a:t>	He also said there are a couple of ways they ended up with the mammoths. They may have come across the animals once they had already died, or they ambushed the mammoths, or the animals may have been startled and ran over the edge of a cliff.</a:t>
              </a:r>
            </a:p>
            <a:p>
              <a:r>
                <a:rPr lang="en-US" dirty="0" smtClean="0"/>
                <a:t>	"We can't tell really which of these scenarios was responsible for killing the two (mammoths)," he said, noting that the most likely scenario is that the humans ambushed them and processed them in that same spot.</a:t>
              </a:r>
            </a:p>
            <a:p>
              <a:r>
                <a:rPr lang="en-US" u="sng" dirty="0" smtClean="0"/>
                <a:t>Future discoveries about settlement in the Americas</a:t>
              </a:r>
            </a:p>
            <a:p>
              <a:r>
                <a:rPr lang="en-US" dirty="0" smtClean="0"/>
                <a:t>	Rowe said similar findings about human settlements dating so far back have been mostly ignored because they conflict with previous research, but now he believes there's a good chance researchers will find evidence of humans further back in time.</a:t>
              </a:r>
            </a:p>
            <a:p>
              <a:r>
                <a:rPr lang="en-US" dirty="0" smtClean="0"/>
                <a:t>	Researchers are on their way to rewriting what had been thought about how people actually came to North America, Central America and South America, said </a:t>
              </a:r>
              <a:r>
                <a:rPr lang="en-US" dirty="0" err="1" smtClean="0"/>
                <a:t>Fumi</a:t>
              </a:r>
              <a:r>
                <a:rPr lang="en-US" dirty="0" smtClean="0"/>
                <a:t> Arakawa, who directs New Mexico State University's University Museum and teaches anthropology.</a:t>
              </a:r>
            </a:p>
            <a:p>
              <a:r>
                <a:rPr lang="en-US" dirty="0" smtClean="0"/>
                <a:t>	When he was a student in the 1990s, Arakawa recalls learning about the Bering Strait Land Bridge and how people crossed it 14,000 to 16,000 years ago. In the 2000s, discussions began about how earlier humans may have used a boat to get to North America, he said.</a:t>
              </a:r>
            </a:p>
            <a:p>
              <a:r>
                <a:rPr lang="en-US" dirty="0" smtClean="0"/>
                <a:t>	"Those people came from, probably, northeast Asia," he told USA TODAY. "I think the idea has been accepted by several archaeologists nowadays."</a:t>
              </a:r>
            </a:p>
            <a:p>
              <a:r>
                <a:rPr lang="en-US" dirty="0" smtClean="0"/>
                <a:t>	The discovery "is not only for North American archeologists, but probably people who are working in northeast Asia, Japan, or people who are very interested in that topic as well," said Arakawa, who is from Japan. years old. That means it's the </a:t>
              </a:r>
              <a:r>
                <a:rPr lang="en-US" b="1" dirty="0" smtClean="0"/>
                <a:t>oldest known site left behind </a:t>
              </a:r>
              <a:endParaRPr lang="en-US" dirty="0" smtClean="0"/>
            </a:p>
          </p:txBody>
        </p:sp>
        <p:pic>
          <p:nvPicPr>
            <p:cNvPr id="1026" name="Picture 2"/>
            <p:cNvPicPr>
              <a:picLocks noChangeAspect="1" noChangeArrowheads="1"/>
            </p:cNvPicPr>
            <p:nvPr/>
          </p:nvPicPr>
          <p:blipFill>
            <a:blip r:embed="rId4" cstate="print"/>
            <a:srcRect/>
            <a:stretch>
              <a:fillRect/>
            </a:stretch>
          </p:blipFill>
          <p:spPr bwMode="auto">
            <a:xfrm>
              <a:off x="76200" y="3962400"/>
              <a:ext cx="5219700" cy="3764511"/>
            </a:xfrm>
            <a:prstGeom prst="rect">
              <a:avLst/>
            </a:prstGeom>
            <a:noFill/>
            <a:ln w="9525">
              <a:noFill/>
              <a:miter lim="800000"/>
              <a:headEnd/>
              <a:tailEnd/>
            </a:ln>
            <a:effectLst/>
          </p:spPr>
        </p:pic>
      </p:grpSp>
      <p:sp>
        <p:nvSpPr>
          <p:cNvPr id="5" name="TextBox 4"/>
          <p:cNvSpPr txBox="1"/>
          <p:nvPr/>
        </p:nvSpPr>
        <p:spPr>
          <a:xfrm>
            <a:off x="0" y="0"/>
            <a:ext cx="9144000" cy="400110"/>
          </a:xfrm>
          <a:prstGeom prst="rect">
            <a:avLst/>
          </a:prstGeom>
          <a:noFill/>
        </p:spPr>
        <p:txBody>
          <a:bodyPr wrap="square" rtlCol="0">
            <a:spAutoFit/>
          </a:bodyPr>
          <a:lstStyle/>
          <a:p>
            <a:r>
              <a:rPr lang="en-US" sz="2000" b="1" dirty="0" smtClean="0"/>
              <a:t>37,000 YBP - HARTLEY MAMMOTH BUTCHER SITE -  Rio Puerco Canyon NM (2013)</a:t>
            </a:r>
            <a:endParaRPr lang="en-US" sz="2000" b="1" dirty="0"/>
          </a:p>
        </p:txBody>
      </p:sp>
      <p:sp>
        <p:nvSpPr>
          <p:cNvPr id="10" name="Rectangle 9"/>
          <p:cNvSpPr/>
          <p:nvPr/>
        </p:nvSpPr>
        <p:spPr>
          <a:xfrm>
            <a:off x="76200" y="7924800"/>
            <a:ext cx="5257800" cy="954107"/>
          </a:xfrm>
          <a:prstGeom prst="rect">
            <a:avLst/>
          </a:prstGeom>
        </p:spPr>
        <p:txBody>
          <a:bodyPr wrap="square">
            <a:spAutoFit/>
          </a:bodyPr>
          <a:lstStyle/>
          <a:p>
            <a:r>
              <a:rPr lang="en-US" sz="1400" i="1" dirty="0" smtClean="0"/>
              <a:t>A bone pile during excavation in New Mexico. This random mix of ribs, broken cranial bones, a molar, bone fragments, and stone cobbles is a refuse pile from the butchered mammoths. It was preserved beneath the adult mammoth’s skull and tusks.</a:t>
            </a:r>
          </a:p>
        </p:txBody>
      </p:sp>
      <p:grpSp>
        <p:nvGrpSpPr>
          <p:cNvPr id="4" name="Group 11"/>
          <p:cNvGrpSpPr/>
          <p:nvPr/>
        </p:nvGrpSpPr>
        <p:grpSpPr>
          <a:xfrm>
            <a:off x="76200" y="9014936"/>
            <a:ext cx="5334000" cy="4853464"/>
            <a:chOff x="76200" y="8915400"/>
            <a:chExt cx="5334000" cy="4853464"/>
          </a:xfrm>
        </p:grpSpPr>
        <p:pic>
          <p:nvPicPr>
            <p:cNvPr id="1027" name="Picture 3"/>
            <p:cNvPicPr>
              <a:picLocks noChangeAspect="1" noChangeArrowheads="1"/>
            </p:cNvPicPr>
            <p:nvPr/>
          </p:nvPicPr>
          <p:blipFill>
            <a:blip r:embed="rId5" cstate="print"/>
            <a:srcRect/>
            <a:stretch>
              <a:fillRect/>
            </a:stretch>
          </p:blipFill>
          <p:spPr bwMode="auto">
            <a:xfrm>
              <a:off x="76200" y="8915400"/>
              <a:ext cx="5334000" cy="4124325"/>
            </a:xfrm>
            <a:prstGeom prst="rect">
              <a:avLst/>
            </a:prstGeom>
            <a:noFill/>
            <a:ln w="9525">
              <a:noFill/>
              <a:miter lim="800000"/>
              <a:headEnd/>
              <a:tailEnd/>
            </a:ln>
            <a:effectLst/>
          </p:spPr>
        </p:pic>
        <p:sp>
          <p:nvSpPr>
            <p:cNvPr id="11" name="Rectangle 10"/>
            <p:cNvSpPr/>
            <p:nvPr/>
          </p:nvSpPr>
          <p:spPr>
            <a:xfrm>
              <a:off x="76200" y="13030200"/>
              <a:ext cx="5334000" cy="738664"/>
            </a:xfrm>
            <a:prstGeom prst="rect">
              <a:avLst/>
            </a:prstGeom>
            <a:solidFill>
              <a:schemeClr val="tx1"/>
            </a:solidFill>
          </p:spPr>
          <p:txBody>
            <a:bodyPr wrap="square">
              <a:spAutoFit/>
            </a:bodyPr>
            <a:lstStyle/>
            <a:p>
              <a:r>
                <a:rPr lang="en-US" sz="1400" i="1" dirty="0" smtClean="0">
                  <a:solidFill>
                    <a:schemeClr val="bg1"/>
                  </a:solidFill>
                </a:rPr>
                <a:t>The top rib shows a fracture from blunt force impact; the middle rib shows a puncture wound, probably made by a tool; the bottom rib shows chopping marks.</a:t>
              </a:r>
              <a:endParaRPr lang="en-US" sz="1400" i="1" dirty="0">
                <a:solidFill>
                  <a:schemeClr val="bg1"/>
                </a:solidFill>
              </a:endParaRPr>
            </a:p>
          </p:txBody>
        </p:sp>
      </p:gr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533400"/>
            <a:ext cx="9144000" cy="20867251"/>
          </a:xfrm>
          <a:prstGeom prst="rect">
            <a:avLst/>
          </a:prstGeom>
          <a:solidFill>
            <a:schemeClr val="bg1"/>
          </a:solidFill>
        </p:spPr>
        <p:txBody>
          <a:bodyPr wrap="square">
            <a:spAutoFit/>
          </a:bodyPr>
          <a:lstStyle/>
          <a:p>
            <a:r>
              <a:rPr lang="en-US" dirty="0" smtClean="0">
                <a:hlinkClick r:id="rId3"/>
              </a:rPr>
              <a:t>https://news.arizona.edu/story/earliest-evidence-human-activity-found-americas</a:t>
            </a:r>
            <a:endParaRPr lang="en-US" dirty="0" smtClean="0"/>
          </a:p>
          <a:p>
            <a:r>
              <a:rPr lang="en-US" dirty="0" smtClean="0"/>
              <a:t>Sept. 23, 2021</a:t>
            </a:r>
          </a:p>
          <a:p>
            <a:r>
              <a:rPr lang="en-US" b="1" dirty="0" smtClean="0"/>
              <a:t>Earliest Evidence of Human Activity Found in the Americas</a:t>
            </a:r>
          </a:p>
          <a:p>
            <a:r>
              <a:rPr lang="en-US" dirty="0" smtClean="0"/>
              <a:t>	Footprints at White Sands National Park in New Mexico confirm human presence  over at least two millennia, with the oldest tracks dating back 23,000 years.</a:t>
            </a:r>
          </a:p>
          <a:p>
            <a:r>
              <a:rPr lang="en-US" dirty="0" smtClean="0"/>
              <a:t>	Human footprints at White Sands </a:t>
            </a:r>
          </a:p>
          <a:p>
            <a:r>
              <a:rPr lang="en-US" dirty="0" smtClean="0"/>
              <a:t>National Park in New Mexico show that </a:t>
            </a:r>
          </a:p>
          <a:p>
            <a:r>
              <a:rPr lang="en-US" dirty="0" smtClean="0"/>
              <a:t>human activity occurred in the Americas  as</a:t>
            </a:r>
          </a:p>
          <a:p>
            <a:r>
              <a:rPr lang="en-US" dirty="0" smtClean="0"/>
              <a:t>long as 23,000 years ago – about 10,000 </a:t>
            </a:r>
          </a:p>
          <a:p>
            <a:r>
              <a:rPr lang="en-US" dirty="0" smtClean="0"/>
              <a:t>years earlier than previously thought.</a:t>
            </a:r>
          </a:p>
          <a:p>
            <a:r>
              <a:rPr lang="en-US" dirty="0" smtClean="0"/>
              <a:t>	Footprints found at White Sands </a:t>
            </a:r>
          </a:p>
          <a:p>
            <a:r>
              <a:rPr lang="en-US" dirty="0" smtClean="0"/>
              <a:t>National Park in New Mexico provide the </a:t>
            </a:r>
          </a:p>
          <a:p>
            <a:r>
              <a:rPr lang="en-US" dirty="0" smtClean="0"/>
              <a:t>earliest unequivocal evidence of human </a:t>
            </a:r>
          </a:p>
          <a:p>
            <a:r>
              <a:rPr lang="en-US" dirty="0" smtClean="0"/>
              <a:t>activity in the Americas and provide insight </a:t>
            </a:r>
          </a:p>
          <a:p>
            <a:r>
              <a:rPr lang="en-US" dirty="0" smtClean="0"/>
              <a:t>into life over 23,000 years ago.</a:t>
            </a:r>
          </a:p>
          <a:p>
            <a:r>
              <a:rPr lang="en-US" dirty="0" smtClean="0"/>
              <a:t>	The findings are described in a </a:t>
            </a:r>
          </a:p>
          <a:p>
            <a:r>
              <a:rPr lang="en-US" dirty="0" smtClean="0"/>
              <a:t>Science journal article co-authored by </a:t>
            </a:r>
          </a:p>
          <a:p>
            <a:r>
              <a:rPr lang="en-US" dirty="0" smtClean="0"/>
              <a:t>University of Arizona archaeologist Vance </a:t>
            </a:r>
          </a:p>
          <a:p>
            <a:r>
              <a:rPr lang="en-US" dirty="0" smtClean="0"/>
              <a:t>Holliday.</a:t>
            </a:r>
          </a:p>
          <a:p>
            <a:r>
              <a:rPr lang="en-US" dirty="0" smtClean="0"/>
              <a:t>	"For decades, archaeologists have debated when people first arrived in the Americas," said Holliday, a professor in the </a:t>
            </a:r>
            <a:r>
              <a:rPr lang="en-US" dirty="0" err="1" smtClean="0"/>
              <a:t>UArizona</a:t>
            </a:r>
            <a:r>
              <a:rPr lang="en-US" dirty="0" smtClean="0"/>
              <a:t> School of Anthropology and Department of Geosciences. "Few archaeologists see reliable evidence for sites older than about 16,000 years. Some think the arrival was later, no more than 13,000 years ago by makers of artifacts called Clovis points. The White Sands tracks provide a much earlier date. There are multiple layers of well-dated human tracks in streambeds where water flowed into an ancient lake. This was 10,000 years before Clovis people."</a:t>
            </a:r>
          </a:p>
          <a:p>
            <a:r>
              <a:rPr lang="en-US" dirty="0" smtClean="0"/>
              <a:t>	Researchers Jeff </a:t>
            </a:r>
            <a:r>
              <a:rPr lang="en-US" dirty="0" err="1" smtClean="0"/>
              <a:t>Pigati</a:t>
            </a:r>
            <a:r>
              <a:rPr lang="en-US" dirty="0" smtClean="0"/>
              <a:t> and Kathleen Springer, with the U.S. Geological Survey, used radiocarbon dating of seed layers above and below the footprints to determine their age. The dates range in age and confirm human presence over at least two millennia, with the oldest tracks dating back 23,000 years.</a:t>
            </a:r>
          </a:p>
          <a:p>
            <a:r>
              <a:rPr lang="en-US" dirty="0" smtClean="0"/>
              <a:t>	This corresponds to the height of the last glacial cycle, during something known as the Last Glacial Maximum, and makes them the oldest known human footprints in the Americas.</a:t>
            </a:r>
          </a:p>
          <a:p>
            <a:r>
              <a:rPr lang="en-US" dirty="0" smtClean="0"/>
              <a:t>	It was previously thought that humans entered America much later, after the melting of the North American ice sheets, which opened up migration routes.</a:t>
            </a:r>
          </a:p>
          <a:p>
            <a:r>
              <a:rPr lang="en-US" dirty="0" smtClean="0"/>
              <a:t>	"Our dates on the seeds are tightly clustered and maintain </a:t>
            </a:r>
            <a:r>
              <a:rPr lang="en-US" dirty="0" err="1" smtClean="0"/>
              <a:t>stratigraphic</a:t>
            </a:r>
            <a:r>
              <a:rPr lang="en-US" dirty="0" smtClean="0"/>
              <a:t> order above and below multiple footprint horizons – this was a remarkable outcome," Springer said.</a:t>
            </a:r>
          </a:p>
          <a:p>
            <a:r>
              <a:rPr lang="en-US" dirty="0" smtClean="0"/>
              <a:t>	The footprints tell an interesting tale of what life was like at this time. Judging by their size, the tracks were left mainly by teenagers and younger children, with the occasional adult.</a:t>
            </a:r>
          </a:p>
          <a:p>
            <a:r>
              <a:rPr lang="en-US" dirty="0"/>
              <a:t>	</a:t>
            </a:r>
            <a:r>
              <a:rPr lang="en-US" dirty="0" smtClean="0"/>
              <a:t>"The footprints left at White Sands give a picture of what was taking place, teenagers interacting with younger children and adults," said lead study author Matthew Bennett from Bournemouth University in England. "We can think of our ancestors as quite functional, hunting and surviving, but what we see here is also activity of play, and of different ages coming together. A true insight into these early people."</a:t>
            </a:r>
          </a:p>
          <a:p>
            <a:r>
              <a:rPr lang="en-US" dirty="0" smtClean="0"/>
              <a:t>	Holliday and study co-author Brendan </a:t>
            </a:r>
            <a:r>
              <a:rPr lang="en-US" dirty="0" err="1" smtClean="0"/>
              <a:t>Fenerty</a:t>
            </a:r>
            <a:r>
              <a:rPr lang="en-US" dirty="0" smtClean="0"/>
              <a:t>, a U Arizona doctoral student in the Department of Geosciences, documented basic geologic layering and dating in trenches on the White Sands Missile Range near the discovery site several years before the tracks were found.</a:t>
            </a:r>
          </a:p>
          <a:p>
            <a:r>
              <a:rPr lang="en-US" dirty="0" smtClean="0"/>
              <a:t>	"We were interested in reconstructing the evolution of the landscape in the context of environmental changes and some younger archaeological sites in the area," Holliday said. "We had no idea what was buried nearby."</a:t>
            </a:r>
          </a:p>
          <a:p>
            <a:r>
              <a:rPr lang="en-US" dirty="0" smtClean="0"/>
              <a:t>	Tracks of mammoth, giant ground sloth, dire wolves and birds are also all present at the White Sands site.</a:t>
            </a:r>
          </a:p>
          <a:p>
            <a:r>
              <a:rPr lang="en-US" dirty="0"/>
              <a:t>	</a:t>
            </a:r>
            <a:r>
              <a:rPr lang="en-US" dirty="0" smtClean="0"/>
              <a:t>"It is an important site because all of the </a:t>
            </a:r>
            <a:r>
              <a:rPr lang="en-US" dirty="0" err="1" smtClean="0"/>
              <a:t>trackways</a:t>
            </a:r>
            <a:r>
              <a:rPr lang="en-US" dirty="0" smtClean="0"/>
              <a:t> we've found there show an interaction of humans in the landscape alongside extinct animals, like mammoths and giant sloths," said study co-author Sally Reynolds of Bournemouth University. "We can see the co-existence between humans and animals on the site as a whole, and by being able to accurately date these footprints, we're building a greater picture of the landscape."</a:t>
            </a:r>
          </a:p>
          <a:p>
            <a:r>
              <a:rPr lang="en-US" dirty="0" smtClean="0"/>
              <a:t>	The human tracks at White Sands were first discovered by David </a:t>
            </a:r>
            <a:r>
              <a:rPr lang="en-US" dirty="0" err="1" smtClean="0"/>
              <a:t>Bustos</a:t>
            </a:r>
            <a:r>
              <a:rPr lang="en-US" dirty="0" smtClean="0"/>
              <a:t>, resources manager at the park.</a:t>
            </a:r>
          </a:p>
          <a:p>
            <a:r>
              <a:rPr lang="en-US" dirty="0" smtClean="0"/>
              <a:t>	"It is incredible to have the confirmation on the age of the human prints, and exciting but also sad to know that this is only a small portion of the 80,000 acres where the prints have been revealed bare and are also being rapidly lost to ongoing soil erosion," </a:t>
            </a:r>
            <a:r>
              <a:rPr lang="en-US" dirty="0" err="1" smtClean="0"/>
              <a:t>Bustos</a:t>
            </a:r>
            <a:r>
              <a:rPr lang="en-US" dirty="0" smtClean="0"/>
              <a:t> said.  </a:t>
            </a:r>
          </a:p>
          <a:p>
            <a:r>
              <a:rPr lang="en-US" dirty="0" smtClean="0"/>
              <a:t>	The team also pioneered non-invasive geophysical techniques to help locate the site. Tommy Urban, from Cornell University, led this part of the work.</a:t>
            </a:r>
          </a:p>
          <a:p>
            <a:r>
              <a:rPr lang="en-US" dirty="0" smtClean="0"/>
              <a:t>	"Detection and imaging with nondestructive technology has greatly expanded our capacity to study these remarkable footprints in their broader context," he said.</a:t>
            </a:r>
          </a:p>
          <a:p>
            <a:r>
              <a:rPr lang="en-US" dirty="0" smtClean="0"/>
              <a:t>	Traditional archaeology relies on the discovery of bones and tools but can often be difficult to interpret. Human footprints provide unequivocal evidence of presence and also of behavior.</a:t>
            </a:r>
          </a:p>
          <a:p>
            <a:r>
              <a:rPr lang="en-US" dirty="0"/>
              <a:t>	</a:t>
            </a:r>
            <a:r>
              <a:rPr lang="en-US" dirty="0" smtClean="0"/>
              <a:t>"White Sands provides the first unequivocal evidence for human presence in the Americas during the Last Glacial Maximum," said study co-author Dan </a:t>
            </a:r>
            <a:r>
              <a:rPr lang="en-US" dirty="0" err="1" smtClean="0"/>
              <a:t>Odess</a:t>
            </a:r>
            <a:r>
              <a:rPr lang="en-US" dirty="0" smtClean="0"/>
              <a:t> of the National Park Service. "Not all archaeological sites contain such unequivocal evidence. One reason why this discovery is important is that it makes the idea that other purportedly ancient sites really are evidence for human presence that much more plausible, even if the evidence they contain is less unequivocal. This doesn't mean all of those sites are legitimate, but it means they cannot be dismissed out of hand.“`	</a:t>
            </a:r>
            <a:endParaRPr lang="en-US" dirty="0"/>
          </a:p>
        </p:txBody>
      </p:sp>
      <p:sp>
        <p:nvSpPr>
          <p:cNvPr id="3" name="TextBox 2"/>
          <p:cNvSpPr txBox="1"/>
          <p:nvPr/>
        </p:nvSpPr>
        <p:spPr>
          <a:xfrm>
            <a:off x="0" y="0"/>
            <a:ext cx="9144000" cy="400110"/>
          </a:xfrm>
          <a:prstGeom prst="rect">
            <a:avLst/>
          </a:prstGeom>
          <a:noFill/>
        </p:spPr>
        <p:txBody>
          <a:bodyPr wrap="square" rtlCol="0">
            <a:spAutoFit/>
          </a:bodyPr>
          <a:lstStyle/>
          <a:p>
            <a:pPr algn="ctr"/>
            <a:r>
              <a:rPr lang="en-US" sz="2000" b="1" dirty="0" smtClean="0"/>
              <a:t>23,00 YBP – HUMAN FOOTPRINTS - White Sands, NM (2021) </a:t>
            </a:r>
            <a:endParaRPr lang="en-US" sz="2000" b="1" dirty="0"/>
          </a:p>
        </p:txBody>
      </p:sp>
      <p:pic>
        <p:nvPicPr>
          <p:cNvPr id="4" name="Picture 2"/>
          <p:cNvPicPr>
            <a:picLocks noChangeAspect="1" noChangeArrowheads="1"/>
          </p:cNvPicPr>
          <p:nvPr/>
        </p:nvPicPr>
        <p:blipFill>
          <a:blip r:embed="rId4" cstate="print"/>
          <a:srcRect/>
          <a:stretch>
            <a:fillRect/>
          </a:stretch>
        </p:blipFill>
        <p:spPr bwMode="auto">
          <a:xfrm>
            <a:off x="4267200" y="2057400"/>
            <a:ext cx="4800600" cy="3200400"/>
          </a:xfrm>
          <a:prstGeom prst="rect">
            <a:avLst/>
          </a:prstGeom>
          <a:noFill/>
          <a:ln w="9525">
            <a:noFill/>
            <a:miter lim="800000"/>
            <a:headEnd/>
            <a:tailEnd/>
          </a:ln>
          <a:effectLst/>
        </p:spPr>
      </p:pic>
      <p:sp>
        <p:nvSpPr>
          <p:cNvPr id="5" name="Rectangle 4"/>
          <p:cNvSpPr/>
          <p:nvPr/>
        </p:nvSpPr>
        <p:spPr>
          <a:xfrm>
            <a:off x="4191000" y="5191780"/>
            <a:ext cx="4953000" cy="523220"/>
          </a:xfrm>
          <a:prstGeom prst="rect">
            <a:avLst/>
          </a:prstGeom>
        </p:spPr>
        <p:txBody>
          <a:bodyPr wrap="square">
            <a:spAutoFit/>
          </a:bodyPr>
          <a:lstStyle/>
          <a:p>
            <a:r>
              <a:rPr lang="en-US" sz="1400" i="1" dirty="0" err="1"/>
              <a:t>trackways</a:t>
            </a:r>
            <a:r>
              <a:rPr lang="en-US" sz="1400" i="1" dirty="0"/>
              <a:t> </a:t>
            </a:r>
            <a:r>
              <a:rPr lang="en-US" sz="1400" i="1" dirty="0" smtClean="0"/>
              <a:t>found </a:t>
            </a:r>
            <a:r>
              <a:rPr lang="en-US" sz="1400" i="1" dirty="0"/>
              <a:t>there show an interaction of humans in the </a:t>
            </a:r>
            <a:r>
              <a:rPr lang="en-US" sz="1400" i="1" dirty="0" smtClean="0"/>
              <a:t>land-</a:t>
            </a:r>
            <a:r>
              <a:rPr lang="en-US" sz="1400" i="1" dirty="0" err="1" smtClean="0"/>
              <a:t>scape</a:t>
            </a:r>
            <a:r>
              <a:rPr lang="en-US" sz="1400" i="1" dirty="0" smtClean="0"/>
              <a:t> </a:t>
            </a:r>
            <a:r>
              <a:rPr lang="en-US" sz="1400" i="1" dirty="0"/>
              <a:t>alongside extinct </a:t>
            </a:r>
            <a:r>
              <a:rPr lang="en-US" sz="1400" i="1" dirty="0" smtClean="0"/>
              <a:t>animals </a:t>
            </a:r>
            <a:r>
              <a:rPr lang="en-US" sz="1400" i="1" dirty="0"/>
              <a:t>like </a:t>
            </a:r>
            <a:r>
              <a:rPr lang="en-US" sz="1400" i="1" dirty="0" smtClean="0"/>
              <a:t>mammoths &amp; </a:t>
            </a:r>
            <a:r>
              <a:rPr lang="en-US" sz="1400" i="1" dirty="0"/>
              <a:t>giant sloths</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533400"/>
            <a:ext cx="9144000" cy="646331"/>
          </a:xfrm>
          <a:prstGeom prst="rect">
            <a:avLst/>
          </a:prstGeom>
        </p:spPr>
        <p:txBody>
          <a:bodyPr wrap="square">
            <a:spAutoFit/>
          </a:bodyPr>
          <a:lstStyle/>
          <a:p>
            <a:r>
              <a:rPr lang="en-US" dirty="0" smtClean="0">
                <a:hlinkClick r:id="rId3"/>
              </a:rPr>
              <a:t>https://news.arizona.edu/story/earliest-evidence-human-activity-found-americas</a:t>
            </a:r>
            <a:endParaRPr lang="en-US" dirty="0" smtClean="0"/>
          </a:p>
          <a:p>
            <a:endParaRPr lang="en-US" dirty="0"/>
          </a:p>
        </p:txBody>
      </p:sp>
      <p:pic>
        <p:nvPicPr>
          <p:cNvPr id="1027" name="Picture 3"/>
          <p:cNvPicPr>
            <a:picLocks noChangeAspect="1" noChangeArrowheads="1"/>
          </p:cNvPicPr>
          <p:nvPr/>
        </p:nvPicPr>
        <p:blipFill>
          <a:blip r:embed="rId4" cstate="print"/>
          <a:srcRect/>
          <a:stretch>
            <a:fillRect/>
          </a:stretch>
        </p:blipFill>
        <p:spPr bwMode="auto">
          <a:xfrm>
            <a:off x="152400" y="1388645"/>
            <a:ext cx="2743200" cy="3652788"/>
          </a:xfrm>
          <a:prstGeom prst="rect">
            <a:avLst/>
          </a:prstGeom>
          <a:noFill/>
          <a:ln w="9525">
            <a:noFill/>
            <a:miter lim="800000"/>
            <a:headEnd/>
            <a:tailEnd/>
          </a:ln>
          <a:effectLst/>
        </p:spPr>
      </p:pic>
      <p:sp>
        <p:nvSpPr>
          <p:cNvPr id="9" name="Rectangle 8"/>
          <p:cNvSpPr/>
          <p:nvPr/>
        </p:nvSpPr>
        <p:spPr>
          <a:xfrm>
            <a:off x="0" y="914400"/>
            <a:ext cx="9144000" cy="369332"/>
          </a:xfrm>
          <a:prstGeom prst="rect">
            <a:avLst/>
          </a:prstGeom>
        </p:spPr>
        <p:txBody>
          <a:bodyPr wrap="square">
            <a:spAutoFit/>
          </a:bodyPr>
          <a:lstStyle/>
          <a:p>
            <a:r>
              <a:rPr lang="en-US" dirty="0" smtClean="0"/>
              <a:t>Tracks of mammoth, giant ground sloth, dire wolves and birds are all present at the site.</a:t>
            </a:r>
            <a:endParaRPr lang="en-US" dirty="0"/>
          </a:p>
        </p:txBody>
      </p:sp>
      <p:sp>
        <p:nvSpPr>
          <p:cNvPr id="11" name="TextBox 10"/>
          <p:cNvSpPr txBox="1"/>
          <p:nvPr/>
        </p:nvSpPr>
        <p:spPr>
          <a:xfrm>
            <a:off x="0" y="0"/>
            <a:ext cx="9144000" cy="400110"/>
          </a:xfrm>
          <a:prstGeom prst="rect">
            <a:avLst/>
          </a:prstGeom>
          <a:noFill/>
        </p:spPr>
        <p:txBody>
          <a:bodyPr wrap="square" rtlCol="0">
            <a:spAutoFit/>
          </a:bodyPr>
          <a:lstStyle/>
          <a:p>
            <a:pPr algn="ctr"/>
            <a:r>
              <a:rPr lang="en-US" sz="2000" b="1" dirty="0" smtClean="0"/>
              <a:t>(CONTINUED)  23,00 YBP – HUMAN FOOTPRINTS - White Sands, NM (2021) </a:t>
            </a:r>
            <a:endParaRPr lang="en-US" sz="2000" b="1" dirty="0"/>
          </a:p>
        </p:txBody>
      </p:sp>
      <p:pic>
        <p:nvPicPr>
          <p:cNvPr id="5122" name="Picture 2"/>
          <p:cNvPicPr>
            <a:picLocks noChangeAspect="1" noChangeArrowheads="1"/>
          </p:cNvPicPr>
          <p:nvPr/>
        </p:nvPicPr>
        <p:blipFill>
          <a:blip r:embed="rId5" cstate="print"/>
          <a:srcRect/>
          <a:stretch>
            <a:fillRect/>
          </a:stretch>
        </p:blipFill>
        <p:spPr bwMode="auto">
          <a:xfrm>
            <a:off x="3186112" y="1676400"/>
            <a:ext cx="5957888" cy="380523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1" y="-250166"/>
            <a:ext cx="10067025" cy="7108166"/>
            <a:chOff x="1" y="-250166"/>
            <a:chExt cx="10067025" cy="7108166"/>
          </a:xfrm>
        </p:grpSpPr>
        <p:grpSp>
          <p:nvGrpSpPr>
            <p:cNvPr id="3" name="Group 24"/>
            <p:cNvGrpSpPr/>
            <p:nvPr/>
          </p:nvGrpSpPr>
          <p:grpSpPr>
            <a:xfrm>
              <a:off x="1" y="-250166"/>
              <a:ext cx="10067025" cy="7108166"/>
              <a:chOff x="1" y="-250166"/>
              <a:chExt cx="10067025" cy="7108166"/>
            </a:xfrm>
          </p:grpSpPr>
          <p:pic>
            <p:nvPicPr>
              <p:cNvPr id="7" name="Picture 2"/>
              <p:cNvPicPr>
                <a:picLocks noChangeAspect="1" noChangeArrowheads="1"/>
              </p:cNvPicPr>
              <p:nvPr/>
            </p:nvPicPr>
            <p:blipFill>
              <a:blip r:embed="rId3" cstate="print"/>
              <a:srcRect/>
              <a:stretch>
                <a:fillRect/>
              </a:stretch>
            </p:blipFill>
            <p:spPr bwMode="auto">
              <a:xfrm>
                <a:off x="1" y="0"/>
                <a:ext cx="9144000" cy="6858000"/>
              </a:xfrm>
              <a:prstGeom prst="rect">
                <a:avLst/>
              </a:prstGeom>
              <a:noFill/>
              <a:ln w="9525">
                <a:noFill/>
                <a:miter lim="800000"/>
                <a:headEnd/>
                <a:tailEnd/>
              </a:ln>
              <a:effectLst/>
            </p:spPr>
          </p:pic>
          <p:grpSp>
            <p:nvGrpSpPr>
              <p:cNvPr id="4" name="Group 16"/>
              <p:cNvGrpSpPr/>
              <p:nvPr/>
            </p:nvGrpSpPr>
            <p:grpSpPr>
              <a:xfrm>
                <a:off x="1069675" y="1452113"/>
                <a:ext cx="5194540" cy="4141159"/>
                <a:chOff x="1069675" y="1452113"/>
                <a:chExt cx="5194540" cy="4141159"/>
              </a:xfrm>
            </p:grpSpPr>
            <p:grpSp>
              <p:nvGrpSpPr>
                <p:cNvPr id="8" name="Group 9"/>
                <p:cNvGrpSpPr/>
                <p:nvPr/>
              </p:nvGrpSpPr>
              <p:grpSpPr>
                <a:xfrm>
                  <a:off x="2969141" y="2831932"/>
                  <a:ext cx="2793766" cy="777672"/>
                  <a:chOff x="2969141" y="2831932"/>
                  <a:chExt cx="2793766" cy="777672"/>
                </a:xfrm>
              </p:grpSpPr>
              <p:pic>
                <p:nvPicPr>
                  <p:cNvPr id="9" name="Picture 2"/>
                  <p:cNvPicPr>
                    <a:picLocks noChangeAspect="1" noChangeArrowheads="1"/>
                  </p:cNvPicPr>
                  <p:nvPr/>
                </p:nvPicPr>
                <p:blipFill>
                  <a:blip r:embed="rId3" cstate="print"/>
                  <a:srcRect l="32500" t="34444" r="60833" b="57778"/>
                  <a:stretch>
                    <a:fillRect/>
                  </a:stretch>
                </p:blipFill>
                <p:spPr bwMode="auto">
                  <a:xfrm rot="19098076">
                    <a:off x="3569687" y="2831932"/>
                    <a:ext cx="609600" cy="570321"/>
                  </a:xfrm>
                  <a:prstGeom prst="rect">
                    <a:avLst/>
                  </a:prstGeom>
                  <a:noFill/>
                  <a:ln w="9525">
                    <a:noFill/>
                    <a:miter lim="800000"/>
                    <a:headEnd/>
                    <a:tailEnd/>
                  </a:ln>
                  <a:effectLst/>
                </p:spPr>
              </p:pic>
              <p:sp>
                <p:nvSpPr>
                  <p:cNvPr id="6" name="TextBox 5"/>
                  <p:cNvSpPr txBox="1"/>
                  <p:nvPr/>
                </p:nvSpPr>
                <p:spPr>
                  <a:xfrm rot="2595558">
                    <a:off x="2969141" y="3086384"/>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Coastal  Route </a:t>
                    </a:r>
                    <a:endParaRPr lang="en-US" sz="3200" dirty="0">
                      <a:solidFill>
                        <a:srgbClr val="FF0000"/>
                      </a:solidFill>
                      <a:effectLst>
                        <a:outerShdw dist="38100" dir="7200000" algn="ctr" rotWithShape="0">
                          <a:schemeClr val="tx1"/>
                        </a:outerShdw>
                      </a:effectLst>
                    </a:endParaRPr>
                  </a:p>
                </p:txBody>
              </p:sp>
            </p:grpSp>
            <p:sp>
              <p:nvSpPr>
                <p:cNvPr id="14" name="Freeform 13"/>
                <p:cNvSpPr/>
                <p:nvPr/>
              </p:nvSpPr>
              <p:spPr>
                <a:xfrm>
                  <a:off x="1069675" y="1452113"/>
                  <a:ext cx="5194540" cy="4141159"/>
                </a:xfrm>
                <a:custGeom>
                  <a:avLst/>
                  <a:gdLst>
                    <a:gd name="connsiteX0" fmla="*/ 0 w 5040702"/>
                    <a:gd name="connsiteY0" fmla="*/ 135147 h 3930770"/>
                    <a:gd name="connsiteX1" fmla="*/ 483080 w 5040702"/>
                    <a:gd name="connsiteY1" fmla="*/ 462951 h 3930770"/>
                    <a:gd name="connsiteX2" fmla="*/ 1000665 w 5040702"/>
                    <a:gd name="connsiteY2" fmla="*/ 480204 h 3930770"/>
                    <a:gd name="connsiteX3" fmla="*/ 1656272 w 5040702"/>
                    <a:gd name="connsiteY3" fmla="*/ 238664 h 3930770"/>
                    <a:gd name="connsiteX4" fmla="*/ 2139351 w 5040702"/>
                    <a:gd name="connsiteY4" fmla="*/ 31630 h 3930770"/>
                    <a:gd name="connsiteX5" fmla="*/ 2311880 w 5040702"/>
                    <a:gd name="connsiteY5" fmla="*/ 66136 h 3930770"/>
                    <a:gd name="connsiteX6" fmla="*/ 2691442 w 5040702"/>
                    <a:gd name="connsiteY6" fmla="*/ 428445 h 3930770"/>
                    <a:gd name="connsiteX7" fmla="*/ 2846717 w 5040702"/>
                    <a:gd name="connsiteY7" fmla="*/ 652732 h 3930770"/>
                    <a:gd name="connsiteX8" fmla="*/ 2863970 w 5040702"/>
                    <a:gd name="connsiteY8" fmla="*/ 980536 h 3930770"/>
                    <a:gd name="connsiteX9" fmla="*/ 2932982 w 5040702"/>
                    <a:gd name="connsiteY9" fmla="*/ 1256581 h 3930770"/>
                    <a:gd name="connsiteX10" fmla="*/ 3122763 w 5040702"/>
                    <a:gd name="connsiteY10" fmla="*/ 1601638 h 3930770"/>
                    <a:gd name="connsiteX11" fmla="*/ 3536831 w 5040702"/>
                    <a:gd name="connsiteY11" fmla="*/ 1998453 h 3930770"/>
                    <a:gd name="connsiteX12" fmla="*/ 3881887 w 5040702"/>
                    <a:gd name="connsiteY12" fmla="*/ 2274498 h 3930770"/>
                    <a:gd name="connsiteX13" fmla="*/ 4175185 w 5040702"/>
                    <a:gd name="connsiteY13" fmla="*/ 2412521 h 3930770"/>
                    <a:gd name="connsiteX14" fmla="*/ 4520242 w 5040702"/>
                    <a:gd name="connsiteY14" fmla="*/ 2498785 h 3930770"/>
                    <a:gd name="connsiteX15" fmla="*/ 4658265 w 5040702"/>
                    <a:gd name="connsiteY15" fmla="*/ 2636808 h 3930770"/>
                    <a:gd name="connsiteX16" fmla="*/ 4744529 w 5040702"/>
                    <a:gd name="connsiteY16" fmla="*/ 2671313 h 3930770"/>
                    <a:gd name="connsiteX17" fmla="*/ 4727276 w 5040702"/>
                    <a:gd name="connsiteY17" fmla="*/ 3050876 h 3930770"/>
                    <a:gd name="connsiteX18" fmla="*/ 4917057 w 5040702"/>
                    <a:gd name="connsiteY18" fmla="*/ 3447691 h 3930770"/>
                    <a:gd name="connsiteX19" fmla="*/ 5020574 w 5040702"/>
                    <a:gd name="connsiteY19" fmla="*/ 3706483 h 3930770"/>
                    <a:gd name="connsiteX20" fmla="*/ 5037827 w 5040702"/>
                    <a:gd name="connsiteY20" fmla="*/ 3930770 h 3930770"/>
                    <a:gd name="connsiteX0" fmla="*/ 0 w 5038310"/>
                    <a:gd name="connsiteY0" fmla="*/ 135147 h 4068819"/>
                    <a:gd name="connsiteX1" fmla="*/ 483080 w 5038310"/>
                    <a:gd name="connsiteY1" fmla="*/ 462951 h 4068819"/>
                    <a:gd name="connsiteX2" fmla="*/ 1000665 w 5038310"/>
                    <a:gd name="connsiteY2" fmla="*/ 480204 h 4068819"/>
                    <a:gd name="connsiteX3" fmla="*/ 1656272 w 5038310"/>
                    <a:gd name="connsiteY3" fmla="*/ 238664 h 4068819"/>
                    <a:gd name="connsiteX4" fmla="*/ 2139351 w 5038310"/>
                    <a:gd name="connsiteY4" fmla="*/ 31630 h 4068819"/>
                    <a:gd name="connsiteX5" fmla="*/ 2311880 w 5038310"/>
                    <a:gd name="connsiteY5" fmla="*/ 66136 h 4068819"/>
                    <a:gd name="connsiteX6" fmla="*/ 2691442 w 5038310"/>
                    <a:gd name="connsiteY6" fmla="*/ 428445 h 4068819"/>
                    <a:gd name="connsiteX7" fmla="*/ 2846717 w 5038310"/>
                    <a:gd name="connsiteY7" fmla="*/ 652732 h 4068819"/>
                    <a:gd name="connsiteX8" fmla="*/ 2863970 w 5038310"/>
                    <a:gd name="connsiteY8" fmla="*/ 980536 h 4068819"/>
                    <a:gd name="connsiteX9" fmla="*/ 2932982 w 5038310"/>
                    <a:gd name="connsiteY9" fmla="*/ 1256581 h 4068819"/>
                    <a:gd name="connsiteX10" fmla="*/ 3122763 w 5038310"/>
                    <a:gd name="connsiteY10" fmla="*/ 1601638 h 4068819"/>
                    <a:gd name="connsiteX11" fmla="*/ 3536831 w 5038310"/>
                    <a:gd name="connsiteY11" fmla="*/ 1998453 h 4068819"/>
                    <a:gd name="connsiteX12" fmla="*/ 3881887 w 5038310"/>
                    <a:gd name="connsiteY12" fmla="*/ 2274498 h 4068819"/>
                    <a:gd name="connsiteX13" fmla="*/ 4175185 w 5038310"/>
                    <a:gd name="connsiteY13" fmla="*/ 2412521 h 4068819"/>
                    <a:gd name="connsiteX14" fmla="*/ 4520242 w 5038310"/>
                    <a:gd name="connsiteY14" fmla="*/ 2498785 h 4068819"/>
                    <a:gd name="connsiteX15" fmla="*/ 4658265 w 5038310"/>
                    <a:gd name="connsiteY15" fmla="*/ 2636808 h 4068819"/>
                    <a:gd name="connsiteX16" fmla="*/ 4744529 w 5038310"/>
                    <a:gd name="connsiteY16" fmla="*/ 2671313 h 4068819"/>
                    <a:gd name="connsiteX17" fmla="*/ 4727276 w 5038310"/>
                    <a:gd name="connsiteY17" fmla="*/ 3050876 h 4068819"/>
                    <a:gd name="connsiteX18" fmla="*/ 4917057 w 5038310"/>
                    <a:gd name="connsiteY18" fmla="*/ 3447691 h 4068819"/>
                    <a:gd name="connsiteX19" fmla="*/ 5020574 w 5038310"/>
                    <a:gd name="connsiteY19" fmla="*/ 3706483 h 4068819"/>
                    <a:gd name="connsiteX20" fmla="*/ 5023476 w 5038310"/>
                    <a:gd name="connsiteY20" fmla="*/ 4031438 h 4068819"/>
                    <a:gd name="connsiteX21" fmla="*/ 5037827 w 5038310"/>
                    <a:gd name="connsiteY21" fmla="*/ 3930770 h 4068819"/>
                    <a:gd name="connsiteX0" fmla="*/ 0 w 5194540"/>
                    <a:gd name="connsiteY0" fmla="*/ 135147 h 4090359"/>
                    <a:gd name="connsiteX1" fmla="*/ 483080 w 5194540"/>
                    <a:gd name="connsiteY1" fmla="*/ 462951 h 4090359"/>
                    <a:gd name="connsiteX2" fmla="*/ 1000665 w 5194540"/>
                    <a:gd name="connsiteY2" fmla="*/ 480204 h 4090359"/>
                    <a:gd name="connsiteX3" fmla="*/ 1656272 w 5194540"/>
                    <a:gd name="connsiteY3" fmla="*/ 238664 h 4090359"/>
                    <a:gd name="connsiteX4" fmla="*/ 2139351 w 5194540"/>
                    <a:gd name="connsiteY4" fmla="*/ 31630 h 4090359"/>
                    <a:gd name="connsiteX5" fmla="*/ 2311880 w 5194540"/>
                    <a:gd name="connsiteY5" fmla="*/ 66136 h 4090359"/>
                    <a:gd name="connsiteX6" fmla="*/ 2691442 w 5194540"/>
                    <a:gd name="connsiteY6" fmla="*/ 428445 h 4090359"/>
                    <a:gd name="connsiteX7" fmla="*/ 2846717 w 5194540"/>
                    <a:gd name="connsiteY7" fmla="*/ 652732 h 4090359"/>
                    <a:gd name="connsiteX8" fmla="*/ 2863970 w 5194540"/>
                    <a:gd name="connsiteY8" fmla="*/ 980536 h 4090359"/>
                    <a:gd name="connsiteX9" fmla="*/ 2932982 w 5194540"/>
                    <a:gd name="connsiteY9" fmla="*/ 1256581 h 4090359"/>
                    <a:gd name="connsiteX10" fmla="*/ 3122763 w 5194540"/>
                    <a:gd name="connsiteY10" fmla="*/ 1601638 h 4090359"/>
                    <a:gd name="connsiteX11" fmla="*/ 3536831 w 5194540"/>
                    <a:gd name="connsiteY11" fmla="*/ 1998453 h 4090359"/>
                    <a:gd name="connsiteX12" fmla="*/ 3881887 w 5194540"/>
                    <a:gd name="connsiteY12" fmla="*/ 2274498 h 4090359"/>
                    <a:gd name="connsiteX13" fmla="*/ 4175185 w 5194540"/>
                    <a:gd name="connsiteY13" fmla="*/ 2412521 h 4090359"/>
                    <a:gd name="connsiteX14" fmla="*/ 4520242 w 5194540"/>
                    <a:gd name="connsiteY14" fmla="*/ 2498785 h 4090359"/>
                    <a:gd name="connsiteX15" fmla="*/ 4658265 w 5194540"/>
                    <a:gd name="connsiteY15" fmla="*/ 2636808 h 4090359"/>
                    <a:gd name="connsiteX16" fmla="*/ 4744529 w 5194540"/>
                    <a:gd name="connsiteY16" fmla="*/ 2671313 h 4090359"/>
                    <a:gd name="connsiteX17" fmla="*/ 4727276 w 5194540"/>
                    <a:gd name="connsiteY17" fmla="*/ 3050876 h 4090359"/>
                    <a:gd name="connsiteX18" fmla="*/ 5145657 w 5194540"/>
                    <a:gd name="connsiteY18" fmla="*/ 3981091 h 4090359"/>
                    <a:gd name="connsiteX19" fmla="*/ 5020574 w 5194540"/>
                    <a:gd name="connsiteY19" fmla="*/ 3706483 h 4090359"/>
                    <a:gd name="connsiteX20" fmla="*/ 5023476 w 5194540"/>
                    <a:gd name="connsiteY20" fmla="*/ 4031438 h 4090359"/>
                    <a:gd name="connsiteX21" fmla="*/ 5037827 w 5194540"/>
                    <a:gd name="connsiteY21" fmla="*/ 3930770 h 40903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540" h="4141159">
                      <a:moveTo>
                        <a:pt x="0" y="135147"/>
                      </a:moveTo>
                      <a:cubicBezTo>
                        <a:pt x="158151" y="270294"/>
                        <a:pt x="316303" y="405442"/>
                        <a:pt x="483080" y="462951"/>
                      </a:cubicBezTo>
                      <a:cubicBezTo>
                        <a:pt x="649858" y="520461"/>
                        <a:pt x="805133" y="517585"/>
                        <a:pt x="1000665" y="480204"/>
                      </a:cubicBezTo>
                      <a:cubicBezTo>
                        <a:pt x="1196197" y="442823"/>
                        <a:pt x="1466491" y="313426"/>
                        <a:pt x="1656272" y="238664"/>
                      </a:cubicBezTo>
                      <a:cubicBezTo>
                        <a:pt x="1846053" y="163902"/>
                        <a:pt x="2030083" y="60385"/>
                        <a:pt x="2139351" y="31630"/>
                      </a:cubicBezTo>
                      <a:cubicBezTo>
                        <a:pt x="2248619" y="2875"/>
                        <a:pt x="2219865" y="0"/>
                        <a:pt x="2311880" y="66136"/>
                      </a:cubicBezTo>
                      <a:cubicBezTo>
                        <a:pt x="2403895" y="132272"/>
                        <a:pt x="2602303" y="330679"/>
                        <a:pt x="2691442" y="428445"/>
                      </a:cubicBezTo>
                      <a:cubicBezTo>
                        <a:pt x="2780582" y="526211"/>
                        <a:pt x="2817962" y="560717"/>
                        <a:pt x="2846717" y="652732"/>
                      </a:cubicBezTo>
                      <a:cubicBezTo>
                        <a:pt x="2875472" y="744747"/>
                        <a:pt x="2849593" y="879895"/>
                        <a:pt x="2863970" y="980536"/>
                      </a:cubicBezTo>
                      <a:cubicBezTo>
                        <a:pt x="2878348" y="1081178"/>
                        <a:pt x="2889850" y="1153064"/>
                        <a:pt x="2932982" y="1256581"/>
                      </a:cubicBezTo>
                      <a:cubicBezTo>
                        <a:pt x="2976114" y="1360098"/>
                        <a:pt x="3022122" y="1477993"/>
                        <a:pt x="3122763" y="1601638"/>
                      </a:cubicBezTo>
                      <a:cubicBezTo>
                        <a:pt x="3223405" y="1725283"/>
                        <a:pt x="3410310" y="1886310"/>
                        <a:pt x="3536831" y="1998453"/>
                      </a:cubicBezTo>
                      <a:cubicBezTo>
                        <a:pt x="3663352" y="2110596"/>
                        <a:pt x="3775495" y="2205487"/>
                        <a:pt x="3881887" y="2274498"/>
                      </a:cubicBezTo>
                      <a:cubicBezTo>
                        <a:pt x="3988279" y="2343509"/>
                        <a:pt x="4068793" y="2375140"/>
                        <a:pt x="4175185" y="2412521"/>
                      </a:cubicBezTo>
                      <a:cubicBezTo>
                        <a:pt x="4281578" y="2449902"/>
                        <a:pt x="4439729" y="2461404"/>
                        <a:pt x="4520242" y="2498785"/>
                      </a:cubicBezTo>
                      <a:cubicBezTo>
                        <a:pt x="4600755" y="2536166"/>
                        <a:pt x="4620884" y="2608053"/>
                        <a:pt x="4658265" y="2636808"/>
                      </a:cubicBezTo>
                      <a:cubicBezTo>
                        <a:pt x="4695646" y="2665563"/>
                        <a:pt x="4733027" y="2602302"/>
                        <a:pt x="4744529" y="2671313"/>
                      </a:cubicBezTo>
                      <a:cubicBezTo>
                        <a:pt x="4756031" y="2740324"/>
                        <a:pt x="4660421" y="2832580"/>
                        <a:pt x="4727276" y="3050876"/>
                      </a:cubicBezTo>
                      <a:cubicBezTo>
                        <a:pt x="4794131" y="3269172"/>
                        <a:pt x="5096774" y="3821023"/>
                        <a:pt x="5145657" y="3981091"/>
                      </a:cubicBezTo>
                      <a:cubicBezTo>
                        <a:pt x="5194540" y="4141159"/>
                        <a:pt x="5040937" y="4002892"/>
                        <a:pt x="5020574" y="4011283"/>
                      </a:cubicBezTo>
                      <a:cubicBezTo>
                        <a:pt x="5000211" y="4019674"/>
                        <a:pt x="5020601" y="4044857"/>
                        <a:pt x="5023476" y="4031438"/>
                      </a:cubicBezTo>
                      <a:cubicBezTo>
                        <a:pt x="5026351" y="4018019"/>
                        <a:pt x="5032272" y="3933343"/>
                        <a:pt x="5037827" y="3930770"/>
                      </a:cubicBezTo>
                      <a:cubicBezTo>
                        <a:pt x="5043382" y="3928197"/>
                        <a:pt x="5119907" y="4126259"/>
                        <a:pt x="5056805" y="4015999"/>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 name="Group 19"/>
              <p:cNvGrpSpPr/>
              <p:nvPr/>
            </p:nvGrpSpPr>
            <p:grpSpPr>
              <a:xfrm>
                <a:off x="603848" y="4968815"/>
                <a:ext cx="5111151" cy="1584385"/>
                <a:chOff x="603848" y="4968815"/>
                <a:chExt cx="5111151" cy="1584385"/>
              </a:xfrm>
            </p:grpSpPr>
            <p:sp>
              <p:nvSpPr>
                <p:cNvPr id="12" name="TextBox 11"/>
                <p:cNvSpPr txBox="1"/>
                <p:nvPr/>
              </p:nvSpPr>
              <p:spPr>
                <a:xfrm rot="588893">
                  <a:off x="2440313" y="553368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Open Pacific ??</a:t>
                  </a:r>
                  <a:endParaRPr lang="en-US" sz="3200" dirty="0">
                    <a:solidFill>
                      <a:srgbClr val="FF0000"/>
                    </a:solidFill>
                    <a:effectLst>
                      <a:outerShdw dist="38100" dir="7200000" algn="ctr" rotWithShape="0">
                        <a:schemeClr val="tx1"/>
                      </a:outerShdw>
                    </a:effectLst>
                  </a:endParaRPr>
                </a:p>
              </p:txBody>
            </p:sp>
            <p:sp>
              <p:nvSpPr>
                <p:cNvPr id="16" name="Freeform 15"/>
                <p:cNvSpPr/>
                <p:nvPr/>
              </p:nvSpPr>
              <p:spPr>
                <a:xfrm>
                  <a:off x="603848" y="4968815"/>
                  <a:ext cx="5111151" cy="1584385"/>
                </a:xfrm>
                <a:custGeom>
                  <a:avLst/>
                  <a:gdLst>
                    <a:gd name="connsiteX0" fmla="*/ 0 w 4951562"/>
                    <a:gd name="connsiteY0" fmla="*/ 0 h 1590136"/>
                    <a:gd name="connsiteX1" fmla="*/ 1293962 w 4951562"/>
                    <a:gd name="connsiteY1" fmla="*/ 793630 h 1590136"/>
                    <a:gd name="connsiteX2" fmla="*/ 2725947 w 4951562"/>
                    <a:gd name="connsiteY2" fmla="*/ 1276710 h 1590136"/>
                    <a:gd name="connsiteX3" fmla="*/ 4313208 w 4951562"/>
                    <a:gd name="connsiteY3" fmla="*/ 1552755 h 1590136"/>
                    <a:gd name="connsiteX4" fmla="*/ 4951562 w 4951562"/>
                    <a:gd name="connsiteY4" fmla="*/ 1500996 h 159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1562" h="1590136">
                      <a:moveTo>
                        <a:pt x="0" y="0"/>
                      </a:moveTo>
                      <a:cubicBezTo>
                        <a:pt x="419819" y="290422"/>
                        <a:pt x="839638" y="580845"/>
                        <a:pt x="1293962" y="793630"/>
                      </a:cubicBezTo>
                      <a:cubicBezTo>
                        <a:pt x="1748287" y="1006415"/>
                        <a:pt x="2222739" y="1150189"/>
                        <a:pt x="2725947" y="1276710"/>
                      </a:cubicBezTo>
                      <a:cubicBezTo>
                        <a:pt x="3229155" y="1403231"/>
                        <a:pt x="3942272" y="1515374"/>
                        <a:pt x="4313208" y="1552755"/>
                      </a:cubicBezTo>
                      <a:cubicBezTo>
                        <a:pt x="4684144" y="1590136"/>
                        <a:pt x="4817853" y="1545566"/>
                        <a:pt x="4951562" y="1500996"/>
                      </a:cubicBezTo>
                    </a:path>
                  </a:pathLst>
                </a:custGeom>
                <a:ln w="101600">
                  <a:solidFill>
                    <a:srgbClr val="FF0000"/>
                  </a:solidFill>
                  <a:prstDash val="sysDot"/>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oup 24"/>
              <p:cNvGrpSpPr/>
              <p:nvPr/>
            </p:nvGrpSpPr>
            <p:grpSpPr>
              <a:xfrm>
                <a:off x="1529751" y="-250166"/>
                <a:ext cx="8537275" cy="2725142"/>
                <a:chOff x="1529751" y="-250166"/>
                <a:chExt cx="8537275" cy="2725142"/>
              </a:xfrm>
            </p:grpSpPr>
            <p:grpSp>
              <p:nvGrpSpPr>
                <p:cNvPr id="18" name="Group 22"/>
                <p:cNvGrpSpPr/>
                <p:nvPr/>
              </p:nvGrpSpPr>
              <p:grpSpPr>
                <a:xfrm>
                  <a:off x="1529751" y="-250166"/>
                  <a:ext cx="8537275" cy="2725142"/>
                  <a:chOff x="1529751" y="-250166"/>
                  <a:chExt cx="8537275" cy="2725142"/>
                </a:xfrm>
              </p:grpSpPr>
              <p:sp>
                <p:nvSpPr>
                  <p:cNvPr id="21" name="Freeform 20"/>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grpSp>
            <p:nvGrpSpPr>
              <p:cNvPr id="19" name="Group 17"/>
              <p:cNvGrpSpPr/>
              <p:nvPr/>
            </p:nvGrpSpPr>
            <p:grpSpPr>
              <a:xfrm>
                <a:off x="1752600" y="480204"/>
                <a:ext cx="3449274" cy="1805796"/>
                <a:chOff x="1725283" y="549215"/>
                <a:chExt cx="3449274" cy="1805796"/>
              </a:xfrm>
            </p:grpSpPr>
            <p:sp>
              <p:nvSpPr>
                <p:cNvPr id="5" name="TextBox 4"/>
                <p:cNvSpPr txBox="1"/>
                <p:nvPr/>
              </p:nvSpPr>
              <p:spPr>
                <a:xfrm rot="2612356">
                  <a:off x="3272818" y="646340"/>
                  <a:ext cx="1901739" cy="523220"/>
                </a:xfrm>
                <a:prstGeom prst="rect">
                  <a:avLst/>
                </a:prstGeom>
                <a:noFill/>
              </p:spPr>
              <p:txBody>
                <a:bodyPr wrap="none" rtlCol="0">
                  <a:prstTxWarp prst="textArchUp">
                    <a:avLst/>
                  </a:prstTxWarp>
                  <a:spAutoFit/>
                </a:bodyPr>
                <a:lstStyle/>
                <a:p>
                  <a:r>
                    <a:rPr lang="en-US" sz="3200" dirty="0" smtClean="0">
                      <a:solidFill>
                        <a:srgbClr val="FF0000"/>
                      </a:solidFill>
                      <a:effectLst>
                        <a:outerShdw dist="38100" dir="7200000" algn="ctr" rotWithShape="0">
                          <a:schemeClr val="tx1"/>
                        </a:outerShdw>
                      </a:effectLst>
                    </a:rPr>
                    <a:t>Land Route</a:t>
                  </a:r>
                  <a:endParaRPr lang="en-US" sz="3200" dirty="0">
                    <a:solidFill>
                      <a:srgbClr val="FF0000"/>
                    </a:solidFill>
                    <a:effectLst>
                      <a:outerShdw dist="38100" dir="7200000" algn="ctr" rotWithShape="0">
                        <a:schemeClr val="tx1"/>
                      </a:outerShdw>
                    </a:effectLst>
                  </a:endParaRPr>
                </a:p>
              </p:txBody>
            </p:sp>
            <p:sp>
              <p:nvSpPr>
                <p:cNvPr id="13" name="Freeform 12"/>
                <p:cNvSpPr/>
                <p:nvPr/>
              </p:nvSpPr>
              <p:spPr>
                <a:xfrm>
                  <a:off x="1725283" y="549215"/>
                  <a:ext cx="3186023" cy="1805796"/>
                </a:xfrm>
                <a:custGeom>
                  <a:avLst/>
                  <a:gdLst>
                    <a:gd name="connsiteX0" fmla="*/ 34506 w 2881223"/>
                    <a:gd name="connsiteY0" fmla="*/ 227162 h 1348596"/>
                    <a:gd name="connsiteX1" fmla="*/ 86264 w 2881223"/>
                    <a:gd name="connsiteY1" fmla="*/ 209910 h 1348596"/>
                    <a:gd name="connsiteX2" fmla="*/ 552091 w 2881223"/>
                    <a:gd name="connsiteY2" fmla="*/ 485955 h 1348596"/>
                    <a:gd name="connsiteX3" fmla="*/ 983411 w 2881223"/>
                    <a:gd name="connsiteY3" fmla="*/ 485955 h 1348596"/>
                    <a:gd name="connsiteX4" fmla="*/ 1293962 w 2881223"/>
                    <a:gd name="connsiteY4" fmla="*/ 192657 h 1348596"/>
                    <a:gd name="connsiteX5" fmla="*/ 1742536 w 2881223"/>
                    <a:gd name="connsiteY5" fmla="*/ 54634 h 1348596"/>
                    <a:gd name="connsiteX6" fmla="*/ 2001328 w 2881223"/>
                    <a:gd name="connsiteY6" fmla="*/ 89140 h 1348596"/>
                    <a:gd name="connsiteX7" fmla="*/ 2398143 w 2881223"/>
                    <a:gd name="connsiteY7" fmla="*/ 589472 h 1348596"/>
                    <a:gd name="connsiteX8" fmla="*/ 2881223 w 2881223"/>
                    <a:gd name="connsiteY8" fmla="*/ 1348596 h 1348596"/>
                    <a:gd name="connsiteX0" fmla="*/ 34506 w 3186023"/>
                    <a:gd name="connsiteY0" fmla="*/ 227162 h 1805796"/>
                    <a:gd name="connsiteX1" fmla="*/ 86264 w 3186023"/>
                    <a:gd name="connsiteY1" fmla="*/ 209910 h 1805796"/>
                    <a:gd name="connsiteX2" fmla="*/ 552091 w 3186023"/>
                    <a:gd name="connsiteY2" fmla="*/ 485955 h 1805796"/>
                    <a:gd name="connsiteX3" fmla="*/ 983411 w 3186023"/>
                    <a:gd name="connsiteY3" fmla="*/ 485955 h 1805796"/>
                    <a:gd name="connsiteX4" fmla="*/ 1293962 w 3186023"/>
                    <a:gd name="connsiteY4" fmla="*/ 192657 h 1805796"/>
                    <a:gd name="connsiteX5" fmla="*/ 1742536 w 3186023"/>
                    <a:gd name="connsiteY5" fmla="*/ 54634 h 1805796"/>
                    <a:gd name="connsiteX6" fmla="*/ 2001328 w 3186023"/>
                    <a:gd name="connsiteY6" fmla="*/ 89140 h 1805796"/>
                    <a:gd name="connsiteX7" fmla="*/ 2398143 w 3186023"/>
                    <a:gd name="connsiteY7" fmla="*/ 589472 h 1805796"/>
                    <a:gd name="connsiteX8" fmla="*/ 3186023 w 3186023"/>
                    <a:gd name="connsiteY8" fmla="*/ 1805796 h 180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6023" h="1805796">
                      <a:moveTo>
                        <a:pt x="34506" y="227162"/>
                      </a:moveTo>
                      <a:cubicBezTo>
                        <a:pt x="17253" y="196970"/>
                        <a:pt x="0" y="166778"/>
                        <a:pt x="86264" y="209910"/>
                      </a:cubicBezTo>
                      <a:cubicBezTo>
                        <a:pt x="172528" y="253042"/>
                        <a:pt x="402567" y="439948"/>
                        <a:pt x="552091" y="485955"/>
                      </a:cubicBezTo>
                      <a:cubicBezTo>
                        <a:pt x="701615" y="531962"/>
                        <a:pt x="859766" y="534838"/>
                        <a:pt x="983411" y="485955"/>
                      </a:cubicBezTo>
                      <a:cubicBezTo>
                        <a:pt x="1107056" y="437072"/>
                        <a:pt x="1167441" y="264544"/>
                        <a:pt x="1293962" y="192657"/>
                      </a:cubicBezTo>
                      <a:cubicBezTo>
                        <a:pt x="1420483" y="120770"/>
                        <a:pt x="1624642" y="71887"/>
                        <a:pt x="1742536" y="54634"/>
                      </a:cubicBezTo>
                      <a:cubicBezTo>
                        <a:pt x="1860430" y="37381"/>
                        <a:pt x="1892060" y="0"/>
                        <a:pt x="2001328" y="89140"/>
                      </a:cubicBezTo>
                      <a:cubicBezTo>
                        <a:pt x="2110596" y="178280"/>
                        <a:pt x="2200694" y="303363"/>
                        <a:pt x="2398143" y="589472"/>
                      </a:cubicBezTo>
                      <a:cubicBezTo>
                        <a:pt x="2595592" y="875581"/>
                        <a:pt x="3017807" y="1531188"/>
                        <a:pt x="3186023" y="1805796"/>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0" name="Group 18"/>
              <p:cNvGrpSpPr/>
              <p:nvPr/>
            </p:nvGrpSpPr>
            <p:grpSpPr>
              <a:xfrm>
                <a:off x="5867400" y="566832"/>
                <a:ext cx="2983301" cy="2793766"/>
                <a:chOff x="5867400" y="566832"/>
                <a:chExt cx="2983301" cy="2793766"/>
              </a:xfrm>
            </p:grpSpPr>
            <p:sp>
              <p:nvSpPr>
                <p:cNvPr id="11" name="TextBox 10"/>
                <p:cNvSpPr txBox="1"/>
                <p:nvPr/>
              </p:nvSpPr>
              <p:spPr>
                <a:xfrm rot="18772395">
                  <a:off x="6300183" y="170210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Atlantic Route </a:t>
                  </a:r>
                  <a:endParaRPr lang="en-US" sz="3200" dirty="0">
                    <a:solidFill>
                      <a:srgbClr val="FF0000"/>
                    </a:solidFill>
                    <a:effectLst>
                      <a:outerShdw dist="38100" dir="7200000" algn="ctr" rotWithShape="0">
                        <a:schemeClr val="tx1"/>
                      </a:outerShdw>
                    </a:effectLst>
                  </a:endParaRPr>
                </a:p>
              </p:txBody>
            </p:sp>
            <p:sp>
              <p:nvSpPr>
                <p:cNvPr id="15" name="Freeform 14"/>
                <p:cNvSpPr/>
                <p:nvPr/>
              </p:nvSpPr>
              <p:spPr>
                <a:xfrm>
                  <a:off x="5867400" y="1000665"/>
                  <a:ext cx="2983301" cy="1894935"/>
                </a:xfrm>
                <a:custGeom>
                  <a:avLst/>
                  <a:gdLst>
                    <a:gd name="connsiteX0" fmla="*/ 2501660 w 2501660"/>
                    <a:gd name="connsiteY0" fmla="*/ 1207698 h 1673525"/>
                    <a:gd name="connsiteX1" fmla="*/ 2173856 w 2501660"/>
                    <a:gd name="connsiteY1" fmla="*/ 983411 h 1673525"/>
                    <a:gd name="connsiteX2" fmla="*/ 2242867 w 2501660"/>
                    <a:gd name="connsiteY2" fmla="*/ 638355 h 1673525"/>
                    <a:gd name="connsiteX3" fmla="*/ 2398143 w 2501660"/>
                    <a:gd name="connsiteY3" fmla="*/ 103517 h 1673525"/>
                    <a:gd name="connsiteX4" fmla="*/ 2139350 w 2501660"/>
                    <a:gd name="connsiteY4" fmla="*/ 17253 h 1673525"/>
                    <a:gd name="connsiteX5" fmla="*/ 1777041 w 2501660"/>
                    <a:gd name="connsiteY5" fmla="*/ 34506 h 1673525"/>
                    <a:gd name="connsiteX6" fmla="*/ 1449237 w 2501660"/>
                    <a:gd name="connsiteY6" fmla="*/ 86264 h 1673525"/>
                    <a:gd name="connsiteX7" fmla="*/ 1155939 w 2501660"/>
                    <a:gd name="connsiteY7" fmla="*/ 396815 h 1673525"/>
                    <a:gd name="connsiteX8" fmla="*/ 862641 w 2501660"/>
                    <a:gd name="connsiteY8" fmla="*/ 603849 h 1673525"/>
                    <a:gd name="connsiteX9" fmla="*/ 914400 w 2501660"/>
                    <a:gd name="connsiteY9" fmla="*/ 931653 h 1673525"/>
                    <a:gd name="connsiteX10" fmla="*/ 983411 w 2501660"/>
                    <a:gd name="connsiteY10" fmla="*/ 1242204 h 1673525"/>
                    <a:gd name="connsiteX11" fmla="*/ 707366 w 2501660"/>
                    <a:gd name="connsiteY11" fmla="*/ 1449238 h 1673525"/>
                    <a:gd name="connsiteX12" fmla="*/ 465826 w 2501660"/>
                    <a:gd name="connsiteY12" fmla="*/ 1397479 h 1673525"/>
                    <a:gd name="connsiteX13" fmla="*/ 207033 w 2501660"/>
                    <a:gd name="connsiteY13" fmla="*/ 1552755 h 1673525"/>
                    <a:gd name="connsiteX14" fmla="*/ 0 w 2501660"/>
                    <a:gd name="connsiteY14" fmla="*/ 1673525 h 1673525"/>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5651" h="1840463">
                      <a:moveTo>
                        <a:pt x="2905651" y="1207698"/>
                      </a:moveTo>
                      <a:cubicBezTo>
                        <a:pt x="2763315" y="1142999"/>
                        <a:pt x="2620979" y="1078301"/>
                        <a:pt x="2577847" y="983411"/>
                      </a:cubicBezTo>
                      <a:cubicBezTo>
                        <a:pt x="2534715" y="888521"/>
                        <a:pt x="2609477" y="785004"/>
                        <a:pt x="2646858" y="638355"/>
                      </a:cubicBezTo>
                      <a:cubicBezTo>
                        <a:pt x="2684239" y="491706"/>
                        <a:pt x="2819387" y="207034"/>
                        <a:pt x="2802134" y="103517"/>
                      </a:cubicBezTo>
                      <a:cubicBezTo>
                        <a:pt x="2784881" y="0"/>
                        <a:pt x="2646858" y="28755"/>
                        <a:pt x="2543341" y="17253"/>
                      </a:cubicBezTo>
                      <a:cubicBezTo>
                        <a:pt x="2439824" y="5751"/>
                        <a:pt x="2296051" y="23004"/>
                        <a:pt x="2181032" y="34506"/>
                      </a:cubicBezTo>
                      <a:cubicBezTo>
                        <a:pt x="2066013" y="46008"/>
                        <a:pt x="1956745" y="25879"/>
                        <a:pt x="1853228" y="86264"/>
                      </a:cubicBezTo>
                      <a:cubicBezTo>
                        <a:pt x="1749711" y="146649"/>
                        <a:pt x="1657696" y="310551"/>
                        <a:pt x="1559930" y="396815"/>
                      </a:cubicBezTo>
                      <a:cubicBezTo>
                        <a:pt x="1462164" y="483079"/>
                        <a:pt x="1306888" y="514709"/>
                        <a:pt x="1266632" y="603849"/>
                      </a:cubicBezTo>
                      <a:cubicBezTo>
                        <a:pt x="1226376" y="692989"/>
                        <a:pt x="1298263" y="825261"/>
                        <a:pt x="1318391" y="931653"/>
                      </a:cubicBezTo>
                      <a:cubicBezTo>
                        <a:pt x="1338519" y="1038045"/>
                        <a:pt x="1421908" y="1155940"/>
                        <a:pt x="1387402" y="1242204"/>
                      </a:cubicBezTo>
                      <a:cubicBezTo>
                        <a:pt x="1352896" y="1328468"/>
                        <a:pt x="1197621" y="1423359"/>
                        <a:pt x="1111357" y="1449238"/>
                      </a:cubicBezTo>
                      <a:cubicBezTo>
                        <a:pt x="1025093" y="1475117"/>
                        <a:pt x="1004006" y="1354826"/>
                        <a:pt x="869817" y="1397479"/>
                      </a:cubicBezTo>
                      <a:cubicBezTo>
                        <a:pt x="735628" y="1440132"/>
                        <a:pt x="0" y="1840463"/>
                        <a:pt x="306224" y="1705155"/>
                      </a:cubicBezTo>
                      <a:cubicBezTo>
                        <a:pt x="237213" y="1745412"/>
                        <a:pt x="253546" y="1691180"/>
                        <a:pt x="403991" y="1673525"/>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6" name="Rectangle 25"/>
            <p:cNvSpPr/>
            <p:nvPr/>
          </p:nvSpPr>
          <p:spPr>
            <a:xfrm>
              <a:off x="685800" y="3200400"/>
              <a:ext cx="34290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earliest</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arrivals?</a:t>
              </a:r>
              <a:endParaRPr lang="en-US" sz="3600" dirty="0" smtClean="0">
                <a:effectLst>
                  <a:outerShdw dist="25400" dir="7200000" algn="ctr" rotWithShape="0">
                    <a:schemeClr val="tx1"/>
                  </a:outerShdw>
                </a:effectLst>
                <a:latin typeface="Arial" pitchFamily="34" charset="0"/>
                <a:cs typeface="Arial" pitchFamily="34" charset="0"/>
              </a:endParaRPr>
            </a:p>
          </p:txBody>
        </p:sp>
      </p:grpSp>
      <p:grpSp>
        <p:nvGrpSpPr>
          <p:cNvPr id="23" name="Group 51"/>
          <p:cNvGrpSpPr/>
          <p:nvPr/>
        </p:nvGrpSpPr>
        <p:grpSpPr>
          <a:xfrm>
            <a:off x="0" y="-349405"/>
            <a:ext cx="9144000" cy="7359805"/>
            <a:chOff x="0" y="-349405"/>
            <a:chExt cx="9144000" cy="7359805"/>
          </a:xfrm>
        </p:grpSpPr>
        <p:pic>
          <p:nvPicPr>
            <p:cNvPr id="27" name="Picture 4"/>
            <p:cNvPicPr>
              <a:picLocks noChangeAspect="1" noChangeArrowheads="1"/>
            </p:cNvPicPr>
            <p:nvPr/>
          </p:nvPicPr>
          <p:blipFill>
            <a:blip r:embed="rId5" cstate="print"/>
            <a:srcRect/>
            <a:stretch>
              <a:fillRect/>
            </a:stretch>
          </p:blipFill>
          <p:spPr bwMode="auto">
            <a:xfrm>
              <a:off x="0" y="-349405"/>
              <a:ext cx="9144000" cy="7359805"/>
            </a:xfrm>
            <a:prstGeom prst="rect">
              <a:avLst/>
            </a:prstGeom>
            <a:noFill/>
            <a:ln w="9525">
              <a:noFill/>
              <a:miter lim="800000"/>
              <a:headEnd/>
              <a:tailEnd/>
            </a:ln>
            <a:effectLst/>
          </p:spPr>
        </p:pic>
        <p:grpSp>
          <p:nvGrpSpPr>
            <p:cNvPr id="25" name="Group 47"/>
            <p:cNvGrpSpPr/>
            <p:nvPr/>
          </p:nvGrpSpPr>
          <p:grpSpPr>
            <a:xfrm>
              <a:off x="4648200" y="5574268"/>
              <a:ext cx="2667000" cy="369332"/>
              <a:chOff x="4648200" y="5574268"/>
              <a:chExt cx="2667000" cy="369332"/>
            </a:xfrm>
          </p:grpSpPr>
          <p:sp>
            <p:nvSpPr>
              <p:cNvPr id="49" name="Rectangle 48"/>
              <p:cNvSpPr/>
              <p:nvPr/>
            </p:nvSpPr>
            <p:spPr>
              <a:xfrm>
                <a:off x="4648200" y="5638800"/>
                <a:ext cx="2667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4710514" y="5574268"/>
                <a:ext cx="2406428" cy="353943"/>
              </a:xfrm>
              <a:prstGeom prst="rect">
                <a:avLst/>
              </a:prstGeom>
              <a:noFill/>
            </p:spPr>
            <p:txBody>
              <a:bodyPr wrap="none" rtlCol="0">
                <a:spAutoFit/>
              </a:bodyPr>
              <a:lstStyle/>
              <a:p>
                <a:r>
                  <a:rPr lang="en-US" sz="1700" dirty="0" smtClean="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rPr>
                  <a:t>Site     Rio Puerco, NM</a:t>
                </a:r>
                <a:endParaRPr lang="en-US" sz="1700" dirty="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endParaRPr>
              </a:p>
            </p:txBody>
          </p:sp>
        </p:grpSp>
      </p:grpSp>
      <p:sp>
        <p:nvSpPr>
          <p:cNvPr id="63" name="Rectangle 62"/>
          <p:cNvSpPr/>
          <p:nvPr/>
        </p:nvSpPr>
        <p:spPr>
          <a:xfrm>
            <a:off x="0" y="-3048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65"/>
          <p:cNvGrpSpPr/>
          <p:nvPr/>
        </p:nvGrpSpPr>
        <p:grpSpPr>
          <a:xfrm>
            <a:off x="0" y="25200"/>
            <a:ext cx="1447800" cy="965400"/>
            <a:chOff x="0" y="25200"/>
            <a:chExt cx="1447800" cy="965400"/>
          </a:xfrm>
        </p:grpSpPr>
        <p:sp>
          <p:nvSpPr>
            <p:cNvPr id="62" name="TextBox 61"/>
            <p:cNvSpPr txBox="1"/>
            <p:nvPr/>
          </p:nvSpPr>
          <p:spPr>
            <a:xfrm rot="20461523">
              <a:off x="209402" y="25200"/>
              <a:ext cx="1217000" cy="553998"/>
            </a:xfrm>
            <a:prstGeom prst="rect">
              <a:avLst/>
            </a:prstGeom>
            <a:noFill/>
          </p:spPr>
          <p:txBody>
            <a:bodyPr wrap="none" rtlCol="0">
              <a:spAutoFit/>
            </a:bodyPr>
            <a:lstStyle/>
            <a:p>
              <a:r>
                <a:rPr lang="en-US" sz="3000" b="1" dirty="0" smtClean="0"/>
                <a:t>WHEN</a:t>
              </a:r>
              <a:endParaRPr lang="en-US" sz="3000" b="1" dirty="0"/>
            </a:p>
          </p:txBody>
        </p:sp>
        <p:sp>
          <p:nvSpPr>
            <p:cNvPr id="65" name="Rectangle 64"/>
            <p:cNvSpPr/>
            <p:nvPr/>
          </p:nvSpPr>
          <p:spPr>
            <a:xfrm>
              <a:off x="0" y="609600"/>
              <a:ext cx="1447800" cy="38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66"/>
          <p:cNvGrpSpPr/>
          <p:nvPr/>
        </p:nvGrpSpPr>
        <p:grpSpPr>
          <a:xfrm>
            <a:off x="2133600" y="0"/>
            <a:ext cx="1447800" cy="965400"/>
            <a:chOff x="0" y="25200"/>
            <a:chExt cx="1447800" cy="965400"/>
          </a:xfrm>
        </p:grpSpPr>
        <p:sp>
          <p:nvSpPr>
            <p:cNvPr id="68" name="TextBox 67"/>
            <p:cNvSpPr txBox="1"/>
            <p:nvPr/>
          </p:nvSpPr>
          <p:spPr>
            <a:xfrm rot="20461523">
              <a:off x="233255" y="25200"/>
              <a:ext cx="1169294" cy="553998"/>
            </a:xfrm>
            <a:prstGeom prst="rect">
              <a:avLst/>
            </a:prstGeom>
            <a:noFill/>
          </p:spPr>
          <p:txBody>
            <a:bodyPr wrap="none" rtlCol="0">
              <a:spAutoFit/>
            </a:bodyPr>
            <a:lstStyle/>
            <a:p>
              <a:r>
                <a:rPr lang="en-US" sz="3000" b="1" dirty="0" smtClean="0"/>
                <a:t>WHAT</a:t>
              </a:r>
              <a:endParaRPr lang="en-US" sz="3000" b="1" dirty="0"/>
            </a:p>
          </p:txBody>
        </p:sp>
        <p:sp>
          <p:nvSpPr>
            <p:cNvPr id="69" name="Rectangle 68"/>
            <p:cNvSpPr/>
            <p:nvPr/>
          </p:nvSpPr>
          <p:spPr>
            <a:xfrm>
              <a:off x="0" y="609600"/>
              <a:ext cx="1447800" cy="38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69"/>
          <p:cNvGrpSpPr/>
          <p:nvPr/>
        </p:nvGrpSpPr>
        <p:grpSpPr>
          <a:xfrm>
            <a:off x="5181600" y="25200"/>
            <a:ext cx="1501743" cy="965400"/>
            <a:chOff x="0" y="25200"/>
            <a:chExt cx="1501743" cy="965400"/>
          </a:xfrm>
        </p:grpSpPr>
        <p:sp>
          <p:nvSpPr>
            <p:cNvPr id="71" name="TextBox 70"/>
            <p:cNvSpPr txBox="1"/>
            <p:nvPr/>
          </p:nvSpPr>
          <p:spPr>
            <a:xfrm rot="20461523">
              <a:off x="134061" y="25200"/>
              <a:ext cx="1367682" cy="553998"/>
            </a:xfrm>
            <a:prstGeom prst="rect">
              <a:avLst/>
            </a:prstGeom>
            <a:noFill/>
          </p:spPr>
          <p:txBody>
            <a:bodyPr wrap="none" rtlCol="0">
              <a:spAutoFit/>
            </a:bodyPr>
            <a:lstStyle/>
            <a:p>
              <a:r>
                <a:rPr lang="en-US" sz="3000" b="1" dirty="0" smtClean="0"/>
                <a:t>WHERE</a:t>
              </a:r>
              <a:endParaRPr lang="en-US" sz="3000" b="1" dirty="0"/>
            </a:p>
          </p:txBody>
        </p:sp>
        <p:sp>
          <p:nvSpPr>
            <p:cNvPr id="72" name="Rectangle 71"/>
            <p:cNvSpPr/>
            <p:nvPr/>
          </p:nvSpPr>
          <p:spPr>
            <a:xfrm>
              <a:off x="0" y="609600"/>
              <a:ext cx="1447800" cy="38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72"/>
          <p:cNvGrpSpPr/>
          <p:nvPr/>
        </p:nvGrpSpPr>
        <p:grpSpPr>
          <a:xfrm>
            <a:off x="7467600" y="25200"/>
            <a:ext cx="1447800" cy="965400"/>
            <a:chOff x="0" y="25200"/>
            <a:chExt cx="1447800" cy="965400"/>
          </a:xfrm>
        </p:grpSpPr>
        <p:sp>
          <p:nvSpPr>
            <p:cNvPr id="74" name="TextBox 73"/>
            <p:cNvSpPr txBox="1"/>
            <p:nvPr/>
          </p:nvSpPr>
          <p:spPr>
            <a:xfrm rot="20461523">
              <a:off x="395287" y="25200"/>
              <a:ext cx="845231" cy="553998"/>
            </a:xfrm>
            <a:prstGeom prst="rect">
              <a:avLst/>
            </a:prstGeom>
            <a:noFill/>
          </p:spPr>
          <p:txBody>
            <a:bodyPr wrap="none" rtlCol="0">
              <a:spAutoFit/>
            </a:bodyPr>
            <a:lstStyle/>
            <a:p>
              <a:r>
                <a:rPr lang="en-US" sz="3000" b="1" dirty="0" smtClean="0"/>
                <a:t>AGE</a:t>
              </a:r>
              <a:endParaRPr lang="en-US" sz="3000" b="1" dirty="0"/>
            </a:p>
          </p:txBody>
        </p:sp>
        <p:sp>
          <p:nvSpPr>
            <p:cNvPr id="75" name="Rectangle 74"/>
            <p:cNvSpPr/>
            <p:nvPr/>
          </p:nvSpPr>
          <p:spPr>
            <a:xfrm>
              <a:off x="0" y="609600"/>
              <a:ext cx="1447800" cy="38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00"/>
                                        <p:tgtEl>
                                          <p:spTgt spid="31"/>
                                        </p:tgtEl>
                                      </p:cBhvr>
                                    </p:animEffect>
                                    <p:set>
                                      <p:cBhvr>
                                        <p:cTn id="33" dur="1" fill="hold">
                                          <p:stCondLst>
                                            <p:cond delay="999"/>
                                          </p:stCondLst>
                                        </p:cTn>
                                        <p:tgtEl>
                                          <p:spTgt spid="31"/>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63"/>
                                        </p:tgtEl>
                                      </p:cBhvr>
                                    </p:animEffect>
                                    <p:set>
                                      <p:cBhvr>
                                        <p:cTn id="36" dur="1" fill="hold">
                                          <p:stCondLst>
                                            <p:cond delay="999"/>
                                          </p:stCondLst>
                                        </p:cTn>
                                        <p:tgtEl>
                                          <p:spTgt spid="63"/>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30"/>
                                        </p:tgtEl>
                                      </p:cBhvr>
                                    </p:animEffect>
                                    <p:set>
                                      <p:cBhvr>
                                        <p:cTn id="39" dur="1" fill="hold">
                                          <p:stCondLst>
                                            <p:cond delay="999"/>
                                          </p:stCondLst>
                                        </p:cTn>
                                        <p:tgtEl>
                                          <p:spTgt spid="30"/>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29"/>
                                        </p:tgtEl>
                                      </p:cBhvr>
                                    </p:animEffect>
                                    <p:set>
                                      <p:cBhvr>
                                        <p:cTn id="42" dur="1" fill="hold">
                                          <p:stCondLst>
                                            <p:cond delay="999"/>
                                          </p:stCondLst>
                                        </p:cTn>
                                        <p:tgtEl>
                                          <p:spTgt spid="2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28"/>
                                        </p:tgtEl>
                                      </p:cBhvr>
                                    </p:animEffect>
                                    <p:set>
                                      <p:cBhvr>
                                        <p:cTn id="45"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3"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14067</TotalTime>
  <Words>8204</Words>
  <Application>Microsoft Office PowerPoint</Application>
  <PresentationFormat>On-screen Show (4:3)</PresentationFormat>
  <Paragraphs>3053</Paragraphs>
  <Slides>316</Slides>
  <Notes>316</Notes>
  <HiddenSlides>67</HiddenSlides>
  <MMClips>2</MMClips>
  <ScaleCrop>false</ScaleCrop>
  <HeadingPairs>
    <vt:vector size="4" baseType="variant">
      <vt:variant>
        <vt:lpstr>Theme</vt:lpstr>
      </vt:variant>
      <vt:variant>
        <vt:i4>1</vt:i4>
      </vt:variant>
      <vt:variant>
        <vt:lpstr>Slide Titles</vt:lpstr>
      </vt:variant>
      <vt:variant>
        <vt:i4>316</vt:i4>
      </vt:variant>
    </vt:vector>
  </HeadingPairs>
  <TitlesOfParts>
    <vt:vector size="31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USE OF COPYRIGHTED MATERIALS</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lpstr>Slide 220</vt:lpstr>
      <vt:lpstr>Slide 221</vt:lpstr>
      <vt:lpstr>Slide 222</vt:lpstr>
      <vt:lpstr>Slide 223</vt:lpstr>
      <vt:lpstr>Slide 224</vt:lpstr>
      <vt:lpstr>Slide 225</vt:lpstr>
      <vt:lpstr>Slide 226</vt:lpstr>
      <vt:lpstr>Slide 227</vt:lpstr>
      <vt:lpstr>Slide 228</vt:lpstr>
      <vt:lpstr>Slide 229</vt:lpstr>
      <vt:lpstr>Slide 230</vt:lpstr>
      <vt:lpstr>Slide 231</vt:lpstr>
      <vt:lpstr>Slide 232</vt:lpstr>
      <vt:lpstr>Slide 233</vt:lpstr>
      <vt:lpstr>Slide 234</vt:lpstr>
      <vt:lpstr>Slide 235</vt:lpstr>
      <vt:lpstr>Slide 236</vt:lpstr>
      <vt:lpstr>Slide 237</vt:lpstr>
      <vt:lpstr>Slide 238</vt:lpstr>
      <vt:lpstr>Slide 239</vt:lpstr>
      <vt:lpstr>Slide 240</vt:lpstr>
      <vt:lpstr>Slide 241</vt:lpstr>
      <vt:lpstr>Slide 242</vt:lpstr>
      <vt:lpstr>Slide 243</vt:lpstr>
      <vt:lpstr>Slide 244</vt:lpstr>
      <vt:lpstr>Slide 245</vt:lpstr>
      <vt:lpstr>Slide 246</vt:lpstr>
      <vt:lpstr>Slide 247</vt:lpstr>
      <vt:lpstr>Slide 248</vt:lpstr>
      <vt:lpstr>Slide 249</vt:lpstr>
      <vt:lpstr>Slide 250</vt:lpstr>
      <vt:lpstr>Slide 251</vt:lpstr>
      <vt:lpstr>Slide 252</vt:lpstr>
      <vt:lpstr>Slide 253</vt:lpstr>
      <vt:lpstr>Slide 254</vt:lpstr>
      <vt:lpstr>Slide 255</vt:lpstr>
      <vt:lpstr>Slide 256</vt:lpstr>
      <vt:lpstr>Slide 257</vt:lpstr>
      <vt:lpstr>Slide 258</vt:lpstr>
      <vt:lpstr>Slide 259</vt:lpstr>
      <vt:lpstr>Slide 260</vt:lpstr>
      <vt:lpstr>Slide 261</vt:lpstr>
      <vt:lpstr>Slide 262</vt:lpstr>
      <vt:lpstr>Slide 263</vt:lpstr>
      <vt:lpstr>Slide 264</vt:lpstr>
      <vt:lpstr>Slide 265</vt:lpstr>
      <vt:lpstr>Slide 266</vt:lpstr>
      <vt:lpstr>Slide 267</vt:lpstr>
      <vt:lpstr>Slide 268</vt:lpstr>
      <vt:lpstr>Slide 269</vt:lpstr>
      <vt:lpstr>Slide 270</vt:lpstr>
      <vt:lpstr>Slide 271</vt:lpstr>
      <vt:lpstr>Slide 272</vt:lpstr>
      <vt:lpstr>Slide 273</vt:lpstr>
      <vt:lpstr>Slide 274</vt:lpstr>
      <vt:lpstr>Slide 275</vt:lpstr>
      <vt:lpstr>Slide 276</vt:lpstr>
      <vt:lpstr>Slide 277</vt:lpstr>
      <vt:lpstr>Slide 278</vt:lpstr>
      <vt:lpstr>Slide 279</vt:lpstr>
      <vt:lpstr>Slide 280</vt:lpstr>
      <vt:lpstr>Slide 281</vt:lpstr>
      <vt:lpstr>Slide 282</vt:lpstr>
      <vt:lpstr>Slide 283</vt:lpstr>
      <vt:lpstr>Slide 284</vt:lpstr>
      <vt:lpstr>Slide 285</vt:lpstr>
      <vt:lpstr>Slide 286</vt:lpstr>
      <vt:lpstr>Slide 287</vt:lpstr>
      <vt:lpstr>Slide 288</vt:lpstr>
      <vt:lpstr>Slide 289</vt:lpstr>
      <vt:lpstr>Slide 290</vt:lpstr>
      <vt:lpstr>Slide 291</vt:lpstr>
      <vt:lpstr>Slide 292</vt:lpstr>
      <vt:lpstr>Slide 293</vt:lpstr>
      <vt:lpstr>Slide 294</vt:lpstr>
      <vt:lpstr>Slide 295</vt:lpstr>
      <vt:lpstr>Slide 296</vt:lpstr>
      <vt:lpstr>Slide 297</vt:lpstr>
      <vt:lpstr>Slide 298</vt:lpstr>
      <vt:lpstr>Slide 299</vt:lpstr>
      <vt:lpstr>Slide 300</vt:lpstr>
      <vt:lpstr>Slide 301</vt:lpstr>
      <vt:lpstr>Slide 302</vt:lpstr>
      <vt:lpstr>Slide 303</vt:lpstr>
      <vt:lpstr>Slide 304</vt:lpstr>
      <vt:lpstr>Slide 305</vt:lpstr>
      <vt:lpstr>Slide 306</vt:lpstr>
      <vt:lpstr>Slide 307</vt:lpstr>
      <vt:lpstr>Slide 308</vt:lpstr>
      <vt:lpstr>Slide 309</vt:lpstr>
      <vt:lpstr>Slide 310</vt:lpstr>
      <vt:lpstr>Slide 311</vt:lpstr>
      <vt:lpstr>Slide 312</vt:lpstr>
      <vt:lpstr>Slide 313</vt:lpstr>
      <vt:lpstr>Slide 314</vt:lpstr>
      <vt:lpstr>Slide 315</vt:lpstr>
      <vt:lpstr>Slide 316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Yr 2 National Treasures</dc:title>
  <dc:creator>The Vagabonds</dc:creator>
  <cp:lastModifiedBy>Rocky Romero</cp:lastModifiedBy>
  <cp:revision>1056</cp:revision>
  <dcterms:created xsi:type="dcterms:W3CDTF">2016-09-17T23:42:02Z</dcterms:created>
  <dcterms:modified xsi:type="dcterms:W3CDTF">2023-01-24T18:54:19Z</dcterms:modified>
</cp:coreProperties>
</file>